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15" r:id="rId3"/>
  </p:sldMasterIdLst>
  <p:notesMasterIdLst>
    <p:notesMasterId r:id="rId42"/>
  </p:notesMasterIdLst>
  <p:sldIdLst>
    <p:sldId id="1892" r:id="rId4"/>
    <p:sldId id="1975" r:id="rId5"/>
    <p:sldId id="1961" r:id="rId6"/>
    <p:sldId id="1965" r:id="rId7"/>
    <p:sldId id="275" r:id="rId8"/>
    <p:sldId id="256" r:id="rId9"/>
    <p:sldId id="299" r:id="rId10"/>
    <p:sldId id="1962" r:id="rId11"/>
    <p:sldId id="1964" r:id="rId12"/>
    <p:sldId id="504" r:id="rId13"/>
    <p:sldId id="1966" r:id="rId14"/>
    <p:sldId id="510" r:id="rId15"/>
    <p:sldId id="511" r:id="rId16"/>
    <p:sldId id="310" r:id="rId17"/>
    <p:sldId id="295" r:id="rId18"/>
    <p:sldId id="327" r:id="rId19"/>
    <p:sldId id="297" r:id="rId20"/>
    <p:sldId id="1968" r:id="rId21"/>
    <p:sldId id="1977" r:id="rId22"/>
    <p:sldId id="508" r:id="rId23"/>
    <p:sldId id="1973" r:id="rId24"/>
    <p:sldId id="1971" r:id="rId25"/>
    <p:sldId id="1972" r:id="rId26"/>
    <p:sldId id="1974" r:id="rId27"/>
    <p:sldId id="333" r:id="rId28"/>
    <p:sldId id="1980" r:id="rId29"/>
    <p:sldId id="1979" r:id="rId30"/>
    <p:sldId id="326" r:id="rId31"/>
    <p:sldId id="500" r:id="rId32"/>
    <p:sldId id="505" r:id="rId33"/>
    <p:sldId id="506" r:id="rId34"/>
    <p:sldId id="314" r:id="rId35"/>
    <p:sldId id="315" r:id="rId36"/>
    <p:sldId id="316" r:id="rId37"/>
    <p:sldId id="317" r:id="rId38"/>
    <p:sldId id="318" r:id="rId39"/>
    <p:sldId id="319" r:id="rId40"/>
    <p:sldId id="540" r:id="rId41"/>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9933FF"/>
    <a:srgbClr val="B02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AA57D-4965-4E65-9CCC-C6BD243FD6C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785BA49-636F-4EDA-A9F8-3C69F5682557}">
      <dgm:prSet/>
      <dgm:spPr/>
      <dgm:t>
        <a:bodyPr/>
        <a:lstStyle/>
        <a:p>
          <a:r>
            <a:rPr lang="en-US" b="1" i="1"/>
            <a:t>I want to make some money: I need a side hustle</a:t>
          </a:r>
          <a:endParaRPr lang="en-US"/>
        </a:p>
      </dgm:t>
    </dgm:pt>
    <dgm:pt modelId="{81E9DF9B-6240-4783-A74F-10ECC9E0A9CF}" type="parTrans" cxnId="{E09C9B24-35D2-4B79-BED9-50A19C6E2EAA}">
      <dgm:prSet/>
      <dgm:spPr/>
      <dgm:t>
        <a:bodyPr/>
        <a:lstStyle/>
        <a:p>
          <a:endParaRPr lang="en-US"/>
        </a:p>
      </dgm:t>
    </dgm:pt>
    <dgm:pt modelId="{9060EA9D-FA01-4A7B-A88C-74A9B4E13B92}" type="sibTrans" cxnId="{E09C9B24-35D2-4B79-BED9-50A19C6E2EAA}">
      <dgm:prSet/>
      <dgm:spPr/>
      <dgm:t>
        <a:bodyPr/>
        <a:lstStyle/>
        <a:p>
          <a:endParaRPr lang="en-US"/>
        </a:p>
      </dgm:t>
    </dgm:pt>
    <dgm:pt modelId="{066968DB-DE56-49DA-A6F1-237A00B86C83}">
      <dgm:prSet/>
      <dgm:spPr/>
      <dgm:t>
        <a:bodyPr/>
        <a:lstStyle/>
        <a:p>
          <a:r>
            <a:rPr lang="en-US" b="1" i="1"/>
            <a:t>I want to make my name in the world: </a:t>
          </a:r>
          <a:r>
            <a:rPr lang="en-US" b="1"/>
            <a:t>improving my academic/professional/national profile</a:t>
          </a:r>
          <a:endParaRPr lang="en-US"/>
        </a:p>
      </dgm:t>
    </dgm:pt>
    <dgm:pt modelId="{9513B11E-93D5-4010-8183-3C5A1F581B76}" type="parTrans" cxnId="{7F808919-87FB-4471-A4EA-3BE9520B6AE0}">
      <dgm:prSet/>
      <dgm:spPr/>
      <dgm:t>
        <a:bodyPr/>
        <a:lstStyle/>
        <a:p>
          <a:endParaRPr lang="en-US"/>
        </a:p>
      </dgm:t>
    </dgm:pt>
    <dgm:pt modelId="{C26DC18A-A53A-41F1-8CD0-245BC7895770}" type="sibTrans" cxnId="{7F808919-87FB-4471-A4EA-3BE9520B6AE0}">
      <dgm:prSet/>
      <dgm:spPr/>
      <dgm:t>
        <a:bodyPr/>
        <a:lstStyle/>
        <a:p>
          <a:endParaRPr lang="en-US"/>
        </a:p>
      </dgm:t>
    </dgm:pt>
    <dgm:pt modelId="{B582E25E-8A87-46F0-86E4-FE1F5E24AD4C}">
      <dgm:prSet/>
      <dgm:spPr/>
      <dgm:t>
        <a:bodyPr/>
        <a:lstStyle/>
        <a:p>
          <a:r>
            <a:rPr lang="en-US" b="1" i="1"/>
            <a:t>I feel I ought to: </a:t>
          </a:r>
          <a:r>
            <a:rPr lang="en-US" b="1"/>
            <a:t>pressures in terms of contract expectations/ renewal</a:t>
          </a:r>
          <a:endParaRPr lang="en-US"/>
        </a:p>
      </dgm:t>
    </dgm:pt>
    <dgm:pt modelId="{FAAB511D-FBBC-41B1-81BE-0724030A664B}" type="parTrans" cxnId="{EF555F4A-861D-4EA8-BB2B-43955D969257}">
      <dgm:prSet/>
      <dgm:spPr/>
      <dgm:t>
        <a:bodyPr/>
        <a:lstStyle/>
        <a:p>
          <a:endParaRPr lang="en-US"/>
        </a:p>
      </dgm:t>
    </dgm:pt>
    <dgm:pt modelId="{5832633E-4C9A-40E7-9101-585FDACDF32B}" type="sibTrans" cxnId="{EF555F4A-861D-4EA8-BB2B-43955D969257}">
      <dgm:prSet/>
      <dgm:spPr/>
      <dgm:t>
        <a:bodyPr/>
        <a:lstStyle/>
        <a:p>
          <a:endParaRPr lang="en-US"/>
        </a:p>
      </dgm:t>
    </dgm:pt>
    <dgm:pt modelId="{7B63C2AE-1179-44D9-9847-014857EA1537}">
      <dgm:prSet/>
      <dgm:spPr/>
      <dgm:t>
        <a:bodyPr/>
        <a:lstStyle/>
        <a:p>
          <a:r>
            <a:rPr lang="en-US" b="1" i="1"/>
            <a:t>I have something I really want to say</a:t>
          </a:r>
          <a:r>
            <a:rPr lang="en-US" b="1"/>
            <a:t>: disseminating the outcomes of my assessment research.</a:t>
          </a:r>
          <a:endParaRPr lang="en-US"/>
        </a:p>
      </dgm:t>
    </dgm:pt>
    <dgm:pt modelId="{1C6956B7-F280-41A0-A53D-9EBB35B90D2B}" type="parTrans" cxnId="{146A9481-A753-4785-8944-3E9F2A7617A6}">
      <dgm:prSet/>
      <dgm:spPr/>
      <dgm:t>
        <a:bodyPr/>
        <a:lstStyle/>
        <a:p>
          <a:endParaRPr lang="en-US"/>
        </a:p>
      </dgm:t>
    </dgm:pt>
    <dgm:pt modelId="{5629AAF2-33E3-480E-B812-65170E9603A4}" type="sibTrans" cxnId="{146A9481-A753-4785-8944-3E9F2A7617A6}">
      <dgm:prSet/>
      <dgm:spPr/>
      <dgm:t>
        <a:bodyPr/>
        <a:lstStyle/>
        <a:p>
          <a:endParaRPr lang="en-US"/>
        </a:p>
      </dgm:t>
    </dgm:pt>
    <dgm:pt modelId="{0546CFEF-9603-4BEA-9928-AB8FBD9DF728}">
      <dgm:prSet/>
      <dgm:spPr/>
      <dgm:t>
        <a:bodyPr/>
        <a:lstStyle/>
        <a:p>
          <a:r>
            <a:rPr lang="en-US" b="1" i="1"/>
            <a:t>I get benefit from writing</a:t>
          </a:r>
          <a:r>
            <a:rPr lang="en-US" b="1"/>
            <a:t>: bringing all my ideas together</a:t>
          </a:r>
          <a:endParaRPr lang="en-US"/>
        </a:p>
      </dgm:t>
    </dgm:pt>
    <dgm:pt modelId="{15180BAA-71DB-4DB4-9E31-656EF854D42A}" type="parTrans" cxnId="{FF4A752F-39D9-45BB-B7DE-3F24E3C3B786}">
      <dgm:prSet/>
      <dgm:spPr/>
      <dgm:t>
        <a:bodyPr/>
        <a:lstStyle/>
        <a:p>
          <a:endParaRPr lang="en-US"/>
        </a:p>
      </dgm:t>
    </dgm:pt>
    <dgm:pt modelId="{0634F38E-7C97-4AEB-B50A-4FAF450E30A4}" type="sibTrans" cxnId="{FF4A752F-39D9-45BB-B7DE-3F24E3C3B786}">
      <dgm:prSet/>
      <dgm:spPr/>
      <dgm:t>
        <a:bodyPr/>
        <a:lstStyle/>
        <a:p>
          <a:endParaRPr lang="en-US"/>
        </a:p>
      </dgm:t>
    </dgm:pt>
    <dgm:pt modelId="{CB88538C-FC3E-45E9-ACAA-61736A48E679}">
      <dgm:prSet/>
      <dgm:spPr/>
      <dgm:t>
        <a:bodyPr/>
        <a:lstStyle/>
        <a:p>
          <a:r>
            <a:rPr lang="en-US" b="1" i="1"/>
            <a:t>I want to be part of my disciplinary community of practice </a:t>
          </a:r>
          <a:r>
            <a:rPr lang="en-US" b="1"/>
            <a:t>: facilitating contact with other  scholars</a:t>
          </a:r>
          <a:endParaRPr lang="en-US"/>
        </a:p>
      </dgm:t>
    </dgm:pt>
    <dgm:pt modelId="{BA01A13F-335A-498F-A622-7DB3F76488DE}" type="parTrans" cxnId="{4FC50D93-B87A-4D6B-98BF-CBC515D7FDC9}">
      <dgm:prSet/>
      <dgm:spPr/>
      <dgm:t>
        <a:bodyPr/>
        <a:lstStyle/>
        <a:p>
          <a:endParaRPr lang="en-US"/>
        </a:p>
      </dgm:t>
    </dgm:pt>
    <dgm:pt modelId="{F6CEA8F3-5F62-456C-AD26-89B6D3144D33}" type="sibTrans" cxnId="{4FC50D93-B87A-4D6B-98BF-CBC515D7FDC9}">
      <dgm:prSet/>
      <dgm:spPr/>
      <dgm:t>
        <a:bodyPr/>
        <a:lstStyle/>
        <a:p>
          <a:endParaRPr lang="en-US"/>
        </a:p>
      </dgm:t>
    </dgm:pt>
    <dgm:pt modelId="{BA7745D3-2D04-4016-B1B2-498CB427E8C6}">
      <dgm:prSet/>
      <dgm:spPr/>
      <dgm:t>
        <a:bodyPr/>
        <a:lstStyle/>
        <a:p>
          <a:r>
            <a:rPr lang="en-US" b="1"/>
            <a:t>I need to accumulate evidence for my professional accreditation/ Fellowship/ National award</a:t>
          </a:r>
          <a:endParaRPr lang="en-US"/>
        </a:p>
      </dgm:t>
    </dgm:pt>
    <dgm:pt modelId="{C9A704A1-A21B-425F-B578-04AE1C16FAF0}" type="parTrans" cxnId="{2A5322E9-AC70-4716-AB9C-0E5CE577CCEE}">
      <dgm:prSet/>
      <dgm:spPr/>
      <dgm:t>
        <a:bodyPr/>
        <a:lstStyle/>
        <a:p>
          <a:endParaRPr lang="en-US"/>
        </a:p>
      </dgm:t>
    </dgm:pt>
    <dgm:pt modelId="{2072EB66-C7B4-44F6-B4C3-5ABA51861820}" type="sibTrans" cxnId="{2A5322E9-AC70-4716-AB9C-0E5CE577CCEE}">
      <dgm:prSet/>
      <dgm:spPr/>
      <dgm:t>
        <a:bodyPr/>
        <a:lstStyle/>
        <a:p>
          <a:endParaRPr lang="en-US"/>
        </a:p>
      </dgm:t>
    </dgm:pt>
    <dgm:pt modelId="{559C9868-C16C-4503-80D2-A61EDC285F26}">
      <dgm:prSet/>
      <dgm:spPr/>
      <dgm:t>
        <a:bodyPr/>
        <a:lstStyle/>
        <a:p>
          <a:r>
            <a:rPr lang="en-US" b="1"/>
            <a:t>I want to get promoted (and I won’t if I don’t)</a:t>
          </a:r>
          <a:endParaRPr lang="en-US"/>
        </a:p>
      </dgm:t>
    </dgm:pt>
    <dgm:pt modelId="{8B7453F9-0ABA-4E7C-A84B-DEB4EFEE91DA}" type="parTrans" cxnId="{05548B47-5382-4D26-9373-EC7BD7886617}">
      <dgm:prSet/>
      <dgm:spPr/>
      <dgm:t>
        <a:bodyPr/>
        <a:lstStyle/>
        <a:p>
          <a:endParaRPr lang="en-US"/>
        </a:p>
      </dgm:t>
    </dgm:pt>
    <dgm:pt modelId="{731D1094-6FAF-4209-8BC2-89E597852A6E}" type="sibTrans" cxnId="{05548B47-5382-4D26-9373-EC7BD7886617}">
      <dgm:prSet/>
      <dgm:spPr/>
      <dgm:t>
        <a:bodyPr/>
        <a:lstStyle/>
        <a:p>
          <a:endParaRPr lang="en-US"/>
        </a:p>
      </dgm:t>
    </dgm:pt>
    <dgm:pt modelId="{2D9EAD06-E52E-4E82-BB72-7F50BC1FEB31}">
      <dgm:prSet/>
      <dgm:spPr/>
      <dgm:t>
        <a:bodyPr/>
        <a:lstStyle/>
        <a:p>
          <a:r>
            <a:rPr lang="en-US" b="1"/>
            <a:t>Because I want to make things better for students</a:t>
          </a:r>
          <a:endParaRPr lang="en-US"/>
        </a:p>
      </dgm:t>
    </dgm:pt>
    <dgm:pt modelId="{86E0A00A-A3AC-4517-8361-38409F34F016}" type="parTrans" cxnId="{8054ABBB-909C-4E21-B2A3-BAA9D52BAA2E}">
      <dgm:prSet/>
      <dgm:spPr/>
      <dgm:t>
        <a:bodyPr/>
        <a:lstStyle/>
        <a:p>
          <a:endParaRPr lang="en-US"/>
        </a:p>
      </dgm:t>
    </dgm:pt>
    <dgm:pt modelId="{BB9D9F9C-C485-45C5-9EF2-1CCC49CE3628}" type="sibTrans" cxnId="{8054ABBB-909C-4E21-B2A3-BAA9D52BAA2E}">
      <dgm:prSet/>
      <dgm:spPr/>
      <dgm:t>
        <a:bodyPr/>
        <a:lstStyle/>
        <a:p>
          <a:endParaRPr lang="en-US"/>
        </a:p>
      </dgm:t>
    </dgm:pt>
    <dgm:pt modelId="{69DF79C3-E156-4B83-ACC4-95B27B14B1A7}" type="pres">
      <dgm:prSet presAssocID="{D15AA57D-4965-4E65-9CCC-C6BD243FD6CB}" presName="linear" presStyleCnt="0">
        <dgm:presLayoutVars>
          <dgm:animLvl val="lvl"/>
          <dgm:resizeHandles val="exact"/>
        </dgm:presLayoutVars>
      </dgm:prSet>
      <dgm:spPr/>
    </dgm:pt>
    <dgm:pt modelId="{6AD3A6A5-A1B7-474B-B28B-D44E8881197B}" type="pres">
      <dgm:prSet presAssocID="{E785BA49-636F-4EDA-A9F8-3C69F5682557}" presName="parentText" presStyleLbl="node1" presStyleIdx="0" presStyleCnt="9">
        <dgm:presLayoutVars>
          <dgm:chMax val="0"/>
          <dgm:bulletEnabled val="1"/>
        </dgm:presLayoutVars>
      </dgm:prSet>
      <dgm:spPr/>
    </dgm:pt>
    <dgm:pt modelId="{0C0CF98A-D095-40EC-9985-E1917951C565}" type="pres">
      <dgm:prSet presAssocID="{9060EA9D-FA01-4A7B-A88C-74A9B4E13B92}" presName="spacer" presStyleCnt="0"/>
      <dgm:spPr/>
    </dgm:pt>
    <dgm:pt modelId="{09064834-F982-4C71-96ED-A0DC74A8EDFD}" type="pres">
      <dgm:prSet presAssocID="{066968DB-DE56-49DA-A6F1-237A00B86C83}" presName="parentText" presStyleLbl="node1" presStyleIdx="1" presStyleCnt="9">
        <dgm:presLayoutVars>
          <dgm:chMax val="0"/>
          <dgm:bulletEnabled val="1"/>
        </dgm:presLayoutVars>
      </dgm:prSet>
      <dgm:spPr/>
    </dgm:pt>
    <dgm:pt modelId="{0B625924-688E-49A7-9076-07DF1CDA6F8A}" type="pres">
      <dgm:prSet presAssocID="{C26DC18A-A53A-41F1-8CD0-245BC7895770}" presName="spacer" presStyleCnt="0"/>
      <dgm:spPr/>
    </dgm:pt>
    <dgm:pt modelId="{DDD70D4B-BD01-47FC-9E21-A507C3D7CB6E}" type="pres">
      <dgm:prSet presAssocID="{B582E25E-8A87-46F0-86E4-FE1F5E24AD4C}" presName="parentText" presStyleLbl="node1" presStyleIdx="2" presStyleCnt="9">
        <dgm:presLayoutVars>
          <dgm:chMax val="0"/>
          <dgm:bulletEnabled val="1"/>
        </dgm:presLayoutVars>
      </dgm:prSet>
      <dgm:spPr/>
    </dgm:pt>
    <dgm:pt modelId="{90D51F8E-CE19-4EA4-822B-88C438E85B0C}" type="pres">
      <dgm:prSet presAssocID="{5832633E-4C9A-40E7-9101-585FDACDF32B}" presName="spacer" presStyleCnt="0"/>
      <dgm:spPr/>
    </dgm:pt>
    <dgm:pt modelId="{ADF6DCAC-D7DD-4E0B-BC80-F6EF6669E3FE}" type="pres">
      <dgm:prSet presAssocID="{7B63C2AE-1179-44D9-9847-014857EA1537}" presName="parentText" presStyleLbl="node1" presStyleIdx="3" presStyleCnt="9">
        <dgm:presLayoutVars>
          <dgm:chMax val="0"/>
          <dgm:bulletEnabled val="1"/>
        </dgm:presLayoutVars>
      </dgm:prSet>
      <dgm:spPr/>
    </dgm:pt>
    <dgm:pt modelId="{AE8E58ED-8E79-467D-8FCA-4CFEC4797AA4}" type="pres">
      <dgm:prSet presAssocID="{5629AAF2-33E3-480E-B812-65170E9603A4}" presName="spacer" presStyleCnt="0"/>
      <dgm:spPr/>
    </dgm:pt>
    <dgm:pt modelId="{92D2584F-5C17-4C72-A583-B47BF3F013F5}" type="pres">
      <dgm:prSet presAssocID="{0546CFEF-9603-4BEA-9928-AB8FBD9DF728}" presName="parentText" presStyleLbl="node1" presStyleIdx="4" presStyleCnt="9">
        <dgm:presLayoutVars>
          <dgm:chMax val="0"/>
          <dgm:bulletEnabled val="1"/>
        </dgm:presLayoutVars>
      </dgm:prSet>
      <dgm:spPr/>
    </dgm:pt>
    <dgm:pt modelId="{A58F1EBB-A08C-4B36-85D9-369E4E35BE2C}" type="pres">
      <dgm:prSet presAssocID="{0634F38E-7C97-4AEB-B50A-4FAF450E30A4}" presName="spacer" presStyleCnt="0"/>
      <dgm:spPr/>
    </dgm:pt>
    <dgm:pt modelId="{CF6D835D-70D8-4D93-A7B5-46D27D722FAD}" type="pres">
      <dgm:prSet presAssocID="{CB88538C-FC3E-45E9-ACAA-61736A48E679}" presName="parentText" presStyleLbl="node1" presStyleIdx="5" presStyleCnt="9">
        <dgm:presLayoutVars>
          <dgm:chMax val="0"/>
          <dgm:bulletEnabled val="1"/>
        </dgm:presLayoutVars>
      </dgm:prSet>
      <dgm:spPr/>
    </dgm:pt>
    <dgm:pt modelId="{43F00836-76DF-484D-98F1-9BF48A8EA42E}" type="pres">
      <dgm:prSet presAssocID="{F6CEA8F3-5F62-456C-AD26-89B6D3144D33}" presName="spacer" presStyleCnt="0"/>
      <dgm:spPr/>
    </dgm:pt>
    <dgm:pt modelId="{5C6A7B48-0BF9-4F84-917A-9C211C3965EF}" type="pres">
      <dgm:prSet presAssocID="{BA7745D3-2D04-4016-B1B2-498CB427E8C6}" presName="parentText" presStyleLbl="node1" presStyleIdx="6" presStyleCnt="9">
        <dgm:presLayoutVars>
          <dgm:chMax val="0"/>
          <dgm:bulletEnabled val="1"/>
        </dgm:presLayoutVars>
      </dgm:prSet>
      <dgm:spPr/>
    </dgm:pt>
    <dgm:pt modelId="{7BC9E476-83C9-4761-8A1C-73DA89A4BD27}" type="pres">
      <dgm:prSet presAssocID="{2072EB66-C7B4-44F6-B4C3-5ABA51861820}" presName="spacer" presStyleCnt="0"/>
      <dgm:spPr/>
    </dgm:pt>
    <dgm:pt modelId="{75FE0E17-75C2-4A1F-B45D-38706D85531D}" type="pres">
      <dgm:prSet presAssocID="{559C9868-C16C-4503-80D2-A61EDC285F26}" presName="parentText" presStyleLbl="node1" presStyleIdx="7" presStyleCnt="9">
        <dgm:presLayoutVars>
          <dgm:chMax val="0"/>
          <dgm:bulletEnabled val="1"/>
        </dgm:presLayoutVars>
      </dgm:prSet>
      <dgm:spPr/>
    </dgm:pt>
    <dgm:pt modelId="{CF49031E-EAFA-4084-953C-148B2E5BA13A}" type="pres">
      <dgm:prSet presAssocID="{731D1094-6FAF-4209-8BC2-89E597852A6E}" presName="spacer" presStyleCnt="0"/>
      <dgm:spPr/>
    </dgm:pt>
    <dgm:pt modelId="{9859588A-EFCA-4F52-9781-E00749945965}" type="pres">
      <dgm:prSet presAssocID="{2D9EAD06-E52E-4E82-BB72-7F50BC1FEB31}" presName="parentText" presStyleLbl="node1" presStyleIdx="8" presStyleCnt="9">
        <dgm:presLayoutVars>
          <dgm:chMax val="0"/>
          <dgm:bulletEnabled val="1"/>
        </dgm:presLayoutVars>
      </dgm:prSet>
      <dgm:spPr/>
    </dgm:pt>
  </dgm:ptLst>
  <dgm:cxnLst>
    <dgm:cxn modelId="{4BB35E10-EF50-48D9-8936-1710204AAD53}" type="presOf" srcId="{BA7745D3-2D04-4016-B1B2-498CB427E8C6}" destId="{5C6A7B48-0BF9-4F84-917A-9C211C3965EF}" srcOrd="0" destOrd="0" presId="urn:microsoft.com/office/officeart/2005/8/layout/vList2"/>
    <dgm:cxn modelId="{7F808919-87FB-4471-A4EA-3BE9520B6AE0}" srcId="{D15AA57D-4965-4E65-9CCC-C6BD243FD6CB}" destId="{066968DB-DE56-49DA-A6F1-237A00B86C83}" srcOrd="1" destOrd="0" parTransId="{9513B11E-93D5-4010-8183-3C5A1F581B76}" sibTransId="{C26DC18A-A53A-41F1-8CD0-245BC7895770}"/>
    <dgm:cxn modelId="{E09C9B24-35D2-4B79-BED9-50A19C6E2EAA}" srcId="{D15AA57D-4965-4E65-9CCC-C6BD243FD6CB}" destId="{E785BA49-636F-4EDA-A9F8-3C69F5682557}" srcOrd="0" destOrd="0" parTransId="{81E9DF9B-6240-4783-A74F-10ECC9E0A9CF}" sibTransId="{9060EA9D-FA01-4A7B-A88C-74A9B4E13B92}"/>
    <dgm:cxn modelId="{FF4A752F-39D9-45BB-B7DE-3F24E3C3B786}" srcId="{D15AA57D-4965-4E65-9CCC-C6BD243FD6CB}" destId="{0546CFEF-9603-4BEA-9928-AB8FBD9DF728}" srcOrd="4" destOrd="0" parTransId="{15180BAA-71DB-4DB4-9E31-656EF854D42A}" sibTransId="{0634F38E-7C97-4AEB-B50A-4FAF450E30A4}"/>
    <dgm:cxn modelId="{90744E60-4240-4E90-A342-14E407DEA459}" type="presOf" srcId="{559C9868-C16C-4503-80D2-A61EDC285F26}" destId="{75FE0E17-75C2-4A1F-B45D-38706D85531D}" srcOrd="0" destOrd="0" presId="urn:microsoft.com/office/officeart/2005/8/layout/vList2"/>
    <dgm:cxn modelId="{CC08FC60-8409-4DED-8397-C82353D8A6E9}" type="presOf" srcId="{CB88538C-FC3E-45E9-ACAA-61736A48E679}" destId="{CF6D835D-70D8-4D93-A7B5-46D27D722FAD}" srcOrd="0" destOrd="0" presId="urn:microsoft.com/office/officeart/2005/8/layout/vList2"/>
    <dgm:cxn modelId="{05548B47-5382-4D26-9373-EC7BD7886617}" srcId="{D15AA57D-4965-4E65-9CCC-C6BD243FD6CB}" destId="{559C9868-C16C-4503-80D2-A61EDC285F26}" srcOrd="7" destOrd="0" parTransId="{8B7453F9-0ABA-4E7C-A84B-DEB4EFEE91DA}" sibTransId="{731D1094-6FAF-4209-8BC2-89E597852A6E}"/>
    <dgm:cxn modelId="{51C61C6A-6535-45DA-8840-D4A808F4DE92}" type="presOf" srcId="{E785BA49-636F-4EDA-A9F8-3C69F5682557}" destId="{6AD3A6A5-A1B7-474B-B28B-D44E8881197B}" srcOrd="0" destOrd="0" presId="urn:microsoft.com/office/officeart/2005/8/layout/vList2"/>
    <dgm:cxn modelId="{EF555F4A-861D-4EA8-BB2B-43955D969257}" srcId="{D15AA57D-4965-4E65-9CCC-C6BD243FD6CB}" destId="{B582E25E-8A87-46F0-86E4-FE1F5E24AD4C}" srcOrd="2" destOrd="0" parTransId="{FAAB511D-FBBC-41B1-81BE-0724030A664B}" sibTransId="{5832633E-4C9A-40E7-9101-585FDACDF32B}"/>
    <dgm:cxn modelId="{0D601A6D-2815-43B3-B764-F0482AB3FAEC}" type="presOf" srcId="{B582E25E-8A87-46F0-86E4-FE1F5E24AD4C}" destId="{DDD70D4B-BD01-47FC-9E21-A507C3D7CB6E}" srcOrd="0" destOrd="0" presId="urn:microsoft.com/office/officeart/2005/8/layout/vList2"/>
    <dgm:cxn modelId="{DE49504D-3F1C-4CC2-95A5-7FB0392E31A0}" type="presOf" srcId="{7B63C2AE-1179-44D9-9847-014857EA1537}" destId="{ADF6DCAC-D7DD-4E0B-BC80-F6EF6669E3FE}" srcOrd="0" destOrd="0" presId="urn:microsoft.com/office/officeart/2005/8/layout/vList2"/>
    <dgm:cxn modelId="{9B462A70-4C96-44E1-A93F-2624A4D0CF0A}" type="presOf" srcId="{066968DB-DE56-49DA-A6F1-237A00B86C83}" destId="{09064834-F982-4C71-96ED-A0DC74A8EDFD}" srcOrd="0" destOrd="0" presId="urn:microsoft.com/office/officeart/2005/8/layout/vList2"/>
    <dgm:cxn modelId="{28F6CD71-B313-4B53-89D9-74CDA3D6B3CE}" type="presOf" srcId="{0546CFEF-9603-4BEA-9928-AB8FBD9DF728}" destId="{92D2584F-5C17-4C72-A583-B47BF3F013F5}" srcOrd="0" destOrd="0" presId="urn:microsoft.com/office/officeart/2005/8/layout/vList2"/>
    <dgm:cxn modelId="{146A9481-A753-4785-8944-3E9F2A7617A6}" srcId="{D15AA57D-4965-4E65-9CCC-C6BD243FD6CB}" destId="{7B63C2AE-1179-44D9-9847-014857EA1537}" srcOrd="3" destOrd="0" parTransId="{1C6956B7-F280-41A0-A53D-9EBB35B90D2B}" sibTransId="{5629AAF2-33E3-480E-B812-65170E9603A4}"/>
    <dgm:cxn modelId="{C973FD8A-B49A-4A94-B3B5-45847CAE3434}" type="presOf" srcId="{D15AA57D-4965-4E65-9CCC-C6BD243FD6CB}" destId="{69DF79C3-E156-4B83-ACC4-95B27B14B1A7}" srcOrd="0" destOrd="0" presId="urn:microsoft.com/office/officeart/2005/8/layout/vList2"/>
    <dgm:cxn modelId="{4FC50D93-B87A-4D6B-98BF-CBC515D7FDC9}" srcId="{D15AA57D-4965-4E65-9CCC-C6BD243FD6CB}" destId="{CB88538C-FC3E-45E9-ACAA-61736A48E679}" srcOrd="5" destOrd="0" parTransId="{BA01A13F-335A-498F-A622-7DB3F76488DE}" sibTransId="{F6CEA8F3-5F62-456C-AD26-89B6D3144D33}"/>
    <dgm:cxn modelId="{8054ABBB-909C-4E21-B2A3-BAA9D52BAA2E}" srcId="{D15AA57D-4965-4E65-9CCC-C6BD243FD6CB}" destId="{2D9EAD06-E52E-4E82-BB72-7F50BC1FEB31}" srcOrd="8" destOrd="0" parTransId="{86E0A00A-A3AC-4517-8361-38409F34F016}" sibTransId="{BB9D9F9C-C485-45C5-9EF2-1CCC49CE3628}"/>
    <dgm:cxn modelId="{17E8F2D0-DC9E-4353-A1F2-E7642535A321}" type="presOf" srcId="{2D9EAD06-E52E-4E82-BB72-7F50BC1FEB31}" destId="{9859588A-EFCA-4F52-9781-E00749945965}" srcOrd="0" destOrd="0" presId="urn:microsoft.com/office/officeart/2005/8/layout/vList2"/>
    <dgm:cxn modelId="{2A5322E9-AC70-4716-AB9C-0E5CE577CCEE}" srcId="{D15AA57D-4965-4E65-9CCC-C6BD243FD6CB}" destId="{BA7745D3-2D04-4016-B1B2-498CB427E8C6}" srcOrd="6" destOrd="0" parTransId="{C9A704A1-A21B-425F-B578-04AE1C16FAF0}" sibTransId="{2072EB66-C7B4-44F6-B4C3-5ABA51861820}"/>
    <dgm:cxn modelId="{0BE2D6F0-1BF3-48CE-A23C-D6A9C276A4D6}" type="presParOf" srcId="{69DF79C3-E156-4B83-ACC4-95B27B14B1A7}" destId="{6AD3A6A5-A1B7-474B-B28B-D44E8881197B}" srcOrd="0" destOrd="0" presId="urn:microsoft.com/office/officeart/2005/8/layout/vList2"/>
    <dgm:cxn modelId="{97CEFD03-0628-4437-A332-40B100E94507}" type="presParOf" srcId="{69DF79C3-E156-4B83-ACC4-95B27B14B1A7}" destId="{0C0CF98A-D095-40EC-9985-E1917951C565}" srcOrd="1" destOrd="0" presId="urn:microsoft.com/office/officeart/2005/8/layout/vList2"/>
    <dgm:cxn modelId="{AE7E106B-602A-436A-B35B-69F95E1E7FFF}" type="presParOf" srcId="{69DF79C3-E156-4B83-ACC4-95B27B14B1A7}" destId="{09064834-F982-4C71-96ED-A0DC74A8EDFD}" srcOrd="2" destOrd="0" presId="urn:microsoft.com/office/officeart/2005/8/layout/vList2"/>
    <dgm:cxn modelId="{BBAE563B-4B27-45F6-9323-95EEF1C1F05D}" type="presParOf" srcId="{69DF79C3-E156-4B83-ACC4-95B27B14B1A7}" destId="{0B625924-688E-49A7-9076-07DF1CDA6F8A}" srcOrd="3" destOrd="0" presId="urn:microsoft.com/office/officeart/2005/8/layout/vList2"/>
    <dgm:cxn modelId="{6D0D8BB3-F02D-446E-9AF7-A4021AE168DF}" type="presParOf" srcId="{69DF79C3-E156-4B83-ACC4-95B27B14B1A7}" destId="{DDD70D4B-BD01-47FC-9E21-A507C3D7CB6E}" srcOrd="4" destOrd="0" presId="urn:microsoft.com/office/officeart/2005/8/layout/vList2"/>
    <dgm:cxn modelId="{A99D9F8F-2C59-43E3-BF19-479CBA37089F}" type="presParOf" srcId="{69DF79C3-E156-4B83-ACC4-95B27B14B1A7}" destId="{90D51F8E-CE19-4EA4-822B-88C438E85B0C}" srcOrd="5" destOrd="0" presId="urn:microsoft.com/office/officeart/2005/8/layout/vList2"/>
    <dgm:cxn modelId="{9142EE91-6B4E-4455-81B5-F4B5E0853568}" type="presParOf" srcId="{69DF79C3-E156-4B83-ACC4-95B27B14B1A7}" destId="{ADF6DCAC-D7DD-4E0B-BC80-F6EF6669E3FE}" srcOrd="6" destOrd="0" presId="urn:microsoft.com/office/officeart/2005/8/layout/vList2"/>
    <dgm:cxn modelId="{1039497A-CC65-4630-8843-7E1C158B541C}" type="presParOf" srcId="{69DF79C3-E156-4B83-ACC4-95B27B14B1A7}" destId="{AE8E58ED-8E79-467D-8FCA-4CFEC4797AA4}" srcOrd="7" destOrd="0" presId="urn:microsoft.com/office/officeart/2005/8/layout/vList2"/>
    <dgm:cxn modelId="{24346CF3-AB31-44F5-BCA3-A24E89F698C3}" type="presParOf" srcId="{69DF79C3-E156-4B83-ACC4-95B27B14B1A7}" destId="{92D2584F-5C17-4C72-A583-B47BF3F013F5}" srcOrd="8" destOrd="0" presId="urn:microsoft.com/office/officeart/2005/8/layout/vList2"/>
    <dgm:cxn modelId="{642A7684-C18A-4288-9862-492574C7216F}" type="presParOf" srcId="{69DF79C3-E156-4B83-ACC4-95B27B14B1A7}" destId="{A58F1EBB-A08C-4B36-85D9-369E4E35BE2C}" srcOrd="9" destOrd="0" presId="urn:microsoft.com/office/officeart/2005/8/layout/vList2"/>
    <dgm:cxn modelId="{41DFF40A-1E7A-4A36-A988-29CFE734FEED}" type="presParOf" srcId="{69DF79C3-E156-4B83-ACC4-95B27B14B1A7}" destId="{CF6D835D-70D8-4D93-A7B5-46D27D722FAD}" srcOrd="10" destOrd="0" presId="urn:microsoft.com/office/officeart/2005/8/layout/vList2"/>
    <dgm:cxn modelId="{421C8461-0809-4A14-AA7F-D0BEB079B6E6}" type="presParOf" srcId="{69DF79C3-E156-4B83-ACC4-95B27B14B1A7}" destId="{43F00836-76DF-484D-98F1-9BF48A8EA42E}" srcOrd="11" destOrd="0" presId="urn:microsoft.com/office/officeart/2005/8/layout/vList2"/>
    <dgm:cxn modelId="{603C1328-28D2-4D1C-B00E-D5BADC1D0567}" type="presParOf" srcId="{69DF79C3-E156-4B83-ACC4-95B27B14B1A7}" destId="{5C6A7B48-0BF9-4F84-917A-9C211C3965EF}" srcOrd="12" destOrd="0" presId="urn:microsoft.com/office/officeart/2005/8/layout/vList2"/>
    <dgm:cxn modelId="{35DDD6E8-ABF6-4526-A20F-2E7CB67CFD11}" type="presParOf" srcId="{69DF79C3-E156-4B83-ACC4-95B27B14B1A7}" destId="{7BC9E476-83C9-4761-8A1C-73DA89A4BD27}" srcOrd="13" destOrd="0" presId="urn:microsoft.com/office/officeart/2005/8/layout/vList2"/>
    <dgm:cxn modelId="{90793C4C-7980-441F-8698-76C131B19510}" type="presParOf" srcId="{69DF79C3-E156-4B83-ACC4-95B27B14B1A7}" destId="{75FE0E17-75C2-4A1F-B45D-38706D85531D}" srcOrd="14" destOrd="0" presId="urn:microsoft.com/office/officeart/2005/8/layout/vList2"/>
    <dgm:cxn modelId="{8ECA6CA7-D991-400E-94CE-6BA99DA1EFF9}" type="presParOf" srcId="{69DF79C3-E156-4B83-ACC4-95B27B14B1A7}" destId="{CF49031E-EAFA-4084-953C-148B2E5BA13A}" srcOrd="15" destOrd="0" presId="urn:microsoft.com/office/officeart/2005/8/layout/vList2"/>
    <dgm:cxn modelId="{0C2D7AFF-1956-444F-ADC2-6A0DD8D02CDC}" type="presParOf" srcId="{69DF79C3-E156-4B83-ACC4-95B27B14B1A7}" destId="{9859588A-EFCA-4F52-9781-E0074994596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D73E8-CFD2-4DE7-B59B-74947A6BAB0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1A83336-3477-4C44-892A-D32AE07C7752}">
      <dgm:prSet/>
      <dgm:spPr/>
      <dgm:t>
        <a:bodyPr/>
        <a:lstStyle/>
        <a:p>
          <a:r>
            <a:rPr lang="en-GB" b="1"/>
            <a:t>Pressure to publish only in high-impact journals;</a:t>
          </a:r>
          <a:endParaRPr lang="en-US"/>
        </a:p>
      </dgm:t>
    </dgm:pt>
    <dgm:pt modelId="{55531BC9-1C20-4B97-B84C-0E6E99BC84BC}" type="parTrans" cxnId="{96ABDC95-8C5A-4963-9C23-3D41B60EA1CC}">
      <dgm:prSet/>
      <dgm:spPr/>
      <dgm:t>
        <a:bodyPr/>
        <a:lstStyle/>
        <a:p>
          <a:endParaRPr lang="en-US"/>
        </a:p>
      </dgm:t>
    </dgm:pt>
    <dgm:pt modelId="{1A84ED3B-9F4F-4CAA-AC5E-508427AFF9DC}" type="sibTrans" cxnId="{96ABDC95-8C5A-4963-9C23-3D41B60EA1CC}">
      <dgm:prSet/>
      <dgm:spPr/>
      <dgm:t>
        <a:bodyPr/>
        <a:lstStyle/>
        <a:p>
          <a:endParaRPr lang="en-US"/>
        </a:p>
      </dgm:t>
    </dgm:pt>
    <dgm:pt modelId="{2D81E950-BC96-4970-80D4-FD7F0381841C}">
      <dgm:prSet/>
      <dgm:spPr/>
      <dgm:t>
        <a:bodyPr/>
        <a:lstStyle/>
        <a:p>
          <a:r>
            <a:rPr lang="en-GB" b="1"/>
            <a:t>The extent to which you are in a hurry/ your contract depends on it;</a:t>
          </a:r>
          <a:endParaRPr lang="en-US"/>
        </a:p>
      </dgm:t>
    </dgm:pt>
    <dgm:pt modelId="{3A946F0D-8260-4277-A8BA-BD8743E382D9}" type="parTrans" cxnId="{0163C389-6E9C-4960-9E54-7EE11E48DE33}">
      <dgm:prSet/>
      <dgm:spPr/>
      <dgm:t>
        <a:bodyPr/>
        <a:lstStyle/>
        <a:p>
          <a:endParaRPr lang="en-US"/>
        </a:p>
      </dgm:t>
    </dgm:pt>
    <dgm:pt modelId="{985385EC-CC5B-41A0-A208-668487C9A7B3}" type="sibTrans" cxnId="{0163C389-6E9C-4960-9E54-7EE11E48DE33}">
      <dgm:prSet/>
      <dgm:spPr/>
      <dgm:t>
        <a:bodyPr/>
        <a:lstStyle/>
        <a:p>
          <a:endParaRPr lang="en-US"/>
        </a:p>
      </dgm:t>
    </dgm:pt>
    <dgm:pt modelId="{437032F1-740F-42CA-B78C-61F4BBB93CDC}">
      <dgm:prSet/>
      <dgm:spPr/>
      <dgm:t>
        <a:bodyPr/>
        <a:lstStyle/>
        <a:p>
          <a:r>
            <a:rPr lang="en-GB" b="1"/>
            <a:t>Realistic advice from colleagues/mentors about how innovative this work is;</a:t>
          </a:r>
          <a:endParaRPr lang="en-US"/>
        </a:p>
      </dgm:t>
    </dgm:pt>
    <dgm:pt modelId="{02EDBEDF-E962-43DF-ADEF-AB55A75DB5A5}" type="parTrans" cxnId="{A72C28FD-47A0-4317-9D81-DDF3F9AF5EF7}">
      <dgm:prSet/>
      <dgm:spPr/>
      <dgm:t>
        <a:bodyPr/>
        <a:lstStyle/>
        <a:p>
          <a:endParaRPr lang="en-US"/>
        </a:p>
      </dgm:t>
    </dgm:pt>
    <dgm:pt modelId="{51FE842D-15B3-477E-8B7D-E21807820BF9}" type="sibTrans" cxnId="{A72C28FD-47A0-4317-9D81-DDF3F9AF5EF7}">
      <dgm:prSet/>
      <dgm:spPr/>
      <dgm:t>
        <a:bodyPr/>
        <a:lstStyle/>
        <a:p>
          <a:endParaRPr lang="en-US"/>
        </a:p>
      </dgm:t>
    </dgm:pt>
    <dgm:pt modelId="{C19900C6-A285-46CB-97B8-AED62D545AAA}">
      <dgm:prSet/>
      <dgm:spPr/>
      <dgm:t>
        <a:bodyPr/>
        <a:lstStyle/>
        <a:p>
          <a:r>
            <a:rPr lang="en-GB" b="1"/>
            <a:t>Whether you or your mentor has any contacts within an editorial team.</a:t>
          </a:r>
          <a:endParaRPr lang="en-US"/>
        </a:p>
      </dgm:t>
    </dgm:pt>
    <dgm:pt modelId="{1948812B-1880-4A47-B71D-A3E4E49CC1E3}" type="parTrans" cxnId="{E0170D3C-3E7B-4BA2-ADE9-AE6DB6023FF6}">
      <dgm:prSet/>
      <dgm:spPr/>
      <dgm:t>
        <a:bodyPr/>
        <a:lstStyle/>
        <a:p>
          <a:endParaRPr lang="en-US"/>
        </a:p>
      </dgm:t>
    </dgm:pt>
    <dgm:pt modelId="{118D7794-FADB-42E0-8825-C7DC1E4A8719}" type="sibTrans" cxnId="{E0170D3C-3E7B-4BA2-ADE9-AE6DB6023FF6}">
      <dgm:prSet/>
      <dgm:spPr/>
      <dgm:t>
        <a:bodyPr/>
        <a:lstStyle/>
        <a:p>
          <a:endParaRPr lang="en-US"/>
        </a:p>
      </dgm:t>
    </dgm:pt>
    <dgm:pt modelId="{9D4DEEBC-37B1-4DAE-B708-EE016BFAF3E1}" type="pres">
      <dgm:prSet presAssocID="{6D7D73E8-CFD2-4DE7-B59B-74947A6BAB09}" presName="vert0" presStyleCnt="0">
        <dgm:presLayoutVars>
          <dgm:dir/>
          <dgm:animOne val="branch"/>
          <dgm:animLvl val="lvl"/>
        </dgm:presLayoutVars>
      </dgm:prSet>
      <dgm:spPr/>
    </dgm:pt>
    <dgm:pt modelId="{8B877979-6795-4783-8351-CD2F167F0036}" type="pres">
      <dgm:prSet presAssocID="{31A83336-3477-4C44-892A-D32AE07C7752}" presName="thickLine" presStyleLbl="alignNode1" presStyleIdx="0" presStyleCnt="4"/>
      <dgm:spPr/>
    </dgm:pt>
    <dgm:pt modelId="{C6F0840E-C4C7-4BBE-AA83-3F4CE96B4E57}" type="pres">
      <dgm:prSet presAssocID="{31A83336-3477-4C44-892A-D32AE07C7752}" presName="horz1" presStyleCnt="0"/>
      <dgm:spPr/>
    </dgm:pt>
    <dgm:pt modelId="{ED13DC53-FD00-4C16-8FDE-24367340E43D}" type="pres">
      <dgm:prSet presAssocID="{31A83336-3477-4C44-892A-D32AE07C7752}" presName="tx1" presStyleLbl="revTx" presStyleIdx="0" presStyleCnt="4"/>
      <dgm:spPr/>
    </dgm:pt>
    <dgm:pt modelId="{066DA477-0F1E-4133-9374-5D4C4B976A5E}" type="pres">
      <dgm:prSet presAssocID="{31A83336-3477-4C44-892A-D32AE07C7752}" presName="vert1" presStyleCnt="0"/>
      <dgm:spPr/>
    </dgm:pt>
    <dgm:pt modelId="{CAD8F5B1-DA0E-4A90-9CA0-777C4727C063}" type="pres">
      <dgm:prSet presAssocID="{2D81E950-BC96-4970-80D4-FD7F0381841C}" presName="thickLine" presStyleLbl="alignNode1" presStyleIdx="1" presStyleCnt="4"/>
      <dgm:spPr/>
    </dgm:pt>
    <dgm:pt modelId="{A86E5110-C39D-44BE-812C-B04E41F33CF4}" type="pres">
      <dgm:prSet presAssocID="{2D81E950-BC96-4970-80D4-FD7F0381841C}" presName="horz1" presStyleCnt="0"/>
      <dgm:spPr/>
    </dgm:pt>
    <dgm:pt modelId="{0396723C-CA61-4BC1-8A93-2191E41BE9B7}" type="pres">
      <dgm:prSet presAssocID="{2D81E950-BC96-4970-80D4-FD7F0381841C}" presName="tx1" presStyleLbl="revTx" presStyleIdx="1" presStyleCnt="4"/>
      <dgm:spPr/>
    </dgm:pt>
    <dgm:pt modelId="{545EBCC9-AF51-45BD-8C00-25232469998A}" type="pres">
      <dgm:prSet presAssocID="{2D81E950-BC96-4970-80D4-FD7F0381841C}" presName="vert1" presStyleCnt="0"/>
      <dgm:spPr/>
    </dgm:pt>
    <dgm:pt modelId="{983A32BB-2766-4E54-8F28-0E0A1FE329DF}" type="pres">
      <dgm:prSet presAssocID="{437032F1-740F-42CA-B78C-61F4BBB93CDC}" presName="thickLine" presStyleLbl="alignNode1" presStyleIdx="2" presStyleCnt="4"/>
      <dgm:spPr/>
    </dgm:pt>
    <dgm:pt modelId="{94924227-D06E-454D-8847-8B9D217E5D3F}" type="pres">
      <dgm:prSet presAssocID="{437032F1-740F-42CA-B78C-61F4BBB93CDC}" presName="horz1" presStyleCnt="0"/>
      <dgm:spPr/>
    </dgm:pt>
    <dgm:pt modelId="{AC33081B-8B4D-4784-94DE-140E990A6817}" type="pres">
      <dgm:prSet presAssocID="{437032F1-740F-42CA-B78C-61F4BBB93CDC}" presName="tx1" presStyleLbl="revTx" presStyleIdx="2" presStyleCnt="4"/>
      <dgm:spPr/>
    </dgm:pt>
    <dgm:pt modelId="{7D9C8FE1-08FB-4471-AA00-8849A5A4BAE9}" type="pres">
      <dgm:prSet presAssocID="{437032F1-740F-42CA-B78C-61F4BBB93CDC}" presName="vert1" presStyleCnt="0"/>
      <dgm:spPr/>
    </dgm:pt>
    <dgm:pt modelId="{218DA5C6-67BF-46C2-AE2F-88DCFD3BF96E}" type="pres">
      <dgm:prSet presAssocID="{C19900C6-A285-46CB-97B8-AED62D545AAA}" presName="thickLine" presStyleLbl="alignNode1" presStyleIdx="3" presStyleCnt="4"/>
      <dgm:spPr/>
    </dgm:pt>
    <dgm:pt modelId="{F519E164-1D2F-4645-938F-69B11186032D}" type="pres">
      <dgm:prSet presAssocID="{C19900C6-A285-46CB-97B8-AED62D545AAA}" presName="horz1" presStyleCnt="0"/>
      <dgm:spPr/>
    </dgm:pt>
    <dgm:pt modelId="{A9FA944F-367B-4DED-B8FB-B333A7935313}" type="pres">
      <dgm:prSet presAssocID="{C19900C6-A285-46CB-97B8-AED62D545AAA}" presName="tx1" presStyleLbl="revTx" presStyleIdx="3" presStyleCnt="4"/>
      <dgm:spPr/>
    </dgm:pt>
    <dgm:pt modelId="{B488E77C-D529-40DC-BA8F-CF8FB257B159}" type="pres">
      <dgm:prSet presAssocID="{C19900C6-A285-46CB-97B8-AED62D545AAA}" presName="vert1" presStyleCnt="0"/>
      <dgm:spPr/>
    </dgm:pt>
  </dgm:ptLst>
  <dgm:cxnLst>
    <dgm:cxn modelId="{DB684130-6830-472D-8456-D5FA1550DCB5}" type="presOf" srcId="{2D81E950-BC96-4970-80D4-FD7F0381841C}" destId="{0396723C-CA61-4BC1-8A93-2191E41BE9B7}" srcOrd="0" destOrd="0" presId="urn:microsoft.com/office/officeart/2008/layout/LinedList"/>
    <dgm:cxn modelId="{E0170D3C-3E7B-4BA2-ADE9-AE6DB6023FF6}" srcId="{6D7D73E8-CFD2-4DE7-B59B-74947A6BAB09}" destId="{C19900C6-A285-46CB-97B8-AED62D545AAA}" srcOrd="3" destOrd="0" parTransId="{1948812B-1880-4A47-B71D-A3E4E49CC1E3}" sibTransId="{118D7794-FADB-42E0-8825-C7DC1E4A8719}"/>
    <dgm:cxn modelId="{856A2144-563D-4AF7-A6F7-F2D4387C9FCB}" type="presOf" srcId="{C19900C6-A285-46CB-97B8-AED62D545AAA}" destId="{A9FA944F-367B-4DED-B8FB-B333A7935313}" srcOrd="0" destOrd="0" presId="urn:microsoft.com/office/officeart/2008/layout/LinedList"/>
    <dgm:cxn modelId="{0163C389-6E9C-4960-9E54-7EE11E48DE33}" srcId="{6D7D73E8-CFD2-4DE7-B59B-74947A6BAB09}" destId="{2D81E950-BC96-4970-80D4-FD7F0381841C}" srcOrd="1" destOrd="0" parTransId="{3A946F0D-8260-4277-A8BA-BD8743E382D9}" sibTransId="{985385EC-CC5B-41A0-A208-668487C9A7B3}"/>
    <dgm:cxn modelId="{96ABDC95-8C5A-4963-9C23-3D41B60EA1CC}" srcId="{6D7D73E8-CFD2-4DE7-B59B-74947A6BAB09}" destId="{31A83336-3477-4C44-892A-D32AE07C7752}" srcOrd="0" destOrd="0" parTransId="{55531BC9-1C20-4B97-B84C-0E6E99BC84BC}" sibTransId="{1A84ED3B-9F4F-4CAA-AC5E-508427AFF9DC}"/>
    <dgm:cxn modelId="{4F791DA3-E99C-42B6-8D3E-39AB52B0FCCD}" type="presOf" srcId="{437032F1-740F-42CA-B78C-61F4BBB93CDC}" destId="{AC33081B-8B4D-4784-94DE-140E990A6817}" srcOrd="0" destOrd="0" presId="urn:microsoft.com/office/officeart/2008/layout/LinedList"/>
    <dgm:cxn modelId="{7A0131A3-BDBE-44BA-8A54-C8667381F8B6}" type="presOf" srcId="{6D7D73E8-CFD2-4DE7-B59B-74947A6BAB09}" destId="{9D4DEEBC-37B1-4DAE-B708-EE016BFAF3E1}" srcOrd="0" destOrd="0" presId="urn:microsoft.com/office/officeart/2008/layout/LinedList"/>
    <dgm:cxn modelId="{81F020CA-EC1F-4964-9B9F-F97B30E480FF}" type="presOf" srcId="{31A83336-3477-4C44-892A-D32AE07C7752}" destId="{ED13DC53-FD00-4C16-8FDE-24367340E43D}" srcOrd="0" destOrd="0" presId="urn:microsoft.com/office/officeart/2008/layout/LinedList"/>
    <dgm:cxn modelId="{A72C28FD-47A0-4317-9D81-DDF3F9AF5EF7}" srcId="{6D7D73E8-CFD2-4DE7-B59B-74947A6BAB09}" destId="{437032F1-740F-42CA-B78C-61F4BBB93CDC}" srcOrd="2" destOrd="0" parTransId="{02EDBEDF-E962-43DF-ADEF-AB55A75DB5A5}" sibTransId="{51FE842D-15B3-477E-8B7D-E21807820BF9}"/>
    <dgm:cxn modelId="{F52908EC-EC38-4D6E-87C2-EFC3346ED20B}" type="presParOf" srcId="{9D4DEEBC-37B1-4DAE-B708-EE016BFAF3E1}" destId="{8B877979-6795-4783-8351-CD2F167F0036}" srcOrd="0" destOrd="0" presId="urn:microsoft.com/office/officeart/2008/layout/LinedList"/>
    <dgm:cxn modelId="{4288726E-BECC-43ED-AEA5-266DD0821303}" type="presParOf" srcId="{9D4DEEBC-37B1-4DAE-B708-EE016BFAF3E1}" destId="{C6F0840E-C4C7-4BBE-AA83-3F4CE96B4E57}" srcOrd="1" destOrd="0" presId="urn:microsoft.com/office/officeart/2008/layout/LinedList"/>
    <dgm:cxn modelId="{30B7B9E8-61B3-45D7-8F66-17BF655A7182}" type="presParOf" srcId="{C6F0840E-C4C7-4BBE-AA83-3F4CE96B4E57}" destId="{ED13DC53-FD00-4C16-8FDE-24367340E43D}" srcOrd="0" destOrd="0" presId="urn:microsoft.com/office/officeart/2008/layout/LinedList"/>
    <dgm:cxn modelId="{CA8870FD-75E0-4FCC-ACB6-14782C44D7DD}" type="presParOf" srcId="{C6F0840E-C4C7-4BBE-AA83-3F4CE96B4E57}" destId="{066DA477-0F1E-4133-9374-5D4C4B976A5E}" srcOrd="1" destOrd="0" presId="urn:microsoft.com/office/officeart/2008/layout/LinedList"/>
    <dgm:cxn modelId="{064E497C-E2BD-44FB-8127-81820C15331A}" type="presParOf" srcId="{9D4DEEBC-37B1-4DAE-B708-EE016BFAF3E1}" destId="{CAD8F5B1-DA0E-4A90-9CA0-777C4727C063}" srcOrd="2" destOrd="0" presId="urn:microsoft.com/office/officeart/2008/layout/LinedList"/>
    <dgm:cxn modelId="{77B95E78-A4C4-4117-83CB-6D8F89278A04}" type="presParOf" srcId="{9D4DEEBC-37B1-4DAE-B708-EE016BFAF3E1}" destId="{A86E5110-C39D-44BE-812C-B04E41F33CF4}" srcOrd="3" destOrd="0" presId="urn:microsoft.com/office/officeart/2008/layout/LinedList"/>
    <dgm:cxn modelId="{E2736BA7-05A0-4255-9542-E7C2F3CAF780}" type="presParOf" srcId="{A86E5110-C39D-44BE-812C-B04E41F33CF4}" destId="{0396723C-CA61-4BC1-8A93-2191E41BE9B7}" srcOrd="0" destOrd="0" presId="urn:microsoft.com/office/officeart/2008/layout/LinedList"/>
    <dgm:cxn modelId="{45E29DCD-6FF9-4D34-852F-13A27475841B}" type="presParOf" srcId="{A86E5110-C39D-44BE-812C-B04E41F33CF4}" destId="{545EBCC9-AF51-45BD-8C00-25232469998A}" srcOrd="1" destOrd="0" presId="urn:microsoft.com/office/officeart/2008/layout/LinedList"/>
    <dgm:cxn modelId="{632FA933-5734-449E-BDB2-819864D390AC}" type="presParOf" srcId="{9D4DEEBC-37B1-4DAE-B708-EE016BFAF3E1}" destId="{983A32BB-2766-4E54-8F28-0E0A1FE329DF}" srcOrd="4" destOrd="0" presId="urn:microsoft.com/office/officeart/2008/layout/LinedList"/>
    <dgm:cxn modelId="{007437FF-2FBE-4FD6-A976-74E1B0BC97CA}" type="presParOf" srcId="{9D4DEEBC-37B1-4DAE-B708-EE016BFAF3E1}" destId="{94924227-D06E-454D-8847-8B9D217E5D3F}" srcOrd="5" destOrd="0" presId="urn:microsoft.com/office/officeart/2008/layout/LinedList"/>
    <dgm:cxn modelId="{5E643444-313F-4B09-AD77-B01616028E46}" type="presParOf" srcId="{94924227-D06E-454D-8847-8B9D217E5D3F}" destId="{AC33081B-8B4D-4784-94DE-140E990A6817}" srcOrd="0" destOrd="0" presId="urn:microsoft.com/office/officeart/2008/layout/LinedList"/>
    <dgm:cxn modelId="{332E22AD-C9E6-4463-A866-534BA1062CE4}" type="presParOf" srcId="{94924227-D06E-454D-8847-8B9D217E5D3F}" destId="{7D9C8FE1-08FB-4471-AA00-8849A5A4BAE9}" srcOrd="1" destOrd="0" presId="urn:microsoft.com/office/officeart/2008/layout/LinedList"/>
    <dgm:cxn modelId="{FF527D1F-8E32-40E4-A9E8-077DD8F23990}" type="presParOf" srcId="{9D4DEEBC-37B1-4DAE-B708-EE016BFAF3E1}" destId="{218DA5C6-67BF-46C2-AE2F-88DCFD3BF96E}" srcOrd="6" destOrd="0" presId="urn:microsoft.com/office/officeart/2008/layout/LinedList"/>
    <dgm:cxn modelId="{A707DB1D-DA1C-42A2-8181-015D652018D5}" type="presParOf" srcId="{9D4DEEBC-37B1-4DAE-B708-EE016BFAF3E1}" destId="{F519E164-1D2F-4645-938F-69B11186032D}" srcOrd="7" destOrd="0" presId="urn:microsoft.com/office/officeart/2008/layout/LinedList"/>
    <dgm:cxn modelId="{105987D5-CD27-4D89-B5EB-81D33CD35E13}" type="presParOf" srcId="{F519E164-1D2F-4645-938F-69B11186032D}" destId="{A9FA944F-367B-4DED-B8FB-B333A7935313}" srcOrd="0" destOrd="0" presId="urn:microsoft.com/office/officeart/2008/layout/LinedList"/>
    <dgm:cxn modelId="{155BAF8A-E249-4A82-8F01-887ADB609D14}" type="presParOf" srcId="{F519E164-1D2F-4645-938F-69B11186032D}" destId="{B488E77C-D529-40DC-BA8F-CF8FB257B1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37CE1-7FF1-4033-A393-965B8FFF5FD2}"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59DC8C78-4B36-4A12-95B0-E264F364743C}">
      <dgm:prSet/>
      <dgm:spPr/>
      <dgm:t>
        <a:bodyPr/>
        <a:lstStyle/>
        <a:p>
          <a:r>
            <a:rPr lang="en-US" b="1"/>
            <a:t>Clarity, coherence, well-written.</a:t>
          </a:r>
          <a:endParaRPr lang="en-US"/>
        </a:p>
      </dgm:t>
    </dgm:pt>
    <dgm:pt modelId="{632EFC1E-F654-4599-8B4A-47CB707F7414}" type="parTrans" cxnId="{29288036-7392-4398-85FC-23F2A0A67C04}">
      <dgm:prSet/>
      <dgm:spPr/>
      <dgm:t>
        <a:bodyPr/>
        <a:lstStyle/>
        <a:p>
          <a:endParaRPr lang="en-US"/>
        </a:p>
      </dgm:t>
    </dgm:pt>
    <dgm:pt modelId="{4F01D374-66D9-47AB-B1C2-8BA250AF81FB}" type="sibTrans" cxnId="{29288036-7392-4398-85FC-23F2A0A67C04}">
      <dgm:prSet/>
      <dgm:spPr/>
      <dgm:t>
        <a:bodyPr/>
        <a:lstStyle/>
        <a:p>
          <a:endParaRPr lang="en-US"/>
        </a:p>
      </dgm:t>
    </dgm:pt>
    <dgm:pt modelId="{DBFF8A85-FBC2-46F9-A636-6329F1DE6EC5}">
      <dgm:prSet/>
      <dgm:spPr/>
      <dgm:t>
        <a:bodyPr/>
        <a:lstStyle/>
        <a:p>
          <a:r>
            <a:rPr lang="en-US" b="1"/>
            <a:t>Thoroughness.</a:t>
          </a:r>
          <a:endParaRPr lang="en-US"/>
        </a:p>
      </dgm:t>
    </dgm:pt>
    <dgm:pt modelId="{6692B78E-2D3F-4C84-8689-C1844D24FD07}" type="parTrans" cxnId="{75F00128-1A1C-4DCB-AF2A-94DBABAC9DA4}">
      <dgm:prSet/>
      <dgm:spPr/>
      <dgm:t>
        <a:bodyPr/>
        <a:lstStyle/>
        <a:p>
          <a:endParaRPr lang="en-US"/>
        </a:p>
      </dgm:t>
    </dgm:pt>
    <dgm:pt modelId="{956E310B-FB13-4E32-8322-8EE176DFDA50}" type="sibTrans" cxnId="{75F00128-1A1C-4DCB-AF2A-94DBABAC9DA4}">
      <dgm:prSet/>
      <dgm:spPr/>
      <dgm:t>
        <a:bodyPr/>
        <a:lstStyle/>
        <a:p>
          <a:endParaRPr lang="en-US"/>
        </a:p>
      </dgm:t>
    </dgm:pt>
    <dgm:pt modelId="{26741202-9ACB-4562-BDAF-1060450BBA92}">
      <dgm:prSet/>
      <dgm:spPr/>
      <dgm:t>
        <a:bodyPr/>
        <a:lstStyle/>
        <a:p>
          <a:r>
            <a:rPr lang="en-US" b="1"/>
            <a:t>Research method.</a:t>
          </a:r>
          <a:endParaRPr lang="en-US"/>
        </a:p>
      </dgm:t>
    </dgm:pt>
    <dgm:pt modelId="{BDF3A35C-A33B-416C-9B5C-4E838AC964FF}" type="parTrans" cxnId="{FD2EE8E3-7017-4082-8812-FC56A8C66A9B}">
      <dgm:prSet/>
      <dgm:spPr/>
      <dgm:t>
        <a:bodyPr/>
        <a:lstStyle/>
        <a:p>
          <a:endParaRPr lang="en-US"/>
        </a:p>
      </dgm:t>
    </dgm:pt>
    <dgm:pt modelId="{F6EDFC80-FEFF-49E0-941E-C0441BAA93B2}" type="sibTrans" cxnId="{FD2EE8E3-7017-4082-8812-FC56A8C66A9B}">
      <dgm:prSet/>
      <dgm:spPr/>
      <dgm:t>
        <a:bodyPr/>
        <a:lstStyle/>
        <a:p>
          <a:endParaRPr lang="en-US"/>
        </a:p>
      </dgm:t>
    </dgm:pt>
    <dgm:pt modelId="{C82F696A-2D87-4F96-BED2-0CE36C5604AA}">
      <dgm:prSet/>
      <dgm:spPr/>
      <dgm:t>
        <a:bodyPr/>
        <a:lstStyle/>
        <a:p>
          <a:r>
            <a:rPr lang="en-US" b="1"/>
            <a:t>Appropriateness to the journal.</a:t>
          </a:r>
          <a:endParaRPr lang="en-US"/>
        </a:p>
      </dgm:t>
    </dgm:pt>
    <dgm:pt modelId="{AABE784E-815E-4913-BDE8-0780B0B48EB8}" type="parTrans" cxnId="{424A4FB7-C27E-4E87-924E-AC60DF4306E3}">
      <dgm:prSet/>
      <dgm:spPr/>
      <dgm:t>
        <a:bodyPr/>
        <a:lstStyle/>
        <a:p>
          <a:endParaRPr lang="en-US"/>
        </a:p>
      </dgm:t>
    </dgm:pt>
    <dgm:pt modelId="{7A5E1770-8B90-4346-8FC7-A6E5DC0BC980}" type="sibTrans" cxnId="{424A4FB7-C27E-4E87-924E-AC60DF4306E3}">
      <dgm:prSet/>
      <dgm:spPr/>
      <dgm:t>
        <a:bodyPr/>
        <a:lstStyle/>
        <a:p>
          <a:endParaRPr lang="en-US"/>
        </a:p>
      </dgm:t>
    </dgm:pt>
    <dgm:pt modelId="{BD61BBBB-19E6-4D88-8E1B-70301750FF7F}">
      <dgm:prSet/>
      <dgm:spPr/>
      <dgm:t>
        <a:bodyPr/>
        <a:lstStyle/>
        <a:p>
          <a:r>
            <a:rPr lang="en-US" b="1"/>
            <a:t>A unique contribution.</a:t>
          </a:r>
          <a:endParaRPr lang="en-US"/>
        </a:p>
      </dgm:t>
    </dgm:pt>
    <dgm:pt modelId="{7EF581DE-027D-47B4-A5B5-21D790B55DD9}" type="parTrans" cxnId="{4AC5A0A3-C940-4BA3-9A3F-BAD3D808DE24}">
      <dgm:prSet/>
      <dgm:spPr/>
      <dgm:t>
        <a:bodyPr/>
        <a:lstStyle/>
        <a:p>
          <a:endParaRPr lang="en-US"/>
        </a:p>
      </dgm:t>
    </dgm:pt>
    <dgm:pt modelId="{9A8649E5-E1D3-49B2-9CEC-3293EB395B84}" type="sibTrans" cxnId="{4AC5A0A3-C940-4BA3-9A3F-BAD3D808DE24}">
      <dgm:prSet/>
      <dgm:spPr/>
      <dgm:t>
        <a:bodyPr/>
        <a:lstStyle/>
        <a:p>
          <a:endParaRPr lang="en-US"/>
        </a:p>
      </dgm:t>
    </dgm:pt>
    <dgm:pt modelId="{6AF74A63-6709-4EED-A262-C76235BBEE68}">
      <dgm:prSet/>
      <dgm:spPr/>
      <dgm:t>
        <a:bodyPr/>
        <a:lstStyle/>
        <a:p>
          <a:r>
            <a:rPr lang="en-US" b="1"/>
            <a:t>Advancement of knowledge.</a:t>
          </a:r>
          <a:endParaRPr lang="en-US"/>
        </a:p>
      </dgm:t>
    </dgm:pt>
    <dgm:pt modelId="{E39606DF-95B0-4333-9379-DA99EDE1C27F}" type="parTrans" cxnId="{AC729284-FEF6-40C5-BE1A-995F00013D20}">
      <dgm:prSet/>
      <dgm:spPr/>
      <dgm:t>
        <a:bodyPr/>
        <a:lstStyle/>
        <a:p>
          <a:endParaRPr lang="en-US"/>
        </a:p>
      </dgm:t>
    </dgm:pt>
    <dgm:pt modelId="{40639A6D-A817-44F5-8C74-5CCAA39318BA}" type="sibTrans" cxnId="{AC729284-FEF6-40C5-BE1A-995F00013D20}">
      <dgm:prSet/>
      <dgm:spPr/>
      <dgm:t>
        <a:bodyPr/>
        <a:lstStyle/>
        <a:p>
          <a:endParaRPr lang="en-US"/>
        </a:p>
      </dgm:t>
    </dgm:pt>
    <dgm:pt modelId="{EA1682D0-5EFA-439F-A217-521156B8A896}">
      <dgm:prSet/>
      <dgm:spPr/>
      <dgm:t>
        <a:bodyPr/>
        <a:lstStyle/>
        <a:p>
          <a:r>
            <a:rPr lang="en-US" b="1"/>
            <a:t>Importance of subject</a:t>
          </a:r>
          <a:endParaRPr lang="en-US"/>
        </a:p>
      </dgm:t>
    </dgm:pt>
    <dgm:pt modelId="{02C1F1AD-90E4-43E6-91A8-AFE5562FA032}" type="parTrans" cxnId="{D9D7FDB8-2395-4A12-9834-4FB6523F34FF}">
      <dgm:prSet/>
      <dgm:spPr/>
      <dgm:t>
        <a:bodyPr/>
        <a:lstStyle/>
        <a:p>
          <a:endParaRPr lang="en-US"/>
        </a:p>
      </dgm:t>
    </dgm:pt>
    <dgm:pt modelId="{82496692-827E-40FD-A419-5208327F4D1C}" type="sibTrans" cxnId="{D9D7FDB8-2395-4A12-9834-4FB6523F34FF}">
      <dgm:prSet/>
      <dgm:spPr/>
      <dgm:t>
        <a:bodyPr/>
        <a:lstStyle/>
        <a:p>
          <a:endParaRPr lang="en-US"/>
        </a:p>
      </dgm:t>
    </dgm:pt>
    <dgm:pt modelId="{7FD52E29-0E39-48E8-A75D-D9FD54E4A2A3}">
      <dgm:prSet/>
      <dgm:spPr/>
      <dgm:t>
        <a:bodyPr/>
        <a:lstStyle/>
        <a:p>
          <a:r>
            <a:rPr lang="en-US" b="1"/>
            <a:t>Generalisability and validity of results.</a:t>
          </a:r>
          <a:endParaRPr lang="en-US"/>
        </a:p>
      </dgm:t>
    </dgm:pt>
    <dgm:pt modelId="{B3483852-2894-40F7-8047-DB03E51B6D0E}" type="parTrans" cxnId="{8FB66066-DB26-4017-B657-28D7EAE361FB}">
      <dgm:prSet/>
      <dgm:spPr/>
      <dgm:t>
        <a:bodyPr/>
        <a:lstStyle/>
        <a:p>
          <a:endParaRPr lang="en-US"/>
        </a:p>
      </dgm:t>
    </dgm:pt>
    <dgm:pt modelId="{0592EFE9-0D7F-4D81-8931-2A0C2EEC045A}" type="sibTrans" cxnId="{8FB66066-DB26-4017-B657-28D7EAE361FB}">
      <dgm:prSet/>
      <dgm:spPr/>
      <dgm:t>
        <a:bodyPr/>
        <a:lstStyle/>
        <a:p>
          <a:endParaRPr lang="en-US"/>
        </a:p>
      </dgm:t>
    </dgm:pt>
    <dgm:pt modelId="{A315505A-A430-4142-ABAD-73F4856186BB}">
      <dgm:prSet/>
      <dgm:spPr/>
      <dgm:t>
        <a:bodyPr/>
        <a:lstStyle/>
        <a:p>
          <a:r>
            <a:rPr lang="en-US" b="1"/>
            <a:t>Timeliness.</a:t>
          </a:r>
          <a:endParaRPr lang="en-US"/>
        </a:p>
      </dgm:t>
    </dgm:pt>
    <dgm:pt modelId="{0B0075D6-FD43-4DB0-8723-D3FC044E814F}" type="parTrans" cxnId="{53DFAB4D-108A-4413-8D30-83AAC6489D9E}">
      <dgm:prSet/>
      <dgm:spPr/>
      <dgm:t>
        <a:bodyPr/>
        <a:lstStyle/>
        <a:p>
          <a:endParaRPr lang="en-US"/>
        </a:p>
      </dgm:t>
    </dgm:pt>
    <dgm:pt modelId="{DBAB6C52-8E88-49C1-95FC-A686F48574DD}" type="sibTrans" cxnId="{53DFAB4D-108A-4413-8D30-83AAC6489D9E}">
      <dgm:prSet/>
      <dgm:spPr/>
      <dgm:t>
        <a:bodyPr/>
        <a:lstStyle/>
        <a:p>
          <a:endParaRPr lang="en-US"/>
        </a:p>
      </dgm:t>
    </dgm:pt>
    <dgm:pt modelId="{D081DF49-AA3E-42AB-B2F3-03D3E005A930}" type="pres">
      <dgm:prSet presAssocID="{6F737CE1-7FF1-4033-A393-965B8FFF5FD2}" presName="vert0" presStyleCnt="0">
        <dgm:presLayoutVars>
          <dgm:dir/>
          <dgm:animOne val="branch"/>
          <dgm:animLvl val="lvl"/>
        </dgm:presLayoutVars>
      </dgm:prSet>
      <dgm:spPr/>
    </dgm:pt>
    <dgm:pt modelId="{048648D1-7264-43F7-8CC5-11A5FE7A4567}" type="pres">
      <dgm:prSet presAssocID="{59DC8C78-4B36-4A12-95B0-E264F364743C}" presName="thickLine" presStyleLbl="alignNode1" presStyleIdx="0" presStyleCnt="9"/>
      <dgm:spPr/>
    </dgm:pt>
    <dgm:pt modelId="{3B5BCDA3-74EA-4C59-84DC-DD13DEA65790}" type="pres">
      <dgm:prSet presAssocID="{59DC8C78-4B36-4A12-95B0-E264F364743C}" presName="horz1" presStyleCnt="0"/>
      <dgm:spPr/>
    </dgm:pt>
    <dgm:pt modelId="{4AEE22F5-1B4E-462B-90FB-D17868496663}" type="pres">
      <dgm:prSet presAssocID="{59DC8C78-4B36-4A12-95B0-E264F364743C}" presName="tx1" presStyleLbl="revTx" presStyleIdx="0" presStyleCnt="9"/>
      <dgm:spPr/>
    </dgm:pt>
    <dgm:pt modelId="{4EA1F980-B6D6-4AA9-91FF-0402364FF7F9}" type="pres">
      <dgm:prSet presAssocID="{59DC8C78-4B36-4A12-95B0-E264F364743C}" presName="vert1" presStyleCnt="0"/>
      <dgm:spPr/>
    </dgm:pt>
    <dgm:pt modelId="{92B770E5-A2B1-4BDE-A9F3-5DC22FF786A4}" type="pres">
      <dgm:prSet presAssocID="{DBFF8A85-FBC2-46F9-A636-6329F1DE6EC5}" presName="thickLine" presStyleLbl="alignNode1" presStyleIdx="1" presStyleCnt="9"/>
      <dgm:spPr/>
    </dgm:pt>
    <dgm:pt modelId="{2BFFDA5A-4F05-48DF-B539-41C0445A4796}" type="pres">
      <dgm:prSet presAssocID="{DBFF8A85-FBC2-46F9-A636-6329F1DE6EC5}" presName="horz1" presStyleCnt="0"/>
      <dgm:spPr/>
    </dgm:pt>
    <dgm:pt modelId="{77AB13B2-30B0-4293-83BD-9D588B5BDDD5}" type="pres">
      <dgm:prSet presAssocID="{DBFF8A85-FBC2-46F9-A636-6329F1DE6EC5}" presName="tx1" presStyleLbl="revTx" presStyleIdx="1" presStyleCnt="9"/>
      <dgm:spPr/>
    </dgm:pt>
    <dgm:pt modelId="{9E69551A-476A-435A-873D-B5E3F158F6DA}" type="pres">
      <dgm:prSet presAssocID="{DBFF8A85-FBC2-46F9-A636-6329F1DE6EC5}" presName="vert1" presStyleCnt="0"/>
      <dgm:spPr/>
    </dgm:pt>
    <dgm:pt modelId="{BD6AD7B0-597C-4F7B-B2E0-E99C106FA4C0}" type="pres">
      <dgm:prSet presAssocID="{26741202-9ACB-4562-BDAF-1060450BBA92}" presName="thickLine" presStyleLbl="alignNode1" presStyleIdx="2" presStyleCnt="9"/>
      <dgm:spPr/>
    </dgm:pt>
    <dgm:pt modelId="{94DEE30B-5C6C-44D9-9309-E5C698844ABE}" type="pres">
      <dgm:prSet presAssocID="{26741202-9ACB-4562-BDAF-1060450BBA92}" presName="horz1" presStyleCnt="0"/>
      <dgm:spPr/>
    </dgm:pt>
    <dgm:pt modelId="{4E5623C7-151E-4698-9017-874C5748182F}" type="pres">
      <dgm:prSet presAssocID="{26741202-9ACB-4562-BDAF-1060450BBA92}" presName="tx1" presStyleLbl="revTx" presStyleIdx="2" presStyleCnt="9"/>
      <dgm:spPr/>
    </dgm:pt>
    <dgm:pt modelId="{552AFF34-003B-47E6-A149-B6A9C27C021D}" type="pres">
      <dgm:prSet presAssocID="{26741202-9ACB-4562-BDAF-1060450BBA92}" presName="vert1" presStyleCnt="0"/>
      <dgm:spPr/>
    </dgm:pt>
    <dgm:pt modelId="{44C9381C-D35E-45CA-AC9E-C6C765ED8784}" type="pres">
      <dgm:prSet presAssocID="{C82F696A-2D87-4F96-BED2-0CE36C5604AA}" presName="thickLine" presStyleLbl="alignNode1" presStyleIdx="3" presStyleCnt="9"/>
      <dgm:spPr/>
    </dgm:pt>
    <dgm:pt modelId="{CF31BBFF-EDD4-45B0-85DE-02A5B76CE829}" type="pres">
      <dgm:prSet presAssocID="{C82F696A-2D87-4F96-BED2-0CE36C5604AA}" presName="horz1" presStyleCnt="0"/>
      <dgm:spPr/>
    </dgm:pt>
    <dgm:pt modelId="{E636CC2C-4364-46D5-AE84-406BE93CE9D7}" type="pres">
      <dgm:prSet presAssocID="{C82F696A-2D87-4F96-BED2-0CE36C5604AA}" presName="tx1" presStyleLbl="revTx" presStyleIdx="3" presStyleCnt="9"/>
      <dgm:spPr/>
    </dgm:pt>
    <dgm:pt modelId="{B8B2704E-20F7-488E-AC41-513C2E200957}" type="pres">
      <dgm:prSet presAssocID="{C82F696A-2D87-4F96-BED2-0CE36C5604AA}" presName="vert1" presStyleCnt="0"/>
      <dgm:spPr/>
    </dgm:pt>
    <dgm:pt modelId="{8E595A1D-98FB-4669-A52A-154B1C93439F}" type="pres">
      <dgm:prSet presAssocID="{BD61BBBB-19E6-4D88-8E1B-70301750FF7F}" presName="thickLine" presStyleLbl="alignNode1" presStyleIdx="4" presStyleCnt="9"/>
      <dgm:spPr/>
    </dgm:pt>
    <dgm:pt modelId="{D8916156-F0B0-469F-85DC-3386C01D815A}" type="pres">
      <dgm:prSet presAssocID="{BD61BBBB-19E6-4D88-8E1B-70301750FF7F}" presName="horz1" presStyleCnt="0"/>
      <dgm:spPr/>
    </dgm:pt>
    <dgm:pt modelId="{E34EEC81-28BB-4515-976C-F64322CE4BF1}" type="pres">
      <dgm:prSet presAssocID="{BD61BBBB-19E6-4D88-8E1B-70301750FF7F}" presName="tx1" presStyleLbl="revTx" presStyleIdx="4" presStyleCnt="9"/>
      <dgm:spPr/>
    </dgm:pt>
    <dgm:pt modelId="{2E121F44-CAEB-4280-9104-CF602D7CDFF6}" type="pres">
      <dgm:prSet presAssocID="{BD61BBBB-19E6-4D88-8E1B-70301750FF7F}" presName="vert1" presStyleCnt="0"/>
      <dgm:spPr/>
    </dgm:pt>
    <dgm:pt modelId="{C527E74B-D7D4-4DA1-903D-0F32CF6EC088}" type="pres">
      <dgm:prSet presAssocID="{6AF74A63-6709-4EED-A262-C76235BBEE68}" presName="thickLine" presStyleLbl="alignNode1" presStyleIdx="5" presStyleCnt="9"/>
      <dgm:spPr/>
    </dgm:pt>
    <dgm:pt modelId="{AC7ECC63-1A8E-41D6-8395-FA0A524AB6C8}" type="pres">
      <dgm:prSet presAssocID="{6AF74A63-6709-4EED-A262-C76235BBEE68}" presName="horz1" presStyleCnt="0"/>
      <dgm:spPr/>
    </dgm:pt>
    <dgm:pt modelId="{88D8AD5C-0060-464A-9F2D-917F395C28F2}" type="pres">
      <dgm:prSet presAssocID="{6AF74A63-6709-4EED-A262-C76235BBEE68}" presName="tx1" presStyleLbl="revTx" presStyleIdx="5" presStyleCnt="9"/>
      <dgm:spPr/>
    </dgm:pt>
    <dgm:pt modelId="{F79D112E-FB8A-4F18-A9B8-1CC6050DC452}" type="pres">
      <dgm:prSet presAssocID="{6AF74A63-6709-4EED-A262-C76235BBEE68}" presName="vert1" presStyleCnt="0"/>
      <dgm:spPr/>
    </dgm:pt>
    <dgm:pt modelId="{6F944650-9801-4FD2-BE6E-F0E91199B6C8}" type="pres">
      <dgm:prSet presAssocID="{EA1682D0-5EFA-439F-A217-521156B8A896}" presName="thickLine" presStyleLbl="alignNode1" presStyleIdx="6" presStyleCnt="9"/>
      <dgm:spPr/>
    </dgm:pt>
    <dgm:pt modelId="{D8D49E68-82A9-477B-9D03-1030027D48D8}" type="pres">
      <dgm:prSet presAssocID="{EA1682D0-5EFA-439F-A217-521156B8A896}" presName="horz1" presStyleCnt="0"/>
      <dgm:spPr/>
    </dgm:pt>
    <dgm:pt modelId="{1E6679A8-EBDF-4F99-98C4-7A5DF0A15D9B}" type="pres">
      <dgm:prSet presAssocID="{EA1682D0-5EFA-439F-A217-521156B8A896}" presName="tx1" presStyleLbl="revTx" presStyleIdx="6" presStyleCnt="9"/>
      <dgm:spPr/>
    </dgm:pt>
    <dgm:pt modelId="{40EF9AEE-2083-4F09-A98D-D27FAC4D7791}" type="pres">
      <dgm:prSet presAssocID="{EA1682D0-5EFA-439F-A217-521156B8A896}" presName="vert1" presStyleCnt="0"/>
      <dgm:spPr/>
    </dgm:pt>
    <dgm:pt modelId="{284E4AD8-D2D3-4222-A00B-D8DE1E777C5F}" type="pres">
      <dgm:prSet presAssocID="{7FD52E29-0E39-48E8-A75D-D9FD54E4A2A3}" presName="thickLine" presStyleLbl="alignNode1" presStyleIdx="7" presStyleCnt="9"/>
      <dgm:spPr/>
    </dgm:pt>
    <dgm:pt modelId="{DD3E628D-061D-4CA9-A308-9CC4C70C9944}" type="pres">
      <dgm:prSet presAssocID="{7FD52E29-0E39-48E8-A75D-D9FD54E4A2A3}" presName="horz1" presStyleCnt="0"/>
      <dgm:spPr/>
    </dgm:pt>
    <dgm:pt modelId="{E3C4316F-E8D6-4287-94B8-6A19F9776ED5}" type="pres">
      <dgm:prSet presAssocID="{7FD52E29-0E39-48E8-A75D-D9FD54E4A2A3}" presName="tx1" presStyleLbl="revTx" presStyleIdx="7" presStyleCnt="9"/>
      <dgm:spPr/>
    </dgm:pt>
    <dgm:pt modelId="{A7221339-1AB7-4C3C-8111-D97BBCBBBA34}" type="pres">
      <dgm:prSet presAssocID="{7FD52E29-0E39-48E8-A75D-D9FD54E4A2A3}" presName="vert1" presStyleCnt="0"/>
      <dgm:spPr/>
    </dgm:pt>
    <dgm:pt modelId="{CB9294BA-6EDB-4B13-B659-F3EF1837563A}" type="pres">
      <dgm:prSet presAssocID="{A315505A-A430-4142-ABAD-73F4856186BB}" presName="thickLine" presStyleLbl="alignNode1" presStyleIdx="8" presStyleCnt="9"/>
      <dgm:spPr/>
    </dgm:pt>
    <dgm:pt modelId="{03EB4056-59D4-45E8-8712-01F008A3131D}" type="pres">
      <dgm:prSet presAssocID="{A315505A-A430-4142-ABAD-73F4856186BB}" presName="horz1" presStyleCnt="0"/>
      <dgm:spPr/>
    </dgm:pt>
    <dgm:pt modelId="{5DC259CB-63DE-4572-A290-EBF02B46F793}" type="pres">
      <dgm:prSet presAssocID="{A315505A-A430-4142-ABAD-73F4856186BB}" presName="tx1" presStyleLbl="revTx" presStyleIdx="8" presStyleCnt="9"/>
      <dgm:spPr/>
    </dgm:pt>
    <dgm:pt modelId="{3C7BF566-EE40-4381-9CC1-29C871DBD69C}" type="pres">
      <dgm:prSet presAssocID="{A315505A-A430-4142-ABAD-73F4856186BB}" presName="vert1" presStyleCnt="0"/>
      <dgm:spPr/>
    </dgm:pt>
  </dgm:ptLst>
  <dgm:cxnLst>
    <dgm:cxn modelId="{75F00128-1A1C-4DCB-AF2A-94DBABAC9DA4}" srcId="{6F737CE1-7FF1-4033-A393-965B8FFF5FD2}" destId="{DBFF8A85-FBC2-46F9-A636-6329F1DE6EC5}" srcOrd="1" destOrd="0" parTransId="{6692B78E-2D3F-4C84-8689-C1844D24FD07}" sibTransId="{956E310B-FB13-4E32-8322-8EE176DFDA50}"/>
    <dgm:cxn modelId="{38F32C33-49E7-405A-9842-C91C2EA92273}" type="presOf" srcId="{C82F696A-2D87-4F96-BED2-0CE36C5604AA}" destId="{E636CC2C-4364-46D5-AE84-406BE93CE9D7}" srcOrd="0" destOrd="0" presId="urn:microsoft.com/office/officeart/2008/layout/LinedList"/>
    <dgm:cxn modelId="{70D4A034-CA1C-48D2-85D0-16F0FA1D1F01}" type="presOf" srcId="{6AF74A63-6709-4EED-A262-C76235BBEE68}" destId="{88D8AD5C-0060-464A-9F2D-917F395C28F2}" srcOrd="0" destOrd="0" presId="urn:microsoft.com/office/officeart/2008/layout/LinedList"/>
    <dgm:cxn modelId="{29288036-7392-4398-85FC-23F2A0A67C04}" srcId="{6F737CE1-7FF1-4033-A393-965B8FFF5FD2}" destId="{59DC8C78-4B36-4A12-95B0-E264F364743C}" srcOrd="0" destOrd="0" parTransId="{632EFC1E-F654-4599-8B4A-47CB707F7414}" sibTransId="{4F01D374-66D9-47AB-B1C2-8BA250AF81FB}"/>
    <dgm:cxn modelId="{8FB66066-DB26-4017-B657-28D7EAE361FB}" srcId="{6F737CE1-7FF1-4033-A393-965B8FFF5FD2}" destId="{7FD52E29-0E39-48E8-A75D-D9FD54E4A2A3}" srcOrd="7" destOrd="0" parTransId="{B3483852-2894-40F7-8047-DB03E51B6D0E}" sibTransId="{0592EFE9-0D7F-4D81-8931-2A0C2EEC045A}"/>
    <dgm:cxn modelId="{53DFAB4D-108A-4413-8D30-83AAC6489D9E}" srcId="{6F737CE1-7FF1-4033-A393-965B8FFF5FD2}" destId="{A315505A-A430-4142-ABAD-73F4856186BB}" srcOrd="8" destOrd="0" parTransId="{0B0075D6-FD43-4DB0-8723-D3FC044E814F}" sibTransId="{DBAB6C52-8E88-49C1-95FC-A686F48574DD}"/>
    <dgm:cxn modelId="{881E436F-7CBA-4930-9250-6AFFF2BA1545}" type="presOf" srcId="{EA1682D0-5EFA-439F-A217-521156B8A896}" destId="{1E6679A8-EBDF-4F99-98C4-7A5DF0A15D9B}" srcOrd="0" destOrd="0" presId="urn:microsoft.com/office/officeart/2008/layout/LinedList"/>
    <dgm:cxn modelId="{6703A277-AB32-4408-80D2-B9B208FD2F29}" type="presOf" srcId="{59DC8C78-4B36-4A12-95B0-E264F364743C}" destId="{4AEE22F5-1B4E-462B-90FB-D17868496663}" srcOrd="0" destOrd="0" presId="urn:microsoft.com/office/officeart/2008/layout/LinedList"/>
    <dgm:cxn modelId="{3332D181-6F17-4036-8C97-991D5A95E756}" type="presOf" srcId="{DBFF8A85-FBC2-46F9-A636-6329F1DE6EC5}" destId="{77AB13B2-30B0-4293-83BD-9D588B5BDDD5}" srcOrd="0" destOrd="0" presId="urn:microsoft.com/office/officeart/2008/layout/LinedList"/>
    <dgm:cxn modelId="{AC729284-FEF6-40C5-BE1A-995F00013D20}" srcId="{6F737CE1-7FF1-4033-A393-965B8FFF5FD2}" destId="{6AF74A63-6709-4EED-A262-C76235BBEE68}" srcOrd="5" destOrd="0" parTransId="{E39606DF-95B0-4333-9379-DA99EDE1C27F}" sibTransId="{40639A6D-A817-44F5-8C74-5CCAA39318BA}"/>
    <dgm:cxn modelId="{D9163388-D242-4C71-903E-863A21B4E7B0}" type="presOf" srcId="{7FD52E29-0E39-48E8-A75D-D9FD54E4A2A3}" destId="{E3C4316F-E8D6-4287-94B8-6A19F9776ED5}" srcOrd="0" destOrd="0" presId="urn:microsoft.com/office/officeart/2008/layout/LinedList"/>
    <dgm:cxn modelId="{FA55AD96-37E2-4154-BB96-FA71BC7009F8}" type="presOf" srcId="{6F737CE1-7FF1-4033-A393-965B8FFF5FD2}" destId="{D081DF49-AA3E-42AB-B2F3-03D3E005A930}" srcOrd="0" destOrd="0" presId="urn:microsoft.com/office/officeart/2008/layout/LinedList"/>
    <dgm:cxn modelId="{4AC5A0A3-C940-4BA3-9A3F-BAD3D808DE24}" srcId="{6F737CE1-7FF1-4033-A393-965B8FFF5FD2}" destId="{BD61BBBB-19E6-4D88-8E1B-70301750FF7F}" srcOrd="4" destOrd="0" parTransId="{7EF581DE-027D-47B4-A5B5-21D790B55DD9}" sibTransId="{9A8649E5-E1D3-49B2-9CEC-3293EB395B84}"/>
    <dgm:cxn modelId="{0E8D40AD-2E97-4424-A1A3-3036E3B52777}" type="presOf" srcId="{A315505A-A430-4142-ABAD-73F4856186BB}" destId="{5DC259CB-63DE-4572-A290-EBF02B46F793}" srcOrd="0" destOrd="0" presId="urn:microsoft.com/office/officeart/2008/layout/LinedList"/>
    <dgm:cxn modelId="{424A4FB7-C27E-4E87-924E-AC60DF4306E3}" srcId="{6F737CE1-7FF1-4033-A393-965B8FFF5FD2}" destId="{C82F696A-2D87-4F96-BED2-0CE36C5604AA}" srcOrd="3" destOrd="0" parTransId="{AABE784E-815E-4913-BDE8-0780B0B48EB8}" sibTransId="{7A5E1770-8B90-4346-8FC7-A6E5DC0BC980}"/>
    <dgm:cxn modelId="{D9D7FDB8-2395-4A12-9834-4FB6523F34FF}" srcId="{6F737CE1-7FF1-4033-A393-965B8FFF5FD2}" destId="{EA1682D0-5EFA-439F-A217-521156B8A896}" srcOrd="6" destOrd="0" parTransId="{02C1F1AD-90E4-43E6-91A8-AFE5562FA032}" sibTransId="{82496692-827E-40FD-A419-5208327F4D1C}"/>
    <dgm:cxn modelId="{E19E40E2-46A9-4D29-9F0C-8A47215351D0}" type="presOf" srcId="{BD61BBBB-19E6-4D88-8E1B-70301750FF7F}" destId="{E34EEC81-28BB-4515-976C-F64322CE4BF1}" srcOrd="0" destOrd="0" presId="urn:microsoft.com/office/officeart/2008/layout/LinedList"/>
    <dgm:cxn modelId="{FD2EE8E3-7017-4082-8812-FC56A8C66A9B}" srcId="{6F737CE1-7FF1-4033-A393-965B8FFF5FD2}" destId="{26741202-9ACB-4562-BDAF-1060450BBA92}" srcOrd="2" destOrd="0" parTransId="{BDF3A35C-A33B-416C-9B5C-4E838AC964FF}" sibTransId="{F6EDFC80-FEFF-49E0-941E-C0441BAA93B2}"/>
    <dgm:cxn modelId="{F8452EEE-0F3C-4404-B2BF-E54039D3918C}" type="presOf" srcId="{26741202-9ACB-4562-BDAF-1060450BBA92}" destId="{4E5623C7-151E-4698-9017-874C5748182F}" srcOrd="0" destOrd="0" presId="urn:microsoft.com/office/officeart/2008/layout/LinedList"/>
    <dgm:cxn modelId="{208E24AF-8AB7-433A-90B0-678D1318D1CF}" type="presParOf" srcId="{D081DF49-AA3E-42AB-B2F3-03D3E005A930}" destId="{048648D1-7264-43F7-8CC5-11A5FE7A4567}" srcOrd="0" destOrd="0" presId="urn:microsoft.com/office/officeart/2008/layout/LinedList"/>
    <dgm:cxn modelId="{3004F79E-4C25-4CD7-8537-7DD992001CE3}" type="presParOf" srcId="{D081DF49-AA3E-42AB-B2F3-03D3E005A930}" destId="{3B5BCDA3-74EA-4C59-84DC-DD13DEA65790}" srcOrd="1" destOrd="0" presId="urn:microsoft.com/office/officeart/2008/layout/LinedList"/>
    <dgm:cxn modelId="{46029AB5-B2F6-4AD4-A542-094375713246}" type="presParOf" srcId="{3B5BCDA3-74EA-4C59-84DC-DD13DEA65790}" destId="{4AEE22F5-1B4E-462B-90FB-D17868496663}" srcOrd="0" destOrd="0" presId="urn:microsoft.com/office/officeart/2008/layout/LinedList"/>
    <dgm:cxn modelId="{0B88D46B-0B9C-40A6-8259-8C1E1A1A1D0A}" type="presParOf" srcId="{3B5BCDA3-74EA-4C59-84DC-DD13DEA65790}" destId="{4EA1F980-B6D6-4AA9-91FF-0402364FF7F9}" srcOrd="1" destOrd="0" presId="urn:microsoft.com/office/officeart/2008/layout/LinedList"/>
    <dgm:cxn modelId="{70381783-8EAD-4489-9BBE-A48F566102B0}" type="presParOf" srcId="{D081DF49-AA3E-42AB-B2F3-03D3E005A930}" destId="{92B770E5-A2B1-4BDE-A9F3-5DC22FF786A4}" srcOrd="2" destOrd="0" presId="urn:microsoft.com/office/officeart/2008/layout/LinedList"/>
    <dgm:cxn modelId="{C1EE1F9A-56B5-4921-B0FA-C92A4443C88A}" type="presParOf" srcId="{D081DF49-AA3E-42AB-B2F3-03D3E005A930}" destId="{2BFFDA5A-4F05-48DF-B539-41C0445A4796}" srcOrd="3" destOrd="0" presId="urn:microsoft.com/office/officeart/2008/layout/LinedList"/>
    <dgm:cxn modelId="{83A9B05B-A5CF-41B4-ACE0-44FE19201CD4}" type="presParOf" srcId="{2BFFDA5A-4F05-48DF-B539-41C0445A4796}" destId="{77AB13B2-30B0-4293-83BD-9D588B5BDDD5}" srcOrd="0" destOrd="0" presId="urn:microsoft.com/office/officeart/2008/layout/LinedList"/>
    <dgm:cxn modelId="{1FFF6554-24E9-4B2E-A0F3-2A47C4B98D32}" type="presParOf" srcId="{2BFFDA5A-4F05-48DF-B539-41C0445A4796}" destId="{9E69551A-476A-435A-873D-B5E3F158F6DA}" srcOrd="1" destOrd="0" presId="urn:microsoft.com/office/officeart/2008/layout/LinedList"/>
    <dgm:cxn modelId="{D6E3D43E-471B-4A90-A44B-575AEED3FD5B}" type="presParOf" srcId="{D081DF49-AA3E-42AB-B2F3-03D3E005A930}" destId="{BD6AD7B0-597C-4F7B-B2E0-E99C106FA4C0}" srcOrd="4" destOrd="0" presId="urn:microsoft.com/office/officeart/2008/layout/LinedList"/>
    <dgm:cxn modelId="{64DDFA30-01D4-4022-BFC8-5B6B457432C4}" type="presParOf" srcId="{D081DF49-AA3E-42AB-B2F3-03D3E005A930}" destId="{94DEE30B-5C6C-44D9-9309-E5C698844ABE}" srcOrd="5" destOrd="0" presId="urn:microsoft.com/office/officeart/2008/layout/LinedList"/>
    <dgm:cxn modelId="{0C8D0C2B-CB4D-4DCA-A6DA-83864737A2A3}" type="presParOf" srcId="{94DEE30B-5C6C-44D9-9309-E5C698844ABE}" destId="{4E5623C7-151E-4698-9017-874C5748182F}" srcOrd="0" destOrd="0" presId="urn:microsoft.com/office/officeart/2008/layout/LinedList"/>
    <dgm:cxn modelId="{1A5DB53B-5488-4CD0-8FCC-FB4896CAA2EE}" type="presParOf" srcId="{94DEE30B-5C6C-44D9-9309-E5C698844ABE}" destId="{552AFF34-003B-47E6-A149-B6A9C27C021D}" srcOrd="1" destOrd="0" presId="urn:microsoft.com/office/officeart/2008/layout/LinedList"/>
    <dgm:cxn modelId="{B9B80D06-1ADC-4765-B99A-E58AA6AE1F1F}" type="presParOf" srcId="{D081DF49-AA3E-42AB-B2F3-03D3E005A930}" destId="{44C9381C-D35E-45CA-AC9E-C6C765ED8784}" srcOrd="6" destOrd="0" presId="urn:microsoft.com/office/officeart/2008/layout/LinedList"/>
    <dgm:cxn modelId="{CF3A015D-7F1F-46BC-9A82-ADA1199E24C8}" type="presParOf" srcId="{D081DF49-AA3E-42AB-B2F3-03D3E005A930}" destId="{CF31BBFF-EDD4-45B0-85DE-02A5B76CE829}" srcOrd="7" destOrd="0" presId="urn:microsoft.com/office/officeart/2008/layout/LinedList"/>
    <dgm:cxn modelId="{3BC8E8E4-5970-414D-8514-6F990DE34E04}" type="presParOf" srcId="{CF31BBFF-EDD4-45B0-85DE-02A5B76CE829}" destId="{E636CC2C-4364-46D5-AE84-406BE93CE9D7}" srcOrd="0" destOrd="0" presId="urn:microsoft.com/office/officeart/2008/layout/LinedList"/>
    <dgm:cxn modelId="{153E7597-9388-47BF-89E1-FB7C28DA4C7A}" type="presParOf" srcId="{CF31BBFF-EDD4-45B0-85DE-02A5B76CE829}" destId="{B8B2704E-20F7-488E-AC41-513C2E200957}" srcOrd="1" destOrd="0" presId="urn:microsoft.com/office/officeart/2008/layout/LinedList"/>
    <dgm:cxn modelId="{BB77A548-B110-4528-862D-EF43E503C556}" type="presParOf" srcId="{D081DF49-AA3E-42AB-B2F3-03D3E005A930}" destId="{8E595A1D-98FB-4669-A52A-154B1C93439F}" srcOrd="8" destOrd="0" presId="urn:microsoft.com/office/officeart/2008/layout/LinedList"/>
    <dgm:cxn modelId="{08B7DF7E-5A21-42B2-8ED2-27C475A7947B}" type="presParOf" srcId="{D081DF49-AA3E-42AB-B2F3-03D3E005A930}" destId="{D8916156-F0B0-469F-85DC-3386C01D815A}" srcOrd="9" destOrd="0" presId="urn:microsoft.com/office/officeart/2008/layout/LinedList"/>
    <dgm:cxn modelId="{4F6F62A7-D751-475D-8AE9-DFA6C6D463DB}" type="presParOf" srcId="{D8916156-F0B0-469F-85DC-3386C01D815A}" destId="{E34EEC81-28BB-4515-976C-F64322CE4BF1}" srcOrd="0" destOrd="0" presId="urn:microsoft.com/office/officeart/2008/layout/LinedList"/>
    <dgm:cxn modelId="{ABBDA2A7-6606-4186-A7C2-439E72A2A172}" type="presParOf" srcId="{D8916156-F0B0-469F-85DC-3386C01D815A}" destId="{2E121F44-CAEB-4280-9104-CF602D7CDFF6}" srcOrd="1" destOrd="0" presId="urn:microsoft.com/office/officeart/2008/layout/LinedList"/>
    <dgm:cxn modelId="{DE618AAF-CFF7-415A-80DB-439F33B05472}" type="presParOf" srcId="{D081DF49-AA3E-42AB-B2F3-03D3E005A930}" destId="{C527E74B-D7D4-4DA1-903D-0F32CF6EC088}" srcOrd="10" destOrd="0" presId="urn:microsoft.com/office/officeart/2008/layout/LinedList"/>
    <dgm:cxn modelId="{C9BAD791-0443-4872-A465-220F414039F3}" type="presParOf" srcId="{D081DF49-AA3E-42AB-B2F3-03D3E005A930}" destId="{AC7ECC63-1A8E-41D6-8395-FA0A524AB6C8}" srcOrd="11" destOrd="0" presId="urn:microsoft.com/office/officeart/2008/layout/LinedList"/>
    <dgm:cxn modelId="{34A563F4-47D9-4592-8FB3-A4D37EE90C85}" type="presParOf" srcId="{AC7ECC63-1A8E-41D6-8395-FA0A524AB6C8}" destId="{88D8AD5C-0060-464A-9F2D-917F395C28F2}" srcOrd="0" destOrd="0" presId="urn:microsoft.com/office/officeart/2008/layout/LinedList"/>
    <dgm:cxn modelId="{78C0B41F-FA0E-4DD6-8103-695CE2CF1B3D}" type="presParOf" srcId="{AC7ECC63-1A8E-41D6-8395-FA0A524AB6C8}" destId="{F79D112E-FB8A-4F18-A9B8-1CC6050DC452}" srcOrd="1" destOrd="0" presId="urn:microsoft.com/office/officeart/2008/layout/LinedList"/>
    <dgm:cxn modelId="{A272284B-9E77-43FC-80A7-FA3CA3FA68BC}" type="presParOf" srcId="{D081DF49-AA3E-42AB-B2F3-03D3E005A930}" destId="{6F944650-9801-4FD2-BE6E-F0E91199B6C8}" srcOrd="12" destOrd="0" presId="urn:microsoft.com/office/officeart/2008/layout/LinedList"/>
    <dgm:cxn modelId="{A6155099-ED97-4060-9A58-E8EE640A2ED2}" type="presParOf" srcId="{D081DF49-AA3E-42AB-B2F3-03D3E005A930}" destId="{D8D49E68-82A9-477B-9D03-1030027D48D8}" srcOrd="13" destOrd="0" presId="urn:microsoft.com/office/officeart/2008/layout/LinedList"/>
    <dgm:cxn modelId="{53169A36-BDC2-4834-8039-F039491C5A17}" type="presParOf" srcId="{D8D49E68-82A9-477B-9D03-1030027D48D8}" destId="{1E6679A8-EBDF-4F99-98C4-7A5DF0A15D9B}" srcOrd="0" destOrd="0" presId="urn:microsoft.com/office/officeart/2008/layout/LinedList"/>
    <dgm:cxn modelId="{25C84DE9-63A5-429E-9D25-9D1AF72672F4}" type="presParOf" srcId="{D8D49E68-82A9-477B-9D03-1030027D48D8}" destId="{40EF9AEE-2083-4F09-A98D-D27FAC4D7791}" srcOrd="1" destOrd="0" presId="urn:microsoft.com/office/officeart/2008/layout/LinedList"/>
    <dgm:cxn modelId="{EAC09686-87C9-49BA-A28C-0BAD309BF843}" type="presParOf" srcId="{D081DF49-AA3E-42AB-B2F3-03D3E005A930}" destId="{284E4AD8-D2D3-4222-A00B-D8DE1E777C5F}" srcOrd="14" destOrd="0" presId="urn:microsoft.com/office/officeart/2008/layout/LinedList"/>
    <dgm:cxn modelId="{FADE8B0C-0480-40D4-A4BE-4DB78B2E0B86}" type="presParOf" srcId="{D081DF49-AA3E-42AB-B2F3-03D3E005A930}" destId="{DD3E628D-061D-4CA9-A308-9CC4C70C9944}" srcOrd="15" destOrd="0" presId="urn:microsoft.com/office/officeart/2008/layout/LinedList"/>
    <dgm:cxn modelId="{F0A3F0D2-E5EE-4246-B0E5-1B3CBF97B5A7}" type="presParOf" srcId="{DD3E628D-061D-4CA9-A308-9CC4C70C9944}" destId="{E3C4316F-E8D6-4287-94B8-6A19F9776ED5}" srcOrd="0" destOrd="0" presId="urn:microsoft.com/office/officeart/2008/layout/LinedList"/>
    <dgm:cxn modelId="{B93595E8-5364-45FC-986E-09D6C4377E23}" type="presParOf" srcId="{DD3E628D-061D-4CA9-A308-9CC4C70C9944}" destId="{A7221339-1AB7-4C3C-8111-D97BBCBBBA34}" srcOrd="1" destOrd="0" presId="urn:microsoft.com/office/officeart/2008/layout/LinedList"/>
    <dgm:cxn modelId="{F58D1A53-18FA-4A6D-AC04-9998ED53BBCE}" type="presParOf" srcId="{D081DF49-AA3E-42AB-B2F3-03D3E005A930}" destId="{CB9294BA-6EDB-4B13-B659-F3EF1837563A}" srcOrd="16" destOrd="0" presId="urn:microsoft.com/office/officeart/2008/layout/LinedList"/>
    <dgm:cxn modelId="{C55632FF-616C-4B35-A467-0DE0628D2AE1}" type="presParOf" srcId="{D081DF49-AA3E-42AB-B2F3-03D3E005A930}" destId="{03EB4056-59D4-45E8-8712-01F008A3131D}" srcOrd="17" destOrd="0" presId="urn:microsoft.com/office/officeart/2008/layout/LinedList"/>
    <dgm:cxn modelId="{9808E8FC-2FCA-4516-8C20-F92AC5279960}" type="presParOf" srcId="{03EB4056-59D4-45E8-8712-01F008A3131D}" destId="{5DC259CB-63DE-4572-A290-EBF02B46F793}" srcOrd="0" destOrd="0" presId="urn:microsoft.com/office/officeart/2008/layout/LinedList"/>
    <dgm:cxn modelId="{767EBF6B-B44E-45D0-9BF7-57CA54BE79E6}" type="presParOf" srcId="{03EB4056-59D4-45E8-8712-01F008A3131D}" destId="{3C7BF566-EE40-4381-9CC1-29C871DBD6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3A6A5-A1B7-474B-B28B-D44E8881197B}">
      <dsp:nvSpPr>
        <dsp:cNvPr id="0" name=""/>
        <dsp:cNvSpPr/>
      </dsp:nvSpPr>
      <dsp:spPr>
        <a:xfrm>
          <a:off x="0" y="2552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I want to make some money: I need a side hustle</a:t>
          </a:r>
          <a:endParaRPr lang="en-US" sz="1800" kern="1200"/>
        </a:p>
      </dsp:txBody>
      <dsp:txXfrm>
        <a:off x="21075" y="46598"/>
        <a:ext cx="10473450" cy="389580"/>
      </dsp:txXfrm>
    </dsp:sp>
    <dsp:sp modelId="{09064834-F982-4C71-96ED-A0DC74A8EDFD}">
      <dsp:nvSpPr>
        <dsp:cNvPr id="0" name=""/>
        <dsp:cNvSpPr/>
      </dsp:nvSpPr>
      <dsp:spPr>
        <a:xfrm>
          <a:off x="0" y="50909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I want to make my name in the world: </a:t>
          </a:r>
          <a:r>
            <a:rPr lang="en-US" sz="1800" b="1" kern="1200"/>
            <a:t>improving my academic/professional/national profile</a:t>
          </a:r>
          <a:endParaRPr lang="en-US" sz="1800" kern="1200"/>
        </a:p>
      </dsp:txBody>
      <dsp:txXfrm>
        <a:off x="21075" y="530168"/>
        <a:ext cx="10473450" cy="389580"/>
      </dsp:txXfrm>
    </dsp:sp>
    <dsp:sp modelId="{DDD70D4B-BD01-47FC-9E21-A507C3D7CB6E}">
      <dsp:nvSpPr>
        <dsp:cNvPr id="0" name=""/>
        <dsp:cNvSpPr/>
      </dsp:nvSpPr>
      <dsp:spPr>
        <a:xfrm>
          <a:off x="0" y="99266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I feel I ought to: </a:t>
          </a:r>
          <a:r>
            <a:rPr lang="en-US" sz="1800" b="1" kern="1200"/>
            <a:t>pressures in terms of contract expectations/ renewal</a:t>
          </a:r>
          <a:endParaRPr lang="en-US" sz="1800" kern="1200"/>
        </a:p>
      </dsp:txBody>
      <dsp:txXfrm>
        <a:off x="21075" y="1013739"/>
        <a:ext cx="10473450" cy="389580"/>
      </dsp:txXfrm>
    </dsp:sp>
    <dsp:sp modelId="{ADF6DCAC-D7DD-4E0B-BC80-F6EF6669E3FE}">
      <dsp:nvSpPr>
        <dsp:cNvPr id="0" name=""/>
        <dsp:cNvSpPr/>
      </dsp:nvSpPr>
      <dsp:spPr>
        <a:xfrm>
          <a:off x="0" y="147623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I have something I really want to say</a:t>
          </a:r>
          <a:r>
            <a:rPr lang="en-US" sz="1800" b="1" kern="1200"/>
            <a:t>: disseminating the outcomes of my assessment research.</a:t>
          </a:r>
          <a:endParaRPr lang="en-US" sz="1800" kern="1200"/>
        </a:p>
      </dsp:txBody>
      <dsp:txXfrm>
        <a:off x="21075" y="1497308"/>
        <a:ext cx="10473450" cy="389580"/>
      </dsp:txXfrm>
    </dsp:sp>
    <dsp:sp modelId="{92D2584F-5C17-4C72-A583-B47BF3F013F5}">
      <dsp:nvSpPr>
        <dsp:cNvPr id="0" name=""/>
        <dsp:cNvSpPr/>
      </dsp:nvSpPr>
      <dsp:spPr>
        <a:xfrm>
          <a:off x="0" y="195980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I get benefit from writing</a:t>
          </a:r>
          <a:r>
            <a:rPr lang="en-US" sz="1800" b="1" kern="1200"/>
            <a:t>: bringing all my ideas together</a:t>
          </a:r>
          <a:endParaRPr lang="en-US" sz="1800" kern="1200"/>
        </a:p>
      </dsp:txBody>
      <dsp:txXfrm>
        <a:off x="21075" y="1980878"/>
        <a:ext cx="10473450" cy="389580"/>
      </dsp:txXfrm>
    </dsp:sp>
    <dsp:sp modelId="{CF6D835D-70D8-4D93-A7B5-46D27D722FAD}">
      <dsp:nvSpPr>
        <dsp:cNvPr id="0" name=""/>
        <dsp:cNvSpPr/>
      </dsp:nvSpPr>
      <dsp:spPr>
        <a:xfrm>
          <a:off x="0" y="244337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I want to be part of my disciplinary community of practice </a:t>
          </a:r>
          <a:r>
            <a:rPr lang="en-US" sz="1800" b="1" kern="1200"/>
            <a:t>: facilitating contact with other  scholars</a:t>
          </a:r>
          <a:endParaRPr lang="en-US" sz="1800" kern="1200"/>
        </a:p>
      </dsp:txBody>
      <dsp:txXfrm>
        <a:off x="21075" y="2464449"/>
        <a:ext cx="10473450" cy="389580"/>
      </dsp:txXfrm>
    </dsp:sp>
    <dsp:sp modelId="{5C6A7B48-0BF9-4F84-917A-9C211C3965EF}">
      <dsp:nvSpPr>
        <dsp:cNvPr id="0" name=""/>
        <dsp:cNvSpPr/>
      </dsp:nvSpPr>
      <dsp:spPr>
        <a:xfrm>
          <a:off x="0" y="292694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I need to accumulate evidence for my professional accreditation/ Fellowship/ National award</a:t>
          </a:r>
          <a:endParaRPr lang="en-US" sz="1800" kern="1200"/>
        </a:p>
      </dsp:txBody>
      <dsp:txXfrm>
        <a:off x="21075" y="2948019"/>
        <a:ext cx="10473450" cy="389580"/>
      </dsp:txXfrm>
    </dsp:sp>
    <dsp:sp modelId="{75FE0E17-75C2-4A1F-B45D-38706D85531D}">
      <dsp:nvSpPr>
        <dsp:cNvPr id="0" name=""/>
        <dsp:cNvSpPr/>
      </dsp:nvSpPr>
      <dsp:spPr>
        <a:xfrm>
          <a:off x="0" y="341051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I want to get promoted (and I won’t if I don’t)</a:t>
          </a:r>
          <a:endParaRPr lang="en-US" sz="1800" kern="1200"/>
        </a:p>
      </dsp:txBody>
      <dsp:txXfrm>
        <a:off x="21075" y="3431589"/>
        <a:ext cx="10473450" cy="389580"/>
      </dsp:txXfrm>
    </dsp:sp>
    <dsp:sp modelId="{9859588A-EFCA-4F52-9781-E00749945965}">
      <dsp:nvSpPr>
        <dsp:cNvPr id="0" name=""/>
        <dsp:cNvSpPr/>
      </dsp:nvSpPr>
      <dsp:spPr>
        <a:xfrm>
          <a:off x="0" y="389408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Because I want to make things better for students</a:t>
          </a:r>
          <a:endParaRPr lang="en-US" sz="1800" kern="1200"/>
        </a:p>
      </dsp:txBody>
      <dsp:txXfrm>
        <a:off x="21075" y="3915159"/>
        <a:ext cx="10473450" cy="38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77979-6795-4783-8351-CD2F167F0036}">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3DC53-FD00-4C16-8FDE-24367340E43D}">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b="1" kern="1200"/>
            <a:t>Pressure to publish only in high-impact journals;</a:t>
          </a:r>
          <a:endParaRPr lang="en-US" sz="3000" kern="1200"/>
        </a:p>
      </dsp:txBody>
      <dsp:txXfrm>
        <a:off x="0" y="0"/>
        <a:ext cx="6900512" cy="1384035"/>
      </dsp:txXfrm>
    </dsp:sp>
    <dsp:sp modelId="{CAD8F5B1-DA0E-4A90-9CA0-777C4727C063}">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6723C-CA61-4BC1-8A93-2191E41BE9B7}">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b="1" kern="1200"/>
            <a:t>The extent to which you are in a hurry/ your contract depends on it;</a:t>
          </a:r>
          <a:endParaRPr lang="en-US" sz="3000" kern="1200"/>
        </a:p>
      </dsp:txBody>
      <dsp:txXfrm>
        <a:off x="0" y="1384035"/>
        <a:ext cx="6900512" cy="1384035"/>
      </dsp:txXfrm>
    </dsp:sp>
    <dsp:sp modelId="{983A32BB-2766-4E54-8F28-0E0A1FE329DF}">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3081B-8B4D-4784-94DE-140E990A681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b="1" kern="1200"/>
            <a:t>Realistic advice from colleagues/mentors about how innovative this work is;</a:t>
          </a:r>
          <a:endParaRPr lang="en-US" sz="3000" kern="1200"/>
        </a:p>
      </dsp:txBody>
      <dsp:txXfrm>
        <a:off x="0" y="2768070"/>
        <a:ext cx="6900512" cy="1384035"/>
      </dsp:txXfrm>
    </dsp:sp>
    <dsp:sp modelId="{218DA5C6-67BF-46C2-AE2F-88DCFD3BF96E}">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FA944F-367B-4DED-B8FB-B333A7935313}">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b="1" kern="1200"/>
            <a:t>Whether you or your mentor has any contacts within an editorial team.</a:t>
          </a:r>
          <a:endParaRPr lang="en-US" sz="3000" kern="1200"/>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648D1-7264-43F7-8CC5-11A5FE7A4567}">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E22F5-1B4E-462B-90FB-D17868496663}">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Clarity, coherence, well-written.</a:t>
          </a:r>
          <a:endParaRPr lang="en-US" sz="2800" kern="1200"/>
        </a:p>
      </dsp:txBody>
      <dsp:txXfrm>
        <a:off x="0" y="675"/>
        <a:ext cx="6900512" cy="614976"/>
      </dsp:txXfrm>
    </dsp:sp>
    <dsp:sp modelId="{92B770E5-A2B1-4BDE-A9F3-5DC22FF786A4}">
      <dsp:nvSpPr>
        <dsp:cNvPr id="0" name=""/>
        <dsp:cNvSpPr/>
      </dsp:nvSpPr>
      <dsp:spPr>
        <a:xfrm>
          <a:off x="0" y="61565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B13B2-30B0-4293-83BD-9D588B5BDDD5}">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Thoroughness.</a:t>
          </a:r>
          <a:endParaRPr lang="en-US" sz="2800" kern="1200"/>
        </a:p>
      </dsp:txBody>
      <dsp:txXfrm>
        <a:off x="0" y="615652"/>
        <a:ext cx="6900512" cy="614976"/>
      </dsp:txXfrm>
    </dsp:sp>
    <dsp:sp modelId="{BD6AD7B0-597C-4F7B-B2E0-E99C106FA4C0}">
      <dsp:nvSpPr>
        <dsp:cNvPr id="0" name=""/>
        <dsp:cNvSpPr/>
      </dsp:nvSpPr>
      <dsp:spPr>
        <a:xfrm>
          <a:off x="0" y="123062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5623C7-151E-4698-9017-874C5748182F}">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Research method.</a:t>
          </a:r>
          <a:endParaRPr lang="en-US" sz="2800" kern="1200"/>
        </a:p>
      </dsp:txBody>
      <dsp:txXfrm>
        <a:off x="0" y="1230628"/>
        <a:ext cx="6900512" cy="614976"/>
      </dsp:txXfrm>
    </dsp:sp>
    <dsp:sp modelId="{44C9381C-D35E-45CA-AC9E-C6C765ED8784}">
      <dsp:nvSpPr>
        <dsp:cNvPr id="0" name=""/>
        <dsp:cNvSpPr/>
      </dsp:nvSpPr>
      <dsp:spPr>
        <a:xfrm>
          <a:off x="0" y="18456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36CC2C-4364-46D5-AE84-406BE93CE9D7}">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Appropriateness to the journal.</a:t>
          </a:r>
          <a:endParaRPr lang="en-US" sz="2800" kern="1200"/>
        </a:p>
      </dsp:txBody>
      <dsp:txXfrm>
        <a:off x="0" y="1845605"/>
        <a:ext cx="6900512" cy="614976"/>
      </dsp:txXfrm>
    </dsp:sp>
    <dsp:sp modelId="{8E595A1D-98FB-4669-A52A-154B1C93439F}">
      <dsp:nvSpPr>
        <dsp:cNvPr id="0" name=""/>
        <dsp:cNvSpPr/>
      </dsp:nvSpPr>
      <dsp:spPr>
        <a:xfrm>
          <a:off x="0" y="246058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4EEC81-28BB-4515-976C-F64322CE4BF1}">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A unique contribution.</a:t>
          </a:r>
          <a:endParaRPr lang="en-US" sz="2800" kern="1200"/>
        </a:p>
      </dsp:txBody>
      <dsp:txXfrm>
        <a:off x="0" y="2460582"/>
        <a:ext cx="6900512" cy="614976"/>
      </dsp:txXfrm>
    </dsp:sp>
    <dsp:sp modelId="{C527E74B-D7D4-4DA1-903D-0F32CF6EC088}">
      <dsp:nvSpPr>
        <dsp:cNvPr id="0" name=""/>
        <dsp:cNvSpPr/>
      </dsp:nvSpPr>
      <dsp:spPr>
        <a:xfrm>
          <a:off x="0" y="307555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8AD5C-0060-464A-9F2D-917F395C28F2}">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Advancement of knowledge.</a:t>
          </a:r>
          <a:endParaRPr lang="en-US" sz="2800" kern="1200"/>
        </a:p>
      </dsp:txBody>
      <dsp:txXfrm>
        <a:off x="0" y="3075558"/>
        <a:ext cx="6900512" cy="614976"/>
      </dsp:txXfrm>
    </dsp:sp>
    <dsp:sp modelId="{6F944650-9801-4FD2-BE6E-F0E91199B6C8}">
      <dsp:nvSpPr>
        <dsp:cNvPr id="0" name=""/>
        <dsp:cNvSpPr/>
      </dsp:nvSpPr>
      <dsp:spPr>
        <a:xfrm>
          <a:off x="0" y="36905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679A8-EBDF-4F99-98C4-7A5DF0A15D9B}">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Importance of subject</a:t>
          </a:r>
          <a:endParaRPr lang="en-US" sz="2800" kern="1200"/>
        </a:p>
      </dsp:txBody>
      <dsp:txXfrm>
        <a:off x="0" y="3690535"/>
        <a:ext cx="6900512" cy="614976"/>
      </dsp:txXfrm>
    </dsp:sp>
    <dsp:sp modelId="{284E4AD8-D2D3-4222-A00B-D8DE1E777C5F}">
      <dsp:nvSpPr>
        <dsp:cNvPr id="0" name=""/>
        <dsp:cNvSpPr/>
      </dsp:nvSpPr>
      <dsp:spPr>
        <a:xfrm>
          <a:off x="0" y="430551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4316F-E8D6-4287-94B8-6A19F9776ED5}">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Generalisability and validity of results.</a:t>
          </a:r>
          <a:endParaRPr lang="en-US" sz="2800" kern="1200"/>
        </a:p>
      </dsp:txBody>
      <dsp:txXfrm>
        <a:off x="0" y="4305512"/>
        <a:ext cx="6900512" cy="614976"/>
      </dsp:txXfrm>
    </dsp:sp>
    <dsp:sp modelId="{CB9294BA-6EDB-4B13-B659-F3EF1837563A}">
      <dsp:nvSpPr>
        <dsp:cNvPr id="0" name=""/>
        <dsp:cNvSpPr/>
      </dsp:nvSpPr>
      <dsp:spPr>
        <a:xfrm>
          <a:off x="0" y="492048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C259CB-63DE-4572-A290-EBF02B46F793}">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Timeliness.</a:t>
          </a:r>
          <a:endParaRPr lang="en-US" sz="2800" kern="1200"/>
        </a:p>
      </dsp:txBody>
      <dsp:txXfrm>
        <a:off x="0" y="4920488"/>
        <a:ext cx="6900512" cy="6149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91A5AC3B-5F96-4F61-A460-0305C73F165A}" type="datetimeFigureOut">
              <a:rPr lang="en-GB" smtClean="0"/>
              <a:t>07/06/2024</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1B055231-A165-47A8-A818-7A05326F9697}" type="slidenum">
              <a:rPr lang="en-GB" smtClean="0"/>
              <a:t>‹#›</a:t>
            </a:fld>
            <a:endParaRPr lang="en-GB"/>
          </a:p>
        </p:txBody>
      </p:sp>
    </p:spTree>
    <p:extLst>
      <p:ext uri="{BB962C8B-B14F-4D97-AF65-F5344CB8AC3E}">
        <p14:creationId xmlns:p14="http://schemas.microsoft.com/office/powerpoint/2010/main" val="45300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55231-A165-47A8-A818-7A05326F9697}" type="slidenum">
              <a:rPr lang="en-GB" smtClean="0"/>
              <a:t>1</a:t>
            </a:fld>
            <a:endParaRPr lang="en-GB"/>
          </a:p>
        </p:txBody>
      </p:sp>
    </p:spTree>
    <p:extLst>
      <p:ext uri="{BB962C8B-B14F-4D97-AF65-F5344CB8AC3E}">
        <p14:creationId xmlns:p14="http://schemas.microsoft.com/office/powerpoint/2010/main" val="363267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55231-A165-47A8-A818-7A05326F9697}" type="slidenum">
              <a:rPr lang="en-GB" smtClean="0"/>
              <a:t>3</a:t>
            </a:fld>
            <a:endParaRPr lang="en-GB"/>
          </a:p>
        </p:txBody>
      </p:sp>
    </p:spTree>
    <p:extLst>
      <p:ext uri="{BB962C8B-B14F-4D97-AF65-F5344CB8AC3E}">
        <p14:creationId xmlns:p14="http://schemas.microsoft.com/office/powerpoint/2010/main" val="158944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6ACA0AC9-9A71-402F-90C4-9E292140D01A}" type="slidenum">
              <a:rPr lang="en-GB" altLang="en-US" sz="1200">
                <a:solidFill>
                  <a:srgbClr val="000000"/>
                </a:solidFill>
              </a:rPr>
              <a:pPr eaLnBrk="1" hangingPunct="1"/>
              <a:t>32</a:t>
            </a:fld>
            <a:endParaRPr lang="en-GB" altLang="en-US" sz="1200">
              <a:solidFill>
                <a:srgbClr val="000000"/>
              </a:solidFill>
            </a:endParaRPr>
          </a:p>
        </p:txBody>
      </p:sp>
    </p:spTree>
    <p:extLst>
      <p:ext uri="{BB962C8B-B14F-4D97-AF65-F5344CB8AC3E}">
        <p14:creationId xmlns:p14="http://schemas.microsoft.com/office/powerpoint/2010/main" val="429108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AB919354-DFE5-4CBE-B8BD-9F1F17599648}" type="slidenum">
              <a:rPr lang="en-GB" altLang="en-US" sz="1200">
                <a:solidFill>
                  <a:srgbClr val="000000"/>
                </a:solidFill>
              </a:rPr>
              <a:pPr eaLnBrk="1" hangingPunct="1"/>
              <a:t>33</a:t>
            </a:fld>
            <a:endParaRPr lang="en-GB" altLang="en-US" sz="1200">
              <a:solidFill>
                <a:srgbClr val="000000"/>
              </a:solidFill>
            </a:endParaRPr>
          </a:p>
        </p:txBody>
      </p:sp>
    </p:spTree>
    <p:extLst>
      <p:ext uri="{BB962C8B-B14F-4D97-AF65-F5344CB8AC3E}">
        <p14:creationId xmlns:p14="http://schemas.microsoft.com/office/powerpoint/2010/main" val="395011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F7841773-659B-46A7-BA7C-C625C4C7A37E}" type="slidenum">
              <a:rPr lang="en-GB" altLang="en-US" sz="1200">
                <a:solidFill>
                  <a:srgbClr val="000000"/>
                </a:solidFill>
              </a:rPr>
              <a:pPr eaLnBrk="1" hangingPunct="1"/>
              <a:t>34</a:t>
            </a:fld>
            <a:endParaRPr lang="en-GB" altLang="en-US" sz="1200">
              <a:solidFill>
                <a:srgbClr val="000000"/>
              </a:solidFill>
            </a:endParaRPr>
          </a:p>
        </p:txBody>
      </p:sp>
    </p:spTree>
    <p:extLst>
      <p:ext uri="{BB962C8B-B14F-4D97-AF65-F5344CB8AC3E}">
        <p14:creationId xmlns:p14="http://schemas.microsoft.com/office/powerpoint/2010/main" val="139544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005838B4-A36C-467C-9290-EB6252D4F7E0}" type="slidenum">
              <a:rPr lang="en-GB" altLang="en-US" sz="1200">
                <a:solidFill>
                  <a:srgbClr val="000000"/>
                </a:solidFill>
              </a:rPr>
              <a:pPr eaLnBrk="1" hangingPunct="1"/>
              <a:t>35</a:t>
            </a:fld>
            <a:endParaRPr lang="en-GB" altLang="en-US" sz="1200">
              <a:solidFill>
                <a:srgbClr val="000000"/>
              </a:solidFill>
            </a:endParaRPr>
          </a:p>
        </p:txBody>
      </p:sp>
    </p:spTree>
    <p:extLst>
      <p:ext uri="{BB962C8B-B14F-4D97-AF65-F5344CB8AC3E}">
        <p14:creationId xmlns:p14="http://schemas.microsoft.com/office/powerpoint/2010/main" val="27149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9BE9824F-7C1B-4A00-973C-54D9C9A6719C}" type="slidenum">
              <a:rPr lang="en-GB" altLang="en-US" sz="1200">
                <a:solidFill>
                  <a:srgbClr val="000000"/>
                </a:solidFill>
              </a:rPr>
              <a:pPr eaLnBrk="1" hangingPunct="1"/>
              <a:t>36</a:t>
            </a:fld>
            <a:endParaRPr lang="en-GB" altLang="en-US" sz="1200">
              <a:solidFill>
                <a:srgbClr val="000000"/>
              </a:solidFill>
            </a:endParaRPr>
          </a:p>
        </p:txBody>
      </p:sp>
    </p:spTree>
    <p:extLst>
      <p:ext uri="{BB962C8B-B14F-4D97-AF65-F5344CB8AC3E}">
        <p14:creationId xmlns:p14="http://schemas.microsoft.com/office/powerpoint/2010/main" val="70988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B86E979F-4075-4F06-A0FB-5ABB15C1CC66}" type="slidenum">
              <a:rPr lang="en-GB" altLang="en-US" sz="1200">
                <a:solidFill>
                  <a:srgbClr val="000000"/>
                </a:solidFill>
              </a:rPr>
              <a:pPr eaLnBrk="1" hangingPunct="1"/>
              <a:t>37</a:t>
            </a:fld>
            <a:endParaRPr lang="en-GB" altLang="en-US" sz="1200">
              <a:solidFill>
                <a:srgbClr val="000000"/>
              </a:solidFill>
            </a:endParaRPr>
          </a:p>
        </p:txBody>
      </p:sp>
    </p:spTree>
    <p:extLst>
      <p:ext uri="{BB962C8B-B14F-4D97-AF65-F5344CB8AC3E}">
        <p14:creationId xmlns:p14="http://schemas.microsoft.com/office/powerpoint/2010/main" val="46337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055231-A165-47A8-A818-7A05326F9697}" type="slidenum">
              <a:rPr lang="en-GB" smtClean="0"/>
              <a:t>38</a:t>
            </a:fld>
            <a:endParaRPr lang="en-GB"/>
          </a:p>
        </p:txBody>
      </p:sp>
    </p:spTree>
    <p:extLst>
      <p:ext uri="{BB962C8B-B14F-4D97-AF65-F5344CB8AC3E}">
        <p14:creationId xmlns:p14="http://schemas.microsoft.com/office/powerpoint/2010/main" val="219089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A9F2-C15B-641A-F950-EA9F320116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D5F6CA-B43F-0FA4-7B86-DCD692A25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5762F0-F934-CAC7-FCCA-B5B56DB35FDB}"/>
              </a:ext>
            </a:extLst>
          </p:cNvPr>
          <p:cNvSpPr>
            <a:spLocks noGrp="1"/>
          </p:cNvSpPr>
          <p:nvPr>
            <p:ph type="dt" sz="half" idx="10"/>
          </p:nvPr>
        </p:nvSpPr>
        <p:spPr/>
        <p:txBody>
          <a:bodyPr/>
          <a:lstStyle/>
          <a:p>
            <a:fld id="{6559FF45-E098-47F4-AFE9-1F622F6FB5FA}" type="datetimeFigureOut">
              <a:rPr lang="en-GB" smtClean="0"/>
              <a:t>07/06/2024</a:t>
            </a:fld>
            <a:endParaRPr lang="en-GB"/>
          </a:p>
        </p:txBody>
      </p:sp>
      <p:sp>
        <p:nvSpPr>
          <p:cNvPr id="5" name="Footer Placeholder 4">
            <a:extLst>
              <a:ext uri="{FF2B5EF4-FFF2-40B4-BE49-F238E27FC236}">
                <a16:creationId xmlns:a16="http://schemas.microsoft.com/office/drawing/2014/main" id="{460045FC-AD34-AACB-FCCC-A96D23CBC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2C8E4C-0557-CC0E-E6A5-9C0E675D9614}"/>
              </a:ext>
            </a:extLst>
          </p:cNvPr>
          <p:cNvSpPr>
            <a:spLocks noGrp="1"/>
          </p:cNvSpPr>
          <p:nvPr>
            <p:ph type="sldNum" sz="quarter" idx="12"/>
          </p:nvPr>
        </p:nvSpPr>
        <p:spPr/>
        <p:txBody>
          <a:bodyPr/>
          <a:lstStyle/>
          <a:p>
            <a:fld id="{A895ABB6-F269-43E7-B55B-2A3E29747F27}" type="slidenum">
              <a:rPr lang="en-GB" smtClean="0"/>
              <a:t>‹#›</a:t>
            </a:fld>
            <a:endParaRPr lang="en-GB"/>
          </a:p>
        </p:txBody>
      </p:sp>
    </p:spTree>
    <p:extLst>
      <p:ext uri="{BB962C8B-B14F-4D97-AF65-F5344CB8AC3E}">
        <p14:creationId xmlns:p14="http://schemas.microsoft.com/office/powerpoint/2010/main" val="180440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0176-EB05-7018-1B13-0B406D5F93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1B69B0-DAB7-BD47-EB1B-4CBF08E34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6096B2-DEB5-4F80-6816-0D5563465D7A}"/>
              </a:ext>
            </a:extLst>
          </p:cNvPr>
          <p:cNvSpPr>
            <a:spLocks noGrp="1"/>
          </p:cNvSpPr>
          <p:nvPr>
            <p:ph type="dt" sz="half" idx="10"/>
          </p:nvPr>
        </p:nvSpPr>
        <p:spPr/>
        <p:txBody>
          <a:bodyPr/>
          <a:lstStyle/>
          <a:p>
            <a:fld id="{6559FF45-E098-47F4-AFE9-1F622F6FB5FA}" type="datetimeFigureOut">
              <a:rPr lang="en-GB" smtClean="0"/>
              <a:t>07/06/2024</a:t>
            </a:fld>
            <a:endParaRPr lang="en-GB"/>
          </a:p>
        </p:txBody>
      </p:sp>
      <p:sp>
        <p:nvSpPr>
          <p:cNvPr id="5" name="Footer Placeholder 4">
            <a:extLst>
              <a:ext uri="{FF2B5EF4-FFF2-40B4-BE49-F238E27FC236}">
                <a16:creationId xmlns:a16="http://schemas.microsoft.com/office/drawing/2014/main" id="{032568FC-14BD-F18C-007E-B52365BD8E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4BC4A7-4E5C-3B4C-9EDE-A1FD68037F4C}"/>
              </a:ext>
            </a:extLst>
          </p:cNvPr>
          <p:cNvSpPr>
            <a:spLocks noGrp="1"/>
          </p:cNvSpPr>
          <p:nvPr>
            <p:ph type="sldNum" sz="quarter" idx="12"/>
          </p:nvPr>
        </p:nvSpPr>
        <p:spPr/>
        <p:txBody>
          <a:bodyPr/>
          <a:lstStyle/>
          <a:p>
            <a:fld id="{A895ABB6-F269-43E7-B55B-2A3E29747F27}" type="slidenum">
              <a:rPr lang="en-GB" smtClean="0"/>
              <a:t>‹#›</a:t>
            </a:fld>
            <a:endParaRPr lang="en-GB"/>
          </a:p>
        </p:txBody>
      </p:sp>
    </p:spTree>
    <p:extLst>
      <p:ext uri="{BB962C8B-B14F-4D97-AF65-F5344CB8AC3E}">
        <p14:creationId xmlns:p14="http://schemas.microsoft.com/office/powerpoint/2010/main" val="393917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FAED3E-95E7-AEC0-A6CF-D59191E451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3025F9-79DD-AF75-1B32-CBFC38FFEE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FBF4AD-9801-A6C3-3049-AE7B6AB587C6}"/>
              </a:ext>
            </a:extLst>
          </p:cNvPr>
          <p:cNvSpPr>
            <a:spLocks noGrp="1"/>
          </p:cNvSpPr>
          <p:nvPr>
            <p:ph type="dt" sz="half" idx="10"/>
          </p:nvPr>
        </p:nvSpPr>
        <p:spPr/>
        <p:txBody>
          <a:bodyPr/>
          <a:lstStyle/>
          <a:p>
            <a:fld id="{6559FF45-E098-47F4-AFE9-1F622F6FB5FA}" type="datetimeFigureOut">
              <a:rPr lang="en-GB" smtClean="0"/>
              <a:t>07/06/2024</a:t>
            </a:fld>
            <a:endParaRPr lang="en-GB"/>
          </a:p>
        </p:txBody>
      </p:sp>
      <p:sp>
        <p:nvSpPr>
          <p:cNvPr id="5" name="Footer Placeholder 4">
            <a:extLst>
              <a:ext uri="{FF2B5EF4-FFF2-40B4-BE49-F238E27FC236}">
                <a16:creationId xmlns:a16="http://schemas.microsoft.com/office/drawing/2014/main" id="{FB233262-5F10-4DDE-1EDB-3B453FB5BD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42C0C-5B60-CD58-FF0E-773C957B1387}"/>
              </a:ext>
            </a:extLst>
          </p:cNvPr>
          <p:cNvSpPr>
            <a:spLocks noGrp="1"/>
          </p:cNvSpPr>
          <p:nvPr>
            <p:ph type="sldNum" sz="quarter" idx="12"/>
          </p:nvPr>
        </p:nvSpPr>
        <p:spPr/>
        <p:txBody>
          <a:bodyPr/>
          <a:lstStyle/>
          <a:p>
            <a:fld id="{A895ABB6-F269-43E7-B55B-2A3E29747F27}" type="slidenum">
              <a:rPr lang="en-GB" smtClean="0"/>
              <a:t>‹#›</a:t>
            </a:fld>
            <a:endParaRPr lang="en-GB"/>
          </a:p>
        </p:txBody>
      </p:sp>
    </p:spTree>
    <p:extLst>
      <p:ext uri="{BB962C8B-B14F-4D97-AF65-F5344CB8AC3E}">
        <p14:creationId xmlns:p14="http://schemas.microsoft.com/office/powerpoint/2010/main" val="143918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D23F81-C6FA-4201-87DD-0BE2E5968D32}"/>
              </a:ext>
            </a:extLst>
          </p:cNvPr>
          <p:cNvSpPr>
            <a:spLocks noGrp="1"/>
          </p:cNvSpPr>
          <p:nvPr>
            <p:ph type="dt" sz="half" idx="10"/>
          </p:nvPr>
        </p:nvSpPr>
        <p:spPr/>
        <p:txBody>
          <a:bodyPr/>
          <a:lstStyle>
            <a:lvl1pPr>
              <a:defRPr/>
            </a:lvl1pPr>
          </a:lstStyle>
          <a:p>
            <a:pPr>
              <a:defRPr/>
            </a:pPr>
            <a:fld id="{5638D9DA-8665-4B5E-B1FB-6DCE2D31EF41}" type="datetimeFigureOut">
              <a:rPr lang="en-US"/>
              <a:pPr>
                <a:defRPr/>
              </a:pPr>
              <a:t>6/7/2024</a:t>
            </a:fld>
            <a:endParaRPr lang="en-GB"/>
          </a:p>
        </p:txBody>
      </p:sp>
      <p:sp>
        <p:nvSpPr>
          <p:cNvPr id="5" name="Footer Placeholder 4">
            <a:extLst>
              <a:ext uri="{FF2B5EF4-FFF2-40B4-BE49-F238E27FC236}">
                <a16:creationId xmlns:a16="http://schemas.microsoft.com/office/drawing/2014/main" id="{1F02317C-9F8C-45C8-A9DE-A92731AB5EA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FB3E578-FD0D-46F5-90D4-F99CFE8AD0C0}"/>
              </a:ext>
            </a:extLst>
          </p:cNvPr>
          <p:cNvSpPr>
            <a:spLocks noGrp="1"/>
          </p:cNvSpPr>
          <p:nvPr>
            <p:ph type="sldNum" sz="quarter" idx="12"/>
          </p:nvPr>
        </p:nvSpPr>
        <p:spPr/>
        <p:txBody>
          <a:bodyPr/>
          <a:lstStyle>
            <a:lvl1pPr>
              <a:defRPr/>
            </a:lvl1pPr>
          </a:lstStyle>
          <a:p>
            <a:fld id="{41B9EA7E-8B1B-425A-B707-EE50C57868CB}" type="slidenum">
              <a:rPr lang="en-GB" altLang="en-US"/>
              <a:pPr/>
              <a:t>‹#›</a:t>
            </a:fld>
            <a:endParaRPr lang="en-GB" altLang="en-US"/>
          </a:p>
        </p:txBody>
      </p:sp>
    </p:spTree>
    <p:extLst>
      <p:ext uri="{BB962C8B-B14F-4D97-AF65-F5344CB8AC3E}">
        <p14:creationId xmlns:p14="http://schemas.microsoft.com/office/powerpoint/2010/main" val="1138957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1A264-1360-4CDA-8452-CC10056ECAF8}"/>
              </a:ext>
            </a:extLst>
          </p:cNvPr>
          <p:cNvSpPr>
            <a:spLocks noGrp="1"/>
          </p:cNvSpPr>
          <p:nvPr>
            <p:ph type="dt" sz="half" idx="10"/>
          </p:nvPr>
        </p:nvSpPr>
        <p:spPr/>
        <p:txBody>
          <a:bodyPr/>
          <a:lstStyle>
            <a:lvl1pPr>
              <a:defRPr/>
            </a:lvl1pPr>
          </a:lstStyle>
          <a:p>
            <a:pPr>
              <a:defRPr/>
            </a:pPr>
            <a:fld id="{9437A5EB-5C8C-460F-87EC-B9BE8D44B568}" type="datetimeFigureOut">
              <a:rPr lang="en-US"/>
              <a:pPr>
                <a:defRPr/>
              </a:pPr>
              <a:t>6/7/2024</a:t>
            </a:fld>
            <a:endParaRPr lang="en-GB"/>
          </a:p>
        </p:txBody>
      </p:sp>
      <p:sp>
        <p:nvSpPr>
          <p:cNvPr id="5" name="Footer Placeholder 4">
            <a:extLst>
              <a:ext uri="{FF2B5EF4-FFF2-40B4-BE49-F238E27FC236}">
                <a16:creationId xmlns:a16="http://schemas.microsoft.com/office/drawing/2014/main" id="{23FDB538-F020-4F30-9BFE-D2376AF84A9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CEE110D-E4B1-4A4B-ACED-9E3259F5C88A}"/>
              </a:ext>
            </a:extLst>
          </p:cNvPr>
          <p:cNvSpPr>
            <a:spLocks noGrp="1"/>
          </p:cNvSpPr>
          <p:nvPr>
            <p:ph type="sldNum" sz="quarter" idx="12"/>
          </p:nvPr>
        </p:nvSpPr>
        <p:spPr/>
        <p:txBody>
          <a:bodyPr/>
          <a:lstStyle>
            <a:lvl1pPr>
              <a:defRPr/>
            </a:lvl1pPr>
          </a:lstStyle>
          <a:p>
            <a:fld id="{5FA71185-2220-4F49-B236-5435163E99EB}" type="slidenum">
              <a:rPr lang="en-GB" altLang="en-US"/>
              <a:pPr/>
              <a:t>‹#›</a:t>
            </a:fld>
            <a:endParaRPr lang="en-GB" altLang="en-US"/>
          </a:p>
        </p:txBody>
      </p:sp>
    </p:spTree>
    <p:extLst>
      <p:ext uri="{BB962C8B-B14F-4D97-AF65-F5344CB8AC3E}">
        <p14:creationId xmlns:p14="http://schemas.microsoft.com/office/powerpoint/2010/main" val="3395000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131C3-8CA3-4D4C-A623-7D11A3DAFFBC}"/>
              </a:ext>
            </a:extLst>
          </p:cNvPr>
          <p:cNvSpPr>
            <a:spLocks noGrp="1"/>
          </p:cNvSpPr>
          <p:nvPr>
            <p:ph type="dt" sz="half" idx="10"/>
          </p:nvPr>
        </p:nvSpPr>
        <p:spPr/>
        <p:txBody>
          <a:bodyPr/>
          <a:lstStyle>
            <a:lvl1pPr>
              <a:defRPr/>
            </a:lvl1pPr>
          </a:lstStyle>
          <a:p>
            <a:pPr>
              <a:defRPr/>
            </a:pPr>
            <a:fld id="{26054676-711F-4514-B375-AFC5C46E2689}" type="datetimeFigureOut">
              <a:rPr lang="en-US"/>
              <a:pPr>
                <a:defRPr/>
              </a:pPr>
              <a:t>6/7/2024</a:t>
            </a:fld>
            <a:endParaRPr lang="en-GB"/>
          </a:p>
        </p:txBody>
      </p:sp>
      <p:sp>
        <p:nvSpPr>
          <p:cNvPr id="5" name="Footer Placeholder 4">
            <a:extLst>
              <a:ext uri="{FF2B5EF4-FFF2-40B4-BE49-F238E27FC236}">
                <a16:creationId xmlns:a16="http://schemas.microsoft.com/office/drawing/2014/main" id="{BAE283BF-9DE6-4504-A852-54B5E9B7235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B14840-0D36-4623-8D36-A5669833C5E4}"/>
              </a:ext>
            </a:extLst>
          </p:cNvPr>
          <p:cNvSpPr>
            <a:spLocks noGrp="1"/>
          </p:cNvSpPr>
          <p:nvPr>
            <p:ph type="sldNum" sz="quarter" idx="12"/>
          </p:nvPr>
        </p:nvSpPr>
        <p:spPr/>
        <p:txBody>
          <a:bodyPr/>
          <a:lstStyle>
            <a:lvl1pPr>
              <a:defRPr/>
            </a:lvl1pPr>
          </a:lstStyle>
          <a:p>
            <a:fld id="{114FEC5C-2B45-4D5B-8E50-2159AF03498D}" type="slidenum">
              <a:rPr lang="en-GB" altLang="en-US"/>
              <a:pPr/>
              <a:t>‹#›</a:t>
            </a:fld>
            <a:endParaRPr lang="en-GB" altLang="en-US"/>
          </a:p>
        </p:txBody>
      </p:sp>
    </p:spTree>
    <p:extLst>
      <p:ext uri="{BB962C8B-B14F-4D97-AF65-F5344CB8AC3E}">
        <p14:creationId xmlns:p14="http://schemas.microsoft.com/office/powerpoint/2010/main" val="2210838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1F5EF12-CDC2-42D0-AF41-70AB37302374}"/>
              </a:ext>
            </a:extLst>
          </p:cNvPr>
          <p:cNvSpPr>
            <a:spLocks noGrp="1"/>
          </p:cNvSpPr>
          <p:nvPr>
            <p:ph type="dt" sz="half" idx="10"/>
          </p:nvPr>
        </p:nvSpPr>
        <p:spPr/>
        <p:txBody>
          <a:bodyPr/>
          <a:lstStyle>
            <a:lvl1pPr>
              <a:defRPr/>
            </a:lvl1pPr>
          </a:lstStyle>
          <a:p>
            <a:pPr>
              <a:defRPr/>
            </a:pPr>
            <a:fld id="{109DA0DC-0652-47EE-8E08-0C09BC7BF900}" type="datetimeFigureOut">
              <a:rPr lang="en-US"/>
              <a:pPr>
                <a:defRPr/>
              </a:pPr>
              <a:t>6/7/2024</a:t>
            </a:fld>
            <a:endParaRPr lang="en-GB"/>
          </a:p>
        </p:txBody>
      </p:sp>
      <p:sp>
        <p:nvSpPr>
          <p:cNvPr id="6" name="Footer Placeholder 4">
            <a:extLst>
              <a:ext uri="{FF2B5EF4-FFF2-40B4-BE49-F238E27FC236}">
                <a16:creationId xmlns:a16="http://schemas.microsoft.com/office/drawing/2014/main" id="{3B152143-6C48-48DA-A02C-27D450CDE0A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E1284F5-D814-410E-81DF-81E35B2A4253}"/>
              </a:ext>
            </a:extLst>
          </p:cNvPr>
          <p:cNvSpPr>
            <a:spLocks noGrp="1"/>
          </p:cNvSpPr>
          <p:nvPr>
            <p:ph type="sldNum" sz="quarter" idx="12"/>
          </p:nvPr>
        </p:nvSpPr>
        <p:spPr/>
        <p:txBody>
          <a:bodyPr/>
          <a:lstStyle>
            <a:lvl1pPr>
              <a:defRPr/>
            </a:lvl1pPr>
          </a:lstStyle>
          <a:p>
            <a:fld id="{ADB684D9-339C-464D-A7D8-36CEF4521694}" type="slidenum">
              <a:rPr lang="en-GB" altLang="en-US"/>
              <a:pPr/>
              <a:t>‹#›</a:t>
            </a:fld>
            <a:endParaRPr lang="en-GB" altLang="en-US"/>
          </a:p>
        </p:txBody>
      </p:sp>
    </p:spTree>
    <p:extLst>
      <p:ext uri="{BB962C8B-B14F-4D97-AF65-F5344CB8AC3E}">
        <p14:creationId xmlns:p14="http://schemas.microsoft.com/office/powerpoint/2010/main" val="169701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720D5D84-579D-4A3B-AD17-B495C79EA454}"/>
              </a:ext>
            </a:extLst>
          </p:cNvPr>
          <p:cNvSpPr>
            <a:spLocks noGrp="1"/>
          </p:cNvSpPr>
          <p:nvPr>
            <p:ph type="dt" sz="half" idx="10"/>
          </p:nvPr>
        </p:nvSpPr>
        <p:spPr/>
        <p:txBody>
          <a:bodyPr/>
          <a:lstStyle>
            <a:lvl1pPr>
              <a:defRPr/>
            </a:lvl1pPr>
          </a:lstStyle>
          <a:p>
            <a:pPr>
              <a:defRPr/>
            </a:pPr>
            <a:fld id="{C155839F-3C7E-4796-A0CF-B0FCE8136029}" type="datetimeFigureOut">
              <a:rPr lang="en-US"/>
              <a:pPr>
                <a:defRPr/>
              </a:pPr>
              <a:t>6/7/2024</a:t>
            </a:fld>
            <a:endParaRPr lang="en-GB"/>
          </a:p>
        </p:txBody>
      </p:sp>
      <p:sp>
        <p:nvSpPr>
          <p:cNvPr id="8" name="Footer Placeholder 4">
            <a:extLst>
              <a:ext uri="{FF2B5EF4-FFF2-40B4-BE49-F238E27FC236}">
                <a16:creationId xmlns:a16="http://schemas.microsoft.com/office/drawing/2014/main" id="{FC099591-9544-4378-9768-C52A2ACB8FC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1F68AC0-D628-44BF-B32A-28E8BBFC88B6}"/>
              </a:ext>
            </a:extLst>
          </p:cNvPr>
          <p:cNvSpPr>
            <a:spLocks noGrp="1"/>
          </p:cNvSpPr>
          <p:nvPr>
            <p:ph type="sldNum" sz="quarter" idx="12"/>
          </p:nvPr>
        </p:nvSpPr>
        <p:spPr/>
        <p:txBody>
          <a:bodyPr/>
          <a:lstStyle>
            <a:lvl1pPr>
              <a:defRPr/>
            </a:lvl1pPr>
          </a:lstStyle>
          <a:p>
            <a:fld id="{36E9B96A-0A87-4B4D-912A-DDF9B819317D}" type="slidenum">
              <a:rPr lang="en-GB" altLang="en-US"/>
              <a:pPr/>
              <a:t>‹#›</a:t>
            </a:fld>
            <a:endParaRPr lang="en-GB" altLang="en-US"/>
          </a:p>
        </p:txBody>
      </p:sp>
    </p:spTree>
    <p:extLst>
      <p:ext uri="{BB962C8B-B14F-4D97-AF65-F5344CB8AC3E}">
        <p14:creationId xmlns:p14="http://schemas.microsoft.com/office/powerpoint/2010/main" val="147139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56CC743-9236-4F0F-BFC2-545DC53DAE00}"/>
              </a:ext>
            </a:extLst>
          </p:cNvPr>
          <p:cNvSpPr>
            <a:spLocks noGrp="1"/>
          </p:cNvSpPr>
          <p:nvPr>
            <p:ph type="dt" sz="half" idx="10"/>
          </p:nvPr>
        </p:nvSpPr>
        <p:spPr/>
        <p:txBody>
          <a:bodyPr/>
          <a:lstStyle>
            <a:lvl1pPr>
              <a:defRPr/>
            </a:lvl1pPr>
          </a:lstStyle>
          <a:p>
            <a:pPr>
              <a:defRPr/>
            </a:pPr>
            <a:fld id="{5C10C4E4-7FC6-4AC4-9B63-C47F6F331AB8}" type="datetimeFigureOut">
              <a:rPr lang="en-US"/>
              <a:pPr>
                <a:defRPr/>
              </a:pPr>
              <a:t>6/7/2024</a:t>
            </a:fld>
            <a:endParaRPr lang="en-GB"/>
          </a:p>
        </p:txBody>
      </p:sp>
      <p:sp>
        <p:nvSpPr>
          <p:cNvPr id="4" name="Footer Placeholder 4">
            <a:extLst>
              <a:ext uri="{FF2B5EF4-FFF2-40B4-BE49-F238E27FC236}">
                <a16:creationId xmlns:a16="http://schemas.microsoft.com/office/drawing/2014/main" id="{4CEE82BC-FC1E-41CC-A51F-08C6BD9B910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5F729AA-5C6C-4642-9CDD-DD0531335989}"/>
              </a:ext>
            </a:extLst>
          </p:cNvPr>
          <p:cNvSpPr>
            <a:spLocks noGrp="1"/>
          </p:cNvSpPr>
          <p:nvPr>
            <p:ph type="sldNum" sz="quarter" idx="12"/>
          </p:nvPr>
        </p:nvSpPr>
        <p:spPr/>
        <p:txBody>
          <a:bodyPr/>
          <a:lstStyle>
            <a:lvl1pPr>
              <a:defRPr/>
            </a:lvl1pPr>
          </a:lstStyle>
          <a:p>
            <a:fld id="{2D50D1F0-351F-4809-9939-4936DDED8157}" type="slidenum">
              <a:rPr lang="en-GB" altLang="en-US"/>
              <a:pPr/>
              <a:t>‹#›</a:t>
            </a:fld>
            <a:endParaRPr lang="en-GB" altLang="en-US"/>
          </a:p>
        </p:txBody>
      </p:sp>
    </p:spTree>
    <p:extLst>
      <p:ext uri="{BB962C8B-B14F-4D97-AF65-F5344CB8AC3E}">
        <p14:creationId xmlns:p14="http://schemas.microsoft.com/office/powerpoint/2010/main" val="2657206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CD1911-1E6D-4885-9658-EAC77D8D59F7}"/>
              </a:ext>
            </a:extLst>
          </p:cNvPr>
          <p:cNvSpPr>
            <a:spLocks noGrp="1"/>
          </p:cNvSpPr>
          <p:nvPr>
            <p:ph type="dt" sz="half" idx="10"/>
          </p:nvPr>
        </p:nvSpPr>
        <p:spPr/>
        <p:txBody>
          <a:bodyPr/>
          <a:lstStyle>
            <a:lvl1pPr>
              <a:defRPr/>
            </a:lvl1pPr>
          </a:lstStyle>
          <a:p>
            <a:pPr>
              <a:defRPr/>
            </a:pPr>
            <a:fld id="{92429A77-DEEB-4627-8173-EE5390623D21}" type="datetimeFigureOut">
              <a:rPr lang="en-US"/>
              <a:pPr>
                <a:defRPr/>
              </a:pPr>
              <a:t>6/7/2024</a:t>
            </a:fld>
            <a:endParaRPr lang="en-GB"/>
          </a:p>
        </p:txBody>
      </p:sp>
      <p:sp>
        <p:nvSpPr>
          <p:cNvPr id="3" name="Footer Placeholder 4">
            <a:extLst>
              <a:ext uri="{FF2B5EF4-FFF2-40B4-BE49-F238E27FC236}">
                <a16:creationId xmlns:a16="http://schemas.microsoft.com/office/drawing/2014/main" id="{7BC3DAB8-6083-4212-827A-7CB683FC520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FE734A3-464C-46A3-9094-E6A061B5D8AB}"/>
              </a:ext>
            </a:extLst>
          </p:cNvPr>
          <p:cNvSpPr>
            <a:spLocks noGrp="1"/>
          </p:cNvSpPr>
          <p:nvPr>
            <p:ph type="sldNum" sz="quarter" idx="12"/>
          </p:nvPr>
        </p:nvSpPr>
        <p:spPr/>
        <p:txBody>
          <a:bodyPr/>
          <a:lstStyle>
            <a:lvl1pPr>
              <a:defRPr/>
            </a:lvl1pPr>
          </a:lstStyle>
          <a:p>
            <a:fld id="{F7C43A44-452E-45BA-8042-5ABD21A7296A}" type="slidenum">
              <a:rPr lang="en-GB" altLang="en-US"/>
              <a:pPr/>
              <a:t>‹#›</a:t>
            </a:fld>
            <a:endParaRPr lang="en-GB" altLang="en-US"/>
          </a:p>
        </p:txBody>
      </p:sp>
    </p:spTree>
    <p:extLst>
      <p:ext uri="{BB962C8B-B14F-4D97-AF65-F5344CB8AC3E}">
        <p14:creationId xmlns:p14="http://schemas.microsoft.com/office/powerpoint/2010/main" val="1957867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05FF4FC-8164-4097-AB43-80BAC6FEB3CC}"/>
              </a:ext>
            </a:extLst>
          </p:cNvPr>
          <p:cNvSpPr>
            <a:spLocks noGrp="1"/>
          </p:cNvSpPr>
          <p:nvPr>
            <p:ph type="dt" sz="half" idx="10"/>
          </p:nvPr>
        </p:nvSpPr>
        <p:spPr/>
        <p:txBody>
          <a:bodyPr/>
          <a:lstStyle>
            <a:lvl1pPr>
              <a:defRPr/>
            </a:lvl1pPr>
          </a:lstStyle>
          <a:p>
            <a:pPr>
              <a:defRPr/>
            </a:pPr>
            <a:fld id="{DC6BDE1B-53C7-449E-BAAF-DBF196BEA697}" type="datetimeFigureOut">
              <a:rPr lang="en-US"/>
              <a:pPr>
                <a:defRPr/>
              </a:pPr>
              <a:t>6/7/2024</a:t>
            </a:fld>
            <a:endParaRPr lang="en-GB"/>
          </a:p>
        </p:txBody>
      </p:sp>
      <p:sp>
        <p:nvSpPr>
          <p:cNvPr id="6" name="Footer Placeholder 4">
            <a:extLst>
              <a:ext uri="{FF2B5EF4-FFF2-40B4-BE49-F238E27FC236}">
                <a16:creationId xmlns:a16="http://schemas.microsoft.com/office/drawing/2014/main" id="{29BDD07D-88B2-4101-87DE-353C4CE61EC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AC199DE-6F5A-4CC5-B831-49AF6149F1D0}"/>
              </a:ext>
            </a:extLst>
          </p:cNvPr>
          <p:cNvSpPr>
            <a:spLocks noGrp="1"/>
          </p:cNvSpPr>
          <p:nvPr>
            <p:ph type="sldNum" sz="quarter" idx="12"/>
          </p:nvPr>
        </p:nvSpPr>
        <p:spPr/>
        <p:txBody>
          <a:bodyPr/>
          <a:lstStyle>
            <a:lvl1pPr>
              <a:defRPr/>
            </a:lvl1pPr>
          </a:lstStyle>
          <a:p>
            <a:fld id="{DA2D8E0E-AB0E-4178-B338-39A9CED50525}" type="slidenum">
              <a:rPr lang="en-GB" altLang="en-US"/>
              <a:pPr/>
              <a:t>‹#›</a:t>
            </a:fld>
            <a:endParaRPr lang="en-GB" altLang="en-US"/>
          </a:p>
        </p:txBody>
      </p:sp>
    </p:spTree>
    <p:extLst>
      <p:ext uri="{BB962C8B-B14F-4D97-AF65-F5344CB8AC3E}">
        <p14:creationId xmlns:p14="http://schemas.microsoft.com/office/powerpoint/2010/main" val="258992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F45B-3194-BF8F-D048-CD1AC8CA55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5F21E3-3462-DFA5-A92E-388546D6C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0AAB68-E4E5-178B-012F-86675960D6F1}"/>
              </a:ext>
            </a:extLst>
          </p:cNvPr>
          <p:cNvSpPr>
            <a:spLocks noGrp="1"/>
          </p:cNvSpPr>
          <p:nvPr>
            <p:ph type="dt" sz="half" idx="10"/>
          </p:nvPr>
        </p:nvSpPr>
        <p:spPr/>
        <p:txBody>
          <a:bodyPr/>
          <a:lstStyle/>
          <a:p>
            <a:fld id="{6559FF45-E098-47F4-AFE9-1F622F6FB5FA}" type="datetimeFigureOut">
              <a:rPr lang="en-GB" smtClean="0"/>
              <a:t>07/06/2024</a:t>
            </a:fld>
            <a:endParaRPr lang="en-GB"/>
          </a:p>
        </p:txBody>
      </p:sp>
      <p:sp>
        <p:nvSpPr>
          <p:cNvPr id="5" name="Footer Placeholder 4">
            <a:extLst>
              <a:ext uri="{FF2B5EF4-FFF2-40B4-BE49-F238E27FC236}">
                <a16:creationId xmlns:a16="http://schemas.microsoft.com/office/drawing/2014/main" id="{8B683AC8-C573-5E25-0E52-D29034054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DDD83-16D4-C002-61D3-415C703A111B}"/>
              </a:ext>
            </a:extLst>
          </p:cNvPr>
          <p:cNvSpPr>
            <a:spLocks noGrp="1"/>
          </p:cNvSpPr>
          <p:nvPr>
            <p:ph type="sldNum" sz="quarter" idx="12"/>
          </p:nvPr>
        </p:nvSpPr>
        <p:spPr/>
        <p:txBody>
          <a:bodyPr/>
          <a:lstStyle/>
          <a:p>
            <a:fld id="{A895ABB6-F269-43E7-B55B-2A3E29747F27}" type="slidenum">
              <a:rPr lang="en-GB" smtClean="0"/>
              <a:t>‹#›</a:t>
            </a:fld>
            <a:endParaRPr lang="en-GB"/>
          </a:p>
        </p:txBody>
      </p:sp>
    </p:spTree>
    <p:extLst>
      <p:ext uri="{BB962C8B-B14F-4D97-AF65-F5344CB8AC3E}">
        <p14:creationId xmlns:p14="http://schemas.microsoft.com/office/powerpoint/2010/main" val="3281177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8377676-3C94-463A-89EC-A3F2413A9E04}"/>
              </a:ext>
            </a:extLst>
          </p:cNvPr>
          <p:cNvSpPr>
            <a:spLocks noGrp="1"/>
          </p:cNvSpPr>
          <p:nvPr>
            <p:ph type="dt" sz="half" idx="10"/>
          </p:nvPr>
        </p:nvSpPr>
        <p:spPr/>
        <p:txBody>
          <a:bodyPr/>
          <a:lstStyle>
            <a:lvl1pPr>
              <a:defRPr/>
            </a:lvl1pPr>
          </a:lstStyle>
          <a:p>
            <a:pPr>
              <a:defRPr/>
            </a:pPr>
            <a:fld id="{71E75530-CD42-49DE-B376-21335F5124DF}" type="datetimeFigureOut">
              <a:rPr lang="en-US"/>
              <a:pPr>
                <a:defRPr/>
              </a:pPr>
              <a:t>6/7/2024</a:t>
            </a:fld>
            <a:endParaRPr lang="en-GB"/>
          </a:p>
        </p:txBody>
      </p:sp>
      <p:sp>
        <p:nvSpPr>
          <p:cNvPr id="6" name="Footer Placeholder 4">
            <a:extLst>
              <a:ext uri="{FF2B5EF4-FFF2-40B4-BE49-F238E27FC236}">
                <a16:creationId xmlns:a16="http://schemas.microsoft.com/office/drawing/2014/main" id="{D1DA30EE-306A-4ADF-9610-BB1CE7923EF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50651D3-B35E-4310-8322-498D87C51E97}"/>
              </a:ext>
            </a:extLst>
          </p:cNvPr>
          <p:cNvSpPr>
            <a:spLocks noGrp="1"/>
          </p:cNvSpPr>
          <p:nvPr>
            <p:ph type="sldNum" sz="quarter" idx="12"/>
          </p:nvPr>
        </p:nvSpPr>
        <p:spPr/>
        <p:txBody>
          <a:bodyPr/>
          <a:lstStyle>
            <a:lvl1pPr>
              <a:defRPr/>
            </a:lvl1pPr>
          </a:lstStyle>
          <a:p>
            <a:fld id="{509CF819-ED4E-45EA-AD29-9B9A4612AF77}" type="slidenum">
              <a:rPr lang="en-GB" altLang="en-US"/>
              <a:pPr/>
              <a:t>‹#›</a:t>
            </a:fld>
            <a:endParaRPr lang="en-GB" altLang="en-US"/>
          </a:p>
        </p:txBody>
      </p:sp>
    </p:spTree>
    <p:extLst>
      <p:ext uri="{BB962C8B-B14F-4D97-AF65-F5344CB8AC3E}">
        <p14:creationId xmlns:p14="http://schemas.microsoft.com/office/powerpoint/2010/main" val="1180416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5DFE2-78D5-472D-978A-5252B3F2941D}"/>
              </a:ext>
            </a:extLst>
          </p:cNvPr>
          <p:cNvSpPr>
            <a:spLocks noGrp="1"/>
          </p:cNvSpPr>
          <p:nvPr>
            <p:ph type="dt" sz="half" idx="10"/>
          </p:nvPr>
        </p:nvSpPr>
        <p:spPr/>
        <p:txBody>
          <a:bodyPr/>
          <a:lstStyle>
            <a:lvl1pPr>
              <a:defRPr/>
            </a:lvl1pPr>
          </a:lstStyle>
          <a:p>
            <a:pPr>
              <a:defRPr/>
            </a:pPr>
            <a:fld id="{8AD4E537-66F0-4F92-8207-6BBC9422B935}" type="datetimeFigureOut">
              <a:rPr lang="en-US"/>
              <a:pPr>
                <a:defRPr/>
              </a:pPr>
              <a:t>6/7/2024</a:t>
            </a:fld>
            <a:endParaRPr lang="en-GB"/>
          </a:p>
        </p:txBody>
      </p:sp>
      <p:sp>
        <p:nvSpPr>
          <p:cNvPr id="5" name="Footer Placeholder 4">
            <a:extLst>
              <a:ext uri="{FF2B5EF4-FFF2-40B4-BE49-F238E27FC236}">
                <a16:creationId xmlns:a16="http://schemas.microsoft.com/office/drawing/2014/main" id="{CCF3FE52-5826-4485-8E4A-9F6CB35DA28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D42A19-095C-4B1F-BF5C-FF09BD766308}"/>
              </a:ext>
            </a:extLst>
          </p:cNvPr>
          <p:cNvSpPr>
            <a:spLocks noGrp="1"/>
          </p:cNvSpPr>
          <p:nvPr>
            <p:ph type="sldNum" sz="quarter" idx="12"/>
          </p:nvPr>
        </p:nvSpPr>
        <p:spPr/>
        <p:txBody>
          <a:bodyPr/>
          <a:lstStyle>
            <a:lvl1pPr>
              <a:defRPr/>
            </a:lvl1pPr>
          </a:lstStyle>
          <a:p>
            <a:fld id="{1D9B48A7-650D-4AD4-A8C5-B4406F3DAEAD}" type="slidenum">
              <a:rPr lang="en-GB" altLang="en-US"/>
              <a:pPr/>
              <a:t>‹#›</a:t>
            </a:fld>
            <a:endParaRPr lang="en-GB" altLang="en-US"/>
          </a:p>
        </p:txBody>
      </p:sp>
    </p:spTree>
    <p:extLst>
      <p:ext uri="{BB962C8B-B14F-4D97-AF65-F5344CB8AC3E}">
        <p14:creationId xmlns:p14="http://schemas.microsoft.com/office/powerpoint/2010/main" val="3716616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CB98AC-65F2-4621-8624-1F145FE65183}"/>
              </a:ext>
            </a:extLst>
          </p:cNvPr>
          <p:cNvSpPr>
            <a:spLocks noGrp="1"/>
          </p:cNvSpPr>
          <p:nvPr>
            <p:ph type="dt" sz="half" idx="10"/>
          </p:nvPr>
        </p:nvSpPr>
        <p:spPr/>
        <p:txBody>
          <a:bodyPr/>
          <a:lstStyle>
            <a:lvl1pPr>
              <a:defRPr/>
            </a:lvl1pPr>
          </a:lstStyle>
          <a:p>
            <a:pPr>
              <a:defRPr/>
            </a:pPr>
            <a:fld id="{A77CDFF0-FED0-4F47-A680-77F08BD5F703}" type="datetimeFigureOut">
              <a:rPr lang="en-US"/>
              <a:pPr>
                <a:defRPr/>
              </a:pPr>
              <a:t>6/7/2024</a:t>
            </a:fld>
            <a:endParaRPr lang="en-GB"/>
          </a:p>
        </p:txBody>
      </p:sp>
      <p:sp>
        <p:nvSpPr>
          <p:cNvPr id="5" name="Footer Placeholder 4">
            <a:extLst>
              <a:ext uri="{FF2B5EF4-FFF2-40B4-BE49-F238E27FC236}">
                <a16:creationId xmlns:a16="http://schemas.microsoft.com/office/drawing/2014/main" id="{DCC6EBB2-6033-4F5C-B321-CF7B5DA0830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DEF422-3C5D-47CA-AAE4-8FFC9CA2FBEE}"/>
              </a:ext>
            </a:extLst>
          </p:cNvPr>
          <p:cNvSpPr>
            <a:spLocks noGrp="1"/>
          </p:cNvSpPr>
          <p:nvPr>
            <p:ph type="sldNum" sz="quarter" idx="12"/>
          </p:nvPr>
        </p:nvSpPr>
        <p:spPr/>
        <p:txBody>
          <a:bodyPr/>
          <a:lstStyle>
            <a:lvl1pPr>
              <a:defRPr/>
            </a:lvl1pPr>
          </a:lstStyle>
          <a:p>
            <a:fld id="{4BD31612-F73B-4458-9FB8-7560356F1733}" type="slidenum">
              <a:rPr lang="en-GB" altLang="en-US"/>
              <a:pPr/>
              <a:t>‹#›</a:t>
            </a:fld>
            <a:endParaRPr lang="en-GB" altLang="en-US"/>
          </a:p>
        </p:txBody>
      </p:sp>
    </p:spTree>
    <p:extLst>
      <p:ext uri="{BB962C8B-B14F-4D97-AF65-F5344CB8AC3E}">
        <p14:creationId xmlns:p14="http://schemas.microsoft.com/office/powerpoint/2010/main" val="3729638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09" y="1071546"/>
            <a:ext cx="55245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5709" y="1857364"/>
            <a:ext cx="5524539" cy="4143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286502" y="1071546"/>
            <a:ext cx="56197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6502" y="1857364"/>
            <a:ext cx="5619789" cy="4143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8850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00F9CA8-58B0-4334-A8EA-7213F4582F6A}"/>
              </a:ext>
            </a:extLst>
          </p:cNvPr>
          <p:cNvSpPr>
            <a:spLocks noGrp="1"/>
          </p:cNvSpPr>
          <p:nvPr>
            <p:ph type="dt" sz="half" idx="10"/>
          </p:nvPr>
        </p:nvSpPr>
        <p:spPr>
          <a:xfrm>
            <a:off x="571500" y="5715001"/>
            <a:ext cx="2844800" cy="365125"/>
          </a:xfrm>
        </p:spPr>
        <p:txBody>
          <a:bodyPr/>
          <a:lstStyle>
            <a:lvl1pPr>
              <a:defRPr/>
            </a:lvl1pPr>
          </a:lstStyle>
          <a:p>
            <a:pPr>
              <a:defRPr/>
            </a:pPr>
            <a:fld id="{BC370C9B-126D-4E4B-A7D5-5B6ECA1EC706}" type="datetimeFigureOut">
              <a:rPr lang="en-US"/>
              <a:pPr>
                <a:defRPr/>
              </a:pPr>
              <a:t>6/7/2024</a:t>
            </a:fld>
            <a:endParaRPr lang="en-GB"/>
          </a:p>
        </p:txBody>
      </p:sp>
      <p:sp>
        <p:nvSpPr>
          <p:cNvPr id="4" name="Footer Placeholder 4">
            <a:extLst>
              <a:ext uri="{FF2B5EF4-FFF2-40B4-BE49-F238E27FC236}">
                <a16:creationId xmlns:a16="http://schemas.microsoft.com/office/drawing/2014/main" id="{04D0288C-8B0C-44CD-94E3-F68AEA56ED8C}"/>
              </a:ext>
            </a:extLst>
          </p:cNvPr>
          <p:cNvSpPr>
            <a:spLocks noGrp="1"/>
          </p:cNvSpPr>
          <p:nvPr>
            <p:ph type="ftr" sz="quarter" idx="11"/>
          </p:nvPr>
        </p:nvSpPr>
        <p:spPr>
          <a:xfrm>
            <a:off x="4191000" y="5715001"/>
            <a:ext cx="3860800" cy="365125"/>
          </a:xfrm>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0CE34D1-7893-49A8-9ED9-6E96A5B42574}"/>
              </a:ext>
            </a:extLst>
          </p:cNvPr>
          <p:cNvSpPr>
            <a:spLocks noGrp="1"/>
          </p:cNvSpPr>
          <p:nvPr>
            <p:ph type="sldNum" sz="quarter" idx="12"/>
          </p:nvPr>
        </p:nvSpPr>
        <p:spPr>
          <a:xfrm>
            <a:off x="8763000" y="5715001"/>
            <a:ext cx="2844800" cy="365125"/>
          </a:xfrm>
        </p:spPr>
        <p:txBody>
          <a:bodyPr/>
          <a:lstStyle>
            <a:lvl1pPr>
              <a:defRPr/>
            </a:lvl1pPr>
          </a:lstStyle>
          <a:p>
            <a:fld id="{AA2ADBA6-ED35-4F92-B6DA-41F3E61BAD2C}" type="slidenum">
              <a:rPr lang="en-GB" altLang="en-US"/>
              <a:pPr/>
              <a:t>‹#›</a:t>
            </a:fld>
            <a:endParaRPr lang="en-GB" altLang="en-US"/>
          </a:p>
        </p:txBody>
      </p:sp>
    </p:spTree>
    <p:extLst>
      <p:ext uri="{BB962C8B-B14F-4D97-AF65-F5344CB8AC3E}">
        <p14:creationId xmlns:p14="http://schemas.microsoft.com/office/powerpoint/2010/main" val="3690594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C386CB6-0034-4E51-9BB7-BAF15C1609AB}" type="datetimeFigureOut">
              <a:rPr lang="en-GB" smtClean="0"/>
              <a:t>07/06/2024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080835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86CB6-0034-4E51-9BB7-BAF15C1609AB}" type="datetimeFigureOut">
              <a:rPr lang="en-GB" smtClean="0"/>
              <a:t>07/06/2024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424352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86CB6-0034-4E51-9BB7-BAF15C1609AB}" type="datetimeFigureOut">
              <a:rPr lang="en-GB" smtClean="0"/>
              <a:t>07/06/2024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972850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386CB6-0034-4E51-9BB7-BAF15C1609AB}" type="datetimeFigureOut">
              <a:rPr lang="en-GB" smtClean="0"/>
              <a:t>07/06/2024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4147736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386CB6-0034-4E51-9BB7-BAF15C1609AB}" type="datetimeFigureOut">
              <a:rPr lang="en-GB" smtClean="0"/>
              <a:t>07/06/2024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86945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FAE3-1A6D-4023-8A9A-B14B144440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065B9D-6610-7851-C68A-A424C87CB6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7F91F-FC1B-C04E-5470-E88CDF2B3542}"/>
              </a:ext>
            </a:extLst>
          </p:cNvPr>
          <p:cNvSpPr>
            <a:spLocks noGrp="1"/>
          </p:cNvSpPr>
          <p:nvPr>
            <p:ph type="dt" sz="half" idx="10"/>
          </p:nvPr>
        </p:nvSpPr>
        <p:spPr/>
        <p:txBody>
          <a:bodyPr/>
          <a:lstStyle/>
          <a:p>
            <a:fld id="{6559FF45-E098-47F4-AFE9-1F622F6FB5FA}" type="datetimeFigureOut">
              <a:rPr lang="en-GB" smtClean="0"/>
              <a:t>07/06/2024</a:t>
            </a:fld>
            <a:endParaRPr lang="en-GB"/>
          </a:p>
        </p:txBody>
      </p:sp>
      <p:sp>
        <p:nvSpPr>
          <p:cNvPr id="5" name="Footer Placeholder 4">
            <a:extLst>
              <a:ext uri="{FF2B5EF4-FFF2-40B4-BE49-F238E27FC236}">
                <a16:creationId xmlns:a16="http://schemas.microsoft.com/office/drawing/2014/main" id="{AF833A52-B457-FCE6-4FCB-31AE321620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579F64-4B85-5800-B9D5-064FEFE9A5DD}"/>
              </a:ext>
            </a:extLst>
          </p:cNvPr>
          <p:cNvSpPr>
            <a:spLocks noGrp="1"/>
          </p:cNvSpPr>
          <p:nvPr>
            <p:ph type="sldNum" sz="quarter" idx="12"/>
          </p:nvPr>
        </p:nvSpPr>
        <p:spPr/>
        <p:txBody>
          <a:bodyPr/>
          <a:lstStyle/>
          <a:p>
            <a:fld id="{A895ABB6-F269-43E7-B55B-2A3E29747F27}" type="slidenum">
              <a:rPr lang="en-GB" smtClean="0"/>
              <a:t>‹#›</a:t>
            </a:fld>
            <a:endParaRPr lang="en-GB"/>
          </a:p>
        </p:txBody>
      </p:sp>
    </p:spTree>
    <p:extLst>
      <p:ext uri="{BB962C8B-B14F-4D97-AF65-F5344CB8AC3E}">
        <p14:creationId xmlns:p14="http://schemas.microsoft.com/office/powerpoint/2010/main" val="2142062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386CB6-0034-4E51-9BB7-BAF15C1609AB}" type="datetimeFigureOut">
              <a:rPr lang="en-GB" smtClean="0"/>
              <a:t>07/06/2024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790241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86CB6-0034-4E51-9BB7-BAF15C1609AB}" type="datetimeFigureOut">
              <a:rPr lang="en-GB" smtClean="0"/>
              <a:t>07/06/2024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688928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386CB6-0034-4E51-9BB7-BAF15C1609AB}" type="datetimeFigureOut">
              <a:rPr lang="en-GB" smtClean="0"/>
              <a:t>07/06/2024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182712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386CB6-0034-4E51-9BB7-BAF15C1609AB}" type="datetimeFigureOut">
              <a:rPr lang="en-GB" smtClean="0"/>
              <a:t>07/06/2024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795979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86CB6-0034-4E51-9BB7-BAF15C1609AB}" type="datetimeFigureOut">
              <a:rPr lang="en-GB" smtClean="0"/>
              <a:t>07/06/2024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433843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86CB6-0034-4E51-9BB7-BAF15C1609AB}" type="datetimeFigureOut">
              <a:rPr lang="en-GB" smtClean="0"/>
              <a:t>07/06/2024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54768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1793-13D6-D748-850F-328475A314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016509-F67C-97E7-C0A6-05263323F6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8A7E3A-7B4A-CA02-7B2C-27A35B9644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C9161-5A0D-8CDB-E695-61F575C7B6C8}"/>
              </a:ext>
            </a:extLst>
          </p:cNvPr>
          <p:cNvSpPr>
            <a:spLocks noGrp="1"/>
          </p:cNvSpPr>
          <p:nvPr>
            <p:ph type="dt" sz="half" idx="10"/>
          </p:nvPr>
        </p:nvSpPr>
        <p:spPr/>
        <p:txBody>
          <a:bodyPr/>
          <a:lstStyle/>
          <a:p>
            <a:fld id="{6559FF45-E098-47F4-AFE9-1F622F6FB5FA}" type="datetimeFigureOut">
              <a:rPr lang="en-GB" smtClean="0"/>
              <a:t>07/06/2024</a:t>
            </a:fld>
            <a:endParaRPr lang="en-GB"/>
          </a:p>
        </p:txBody>
      </p:sp>
      <p:sp>
        <p:nvSpPr>
          <p:cNvPr id="6" name="Footer Placeholder 5">
            <a:extLst>
              <a:ext uri="{FF2B5EF4-FFF2-40B4-BE49-F238E27FC236}">
                <a16:creationId xmlns:a16="http://schemas.microsoft.com/office/drawing/2014/main" id="{3B3A224E-DA85-450F-ED44-DBA2DFD67C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5086AA-BFD2-D90B-59DB-8BD08C378D1F}"/>
              </a:ext>
            </a:extLst>
          </p:cNvPr>
          <p:cNvSpPr>
            <a:spLocks noGrp="1"/>
          </p:cNvSpPr>
          <p:nvPr>
            <p:ph type="sldNum" sz="quarter" idx="12"/>
          </p:nvPr>
        </p:nvSpPr>
        <p:spPr/>
        <p:txBody>
          <a:bodyPr/>
          <a:lstStyle/>
          <a:p>
            <a:fld id="{A895ABB6-F269-43E7-B55B-2A3E29747F27}" type="slidenum">
              <a:rPr lang="en-GB" smtClean="0"/>
              <a:t>‹#›</a:t>
            </a:fld>
            <a:endParaRPr lang="en-GB"/>
          </a:p>
        </p:txBody>
      </p:sp>
    </p:spTree>
    <p:extLst>
      <p:ext uri="{BB962C8B-B14F-4D97-AF65-F5344CB8AC3E}">
        <p14:creationId xmlns:p14="http://schemas.microsoft.com/office/powerpoint/2010/main" val="386471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5947-4FA9-5D1E-1398-40F7253396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5A89CE-1221-B5EE-4A5D-8A91386C76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DE74F9-05B9-D606-69CD-DE2163CD07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F20556-5972-3FBD-DD45-24336CA08E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FEAC50-AC96-D6F5-4DB1-6552B3CD92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2ED607-8BC6-9725-1CA8-72AED90EAC3E}"/>
              </a:ext>
            </a:extLst>
          </p:cNvPr>
          <p:cNvSpPr>
            <a:spLocks noGrp="1"/>
          </p:cNvSpPr>
          <p:nvPr>
            <p:ph type="dt" sz="half" idx="10"/>
          </p:nvPr>
        </p:nvSpPr>
        <p:spPr/>
        <p:txBody>
          <a:bodyPr/>
          <a:lstStyle/>
          <a:p>
            <a:fld id="{6559FF45-E098-47F4-AFE9-1F622F6FB5FA}" type="datetimeFigureOut">
              <a:rPr lang="en-GB" smtClean="0"/>
              <a:t>07/06/2024</a:t>
            </a:fld>
            <a:endParaRPr lang="en-GB"/>
          </a:p>
        </p:txBody>
      </p:sp>
      <p:sp>
        <p:nvSpPr>
          <p:cNvPr id="8" name="Footer Placeholder 7">
            <a:extLst>
              <a:ext uri="{FF2B5EF4-FFF2-40B4-BE49-F238E27FC236}">
                <a16:creationId xmlns:a16="http://schemas.microsoft.com/office/drawing/2014/main" id="{32C912EC-F930-7714-CF3F-73F5A06930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60FBEE-A033-FCBE-873D-321AFD2537CA}"/>
              </a:ext>
            </a:extLst>
          </p:cNvPr>
          <p:cNvSpPr>
            <a:spLocks noGrp="1"/>
          </p:cNvSpPr>
          <p:nvPr>
            <p:ph type="sldNum" sz="quarter" idx="12"/>
          </p:nvPr>
        </p:nvSpPr>
        <p:spPr/>
        <p:txBody>
          <a:bodyPr/>
          <a:lstStyle/>
          <a:p>
            <a:fld id="{A895ABB6-F269-43E7-B55B-2A3E29747F27}" type="slidenum">
              <a:rPr lang="en-GB" smtClean="0"/>
              <a:t>‹#›</a:t>
            </a:fld>
            <a:endParaRPr lang="en-GB"/>
          </a:p>
        </p:txBody>
      </p:sp>
    </p:spTree>
    <p:extLst>
      <p:ext uri="{BB962C8B-B14F-4D97-AF65-F5344CB8AC3E}">
        <p14:creationId xmlns:p14="http://schemas.microsoft.com/office/powerpoint/2010/main" val="40163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24D8-A4EA-3E3D-8A59-94B671E2FD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4F869D-C3A8-48BD-740E-0F6DC9333E55}"/>
              </a:ext>
            </a:extLst>
          </p:cNvPr>
          <p:cNvSpPr>
            <a:spLocks noGrp="1"/>
          </p:cNvSpPr>
          <p:nvPr>
            <p:ph type="dt" sz="half" idx="10"/>
          </p:nvPr>
        </p:nvSpPr>
        <p:spPr/>
        <p:txBody>
          <a:bodyPr/>
          <a:lstStyle/>
          <a:p>
            <a:fld id="{6559FF45-E098-47F4-AFE9-1F622F6FB5FA}" type="datetimeFigureOut">
              <a:rPr lang="en-GB" smtClean="0"/>
              <a:t>07/06/2024</a:t>
            </a:fld>
            <a:endParaRPr lang="en-GB"/>
          </a:p>
        </p:txBody>
      </p:sp>
      <p:sp>
        <p:nvSpPr>
          <p:cNvPr id="4" name="Footer Placeholder 3">
            <a:extLst>
              <a:ext uri="{FF2B5EF4-FFF2-40B4-BE49-F238E27FC236}">
                <a16:creationId xmlns:a16="http://schemas.microsoft.com/office/drawing/2014/main" id="{12339C35-D733-251A-B577-3ACCC0AC55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77185E-2F1E-8FAD-592C-F9B56D4BEF27}"/>
              </a:ext>
            </a:extLst>
          </p:cNvPr>
          <p:cNvSpPr>
            <a:spLocks noGrp="1"/>
          </p:cNvSpPr>
          <p:nvPr>
            <p:ph type="sldNum" sz="quarter" idx="12"/>
          </p:nvPr>
        </p:nvSpPr>
        <p:spPr/>
        <p:txBody>
          <a:bodyPr/>
          <a:lstStyle/>
          <a:p>
            <a:fld id="{A895ABB6-F269-43E7-B55B-2A3E29747F27}" type="slidenum">
              <a:rPr lang="en-GB" smtClean="0"/>
              <a:t>‹#›</a:t>
            </a:fld>
            <a:endParaRPr lang="en-GB"/>
          </a:p>
        </p:txBody>
      </p:sp>
    </p:spTree>
    <p:extLst>
      <p:ext uri="{BB962C8B-B14F-4D97-AF65-F5344CB8AC3E}">
        <p14:creationId xmlns:p14="http://schemas.microsoft.com/office/powerpoint/2010/main" val="45887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A93FD-24C9-8083-EE2D-4695BABBB425}"/>
              </a:ext>
            </a:extLst>
          </p:cNvPr>
          <p:cNvSpPr>
            <a:spLocks noGrp="1"/>
          </p:cNvSpPr>
          <p:nvPr>
            <p:ph type="dt" sz="half" idx="10"/>
          </p:nvPr>
        </p:nvSpPr>
        <p:spPr/>
        <p:txBody>
          <a:bodyPr/>
          <a:lstStyle/>
          <a:p>
            <a:fld id="{6559FF45-E098-47F4-AFE9-1F622F6FB5FA}" type="datetimeFigureOut">
              <a:rPr lang="en-GB" smtClean="0"/>
              <a:t>07/06/2024</a:t>
            </a:fld>
            <a:endParaRPr lang="en-GB"/>
          </a:p>
        </p:txBody>
      </p:sp>
      <p:sp>
        <p:nvSpPr>
          <p:cNvPr id="3" name="Footer Placeholder 2">
            <a:extLst>
              <a:ext uri="{FF2B5EF4-FFF2-40B4-BE49-F238E27FC236}">
                <a16:creationId xmlns:a16="http://schemas.microsoft.com/office/drawing/2014/main" id="{1A3A275F-17E8-E36C-4C39-2666F4C298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1722D-BD76-8A1E-E4D4-1A6B0D28BA66}"/>
              </a:ext>
            </a:extLst>
          </p:cNvPr>
          <p:cNvSpPr>
            <a:spLocks noGrp="1"/>
          </p:cNvSpPr>
          <p:nvPr>
            <p:ph type="sldNum" sz="quarter" idx="12"/>
          </p:nvPr>
        </p:nvSpPr>
        <p:spPr/>
        <p:txBody>
          <a:bodyPr/>
          <a:lstStyle/>
          <a:p>
            <a:fld id="{A895ABB6-F269-43E7-B55B-2A3E29747F27}" type="slidenum">
              <a:rPr lang="en-GB" smtClean="0"/>
              <a:t>‹#›</a:t>
            </a:fld>
            <a:endParaRPr lang="en-GB"/>
          </a:p>
        </p:txBody>
      </p:sp>
    </p:spTree>
    <p:extLst>
      <p:ext uri="{BB962C8B-B14F-4D97-AF65-F5344CB8AC3E}">
        <p14:creationId xmlns:p14="http://schemas.microsoft.com/office/powerpoint/2010/main" val="322936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7001-2864-D4EA-E1C4-602F8A3BE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8A04DC-566F-0BAB-8631-BE49D318A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F50021-9416-9375-F72F-E7D65390B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442CCC-3473-BFDA-72CD-FF82B1296250}"/>
              </a:ext>
            </a:extLst>
          </p:cNvPr>
          <p:cNvSpPr>
            <a:spLocks noGrp="1"/>
          </p:cNvSpPr>
          <p:nvPr>
            <p:ph type="dt" sz="half" idx="10"/>
          </p:nvPr>
        </p:nvSpPr>
        <p:spPr/>
        <p:txBody>
          <a:bodyPr/>
          <a:lstStyle/>
          <a:p>
            <a:fld id="{6559FF45-E098-47F4-AFE9-1F622F6FB5FA}" type="datetimeFigureOut">
              <a:rPr lang="en-GB" smtClean="0"/>
              <a:t>07/06/2024</a:t>
            </a:fld>
            <a:endParaRPr lang="en-GB"/>
          </a:p>
        </p:txBody>
      </p:sp>
      <p:sp>
        <p:nvSpPr>
          <p:cNvPr id="6" name="Footer Placeholder 5">
            <a:extLst>
              <a:ext uri="{FF2B5EF4-FFF2-40B4-BE49-F238E27FC236}">
                <a16:creationId xmlns:a16="http://schemas.microsoft.com/office/drawing/2014/main" id="{8D86B64B-0C3B-5442-7740-2AF25F0CF5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A25D9B-35B8-B040-E1E6-FE61B4A10222}"/>
              </a:ext>
            </a:extLst>
          </p:cNvPr>
          <p:cNvSpPr>
            <a:spLocks noGrp="1"/>
          </p:cNvSpPr>
          <p:nvPr>
            <p:ph type="sldNum" sz="quarter" idx="12"/>
          </p:nvPr>
        </p:nvSpPr>
        <p:spPr/>
        <p:txBody>
          <a:bodyPr/>
          <a:lstStyle/>
          <a:p>
            <a:fld id="{A895ABB6-F269-43E7-B55B-2A3E29747F27}" type="slidenum">
              <a:rPr lang="en-GB" smtClean="0"/>
              <a:t>‹#›</a:t>
            </a:fld>
            <a:endParaRPr lang="en-GB"/>
          </a:p>
        </p:txBody>
      </p:sp>
    </p:spTree>
    <p:extLst>
      <p:ext uri="{BB962C8B-B14F-4D97-AF65-F5344CB8AC3E}">
        <p14:creationId xmlns:p14="http://schemas.microsoft.com/office/powerpoint/2010/main" val="428883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6004-2339-5B9B-EBE5-48439E136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14E39E-E0A2-490D-F7F5-F9D294414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1E1A1F-7887-DD77-7C55-9F7083296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50982-97B0-F39E-3BEC-6C3FAA81E5B6}"/>
              </a:ext>
            </a:extLst>
          </p:cNvPr>
          <p:cNvSpPr>
            <a:spLocks noGrp="1"/>
          </p:cNvSpPr>
          <p:nvPr>
            <p:ph type="dt" sz="half" idx="10"/>
          </p:nvPr>
        </p:nvSpPr>
        <p:spPr/>
        <p:txBody>
          <a:bodyPr/>
          <a:lstStyle/>
          <a:p>
            <a:fld id="{6559FF45-E098-47F4-AFE9-1F622F6FB5FA}" type="datetimeFigureOut">
              <a:rPr lang="en-GB" smtClean="0"/>
              <a:t>07/06/2024</a:t>
            </a:fld>
            <a:endParaRPr lang="en-GB"/>
          </a:p>
        </p:txBody>
      </p:sp>
      <p:sp>
        <p:nvSpPr>
          <p:cNvPr id="6" name="Footer Placeholder 5">
            <a:extLst>
              <a:ext uri="{FF2B5EF4-FFF2-40B4-BE49-F238E27FC236}">
                <a16:creationId xmlns:a16="http://schemas.microsoft.com/office/drawing/2014/main" id="{7CC3DB72-FAC6-CA87-FCF9-810B40A697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C854FF-71B6-7BD4-A937-82A623BBB83B}"/>
              </a:ext>
            </a:extLst>
          </p:cNvPr>
          <p:cNvSpPr>
            <a:spLocks noGrp="1"/>
          </p:cNvSpPr>
          <p:nvPr>
            <p:ph type="sldNum" sz="quarter" idx="12"/>
          </p:nvPr>
        </p:nvSpPr>
        <p:spPr/>
        <p:txBody>
          <a:bodyPr/>
          <a:lstStyle/>
          <a:p>
            <a:fld id="{A895ABB6-F269-43E7-B55B-2A3E29747F27}" type="slidenum">
              <a:rPr lang="en-GB" smtClean="0"/>
              <a:t>‹#›</a:t>
            </a:fld>
            <a:endParaRPr lang="en-GB"/>
          </a:p>
        </p:txBody>
      </p:sp>
    </p:spTree>
    <p:extLst>
      <p:ext uri="{BB962C8B-B14F-4D97-AF65-F5344CB8AC3E}">
        <p14:creationId xmlns:p14="http://schemas.microsoft.com/office/powerpoint/2010/main" val="157766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DA011-CEB2-16D1-4B75-AD1C8629E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7CC7CE-08AB-A6FB-F9E2-4A35DACF0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BAF28-59FC-FF16-DAE8-02E68CE43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9FF45-E098-47F4-AFE9-1F622F6FB5FA}" type="datetimeFigureOut">
              <a:rPr lang="en-GB" smtClean="0"/>
              <a:t>07/06/2024</a:t>
            </a:fld>
            <a:endParaRPr lang="en-GB"/>
          </a:p>
        </p:txBody>
      </p:sp>
      <p:sp>
        <p:nvSpPr>
          <p:cNvPr id="5" name="Footer Placeholder 4">
            <a:extLst>
              <a:ext uri="{FF2B5EF4-FFF2-40B4-BE49-F238E27FC236}">
                <a16:creationId xmlns:a16="http://schemas.microsoft.com/office/drawing/2014/main" id="{1F121959-5C30-07FB-579D-8EF453BDAF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4A92C2-1A28-3FB1-DA10-71CBE0762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5ABB6-F269-43E7-B55B-2A3E29747F27}" type="slidenum">
              <a:rPr lang="en-GB" smtClean="0"/>
              <a:t>‹#›</a:t>
            </a:fld>
            <a:endParaRPr lang="en-GB"/>
          </a:p>
        </p:txBody>
      </p:sp>
    </p:spTree>
    <p:extLst>
      <p:ext uri="{BB962C8B-B14F-4D97-AF65-F5344CB8AC3E}">
        <p14:creationId xmlns:p14="http://schemas.microsoft.com/office/powerpoint/2010/main" val="127614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4EFCEB-01C9-4450-9B2C-1E7F8575038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7CF914D-163A-4A0C-9152-FA8FA4F8D6E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F2A601B-B83D-477A-8DC9-1E198279DD1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C7A68E89-F271-4785-9283-AB63C7F4BB92}" type="datetimeFigureOut">
              <a:rPr lang="en-US"/>
              <a:pPr>
                <a:defRPr/>
              </a:pPr>
              <a:t>6/7/2024</a:t>
            </a:fld>
            <a:endParaRPr lang="en-GB"/>
          </a:p>
        </p:txBody>
      </p:sp>
      <p:sp>
        <p:nvSpPr>
          <p:cNvPr id="5" name="Footer Placeholder 4">
            <a:extLst>
              <a:ext uri="{FF2B5EF4-FFF2-40B4-BE49-F238E27FC236}">
                <a16:creationId xmlns:a16="http://schemas.microsoft.com/office/drawing/2014/main" id="{6A954D7B-0699-40BD-B960-CB1B1C945415}"/>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DFF5B709-F759-44D8-A6EA-C2994390FF1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50E97DC-2A2D-472D-84E3-635E7F400AE5}" type="slidenum">
              <a:rPr lang="en-GB" altLang="en-US"/>
              <a:pPr/>
              <a:t>‹#›</a:t>
            </a:fld>
            <a:endParaRPr lang="en-GB" altLang="en-US"/>
          </a:p>
        </p:txBody>
      </p:sp>
    </p:spTree>
    <p:extLst>
      <p:ext uri="{BB962C8B-B14F-4D97-AF65-F5344CB8AC3E}">
        <p14:creationId xmlns:p14="http://schemas.microsoft.com/office/powerpoint/2010/main" val="7412457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6/7/2024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76896768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hyperlink" Target="https://sally-brown.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hyperlink" Target="http://www.informaworld.com/smpp/title~db=all~content=t713445574"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www.informaworld.com/smpp/title~db=all~content=t713445574~tab=issueslist~branches=14"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C4E8-1521-CFC5-6DA9-37BF28510EE4}"/>
              </a:ext>
            </a:extLst>
          </p:cNvPr>
          <p:cNvSpPr>
            <a:spLocks noGrp="1"/>
          </p:cNvSpPr>
          <p:nvPr>
            <p:ph type="title"/>
          </p:nvPr>
        </p:nvSpPr>
        <p:spPr>
          <a:xfrm>
            <a:off x="6900337" y="2435712"/>
            <a:ext cx="5291663" cy="2433137"/>
          </a:xfrm>
        </p:spPr>
        <p:txBody>
          <a:bodyPr anchor="b">
            <a:normAutofit fontScale="90000"/>
          </a:bodyPr>
          <a:lstStyle/>
          <a:p>
            <a:pPr algn="ctr"/>
            <a:br>
              <a:rPr lang="en-GB" sz="1800" dirty="0">
                <a:effectLst/>
                <a:latin typeface="Calibri" panose="020F0502020204030204" pitchFamily="34" charset="0"/>
                <a:ea typeface="Calibri" panose="020F0502020204030204" pitchFamily="34" charset="0"/>
              </a:rPr>
            </a:br>
            <a:r>
              <a:rPr lang="en-GB" sz="4000" dirty="0">
                <a:effectLst/>
                <a:latin typeface="Calibri" panose="020F0502020204030204" pitchFamily="34" charset="0"/>
                <a:ea typeface="Calibri" panose="020F0502020204030204" pitchFamily="34" charset="0"/>
              </a:rPr>
              <a:t>Publishing your assessment projects and research</a:t>
            </a:r>
            <a:br>
              <a:rPr lang="en-GB" sz="3600" b="1" dirty="0">
                <a:effectLst/>
                <a:latin typeface="Calibri" panose="020F0502020204030204" pitchFamily="34" charset="0"/>
                <a:ea typeface="Times New Roman" panose="02020603050405020304" pitchFamily="18" charset="0"/>
                <a:cs typeface="Calibri" panose="020F0502020204030204" pitchFamily="34" charset="0"/>
              </a:rPr>
            </a:br>
            <a:br>
              <a:rPr lang="en-GB" sz="3600" b="1" dirty="0">
                <a:effectLst/>
                <a:latin typeface="Calibri" panose="020F0502020204030204" pitchFamily="34" charset="0"/>
                <a:ea typeface="Times New Roman" panose="02020603050405020304" pitchFamily="18" charset="0"/>
                <a:cs typeface="Calibri" panose="020F0502020204030204" pitchFamily="34" charset="0"/>
              </a:rPr>
            </a:br>
            <a:r>
              <a:rPr lang="en-GB" sz="3100" b="1" dirty="0"/>
              <a:t>Sally Brown </a:t>
            </a:r>
            <a:br>
              <a:rPr lang="en-GB" sz="3100" b="1"/>
            </a:br>
            <a:br>
              <a:rPr lang="en-GB" sz="2200" b="1" dirty="0"/>
            </a:br>
            <a:br>
              <a:rPr lang="en-GB" sz="1600" dirty="0">
                <a:effectLst/>
                <a:latin typeface="Calibri" panose="020F0502020204030204" pitchFamily="34" charset="0"/>
                <a:ea typeface="Calibri" panose="020F0502020204030204" pitchFamily="34" charset="0"/>
                <a:cs typeface="Times New Roman" panose="02020603050405020304" pitchFamily="18" charset="0"/>
              </a:rPr>
            </a:br>
            <a:br>
              <a:rPr lang="en-GB" sz="1600" dirty="0">
                <a:effectLst/>
                <a:latin typeface="Times New Roman" panose="02020603050405020304" pitchFamily="18" charset="0"/>
                <a:ea typeface="Times New Roman" panose="02020603050405020304" pitchFamily="18" charset="0"/>
              </a:rPr>
            </a:br>
            <a:endParaRPr lang="en-GB" sz="1600" dirty="0"/>
          </a:p>
        </p:txBody>
      </p:sp>
      <p:sp>
        <p:nvSpPr>
          <p:cNvPr id="9" name="Content Placeholder 8">
            <a:extLst>
              <a:ext uri="{FF2B5EF4-FFF2-40B4-BE49-F238E27FC236}">
                <a16:creationId xmlns:a16="http://schemas.microsoft.com/office/drawing/2014/main" id="{BBC05983-C930-A7BE-6DEA-355EB32533EA}"/>
              </a:ext>
            </a:extLst>
          </p:cNvPr>
          <p:cNvSpPr>
            <a:spLocks noGrp="1"/>
          </p:cNvSpPr>
          <p:nvPr>
            <p:ph idx="1"/>
          </p:nvPr>
        </p:nvSpPr>
        <p:spPr>
          <a:xfrm>
            <a:off x="7255443" y="4563123"/>
            <a:ext cx="4873590" cy="4298826"/>
          </a:xfrm>
        </p:spPr>
        <p:txBody>
          <a:bodyPr>
            <a:normAutofit/>
          </a:bodyPr>
          <a:lstStyle/>
          <a:p>
            <a:pPr marL="0" indent="0" algn="ctr">
              <a:buNone/>
            </a:pPr>
            <a:r>
              <a:rPr lang="en-GB" sz="2000" b="1" dirty="0">
                <a:latin typeface="+mj-lt"/>
              </a:rPr>
              <a:t>AHE conference June 2024</a:t>
            </a:r>
            <a:endParaRPr lang="en-GB" sz="2000" b="1" dirty="0">
              <a:effectLst/>
              <a:latin typeface="+mj-lt"/>
              <a:ea typeface="Times New Roman" panose="02020603050405020304" pitchFamily="18" charset="0"/>
              <a:cs typeface="Calibri" panose="020F0502020204030204" pitchFamily="34" charset="0"/>
            </a:endParaRPr>
          </a:p>
          <a:p>
            <a:pPr marL="0" indent="0" algn="ctr">
              <a:buNone/>
            </a:pPr>
            <a:endParaRPr lang="en-GB" sz="2000" b="1" dirty="0">
              <a:latin typeface="+mj-lt"/>
            </a:endParaRPr>
          </a:p>
          <a:p>
            <a:pPr marL="0" indent="0" algn="ctr">
              <a:buNone/>
            </a:pPr>
            <a:endParaRPr lang="en-GB" sz="3200" b="1" dirty="0"/>
          </a:p>
          <a:p>
            <a:pPr marL="0" indent="0" algn="ctr">
              <a:buNone/>
            </a:pPr>
            <a:r>
              <a:rPr lang="en-GB" sz="1400" b="1" dirty="0"/>
              <a:t>Picture credit Paul </a:t>
            </a:r>
            <a:r>
              <a:rPr lang="en-GB" sz="1400" b="1" dirty="0" err="1"/>
              <a:t>Wileman</a:t>
            </a:r>
            <a:endParaRPr lang="en-GB" sz="1400" b="1" dirty="0"/>
          </a:p>
          <a:p>
            <a:pPr marL="0" indent="0" algn="ctr">
              <a:buNone/>
            </a:pPr>
            <a:endParaRPr lang="en-GB" sz="3200" b="1" dirty="0"/>
          </a:p>
          <a:p>
            <a:pPr marL="0" indent="0">
              <a:buNone/>
            </a:pPr>
            <a:endParaRPr lang="en-GB" sz="1800" b="1" dirty="0"/>
          </a:p>
          <a:p>
            <a:endParaRPr lang="en-US" sz="1800" dirty="0"/>
          </a:p>
        </p:txBody>
      </p:sp>
      <p:pic>
        <p:nvPicPr>
          <p:cNvPr id="2052" name="Picture 4">
            <a:extLst>
              <a:ext uri="{FF2B5EF4-FFF2-40B4-BE49-F238E27FC236}">
                <a16:creationId xmlns:a16="http://schemas.microsoft.com/office/drawing/2014/main" id="{32F39A87-671A-2741-043D-6DB82D19B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30" y="0"/>
            <a:ext cx="73476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11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3F733-1B74-46EF-B61D-4EC573DBBFED}"/>
              </a:ext>
            </a:extLst>
          </p:cNvPr>
          <p:cNvSpPr>
            <a:spLocks noGrp="1"/>
          </p:cNvSpPr>
          <p:nvPr>
            <p:ph type="title"/>
          </p:nvPr>
        </p:nvSpPr>
        <p:spPr>
          <a:xfrm>
            <a:off x="4654296" y="329184"/>
            <a:ext cx="6894576" cy="1783080"/>
          </a:xfrm>
        </p:spPr>
        <p:txBody>
          <a:bodyPr anchor="b">
            <a:normAutofit/>
          </a:bodyPr>
          <a:lstStyle/>
          <a:p>
            <a:r>
              <a:rPr lang="en-GB" sz="5400" b="1" dirty="0"/>
              <a:t>Co-authoring: for potential co-authors</a:t>
            </a:r>
          </a:p>
        </p:txBody>
      </p:sp>
      <p:pic>
        <p:nvPicPr>
          <p:cNvPr id="5" name="Picture 4" descr="A person reaching for a paper on a table full of paper and sticky notes">
            <a:extLst>
              <a:ext uri="{FF2B5EF4-FFF2-40B4-BE49-F238E27FC236}">
                <a16:creationId xmlns:a16="http://schemas.microsoft.com/office/drawing/2014/main" id="{97355C9F-D235-1F02-6223-F7AE9C81D868}"/>
              </a:ext>
            </a:extLst>
          </p:cNvPr>
          <p:cNvPicPr>
            <a:picLocks noChangeAspect="1"/>
          </p:cNvPicPr>
          <p:nvPr/>
        </p:nvPicPr>
        <p:blipFill rotWithShape="1">
          <a:blip r:embed="rId2"/>
          <a:srcRect l="29782" r="30774"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925557-A270-4201-BC22-53B73687D080}"/>
              </a:ext>
            </a:extLst>
          </p:cNvPr>
          <p:cNvSpPr>
            <a:spLocks noGrp="1"/>
          </p:cNvSpPr>
          <p:nvPr>
            <p:ph idx="1"/>
          </p:nvPr>
        </p:nvSpPr>
        <p:spPr>
          <a:xfrm>
            <a:off x="4654296" y="2706624"/>
            <a:ext cx="6894576" cy="3483864"/>
          </a:xfrm>
        </p:spPr>
        <p:txBody>
          <a:bodyPr>
            <a:normAutofit/>
          </a:bodyPr>
          <a:lstStyle/>
          <a:p>
            <a:pPr lvl="0"/>
            <a:r>
              <a:rPr lang="en-GB" sz="1500" b="1"/>
              <a:t>Sort out ground rules well in advance, including sharing of work, order of authors, how you allocate percentages of input for REF or other reasons, and so on.</a:t>
            </a:r>
          </a:p>
          <a:p>
            <a:pPr lvl="0"/>
            <a:r>
              <a:rPr lang="en-GB" sz="1500" b="1"/>
              <a:t>Agree before you start writing, (but after extensive discussion) which journal or publisher you are targeting, whether you will use footnotes, what referencing style you will use, what kind of language/tone/ register you will jointly write in;</a:t>
            </a:r>
          </a:p>
          <a:p>
            <a:pPr lvl="0"/>
            <a:r>
              <a:rPr lang="en-GB" sz="1500" b="1"/>
              <a:t>Be realistic about timelines and what you can achieve, and have contingency plans when things go wrong (as they inevitably will);</a:t>
            </a:r>
          </a:p>
          <a:p>
            <a:pPr lvl="0"/>
            <a:r>
              <a:rPr lang="en-GB" sz="1500" b="1"/>
              <a:t>Have in place an exit strategy for if you do abort the publication (i.e. who owns what for use separately in other publications);</a:t>
            </a:r>
          </a:p>
          <a:p>
            <a:pPr lvl="0"/>
            <a:r>
              <a:rPr lang="en-GB" sz="1500" b="1"/>
              <a:t>Don’t try to co-author with too many people: it just becomes unmanageable if you have too many others to consult;</a:t>
            </a:r>
          </a:p>
          <a:p>
            <a:pPr lvl="0"/>
            <a:r>
              <a:rPr lang="en-GB" sz="1500" b="1"/>
              <a:t>However the writing goes, do plan an end of publication celebration! </a:t>
            </a:r>
          </a:p>
          <a:p>
            <a:endParaRPr lang="en-GB" sz="1500" b="1"/>
          </a:p>
        </p:txBody>
      </p:sp>
    </p:spTree>
    <p:extLst>
      <p:ext uri="{BB962C8B-B14F-4D97-AF65-F5344CB8AC3E}">
        <p14:creationId xmlns:p14="http://schemas.microsoft.com/office/powerpoint/2010/main" val="145974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F15E9-6F9D-7ADA-D5BA-1F5100943824}"/>
              </a:ext>
            </a:extLst>
          </p:cNvPr>
          <p:cNvSpPr>
            <a:spLocks noGrp="1"/>
          </p:cNvSpPr>
          <p:nvPr>
            <p:ph type="title"/>
          </p:nvPr>
        </p:nvSpPr>
        <p:spPr>
          <a:xfrm>
            <a:off x="5297762" y="329184"/>
            <a:ext cx="6251110" cy="1783080"/>
          </a:xfrm>
        </p:spPr>
        <p:txBody>
          <a:bodyPr anchor="b">
            <a:normAutofit/>
          </a:bodyPr>
          <a:lstStyle/>
          <a:p>
            <a:r>
              <a:rPr lang="en-US" sz="5000"/>
              <a:t>4. Choosing the right journal for your article</a:t>
            </a:r>
            <a:endParaRPr lang="en-GB" sz="5000"/>
          </a:p>
        </p:txBody>
      </p:sp>
      <p:pic>
        <p:nvPicPr>
          <p:cNvPr id="6" name="Picture 5" descr="Abstract blurred public library with bookshelves">
            <a:extLst>
              <a:ext uri="{FF2B5EF4-FFF2-40B4-BE49-F238E27FC236}">
                <a16:creationId xmlns:a16="http://schemas.microsoft.com/office/drawing/2014/main" id="{F0861E0D-A27B-C69B-C4F6-990BB723F9F6}"/>
              </a:ext>
            </a:extLst>
          </p:cNvPr>
          <p:cNvPicPr>
            <a:picLocks noChangeAspect="1"/>
          </p:cNvPicPr>
          <p:nvPr/>
        </p:nvPicPr>
        <p:blipFill rotWithShape="1">
          <a:blip r:embed="rId2"/>
          <a:srcRect l="16165" r="3850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7089F8-7DB2-8E39-76C2-0CF90E73903A}"/>
              </a:ext>
            </a:extLst>
          </p:cNvPr>
          <p:cNvSpPr>
            <a:spLocks noGrp="1"/>
          </p:cNvSpPr>
          <p:nvPr>
            <p:ph idx="1"/>
          </p:nvPr>
        </p:nvSpPr>
        <p:spPr>
          <a:xfrm>
            <a:off x="4917233" y="2706623"/>
            <a:ext cx="6979297" cy="4014851"/>
          </a:xfrm>
        </p:spPr>
        <p:txBody>
          <a:bodyPr>
            <a:normAutofit lnSpcReduction="10000"/>
          </a:bodyPr>
          <a:lstStyle/>
          <a:p>
            <a:pPr marL="0" indent="0">
              <a:buNone/>
            </a:pPr>
            <a:r>
              <a:rPr lang="en-GB" sz="2400" b="1" dirty="0"/>
              <a:t>You need to make some realistic choices based on your publishing plan:</a:t>
            </a:r>
          </a:p>
          <a:p>
            <a:pPr lvl="0"/>
            <a:r>
              <a:rPr lang="en-GB" sz="2400" b="1" dirty="0"/>
              <a:t>High impact factor journal or getting a foot on the ladder?</a:t>
            </a:r>
          </a:p>
          <a:p>
            <a:pPr lvl="0"/>
            <a:r>
              <a:rPr lang="en-GB" sz="2400" b="1" dirty="0"/>
              <a:t>A long-established or a less well-known one?</a:t>
            </a:r>
          </a:p>
          <a:p>
            <a:pPr lvl="0"/>
            <a:r>
              <a:rPr lang="en-GB" sz="2400" b="1" dirty="0"/>
              <a:t>Single nation or international?</a:t>
            </a:r>
          </a:p>
          <a:p>
            <a:pPr lvl="0"/>
            <a:r>
              <a:rPr lang="en-GB" sz="2400" b="1" dirty="0"/>
              <a:t>Paper or electronic?</a:t>
            </a:r>
          </a:p>
          <a:p>
            <a:pPr lvl="0"/>
            <a:r>
              <a:rPr lang="en-GB" sz="2400" b="1" dirty="0"/>
              <a:t>A practically-orientated or a more theoretical one?</a:t>
            </a:r>
          </a:p>
          <a:p>
            <a:pPr lvl="0"/>
            <a:r>
              <a:rPr lang="en-GB" sz="2400" b="1" dirty="0"/>
              <a:t>One that prefers qualitative or quantitative articles?</a:t>
            </a:r>
          </a:p>
          <a:p>
            <a:pPr lvl="0"/>
            <a:r>
              <a:rPr lang="en-GB" sz="2400" b="1" dirty="0"/>
              <a:t>(see handout)</a:t>
            </a:r>
          </a:p>
          <a:p>
            <a:endParaRPr lang="en-GB" sz="2000" dirty="0"/>
          </a:p>
        </p:txBody>
      </p:sp>
      <p:sp>
        <p:nvSpPr>
          <p:cNvPr id="4" name="Date Placeholder 3">
            <a:extLst>
              <a:ext uri="{FF2B5EF4-FFF2-40B4-BE49-F238E27FC236}">
                <a16:creationId xmlns:a16="http://schemas.microsoft.com/office/drawing/2014/main" id="{0ECD5A0D-E832-2C29-EFBF-CDD9051E4B8B}"/>
              </a:ext>
            </a:extLst>
          </p:cNvPr>
          <p:cNvSpPr>
            <a:spLocks noGrp="1"/>
          </p:cNvSpPr>
          <p:nvPr>
            <p:ph type="dt" sz="half" idx="10"/>
          </p:nvPr>
        </p:nvSpPr>
        <p:spPr>
          <a:xfrm>
            <a:off x="838200" y="6356350"/>
            <a:ext cx="2743200" cy="365125"/>
          </a:xfrm>
        </p:spPr>
        <p:txBody>
          <a:bodyPr>
            <a:normAutofit/>
          </a:bodyPr>
          <a:lstStyle/>
          <a:p>
            <a:pPr>
              <a:spcAft>
                <a:spcPts val="600"/>
              </a:spcAft>
            </a:pPr>
            <a:fld id="{0568FDA0-3DDA-463A-873A-69FF1AA9E4F5}" type="datetime1">
              <a:rPr lang="en-GB">
                <a:solidFill>
                  <a:srgbClr val="FFFFFF"/>
                </a:solidFill>
              </a:rPr>
              <a:pPr>
                <a:spcAft>
                  <a:spcPts val="600"/>
                </a:spcAft>
              </a:pPr>
              <a:t>07/06/2024</a:t>
            </a:fld>
            <a:endParaRPr lang="en-GB">
              <a:solidFill>
                <a:srgbClr val="FFFFFF"/>
              </a:solidFill>
            </a:endParaRPr>
          </a:p>
        </p:txBody>
      </p:sp>
    </p:spTree>
    <p:extLst>
      <p:ext uri="{BB962C8B-B14F-4D97-AF65-F5344CB8AC3E}">
        <p14:creationId xmlns:p14="http://schemas.microsoft.com/office/powerpoint/2010/main" val="307624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7BAFD-F17E-4128-B25C-A9BCEF6657A0}"/>
              </a:ext>
            </a:extLst>
          </p:cNvPr>
          <p:cNvSpPr>
            <a:spLocks noGrp="1"/>
          </p:cNvSpPr>
          <p:nvPr>
            <p:ph type="title"/>
          </p:nvPr>
        </p:nvSpPr>
        <p:spPr>
          <a:xfrm>
            <a:off x="635000" y="640823"/>
            <a:ext cx="3418659" cy="55831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r>
              <a:rPr lang="en-GB" sz="5400"/>
              <a:t>What might impact on your decision: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3927836-7724-9FAD-22AF-2769D4D2880E}"/>
              </a:ext>
            </a:extLst>
          </p:cNvPr>
          <p:cNvGraphicFramePr>
            <a:graphicFrameLocks noGrp="1"/>
          </p:cNvGraphicFramePr>
          <p:nvPr>
            <p:ph idx="1"/>
            <p:extLst>
              <p:ext uri="{D42A27DB-BD31-4B8C-83A1-F6EECF244321}">
                <p14:modId xmlns:p14="http://schemas.microsoft.com/office/powerpoint/2010/main" val="111116978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54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4FAFAD-552F-4B87-BCD5-B73D5F0570AA}"/>
              </a:ext>
            </a:extLst>
          </p:cNvPr>
          <p:cNvSpPr>
            <a:spLocks noGrp="1"/>
          </p:cNvSpPr>
          <p:nvPr>
            <p:ph type="title"/>
          </p:nvPr>
        </p:nvSpPr>
        <p:spPr>
          <a:xfrm>
            <a:off x="838200" y="365125"/>
            <a:ext cx="105156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GB" sz="4200" b="1" dirty="0"/>
              <a:t>How does the editorial process work? It’s not quick!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229912-0E52-4ECA-9CC3-4D2BF22DB93B}"/>
              </a:ext>
            </a:extLst>
          </p:cNvPr>
          <p:cNvSpPr>
            <a:spLocks noGrp="1"/>
          </p:cNvSpPr>
          <p:nvPr>
            <p:ph idx="1"/>
          </p:nvPr>
        </p:nvSpPr>
        <p:spPr>
          <a:xfrm>
            <a:off x="838200" y="1929384"/>
            <a:ext cx="10515600" cy="4251960"/>
          </a:xfrm>
        </p:spPr>
        <p:txBody>
          <a:bodyPr>
            <a:normAutofit/>
          </a:bodyPr>
          <a:lstStyle/>
          <a:p>
            <a:pPr lvl="0"/>
            <a:r>
              <a:rPr lang="en-GB" sz="2000" b="1"/>
              <a:t>You having decided that your work is ready, you submit your material (normally online nowadays);</a:t>
            </a:r>
          </a:p>
          <a:p>
            <a:pPr lvl="0"/>
            <a:r>
              <a:rPr lang="en-GB" sz="2000" b="1"/>
              <a:t>An editor or an editorial assistant gives it a first scrutiny based on the title and the abstract, and decides whether your article fits the journal’s requirements;</a:t>
            </a:r>
          </a:p>
          <a:p>
            <a:pPr lvl="0"/>
            <a:r>
              <a:rPr lang="en-GB" sz="2000" b="1"/>
              <a:t>If it does, two or more reviewers are allocated, normally with around a few weeks turnaround time (if not, you should get an immediate rejection);</a:t>
            </a:r>
          </a:p>
          <a:p>
            <a:pPr lvl="0"/>
            <a:r>
              <a:rPr lang="en-GB" sz="2000" b="1"/>
              <a:t>The editor or editorial assistant looks at what the reviewers have said to see if there is consensus, either to publish as it stands (very rare), publish with minor revisions (much more common), publish it with major revisions (also pretty common), to ask you to do more work without any assurance of acceptance (not unusual) or reject (also not unusual). If there is no consensus, they may seek a further reviewer, or the editor may take on this role themself;</a:t>
            </a:r>
          </a:p>
          <a:p>
            <a:pPr lvl="0"/>
            <a:r>
              <a:rPr lang="en-GB" sz="2000" b="1"/>
              <a:t>For anything other than an outright rejection or an instant acceptance, the response to you has to be crafted by the editor or editorial assistant which can also take considerable time.</a:t>
            </a:r>
          </a:p>
          <a:p>
            <a:endParaRPr lang="en-GB" sz="2000" b="1"/>
          </a:p>
        </p:txBody>
      </p:sp>
    </p:spTree>
    <p:extLst>
      <p:ext uri="{BB962C8B-B14F-4D97-AF65-F5344CB8AC3E}">
        <p14:creationId xmlns:p14="http://schemas.microsoft.com/office/powerpoint/2010/main" val="275931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2" name="Rectangle 3687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le 3"/>
          <p:cNvSpPr>
            <a:spLocks noGrp="1"/>
          </p:cNvSpPr>
          <p:nvPr>
            <p:ph type="title"/>
          </p:nvPr>
        </p:nvSpPr>
        <p:spPr>
          <a:xfrm>
            <a:off x="838200" y="365125"/>
            <a:ext cx="105156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US" altLang="en-US" sz="4200"/>
              <a:t>Good advice to help you maximise your chances of publication:</a:t>
            </a:r>
            <a:endParaRPr lang="en-GB" altLang="en-US" sz="4200"/>
          </a:p>
        </p:txBody>
      </p:sp>
      <p:sp>
        <p:nvSpPr>
          <p:cNvPr id="3687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Content Placeholder 4"/>
          <p:cNvSpPr>
            <a:spLocks noGrp="1"/>
          </p:cNvSpPr>
          <p:nvPr>
            <p:ph idx="1"/>
          </p:nvPr>
        </p:nvSpPr>
        <p:spPr>
          <a:xfrm>
            <a:off x="838200" y="1929384"/>
            <a:ext cx="10515600" cy="4251960"/>
          </a:xfrm>
        </p:spPr>
        <p:txBody>
          <a:bodyPr>
            <a:normAutofit lnSpcReduction="10000"/>
          </a:bodyPr>
          <a:lstStyle/>
          <a:p>
            <a:r>
              <a:rPr lang="en-US" altLang="en-US" sz="2400" b="1"/>
              <a:t>Don’t write  the article and then look for a journal to publish in! Take advice from supervisors/mentors/ authors you admire about where you might place your work.</a:t>
            </a:r>
          </a:p>
          <a:p>
            <a:r>
              <a:rPr lang="en-US" altLang="en-US" sz="2400" b="1"/>
              <a:t>Research several journals before deciding  which ones to target: new/old? Hard copy/ electronic? Single nation/ international?</a:t>
            </a:r>
          </a:p>
          <a:p>
            <a:r>
              <a:rPr lang="en-US" altLang="en-US" sz="2400" b="1"/>
              <a:t>STUDY AND FOLLOW THE AUTHOR GUIDELINES!</a:t>
            </a:r>
            <a:endParaRPr lang="en-GB" altLang="en-US" sz="2400" b="1"/>
          </a:p>
          <a:p>
            <a:r>
              <a:rPr lang="en-US" altLang="en-US" sz="2400" b="1"/>
              <a:t>Have the manuscript critiqued by peers and others before thinking about submission.</a:t>
            </a:r>
            <a:endParaRPr lang="en-GB" altLang="en-US" sz="2400" b="1"/>
          </a:p>
          <a:p>
            <a:r>
              <a:rPr lang="en-US" altLang="en-US" sz="2400" b="1"/>
              <a:t>Think what readers might want to know, rather than what you want to say.</a:t>
            </a:r>
            <a:endParaRPr lang="en-GB" altLang="en-US" sz="2400" b="1"/>
          </a:p>
          <a:p>
            <a:r>
              <a:rPr lang="en-US" altLang="en-US" sz="2400" b="1"/>
              <a:t>Pay great attention to detail about presentation/appearance/format.</a:t>
            </a:r>
            <a:endParaRPr lang="en-GB" altLang="en-US" sz="2400" b="1"/>
          </a:p>
          <a:p>
            <a:r>
              <a:rPr lang="en-US" altLang="en-US" sz="2400" b="1"/>
              <a:t>Ensure your Research method is relevant, appropriate and accurate.</a:t>
            </a:r>
            <a:endParaRPr lang="en-GB" altLang="en-US" sz="2400" b="1"/>
          </a:p>
          <a:p>
            <a:endParaRPr lang="en-GB" altLang="en-US" sz="2200" b="1" dirty="0"/>
          </a:p>
        </p:txBody>
      </p:sp>
    </p:spTree>
    <p:extLst>
      <p:ext uri="{BB962C8B-B14F-4D97-AF65-F5344CB8AC3E}">
        <p14:creationId xmlns:p14="http://schemas.microsoft.com/office/powerpoint/2010/main" val="408486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56" name="Rectangle 3585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Rectangle 2"/>
          <p:cNvSpPr>
            <a:spLocks noGrp="1" noChangeArrowheads="1"/>
          </p:cNvSpPr>
          <p:nvPr>
            <p:ph type="title"/>
          </p:nvPr>
        </p:nvSpPr>
        <p:spPr>
          <a:xfrm>
            <a:off x="635000" y="640823"/>
            <a:ext cx="3418659" cy="5583148"/>
          </a:xfrm>
        </p:spPr>
        <p:txBody>
          <a:bodyPr anchor="ctr">
            <a:normAutofit/>
          </a:bodyPr>
          <a:lstStyle/>
          <a:p>
            <a:pPr eaLnBrk="1" hangingPunct="1"/>
            <a:r>
              <a:rPr lang="en-US" altLang="en-US" sz="4600"/>
              <a:t>Referees and reviewers are looking for the following in manuscripts:</a:t>
            </a:r>
            <a:endParaRPr lang="en-GB" altLang="en-US" sz="4600"/>
          </a:p>
        </p:txBody>
      </p:sp>
      <p:sp>
        <p:nvSpPr>
          <p:cNvPr id="3585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852" name="Rectangle 3">
            <a:extLst>
              <a:ext uri="{FF2B5EF4-FFF2-40B4-BE49-F238E27FC236}">
                <a16:creationId xmlns:a16="http://schemas.microsoft.com/office/drawing/2014/main" id="{3D3405BE-37E9-45FA-6F77-2B4392FF610D}"/>
              </a:ext>
            </a:extLst>
          </p:cNvPr>
          <p:cNvGraphicFramePr/>
          <p:nvPr>
            <p:extLst>
              <p:ext uri="{D42A27DB-BD31-4B8C-83A1-F6EECF244321}">
                <p14:modId xmlns:p14="http://schemas.microsoft.com/office/powerpoint/2010/main" val="219360092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81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2" name="Rectangle 3175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p:cNvSpPr>
            <a:spLocks noGrp="1" noChangeArrowheads="1"/>
          </p:cNvSpPr>
          <p:nvPr>
            <p:ph type="title"/>
          </p:nvPr>
        </p:nvSpPr>
        <p:spPr>
          <a:xfrm>
            <a:off x="838200" y="365125"/>
            <a:ext cx="105156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US" altLang="en-US" sz="5400"/>
              <a:t>And what really cheeses them off!</a:t>
            </a:r>
            <a:endParaRPr lang="en-GB" altLang="en-US" sz="5400"/>
          </a:p>
        </p:txBody>
      </p:sp>
      <p:sp>
        <p:nvSpPr>
          <p:cNvPr id="3175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Rectangle 3"/>
          <p:cNvSpPr>
            <a:spLocks noGrp="1" noChangeArrowheads="1"/>
          </p:cNvSpPr>
          <p:nvPr>
            <p:ph type="body" idx="1"/>
          </p:nvPr>
        </p:nvSpPr>
        <p:spPr>
          <a:xfrm>
            <a:off x="838200" y="1929383"/>
            <a:ext cx="10515600" cy="4639367"/>
          </a:xfrm>
        </p:spPr>
        <p:txBody>
          <a:bodyPr>
            <a:normAutofit/>
          </a:bodyPr>
          <a:lstStyle/>
          <a:p>
            <a:pPr eaLnBrk="1" hangingPunct="1"/>
            <a:r>
              <a:rPr lang="en-US" altLang="en-US" sz="2400" b="1" dirty="0"/>
              <a:t>Author guidelines not followed.</a:t>
            </a:r>
          </a:p>
          <a:p>
            <a:pPr eaLnBrk="1" hangingPunct="1"/>
            <a:r>
              <a:rPr lang="en-US" altLang="en-US" sz="2400" b="1" dirty="0"/>
              <a:t>Not thorough.</a:t>
            </a:r>
          </a:p>
          <a:p>
            <a:pPr eaLnBrk="1" hangingPunct="1"/>
            <a:r>
              <a:rPr lang="en-US" altLang="en-US" sz="2400" b="1" dirty="0"/>
              <a:t>Bad writing: lack of clarity and poor style.</a:t>
            </a:r>
          </a:p>
          <a:p>
            <a:pPr eaLnBrk="1" hangingPunct="1"/>
            <a:r>
              <a:rPr lang="en-US" altLang="en-US" sz="2400" b="1" dirty="0"/>
              <a:t>Subject of no interest to readers.</a:t>
            </a:r>
          </a:p>
          <a:p>
            <a:pPr eaLnBrk="1" hangingPunct="1"/>
            <a:r>
              <a:rPr lang="en-US" altLang="en-US" sz="2400" b="1" dirty="0"/>
              <a:t>Poor statistics, tables, figures.</a:t>
            </a:r>
          </a:p>
          <a:p>
            <a:pPr eaLnBrk="1" hangingPunct="1"/>
            <a:r>
              <a:rPr lang="en-US" altLang="en-US" sz="2400" b="1" dirty="0"/>
              <a:t>Old subject / manuscript.</a:t>
            </a:r>
          </a:p>
          <a:p>
            <a:pPr eaLnBrk="1" hangingPunct="1"/>
            <a:r>
              <a:rPr lang="en-US" altLang="en-US" sz="2400" b="1" dirty="0"/>
              <a:t>Unprofessional appearance.</a:t>
            </a:r>
          </a:p>
          <a:p>
            <a:pPr eaLnBrk="1" hangingPunct="1"/>
            <a:r>
              <a:rPr lang="en-US" altLang="en-US" sz="2400" b="1" dirty="0"/>
              <a:t>Title of manuscript.</a:t>
            </a:r>
          </a:p>
          <a:p>
            <a:pPr eaLnBrk="1" hangingPunct="1"/>
            <a:r>
              <a:rPr lang="en-US" altLang="en-US" sz="2400" b="1" dirty="0"/>
              <a:t>Too simple - ‘reporting’.</a:t>
            </a:r>
          </a:p>
          <a:p>
            <a:pPr eaLnBrk="1" hangingPunct="1"/>
            <a:r>
              <a:rPr lang="en-US" altLang="en-US" sz="2400" b="1" dirty="0"/>
              <a:t>Written at the wrong level.</a:t>
            </a:r>
          </a:p>
          <a:p>
            <a:pPr eaLnBrk="1" hangingPunct="1"/>
            <a:endParaRPr lang="en-US" altLang="en-US" sz="2200" b="1" dirty="0"/>
          </a:p>
          <a:p>
            <a:pPr eaLnBrk="1" hangingPunct="1"/>
            <a:endParaRPr lang="en-GB" altLang="en-US" sz="2200" dirty="0"/>
          </a:p>
        </p:txBody>
      </p:sp>
    </p:spTree>
    <p:extLst>
      <p:ext uri="{BB962C8B-B14F-4D97-AF65-F5344CB8AC3E}">
        <p14:creationId xmlns:p14="http://schemas.microsoft.com/office/powerpoint/2010/main" val="2501085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2" name="Rectangle 38921">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4" name="Rectangle 38923">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2"/>
          <p:cNvSpPr>
            <a:spLocks noGrp="1" noChangeArrowheads="1"/>
          </p:cNvSpPr>
          <p:nvPr>
            <p:ph type="title"/>
          </p:nvPr>
        </p:nvSpPr>
        <p:spPr>
          <a:xfrm>
            <a:off x="6094105" y="802955"/>
            <a:ext cx="4977976" cy="145405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US" altLang="en-US" sz="3600" dirty="0"/>
              <a:t>Writing in journals: some suggestions...</a:t>
            </a:r>
            <a:endParaRPr lang="en-GB" altLang="en-US" sz="3600" dirty="0"/>
          </a:p>
        </p:txBody>
      </p:sp>
      <p:pic>
        <p:nvPicPr>
          <p:cNvPr id="38919" name="Graphic 38918" descr="Edit">
            <a:extLst>
              <a:ext uri="{FF2B5EF4-FFF2-40B4-BE49-F238E27FC236}">
                <a16:creationId xmlns:a16="http://schemas.microsoft.com/office/drawing/2014/main" id="{712A8D8E-0E64-C8C2-6F7D-A14F21C918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8915" name="Rectangle 3"/>
          <p:cNvSpPr>
            <a:spLocks noGrp="1" noChangeArrowheads="1"/>
          </p:cNvSpPr>
          <p:nvPr>
            <p:ph type="body" idx="1"/>
          </p:nvPr>
        </p:nvSpPr>
        <p:spPr>
          <a:xfrm>
            <a:off x="6094105" y="2118049"/>
            <a:ext cx="5690458" cy="4581201"/>
          </a:xfrm>
        </p:spPr>
        <p:txBody>
          <a:bodyPr anchor="ctr">
            <a:normAutofit/>
          </a:bodyPr>
          <a:lstStyle/>
          <a:p>
            <a:pPr eaLnBrk="1" hangingPunct="1"/>
            <a:r>
              <a:rPr lang="en-US" altLang="en-US" sz="2000" b="1" dirty="0"/>
              <a:t>Some material has a more practical than academic bias. You may consider a practitioners’ journal to be the appropriate vehicle for a particular piece rather than a strictly academic journal;</a:t>
            </a:r>
          </a:p>
          <a:p>
            <a:pPr eaLnBrk="1" hangingPunct="1"/>
            <a:r>
              <a:rPr lang="en-US" altLang="en-US" sz="2000" b="1" dirty="0"/>
              <a:t>It may be that your work has a particular specialist audience, and that it is best placed in a specialist journal;</a:t>
            </a:r>
          </a:p>
          <a:p>
            <a:pPr eaLnBrk="1" hangingPunct="1"/>
            <a:r>
              <a:rPr lang="en-US" altLang="en-US" sz="2000" b="1" dirty="0"/>
              <a:t>Assess what may be attractive to the editor of a journal in the light of recent trends in the publication. Some topics move rapidly in and out of fashion;</a:t>
            </a:r>
          </a:p>
          <a:p>
            <a:pPr eaLnBrk="1" hangingPunct="1"/>
            <a:r>
              <a:rPr lang="en-US" altLang="en-US" sz="2000" b="1" dirty="0"/>
              <a:t>Assess realistically whether you can match up to the demands of a target journal.</a:t>
            </a:r>
          </a:p>
          <a:p>
            <a:pPr eaLnBrk="1" hangingPunct="1"/>
            <a:endParaRPr lang="en-GB" altLang="en-US" sz="1700" b="1" dirty="0">
              <a:solidFill>
                <a:schemeClr val="tx2"/>
              </a:solidFill>
            </a:endParaRPr>
          </a:p>
        </p:txBody>
      </p:sp>
      <p:grpSp>
        <p:nvGrpSpPr>
          <p:cNvPr id="38926" name="Group 38925">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38927" name="Freeform: Shape 38926">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8" name="Freeform: Shape 38927">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9" name="Freeform: Shape 38928">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72640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230A-6F54-BD96-A2BB-E7A8EF63B896}"/>
              </a:ext>
            </a:extLst>
          </p:cNvPr>
          <p:cNvSpPr>
            <a:spLocks noGrp="1"/>
          </p:cNvSpPr>
          <p:nvPr>
            <p:ph type="title"/>
          </p:nvPr>
        </p:nvSpPr>
        <p:spPr/>
        <p:txBody>
          <a:bodyPr>
            <a:normAutofit fontScale="90000"/>
          </a:bodyPr>
          <a:lstStyle/>
          <a:p>
            <a:r>
              <a:rPr lang="en-US" dirty="0"/>
              <a:t>5. </a:t>
            </a:r>
            <a:r>
              <a:rPr lang="en-US" sz="3600" b="1" dirty="0"/>
              <a:t>Writing to the right length in in the right register, tone and style</a:t>
            </a:r>
            <a:br>
              <a:rPr lang="en-US" sz="3600" b="1" dirty="0"/>
            </a:br>
            <a:endParaRPr lang="en-GB" dirty="0"/>
          </a:p>
        </p:txBody>
      </p:sp>
      <p:sp>
        <p:nvSpPr>
          <p:cNvPr id="3" name="Content Placeholder 2">
            <a:extLst>
              <a:ext uri="{FF2B5EF4-FFF2-40B4-BE49-F238E27FC236}">
                <a16:creationId xmlns:a16="http://schemas.microsoft.com/office/drawing/2014/main" id="{8F74D4D9-41FB-5CC8-446D-C6EE168124AC}"/>
              </a:ext>
            </a:extLst>
          </p:cNvPr>
          <p:cNvSpPr>
            <a:spLocks noGrp="1"/>
          </p:cNvSpPr>
          <p:nvPr>
            <p:ph idx="1"/>
          </p:nvPr>
        </p:nvSpPr>
        <p:spPr/>
        <p:txBody>
          <a:bodyPr/>
          <a:lstStyle/>
          <a:p>
            <a:r>
              <a:rPr lang="en-GB" sz="2400" b="1" dirty="0"/>
              <a:t>If you want to publish in a journal or a book series, become very familiar with their existing outputs;</a:t>
            </a:r>
          </a:p>
          <a:p>
            <a:r>
              <a:rPr lang="en-GB" sz="2400" b="1" dirty="0"/>
              <a:t>Read thoroughly the last couple of issues of a journal you want to submit to, for example, or scrutinize other books in the series;</a:t>
            </a:r>
          </a:p>
          <a:p>
            <a:r>
              <a:rPr lang="en-GB" sz="2400" b="1" dirty="0"/>
              <a:t>Look at:</a:t>
            </a:r>
          </a:p>
          <a:p>
            <a:pPr lvl="1"/>
            <a:r>
              <a:rPr lang="en-GB" sz="2400" b="1" dirty="0"/>
              <a:t>Technical issues like length, format, layout, number of diagrams/ tables expected;</a:t>
            </a:r>
          </a:p>
          <a:p>
            <a:pPr lvl="1"/>
            <a:r>
              <a:rPr lang="en-GB" sz="2400" b="1" dirty="0"/>
              <a:t>Stylistic issues like active or passive verbs, typical sentence structure, tone, register, vocabulary; </a:t>
            </a:r>
          </a:p>
          <a:p>
            <a:pPr lvl="1"/>
            <a:r>
              <a:rPr lang="en-GB" sz="2400" b="1" dirty="0"/>
              <a:t>Read and read and read to get the look and feel right.</a:t>
            </a:r>
          </a:p>
          <a:p>
            <a:endParaRPr lang="en-GB" dirty="0"/>
          </a:p>
        </p:txBody>
      </p:sp>
      <p:sp>
        <p:nvSpPr>
          <p:cNvPr id="4" name="Date Placeholder 3">
            <a:extLst>
              <a:ext uri="{FF2B5EF4-FFF2-40B4-BE49-F238E27FC236}">
                <a16:creationId xmlns:a16="http://schemas.microsoft.com/office/drawing/2014/main" id="{6C7F37A5-05B6-BBD4-A395-4C385F4408B5}"/>
              </a:ext>
            </a:extLst>
          </p:cNvPr>
          <p:cNvSpPr>
            <a:spLocks noGrp="1"/>
          </p:cNvSpPr>
          <p:nvPr>
            <p:ph type="dt" sz="half" idx="10"/>
          </p:nvPr>
        </p:nvSpPr>
        <p:spPr/>
        <p:txBody>
          <a:bodyPr/>
          <a:lstStyle/>
          <a:p>
            <a:fld id="{61DAFC6A-96EF-4B1F-8CAA-0F46822C23BE}" type="datetime1">
              <a:rPr lang="en-GB" smtClean="0"/>
              <a:t>07/06/2024</a:t>
            </a:fld>
            <a:endParaRPr lang="en-GB"/>
          </a:p>
        </p:txBody>
      </p:sp>
    </p:spTree>
    <p:extLst>
      <p:ext uri="{BB962C8B-B14F-4D97-AF65-F5344CB8AC3E}">
        <p14:creationId xmlns:p14="http://schemas.microsoft.com/office/powerpoint/2010/main" val="230259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1D84C-F1FF-24F0-587F-7196BB7DB66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800"/>
              <a:t>6. </a:t>
            </a:r>
            <a:r>
              <a:rPr lang="en-US" sz="3800" b="1"/>
              <a:t>Using your dissertations as a basis for publications</a:t>
            </a:r>
            <a:endParaRPr lang="en-US" sz="3800"/>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1BE370E-70C3-2DD8-180B-14C864161662}"/>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b="1" dirty="0"/>
              <a:t>See lots of slides at end of presentation/ on my website sally-brown.net!</a:t>
            </a:r>
          </a:p>
          <a:p>
            <a:pPr indent="-228600">
              <a:buFont typeface="Arial" panose="020B0604020202020204" pitchFamily="34" charset="0"/>
              <a:buChar char="•"/>
            </a:pPr>
            <a:r>
              <a:rPr lang="en-US" sz="2200" b="1" dirty="0"/>
              <a:t>But in essence, don’t just think about a quick job, think of it more like a quarry for excavating the marble to create a statue!</a:t>
            </a:r>
          </a:p>
          <a:p>
            <a:pPr indent="-228600">
              <a:buFont typeface="Arial" panose="020B0604020202020204" pitchFamily="34" charset="0"/>
              <a:buChar char="•"/>
            </a:pPr>
            <a:endParaRPr lang="en-US" sz="2200" dirty="0"/>
          </a:p>
        </p:txBody>
      </p:sp>
      <p:pic>
        <p:nvPicPr>
          <p:cNvPr id="2050" name="Picture 2" descr="Free Obernkirchen Sandstone Quarry photo and picture">
            <a:extLst>
              <a:ext uri="{FF2B5EF4-FFF2-40B4-BE49-F238E27FC236}">
                <a16:creationId xmlns:a16="http://schemas.microsoft.com/office/drawing/2014/main" id="{4417BE41-8735-EEE8-9747-BF8A5F82BBAD}"/>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6273" r="1627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35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5768D1C-03C1-3171-8988-A29083BC65A1}"/>
              </a:ext>
            </a:extLst>
          </p:cNvPr>
          <p:cNvPicPr>
            <a:picLocks noChangeAspect="1"/>
          </p:cNvPicPr>
          <p:nvPr/>
        </p:nvPicPr>
        <p:blipFill rotWithShape="1">
          <a:blip r:embed="rId2"/>
          <a:srcRect t="19159" r="1" b="6115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026" name="Picture 2" descr="Image preview">
            <a:extLst>
              <a:ext uri="{FF2B5EF4-FFF2-40B4-BE49-F238E27FC236}">
                <a16:creationId xmlns:a16="http://schemas.microsoft.com/office/drawing/2014/main" id="{753E6A09-E7FD-923D-86A2-29099000295F}"/>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18329" r="-2" b="20488"/>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55" name="Freeform: Shape 105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57" name="Freeform: Shape 105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44B586C-306E-B225-FEDA-546A0002EB69}"/>
              </a:ext>
            </a:extLst>
          </p:cNvPr>
          <p:cNvSpPr>
            <a:spLocks noGrp="1"/>
          </p:cNvSpPr>
          <p:nvPr>
            <p:ph type="title"/>
          </p:nvPr>
        </p:nvSpPr>
        <p:spPr>
          <a:xfrm>
            <a:off x="448056" y="859536"/>
            <a:ext cx="4832802" cy="1243584"/>
          </a:xfrm>
        </p:spPr>
        <p:txBody>
          <a:bodyPr vert="horz" lIns="91440" tIns="45720" rIns="91440" bIns="45720" rtlCol="0" anchor="ctr">
            <a:normAutofit fontScale="90000"/>
          </a:bodyPr>
          <a:lstStyle/>
          <a:p>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 My background in publishing</a:t>
            </a:r>
            <a:endParaRPr lang="en-US" sz="3400" kern="1200" dirty="0">
              <a:solidFill>
                <a:schemeClr val="tx1"/>
              </a:solidFill>
              <a:latin typeface="+mj-lt"/>
              <a:ea typeface="+mj-ea"/>
              <a:cs typeface="+mj-cs"/>
            </a:endParaRPr>
          </a:p>
        </p:txBody>
      </p:sp>
      <p:sp>
        <p:nvSpPr>
          <p:cNvPr id="1059" name="Rectangle 105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061" name="Rectangle 106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3" name="Rectangle 106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9898640A-585F-C687-1F56-E9A3A8BCBB5F}"/>
              </a:ext>
            </a:extLst>
          </p:cNvPr>
          <p:cNvSpPr>
            <a:spLocks noGrp="1"/>
          </p:cNvSpPr>
          <p:nvPr>
            <p:ph type="body" sz="half" idx="2"/>
          </p:nvPr>
        </p:nvSpPr>
        <p:spPr>
          <a:xfrm>
            <a:off x="448056" y="2512611"/>
            <a:ext cx="4832803" cy="3664351"/>
          </a:xfrm>
        </p:spPr>
        <p:txBody>
          <a:bodyPr vert="horz" lIns="91440" tIns="45720" rIns="91440" bIns="45720" rtlCol="0">
            <a:noAutofit/>
          </a:bodyPr>
          <a:lstStyle/>
          <a:p>
            <a:pPr indent="-228600">
              <a:buFont typeface="Arial" panose="020B0604020202020204" pitchFamily="34" charset="0"/>
              <a:buChar char="•"/>
            </a:pPr>
            <a:r>
              <a:rPr lang="en-US" sz="1800" b="1" dirty="0"/>
              <a:t>Widely published on assessment and other aspects of teaching and learning;</a:t>
            </a:r>
          </a:p>
          <a:p>
            <a:pPr indent="-228600">
              <a:buFont typeface="Arial" panose="020B0604020202020204" pitchFamily="34" charset="0"/>
              <a:buChar char="•"/>
            </a:pPr>
            <a:r>
              <a:rPr lang="en-US" sz="1800" b="1" dirty="0"/>
              <a:t>Writing and editing books, initiating 3 book series,  lots of articles, guest editing journals, plus well-known website (</a:t>
            </a:r>
            <a:r>
              <a:rPr lang="en-US" sz="1800" b="1" dirty="0">
                <a:hlinkClick r:id="rId4"/>
              </a:rPr>
              <a:t>Sally Brown - Assessment, learning and teaching in higher education Sally Brown (sally-brown.net)</a:t>
            </a:r>
            <a:r>
              <a:rPr lang="en-US" sz="1800" b="1" dirty="0"/>
              <a:t> magazine and newspaper articles and blogs,</a:t>
            </a:r>
          </a:p>
          <a:p>
            <a:pPr indent="-228600">
              <a:buFont typeface="Arial" panose="020B0604020202020204" pitchFamily="34" charset="0"/>
              <a:buChar char="•"/>
            </a:pPr>
            <a:r>
              <a:rPr lang="en-US" sz="1800" b="1" dirty="0"/>
              <a:t>Lots of mentoring and retreats on getting published;</a:t>
            </a:r>
          </a:p>
          <a:p>
            <a:pPr indent="-228600">
              <a:buFont typeface="Arial" panose="020B0604020202020204" pitchFamily="34" charset="0"/>
              <a:buChar char="•"/>
            </a:pPr>
            <a:r>
              <a:rPr lang="en-US" sz="1800" b="1" dirty="0"/>
              <a:t>Emerita at Leeds Beckett Uni, Visiting Professor at Edge Hill University (and lots of previous ones) + five Honorary Doctorates;</a:t>
            </a:r>
          </a:p>
          <a:p>
            <a:br>
              <a:rPr lang="en-US" sz="1800" b="1" dirty="0"/>
            </a:br>
            <a:endParaRPr lang="en-US" sz="1800" b="1" dirty="0"/>
          </a:p>
        </p:txBody>
      </p:sp>
    </p:spTree>
    <p:extLst>
      <p:ext uri="{BB962C8B-B14F-4D97-AF65-F5344CB8AC3E}">
        <p14:creationId xmlns:p14="http://schemas.microsoft.com/office/powerpoint/2010/main" val="2496008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GB" sz="4600"/>
              <a:t>Linking conference presentations to published outputs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r>
              <a:rPr lang="en-GB" sz="2200" b="1"/>
              <a:t>If there is a conference on a topic, it is likely that this is a current area of interest, and this raises the chances of your getting a publication out of it;</a:t>
            </a:r>
          </a:p>
          <a:p>
            <a:r>
              <a:rPr lang="en-GB" sz="2200" b="1"/>
              <a:t>Scan the contents of other sessions to glean ideas that will help your own work;</a:t>
            </a:r>
          </a:p>
          <a:p>
            <a:r>
              <a:rPr lang="en-GB" sz="2200" b="1"/>
              <a:t>Find out if there are plans to have a special issue of the journal linked to the event at which you are speaking, and don’t be embarrassed to hustle to get your paper included;</a:t>
            </a:r>
          </a:p>
          <a:p>
            <a:r>
              <a:rPr lang="en-GB" sz="2200" b="1"/>
              <a:t>Use feedback you received in the session to refine and enhance your thinking before you write the article.</a:t>
            </a:r>
          </a:p>
        </p:txBody>
      </p:sp>
    </p:spTree>
    <p:extLst>
      <p:ext uri="{BB962C8B-B14F-4D97-AF65-F5344CB8AC3E}">
        <p14:creationId xmlns:p14="http://schemas.microsoft.com/office/powerpoint/2010/main" val="180828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D88D4-1FA8-85A5-71DA-A4F5D9E3AB17}"/>
              </a:ext>
            </a:extLst>
          </p:cNvPr>
          <p:cNvSpPr>
            <a:spLocks noGrp="1"/>
          </p:cNvSpPr>
          <p:nvPr>
            <p:ph type="title"/>
          </p:nvPr>
        </p:nvSpPr>
        <p:spPr>
          <a:xfrm>
            <a:off x="4654296" y="329184"/>
            <a:ext cx="6894576" cy="1783080"/>
          </a:xfrm>
        </p:spPr>
        <p:txBody>
          <a:bodyPr anchor="b">
            <a:normAutofit/>
          </a:bodyPr>
          <a:lstStyle/>
          <a:p>
            <a:r>
              <a:rPr lang="en-US" sz="5400" dirty="0"/>
              <a:t>7 Writing your abstract</a:t>
            </a:r>
            <a:endParaRPr lang="en-GB" sz="5400" dirty="0"/>
          </a:p>
        </p:txBody>
      </p:sp>
      <p:pic>
        <p:nvPicPr>
          <p:cNvPr id="6" name="Picture 5" descr="Pie charts 3D art">
            <a:extLst>
              <a:ext uri="{FF2B5EF4-FFF2-40B4-BE49-F238E27FC236}">
                <a16:creationId xmlns:a16="http://schemas.microsoft.com/office/drawing/2014/main" id="{F178B9D5-2ABD-A5A1-E106-DFFB23F35EA4}"/>
              </a:ext>
            </a:extLst>
          </p:cNvPr>
          <p:cNvPicPr>
            <a:picLocks noChangeAspect="1"/>
          </p:cNvPicPr>
          <p:nvPr/>
        </p:nvPicPr>
        <p:blipFill rotWithShape="1">
          <a:blip r:embed="rId2"/>
          <a:srcRect l="30865" r="29691"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DC5826-14BF-2986-3284-0B1BADADCB5B}"/>
              </a:ext>
            </a:extLst>
          </p:cNvPr>
          <p:cNvSpPr>
            <a:spLocks noGrp="1"/>
          </p:cNvSpPr>
          <p:nvPr>
            <p:ph idx="1"/>
          </p:nvPr>
        </p:nvSpPr>
        <p:spPr>
          <a:xfrm>
            <a:off x="4264090" y="2706623"/>
            <a:ext cx="7707086" cy="4014851"/>
          </a:xfrm>
        </p:spPr>
        <p:txBody>
          <a:bodyPr>
            <a:normAutofit lnSpcReduction="10000"/>
          </a:bodyPr>
          <a:lstStyle/>
          <a:p>
            <a:r>
              <a:rPr lang="en-GB" altLang="en-US" sz="2400" b="1" dirty="0"/>
              <a:t>Write this at the very end of the article production process;</a:t>
            </a:r>
          </a:p>
          <a:p>
            <a:r>
              <a:rPr lang="en-GB" altLang="en-US" sz="2400" b="1" dirty="0"/>
              <a:t>Summarise briefly what you set out to achieve, your research methods and your key findings;</a:t>
            </a:r>
          </a:p>
          <a:p>
            <a:r>
              <a:rPr lang="en-GB" altLang="en-US" sz="2400" b="1" dirty="0"/>
              <a:t>Look at abstracts within the target journal so you can emulate their style, scope and length. Some journals have a prescribed format for abstracts which you must follow using their on-line form</a:t>
            </a:r>
          </a:p>
          <a:p>
            <a:r>
              <a:rPr lang="en-GB" altLang="en-US" sz="2400" b="1" dirty="0"/>
              <a:t>Scientific journals normally use short sentences but social science journals use longer more complex ones;</a:t>
            </a:r>
          </a:p>
          <a:p>
            <a:r>
              <a:rPr lang="en-GB" altLang="en-US" sz="2400" b="1" dirty="0"/>
              <a:t>Seek peer review from a more experienced colleague as abstracts really matter.</a:t>
            </a:r>
          </a:p>
          <a:p>
            <a:endParaRPr lang="en-GB" sz="1900" dirty="0"/>
          </a:p>
        </p:txBody>
      </p:sp>
      <p:sp>
        <p:nvSpPr>
          <p:cNvPr id="4" name="Date Placeholder 3">
            <a:extLst>
              <a:ext uri="{FF2B5EF4-FFF2-40B4-BE49-F238E27FC236}">
                <a16:creationId xmlns:a16="http://schemas.microsoft.com/office/drawing/2014/main" id="{3937B925-5BE1-6929-EA9B-1F6E9ADF4220}"/>
              </a:ext>
            </a:extLst>
          </p:cNvPr>
          <p:cNvSpPr>
            <a:spLocks noGrp="1"/>
          </p:cNvSpPr>
          <p:nvPr>
            <p:ph type="dt" sz="half" idx="10"/>
          </p:nvPr>
        </p:nvSpPr>
        <p:spPr>
          <a:xfrm>
            <a:off x="838200" y="6356350"/>
            <a:ext cx="2743200" cy="365125"/>
          </a:xfrm>
        </p:spPr>
        <p:txBody>
          <a:bodyPr>
            <a:normAutofit/>
          </a:bodyPr>
          <a:lstStyle/>
          <a:p>
            <a:pPr>
              <a:spcAft>
                <a:spcPts val="600"/>
              </a:spcAft>
            </a:pPr>
            <a:fld id="{A415D63F-65F2-4315-9F96-3E98E92750AF}" type="datetime1">
              <a:rPr lang="en-GB">
                <a:solidFill>
                  <a:srgbClr val="FFFFFF"/>
                </a:solidFill>
              </a:rPr>
              <a:pPr>
                <a:spcAft>
                  <a:spcPts val="600"/>
                </a:spcAft>
              </a:pPr>
              <a:t>07/06/2024</a:t>
            </a:fld>
            <a:endParaRPr lang="en-GB">
              <a:solidFill>
                <a:srgbClr val="FFFFFF"/>
              </a:solidFill>
            </a:endParaRPr>
          </a:p>
        </p:txBody>
      </p:sp>
    </p:spTree>
    <p:extLst>
      <p:ext uri="{BB962C8B-B14F-4D97-AF65-F5344CB8AC3E}">
        <p14:creationId xmlns:p14="http://schemas.microsoft.com/office/powerpoint/2010/main" val="719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CA62E-384C-DB9A-4041-DD6D63E80243}"/>
              </a:ext>
            </a:extLst>
          </p:cNvPr>
          <p:cNvSpPr>
            <a:spLocks noGrp="1"/>
          </p:cNvSpPr>
          <p:nvPr>
            <p:ph type="title"/>
          </p:nvPr>
        </p:nvSpPr>
        <p:spPr>
          <a:xfrm>
            <a:off x="761803" y="350196"/>
            <a:ext cx="4646904" cy="1624520"/>
          </a:xfrm>
        </p:spPr>
        <p:txBody>
          <a:bodyPr anchor="ctr">
            <a:normAutofit/>
          </a:bodyPr>
          <a:lstStyle/>
          <a:p>
            <a:r>
              <a:rPr lang="en-US" sz="3400"/>
              <a:t>8. Finishing your article. Do not even consider sending this off without :</a:t>
            </a:r>
            <a:endParaRPr lang="en-GB" sz="3400"/>
          </a:p>
        </p:txBody>
      </p:sp>
      <p:sp>
        <p:nvSpPr>
          <p:cNvPr id="3" name="Content Placeholder 2">
            <a:extLst>
              <a:ext uri="{FF2B5EF4-FFF2-40B4-BE49-F238E27FC236}">
                <a16:creationId xmlns:a16="http://schemas.microsoft.com/office/drawing/2014/main" id="{6F7951A9-C9D5-7D03-32FE-7BA8332D9309}"/>
              </a:ext>
            </a:extLst>
          </p:cNvPr>
          <p:cNvSpPr>
            <a:spLocks noGrp="1"/>
          </p:cNvSpPr>
          <p:nvPr>
            <p:ph idx="1"/>
          </p:nvPr>
        </p:nvSpPr>
        <p:spPr>
          <a:xfrm>
            <a:off x="761802" y="2743200"/>
            <a:ext cx="4646905" cy="3613149"/>
          </a:xfrm>
        </p:spPr>
        <p:txBody>
          <a:bodyPr anchor="ctr">
            <a:normAutofit/>
          </a:bodyPr>
          <a:lstStyle/>
          <a:p>
            <a:r>
              <a:rPr lang="en-US" sz="2000"/>
              <a:t>Reading it aloud to yourself: you will be amazed to hear your own verbal infelicities and lack of logical links that were not apparent on the page. </a:t>
            </a:r>
          </a:p>
          <a:p>
            <a:r>
              <a:rPr lang="en-US" sz="2000"/>
              <a:t>Getting at least one other person to read it through to find the above issues you failed to find, and also suggesting areas you might want to expand/ reduce/ rewrite/ omit.</a:t>
            </a:r>
          </a:p>
          <a:p>
            <a:r>
              <a:rPr lang="en-US" sz="2000"/>
              <a:t>Double checking the author guidelines to make sure you comply with this journals requirements.</a:t>
            </a:r>
            <a:endParaRPr lang="en-GB" sz="2000"/>
          </a:p>
        </p:txBody>
      </p:sp>
      <p:sp>
        <p:nvSpPr>
          <p:cNvPr id="4" name="Date Placeholder 3">
            <a:extLst>
              <a:ext uri="{FF2B5EF4-FFF2-40B4-BE49-F238E27FC236}">
                <a16:creationId xmlns:a16="http://schemas.microsoft.com/office/drawing/2014/main" id="{1278A9A4-DE5E-37B5-1FF8-4645DEEDCBF0}"/>
              </a:ext>
            </a:extLst>
          </p:cNvPr>
          <p:cNvSpPr>
            <a:spLocks noGrp="1"/>
          </p:cNvSpPr>
          <p:nvPr>
            <p:ph type="dt" sz="half" idx="10"/>
          </p:nvPr>
        </p:nvSpPr>
        <p:spPr>
          <a:xfrm>
            <a:off x="761802" y="6356350"/>
            <a:ext cx="2819598" cy="365125"/>
          </a:xfrm>
        </p:spPr>
        <p:txBody>
          <a:bodyPr>
            <a:normAutofit/>
          </a:bodyPr>
          <a:lstStyle/>
          <a:p>
            <a:pPr>
              <a:spcAft>
                <a:spcPts val="600"/>
              </a:spcAft>
            </a:pPr>
            <a:fld id="{B0709D98-ACD7-4B10-BF2C-E1935DA5C1BD}" type="datetime1">
              <a:rPr lang="en-GB">
                <a:solidFill>
                  <a:schemeClr val="tx1"/>
                </a:solidFill>
              </a:rPr>
              <a:pPr>
                <a:spcAft>
                  <a:spcPts val="600"/>
                </a:spcAft>
              </a:pPr>
              <a:t>07/06/2024</a:t>
            </a:fld>
            <a:endParaRPr lang="en-GB">
              <a:solidFill>
                <a:schemeClr val="tx1"/>
              </a:solidFill>
            </a:endParaRPr>
          </a:p>
        </p:txBody>
      </p:sp>
      <p:pic>
        <p:nvPicPr>
          <p:cNvPr id="6" name="Picture 5">
            <a:extLst>
              <a:ext uri="{FF2B5EF4-FFF2-40B4-BE49-F238E27FC236}">
                <a16:creationId xmlns:a16="http://schemas.microsoft.com/office/drawing/2014/main" id="{4D30B196-D547-CCBB-47C1-60AC3BF59069}"/>
              </a:ext>
            </a:extLst>
          </p:cNvPr>
          <p:cNvPicPr>
            <a:picLocks noChangeAspect="1"/>
          </p:cNvPicPr>
          <p:nvPr/>
        </p:nvPicPr>
        <p:blipFill rotWithShape="1">
          <a:blip r:embed="rId2"/>
          <a:srcRect l="22694" r="27250"/>
          <a:stretch/>
        </p:blipFill>
        <p:spPr>
          <a:xfrm>
            <a:off x="6096000" y="1"/>
            <a:ext cx="6102825" cy="6858000"/>
          </a:xfrm>
          <a:prstGeom prst="rect">
            <a:avLst/>
          </a:prstGeom>
        </p:spPr>
      </p:pic>
    </p:spTree>
    <p:extLst>
      <p:ext uri="{BB962C8B-B14F-4D97-AF65-F5344CB8AC3E}">
        <p14:creationId xmlns:p14="http://schemas.microsoft.com/office/powerpoint/2010/main" val="3594664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D674E-F528-8DA3-E7CE-29FD529FB3FA}"/>
              </a:ext>
            </a:extLst>
          </p:cNvPr>
          <p:cNvSpPr>
            <a:spLocks noGrp="1"/>
          </p:cNvSpPr>
          <p:nvPr>
            <p:ph type="title"/>
          </p:nvPr>
        </p:nvSpPr>
        <p:spPr>
          <a:xfrm>
            <a:off x="761803" y="350196"/>
            <a:ext cx="4646904" cy="1624520"/>
          </a:xfrm>
        </p:spPr>
        <p:txBody>
          <a:bodyPr anchor="ctr">
            <a:normAutofit/>
          </a:bodyPr>
          <a:lstStyle/>
          <a:p>
            <a:r>
              <a:rPr lang="en-US" sz="4000"/>
              <a:t>9.Responding to reviewer comments </a:t>
            </a:r>
            <a:endParaRPr lang="en-GB" sz="4000"/>
          </a:p>
        </p:txBody>
      </p:sp>
      <p:sp>
        <p:nvSpPr>
          <p:cNvPr id="3" name="Content Placeholder 2">
            <a:extLst>
              <a:ext uri="{FF2B5EF4-FFF2-40B4-BE49-F238E27FC236}">
                <a16:creationId xmlns:a16="http://schemas.microsoft.com/office/drawing/2014/main" id="{5E0FD15A-AD6C-1D72-7B32-2314484C1F6E}"/>
              </a:ext>
            </a:extLst>
          </p:cNvPr>
          <p:cNvSpPr>
            <a:spLocks noGrp="1"/>
          </p:cNvSpPr>
          <p:nvPr>
            <p:ph idx="1"/>
          </p:nvPr>
        </p:nvSpPr>
        <p:spPr>
          <a:xfrm>
            <a:off x="761802" y="2743200"/>
            <a:ext cx="4646905" cy="3613149"/>
          </a:xfrm>
        </p:spPr>
        <p:txBody>
          <a:bodyPr anchor="ctr">
            <a:normAutofit/>
          </a:bodyPr>
          <a:lstStyle/>
          <a:p>
            <a:r>
              <a:rPr lang="en-US" sz="1600"/>
              <a:t>If you have waited ages to get a response, a polite enquiry is acceptable, but don’t harass the editor!</a:t>
            </a:r>
          </a:p>
          <a:p>
            <a:r>
              <a:rPr lang="en-US" sz="1600"/>
              <a:t>When you get the feedback, read it very carefully with an open mind and get a peer/ supervisor/ mentor to read it through with you.</a:t>
            </a:r>
          </a:p>
          <a:p>
            <a:r>
              <a:rPr lang="en-US" sz="1600"/>
              <a:t>If you don’t like the feedback, don’t contact the editor with vituperation! And don’t destroy the work!</a:t>
            </a:r>
          </a:p>
          <a:p>
            <a:r>
              <a:rPr lang="en-US" sz="1600"/>
              <a:t>Recognise that the comments are designed to help you make a more publishable article so note and respond to comment thoughtfully.</a:t>
            </a:r>
          </a:p>
          <a:p>
            <a:r>
              <a:rPr lang="en-US" sz="1600"/>
              <a:t>You don’t have to do absolutely everything they suggest  but if you don’t, supply a reasoned rationale  for your decision.</a:t>
            </a:r>
          </a:p>
          <a:p>
            <a:endParaRPr lang="en-GB" sz="1600"/>
          </a:p>
        </p:txBody>
      </p:sp>
      <p:sp>
        <p:nvSpPr>
          <p:cNvPr id="4" name="Date Placeholder 3">
            <a:extLst>
              <a:ext uri="{FF2B5EF4-FFF2-40B4-BE49-F238E27FC236}">
                <a16:creationId xmlns:a16="http://schemas.microsoft.com/office/drawing/2014/main" id="{A3D54CE7-19AE-AF22-1995-EA66CE1869BB}"/>
              </a:ext>
            </a:extLst>
          </p:cNvPr>
          <p:cNvSpPr>
            <a:spLocks noGrp="1"/>
          </p:cNvSpPr>
          <p:nvPr>
            <p:ph type="dt" sz="half" idx="10"/>
          </p:nvPr>
        </p:nvSpPr>
        <p:spPr>
          <a:xfrm>
            <a:off x="761802" y="6356350"/>
            <a:ext cx="2819598" cy="365125"/>
          </a:xfrm>
        </p:spPr>
        <p:txBody>
          <a:bodyPr>
            <a:normAutofit/>
          </a:bodyPr>
          <a:lstStyle/>
          <a:p>
            <a:pPr>
              <a:spcAft>
                <a:spcPts val="600"/>
              </a:spcAft>
            </a:pPr>
            <a:fld id="{22D88FF8-CA44-463A-8E98-55EEB34D2C2A}" type="datetime1">
              <a:rPr lang="en-GB">
                <a:solidFill>
                  <a:schemeClr val="tx1"/>
                </a:solidFill>
              </a:rPr>
              <a:pPr>
                <a:spcAft>
                  <a:spcPts val="600"/>
                </a:spcAft>
              </a:pPr>
              <a:t>07/06/2024</a:t>
            </a:fld>
            <a:endParaRPr lang="en-GB">
              <a:solidFill>
                <a:schemeClr val="tx1"/>
              </a:solidFill>
            </a:endParaRPr>
          </a:p>
        </p:txBody>
      </p:sp>
      <p:pic>
        <p:nvPicPr>
          <p:cNvPr id="6" name="Picture 5" descr="Many question marks on black background">
            <a:extLst>
              <a:ext uri="{FF2B5EF4-FFF2-40B4-BE49-F238E27FC236}">
                <a16:creationId xmlns:a16="http://schemas.microsoft.com/office/drawing/2014/main" id="{685304B6-57A0-8E51-28B9-1AF6E353CB52}"/>
              </a:ext>
            </a:extLst>
          </p:cNvPr>
          <p:cNvPicPr>
            <a:picLocks noChangeAspect="1"/>
          </p:cNvPicPr>
          <p:nvPr/>
        </p:nvPicPr>
        <p:blipFill rotWithShape="1">
          <a:blip r:embed="rId2"/>
          <a:srcRect l="45716" r="2" b="2"/>
          <a:stretch/>
        </p:blipFill>
        <p:spPr>
          <a:xfrm>
            <a:off x="6096000" y="1"/>
            <a:ext cx="6102825" cy="6858000"/>
          </a:xfrm>
          <a:prstGeom prst="rect">
            <a:avLst/>
          </a:prstGeom>
        </p:spPr>
      </p:pic>
    </p:spTree>
    <p:extLst>
      <p:ext uri="{BB962C8B-B14F-4D97-AF65-F5344CB8AC3E}">
        <p14:creationId xmlns:p14="http://schemas.microsoft.com/office/powerpoint/2010/main" val="3155777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1" name="Freeform: Shape 2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11F1666-8CFD-E8D7-9596-CD5ED38C9662}"/>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And if you get rejected outright and want to try another journal:</a:t>
            </a:r>
            <a:endParaRPr lang="en-GB" sz="3600" dirty="0">
              <a:solidFill>
                <a:schemeClr val="tx2"/>
              </a:solidFill>
            </a:endParaRPr>
          </a:p>
        </p:txBody>
      </p:sp>
      <p:sp>
        <p:nvSpPr>
          <p:cNvPr id="3" name="Content Placeholder 2">
            <a:extLst>
              <a:ext uri="{FF2B5EF4-FFF2-40B4-BE49-F238E27FC236}">
                <a16:creationId xmlns:a16="http://schemas.microsoft.com/office/drawing/2014/main" id="{E0A354E1-3B8D-BECB-150C-69480A5D1112}"/>
              </a:ext>
            </a:extLst>
          </p:cNvPr>
          <p:cNvSpPr>
            <a:spLocks noGrp="1"/>
          </p:cNvSpPr>
          <p:nvPr>
            <p:ph idx="1"/>
          </p:nvPr>
        </p:nvSpPr>
        <p:spPr>
          <a:xfrm>
            <a:off x="6172199" y="298580"/>
            <a:ext cx="5481735" cy="6239660"/>
          </a:xfrm>
        </p:spPr>
        <p:txBody>
          <a:bodyPr anchor="ctr">
            <a:noAutofit/>
          </a:bodyPr>
          <a:lstStyle/>
          <a:p>
            <a:r>
              <a:rPr lang="en-US" sz="2400" b="1" dirty="0">
                <a:solidFill>
                  <a:schemeClr val="tx2"/>
                </a:solidFill>
              </a:rPr>
              <a:t>Don’t just send the same article off unamended!</a:t>
            </a:r>
          </a:p>
          <a:p>
            <a:r>
              <a:rPr lang="en-US" sz="2400" b="1" dirty="0">
                <a:solidFill>
                  <a:schemeClr val="tx2"/>
                </a:solidFill>
              </a:rPr>
              <a:t>Read the reviewer comments, however painful, and take them on board;</a:t>
            </a:r>
          </a:p>
          <a:p>
            <a:r>
              <a:rPr lang="en-US" sz="2400" b="1" dirty="0">
                <a:solidFill>
                  <a:schemeClr val="tx2"/>
                </a:solidFill>
              </a:rPr>
              <a:t>Talk to your mentor/ supervisor/ a colleague and ask them for advice on how to make this publishable;</a:t>
            </a:r>
          </a:p>
          <a:p>
            <a:r>
              <a:rPr lang="en-US" sz="2400" b="1" dirty="0">
                <a:solidFill>
                  <a:schemeClr val="tx2"/>
                </a:solidFill>
              </a:rPr>
              <a:t>Consider co-authoring:</a:t>
            </a:r>
          </a:p>
          <a:p>
            <a:r>
              <a:rPr lang="en-US" sz="2400" b="1" dirty="0">
                <a:solidFill>
                  <a:schemeClr val="tx2"/>
                </a:solidFill>
              </a:rPr>
              <a:t>Look at what further work you might need to do;</a:t>
            </a:r>
          </a:p>
          <a:p>
            <a:r>
              <a:rPr lang="en-US" sz="2400" b="1" dirty="0">
                <a:solidFill>
                  <a:schemeClr val="tx2"/>
                </a:solidFill>
              </a:rPr>
              <a:t>Look at alternative publications, read the author guidelines carefully and then tailor your amendments to match their needs, then send it off;</a:t>
            </a:r>
          </a:p>
          <a:p>
            <a:r>
              <a:rPr lang="en-US" sz="2400" b="1" dirty="0">
                <a:solidFill>
                  <a:schemeClr val="tx2"/>
                </a:solidFill>
              </a:rPr>
              <a:t>Stay positive, even the best published authors have to try several journals!</a:t>
            </a:r>
            <a:endParaRPr lang="en-GB" sz="2400" b="1" dirty="0">
              <a:solidFill>
                <a:schemeClr val="tx2"/>
              </a:solidFill>
            </a:endParaRPr>
          </a:p>
        </p:txBody>
      </p:sp>
      <p:sp>
        <p:nvSpPr>
          <p:cNvPr id="4" name="Date Placeholder 3">
            <a:extLst>
              <a:ext uri="{FF2B5EF4-FFF2-40B4-BE49-F238E27FC236}">
                <a16:creationId xmlns:a16="http://schemas.microsoft.com/office/drawing/2014/main" id="{73DD0433-E7C5-A8EF-A329-F0C4342D6FCD}"/>
              </a:ext>
            </a:extLst>
          </p:cNvPr>
          <p:cNvSpPr>
            <a:spLocks noGrp="1"/>
          </p:cNvSpPr>
          <p:nvPr>
            <p:ph type="dt" sz="half" idx="10"/>
          </p:nvPr>
        </p:nvSpPr>
        <p:spPr>
          <a:xfrm>
            <a:off x="804672" y="6356350"/>
            <a:ext cx="2743200" cy="365125"/>
          </a:xfrm>
        </p:spPr>
        <p:txBody>
          <a:bodyPr>
            <a:normAutofit/>
          </a:bodyPr>
          <a:lstStyle/>
          <a:p>
            <a:pPr>
              <a:spcAft>
                <a:spcPts val="600"/>
              </a:spcAft>
            </a:pPr>
            <a:fld id="{6FDF67EB-DBBC-4184-A462-31AF49C0B252}" type="datetime1">
              <a:rPr lang="en-GB" smtClean="0"/>
              <a:pPr>
                <a:spcAft>
                  <a:spcPts val="600"/>
                </a:spcAft>
              </a:pPr>
              <a:t>07/06/2024</a:t>
            </a:fld>
            <a:endParaRPr lang="en-GB"/>
          </a:p>
        </p:txBody>
      </p:sp>
    </p:spTree>
    <p:extLst>
      <p:ext uri="{BB962C8B-B14F-4D97-AF65-F5344CB8AC3E}">
        <p14:creationId xmlns:p14="http://schemas.microsoft.com/office/powerpoint/2010/main" val="402329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1C487-6B7A-41DD-A6E1-92C5AFF17239}"/>
              </a:ext>
            </a:extLst>
          </p:cNvPr>
          <p:cNvSpPr>
            <a:spLocks noGrp="1"/>
          </p:cNvSpPr>
          <p:nvPr>
            <p:ph type="title"/>
          </p:nvPr>
        </p:nvSpPr>
        <p:spPr>
          <a:xfrm>
            <a:off x="5297762" y="329184"/>
            <a:ext cx="6251110" cy="17830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fontScale="90000"/>
          </a:bodyPr>
          <a:lstStyle/>
          <a:p>
            <a:r>
              <a:rPr lang="en-GB" sz="5400" dirty="0"/>
              <a:t>Your personal plan of action following this workshop</a:t>
            </a:r>
          </a:p>
        </p:txBody>
      </p:sp>
      <p:pic>
        <p:nvPicPr>
          <p:cNvPr id="5" name="Picture 4" descr="Calendar on table">
            <a:extLst>
              <a:ext uri="{FF2B5EF4-FFF2-40B4-BE49-F238E27FC236}">
                <a16:creationId xmlns:a16="http://schemas.microsoft.com/office/drawing/2014/main" id="{798394FF-402B-9B76-7489-7F10964F9E72}"/>
              </a:ext>
            </a:extLst>
          </p:cNvPr>
          <p:cNvPicPr>
            <a:picLocks noChangeAspect="1"/>
          </p:cNvPicPr>
          <p:nvPr/>
        </p:nvPicPr>
        <p:blipFill rotWithShape="1">
          <a:blip r:embed="rId2"/>
          <a:srcRect l="10251" r="4441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959DBC-B54F-48E1-9761-C56F2ADDB94E}"/>
              </a:ext>
            </a:extLst>
          </p:cNvPr>
          <p:cNvSpPr>
            <a:spLocks noGrp="1"/>
          </p:cNvSpPr>
          <p:nvPr>
            <p:ph idx="1"/>
          </p:nvPr>
        </p:nvSpPr>
        <p:spPr>
          <a:xfrm>
            <a:off x="5297762" y="2706624"/>
            <a:ext cx="6251110" cy="3483864"/>
          </a:xfrm>
        </p:spPr>
        <p:txBody>
          <a:bodyPr>
            <a:normAutofit/>
          </a:bodyPr>
          <a:lstStyle/>
          <a:p>
            <a:r>
              <a:rPr lang="en-GB" sz="1200" b="1"/>
              <a:t>This week: Set yourself some small and realistic tasks to achieve which could include, for example, finishing something you’ve already started, doing a literature search, brainstorming a new piece of writing, thinking through some ideas, discussing something with either of us or with a colleague, getting peer feedback, seeking help with references or layout, talking to a potential co-author or whatever will advance your writing activities. </a:t>
            </a:r>
          </a:p>
          <a:p>
            <a:r>
              <a:rPr lang="en-GB" sz="1200" b="1"/>
              <a:t>This month: If you were to allocate four hours a week, what could you do in this time?</a:t>
            </a:r>
          </a:p>
          <a:p>
            <a:r>
              <a:rPr lang="en-GB" sz="1200" b="1"/>
              <a:t>This summer: How many days can you commit to writing? Is it possible to draft and complete ready to send off a whole publication?</a:t>
            </a:r>
          </a:p>
          <a:p>
            <a:r>
              <a:rPr lang="en-GB" sz="1200" b="1"/>
              <a:t>By the end of this year: What realistically could you achieve if you set your mind to it?</a:t>
            </a:r>
          </a:p>
          <a:p>
            <a:pPr marL="0" indent="0">
              <a:buNone/>
            </a:pPr>
            <a:r>
              <a:rPr lang="en-GB" sz="1200" b="1"/>
              <a:t>In each case, when do you expect to complete the task? Who can help you achieve these goals? What might stop you doing it? What steps can you take to stop you being sabotages (or sabotaging yourself!) and how will you know you have been successful?</a:t>
            </a:r>
          </a:p>
          <a:p>
            <a:endParaRPr lang="en-GB" sz="1200"/>
          </a:p>
        </p:txBody>
      </p:sp>
    </p:spTree>
    <p:extLst>
      <p:ext uri="{BB962C8B-B14F-4D97-AF65-F5344CB8AC3E}">
        <p14:creationId xmlns:p14="http://schemas.microsoft.com/office/powerpoint/2010/main" val="142612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50D001D-AC70-F534-7F87-621FBBA07DAF}"/>
              </a:ext>
            </a:extLst>
          </p:cNvPr>
          <p:cNvSpPr>
            <a:spLocks noGrp="1"/>
          </p:cNvSpPr>
          <p:nvPr>
            <p:ph type="title"/>
          </p:nvPr>
        </p:nvSpPr>
        <p:spPr>
          <a:xfrm>
            <a:off x="838200" y="448721"/>
            <a:ext cx="4707671" cy="1225650"/>
          </a:xfrm>
        </p:spPr>
        <p:txBody>
          <a:bodyPr vert="horz" lIns="91440" tIns="45720" rIns="91440" bIns="45720" rtlCol="0" anchor="b">
            <a:normAutofit/>
          </a:bodyPr>
          <a:lstStyle/>
          <a:p>
            <a:pPr defTabSz="914400"/>
            <a:r>
              <a:rPr lang="en-US" sz="3800">
                <a:solidFill>
                  <a:schemeClr val="bg1"/>
                </a:solidFill>
              </a:rPr>
              <a:t>Thank you!</a:t>
            </a:r>
          </a:p>
        </p:txBody>
      </p:sp>
      <p:cxnSp>
        <p:nvCxnSpPr>
          <p:cNvPr id="1040" name="Straight Connector 103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0EBB04F-D0DD-B694-4E42-5D69A2150071}"/>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defTabSz="914400">
              <a:buFont typeface="Arial" panose="020B0604020202020204" pitchFamily="34" charset="0"/>
              <a:buChar char="•"/>
            </a:pPr>
            <a:r>
              <a:rPr lang="en-US" sz="2000" dirty="0">
                <a:solidFill>
                  <a:schemeClr val="bg1"/>
                </a:solidFill>
              </a:rPr>
              <a:t>Sally-Brown.net</a:t>
            </a:r>
          </a:p>
          <a:p>
            <a:pPr indent="-228600" defTabSz="914400">
              <a:buFont typeface="Arial" panose="020B0604020202020204" pitchFamily="34" charset="0"/>
              <a:buChar char="•"/>
            </a:pPr>
            <a:r>
              <a:rPr lang="en-US" sz="2000" dirty="0">
                <a:solidFill>
                  <a:schemeClr val="bg1"/>
                </a:solidFill>
              </a:rPr>
              <a:t>s.brown@leedsbeckett.ac.uk</a:t>
            </a:r>
          </a:p>
        </p:txBody>
      </p:sp>
      <p:cxnSp>
        <p:nvCxnSpPr>
          <p:cNvPr id="1042" name="Straight Connector 104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8433D88A-15AC-DB4F-B37B-61A53CFF0589}"/>
              </a:ext>
            </a:extLst>
          </p:cNvPr>
          <p:cNvSpPr>
            <a:spLocks noGrp="1"/>
          </p:cNvSpPr>
          <p:nvPr>
            <p:ph type="dt" sz="half" idx="10"/>
          </p:nvPr>
        </p:nvSpPr>
        <p:spPr>
          <a:xfrm>
            <a:off x="838200" y="6356350"/>
            <a:ext cx="1536470" cy="365125"/>
          </a:xfrm>
        </p:spPr>
        <p:txBody>
          <a:bodyPr vert="horz" lIns="91440" tIns="45720" rIns="91440" bIns="45720" rtlCol="0" anchor="ctr">
            <a:normAutofit/>
          </a:bodyPr>
          <a:lstStyle/>
          <a:p>
            <a:pPr>
              <a:spcAft>
                <a:spcPts val="600"/>
              </a:spcAft>
              <a:defRPr/>
            </a:pPr>
            <a:fld id="{3E41BCCF-1169-410B-83F4-F7C515801C25}" type="datetime1">
              <a:rPr lang="en-US" sz="1200">
                <a:solidFill>
                  <a:schemeClr val="bg1">
                    <a:lumMod val="50000"/>
                  </a:schemeClr>
                </a:solidFill>
                <a:latin typeface="Calibri" panose="020F0502020204030204"/>
              </a:rPr>
              <a:pPr>
                <a:spcAft>
                  <a:spcPts val="600"/>
                </a:spcAft>
                <a:defRPr/>
              </a:pPr>
              <a:t>6/7/2024</a:t>
            </a:fld>
            <a:endParaRPr lang="en-US" sz="1200">
              <a:solidFill>
                <a:schemeClr val="bg1">
                  <a:lumMod val="50000"/>
                </a:schemeClr>
              </a:solidFill>
              <a:latin typeface="Calibri" panose="020F0502020204030204"/>
            </a:endParaRPr>
          </a:p>
        </p:txBody>
      </p:sp>
      <p:pic>
        <p:nvPicPr>
          <p:cNvPr id="1026" name="Picture 2" descr="Image preview">
            <a:extLst>
              <a:ext uri="{FF2B5EF4-FFF2-40B4-BE49-F238E27FC236}">
                <a16:creationId xmlns:a16="http://schemas.microsoft.com/office/drawing/2014/main" id="{60A80686-6175-4DD5-8F16-8088CDFBB7CE}"/>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7512" r="-1" b="-1"/>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93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283E8-AC7D-9650-CDE3-D7B70ECFF77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defTabSz="914400"/>
            <a:r>
              <a:rPr lang="en-US" sz="3600" kern="1200">
                <a:solidFill>
                  <a:srgbClr val="FFFFFF"/>
                </a:solidFill>
                <a:latin typeface="+mj-lt"/>
                <a:ea typeface="+mj-ea"/>
                <a:cs typeface="+mj-cs"/>
              </a:rPr>
              <a:t>Bonus slides</a:t>
            </a:r>
          </a:p>
        </p:txBody>
      </p:sp>
      <p:pic>
        <p:nvPicPr>
          <p:cNvPr id="3074" name="Picture 2" descr="Free Bonus Gift illustration and picture">
            <a:extLst>
              <a:ext uri="{FF2B5EF4-FFF2-40B4-BE49-F238E27FC236}">
                <a16:creationId xmlns:a16="http://schemas.microsoft.com/office/drawing/2014/main" id="{56DE7314-A68B-8A0A-A40A-94690F84FDA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752" r="7752"/>
          <a:stretch>
            <a:fillRect/>
          </a:stretch>
        </p:blipFill>
        <p:spPr bwMode="auto">
          <a:xfrm>
            <a:off x="4777316" y="749533"/>
            <a:ext cx="6780700" cy="535660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E3E6ACEA-0BB7-25A1-292B-79567008DB13}"/>
              </a:ext>
            </a:extLst>
          </p:cNvPr>
          <p:cNvSpPr>
            <a:spLocks noGrp="1"/>
          </p:cNvSpPr>
          <p:nvPr>
            <p:ph type="dt" sz="half" idx="10"/>
          </p:nvPr>
        </p:nvSpPr>
        <p:spPr>
          <a:xfrm>
            <a:off x="8842248" y="6356350"/>
            <a:ext cx="1997202" cy="365125"/>
          </a:xfrm>
        </p:spPr>
        <p:txBody>
          <a:bodyPr vert="horz" lIns="91440" tIns="45720" rIns="91440" bIns="45720" rtlCol="0" anchor="ctr">
            <a:normAutofit/>
          </a:bodyPr>
          <a:lstStyle/>
          <a:p>
            <a:pPr algn="r">
              <a:spcAft>
                <a:spcPts val="600"/>
              </a:spcAft>
            </a:pPr>
            <a:fld id="{36D82B68-4782-4AC5-81F1-3A09D2462ECB}" type="datetime1">
              <a:rPr lang="en-US" sz="1200">
                <a:solidFill>
                  <a:schemeClr val="tx1">
                    <a:alpha val="80000"/>
                  </a:schemeClr>
                </a:solidFill>
              </a:rPr>
              <a:pPr algn="r">
                <a:spcAft>
                  <a:spcPts val="600"/>
                </a:spcAft>
              </a:pPr>
              <a:t>6/7/2024</a:t>
            </a:fld>
            <a:endParaRPr lang="en-US" sz="1200">
              <a:solidFill>
                <a:schemeClr val="tx1">
                  <a:alpha val="80000"/>
                </a:schemeClr>
              </a:solidFill>
            </a:endParaRPr>
          </a:p>
        </p:txBody>
      </p:sp>
    </p:spTree>
    <p:extLst>
      <p:ext uri="{BB962C8B-B14F-4D97-AF65-F5344CB8AC3E}">
        <p14:creationId xmlns:p14="http://schemas.microsoft.com/office/powerpoint/2010/main" val="1387867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r>
              <a:rPr lang="en-GB" sz="3200" dirty="0"/>
              <a:t>Persisting in the face of setbacks</a:t>
            </a:r>
          </a:p>
        </p:txBody>
      </p:sp>
      <p:sp>
        <p:nvSpPr>
          <p:cNvPr id="3" name="Content Placeholder 2"/>
          <p:cNvSpPr>
            <a:spLocks noGrp="1"/>
          </p:cNvSpPr>
          <p:nvPr>
            <p:ph idx="1"/>
          </p:nvPr>
        </p:nvSpPr>
        <p:spPr/>
        <p:txBody>
          <a:bodyPr/>
          <a:lstStyle/>
          <a:p>
            <a:r>
              <a:rPr lang="en-GB" sz="2800" b="1" dirty="0"/>
              <a:t>Make time to write: it’s not selfish to prioritise this, it’s essential for your career (and don’t wait for the best time);</a:t>
            </a:r>
          </a:p>
          <a:p>
            <a:r>
              <a:rPr lang="en-GB" sz="2800" b="1" dirty="0"/>
              <a:t>If initial feedback is harsh, seek other views abut listen intently and consider it carefully;</a:t>
            </a:r>
          </a:p>
          <a:p>
            <a:r>
              <a:rPr lang="en-GB" sz="2800" b="1" dirty="0"/>
              <a:t>If your article gets rejected, it’s not you but your work that has been unsuccessful;</a:t>
            </a:r>
          </a:p>
          <a:p>
            <a:r>
              <a:rPr lang="en-GB" sz="2800" b="1" dirty="0"/>
              <a:t>Don’t overreact in your response to negative criticism.</a:t>
            </a:r>
          </a:p>
        </p:txBody>
      </p:sp>
    </p:spTree>
    <p:extLst>
      <p:ext uri="{BB962C8B-B14F-4D97-AF65-F5344CB8AC3E}">
        <p14:creationId xmlns:p14="http://schemas.microsoft.com/office/powerpoint/2010/main" val="20105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74E79-56CE-491E-BD98-05F20F5BBD34}"/>
              </a:ext>
            </a:extLst>
          </p:cNvPr>
          <p:cNvSpPr>
            <a:spLocks noGrp="1"/>
          </p:cNvSpPr>
          <p:nvPr>
            <p:ph type="title"/>
          </p:nvPr>
        </p:nvSpPr>
        <p:spPr>
          <a:xfrm>
            <a:off x="4553733" y="548464"/>
            <a:ext cx="6798541" cy="167562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r>
              <a:rPr lang="en-GB" sz="4000"/>
              <a:t>Networking to improve your publication success</a:t>
            </a:r>
          </a:p>
        </p:txBody>
      </p:sp>
      <p:pic>
        <p:nvPicPr>
          <p:cNvPr id="5" name="Picture 4" descr="Empty speech bubbles">
            <a:extLst>
              <a:ext uri="{FF2B5EF4-FFF2-40B4-BE49-F238E27FC236}">
                <a16:creationId xmlns:a16="http://schemas.microsoft.com/office/drawing/2014/main" id="{86111906-F6E8-43C2-E599-F0BE8A50D91F}"/>
              </a:ext>
            </a:extLst>
          </p:cNvPr>
          <p:cNvPicPr>
            <a:picLocks noChangeAspect="1"/>
          </p:cNvPicPr>
          <p:nvPr/>
        </p:nvPicPr>
        <p:blipFill rotWithShape="1">
          <a:blip r:embed="rId2"/>
          <a:srcRect l="33825" r="25330"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F0686190-6A3A-4DE4-836D-ABEEC759F54D}"/>
              </a:ext>
            </a:extLst>
          </p:cNvPr>
          <p:cNvSpPr>
            <a:spLocks noGrp="1"/>
          </p:cNvSpPr>
          <p:nvPr>
            <p:ph idx="1"/>
          </p:nvPr>
        </p:nvSpPr>
        <p:spPr>
          <a:xfrm>
            <a:off x="4553734" y="2409830"/>
            <a:ext cx="6798539" cy="3705217"/>
          </a:xfrm>
        </p:spPr>
        <p:txBody>
          <a:bodyPr>
            <a:normAutofit/>
          </a:bodyPr>
          <a:lstStyle/>
          <a:p>
            <a:pPr lvl="0"/>
            <a:r>
              <a:rPr lang="en-GB" sz="1900" b="1"/>
              <a:t>Go to conferences and meet people: talk to publishers on book stands who may be the commissioning editor for one of the series they are showing, talk to people over dinner and in the lunch queue, go to workshops on related themes to yours and actively look for co-authors or project collaborators.</a:t>
            </a:r>
          </a:p>
          <a:p>
            <a:pPr lvl="0"/>
            <a:r>
              <a:rPr lang="en-GB" sz="1900" b="1"/>
              <a:t>Use electronic networks to find out what people are doing: (my favourite lists are the SEDA, NTF and PF Jiscmail lists: what are yours?), and also join in with Tweetchats, and review research fora like Researchgate or ORCID.</a:t>
            </a:r>
          </a:p>
          <a:p>
            <a:pPr lvl="0"/>
            <a:r>
              <a:rPr lang="en-GB" sz="1900" b="1"/>
              <a:t>Try to achieve a balance between productive networking and hassling: don’t be afraid to contact your heroines/heroes to discuss productive collaboration, but don’t stalk them live or virtually.</a:t>
            </a:r>
          </a:p>
          <a:p>
            <a:endParaRPr lang="en-GB" sz="1900" b="1"/>
          </a:p>
        </p:txBody>
      </p:sp>
    </p:spTree>
    <p:extLst>
      <p:ext uri="{BB962C8B-B14F-4D97-AF65-F5344CB8AC3E}">
        <p14:creationId xmlns:p14="http://schemas.microsoft.com/office/powerpoint/2010/main" val="21448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DF52A-41C7-6D43-62D4-AE922D861675}"/>
              </a:ext>
            </a:extLst>
          </p:cNvPr>
          <p:cNvSpPr>
            <a:spLocks noGrp="1"/>
          </p:cNvSpPr>
          <p:nvPr>
            <p:ph type="title"/>
          </p:nvPr>
        </p:nvSpPr>
        <p:spPr>
          <a:xfrm>
            <a:off x="5297762" y="329184"/>
            <a:ext cx="6251110" cy="1783080"/>
          </a:xfrm>
        </p:spPr>
        <p:txBody>
          <a:bodyPr anchor="b">
            <a:normAutofit/>
          </a:bodyPr>
          <a:lstStyle/>
          <a:p>
            <a:r>
              <a:rPr lang="en-US" sz="5400"/>
              <a:t>Ten publishing dilemmas</a:t>
            </a:r>
            <a:endParaRPr lang="en-GB" sz="5400"/>
          </a:p>
        </p:txBody>
      </p:sp>
      <p:pic>
        <p:nvPicPr>
          <p:cNvPr id="6" name="Picture 5" descr="Glasses on top of a book">
            <a:extLst>
              <a:ext uri="{FF2B5EF4-FFF2-40B4-BE49-F238E27FC236}">
                <a16:creationId xmlns:a16="http://schemas.microsoft.com/office/drawing/2014/main" id="{6A34B337-FA5D-155E-D954-4F1FE7D7C8BE}"/>
              </a:ext>
            </a:extLst>
          </p:cNvPr>
          <p:cNvPicPr>
            <a:picLocks noChangeAspect="1"/>
          </p:cNvPicPr>
          <p:nvPr/>
        </p:nvPicPr>
        <p:blipFill rotWithShape="1">
          <a:blip r:embed="rId3"/>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8209FF-310D-3244-495F-64A4D3F487DD}"/>
              </a:ext>
            </a:extLst>
          </p:cNvPr>
          <p:cNvSpPr>
            <a:spLocks noGrp="1"/>
          </p:cNvSpPr>
          <p:nvPr>
            <p:ph idx="1"/>
          </p:nvPr>
        </p:nvSpPr>
        <p:spPr>
          <a:xfrm>
            <a:off x="5297762" y="2706623"/>
            <a:ext cx="6251110" cy="4014851"/>
          </a:xfrm>
        </p:spPr>
        <p:txBody>
          <a:bodyPr>
            <a:normAutofit/>
          </a:bodyPr>
          <a:lstStyle/>
          <a:p>
            <a:pPr marL="457200" indent="-457200">
              <a:buFont typeface="+mj-lt"/>
              <a:buAutoNum type="arabicPeriod"/>
            </a:pPr>
            <a:r>
              <a:rPr lang="en-US" sz="2000" b="1" dirty="0"/>
              <a:t>Working out why you actually want to write</a:t>
            </a:r>
          </a:p>
          <a:p>
            <a:pPr marL="457200" indent="-457200">
              <a:buFont typeface="+mj-lt"/>
              <a:buAutoNum type="arabicPeriod"/>
            </a:pPr>
            <a:r>
              <a:rPr lang="en-US" sz="2000" b="1" dirty="0"/>
              <a:t>Motivating yourself to write</a:t>
            </a:r>
          </a:p>
          <a:p>
            <a:pPr marL="457200" indent="-457200">
              <a:buFont typeface="+mj-lt"/>
              <a:buAutoNum type="arabicPeriod"/>
            </a:pPr>
            <a:r>
              <a:rPr lang="en-US" sz="2000" b="1" dirty="0"/>
              <a:t>Deciding what kind of a publication you want</a:t>
            </a:r>
          </a:p>
          <a:p>
            <a:pPr marL="457200" indent="-457200">
              <a:buFont typeface="+mj-lt"/>
              <a:buAutoNum type="arabicPeriod"/>
            </a:pPr>
            <a:r>
              <a:rPr lang="en-US" sz="2000" b="1" dirty="0"/>
              <a:t>Choosing the right journal for your article </a:t>
            </a:r>
          </a:p>
          <a:p>
            <a:pPr marL="457200" indent="-457200">
              <a:buFont typeface="+mj-lt"/>
              <a:buAutoNum type="arabicPeriod"/>
            </a:pPr>
            <a:r>
              <a:rPr lang="en-US" sz="2000" b="1" dirty="0"/>
              <a:t>Writing to the right length in in the right register, tone and style</a:t>
            </a:r>
          </a:p>
          <a:p>
            <a:pPr marL="457200" indent="-457200">
              <a:buFont typeface="+mj-lt"/>
              <a:buAutoNum type="arabicPeriod"/>
            </a:pPr>
            <a:r>
              <a:rPr lang="en-US" sz="2000" b="1" dirty="0"/>
              <a:t>Using your dissertation to produce an article</a:t>
            </a:r>
          </a:p>
          <a:p>
            <a:pPr marL="457200" indent="-457200">
              <a:buFont typeface="+mj-lt"/>
              <a:buAutoNum type="arabicPeriod"/>
            </a:pPr>
            <a:r>
              <a:rPr lang="en-US" sz="2000" b="1" dirty="0"/>
              <a:t>Writing your abstract</a:t>
            </a:r>
          </a:p>
          <a:p>
            <a:pPr marL="457200" indent="-457200">
              <a:buFont typeface="+mj-lt"/>
              <a:buAutoNum type="arabicPeriod"/>
            </a:pPr>
            <a:r>
              <a:rPr lang="en-US" sz="2000" b="1" dirty="0"/>
              <a:t>Finishing your article</a:t>
            </a:r>
          </a:p>
          <a:p>
            <a:pPr marL="457200" indent="-457200">
              <a:buFont typeface="+mj-lt"/>
              <a:buAutoNum type="arabicPeriod"/>
            </a:pPr>
            <a:r>
              <a:rPr lang="en-US" sz="2000" b="1" dirty="0"/>
              <a:t>Responding to  reviewer comments</a:t>
            </a:r>
            <a:endParaRPr lang="en-GB" sz="2000" b="1" dirty="0"/>
          </a:p>
        </p:txBody>
      </p:sp>
      <p:sp>
        <p:nvSpPr>
          <p:cNvPr id="4" name="Date Placeholder 3">
            <a:extLst>
              <a:ext uri="{FF2B5EF4-FFF2-40B4-BE49-F238E27FC236}">
                <a16:creationId xmlns:a16="http://schemas.microsoft.com/office/drawing/2014/main" id="{F71A9BD1-1E0E-E98C-7112-D69E43D12428}"/>
              </a:ext>
            </a:extLst>
          </p:cNvPr>
          <p:cNvSpPr>
            <a:spLocks noGrp="1"/>
          </p:cNvSpPr>
          <p:nvPr>
            <p:ph type="dt" sz="half" idx="10"/>
          </p:nvPr>
        </p:nvSpPr>
        <p:spPr>
          <a:xfrm>
            <a:off x="838200" y="6356350"/>
            <a:ext cx="2743200" cy="365125"/>
          </a:xfrm>
        </p:spPr>
        <p:txBody>
          <a:bodyPr>
            <a:normAutofit/>
          </a:bodyPr>
          <a:lstStyle/>
          <a:p>
            <a:pPr>
              <a:spcAft>
                <a:spcPts val="600"/>
              </a:spcAft>
            </a:pPr>
            <a:fld id="{BA6BC4DF-CF01-410E-B0CB-488CDC23D917}" type="datetime1">
              <a:rPr lang="en-GB">
                <a:solidFill>
                  <a:srgbClr val="FFFFFF"/>
                </a:solidFill>
              </a:rPr>
              <a:pPr>
                <a:spcAft>
                  <a:spcPts val="600"/>
                </a:spcAft>
              </a:pPr>
              <a:t>07/06/2024</a:t>
            </a:fld>
            <a:endParaRPr lang="en-GB">
              <a:solidFill>
                <a:srgbClr val="FFFFFF"/>
              </a:solidFill>
            </a:endParaRPr>
          </a:p>
        </p:txBody>
      </p:sp>
    </p:spTree>
    <p:extLst>
      <p:ext uri="{BB962C8B-B14F-4D97-AF65-F5344CB8AC3E}">
        <p14:creationId xmlns:p14="http://schemas.microsoft.com/office/powerpoint/2010/main" val="2962715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411BC-0016-45F0-BB91-53ED676929C7}"/>
              </a:ext>
            </a:extLst>
          </p:cNvPr>
          <p:cNvSpPr>
            <a:spLocks noGrp="1"/>
          </p:cNvSpPr>
          <p:nvPr>
            <p:ph type="title"/>
          </p:nvPr>
        </p:nvSpPr>
        <p:spPr>
          <a:xfrm>
            <a:off x="4654296" y="329184"/>
            <a:ext cx="6894576" cy="17830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r>
              <a:rPr lang="en-GB" sz="5400"/>
              <a:t>More networking tips</a:t>
            </a:r>
          </a:p>
        </p:txBody>
      </p:sp>
      <p:pic>
        <p:nvPicPr>
          <p:cNvPr id="5" name="Picture 4" descr="Glasses on top of a book">
            <a:extLst>
              <a:ext uri="{FF2B5EF4-FFF2-40B4-BE49-F238E27FC236}">
                <a16:creationId xmlns:a16="http://schemas.microsoft.com/office/drawing/2014/main" id="{048EB949-E103-3576-036F-3B50115229B2}"/>
              </a:ext>
            </a:extLst>
          </p:cNvPr>
          <p:cNvPicPr>
            <a:picLocks noChangeAspect="1"/>
          </p:cNvPicPr>
          <p:nvPr/>
        </p:nvPicPr>
        <p:blipFill rotWithShape="1">
          <a:blip r:embed="rId2"/>
          <a:srcRect l="17760" r="43092"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597CEC-DADF-48F9-A7EF-4A1793668510}"/>
              </a:ext>
            </a:extLst>
          </p:cNvPr>
          <p:cNvSpPr>
            <a:spLocks noGrp="1"/>
          </p:cNvSpPr>
          <p:nvPr>
            <p:ph idx="1"/>
          </p:nvPr>
        </p:nvSpPr>
        <p:spPr>
          <a:xfrm>
            <a:off x="4654296" y="2706624"/>
            <a:ext cx="6894576" cy="3483864"/>
          </a:xfrm>
        </p:spPr>
        <p:txBody>
          <a:bodyPr>
            <a:normAutofit/>
          </a:bodyPr>
          <a:lstStyle/>
          <a:p>
            <a:pPr lvl="0"/>
            <a:r>
              <a:rPr lang="en-GB" sz="2000" b="1"/>
              <a:t>Use your mentors to help you find the people you need to talk to: ask them to be generous in sharing their networks with you or at least to make initial contacts for you. Often an introduction really helps and is easy for a ‘guru’ to do.</a:t>
            </a:r>
          </a:p>
          <a:p>
            <a:pPr lvl="0"/>
            <a:r>
              <a:rPr lang="en-GB" sz="2000" b="1"/>
              <a:t>Use your professional body and subject-related networks to seek publication opportunities: frequently that’s how book chapters are sought.</a:t>
            </a:r>
          </a:p>
          <a:p>
            <a:pPr lvl="0"/>
            <a:r>
              <a:rPr lang="en-GB" sz="2000" b="1"/>
              <a:t>Commit to helping your newcomer colleagues join in with networks: paying forward the help you’ve got from colleagues is a professional obligation in our view.</a:t>
            </a:r>
          </a:p>
          <a:p>
            <a:endParaRPr lang="en-GB" sz="2000" b="1"/>
          </a:p>
        </p:txBody>
      </p:sp>
    </p:spTree>
    <p:extLst>
      <p:ext uri="{BB962C8B-B14F-4D97-AF65-F5344CB8AC3E}">
        <p14:creationId xmlns:p14="http://schemas.microsoft.com/office/powerpoint/2010/main" val="468182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E3ABD-2AF7-420D-9D7A-A0523FBE0BC8}"/>
              </a:ext>
            </a:extLst>
          </p:cNvPr>
          <p:cNvSpPr>
            <a:spLocks noGrp="1"/>
          </p:cNvSpPr>
          <p:nvPr>
            <p:ph type="title"/>
          </p:nvPr>
        </p:nvSpPr>
        <p:spPr>
          <a:xfrm>
            <a:off x="4553733" y="548464"/>
            <a:ext cx="6798541" cy="167562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r>
              <a:rPr lang="en-GB" sz="4000"/>
              <a:t>Where might you want to network?</a:t>
            </a:r>
          </a:p>
        </p:txBody>
      </p:sp>
      <p:pic>
        <p:nvPicPr>
          <p:cNvPr id="5" name="Picture 4" descr="Toy plastic numbers">
            <a:extLst>
              <a:ext uri="{FF2B5EF4-FFF2-40B4-BE49-F238E27FC236}">
                <a16:creationId xmlns:a16="http://schemas.microsoft.com/office/drawing/2014/main" id="{BA484055-AAB9-F0F4-48C4-1C49AE52593A}"/>
              </a:ext>
            </a:extLst>
          </p:cNvPr>
          <p:cNvPicPr>
            <a:picLocks noChangeAspect="1"/>
          </p:cNvPicPr>
          <p:nvPr/>
        </p:nvPicPr>
        <p:blipFill rotWithShape="1">
          <a:blip r:embed="rId2"/>
          <a:srcRect l="26498" r="32656"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FAB3C395-8869-45C5-A232-2979F3DFB141}"/>
              </a:ext>
            </a:extLst>
          </p:cNvPr>
          <p:cNvSpPr>
            <a:spLocks noGrp="1"/>
          </p:cNvSpPr>
          <p:nvPr>
            <p:ph idx="1"/>
          </p:nvPr>
        </p:nvSpPr>
        <p:spPr>
          <a:xfrm>
            <a:off x="4553734" y="2409830"/>
            <a:ext cx="6798539" cy="370521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GB" sz="1900" b="1"/>
              <a:t>Within your institution: who coordinates people interested in writing about learning and teaching?</a:t>
            </a:r>
          </a:p>
          <a:p>
            <a:r>
              <a:rPr lang="en-GB" sz="1900" b="1"/>
              <a:t>In your PSRB: does yours have a strand at its conferences around learning and teaching e.g. BPS?</a:t>
            </a:r>
          </a:p>
          <a:p>
            <a:r>
              <a:rPr lang="en-GB" sz="1900" b="1"/>
              <a:t>Nationally: via organisations including SEDA, SRHE ALDinHE, ALT etc</a:t>
            </a:r>
          </a:p>
          <a:p>
            <a:r>
              <a:rPr lang="en-GB" sz="1900" b="1"/>
              <a:t>Through AdvanceHE which has a number of specialist networks.</a:t>
            </a:r>
          </a:p>
          <a:p>
            <a:r>
              <a:rPr lang="en-GB" sz="1900" b="1"/>
              <a:t>Electronically: e.g through #LTHEchat on Wednesday nights at 8pm or through various webinars (UQ Transforming Assessment webinars);</a:t>
            </a:r>
          </a:p>
          <a:p>
            <a:r>
              <a:rPr lang="en-GB" sz="1900" b="1"/>
              <a:t>Internationally e.g. though IFNTF, ISoTL.</a:t>
            </a:r>
          </a:p>
        </p:txBody>
      </p:sp>
    </p:spTree>
    <p:extLst>
      <p:ext uri="{BB962C8B-B14F-4D97-AF65-F5344CB8AC3E}">
        <p14:creationId xmlns:p14="http://schemas.microsoft.com/office/powerpoint/2010/main" val="1506264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1981200" y="152400"/>
            <a:ext cx="7543800" cy="533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0000"/>
          </a:bodyPr>
          <a:lstStyle/>
          <a:p>
            <a:pPr eaLnBrk="0" hangingPunct="0"/>
            <a:r>
              <a:rPr lang="en-GB" altLang="en-US" sz="3200" dirty="0"/>
              <a:t>6. </a:t>
            </a:r>
            <a:r>
              <a:rPr lang="en-GB" altLang="en-US" sz="3200" b="1" dirty="0"/>
              <a:t>Using your dissertation as a basis for publication</a:t>
            </a:r>
          </a:p>
        </p:txBody>
      </p:sp>
      <p:graphicFrame>
        <p:nvGraphicFramePr>
          <p:cNvPr id="6" name="Table 5"/>
          <p:cNvGraphicFramePr>
            <a:graphicFrameLocks noGrp="1"/>
          </p:cNvGraphicFramePr>
          <p:nvPr/>
        </p:nvGraphicFramePr>
        <p:xfrm>
          <a:off x="1828800" y="609600"/>
          <a:ext cx="8686800" cy="6288088"/>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431492">
                <a:tc>
                  <a:txBody>
                    <a:bodyPr/>
                    <a:lstStyle/>
                    <a:p>
                      <a:endParaRPr lang="en-GB" sz="1800" b="1" dirty="0"/>
                    </a:p>
                  </a:txBody>
                  <a:tcPr marT="45723" marB="45723"/>
                </a:tc>
                <a:tc>
                  <a:txBody>
                    <a:bodyPr/>
                    <a:lstStyle/>
                    <a:p>
                      <a:r>
                        <a:rPr lang="en-GB" sz="1800" b="1" dirty="0"/>
                        <a:t>Do:</a:t>
                      </a:r>
                    </a:p>
                  </a:txBody>
                  <a:tcPr marT="45723" marB="45723"/>
                </a:tc>
                <a:tc>
                  <a:txBody>
                    <a:bodyPr/>
                    <a:lstStyle/>
                    <a:p>
                      <a:r>
                        <a:rPr lang="en-GB" sz="1800" b="1" dirty="0"/>
                        <a:t>Do not:</a:t>
                      </a:r>
                    </a:p>
                  </a:txBody>
                  <a:tcPr marT="45723" marB="45723"/>
                </a:tc>
                <a:extLst>
                  <a:ext uri="{0D108BD9-81ED-4DB2-BD59-A6C34878D82A}">
                    <a16:rowId xmlns:a16="http://schemas.microsoft.com/office/drawing/2014/main" val="10000"/>
                  </a:ext>
                </a:extLst>
              </a:tr>
              <a:tr h="1778437">
                <a:tc>
                  <a:txBody>
                    <a:bodyPr/>
                    <a:lstStyle/>
                    <a:p>
                      <a:r>
                        <a:rPr lang="en-GB" sz="1800" b="1" dirty="0"/>
                        <a:t>1</a:t>
                      </a:r>
                    </a:p>
                  </a:txBody>
                  <a:tcPr marT="45723" marB="45723"/>
                </a:tc>
                <a:tc>
                  <a:txBody>
                    <a:bodyPr/>
                    <a:lstStyle/>
                    <a:p>
                      <a:r>
                        <a:rPr lang="en-GB" sz="1800" b="1" kern="1200" dirty="0">
                          <a:solidFill>
                            <a:schemeClr val="tx1"/>
                          </a:solidFill>
                          <a:latin typeface="+mn-lt"/>
                          <a:ea typeface="+mn-ea"/>
                          <a:cs typeface="+mn-cs"/>
                        </a:rPr>
                        <a:t>Review your thesis looking for publication potential as fast as possible after the assessment so the ideas remain current and you don’t have extra work to do updating references and so on.</a:t>
                      </a:r>
                      <a:endParaRPr lang="en-GB" sz="1800" b="1" dirty="0"/>
                    </a:p>
                  </a:txBody>
                  <a:tcPr marT="45723" marB="45723"/>
                </a:tc>
                <a:tc>
                  <a:txBody>
                    <a:bodyPr/>
                    <a:lstStyle/>
                    <a:p>
                      <a:r>
                        <a:rPr lang="en-GB" sz="1800" b="1" kern="1200" dirty="0">
                          <a:solidFill>
                            <a:schemeClr val="tx1"/>
                          </a:solidFill>
                          <a:latin typeface="+mn-lt"/>
                          <a:ea typeface="+mn-ea"/>
                          <a:cs typeface="+mn-cs"/>
                        </a:rPr>
                        <a:t>Give up hope if you’ve done nothing for years: it’s possible to revive elements of an old thesis and still find things worth saying.</a:t>
                      </a:r>
                      <a:endParaRPr lang="en-GB" sz="1800" b="1" dirty="0"/>
                    </a:p>
                  </a:txBody>
                  <a:tcPr marT="45723" marB="45723"/>
                </a:tc>
                <a:extLst>
                  <a:ext uri="{0D108BD9-81ED-4DB2-BD59-A6C34878D82A}">
                    <a16:rowId xmlns:a16="http://schemas.microsoft.com/office/drawing/2014/main" val="10001"/>
                  </a:ext>
                </a:extLst>
              </a:tr>
              <a:tr h="2340698">
                <a:tc>
                  <a:txBody>
                    <a:bodyPr/>
                    <a:lstStyle/>
                    <a:p>
                      <a:r>
                        <a:rPr lang="en-GB" sz="1800" b="1" dirty="0"/>
                        <a:t>2</a:t>
                      </a:r>
                    </a:p>
                  </a:txBody>
                  <a:tcPr marT="45723" marB="45723"/>
                </a:tc>
                <a:tc>
                  <a:txBody>
                    <a:bodyPr/>
                    <a:lstStyle/>
                    <a:p>
                      <a:r>
                        <a:rPr lang="en-GB" sz="1800" b="1" kern="1200" dirty="0">
                          <a:solidFill>
                            <a:schemeClr val="tx1"/>
                          </a:solidFill>
                          <a:latin typeface="+mn-lt"/>
                          <a:ea typeface="+mn-ea"/>
                          <a:cs typeface="+mn-cs"/>
                        </a:rPr>
                        <a:t>Look for discrete / freestanding elements of your thesis that might well be readily turned into a quick publication, for example, re-versioning the literature review as an article for a journal that says in its guidelines that it publishes literature reviews.</a:t>
                      </a:r>
                      <a:endParaRPr lang="en-GB" sz="1800" b="1" dirty="0"/>
                    </a:p>
                  </a:txBody>
                  <a:tcPr marT="45723" marB="45723"/>
                </a:tc>
                <a:tc>
                  <a:txBody>
                    <a:bodyPr/>
                    <a:lstStyle/>
                    <a:p>
                      <a:r>
                        <a:rPr lang="en-GB" sz="1800" b="1" kern="1200" dirty="0">
                          <a:solidFill>
                            <a:schemeClr val="tx1"/>
                          </a:solidFill>
                          <a:latin typeface="+mn-lt"/>
                          <a:ea typeface="+mn-ea"/>
                          <a:cs typeface="+mn-cs"/>
                        </a:rPr>
                        <a:t>Post off your whole thesis to a publisher with a note saying ‘my supervisor / examiner said this is publishable as a book, so please will you publish it?’</a:t>
                      </a:r>
                      <a:endParaRPr lang="en-GB" sz="1800" b="1" dirty="0"/>
                    </a:p>
                  </a:txBody>
                  <a:tcPr marT="45723" marB="45723"/>
                </a:tc>
                <a:extLst>
                  <a:ext uri="{0D108BD9-81ED-4DB2-BD59-A6C34878D82A}">
                    <a16:rowId xmlns:a16="http://schemas.microsoft.com/office/drawing/2014/main" val="10002"/>
                  </a:ext>
                </a:extLst>
              </a:tr>
              <a:tr h="1737461">
                <a:tc>
                  <a:txBody>
                    <a:bodyPr/>
                    <a:lstStyle/>
                    <a:p>
                      <a:r>
                        <a:rPr lang="en-GB" sz="1800" b="1" dirty="0"/>
                        <a:t>3</a:t>
                      </a:r>
                    </a:p>
                  </a:txBody>
                  <a:tcPr marT="45723" marB="45723"/>
                </a:tc>
                <a:tc>
                  <a:txBody>
                    <a:bodyPr/>
                    <a:lstStyle/>
                    <a:p>
                      <a:r>
                        <a:rPr lang="en-GB" sz="1800" b="1" kern="1200" dirty="0">
                          <a:solidFill>
                            <a:schemeClr val="tx1"/>
                          </a:solidFill>
                          <a:latin typeface="+mn-lt"/>
                          <a:ea typeface="+mn-ea"/>
                          <a:cs typeface="+mn-cs"/>
                        </a:rPr>
                        <a:t>Look for the really original ideas within your work, and see if you can write an opinion piece for a journal conveying your key thoughts.</a:t>
                      </a:r>
                      <a:endParaRPr lang="en-GB" sz="1800" b="1" dirty="0"/>
                    </a:p>
                  </a:txBody>
                  <a:tcPr marT="45723" marB="45723"/>
                </a:tc>
                <a:tc>
                  <a:txBody>
                    <a:bodyPr/>
                    <a:lstStyle/>
                    <a:p>
                      <a:r>
                        <a:rPr lang="en-GB" sz="1800" b="1" kern="1200" dirty="0">
                          <a:solidFill>
                            <a:schemeClr val="tx1"/>
                          </a:solidFill>
                          <a:latin typeface="+mn-lt"/>
                          <a:ea typeface="+mn-ea"/>
                          <a:cs typeface="+mn-cs"/>
                        </a:rPr>
                        <a:t>Expect the text to simply be capable of being ‘boiler-plated’ into a journal article; you are likely to need to revise style, tone and register to make it fit the author guidelines for a journal.</a:t>
                      </a:r>
                      <a:endParaRPr lang="en-GB" sz="1800" b="1" dirty="0"/>
                    </a:p>
                  </a:txBody>
                  <a:tcPr marT="45723" marB="4572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2713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1524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hangingPunct="0">
              <a:defRPr sz="3200" b="1">
                <a:solidFill>
                  <a:schemeClr val="tx2"/>
                </a:solidFill>
                <a:latin typeface="+mj-lt"/>
                <a:ea typeface="+mj-ea"/>
                <a:cs typeface="+mj-cs"/>
              </a:defRPr>
            </a:lvl1pPr>
            <a:lvl2pPr algn="l" eaLnBrk="0" hangingPunct="0">
              <a:defRPr sz="3900" b="1">
                <a:solidFill>
                  <a:schemeClr val="tx2"/>
                </a:solidFill>
                <a:latin typeface="Arial" charset="0"/>
              </a:defRPr>
            </a:lvl2pPr>
            <a:lvl3pPr algn="l" eaLnBrk="0" hangingPunct="0">
              <a:defRPr sz="3900" b="1">
                <a:solidFill>
                  <a:schemeClr val="tx2"/>
                </a:solidFill>
                <a:latin typeface="Arial" charset="0"/>
              </a:defRPr>
            </a:lvl3pPr>
            <a:lvl4pPr algn="l" eaLnBrk="0" hangingPunct="0">
              <a:defRPr sz="3900" b="1">
                <a:solidFill>
                  <a:schemeClr val="tx2"/>
                </a:solidFill>
                <a:latin typeface="Arial" charset="0"/>
              </a:defRPr>
            </a:lvl4pPr>
            <a:lvl5pPr algn="l" eaLnBrk="0" hangingPunct="0">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GB" dirty="0"/>
              <a:t>From dissertation to publication</a:t>
            </a:r>
          </a:p>
        </p:txBody>
      </p:sp>
      <p:graphicFrame>
        <p:nvGraphicFramePr>
          <p:cNvPr id="5" name="Table 4"/>
          <p:cNvGraphicFramePr>
            <a:graphicFrameLocks noGrp="1"/>
          </p:cNvGraphicFramePr>
          <p:nvPr/>
        </p:nvGraphicFramePr>
        <p:xfrm>
          <a:off x="1828800" y="609601"/>
          <a:ext cx="8686800" cy="5902325"/>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31445">
                <a:tc>
                  <a:txBody>
                    <a:bodyPr/>
                    <a:lstStyle/>
                    <a:p>
                      <a:endParaRPr lang="en-GB" sz="1800" b="1" dirty="0"/>
                    </a:p>
                  </a:txBody>
                  <a:tcPr marT="45718" marB="45718"/>
                </a:tc>
                <a:tc>
                  <a:txBody>
                    <a:bodyPr/>
                    <a:lstStyle/>
                    <a:p>
                      <a:r>
                        <a:rPr lang="en-GB" sz="1800" b="1" dirty="0"/>
                        <a:t>Do:</a:t>
                      </a:r>
                    </a:p>
                  </a:txBody>
                  <a:tcPr marT="45718" marB="45718"/>
                </a:tc>
                <a:tc>
                  <a:txBody>
                    <a:bodyPr/>
                    <a:lstStyle/>
                    <a:p>
                      <a:r>
                        <a:rPr lang="en-GB" sz="1800" b="1" dirty="0"/>
                        <a:t>Do not:</a:t>
                      </a:r>
                    </a:p>
                  </a:txBody>
                  <a:tcPr marT="45718" marB="45718"/>
                </a:tc>
                <a:extLst>
                  <a:ext uri="{0D108BD9-81ED-4DB2-BD59-A6C34878D82A}">
                    <a16:rowId xmlns:a16="http://schemas.microsoft.com/office/drawing/2014/main" val="10000"/>
                  </a:ext>
                </a:extLst>
              </a:tr>
              <a:tr h="1462965">
                <a:tc>
                  <a:txBody>
                    <a:bodyPr/>
                    <a:lstStyle/>
                    <a:p>
                      <a:r>
                        <a:rPr lang="en-GB" sz="1800" b="1" dirty="0"/>
                        <a:t>4</a:t>
                      </a:r>
                    </a:p>
                  </a:txBody>
                  <a:tcPr marT="45718" marB="45718"/>
                </a:tc>
                <a:tc>
                  <a:txBody>
                    <a:bodyPr/>
                    <a:lstStyle/>
                    <a:p>
                      <a:r>
                        <a:rPr lang="en-GB" sz="1800" b="1" kern="1200" dirty="0">
                          <a:solidFill>
                            <a:schemeClr val="tx1"/>
                          </a:solidFill>
                          <a:latin typeface="+mn-lt"/>
                          <a:ea typeface="+mn-ea"/>
                          <a:cs typeface="+mn-cs"/>
                        </a:rPr>
                        <a:t>Try to get several articles out of your thesis (particularly doctoral ones). </a:t>
                      </a:r>
                      <a:endParaRPr lang="en-GB" sz="1800" b="1" dirty="0"/>
                    </a:p>
                  </a:txBody>
                  <a:tcPr marT="45718" marB="45718"/>
                </a:tc>
                <a:tc>
                  <a:txBody>
                    <a:bodyPr/>
                    <a:lstStyle/>
                    <a:p>
                      <a:r>
                        <a:rPr lang="en-GB" sz="1800" b="1" kern="1200" dirty="0">
                          <a:solidFill>
                            <a:schemeClr val="tx1"/>
                          </a:solidFill>
                          <a:latin typeface="+mn-lt"/>
                          <a:ea typeface="+mn-ea"/>
                          <a:cs typeface="+mn-cs"/>
                        </a:rPr>
                        <a:t>So thinly ‘salami slice’ your data that you are sending off a number of rather thin articles; one or two chunky one are likely to be better received.</a:t>
                      </a:r>
                      <a:endParaRPr lang="en-GB" sz="1800" b="1" dirty="0"/>
                    </a:p>
                  </a:txBody>
                  <a:tcPr marT="45718" marB="45718"/>
                </a:tc>
                <a:extLst>
                  <a:ext uri="{0D108BD9-81ED-4DB2-BD59-A6C34878D82A}">
                    <a16:rowId xmlns:a16="http://schemas.microsoft.com/office/drawing/2014/main" val="10001"/>
                  </a:ext>
                </a:extLst>
              </a:tr>
              <a:tr h="1447726">
                <a:tc>
                  <a:txBody>
                    <a:bodyPr/>
                    <a:lstStyle/>
                    <a:p>
                      <a:r>
                        <a:rPr lang="en-GB" sz="1800" b="1" dirty="0"/>
                        <a:t>5</a:t>
                      </a:r>
                    </a:p>
                  </a:txBody>
                  <a:tcPr marT="45718" marB="45718"/>
                </a:tc>
                <a:tc>
                  <a:txBody>
                    <a:bodyPr/>
                    <a:lstStyle/>
                    <a:p>
                      <a:r>
                        <a:rPr lang="en-GB" sz="1800" b="1" kern="1200" dirty="0">
                          <a:solidFill>
                            <a:schemeClr val="tx1"/>
                          </a:solidFill>
                          <a:latin typeface="+mn-lt"/>
                          <a:ea typeface="+mn-ea"/>
                          <a:cs typeface="+mn-cs"/>
                        </a:rPr>
                        <a:t>Ask your supervisor for her/his thoughts on what elements of the thesis are the ones that are likely to most lend themselves to publication.</a:t>
                      </a:r>
                      <a:endParaRPr lang="en-GB" sz="1800" b="1" dirty="0"/>
                    </a:p>
                  </a:txBody>
                  <a:tcPr marT="45718" marB="45718"/>
                </a:tc>
                <a:tc>
                  <a:txBody>
                    <a:bodyPr/>
                    <a:lstStyle/>
                    <a:p>
                      <a:r>
                        <a:rPr lang="en-GB" sz="1800" b="1" kern="1200" dirty="0">
                          <a:solidFill>
                            <a:schemeClr val="tx1"/>
                          </a:solidFill>
                          <a:latin typeface="+mn-lt"/>
                          <a:ea typeface="+mn-ea"/>
                          <a:cs typeface="+mn-cs"/>
                        </a:rPr>
                        <a:t>Don’t over-rely on other’s opinions, you’ve worked on this topic for ages so trust your own judgments.</a:t>
                      </a:r>
                      <a:endParaRPr lang="en-GB" sz="1800" b="1" dirty="0"/>
                    </a:p>
                  </a:txBody>
                  <a:tcPr marT="45718" marB="45718"/>
                </a:tc>
                <a:extLst>
                  <a:ext uri="{0D108BD9-81ED-4DB2-BD59-A6C34878D82A}">
                    <a16:rowId xmlns:a16="http://schemas.microsoft.com/office/drawing/2014/main" val="10002"/>
                  </a:ext>
                </a:extLst>
              </a:tr>
              <a:tr h="2560189">
                <a:tc>
                  <a:txBody>
                    <a:bodyPr/>
                    <a:lstStyle/>
                    <a:p>
                      <a:r>
                        <a:rPr lang="en-GB" sz="1800" b="1" dirty="0"/>
                        <a:t>6</a:t>
                      </a:r>
                    </a:p>
                  </a:txBody>
                  <a:tcPr marT="45718" marB="45718"/>
                </a:tc>
                <a:tc>
                  <a:txBody>
                    <a:bodyPr/>
                    <a:lstStyle/>
                    <a:p>
                      <a:r>
                        <a:rPr lang="en-GB" sz="1800" b="1" kern="1200" dirty="0">
                          <a:solidFill>
                            <a:schemeClr val="tx1"/>
                          </a:solidFill>
                          <a:latin typeface="+mn-lt"/>
                          <a:ea typeface="+mn-ea"/>
                          <a:cs typeface="+mn-cs"/>
                        </a:rPr>
                        <a:t>Think through the range of publication options: a book, journal articles, articles for less formal publications like trade journals, newspaper / magazine articles. Think through what your key aims are in relation to publication and work out a plan of what is likely to give you most value in terms of output.</a:t>
                      </a:r>
                      <a:endParaRPr lang="en-GB" sz="1800" b="1" dirty="0"/>
                    </a:p>
                  </a:txBody>
                  <a:tcPr marT="45718" marB="45718"/>
                </a:tc>
                <a:tc>
                  <a:txBody>
                    <a:bodyPr/>
                    <a:lstStyle/>
                    <a:p>
                      <a:r>
                        <a:rPr lang="en-GB" sz="1800" b="1" kern="1200" dirty="0">
                          <a:solidFill>
                            <a:schemeClr val="tx1"/>
                          </a:solidFill>
                          <a:latin typeface="+mn-lt"/>
                          <a:ea typeface="+mn-ea"/>
                          <a:cs typeface="+mn-cs"/>
                        </a:rPr>
                        <a:t>Be afraid to look at ways of using your thesis data set in diverse ways for different audiences ranging from formal to informal: you can say the same thing more than once to different people. Look for different kinds of journal to publish your ideas.</a:t>
                      </a:r>
                      <a:endParaRPr lang="en-GB" sz="1800" b="1" dirty="0"/>
                    </a:p>
                  </a:txBody>
                  <a:tcPr marT="45718" marB="4571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9455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1524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hangingPunct="0">
              <a:defRPr sz="3200" b="1">
                <a:solidFill>
                  <a:schemeClr val="tx2"/>
                </a:solidFill>
                <a:latin typeface="+mj-lt"/>
                <a:ea typeface="+mj-ea"/>
                <a:cs typeface="+mj-cs"/>
              </a:defRPr>
            </a:lvl1pPr>
            <a:lvl2pPr algn="l" eaLnBrk="0" hangingPunct="0">
              <a:defRPr sz="3900" b="1">
                <a:solidFill>
                  <a:schemeClr val="tx2"/>
                </a:solidFill>
                <a:latin typeface="Arial" charset="0"/>
              </a:defRPr>
            </a:lvl2pPr>
            <a:lvl3pPr algn="l" eaLnBrk="0" hangingPunct="0">
              <a:defRPr sz="3900" b="1">
                <a:solidFill>
                  <a:schemeClr val="tx2"/>
                </a:solidFill>
                <a:latin typeface="Arial" charset="0"/>
              </a:defRPr>
            </a:lvl3pPr>
            <a:lvl4pPr algn="l" eaLnBrk="0" hangingPunct="0">
              <a:defRPr sz="3900" b="1">
                <a:solidFill>
                  <a:schemeClr val="tx2"/>
                </a:solidFill>
                <a:latin typeface="Arial" charset="0"/>
              </a:defRPr>
            </a:lvl4pPr>
            <a:lvl5pPr algn="l" eaLnBrk="0" hangingPunct="0">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GB" dirty="0"/>
              <a:t>From dissertation to publication</a:t>
            </a:r>
          </a:p>
        </p:txBody>
      </p:sp>
      <p:graphicFrame>
        <p:nvGraphicFramePr>
          <p:cNvPr id="6" name="Table 5"/>
          <p:cNvGraphicFramePr>
            <a:graphicFrameLocks noGrp="1"/>
          </p:cNvGraphicFramePr>
          <p:nvPr/>
        </p:nvGraphicFramePr>
        <p:xfrm>
          <a:off x="1828800" y="609601"/>
          <a:ext cx="8686800" cy="5718175"/>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31514">
                <a:tc>
                  <a:txBody>
                    <a:bodyPr/>
                    <a:lstStyle/>
                    <a:p>
                      <a:endParaRPr lang="en-GB" sz="1800" b="1" dirty="0"/>
                    </a:p>
                  </a:txBody>
                  <a:tcPr marT="45725" marB="45725"/>
                </a:tc>
                <a:tc>
                  <a:txBody>
                    <a:bodyPr/>
                    <a:lstStyle/>
                    <a:p>
                      <a:r>
                        <a:rPr lang="en-GB" sz="1800" b="1" dirty="0"/>
                        <a:t>Do:</a:t>
                      </a:r>
                    </a:p>
                  </a:txBody>
                  <a:tcPr marT="45725" marB="45725"/>
                </a:tc>
                <a:tc>
                  <a:txBody>
                    <a:bodyPr/>
                    <a:lstStyle/>
                    <a:p>
                      <a:r>
                        <a:rPr lang="en-GB" sz="1800" b="1" dirty="0"/>
                        <a:t>Do not:</a:t>
                      </a:r>
                    </a:p>
                  </a:txBody>
                  <a:tcPr marT="45725" marB="45725"/>
                </a:tc>
                <a:extLst>
                  <a:ext uri="{0D108BD9-81ED-4DB2-BD59-A6C34878D82A}">
                    <a16:rowId xmlns:a16="http://schemas.microsoft.com/office/drawing/2014/main" val="10000"/>
                  </a:ext>
                </a:extLst>
              </a:tr>
              <a:tr h="2011899">
                <a:tc>
                  <a:txBody>
                    <a:bodyPr/>
                    <a:lstStyle/>
                    <a:p>
                      <a:r>
                        <a:rPr lang="en-GB" sz="1800" b="1" dirty="0"/>
                        <a:t>7</a:t>
                      </a:r>
                    </a:p>
                  </a:txBody>
                  <a:tcPr marT="45725" marB="45725"/>
                </a:tc>
                <a:tc>
                  <a:txBody>
                    <a:bodyPr/>
                    <a:lstStyle/>
                    <a:p>
                      <a:r>
                        <a:rPr lang="en-GB" sz="1800" b="1" kern="1200" dirty="0">
                          <a:solidFill>
                            <a:schemeClr val="tx1"/>
                          </a:solidFill>
                          <a:latin typeface="+mn-lt"/>
                          <a:ea typeface="+mn-ea"/>
                          <a:cs typeface="+mn-cs"/>
                        </a:rPr>
                        <a:t>Consider the different kinds of articles you could write: overviews, opinion pieces, literature reviews, scientific accounts etc., and select the approaches that fir your work best.</a:t>
                      </a:r>
                      <a:endParaRPr lang="en-GB" sz="1800" b="1" dirty="0"/>
                    </a:p>
                  </a:txBody>
                  <a:tcPr marT="45725" marB="45725"/>
                </a:tc>
                <a:tc>
                  <a:txBody>
                    <a:bodyPr/>
                    <a:lstStyle/>
                    <a:p>
                      <a:r>
                        <a:rPr lang="en-GB" sz="1800" b="1" kern="1200" dirty="0">
                          <a:solidFill>
                            <a:schemeClr val="tx1"/>
                          </a:solidFill>
                          <a:latin typeface="+mn-lt"/>
                          <a:ea typeface="+mn-ea"/>
                          <a:cs typeface="+mn-cs"/>
                        </a:rPr>
                        <a:t>Ignore the author guidelines given by the journal: make sure your articles don’t get rejected straight off because they don’t fit the requirements of the journal. Many fall at the first fence for this reason!</a:t>
                      </a:r>
                      <a:endParaRPr lang="en-GB" sz="1800" b="1" dirty="0"/>
                    </a:p>
                  </a:txBody>
                  <a:tcPr marT="45725" marB="45725"/>
                </a:tc>
                <a:extLst>
                  <a:ext uri="{0D108BD9-81ED-4DB2-BD59-A6C34878D82A}">
                    <a16:rowId xmlns:a16="http://schemas.microsoft.com/office/drawing/2014/main" val="10001"/>
                  </a:ext>
                </a:extLst>
              </a:tr>
              <a:tr h="1737549">
                <a:tc>
                  <a:txBody>
                    <a:bodyPr/>
                    <a:lstStyle/>
                    <a:p>
                      <a:r>
                        <a:rPr lang="en-GB" sz="1800" b="1" dirty="0"/>
                        <a:t>8</a:t>
                      </a:r>
                    </a:p>
                  </a:txBody>
                  <a:tcPr marT="45725" marB="45725"/>
                </a:tc>
                <a:tc>
                  <a:txBody>
                    <a:bodyPr/>
                    <a:lstStyle/>
                    <a:p>
                      <a:r>
                        <a:rPr lang="en-GB" sz="1800" b="1" kern="1200" dirty="0">
                          <a:solidFill>
                            <a:schemeClr val="tx1"/>
                          </a:solidFill>
                          <a:latin typeface="+mn-lt"/>
                          <a:ea typeface="+mn-ea"/>
                          <a:cs typeface="+mn-cs"/>
                        </a:rPr>
                        <a:t>Consider using your thesis as a basis for co-authoring, perhaps even with one of your examiners or peers.</a:t>
                      </a:r>
                      <a:endParaRPr lang="en-GB" sz="1800" b="1" dirty="0"/>
                    </a:p>
                  </a:txBody>
                  <a:tcPr marT="45725" marB="45725"/>
                </a:tc>
                <a:tc>
                  <a:txBody>
                    <a:bodyPr/>
                    <a:lstStyle/>
                    <a:p>
                      <a:r>
                        <a:rPr lang="en-GB" sz="1800" b="1" kern="1200" dirty="0">
                          <a:solidFill>
                            <a:schemeClr val="tx1"/>
                          </a:solidFill>
                          <a:latin typeface="+mn-lt"/>
                          <a:ea typeface="+mn-ea"/>
                          <a:cs typeface="+mn-cs"/>
                        </a:rPr>
                        <a:t>Allow yourself to be exploited by someone familiar with your thesis who wants to use if for a publication with themselves as lead author. Watch out for people who want to exploit your ideas!</a:t>
                      </a:r>
                      <a:endParaRPr lang="en-GB" sz="1800" b="1" dirty="0"/>
                    </a:p>
                  </a:txBody>
                  <a:tcPr marT="45725" marB="45725"/>
                </a:tc>
                <a:extLst>
                  <a:ext uri="{0D108BD9-81ED-4DB2-BD59-A6C34878D82A}">
                    <a16:rowId xmlns:a16="http://schemas.microsoft.com/office/drawing/2014/main" val="10002"/>
                  </a:ext>
                </a:extLst>
              </a:tr>
              <a:tr h="1537213">
                <a:tc>
                  <a:txBody>
                    <a:bodyPr/>
                    <a:lstStyle/>
                    <a:p>
                      <a:r>
                        <a:rPr lang="en-GB" sz="1800" b="1" dirty="0"/>
                        <a:t>9</a:t>
                      </a:r>
                    </a:p>
                  </a:txBody>
                  <a:tcPr marT="45725" marB="45725"/>
                </a:tc>
                <a:tc>
                  <a:txBody>
                    <a:bodyPr/>
                    <a:lstStyle/>
                    <a:p>
                      <a:r>
                        <a:rPr lang="en-GB" sz="1800" b="1" kern="1200" dirty="0">
                          <a:solidFill>
                            <a:schemeClr val="tx1"/>
                          </a:solidFill>
                          <a:latin typeface="+mn-lt"/>
                          <a:ea typeface="+mn-ea"/>
                          <a:cs typeface="+mn-cs"/>
                        </a:rPr>
                        <a:t>Build on the hard work you have put into the literature review and consider updating your literature review regularly so you can use it as a source for future publications.</a:t>
                      </a:r>
                      <a:endParaRPr lang="en-GB" sz="1800" b="1" dirty="0"/>
                    </a:p>
                  </a:txBody>
                  <a:tcPr marT="45725" marB="45725"/>
                </a:tc>
                <a:tc>
                  <a:txBody>
                    <a:bodyPr/>
                    <a:lstStyle/>
                    <a:p>
                      <a:r>
                        <a:rPr lang="en-GB" sz="1800" b="1" kern="1200" dirty="0">
                          <a:solidFill>
                            <a:schemeClr val="tx1"/>
                          </a:solidFill>
                          <a:latin typeface="+mn-lt"/>
                          <a:ea typeface="+mn-ea"/>
                          <a:cs typeface="+mn-cs"/>
                        </a:rPr>
                        <a:t>Stop reading around the topic as soon as you’ve handed in the thesis as you will need to keep up with current ideas.</a:t>
                      </a:r>
                      <a:endParaRPr lang="en-GB" sz="1800" b="1" dirty="0"/>
                    </a:p>
                  </a:txBody>
                  <a:tcPr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08716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1524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hangingPunct="0">
              <a:defRPr sz="3200" b="1">
                <a:solidFill>
                  <a:schemeClr val="tx2"/>
                </a:solidFill>
                <a:latin typeface="+mj-lt"/>
                <a:ea typeface="+mj-ea"/>
                <a:cs typeface="+mj-cs"/>
              </a:defRPr>
            </a:lvl1pPr>
            <a:lvl2pPr algn="l" eaLnBrk="0" hangingPunct="0">
              <a:defRPr sz="3900" b="1">
                <a:solidFill>
                  <a:schemeClr val="tx2"/>
                </a:solidFill>
                <a:latin typeface="Arial" charset="0"/>
              </a:defRPr>
            </a:lvl2pPr>
            <a:lvl3pPr algn="l" eaLnBrk="0" hangingPunct="0">
              <a:defRPr sz="3900" b="1">
                <a:solidFill>
                  <a:schemeClr val="tx2"/>
                </a:solidFill>
                <a:latin typeface="Arial" charset="0"/>
              </a:defRPr>
            </a:lvl3pPr>
            <a:lvl4pPr algn="l" eaLnBrk="0" hangingPunct="0">
              <a:defRPr sz="3900" b="1">
                <a:solidFill>
                  <a:schemeClr val="tx2"/>
                </a:solidFill>
                <a:latin typeface="Arial" charset="0"/>
              </a:defRPr>
            </a:lvl4pPr>
            <a:lvl5pPr algn="l" eaLnBrk="0" hangingPunct="0">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GB" dirty="0"/>
              <a:t>From dissertation to publication</a:t>
            </a:r>
          </a:p>
        </p:txBody>
      </p:sp>
      <p:graphicFrame>
        <p:nvGraphicFramePr>
          <p:cNvPr id="6" name="Table 5"/>
          <p:cNvGraphicFramePr>
            <a:graphicFrameLocks noGrp="1"/>
          </p:cNvGraphicFramePr>
          <p:nvPr/>
        </p:nvGraphicFramePr>
        <p:xfrm>
          <a:off x="1828800" y="609600"/>
          <a:ext cx="8686800" cy="5551488"/>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431419">
                <a:tc>
                  <a:txBody>
                    <a:bodyPr/>
                    <a:lstStyle/>
                    <a:p>
                      <a:endParaRPr lang="en-GB" sz="1800" b="1" dirty="0"/>
                    </a:p>
                  </a:txBody>
                  <a:tcPr marT="45715" marB="45715"/>
                </a:tc>
                <a:tc>
                  <a:txBody>
                    <a:bodyPr/>
                    <a:lstStyle/>
                    <a:p>
                      <a:r>
                        <a:rPr lang="en-GB" sz="1800" b="1" dirty="0"/>
                        <a:t>Do:</a:t>
                      </a:r>
                    </a:p>
                  </a:txBody>
                  <a:tcPr marT="45715" marB="45715"/>
                </a:tc>
                <a:tc>
                  <a:txBody>
                    <a:bodyPr/>
                    <a:lstStyle/>
                    <a:p>
                      <a:r>
                        <a:rPr lang="en-GB" sz="1800" b="1" dirty="0"/>
                        <a:t>Do not:</a:t>
                      </a:r>
                    </a:p>
                  </a:txBody>
                  <a:tcPr marT="45715" marB="45715"/>
                </a:tc>
                <a:extLst>
                  <a:ext uri="{0D108BD9-81ED-4DB2-BD59-A6C34878D82A}">
                    <a16:rowId xmlns:a16="http://schemas.microsoft.com/office/drawing/2014/main" val="10000"/>
                  </a:ext>
                </a:extLst>
              </a:tr>
              <a:tr h="2011456">
                <a:tc>
                  <a:txBody>
                    <a:bodyPr/>
                    <a:lstStyle/>
                    <a:p>
                      <a:r>
                        <a:rPr lang="en-GB" sz="1800" b="1" dirty="0"/>
                        <a:t>10</a:t>
                      </a:r>
                    </a:p>
                  </a:txBody>
                  <a:tcPr marT="45715" marB="45715"/>
                </a:tc>
                <a:tc>
                  <a:txBody>
                    <a:bodyPr/>
                    <a:lstStyle/>
                    <a:p>
                      <a:r>
                        <a:rPr lang="en-GB" sz="1800" b="1" kern="1200" dirty="0">
                          <a:solidFill>
                            <a:schemeClr val="tx1"/>
                          </a:solidFill>
                          <a:latin typeface="+mn-lt"/>
                          <a:ea typeface="+mn-ea"/>
                          <a:cs typeface="+mn-cs"/>
                        </a:rPr>
                        <a:t>Have a look at the elements you wrote and then later cut out of your thesis: there may be good work there that didn’t fit the thesis but can contribute to a publication.</a:t>
                      </a:r>
                    </a:p>
                    <a:p>
                      <a:endParaRPr lang="en-GB" sz="1800" b="1" dirty="0"/>
                    </a:p>
                  </a:txBody>
                  <a:tcPr marT="45715" marB="45715"/>
                </a:tc>
                <a:tc>
                  <a:txBody>
                    <a:bodyPr/>
                    <a:lstStyle/>
                    <a:p>
                      <a:r>
                        <a:rPr lang="en-GB" sz="1800" b="1" kern="1200" dirty="0">
                          <a:solidFill>
                            <a:schemeClr val="tx1"/>
                          </a:solidFill>
                          <a:latin typeface="+mn-lt"/>
                          <a:ea typeface="+mn-ea"/>
                          <a:cs typeface="+mn-cs"/>
                        </a:rPr>
                        <a:t>Ever throw any writing away: keep all rejected text for potential later use.</a:t>
                      </a:r>
                      <a:endParaRPr lang="en-GB" sz="1800" b="1" dirty="0"/>
                    </a:p>
                  </a:txBody>
                  <a:tcPr marT="45715" marB="45715"/>
                </a:tc>
                <a:extLst>
                  <a:ext uri="{0D108BD9-81ED-4DB2-BD59-A6C34878D82A}">
                    <a16:rowId xmlns:a16="http://schemas.microsoft.com/office/drawing/2014/main" val="10001"/>
                  </a:ext>
                </a:extLst>
              </a:tr>
              <a:tr h="3108613">
                <a:tc>
                  <a:txBody>
                    <a:bodyPr/>
                    <a:lstStyle/>
                    <a:p>
                      <a:r>
                        <a:rPr lang="en-GB" sz="1800" b="1" dirty="0"/>
                        <a:t>11</a:t>
                      </a:r>
                    </a:p>
                  </a:txBody>
                  <a:tcPr marT="45715" marB="45715"/>
                </a:tc>
                <a:tc>
                  <a:txBody>
                    <a:bodyPr/>
                    <a:lstStyle/>
                    <a:p>
                      <a:r>
                        <a:rPr lang="en-GB" sz="1800" b="1" kern="1200" dirty="0">
                          <a:solidFill>
                            <a:schemeClr val="tx1"/>
                          </a:solidFill>
                          <a:latin typeface="+mn-lt"/>
                          <a:ea typeface="+mn-ea"/>
                          <a:cs typeface="+mn-cs"/>
                        </a:rPr>
                        <a:t>Re-read your thesis after the examination and think through what your current ideas are now, and how you’ve moved on from your thinking at the time of submission, and use these further insights as a basis for future publication.</a:t>
                      </a:r>
                      <a:endParaRPr lang="en-GB" sz="1800" b="1" dirty="0"/>
                    </a:p>
                  </a:txBody>
                  <a:tcPr marT="45715" marB="45715"/>
                </a:tc>
                <a:tc>
                  <a:txBody>
                    <a:bodyPr/>
                    <a:lstStyle/>
                    <a:p>
                      <a:r>
                        <a:rPr lang="en-GB" sz="1800" b="1" kern="1200" dirty="0">
                          <a:solidFill>
                            <a:schemeClr val="tx1"/>
                          </a:solidFill>
                          <a:latin typeface="+mn-lt"/>
                          <a:ea typeface="+mn-ea"/>
                          <a:cs typeface="+mn-cs"/>
                        </a:rPr>
                        <a:t>Feel that you have to re-state identically in your publication what you said in your thesis: you are likely to have moved on in some areas after you wrote up and you can smooth over some areas that you now no longer like from your original thesis. It’s worth celebrating the fact that ideas have moved on since you first examined the topic.</a:t>
                      </a:r>
                    </a:p>
                    <a:p>
                      <a:endParaRPr lang="en-GB" sz="1800" b="1" dirty="0"/>
                    </a:p>
                  </a:txBody>
                  <a:tcPr marT="45715" marB="4571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55601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1524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hangingPunct="0">
              <a:defRPr sz="3200" b="1">
                <a:solidFill>
                  <a:schemeClr val="tx2"/>
                </a:solidFill>
                <a:latin typeface="+mj-lt"/>
                <a:ea typeface="+mj-ea"/>
                <a:cs typeface="+mj-cs"/>
              </a:defRPr>
            </a:lvl1pPr>
            <a:lvl2pPr algn="l" eaLnBrk="0" hangingPunct="0">
              <a:defRPr sz="3900" b="1">
                <a:solidFill>
                  <a:schemeClr val="tx2"/>
                </a:solidFill>
                <a:latin typeface="Arial" charset="0"/>
              </a:defRPr>
            </a:lvl2pPr>
            <a:lvl3pPr algn="l" eaLnBrk="0" hangingPunct="0">
              <a:defRPr sz="3900" b="1">
                <a:solidFill>
                  <a:schemeClr val="tx2"/>
                </a:solidFill>
                <a:latin typeface="Arial" charset="0"/>
              </a:defRPr>
            </a:lvl3pPr>
            <a:lvl4pPr algn="l" eaLnBrk="0" hangingPunct="0">
              <a:defRPr sz="3900" b="1">
                <a:solidFill>
                  <a:schemeClr val="tx2"/>
                </a:solidFill>
                <a:latin typeface="Arial" charset="0"/>
              </a:defRPr>
            </a:lvl4pPr>
            <a:lvl5pPr algn="l" eaLnBrk="0" hangingPunct="0">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GB" dirty="0"/>
              <a:t>From dissertation to publication</a:t>
            </a:r>
          </a:p>
        </p:txBody>
      </p:sp>
      <p:graphicFrame>
        <p:nvGraphicFramePr>
          <p:cNvPr id="6" name="Table 5"/>
          <p:cNvGraphicFramePr>
            <a:graphicFrameLocks noGrp="1"/>
          </p:cNvGraphicFramePr>
          <p:nvPr/>
        </p:nvGraphicFramePr>
        <p:xfrm>
          <a:off x="1828800" y="609600"/>
          <a:ext cx="8686800" cy="5003800"/>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431496">
                <a:tc>
                  <a:txBody>
                    <a:bodyPr/>
                    <a:lstStyle/>
                    <a:p>
                      <a:endParaRPr lang="en-GB" sz="1800" b="1" dirty="0"/>
                    </a:p>
                  </a:txBody>
                  <a:tcPr marT="45723" marB="45723"/>
                </a:tc>
                <a:tc>
                  <a:txBody>
                    <a:bodyPr/>
                    <a:lstStyle/>
                    <a:p>
                      <a:r>
                        <a:rPr lang="en-GB" sz="1800" b="1" dirty="0"/>
                        <a:t>Do:</a:t>
                      </a:r>
                    </a:p>
                  </a:txBody>
                  <a:tcPr marT="45723" marB="45723"/>
                </a:tc>
                <a:tc>
                  <a:txBody>
                    <a:bodyPr/>
                    <a:lstStyle/>
                    <a:p>
                      <a:r>
                        <a:rPr lang="en-GB" sz="1800" b="1" dirty="0"/>
                        <a:t>Do not:</a:t>
                      </a:r>
                    </a:p>
                  </a:txBody>
                  <a:tcPr marT="45723" marB="45723"/>
                </a:tc>
                <a:extLst>
                  <a:ext uri="{0D108BD9-81ED-4DB2-BD59-A6C34878D82A}">
                    <a16:rowId xmlns:a16="http://schemas.microsoft.com/office/drawing/2014/main" val="10000"/>
                  </a:ext>
                </a:extLst>
              </a:tr>
              <a:tr h="2286152">
                <a:tc>
                  <a:txBody>
                    <a:bodyPr/>
                    <a:lstStyle/>
                    <a:p>
                      <a:r>
                        <a:rPr lang="en-GB" sz="1800" b="1" dirty="0"/>
                        <a:t>12</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If there were good ideas discussed in your viva, use these to frame your thinking for future publications, and even maybe contact your examiner after the event to follow up on questions or suggestions made.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Cast a veil of darkness over your examination and push it from your mind, since the occasion may well have made you pause for thought about your own work.</a:t>
                      </a:r>
                      <a:endParaRPr lang="en-GB" sz="1800" b="1" dirty="0"/>
                    </a:p>
                    <a:p>
                      <a:endParaRPr lang="en-GB" sz="1800" b="1" dirty="0"/>
                    </a:p>
                  </a:txBody>
                  <a:tcPr marT="45723" marB="45723"/>
                </a:tc>
                <a:extLst>
                  <a:ext uri="{0D108BD9-81ED-4DB2-BD59-A6C34878D82A}">
                    <a16:rowId xmlns:a16="http://schemas.microsoft.com/office/drawing/2014/main" val="10001"/>
                  </a:ext>
                </a:extLst>
              </a:tr>
              <a:tr h="2286152">
                <a:tc>
                  <a:txBody>
                    <a:bodyPr/>
                    <a:lstStyle/>
                    <a:p>
                      <a:r>
                        <a:rPr lang="en-GB" sz="1800" b="1" dirty="0"/>
                        <a:t>13</a:t>
                      </a:r>
                    </a:p>
                  </a:txBody>
                  <a:tcPr marT="45723" marB="45723"/>
                </a:tc>
                <a:tc>
                  <a:txBody>
                    <a:bodyPr/>
                    <a:lstStyle/>
                    <a:p>
                      <a:r>
                        <a:rPr lang="en-GB" sz="1800" b="1" kern="1200" dirty="0">
                          <a:solidFill>
                            <a:schemeClr val="tx1"/>
                          </a:solidFill>
                          <a:latin typeface="+mn-lt"/>
                          <a:ea typeface="+mn-ea"/>
                          <a:cs typeface="+mn-cs"/>
                        </a:rPr>
                        <a:t>Consider submitting to publications in different parts of the world: what may be rather old hat in your country could be a very novel idea elsewhere (and vice versa).</a:t>
                      </a:r>
                      <a:endParaRPr lang="en-GB" sz="1800" b="1" dirty="0"/>
                    </a:p>
                  </a:txBody>
                  <a:tcPr marT="45723" marB="45723"/>
                </a:tc>
                <a:tc>
                  <a:txBody>
                    <a:bodyPr/>
                    <a:lstStyle/>
                    <a:p>
                      <a:r>
                        <a:rPr lang="en-GB" sz="1800" b="1" kern="1200" dirty="0">
                          <a:solidFill>
                            <a:schemeClr val="tx1"/>
                          </a:solidFill>
                          <a:latin typeface="+mn-lt"/>
                          <a:ea typeface="+mn-ea"/>
                          <a:cs typeface="+mn-cs"/>
                        </a:rPr>
                        <a:t>Forget to make sure that your writing is culturally relevant to the nation in which you plan to publish: look out specially for ideas, bodies and organisations mentioned in your thesis that are specific to your nation and unknown elsewhere.</a:t>
                      </a:r>
                    </a:p>
                    <a:p>
                      <a:endParaRPr lang="en-GB" sz="1800" b="1" dirty="0"/>
                    </a:p>
                  </a:txBody>
                  <a:tcPr marT="45723" marB="4572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95775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1524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hangingPunct="0">
              <a:defRPr sz="3200" b="1">
                <a:solidFill>
                  <a:schemeClr val="tx2"/>
                </a:solidFill>
                <a:latin typeface="+mj-lt"/>
                <a:ea typeface="+mj-ea"/>
                <a:cs typeface="+mj-cs"/>
              </a:defRPr>
            </a:lvl1pPr>
            <a:lvl2pPr algn="l" eaLnBrk="0" hangingPunct="0">
              <a:defRPr sz="3900" b="1">
                <a:solidFill>
                  <a:schemeClr val="tx2"/>
                </a:solidFill>
                <a:latin typeface="Arial" charset="0"/>
              </a:defRPr>
            </a:lvl2pPr>
            <a:lvl3pPr algn="l" eaLnBrk="0" hangingPunct="0">
              <a:defRPr sz="3900" b="1">
                <a:solidFill>
                  <a:schemeClr val="tx2"/>
                </a:solidFill>
                <a:latin typeface="Arial" charset="0"/>
              </a:defRPr>
            </a:lvl3pPr>
            <a:lvl4pPr algn="l" eaLnBrk="0" hangingPunct="0">
              <a:defRPr sz="3900" b="1">
                <a:solidFill>
                  <a:schemeClr val="tx2"/>
                </a:solidFill>
                <a:latin typeface="Arial" charset="0"/>
              </a:defRPr>
            </a:lvl4pPr>
            <a:lvl5pPr algn="l" eaLnBrk="0" hangingPunct="0">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GB" dirty="0"/>
              <a:t>From dissertation to publication</a:t>
            </a:r>
          </a:p>
        </p:txBody>
      </p:sp>
      <p:graphicFrame>
        <p:nvGraphicFramePr>
          <p:cNvPr id="5" name="Table 4"/>
          <p:cNvGraphicFramePr>
            <a:graphicFrameLocks noGrp="1"/>
          </p:cNvGraphicFramePr>
          <p:nvPr/>
        </p:nvGraphicFramePr>
        <p:xfrm>
          <a:off x="1828800" y="609600"/>
          <a:ext cx="8686800" cy="4454526"/>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31438">
                <a:tc>
                  <a:txBody>
                    <a:bodyPr/>
                    <a:lstStyle/>
                    <a:p>
                      <a:endParaRPr lang="en-GB" sz="1800" b="1" dirty="0"/>
                    </a:p>
                  </a:txBody>
                  <a:tcPr marT="45717" marB="45717"/>
                </a:tc>
                <a:tc>
                  <a:txBody>
                    <a:bodyPr/>
                    <a:lstStyle/>
                    <a:p>
                      <a:r>
                        <a:rPr lang="en-GB" sz="1800" b="1" dirty="0"/>
                        <a:t>Do:</a:t>
                      </a:r>
                    </a:p>
                  </a:txBody>
                  <a:tcPr marT="45717" marB="45717"/>
                </a:tc>
                <a:tc>
                  <a:txBody>
                    <a:bodyPr/>
                    <a:lstStyle/>
                    <a:p>
                      <a:r>
                        <a:rPr lang="en-GB" sz="1800" b="1" dirty="0"/>
                        <a:t>Do not:</a:t>
                      </a:r>
                    </a:p>
                  </a:txBody>
                  <a:tcPr marT="45717" marB="45717"/>
                </a:tc>
                <a:extLst>
                  <a:ext uri="{0D108BD9-81ED-4DB2-BD59-A6C34878D82A}">
                    <a16:rowId xmlns:a16="http://schemas.microsoft.com/office/drawing/2014/main" val="10000"/>
                  </a:ext>
                </a:extLst>
              </a:tr>
              <a:tr h="2011544">
                <a:tc>
                  <a:txBody>
                    <a:bodyPr/>
                    <a:lstStyle/>
                    <a:p>
                      <a:r>
                        <a:rPr lang="en-GB" sz="1800" b="1" dirty="0"/>
                        <a:t>14</a:t>
                      </a:r>
                    </a:p>
                  </a:txBody>
                  <a:tcPr marT="45717" marB="45717"/>
                </a:tc>
                <a:tc>
                  <a:txBody>
                    <a:bodyPr/>
                    <a:lstStyle/>
                    <a:p>
                      <a:r>
                        <a:rPr lang="en-GB" sz="1800" b="1" kern="1200" dirty="0">
                          <a:solidFill>
                            <a:schemeClr val="tx1"/>
                          </a:solidFill>
                          <a:latin typeface="+mn-lt"/>
                          <a:ea typeface="+mn-ea"/>
                          <a:cs typeface="+mn-cs"/>
                        </a:rPr>
                        <a:t>Show drafts of your publications to readers other than your supervisor and examiner: it can be helpful to get different opinions from those without any kind of vested interest in your work.</a:t>
                      </a:r>
                    </a:p>
                    <a:p>
                      <a:endParaRPr lang="en-GB" sz="1800" b="1" dirty="0"/>
                    </a:p>
                  </a:txBody>
                  <a:tcPr marT="45717" marB="45717"/>
                </a:tc>
                <a:tc>
                  <a:txBody>
                    <a:bodyPr/>
                    <a:lstStyle/>
                    <a:p>
                      <a:r>
                        <a:rPr lang="en-GB" sz="1800" b="1" kern="1200" dirty="0">
                          <a:solidFill>
                            <a:schemeClr val="tx1"/>
                          </a:solidFill>
                          <a:latin typeface="+mn-lt"/>
                          <a:ea typeface="+mn-ea"/>
                          <a:cs typeface="+mn-cs"/>
                        </a:rPr>
                        <a:t>Spend so long getting opinions from others that you don’t actually get round to sending your work off for review by the journals themselves.</a:t>
                      </a:r>
                      <a:endParaRPr lang="en-GB" sz="1800" b="1" dirty="0"/>
                    </a:p>
                    <a:p>
                      <a:endParaRPr lang="en-GB" sz="1800" b="1" dirty="0"/>
                    </a:p>
                  </a:txBody>
                  <a:tcPr marT="45717" marB="45717"/>
                </a:tc>
                <a:extLst>
                  <a:ext uri="{0D108BD9-81ED-4DB2-BD59-A6C34878D82A}">
                    <a16:rowId xmlns:a16="http://schemas.microsoft.com/office/drawing/2014/main" val="10001"/>
                  </a:ext>
                </a:extLst>
              </a:tr>
              <a:tr h="2011544">
                <a:tc>
                  <a:txBody>
                    <a:bodyPr/>
                    <a:lstStyle/>
                    <a:p>
                      <a:r>
                        <a:rPr lang="en-GB" sz="1800" b="1" dirty="0"/>
                        <a:t>15</a:t>
                      </a:r>
                    </a:p>
                  </a:txBody>
                  <a:tcPr marT="45717" marB="45717"/>
                </a:tc>
                <a:tc>
                  <a:txBody>
                    <a:bodyPr/>
                    <a:lstStyle/>
                    <a:p>
                      <a:r>
                        <a:rPr lang="en-GB" sz="1800" b="1" kern="1200" dirty="0">
                          <a:solidFill>
                            <a:schemeClr val="tx1"/>
                          </a:solidFill>
                          <a:latin typeface="+mn-lt"/>
                          <a:ea typeface="+mn-ea"/>
                          <a:cs typeface="+mn-cs"/>
                        </a:rPr>
                        <a:t>Try to retain your own interest in the work: if you are bored of it, others are likely to be too! (But remember new readers are likely to be really interested by what you have to say).</a:t>
                      </a:r>
                      <a:endParaRPr lang="en-GB" sz="1800" b="1" dirty="0"/>
                    </a:p>
                  </a:txBody>
                  <a:tcPr marT="45717" marB="45717"/>
                </a:tc>
                <a:tc>
                  <a:txBody>
                    <a:bodyPr/>
                    <a:lstStyle/>
                    <a:p>
                      <a:r>
                        <a:rPr lang="en-GB" sz="1800" b="1" kern="1200" dirty="0">
                          <a:solidFill>
                            <a:schemeClr val="tx1"/>
                          </a:solidFill>
                          <a:latin typeface="+mn-lt"/>
                          <a:ea typeface="+mn-ea"/>
                          <a:cs typeface="+mn-cs"/>
                        </a:rPr>
                        <a:t>Overwork your original text: if you find you are having to revise significant elements of your original writing it may be more economical of your time simply to start anew altogether.</a:t>
                      </a:r>
                    </a:p>
                    <a:p>
                      <a:endParaRPr lang="en-GB" sz="1800" b="1" dirty="0"/>
                    </a:p>
                  </a:txBody>
                  <a:tcPr marT="45717" marB="4571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8151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51215" name="Rectangle 512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Rectangle 2"/>
          <p:cNvSpPr>
            <a:spLocks noGrp="1" noChangeArrowheads="1"/>
          </p:cNvSpPr>
          <p:nvPr>
            <p:ph type="title" idx="4294967295"/>
          </p:nvPr>
        </p:nvSpPr>
        <p:spPr>
          <a:xfrm>
            <a:off x="838200" y="365125"/>
            <a:ext cx="105156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GB" altLang="en-US" sz="5400"/>
              <a:t>Useful references</a:t>
            </a:r>
          </a:p>
        </p:txBody>
      </p:sp>
      <p:sp>
        <p:nvSpPr>
          <p:cNvPr id="512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3" name="Rectangle 3"/>
          <p:cNvSpPr>
            <a:spLocks noGrp="1" noChangeArrowheads="1"/>
          </p:cNvSpPr>
          <p:nvPr>
            <p:ph type="body" idx="4294967295"/>
          </p:nvPr>
        </p:nvSpPr>
        <p:spPr>
          <a:xfrm>
            <a:off x="838200" y="1929383"/>
            <a:ext cx="10515600" cy="4639367"/>
          </a:xfrm>
        </p:spPr>
        <p:txBody>
          <a:bodyPr>
            <a:normAutofit lnSpcReduction="10000"/>
          </a:bodyPr>
          <a:lstStyle/>
          <a:p>
            <a:pPr marL="0" indent="0">
              <a:buNone/>
            </a:pPr>
            <a:r>
              <a:rPr lang="en-GB" altLang="en-US" sz="1600" b="1" dirty="0"/>
              <a:t>Black, D. Brown, S. and Race, P. (1998) </a:t>
            </a:r>
            <a:r>
              <a:rPr lang="en-US" altLang="en-US" sz="1600" b="1" i="1" dirty="0"/>
              <a:t>500 Tips for Getting Published</a:t>
            </a:r>
            <a:r>
              <a:rPr lang="en-US" altLang="en-US" sz="1600" b="1" dirty="0"/>
              <a:t>, London: Kogan Page.</a:t>
            </a:r>
            <a:endParaRPr lang="en-GB" altLang="en-US" sz="1600" b="1" dirty="0"/>
          </a:p>
          <a:p>
            <a:pPr marL="0" indent="0">
              <a:buNone/>
            </a:pPr>
            <a:r>
              <a:rPr lang="en-US" sz="1600" b="1" i="0" dirty="0" err="1">
                <a:effectLst/>
                <a:highlight>
                  <a:srgbClr val="FFFFFF"/>
                </a:highlight>
                <a:latin typeface="Calibri" panose="020F0502020204030204" pitchFamily="34" charset="0"/>
                <a:ea typeface="Calibri" panose="020F0502020204030204" pitchFamily="34" charset="0"/>
                <a:cs typeface="Calibri" panose="020F0502020204030204" pitchFamily="34" charset="0"/>
              </a:rPr>
              <a:t>Busse</a:t>
            </a:r>
            <a:r>
              <a:rPr lang="en-US" sz="1600" b="1"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C. and August, E., 2021. How to write and publish a research paper for a peer-reviewed journal. </a:t>
            </a:r>
            <a:r>
              <a:rPr lang="en-US" sz="1600" b="1"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Journal of Cancer Education</a:t>
            </a:r>
            <a:r>
              <a:rPr lang="en-US" sz="1600" b="1"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600" b="1"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36</a:t>
            </a:r>
            <a:r>
              <a:rPr lang="en-US" sz="1600" b="1"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(5), pp.909-913. (medical, but contains useful advice)</a:t>
            </a:r>
          </a:p>
          <a:p>
            <a:pPr marL="0" indent="0">
              <a:buNone/>
            </a:pPr>
            <a:r>
              <a:rPr lang="en-US" sz="1600" b="1" i="0" dirty="0">
                <a:effectLst/>
                <a:highlight>
                  <a:srgbClr val="FFFFFF"/>
                </a:highlight>
                <a:latin typeface="Arial" panose="020B0604020202020204" pitchFamily="34" charset="0"/>
              </a:rPr>
              <a:t>Day, Abby. </a:t>
            </a:r>
            <a:r>
              <a:rPr lang="en-US" sz="1600" b="1" i="1" dirty="0">
                <a:effectLst/>
                <a:highlight>
                  <a:srgbClr val="FFFFFF"/>
                </a:highlight>
                <a:latin typeface="Arial" panose="020B0604020202020204" pitchFamily="34" charset="0"/>
              </a:rPr>
              <a:t>How to get research published in journals</a:t>
            </a:r>
            <a:r>
              <a:rPr lang="en-US" sz="1600" b="1" i="0" dirty="0">
                <a:effectLst/>
                <a:highlight>
                  <a:srgbClr val="FFFFFF"/>
                </a:highlight>
                <a:latin typeface="Arial" panose="020B0604020202020204" pitchFamily="34" charset="0"/>
              </a:rPr>
              <a:t>. Routledge, 2017.</a:t>
            </a:r>
          </a:p>
          <a:p>
            <a:pPr marL="0" indent="0">
              <a:buNone/>
            </a:pPr>
            <a:r>
              <a:rPr lang="en-US" altLang="en-US" sz="1600" b="1" dirty="0"/>
              <a:t>Fairbairn, G. and Fairbairn, S. (2005) </a:t>
            </a:r>
            <a:r>
              <a:rPr lang="en-US" altLang="en-US" sz="1600" b="1" i="1" dirty="0"/>
              <a:t>Writing your abstract: a guide for would be conference presenters.</a:t>
            </a:r>
            <a:r>
              <a:rPr lang="en-US" altLang="en-US" sz="1600" b="1" dirty="0"/>
              <a:t> Salisbury: APS publishing. </a:t>
            </a:r>
            <a:endParaRPr lang="en-GB" altLang="en-US" sz="1600" b="1" dirty="0"/>
          </a:p>
          <a:p>
            <a:pPr marL="0" indent="0">
              <a:buNone/>
            </a:pPr>
            <a:r>
              <a:rPr lang="en-US" sz="1600" b="1"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Flicker, S. and Nixon, S.A., 2018. Writing peer-reviewed articles with diverse teams: Considerations for novice scholars conducting community-engaged research. </a:t>
            </a:r>
            <a:r>
              <a:rPr lang="en-US" sz="1600" b="1"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Health Promotion International</a:t>
            </a:r>
            <a:r>
              <a:rPr lang="en-US" sz="1600" b="1"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600" b="1" i="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33</a:t>
            </a:r>
            <a:r>
              <a:rPr lang="en-US" sz="1600" b="1"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(1), pp.152-161.</a:t>
            </a:r>
          </a:p>
          <a:p>
            <a:pPr marL="0" indent="0">
              <a:buNone/>
            </a:pPr>
            <a:r>
              <a:rPr lang="en-US" altLang="en-US" sz="1600" b="1" dirty="0"/>
              <a:t>Kamler, B. and Thomson, P. (2006) </a:t>
            </a:r>
            <a:r>
              <a:rPr lang="en-US" altLang="en-US" sz="1600" b="1" i="1" dirty="0"/>
              <a:t>Helping doctoral students write: pedagogies for supervision, </a:t>
            </a:r>
            <a:r>
              <a:rPr lang="en-US" altLang="en-US" sz="1600" b="1" dirty="0"/>
              <a:t>London: Routledge.</a:t>
            </a:r>
          </a:p>
          <a:p>
            <a:pPr marL="0" indent="0">
              <a:buNone/>
            </a:pPr>
            <a:r>
              <a:rPr lang="en-US" sz="1600" b="1" i="0" dirty="0">
                <a:effectLst/>
                <a:highlight>
                  <a:srgbClr val="FFFFFF"/>
                </a:highlight>
                <a:latin typeface="Arial" panose="020B0604020202020204" pitchFamily="34" charset="0"/>
              </a:rPr>
              <a:t>van </a:t>
            </a:r>
            <a:r>
              <a:rPr lang="en-US" sz="1600" b="1" i="0" dirty="0" err="1">
                <a:effectLst/>
                <a:highlight>
                  <a:srgbClr val="FFFFFF"/>
                </a:highlight>
                <a:latin typeface="Arial" panose="020B0604020202020204" pitchFamily="34" charset="0"/>
              </a:rPr>
              <a:t>Manen</a:t>
            </a:r>
            <a:r>
              <a:rPr lang="en-US" sz="1600" b="1" i="0" dirty="0">
                <a:effectLst/>
                <a:highlight>
                  <a:srgbClr val="FFFFFF"/>
                </a:highlight>
                <a:latin typeface="Arial" panose="020B0604020202020204" pitchFamily="34" charset="0"/>
              </a:rPr>
              <a:t>, M. and van </a:t>
            </a:r>
            <a:r>
              <a:rPr lang="en-US" sz="1600" b="1" i="0" dirty="0" err="1">
                <a:effectLst/>
                <a:highlight>
                  <a:srgbClr val="FFFFFF"/>
                </a:highlight>
                <a:latin typeface="Arial" panose="020B0604020202020204" pitchFamily="34" charset="0"/>
              </a:rPr>
              <a:t>Manen</a:t>
            </a:r>
            <a:r>
              <a:rPr lang="en-US" sz="1600" b="1" i="0" dirty="0">
                <a:effectLst/>
                <a:highlight>
                  <a:srgbClr val="FFFFFF"/>
                </a:highlight>
                <a:latin typeface="Arial" panose="020B0604020202020204" pitchFamily="34" charset="0"/>
              </a:rPr>
              <a:t>, M., 2021. Doing phenomenological research and writing. </a:t>
            </a:r>
            <a:r>
              <a:rPr lang="en-US" sz="1600" b="1" i="1" dirty="0">
                <a:effectLst/>
                <a:highlight>
                  <a:srgbClr val="FFFFFF"/>
                </a:highlight>
                <a:latin typeface="Arial" panose="020B0604020202020204" pitchFamily="34" charset="0"/>
              </a:rPr>
              <a:t>Qualitative Health Research</a:t>
            </a:r>
            <a:r>
              <a:rPr lang="en-US" sz="1600" b="1" i="0" dirty="0">
                <a:effectLst/>
                <a:highlight>
                  <a:srgbClr val="FFFFFF"/>
                </a:highlight>
                <a:latin typeface="Arial" panose="020B0604020202020204" pitchFamily="34" charset="0"/>
              </a:rPr>
              <a:t>, </a:t>
            </a:r>
            <a:r>
              <a:rPr lang="en-US" sz="1600" b="1" i="1" dirty="0">
                <a:effectLst/>
                <a:highlight>
                  <a:srgbClr val="FFFFFF"/>
                </a:highlight>
                <a:latin typeface="Arial" panose="020B0604020202020204" pitchFamily="34" charset="0"/>
              </a:rPr>
              <a:t>31</a:t>
            </a:r>
            <a:r>
              <a:rPr lang="en-US" sz="1600" b="1" i="0" dirty="0">
                <a:effectLst/>
                <a:highlight>
                  <a:srgbClr val="FFFFFF"/>
                </a:highlight>
                <a:latin typeface="Arial" panose="020B0604020202020204" pitchFamily="34" charset="0"/>
              </a:rPr>
              <a:t>(6), pp.1069-1082.</a:t>
            </a:r>
            <a:endParaRPr lang="en-GB" altLang="en-US" sz="1600" b="1" dirty="0"/>
          </a:p>
          <a:p>
            <a:pPr marL="0" indent="0">
              <a:buNone/>
            </a:pPr>
            <a:r>
              <a:rPr lang="en-US" altLang="en-US" sz="1600" b="1" dirty="0"/>
              <a:t>Noble, K (1989) </a:t>
            </a:r>
            <a:r>
              <a:rPr lang="en-US" altLang="en-US" sz="1600" b="1" i="1" dirty="0"/>
              <a:t>Publish or Perish: what 23 Journal Editors have to say </a:t>
            </a:r>
            <a:r>
              <a:rPr lang="en-GB" altLang="en-US" sz="1600" b="1" i="1" u="sng" dirty="0">
                <a:hlinkClick r:id="rId3"/>
              </a:rPr>
              <a:t>Studies in Higher Education</a:t>
            </a:r>
            <a:r>
              <a:rPr lang="en-GB" altLang="en-US" sz="1600" b="1" i="1" dirty="0"/>
              <a:t>, Volume </a:t>
            </a:r>
            <a:r>
              <a:rPr lang="en-GB" altLang="en-US" sz="1600" b="1" i="1" u="sng" dirty="0">
                <a:hlinkClick r:id="rId4"/>
              </a:rPr>
              <a:t>14, Issue 1 1989 , pages 97 – 102</a:t>
            </a:r>
            <a:r>
              <a:rPr lang="en-GB" altLang="en-US" sz="1600" b="1" i="1" u="sng" dirty="0"/>
              <a:t>.</a:t>
            </a:r>
            <a:endParaRPr lang="en-GB" altLang="en-US" sz="1600" b="1" dirty="0"/>
          </a:p>
          <a:p>
            <a:pPr marL="0" indent="0">
              <a:buNone/>
            </a:pPr>
            <a:r>
              <a:rPr lang="en-GB" altLang="en-US" sz="1600" b="1" dirty="0"/>
              <a:t>Sadler, R. (2006) </a:t>
            </a:r>
            <a:r>
              <a:rPr lang="en-GB" altLang="en-US" sz="1600" b="1" i="1" dirty="0"/>
              <a:t>Up the Publication Road,</a:t>
            </a:r>
            <a:r>
              <a:rPr lang="en-GB" altLang="en-US" sz="1600" b="1" dirty="0"/>
              <a:t> HERDSA Green Guide No 2.</a:t>
            </a:r>
          </a:p>
          <a:p>
            <a:pPr marL="0" indent="0">
              <a:buNone/>
            </a:pPr>
            <a:r>
              <a:rPr lang="en-GB" sz="1600" b="1" dirty="0"/>
              <a:t>Sword, H. (2017) </a:t>
            </a:r>
            <a:r>
              <a:rPr lang="en-GB" sz="1600" b="1" i="1" dirty="0"/>
              <a:t>Air &amp; Light &amp; Time &amp; Space – how successful academics write,</a:t>
            </a:r>
            <a:r>
              <a:rPr lang="en-GB" sz="1600" b="1" dirty="0"/>
              <a:t> Massachusetts: Harvard.</a:t>
            </a:r>
            <a:endParaRPr lang="en-GB" altLang="en-US" sz="1600" b="1" dirty="0"/>
          </a:p>
          <a:p>
            <a:pPr marL="0" indent="0">
              <a:buNone/>
            </a:pPr>
            <a:r>
              <a:rPr lang="en-GB" altLang="en-US" sz="1600" b="1" dirty="0"/>
              <a:t>Thomson, P. and Kamler, B. (2013) </a:t>
            </a:r>
            <a:r>
              <a:rPr lang="en-GB" altLang="en-US" sz="1600" b="1" i="1" dirty="0"/>
              <a:t>Writing for peer reviewed journals, </a:t>
            </a:r>
            <a:r>
              <a:rPr lang="en-GB" altLang="en-US" sz="1600" b="1" dirty="0"/>
              <a:t>London: Routledge.</a:t>
            </a:r>
          </a:p>
          <a:p>
            <a:pPr marL="0" indent="0">
              <a:buNone/>
            </a:pPr>
            <a:r>
              <a:rPr lang="en-GB" altLang="en-US" sz="1400" b="1" dirty="0"/>
              <a:t> </a:t>
            </a:r>
          </a:p>
        </p:txBody>
      </p:sp>
    </p:spTree>
    <p:extLst>
      <p:ext uri="{BB962C8B-B14F-4D97-AF65-F5344CB8AC3E}">
        <p14:creationId xmlns:p14="http://schemas.microsoft.com/office/powerpoint/2010/main" val="284751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A7A3-6A6C-F66F-4968-7B08E9E3D300}"/>
              </a:ext>
            </a:extLst>
          </p:cNvPr>
          <p:cNvSpPr>
            <a:spLocks noGrp="1"/>
          </p:cNvSpPr>
          <p:nvPr>
            <p:ph type="title"/>
          </p:nvPr>
        </p:nvSpPr>
        <p:spPr/>
        <p:txBody>
          <a:bodyPr/>
          <a:lstStyle/>
          <a:p>
            <a:r>
              <a:rPr lang="en-US" dirty="0"/>
              <a:t>1. </a:t>
            </a:r>
            <a:r>
              <a:rPr lang="en-US" b="1" dirty="0"/>
              <a:t>Why</a:t>
            </a:r>
            <a:r>
              <a:rPr lang="en-US" dirty="0"/>
              <a:t> do you want to write? Because:</a:t>
            </a:r>
            <a:endParaRPr lang="en-GB" dirty="0"/>
          </a:p>
        </p:txBody>
      </p:sp>
      <p:graphicFrame>
        <p:nvGraphicFramePr>
          <p:cNvPr id="6" name="Content Placeholder 2">
            <a:extLst>
              <a:ext uri="{FF2B5EF4-FFF2-40B4-BE49-F238E27FC236}">
                <a16:creationId xmlns:a16="http://schemas.microsoft.com/office/drawing/2014/main" id="{77EC3CD6-70AC-5B96-754C-72CBD97E9BC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04EAD1E-3104-45C4-97B2-AAD8F8C2E5C0}"/>
              </a:ext>
            </a:extLst>
          </p:cNvPr>
          <p:cNvSpPr>
            <a:spLocks noGrp="1"/>
          </p:cNvSpPr>
          <p:nvPr>
            <p:ph type="dt" sz="half" idx="10"/>
          </p:nvPr>
        </p:nvSpPr>
        <p:spPr/>
        <p:txBody>
          <a:bodyPr/>
          <a:lstStyle/>
          <a:p>
            <a:fld id="{00263D98-F49E-4319-BDCC-26D351C1D36B}" type="datetime1">
              <a:rPr lang="en-GB" smtClean="0"/>
              <a:t>07/06/2024</a:t>
            </a:fld>
            <a:endParaRPr lang="en-GB"/>
          </a:p>
        </p:txBody>
      </p:sp>
    </p:spTree>
    <p:extLst>
      <p:ext uri="{BB962C8B-B14F-4D97-AF65-F5344CB8AC3E}">
        <p14:creationId xmlns:p14="http://schemas.microsoft.com/office/powerpoint/2010/main" val="20147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07385" y="-288841"/>
            <a:ext cx="9645968" cy="1623222"/>
          </a:xfrm>
          <a:prstGeom prst="rect">
            <a:avLst/>
          </a:prstGeom>
          <a:noFill/>
          <a:ln w="38100">
            <a:noFill/>
            <a:miter lim="800000"/>
            <a:headEnd/>
            <a:tailEnd/>
          </a:ln>
          <a:effectLst/>
        </p:spPr>
        <p:txBody>
          <a:bodyPr lIns="92075" tIns="46038" rIns="92075" bIns="46038" anchor="ctr"/>
          <a:lstStyle/>
          <a:p>
            <a:pPr algn="ctr" eaLnBrk="0" hangingPunct="0">
              <a:lnSpc>
                <a:spcPct val="75000"/>
              </a:lnSpc>
              <a:defRPr/>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Diamond 9</a:t>
            </a:r>
          </a:p>
        </p:txBody>
      </p:sp>
      <p:sp>
        <p:nvSpPr>
          <p:cNvPr id="5" name="Rectangle 3"/>
          <p:cNvSpPr>
            <a:spLocks noChangeArrowheads="1"/>
          </p:cNvSpPr>
          <p:nvPr/>
        </p:nvSpPr>
        <p:spPr bwMode="auto">
          <a:xfrm>
            <a:off x="4671848" y="1229438"/>
            <a:ext cx="2430519" cy="587938"/>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defRPr/>
            </a:pPr>
            <a:endParaRPr lang="en-GB" sz="2800" b="1" kern="0" dirty="0">
              <a:solidFill>
                <a:srgbClr val="0070C0"/>
              </a:solidFill>
              <a:latin typeface="Calibri"/>
            </a:endParaRPr>
          </a:p>
        </p:txBody>
      </p:sp>
      <p:sp>
        <p:nvSpPr>
          <p:cNvPr id="6" name="Rectangle 4"/>
          <p:cNvSpPr>
            <a:spLocks noChangeArrowheads="1"/>
          </p:cNvSpPr>
          <p:nvPr/>
        </p:nvSpPr>
        <p:spPr bwMode="auto">
          <a:xfrm>
            <a:off x="2755106" y="2216802"/>
            <a:ext cx="2430519" cy="587938"/>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defRPr/>
            </a:pPr>
            <a:endParaRPr lang="en-GB" sz="2800" b="1" kern="0" dirty="0">
              <a:solidFill>
                <a:srgbClr val="0070C0"/>
              </a:solidFill>
              <a:latin typeface="Calibri"/>
            </a:endParaRPr>
          </a:p>
        </p:txBody>
      </p:sp>
      <p:sp>
        <p:nvSpPr>
          <p:cNvPr id="7" name="Rectangle 5"/>
          <p:cNvSpPr>
            <a:spLocks noChangeArrowheads="1"/>
          </p:cNvSpPr>
          <p:nvPr/>
        </p:nvSpPr>
        <p:spPr bwMode="auto">
          <a:xfrm>
            <a:off x="6642466" y="2257129"/>
            <a:ext cx="2430519" cy="587938"/>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defRPr/>
            </a:pPr>
            <a:endParaRPr lang="en-GB" sz="2800" b="1" kern="0" dirty="0">
              <a:solidFill>
                <a:srgbClr val="0070C0"/>
              </a:solidFill>
              <a:latin typeface="Calibri"/>
            </a:endParaRPr>
          </a:p>
        </p:txBody>
      </p:sp>
      <p:sp>
        <p:nvSpPr>
          <p:cNvPr id="8" name="Rectangle 6"/>
          <p:cNvSpPr>
            <a:spLocks noChangeArrowheads="1"/>
          </p:cNvSpPr>
          <p:nvPr/>
        </p:nvSpPr>
        <p:spPr bwMode="auto">
          <a:xfrm>
            <a:off x="4671849" y="3328062"/>
            <a:ext cx="2430519" cy="660614"/>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defRPr/>
            </a:pPr>
            <a:r>
              <a:rPr lang="en-GB" sz="2800" b="1" kern="0" dirty="0">
                <a:solidFill>
                  <a:srgbClr val="0070C0"/>
                </a:solidFill>
                <a:latin typeface="Calibri"/>
              </a:rPr>
              <a:t> </a:t>
            </a:r>
          </a:p>
        </p:txBody>
      </p:sp>
      <p:sp>
        <p:nvSpPr>
          <p:cNvPr id="9" name="Rectangle 7"/>
          <p:cNvSpPr>
            <a:spLocks noChangeArrowheads="1"/>
          </p:cNvSpPr>
          <p:nvPr/>
        </p:nvSpPr>
        <p:spPr bwMode="auto">
          <a:xfrm>
            <a:off x="7338848" y="3328062"/>
            <a:ext cx="2430519" cy="660614"/>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defRPr/>
            </a:pPr>
            <a:endParaRPr lang="en-GB" sz="2800" b="1" kern="0" dirty="0">
              <a:solidFill>
                <a:srgbClr val="0070C0"/>
              </a:solidFill>
              <a:latin typeface="Calibri"/>
            </a:endParaRPr>
          </a:p>
        </p:txBody>
      </p:sp>
      <p:sp>
        <p:nvSpPr>
          <p:cNvPr id="10" name="Rectangle 8"/>
          <p:cNvSpPr>
            <a:spLocks noChangeArrowheads="1"/>
          </p:cNvSpPr>
          <p:nvPr/>
        </p:nvSpPr>
        <p:spPr bwMode="auto">
          <a:xfrm>
            <a:off x="2081049" y="3328062"/>
            <a:ext cx="2430519" cy="660614"/>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defRPr/>
            </a:pPr>
            <a:endParaRPr lang="en-GB" sz="2800" b="1" kern="0" dirty="0">
              <a:solidFill>
                <a:srgbClr val="0070C0"/>
              </a:solidFill>
              <a:latin typeface="Calibri"/>
            </a:endParaRPr>
          </a:p>
        </p:txBody>
      </p:sp>
      <p:sp>
        <p:nvSpPr>
          <p:cNvPr id="11" name="Rectangle 9"/>
          <p:cNvSpPr>
            <a:spLocks noChangeArrowheads="1"/>
          </p:cNvSpPr>
          <p:nvPr/>
        </p:nvSpPr>
        <p:spPr bwMode="auto">
          <a:xfrm>
            <a:off x="6642466" y="4420369"/>
            <a:ext cx="2430519" cy="660614"/>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defRPr/>
            </a:pPr>
            <a:endParaRPr lang="en-GB" sz="2800" b="1" kern="0" dirty="0">
              <a:solidFill>
                <a:srgbClr val="0070C0"/>
              </a:solidFill>
              <a:latin typeface="Calibri"/>
            </a:endParaRPr>
          </a:p>
        </p:txBody>
      </p:sp>
      <p:sp>
        <p:nvSpPr>
          <p:cNvPr id="12" name="Rectangle 11"/>
          <p:cNvSpPr>
            <a:spLocks noChangeArrowheads="1"/>
          </p:cNvSpPr>
          <p:nvPr/>
        </p:nvSpPr>
        <p:spPr bwMode="auto">
          <a:xfrm>
            <a:off x="4856120" y="5459035"/>
            <a:ext cx="2430519" cy="660614"/>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defRPr/>
            </a:pPr>
            <a:endParaRPr lang="en-GB" sz="2800" b="1" kern="0" dirty="0">
              <a:solidFill>
                <a:srgbClr val="0070C0"/>
              </a:solidFill>
              <a:latin typeface="Calibri"/>
            </a:endParaRPr>
          </a:p>
        </p:txBody>
      </p:sp>
      <p:sp>
        <p:nvSpPr>
          <p:cNvPr id="15" name="Rectangle 10"/>
          <p:cNvSpPr>
            <a:spLocks noChangeArrowheads="1"/>
          </p:cNvSpPr>
          <p:nvPr/>
        </p:nvSpPr>
        <p:spPr bwMode="auto">
          <a:xfrm>
            <a:off x="2755106" y="4420369"/>
            <a:ext cx="2430519" cy="660614"/>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hangingPunct="0">
              <a:defRPr/>
            </a:pPr>
            <a:endParaRPr lang="en-GB" sz="2800" b="1" kern="0" dirty="0">
              <a:solidFill>
                <a:srgbClr val="0070C0"/>
              </a:solidFill>
              <a:latin typeface="Calibri"/>
            </a:endParaRPr>
          </a:p>
        </p:txBody>
      </p:sp>
    </p:spTree>
    <p:extLst>
      <p:ext uri="{BB962C8B-B14F-4D97-AF65-F5344CB8AC3E}">
        <p14:creationId xmlns:p14="http://schemas.microsoft.com/office/powerpoint/2010/main" val="196643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black background&#10;&#10;Description automatically generated">
            <a:extLst>
              <a:ext uri="{FF2B5EF4-FFF2-40B4-BE49-F238E27FC236}">
                <a16:creationId xmlns:a16="http://schemas.microsoft.com/office/drawing/2014/main" id="{35A1EC17-D53D-4075-B920-DAF7D2B0B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5" y="766916"/>
            <a:ext cx="12161311" cy="5265174"/>
          </a:xfrm>
          <a:prstGeom prst="rect">
            <a:avLst/>
          </a:prstGeom>
        </p:spPr>
      </p:pic>
    </p:spTree>
    <p:extLst>
      <p:ext uri="{BB962C8B-B14F-4D97-AF65-F5344CB8AC3E}">
        <p14:creationId xmlns:p14="http://schemas.microsoft.com/office/powerpoint/2010/main" val="335310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68" name="Rectangle 40967">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Rectangle 2"/>
          <p:cNvSpPr>
            <a:spLocks noGrp="1" noChangeArrowheads="1"/>
          </p:cNvSpPr>
          <p:nvPr>
            <p:ph type="title"/>
          </p:nvPr>
        </p:nvSpPr>
        <p:spPr>
          <a:xfrm>
            <a:off x="838200" y="620742"/>
            <a:ext cx="105156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defTabSz="914400"/>
            <a:r>
              <a:rPr lang="en-US" altLang="en-US" sz="4400" dirty="0">
                <a:solidFill>
                  <a:srgbClr val="FFFFFF"/>
                </a:solidFill>
              </a:rPr>
              <a:t>2a</a:t>
            </a:r>
            <a:r>
              <a:rPr lang="en-US" altLang="en-US" sz="4400" kern="1200" dirty="0">
                <a:solidFill>
                  <a:srgbClr val="FFFFFF"/>
                </a:solidFill>
                <a:latin typeface="+mj-lt"/>
                <a:ea typeface="+mj-ea"/>
                <a:cs typeface="+mj-cs"/>
              </a:rPr>
              <a:t>. Motivating yourself to write: the  ‘damn fool questions’ method</a:t>
            </a:r>
          </a:p>
        </p:txBody>
      </p:sp>
      <p:cxnSp>
        <p:nvCxnSpPr>
          <p:cNvPr id="40970" name="Straight Connector 40969">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0963" name="Rectangle 3"/>
          <p:cNvSpPr>
            <a:spLocks noGrp="1" noChangeArrowheads="1"/>
          </p:cNvSpPr>
          <p:nvPr>
            <p:ph type="body" idx="1"/>
          </p:nvPr>
        </p:nvSpPr>
        <p:spPr>
          <a:xfrm>
            <a:off x="838200" y="2266345"/>
            <a:ext cx="5097780" cy="3910617"/>
          </a:xfrm>
        </p:spPr>
        <p:txBody>
          <a:bodyPr vert="horz" lIns="91440" tIns="45720" rIns="91440" bIns="45720" rtlCol="0">
            <a:normAutofit/>
          </a:bodyPr>
          <a:lstStyle/>
          <a:p>
            <a:pPr indent="-228600" defTabSz="914400"/>
            <a:r>
              <a:rPr lang="en-US" altLang="en-US" sz="2400" b="1" dirty="0">
                <a:solidFill>
                  <a:srgbClr val="FFFFFF"/>
                </a:solidFill>
              </a:rPr>
              <a:t>What am I doing?</a:t>
            </a:r>
          </a:p>
          <a:p>
            <a:pPr indent="-228600" defTabSz="914400"/>
            <a:r>
              <a:rPr lang="en-US" altLang="en-US" sz="2400" b="1" dirty="0">
                <a:solidFill>
                  <a:srgbClr val="FFFFFF"/>
                </a:solidFill>
              </a:rPr>
              <a:t>Why am I doing it?</a:t>
            </a:r>
          </a:p>
          <a:p>
            <a:pPr indent="-228600" defTabSz="914400"/>
            <a:r>
              <a:rPr lang="en-US" altLang="en-US" sz="2400" b="1" dirty="0">
                <a:solidFill>
                  <a:srgbClr val="FFFFFF"/>
                </a:solidFill>
              </a:rPr>
              <a:t>What has been done in the past?</a:t>
            </a:r>
          </a:p>
          <a:p>
            <a:pPr indent="-228600" defTabSz="914400"/>
            <a:r>
              <a:rPr lang="en-US" altLang="en-US" sz="2400" b="1" dirty="0">
                <a:solidFill>
                  <a:srgbClr val="FFFFFF"/>
                </a:solidFill>
              </a:rPr>
              <a:t>What were the effects?</a:t>
            </a:r>
          </a:p>
          <a:p>
            <a:pPr indent="-228600" defTabSz="914400"/>
            <a:r>
              <a:rPr lang="en-US" altLang="en-US" sz="2400" b="1" dirty="0">
                <a:solidFill>
                  <a:srgbClr val="FFFFFF"/>
                </a:solidFill>
              </a:rPr>
              <a:t>Why was this unsatisfactory?</a:t>
            </a:r>
          </a:p>
          <a:p>
            <a:pPr indent="-228600" defTabSz="914400"/>
            <a:r>
              <a:rPr lang="en-US" altLang="en-US" sz="2400" b="1" dirty="0">
                <a:solidFill>
                  <a:srgbClr val="FFFFFF"/>
                </a:solidFill>
              </a:rPr>
              <a:t>Why did I choose my research methodology and not a different one?</a:t>
            </a:r>
          </a:p>
          <a:p>
            <a:pPr indent="-228600" defTabSz="914400"/>
            <a:endParaRPr lang="en-US" altLang="en-US" sz="2400" dirty="0">
              <a:solidFill>
                <a:srgbClr val="FFFFFF"/>
              </a:solidFill>
            </a:endParaRPr>
          </a:p>
        </p:txBody>
      </p:sp>
      <p:sp>
        <p:nvSpPr>
          <p:cNvPr id="5" name="Rectangle 3"/>
          <p:cNvSpPr txBox="1">
            <a:spLocks noChangeArrowheads="1"/>
          </p:cNvSpPr>
          <p:nvPr/>
        </p:nvSpPr>
        <p:spPr bwMode="auto">
          <a:xfrm>
            <a:off x="6256020" y="2266345"/>
            <a:ext cx="5097780" cy="39106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a:lstStyle>
          <a:p>
            <a:pPr indent="-228600" eaLnBrk="1" hangingPunct="1">
              <a:lnSpc>
                <a:spcPct val="90000"/>
              </a:lnSpc>
              <a:buClr>
                <a:srgbClr val="002060"/>
              </a:buClr>
              <a:buFont typeface="Arial" panose="020B0604020202020204" pitchFamily="34" charset="0"/>
              <a:buChar char="•"/>
            </a:pPr>
            <a:r>
              <a:rPr lang="en-US" altLang="en-US" sz="2400" b="1" dirty="0">
                <a:solidFill>
                  <a:srgbClr val="FFFFFF"/>
                </a:solidFill>
              </a:rPr>
              <a:t>What have I tried that worked and</a:t>
            </a:r>
          </a:p>
          <a:p>
            <a:pPr marL="114300" indent="0" eaLnBrk="1" hangingPunct="1">
              <a:lnSpc>
                <a:spcPct val="90000"/>
              </a:lnSpc>
              <a:buClr>
                <a:srgbClr val="002060"/>
              </a:buClr>
              <a:buNone/>
            </a:pPr>
            <a:r>
              <a:rPr lang="en-US" altLang="en-US" sz="2400" b="1" dirty="0">
                <a:solidFill>
                  <a:srgbClr val="FFFFFF"/>
                </a:solidFill>
              </a:rPr>
              <a:t>what didn’t work so well?</a:t>
            </a:r>
          </a:p>
          <a:p>
            <a:pPr indent="-228600" eaLnBrk="1" hangingPunct="1">
              <a:lnSpc>
                <a:spcPct val="90000"/>
              </a:lnSpc>
              <a:buClr>
                <a:srgbClr val="002060"/>
              </a:buClr>
              <a:buFont typeface="Arial" panose="020B0604020202020204" pitchFamily="34" charset="0"/>
              <a:buChar char="•"/>
            </a:pPr>
            <a:r>
              <a:rPr lang="en-US" altLang="en-US" sz="2400" b="1" dirty="0">
                <a:solidFill>
                  <a:srgbClr val="FFFFFF"/>
                </a:solidFill>
              </a:rPr>
              <a:t>What have I learned from my success and failures? </a:t>
            </a:r>
          </a:p>
          <a:p>
            <a:pPr indent="-228600" eaLnBrk="1" hangingPunct="1">
              <a:lnSpc>
                <a:spcPct val="90000"/>
              </a:lnSpc>
              <a:buClr>
                <a:srgbClr val="002060"/>
              </a:buClr>
              <a:buFont typeface="Arial" panose="020B0604020202020204" pitchFamily="34" charset="0"/>
              <a:buChar char="•"/>
            </a:pPr>
            <a:r>
              <a:rPr lang="en-US" altLang="en-US" sz="2400" b="1" dirty="0">
                <a:solidFill>
                  <a:srgbClr val="FFFFFF"/>
                </a:solidFill>
              </a:rPr>
              <a:t>What can I deduce from what I have done?</a:t>
            </a:r>
          </a:p>
          <a:p>
            <a:pPr indent="-228600" eaLnBrk="1" hangingPunct="1">
              <a:lnSpc>
                <a:spcPct val="90000"/>
              </a:lnSpc>
              <a:buClr>
                <a:srgbClr val="002060"/>
              </a:buClr>
              <a:buFont typeface="Arial" panose="020B0604020202020204" pitchFamily="34" charset="0"/>
              <a:buChar char="•"/>
            </a:pPr>
            <a:r>
              <a:rPr lang="en-US" altLang="en-US" sz="2400" b="1" dirty="0">
                <a:solidFill>
                  <a:srgbClr val="FFFFFF"/>
                </a:solidFill>
              </a:rPr>
              <a:t>What do I plan to do next?</a:t>
            </a:r>
          </a:p>
          <a:p>
            <a:pPr indent="-228600" eaLnBrk="1" hangingPunct="1">
              <a:lnSpc>
                <a:spcPct val="90000"/>
              </a:lnSpc>
              <a:buFont typeface="Arial" panose="020B0604020202020204" pitchFamily="34" charset="0"/>
              <a:buChar char="•"/>
            </a:pPr>
            <a:endParaRPr lang="en-US" altLang="en-US" sz="2400" b="1" dirty="0">
              <a:solidFill>
                <a:srgbClr val="FFFFFF"/>
              </a:solidFill>
            </a:endParaRPr>
          </a:p>
          <a:p>
            <a:pPr indent="-228600" eaLnBrk="1" hangingPunct="1">
              <a:lnSpc>
                <a:spcPct val="90000"/>
              </a:lnSpc>
              <a:buFont typeface="Arial" panose="020B0604020202020204" pitchFamily="34" charset="0"/>
              <a:buChar char="•"/>
            </a:pPr>
            <a:endParaRPr lang="en-US" altLang="en-US" sz="2400" dirty="0">
              <a:solidFill>
                <a:srgbClr val="FFFFFF"/>
              </a:solidFill>
            </a:endParaRPr>
          </a:p>
        </p:txBody>
      </p:sp>
    </p:spTree>
    <p:extLst>
      <p:ext uri="{BB962C8B-B14F-4D97-AF65-F5344CB8AC3E}">
        <p14:creationId xmlns:p14="http://schemas.microsoft.com/office/powerpoint/2010/main" val="419165638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68" name="Rectangle 40967">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Rectangle 2"/>
          <p:cNvSpPr>
            <a:spLocks noGrp="1" noChangeArrowheads="1"/>
          </p:cNvSpPr>
          <p:nvPr>
            <p:ph type="title"/>
          </p:nvPr>
        </p:nvSpPr>
        <p:spPr>
          <a:xfrm>
            <a:off x="838200" y="620742"/>
            <a:ext cx="105156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defTabSz="914400"/>
            <a:r>
              <a:rPr lang="en-US" altLang="en-US" sz="4400" dirty="0">
                <a:solidFill>
                  <a:srgbClr val="FFFFFF"/>
                </a:solidFill>
              </a:rPr>
              <a:t>2b</a:t>
            </a:r>
            <a:r>
              <a:rPr lang="en-US" altLang="en-US" sz="4400" kern="1200" dirty="0">
                <a:solidFill>
                  <a:srgbClr val="FFFFFF"/>
                </a:solidFill>
                <a:latin typeface="+mj-lt"/>
                <a:ea typeface="+mj-ea"/>
                <a:cs typeface="+mj-cs"/>
              </a:rPr>
              <a:t>. Motivating yourself to write: the  ‘ten damn fool questions’ method</a:t>
            </a:r>
          </a:p>
        </p:txBody>
      </p:sp>
      <p:cxnSp>
        <p:nvCxnSpPr>
          <p:cNvPr id="40970" name="Straight Connector 40969">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0963" name="Rectangle 3"/>
          <p:cNvSpPr>
            <a:spLocks noGrp="1" noChangeArrowheads="1"/>
          </p:cNvSpPr>
          <p:nvPr>
            <p:ph type="body" idx="1"/>
          </p:nvPr>
        </p:nvSpPr>
        <p:spPr>
          <a:xfrm>
            <a:off x="838200" y="2266345"/>
            <a:ext cx="5097780" cy="3910617"/>
          </a:xfrm>
        </p:spPr>
        <p:txBody>
          <a:bodyPr vert="horz" lIns="91440" tIns="45720" rIns="91440" bIns="45720" rtlCol="0">
            <a:normAutofit/>
          </a:bodyPr>
          <a:lstStyle/>
          <a:p>
            <a:pPr indent="-228600" defTabSz="914400"/>
            <a:r>
              <a:rPr lang="en-US" altLang="en-US" sz="2400" b="1" dirty="0">
                <a:solidFill>
                  <a:srgbClr val="FFFFFF"/>
                </a:solidFill>
              </a:rPr>
              <a:t>Aims of this article</a:t>
            </a:r>
          </a:p>
          <a:p>
            <a:pPr indent="-228600" defTabSz="914400"/>
            <a:r>
              <a:rPr lang="en-US" altLang="en-US" sz="2400" b="1" dirty="0">
                <a:solidFill>
                  <a:srgbClr val="FFFFFF"/>
                </a:solidFill>
              </a:rPr>
              <a:t>Rationale for its writing</a:t>
            </a:r>
          </a:p>
          <a:p>
            <a:pPr indent="-228600" defTabSz="914400"/>
            <a:r>
              <a:rPr lang="en-US" altLang="en-US" sz="2400" b="1" dirty="0">
                <a:solidFill>
                  <a:srgbClr val="FFFFFF"/>
                </a:solidFill>
              </a:rPr>
              <a:t>Literature review</a:t>
            </a:r>
          </a:p>
          <a:p>
            <a:pPr indent="-228600" defTabSz="914400"/>
            <a:r>
              <a:rPr lang="en-US" altLang="en-US" sz="2400" b="1" dirty="0">
                <a:solidFill>
                  <a:srgbClr val="FFFFFF"/>
                </a:solidFill>
              </a:rPr>
              <a:t>Impact of previous work and some limitations</a:t>
            </a:r>
          </a:p>
          <a:p>
            <a:pPr indent="-228600" defTabSz="914400"/>
            <a:r>
              <a:rPr lang="en-US" altLang="en-US" sz="2400" b="1" dirty="0">
                <a:solidFill>
                  <a:srgbClr val="FFFFFF"/>
                </a:solidFill>
              </a:rPr>
              <a:t>The methodology of the current study and rationale for its choice</a:t>
            </a:r>
          </a:p>
          <a:p>
            <a:pPr indent="-228600" defTabSz="914400"/>
            <a:endParaRPr lang="en-US" altLang="en-US" sz="2400" dirty="0">
              <a:solidFill>
                <a:srgbClr val="FFFFFF"/>
              </a:solidFill>
            </a:endParaRPr>
          </a:p>
        </p:txBody>
      </p:sp>
      <p:sp>
        <p:nvSpPr>
          <p:cNvPr id="5" name="Rectangle 3"/>
          <p:cNvSpPr txBox="1">
            <a:spLocks noChangeArrowheads="1"/>
          </p:cNvSpPr>
          <p:nvPr/>
        </p:nvSpPr>
        <p:spPr bwMode="auto">
          <a:xfrm>
            <a:off x="6256020" y="2242713"/>
            <a:ext cx="5097780" cy="39106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a:lstStyle>
          <a:p>
            <a:pPr indent="-228600" eaLnBrk="1" hangingPunct="1">
              <a:lnSpc>
                <a:spcPct val="90000"/>
              </a:lnSpc>
              <a:buClr>
                <a:srgbClr val="002060"/>
              </a:buClr>
              <a:buFont typeface="Arial" panose="020B0604020202020204" pitchFamily="34" charset="0"/>
              <a:buChar char="•"/>
            </a:pPr>
            <a:r>
              <a:rPr lang="en-US" altLang="en-US" sz="2400" b="1" dirty="0">
                <a:solidFill>
                  <a:srgbClr val="FFFFFF"/>
                </a:solidFill>
              </a:rPr>
              <a:t>Findings of the research</a:t>
            </a:r>
          </a:p>
          <a:p>
            <a:pPr indent="-228600" eaLnBrk="1" hangingPunct="1">
              <a:lnSpc>
                <a:spcPct val="90000"/>
              </a:lnSpc>
              <a:buClr>
                <a:srgbClr val="002060"/>
              </a:buClr>
              <a:buFont typeface="Arial" panose="020B0604020202020204" pitchFamily="34" charset="0"/>
              <a:buChar char="•"/>
            </a:pPr>
            <a:r>
              <a:rPr lang="en-US" altLang="en-US" sz="2400" b="1" dirty="0">
                <a:solidFill>
                  <a:srgbClr val="FFFFFF"/>
                </a:solidFill>
              </a:rPr>
              <a:t>Implications of this study including limitations </a:t>
            </a:r>
          </a:p>
          <a:p>
            <a:pPr indent="-228600" eaLnBrk="1" hangingPunct="1">
              <a:lnSpc>
                <a:spcPct val="90000"/>
              </a:lnSpc>
              <a:buClr>
                <a:srgbClr val="002060"/>
              </a:buClr>
              <a:buFont typeface="Arial" panose="020B0604020202020204" pitchFamily="34" charset="0"/>
              <a:buChar char="•"/>
            </a:pPr>
            <a:r>
              <a:rPr lang="en-US" altLang="en-US" sz="2400" b="1" dirty="0">
                <a:solidFill>
                  <a:srgbClr val="FFFFFF"/>
                </a:solidFill>
              </a:rPr>
              <a:t>Plans for future work</a:t>
            </a:r>
          </a:p>
          <a:p>
            <a:pPr indent="-228600" eaLnBrk="1" hangingPunct="1">
              <a:lnSpc>
                <a:spcPct val="90000"/>
              </a:lnSpc>
              <a:buFont typeface="Arial" panose="020B0604020202020204" pitchFamily="34" charset="0"/>
              <a:buChar char="•"/>
            </a:pPr>
            <a:endParaRPr lang="en-US" altLang="en-US" sz="2400" dirty="0">
              <a:solidFill>
                <a:srgbClr val="FFFFFF"/>
              </a:solidFill>
            </a:endParaRPr>
          </a:p>
        </p:txBody>
      </p:sp>
    </p:spTree>
    <p:extLst>
      <p:ext uri="{BB962C8B-B14F-4D97-AF65-F5344CB8AC3E}">
        <p14:creationId xmlns:p14="http://schemas.microsoft.com/office/powerpoint/2010/main" val="425142619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12ACE-986A-EFE0-D95A-C33F9F9ECB7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3. Deciding </a:t>
            </a:r>
            <a:r>
              <a:rPr lang="en-US" b="1" dirty="0">
                <a:solidFill>
                  <a:srgbClr val="FFFFFF"/>
                </a:solidFill>
              </a:rPr>
              <a:t>what</a:t>
            </a:r>
            <a:r>
              <a:rPr lang="en-US" dirty="0">
                <a:solidFill>
                  <a:srgbClr val="FFFFFF"/>
                </a:solidFill>
              </a:rPr>
              <a:t> kind of publication you want to publish (a rough hierarchy)</a:t>
            </a:r>
            <a:br>
              <a:rPr lang="en-US" dirty="0">
                <a:solidFill>
                  <a:srgbClr val="FFFFFF"/>
                </a:solidFill>
              </a:rPr>
            </a:br>
            <a:endParaRPr lang="en-GB" dirty="0">
              <a:solidFill>
                <a:srgbClr val="FFFFFF"/>
              </a:solidFill>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47F5F4-01BF-3BBC-82D5-E87AA52D4BEB}"/>
              </a:ext>
            </a:extLst>
          </p:cNvPr>
          <p:cNvSpPr>
            <a:spLocks noGrp="1"/>
          </p:cNvSpPr>
          <p:nvPr>
            <p:ph idx="1"/>
          </p:nvPr>
        </p:nvSpPr>
        <p:spPr>
          <a:xfrm>
            <a:off x="4447308" y="591344"/>
            <a:ext cx="6906491" cy="5585619"/>
          </a:xfrm>
        </p:spPr>
        <p:txBody>
          <a:bodyPr anchor="ctr">
            <a:normAutofit/>
          </a:bodyPr>
          <a:lstStyle/>
          <a:p>
            <a:pPr eaLnBrk="1" hangingPunct="1"/>
            <a:r>
              <a:rPr lang="en-US" altLang="en-US" b="1"/>
              <a:t>journals: international refereed</a:t>
            </a:r>
          </a:p>
          <a:p>
            <a:pPr eaLnBrk="1" hangingPunct="1"/>
            <a:r>
              <a:rPr lang="en-US" altLang="en-US" b="1"/>
              <a:t>lesser, UK unrefereed</a:t>
            </a:r>
          </a:p>
          <a:p>
            <a:pPr eaLnBrk="1" hangingPunct="1"/>
            <a:r>
              <a:rPr lang="en-US" altLang="en-US" b="1"/>
              <a:t>books scholarly monograph, co-written, edited, co-edited</a:t>
            </a:r>
          </a:p>
          <a:p>
            <a:pPr eaLnBrk="1" hangingPunct="1"/>
            <a:r>
              <a:rPr lang="en-US" altLang="en-US" b="1"/>
              <a:t>conference proceedings - refereed</a:t>
            </a:r>
          </a:p>
          <a:p>
            <a:pPr eaLnBrk="1" hangingPunct="1"/>
            <a:r>
              <a:rPr lang="en-US" altLang="en-US" b="1"/>
              <a:t>book reviews</a:t>
            </a:r>
          </a:p>
          <a:p>
            <a:pPr eaLnBrk="1" hangingPunct="1"/>
            <a:r>
              <a:rPr lang="en-US" altLang="en-US" b="1"/>
              <a:t>conference papers - depends on type</a:t>
            </a:r>
          </a:p>
          <a:p>
            <a:pPr eaLnBrk="1" hangingPunct="1"/>
            <a:r>
              <a:rPr lang="en-US" altLang="en-US" b="1"/>
              <a:t>project reports</a:t>
            </a:r>
          </a:p>
          <a:p>
            <a:pPr eaLnBrk="1" hangingPunct="1"/>
            <a:r>
              <a:rPr lang="en-US" altLang="en-US" b="1"/>
              <a:t>Posters</a:t>
            </a:r>
          </a:p>
          <a:p>
            <a:pPr eaLnBrk="1" hangingPunct="1"/>
            <a:r>
              <a:rPr lang="en-US" altLang="en-US" b="1"/>
              <a:t>Textbooks</a:t>
            </a:r>
          </a:p>
          <a:p>
            <a:pPr eaLnBrk="1" hangingPunct="1"/>
            <a:r>
              <a:rPr lang="en-US" altLang="en-US" b="1"/>
              <a:t>Grey material: newspapers, magazines</a:t>
            </a:r>
          </a:p>
          <a:p>
            <a:pPr eaLnBrk="1" hangingPunct="1"/>
            <a:r>
              <a:rPr lang="en-US" altLang="en-US" b="1"/>
              <a:t>Web publications, blogs, vlogs</a:t>
            </a:r>
          </a:p>
          <a:p>
            <a:pPr eaLnBrk="1" hangingPunct="1"/>
            <a:r>
              <a:rPr lang="en-US" altLang="en-US" b="1"/>
              <a:t>Social media</a:t>
            </a:r>
          </a:p>
          <a:p>
            <a:endParaRPr lang="en-GB" dirty="0"/>
          </a:p>
        </p:txBody>
      </p:sp>
      <p:sp>
        <p:nvSpPr>
          <p:cNvPr id="4" name="Date Placeholder 3">
            <a:extLst>
              <a:ext uri="{FF2B5EF4-FFF2-40B4-BE49-F238E27FC236}">
                <a16:creationId xmlns:a16="http://schemas.microsoft.com/office/drawing/2014/main" id="{FE66DFCE-E096-A54B-C820-2DFCDD7A7B08}"/>
              </a:ext>
            </a:extLst>
          </p:cNvPr>
          <p:cNvSpPr>
            <a:spLocks noGrp="1"/>
          </p:cNvSpPr>
          <p:nvPr>
            <p:ph type="dt" sz="half" idx="10"/>
          </p:nvPr>
        </p:nvSpPr>
        <p:spPr>
          <a:xfrm>
            <a:off x="838200" y="6356350"/>
            <a:ext cx="1639957" cy="365125"/>
          </a:xfrm>
        </p:spPr>
        <p:txBody>
          <a:bodyPr>
            <a:normAutofit/>
          </a:bodyPr>
          <a:lstStyle/>
          <a:p>
            <a:pPr>
              <a:spcAft>
                <a:spcPts val="600"/>
              </a:spcAft>
            </a:pPr>
            <a:fld id="{222ECC82-2B35-4CD2-B9ED-A19CA5A77EA9}" type="datetime1">
              <a:rPr lang="en-GB">
                <a:solidFill>
                  <a:srgbClr val="FFFFFF"/>
                </a:solidFill>
              </a:rPr>
              <a:pPr>
                <a:spcAft>
                  <a:spcPts val="600"/>
                </a:spcAft>
              </a:pPr>
              <a:t>07/06/2024</a:t>
            </a:fld>
            <a:endParaRPr lang="en-GB">
              <a:solidFill>
                <a:srgbClr val="FFFFFF"/>
              </a:solidFill>
            </a:endParaRPr>
          </a:p>
        </p:txBody>
      </p:sp>
    </p:spTree>
    <p:extLst>
      <p:ext uri="{BB962C8B-B14F-4D97-AF65-F5344CB8AC3E}">
        <p14:creationId xmlns:p14="http://schemas.microsoft.com/office/powerpoint/2010/main" val="358461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4161</Words>
  <Application>Microsoft Office PowerPoint</Application>
  <PresentationFormat>Widescreen</PresentationFormat>
  <Paragraphs>294</Paragraphs>
  <Slides>38</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Arial</vt:lpstr>
      <vt:lpstr>Calibri</vt:lpstr>
      <vt:lpstr>Calibri Light</vt:lpstr>
      <vt:lpstr>Times New Roman</vt:lpstr>
      <vt:lpstr>Office Theme</vt:lpstr>
      <vt:lpstr>Custom Design</vt:lpstr>
      <vt:lpstr>9_Office Theme</vt:lpstr>
      <vt:lpstr> Publishing your assessment projects and research  Sally Brown     </vt:lpstr>
      <vt:lpstr>  My background in publishing</vt:lpstr>
      <vt:lpstr>Ten publishing dilemmas</vt:lpstr>
      <vt:lpstr>1. Why do you want to write? Because:</vt:lpstr>
      <vt:lpstr>PowerPoint Presentation</vt:lpstr>
      <vt:lpstr>PowerPoint Presentation</vt:lpstr>
      <vt:lpstr>2a. Motivating yourself to write: the  ‘damn fool questions’ method</vt:lpstr>
      <vt:lpstr>2b. Motivating yourself to write: the  ‘ten damn fool questions’ method</vt:lpstr>
      <vt:lpstr>3. Deciding what kind of publication you want to publish (a rough hierarchy) </vt:lpstr>
      <vt:lpstr>Co-authoring: for potential co-authors</vt:lpstr>
      <vt:lpstr>4. Choosing the right journal for your article</vt:lpstr>
      <vt:lpstr>What might impact on your decision:</vt:lpstr>
      <vt:lpstr>How does the editorial process work? It’s not quick!</vt:lpstr>
      <vt:lpstr>Good advice to help you maximise your chances of publication:</vt:lpstr>
      <vt:lpstr>Referees and reviewers are looking for the following in manuscripts:</vt:lpstr>
      <vt:lpstr>And what really cheeses them off!</vt:lpstr>
      <vt:lpstr>Writing in journals: some suggestions...</vt:lpstr>
      <vt:lpstr>5. Writing to the right length in in the right register, tone and style </vt:lpstr>
      <vt:lpstr>6. Using your dissertations as a basis for publications</vt:lpstr>
      <vt:lpstr>Linking conference presentations to published outputs</vt:lpstr>
      <vt:lpstr>7 Writing your abstract</vt:lpstr>
      <vt:lpstr>8. Finishing your article. Do not even consider sending this off without :</vt:lpstr>
      <vt:lpstr>9.Responding to reviewer comments </vt:lpstr>
      <vt:lpstr>And if you get rejected outright and want to try another journal:</vt:lpstr>
      <vt:lpstr>Your personal plan of action following this workshop</vt:lpstr>
      <vt:lpstr>Thank you!</vt:lpstr>
      <vt:lpstr>Bonus slides</vt:lpstr>
      <vt:lpstr>Persisting in the face of setbacks</vt:lpstr>
      <vt:lpstr>Networking to improve your publication success</vt:lpstr>
      <vt:lpstr>More networking tips</vt:lpstr>
      <vt:lpstr>Where might you want to network?</vt:lpstr>
      <vt:lpstr>6. Using your dissertation as a basis for publication</vt:lpstr>
      <vt:lpstr>PowerPoint Presentation</vt:lpstr>
      <vt:lpstr>PowerPoint Presentation</vt:lpstr>
      <vt:lpstr>PowerPoint Presentation</vt:lpstr>
      <vt:lpstr>PowerPoint Presentation</vt:lpstr>
      <vt:lpstr>PowerPoint Presentation</vt:lpstr>
      <vt:lpstr>Useful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more authentic assessment designs:  busting myths and opening doors</dc:title>
  <dc:creator>Kay Sambell</dc:creator>
  <cp:lastModifiedBy>Phil Race</cp:lastModifiedBy>
  <cp:revision>29</cp:revision>
  <cp:lastPrinted>2023-01-24T09:40:07Z</cp:lastPrinted>
  <dcterms:created xsi:type="dcterms:W3CDTF">2022-11-22T11:51:57Z</dcterms:created>
  <dcterms:modified xsi:type="dcterms:W3CDTF">2024-06-07T08:30:40Z</dcterms:modified>
</cp:coreProperties>
</file>