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05" r:id="rId1"/>
    <p:sldMasterId id="2147483831" r:id="rId2"/>
    <p:sldMasterId id="2147483832" r:id="rId3"/>
    <p:sldMasterId id="2147483861" r:id="rId4"/>
    <p:sldMasterId id="2147483873" r:id="rId5"/>
  </p:sldMasterIdLst>
  <p:notesMasterIdLst>
    <p:notesMasterId r:id="rId33"/>
  </p:notesMasterIdLst>
  <p:handoutMasterIdLst>
    <p:handoutMasterId r:id="rId34"/>
  </p:handoutMasterIdLst>
  <p:sldIdLst>
    <p:sldId id="967" r:id="rId6"/>
    <p:sldId id="1923" r:id="rId7"/>
    <p:sldId id="1929" r:id="rId8"/>
    <p:sldId id="1930" r:id="rId9"/>
    <p:sldId id="1934" r:id="rId10"/>
    <p:sldId id="1931" r:id="rId11"/>
    <p:sldId id="1918" r:id="rId12"/>
    <p:sldId id="1935" r:id="rId13"/>
    <p:sldId id="1859" r:id="rId14"/>
    <p:sldId id="869" r:id="rId15"/>
    <p:sldId id="896" r:id="rId16"/>
    <p:sldId id="879" r:id="rId17"/>
    <p:sldId id="877" r:id="rId18"/>
    <p:sldId id="1915" r:id="rId19"/>
    <p:sldId id="933" r:id="rId20"/>
    <p:sldId id="1858" r:id="rId21"/>
    <p:sldId id="1939" r:id="rId22"/>
    <p:sldId id="1865" r:id="rId23"/>
    <p:sldId id="269" r:id="rId24"/>
    <p:sldId id="266" r:id="rId25"/>
    <p:sldId id="267" r:id="rId26"/>
    <p:sldId id="1867" r:id="rId27"/>
    <p:sldId id="1941" r:id="rId28"/>
    <p:sldId id="1940" r:id="rId29"/>
    <p:sldId id="1933" r:id="rId30"/>
    <p:sldId id="1884" r:id="rId31"/>
    <p:sldId id="1885" r:id="rId32"/>
  </p:sldIdLst>
  <p:sldSz cx="9144000" cy="6858000" type="screen4x3"/>
  <p:notesSz cx="6888163" cy="100203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9533"/>
    <a:srgbClr val="330066"/>
    <a:srgbClr val="00800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4453" autoAdjust="0"/>
  </p:normalViewPr>
  <p:slideViewPr>
    <p:cSldViewPr>
      <p:cViewPr varScale="1">
        <p:scale>
          <a:sx n="81" d="100"/>
          <a:sy n="81" d="100"/>
        </p:scale>
        <p:origin x="786" y="96"/>
      </p:cViewPr>
      <p:guideLst>
        <p:guide orient="horz" pos="2160"/>
        <p:guide pos="2880"/>
      </p:guideLst>
    </p:cSldViewPr>
  </p:slideViewPr>
  <p:outlineViewPr>
    <p:cViewPr>
      <p:scale>
        <a:sx n="33" d="100"/>
        <a:sy n="33" d="100"/>
      </p:scale>
      <p:origin x="0" y="-14390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0" d="100"/>
          <a:sy n="80" d="100"/>
        </p:scale>
        <p:origin x="-2022" y="-102"/>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diagrams/_rels/data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7147AC-4A5F-43F0-93D2-5D587A8AEBBD}" type="doc">
      <dgm:prSet loTypeId="urn:microsoft.com/office/officeart/2005/8/layout/matrix1" loCatId="matrix" qsTypeId="urn:microsoft.com/office/officeart/2005/8/quickstyle/simple2" qsCatId="simple" csTypeId="urn:microsoft.com/office/officeart/2005/8/colors/accent5_2" csCatId="accent5" phldr="1"/>
      <dgm:spPr/>
      <dgm:t>
        <a:bodyPr/>
        <a:lstStyle/>
        <a:p>
          <a:endParaRPr lang="en-GB"/>
        </a:p>
      </dgm:t>
    </dgm:pt>
    <dgm:pt modelId="{58576D9B-16A0-49D3-944D-1C2DEB699C52}">
      <dgm:prSet phldrT="[Text]"/>
      <dgm:spPr>
        <a:solidFill>
          <a:srgbClr val="00B0F0"/>
        </a:solidFill>
      </dgm:spPr>
      <dgm:t>
        <a:bodyPr/>
        <a:lstStyle/>
        <a:p>
          <a:r>
            <a:rPr lang="en-GB" dirty="0"/>
            <a:t>Authenticity</a:t>
          </a:r>
        </a:p>
      </dgm:t>
    </dgm:pt>
    <dgm:pt modelId="{6456F4A7-BB25-44FC-91FA-61A8CD3FACCA}" type="parTrans" cxnId="{6AA770BF-036F-4952-B8ED-DC0569B18C62}">
      <dgm:prSet/>
      <dgm:spPr/>
      <dgm:t>
        <a:bodyPr/>
        <a:lstStyle/>
        <a:p>
          <a:endParaRPr lang="en-GB"/>
        </a:p>
      </dgm:t>
    </dgm:pt>
    <dgm:pt modelId="{7294939A-EC16-4A46-A308-E99A7BB9DB81}" type="sibTrans" cxnId="{6AA770BF-036F-4952-B8ED-DC0569B18C62}">
      <dgm:prSet/>
      <dgm:spPr/>
      <dgm:t>
        <a:bodyPr/>
        <a:lstStyle/>
        <a:p>
          <a:endParaRPr lang="en-GB"/>
        </a:p>
      </dgm:t>
    </dgm:pt>
    <dgm:pt modelId="{831A1C25-9A3A-4F4F-A505-95416F95031B}">
      <dgm:prSet phldrT="[Text]" custT="1"/>
      <dgm:spPr/>
      <dgm:t>
        <a:bodyPr/>
        <a:lstStyle/>
        <a:p>
          <a:endParaRPr lang="en-GB" sz="2000" b="1" dirty="0"/>
        </a:p>
        <a:p>
          <a:r>
            <a:rPr lang="en-GB" sz="2000" b="1" dirty="0"/>
            <a:t>DEEP APPROACHES?</a:t>
          </a:r>
        </a:p>
        <a:p>
          <a:r>
            <a:rPr lang="en-GB" sz="2000" dirty="0"/>
            <a:t>Encourage students to genuinely understand the subject  as opposed to juggling formulae or performing tasks in an isolated, formulaic or unconnected way? </a:t>
          </a:r>
        </a:p>
      </dgm:t>
    </dgm:pt>
    <dgm:pt modelId="{46BC0D53-A0B4-4B98-BDFD-165E89B059A7}" type="parTrans" cxnId="{C2C23C89-42BD-4971-9677-C35CD7932AE4}">
      <dgm:prSet/>
      <dgm:spPr/>
      <dgm:t>
        <a:bodyPr/>
        <a:lstStyle/>
        <a:p>
          <a:endParaRPr lang="en-GB"/>
        </a:p>
      </dgm:t>
    </dgm:pt>
    <dgm:pt modelId="{5EDF6CF1-E1EE-4F7C-9844-4E7B8A7FB4F1}" type="sibTrans" cxnId="{C2C23C89-42BD-4971-9677-C35CD7932AE4}">
      <dgm:prSet/>
      <dgm:spPr/>
      <dgm:t>
        <a:bodyPr/>
        <a:lstStyle/>
        <a:p>
          <a:endParaRPr lang="en-GB"/>
        </a:p>
      </dgm:t>
    </dgm:pt>
    <dgm:pt modelId="{831CA4BB-434C-432E-B8C4-6059900E5122}">
      <dgm:prSet phldrT="[Text]" custT="1"/>
      <dgm:spPr/>
      <dgm:t>
        <a:bodyPr/>
        <a:lstStyle/>
        <a:p>
          <a:r>
            <a:rPr lang="en-GB" sz="2000" b="1" dirty="0"/>
            <a:t>SENSE OF BECOMING?</a:t>
          </a:r>
        </a:p>
        <a:p>
          <a:r>
            <a:rPr lang="en-GB" sz="2000" dirty="0"/>
            <a:t>How far do the tasks help students feel they are starting to act as a participant in the disciplinary community?</a:t>
          </a:r>
        </a:p>
      </dgm:t>
    </dgm:pt>
    <dgm:pt modelId="{81D4DBB3-1D0F-4CE9-8F17-CA5F648D7C01}" type="parTrans" cxnId="{F0AAC319-9953-44A3-BC64-F504A91BB4EE}">
      <dgm:prSet/>
      <dgm:spPr/>
      <dgm:t>
        <a:bodyPr/>
        <a:lstStyle/>
        <a:p>
          <a:endParaRPr lang="en-GB"/>
        </a:p>
      </dgm:t>
    </dgm:pt>
    <dgm:pt modelId="{37628AEA-F618-411E-B97F-5F10BA16A11D}" type="sibTrans" cxnId="{F0AAC319-9953-44A3-BC64-F504A91BB4EE}">
      <dgm:prSet/>
      <dgm:spPr/>
      <dgm:t>
        <a:bodyPr/>
        <a:lstStyle/>
        <a:p>
          <a:endParaRPr lang="en-GB"/>
        </a:p>
      </dgm:t>
    </dgm:pt>
    <dgm:pt modelId="{6D93F8D0-B598-43D5-A35D-F21D976B2FC9}">
      <dgm:prSet phldrT="[Text]" custT="1"/>
      <dgm:spPr/>
      <dgm:t>
        <a:bodyPr/>
        <a:lstStyle/>
        <a:p>
          <a:r>
            <a:rPr lang="en-GB" sz="2000" b="1" dirty="0"/>
            <a:t>PERSONAL INTEREST &amp; OWNERSHIP?</a:t>
          </a:r>
        </a:p>
        <a:p>
          <a:r>
            <a:rPr lang="en-GB" sz="1900" dirty="0"/>
            <a:t>E.g. issues </a:t>
          </a:r>
          <a:r>
            <a:rPr lang="en-GB" sz="1900" i="1" dirty="0"/>
            <a:t>they </a:t>
          </a:r>
          <a:r>
            <a:rPr lang="en-GB" sz="1900" dirty="0"/>
            <a:t>have identified, element of choice of topic or method?</a:t>
          </a:r>
        </a:p>
      </dgm:t>
    </dgm:pt>
    <dgm:pt modelId="{C4711692-383C-4684-9837-70DC54E74A31}" type="parTrans" cxnId="{F452FA37-F118-462B-ADBF-F82EB49C1644}">
      <dgm:prSet/>
      <dgm:spPr/>
      <dgm:t>
        <a:bodyPr/>
        <a:lstStyle/>
        <a:p>
          <a:endParaRPr lang="en-GB"/>
        </a:p>
      </dgm:t>
    </dgm:pt>
    <dgm:pt modelId="{22F3E1C9-988D-47B3-9532-9EB69DB5DACB}" type="sibTrans" cxnId="{F452FA37-F118-462B-ADBF-F82EB49C1644}">
      <dgm:prSet/>
      <dgm:spPr/>
      <dgm:t>
        <a:bodyPr/>
        <a:lstStyle/>
        <a:p>
          <a:endParaRPr lang="en-GB"/>
        </a:p>
      </dgm:t>
    </dgm:pt>
    <dgm:pt modelId="{EF384AAD-EEBA-4641-A642-9DDD5B827BA2}">
      <dgm:prSet phldrT="[Text]" custT="1"/>
      <dgm:spPr/>
      <dgm:t>
        <a:bodyPr/>
        <a:lstStyle/>
        <a:p>
          <a:r>
            <a:rPr lang="en-GB" sz="2000" b="1" dirty="0"/>
            <a:t>INHERENTLY MEANINGFUL </a:t>
          </a:r>
        </a:p>
        <a:p>
          <a:r>
            <a:rPr lang="en-GB" sz="2000" b="1" dirty="0"/>
            <a:t>and WORTHWHILE?</a:t>
          </a:r>
        </a:p>
        <a:p>
          <a:r>
            <a:rPr lang="en-GB" sz="1900" dirty="0"/>
            <a:t>Sense of audience, meaningful outputs, plausible contexts?</a:t>
          </a:r>
        </a:p>
        <a:p>
          <a:r>
            <a:rPr lang="en-GB" sz="1800" dirty="0"/>
            <a:t>Involve learning to plan and monitor progress prior to completion, &amp; involvement in feedback processes</a:t>
          </a:r>
          <a:r>
            <a:rPr lang="en-GB" sz="1900" dirty="0"/>
            <a:t>? </a:t>
          </a:r>
        </a:p>
      </dgm:t>
    </dgm:pt>
    <dgm:pt modelId="{0954B649-B923-4FE1-9D02-E42D598E7CCD}" type="parTrans" cxnId="{45AA4746-6CA8-4142-AB22-BF4670D5CB93}">
      <dgm:prSet/>
      <dgm:spPr/>
      <dgm:t>
        <a:bodyPr/>
        <a:lstStyle/>
        <a:p>
          <a:endParaRPr lang="en-GB"/>
        </a:p>
      </dgm:t>
    </dgm:pt>
    <dgm:pt modelId="{4AE2AE2C-4871-47E6-A4C6-7D311E348F3E}" type="sibTrans" cxnId="{45AA4746-6CA8-4142-AB22-BF4670D5CB93}">
      <dgm:prSet/>
      <dgm:spPr/>
      <dgm:t>
        <a:bodyPr/>
        <a:lstStyle/>
        <a:p>
          <a:endParaRPr lang="en-GB"/>
        </a:p>
      </dgm:t>
    </dgm:pt>
    <dgm:pt modelId="{9CE6B221-B6FC-4B83-9D33-38B0050075B1}" type="pres">
      <dgm:prSet presAssocID="{847147AC-4A5F-43F0-93D2-5D587A8AEBBD}" presName="diagram" presStyleCnt="0">
        <dgm:presLayoutVars>
          <dgm:chMax val="1"/>
          <dgm:dir/>
          <dgm:animLvl val="ctr"/>
          <dgm:resizeHandles val="exact"/>
        </dgm:presLayoutVars>
      </dgm:prSet>
      <dgm:spPr/>
    </dgm:pt>
    <dgm:pt modelId="{73F8D890-CCA2-43B9-ADAA-73127CD71B93}" type="pres">
      <dgm:prSet presAssocID="{847147AC-4A5F-43F0-93D2-5D587A8AEBBD}" presName="matrix" presStyleCnt="0"/>
      <dgm:spPr/>
    </dgm:pt>
    <dgm:pt modelId="{54B32CBB-4B2B-4328-A4F0-71412936744D}" type="pres">
      <dgm:prSet presAssocID="{847147AC-4A5F-43F0-93D2-5D587A8AEBBD}" presName="tile1" presStyleLbl="node1" presStyleIdx="0" presStyleCnt="4"/>
      <dgm:spPr/>
    </dgm:pt>
    <dgm:pt modelId="{02B0A9CA-0D8D-45BF-99BF-C246E3CBE249}" type="pres">
      <dgm:prSet presAssocID="{847147AC-4A5F-43F0-93D2-5D587A8AEBBD}" presName="tile1text" presStyleLbl="node1" presStyleIdx="0" presStyleCnt="4">
        <dgm:presLayoutVars>
          <dgm:chMax val="0"/>
          <dgm:chPref val="0"/>
          <dgm:bulletEnabled val="1"/>
        </dgm:presLayoutVars>
      </dgm:prSet>
      <dgm:spPr/>
    </dgm:pt>
    <dgm:pt modelId="{3CA19A79-25A8-49D1-A942-F7B663820C35}" type="pres">
      <dgm:prSet presAssocID="{847147AC-4A5F-43F0-93D2-5D587A8AEBBD}" presName="tile2" presStyleLbl="node1" presStyleIdx="1" presStyleCnt="4"/>
      <dgm:spPr/>
    </dgm:pt>
    <dgm:pt modelId="{EE2D30CA-F079-47EA-8716-21F07B760A24}" type="pres">
      <dgm:prSet presAssocID="{847147AC-4A5F-43F0-93D2-5D587A8AEBBD}" presName="tile2text" presStyleLbl="node1" presStyleIdx="1" presStyleCnt="4">
        <dgm:presLayoutVars>
          <dgm:chMax val="0"/>
          <dgm:chPref val="0"/>
          <dgm:bulletEnabled val="1"/>
        </dgm:presLayoutVars>
      </dgm:prSet>
      <dgm:spPr/>
    </dgm:pt>
    <dgm:pt modelId="{6BC6B8E1-4959-4E15-B72D-14A2E112DB48}" type="pres">
      <dgm:prSet presAssocID="{847147AC-4A5F-43F0-93D2-5D587A8AEBBD}" presName="tile3" presStyleLbl="node1" presStyleIdx="2" presStyleCnt="4" custLinFactNeighborX="408"/>
      <dgm:spPr/>
    </dgm:pt>
    <dgm:pt modelId="{E215AB11-9D8A-4457-981F-0EE26900D3F4}" type="pres">
      <dgm:prSet presAssocID="{847147AC-4A5F-43F0-93D2-5D587A8AEBBD}" presName="tile3text" presStyleLbl="node1" presStyleIdx="2" presStyleCnt="4">
        <dgm:presLayoutVars>
          <dgm:chMax val="0"/>
          <dgm:chPref val="0"/>
          <dgm:bulletEnabled val="1"/>
        </dgm:presLayoutVars>
      </dgm:prSet>
      <dgm:spPr/>
    </dgm:pt>
    <dgm:pt modelId="{238FDD57-166B-4956-B01F-1488BE88C98E}" type="pres">
      <dgm:prSet presAssocID="{847147AC-4A5F-43F0-93D2-5D587A8AEBBD}" presName="tile4" presStyleLbl="node1" presStyleIdx="3" presStyleCnt="4"/>
      <dgm:spPr/>
    </dgm:pt>
    <dgm:pt modelId="{C19852B3-48AF-48F8-8472-F40C7E43D633}" type="pres">
      <dgm:prSet presAssocID="{847147AC-4A5F-43F0-93D2-5D587A8AEBBD}" presName="tile4text" presStyleLbl="node1" presStyleIdx="3" presStyleCnt="4">
        <dgm:presLayoutVars>
          <dgm:chMax val="0"/>
          <dgm:chPref val="0"/>
          <dgm:bulletEnabled val="1"/>
        </dgm:presLayoutVars>
      </dgm:prSet>
      <dgm:spPr/>
    </dgm:pt>
    <dgm:pt modelId="{0C9EAE83-15C7-4186-AA70-F05886AA5103}" type="pres">
      <dgm:prSet presAssocID="{847147AC-4A5F-43F0-93D2-5D587A8AEBBD}" presName="centerTile" presStyleLbl="fgShp" presStyleIdx="0" presStyleCnt="1">
        <dgm:presLayoutVars>
          <dgm:chMax val="0"/>
          <dgm:chPref val="0"/>
        </dgm:presLayoutVars>
      </dgm:prSet>
      <dgm:spPr>
        <a:prstGeom prst="ellipse">
          <a:avLst/>
        </a:prstGeom>
      </dgm:spPr>
    </dgm:pt>
  </dgm:ptLst>
  <dgm:cxnLst>
    <dgm:cxn modelId="{F0AAC319-9953-44A3-BC64-F504A91BB4EE}" srcId="{58576D9B-16A0-49D3-944D-1C2DEB699C52}" destId="{831CA4BB-434C-432E-B8C4-6059900E5122}" srcOrd="1" destOrd="0" parTransId="{81D4DBB3-1D0F-4CE9-8F17-CA5F648D7C01}" sibTransId="{37628AEA-F618-411E-B97F-5F10BA16A11D}"/>
    <dgm:cxn modelId="{B7B5CC24-760B-4139-8A50-CA1BE8D66590}" type="presOf" srcId="{847147AC-4A5F-43F0-93D2-5D587A8AEBBD}" destId="{9CE6B221-B6FC-4B83-9D33-38B0050075B1}" srcOrd="0" destOrd="0" presId="urn:microsoft.com/office/officeart/2005/8/layout/matrix1"/>
    <dgm:cxn modelId="{F452FA37-F118-462B-ADBF-F82EB49C1644}" srcId="{58576D9B-16A0-49D3-944D-1C2DEB699C52}" destId="{6D93F8D0-B598-43D5-A35D-F21D976B2FC9}" srcOrd="2" destOrd="0" parTransId="{C4711692-383C-4684-9837-70DC54E74A31}" sibTransId="{22F3E1C9-988D-47B3-9532-9EB69DB5DACB}"/>
    <dgm:cxn modelId="{BEAC393A-5F3B-462F-95DC-28A0BAD0A03A}" type="presOf" srcId="{EF384AAD-EEBA-4641-A642-9DDD5B827BA2}" destId="{C19852B3-48AF-48F8-8472-F40C7E43D633}" srcOrd="1" destOrd="0" presId="urn:microsoft.com/office/officeart/2005/8/layout/matrix1"/>
    <dgm:cxn modelId="{3E04515B-C8E9-409B-B1C4-D4914D21F55D}" type="presOf" srcId="{831CA4BB-434C-432E-B8C4-6059900E5122}" destId="{3CA19A79-25A8-49D1-A942-F7B663820C35}" srcOrd="0" destOrd="0" presId="urn:microsoft.com/office/officeart/2005/8/layout/matrix1"/>
    <dgm:cxn modelId="{5C1E5745-93B8-414A-B8A6-4CFCB0E8749D}" type="presOf" srcId="{EF384AAD-EEBA-4641-A642-9DDD5B827BA2}" destId="{238FDD57-166B-4956-B01F-1488BE88C98E}" srcOrd="0" destOrd="0" presId="urn:microsoft.com/office/officeart/2005/8/layout/matrix1"/>
    <dgm:cxn modelId="{45AA4746-6CA8-4142-AB22-BF4670D5CB93}" srcId="{58576D9B-16A0-49D3-944D-1C2DEB699C52}" destId="{EF384AAD-EEBA-4641-A642-9DDD5B827BA2}" srcOrd="3" destOrd="0" parTransId="{0954B649-B923-4FE1-9D02-E42D598E7CCD}" sibTransId="{4AE2AE2C-4871-47E6-A4C6-7D311E348F3E}"/>
    <dgm:cxn modelId="{C2C23C89-42BD-4971-9677-C35CD7932AE4}" srcId="{58576D9B-16A0-49D3-944D-1C2DEB699C52}" destId="{831A1C25-9A3A-4F4F-A505-95416F95031B}" srcOrd="0" destOrd="0" parTransId="{46BC0D53-A0B4-4B98-BDFD-165E89B059A7}" sibTransId="{5EDF6CF1-E1EE-4F7C-9844-4E7B8A7FB4F1}"/>
    <dgm:cxn modelId="{378062A1-59C7-4846-9643-222C9A873030}" type="presOf" srcId="{831A1C25-9A3A-4F4F-A505-95416F95031B}" destId="{02B0A9CA-0D8D-45BF-99BF-C246E3CBE249}" srcOrd="1" destOrd="0" presId="urn:microsoft.com/office/officeart/2005/8/layout/matrix1"/>
    <dgm:cxn modelId="{4C6DEDA2-2C28-4E8D-8CC0-CB17DA539697}" type="presOf" srcId="{831A1C25-9A3A-4F4F-A505-95416F95031B}" destId="{54B32CBB-4B2B-4328-A4F0-71412936744D}" srcOrd="0" destOrd="0" presId="urn:microsoft.com/office/officeart/2005/8/layout/matrix1"/>
    <dgm:cxn modelId="{6AA770BF-036F-4952-B8ED-DC0569B18C62}" srcId="{847147AC-4A5F-43F0-93D2-5D587A8AEBBD}" destId="{58576D9B-16A0-49D3-944D-1C2DEB699C52}" srcOrd="0" destOrd="0" parTransId="{6456F4A7-BB25-44FC-91FA-61A8CD3FACCA}" sibTransId="{7294939A-EC16-4A46-A308-E99A7BB9DB81}"/>
    <dgm:cxn modelId="{57BDA4CC-8D0F-4DB0-B9CD-B59CBBE3307A}" type="presOf" srcId="{831CA4BB-434C-432E-B8C4-6059900E5122}" destId="{EE2D30CA-F079-47EA-8716-21F07B760A24}" srcOrd="1" destOrd="0" presId="urn:microsoft.com/office/officeart/2005/8/layout/matrix1"/>
    <dgm:cxn modelId="{86BCD6E3-BBAE-41D7-8925-A272C2D59708}" type="presOf" srcId="{58576D9B-16A0-49D3-944D-1C2DEB699C52}" destId="{0C9EAE83-15C7-4186-AA70-F05886AA5103}" srcOrd="0" destOrd="0" presId="urn:microsoft.com/office/officeart/2005/8/layout/matrix1"/>
    <dgm:cxn modelId="{19B626F0-743C-438A-8E53-EE0268F5A922}" type="presOf" srcId="{6D93F8D0-B598-43D5-A35D-F21D976B2FC9}" destId="{6BC6B8E1-4959-4E15-B72D-14A2E112DB48}" srcOrd="0" destOrd="0" presId="urn:microsoft.com/office/officeart/2005/8/layout/matrix1"/>
    <dgm:cxn modelId="{EBF538F7-D911-40EF-B0EB-0245395799CF}" type="presOf" srcId="{6D93F8D0-B598-43D5-A35D-F21D976B2FC9}" destId="{E215AB11-9D8A-4457-981F-0EE26900D3F4}" srcOrd="1" destOrd="0" presId="urn:microsoft.com/office/officeart/2005/8/layout/matrix1"/>
    <dgm:cxn modelId="{DD70A4FD-A52F-413B-8AC9-E95BBBCEF8D1}" type="presParOf" srcId="{9CE6B221-B6FC-4B83-9D33-38B0050075B1}" destId="{73F8D890-CCA2-43B9-ADAA-73127CD71B93}" srcOrd="0" destOrd="0" presId="urn:microsoft.com/office/officeart/2005/8/layout/matrix1"/>
    <dgm:cxn modelId="{412A075D-0882-45C0-9721-1544151A6EC9}" type="presParOf" srcId="{73F8D890-CCA2-43B9-ADAA-73127CD71B93}" destId="{54B32CBB-4B2B-4328-A4F0-71412936744D}" srcOrd="0" destOrd="0" presId="urn:microsoft.com/office/officeart/2005/8/layout/matrix1"/>
    <dgm:cxn modelId="{079F1052-123A-46AB-8DBA-4527EF38D706}" type="presParOf" srcId="{73F8D890-CCA2-43B9-ADAA-73127CD71B93}" destId="{02B0A9CA-0D8D-45BF-99BF-C246E3CBE249}" srcOrd="1" destOrd="0" presId="urn:microsoft.com/office/officeart/2005/8/layout/matrix1"/>
    <dgm:cxn modelId="{A35C4078-709A-4832-83D2-791FD52741F5}" type="presParOf" srcId="{73F8D890-CCA2-43B9-ADAA-73127CD71B93}" destId="{3CA19A79-25A8-49D1-A942-F7B663820C35}" srcOrd="2" destOrd="0" presId="urn:microsoft.com/office/officeart/2005/8/layout/matrix1"/>
    <dgm:cxn modelId="{B8C6406D-DDEF-4004-BCEE-786F216A4554}" type="presParOf" srcId="{73F8D890-CCA2-43B9-ADAA-73127CD71B93}" destId="{EE2D30CA-F079-47EA-8716-21F07B760A24}" srcOrd="3" destOrd="0" presId="urn:microsoft.com/office/officeart/2005/8/layout/matrix1"/>
    <dgm:cxn modelId="{DC2DF873-4414-4607-9082-86544154DCF4}" type="presParOf" srcId="{73F8D890-CCA2-43B9-ADAA-73127CD71B93}" destId="{6BC6B8E1-4959-4E15-B72D-14A2E112DB48}" srcOrd="4" destOrd="0" presId="urn:microsoft.com/office/officeart/2005/8/layout/matrix1"/>
    <dgm:cxn modelId="{515E5635-43C0-432B-BCC1-33D956A80BCF}" type="presParOf" srcId="{73F8D890-CCA2-43B9-ADAA-73127CD71B93}" destId="{E215AB11-9D8A-4457-981F-0EE26900D3F4}" srcOrd="5" destOrd="0" presId="urn:microsoft.com/office/officeart/2005/8/layout/matrix1"/>
    <dgm:cxn modelId="{02EC14BB-0371-4C47-81A7-C220BCABE36C}" type="presParOf" srcId="{73F8D890-CCA2-43B9-ADAA-73127CD71B93}" destId="{238FDD57-166B-4956-B01F-1488BE88C98E}" srcOrd="6" destOrd="0" presId="urn:microsoft.com/office/officeart/2005/8/layout/matrix1"/>
    <dgm:cxn modelId="{C0B03E62-1793-4CBA-BE76-A6F86ADFB98B}" type="presParOf" srcId="{73F8D890-CCA2-43B9-ADAA-73127CD71B93}" destId="{C19852B3-48AF-48F8-8472-F40C7E43D633}" srcOrd="7" destOrd="0" presId="urn:microsoft.com/office/officeart/2005/8/layout/matrix1"/>
    <dgm:cxn modelId="{A70D2061-8F42-4256-9924-BC4657F33B9A}" type="presParOf" srcId="{9CE6B221-B6FC-4B83-9D33-38B0050075B1}" destId="{0C9EAE83-15C7-4186-AA70-F05886AA510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47993B-9771-4710-ABF9-2B637102BC0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7F3B1FF-9C68-41B6-8CC6-89E50E74B13F}">
      <dgm:prSet custT="1"/>
      <dgm:spPr/>
      <dgm:t>
        <a:bodyPr/>
        <a:lstStyle/>
        <a:p>
          <a:pPr>
            <a:lnSpc>
              <a:spcPct val="100000"/>
            </a:lnSpc>
          </a:pPr>
          <a:r>
            <a:rPr lang="en-GB" sz="1800" b="1" dirty="0"/>
            <a:t>Whenever writing assignments, it’s a good idea to start with the learning outcomes,</a:t>
          </a:r>
          <a:endParaRPr lang="en-US" sz="1800" dirty="0"/>
        </a:p>
      </dgm:t>
    </dgm:pt>
    <dgm:pt modelId="{486DEA80-EDB5-47E0-8009-B640AECEBA15}" type="parTrans" cxnId="{1301B6DC-DE1E-4D9E-B816-46A9B819047D}">
      <dgm:prSet/>
      <dgm:spPr/>
      <dgm:t>
        <a:bodyPr/>
        <a:lstStyle/>
        <a:p>
          <a:endParaRPr lang="en-US"/>
        </a:p>
      </dgm:t>
    </dgm:pt>
    <dgm:pt modelId="{853E05BA-7F01-4EED-8ECD-757C63699BCF}" type="sibTrans" cxnId="{1301B6DC-DE1E-4D9E-B816-46A9B819047D}">
      <dgm:prSet/>
      <dgm:spPr/>
      <dgm:t>
        <a:bodyPr/>
        <a:lstStyle/>
        <a:p>
          <a:endParaRPr lang="en-US"/>
        </a:p>
      </dgm:t>
    </dgm:pt>
    <dgm:pt modelId="{8AF0EA4A-432F-4D99-B7C4-E2254C620F88}">
      <dgm:prSet custT="1"/>
      <dgm:spPr/>
      <dgm:t>
        <a:bodyPr/>
        <a:lstStyle/>
        <a:p>
          <a:pPr>
            <a:lnSpc>
              <a:spcPct val="100000"/>
            </a:lnSpc>
          </a:pPr>
          <a:r>
            <a:rPr lang="en-GB" sz="1800" b="1" dirty="0"/>
            <a:t>Identify powerful, driving verbs at their centre to direct student effort, such as ‘interpret’, ‘research and review’, ‘set up and calibrate’, ‘evaluate’ and ‘compile’. </a:t>
          </a:r>
          <a:endParaRPr lang="en-US" sz="1800" dirty="0"/>
        </a:p>
      </dgm:t>
    </dgm:pt>
    <dgm:pt modelId="{BA42A8FD-02CD-478A-A817-91CAAA877D9F}" type="parTrans" cxnId="{97311F37-F342-4203-A3A3-B053540B7551}">
      <dgm:prSet/>
      <dgm:spPr/>
      <dgm:t>
        <a:bodyPr/>
        <a:lstStyle/>
        <a:p>
          <a:endParaRPr lang="en-US"/>
        </a:p>
      </dgm:t>
    </dgm:pt>
    <dgm:pt modelId="{4F41FBD4-2A64-4AFC-9081-B4FABEEF41F5}" type="sibTrans" cxnId="{97311F37-F342-4203-A3A3-B053540B7551}">
      <dgm:prSet/>
      <dgm:spPr/>
      <dgm:t>
        <a:bodyPr/>
        <a:lstStyle/>
        <a:p>
          <a:endParaRPr lang="en-US"/>
        </a:p>
      </dgm:t>
    </dgm:pt>
    <dgm:pt modelId="{17250A11-5A79-4858-B460-53AD8765D64F}">
      <dgm:prSet custT="1"/>
      <dgm:spPr/>
      <dgm:t>
        <a:bodyPr/>
        <a:lstStyle/>
        <a:p>
          <a:pPr>
            <a:lnSpc>
              <a:spcPct val="100000"/>
            </a:lnSpc>
          </a:pPr>
          <a:r>
            <a:rPr lang="en-GB" sz="1800" b="1" dirty="0"/>
            <a:t>Consider the object of the verb i.e. what students do which provides a focus for action e.g. produce a digital learning pack, or provide a professional opinion in the form of a letter with appendices;</a:t>
          </a:r>
          <a:endParaRPr lang="en-US" sz="1800" dirty="0"/>
        </a:p>
      </dgm:t>
    </dgm:pt>
    <dgm:pt modelId="{7031329E-2167-4324-904F-23E5FF708993}" type="parTrans" cxnId="{24CB300A-3552-4278-B5A2-33E78CAB6A5F}">
      <dgm:prSet/>
      <dgm:spPr/>
      <dgm:t>
        <a:bodyPr/>
        <a:lstStyle/>
        <a:p>
          <a:endParaRPr lang="en-US"/>
        </a:p>
      </dgm:t>
    </dgm:pt>
    <dgm:pt modelId="{323219F6-C584-444F-AB09-A0E683081C22}" type="sibTrans" cxnId="{24CB300A-3552-4278-B5A2-33E78CAB6A5F}">
      <dgm:prSet/>
      <dgm:spPr/>
      <dgm:t>
        <a:bodyPr/>
        <a:lstStyle/>
        <a:p>
          <a:endParaRPr lang="en-US"/>
        </a:p>
      </dgm:t>
    </dgm:pt>
    <dgm:pt modelId="{156370AF-0D04-4075-82C5-5FA5712F9531}">
      <dgm:prSet custT="1"/>
      <dgm:spPr/>
      <dgm:t>
        <a:bodyPr/>
        <a:lstStyle/>
        <a:p>
          <a:pPr>
            <a:lnSpc>
              <a:spcPct val="100000"/>
            </a:lnSpc>
          </a:pPr>
          <a:r>
            <a:rPr lang="en-GB" sz="1800" b="1" dirty="0"/>
            <a:t>Next indicate what outcomes/evidence of achievement you require so you could be confident the outcome has been achieved; </a:t>
          </a:r>
          <a:endParaRPr lang="en-US" sz="1800" dirty="0"/>
        </a:p>
      </dgm:t>
    </dgm:pt>
    <dgm:pt modelId="{517F7802-C2F3-45D0-95E7-1F69194886A9}" type="parTrans" cxnId="{CAE7FDD3-BA0A-4474-9D47-B73FE39FD7A2}">
      <dgm:prSet/>
      <dgm:spPr/>
      <dgm:t>
        <a:bodyPr/>
        <a:lstStyle/>
        <a:p>
          <a:endParaRPr lang="en-US"/>
        </a:p>
      </dgm:t>
    </dgm:pt>
    <dgm:pt modelId="{1A919380-51AD-4A0B-8738-25EDA88B9FF8}" type="sibTrans" cxnId="{CAE7FDD3-BA0A-4474-9D47-B73FE39FD7A2}">
      <dgm:prSet/>
      <dgm:spPr/>
      <dgm:t>
        <a:bodyPr/>
        <a:lstStyle/>
        <a:p>
          <a:endParaRPr lang="en-US"/>
        </a:p>
      </dgm:t>
    </dgm:pt>
    <dgm:pt modelId="{4617DBE9-8FC0-4390-B8DF-FC2665E34E68}">
      <dgm:prSet custT="1"/>
      <dgm:spPr/>
      <dgm:t>
        <a:bodyPr/>
        <a:lstStyle/>
        <a:p>
          <a:pPr>
            <a:lnSpc>
              <a:spcPct val="100000"/>
            </a:lnSpc>
          </a:pPr>
          <a:r>
            <a:rPr lang="en-GB" sz="1800" b="1" dirty="0"/>
            <a:t>Wrap round with detail around the subject or professional context/plausible scenario  relevant to the subject area/ discipline/ course to bring the assignment to life;</a:t>
          </a:r>
          <a:endParaRPr lang="en-US" sz="1800" dirty="0"/>
        </a:p>
      </dgm:t>
    </dgm:pt>
    <dgm:pt modelId="{D6FE83CD-6534-45F0-B91F-3DF7CA6E6441}" type="parTrans" cxnId="{99AE24CC-E545-4DCF-B7D3-B209E8F18CB5}">
      <dgm:prSet/>
      <dgm:spPr/>
      <dgm:t>
        <a:bodyPr/>
        <a:lstStyle/>
        <a:p>
          <a:endParaRPr lang="en-US"/>
        </a:p>
      </dgm:t>
    </dgm:pt>
    <dgm:pt modelId="{C48A76F7-73DF-459B-BAB2-5E085C7A822B}" type="sibTrans" cxnId="{99AE24CC-E545-4DCF-B7D3-B209E8F18CB5}">
      <dgm:prSet/>
      <dgm:spPr/>
      <dgm:t>
        <a:bodyPr/>
        <a:lstStyle/>
        <a:p>
          <a:endParaRPr lang="en-US"/>
        </a:p>
      </dgm:t>
    </dgm:pt>
    <dgm:pt modelId="{FE88C44C-CECF-4948-96DD-73462AE9E03A}">
      <dgm:prSet custT="1"/>
      <dgm:spPr/>
      <dgm:t>
        <a:bodyPr/>
        <a:lstStyle/>
        <a:p>
          <a:pPr>
            <a:lnSpc>
              <a:spcPct val="100000"/>
            </a:lnSpc>
          </a:pPr>
          <a:r>
            <a:rPr lang="en-GB" sz="1800" b="1" dirty="0"/>
            <a:t>Complete it with modifiers/developments/ range statements to guide the students about the scale and scope of what is required of them.</a:t>
          </a:r>
          <a:endParaRPr lang="en-US" sz="1800" dirty="0"/>
        </a:p>
      </dgm:t>
    </dgm:pt>
    <dgm:pt modelId="{5471470B-6760-4C64-9DF4-44025EB4BE9E}" type="parTrans" cxnId="{6965FC6A-969C-4847-B3A3-E9E3986A1E84}">
      <dgm:prSet/>
      <dgm:spPr/>
      <dgm:t>
        <a:bodyPr/>
        <a:lstStyle/>
        <a:p>
          <a:endParaRPr lang="en-US"/>
        </a:p>
      </dgm:t>
    </dgm:pt>
    <dgm:pt modelId="{67A00696-F16A-4339-80FA-D4F8CF3A42D0}" type="sibTrans" cxnId="{6965FC6A-969C-4847-B3A3-E9E3986A1E84}">
      <dgm:prSet/>
      <dgm:spPr/>
      <dgm:t>
        <a:bodyPr/>
        <a:lstStyle/>
        <a:p>
          <a:endParaRPr lang="en-US"/>
        </a:p>
      </dgm:t>
    </dgm:pt>
    <dgm:pt modelId="{152B18D9-4FE4-4514-9407-E8FF5490E97E}" type="pres">
      <dgm:prSet presAssocID="{F847993B-9771-4710-ABF9-2B637102BC01}" presName="root" presStyleCnt="0">
        <dgm:presLayoutVars>
          <dgm:dir/>
          <dgm:resizeHandles val="exact"/>
        </dgm:presLayoutVars>
      </dgm:prSet>
      <dgm:spPr/>
    </dgm:pt>
    <dgm:pt modelId="{7C23063E-CE09-497A-86EA-2C34270CB43D}" type="pres">
      <dgm:prSet presAssocID="{37F3B1FF-9C68-41B6-8CC6-89E50E74B13F}" presName="compNode" presStyleCnt="0"/>
      <dgm:spPr/>
    </dgm:pt>
    <dgm:pt modelId="{AC39900B-7368-4DB8-BE7D-ADE51F53E3B4}" type="pres">
      <dgm:prSet presAssocID="{37F3B1FF-9C68-41B6-8CC6-89E50E74B13F}" presName="bgRect" presStyleLbl="bgShp" presStyleIdx="0" presStyleCnt="6"/>
      <dgm:spPr>
        <a:solidFill>
          <a:schemeClr val="accent4">
            <a:lumMod val="20000"/>
            <a:lumOff val="80000"/>
          </a:schemeClr>
        </a:solidFill>
      </dgm:spPr>
    </dgm:pt>
    <dgm:pt modelId="{5692A14E-3146-4037-B3A8-E99AC2B15EC0}" type="pres">
      <dgm:prSet presAssocID="{37F3B1FF-9C68-41B6-8CC6-89E50E74B13F}" presName="iconRect" presStyleLbl="node1" presStyleIdx="0" presStyleCnt="6"/>
      <dgm:spPr>
        <a:blipFill>
          <a:blip xmlns:r="http://schemas.openxmlformats.org/officeDocument/2006/relationships" r:embed="rId1">
            <a:duotone>
              <a:schemeClr val="accent2">
                <a:shade val="45000"/>
                <a:satMod val="135000"/>
              </a:schemeClr>
              <a:prstClr val="white"/>
            </a:duotone>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oute (Two Pins With A Path) with solid fill"/>
        </a:ext>
      </dgm:extLst>
    </dgm:pt>
    <dgm:pt modelId="{BE6F108B-69C1-4D61-B858-A2D64CA2DE6A}" type="pres">
      <dgm:prSet presAssocID="{37F3B1FF-9C68-41B6-8CC6-89E50E74B13F}" presName="spaceRect" presStyleCnt="0"/>
      <dgm:spPr/>
    </dgm:pt>
    <dgm:pt modelId="{54AE3F81-57D2-47F7-801E-1057E4D9426A}" type="pres">
      <dgm:prSet presAssocID="{37F3B1FF-9C68-41B6-8CC6-89E50E74B13F}" presName="parTx" presStyleLbl="revTx" presStyleIdx="0" presStyleCnt="6">
        <dgm:presLayoutVars>
          <dgm:chMax val="0"/>
          <dgm:chPref val="0"/>
        </dgm:presLayoutVars>
      </dgm:prSet>
      <dgm:spPr/>
    </dgm:pt>
    <dgm:pt modelId="{9D4F1DF7-1C28-4D1D-BDCE-DBADFC1EB5B4}" type="pres">
      <dgm:prSet presAssocID="{853E05BA-7F01-4EED-8ECD-757C63699BCF}" presName="sibTrans" presStyleCnt="0"/>
      <dgm:spPr/>
    </dgm:pt>
    <dgm:pt modelId="{12EC1ADD-B9D2-4A82-B502-87FF7D3BD99F}" type="pres">
      <dgm:prSet presAssocID="{8AF0EA4A-432F-4D99-B7C4-E2254C620F88}" presName="compNode" presStyleCnt="0"/>
      <dgm:spPr/>
    </dgm:pt>
    <dgm:pt modelId="{8F0540CC-46FF-496C-9F80-B8D80693B895}" type="pres">
      <dgm:prSet presAssocID="{8AF0EA4A-432F-4D99-B7C4-E2254C620F88}" presName="bgRect" presStyleLbl="bgShp" presStyleIdx="1" presStyleCnt="6"/>
      <dgm:spPr>
        <a:solidFill>
          <a:schemeClr val="accent4">
            <a:lumMod val="20000"/>
            <a:lumOff val="80000"/>
          </a:schemeClr>
        </a:solidFill>
      </dgm:spPr>
    </dgm:pt>
    <dgm:pt modelId="{580CEB17-F765-4C4A-9CAD-9FEC79F6F5A8}" type="pres">
      <dgm:prSet presAssocID="{8AF0EA4A-432F-4D99-B7C4-E2254C620F88}" presName="iconRect" presStyleLbl="node1" presStyleIdx="1" presStyleCnt="6"/>
      <dgm:spPr>
        <a:blipFill>
          <a:blip xmlns:r="http://schemas.openxmlformats.org/officeDocument/2006/relationships" r:embed="rId3">
            <a:duotone>
              <a:schemeClr val="accent2">
                <a:shade val="45000"/>
                <a:satMod val="135000"/>
              </a:schemeClr>
              <a:prstClr val="white"/>
            </a:duotone>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ttery charging with solid fill"/>
        </a:ext>
      </dgm:extLst>
    </dgm:pt>
    <dgm:pt modelId="{628937BA-03C9-48D9-A17F-C7B0464BA9B5}" type="pres">
      <dgm:prSet presAssocID="{8AF0EA4A-432F-4D99-B7C4-E2254C620F88}" presName="spaceRect" presStyleCnt="0"/>
      <dgm:spPr/>
    </dgm:pt>
    <dgm:pt modelId="{3A5733D3-FEFC-4E02-A9A3-40C25CDF49E4}" type="pres">
      <dgm:prSet presAssocID="{8AF0EA4A-432F-4D99-B7C4-E2254C620F88}" presName="parTx" presStyleLbl="revTx" presStyleIdx="1" presStyleCnt="6">
        <dgm:presLayoutVars>
          <dgm:chMax val="0"/>
          <dgm:chPref val="0"/>
        </dgm:presLayoutVars>
      </dgm:prSet>
      <dgm:spPr/>
    </dgm:pt>
    <dgm:pt modelId="{D5EA704F-3888-4C41-AAF9-C0C67A06AE2A}" type="pres">
      <dgm:prSet presAssocID="{4F41FBD4-2A64-4AFC-9081-B4FABEEF41F5}" presName="sibTrans" presStyleCnt="0"/>
      <dgm:spPr/>
    </dgm:pt>
    <dgm:pt modelId="{5E4B70A1-A4A3-4ACD-B919-AA69AB00299B}" type="pres">
      <dgm:prSet presAssocID="{17250A11-5A79-4858-B460-53AD8765D64F}" presName="compNode" presStyleCnt="0"/>
      <dgm:spPr/>
    </dgm:pt>
    <dgm:pt modelId="{366EED26-C765-4901-B675-939FA9BE73BF}" type="pres">
      <dgm:prSet presAssocID="{17250A11-5A79-4858-B460-53AD8765D64F}" presName="bgRect" presStyleLbl="bgShp" presStyleIdx="2" presStyleCnt="6"/>
      <dgm:spPr>
        <a:solidFill>
          <a:schemeClr val="accent4">
            <a:lumMod val="20000"/>
            <a:lumOff val="80000"/>
          </a:schemeClr>
        </a:solidFill>
      </dgm:spPr>
    </dgm:pt>
    <dgm:pt modelId="{AC050305-A829-43A6-8C56-FCB8FBE5BECE}" type="pres">
      <dgm:prSet presAssocID="{17250A11-5A79-4858-B460-53AD8765D64F}" presName="iconRect" presStyleLbl="node1" presStyleIdx="2" presStyleCnt="6"/>
      <dgm:spPr>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esentation with pie chart with solid fill"/>
        </a:ext>
      </dgm:extLst>
    </dgm:pt>
    <dgm:pt modelId="{5CBF4BAB-A86F-4DE7-B036-848006E5F662}" type="pres">
      <dgm:prSet presAssocID="{17250A11-5A79-4858-B460-53AD8765D64F}" presName="spaceRect" presStyleCnt="0"/>
      <dgm:spPr/>
    </dgm:pt>
    <dgm:pt modelId="{C3FEAA2B-0C3C-4D23-9D4B-149FF6379841}" type="pres">
      <dgm:prSet presAssocID="{17250A11-5A79-4858-B460-53AD8765D64F}" presName="parTx" presStyleLbl="revTx" presStyleIdx="2" presStyleCnt="6">
        <dgm:presLayoutVars>
          <dgm:chMax val="0"/>
          <dgm:chPref val="0"/>
        </dgm:presLayoutVars>
      </dgm:prSet>
      <dgm:spPr/>
    </dgm:pt>
    <dgm:pt modelId="{96F90288-45BF-4B94-820A-65CE0E904A79}" type="pres">
      <dgm:prSet presAssocID="{323219F6-C584-444F-AB09-A0E683081C22}" presName="sibTrans" presStyleCnt="0"/>
      <dgm:spPr/>
    </dgm:pt>
    <dgm:pt modelId="{7E52D713-04C6-4C9C-BBE6-4C29ED17A2F9}" type="pres">
      <dgm:prSet presAssocID="{156370AF-0D04-4075-82C5-5FA5712F9531}" presName="compNode" presStyleCnt="0"/>
      <dgm:spPr/>
    </dgm:pt>
    <dgm:pt modelId="{8555BD81-DE3A-4031-BE6C-F632C9185D61}" type="pres">
      <dgm:prSet presAssocID="{156370AF-0D04-4075-82C5-5FA5712F9531}" presName="bgRect" presStyleLbl="bgShp" presStyleIdx="3" presStyleCnt="6"/>
      <dgm:spPr>
        <a:solidFill>
          <a:schemeClr val="accent4">
            <a:lumMod val="20000"/>
            <a:lumOff val="80000"/>
          </a:schemeClr>
        </a:solidFill>
      </dgm:spPr>
    </dgm:pt>
    <dgm:pt modelId="{CCE3BF4B-1294-4CC1-B130-841E728DF519}" type="pres">
      <dgm:prSet presAssocID="{156370AF-0D04-4075-82C5-5FA5712F9531}" presName="iconRect" presStyleLbl="node1" presStyleIdx="3" presStyleCnt="6"/>
      <dgm:spPr>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llseye"/>
        </a:ext>
      </dgm:extLst>
    </dgm:pt>
    <dgm:pt modelId="{12453A97-50E9-4A92-9D8B-F85580819E90}" type="pres">
      <dgm:prSet presAssocID="{156370AF-0D04-4075-82C5-5FA5712F9531}" presName="spaceRect" presStyleCnt="0"/>
      <dgm:spPr/>
    </dgm:pt>
    <dgm:pt modelId="{33B85882-7A40-4B95-8250-7738681B53AE}" type="pres">
      <dgm:prSet presAssocID="{156370AF-0D04-4075-82C5-5FA5712F9531}" presName="parTx" presStyleLbl="revTx" presStyleIdx="3" presStyleCnt="6">
        <dgm:presLayoutVars>
          <dgm:chMax val="0"/>
          <dgm:chPref val="0"/>
        </dgm:presLayoutVars>
      </dgm:prSet>
      <dgm:spPr/>
    </dgm:pt>
    <dgm:pt modelId="{E5A037A6-195A-40DC-859B-E3E7D127F562}" type="pres">
      <dgm:prSet presAssocID="{1A919380-51AD-4A0B-8738-25EDA88B9FF8}" presName="sibTrans" presStyleCnt="0"/>
      <dgm:spPr/>
    </dgm:pt>
    <dgm:pt modelId="{9EB32E7A-7D8C-4485-92B7-2CD8AE47B4CF}" type="pres">
      <dgm:prSet presAssocID="{4617DBE9-8FC0-4390-B8DF-FC2665E34E68}" presName="compNode" presStyleCnt="0"/>
      <dgm:spPr/>
    </dgm:pt>
    <dgm:pt modelId="{3A01C06C-53BF-4DB0-919B-375BCD0F85D1}" type="pres">
      <dgm:prSet presAssocID="{4617DBE9-8FC0-4390-B8DF-FC2665E34E68}" presName="bgRect" presStyleLbl="bgShp" presStyleIdx="4" presStyleCnt="6"/>
      <dgm:spPr>
        <a:solidFill>
          <a:schemeClr val="accent4">
            <a:lumMod val="20000"/>
            <a:lumOff val="80000"/>
          </a:schemeClr>
        </a:solidFill>
      </dgm:spPr>
    </dgm:pt>
    <dgm:pt modelId="{FAEC63B3-62FA-4F82-8A43-A26572BCDA2D}" type="pres">
      <dgm:prSet presAssocID="{4617DBE9-8FC0-4390-B8DF-FC2665E34E68}" presName="iconRect" presStyleLbl="node1" presStyleIdx="4" presStyleCnt="6"/>
      <dgm:spPr>
        <a:blipFill>
          <a:blip xmlns:r="http://schemas.openxmlformats.org/officeDocument/2006/relationships" r:embed="rId9">
            <a:duotone>
              <a:schemeClr val="accent2">
                <a:shade val="45000"/>
                <a:satMod val="135000"/>
              </a:schemeClr>
              <a:prstClr val="white"/>
            </a:duotone>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Lightbulb and gear with solid fill"/>
        </a:ext>
      </dgm:extLst>
    </dgm:pt>
    <dgm:pt modelId="{CB4060AA-8330-4A1A-AC9E-FD9C548B8EC2}" type="pres">
      <dgm:prSet presAssocID="{4617DBE9-8FC0-4390-B8DF-FC2665E34E68}" presName="spaceRect" presStyleCnt="0"/>
      <dgm:spPr/>
    </dgm:pt>
    <dgm:pt modelId="{24E72535-3639-4E10-88FC-7072D1FCD1F5}" type="pres">
      <dgm:prSet presAssocID="{4617DBE9-8FC0-4390-B8DF-FC2665E34E68}" presName="parTx" presStyleLbl="revTx" presStyleIdx="4" presStyleCnt="6">
        <dgm:presLayoutVars>
          <dgm:chMax val="0"/>
          <dgm:chPref val="0"/>
        </dgm:presLayoutVars>
      </dgm:prSet>
      <dgm:spPr/>
    </dgm:pt>
    <dgm:pt modelId="{A0EED3E8-2879-44CD-97C1-701093E0416D}" type="pres">
      <dgm:prSet presAssocID="{C48A76F7-73DF-459B-BAB2-5E085C7A822B}" presName="sibTrans" presStyleCnt="0"/>
      <dgm:spPr/>
    </dgm:pt>
    <dgm:pt modelId="{6C50CD59-4BFF-4EB5-805B-DBCF588D0644}" type="pres">
      <dgm:prSet presAssocID="{FE88C44C-CECF-4948-96DD-73462AE9E03A}" presName="compNode" presStyleCnt="0"/>
      <dgm:spPr/>
    </dgm:pt>
    <dgm:pt modelId="{1F246152-A4FD-47D8-A481-938C6C5AB575}" type="pres">
      <dgm:prSet presAssocID="{FE88C44C-CECF-4948-96DD-73462AE9E03A}" presName="bgRect" presStyleLbl="bgShp" presStyleIdx="5" presStyleCnt="6"/>
      <dgm:spPr>
        <a:solidFill>
          <a:schemeClr val="accent4">
            <a:lumMod val="20000"/>
            <a:lumOff val="80000"/>
          </a:schemeClr>
        </a:solidFill>
      </dgm:spPr>
    </dgm:pt>
    <dgm:pt modelId="{86A66D1A-5323-404A-A66B-5774057C02EC}" type="pres">
      <dgm:prSet presAssocID="{FE88C44C-CECF-4948-96DD-73462AE9E03A}" presName="iconRect" presStyleLbl="node1" presStyleIdx="5" presStyleCnt="6"/>
      <dgm:spPr>
        <a:blipFill>
          <a:blip xmlns:r="http://schemas.openxmlformats.org/officeDocument/2006/relationships" r:embed="rId11">
            <a:duotone>
              <a:schemeClr val="accent2">
                <a:shade val="45000"/>
                <a:satMod val="135000"/>
              </a:schemeClr>
              <a:prstClr val="white"/>
            </a:duotone>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Fence with solid fill"/>
        </a:ext>
      </dgm:extLst>
    </dgm:pt>
    <dgm:pt modelId="{BC9A9C58-28C7-46B5-8EAD-E9179874A369}" type="pres">
      <dgm:prSet presAssocID="{FE88C44C-CECF-4948-96DD-73462AE9E03A}" presName="spaceRect" presStyleCnt="0"/>
      <dgm:spPr/>
    </dgm:pt>
    <dgm:pt modelId="{113DA1E5-0A23-46DE-B3BF-71B81F9DF2A5}" type="pres">
      <dgm:prSet presAssocID="{FE88C44C-CECF-4948-96DD-73462AE9E03A}" presName="parTx" presStyleLbl="revTx" presStyleIdx="5" presStyleCnt="6">
        <dgm:presLayoutVars>
          <dgm:chMax val="0"/>
          <dgm:chPref val="0"/>
        </dgm:presLayoutVars>
      </dgm:prSet>
      <dgm:spPr/>
    </dgm:pt>
  </dgm:ptLst>
  <dgm:cxnLst>
    <dgm:cxn modelId="{24CB300A-3552-4278-B5A2-33E78CAB6A5F}" srcId="{F847993B-9771-4710-ABF9-2B637102BC01}" destId="{17250A11-5A79-4858-B460-53AD8765D64F}" srcOrd="2" destOrd="0" parTransId="{7031329E-2167-4324-904F-23E5FF708993}" sibTransId="{323219F6-C584-444F-AB09-A0E683081C22}"/>
    <dgm:cxn modelId="{7ADBCE0A-87C2-456A-AAA2-6DA1AB64DED3}" type="presOf" srcId="{8AF0EA4A-432F-4D99-B7C4-E2254C620F88}" destId="{3A5733D3-FEFC-4E02-A9A3-40C25CDF49E4}" srcOrd="0" destOrd="0" presId="urn:microsoft.com/office/officeart/2018/2/layout/IconVerticalSolidList"/>
    <dgm:cxn modelId="{0F77F327-A767-44BB-9B30-72A61F7038BF}" type="presOf" srcId="{4617DBE9-8FC0-4390-B8DF-FC2665E34E68}" destId="{24E72535-3639-4E10-88FC-7072D1FCD1F5}" srcOrd="0" destOrd="0" presId="urn:microsoft.com/office/officeart/2018/2/layout/IconVerticalSolidList"/>
    <dgm:cxn modelId="{7ED8F72F-9E74-43D8-A7A4-A85A41907694}" type="presOf" srcId="{F847993B-9771-4710-ABF9-2B637102BC01}" destId="{152B18D9-4FE4-4514-9407-E8FF5490E97E}" srcOrd="0" destOrd="0" presId="urn:microsoft.com/office/officeart/2018/2/layout/IconVerticalSolidList"/>
    <dgm:cxn modelId="{97311F37-F342-4203-A3A3-B053540B7551}" srcId="{F847993B-9771-4710-ABF9-2B637102BC01}" destId="{8AF0EA4A-432F-4D99-B7C4-E2254C620F88}" srcOrd="1" destOrd="0" parTransId="{BA42A8FD-02CD-478A-A817-91CAAA877D9F}" sibTransId="{4F41FBD4-2A64-4AFC-9081-B4FABEEF41F5}"/>
    <dgm:cxn modelId="{62782D37-080E-4046-A5DE-A06F89F06BCE}" type="presOf" srcId="{37F3B1FF-9C68-41B6-8CC6-89E50E74B13F}" destId="{54AE3F81-57D2-47F7-801E-1057E4D9426A}" srcOrd="0" destOrd="0" presId="urn:microsoft.com/office/officeart/2018/2/layout/IconVerticalSolidList"/>
    <dgm:cxn modelId="{6965FC6A-969C-4847-B3A3-E9E3986A1E84}" srcId="{F847993B-9771-4710-ABF9-2B637102BC01}" destId="{FE88C44C-CECF-4948-96DD-73462AE9E03A}" srcOrd="5" destOrd="0" parTransId="{5471470B-6760-4C64-9DF4-44025EB4BE9E}" sibTransId="{67A00696-F16A-4339-80FA-D4F8CF3A42D0}"/>
    <dgm:cxn modelId="{2B8A2179-E01E-408B-BBFC-2E39CC6A08B2}" type="presOf" srcId="{FE88C44C-CECF-4948-96DD-73462AE9E03A}" destId="{113DA1E5-0A23-46DE-B3BF-71B81F9DF2A5}" srcOrd="0" destOrd="0" presId="urn:microsoft.com/office/officeart/2018/2/layout/IconVerticalSolidList"/>
    <dgm:cxn modelId="{99AE24CC-E545-4DCF-B7D3-B209E8F18CB5}" srcId="{F847993B-9771-4710-ABF9-2B637102BC01}" destId="{4617DBE9-8FC0-4390-B8DF-FC2665E34E68}" srcOrd="4" destOrd="0" parTransId="{D6FE83CD-6534-45F0-B91F-3DF7CA6E6441}" sibTransId="{C48A76F7-73DF-459B-BAB2-5E085C7A822B}"/>
    <dgm:cxn modelId="{CF923BCE-3635-4449-98BF-14C2B95470A6}" type="presOf" srcId="{156370AF-0D04-4075-82C5-5FA5712F9531}" destId="{33B85882-7A40-4B95-8250-7738681B53AE}" srcOrd="0" destOrd="0" presId="urn:microsoft.com/office/officeart/2018/2/layout/IconVerticalSolidList"/>
    <dgm:cxn modelId="{CAE7FDD3-BA0A-4474-9D47-B73FE39FD7A2}" srcId="{F847993B-9771-4710-ABF9-2B637102BC01}" destId="{156370AF-0D04-4075-82C5-5FA5712F9531}" srcOrd="3" destOrd="0" parTransId="{517F7802-C2F3-45D0-95E7-1F69194886A9}" sibTransId="{1A919380-51AD-4A0B-8738-25EDA88B9FF8}"/>
    <dgm:cxn modelId="{1301B6DC-DE1E-4D9E-B816-46A9B819047D}" srcId="{F847993B-9771-4710-ABF9-2B637102BC01}" destId="{37F3B1FF-9C68-41B6-8CC6-89E50E74B13F}" srcOrd="0" destOrd="0" parTransId="{486DEA80-EDB5-47E0-8009-B640AECEBA15}" sibTransId="{853E05BA-7F01-4EED-8ECD-757C63699BCF}"/>
    <dgm:cxn modelId="{D1AF96F0-37D6-44E7-8C9B-86DC1AC5C3E6}" type="presOf" srcId="{17250A11-5A79-4858-B460-53AD8765D64F}" destId="{C3FEAA2B-0C3C-4D23-9D4B-149FF6379841}" srcOrd="0" destOrd="0" presId="urn:microsoft.com/office/officeart/2018/2/layout/IconVerticalSolidList"/>
    <dgm:cxn modelId="{AC34BD5C-C344-4489-A4AF-51D75BEA4BC3}" type="presParOf" srcId="{152B18D9-4FE4-4514-9407-E8FF5490E97E}" destId="{7C23063E-CE09-497A-86EA-2C34270CB43D}" srcOrd="0" destOrd="0" presId="urn:microsoft.com/office/officeart/2018/2/layout/IconVerticalSolidList"/>
    <dgm:cxn modelId="{ECCA11E3-7069-4D7B-A5AB-7590B85D6FD6}" type="presParOf" srcId="{7C23063E-CE09-497A-86EA-2C34270CB43D}" destId="{AC39900B-7368-4DB8-BE7D-ADE51F53E3B4}" srcOrd="0" destOrd="0" presId="urn:microsoft.com/office/officeart/2018/2/layout/IconVerticalSolidList"/>
    <dgm:cxn modelId="{DE8D5B66-384E-468B-B171-8A3924A2FD93}" type="presParOf" srcId="{7C23063E-CE09-497A-86EA-2C34270CB43D}" destId="{5692A14E-3146-4037-B3A8-E99AC2B15EC0}" srcOrd="1" destOrd="0" presId="urn:microsoft.com/office/officeart/2018/2/layout/IconVerticalSolidList"/>
    <dgm:cxn modelId="{E7820EB9-CC45-4AFC-B05B-C8B7F14214E8}" type="presParOf" srcId="{7C23063E-CE09-497A-86EA-2C34270CB43D}" destId="{BE6F108B-69C1-4D61-B858-A2D64CA2DE6A}" srcOrd="2" destOrd="0" presId="urn:microsoft.com/office/officeart/2018/2/layout/IconVerticalSolidList"/>
    <dgm:cxn modelId="{54C92647-5C57-42EA-9770-FA970B1F60D6}" type="presParOf" srcId="{7C23063E-CE09-497A-86EA-2C34270CB43D}" destId="{54AE3F81-57D2-47F7-801E-1057E4D9426A}" srcOrd="3" destOrd="0" presId="urn:microsoft.com/office/officeart/2018/2/layout/IconVerticalSolidList"/>
    <dgm:cxn modelId="{63BA8376-3E0F-41B3-B32D-918DF5F96145}" type="presParOf" srcId="{152B18D9-4FE4-4514-9407-E8FF5490E97E}" destId="{9D4F1DF7-1C28-4D1D-BDCE-DBADFC1EB5B4}" srcOrd="1" destOrd="0" presId="urn:microsoft.com/office/officeart/2018/2/layout/IconVerticalSolidList"/>
    <dgm:cxn modelId="{A8FA163B-CE07-4989-B299-BD565C74B619}" type="presParOf" srcId="{152B18D9-4FE4-4514-9407-E8FF5490E97E}" destId="{12EC1ADD-B9D2-4A82-B502-87FF7D3BD99F}" srcOrd="2" destOrd="0" presId="urn:microsoft.com/office/officeart/2018/2/layout/IconVerticalSolidList"/>
    <dgm:cxn modelId="{9CD11453-331B-4AD6-B01B-AEF1618D538D}" type="presParOf" srcId="{12EC1ADD-B9D2-4A82-B502-87FF7D3BD99F}" destId="{8F0540CC-46FF-496C-9F80-B8D80693B895}" srcOrd="0" destOrd="0" presId="urn:microsoft.com/office/officeart/2018/2/layout/IconVerticalSolidList"/>
    <dgm:cxn modelId="{212ECF04-89FB-49FA-BE89-91163DD79026}" type="presParOf" srcId="{12EC1ADD-B9D2-4A82-B502-87FF7D3BD99F}" destId="{580CEB17-F765-4C4A-9CAD-9FEC79F6F5A8}" srcOrd="1" destOrd="0" presId="urn:microsoft.com/office/officeart/2018/2/layout/IconVerticalSolidList"/>
    <dgm:cxn modelId="{406EE7B9-03E3-4F80-BD0F-6E3DA4102136}" type="presParOf" srcId="{12EC1ADD-B9D2-4A82-B502-87FF7D3BD99F}" destId="{628937BA-03C9-48D9-A17F-C7B0464BA9B5}" srcOrd="2" destOrd="0" presId="urn:microsoft.com/office/officeart/2018/2/layout/IconVerticalSolidList"/>
    <dgm:cxn modelId="{EDC92A5E-1129-47FB-B4C5-49DDB6520578}" type="presParOf" srcId="{12EC1ADD-B9D2-4A82-B502-87FF7D3BD99F}" destId="{3A5733D3-FEFC-4E02-A9A3-40C25CDF49E4}" srcOrd="3" destOrd="0" presId="urn:microsoft.com/office/officeart/2018/2/layout/IconVerticalSolidList"/>
    <dgm:cxn modelId="{B8A5DC76-5229-4B09-9AE8-FDCBD1007995}" type="presParOf" srcId="{152B18D9-4FE4-4514-9407-E8FF5490E97E}" destId="{D5EA704F-3888-4C41-AAF9-C0C67A06AE2A}" srcOrd="3" destOrd="0" presId="urn:microsoft.com/office/officeart/2018/2/layout/IconVerticalSolidList"/>
    <dgm:cxn modelId="{E728C250-6165-4129-898B-0ECC861BE69B}" type="presParOf" srcId="{152B18D9-4FE4-4514-9407-E8FF5490E97E}" destId="{5E4B70A1-A4A3-4ACD-B919-AA69AB00299B}" srcOrd="4" destOrd="0" presId="urn:microsoft.com/office/officeart/2018/2/layout/IconVerticalSolidList"/>
    <dgm:cxn modelId="{08B08C98-2843-4F00-B49F-D67A915DBDC8}" type="presParOf" srcId="{5E4B70A1-A4A3-4ACD-B919-AA69AB00299B}" destId="{366EED26-C765-4901-B675-939FA9BE73BF}" srcOrd="0" destOrd="0" presId="urn:microsoft.com/office/officeart/2018/2/layout/IconVerticalSolidList"/>
    <dgm:cxn modelId="{97D6BED6-634C-436D-827D-8B215A01D5B3}" type="presParOf" srcId="{5E4B70A1-A4A3-4ACD-B919-AA69AB00299B}" destId="{AC050305-A829-43A6-8C56-FCB8FBE5BECE}" srcOrd="1" destOrd="0" presId="urn:microsoft.com/office/officeart/2018/2/layout/IconVerticalSolidList"/>
    <dgm:cxn modelId="{83FABF49-42F5-41BF-B3C0-0F4C7ECE8BDD}" type="presParOf" srcId="{5E4B70A1-A4A3-4ACD-B919-AA69AB00299B}" destId="{5CBF4BAB-A86F-4DE7-B036-848006E5F662}" srcOrd="2" destOrd="0" presId="urn:microsoft.com/office/officeart/2018/2/layout/IconVerticalSolidList"/>
    <dgm:cxn modelId="{EB8AEAD7-E603-4388-A892-A5C93DB179CC}" type="presParOf" srcId="{5E4B70A1-A4A3-4ACD-B919-AA69AB00299B}" destId="{C3FEAA2B-0C3C-4D23-9D4B-149FF6379841}" srcOrd="3" destOrd="0" presId="urn:microsoft.com/office/officeart/2018/2/layout/IconVerticalSolidList"/>
    <dgm:cxn modelId="{B4C292A6-45AE-49F0-B1A4-468CC2875240}" type="presParOf" srcId="{152B18D9-4FE4-4514-9407-E8FF5490E97E}" destId="{96F90288-45BF-4B94-820A-65CE0E904A79}" srcOrd="5" destOrd="0" presId="urn:microsoft.com/office/officeart/2018/2/layout/IconVerticalSolidList"/>
    <dgm:cxn modelId="{A9FEE781-C35B-4ED5-B7CD-3BBC5A5F18C9}" type="presParOf" srcId="{152B18D9-4FE4-4514-9407-E8FF5490E97E}" destId="{7E52D713-04C6-4C9C-BBE6-4C29ED17A2F9}" srcOrd="6" destOrd="0" presId="urn:microsoft.com/office/officeart/2018/2/layout/IconVerticalSolidList"/>
    <dgm:cxn modelId="{B01BF2F8-4031-4749-8CA5-BD2BAC24B6E5}" type="presParOf" srcId="{7E52D713-04C6-4C9C-BBE6-4C29ED17A2F9}" destId="{8555BD81-DE3A-4031-BE6C-F632C9185D61}" srcOrd="0" destOrd="0" presId="urn:microsoft.com/office/officeart/2018/2/layout/IconVerticalSolidList"/>
    <dgm:cxn modelId="{3507C615-68BE-4322-8707-511EF3D762CD}" type="presParOf" srcId="{7E52D713-04C6-4C9C-BBE6-4C29ED17A2F9}" destId="{CCE3BF4B-1294-4CC1-B130-841E728DF519}" srcOrd="1" destOrd="0" presId="urn:microsoft.com/office/officeart/2018/2/layout/IconVerticalSolidList"/>
    <dgm:cxn modelId="{BA4F4312-0D3A-4B23-8E48-0E9B235FCD6E}" type="presParOf" srcId="{7E52D713-04C6-4C9C-BBE6-4C29ED17A2F9}" destId="{12453A97-50E9-4A92-9D8B-F85580819E90}" srcOrd="2" destOrd="0" presId="urn:microsoft.com/office/officeart/2018/2/layout/IconVerticalSolidList"/>
    <dgm:cxn modelId="{6C447ABC-94F1-413A-BC32-42FA02C1F9ED}" type="presParOf" srcId="{7E52D713-04C6-4C9C-BBE6-4C29ED17A2F9}" destId="{33B85882-7A40-4B95-8250-7738681B53AE}" srcOrd="3" destOrd="0" presId="urn:microsoft.com/office/officeart/2018/2/layout/IconVerticalSolidList"/>
    <dgm:cxn modelId="{C97FB100-0F93-4C8C-B880-80287764FA70}" type="presParOf" srcId="{152B18D9-4FE4-4514-9407-E8FF5490E97E}" destId="{E5A037A6-195A-40DC-859B-E3E7D127F562}" srcOrd="7" destOrd="0" presId="urn:microsoft.com/office/officeart/2018/2/layout/IconVerticalSolidList"/>
    <dgm:cxn modelId="{C1188E44-6C4D-4592-8D6D-53DBEDA47265}" type="presParOf" srcId="{152B18D9-4FE4-4514-9407-E8FF5490E97E}" destId="{9EB32E7A-7D8C-4485-92B7-2CD8AE47B4CF}" srcOrd="8" destOrd="0" presId="urn:microsoft.com/office/officeart/2018/2/layout/IconVerticalSolidList"/>
    <dgm:cxn modelId="{BA200A15-5F48-48AF-8C93-B8FAD256CF9E}" type="presParOf" srcId="{9EB32E7A-7D8C-4485-92B7-2CD8AE47B4CF}" destId="{3A01C06C-53BF-4DB0-919B-375BCD0F85D1}" srcOrd="0" destOrd="0" presId="urn:microsoft.com/office/officeart/2018/2/layout/IconVerticalSolidList"/>
    <dgm:cxn modelId="{70E0270C-9B3F-446C-B2AD-BD8510FC3893}" type="presParOf" srcId="{9EB32E7A-7D8C-4485-92B7-2CD8AE47B4CF}" destId="{FAEC63B3-62FA-4F82-8A43-A26572BCDA2D}" srcOrd="1" destOrd="0" presId="urn:microsoft.com/office/officeart/2018/2/layout/IconVerticalSolidList"/>
    <dgm:cxn modelId="{AEEF9784-1E6E-4ABC-8601-CED4F3586D0E}" type="presParOf" srcId="{9EB32E7A-7D8C-4485-92B7-2CD8AE47B4CF}" destId="{CB4060AA-8330-4A1A-AC9E-FD9C548B8EC2}" srcOrd="2" destOrd="0" presId="urn:microsoft.com/office/officeart/2018/2/layout/IconVerticalSolidList"/>
    <dgm:cxn modelId="{0EC735B4-6B01-414F-92FB-CEF1AED0837C}" type="presParOf" srcId="{9EB32E7A-7D8C-4485-92B7-2CD8AE47B4CF}" destId="{24E72535-3639-4E10-88FC-7072D1FCD1F5}" srcOrd="3" destOrd="0" presId="urn:microsoft.com/office/officeart/2018/2/layout/IconVerticalSolidList"/>
    <dgm:cxn modelId="{00D37B91-E33F-4932-A845-2A73D60D6631}" type="presParOf" srcId="{152B18D9-4FE4-4514-9407-E8FF5490E97E}" destId="{A0EED3E8-2879-44CD-97C1-701093E0416D}" srcOrd="9" destOrd="0" presId="urn:microsoft.com/office/officeart/2018/2/layout/IconVerticalSolidList"/>
    <dgm:cxn modelId="{DBB3BB23-2F99-4B37-B286-8BBC56DD69F2}" type="presParOf" srcId="{152B18D9-4FE4-4514-9407-E8FF5490E97E}" destId="{6C50CD59-4BFF-4EB5-805B-DBCF588D0644}" srcOrd="10" destOrd="0" presId="urn:microsoft.com/office/officeart/2018/2/layout/IconVerticalSolidList"/>
    <dgm:cxn modelId="{4F5B46BE-9AE9-4E0D-A21C-9FFFA2630FBD}" type="presParOf" srcId="{6C50CD59-4BFF-4EB5-805B-DBCF588D0644}" destId="{1F246152-A4FD-47D8-A481-938C6C5AB575}" srcOrd="0" destOrd="0" presId="urn:microsoft.com/office/officeart/2018/2/layout/IconVerticalSolidList"/>
    <dgm:cxn modelId="{EE98ADFB-4227-4659-A4F7-4CFDCD1247EA}" type="presParOf" srcId="{6C50CD59-4BFF-4EB5-805B-DBCF588D0644}" destId="{86A66D1A-5323-404A-A66B-5774057C02EC}" srcOrd="1" destOrd="0" presId="urn:microsoft.com/office/officeart/2018/2/layout/IconVerticalSolidList"/>
    <dgm:cxn modelId="{4EC0114E-36DB-4AF2-BFDB-C23C7501A911}" type="presParOf" srcId="{6C50CD59-4BFF-4EB5-805B-DBCF588D0644}" destId="{BC9A9C58-28C7-46B5-8EAD-E9179874A369}" srcOrd="2" destOrd="0" presId="urn:microsoft.com/office/officeart/2018/2/layout/IconVerticalSolidList"/>
    <dgm:cxn modelId="{C7DBB0B4-45ED-4BEE-920D-25790327D3FF}" type="presParOf" srcId="{6C50CD59-4BFF-4EB5-805B-DBCF588D0644}" destId="{113DA1E5-0A23-46DE-B3BF-71B81F9DF2A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E6D2FE-8F01-4352-8271-46D07BDF6C5E}" type="doc">
      <dgm:prSet loTypeId="urn:microsoft.com/office/officeart/2017/3/layout/DropPinTimeline" loCatId="process" qsTypeId="urn:microsoft.com/office/officeart/2005/8/quickstyle/simple1" qsCatId="simple" csTypeId="urn:microsoft.com/office/officeart/2005/8/colors/accent5_2" csCatId="accent5" phldr="1"/>
      <dgm:spPr/>
      <dgm:t>
        <a:bodyPr/>
        <a:lstStyle/>
        <a:p>
          <a:endParaRPr lang="en-US"/>
        </a:p>
      </dgm:t>
    </dgm:pt>
    <dgm:pt modelId="{25073B4B-B6AB-46B3-9251-3F9995F6D2B3}">
      <dgm:prSet/>
      <dgm:spPr/>
      <dgm:t>
        <a:bodyPr/>
        <a:lstStyle/>
        <a:p>
          <a:pPr>
            <a:defRPr b="1"/>
          </a:pPr>
          <a:r>
            <a:rPr lang="en-US"/>
            <a:t>19 Mar. and 3 May 2021</a:t>
          </a:r>
        </a:p>
      </dgm:t>
    </dgm:pt>
    <dgm:pt modelId="{DFE86F48-53F9-426D-B64E-BAFE1F454869}" type="parTrans" cxnId="{A2E49788-AA91-4C01-B352-800C7C1D69ED}">
      <dgm:prSet/>
      <dgm:spPr/>
      <dgm:t>
        <a:bodyPr/>
        <a:lstStyle/>
        <a:p>
          <a:endParaRPr lang="en-US"/>
        </a:p>
      </dgm:t>
    </dgm:pt>
    <dgm:pt modelId="{381DA9BE-090A-4322-BD5E-C0DEA06FE993}" type="sibTrans" cxnId="{A2E49788-AA91-4C01-B352-800C7C1D69ED}">
      <dgm:prSet/>
      <dgm:spPr/>
      <dgm:t>
        <a:bodyPr/>
        <a:lstStyle/>
        <a:p>
          <a:endParaRPr lang="en-US"/>
        </a:p>
      </dgm:t>
    </dgm:pt>
    <dgm:pt modelId="{F04F646A-D723-4A0F-A175-8920A6FFEA35}">
      <dgm:prSet/>
      <dgm:spPr/>
      <dgm:t>
        <a:bodyPr/>
        <a:lstStyle/>
        <a:p>
          <a:r>
            <a:rPr lang="en-US" b="1" dirty="0"/>
            <a:t>Compendia of examples of authentic assessment in practice from diverse disciplines</a:t>
          </a:r>
        </a:p>
      </dgm:t>
    </dgm:pt>
    <dgm:pt modelId="{4C47324D-21CC-417B-9359-25496DA34679}" type="parTrans" cxnId="{80CA59D6-FBFC-4E87-A2AA-2468EAEDE91F}">
      <dgm:prSet/>
      <dgm:spPr/>
      <dgm:t>
        <a:bodyPr/>
        <a:lstStyle/>
        <a:p>
          <a:endParaRPr lang="en-US"/>
        </a:p>
      </dgm:t>
    </dgm:pt>
    <dgm:pt modelId="{AB925530-22D6-4B26-B54F-A9A2BC88B1FD}" type="sibTrans" cxnId="{80CA59D6-FBFC-4E87-A2AA-2468EAEDE91F}">
      <dgm:prSet/>
      <dgm:spPr/>
      <dgm:t>
        <a:bodyPr/>
        <a:lstStyle/>
        <a:p>
          <a:endParaRPr lang="en-US"/>
        </a:p>
      </dgm:t>
    </dgm:pt>
    <dgm:pt modelId="{BE145A18-A5D9-4E34-A758-CF15FCB91D84}">
      <dgm:prSet/>
      <dgm:spPr/>
      <dgm:t>
        <a:bodyPr/>
        <a:lstStyle/>
        <a:p>
          <a:pPr>
            <a:defRPr b="1"/>
          </a:pPr>
          <a:r>
            <a:rPr lang="en-US" dirty="0"/>
            <a:t>9 June 2021</a:t>
          </a:r>
        </a:p>
      </dgm:t>
    </dgm:pt>
    <dgm:pt modelId="{8E9FA6A1-8226-445C-8FBE-3FDE135950F2}" type="parTrans" cxnId="{517129A3-90DA-4FD9-9D35-1996D50813E0}">
      <dgm:prSet/>
      <dgm:spPr/>
      <dgm:t>
        <a:bodyPr/>
        <a:lstStyle/>
        <a:p>
          <a:endParaRPr lang="en-US"/>
        </a:p>
      </dgm:t>
    </dgm:pt>
    <dgm:pt modelId="{E66CC6F8-7FD1-4BA7-96EF-5B7466F38874}" type="sibTrans" cxnId="{517129A3-90DA-4FD9-9D35-1996D50813E0}">
      <dgm:prSet/>
      <dgm:spPr/>
      <dgm:t>
        <a:bodyPr/>
        <a:lstStyle/>
        <a:p>
          <a:endParaRPr lang="en-US"/>
        </a:p>
      </dgm:t>
    </dgm:pt>
    <dgm:pt modelId="{FF4F5BBA-F1C7-4709-8F37-524E672364CB}">
      <dgm:prSet/>
      <dgm:spPr/>
      <dgm:t>
        <a:bodyPr/>
        <a:lstStyle/>
        <a:p>
          <a:r>
            <a:rPr lang="en-US" b="1" dirty="0">
              <a:solidFill>
                <a:schemeClr val="accent1"/>
              </a:solidFill>
            </a:rPr>
            <a:t>Mechanics tales: Motivating Mathematics</a:t>
          </a:r>
          <a:r>
            <a:rPr lang="en-US" b="1" dirty="0"/>
            <a:t> </a:t>
          </a:r>
          <a:r>
            <a:rPr lang="en-US" b="1" dirty="0">
              <a:solidFill>
                <a:schemeClr val="accent1"/>
              </a:solidFill>
            </a:rPr>
            <a:t>learning through assessment. (Dr Giuseppe Zurlo)</a:t>
          </a:r>
        </a:p>
      </dgm:t>
    </dgm:pt>
    <dgm:pt modelId="{F38CEFB4-9435-49AC-8498-41BFAD734C5A}" type="parTrans" cxnId="{2073A537-23B2-4250-8712-55DE01AB3BEF}">
      <dgm:prSet/>
      <dgm:spPr/>
      <dgm:t>
        <a:bodyPr/>
        <a:lstStyle/>
        <a:p>
          <a:endParaRPr lang="en-US"/>
        </a:p>
      </dgm:t>
    </dgm:pt>
    <dgm:pt modelId="{97642002-46A1-48BA-9912-6490164FB33D}" type="sibTrans" cxnId="{2073A537-23B2-4250-8712-55DE01AB3BEF}">
      <dgm:prSet/>
      <dgm:spPr/>
      <dgm:t>
        <a:bodyPr/>
        <a:lstStyle/>
        <a:p>
          <a:endParaRPr lang="en-US"/>
        </a:p>
      </dgm:t>
    </dgm:pt>
    <dgm:pt modelId="{F2903619-A876-4F97-825D-B6B3C5E5F079}">
      <dgm:prSet/>
      <dgm:spPr/>
      <dgm:t>
        <a:bodyPr/>
        <a:lstStyle/>
        <a:p>
          <a:pPr>
            <a:defRPr b="1"/>
          </a:pPr>
          <a:r>
            <a:rPr lang="en-US"/>
            <a:t>Nov. 2021</a:t>
          </a:r>
        </a:p>
      </dgm:t>
    </dgm:pt>
    <dgm:pt modelId="{F607DFAE-C4A3-46F1-86B9-A07FBBB36132}" type="parTrans" cxnId="{8F0956CF-077F-4B52-ADED-9532DBB5B6A0}">
      <dgm:prSet/>
      <dgm:spPr/>
      <dgm:t>
        <a:bodyPr/>
        <a:lstStyle/>
        <a:p>
          <a:endParaRPr lang="en-US"/>
        </a:p>
      </dgm:t>
    </dgm:pt>
    <dgm:pt modelId="{E26E78CF-E035-4AC0-93EC-9E53E0067CC8}" type="sibTrans" cxnId="{8F0956CF-077F-4B52-ADED-9532DBB5B6A0}">
      <dgm:prSet/>
      <dgm:spPr/>
      <dgm:t>
        <a:bodyPr/>
        <a:lstStyle/>
        <a:p>
          <a:endParaRPr lang="en-US"/>
        </a:p>
      </dgm:t>
    </dgm:pt>
    <dgm:pt modelId="{62BC1A25-D852-4AA3-902C-5F0AE63A40D9}">
      <dgm:prSet/>
      <dgm:spPr/>
      <dgm:t>
        <a:bodyPr/>
        <a:lstStyle/>
        <a:p>
          <a:r>
            <a:rPr lang="en-US" b="1" dirty="0"/>
            <a:t>13th August, 17th Nov 2021Two more Compendia of examples of authentic assessment in practice</a:t>
          </a:r>
        </a:p>
      </dgm:t>
    </dgm:pt>
    <dgm:pt modelId="{F21858AC-6358-4F3B-A808-9807CB4D7ED6}" type="parTrans" cxnId="{BC3961A9-4BA7-4127-ADCE-D887F4535ED5}">
      <dgm:prSet/>
      <dgm:spPr/>
      <dgm:t>
        <a:bodyPr/>
        <a:lstStyle/>
        <a:p>
          <a:endParaRPr lang="en-US"/>
        </a:p>
      </dgm:t>
    </dgm:pt>
    <dgm:pt modelId="{C8348BBE-37B6-47BE-AFAC-C6C0D909084C}" type="sibTrans" cxnId="{BC3961A9-4BA7-4127-ADCE-D887F4535ED5}">
      <dgm:prSet/>
      <dgm:spPr/>
      <dgm:t>
        <a:bodyPr/>
        <a:lstStyle/>
        <a:p>
          <a:endParaRPr lang="en-US"/>
        </a:p>
      </dgm:t>
    </dgm:pt>
    <dgm:pt modelId="{35D9F278-28F5-41D6-B4EB-9A45024ACD76}" type="pres">
      <dgm:prSet presAssocID="{B1E6D2FE-8F01-4352-8271-46D07BDF6C5E}" presName="root" presStyleCnt="0">
        <dgm:presLayoutVars>
          <dgm:chMax/>
          <dgm:chPref/>
          <dgm:animLvl val="lvl"/>
        </dgm:presLayoutVars>
      </dgm:prSet>
      <dgm:spPr/>
    </dgm:pt>
    <dgm:pt modelId="{6CEB17AE-5072-40F6-B9CA-C0C42CD469F2}" type="pres">
      <dgm:prSet presAssocID="{B1E6D2FE-8F01-4352-8271-46D07BDF6C5E}" presName="divider" presStyleLbl="fgAcc1" presStyleIdx="0" presStyleCnt="4"/>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87C2AC32-3F6E-4E1C-B5CD-5CF7D3B68F8F}" type="pres">
      <dgm:prSet presAssocID="{B1E6D2FE-8F01-4352-8271-46D07BDF6C5E}" presName="nodes" presStyleCnt="0">
        <dgm:presLayoutVars>
          <dgm:chMax/>
          <dgm:chPref/>
          <dgm:animLvl val="lvl"/>
        </dgm:presLayoutVars>
      </dgm:prSet>
      <dgm:spPr/>
    </dgm:pt>
    <dgm:pt modelId="{171432AA-43E7-463C-8314-8EB9D8A8337D}" type="pres">
      <dgm:prSet presAssocID="{25073B4B-B6AB-46B3-9251-3F9995F6D2B3}" presName="composite" presStyleCnt="0"/>
      <dgm:spPr/>
    </dgm:pt>
    <dgm:pt modelId="{46AF0D24-2CAE-4AC1-A115-CEFA92AC57BA}" type="pres">
      <dgm:prSet presAssocID="{25073B4B-B6AB-46B3-9251-3F9995F6D2B3}" presName="ConnectorPoint" presStyleLbl="lnNode1" presStyleIdx="0" presStyleCnt="3"/>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202E41A-7C68-426C-9846-2BE502686E02}" type="pres">
      <dgm:prSet presAssocID="{25073B4B-B6AB-46B3-9251-3F9995F6D2B3}" presName="DropPinPlaceHolder" presStyleCnt="0"/>
      <dgm:spPr/>
    </dgm:pt>
    <dgm:pt modelId="{A5ED5DCE-AA16-4788-869A-2E7E6A1B52DD}" type="pres">
      <dgm:prSet presAssocID="{25073B4B-B6AB-46B3-9251-3F9995F6D2B3}" presName="DropPin" presStyleLbl="alignNode1" presStyleIdx="0" presStyleCnt="3"/>
      <dgm:spPr/>
    </dgm:pt>
    <dgm:pt modelId="{8EF87EA1-29D0-4F19-9FE8-E90153F1EB69}" type="pres">
      <dgm:prSet presAssocID="{25073B4B-B6AB-46B3-9251-3F9995F6D2B3}" presName="Ellipse" presStyleLbl="fgAcc1" presStyleIdx="1" presStyleCnt="4"/>
      <dgm:spPr>
        <a:solidFill>
          <a:schemeClr val="lt1">
            <a:alpha val="90000"/>
            <a:hueOff val="0"/>
            <a:satOff val="0"/>
            <a:lumOff val="0"/>
            <a:alphaOff val="0"/>
          </a:schemeClr>
        </a:solidFill>
        <a:ln w="12700" cap="flat" cmpd="sng" algn="ctr">
          <a:noFill/>
          <a:prstDash val="solid"/>
          <a:miter lim="800000"/>
        </a:ln>
        <a:effectLst/>
      </dgm:spPr>
    </dgm:pt>
    <dgm:pt modelId="{7D34621F-4B0B-405B-A110-5D91CAE9D0ED}" type="pres">
      <dgm:prSet presAssocID="{25073B4B-B6AB-46B3-9251-3F9995F6D2B3}" presName="L2TextContainer" presStyleLbl="revTx" presStyleIdx="0" presStyleCnt="6">
        <dgm:presLayoutVars>
          <dgm:bulletEnabled val="1"/>
        </dgm:presLayoutVars>
      </dgm:prSet>
      <dgm:spPr/>
    </dgm:pt>
    <dgm:pt modelId="{8F90C50A-499E-4271-96F5-2B728018BFA8}" type="pres">
      <dgm:prSet presAssocID="{25073B4B-B6AB-46B3-9251-3F9995F6D2B3}" presName="L1TextContainer" presStyleLbl="revTx" presStyleIdx="1" presStyleCnt="6">
        <dgm:presLayoutVars>
          <dgm:chMax val="1"/>
          <dgm:chPref val="1"/>
          <dgm:bulletEnabled val="1"/>
        </dgm:presLayoutVars>
      </dgm:prSet>
      <dgm:spPr/>
    </dgm:pt>
    <dgm:pt modelId="{21AC5DE4-DA24-4144-891F-6956232C0ABE}" type="pres">
      <dgm:prSet presAssocID="{25073B4B-B6AB-46B3-9251-3F9995F6D2B3}" presName="ConnectLine" presStyleLbl="sibTrans1D1" presStyleIdx="0" presStyleCnt="3"/>
      <dgm:spPr>
        <a:noFill/>
        <a:ln w="12700" cap="flat" cmpd="sng" algn="ctr">
          <a:solidFill>
            <a:schemeClr val="accent5">
              <a:hueOff val="0"/>
              <a:satOff val="0"/>
              <a:lumOff val="0"/>
              <a:alphaOff val="0"/>
            </a:schemeClr>
          </a:solidFill>
          <a:prstDash val="dash"/>
          <a:miter lim="800000"/>
        </a:ln>
        <a:effectLst/>
      </dgm:spPr>
    </dgm:pt>
    <dgm:pt modelId="{0EF39F7D-6CDF-4F64-B1FC-5930F9CF7F71}" type="pres">
      <dgm:prSet presAssocID="{25073B4B-B6AB-46B3-9251-3F9995F6D2B3}" presName="EmptyPlaceHolder" presStyleCnt="0"/>
      <dgm:spPr/>
    </dgm:pt>
    <dgm:pt modelId="{472B9703-F5BB-4A96-B243-88D0B1281324}" type="pres">
      <dgm:prSet presAssocID="{381DA9BE-090A-4322-BD5E-C0DEA06FE993}" presName="spaceBetweenRectangles" presStyleCnt="0"/>
      <dgm:spPr/>
    </dgm:pt>
    <dgm:pt modelId="{98923F2F-37B1-4855-9A16-8D5B3CF9FA8D}" type="pres">
      <dgm:prSet presAssocID="{BE145A18-A5D9-4E34-A758-CF15FCB91D84}" presName="composite" presStyleCnt="0"/>
      <dgm:spPr/>
    </dgm:pt>
    <dgm:pt modelId="{8D75E036-58E0-4ACB-9330-BA277179F306}" type="pres">
      <dgm:prSet presAssocID="{BE145A18-A5D9-4E34-A758-CF15FCB91D84}" presName="ConnectorPoint" presStyleLbl="lnNode1" presStyleIdx="1" presStyleCnt="3"/>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08F9A58-1805-4626-AC28-699E1DF82287}" type="pres">
      <dgm:prSet presAssocID="{BE145A18-A5D9-4E34-A758-CF15FCB91D84}" presName="DropPinPlaceHolder" presStyleCnt="0"/>
      <dgm:spPr/>
    </dgm:pt>
    <dgm:pt modelId="{3BA2A0CD-6A9F-4F3D-95F5-D7B92571D153}" type="pres">
      <dgm:prSet presAssocID="{BE145A18-A5D9-4E34-A758-CF15FCB91D84}" presName="DropPin" presStyleLbl="alignNode1" presStyleIdx="1" presStyleCnt="3"/>
      <dgm:spPr/>
    </dgm:pt>
    <dgm:pt modelId="{B6505334-328B-4DF6-AF68-E1627064800A}" type="pres">
      <dgm:prSet presAssocID="{BE145A18-A5D9-4E34-A758-CF15FCB91D84}" presName="Ellipse" presStyleLbl="fgAcc1" presStyleIdx="2" presStyleCnt="4"/>
      <dgm:spPr>
        <a:solidFill>
          <a:schemeClr val="lt1">
            <a:alpha val="90000"/>
            <a:hueOff val="0"/>
            <a:satOff val="0"/>
            <a:lumOff val="0"/>
            <a:alphaOff val="0"/>
          </a:schemeClr>
        </a:solidFill>
        <a:ln w="12700" cap="flat" cmpd="sng" algn="ctr">
          <a:noFill/>
          <a:prstDash val="solid"/>
          <a:miter lim="800000"/>
        </a:ln>
        <a:effectLst/>
      </dgm:spPr>
    </dgm:pt>
    <dgm:pt modelId="{A16E3C9C-94FF-442E-969C-37D1E6606676}" type="pres">
      <dgm:prSet presAssocID="{BE145A18-A5D9-4E34-A758-CF15FCB91D84}" presName="L2TextContainer" presStyleLbl="revTx" presStyleIdx="2" presStyleCnt="6">
        <dgm:presLayoutVars>
          <dgm:bulletEnabled val="1"/>
        </dgm:presLayoutVars>
      </dgm:prSet>
      <dgm:spPr/>
    </dgm:pt>
    <dgm:pt modelId="{278FB211-8609-4B32-AC1E-01D8CDFA5B2C}" type="pres">
      <dgm:prSet presAssocID="{BE145A18-A5D9-4E34-A758-CF15FCB91D84}" presName="L1TextContainer" presStyleLbl="revTx" presStyleIdx="3" presStyleCnt="6">
        <dgm:presLayoutVars>
          <dgm:chMax val="1"/>
          <dgm:chPref val="1"/>
          <dgm:bulletEnabled val="1"/>
        </dgm:presLayoutVars>
      </dgm:prSet>
      <dgm:spPr/>
    </dgm:pt>
    <dgm:pt modelId="{08EDE6CC-7CA8-4F5F-B8C2-6ADF66922E7E}" type="pres">
      <dgm:prSet presAssocID="{BE145A18-A5D9-4E34-A758-CF15FCB91D84}" presName="ConnectLine" presStyleLbl="sibTrans1D1" presStyleIdx="1" presStyleCnt="3"/>
      <dgm:spPr>
        <a:noFill/>
        <a:ln w="12700" cap="flat" cmpd="sng" algn="ctr">
          <a:solidFill>
            <a:schemeClr val="accent5">
              <a:hueOff val="0"/>
              <a:satOff val="0"/>
              <a:lumOff val="0"/>
              <a:alphaOff val="0"/>
            </a:schemeClr>
          </a:solidFill>
          <a:prstDash val="dash"/>
          <a:miter lim="800000"/>
        </a:ln>
        <a:effectLst/>
      </dgm:spPr>
    </dgm:pt>
    <dgm:pt modelId="{206512AC-2ECB-4555-A13B-1F148F7DFEB1}" type="pres">
      <dgm:prSet presAssocID="{BE145A18-A5D9-4E34-A758-CF15FCB91D84}" presName="EmptyPlaceHolder" presStyleCnt="0"/>
      <dgm:spPr/>
    </dgm:pt>
    <dgm:pt modelId="{99C1F5E4-19A6-4E42-A4B6-6125162C1D4A}" type="pres">
      <dgm:prSet presAssocID="{E66CC6F8-7FD1-4BA7-96EF-5B7466F38874}" presName="spaceBetweenRectangles" presStyleCnt="0"/>
      <dgm:spPr/>
    </dgm:pt>
    <dgm:pt modelId="{CD9B0201-8B6D-4E76-AE98-F337E6E8F7B7}" type="pres">
      <dgm:prSet presAssocID="{F2903619-A876-4F97-825D-B6B3C5E5F079}" presName="composite" presStyleCnt="0"/>
      <dgm:spPr/>
    </dgm:pt>
    <dgm:pt modelId="{6AF6A190-C49A-4347-8E3D-42B1E376A9EA}" type="pres">
      <dgm:prSet presAssocID="{F2903619-A876-4F97-825D-B6B3C5E5F079}" presName="ConnectorPoint" presStyleLbl="lnNode1" presStyleIdx="2" presStyleCnt="3"/>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B170E31-902E-47E9-B63C-5B2B1C97C722}" type="pres">
      <dgm:prSet presAssocID="{F2903619-A876-4F97-825D-B6B3C5E5F079}" presName="DropPinPlaceHolder" presStyleCnt="0"/>
      <dgm:spPr/>
    </dgm:pt>
    <dgm:pt modelId="{586CA0C9-0628-425F-A355-C212A204134D}" type="pres">
      <dgm:prSet presAssocID="{F2903619-A876-4F97-825D-B6B3C5E5F079}" presName="DropPin" presStyleLbl="alignNode1" presStyleIdx="2" presStyleCnt="3"/>
      <dgm:spPr/>
    </dgm:pt>
    <dgm:pt modelId="{8098EF67-8A7D-4415-BB49-1E39C16B99FB}" type="pres">
      <dgm:prSet presAssocID="{F2903619-A876-4F97-825D-B6B3C5E5F079}" presName="Ellipse" presStyleLbl="fgAcc1" presStyleIdx="3" presStyleCnt="4"/>
      <dgm:spPr>
        <a:solidFill>
          <a:schemeClr val="lt1">
            <a:alpha val="90000"/>
            <a:hueOff val="0"/>
            <a:satOff val="0"/>
            <a:lumOff val="0"/>
            <a:alphaOff val="0"/>
          </a:schemeClr>
        </a:solidFill>
        <a:ln w="12700" cap="flat" cmpd="sng" algn="ctr">
          <a:noFill/>
          <a:prstDash val="solid"/>
          <a:miter lim="800000"/>
        </a:ln>
        <a:effectLst/>
      </dgm:spPr>
    </dgm:pt>
    <dgm:pt modelId="{400CCF53-EF81-4601-85B5-4652CF078288}" type="pres">
      <dgm:prSet presAssocID="{F2903619-A876-4F97-825D-B6B3C5E5F079}" presName="L2TextContainer" presStyleLbl="revTx" presStyleIdx="4" presStyleCnt="6">
        <dgm:presLayoutVars>
          <dgm:bulletEnabled val="1"/>
        </dgm:presLayoutVars>
      </dgm:prSet>
      <dgm:spPr/>
    </dgm:pt>
    <dgm:pt modelId="{7E60D370-1DB4-4D95-9E05-A0B044F9F585}" type="pres">
      <dgm:prSet presAssocID="{F2903619-A876-4F97-825D-B6B3C5E5F079}" presName="L1TextContainer" presStyleLbl="revTx" presStyleIdx="5" presStyleCnt="6">
        <dgm:presLayoutVars>
          <dgm:chMax val="1"/>
          <dgm:chPref val="1"/>
          <dgm:bulletEnabled val="1"/>
        </dgm:presLayoutVars>
      </dgm:prSet>
      <dgm:spPr/>
    </dgm:pt>
    <dgm:pt modelId="{26C16499-BE6C-4D22-A375-7F5112CB8FC3}" type="pres">
      <dgm:prSet presAssocID="{F2903619-A876-4F97-825D-B6B3C5E5F079}" presName="ConnectLine" presStyleLbl="sibTrans1D1" presStyleIdx="2" presStyleCnt="3"/>
      <dgm:spPr>
        <a:noFill/>
        <a:ln w="12700" cap="flat" cmpd="sng" algn="ctr">
          <a:solidFill>
            <a:schemeClr val="accent5">
              <a:hueOff val="0"/>
              <a:satOff val="0"/>
              <a:lumOff val="0"/>
              <a:alphaOff val="0"/>
            </a:schemeClr>
          </a:solidFill>
          <a:prstDash val="dash"/>
          <a:miter lim="800000"/>
        </a:ln>
        <a:effectLst/>
      </dgm:spPr>
    </dgm:pt>
    <dgm:pt modelId="{7F59FA40-ED14-4105-8BE8-ADB51DD0EC4C}" type="pres">
      <dgm:prSet presAssocID="{F2903619-A876-4F97-825D-B6B3C5E5F079}" presName="EmptyPlaceHolder" presStyleCnt="0"/>
      <dgm:spPr/>
    </dgm:pt>
  </dgm:ptLst>
  <dgm:cxnLst>
    <dgm:cxn modelId="{AD3CC92C-D56D-49F3-BBCD-A5F2482E24B2}" type="presOf" srcId="{F2903619-A876-4F97-825D-B6B3C5E5F079}" destId="{7E60D370-1DB4-4D95-9E05-A0B044F9F585}" srcOrd="0" destOrd="0" presId="urn:microsoft.com/office/officeart/2017/3/layout/DropPinTimeline"/>
    <dgm:cxn modelId="{2073A537-23B2-4250-8712-55DE01AB3BEF}" srcId="{BE145A18-A5D9-4E34-A758-CF15FCB91D84}" destId="{FF4F5BBA-F1C7-4709-8F37-524E672364CB}" srcOrd="0" destOrd="0" parTransId="{F38CEFB4-9435-49AC-8498-41BFAD734C5A}" sibTransId="{97642002-46A1-48BA-9912-6490164FB33D}"/>
    <dgm:cxn modelId="{CB824D64-4184-4D05-9BFF-0EBFB2F4790E}" type="presOf" srcId="{BE145A18-A5D9-4E34-A758-CF15FCB91D84}" destId="{278FB211-8609-4B32-AC1E-01D8CDFA5B2C}" srcOrd="0" destOrd="0" presId="urn:microsoft.com/office/officeart/2017/3/layout/DropPinTimeline"/>
    <dgm:cxn modelId="{A2E49788-AA91-4C01-B352-800C7C1D69ED}" srcId="{B1E6D2FE-8F01-4352-8271-46D07BDF6C5E}" destId="{25073B4B-B6AB-46B3-9251-3F9995F6D2B3}" srcOrd="0" destOrd="0" parTransId="{DFE86F48-53F9-426D-B64E-BAFE1F454869}" sibTransId="{381DA9BE-090A-4322-BD5E-C0DEA06FE993}"/>
    <dgm:cxn modelId="{A4F70A8C-1A58-4FA1-93B8-103B4C79618E}" type="presOf" srcId="{25073B4B-B6AB-46B3-9251-3F9995F6D2B3}" destId="{8F90C50A-499E-4271-96F5-2B728018BFA8}" srcOrd="0" destOrd="0" presId="urn:microsoft.com/office/officeart/2017/3/layout/DropPinTimeline"/>
    <dgm:cxn modelId="{517129A3-90DA-4FD9-9D35-1996D50813E0}" srcId="{B1E6D2FE-8F01-4352-8271-46D07BDF6C5E}" destId="{BE145A18-A5D9-4E34-A758-CF15FCB91D84}" srcOrd="1" destOrd="0" parTransId="{8E9FA6A1-8226-445C-8FBE-3FDE135950F2}" sibTransId="{E66CC6F8-7FD1-4BA7-96EF-5B7466F38874}"/>
    <dgm:cxn modelId="{BC3961A9-4BA7-4127-ADCE-D887F4535ED5}" srcId="{F2903619-A876-4F97-825D-B6B3C5E5F079}" destId="{62BC1A25-D852-4AA3-902C-5F0AE63A40D9}" srcOrd="0" destOrd="0" parTransId="{F21858AC-6358-4F3B-A808-9807CB4D7ED6}" sibTransId="{C8348BBE-37B6-47BE-AFAC-C6C0D909084C}"/>
    <dgm:cxn modelId="{8123B7C7-33F8-4707-B071-D67B14A8D97D}" type="presOf" srcId="{B1E6D2FE-8F01-4352-8271-46D07BDF6C5E}" destId="{35D9F278-28F5-41D6-B4EB-9A45024ACD76}" srcOrd="0" destOrd="0" presId="urn:microsoft.com/office/officeart/2017/3/layout/DropPinTimeline"/>
    <dgm:cxn modelId="{8A19DBC8-8FA5-4FE6-B437-5AFCA6E7B7C8}" type="presOf" srcId="{F04F646A-D723-4A0F-A175-8920A6FFEA35}" destId="{7D34621F-4B0B-405B-A110-5D91CAE9D0ED}" srcOrd="0" destOrd="0" presId="urn:microsoft.com/office/officeart/2017/3/layout/DropPinTimeline"/>
    <dgm:cxn modelId="{07881DCF-2375-4465-94B9-E6E338E87BE3}" type="presOf" srcId="{FF4F5BBA-F1C7-4709-8F37-524E672364CB}" destId="{A16E3C9C-94FF-442E-969C-37D1E6606676}" srcOrd="0" destOrd="0" presId="urn:microsoft.com/office/officeart/2017/3/layout/DropPinTimeline"/>
    <dgm:cxn modelId="{8F0956CF-077F-4B52-ADED-9532DBB5B6A0}" srcId="{B1E6D2FE-8F01-4352-8271-46D07BDF6C5E}" destId="{F2903619-A876-4F97-825D-B6B3C5E5F079}" srcOrd="2" destOrd="0" parTransId="{F607DFAE-C4A3-46F1-86B9-A07FBBB36132}" sibTransId="{E26E78CF-E035-4AC0-93EC-9E53E0067CC8}"/>
    <dgm:cxn modelId="{80CA59D6-FBFC-4E87-A2AA-2468EAEDE91F}" srcId="{25073B4B-B6AB-46B3-9251-3F9995F6D2B3}" destId="{F04F646A-D723-4A0F-A175-8920A6FFEA35}" srcOrd="0" destOrd="0" parTransId="{4C47324D-21CC-417B-9359-25496DA34679}" sibTransId="{AB925530-22D6-4B26-B54F-A9A2BC88B1FD}"/>
    <dgm:cxn modelId="{9E74B0EF-D2AD-4427-A9F0-BC14B77389D6}" type="presOf" srcId="{62BC1A25-D852-4AA3-902C-5F0AE63A40D9}" destId="{400CCF53-EF81-4601-85B5-4652CF078288}" srcOrd="0" destOrd="0" presId="urn:microsoft.com/office/officeart/2017/3/layout/DropPinTimeline"/>
    <dgm:cxn modelId="{A9E977F1-834E-47AC-B28C-D6F2F39648A1}" type="presParOf" srcId="{35D9F278-28F5-41D6-B4EB-9A45024ACD76}" destId="{6CEB17AE-5072-40F6-B9CA-C0C42CD469F2}" srcOrd="0" destOrd="0" presId="urn:microsoft.com/office/officeart/2017/3/layout/DropPinTimeline"/>
    <dgm:cxn modelId="{D366857E-1F63-47AB-AC5F-9E2DC4B50E55}" type="presParOf" srcId="{35D9F278-28F5-41D6-B4EB-9A45024ACD76}" destId="{87C2AC32-3F6E-4E1C-B5CD-5CF7D3B68F8F}" srcOrd="1" destOrd="0" presId="urn:microsoft.com/office/officeart/2017/3/layout/DropPinTimeline"/>
    <dgm:cxn modelId="{EE26D93D-F7C8-4D6E-9272-CED80F121C4F}" type="presParOf" srcId="{87C2AC32-3F6E-4E1C-B5CD-5CF7D3B68F8F}" destId="{171432AA-43E7-463C-8314-8EB9D8A8337D}" srcOrd="0" destOrd="0" presId="urn:microsoft.com/office/officeart/2017/3/layout/DropPinTimeline"/>
    <dgm:cxn modelId="{6CD42E68-AFC7-496F-BA34-EE20A0074CA6}" type="presParOf" srcId="{171432AA-43E7-463C-8314-8EB9D8A8337D}" destId="{46AF0D24-2CAE-4AC1-A115-CEFA92AC57BA}" srcOrd="0" destOrd="0" presId="urn:microsoft.com/office/officeart/2017/3/layout/DropPinTimeline"/>
    <dgm:cxn modelId="{6045AC2F-CA20-48F1-BF0B-13F9B74FD8CE}" type="presParOf" srcId="{171432AA-43E7-463C-8314-8EB9D8A8337D}" destId="{2202E41A-7C68-426C-9846-2BE502686E02}" srcOrd="1" destOrd="0" presId="urn:microsoft.com/office/officeart/2017/3/layout/DropPinTimeline"/>
    <dgm:cxn modelId="{5BECCFEE-E3E8-4BE6-8121-88035601BF2C}" type="presParOf" srcId="{2202E41A-7C68-426C-9846-2BE502686E02}" destId="{A5ED5DCE-AA16-4788-869A-2E7E6A1B52DD}" srcOrd="0" destOrd="0" presId="urn:microsoft.com/office/officeart/2017/3/layout/DropPinTimeline"/>
    <dgm:cxn modelId="{F8A03DC1-CD80-461A-B39D-C4078C5E90CA}" type="presParOf" srcId="{2202E41A-7C68-426C-9846-2BE502686E02}" destId="{8EF87EA1-29D0-4F19-9FE8-E90153F1EB69}" srcOrd="1" destOrd="0" presId="urn:microsoft.com/office/officeart/2017/3/layout/DropPinTimeline"/>
    <dgm:cxn modelId="{EE263681-F817-4AED-8671-619608FF2600}" type="presParOf" srcId="{171432AA-43E7-463C-8314-8EB9D8A8337D}" destId="{7D34621F-4B0B-405B-A110-5D91CAE9D0ED}" srcOrd="2" destOrd="0" presId="urn:microsoft.com/office/officeart/2017/3/layout/DropPinTimeline"/>
    <dgm:cxn modelId="{092FF684-5975-49E4-9E7F-A360105283BF}" type="presParOf" srcId="{171432AA-43E7-463C-8314-8EB9D8A8337D}" destId="{8F90C50A-499E-4271-96F5-2B728018BFA8}" srcOrd="3" destOrd="0" presId="urn:microsoft.com/office/officeart/2017/3/layout/DropPinTimeline"/>
    <dgm:cxn modelId="{4D566974-3492-44FC-AFC1-FD97ABD83588}" type="presParOf" srcId="{171432AA-43E7-463C-8314-8EB9D8A8337D}" destId="{21AC5DE4-DA24-4144-891F-6956232C0ABE}" srcOrd="4" destOrd="0" presId="urn:microsoft.com/office/officeart/2017/3/layout/DropPinTimeline"/>
    <dgm:cxn modelId="{E8B447D9-F428-4F68-A7A4-269A39DA5D06}" type="presParOf" srcId="{171432AA-43E7-463C-8314-8EB9D8A8337D}" destId="{0EF39F7D-6CDF-4F64-B1FC-5930F9CF7F71}" srcOrd="5" destOrd="0" presId="urn:microsoft.com/office/officeart/2017/3/layout/DropPinTimeline"/>
    <dgm:cxn modelId="{F58A9009-1A28-4B1B-A198-241E707712FD}" type="presParOf" srcId="{87C2AC32-3F6E-4E1C-B5CD-5CF7D3B68F8F}" destId="{472B9703-F5BB-4A96-B243-88D0B1281324}" srcOrd="1" destOrd="0" presId="urn:microsoft.com/office/officeart/2017/3/layout/DropPinTimeline"/>
    <dgm:cxn modelId="{83AA0098-7464-473A-9CBC-C5B1E5399F65}" type="presParOf" srcId="{87C2AC32-3F6E-4E1C-B5CD-5CF7D3B68F8F}" destId="{98923F2F-37B1-4855-9A16-8D5B3CF9FA8D}" srcOrd="2" destOrd="0" presId="urn:microsoft.com/office/officeart/2017/3/layout/DropPinTimeline"/>
    <dgm:cxn modelId="{ECA8F1D3-0940-4942-BE80-A2F9D83B731F}" type="presParOf" srcId="{98923F2F-37B1-4855-9A16-8D5B3CF9FA8D}" destId="{8D75E036-58E0-4ACB-9330-BA277179F306}" srcOrd="0" destOrd="0" presId="urn:microsoft.com/office/officeart/2017/3/layout/DropPinTimeline"/>
    <dgm:cxn modelId="{4B24CA07-B7FE-49FC-837E-FD0838730CE2}" type="presParOf" srcId="{98923F2F-37B1-4855-9A16-8D5B3CF9FA8D}" destId="{A08F9A58-1805-4626-AC28-699E1DF82287}" srcOrd="1" destOrd="0" presId="urn:microsoft.com/office/officeart/2017/3/layout/DropPinTimeline"/>
    <dgm:cxn modelId="{E48BD162-257C-482C-9751-9946ED4AF5A7}" type="presParOf" srcId="{A08F9A58-1805-4626-AC28-699E1DF82287}" destId="{3BA2A0CD-6A9F-4F3D-95F5-D7B92571D153}" srcOrd="0" destOrd="0" presId="urn:microsoft.com/office/officeart/2017/3/layout/DropPinTimeline"/>
    <dgm:cxn modelId="{98E51142-8CD5-419E-AB07-80B44BF37FAF}" type="presParOf" srcId="{A08F9A58-1805-4626-AC28-699E1DF82287}" destId="{B6505334-328B-4DF6-AF68-E1627064800A}" srcOrd="1" destOrd="0" presId="urn:microsoft.com/office/officeart/2017/3/layout/DropPinTimeline"/>
    <dgm:cxn modelId="{F0FDE155-EAF0-4F22-A079-DA3F001C6CF5}" type="presParOf" srcId="{98923F2F-37B1-4855-9A16-8D5B3CF9FA8D}" destId="{A16E3C9C-94FF-442E-969C-37D1E6606676}" srcOrd="2" destOrd="0" presId="urn:microsoft.com/office/officeart/2017/3/layout/DropPinTimeline"/>
    <dgm:cxn modelId="{0CA8CF63-6807-4910-B0A1-163F4D1D82D3}" type="presParOf" srcId="{98923F2F-37B1-4855-9A16-8D5B3CF9FA8D}" destId="{278FB211-8609-4B32-AC1E-01D8CDFA5B2C}" srcOrd="3" destOrd="0" presId="urn:microsoft.com/office/officeart/2017/3/layout/DropPinTimeline"/>
    <dgm:cxn modelId="{85943E85-5170-40DC-8A26-F4EA638E7501}" type="presParOf" srcId="{98923F2F-37B1-4855-9A16-8D5B3CF9FA8D}" destId="{08EDE6CC-7CA8-4F5F-B8C2-6ADF66922E7E}" srcOrd="4" destOrd="0" presId="urn:microsoft.com/office/officeart/2017/3/layout/DropPinTimeline"/>
    <dgm:cxn modelId="{709808ED-A97E-4D37-B764-8A4DB69D3DBF}" type="presParOf" srcId="{98923F2F-37B1-4855-9A16-8D5B3CF9FA8D}" destId="{206512AC-2ECB-4555-A13B-1F148F7DFEB1}" srcOrd="5" destOrd="0" presId="urn:microsoft.com/office/officeart/2017/3/layout/DropPinTimeline"/>
    <dgm:cxn modelId="{22521AFA-8BD9-44A4-9079-73E0FC6F86A1}" type="presParOf" srcId="{87C2AC32-3F6E-4E1C-B5CD-5CF7D3B68F8F}" destId="{99C1F5E4-19A6-4E42-A4B6-6125162C1D4A}" srcOrd="3" destOrd="0" presId="urn:microsoft.com/office/officeart/2017/3/layout/DropPinTimeline"/>
    <dgm:cxn modelId="{A1A344B5-B0BC-4990-A87D-B1A757CD709F}" type="presParOf" srcId="{87C2AC32-3F6E-4E1C-B5CD-5CF7D3B68F8F}" destId="{CD9B0201-8B6D-4E76-AE98-F337E6E8F7B7}" srcOrd="4" destOrd="0" presId="urn:microsoft.com/office/officeart/2017/3/layout/DropPinTimeline"/>
    <dgm:cxn modelId="{B8317778-2BC4-47C7-9425-57FF66247F95}" type="presParOf" srcId="{CD9B0201-8B6D-4E76-AE98-F337E6E8F7B7}" destId="{6AF6A190-C49A-4347-8E3D-42B1E376A9EA}" srcOrd="0" destOrd="0" presId="urn:microsoft.com/office/officeart/2017/3/layout/DropPinTimeline"/>
    <dgm:cxn modelId="{C8A310B8-A9B8-4E3E-8DED-96A33F51A992}" type="presParOf" srcId="{CD9B0201-8B6D-4E76-AE98-F337E6E8F7B7}" destId="{1B170E31-902E-47E9-B63C-5B2B1C97C722}" srcOrd="1" destOrd="0" presId="urn:microsoft.com/office/officeart/2017/3/layout/DropPinTimeline"/>
    <dgm:cxn modelId="{D5CF8EDA-BDD8-4772-8E04-18A7C6E7BA1F}" type="presParOf" srcId="{1B170E31-902E-47E9-B63C-5B2B1C97C722}" destId="{586CA0C9-0628-425F-A355-C212A204134D}" srcOrd="0" destOrd="0" presId="urn:microsoft.com/office/officeart/2017/3/layout/DropPinTimeline"/>
    <dgm:cxn modelId="{E2EC5C0C-79DD-4784-86A5-EAFFA321C187}" type="presParOf" srcId="{1B170E31-902E-47E9-B63C-5B2B1C97C722}" destId="{8098EF67-8A7D-4415-BB49-1E39C16B99FB}" srcOrd="1" destOrd="0" presId="urn:microsoft.com/office/officeart/2017/3/layout/DropPinTimeline"/>
    <dgm:cxn modelId="{F513A4C0-FE59-41CC-96E2-2E190C92B690}" type="presParOf" srcId="{CD9B0201-8B6D-4E76-AE98-F337E6E8F7B7}" destId="{400CCF53-EF81-4601-85B5-4652CF078288}" srcOrd="2" destOrd="0" presId="urn:microsoft.com/office/officeart/2017/3/layout/DropPinTimeline"/>
    <dgm:cxn modelId="{036502E7-FD10-4144-9418-55B44114CAAA}" type="presParOf" srcId="{CD9B0201-8B6D-4E76-AE98-F337E6E8F7B7}" destId="{7E60D370-1DB4-4D95-9E05-A0B044F9F585}" srcOrd="3" destOrd="0" presId="urn:microsoft.com/office/officeart/2017/3/layout/DropPinTimeline"/>
    <dgm:cxn modelId="{7A4BABC6-BB25-4BA8-ADDE-9DF9701F3EFB}" type="presParOf" srcId="{CD9B0201-8B6D-4E76-AE98-F337E6E8F7B7}" destId="{26C16499-BE6C-4D22-A375-7F5112CB8FC3}" srcOrd="4" destOrd="0" presId="urn:microsoft.com/office/officeart/2017/3/layout/DropPinTimeline"/>
    <dgm:cxn modelId="{93EB3337-3561-494E-98F9-3288853B043A}" type="presParOf" srcId="{CD9B0201-8B6D-4E76-AE98-F337E6E8F7B7}" destId="{7F59FA40-ED14-4105-8BE8-ADB51DD0EC4C}"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C9E1C5-17CE-4D46-9E04-859BE2C3A45C}" type="doc">
      <dgm:prSet loTypeId="urn:microsoft.com/office/officeart/2005/8/layout/hList7" loCatId="process"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pt>
    <dgm:pt modelId="{CC0BCCB9-A1CE-4E3A-B36A-0230B3347325}">
      <dgm:prSet phldrT="[Text]"/>
      <dgm:spPr>
        <a:solidFill>
          <a:srgbClr val="CB31D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GB" dirty="0"/>
            <a:t>Student has </a:t>
          </a:r>
          <a:r>
            <a:rPr lang="en-GB" b="1" dirty="0"/>
            <a:t>first attempt in learning </a:t>
          </a:r>
          <a:r>
            <a:rPr lang="en-GB" dirty="0"/>
            <a:t>and </a:t>
          </a:r>
          <a:r>
            <a:rPr lang="en-GB" b="1" dirty="0"/>
            <a:t>produces</a:t>
          </a:r>
          <a:r>
            <a:rPr lang="en-GB" dirty="0"/>
            <a:t> work on a given topic</a:t>
          </a:r>
        </a:p>
      </dgm:t>
    </dgm:pt>
    <dgm:pt modelId="{951AF673-D7B5-407E-874E-5CD17F74FB9B}" type="parTrans" cxnId="{0C286790-2EB1-4B54-A17C-355CFBAF9829}">
      <dgm:prSet/>
      <dgm:spPr/>
      <dgm:t>
        <a:bodyPr/>
        <a:lstStyle/>
        <a:p>
          <a:endParaRPr lang="en-GB"/>
        </a:p>
      </dgm:t>
    </dgm:pt>
    <dgm:pt modelId="{9DC243A3-EE02-47CC-9CDA-3248D21888E5}" type="sibTrans" cxnId="{0C286790-2EB1-4B54-A17C-355CFBAF9829}">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GB"/>
        </a:p>
      </dgm:t>
    </dgm:pt>
    <dgm:pt modelId="{3BE66483-811A-42A6-B506-B3B5C0C4F812}">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GB" dirty="0"/>
            <a:t>Class </a:t>
          </a:r>
          <a:r>
            <a:rPr lang="en-GB" b="1" dirty="0"/>
            <a:t>discussions</a:t>
          </a:r>
          <a:r>
            <a:rPr lang="en-GB" dirty="0"/>
            <a:t> (e.g. teacher-led plenary discussions) deepen insights into the strengths and weaknesses of different approaches</a:t>
          </a:r>
        </a:p>
      </dgm:t>
    </dgm:pt>
    <dgm:pt modelId="{FECE8A75-3381-4B19-9BCC-97C2981D9B9B}" type="parTrans" cxnId="{AEB12E03-D25E-4D2B-A7F1-F5924055E316}">
      <dgm:prSet/>
      <dgm:spPr/>
      <dgm:t>
        <a:bodyPr/>
        <a:lstStyle/>
        <a:p>
          <a:endParaRPr lang="en-GB"/>
        </a:p>
      </dgm:t>
    </dgm:pt>
    <dgm:pt modelId="{45D17572-27A1-4733-A440-B7CC9E6BCE76}" type="sibTrans" cxnId="{AEB12E03-D25E-4D2B-A7F1-F5924055E316}">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GB"/>
        </a:p>
      </dgm:t>
    </dgm:pt>
    <dgm:pt modelId="{43D3ABF2-0662-4835-9D58-75350C853A05}">
      <dgm:prSet phldrT="[Text]"/>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GB" dirty="0"/>
            <a:t>Students </a:t>
          </a:r>
          <a:r>
            <a:rPr lang="en-GB" b="1" dirty="0"/>
            <a:t>evaluate</a:t>
          </a:r>
          <a:r>
            <a:rPr lang="en-GB" dirty="0"/>
            <a:t> their first attempt in learning in light of new knowledge/insights and </a:t>
          </a:r>
          <a:r>
            <a:rPr lang="en-GB" b="1" dirty="0"/>
            <a:t>note changes </a:t>
          </a:r>
          <a:r>
            <a:rPr lang="en-GB" dirty="0"/>
            <a:t>to their approach or learning strategies</a:t>
          </a:r>
        </a:p>
      </dgm:t>
    </dgm:pt>
    <dgm:pt modelId="{94BE97AC-9B89-464B-AE52-188FCEA97BF0}" type="parTrans" cxnId="{1AF0B4D2-0502-42EF-9E66-671797DF9DA3}">
      <dgm:prSet/>
      <dgm:spPr/>
      <dgm:t>
        <a:bodyPr/>
        <a:lstStyle/>
        <a:p>
          <a:endParaRPr lang="en-GB"/>
        </a:p>
      </dgm:t>
    </dgm:pt>
    <dgm:pt modelId="{94875F5D-175D-4032-A0FA-DFB0C57C8C20}" type="sibTrans" cxnId="{1AF0B4D2-0502-42EF-9E66-671797DF9DA3}">
      <dgm:prSet/>
      <dgm:spPr/>
      <dgm:t>
        <a:bodyPr/>
        <a:lstStyle/>
        <a:p>
          <a:endParaRPr lang="en-GB"/>
        </a:p>
      </dgm:t>
    </dgm:pt>
    <dgm:pt modelId="{06F0393B-FD9D-4BC4-B152-CEA60AF771DD}">
      <dgm:prSet phldrT="[Tex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GB" dirty="0"/>
            <a:t>In class, student </a:t>
          </a:r>
          <a:r>
            <a:rPr lang="en-GB" b="1" dirty="0"/>
            <a:t>compares</a:t>
          </a:r>
          <a:r>
            <a:rPr lang="en-GB" dirty="0"/>
            <a:t> their first attempt with 3 carefully chosen exemplars</a:t>
          </a:r>
        </a:p>
      </dgm:t>
    </dgm:pt>
    <dgm:pt modelId="{34B61D49-D914-45E9-89D7-B7D30E32A986}" type="sibTrans" cxnId="{9164ECB7-8A1D-45EE-8088-69C0FACBB622}">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GB"/>
        </a:p>
      </dgm:t>
    </dgm:pt>
    <dgm:pt modelId="{CA45D61A-01BC-41B2-AEC0-B04570D08451}" type="parTrans" cxnId="{9164ECB7-8A1D-45EE-8088-69C0FACBB622}">
      <dgm:prSet/>
      <dgm:spPr/>
      <dgm:t>
        <a:bodyPr/>
        <a:lstStyle/>
        <a:p>
          <a:endParaRPr lang="en-GB"/>
        </a:p>
      </dgm:t>
    </dgm:pt>
    <dgm:pt modelId="{C0D72EFD-831D-4E9E-98F8-7FC4FCDAB358}" type="pres">
      <dgm:prSet presAssocID="{74C9E1C5-17CE-4D46-9E04-859BE2C3A45C}" presName="Name0" presStyleCnt="0">
        <dgm:presLayoutVars>
          <dgm:dir/>
          <dgm:resizeHandles val="exact"/>
        </dgm:presLayoutVars>
      </dgm:prSet>
      <dgm:spPr/>
    </dgm:pt>
    <dgm:pt modelId="{5A9A2D1C-2B07-4300-9F8A-45268DD373DE}" type="pres">
      <dgm:prSet presAssocID="{74C9E1C5-17CE-4D46-9E04-859BE2C3A45C}" presName="fgShape" presStyleLbl="fgShp" presStyleIdx="0" presStyleCnt="1" custScaleX="99995"/>
      <dgm:spPr>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26A6FE4-2C33-4752-891F-4CA24A871FB2}" type="pres">
      <dgm:prSet presAssocID="{74C9E1C5-17CE-4D46-9E04-859BE2C3A45C}" presName="lin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69D1C63-98A8-41CA-812C-54E8771CB483}" type="pres">
      <dgm:prSet presAssocID="{CC0BCCB9-A1CE-4E3A-B36A-0230B3347325}" presName="comp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DB237E0-E9A4-49B8-84F2-2EBB68C233C0}" type="pres">
      <dgm:prSet presAssocID="{CC0BCCB9-A1CE-4E3A-B36A-0230B3347325}" presName="bkgdShape" presStyleLbl="node1" presStyleIdx="0" presStyleCnt="4"/>
      <dgm:spPr/>
    </dgm:pt>
    <dgm:pt modelId="{F47BB785-EF77-4367-9C88-6F2B4377D3F3}" type="pres">
      <dgm:prSet presAssocID="{CC0BCCB9-A1CE-4E3A-B36A-0230B3347325}" presName="nodeTx" presStyleLbl="node1" presStyleIdx="0" presStyleCnt="4">
        <dgm:presLayoutVars>
          <dgm:bulletEnabled val="1"/>
        </dgm:presLayoutVars>
      </dgm:prSet>
      <dgm:spPr/>
    </dgm:pt>
    <dgm:pt modelId="{1D40FABC-EB28-4B18-9DEA-34F0E537BA41}" type="pres">
      <dgm:prSet presAssocID="{CC0BCCB9-A1CE-4E3A-B36A-0230B3347325}" presName="invisiNode" presStyleLbl="node1" presStyleIdx="0" presStyleCnt="4"/>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06961A6-4033-43DF-9658-F5DEAE89FB66}" type="pres">
      <dgm:prSet presAssocID="{CC0BCCB9-A1CE-4E3A-B36A-0230B3347325}"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extLst>
        <a:ext uri="{E40237B7-FDA0-4F09-8148-C483321AD2D9}">
          <dgm14:cNvPr xmlns:dgm14="http://schemas.microsoft.com/office/drawing/2010/diagram" id="0" name="" descr="Signature outline"/>
        </a:ext>
      </dgm:extLst>
    </dgm:pt>
    <dgm:pt modelId="{82645C1E-EC72-47BD-95DB-47AF817C3C9F}" type="pres">
      <dgm:prSet presAssocID="{9DC243A3-EE02-47CC-9CDA-3248D21888E5}" presName="sibTrans" presStyleLbl="sibTrans2D1" presStyleIdx="0" presStyleCnt="0"/>
      <dgm:spPr/>
    </dgm:pt>
    <dgm:pt modelId="{D6241F10-CCC7-41E4-90EE-4A00611B795C}" type="pres">
      <dgm:prSet presAssocID="{06F0393B-FD9D-4BC4-B152-CEA60AF771DD}" presName="comp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2C93982-E77F-40F4-9C29-A2E345648FBE}" type="pres">
      <dgm:prSet presAssocID="{06F0393B-FD9D-4BC4-B152-CEA60AF771DD}" presName="bkgdShape" presStyleLbl="node1" presStyleIdx="1" presStyleCnt="4"/>
      <dgm:spPr/>
    </dgm:pt>
    <dgm:pt modelId="{A223F7D4-DCCC-4EFA-8CFA-67B0BAB16E3A}" type="pres">
      <dgm:prSet presAssocID="{06F0393B-FD9D-4BC4-B152-CEA60AF771DD}" presName="nodeTx" presStyleLbl="node1" presStyleIdx="1" presStyleCnt="4">
        <dgm:presLayoutVars>
          <dgm:bulletEnabled val="1"/>
        </dgm:presLayoutVars>
      </dgm:prSet>
      <dgm:spPr/>
    </dgm:pt>
    <dgm:pt modelId="{4AEF3AD2-74D5-4EA7-A862-D1136E5BB4EE}" type="pres">
      <dgm:prSet presAssocID="{06F0393B-FD9D-4BC4-B152-CEA60AF771DD}" presName="invisiNode" presStyleLbl="node1" presStyleIdx="1" presStyleCnt="4"/>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DE326B9-D993-4A78-BECE-DAA4222EF3EB}" type="pres">
      <dgm:prSet presAssocID="{06F0393B-FD9D-4BC4-B152-CEA60AF771DD}" presName="imagNode" presStyleLbl="fgImgPlace1" presStyleIdx="1" presStyleCnt="4"/>
      <dgm:spPr>
        <a:blipFill>
          <a:blip xmlns:r="http://schemas.openxmlformats.org/officeDocument/2006/relationships" r:embed="rId3"/>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198004C-DB3B-40CA-932D-A9CF8D53AC5E}" type="pres">
      <dgm:prSet presAssocID="{34B61D49-D914-45E9-89D7-B7D30E32A986}" presName="sibTrans" presStyleLbl="sibTrans2D1" presStyleIdx="0" presStyleCnt="0"/>
      <dgm:spPr/>
    </dgm:pt>
    <dgm:pt modelId="{1A6F959C-47B9-4941-8600-94865E34B387}" type="pres">
      <dgm:prSet presAssocID="{3BE66483-811A-42A6-B506-B3B5C0C4F812}" presName="comp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7512E46-1291-4E57-8726-4BF30411165C}" type="pres">
      <dgm:prSet presAssocID="{3BE66483-811A-42A6-B506-B3B5C0C4F812}" presName="bkgdShape" presStyleLbl="node1" presStyleIdx="2" presStyleCnt="4"/>
      <dgm:spPr/>
    </dgm:pt>
    <dgm:pt modelId="{8B289623-6A11-4EBA-AA0B-A8C45DF558C0}" type="pres">
      <dgm:prSet presAssocID="{3BE66483-811A-42A6-B506-B3B5C0C4F812}" presName="nodeTx" presStyleLbl="node1" presStyleIdx="2" presStyleCnt="4">
        <dgm:presLayoutVars>
          <dgm:bulletEnabled val="1"/>
        </dgm:presLayoutVars>
      </dgm:prSet>
      <dgm:spPr/>
    </dgm:pt>
    <dgm:pt modelId="{534FBDDD-657A-4FB9-A095-DB699D46144C}" type="pres">
      <dgm:prSet presAssocID="{3BE66483-811A-42A6-B506-B3B5C0C4F812}" presName="invisiNode" presStyleLbl="node1" presStyleIdx="2" presStyleCnt="4"/>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C4E55C3F-9181-4ACC-AF89-95FD60E03EB3}" type="pres">
      <dgm:prSet presAssocID="{3BE66483-811A-42A6-B506-B3B5C0C4F812}" presName="imagNode" presStyleLbl="fgImgPlace1" presStyleIdx="2" presStyleCnt="4"/>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extLst>
        <a:ext uri="{E40237B7-FDA0-4F09-8148-C483321AD2D9}">
          <dgm14:cNvPr xmlns:dgm14="http://schemas.microsoft.com/office/drawing/2010/diagram" id="0" name="" descr="Good Idea outline"/>
        </a:ext>
      </dgm:extLst>
    </dgm:pt>
    <dgm:pt modelId="{1B7AFB49-EE4B-4E1D-B1A9-4687295A8772}" type="pres">
      <dgm:prSet presAssocID="{45D17572-27A1-4733-A440-B7CC9E6BCE76}" presName="sibTrans" presStyleLbl="sibTrans2D1" presStyleIdx="0" presStyleCnt="0"/>
      <dgm:spPr/>
    </dgm:pt>
    <dgm:pt modelId="{28DF58C9-7477-4238-A715-8CB8AEFB26F7}" type="pres">
      <dgm:prSet presAssocID="{43D3ABF2-0662-4835-9D58-75350C853A05}" presName="comp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1E0600D-43BA-42FE-A49B-910D5EEE3B65}" type="pres">
      <dgm:prSet presAssocID="{43D3ABF2-0662-4835-9D58-75350C853A05}" presName="bkgdShape" presStyleLbl="node1" presStyleIdx="3" presStyleCnt="4"/>
      <dgm:spPr/>
    </dgm:pt>
    <dgm:pt modelId="{825DBC36-B98C-4D4E-A0C2-D1A374F696B4}" type="pres">
      <dgm:prSet presAssocID="{43D3ABF2-0662-4835-9D58-75350C853A05}" presName="nodeTx" presStyleLbl="node1" presStyleIdx="3" presStyleCnt="4">
        <dgm:presLayoutVars>
          <dgm:bulletEnabled val="1"/>
        </dgm:presLayoutVars>
      </dgm:prSet>
      <dgm:spPr/>
    </dgm:pt>
    <dgm:pt modelId="{F54B084D-7EFA-435B-8DD5-29437FE3BC0A}" type="pres">
      <dgm:prSet presAssocID="{43D3ABF2-0662-4835-9D58-75350C853A05}" presName="invisiNode" presStyleLbl="node1" presStyleIdx="3" presStyleCnt="4"/>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BA0F43E-817F-41D8-BBC3-EA6CBDC53988}" type="pres">
      <dgm:prSet presAssocID="{43D3ABF2-0662-4835-9D58-75350C853A05}" presName="imagNode" presStyleLbl="fgImgPlace1" presStyleIdx="3"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extLst>
        <a:ext uri="{E40237B7-FDA0-4F09-8148-C483321AD2D9}">
          <dgm14:cNvPr xmlns:dgm14="http://schemas.microsoft.com/office/drawing/2010/diagram" id="0" name="" descr="Ripple with solid fill"/>
        </a:ext>
      </dgm:extLst>
    </dgm:pt>
  </dgm:ptLst>
  <dgm:cxnLst>
    <dgm:cxn modelId="{AEB12E03-D25E-4D2B-A7F1-F5924055E316}" srcId="{74C9E1C5-17CE-4D46-9E04-859BE2C3A45C}" destId="{3BE66483-811A-42A6-B506-B3B5C0C4F812}" srcOrd="2" destOrd="0" parTransId="{FECE8A75-3381-4B19-9BCC-97C2981D9B9B}" sibTransId="{45D17572-27A1-4733-A440-B7CC9E6BCE76}"/>
    <dgm:cxn modelId="{0530A712-D11A-4AA8-B56E-C412679D907A}" type="presOf" srcId="{34B61D49-D914-45E9-89D7-B7D30E32A986}" destId="{1198004C-DB3B-40CA-932D-A9CF8D53AC5E}" srcOrd="0" destOrd="0" presId="urn:microsoft.com/office/officeart/2005/8/layout/hList7"/>
    <dgm:cxn modelId="{76C01A1C-9721-478D-B4F1-2EA4B1EA1D25}" type="presOf" srcId="{06F0393B-FD9D-4BC4-B152-CEA60AF771DD}" destId="{32C93982-E77F-40F4-9C29-A2E345648FBE}" srcOrd="0" destOrd="0" presId="urn:microsoft.com/office/officeart/2005/8/layout/hList7"/>
    <dgm:cxn modelId="{8729033D-0899-4299-B3E2-692B95AB1BA6}" type="presOf" srcId="{CC0BCCB9-A1CE-4E3A-B36A-0230B3347325}" destId="{F47BB785-EF77-4367-9C88-6F2B4377D3F3}" srcOrd="1" destOrd="0" presId="urn:microsoft.com/office/officeart/2005/8/layout/hList7"/>
    <dgm:cxn modelId="{0718DE82-EE01-48F7-AE32-B1D8CBA39CE9}" type="presOf" srcId="{43D3ABF2-0662-4835-9D58-75350C853A05}" destId="{91E0600D-43BA-42FE-A49B-910D5EEE3B65}" srcOrd="0" destOrd="0" presId="urn:microsoft.com/office/officeart/2005/8/layout/hList7"/>
    <dgm:cxn modelId="{0C286790-2EB1-4B54-A17C-355CFBAF9829}" srcId="{74C9E1C5-17CE-4D46-9E04-859BE2C3A45C}" destId="{CC0BCCB9-A1CE-4E3A-B36A-0230B3347325}" srcOrd="0" destOrd="0" parTransId="{951AF673-D7B5-407E-874E-5CD17F74FB9B}" sibTransId="{9DC243A3-EE02-47CC-9CDA-3248D21888E5}"/>
    <dgm:cxn modelId="{2D9B3792-4211-4AAE-A4A0-DE4F3BA9CC8F}" type="presOf" srcId="{CC0BCCB9-A1CE-4E3A-B36A-0230B3347325}" destId="{1DB237E0-E9A4-49B8-84F2-2EBB68C233C0}" srcOrd="0" destOrd="0" presId="urn:microsoft.com/office/officeart/2005/8/layout/hList7"/>
    <dgm:cxn modelId="{9164ECB7-8A1D-45EE-8088-69C0FACBB622}" srcId="{74C9E1C5-17CE-4D46-9E04-859BE2C3A45C}" destId="{06F0393B-FD9D-4BC4-B152-CEA60AF771DD}" srcOrd="1" destOrd="0" parTransId="{CA45D61A-01BC-41B2-AEC0-B04570D08451}" sibTransId="{34B61D49-D914-45E9-89D7-B7D30E32A986}"/>
    <dgm:cxn modelId="{842D38B8-93E8-41CE-9EE7-039759805D5C}" type="presOf" srcId="{74C9E1C5-17CE-4D46-9E04-859BE2C3A45C}" destId="{C0D72EFD-831D-4E9E-98F8-7FC4FCDAB358}" srcOrd="0" destOrd="0" presId="urn:microsoft.com/office/officeart/2005/8/layout/hList7"/>
    <dgm:cxn modelId="{1AF0B4D2-0502-42EF-9E66-671797DF9DA3}" srcId="{74C9E1C5-17CE-4D46-9E04-859BE2C3A45C}" destId="{43D3ABF2-0662-4835-9D58-75350C853A05}" srcOrd="3" destOrd="0" parTransId="{94BE97AC-9B89-464B-AE52-188FCEA97BF0}" sibTransId="{94875F5D-175D-4032-A0FA-DFB0C57C8C20}"/>
    <dgm:cxn modelId="{6E985DE3-90D2-48A7-9D93-2679DDE9674A}" type="presOf" srcId="{3BE66483-811A-42A6-B506-B3B5C0C4F812}" destId="{8B289623-6A11-4EBA-AA0B-A8C45DF558C0}" srcOrd="1" destOrd="0" presId="urn:microsoft.com/office/officeart/2005/8/layout/hList7"/>
    <dgm:cxn modelId="{AC70B3E4-E254-479D-8156-AB2B4EE9F465}" type="presOf" srcId="{43D3ABF2-0662-4835-9D58-75350C853A05}" destId="{825DBC36-B98C-4D4E-A0C2-D1A374F696B4}" srcOrd="1" destOrd="0" presId="urn:microsoft.com/office/officeart/2005/8/layout/hList7"/>
    <dgm:cxn modelId="{D60100E5-3F3B-49F2-BE2D-2AA40E36DB44}" type="presOf" srcId="{3BE66483-811A-42A6-B506-B3B5C0C4F812}" destId="{37512E46-1291-4E57-8726-4BF30411165C}" srcOrd="0" destOrd="0" presId="urn:microsoft.com/office/officeart/2005/8/layout/hList7"/>
    <dgm:cxn modelId="{D75C1EE7-A912-4EA0-869C-4D828C7D6970}" type="presOf" srcId="{45D17572-27A1-4733-A440-B7CC9E6BCE76}" destId="{1B7AFB49-EE4B-4E1D-B1A9-4687295A8772}" srcOrd="0" destOrd="0" presId="urn:microsoft.com/office/officeart/2005/8/layout/hList7"/>
    <dgm:cxn modelId="{E948ADF0-F938-4564-9716-6608A0B1A8D5}" type="presOf" srcId="{06F0393B-FD9D-4BC4-B152-CEA60AF771DD}" destId="{A223F7D4-DCCC-4EFA-8CFA-67B0BAB16E3A}" srcOrd="1" destOrd="0" presId="urn:microsoft.com/office/officeart/2005/8/layout/hList7"/>
    <dgm:cxn modelId="{9A75D4F5-7135-4281-8758-844AD9BF8DF9}" type="presOf" srcId="{9DC243A3-EE02-47CC-9CDA-3248D21888E5}" destId="{82645C1E-EC72-47BD-95DB-47AF817C3C9F}" srcOrd="0" destOrd="0" presId="urn:microsoft.com/office/officeart/2005/8/layout/hList7"/>
    <dgm:cxn modelId="{8E129DFF-121A-437B-A86A-FF7306384D25}" type="presParOf" srcId="{C0D72EFD-831D-4E9E-98F8-7FC4FCDAB358}" destId="{5A9A2D1C-2B07-4300-9F8A-45268DD373DE}" srcOrd="0" destOrd="0" presId="urn:microsoft.com/office/officeart/2005/8/layout/hList7"/>
    <dgm:cxn modelId="{C688824B-0BBA-4240-A973-8C852B8C2696}" type="presParOf" srcId="{C0D72EFD-831D-4E9E-98F8-7FC4FCDAB358}" destId="{626A6FE4-2C33-4752-891F-4CA24A871FB2}" srcOrd="1" destOrd="0" presId="urn:microsoft.com/office/officeart/2005/8/layout/hList7"/>
    <dgm:cxn modelId="{A29B9B61-0273-4099-B328-4974B5B50FC0}" type="presParOf" srcId="{626A6FE4-2C33-4752-891F-4CA24A871FB2}" destId="{B69D1C63-98A8-41CA-812C-54E8771CB483}" srcOrd="0" destOrd="0" presId="urn:microsoft.com/office/officeart/2005/8/layout/hList7"/>
    <dgm:cxn modelId="{D28E94D8-337C-4483-BBCE-61AAB33A5941}" type="presParOf" srcId="{B69D1C63-98A8-41CA-812C-54E8771CB483}" destId="{1DB237E0-E9A4-49B8-84F2-2EBB68C233C0}" srcOrd="0" destOrd="0" presId="urn:microsoft.com/office/officeart/2005/8/layout/hList7"/>
    <dgm:cxn modelId="{9B0016E5-1141-4536-A5E2-12B33A522A17}" type="presParOf" srcId="{B69D1C63-98A8-41CA-812C-54E8771CB483}" destId="{F47BB785-EF77-4367-9C88-6F2B4377D3F3}" srcOrd="1" destOrd="0" presId="urn:microsoft.com/office/officeart/2005/8/layout/hList7"/>
    <dgm:cxn modelId="{FB965F8C-D13A-4AEB-95D8-C5654130BA93}" type="presParOf" srcId="{B69D1C63-98A8-41CA-812C-54E8771CB483}" destId="{1D40FABC-EB28-4B18-9DEA-34F0E537BA41}" srcOrd="2" destOrd="0" presId="urn:microsoft.com/office/officeart/2005/8/layout/hList7"/>
    <dgm:cxn modelId="{75CAAB6E-B0FD-4B76-A7BF-5CE1EE1A78AB}" type="presParOf" srcId="{B69D1C63-98A8-41CA-812C-54E8771CB483}" destId="{806961A6-4033-43DF-9658-F5DEAE89FB66}" srcOrd="3" destOrd="0" presId="urn:microsoft.com/office/officeart/2005/8/layout/hList7"/>
    <dgm:cxn modelId="{7AEC5D54-D5DD-479E-A817-B0EEBB3B556C}" type="presParOf" srcId="{626A6FE4-2C33-4752-891F-4CA24A871FB2}" destId="{82645C1E-EC72-47BD-95DB-47AF817C3C9F}" srcOrd="1" destOrd="0" presId="urn:microsoft.com/office/officeart/2005/8/layout/hList7"/>
    <dgm:cxn modelId="{07124816-6287-4F2F-A595-C5837DAF91DE}" type="presParOf" srcId="{626A6FE4-2C33-4752-891F-4CA24A871FB2}" destId="{D6241F10-CCC7-41E4-90EE-4A00611B795C}" srcOrd="2" destOrd="0" presId="urn:microsoft.com/office/officeart/2005/8/layout/hList7"/>
    <dgm:cxn modelId="{46108AF4-15F5-495C-9A6F-2BA9D6DF139E}" type="presParOf" srcId="{D6241F10-CCC7-41E4-90EE-4A00611B795C}" destId="{32C93982-E77F-40F4-9C29-A2E345648FBE}" srcOrd="0" destOrd="0" presId="urn:microsoft.com/office/officeart/2005/8/layout/hList7"/>
    <dgm:cxn modelId="{2CEC85FB-84EC-441A-A9F6-F979E0F42375}" type="presParOf" srcId="{D6241F10-CCC7-41E4-90EE-4A00611B795C}" destId="{A223F7D4-DCCC-4EFA-8CFA-67B0BAB16E3A}" srcOrd="1" destOrd="0" presId="urn:microsoft.com/office/officeart/2005/8/layout/hList7"/>
    <dgm:cxn modelId="{0222042F-FA3F-4E7F-98B8-6A855998BADA}" type="presParOf" srcId="{D6241F10-CCC7-41E4-90EE-4A00611B795C}" destId="{4AEF3AD2-74D5-4EA7-A862-D1136E5BB4EE}" srcOrd="2" destOrd="0" presId="urn:microsoft.com/office/officeart/2005/8/layout/hList7"/>
    <dgm:cxn modelId="{6B4ABDCC-282A-4166-BE0F-286FCECE5013}" type="presParOf" srcId="{D6241F10-CCC7-41E4-90EE-4A00611B795C}" destId="{CDE326B9-D993-4A78-BECE-DAA4222EF3EB}" srcOrd="3" destOrd="0" presId="urn:microsoft.com/office/officeart/2005/8/layout/hList7"/>
    <dgm:cxn modelId="{A17BAB09-5C20-4FDC-AA15-243314429264}" type="presParOf" srcId="{626A6FE4-2C33-4752-891F-4CA24A871FB2}" destId="{1198004C-DB3B-40CA-932D-A9CF8D53AC5E}" srcOrd="3" destOrd="0" presId="urn:microsoft.com/office/officeart/2005/8/layout/hList7"/>
    <dgm:cxn modelId="{26B52253-C14F-481F-84EF-7D9615B9114F}" type="presParOf" srcId="{626A6FE4-2C33-4752-891F-4CA24A871FB2}" destId="{1A6F959C-47B9-4941-8600-94865E34B387}" srcOrd="4" destOrd="0" presId="urn:microsoft.com/office/officeart/2005/8/layout/hList7"/>
    <dgm:cxn modelId="{E67B31B3-5035-411C-9BA8-0A52E8179487}" type="presParOf" srcId="{1A6F959C-47B9-4941-8600-94865E34B387}" destId="{37512E46-1291-4E57-8726-4BF30411165C}" srcOrd="0" destOrd="0" presId="urn:microsoft.com/office/officeart/2005/8/layout/hList7"/>
    <dgm:cxn modelId="{EB11D909-7A44-4C21-BC32-FDFD7D3990ED}" type="presParOf" srcId="{1A6F959C-47B9-4941-8600-94865E34B387}" destId="{8B289623-6A11-4EBA-AA0B-A8C45DF558C0}" srcOrd="1" destOrd="0" presId="urn:microsoft.com/office/officeart/2005/8/layout/hList7"/>
    <dgm:cxn modelId="{BAE01D5B-F63F-420C-AF55-81283DEC8949}" type="presParOf" srcId="{1A6F959C-47B9-4941-8600-94865E34B387}" destId="{534FBDDD-657A-4FB9-A095-DB699D46144C}" srcOrd="2" destOrd="0" presId="urn:microsoft.com/office/officeart/2005/8/layout/hList7"/>
    <dgm:cxn modelId="{829EAA9F-64DA-4FFD-B64D-DF6BA334CCD4}" type="presParOf" srcId="{1A6F959C-47B9-4941-8600-94865E34B387}" destId="{C4E55C3F-9181-4ACC-AF89-95FD60E03EB3}" srcOrd="3" destOrd="0" presId="urn:microsoft.com/office/officeart/2005/8/layout/hList7"/>
    <dgm:cxn modelId="{67F7E776-84AF-476A-B027-7A5794A2D2B6}" type="presParOf" srcId="{626A6FE4-2C33-4752-891F-4CA24A871FB2}" destId="{1B7AFB49-EE4B-4E1D-B1A9-4687295A8772}" srcOrd="5" destOrd="0" presId="urn:microsoft.com/office/officeart/2005/8/layout/hList7"/>
    <dgm:cxn modelId="{EFABBE6E-0178-48D0-B4B1-F85C44332A25}" type="presParOf" srcId="{626A6FE4-2C33-4752-891F-4CA24A871FB2}" destId="{28DF58C9-7477-4238-A715-8CB8AEFB26F7}" srcOrd="6" destOrd="0" presId="urn:microsoft.com/office/officeart/2005/8/layout/hList7"/>
    <dgm:cxn modelId="{9BFC9BA1-7B68-4FB4-AC57-DBEDBBD742F4}" type="presParOf" srcId="{28DF58C9-7477-4238-A715-8CB8AEFB26F7}" destId="{91E0600D-43BA-42FE-A49B-910D5EEE3B65}" srcOrd="0" destOrd="0" presId="urn:microsoft.com/office/officeart/2005/8/layout/hList7"/>
    <dgm:cxn modelId="{DA518AE4-664F-4270-B080-69D5EF0A3A0A}" type="presParOf" srcId="{28DF58C9-7477-4238-A715-8CB8AEFB26F7}" destId="{825DBC36-B98C-4D4E-A0C2-D1A374F696B4}" srcOrd="1" destOrd="0" presId="urn:microsoft.com/office/officeart/2005/8/layout/hList7"/>
    <dgm:cxn modelId="{0DB12616-535F-49DD-A982-585EC0A0D903}" type="presParOf" srcId="{28DF58C9-7477-4238-A715-8CB8AEFB26F7}" destId="{F54B084D-7EFA-435B-8DD5-29437FE3BC0A}" srcOrd="2" destOrd="0" presId="urn:microsoft.com/office/officeart/2005/8/layout/hList7"/>
    <dgm:cxn modelId="{36C10E9D-DB2D-4D5F-B17E-A523F27CBCAC}" type="presParOf" srcId="{28DF58C9-7477-4238-A715-8CB8AEFB26F7}" destId="{3BA0F43E-817F-41D8-BBC3-EA6CBDC53988}" srcOrd="3" destOrd="0" presId="urn:microsoft.com/office/officeart/2005/8/layout/hList7"/>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ADB766-6697-4A7C-9371-87ABC53DE26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3E020B5-82C4-4402-B057-94F9989E96A1}">
      <dgm:prSet/>
      <dgm:spPr/>
      <dgm:t>
        <a:bodyPr/>
        <a:lstStyle/>
        <a:p>
          <a:endParaRPr lang="en-GB" b="0" i="1" dirty="0"/>
        </a:p>
        <a:p>
          <a:r>
            <a:rPr lang="en-GB" b="0" i="1" dirty="0"/>
            <a:t>“I used rather informal language, and </a:t>
          </a:r>
          <a:r>
            <a:rPr lang="en-GB" b="1" i="1" dirty="0"/>
            <a:t>I saw </a:t>
          </a:r>
          <a:r>
            <a:rPr lang="en-GB" i="1" dirty="0"/>
            <a:t>I have to change </a:t>
          </a:r>
          <a:r>
            <a:rPr lang="en-GB" b="0" i="1" dirty="0"/>
            <a:t>that.” </a:t>
          </a:r>
          <a:endParaRPr lang="en-US" dirty="0"/>
        </a:p>
      </dgm:t>
    </dgm:pt>
    <dgm:pt modelId="{432A8F48-CA03-456E-99AD-AD00DB5D7E09}" type="parTrans" cxnId="{8A5976E5-BA9E-45D2-A3C7-AA774A7FE10D}">
      <dgm:prSet/>
      <dgm:spPr/>
      <dgm:t>
        <a:bodyPr/>
        <a:lstStyle/>
        <a:p>
          <a:endParaRPr lang="en-US"/>
        </a:p>
      </dgm:t>
    </dgm:pt>
    <dgm:pt modelId="{AB188793-6AAE-4FD1-B845-81CBD2A03653}" type="sibTrans" cxnId="{8A5976E5-BA9E-45D2-A3C7-AA774A7FE10D}">
      <dgm:prSet/>
      <dgm:spPr/>
      <dgm:t>
        <a:bodyPr/>
        <a:lstStyle/>
        <a:p>
          <a:endParaRPr lang="en-US"/>
        </a:p>
      </dgm:t>
    </dgm:pt>
    <dgm:pt modelId="{5B4AE1E5-C85B-4E27-8E69-AEF2751873E0}">
      <dgm:prSet/>
      <dgm:spPr/>
      <dgm:t>
        <a:bodyPr/>
        <a:lstStyle/>
        <a:p>
          <a:r>
            <a:rPr lang="en-GB" b="0" i="1" dirty="0"/>
            <a:t>“When we discussed this task in class </a:t>
          </a:r>
          <a:r>
            <a:rPr lang="en-GB" b="1" i="1" dirty="0"/>
            <a:t>I realised </a:t>
          </a:r>
          <a:r>
            <a:rPr lang="en-GB" b="0" i="1" dirty="0"/>
            <a:t>that what I had written didn’t focus on the question, and I had looked more at socialisation rather than social construction. It was this </a:t>
          </a:r>
          <a:r>
            <a:rPr lang="en-GB" i="1" dirty="0"/>
            <a:t>that made me read </a:t>
          </a:r>
          <a:r>
            <a:rPr lang="en-GB" b="0" i="1" dirty="0"/>
            <a:t>around the subject more.”</a:t>
          </a:r>
          <a:endParaRPr lang="en-US" dirty="0"/>
        </a:p>
      </dgm:t>
    </dgm:pt>
    <dgm:pt modelId="{CDD8E615-3A18-419E-AC30-97094739CD86}" type="parTrans" cxnId="{7032A18B-D49D-40FF-B910-93C3451A418E}">
      <dgm:prSet/>
      <dgm:spPr/>
      <dgm:t>
        <a:bodyPr/>
        <a:lstStyle/>
        <a:p>
          <a:endParaRPr lang="en-US"/>
        </a:p>
      </dgm:t>
    </dgm:pt>
    <dgm:pt modelId="{3F53B6E8-A1B8-4E30-B4F3-E82A555E11F7}" type="sibTrans" cxnId="{7032A18B-D49D-40FF-B910-93C3451A418E}">
      <dgm:prSet/>
      <dgm:spPr/>
      <dgm:t>
        <a:bodyPr/>
        <a:lstStyle/>
        <a:p>
          <a:endParaRPr lang="en-US"/>
        </a:p>
      </dgm:t>
    </dgm:pt>
    <dgm:pt modelId="{7C76F49E-36CD-4809-840D-CF3773A58E7C}">
      <dgm:prSet/>
      <dgm:spPr/>
      <dgm:t>
        <a:bodyPr/>
        <a:lstStyle/>
        <a:p>
          <a:r>
            <a:rPr lang="en-GB" b="0" i="1" dirty="0"/>
            <a:t>“Having to comment on someone else’s presentation makes you </a:t>
          </a:r>
          <a:r>
            <a:rPr lang="en-GB" b="1" i="1" dirty="0"/>
            <a:t>think</a:t>
          </a:r>
          <a:r>
            <a:rPr lang="en-GB" i="1" dirty="0"/>
            <a:t> a lot more</a:t>
          </a:r>
          <a:r>
            <a:rPr lang="en-GB" b="0" i="1" dirty="0"/>
            <a:t>, made you </a:t>
          </a:r>
          <a:r>
            <a:rPr lang="en-GB" b="1" i="1" dirty="0"/>
            <a:t>more aware</a:t>
          </a:r>
          <a:r>
            <a:rPr lang="en-GB" b="0" i="1" dirty="0"/>
            <a:t>…by looking at other people’s work </a:t>
          </a:r>
          <a:r>
            <a:rPr lang="en-GB" b="1" i="1" dirty="0"/>
            <a:t>you were seeing </a:t>
          </a:r>
          <a:r>
            <a:rPr lang="en-GB" b="0" i="1" dirty="0"/>
            <a:t>what you’re good at and what you need to improve on….”</a:t>
          </a:r>
          <a:endParaRPr lang="en-US" dirty="0"/>
        </a:p>
      </dgm:t>
    </dgm:pt>
    <dgm:pt modelId="{626E2A5C-3EA0-4743-8B7F-1A201AED443F}" type="parTrans" cxnId="{9AA25941-26F6-4953-AD31-5334DB32F3AE}">
      <dgm:prSet/>
      <dgm:spPr/>
      <dgm:t>
        <a:bodyPr/>
        <a:lstStyle/>
        <a:p>
          <a:endParaRPr lang="en-US"/>
        </a:p>
      </dgm:t>
    </dgm:pt>
    <dgm:pt modelId="{33531DF2-D1B8-4E31-B921-7A7F05E29615}" type="sibTrans" cxnId="{9AA25941-26F6-4953-AD31-5334DB32F3AE}">
      <dgm:prSet/>
      <dgm:spPr/>
      <dgm:t>
        <a:bodyPr/>
        <a:lstStyle/>
        <a:p>
          <a:endParaRPr lang="en-US"/>
        </a:p>
      </dgm:t>
    </dgm:pt>
    <dgm:pt modelId="{79BF45B9-5E45-4E78-9D6C-EB8C0F4DCA22}" type="pres">
      <dgm:prSet presAssocID="{F4ADB766-6697-4A7C-9371-87ABC53DE26A}" presName="vert0" presStyleCnt="0">
        <dgm:presLayoutVars>
          <dgm:dir/>
          <dgm:animOne val="branch"/>
          <dgm:animLvl val="lvl"/>
        </dgm:presLayoutVars>
      </dgm:prSet>
      <dgm:spPr/>
    </dgm:pt>
    <dgm:pt modelId="{7F5875F6-8D60-4885-907F-9FE04C1AECC9}" type="pres">
      <dgm:prSet presAssocID="{E3E020B5-82C4-4402-B057-94F9989E96A1}" presName="thickLine" presStyleLbl="alignNode1" presStyleIdx="0" presStyleCnt="3"/>
      <dgm:spPr/>
    </dgm:pt>
    <dgm:pt modelId="{35228C6D-BDF7-49F6-B480-DD6DE81902A6}" type="pres">
      <dgm:prSet presAssocID="{E3E020B5-82C4-4402-B057-94F9989E96A1}" presName="horz1" presStyleCnt="0"/>
      <dgm:spPr/>
    </dgm:pt>
    <dgm:pt modelId="{65109F8E-F338-4E6F-A373-910F7A6B6B18}" type="pres">
      <dgm:prSet presAssocID="{E3E020B5-82C4-4402-B057-94F9989E96A1}" presName="tx1" presStyleLbl="revTx" presStyleIdx="0" presStyleCnt="3"/>
      <dgm:spPr/>
    </dgm:pt>
    <dgm:pt modelId="{97296008-E057-4507-B08B-D350784EDDBB}" type="pres">
      <dgm:prSet presAssocID="{E3E020B5-82C4-4402-B057-94F9989E96A1}" presName="vert1" presStyleCnt="0"/>
      <dgm:spPr/>
    </dgm:pt>
    <dgm:pt modelId="{A994C684-48BA-41E5-B41E-B98F03810E60}" type="pres">
      <dgm:prSet presAssocID="{5B4AE1E5-C85B-4E27-8E69-AEF2751873E0}" presName="thickLine" presStyleLbl="alignNode1" presStyleIdx="1" presStyleCnt="3"/>
      <dgm:spPr/>
    </dgm:pt>
    <dgm:pt modelId="{7C3881EE-6D1D-437A-AAA6-9A7A04366487}" type="pres">
      <dgm:prSet presAssocID="{5B4AE1E5-C85B-4E27-8E69-AEF2751873E0}" presName="horz1" presStyleCnt="0"/>
      <dgm:spPr/>
    </dgm:pt>
    <dgm:pt modelId="{5C7777A7-95B2-4BE1-A651-BC10B5C64E96}" type="pres">
      <dgm:prSet presAssocID="{5B4AE1E5-C85B-4E27-8E69-AEF2751873E0}" presName="tx1" presStyleLbl="revTx" presStyleIdx="1" presStyleCnt="3"/>
      <dgm:spPr/>
    </dgm:pt>
    <dgm:pt modelId="{A225073C-EDF9-43AA-BD9E-46A2BBFD1D4E}" type="pres">
      <dgm:prSet presAssocID="{5B4AE1E5-C85B-4E27-8E69-AEF2751873E0}" presName="vert1" presStyleCnt="0"/>
      <dgm:spPr/>
    </dgm:pt>
    <dgm:pt modelId="{ADE79C90-D968-48BF-B453-807E2518AB9A}" type="pres">
      <dgm:prSet presAssocID="{7C76F49E-36CD-4809-840D-CF3773A58E7C}" presName="thickLine" presStyleLbl="alignNode1" presStyleIdx="2" presStyleCnt="3"/>
      <dgm:spPr/>
    </dgm:pt>
    <dgm:pt modelId="{3BF0FA0A-4832-44C7-AF3C-C0CA00C1CA95}" type="pres">
      <dgm:prSet presAssocID="{7C76F49E-36CD-4809-840D-CF3773A58E7C}" presName="horz1" presStyleCnt="0"/>
      <dgm:spPr/>
    </dgm:pt>
    <dgm:pt modelId="{24F65F2C-6A2A-4974-A216-6A4E4C76F4AA}" type="pres">
      <dgm:prSet presAssocID="{7C76F49E-36CD-4809-840D-CF3773A58E7C}" presName="tx1" presStyleLbl="revTx" presStyleIdx="2" presStyleCnt="3"/>
      <dgm:spPr/>
    </dgm:pt>
    <dgm:pt modelId="{1F8C300C-9168-46A2-87C5-C385331058FB}" type="pres">
      <dgm:prSet presAssocID="{7C76F49E-36CD-4809-840D-CF3773A58E7C}" presName="vert1" presStyleCnt="0"/>
      <dgm:spPr/>
    </dgm:pt>
  </dgm:ptLst>
  <dgm:cxnLst>
    <dgm:cxn modelId="{464D1505-E0CD-403D-AF42-E92025FDE05D}" type="presOf" srcId="{F4ADB766-6697-4A7C-9371-87ABC53DE26A}" destId="{79BF45B9-5E45-4E78-9D6C-EB8C0F4DCA22}" srcOrd="0" destOrd="0" presId="urn:microsoft.com/office/officeart/2008/layout/LinedList"/>
    <dgm:cxn modelId="{BEE06723-0121-4A7A-8C8F-242E3E88EF27}" type="presOf" srcId="{5B4AE1E5-C85B-4E27-8E69-AEF2751873E0}" destId="{5C7777A7-95B2-4BE1-A651-BC10B5C64E96}" srcOrd="0" destOrd="0" presId="urn:microsoft.com/office/officeart/2008/layout/LinedList"/>
    <dgm:cxn modelId="{9AA25941-26F6-4953-AD31-5334DB32F3AE}" srcId="{F4ADB766-6697-4A7C-9371-87ABC53DE26A}" destId="{7C76F49E-36CD-4809-840D-CF3773A58E7C}" srcOrd="2" destOrd="0" parTransId="{626E2A5C-3EA0-4743-8B7F-1A201AED443F}" sibTransId="{33531DF2-D1B8-4E31-B921-7A7F05E29615}"/>
    <dgm:cxn modelId="{7032A18B-D49D-40FF-B910-93C3451A418E}" srcId="{F4ADB766-6697-4A7C-9371-87ABC53DE26A}" destId="{5B4AE1E5-C85B-4E27-8E69-AEF2751873E0}" srcOrd="1" destOrd="0" parTransId="{CDD8E615-3A18-419E-AC30-97094739CD86}" sibTransId="{3F53B6E8-A1B8-4E30-B4F3-E82A555E11F7}"/>
    <dgm:cxn modelId="{1B6BF5D5-6F88-4566-A259-7FB28B04A17A}" type="presOf" srcId="{E3E020B5-82C4-4402-B057-94F9989E96A1}" destId="{65109F8E-F338-4E6F-A373-910F7A6B6B18}" srcOrd="0" destOrd="0" presId="urn:microsoft.com/office/officeart/2008/layout/LinedList"/>
    <dgm:cxn modelId="{8A5976E5-BA9E-45D2-A3C7-AA774A7FE10D}" srcId="{F4ADB766-6697-4A7C-9371-87ABC53DE26A}" destId="{E3E020B5-82C4-4402-B057-94F9989E96A1}" srcOrd="0" destOrd="0" parTransId="{432A8F48-CA03-456E-99AD-AD00DB5D7E09}" sibTransId="{AB188793-6AAE-4FD1-B845-81CBD2A03653}"/>
    <dgm:cxn modelId="{24E61EEC-5C25-462A-8362-021DBFA49CF2}" type="presOf" srcId="{7C76F49E-36CD-4809-840D-CF3773A58E7C}" destId="{24F65F2C-6A2A-4974-A216-6A4E4C76F4AA}" srcOrd="0" destOrd="0" presId="urn:microsoft.com/office/officeart/2008/layout/LinedList"/>
    <dgm:cxn modelId="{067D5D20-F6DC-49CA-B57E-0F22BCF434BE}" type="presParOf" srcId="{79BF45B9-5E45-4E78-9D6C-EB8C0F4DCA22}" destId="{7F5875F6-8D60-4885-907F-9FE04C1AECC9}" srcOrd="0" destOrd="0" presId="urn:microsoft.com/office/officeart/2008/layout/LinedList"/>
    <dgm:cxn modelId="{11DD8404-A082-49A3-BB91-A8630F9302D0}" type="presParOf" srcId="{79BF45B9-5E45-4E78-9D6C-EB8C0F4DCA22}" destId="{35228C6D-BDF7-49F6-B480-DD6DE81902A6}" srcOrd="1" destOrd="0" presId="urn:microsoft.com/office/officeart/2008/layout/LinedList"/>
    <dgm:cxn modelId="{8DFA3BC5-3162-4CC8-9D42-E60631E11840}" type="presParOf" srcId="{35228C6D-BDF7-49F6-B480-DD6DE81902A6}" destId="{65109F8E-F338-4E6F-A373-910F7A6B6B18}" srcOrd="0" destOrd="0" presId="urn:microsoft.com/office/officeart/2008/layout/LinedList"/>
    <dgm:cxn modelId="{88E6D6F6-B784-4029-8438-AF15EDBCF2EE}" type="presParOf" srcId="{35228C6D-BDF7-49F6-B480-DD6DE81902A6}" destId="{97296008-E057-4507-B08B-D350784EDDBB}" srcOrd="1" destOrd="0" presId="urn:microsoft.com/office/officeart/2008/layout/LinedList"/>
    <dgm:cxn modelId="{6C00834C-7F3A-4D54-A776-ADD2E6B9C88D}" type="presParOf" srcId="{79BF45B9-5E45-4E78-9D6C-EB8C0F4DCA22}" destId="{A994C684-48BA-41E5-B41E-B98F03810E60}" srcOrd="2" destOrd="0" presId="urn:microsoft.com/office/officeart/2008/layout/LinedList"/>
    <dgm:cxn modelId="{97CFE90F-01B6-45F1-8179-C54F47E10208}" type="presParOf" srcId="{79BF45B9-5E45-4E78-9D6C-EB8C0F4DCA22}" destId="{7C3881EE-6D1D-437A-AAA6-9A7A04366487}" srcOrd="3" destOrd="0" presId="urn:microsoft.com/office/officeart/2008/layout/LinedList"/>
    <dgm:cxn modelId="{CF402A0B-73DB-4BF3-A360-5B70262DBE0C}" type="presParOf" srcId="{7C3881EE-6D1D-437A-AAA6-9A7A04366487}" destId="{5C7777A7-95B2-4BE1-A651-BC10B5C64E96}" srcOrd="0" destOrd="0" presId="urn:microsoft.com/office/officeart/2008/layout/LinedList"/>
    <dgm:cxn modelId="{5A8288C5-05F4-4046-A678-40BEAFB27DB9}" type="presParOf" srcId="{7C3881EE-6D1D-437A-AAA6-9A7A04366487}" destId="{A225073C-EDF9-43AA-BD9E-46A2BBFD1D4E}" srcOrd="1" destOrd="0" presId="urn:microsoft.com/office/officeart/2008/layout/LinedList"/>
    <dgm:cxn modelId="{2A24E0CB-A9ED-46A3-815C-28097A78584E}" type="presParOf" srcId="{79BF45B9-5E45-4E78-9D6C-EB8C0F4DCA22}" destId="{ADE79C90-D968-48BF-B453-807E2518AB9A}" srcOrd="4" destOrd="0" presId="urn:microsoft.com/office/officeart/2008/layout/LinedList"/>
    <dgm:cxn modelId="{23755541-6383-4CF9-B1F3-5BA125CB7C6C}" type="presParOf" srcId="{79BF45B9-5E45-4E78-9D6C-EB8C0F4DCA22}" destId="{3BF0FA0A-4832-44C7-AF3C-C0CA00C1CA95}" srcOrd="5" destOrd="0" presId="urn:microsoft.com/office/officeart/2008/layout/LinedList"/>
    <dgm:cxn modelId="{F702233A-F0AB-4E70-B5E3-69D2A20DD692}" type="presParOf" srcId="{3BF0FA0A-4832-44C7-AF3C-C0CA00C1CA95}" destId="{24F65F2C-6A2A-4974-A216-6A4E4C76F4AA}" srcOrd="0" destOrd="0" presId="urn:microsoft.com/office/officeart/2008/layout/LinedList"/>
    <dgm:cxn modelId="{79F634AF-4404-4333-BA09-8EE9EBBBD2FE}" type="presParOf" srcId="{3BF0FA0A-4832-44C7-AF3C-C0CA00C1CA95}" destId="{1F8C300C-9168-46A2-87C5-C385331058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BC0E0A-2E6F-46E7-B69D-95EB06C8B684}" type="doc">
      <dgm:prSet loTypeId="urn:microsoft.com/office/officeart/2005/8/layout/hList7" loCatId="process" qsTypeId="urn:microsoft.com/office/officeart/2005/8/quickstyle/simple1" qsCatId="simple" csTypeId="urn:microsoft.com/office/officeart/2005/8/colors/accent1_2" csCatId="accent1" phldr="1"/>
      <dgm:spPr/>
    </dgm:pt>
    <dgm:pt modelId="{BB358134-2885-49AC-AEFF-47BDCD3657E5}">
      <dgm:prSet phldrT="[Text]"/>
      <dgm:spPr>
        <a:solidFill>
          <a:srgbClr val="CB31D7"/>
        </a:solidFill>
      </dgm:spPr>
      <dgm:t>
        <a:bodyPr/>
        <a:lstStyle/>
        <a:p>
          <a:r>
            <a:rPr lang="en-GB" dirty="0"/>
            <a:t>Produce</a:t>
          </a:r>
        </a:p>
      </dgm:t>
    </dgm:pt>
    <dgm:pt modelId="{AA62A92E-408E-42F1-869A-C9238014C19E}" type="parTrans" cxnId="{F59D6175-9002-41A0-9071-7C10A0B9861A}">
      <dgm:prSet/>
      <dgm:spPr/>
      <dgm:t>
        <a:bodyPr/>
        <a:lstStyle/>
        <a:p>
          <a:endParaRPr lang="en-GB"/>
        </a:p>
      </dgm:t>
    </dgm:pt>
    <dgm:pt modelId="{0924D587-4F53-4B15-8490-B81D98B2C3BB}" type="sibTrans" cxnId="{F59D6175-9002-41A0-9071-7C10A0B9861A}">
      <dgm:prSet/>
      <dgm:spPr/>
      <dgm:t>
        <a:bodyPr/>
        <a:lstStyle/>
        <a:p>
          <a:endParaRPr lang="en-GB"/>
        </a:p>
      </dgm:t>
    </dgm:pt>
    <dgm:pt modelId="{51DFA3A2-09F5-42D7-813D-FCFC3DF5B17F}">
      <dgm:prSet phldrT="[Text]"/>
      <dgm:spPr>
        <a:solidFill>
          <a:srgbClr val="2FD5D9"/>
        </a:solidFill>
      </dgm:spPr>
      <dgm:t>
        <a:bodyPr/>
        <a:lstStyle/>
        <a:p>
          <a:r>
            <a:rPr lang="en-GB" dirty="0"/>
            <a:t>Compare</a:t>
          </a:r>
        </a:p>
      </dgm:t>
    </dgm:pt>
    <dgm:pt modelId="{4EC68C14-4531-4418-B87A-51BE2CCDDFCB}" type="parTrans" cxnId="{6C4D83CC-7578-40BA-A1D3-D8B4D55C92E5}">
      <dgm:prSet/>
      <dgm:spPr/>
      <dgm:t>
        <a:bodyPr/>
        <a:lstStyle/>
        <a:p>
          <a:endParaRPr lang="en-GB"/>
        </a:p>
      </dgm:t>
    </dgm:pt>
    <dgm:pt modelId="{6CEC99B8-C465-4F7B-859F-B33EE6D4C32A}" type="sibTrans" cxnId="{6C4D83CC-7578-40BA-A1D3-D8B4D55C92E5}">
      <dgm:prSet/>
      <dgm:spPr/>
      <dgm:t>
        <a:bodyPr/>
        <a:lstStyle/>
        <a:p>
          <a:endParaRPr lang="en-GB"/>
        </a:p>
      </dgm:t>
    </dgm:pt>
    <dgm:pt modelId="{B679600B-30AE-4433-AE85-5B0FE1EA790B}">
      <dgm:prSet phldrT="[Text]"/>
      <dgm:spPr>
        <a:solidFill>
          <a:srgbClr val="7030A0"/>
        </a:solidFill>
      </dgm:spPr>
      <dgm:t>
        <a:bodyPr/>
        <a:lstStyle/>
        <a:p>
          <a:r>
            <a:rPr lang="en-GB" dirty="0"/>
            <a:t>Reflect and expound</a:t>
          </a:r>
        </a:p>
      </dgm:t>
    </dgm:pt>
    <dgm:pt modelId="{7AB8D109-B67F-4F82-A291-24F59114BBCE}" type="parTrans" cxnId="{16EE3C0E-BBED-4110-9653-FD0436566FCB}">
      <dgm:prSet/>
      <dgm:spPr/>
      <dgm:t>
        <a:bodyPr/>
        <a:lstStyle/>
        <a:p>
          <a:endParaRPr lang="en-GB"/>
        </a:p>
      </dgm:t>
    </dgm:pt>
    <dgm:pt modelId="{0C6F4AC1-AE59-464B-AFC3-AFFB8A0218B4}" type="sibTrans" cxnId="{16EE3C0E-BBED-4110-9653-FD0436566FCB}">
      <dgm:prSet/>
      <dgm:spPr/>
      <dgm:t>
        <a:bodyPr/>
        <a:lstStyle/>
        <a:p>
          <a:endParaRPr lang="en-GB"/>
        </a:p>
      </dgm:t>
    </dgm:pt>
    <dgm:pt modelId="{84CBA260-611E-4DFA-8664-AB003F59D2A0}" type="pres">
      <dgm:prSet presAssocID="{A4BC0E0A-2E6F-46E7-B69D-95EB06C8B684}" presName="Name0" presStyleCnt="0">
        <dgm:presLayoutVars>
          <dgm:dir/>
          <dgm:resizeHandles val="exact"/>
        </dgm:presLayoutVars>
      </dgm:prSet>
      <dgm:spPr/>
    </dgm:pt>
    <dgm:pt modelId="{DA44869D-DB2A-4FDC-98E5-0CD7AF464372}" type="pres">
      <dgm:prSet presAssocID="{A4BC0E0A-2E6F-46E7-B69D-95EB06C8B684}" presName="fgShape" presStyleLbl="fgShp" presStyleIdx="0" presStyleCnt="1"/>
      <dgm:spPr>
        <a:prstGeom prst="rightArrow">
          <a:avLst/>
        </a:prstGeom>
        <a:solidFill>
          <a:srgbClr val="0070C0"/>
        </a:solidFill>
      </dgm:spPr>
    </dgm:pt>
    <dgm:pt modelId="{21985C0D-1294-46B8-8BF4-CB39C2DAFFE3}" type="pres">
      <dgm:prSet presAssocID="{A4BC0E0A-2E6F-46E7-B69D-95EB06C8B684}" presName="linComp" presStyleCnt="0"/>
      <dgm:spPr/>
    </dgm:pt>
    <dgm:pt modelId="{0CF5571E-39C6-4FD9-AD89-B2DA949D3A84}" type="pres">
      <dgm:prSet presAssocID="{BB358134-2885-49AC-AEFF-47BDCD3657E5}" presName="compNode" presStyleCnt="0"/>
      <dgm:spPr/>
    </dgm:pt>
    <dgm:pt modelId="{8E259D3C-57D7-4535-97E1-18326D973BC1}" type="pres">
      <dgm:prSet presAssocID="{BB358134-2885-49AC-AEFF-47BDCD3657E5}" presName="bkgdShape" presStyleLbl="node1" presStyleIdx="0" presStyleCnt="3"/>
      <dgm:spPr/>
    </dgm:pt>
    <dgm:pt modelId="{B5F8C576-A796-4AA7-8505-4FEFF59E2A27}" type="pres">
      <dgm:prSet presAssocID="{BB358134-2885-49AC-AEFF-47BDCD3657E5}" presName="nodeTx" presStyleLbl="node1" presStyleIdx="0" presStyleCnt="3">
        <dgm:presLayoutVars>
          <dgm:bulletEnabled val="1"/>
        </dgm:presLayoutVars>
      </dgm:prSet>
      <dgm:spPr/>
    </dgm:pt>
    <dgm:pt modelId="{5C5107F3-59D7-435C-A3BD-6C534CA4A50A}" type="pres">
      <dgm:prSet presAssocID="{BB358134-2885-49AC-AEFF-47BDCD3657E5}" presName="invisiNode" presStyleLbl="node1" presStyleIdx="0" presStyleCnt="3"/>
      <dgm:spPr/>
    </dgm:pt>
    <dgm:pt modelId="{CCD7381B-DE48-4009-AA34-68317A4C82E7}" type="pres">
      <dgm:prSet presAssocID="{BB358134-2885-49AC-AEFF-47BDCD3657E5}"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bg1"/>
          </a:solidFill>
        </a:ln>
      </dgm:spPr>
      <dgm:extLst>
        <a:ext uri="{E40237B7-FDA0-4F09-8148-C483321AD2D9}">
          <dgm14:cNvPr xmlns:dgm14="http://schemas.microsoft.com/office/drawing/2010/diagram" id="0" name="" descr="Scribble outline"/>
        </a:ext>
      </dgm:extLst>
    </dgm:pt>
    <dgm:pt modelId="{5760F7E4-C5E2-4281-917E-78B98F812680}" type="pres">
      <dgm:prSet presAssocID="{0924D587-4F53-4B15-8490-B81D98B2C3BB}" presName="sibTrans" presStyleLbl="sibTrans2D1" presStyleIdx="0" presStyleCnt="0"/>
      <dgm:spPr/>
    </dgm:pt>
    <dgm:pt modelId="{EFD2D431-320A-40AA-8AB3-91D6951819E4}" type="pres">
      <dgm:prSet presAssocID="{51DFA3A2-09F5-42D7-813D-FCFC3DF5B17F}" presName="compNode" presStyleCnt="0"/>
      <dgm:spPr/>
    </dgm:pt>
    <dgm:pt modelId="{3FFD9BA9-74CD-4698-95D4-2C47C1A510DF}" type="pres">
      <dgm:prSet presAssocID="{51DFA3A2-09F5-42D7-813D-FCFC3DF5B17F}" presName="bkgdShape" presStyleLbl="node1" presStyleIdx="1" presStyleCnt="3"/>
      <dgm:spPr/>
    </dgm:pt>
    <dgm:pt modelId="{5482885B-A95F-4838-9CB4-9E3E3D3B9ABF}" type="pres">
      <dgm:prSet presAssocID="{51DFA3A2-09F5-42D7-813D-FCFC3DF5B17F}" presName="nodeTx" presStyleLbl="node1" presStyleIdx="1" presStyleCnt="3">
        <dgm:presLayoutVars>
          <dgm:bulletEnabled val="1"/>
        </dgm:presLayoutVars>
      </dgm:prSet>
      <dgm:spPr/>
    </dgm:pt>
    <dgm:pt modelId="{253008EB-7DB5-4489-A1A3-623B4482A642}" type="pres">
      <dgm:prSet presAssocID="{51DFA3A2-09F5-42D7-813D-FCFC3DF5B17F}" presName="invisiNode" presStyleLbl="node1" presStyleIdx="1" presStyleCnt="3"/>
      <dgm:spPr/>
    </dgm:pt>
    <dgm:pt modelId="{D3EB1B3C-9C7E-48D1-AD50-30DD03F6E1CA}" type="pres">
      <dgm:prSet presAssocID="{51DFA3A2-09F5-42D7-813D-FCFC3DF5B17F}"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ales of justice with solid fill"/>
        </a:ext>
      </dgm:extLst>
    </dgm:pt>
    <dgm:pt modelId="{DDAEB445-DF98-4B05-86F1-2552EDA0A911}" type="pres">
      <dgm:prSet presAssocID="{6CEC99B8-C465-4F7B-859F-B33EE6D4C32A}" presName="sibTrans" presStyleLbl="sibTrans2D1" presStyleIdx="0" presStyleCnt="0"/>
      <dgm:spPr/>
    </dgm:pt>
    <dgm:pt modelId="{A8686A17-271E-4041-8738-855E59834246}" type="pres">
      <dgm:prSet presAssocID="{B679600B-30AE-4433-AE85-5B0FE1EA790B}" presName="compNode" presStyleCnt="0"/>
      <dgm:spPr/>
    </dgm:pt>
    <dgm:pt modelId="{913D3561-702D-48C7-8057-00C013AD2A3D}" type="pres">
      <dgm:prSet presAssocID="{B679600B-30AE-4433-AE85-5B0FE1EA790B}" presName="bkgdShape" presStyleLbl="node1" presStyleIdx="2" presStyleCnt="3"/>
      <dgm:spPr/>
    </dgm:pt>
    <dgm:pt modelId="{7244B57B-CD8C-418F-BF26-2C6534EA757F}" type="pres">
      <dgm:prSet presAssocID="{B679600B-30AE-4433-AE85-5B0FE1EA790B}" presName="nodeTx" presStyleLbl="node1" presStyleIdx="2" presStyleCnt="3">
        <dgm:presLayoutVars>
          <dgm:bulletEnabled val="1"/>
        </dgm:presLayoutVars>
      </dgm:prSet>
      <dgm:spPr/>
    </dgm:pt>
    <dgm:pt modelId="{4238CC33-E033-4902-87FA-E9E5741DA5E5}" type="pres">
      <dgm:prSet presAssocID="{B679600B-30AE-4433-AE85-5B0FE1EA790B}" presName="invisiNode" presStyleLbl="node1" presStyleIdx="2" presStyleCnt="3"/>
      <dgm:spPr/>
    </dgm:pt>
    <dgm:pt modelId="{81B12FBB-6579-44B9-AD3E-2CB6B0193ADB}" type="pres">
      <dgm:prSet presAssocID="{B679600B-30AE-4433-AE85-5B0FE1EA790B}"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d with gears with solid fill"/>
        </a:ext>
      </dgm:extLst>
    </dgm:pt>
  </dgm:ptLst>
  <dgm:cxnLst>
    <dgm:cxn modelId="{16EE3C0E-BBED-4110-9653-FD0436566FCB}" srcId="{A4BC0E0A-2E6F-46E7-B69D-95EB06C8B684}" destId="{B679600B-30AE-4433-AE85-5B0FE1EA790B}" srcOrd="2" destOrd="0" parTransId="{7AB8D109-B67F-4F82-A291-24F59114BBCE}" sibTransId="{0C6F4AC1-AE59-464B-AFC3-AFFB8A0218B4}"/>
    <dgm:cxn modelId="{67C11B19-972C-4F4F-87D6-93B54132E76C}" type="presOf" srcId="{51DFA3A2-09F5-42D7-813D-FCFC3DF5B17F}" destId="{3FFD9BA9-74CD-4698-95D4-2C47C1A510DF}" srcOrd="0" destOrd="0" presId="urn:microsoft.com/office/officeart/2005/8/layout/hList7"/>
    <dgm:cxn modelId="{F4B37334-5644-4C80-9C78-D5CAFA7D84D9}" type="presOf" srcId="{B679600B-30AE-4433-AE85-5B0FE1EA790B}" destId="{7244B57B-CD8C-418F-BF26-2C6534EA757F}" srcOrd="1" destOrd="0" presId="urn:microsoft.com/office/officeart/2005/8/layout/hList7"/>
    <dgm:cxn modelId="{CAF17940-9EB2-4BB2-A802-0E438E005B77}" type="presOf" srcId="{A4BC0E0A-2E6F-46E7-B69D-95EB06C8B684}" destId="{84CBA260-611E-4DFA-8664-AB003F59D2A0}" srcOrd="0" destOrd="0" presId="urn:microsoft.com/office/officeart/2005/8/layout/hList7"/>
    <dgm:cxn modelId="{52BF1847-E2E2-4F70-9367-45699B4E20AC}" type="presOf" srcId="{B679600B-30AE-4433-AE85-5B0FE1EA790B}" destId="{913D3561-702D-48C7-8057-00C013AD2A3D}" srcOrd="0" destOrd="0" presId="urn:microsoft.com/office/officeart/2005/8/layout/hList7"/>
    <dgm:cxn modelId="{1039A168-6819-4E56-837B-4AE0EDD9ADDF}" type="presOf" srcId="{BB358134-2885-49AC-AEFF-47BDCD3657E5}" destId="{8E259D3C-57D7-4535-97E1-18326D973BC1}" srcOrd="0" destOrd="0" presId="urn:microsoft.com/office/officeart/2005/8/layout/hList7"/>
    <dgm:cxn modelId="{A6E63873-D4CE-4D94-BB18-04B40A25B480}" type="presOf" srcId="{0924D587-4F53-4B15-8490-B81D98B2C3BB}" destId="{5760F7E4-C5E2-4281-917E-78B98F812680}" srcOrd="0" destOrd="0" presId="urn:microsoft.com/office/officeart/2005/8/layout/hList7"/>
    <dgm:cxn modelId="{F59D6175-9002-41A0-9071-7C10A0B9861A}" srcId="{A4BC0E0A-2E6F-46E7-B69D-95EB06C8B684}" destId="{BB358134-2885-49AC-AEFF-47BDCD3657E5}" srcOrd="0" destOrd="0" parTransId="{AA62A92E-408E-42F1-869A-C9238014C19E}" sibTransId="{0924D587-4F53-4B15-8490-B81D98B2C3BB}"/>
    <dgm:cxn modelId="{DD6D7A9F-731C-4391-833F-E042101D88CC}" type="presOf" srcId="{51DFA3A2-09F5-42D7-813D-FCFC3DF5B17F}" destId="{5482885B-A95F-4838-9CB4-9E3E3D3B9ABF}" srcOrd="1" destOrd="0" presId="urn:microsoft.com/office/officeart/2005/8/layout/hList7"/>
    <dgm:cxn modelId="{825A4BB8-9E0D-4CD7-965B-B42EECE7452E}" type="presOf" srcId="{6CEC99B8-C465-4F7B-859F-B33EE6D4C32A}" destId="{DDAEB445-DF98-4B05-86F1-2552EDA0A911}" srcOrd="0" destOrd="0" presId="urn:microsoft.com/office/officeart/2005/8/layout/hList7"/>
    <dgm:cxn modelId="{02AFBCC1-52B2-4836-86C9-F19E4E7FD6BF}" type="presOf" srcId="{BB358134-2885-49AC-AEFF-47BDCD3657E5}" destId="{B5F8C576-A796-4AA7-8505-4FEFF59E2A27}" srcOrd="1" destOrd="0" presId="urn:microsoft.com/office/officeart/2005/8/layout/hList7"/>
    <dgm:cxn modelId="{6C4D83CC-7578-40BA-A1D3-D8B4D55C92E5}" srcId="{A4BC0E0A-2E6F-46E7-B69D-95EB06C8B684}" destId="{51DFA3A2-09F5-42D7-813D-FCFC3DF5B17F}" srcOrd="1" destOrd="0" parTransId="{4EC68C14-4531-4418-B87A-51BE2CCDDFCB}" sibTransId="{6CEC99B8-C465-4F7B-859F-B33EE6D4C32A}"/>
    <dgm:cxn modelId="{C22C63F7-CFEE-47F0-A786-D760D8034D22}" type="presParOf" srcId="{84CBA260-611E-4DFA-8664-AB003F59D2A0}" destId="{DA44869D-DB2A-4FDC-98E5-0CD7AF464372}" srcOrd="0" destOrd="0" presId="urn:microsoft.com/office/officeart/2005/8/layout/hList7"/>
    <dgm:cxn modelId="{CA21730C-CC3B-4C20-9022-27A0D2242631}" type="presParOf" srcId="{84CBA260-611E-4DFA-8664-AB003F59D2A0}" destId="{21985C0D-1294-46B8-8BF4-CB39C2DAFFE3}" srcOrd="1" destOrd="0" presId="urn:microsoft.com/office/officeart/2005/8/layout/hList7"/>
    <dgm:cxn modelId="{B4D68F07-4AB2-42A0-888D-192F8A27C924}" type="presParOf" srcId="{21985C0D-1294-46B8-8BF4-CB39C2DAFFE3}" destId="{0CF5571E-39C6-4FD9-AD89-B2DA949D3A84}" srcOrd="0" destOrd="0" presId="urn:microsoft.com/office/officeart/2005/8/layout/hList7"/>
    <dgm:cxn modelId="{D8A08F34-5DF5-4570-973C-2D71FA5BAA59}" type="presParOf" srcId="{0CF5571E-39C6-4FD9-AD89-B2DA949D3A84}" destId="{8E259D3C-57D7-4535-97E1-18326D973BC1}" srcOrd="0" destOrd="0" presId="urn:microsoft.com/office/officeart/2005/8/layout/hList7"/>
    <dgm:cxn modelId="{99ACB473-862F-430C-ADF7-74E64F9940A8}" type="presParOf" srcId="{0CF5571E-39C6-4FD9-AD89-B2DA949D3A84}" destId="{B5F8C576-A796-4AA7-8505-4FEFF59E2A27}" srcOrd="1" destOrd="0" presId="urn:microsoft.com/office/officeart/2005/8/layout/hList7"/>
    <dgm:cxn modelId="{848452B7-7382-4AB9-AA37-557D52BE56DC}" type="presParOf" srcId="{0CF5571E-39C6-4FD9-AD89-B2DA949D3A84}" destId="{5C5107F3-59D7-435C-A3BD-6C534CA4A50A}" srcOrd="2" destOrd="0" presId="urn:microsoft.com/office/officeart/2005/8/layout/hList7"/>
    <dgm:cxn modelId="{BC4B4F2A-AF1F-42E7-BEA9-B8B6541443C1}" type="presParOf" srcId="{0CF5571E-39C6-4FD9-AD89-B2DA949D3A84}" destId="{CCD7381B-DE48-4009-AA34-68317A4C82E7}" srcOrd="3" destOrd="0" presId="urn:microsoft.com/office/officeart/2005/8/layout/hList7"/>
    <dgm:cxn modelId="{0DA69A0F-18D7-435C-95F1-569C852FA0D8}" type="presParOf" srcId="{21985C0D-1294-46B8-8BF4-CB39C2DAFFE3}" destId="{5760F7E4-C5E2-4281-917E-78B98F812680}" srcOrd="1" destOrd="0" presId="urn:microsoft.com/office/officeart/2005/8/layout/hList7"/>
    <dgm:cxn modelId="{F1B2B34A-FEE7-4648-AF92-0A1DBB9DE820}" type="presParOf" srcId="{21985C0D-1294-46B8-8BF4-CB39C2DAFFE3}" destId="{EFD2D431-320A-40AA-8AB3-91D6951819E4}" srcOrd="2" destOrd="0" presId="urn:microsoft.com/office/officeart/2005/8/layout/hList7"/>
    <dgm:cxn modelId="{DB3767F6-2D13-466D-88B1-6D6ED776AC5C}" type="presParOf" srcId="{EFD2D431-320A-40AA-8AB3-91D6951819E4}" destId="{3FFD9BA9-74CD-4698-95D4-2C47C1A510DF}" srcOrd="0" destOrd="0" presId="urn:microsoft.com/office/officeart/2005/8/layout/hList7"/>
    <dgm:cxn modelId="{E960A106-2BAE-4305-B4F0-306871E5563D}" type="presParOf" srcId="{EFD2D431-320A-40AA-8AB3-91D6951819E4}" destId="{5482885B-A95F-4838-9CB4-9E3E3D3B9ABF}" srcOrd="1" destOrd="0" presId="urn:microsoft.com/office/officeart/2005/8/layout/hList7"/>
    <dgm:cxn modelId="{04C8CDD5-9284-48EA-A1E2-BB67A498A818}" type="presParOf" srcId="{EFD2D431-320A-40AA-8AB3-91D6951819E4}" destId="{253008EB-7DB5-4489-A1A3-623B4482A642}" srcOrd="2" destOrd="0" presId="urn:microsoft.com/office/officeart/2005/8/layout/hList7"/>
    <dgm:cxn modelId="{135AFDFD-395F-43D8-9242-F98FB6EF1602}" type="presParOf" srcId="{EFD2D431-320A-40AA-8AB3-91D6951819E4}" destId="{D3EB1B3C-9C7E-48D1-AD50-30DD03F6E1CA}" srcOrd="3" destOrd="0" presId="urn:microsoft.com/office/officeart/2005/8/layout/hList7"/>
    <dgm:cxn modelId="{F2D15368-AEEF-40BF-9AB5-E6D7533EC34B}" type="presParOf" srcId="{21985C0D-1294-46B8-8BF4-CB39C2DAFFE3}" destId="{DDAEB445-DF98-4B05-86F1-2552EDA0A911}" srcOrd="3" destOrd="0" presId="urn:microsoft.com/office/officeart/2005/8/layout/hList7"/>
    <dgm:cxn modelId="{8EA3DC48-B4FE-44AB-AEEA-BBEFB193A29C}" type="presParOf" srcId="{21985C0D-1294-46B8-8BF4-CB39C2DAFFE3}" destId="{A8686A17-271E-4041-8738-855E59834246}" srcOrd="4" destOrd="0" presId="urn:microsoft.com/office/officeart/2005/8/layout/hList7"/>
    <dgm:cxn modelId="{D4942710-A79E-4E5D-8AF4-0A7DD2CEDB3E}" type="presParOf" srcId="{A8686A17-271E-4041-8738-855E59834246}" destId="{913D3561-702D-48C7-8057-00C013AD2A3D}" srcOrd="0" destOrd="0" presId="urn:microsoft.com/office/officeart/2005/8/layout/hList7"/>
    <dgm:cxn modelId="{13BA1AF9-8A47-4B0B-80F2-331E536E9AE4}" type="presParOf" srcId="{A8686A17-271E-4041-8738-855E59834246}" destId="{7244B57B-CD8C-418F-BF26-2C6534EA757F}" srcOrd="1" destOrd="0" presId="urn:microsoft.com/office/officeart/2005/8/layout/hList7"/>
    <dgm:cxn modelId="{E27E6793-9DE5-49B5-B0B9-1998AF1802FF}" type="presParOf" srcId="{A8686A17-271E-4041-8738-855E59834246}" destId="{4238CC33-E033-4902-87FA-E9E5741DA5E5}" srcOrd="2" destOrd="0" presId="urn:microsoft.com/office/officeart/2005/8/layout/hList7"/>
    <dgm:cxn modelId="{ECA5B017-0055-4776-ADBE-AF204CB577F0}" type="presParOf" srcId="{A8686A17-271E-4041-8738-855E59834246}" destId="{81B12FBB-6579-44B9-AD3E-2CB6B0193AD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32CBB-4B2B-4328-A4F0-71412936744D}">
      <dsp:nvSpPr>
        <dsp:cNvPr id="0" name=""/>
        <dsp:cNvSpPr/>
      </dsp:nvSpPr>
      <dsp:spPr>
        <a:xfrm rot="16200000">
          <a:off x="776369" y="-776369"/>
          <a:ext cx="2801590" cy="4354329"/>
        </a:xfrm>
        <a:prstGeom prst="round1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GB" sz="2000" b="1" kern="1200" dirty="0"/>
        </a:p>
        <a:p>
          <a:pPr marL="0" lvl="0" indent="0" algn="ctr" defTabSz="889000">
            <a:lnSpc>
              <a:spcPct val="90000"/>
            </a:lnSpc>
            <a:spcBef>
              <a:spcPct val="0"/>
            </a:spcBef>
            <a:spcAft>
              <a:spcPct val="35000"/>
            </a:spcAft>
            <a:buNone/>
          </a:pPr>
          <a:r>
            <a:rPr lang="en-GB" sz="2000" b="1" kern="1200" dirty="0"/>
            <a:t>DEEP APPROACHES?</a:t>
          </a:r>
        </a:p>
        <a:p>
          <a:pPr marL="0" lvl="0" indent="0" algn="ctr" defTabSz="889000">
            <a:lnSpc>
              <a:spcPct val="90000"/>
            </a:lnSpc>
            <a:spcBef>
              <a:spcPct val="0"/>
            </a:spcBef>
            <a:spcAft>
              <a:spcPct val="35000"/>
            </a:spcAft>
            <a:buNone/>
          </a:pPr>
          <a:r>
            <a:rPr lang="en-GB" sz="2000" kern="1200" dirty="0"/>
            <a:t>Encourage students to genuinely understand the subject  as opposed to juggling formulae or performing tasks in an isolated, formulaic or unconnected way? </a:t>
          </a:r>
        </a:p>
      </dsp:txBody>
      <dsp:txXfrm rot="5400000">
        <a:off x="0" y="0"/>
        <a:ext cx="4354329" cy="2101192"/>
      </dsp:txXfrm>
    </dsp:sp>
    <dsp:sp modelId="{3CA19A79-25A8-49D1-A942-F7B663820C35}">
      <dsp:nvSpPr>
        <dsp:cNvPr id="0" name=""/>
        <dsp:cNvSpPr/>
      </dsp:nvSpPr>
      <dsp:spPr>
        <a:xfrm>
          <a:off x="4354329" y="0"/>
          <a:ext cx="4354329" cy="2801590"/>
        </a:xfrm>
        <a:prstGeom prst="round1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t>SENSE OF BECOMING?</a:t>
          </a:r>
        </a:p>
        <a:p>
          <a:pPr marL="0" lvl="0" indent="0" algn="ctr" defTabSz="889000">
            <a:lnSpc>
              <a:spcPct val="90000"/>
            </a:lnSpc>
            <a:spcBef>
              <a:spcPct val="0"/>
            </a:spcBef>
            <a:spcAft>
              <a:spcPct val="35000"/>
            </a:spcAft>
            <a:buNone/>
          </a:pPr>
          <a:r>
            <a:rPr lang="en-GB" sz="2000" kern="1200" dirty="0"/>
            <a:t>How far do the tasks help students feel they are starting to act as a participant in the disciplinary community?</a:t>
          </a:r>
        </a:p>
      </dsp:txBody>
      <dsp:txXfrm>
        <a:off x="4354329" y="0"/>
        <a:ext cx="4354329" cy="2101192"/>
      </dsp:txXfrm>
    </dsp:sp>
    <dsp:sp modelId="{6BC6B8E1-4959-4E15-B72D-14A2E112DB48}">
      <dsp:nvSpPr>
        <dsp:cNvPr id="0" name=""/>
        <dsp:cNvSpPr/>
      </dsp:nvSpPr>
      <dsp:spPr>
        <a:xfrm rot="10800000">
          <a:off x="17765" y="2801590"/>
          <a:ext cx="4354329" cy="2801590"/>
        </a:xfrm>
        <a:prstGeom prst="round1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t>PERSONAL INTEREST &amp; OWNERSHIP?</a:t>
          </a:r>
        </a:p>
        <a:p>
          <a:pPr marL="0" lvl="0" indent="0" algn="ctr" defTabSz="889000">
            <a:lnSpc>
              <a:spcPct val="90000"/>
            </a:lnSpc>
            <a:spcBef>
              <a:spcPct val="0"/>
            </a:spcBef>
            <a:spcAft>
              <a:spcPct val="35000"/>
            </a:spcAft>
            <a:buNone/>
          </a:pPr>
          <a:r>
            <a:rPr lang="en-GB" sz="1900" kern="1200" dirty="0"/>
            <a:t>E.g. issues </a:t>
          </a:r>
          <a:r>
            <a:rPr lang="en-GB" sz="1900" i="1" kern="1200" dirty="0"/>
            <a:t>they </a:t>
          </a:r>
          <a:r>
            <a:rPr lang="en-GB" sz="1900" kern="1200" dirty="0"/>
            <a:t>have identified, element of choice of topic or method?</a:t>
          </a:r>
        </a:p>
      </dsp:txBody>
      <dsp:txXfrm rot="10800000">
        <a:off x="17765" y="3501987"/>
        <a:ext cx="4354329" cy="2101192"/>
      </dsp:txXfrm>
    </dsp:sp>
    <dsp:sp modelId="{238FDD57-166B-4956-B01F-1488BE88C98E}">
      <dsp:nvSpPr>
        <dsp:cNvPr id="0" name=""/>
        <dsp:cNvSpPr/>
      </dsp:nvSpPr>
      <dsp:spPr>
        <a:xfrm rot="5400000">
          <a:off x="5130698" y="2025220"/>
          <a:ext cx="2801590" cy="4354329"/>
        </a:xfrm>
        <a:prstGeom prst="round1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1" kern="1200" dirty="0"/>
            <a:t>INHERENTLY MEANINGFUL </a:t>
          </a:r>
        </a:p>
        <a:p>
          <a:pPr marL="0" lvl="0" indent="0" algn="ctr" defTabSz="889000">
            <a:lnSpc>
              <a:spcPct val="90000"/>
            </a:lnSpc>
            <a:spcBef>
              <a:spcPct val="0"/>
            </a:spcBef>
            <a:spcAft>
              <a:spcPct val="35000"/>
            </a:spcAft>
            <a:buNone/>
          </a:pPr>
          <a:r>
            <a:rPr lang="en-GB" sz="2000" b="1" kern="1200" dirty="0"/>
            <a:t>and WORTHWHILE?</a:t>
          </a:r>
        </a:p>
        <a:p>
          <a:pPr marL="0" lvl="0" indent="0" algn="ctr" defTabSz="889000">
            <a:lnSpc>
              <a:spcPct val="90000"/>
            </a:lnSpc>
            <a:spcBef>
              <a:spcPct val="0"/>
            </a:spcBef>
            <a:spcAft>
              <a:spcPct val="35000"/>
            </a:spcAft>
            <a:buNone/>
          </a:pPr>
          <a:r>
            <a:rPr lang="en-GB" sz="1900" kern="1200" dirty="0"/>
            <a:t>Sense of audience, meaningful outputs, plausible contexts?</a:t>
          </a:r>
        </a:p>
        <a:p>
          <a:pPr marL="0" lvl="0" indent="0" algn="ctr" defTabSz="889000">
            <a:lnSpc>
              <a:spcPct val="90000"/>
            </a:lnSpc>
            <a:spcBef>
              <a:spcPct val="0"/>
            </a:spcBef>
            <a:spcAft>
              <a:spcPct val="35000"/>
            </a:spcAft>
            <a:buNone/>
          </a:pPr>
          <a:r>
            <a:rPr lang="en-GB" sz="1800" kern="1200" dirty="0"/>
            <a:t>Involve learning to plan and monitor progress prior to completion, &amp; involvement in feedback processes</a:t>
          </a:r>
          <a:r>
            <a:rPr lang="en-GB" sz="1900" kern="1200" dirty="0"/>
            <a:t>? </a:t>
          </a:r>
        </a:p>
      </dsp:txBody>
      <dsp:txXfrm rot="-5400000">
        <a:off x="4354329" y="3501987"/>
        <a:ext cx="4354329" cy="2101192"/>
      </dsp:txXfrm>
    </dsp:sp>
    <dsp:sp modelId="{0C9EAE83-15C7-4186-AA70-F05886AA5103}">
      <dsp:nvSpPr>
        <dsp:cNvPr id="0" name=""/>
        <dsp:cNvSpPr/>
      </dsp:nvSpPr>
      <dsp:spPr>
        <a:xfrm>
          <a:off x="3048030" y="2101192"/>
          <a:ext cx="2612597" cy="1400795"/>
        </a:xfrm>
        <a:prstGeom prst="ellipse">
          <a:avLst/>
        </a:prstGeom>
        <a:solidFill>
          <a:srgbClr val="00B0F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Authenticity</a:t>
          </a:r>
        </a:p>
      </dsp:txBody>
      <dsp:txXfrm>
        <a:off x="3430636" y="2306334"/>
        <a:ext cx="1847385" cy="990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9900B-7368-4DB8-BE7D-ADE51F53E3B4}">
      <dsp:nvSpPr>
        <dsp:cNvPr id="0" name=""/>
        <dsp:cNvSpPr/>
      </dsp:nvSpPr>
      <dsp:spPr>
        <a:xfrm>
          <a:off x="0" y="2908"/>
          <a:ext cx="8596993" cy="343352"/>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5692A14E-3146-4037-B3A8-E99AC2B15EC0}">
      <dsp:nvSpPr>
        <dsp:cNvPr id="0" name=""/>
        <dsp:cNvSpPr/>
      </dsp:nvSpPr>
      <dsp:spPr>
        <a:xfrm>
          <a:off x="103864" y="80162"/>
          <a:ext cx="189028" cy="188843"/>
        </a:xfrm>
        <a:prstGeom prst="rect">
          <a:avLst/>
        </a:prstGeom>
        <a:blipFill>
          <a:blip xmlns:r="http://schemas.openxmlformats.org/officeDocument/2006/relationships" r:embed="rId1">
            <a:duotone>
              <a:schemeClr val="accent2">
                <a:shade val="45000"/>
                <a:satMod val="135000"/>
              </a:schemeClr>
              <a:prstClr val="white"/>
            </a:duotone>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AE3F81-57D2-47F7-801E-1057E4D9426A}">
      <dsp:nvSpPr>
        <dsp:cNvPr id="0" name=""/>
        <dsp:cNvSpPr/>
      </dsp:nvSpPr>
      <dsp:spPr>
        <a:xfrm>
          <a:off x="396756" y="2908"/>
          <a:ext cx="8117333" cy="493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36" tIns="52236" rIns="52236" bIns="52236" numCol="1" spcCol="1270" anchor="ctr" anchorCtr="0">
          <a:noAutofit/>
        </a:bodyPr>
        <a:lstStyle/>
        <a:p>
          <a:pPr marL="0" lvl="0" indent="0" algn="l" defTabSz="800100">
            <a:lnSpc>
              <a:spcPct val="100000"/>
            </a:lnSpc>
            <a:spcBef>
              <a:spcPct val="0"/>
            </a:spcBef>
            <a:spcAft>
              <a:spcPct val="35000"/>
            </a:spcAft>
            <a:buNone/>
          </a:pPr>
          <a:r>
            <a:rPr lang="en-GB" sz="1800" b="1" kern="1200" dirty="0"/>
            <a:t>Whenever writing assignments, it’s a good idea to start with the learning outcomes,</a:t>
          </a:r>
          <a:endParaRPr lang="en-US" sz="1800" kern="1200" dirty="0"/>
        </a:p>
      </dsp:txBody>
      <dsp:txXfrm>
        <a:off x="396756" y="2908"/>
        <a:ext cx="8117333" cy="493569"/>
      </dsp:txXfrm>
    </dsp:sp>
    <dsp:sp modelId="{8F0540CC-46FF-496C-9F80-B8D80693B895}">
      <dsp:nvSpPr>
        <dsp:cNvPr id="0" name=""/>
        <dsp:cNvSpPr/>
      </dsp:nvSpPr>
      <dsp:spPr>
        <a:xfrm>
          <a:off x="0" y="619869"/>
          <a:ext cx="8596993" cy="343352"/>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580CEB17-F765-4C4A-9CAD-9FEC79F6F5A8}">
      <dsp:nvSpPr>
        <dsp:cNvPr id="0" name=""/>
        <dsp:cNvSpPr/>
      </dsp:nvSpPr>
      <dsp:spPr>
        <a:xfrm>
          <a:off x="103864" y="697124"/>
          <a:ext cx="189028" cy="188843"/>
        </a:xfrm>
        <a:prstGeom prst="rect">
          <a:avLst/>
        </a:prstGeom>
        <a:blipFill>
          <a:blip xmlns:r="http://schemas.openxmlformats.org/officeDocument/2006/relationships" r:embed="rId3">
            <a:duotone>
              <a:schemeClr val="accent2">
                <a:shade val="45000"/>
                <a:satMod val="135000"/>
              </a:schemeClr>
              <a:prstClr val="white"/>
            </a:duotone>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5733D3-FEFC-4E02-A9A3-40C25CDF49E4}">
      <dsp:nvSpPr>
        <dsp:cNvPr id="0" name=""/>
        <dsp:cNvSpPr/>
      </dsp:nvSpPr>
      <dsp:spPr>
        <a:xfrm>
          <a:off x="396756" y="619869"/>
          <a:ext cx="8117333" cy="493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36" tIns="52236" rIns="52236" bIns="52236" numCol="1" spcCol="1270" anchor="ctr" anchorCtr="0">
          <a:noAutofit/>
        </a:bodyPr>
        <a:lstStyle/>
        <a:p>
          <a:pPr marL="0" lvl="0" indent="0" algn="l" defTabSz="800100">
            <a:lnSpc>
              <a:spcPct val="100000"/>
            </a:lnSpc>
            <a:spcBef>
              <a:spcPct val="0"/>
            </a:spcBef>
            <a:spcAft>
              <a:spcPct val="35000"/>
            </a:spcAft>
            <a:buNone/>
          </a:pPr>
          <a:r>
            <a:rPr lang="en-GB" sz="1800" b="1" kern="1200" dirty="0"/>
            <a:t>Identify powerful, driving verbs at their centre to direct student effort, such as ‘interpret’, ‘research and review’, ‘set up and calibrate’, ‘evaluate’ and ‘compile’. </a:t>
          </a:r>
          <a:endParaRPr lang="en-US" sz="1800" kern="1200" dirty="0"/>
        </a:p>
      </dsp:txBody>
      <dsp:txXfrm>
        <a:off x="396756" y="619869"/>
        <a:ext cx="8117333" cy="493569"/>
      </dsp:txXfrm>
    </dsp:sp>
    <dsp:sp modelId="{366EED26-C765-4901-B675-939FA9BE73BF}">
      <dsp:nvSpPr>
        <dsp:cNvPr id="0" name=""/>
        <dsp:cNvSpPr/>
      </dsp:nvSpPr>
      <dsp:spPr>
        <a:xfrm>
          <a:off x="0" y="1236831"/>
          <a:ext cx="8596993" cy="343352"/>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AC050305-A829-43A6-8C56-FCB8FBE5BECE}">
      <dsp:nvSpPr>
        <dsp:cNvPr id="0" name=""/>
        <dsp:cNvSpPr/>
      </dsp:nvSpPr>
      <dsp:spPr>
        <a:xfrm>
          <a:off x="103864" y="1314085"/>
          <a:ext cx="189028" cy="188843"/>
        </a:xfrm>
        <a:prstGeom prst="rect">
          <a:avLst/>
        </a:prstGeom>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FEAA2B-0C3C-4D23-9D4B-149FF6379841}">
      <dsp:nvSpPr>
        <dsp:cNvPr id="0" name=""/>
        <dsp:cNvSpPr/>
      </dsp:nvSpPr>
      <dsp:spPr>
        <a:xfrm>
          <a:off x="396756" y="1236831"/>
          <a:ext cx="8117333" cy="493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36" tIns="52236" rIns="52236" bIns="52236" numCol="1" spcCol="1270" anchor="ctr" anchorCtr="0">
          <a:noAutofit/>
        </a:bodyPr>
        <a:lstStyle/>
        <a:p>
          <a:pPr marL="0" lvl="0" indent="0" algn="l" defTabSz="800100">
            <a:lnSpc>
              <a:spcPct val="100000"/>
            </a:lnSpc>
            <a:spcBef>
              <a:spcPct val="0"/>
            </a:spcBef>
            <a:spcAft>
              <a:spcPct val="35000"/>
            </a:spcAft>
            <a:buNone/>
          </a:pPr>
          <a:r>
            <a:rPr lang="en-GB" sz="1800" b="1" kern="1200" dirty="0"/>
            <a:t>Consider the object of the verb i.e. what students do which provides a focus for action e.g. produce a digital learning pack, or provide a professional opinion in the form of a letter with appendices;</a:t>
          </a:r>
          <a:endParaRPr lang="en-US" sz="1800" kern="1200" dirty="0"/>
        </a:p>
      </dsp:txBody>
      <dsp:txXfrm>
        <a:off x="396756" y="1236831"/>
        <a:ext cx="8117333" cy="493569"/>
      </dsp:txXfrm>
    </dsp:sp>
    <dsp:sp modelId="{8555BD81-DE3A-4031-BE6C-F632C9185D61}">
      <dsp:nvSpPr>
        <dsp:cNvPr id="0" name=""/>
        <dsp:cNvSpPr/>
      </dsp:nvSpPr>
      <dsp:spPr>
        <a:xfrm>
          <a:off x="0" y="1853793"/>
          <a:ext cx="8596993" cy="343352"/>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CCE3BF4B-1294-4CC1-B130-841E728DF519}">
      <dsp:nvSpPr>
        <dsp:cNvPr id="0" name=""/>
        <dsp:cNvSpPr/>
      </dsp:nvSpPr>
      <dsp:spPr>
        <a:xfrm>
          <a:off x="103864" y="1931047"/>
          <a:ext cx="189028" cy="188843"/>
        </a:xfrm>
        <a:prstGeom prst="rect">
          <a:avLst/>
        </a:prstGeom>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B85882-7A40-4B95-8250-7738681B53AE}">
      <dsp:nvSpPr>
        <dsp:cNvPr id="0" name=""/>
        <dsp:cNvSpPr/>
      </dsp:nvSpPr>
      <dsp:spPr>
        <a:xfrm>
          <a:off x="396756" y="1853793"/>
          <a:ext cx="8117333" cy="493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36" tIns="52236" rIns="52236" bIns="52236" numCol="1" spcCol="1270" anchor="ctr" anchorCtr="0">
          <a:noAutofit/>
        </a:bodyPr>
        <a:lstStyle/>
        <a:p>
          <a:pPr marL="0" lvl="0" indent="0" algn="l" defTabSz="800100">
            <a:lnSpc>
              <a:spcPct val="100000"/>
            </a:lnSpc>
            <a:spcBef>
              <a:spcPct val="0"/>
            </a:spcBef>
            <a:spcAft>
              <a:spcPct val="35000"/>
            </a:spcAft>
            <a:buNone/>
          </a:pPr>
          <a:r>
            <a:rPr lang="en-GB" sz="1800" b="1" kern="1200" dirty="0"/>
            <a:t>Next indicate what outcomes/evidence of achievement you require so you could be confident the outcome has been achieved; </a:t>
          </a:r>
          <a:endParaRPr lang="en-US" sz="1800" kern="1200" dirty="0"/>
        </a:p>
      </dsp:txBody>
      <dsp:txXfrm>
        <a:off x="396756" y="1853793"/>
        <a:ext cx="8117333" cy="493569"/>
      </dsp:txXfrm>
    </dsp:sp>
    <dsp:sp modelId="{3A01C06C-53BF-4DB0-919B-375BCD0F85D1}">
      <dsp:nvSpPr>
        <dsp:cNvPr id="0" name=""/>
        <dsp:cNvSpPr/>
      </dsp:nvSpPr>
      <dsp:spPr>
        <a:xfrm>
          <a:off x="0" y="2470754"/>
          <a:ext cx="8596993" cy="343352"/>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FAEC63B3-62FA-4F82-8A43-A26572BCDA2D}">
      <dsp:nvSpPr>
        <dsp:cNvPr id="0" name=""/>
        <dsp:cNvSpPr/>
      </dsp:nvSpPr>
      <dsp:spPr>
        <a:xfrm>
          <a:off x="103864" y="2548009"/>
          <a:ext cx="189028" cy="188843"/>
        </a:xfrm>
        <a:prstGeom prst="rect">
          <a:avLst/>
        </a:prstGeom>
        <a:blipFill>
          <a:blip xmlns:r="http://schemas.openxmlformats.org/officeDocument/2006/relationships" r:embed="rId9">
            <a:duotone>
              <a:schemeClr val="accent2">
                <a:shade val="45000"/>
                <a:satMod val="135000"/>
              </a:schemeClr>
              <a:prstClr val="white"/>
            </a:duotone>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E72535-3639-4E10-88FC-7072D1FCD1F5}">
      <dsp:nvSpPr>
        <dsp:cNvPr id="0" name=""/>
        <dsp:cNvSpPr/>
      </dsp:nvSpPr>
      <dsp:spPr>
        <a:xfrm>
          <a:off x="396756" y="2470754"/>
          <a:ext cx="8117333" cy="493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36" tIns="52236" rIns="52236" bIns="52236" numCol="1" spcCol="1270" anchor="ctr" anchorCtr="0">
          <a:noAutofit/>
        </a:bodyPr>
        <a:lstStyle/>
        <a:p>
          <a:pPr marL="0" lvl="0" indent="0" algn="l" defTabSz="800100">
            <a:lnSpc>
              <a:spcPct val="100000"/>
            </a:lnSpc>
            <a:spcBef>
              <a:spcPct val="0"/>
            </a:spcBef>
            <a:spcAft>
              <a:spcPct val="35000"/>
            </a:spcAft>
            <a:buNone/>
          </a:pPr>
          <a:r>
            <a:rPr lang="en-GB" sz="1800" b="1" kern="1200" dirty="0"/>
            <a:t>Wrap round with detail around the subject or professional context/plausible scenario  relevant to the subject area/ discipline/ course to bring the assignment to life;</a:t>
          </a:r>
          <a:endParaRPr lang="en-US" sz="1800" kern="1200" dirty="0"/>
        </a:p>
      </dsp:txBody>
      <dsp:txXfrm>
        <a:off x="396756" y="2470754"/>
        <a:ext cx="8117333" cy="493569"/>
      </dsp:txXfrm>
    </dsp:sp>
    <dsp:sp modelId="{1F246152-A4FD-47D8-A481-938C6C5AB575}">
      <dsp:nvSpPr>
        <dsp:cNvPr id="0" name=""/>
        <dsp:cNvSpPr/>
      </dsp:nvSpPr>
      <dsp:spPr>
        <a:xfrm>
          <a:off x="0" y="3087716"/>
          <a:ext cx="8596993" cy="343352"/>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86A66D1A-5323-404A-A66B-5774057C02EC}">
      <dsp:nvSpPr>
        <dsp:cNvPr id="0" name=""/>
        <dsp:cNvSpPr/>
      </dsp:nvSpPr>
      <dsp:spPr>
        <a:xfrm>
          <a:off x="103864" y="3164970"/>
          <a:ext cx="189028" cy="188843"/>
        </a:xfrm>
        <a:prstGeom prst="rect">
          <a:avLst/>
        </a:prstGeom>
        <a:blipFill>
          <a:blip xmlns:r="http://schemas.openxmlformats.org/officeDocument/2006/relationships" r:embed="rId11">
            <a:duotone>
              <a:schemeClr val="accent2">
                <a:shade val="45000"/>
                <a:satMod val="135000"/>
              </a:schemeClr>
              <a:prstClr val="white"/>
            </a:duotone>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3DA1E5-0A23-46DE-B3BF-71B81F9DF2A5}">
      <dsp:nvSpPr>
        <dsp:cNvPr id="0" name=""/>
        <dsp:cNvSpPr/>
      </dsp:nvSpPr>
      <dsp:spPr>
        <a:xfrm>
          <a:off x="396756" y="3087716"/>
          <a:ext cx="8117333" cy="493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236" tIns="52236" rIns="52236" bIns="52236" numCol="1" spcCol="1270" anchor="ctr" anchorCtr="0">
          <a:noAutofit/>
        </a:bodyPr>
        <a:lstStyle/>
        <a:p>
          <a:pPr marL="0" lvl="0" indent="0" algn="l" defTabSz="800100">
            <a:lnSpc>
              <a:spcPct val="100000"/>
            </a:lnSpc>
            <a:spcBef>
              <a:spcPct val="0"/>
            </a:spcBef>
            <a:spcAft>
              <a:spcPct val="35000"/>
            </a:spcAft>
            <a:buNone/>
          </a:pPr>
          <a:r>
            <a:rPr lang="en-GB" sz="1800" b="1" kern="1200" dirty="0"/>
            <a:t>Complete it with modifiers/developments/ range statements to guide the students about the scale and scope of what is required of them.</a:t>
          </a:r>
          <a:endParaRPr lang="en-US" sz="1800" kern="1200" dirty="0"/>
        </a:p>
      </dsp:txBody>
      <dsp:txXfrm>
        <a:off x="396756" y="3087716"/>
        <a:ext cx="8117333" cy="4935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B17AE-5072-40F6-B9CA-C0C42CD469F2}">
      <dsp:nvSpPr>
        <dsp:cNvPr id="0" name=""/>
        <dsp:cNvSpPr/>
      </dsp:nvSpPr>
      <dsp:spPr>
        <a:xfrm>
          <a:off x="0" y="2064258"/>
          <a:ext cx="4697730"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A5ED5DCE-AA16-4788-869A-2E7E6A1B52DD}">
      <dsp:nvSpPr>
        <dsp:cNvPr id="0" name=""/>
        <dsp:cNvSpPr/>
      </dsp:nvSpPr>
      <dsp:spPr>
        <a:xfrm rot="8100000">
          <a:off x="63680" y="477555"/>
          <a:ext cx="299958" cy="299958"/>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F87EA1-29D0-4F19-9FE8-E90153F1EB69}">
      <dsp:nvSpPr>
        <dsp:cNvPr id="0" name=""/>
        <dsp:cNvSpPr/>
      </dsp:nvSpPr>
      <dsp:spPr>
        <a:xfrm>
          <a:off x="97002" y="510878"/>
          <a:ext cx="233312" cy="23331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D34621F-4B0B-405B-A110-5D91CAE9D0ED}">
      <dsp:nvSpPr>
        <dsp:cNvPr id="0" name=""/>
        <dsp:cNvSpPr/>
      </dsp:nvSpPr>
      <dsp:spPr>
        <a:xfrm>
          <a:off x="425761" y="842217"/>
          <a:ext cx="1932797" cy="1222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b="1" kern="1200" dirty="0"/>
            <a:t>Compendia of examples of authentic assessment in practice from diverse disciplines</a:t>
          </a:r>
        </a:p>
      </dsp:txBody>
      <dsp:txXfrm>
        <a:off x="425761" y="842217"/>
        <a:ext cx="1932797" cy="1222040"/>
      </dsp:txXfrm>
    </dsp:sp>
    <dsp:sp modelId="{8F90C50A-499E-4271-96F5-2B728018BFA8}">
      <dsp:nvSpPr>
        <dsp:cNvPr id="0" name=""/>
        <dsp:cNvSpPr/>
      </dsp:nvSpPr>
      <dsp:spPr>
        <a:xfrm>
          <a:off x="425761" y="412851"/>
          <a:ext cx="1932797" cy="429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19 Mar. and 3 May 2021</a:t>
          </a:r>
        </a:p>
      </dsp:txBody>
      <dsp:txXfrm>
        <a:off x="425761" y="412851"/>
        <a:ext cx="1932797" cy="429365"/>
      </dsp:txXfrm>
    </dsp:sp>
    <dsp:sp modelId="{21AC5DE4-DA24-4144-891F-6956232C0ABE}">
      <dsp:nvSpPr>
        <dsp:cNvPr id="0" name=""/>
        <dsp:cNvSpPr/>
      </dsp:nvSpPr>
      <dsp:spPr>
        <a:xfrm>
          <a:off x="213659" y="842217"/>
          <a:ext cx="0" cy="1222040"/>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6AF0D24-2CAE-4AC1-A115-CEFA92AC57BA}">
      <dsp:nvSpPr>
        <dsp:cNvPr id="0" name=""/>
        <dsp:cNvSpPr/>
      </dsp:nvSpPr>
      <dsp:spPr>
        <a:xfrm>
          <a:off x="178061" y="2025615"/>
          <a:ext cx="76356" cy="77285"/>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2A0CD-6A9F-4F3D-95F5-D7B92571D153}">
      <dsp:nvSpPr>
        <dsp:cNvPr id="0" name=""/>
        <dsp:cNvSpPr/>
      </dsp:nvSpPr>
      <dsp:spPr>
        <a:xfrm rot="18900000">
          <a:off x="1232487" y="3351002"/>
          <a:ext cx="299958" cy="299958"/>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05334-328B-4DF6-AF68-E1627064800A}">
      <dsp:nvSpPr>
        <dsp:cNvPr id="0" name=""/>
        <dsp:cNvSpPr/>
      </dsp:nvSpPr>
      <dsp:spPr>
        <a:xfrm>
          <a:off x="1265809" y="3384325"/>
          <a:ext cx="233312" cy="23331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16E3C9C-94FF-442E-969C-37D1E6606676}">
      <dsp:nvSpPr>
        <dsp:cNvPr id="0" name=""/>
        <dsp:cNvSpPr/>
      </dsp:nvSpPr>
      <dsp:spPr>
        <a:xfrm>
          <a:off x="1594568" y="2064258"/>
          <a:ext cx="1932797" cy="1222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b" anchorCtr="0">
          <a:noAutofit/>
        </a:bodyPr>
        <a:lstStyle/>
        <a:p>
          <a:pPr marL="0" lvl="0" indent="0" algn="l" defTabSz="488950">
            <a:lnSpc>
              <a:spcPct val="90000"/>
            </a:lnSpc>
            <a:spcBef>
              <a:spcPct val="0"/>
            </a:spcBef>
            <a:spcAft>
              <a:spcPct val="35000"/>
            </a:spcAft>
            <a:buNone/>
          </a:pPr>
          <a:r>
            <a:rPr lang="en-US" sz="1100" b="1" kern="1200" dirty="0">
              <a:solidFill>
                <a:schemeClr val="accent1"/>
              </a:solidFill>
            </a:rPr>
            <a:t>Mechanics tales: Motivating Mathematics</a:t>
          </a:r>
          <a:r>
            <a:rPr lang="en-US" sz="1100" b="1" kern="1200" dirty="0"/>
            <a:t> </a:t>
          </a:r>
          <a:r>
            <a:rPr lang="en-US" sz="1100" b="1" kern="1200" dirty="0">
              <a:solidFill>
                <a:schemeClr val="accent1"/>
              </a:solidFill>
            </a:rPr>
            <a:t>learning through assessment. (Dr Giuseppe Zurlo)</a:t>
          </a:r>
        </a:p>
      </dsp:txBody>
      <dsp:txXfrm>
        <a:off x="1594568" y="2064258"/>
        <a:ext cx="1932797" cy="1222040"/>
      </dsp:txXfrm>
    </dsp:sp>
    <dsp:sp modelId="{278FB211-8609-4B32-AC1E-01D8CDFA5B2C}">
      <dsp:nvSpPr>
        <dsp:cNvPr id="0" name=""/>
        <dsp:cNvSpPr/>
      </dsp:nvSpPr>
      <dsp:spPr>
        <a:xfrm>
          <a:off x="1594568" y="3286298"/>
          <a:ext cx="1932797" cy="429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t>9 June 2021</a:t>
          </a:r>
        </a:p>
      </dsp:txBody>
      <dsp:txXfrm>
        <a:off x="1594568" y="3286298"/>
        <a:ext cx="1932797" cy="429365"/>
      </dsp:txXfrm>
    </dsp:sp>
    <dsp:sp modelId="{08EDE6CC-7CA8-4F5F-B8C2-6ADF66922E7E}">
      <dsp:nvSpPr>
        <dsp:cNvPr id="0" name=""/>
        <dsp:cNvSpPr/>
      </dsp:nvSpPr>
      <dsp:spPr>
        <a:xfrm>
          <a:off x="1382466" y="2064258"/>
          <a:ext cx="0" cy="1222040"/>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D75E036-58E0-4ACB-9330-BA277179F306}">
      <dsp:nvSpPr>
        <dsp:cNvPr id="0" name=""/>
        <dsp:cNvSpPr/>
      </dsp:nvSpPr>
      <dsp:spPr>
        <a:xfrm>
          <a:off x="1346868" y="2025615"/>
          <a:ext cx="76356" cy="77285"/>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CA0C9-0628-425F-A355-C212A204134D}">
      <dsp:nvSpPr>
        <dsp:cNvPr id="0" name=""/>
        <dsp:cNvSpPr/>
      </dsp:nvSpPr>
      <dsp:spPr>
        <a:xfrm rot="8100000">
          <a:off x="2401294" y="477555"/>
          <a:ext cx="299958" cy="299958"/>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98EF67-8A7D-4415-BB49-1E39C16B99FB}">
      <dsp:nvSpPr>
        <dsp:cNvPr id="0" name=""/>
        <dsp:cNvSpPr/>
      </dsp:nvSpPr>
      <dsp:spPr>
        <a:xfrm>
          <a:off x="2434616" y="510878"/>
          <a:ext cx="233312" cy="23331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00CCF53-EF81-4601-85B5-4652CF078288}">
      <dsp:nvSpPr>
        <dsp:cNvPr id="0" name=""/>
        <dsp:cNvSpPr/>
      </dsp:nvSpPr>
      <dsp:spPr>
        <a:xfrm>
          <a:off x="2763375" y="842217"/>
          <a:ext cx="1932797" cy="1222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t" anchorCtr="0">
          <a:noAutofit/>
        </a:bodyPr>
        <a:lstStyle/>
        <a:p>
          <a:pPr marL="0" lvl="0" indent="0" algn="l" defTabSz="488950">
            <a:lnSpc>
              <a:spcPct val="90000"/>
            </a:lnSpc>
            <a:spcBef>
              <a:spcPct val="0"/>
            </a:spcBef>
            <a:spcAft>
              <a:spcPct val="35000"/>
            </a:spcAft>
            <a:buNone/>
          </a:pPr>
          <a:r>
            <a:rPr lang="en-US" sz="1100" b="1" kern="1200" dirty="0"/>
            <a:t>13th August, 17th Nov 2021Two more Compendia of examples of authentic assessment in practice</a:t>
          </a:r>
        </a:p>
      </dsp:txBody>
      <dsp:txXfrm>
        <a:off x="2763375" y="842217"/>
        <a:ext cx="1932797" cy="1222040"/>
      </dsp:txXfrm>
    </dsp:sp>
    <dsp:sp modelId="{7E60D370-1DB4-4D95-9E05-A0B044F9F585}">
      <dsp:nvSpPr>
        <dsp:cNvPr id="0" name=""/>
        <dsp:cNvSpPr/>
      </dsp:nvSpPr>
      <dsp:spPr>
        <a:xfrm>
          <a:off x="2763375" y="412851"/>
          <a:ext cx="1932797" cy="429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kern="1200"/>
            <a:t>Nov. 2021</a:t>
          </a:r>
        </a:p>
      </dsp:txBody>
      <dsp:txXfrm>
        <a:off x="2763375" y="412851"/>
        <a:ext cx="1932797" cy="429365"/>
      </dsp:txXfrm>
    </dsp:sp>
    <dsp:sp modelId="{26C16499-BE6C-4D22-A375-7F5112CB8FC3}">
      <dsp:nvSpPr>
        <dsp:cNvPr id="0" name=""/>
        <dsp:cNvSpPr/>
      </dsp:nvSpPr>
      <dsp:spPr>
        <a:xfrm>
          <a:off x="2551273" y="842217"/>
          <a:ext cx="0" cy="1222040"/>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AF6A190-C49A-4347-8E3D-42B1E376A9EA}">
      <dsp:nvSpPr>
        <dsp:cNvPr id="0" name=""/>
        <dsp:cNvSpPr/>
      </dsp:nvSpPr>
      <dsp:spPr>
        <a:xfrm>
          <a:off x="2515675" y="2025615"/>
          <a:ext cx="76356" cy="77285"/>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237E0-E9A4-49B8-84F2-2EBB68C233C0}">
      <dsp:nvSpPr>
        <dsp:cNvPr id="0" name=""/>
        <dsp:cNvSpPr/>
      </dsp:nvSpPr>
      <dsp:spPr>
        <a:xfrm>
          <a:off x="1421" y="0"/>
          <a:ext cx="1489769" cy="4064000"/>
        </a:xfrm>
        <a:prstGeom prst="roundRect">
          <a:avLst>
            <a:gd name="adj" fmla="val 10000"/>
          </a:avLst>
        </a:prstGeom>
        <a:solidFill>
          <a:srgbClr val="CB31D7"/>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Student has </a:t>
          </a:r>
          <a:r>
            <a:rPr lang="en-GB" sz="1200" b="1" kern="1200" dirty="0"/>
            <a:t>first attempt in learning </a:t>
          </a:r>
          <a:r>
            <a:rPr lang="en-GB" sz="1200" kern="1200" dirty="0"/>
            <a:t>and </a:t>
          </a:r>
          <a:r>
            <a:rPr lang="en-GB" sz="1200" b="1" kern="1200" dirty="0"/>
            <a:t>produces</a:t>
          </a:r>
          <a:r>
            <a:rPr lang="en-GB" sz="1200" kern="1200" dirty="0"/>
            <a:t> work on a given topic</a:t>
          </a:r>
        </a:p>
      </dsp:txBody>
      <dsp:txXfrm>
        <a:off x="1421" y="1625600"/>
        <a:ext cx="1489769" cy="1625600"/>
      </dsp:txXfrm>
    </dsp:sp>
    <dsp:sp modelId="{806961A6-4033-43DF-9658-F5DEAE89FB66}">
      <dsp:nvSpPr>
        <dsp:cNvPr id="0" name=""/>
        <dsp:cNvSpPr/>
      </dsp:nvSpPr>
      <dsp:spPr>
        <a:xfrm>
          <a:off x="69650" y="243840"/>
          <a:ext cx="1353312" cy="135331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32C93982-E77F-40F4-9C29-A2E345648FBE}">
      <dsp:nvSpPr>
        <dsp:cNvPr id="0" name=""/>
        <dsp:cNvSpPr/>
      </dsp:nvSpPr>
      <dsp:spPr>
        <a:xfrm>
          <a:off x="1535883" y="0"/>
          <a:ext cx="1489769" cy="406400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In class, student </a:t>
          </a:r>
          <a:r>
            <a:rPr lang="en-GB" sz="1200" b="1" kern="1200" dirty="0"/>
            <a:t>compares</a:t>
          </a:r>
          <a:r>
            <a:rPr lang="en-GB" sz="1200" kern="1200" dirty="0"/>
            <a:t> their first attempt with 3 carefully chosen exemplars</a:t>
          </a:r>
        </a:p>
      </dsp:txBody>
      <dsp:txXfrm>
        <a:off x="1535883" y="1625600"/>
        <a:ext cx="1489769" cy="1625600"/>
      </dsp:txXfrm>
    </dsp:sp>
    <dsp:sp modelId="{CDE326B9-D993-4A78-BECE-DAA4222EF3EB}">
      <dsp:nvSpPr>
        <dsp:cNvPr id="0" name=""/>
        <dsp:cNvSpPr/>
      </dsp:nvSpPr>
      <dsp:spPr>
        <a:xfrm>
          <a:off x="1604112" y="243840"/>
          <a:ext cx="1353312" cy="1353312"/>
        </a:xfrm>
        <a:prstGeom prst="ellipse">
          <a:avLst/>
        </a:prstGeom>
        <a:blipFill>
          <a:blip xmlns:r="http://schemas.openxmlformats.org/officeDocument/2006/relationships" r:embed="rId3"/>
          <a:srcRect/>
          <a:stretch>
            <a:fillRect/>
          </a:stretch>
        </a:blip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37512E46-1291-4E57-8726-4BF30411165C}">
      <dsp:nvSpPr>
        <dsp:cNvPr id="0" name=""/>
        <dsp:cNvSpPr/>
      </dsp:nvSpPr>
      <dsp:spPr>
        <a:xfrm>
          <a:off x="3070346" y="0"/>
          <a:ext cx="1489769" cy="4064000"/>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Class </a:t>
          </a:r>
          <a:r>
            <a:rPr lang="en-GB" sz="1200" b="1" kern="1200" dirty="0"/>
            <a:t>discussions</a:t>
          </a:r>
          <a:r>
            <a:rPr lang="en-GB" sz="1200" kern="1200" dirty="0"/>
            <a:t> (e.g. teacher-led plenary discussions) deepen insights into the strengths and weaknesses of different approaches</a:t>
          </a:r>
        </a:p>
      </dsp:txBody>
      <dsp:txXfrm>
        <a:off x="3070346" y="1625600"/>
        <a:ext cx="1489769" cy="1625600"/>
      </dsp:txXfrm>
    </dsp:sp>
    <dsp:sp modelId="{C4E55C3F-9181-4ACC-AF89-95FD60E03EB3}">
      <dsp:nvSpPr>
        <dsp:cNvPr id="0" name=""/>
        <dsp:cNvSpPr/>
      </dsp:nvSpPr>
      <dsp:spPr>
        <a:xfrm>
          <a:off x="3138575" y="243840"/>
          <a:ext cx="1353312" cy="1353312"/>
        </a:xfrm>
        <a:prstGeom prst="ellipse">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91E0600D-43BA-42FE-A49B-910D5EEE3B65}">
      <dsp:nvSpPr>
        <dsp:cNvPr id="0" name=""/>
        <dsp:cNvSpPr/>
      </dsp:nvSpPr>
      <dsp:spPr>
        <a:xfrm>
          <a:off x="4604809" y="0"/>
          <a:ext cx="1489769" cy="4064000"/>
        </a:xfrm>
        <a:prstGeom prst="roundRect">
          <a:avLst>
            <a:gd name="adj" fmla="val 10000"/>
          </a:avLst>
        </a:prstGeom>
        <a:solidFill>
          <a:srgbClr val="7030A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t>Students </a:t>
          </a:r>
          <a:r>
            <a:rPr lang="en-GB" sz="1200" b="1" kern="1200" dirty="0"/>
            <a:t>evaluate</a:t>
          </a:r>
          <a:r>
            <a:rPr lang="en-GB" sz="1200" kern="1200" dirty="0"/>
            <a:t> their first attempt in learning in light of new knowledge/insights and </a:t>
          </a:r>
          <a:r>
            <a:rPr lang="en-GB" sz="1200" b="1" kern="1200" dirty="0"/>
            <a:t>note changes </a:t>
          </a:r>
          <a:r>
            <a:rPr lang="en-GB" sz="1200" kern="1200" dirty="0"/>
            <a:t>to their approach or learning strategies</a:t>
          </a:r>
        </a:p>
      </dsp:txBody>
      <dsp:txXfrm>
        <a:off x="4604809" y="1625600"/>
        <a:ext cx="1489769" cy="1625600"/>
      </dsp:txXfrm>
    </dsp:sp>
    <dsp:sp modelId="{3BA0F43E-817F-41D8-BBC3-EA6CBDC53988}">
      <dsp:nvSpPr>
        <dsp:cNvPr id="0" name=""/>
        <dsp:cNvSpPr/>
      </dsp:nvSpPr>
      <dsp:spPr>
        <a:xfrm>
          <a:off x="4673037" y="243840"/>
          <a:ext cx="1353312" cy="1353312"/>
        </a:xfrm>
        <a:prstGeom prst="ellipse">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5A9A2D1C-2B07-4300-9F8A-45268DD373DE}">
      <dsp:nvSpPr>
        <dsp:cNvPr id="0" name=""/>
        <dsp:cNvSpPr/>
      </dsp:nvSpPr>
      <dsp:spPr>
        <a:xfrm>
          <a:off x="243980" y="3251200"/>
          <a:ext cx="5608039" cy="609600"/>
        </a:xfrm>
        <a:prstGeom prst="rightArrow">
          <a:avLst/>
        </a:prstGeom>
        <a:solidFill>
          <a:schemeClr val="accent1">
            <a:tint val="60000"/>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875F6-8D60-4885-907F-9FE04C1AECC9}">
      <dsp:nvSpPr>
        <dsp:cNvPr id="0" name=""/>
        <dsp:cNvSpPr/>
      </dsp:nvSpPr>
      <dsp:spPr>
        <a:xfrm>
          <a:off x="0" y="2027"/>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09F8E-F338-4E6F-A373-910F7A6B6B18}">
      <dsp:nvSpPr>
        <dsp:cNvPr id="0" name=""/>
        <dsp:cNvSpPr/>
      </dsp:nvSpPr>
      <dsp:spPr>
        <a:xfrm>
          <a:off x="0" y="2027"/>
          <a:ext cx="517538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endParaRPr lang="en-GB" sz="1700" b="0" i="1" kern="1200" dirty="0"/>
        </a:p>
        <a:p>
          <a:pPr marL="0" lvl="0" indent="0" algn="l" defTabSz="755650">
            <a:lnSpc>
              <a:spcPct val="90000"/>
            </a:lnSpc>
            <a:spcBef>
              <a:spcPct val="0"/>
            </a:spcBef>
            <a:spcAft>
              <a:spcPct val="35000"/>
            </a:spcAft>
            <a:buNone/>
          </a:pPr>
          <a:r>
            <a:rPr lang="en-GB" sz="1700" b="0" i="1" kern="1200" dirty="0"/>
            <a:t>“I used rather informal language, and </a:t>
          </a:r>
          <a:r>
            <a:rPr lang="en-GB" sz="1700" b="1" i="1" kern="1200" dirty="0"/>
            <a:t>I saw </a:t>
          </a:r>
          <a:r>
            <a:rPr lang="en-GB" sz="1700" i="1" kern="1200" dirty="0"/>
            <a:t>I have to change </a:t>
          </a:r>
          <a:r>
            <a:rPr lang="en-GB" sz="1700" b="0" i="1" kern="1200" dirty="0"/>
            <a:t>that.” </a:t>
          </a:r>
          <a:endParaRPr lang="en-US" sz="1700" kern="1200" dirty="0"/>
        </a:p>
      </dsp:txBody>
      <dsp:txXfrm>
        <a:off x="0" y="2027"/>
        <a:ext cx="5175384" cy="1382683"/>
      </dsp:txXfrm>
    </dsp:sp>
    <dsp:sp modelId="{A994C684-48BA-41E5-B41E-B98F03810E60}">
      <dsp:nvSpPr>
        <dsp:cNvPr id="0" name=""/>
        <dsp:cNvSpPr/>
      </dsp:nvSpPr>
      <dsp:spPr>
        <a:xfrm>
          <a:off x="0" y="1384711"/>
          <a:ext cx="517538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7777A7-95B2-4BE1-A651-BC10B5C64E96}">
      <dsp:nvSpPr>
        <dsp:cNvPr id="0" name=""/>
        <dsp:cNvSpPr/>
      </dsp:nvSpPr>
      <dsp:spPr>
        <a:xfrm>
          <a:off x="0" y="1384711"/>
          <a:ext cx="517538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0" i="1" kern="1200" dirty="0"/>
            <a:t>“When we discussed this task in class </a:t>
          </a:r>
          <a:r>
            <a:rPr lang="en-GB" sz="1700" b="1" i="1" kern="1200" dirty="0"/>
            <a:t>I realised </a:t>
          </a:r>
          <a:r>
            <a:rPr lang="en-GB" sz="1700" b="0" i="1" kern="1200" dirty="0"/>
            <a:t>that what I had written didn’t focus on the question, and I had looked more at socialisation rather than social construction. It was this </a:t>
          </a:r>
          <a:r>
            <a:rPr lang="en-GB" sz="1700" i="1" kern="1200" dirty="0"/>
            <a:t>that made me read </a:t>
          </a:r>
          <a:r>
            <a:rPr lang="en-GB" sz="1700" b="0" i="1" kern="1200" dirty="0"/>
            <a:t>around the subject more.”</a:t>
          </a:r>
          <a:endParaRPr lang="en-US" sz="1700" kern="1200" dirty="0"/>
        </a:p>
      </dsp:txBody>
      <dsp:txXfrm>
        <a:off x="0" y="1384711"/>
        <a:ext cx="5175384" cy="1382683"/>
      </dsp:txXfrm>
    </dsp:sp>
    <dsp:sp modelId="{ADE79C90-D968-48BF-B453-807E2518AB9A}">
      <dsp:nvSpPr>
        <dsp:cNvPr id="0" name=""/>
        <dsp:cNvSpPr/>
      </dsp:nvSpPr>
      <dsp:spPr>
        <a:xfrm>
          <a:off x="0" y="2767394"/>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5F2C-6A2A-4974-A216-6A4E4C76F4AA}">
      <dsp:nvSpPr>
        <dsp:cNvPr id="0" name=""/>
        <dsp:cNvSpPr/>
      </dsp:nvSpPr>
      <dsp:spPr>
        <a:xfrm>
          <a:off x="0" y="2767394"/>
          <a:ext cx="517538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0" i="1" kern="1200" dirty="0"/>
            <a:t>“Having to comment on someone else’s presentation makes you </a:t>
          </a:r>
          <a:r>
            <a:rPr lang="en-GB" sz="1700" b="1" i="1" kern="1200" dirty="0"/>
            <a:t>think</a:t>
          </a:r>
          <a:r>
            <a:rPr lang="en-GB" sz="1700" i="1" kern="1200" dirty="0"/>
            <a:t> a lot more</a:t>
          </a:r>
          <a:r>
            <a:rPr lang="en-GB" sz="1700" b="0" i="1" kern="1200" dirty="0"/>
            <a:t>, made you </a:t>
          </a:r>
          <a:r>
            <a:rPr lang="en-GB" sz="1700" b="1" i="1" kern="1200" dirty="0"/>
            <a:t>more aware</a:t>
          </a:r>
          <a:r>
            <a:rPr lang="en-GB" sz="1700" b="0" i="1" kern="1200" dirty="0"/>
            <a:t>…by looking at other people’s work </a:t>
          </a:r>
          <a:r>
            <a:rPr lang="en-GB" sz="1700" b="1" i="1" kern="1200" dirty="0"/>
            <a:t>you were seeing </a:t>
          </a:r>
          <a:r>
            <a:rPr lang="en-GB" sz="1700" b="0" i="1" kern="1200" dirty="0"/>
            <a:t>what you’re good at and what you need to improve on….”</a:t>
          </a:r>
          <a:endParaRPr lang="en-US" sz="1700" kern="1200" dirty="0"/>
        </a:p>
      </dsp:txBody>
      <dsp:txXfrm>
        <a:off x="0" y="2767394"/>
        <a:ext cx="5175384" cy="13826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59D3C-57D7-4535-97E1-18326D973BC1}">
      <dsp:nvSpPr>
        <dsp:cNvPr id="0" name=""/>
        <dsp:cNvSpPr/>
      </dsp:nvSpPr>
      <dsp:spPr>
        <a:xfrm>
          <a:off x="815" y="0"/>
          <a:ext cx="1269466" cy="3263504"/>
        </a:xfrm>
        <a:prstGeom prst="roundRect">
          <a:avLst>
            <a:gd name="adj" fmla="val 10000"/>
          </a:avLst>
        </a:prstGeom>
        <a:solidFill>
          <a:srgbClr val="CB31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t>Produce</a:t>
          </a:r>
        </a:p>
      </dsp:txBody>
      <dsp:txXfrm>
        <a:off x="815" y="1305401"/>
        <a:ext cx="1269466" cy="1305401"/>
      </dsp:txXfrm>
    </dsp:sp>
    <dsp:sp modelId="{CCD7381B-DE48-4009-AA34-68317A4C82E7}">
      <dsp:nvSpPr>
        <dsp:cNvPr id="0" name=""/>
        <dsp:cNvSpPr/>
      </dsp:nvSpPr>
      <dsp:spPr>
        <a:xfrm>
          <a:off x="92175" y="195810"/>
          <a:ext cx="1086746" cy="108674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3FFD9BA9-74CD-4698-95D4-2C47C1A510DF}">
      <dsp:nvSpPr>
        <dsp:cNvPr id="0" name=""/>
        <dsp:cNvSpPr/>
      </dsp:nvSpPr>
      <dsp:spPr>
        <a:xfrm>
          <a:off x="1308366" y="0"/>
          <a:ext cx="1269466" cy="3263504"/>
        </a:xfrm>
        <a:prstGeom prst="roundRect">
          <a:avLst>
            <a:gd name="adj" fmla="val 10000"/>
          </a:avLst>
        </a:prstGeom>
        <a:solidFill>
          <a:srgbClr val="2FD5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t>Compare</a:t>
          </a:r>
        </a:p>
      </dsp:txBody>
      <dsp:txXfrm>
        <a:off x="1308366" y="1305401"/>
        <a:ext cx="1269466" cy="1305401"/>
      </dsp:txXfrm>
    </dsp:sp>
    <dsp:sp modelId="{D3EB1B3C-9C7E-48D1-AD50-30DD03F6E1CA}">
      <dsp:nvSpPr>
        <dsp:cNvPr id="0" name=""/>
        <dsp:cNvSpPr/>
      </dsp:nvSpPr>
      <dsp:spPr>
        <a:xfrm>
          <a:off x="1399726" y="195810"/>
          <a:ext cx="1086746" cy="108674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3D3561-702D-48C7-8057-00C013AD2A3D}">
      <dsp:nvSpPr>
        <dsp:cNvPr id="0" name=""/>
        <dsp:cNvSpPr/>
      </dsp:nvSpPr>
      <dsp:spPr>
        <a:xfrm>
          <a:off x="2615917" y="0"/>
          <a:ext cx="1269466" cy="3263504"/>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t>Reflect and expound</a:t>
          </a:r>
        </a:p>
      </dsp:txBody>
      <dsp:txXfrm>
        <a:off x="2615917" y="1305401"/>
        <a:ext cx="1269466" cy="1305401"/>
      </dsp:txXfrm>
    </dsp:sp>
    <dsp:sp modelId="{81B12FBB-6579-44B9-AD3E-2CB6B0193ADB}">
      <dsp:nvSpPr>
        <dsp:cNvPr id="0" name=""/>
        <dsp:cNvSpPr/>
      </dsp:nvSpPr>
      <dsp:spPr>
        <a:xfrm>
          <a:off x="2707277" y="195810"/>
          <a:ext cx="1086746" cy="108674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44869D-DB2A-4FDC-98E5-0CD7AF464372}">
      <dsp:nvSpPr>
        <dsp:cNvPr id="0" name=""/>
        <dsp:cNvSpPr/>
      </dsp:nvSpPr>
      <dsp:spPr>
        <a:xfrm>
          <a:off x="155447" y="2610803"/>
          <a:ext cx="3575304" cy="489525"/>
        </a:xfrm>
        <a:prstGeom prst="rightArrow">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1" y="0"/>
            <a:ext cx="2984870" cy="501015"/>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901699" y="0"/>
            <a:ext cx="2984870" cy="501015"/>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1" y="9517547"/>
            <a:ext cx="2984870" cy="501015"/>
          </a:xfrm>
          <a:prstGeom prst="rect">
            <a:avLst/>
          </a:prstGeom>
          <a:noFill/>
          <a:ln w="9525">
            <a:noFill/>
            <a:miter lim="800000"/>
            <a:headEnd/>
            <a:tailEnd/>
          </a:ln>
          <a:effectLst/>
        </p:spPr>
        <p:txBody>
          <a:bodyPr vert="horz" wrap="square" lIns="94202" tIns="47101" rIns="94202" bIns="47101"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901699" y="9517547"/>
            <a:ext cx="2984870" cy="501015"/>
          </a:xfrm>
          <a:prstGeom prst="rect">
            <a:avLst/>
          </a:prstGeom>
          <a:noFill/>
          <a:ln w="9525">
            <a:noFill/>
            <a:miter lim="800000"/>
            <a:headEnd/>
            <a:tailEnd/>
          </a:ln>
          <a:effectLst/>
        </p:spPr>
        <p:txBody>
          <a:bodyPr vert="horz" wrap="square" lIns="94202" tIns="47101" rIns="94202" bIns="47101"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extLst>
      <p:ext uri="{BB962C8B-B14F-4D97-AF65-F5344CB8AC3E}">
        <p14:creationId xmlns:p14="http://schemas.microsoft.com/office/powerpoint/2010/main" val="28065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2984870" cy="501015"/>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901699" y="0"/>
            <a:ext cx="2984870" cy="501015"/>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938213" y="750888"/>
            <a:ext cx="5011737" cy="37592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8817" y="4759643"/>
            <a:ext cx="5510530" cy="4509135"/>
          </a:xfrm>
          <a:prstGeom prst="rect">
            <a:avLst/>
          </a:prstGeom>
          <a:noFill/>
          <a:ln w="9525">
            <a:noFill/>
            <a:miter lim="800000"/>
            <a:headEnd/>
            <a:tailEnd/>
          </a:ln>
          <a:effectLst/>
        </p:spPr>
        <p:txBody>
          <a:bodyPr vert="horz" wrap="square" lIns="94202" tIns="47101" rIns="94202" bIns="4710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1" y="9517547"/>
            <a:ext cx="2984870" cy="501015"/>
          </a:xfrm>
          <a:prstGeom prst="rect">
            <a:avLst/>
          </a:prstGeom>
          <a:noFill/>
          <a:ln w="9525">
            <a:noFill/>
            <a:miter lim="800000"/>
            <a:headEnd/>
            <a:tailEnd/>
          </a:ln>
          <a:effectLst/>
        </p:spPr>
        <p:txBody>
          <a:bodyPr vert="horz" wrap="square" lIns="94202" tIns="47101" rIns="94202" bIns="47101"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01699" y="9517547"/>
            <a:ext cx="2984870" cy="501015"/>
          </a:xfrm>
          <a:prstGeom prst="rect">
            <a:avLst/>
          </a:prstGeom>
          <a:noFill/>
          <a:ln w="9525">
            <a:noFill/>
            <a:miter lim="800000"/>
            <a:headEnd/>
            <a:tailEnd/>
          </a:ln>
          <a:effectLst/>
        </p:spPr>
        <p:txBody>
          <a:bodyPr vert="horz" wrap="square" lIns="94202" tIns="47101" rIns="94202" bIns="47101"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extLst>
      <p:ext uri="{BB962C8B-B14F-4D97-AF65-F5344CB8AC3E}">
        <p14:creationId xmlns:p14="http://schemas.microsoft.com/office/powerpoint/2010/main" val="249542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A7EB679-7535-4499-998C-2E4C9FDB76DD}" type="slidenum">
              <a:rPr lang="en-US" smtClean="0"/>
              <a:pPr>
                <a:defRPr/>
              </a:pPr>
              <a:t>1</a:t>
            </a:fld>
            <a:endParaRPr lang="en-US"/>
          </a:p>
        </p:txBody>
      </p:sp>
    </p:spTree>
    <p:extLst>
      <p:ext uri="{BB962C8B-B14F-4D97-AF65-F5344CB8AC3E}">
        <p14:creationId xmlns:p14="http://schemas.microsoft.com/office/powerpoint/2010/main" val="2183172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24458" fontAlgn="auto">
              <a:spcBef>
                <a:spcPts val="0"/>
              </a:spcBef>
              <a:spcAft>
                <a:spcPts val="0"/>
              </a:spcAft>
              <a:defRPr/>
            </a:pPr>
            <a:fld id="{A4177215-F8C3-4A2B-AE56-7A8C627AC142}" type="slidenum">
              <a:rPr lang="en-GB">
                <a:solidFill>
                  <a:prstClr val="black"/>
                </a:solidFill>
                <a:latin typeface="Calibri" panose="020F0502020204030204"/>
              </a:rPr>
              <a:pPr defTabSz="924458" fontAlgn="auto">
                <a:spcBef>
                  <a:spcPts val="0"/>
                </a:spcBef>
                <a:spcAft>
                  <a:spcPts val="0"/>
                </a:spcAft>
                <a:defRPr/>
              </a:pPr>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1321777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A7EB679-7535-4499-998C-2E4C9FDB76DD}" type="slidenum">
              <a:rPr lang="en-US" smtClean="0"/>
              <a:pPr>
                <a:defRPr/>
              </a:pPr>
              <a:t>2</a:t>
            </a:fld>
            <a:endParaRPr lang="en-US"/>
          </a:p>
        </p:txBody>
      </p:sp>
    </p:spTree>
    <p:extLst>
      <p:ext uri="{BB962C8B-B14F-4D97-AF65-F5344CB8AC3E}">
        <p14:creationId xmlns:p14="http://schemas.microsoft.com/office/powerpoint/2010/main" val="3063398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24458" fontAlgn="auto">
              <a:spcBef>
                <a:spcPts val="0"/>
              </a:spcBef>
              <a:spcAft>
                <a:spcPts val="0"/>
              </a:spcAft>
              <a:defRPr/>
            </a:pPr>
            <a:fld id="{4C76B28F-69A1-4695-BC36-432823344C2D}" type="slidenum">
              <a:rPr lang="en-GB">
                <a:solidFill>
                  <a:prstClr val="black"/>
                </a:solidFill>
                <a:latin typeface="Calibri" panose="020F0502020204030204"/>
              </a:rPr>
              <a:pPr defTabSz="924458" fontAlgn="auto">
                <a:spcBef>
                  <a:spcPts val="0"/>
                </a:spcBef>
                <a:spcAft>
                  <a:spcPts val="0"/>
                </a:spcAft>
                <a:defRPr/>
              </a:pPr>
              <a:t>8</a:t>
            </a:fld>
            <a:endParaRPr lang="en-GB">
              <a:solidFill>
                <a:prstClr val="black"/>
              </a:solidFill>
              <a:latin typeface="Calibri" panose="020F0502020204030204"/>
            </a:endParaRPr>
          </a:p>
        </p:txBody>
      </p:sp>
    </p:spTree>
    <p:extLst>
      <p:ext uri="{BB962C8B-B14F-4D97-AF65-F5344CB8AC3E}">
        <p14:creationId xmlns:p14="http://schemas.microsoft.com/office/powerpoint/2010/main" val="3449718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177215-F8C3-4A2B-AE56-7A8C627AC142}" type="slidenum">
              <a:rPr lang="en-GB" smtClean="0"/>
              <a:t>9</a:t>
            </a:fld>
            <a:endParaRPr lang="en-GB"/>
          </a:p>
        </p:txBody>
      </p:sp>
    </p:spTree>
    <p:extLst>
      <p:ext uri="{BB962C8B-B14F-4D97-AF65-F5344CB8AC3E}">
        <p14:creationId xmlns:p14="http://schemas.microsoft.com/office/powerpoint/2010/main" val="608054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A7EB679-7535-4499-998C-2E4C9FDB76DD}" type="slidenum">
              <a:rPr lang="en-US" smtClean="0"/>
              <a:pPr>
                <a:defRPr/>
              </a:pPr>
              <a:t>10</a:t>
            </a:fld>
            <a:endParaRPr lang="en-US"/>
          </a:p>
        </p:txBody>
      </p:sp>
    </p:spTree>
    <p:extLst>
      <p:ext uri="{BB962C8B-B14F-4D97-AF65-F5344CB8AC3E}">
        <p14:creationId xmlns:p14="http://schemas.microsoft.com/office/powerpoint/2010/main" val="249617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A7EB679-7535-4499-998C-2E4C9FDB76DD}" type="slidenum">
              <a:rPr lang="en-US" smtClean="0"/>
              <a:pPr>
                <a:defRPr/>
              </a:pPr>
              <a:t>13</a:t>
            </a:fld>
            <a:endParaRPr lang="en-US"/>
          </a:p>
        </p:txBody>
      </p:sp>
    </p:spTree>
    <p:extLst>
      <p:ext uri="{BB962C8B-B14F-4D97-AF65-F5344CB8AC3E}">
        <p14:creationId xmlns:p14="http://schemas.microsoft.com/office/powerpoint/2010/main" val="375577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A7EB679-7535-4499-998C-2E4C9FDB76DD}" type="slidenum">
              <a:rPr lang="en-US" smtClean="0"/>
              <a:pPr>
                <a:defRPr/>
              </a:pPr>
              <a:t>15</a:t>
            </a:fld>
            <a:endParaRPr lang="en-US"/>
          </a:p>
        </p:txBody>
      </p:sp>
    </p:spTree>
    <p:extLst>
      <p:ext uri="{BB962C8B-B14F-4D97-AF65-F5344CB8AC3E}">
        <p14:creationId xmlns:p14="http://schemas.microsoft.com/office/powerpoint/2010/main" val="4247844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24458" fontAlgn="auto">
              <a:spcBef>
                <a:spcPts val="0"/>
              </a:spcBef>
              <a:spcAft>
                <a:spcPts val="0"/>
              </a:spcAft>
              <a:defRPr/>
            </a:pPr>
            <a:fld id="{968482BA-76B9-46D0-AF3F-2A84BDC4B208}" type="slidenum">
              <a:rPr lang="en-GB">
                <a:solidFill>
                  <a:prstClr val="black"/>
                </a:solidFill>
                <a:latin typeface="Calibri" panose="020F0502020204030204"/>
              </a:rPr>
              <a:pPr defTabSz="924458" fontAlgn="auto">
                <a:spcBef>
                  <a:spcPts val="0"/>
                </a:spcBef>
                <a:spcAft>
                  <a:spcPts val="0"/>
                </a:spcAft>
                <a:defRPr/>
              </a:pPr>
              <a:t>16</a:t>
            </a:fld>
            <a:endParaRPr lang="en-GB">
              <a:solidFill>
                <a:prstClr val="black"/>
              </a:solidFill>
              <a:latin typeface="Calibri" panose="020F0502020204030204"/>
            </a:endParaRPr>
          </a:p>
        </p:txBody>
      </p:sp>
    </p:spTree>
    <p:extLst>
      <p:ext uri="{BB962C8B-B14F-4D97-AF65-F5344CB8AC3E}">
        <p14:creationId xmlns:p14="http://schemas.microsoft.com/office/powerpoint/2010/main" val="4141309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from this </a:t>
            </a:r>
            <a:r>
              <a:rPr lang="en-GB" dirty="0" err="1"/>
              <a:t>pov</a:t>
            </a:r>
            <a:r>
              <a:rPr lang="en-GB" dirty="0"/>
              <a:t> fb designs become dialogic- INTERACTIVE XCHANGES in which interpretations are </a:t>
            </a:r>
            <a:r>
              <a:rPr lang="en-GB" dirty="0" err="1"/>
              <a:t>shared,meanings</a:t>
            </a:r>
            <a:r>
              <a:rPr lang="en-GB" dirty="0"/>
              <a:t> </a:t>
            </a:r>
            <a:r>
              <a:rPr lang="en-GB" dirty="0" err="1"/>
              <a:t>negotatited</a:t>
            </a:r>
            <a:r>
              <a:rPr lang="en-GB" dirty="0"/>
              <a:t> and expectations clarified – and so  a key emphasis is on the social, and interactive, and </a:t>
            </a:r>
            <a:r>
              <a:rPr lang="en-GB" dirty="0" err="1"/>
              <a:t>dialgic</a:t>
            </a:r>
            <a:r>
              <a:rPr lang="en-GB" dirty="0"/>
              <a:t> </a:t>
            </a:r>
            <a:r>
              <a:rPr lang="en-GB" dirty="0" err="1"/>
              <a:t>fdback</a:t>
            </a:r>
            <a:r>
              <a:rPr lang="en-GB" dirty="0"/>
              <a:t> is facilitated on </a:t>
            </a:r>
            <a:r>
              <a:rPr lang="en-GB" dirty="0" err="1"/>
              <a:t>foudnations</a:t>
            </a:r>
            <a:r>
              <a:rPr lang="en-GB" dirty="0"/>
              <a:t> of TRUST- as outlined in my favourite chapter by D carless – and not confined to 1to1 meetings but skilfully manged in groups- and this social, trusting dynamic lies beneath the tip of the fb artefact, but is </a:t>
            </a:r>
            <a:r>
              <a:rPr lang="en-GB" dirty="0" err="1"/>
              <a:t>genramce</a:t>
            </a:r>
            <a:r>
              <a:rPr lang="en-GB" dirty="0"/>
              <a:t> to eff fb processes, because, as Sadler says: sadly </a:t>
            </a:r>
            <a:r>
              <a:rPr lang="en-GB" dirty="0" err="1"/>
              <a:t>sts</a:t>
            </a:r>
            <a:r>
              <a:rPr lang="en-GB" dirty="0"/>
              <a:t> don’t l as much as we’d hope by simply being told- no matter how carefully or kindly we craft the message- so we mustn’t ONLY look at the mechanics – and the documented fb info given by </a:t>
            </a:r>
            <a:r>
              <a:rPr lang="en-GB" dirty="0" err="1"/>
              <a:t>ts</a:t>
            </a:r>
            <a:r>
              <a:rPr lang="en-GB" dirty="0"/>
              <a:t> to </a:t>
            </a:r>
            <a:r>
              <a:rPr lang="en-GB" dirty="0" err="1"/>
              <a:t>sts</a:t>
            </a:r>
            <a:r>
              <a:rPr lang="en-GB" dirty="0"/>
              <a:t> , BUT ALSO TO ASK OURSELVES– how do the </a:t>
            </a:r>
            <a:r>
              <a:rPr lang="en-GB" dirty="0" err="1"/>
              <a:t>sts</a:t>
            </a:r>
            <a:r>
              <a:rPr lang="en-GB" dirty="0"/>
              <a:t> USE this? And what </a:t>
            </a:r>
            <a:r>
              <a:rPr lang="en-GB" dirty="0" err="1"/>
              <a:t>ELSEdo</a:t>
            </a:r>
            <a:r>
              <a:rPr lang="en-GB" dirty="0"/>
              <a:t> We do as educators/teaching teams to make sure that </a:t>
            </a:r>
            <a:r>
              <a:rPr lang="en-GB" dirty="0" err="1"/>
              <a:t>sts</a:t>
            </a:r>
            <a:r>
              <a:rPr lang="en-GB" dirty="0"/>
              <a:t> are active participants in the process?  - </a:t>
            </a:r>
            <a:r>
              <a:rPr lang="en-GB" dirty="0">
                <a:highlight>
                  <a:srgbClr val="FFFF00"/>
                </a:highlight>
                <a:latin typeface="Calibri" panose="020F0502020204030204" pitchFamily="34" charset="0"/>
                <a:cs typeface="Times New Roman" panose="02020603050405020304" pitchFamily="18" charset="0"/>
              </a:rPr>
              <a:t>and a m</a:t>
            </a:r>
            <a:r>
              <a:rPr lang="en-GB" dirty="0">
                <a:highlight>
                  <a:srgbClr val="FFFF00"/>
                </a:highlight>
                <a:latin typeface="Calibri" panose="020F0502020204030204" pitchFamily="34" charset="0"/>
                <a:ea typeface="Calibri" panose="020F0502020204030204" pitchFamily="34" charset="0"/>
                <a:cs typeface="Times New Roman" panose="02020603050405020304" pitchFamily="18" charset="0"/>
              </a:rPr>
              <a:t>ajor role of dialogue is to narrow differing staff and student expectations and perceptions of what counts as quality</a:t>
            </a:r>
            <a:endParaRPr lang="en-GB" dirty="0"/>
          </a:p>
          <a:p>
            <a:endParaRPr lang="en-GB" dirty="0"/>
          </a:p>
          <a:p>
            <a:pPr defTabSz="924458" eaLnBrk="1" fontAlgn="auto" hangingPunct="1">
              <a:spcBef>
                <a:spcPts val="0"/>
              </a:spcBef>
              <a:spcAft>
                <a:spcPts val="0"/>
              </a:spcAft>
              <a:defRPr/>
            </a:pPr>
            <a:r>
              <a:rPr lang="en-GB" dirty="0">
                <a:latin typeface="Calibri" panose="020F0502020204030204" pitchFamily="34" charset="0"/>
                <a:ea typeface="Calibri" panose="020F0502020204030204" pitchFamily="34" charset="0"/>
                <a:cs typeface="Times New Roman" panose="02020603050405020304" pitchFamily="18" charset="0"/>
              </a:rPr>
              <a:t>Designs could include: formative activities like- if resource permits- feedback on drafts from teachers or peers – but- given a </a:t>
            </a:r>
            <a:r>
              <a:rPr lang="en-GB" dirty="0">
                <a:highlight>
                  <a:srgbClr val="FFFF00"/>
                </a:highlight>
                <a:latin typeface="Calibri" panose="020F0502020204030204" pitchFamily="34" charset="0"/>
                <a:ea typeface="Calibri" panose="020F0502020204030204" pitchFamily="34" charset="0"/>
                <a:cs typeface="Times New Roman" panose="02020603050405020304" pitchFamily="18" charset="0"/>
              </a:rPr>
              <a:t>Major role of dialogue is to narrow differing staff and student expectations and perceptions of fb via negotiation and communication- can </a:t>
            </a:r>
            <a:r>
              <a:rPr lang="en-GB" dirty="0">
                <a:latin typeface="Calibri" panose="020F0502020204030204" pitchFamily="34" charset="0"/>
                <a:ea typeface="Calibri" panose="020F0502020204030204" pitchFamily="34" charset="0"/>
                <a:cs typeface="Times New Roman" panose="02020603050405020304" pitchFamily="18" charset="0"/>
              </a:rPr>
              <a:t> also include </a:t>
            </a:r>
            <a:r>
              <a:rPr lang="en-GB" b="1" dirty="0">
                <a:latin typeface="Calibri" panose="020F0502020204030204" pitchFamily="34" charset="0"/>
                <a:ea typeface="Calibri" panose="020F0502020204030204" pitchFamily="34" charset="0"/>
                <a:cs typeface="Times New Roman" panose="02020603050405020304" pitchFamily="18" charset="0"/>
              </a:rPr>
              <a:t>approaches which emphasise students generating and acting upon feedback inputs of different forms via things like </a:t>
            </a:r>
            <a:r>
              <a:rPr lang="en-GB" dirty="0">
                <a:latin typeface="Calibri" panose="020F0502020204030204" pitchFamily="34" charset="0"/>
                <a:ea typeface="Calibri" panose="020F0502020204030204" pitchFamily="34" charset="0"/>
                <a:cs typeface="Times New Roman" panose="02020603050405020304" pitchFamily="18" charset="0"/>
              </a:rPr>
              <a:t>well implemented </a:t>
            </a:r>
            <a:r>
              <a:rPr lang="en-GB" b="1" dirty="0">
                <a:latin typeface="Calibri" panose="020F0502020204030204" pitchFamily="34" charset="0"/>
                <a:ea typeface="Calibri" panose="020F0502020204030204" pitchFamily="34" charset="0"/>
                <a:cs typeface="Times New Roman" panose="02020603050405020304" pitchFamily="18" charset="0"/>
              </a:rPr>
              <a:t>peer feedback processes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b="1" dirty="0">
                <a:latin typeface="Calibri" panose="020F0502020204030204" pitchFamily="34" charset="0"/>
                <a:ea typeface="Calibri" panose="020F0502020204030204" pitchFamily="34" charset="0"/>
                <a:cs typeface="Times New Roman" panose="02020603050405020304" pitchFamily="18" charset="0"/>
              </a:rPr>
              <a:t>Staged sequences</a:t>
            </a:r>
            <a:r>
              <a:rPr lang="en-GB" dirty="0">
                <a:latin typeface="Calibri" panose="020F0502020204030204" pitchFamily="34" charset="0"/>
                <a:ea typeface="Calibri" panose="020F0502020204030204" pitchFamily="34" charset="0"/>
                <a:cs typeface="Times New Roman" panose="02020603050405020304" pitchFamily="18" charset="0"/>
              </a:rPr>
              <a:t> in which students self assessment is emphasised; And </a:t>
            </a:r>
            <a:r>
              <a:rPr lang="en-GB" b="1" dirty="0">
                <a:latin typeface="Calibri" panose="020F0502020204030204" pitchFamily="34" charset="0"/>
                <a:ea typeface="Calibri" panose="020F0502020204030204" pitchFamily="34" charset="0"/>
                <a:cs typeface="Times New Roman" panose="02020603050405020304" pitchFamily="18" charset="0"/>
              </a:rPr>
              <a:t>nested assessment tasks</a:t>
            </a:r>
            <a:r>
              <a:rPr lang="en-GB" dirty="0">
                <a:latin typeface="Calibri" panose="020F0502020204030204" pitchFamily="34" charset="0"/>
                <a:ea typeface="Calibri" panose="020F0502020204030204" pitchFamily="34" charset="0"/>
                <a:cs typeface="Times New Roman" panose="02020603050405020304" pitchFamily="18" charset="0"/>
              </a:rPr>
              <a:t> where there are ample opportunities for students to generate, process and act upon inputs of different forms.</a:t>
            </a:r>
          </a:p>
          <a:p>
            <a:pPr defTabSz="924458" eaLnBrk="1" fontAlgn="auto" hangingPunct="1">
              <a:spcBef>
                <a:spcPts val="0"/>
              </a:spcBef>
              <a:spcAft>
                <a:spcPts val="0"/>
              </a:spcAft>
              <a:defRPr/>
            </a:pPr>
            <a:endParaRPr lang="en-GB" dirty="0">
              <a:latin typeface="Calibri" panose="020F0502020204030204" pitchFamily="34" charset="0"/>
              <a:ea typeface="Calibri" panose="020F0502020204030204" pitchFamily="34" charset="0"/>
              <a:cs typeface="Times New Roman" panose="02020603050405020304" pitchFamily="18" charset="0"/>
            </a:endParaRPr>
          </a:p>
          <a:p>
            <a:pPr defTabSz="924458" eaLnBrk="1" fontAlgn="auto" hangingPunct="1">
              <a:spcBef>
                <a:spcPts val="0"/>
              </a:spcBef>
              <a:spcAft>
                <a:spcPts val="0"/>
              </a:spcAft>
              <a:defRPr/>
            </a:pPr>
            <a:r>
              <a:rPr lang="en-GB" dirty="0">
                <a:latin typeface="Calibri" panose="020F0502020204030204" pitchFamily="34" charset="0"/>
                <a:ea typeface="Calibri" panose="020F0502020204030204" pitchFamily="34" charset="0"/>
                <a:cs typeface="Times New Roman" panose="02020603050405020304" pitchFamily="18" charset="0"/>
              </a:rPr>
              <a:t>The key is </a:t>
            </a:r>
            <a:r>
              <a:rPr lang="en-GB" b="1" dirty="0">
                <a:latin typeface="Calibri" panose="020F0502020204030204" pitchFamily="34" charset="0"/>
                <a:ea typeface="Calibri" panose="020F0502020204030204" pitchFamily="34" charset="0"/>
                <a:cs typeface="Times New Roman" panose="02020603050405020304" pitchFamily="18" charset="0"/>
              </a:rPr>
              <a:t>that </a:t>
            </a:r>
            <a:r>
              <a:rPr lang="en-GB" b="1" dirty="0" err="1">
                <a:latin typeface="Calibri" panose="020F0502020204030204" pitchFamily="34" charset="0"/>
                <a:ea typeface="Calibri" panose="020F0502020204030204" pitchFamily="34" charset="0"/>
                <a:cs typeface="Times New Roman" panose="02020603050405020304" pitchFamily="18" charset="0"/>
              </a:rPr>
              <a:t>ts</a:t>
            </a:r>
            <a:r>
              <a:rPr lang="en-GB" b="1" dirty="0">
                <a:latin typeface="Calibri" panose="020F0502020204030204" pitchFamily="34" charset="0"/>
                <a:ea typeface="Calibri" panose="020F0502020204030204" pitchFamily="34" charset="0"/>
                <a:cs typeface="Times New Roman" panose="02020603050405020304" pitchFamily="18" charset="0"/>
              </a:rPr>
              <a:t> consider how they can involve </a:t>
            </a:r>
            <a:r>
              <a:rPr lang="en-GB" b="1" dirty="0" err="1">
                <a:latin typeface="Calibri" panose="020F0502020204030204" pitchFamily="34" charset="0"/>
                <a:ea typeface="Calibri" panose="020F0502020204030204" pitchFamily="34" charset="0"/>
                <a:cs typeface="Times New Roman" panose="02020603050405020304" pitchFamily="18" charset="0"/>
              </a:rPr>
              <a:t>sts</a:t>
            </a:r>
            <a:r>
              <a:rPr lang="en-GB" b="1" dirty="0">
                <a:latin typeface="Calibri" panose="020F0502020204030204" pitchFamily="34" charset="0"/>
                <a:ea typeface="Calibri" panose="020F0502020204030204" pitchFamily="34" charset="0"/>
                <a:cs typeface="Times New Roman" panose="02020603050405020304" pitchFamily="18" charset="0"/>
              </a:rPr>
              <a:t> more significantly in the fb process, within the curriculum- supporting them to understand, apply and generate fb. </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pPr>
              <a:lnSpc>
                <a:spcPct val="107000"/>
              </a:lnSpc>
              <a:spcAft>
                <a:spcPts val="809"/>
              </a:spcAft>
            </a:pPr>
            <a:r>
              <a:rPr lang="en-GB" dirty="0"/>
              <a:t>And once </a:t>
            </a:r>
            <a:r>
              <a:rPr lang="en-GB" u="sng" dirty="0">
                <a:solidFill>
                  <a:schemeClr val="tx1"/>
                </a:solidFill>
              </a:rPr>
              <a:t>you </a:t>
            </a:r>
            <a:r>
              <a:rPr lang="en-GB" sz="1800"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Ie</a:t>
            </a:r>
            <a:r>
              <a:rPr lang="en-GB"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Once you see the Learner = primary agent of learning process – you realise THEY need </a:t>
            </a:r>
            <a:r>
              <a:rPr lang="en-GB" sz="1800"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opps</a:t>
            </a:r>
            <a:r>
              <a:rPr lang="en-GB"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for interacting, </a:t>
            </a:r>
            <a:r>
              <a:rPr lang="en-GB" sz="1800"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uptaking</a:t>
            </a:r>
            <a:r>
              <a:rPr lang="en-GB" sz="1800" u="sng" dirty="0">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making sense of, and acting upon performance-relevant info</a:t>
            </a:r>
            <a:endParaRPr lang="en-GB" sz="1800"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9"/>
              </a:spcAft>
            </a:pPr>
            <a:r>
              <a:rPr lang="en-GB"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And those active words USE’ SEEK’, APPLY etc. -which are so germane to new perspectives on fb - all require we place greater emphasis on fb as a </a:t>
            </a:r>
            <a:r>
              <a:rPr lang="en-GB" sz="18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social and participatory process </a:t>
            </a:r>
            <a:r>
              <a:rPr lang="en-GB"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involving </a:t>
            </a:r>
            <a:r>
              <a:rPr lang="en-GB" sz="1800" b="1" u="sng" dirty="0">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dialogue and interchange</a:t>
            </a:r>
            <a:endParaRPr lang="en-GB" sz="1800" b="1" u="sng"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9"/>
              </a:spcAft>
            </a:pP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9"/>
              </a:spcAft>
            </a:pPr>
            <a:r>
              <a:rPr lang="en-GB" sz="1800" b="1" dirty="0">
                <a:latin typeface="Calibri" panose="020F0502020204030204" pitchFamily="34" charset="0"/>
                <a:ea typeface="Calibri" panose="020F0502020204030204" pitchFamily="34" charset="0"/>
                <a:cs typeface="Times New Roman" panose="02020603050405020304" pitchFamily="18" charset="0"/>
              </a:rPr>
              <a:t>As we can see in carless’ formulation on my slide- Dialogic fb: = </a:t>
            </a:r>
            <a:r>
              <a:rPr lang="en-GB" sz="1800" dirty="0">
                <a:latin typeface="Calibri" panose="020F0502020204030204" pitchFamily="34" charset="0"/>
                <a:ea typeface="Calibri" panose="020F0502020204030204" pitchFamily="34" charset="0"/>
                <a:cs typeface="Times New Roman" panose="02020603050405020304" pitchFamily="18" charset="0"/>
              </a:rPr>
              <a:t>‘interactive exchanges in which interpretations are shared, meanings negotiated and expectations clarified.’ </a:t>
            </a:r>
          </a:p>
          <a:p>
            <a:pPr>
              <a:lnSpc>
                <a:spcPct val="107000"/>
              </a:lnSpc>
              <a:spcAft>
                <a:spcPts val="809"/>
              </a:spcAft>
            </a:pPr>
            <a:r>
              <a:rPr lang="en-GB" sz="1800" dirty="0">
                <a:latin typeface="Calibri" panose="020F0502020204030204" pitchFamily="34" charset="0"/>
                <a:ea typeface="Calibri" panose="020F0502020204030204" pitchFamily="34" charset="0"/>
                <a:cs typeface="Times New Roman" panose="02020603050405020304" pitchFamily="18" charset="0"/>
              </a:rPr>
              <a:t>and </a:t>
            </a:r>
            <a:r>
              <a:rPr lang="en-GB" sz="1800" dirty="0" err="1">
                <a:latin typeface="Calibri" panose="020F0502020204030204" pitchFamily="34" charset="0"/>
                <a:ea typeface="Calibri" panose="020F0502020204030204" pitchFamily="34" charset="0"/>
                <a:cs typeface="Times New Roman" panose="02020603050405020304" pitchFamily="18" charset="0"/>
              </a:rPr>
              <a:t>acc</a:t>
            </a:r>
            <a:r>
              <a:rPr lang="en-GB" sz="1800" dirty="0">
                <a:latin typeface="Calibri" panose="020F0502020204030204" pitchFamily="34" charset="0"/>
                <a:ea typeface="Calibri" panose="020F0502020204030204" pitchFamily="34" charset="0"/>
                <a:cs typeface="Times New Roman" panose="02020603050405020304" pitchFamily="18" charset="0"/>
              </a:rPr>
              <a:t> to this brilliant chapter by Carless –TRUST is vital- dial fb is facilitated when teachers and students enter into trusting relationships in which there are ample opportunities for interaction about learning and around notions of quality.” </a:t>
            </a:r>
          </a:p>
          <a:p>
            <a:pPr>
              <a:lnSpc>
                <a:spcPct val="107000"/>
              </a:lnSpc>
              <a:spcAft>
                <a:spcPts val="809"/>
              </a:spcAft>
            </a:pPr>
            <a:r>
              <a:rPr lang="en-GB" sz="1800" b="1" dirty="0">
                <a:latin typeface="Calibri" panose="020F0502020204030204" pitchFamily="34" charset="0"/>
                <a:ea typeface="Calibri" panose="020F0502020204030204" pitchFamily="34" charset="0"/>
                <a:cs typeface="Times New Roman" panose="02020603050405020304" pitchFamily="18" charset="0"/>
              </a:rPr>
              <a:t>So this casts educator as a designer of learning environments rather than just a producer/giver of comments</a:t>
            </a:r>
          </a:p>
          <a:p>
            <a:pPr defTabSz="924458" eaLnBrk="1" fontAlgn="auto" hangingPunct="1">
              <a:lnSpc>
                <a:spcPct val="107000"/>
              </a:lnSpc>
              <a:spcBef>
                <a:spcPts val="0"/>
              </a:spcBef>
              <a:spcAft>
                <a:spcPts val="809"/>
              </a:spcAft>
              <a:defRPr/>
            </a:pPr>
            <a:r>
              <a:rPr lang="en-GB" sz="18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BUT DON’T FORGET- THESE new paradigms EMPHASISE informal as well as formal </a:t>
            </a:r>
            <a:r>
              <a:rPr lang="en-GB" sz="1800"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opps</a:t>
            </a:r>
            <a:r>
              <a:rPr lang="en-GB" sz="18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things like asst briefings and discussion which you might see as </a:t>
            </a:r>
            <a:r>
              <a:rPr lang="en-GB" sz="2800" b="1" dirty="0"/>
              <a:t>PREPARATION: </a:t>
            </a:r>
            <a:r>
              <a:rPr lang="en-GB" sz="2800" dirty="0"/>
              <a:t>opportunities to share, discuss appreciate standards and help </a:t>
            </a:r>
            <a:r>
              <a:rPr lang="en-GB" sz="2800" dirty="0" err="1"/>
              <a:t>sts</a:t>
            </a:r>
            <a:r>
              <a:rPr lang="en-GB" sz="2800" dirty="0"/>
              <a:t> get heads round expectations, criteria and standards </a:t>
            </a:r>
            <a:endParaRPr lang="en-US" sz="2800" dirty="0"/>
          </a:p>
          <a:p>
            <a:pPr>
              <a:lnSpc>
                <a:spcPct val="107000"/>
              </a:lnSpc>
              <a:spcAft>
                <a:spcPts val="809"/>
              </a:spcAft>
            </a:pPr>
            <a:r>
              <a:rPr lang="en-GB" sz="1800" b="1"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often in whole-class contexts</a:t>
            </a:r>
            <a:r>
              <a:rPr lang="en-GB" sz="1800" dirty="0">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which are interactive, dialogic (in the sense of sense-making and </a:t>
            </a:r>
            <a:r>
              <a:rPr lang="en-GB" sz="1800" dirty="0">
                <a:latin typeface="Calibri" panose="020F0502020204030204" pitchFamily="34" charset="0"/>
                <a:ea typeface="Calibri" panose="020F0502020204030204" pitchFamily="34" charset="0"/>
                <a:cs typeface="Times New Roman" panose="02020603050405020304" pitchFamily="18" charset="0"/>
              </a:rPr>
              <a:t>negotiating /clarifying sharing meanings-)</a:t>
            </a:r>
            <a:endParaRPr lang="en-GB" u="sng" dirty="0">
              <a:solidFill>
                <a:schemeClr val="tx1"/>
              </a:solidFill>
            </a:endParaRPr>
          </a:p>
        </p:txBody>
      </p:sp>
      <p:sp>
        <p:nvSpPr>
          <p:cNvPr id="4" name="Slide Number Placeholder 3"/>
          <p:cNvSpPr>
            <a:spLocks noGrp="1"/>
          </p:cNvSpPr>
          <p:nvPr>
            <p:ph type="sldNum" sz="quarter" idx="5"/>
          </p:nvPr>
        </p:nvSpPr>
        <p:spPr/>
        <p:txBody>
          <a:bodyPr/>
          <a:lstStyle/>
          <a:p>
            <a:pPr defTabSz="924458" fontAlgn="auto">
              <a:spcBef>
                <a:spcPts val="0"/>
              </a:spcBef>
              <a:spcAft>
                <a:spcPts val="0"/>
              </a:spcAft>
              <a:defRPr/>
            </a:pPr>
            <a:fld id="{7F593285-A061-489A-B799-D6AD66B651D9}" type="slidenum">
              <a:rPr lang="en-GB">
                <a:solidFill>
                  <a:prstClr val="black"/>
                </a:solidFill>
                <a:latin typeface="Calibri" panose="020F0502020204030204"/>
              </a:rPr>
              <a:pPr defTabSz="924458" fontAlgn="auto">
                <a:spcBef>
                  <a:spcPts val="0"/>
                </a:spcBef>
                <a:spcAft>
                  <a:spcPts val="0"/>
                </a:spcAft>
                <a:defRPr/>
              </a:pPr>
              <a:t>18</a:t>
            </a:fld>
            <a:endParaRPr lang="en-GB">
              <a:solidFill>
                <a:prstClr val="black"/>
              </a:solidFill>
              <a:latin typeface="Calibri" panose="020F0502020204030204"/>
            </a:endParaRPr>
          </a:p>
        </p:txBody>
      </p:sp>
    </p:spTree>
    <p:extLst>
      <p:ext uri="{BB962C8B-B14F-4D97-AF65-F5344CB8AC3E}">
        <p14:creationId xmlns:p14="http://schemas.microsoft.com/office/powerpoint/2010/main" val="3268384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CBE9-8A94-4605-BA0C-C612F1B70F1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55E070-8A51-4044-B309-C37EE8F180E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BFA3BE0-F125-49AE-963D-779AAF98E5C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DA0CF90-E2A3-4316-BD6E-9B802B77EFD3}"/>
              </a:ext>
            </a:extLst>
          </p:cNvPr>
          <p:cNvSpPr>
            <a:spLocks noGrp="1"/>
          </p:cNvSpPr>
          <p:nvPr>
            <p:ph type="dt" sz="half" idx="10"/>
          </p:nvPr>
        </p:nvSpPr>
        <p:spPr/>
        <p:txBody>
          <a:bodyPr/>
          <a:lstStyle/>
          <a:p>
            <a:pPr defTabSz="685800" fontAlgn="auto">
              <a:spcBef>
                <a:spcPts val="0"/>
              </a:spcBef>
              <a:spcAft>
                <a:spcPts val="0"/>
              </a:spcAft>
            </a:pPr>
            <a:fld id="{DC386CB6-0034-4E51-9BB7-BAF15C1609AB}" type="datetimeFigureOut">
              <a:rPr lang="en-GB" smtClean="0">
                <a:solidFill>
                  <a:prstClr val="black">
                    <a:tint val="75000"/>
                  </a:prstClr>
                </a:solidFill>
                <a:latin typeface="Calibri" panose="020F0502020204030204"/>
              </a:rPr>
              <a:pPr defTabSz="685800" fontAlgn="auto">
                <a:spcBef>
                  <a:spcPts val="0"/>
                </a:spcBef>
                <a:spcAft>
                  <a:spcPts val="0"/>
                </a:spcAft>
              </a:pPr>
              <a:t>27/06/2022</a:t>
            </a:fld>
            <a:endParaRPr lang="en-GB">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A57A8F2C-577A-4F60-83C1-91ECFA9F6C80}"/>
              </a:ext>
            </a:extLst>
          </p:cNvPr>
          <p:cNvSpPr>
            <a:spLocks noGrp="1"/>
          </p:cNvSpPr>
          <p:nvPr>
            <p:ph type="ftr" sz="quarter" idx="11"/>
          </p:nvPr>
        </p:nvSpPr>
        <p:spPr/>
        <p:txBody>
          <a:bodyPr/>
          <a:lstStyle/>
          <a:p>
            <a:pPr defTabSz="685800" fontAlgn="auto">
              <a:spcBef>
                <a:spcPts val="0"/>
              </a:spcBef>
              <a:spcAft>
                <a:spcPts val="0"/>
              </a:spcAft>
            </a:pPr>
            <a:endParaRPr lang="en-GB">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E5794119-C13B-4ABC-A812-D26E8C2072FD}"/>
              </a:ext>
            </a:extLst>
          </p:cNvPr>
          <p:cNvSpPr>
            <a:spLocks noGrp="1"/>
          </p:cNvSpPr>
          <p:nvPr>
            <p:ph type="sldNum" sz="quarter" idx="12"/>
          </p:nvPr>
        </p:nvSpPr>
        <p:spPr/>
        <p:txBody>
          <a:bodyPr/>
          <a:lstStyle/>
          <a:p>
            <a:pPr defTabSz="685800" fontAlgn="auto">
              <a:spcBef>
                <a:spcPts val="0"/>
              </a:spcBef>
              <a:spcAft>
                <a:spcPts val="0"/>
              </a:spcAft>
            </a:pPr>
            <a:fld id="{F20A8FF3-8B9F-4B34-94A2-E06D20F9A647}" type="slidenum">
              <a:rPr lang="en-GB" smtClean="0">
                <a:solidFill>
                  <a:prstClr val="black">
                    <a:tint val="75000"/>
                  </a:prstClr>
                </a:solidFill>
                <a:latin typeface="Calibri" panose="020F0502020204030204"/>
              </a:rPr>
              <a:pPr defTabSz="685800" fontAlgn="auto">
                <a:spcBef>
                  <a:spcPts val="0"/>
                </a:spcBef>
                <a:spcAft>
                  <a:spcPts val="0"/>
                </a:spcAft>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1869531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86CB6-0034-4E51-9BB7-BAF15C1609AB}" type="datetimeFigureOut">
              <a:rPr lang="en-GB" smtClean="0"/>
              <a:t>27/06/2022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214249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86CB6-0034-4E51-9BB7-BAF15C1609AB}" type="datetimeFigureOut">
              <a:rPr lang="en-GB" smtClean="0"/>
              <a:t>27/06/2022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2848746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C386CB6-0034-4E51-9BB7-BAF15C1609AB}" type="datetimeFigureOut">
              <a:rPr lang="en-GB" smtClean="0"/>
              <a:t>27/06/2022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3000578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C386CB6-0034-4E51-9BB7-BAF15C1609AB}" type="datetimeFigureOut">
              <a:rPr lang="en-GB" smtClean="0"/>
              <a:t>27/06/2022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2969786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86CB6-0034-4E51-9BB7-BAF15C1609AB}"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647467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86CB6-0034-4E51-9BB7-BAF15C1609AB}"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3956254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386CB6-0034-4E51-9BB7-BAF15C1609AB}"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906890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86CB6-0034-4E51-9BB7-BAF15C1609AB}"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2957154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86CB6-0034-4E51-9BB7-BAF15C1609AB}"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973934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86CB6-0034-4E51-9BB7-BAF15C1609AB}" type="datetimeFigureOut">
              <a:rPr lang="en-GB" smtClean="0"/>
              <a:t>27/06/2022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50487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77CE-09BD-4141-80D7-1D4663855E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C170D5-8296-4985-BEC7-AEAD4DF0813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022E1E-C3F8-4D6B-9F3E-9C5B4B175D1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8FCCED5-CDF5-4920-B2AE-5483AEF6A4A8}"/>
              </a:ext>
            </a:extLst>
          </p:cNvPr>
          <p:cNvSpPr>
            <a:spLocks noGrp="1"/>
          </p:cNvSpPr>
          <p:nvPr>
            <p:ph type="dt" sz="half" idx="10"/>
          </p:nvPr>
        </p:nvSpPr>
        <p:spPr/>
        <p:txBody>
          <a:bodyPr/>
          <a:lstStyle/>
          <a:p>
            <a:pPr defTabSz="685800" fontAlgn="auto">
              <a:spcBef>
                <a:spcPts val="0"/>
              </a:spcBef>
              <a:spcAft>
                <a:spcPts val="0"/>
              </a:spcAft>
            </a:pPr>
            <a:fld id="{DC386CB6-0034-4E51-9BB7-BAF15C1609AB}" type="datetimeFigureOut">
              <a:rPr lang="en-GB" smtClean="0">
                <a:solidFill>
                  <a:prstClr val="black">
                    <a:tint val="75000"/>
                  </a:prstClr>
                </a:solidFill>
                <a:latin typeface="Calibri" panose="020F0502020204030204"/>
              </a:rPr>
              <a:pPr defTabSz="685800" fontAlgn="auto">
                <a:spcBef>
                  <a:spcPts val="0"/>
                </a:spcBef>
                <a:spcAft>
                  <a:spcPts val="0"/>
                </a:spcAft>
              </a:pPr>
              <a:t>27/06/2022</a:t>
            </a:fld>
            <a:endParaRPr lang="en-GB">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4AF9173B-E4A8-4981-99DF-58EA7FDB73AA}"/>
              </a:ext>
            </a:extLst>
          </p:cNvPr>
          <p:cNvSpPr>
            <a:spLocks noGrp="1"/>
          </p:cNvSpPr>
          <p:nvPr>
            <p:ph type="ftr" sz="quarter" idx="11"/>
          </p:nvPr>
        </p:nvSpPr>
        <p:spPr/>
        <p:txBody>
          <a:bodyPr/>
          <a:lstStyle/>
          <a:p>
            <a:pPr defTabSz="685800" fontAlgn="auto">
              <a:spcBef>
                <a:spcPts val="0"/>
              </a:spcBef>
              <a:spcAft>
                <a:spcPts val="0"/>
              </a:spcAft>
            </a:pPr>
            <a:endParaRPr lang="en-GB">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42E94833-845C-4EAC-9FB6-4A9F5658FC1A}"/>
              </a:ext>
            </a:extLst>
          </p:cNvPr>
          <p:cNvSpPr>
            <a:spLocks noGrp="1"/>
          </p:cNvSpPr>
          <p:nvPr>
            <p:ph type="sldNum" sz="quarter" idx="12"/>
          </p:nvPr>
        </p:nvSpPr>
        <p:spPr/>
        <p:txBody>
          <a:bodyPr/>
          <a:lstStyle/>
          <a:p>
            <a:pPr defTabSz="685800" fontAlgn="auto">
              <a:spcBef>
                <a:spcPts val="0"/>
              </a:spcBef>
              <a:spcAft>
                <a:spcPts val="0"/>
              </a:spcAft>
            </a:pPr>
            <a:fld id="{F20A8FF3-8B9F-4B34-94A2-E06D20F9A647}" type="slidenum">
              <a:rPr lang="en-GB" smtClean="0">
                <a:solidFill>
                  <a:prstClr val="black">
                    <a:tint val="75000"/>
                  </a:prstClr>
                </a:solidFill>
                <a:latin typeface="Calibri" panose="020F0502020204030204"/>
              </a:rPr>
              <a:pPr defTabSz="685800" fontAlgn="auto">
                <a:spcBef>
                  <a:spcPts val="0"/>
                </a:spcBef>
                <a:spcAft>
                  <a:spcPts val="0"/>
                </a:spcAft>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2151037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86CB6-0034-4E51-9BB7-BAF15C1609AB}" type="datetimeFigureOut">
              <a:rPr lang="en-GB" smtClean="0"/>
              <a:t>27/06/2022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3040712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86CB6-0034-4E51-9BB7-BAF15C1609AB}" type="datetimeFigureOut">
              <a:rPr lang="en-GB" smtClean="0"/>
              <a:t>27/06/2022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4225627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86CB6-0034-4E51-9BB7-BAF15C1609AB}" type="datetimeFigureOut">
              <a:rPr lang="en-GB" smtClean="0"/>
              <a:t>27/06/2022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2939877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C386CB6-0034-4E51-9BB7-BAF15C1609AB}" type="datetimeFigureOut">
              <a:rPr lang="en-GB" smtClean="0"/>
              <a:t>27/06/2022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053974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C386CB6-0034-4E51-9BB7-BAF15C1609AB}" type="datetimeFigureOut">
              <a:rPr lang="en-GB" smtClean="0"/>
              <a:t>27/06/2022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819228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86CB6-0034-4E51-9BB7-BAF15C1609AB}"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3680507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86CB6-0034-4E51-9BB7-BAF15C1609AB}"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309947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51A8-E33E-4FD1-BF6E-3930DB8326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068721-A0F9-48CD-83DA-348573171C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A81A4-4C61-4176-AF69-43AE263392F2}"/>
              </a:ext>
            </a:extLst>
          </p:cNvPr>
          <p:cNvSpPr>
            <a:spLocks noGrp="1"/>
          </p:cNvSpPr>
          <p:nvPr>
            <p:ph type="dt" sz="half" idx="10"/>
          </p:nvPr>
        </p:nvSpPr>
        <p:spPr/>
        <p:txBody>
          <a:bodyPr/>
          <a:lstStyle/>
          <a:p>
            <a:pPr defTabSz="685800" fontAlgn="auto">
              <a:spcBef>
                <a:spcPts val="0"/>
              </a:spcBef>
              <a:spcAft>
                <a:spcPts val="0"/>
              </a:spcAft>
            </a:pPr>
            <a:fld id="{DC386CB6-0034-4E51-9BB7-BAF15C1609AB}" type="datetimeFigureOut">
              <a:rPr lang="en-GB" smtClean="0">
                <a:solidFill>
                  <a:prstClr val="black">
                    <a:tint val="75000"/>
                  </a:prstClr>
                </a:solidFill>
                <a:latin typeface="Calibri" panose="020F0502020204030204"/>
              </a:rPr>
              <a:pPr defTabSz="685800" fontAlgn="auto">
                <a:spcBef>
                  <a:spcPts val="0"/>
                </a:spcBef>
                <a:spcAft>
                  <a:spcPts val="0"/>
                </a:spcAft>
              </a:pPr>
              <a:t>27/06/2022</a:t>
            </a:fld>
            <a:endParaRPr lang="en-GB">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941890AF-D602-47CC-A188-3D88F555D7EE}"/>
              </a:ext>
            </a:extLst>
          </p:cNvPr>
          <p:cNvSpPr>
            <a:spLocks noGrp="1"/>
          </p:cNvSpPr>
          <p:nvPr>
            <p:ph type="ftr" sz="quarter" idx="11"/>
          </p:nvPr>
        </p:nvSpPr>
        <p:spPr/>
        <p:txBody>
          <a:bodyPr/>
          <a:lstStyle/>
          <a:p>
            <a:pPr defTabSz="685800" fontAlgn="auto">
              <a:spcBef>
                <a:spcPts val="0"/>
              </a:spcBef>
              <a:spcAft>
                <a:spcPts val="0"/>
              </a:spcAft>
            </a:pPr>
            <a:endParaRPr lang="en-GB">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C7A5F19B-AC5E-4541-900C-0726EEFD90CB}"/>
              </a:ext>
            </a:extLst>
          </p:cNvPr>
          <p:cNvSpPr>
            <a:spLocks noGrp="1"/>
          </p:cNvSpPr>
          <p:nvPr>
            <p:ph type="sldNum" sz="quarter" idx="12"/>
          </p:nvPr>
        </p:nvSpPr>
        <p:spPr/>
        <p:txBody>
          <a:bodyPr/>
          <a:lstStyle/>
          <a:p>
            <a:pPr defTabSz="685800" fontAlgn="auto">
              <a:spcBef>
                <a:spcPts val="0"/>
              </a:spcBef>
              <a:spcAft>
                <a:spcPts val="0"/>
              </a:spcAft>
            </a:pPr>
            <a:fld id="{F20A8FF3-8B9F-4B34-94A2-E06D20F9A647}" type="slidenum">
              <a:rPr lang="en-GB" smtClean="0">
                <a:solidFill>
                  <a:prstClr val="black">
                    <a:tint val="75000"/>
                  </a:prstClr>
                </a:solidFill>
                <a:latin typeface="Calibri" panose="020F0502020204030204"/>
              </a:rPr>
              <a:pPr defTabSz="685800" fontAlgn="auto">
                <a:spcBef>
                  <a:spcPts val="0"/>
                </a:spcBef>
                <a:spcAft>
                  <a:spcPts val="0"/>
                </a:spcAft>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2933019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7135D-284E-40FF-A1C2-C2F24DC08D72}"/>
              </a:ext>
            </a:extLst>
          </p:cNvPr>
          <p:cNvSpPr>
            <a:spLocks noGrp="1"/>
          </p:cNvSpPr>
          <p:nvPr>
            <p:ph type="dt" sz="half" idx="10"/>
          </p:nvPr>
        </p:nvSpPr>
        <p:spPr/>
        <p:txBody>
          <a:bodyPr/>
          <a:lstStyle/>
          <a:p>
            <a:pPr defTabSz="685800" fontAlgn="auto">
              <a:spcBef>
                <a:spcPts val="0"/>
              </a:spcBef>
              <a:spcAft>
                <a:spcPts val="0"/>
              </a:spcAft>
            </a:pPr>
            <a:fld id="{DC386CB6-0034-4E51-9BB7-BAF15C1609AB}" type="datetimeFigureOut">
              <a:rPr lang="en-GB" smtClean="0">
                <a:solidFill>
                  <a:prstClr val="black">
                    <a:tint val="75000"/>
                  </a:prstClr>
                </a:solidFill>
                <a:latin typeface="Calibri" panose="020F0502020204030204"/>
              </a:rPr>
              <a:pPr defTabSz="685800" fontAlgn="auto">
                <a:spcBef>
                  <a:spcPts val="0"/>
                </a:spcBef>
                <a:spcAft>
                  <a:spcPts val="0"/>
                </a:spcAft>
              </a:pPr>
              <a:t>27/06/2022</a:t>
            </a:fld>
            <a:endParaRPr lang="en-GB">
              <a:solidFill>
                <a:prstClr val="black">
                  <a:tint val="75000"/>
                </a:prstClr>
              </a:solidFill>
              <a:latin typeface="Calibri" panose="020F0502020204030204"/>
            </a:endParaRPr>
          </a:p>
        </p:txBody>
      </p:sp>
      <p:sp>
        <p:nvSpPr>
          <p:cNvPr id="3" name="Footer Placeholder 2">
            <a:extLst>
              <a:ext uri="{FF2B5EF4-FFF2-40B4-BE49-F238E27FC236}">
                <a16:creationId xmlns:a16="http://schemas.microsoft.com/office/drawing/2014/main" id="{AC5D2928-0547-4824-AD3F-D69F940B3550}"/>
              </a:ext>
            </a:extLst>
          </p:cNvPr>
          <p:cNvSpPr>
            <a:spLocks noGrp="1"/>
          </p:cNvSpPr>
          <p:nvPr>
            <p:ph type="ftr" sz="quarter" idx="11"/>
          </p:nvPr>
        </p:nvSpPr>
        <p:spPr/>
        <p:txBody>
          <a:bodyPr/>
          <a:lstStyle/>
          <a:p>
            <a:pPr defTabSz="685800" fontAlgn="auto">
              <a:spcBef>
                <a:spcPts val="0"/>
              </a:spcBef>
              <a:spcAft>
                <a:spcPts val="0"/>
              </a:spcAft>
            </a:pPr>
            <a:endParaRPr lang="en-GB">
              <a:solidFill>
                <a:prstClr val="black">
                  <a:tint val="75000"/>
                </a:prstClr>
              </a:solidFill>
              <a:latin typeface="Calibri" panose="020F0502020204030204"/>
            </a:endParaRPr>
          </a:p>
        </p:txBody>
      </p:sp>
      <p:sp>
        <p:nvSpPr>
          <p:cNvPr id="4" name="Slide Number Placeholder 3">
            <a:extLst>
              <a:ext uri="{FF2B5EF4-FFF2-40B4-BE49-F238E27FC236}">
                <a16:creationId xmlns:a16="http://schemas.microsoft.com/office/drawing/2014/main" id="{A3A4A387-4B3B-4785-91F4-9840CB20FF69}"/>
              </a:ext>
            </a:extLst>
          </p:cNvPr>
          <p:cNvSpPr>
            <a:spLocks noGrp="1"/>
          </p:cNvSpPr>
          <p:nvPr>
            <p:ph type="sldNum" sz="quarter" idx="12"/>
          </p:nvPr>
        </p:nvSpPr>
        <p:spPr/>
        <p:txBody>
          <a:bodyPr/>
          <a:lstStyle/>
          <a:p>
            <a:pPr defTabSz="685800" fontAlgn="auto">
              <a:spcBef>
                <a:spcPts val="0"/>
              </a:spcBef>
              <a:spcAft>
                <a:spcPts val="0"/>
              </a:spcAft>
            </a:pPr>
            <a:fld id="{F20A8FF3-8B9F-4B34-94A2-E06D20F9A647}" type="slidenum">
              <a:rPr lang="en-GB" smtClean="0">
                <a:solidFill>
                  <a:prstClr val="black">
                    <a:tint val="75000"/>
                  </a:prstClr>
                </a:solidFill>
                <a:latin typeface="Calibri" panose="020F0502020204030204"/>
              </a:rPr>
              <a:pPr defTabSz="685800" fontAlgn="auto">
                <a:spcBef>
                  <a:spcPts val="0"/>
                </a:spcBef>
                <a:spcAft>
                  <a:spcPts val="0"/>
                </a:spcAft>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21534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386CB6-0034-4E51-9BB7-BAF15C1609AB}"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3338317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86CB6-0034-4E51-9BB7-BAF15C1609AB}"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61034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86CB6-0034-4E51-9BB7-BAF15C1609AB}" type="datetimeFigureOut">
              <a:rPr lang="en-GB" smtClean="0"/>
              <a:t>27/06/2022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98967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86CB6-0034-4E51-9BB7-BAF15C1609AB}" type="datetimeFigureOut">
              <a:rPr lang="en-GB" smtClean="0"/>
              <a:t>27/06/2022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155784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86CB6-0034-4E51-9BB7-BAF15C1609AB}" type="datetimeFigureOut">
              <a:rPr lang="en-GB" smtClean="0"/>
              <a:t>27/06/2022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0A8FF3-8B9F-4B34-94A2-E06D20F9A647}" type="slidenum">
              <a:rPr lang="en-GB" smtClean="0"/>
              <a:t>‹#›</a:t>
            </a:fld>
            <a:endParaRPr lang="en-GB"/>
          </a:p>
        </p:txBody>
      </p:sp>
    </p:spTree>
    <p:extLst>
      <p:ext uri="{BB962C8B-B14F-4D97-AF65-F5344CB8AC3E}">
        <p14:creationId xmlns:p14="http://schemas.microsoft.com/office/powerpoint/2010/main" val="375967966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3.xml"/><Relationship Id="rId4"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2"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2"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2"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DDB06-DF7A-43A3-BE00-4084C6E64B15}" type="datetime1">
              <a:rPr lang="en-GB" smtClean="0"/>
              <a:t>27/06/2022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182DA-28D1-43F3-B7DA-07663D2C73A9}" type="slidenum">
              <a:rPr lang="en-GB" smtClean="0"/>
              <a:t>‹#›</a:t>
            </a:fld>
            <a:endParaRPr lang="en-GB"/>
          </a:p>
        </p:txBody>
      </p:sp>
    </p:spTree>
    <p:extLst>
      <p:ext uri="{BB962C8B-B14F-4D97-AF65-F5344CB8AC3E}">
        <p14:creationId xmlns:p14="http://schemas.microsoft.com/office/powerpoint/2010/main" val="2487478422"/>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157E02-B5BD-473B-8E76-EE0638A85AB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6DD925-E054-4548-8A95-2E1F6B311C9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E0F6CD-DDA0-4719-92F5-FF6CF6FD566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C386CB6-0034-4E51-9BB7-BAF15C1609AB}" type="datetimeFigureOut">
              <a:rPr lang="en-GB" smtClean="0"/>
              <a:t>27/06/2022</a:t>
            </a:fld>
            <a:endParaRPr lang="en-GB"/>
          </a:p>
        </p:txBody>
      </p:sp>
      <p:sp>
        <p:nvSpPr>
          <p:cNvPr id="5" name="Footer Placeholder 4">
            <a:extLst>
              <a:ext uri="{FF2B5EF4-FFF2-40B4-BE49-F238E27FC236}">
                <a16:creationId xmlns:a16="http://schemas.microsoft.com/office/drawing/2014/main" id="{86E3A61B-EAF0-42FF-8B27-3F1911FEA80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1DFB98-35DD-43A0-A5AC-083ABD38C9D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0A8FF3-8B9F-4B34-94A2-E06D20F9A647}" type="slidenum">
              <a:rPr lang="en-GB" smtClean="0"/>
              <a:t>‹#›</a:t>
            </a:fld>
            <a:endParaRPr lang="en-GB"/>
          </a:p>
        </p:txBody>
      </p:sp>
    </p:spTree>
    <p:extLst>
      <p:ext uri="{BB962C8B-B14F-4D97-AF65-F5344CB8AC3E}">
        <p14:creationId xmlns:p14="http://schemas.microsoft.com/office/powerpoint/2010/main" val="1477263664"/>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3AEC2ED1-CD7C-40D2-BE67-B885796E00F7}" type="datetime1">
              <a:rPr lang="en-GB" smtClean="0"/>
              <a:pPr>
                <a:defRPr/>
              </a:pPr>
              <a:t>27/06/2022</a:t>
            </a:fld>
            <a:endParaRPr lang="en-GB"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3237455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6/27/2022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19771696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diagramLayout" Target="../diagrams/layout2.xml"/><Relationship Id="rId7" Type="http://schemas.openxmlformats.org/officeDocument/2006/relationships/image" Target="../media/image20.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sally-brown.net/kay-sambell-and-sally-brown-covid-19-assessment-collection/"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about:blank" TargetMode="Externa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about:blank"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4.xml"/><Relationship Id="rId11" Type="http://schemas.openxmlformats.org/officeDocument/2006/relationships/image" Target="../media/image38.svg"/><Relationship Id="rId5" Type="http://schemas.openxmlformats.org/officeDocument/2006/relationships/diagramQuickStyle" Target="../diagrams/quickStyle4.xml"/><Relationship Id="rId10" Type="http://schemas.openxmlformats.org/officeDocument/2006/relationships/image" Target="../media/image37.png"/><Relationship Id="rId4" Type="http://schemas.openxmlformats.org/officeDocument/2006/relationships/diagramLayout" Target="../diagrams/layout4.xml"/><Relationship Id="rId9"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diagramLayout" Target="../diagrams/layout5.xml"/><Relationship Id="rId7" Type="http://schemas.openxmlformats.org/officeDocument/2006/relationships/image" Target="../media/image16.png"/><Relationship Id="rId12" Type="http://schemas.openxmlformats.org/officeDocument/2006/relationships/image" Target="../media/image43.sv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openxmlformats.org/officeDocument/2006/relationships/image" Target="../media/image42.png"/><Relationship Id="rId5" Type="http://schemas.openxmlformats.org/officeDocument/2006/relationships/diagramColors" Target="../diagrams/colors5.xml"/><Relationship Id="rId10" Type="http://schemas.openxmlformats.org/officeDocument/2006/relationships/image" Target="../media/image41.svg"/><Relationship Id="rId4" Type="http://schemas.openxmlformats.org/officeDocument/2006/relationships/diagramQuickStyle" Target="../diagrams/quickStyle5.xml"/><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FD603B-FD67-42E7-A754-A42F4F226482}"/>
              </a:ext>
            </a:extLst>
          </p:cNvPr>
          <p:cNvSpPr>
            <a:spLocks noGrp="1"/>
          </p:cNvSpPr>
          <p:nvPr>
            <p:ph type="title"/>
          </p:nvPr>
        </p:nvSpPr>
        <p:spPr>
          <a:xfrm>
            <a:off x="480060" y="325369"/>
            <a:ext cx="3276451" cy="1956841"/>
          </a:xfrm>
        </p:spPr>
        <p:txBody>
          <a:bodyPr vert="horz" lIns="91440" tIns="45720" rIns="91440" bIns="45720" rtlCol="0" anchor="b">
            <a:normAutofit fontScale="90000"/>
          </a:bodyPr>
          <a:lstStyle/>
          <a:p>
            <a:pPr defTabSz="914400">
              <a:defRPr/>
            </a:pPr>
            <a:br>
              <a:rPr lang="en-US" sz="1500" b="1" dirty="0">
                <a:effectLst/>
              </a:rPr>
            </a:br>
            <a:br>
              <a:rPr lang="en-US" sz="1500" b="1" dirty="0">
                <a:effectLst/>
              </a:rPr>
            </a:br>
            <a:br>
              <a:rPr lang="en-US" sz="1500" b="1" dirty="0">
                <a:effectLst/>
              </a:rPr>
            </a:br>
            <a:br>
              <a:rPr lang="en-US" sz="1500" b="1" i="0" dirty="0">
                <a:effectLst/>
              </a:rPr>
            </a:br>
            <a:r>
              <a:rPr lang="en-US" sz="2700" b="1" i="0" dirty="0">
                <a:effectLst/>
              </a:rPr>
              <a:t>What’s going on with HE assessment and feedback right now?</a:t>
            </a:r>
            <a:br>
              <a:rPr lang="en-US" sz="3600" b="1" i="0" dirty="0">
                <a:effectLst/>
              </a:rPr>
            </a:br>
            <a:r>
              <a:rPr lang="en-US" sz="2800" b="1" i="0">
                <a:effectLst/>
              </a:rPr>
              <a:t>Solstice workshop</a:t>
            </a:r>
            <a:br>
              <a:rPr lang="en-US" sz="1500" b="1" i="0" dirty="0">
                <a:effectLst/>
              </a:rPr>
            </a:br>
            <a:br>
              <a:rPr lang="en-US" sz="1500" b="1" i="0" dirty="0">
                <a:effectLst/>
              </a:rPr>
            </a:br>
            <a:r>
              <a:rPr lang="en-US" sz="1500" b="1" i="0" dirty="0">
                <a:effectLst/>
              </a:rPr>
              <a:t>1 July 2022 10.30-11.30</a:t>
            </a:r>
            <a:endParaRPr lang="en-US" sz="1500" b="1" dirty="0"/>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92CDD5C-E227-40DC-8556-8BD8441E283C}"/>
              </a:ext>
            </a:extLst>
          </p:cNvPr>
          <p:cNvSpPr>
            <a:spLocks noGrp="1"/>
          </p:cNvSpPr>
          <p:nvPr>
            <p:ph type="body" sz="half" idx="2"/>
          </p:nvPr>
        </p:nvSpPr>
        <p:spPr>
          <a:xfrm>
            <a:off x="480060" y="2872899"/>
            <a:ext cx="3182691" cy="3320668"/>
          </a:xfrm>
        </p:spPr>
        <p:txBody>
          <a:bodyPr vert="horz" lIns="91440" tIns="45720" rIns="91440" bIns="45720" rtlCol="0">
            <a:normAutofit/>
          </a:bodyPr>
          <a:lstStyle/>
          <a:p>
            <a:pPr indent="-228600" defTabSz="914400">
              <a:buFont typeface="Arial" panose="020B0604020202020204" pitchFamily="34" charset="0"/>
              <a:buChar char="•"/>
              <a:defRPr/>
            </a:pPr>
            <a:r>
              <a:rPr lang="en-US" sz="1900" b="1" dirty="0"/>
              <a:t>Sally Brown @ProfSallyBrown</a:t>
            </a:r>
          </a:p>
          <a:p>
            <a:pPr indent="-228600" defTabSz="914400">
              <a:buFont typeface="Arial" panose="020B0604020202020204" pitchFamily="34" charset="0"/>
              <a:buChar char="•"/>
              <a:defRPr/>
            </a:pPr>
            <a:r>
              <a:rPr lang="en-US" sz="1900" dirty="0">
                <a:hlinkClick r:id="rId3"/>
              </a:rPr>
              <a:t>sally@sally-brown.net</a:t>
            </a:r>
            <a:endParaRPr lang="en-US" sz="1900" dirty="0"/>
          </a:p>
          <a:p>
            <a:pPr indent="-228600" defTabSz="914400">
              <a:buFont typeface="Arial" panose="020B0604020202020204" pitchFamily="34" charset="0"/>
              <a:buChar char="•"/>
            </a:pPr>
            <a:r>
              <a:rPr lang="en-US" sz="1900" dirty="0"/>
              <a:t>Picture credit Julie Sanders PVC Newcastle University</a:t>
            </a:r>
          </a:p>
        </p:txBody>
      </p:sp>
      <p:pic>
        <p:nvPicPr>
          <p:cNvPr id="6" name="Picture 5">
            <a:extLst>
              <a:ext uri="{FF2B5EF4-FFF2-40B4-BE49-F238E27FC236}">
                <a16:creationId xmlns:a16="http://schemas.microsoft.com/office/drawing/2014/main" id="{B211C1A2-DC83-4538-7C9F-7A5F81336B43}"/>
              </a:ext>
            </a:extLst>
          </p:cNvPr>
          <p:cNvPicPr>
            <a:picLocks noChangeAspect="1"/>
          </p:cNvPicPr>
          <p:nvPr/>
        </p:nvPicPr>
        <p:blipFill rotWithShape="1">
          <a:blip r:embed="rId4"/>
          <a:srcRect l="11973" r="14305"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71657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B137817A-6E43-41BF-8F21-9349BDFD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85725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2" name="Freeform 12">
            <a:extLst>
              <a:ext uri="{FF2B5EF4-FFF2-40B4-BE49-F238E27FC236}">
                <a16:creationId xmlns:a16="http://schemas.microsoft.com/office/drawing/2014/main" id="{A5BE2DA6-83C9-46EF-B42E-C40224302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1388" y="2125266"/>
            <a:ext cx="5432612" cy="3875484"/>
          </a:xfrm>
          <a:custGeom>
            <a:avLst/>
            <a:gdLst>
              <a:gd name="connsiteX0" fmla="*/ 0 w 7243482"/>
              <a:gd name="connsiteY0" fmla="*/ 0 h 5167312"/>
              <a:gd name="connsiteX1" fmla="*/ 7243482 w 7243482"/>
              <a:gd name="connsiteY1" fmla="*/ 0 h 5167312"/>
              <a:gd name="connsiteX2" fmla="*/ 7243482 w 7243482"/>
              <a:gd name="connsiteY2" fmla="*/ 5167312 h 5167312"/>
              <a:gd name="connsiteX3" fmla="*/ 221324 w 7243482"/>
              <a:gd name="connsiteY3" fmla="*/ 5167312 h 5167312"/>
              <a:gd name="connsiteX4" fmla="*/ 2615203 w 7243482"/>
              <a:gd name="connsiteY4" fmla="*/ 952 h 5167312"/>
              <a:gd name="connsiteX5" fmla="*/ 0 w 7243482"/>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3482" h="5167312">
                <a:moveTo>
                  <a:pt x="0" y="0"/>
                </a:moveTo>
                <a:lnTo>
                  <a:pt x="7243482" y="0"/>
                </a:lnTo>
                <a:lnTo>
                  <a:pt x="7243482" y="5167312"/>
                </a:lnTo>
                <a:lnTo>
                  <a:pt x="221324" y="5167312"/>
                </a:lnTo>
                <a:lnTo>
                  <a:pt x="2615203" y="952"/>
                </a:lnTo>
                <a:lnTo>
                  <a:pt x="0" y="95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4" name="Freeform 11">
            <a:extLst>
              <a:ext uri="{FF2B5EF4-FFF2-40B4-BE49-F238E27FC236}">
                <a16:creationId xmlns:a16="http://schemas.microsoft.com/office/drawing/2014/main" id="{A1A2EF03-D0CA-4967-B631-C09F910E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5980"/>
            <a:ext cx="5549382" cy="3874770"/>
          </a:xfrm>
          <a:custGeom>
            <a:avLst/>
            <a:gdLst>
              <a:gd name="connsiteX0" fmla="*/ 0 w 7399176"/>
              <a:gd name="connsiteY0" fmla="*/ 0 h 5166360"/>
              <a:gd name="connsiteX1" fmla="*/ 7399176 w 7399176"/>
              <a:gd name="connsiteY1" fmla="*/ 0 h 5166360"/>
              <a:gd name="connsiteX2" fmla="*/ 5005297 w 7399176"/>
              <a:gd name="connsiteY2" fmla="*/ 5166360 h 5166360"/>
              <a:gd name="connsiteX3" fmla="*/ 0 w 7399176"/>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7399176" h="5166360">
                <a:moveTo>
                  <a:pt x="0" y="0"/>
                </a:moveTo>
                <a:lnTo>
                  <a:pt x="7399176" y="0"/>
                </a:lnTo>
                <a:lnTo>
                  <a:pt x="5005297" y="5166360"/>
                </a:lnTo>
                <a:lnTo>
                  <a:pt x="0" y="5166360"/>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359C6169-FDB3-4C0A-B25D-2F355132D942}"/>
              </a:ext>
            </a:extLst>
          </p:cNvPr>
          <p:cNvSpPr>
            <a:spLocks noGrp="1"/>
          </p:cNvSpPr>
          <p:nvPr>
            <p:ph type="title"/>
          </p:nvPr>
        </p:nvSpPr>
        <p:spPr>
          <a:xfrm>
            <a:off x="628650" y="1131094"/>
            <a:ext cx="7886700" cy="994172"/>
          </a:xfrm>
        </p:spPr>
        <p:txBody>
          <a:bodyPr>
            <a:normAutofit fontScale="90000"/>
          </a:bodyPr>
          <a:lstStyle/>
          <a:p>
            <a:r>
              <a:rPr lang="en-GB" dirty="0">
                <a:solidFill>
                  <a:schemeClr val="bg1">
                    <a:lumMod val="95000"/>
                    <a:lumOff val="5000"/>
                  </a:schemeClr>
                </a:solidFill>
              </a:rPr>
              <a:t>How can you write better assessment tasks? </a:t>
            </a:r>
            <a:br>
              <a:rPr lang="en-GB" dirty="0">
                <a:solidFill>
                  <a:schemeClr val="bg1">
                    <a:lumMod val="95000"/>
                    <a:lumOff val="5000"/>
                  </a:schemeClr>
                </a:solidFill>
              </a:rPr>
            </a:br>
            <a:r>
              <a:rPr lang="en-GB" dirty="0">
                <a:solidFill>
                  <a:schemeClr val="bg1">
                    <a:lumMod val="95000"/>
                    <a:lumOff val="5000"/>
                  </a:schemeClr>
                </a:solidFill>
              </a:rPr>
              <a:t>Our Task Generator</a:t>
            </a:r>
            <a:endParaRPr lang="en-GB" dirty="0">
              <a:solidFill>
                <a:schemeClr val="bg1">
                  <a:lumMod val="95000"/>
                  <a:lumOff val="5000"/>
                </a:schemeClr>
              </a:solidFill>
              <a:highlight>
                <a:srgbClr val="FFFF00"/>
              </a:highlight>
            </a:endParaRPr>
          </a:p>
        </p:txBody>
      </p:sp>
      <p:sp>
        <p:nvSpPr>
          <p:cNvPr id="3" name="Content Placeholder 2">
            <a:extLst>
              <a:ext uri="{FF2B5EF4-FFF2-40B4-BE49-F238E27FC236}">
                <a16:creationId xmlns:a16="http://schemas.microsoft.com/office/drawing/2014/main" id="{D3829266-7CD5-42E4-98E5-61672AD102AA}"/>
              </a:ext>
            </a:extLst>
          </p:cNvPr>
          <p:cNvSpPr>
            <a:spLocks noGrp="1"/>
          </p:cNvSpPr>
          <p:nvPr>
            <p:ph idx="1"/>
          </p:nvPr>
        </p:nvSpPr>
        <p:spPr>
          <a:xfrm>
            <a:off x="628650" y="2366898"/>
            <a:ext cx="3237992" cy="3633851"/>
          </a:xfrm>
        </p:spPr>
        <p:txBody>
          <a:bodyPr anchor="ctr">
            <a:noAutofit/>
          </a:bodyPr>
          <a:lstStyle/>
          <a:p>
            <a:pPr marL="0" indent="0">
              <a:buNone/>
            </a:pPr>
            <a:r>
              <a:rPr lang="en-GB" sz="1600" b="1" dirty="0"/>
              <a:t> Kay and I came up with an approach in our 17</a:t>
            </a:r>
            <a:r>
              <a:rPr lang="en-GB" sz="1600" b="1" baseline="30000" dirty="0"/>
              <a:t>th</a:t>
            </a:r>
            <a:r>
              <a:rPr lang="en-GB" sz="1600" b="1" dirty="0"/>
              <a:t> August paper (summarised here by @SwantonSketches) which argues that by starting with the learning outcomes, looking for the powerful verbs contained therein, supplying the object for the verb, together with an indication of what outcome/ evidence of achievement is needed and wrapping this up within a context and supplying some ‘range statements’ it’s possible to design practical authentic assessments in a way that is manageable and contributes to learning by building self –efficacy.</a:t>
            </a:r>
          </a:p>
          <a:p>
            <a:endParaRPr lang="en-GB" sz="1600" b="1" dirty="0"/>
          </a:p>
        </p:txBody>
      </p:sp>
      <p:pic>
        <p:nvPicPr>
          <p:cNvPr id="5" name="Picture 4" descr="A close up of text on a black background&#10;&#10;Description automatically generated">
            <a:extLst>
              <a:ext uri="{FF2B5EF4-FFF2-40B4-BE49-F238E27FC236}">
                <a16:creationId xmlns:a16="http://schemas.microsoft.com/office/drawing/2014/main" id="{B4F119A0-B68B-4698-B2F8-99CA66EB2A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961" y="2720021"/>
            <a:ext cx="3693270" cy="2769952"/>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116951425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0CBD4792-D840-4973-858D-1132D8BB641E}"/>
              </a:ext>
            </a:extLst>
          </p:cNvPr>
          <p:cNvSpPr>
            <a:spLocks noGrp="1"/>
          </p:cNvSpPr>
          <p:nvPr>
            <p:ph type="title"/>
          </p:nvPr>
        </p:nvSpPr>
        <p:spPr>
          <a:xfrm>
            <a:off x="628650" y="1131094"/>
            <a:ext cx="7886700" cy="710342"/>
          </a:xfrm>
        </p:spPr>
        <p:txBody>
          <a:bodyPr>
            <a:normAutofit/>
          </a:bodyPr>
          <a:lstStyle/>
          <a:p>
            <a:r>
              <a:rPr lang="en-GB" sz="3150" dirty="0"/>
              <a:t>Six steps to designing authentic assignments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2115280"/>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graphicFrame>
        <p:nvGraphicFramePr>
          <p:cNvPr id="12" name="Content Placeholder 2">
            <a:extLst>
              <a:ext uri="{FF2B5EF4-FFF2-40B4-BE49-F238E27FC236}">
                <a16:creationId xmlns:a16="http://schemas.microsoft.com/office/drawing/2014/main" id="{05F8249D-E7EB-CE81-6412-312A2ADD1EB4}"/>
              </a:ext>
            </a:extLst>
          </p:cNvPr>
          <p:cNvGraphicFramePr>
            <a:graphicFrameLocks noGrp="1"/>
          </p:cNvGraphicFramePr>
          <p:nvPr>
            <p:ph idx="1"/>
          </p:nvPr>
        </p:nvGraphicFramePr>
        <p:xfrm>
          <a:off x="281668" y="2142712"/>
          <a:ext cx="8596993" cy="3584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Dance steps outline">
            <a:extLst>
              <a:ext uri="{FF2B5EF4-FFF2-40B4-BE49-F238E27FC236}">
                <a16:creationId xmlns:a16="http://schemas.microsoft.com/office/drawing/2014/main" id="{B2626DFB-C6BB-44EB-8B2B-5D1D24F8AB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27485" y="1127364"/>
            <a:ext cx="825991" cy="825991"/>
          </a:xfrm>
          <a:prstGeom prst="rect">
            <a:avLst/>
          </a:prstGeom>
        </p:spPr>
      </p:pic>
    </p:spTree>
    <p:extLst>
      <p:ext uri="{BB962C8B-B14F-4D97-AF65-F5344CB8AC3E}">
        <p14:creationId xmlns:p14="http://schemas.microsoft.com/office/powerpoint/2010/main" val="251233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9D2A540-E7D9-4A16-8134-5A90926D5FF9}"/>
              </a:ext>
            </a:extLst>
          </p:cNvPr>
          <p:cNvGraphicFramePr>
            <a:graphicFrameLocks noGrp="1"/>
          </p:cNvGraphicFramePr>
          <p:nvPr>
            <p:extLst>
              <p:ext uri="{D42A27DB-BD31-4B8C-83A1-F6EECF244321}">
                <p14:modId xmlns:p14="http://schemas.microsoft.com/office/powerpoint/2010/main" val="3348460529"/>
              </p:ext>
            </p:extLst>
          </p:nvPr>
        </p:nvGraphicFramePr>
        <p:xfrm>
          <a:off x="1547664" y="851592"/>
          <a:ext cx="6130074" cy="708660"/>
        </p:xfrm>
        <a:graphic>
          <a:graphicData uri="http://schemas.openxmlformats.org/drawingml/2006/table">
            <a:tbl>
              <a:tblPr firstRow="1"/>
              <a:tblGrid>
                <a:gridCol w="1377546">
                  <a:extLst>
                    <a:ext uri="{9D8B030D-6E8A-4147-A177-3AD203B41FA5}">
                      <a16:colId xmlns:a16="http://schemas.microsoft.com/office/drawing/2014/main" val="747221603"/>
                    </a:ext>
                  </a:extLst>
                </a:gridCol>
                <a:gridCol w="1620180">
                  <a:extLst>
                    <a:ext uri="{9D8B030D-6E8A-4147-A177-3AD203B41FA5}">
                      <a16:colId xmlns:a16="http://schemas.microsoft.com/office/drawing/2014/main" val="3250006765"/>
                    </a:ext>
                  </a:extLst>
                </a:gridCol>
                <a:gridCol w="1620180">
                  <a:extLst>
                    <a:ext uri="{9D8B030D-6E8A-4147-A177-3AD203B41FA5}">
                      <a16:colId xmlns:a16="http://schemas.microsoft.com/office/drawing/2014/main" val="3845638550"/>
                    </a:ext>
                  </a:extLst>
                </a:gridCol>
                <a:gridCol w="1512168">
                  <a:extLst>
                    <a:ext uri="{9D8B030D-6E8A-4147-A177-3AD203B41FA5}">
                      <a16:colId xmlns:a16="http://schemas.microsoft.com/office/drawing/2014/main" val="1156993274"/>
                    </a:ext>
                  </a:extLst>
                </a:gridCol>
              </a:tblGrid>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B4B000"/>
                          </a:solidFill>
                        </a:rPr>
                        <a:t>Verb/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B4B000"/>
                          </a:solidFill>
                        </a:rPr>
                        <a:t>educational outcome</a:t>
                      </a:r>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B4B000"/>
                          </a:solidFill>
                        </a:rPr>
                        <a:t>What? i.e. object</a:t>
                      </a:r>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B4B000"/>
                          </a:solidFill>
                        </a:rPr>
                        <a:t>Outcome/ evidence of achievement </a:t>
                      </a:r>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B4B000"/>
                          </a:solidFill>
                        </a:rPr>
                        <a:t>Modifiers/ developments/ range statements </a:t>
                      </a: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607576791"/>
                  </a:ext>
                </a:extLst>
              </a:tr>
            </a:tbl>
          </a:graphicData>
        </a:graphic>
      </p:graphicFrame>
      <p:graphicFrame>
        <p:nvGraphicFramePr>
          <p:cNvPr id="7" name="Table 6">
            <a:extLst>
              <a:ext uri="{FF2B5EF4-FFF2-40B4-BE49-F238E27FC236}">
                <a16:creationId xmlns:a16="http://schemas.microsoft.com/office/drawing/2014/main" id="{F5A7EA21-68AC-4B26-93CE-F3FB3F16C565}"/>
              </a:ext>
            </a:extLst>
          </p:cNvPr>
          <p:cNvGraphicFramePr>
            <a:graphicFrameLocks noGrp="1"/>
          </p:cNvGraphicFramePr>
          <p:nvPr>
            <p:extLst>
              <p:ext uri="{D42A27DB-BD31-4B8C-83A1-F6EECF244321}">
                <p14:modId xmlns:p14="http://schemas.microsoft.com/office/powerpoint/2010/main" val="3857266369"/>
              </p:ext>
            </p:extLst>
          </p:nvPr>
        </p:nvGraphicFramePr>
        <p:xfrm>
          <a:off x="1547664" y="1633877"/>
          <a:ext cx="6156684" cy="1104900"/>
        </p:xfrm>
        <a:graphic>
          <a:graphicData uri="http://schemas.openxmlformats.org/drawingml/2006/table">
            <a:tbl>
              <a:tblPr firstRow="1"/>
              <a:tblGrid>
                <a:gridCol w="1404156">
                  <a:extLst>
                    <a:ext uri="{9D8B030D-6E8A-4147-A177-3AD203B41FA5}">
                      <a16:colId xmlns:a16="http://schemas.microsoft.com/office/drawing/2014/main" val="747221603"/>
                    </a:ext>
                  </a:extLst>
                </a:gridCol>
                <a:gridCol w="1620180">
                  <a:extLst>
                    <a:ext uri="{9D8B030D-6E8A-4147-A177-3AD203B41FA5}">
                      <a16:colId xmlns:a16="http://schemas.microsoft.com/office/drawing/2014/main" val="3250006765"/>
                    </a:ext>
                  </a:extLst>
                </a:gridCol>
                <a:gridCol w="1620180">
                  <a:extLst>
                    <a:ext uri="{9D8B030D-6E8A-4147-A177-3AD203B41FA5}">
                      <a16:colId xmlns:a16="http://schemas.microsoft.com/office/drawing/2014/main" val="3845638550"/>
                    </a:ext>
                  </a:extLst>
                </a:gridCol>
                <a:gridCol w="1512168">
                  <a:extLst>
                    <a:ext uri="{9D8B030D-6E8A-4147-A177-3AD203B41FA5}">
                      <a16:colId xmlns:a16="http://schemas.microsoft.com/office/drawing/2014/main" val="1156993274"/>
                    </a:ext>
                  </a:extLst>
                </a:gridCol>
              </a:tblGrid>
              <a:tr h="1059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2">
                              <a:lumMod val="50000"/>
                            </a:schemeClr>
                          </a:solidFill>
                          <a:effectLst/>
                        </a:rPr>
                        <a:t>Interpret</a:t>
                      </a:r>
                      <a:endParaRPr lang="en-GB" sz="1200" dirty="0">
                        <a:solidFill>
                          <a:schemeClr val="accent2">
                            <a:lumMod val="50000"/>
                          </a:schemeClr>
                        </a:solidFill>
                      </a:endParaRPr>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r>
                        <a:rPr lang="en-GB" sz="1400" b="1" kern="1200" dirty="0">
                          <a:solidFill>
                            <a:schemeClr val="dk1"/>
                          </a:solidFill>
                          <a:effectLst/>
                        </a:rPr>
                        <a:t>complex and sometimes incomplete or conflicting data</a:t>
                      </a:r>
                      <a:endParaRPr lang="en-GB" sz="1400" b="1" dirty="0"/>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r>
                        <a:rPr lang="en-GB" sz="1400" b="1" dirty="0"/>
                        <a:t>compile a summary</a:t>
                      </a:r>
                    </a:p>
                    <a:p>
                      <a:r>
                        <a:rPr lang="en-GB" sz="1400" b="1" kern="1200" dirty="0">
                          <a:solidFill>
                            <a:schemeClr val="dk1"/>
                          </a:solidFill>
                          <a:effectLst/>
                        </a:rPr>
                        <a:t>meaningful for experts and laypersons</a:t>
                      </a:r>
                      <a:endParaRPr lang="en-GB" sz="1400" b="1" dirty="0"/>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r>
                        <a:rPr lang="en-GB" sz="1400" b="1" dirty="0"/>
                        <a:t>leading to a viable action plan for a team to implement.</a:t>
                      </a:r>
                    </a:p>
                    <a:p>
                      <a:endParaRPr lang="en-GB" sz="1200" dirty="0"/>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607576791"/>
                  </a:ext>
                </a:extLst>
              </a:tr>
            </a:tbl>
          </a:graphicData>
        </a:graphic>
      </p:graphicFrame>
      <p:graphicFrame>
        <p:nvGraphicFramePr>
          <p:cNvPr id="9" name="Table 8">
            <a:extLst>
              <a:ext uri="{FF2B5EF4-FFF2-40B4-BE49-F238E27FC236}">
                <a16:creationId xmlns:a16="http://schemas.microsoft.com/office/drawing/2014/main" id="{3BE86E40-AEDF-4CC8-95C3-4C2F14FA890A}"/>
              </a:ext>
            </a:extLst>
          </p:cNvPr>
          <p:cNvGraphicFramePr>
            <a:graphicFrameLocks noGrp="1"/>
          </p:cNvGraphicFramePr>
          <p:nvPr>
            <p:extLst>
              <p:ext uri="{D42A27DB-BD31-4B8C-83A1-F6EECF244321}">
                <p14:modId xmlns:p14="http://schemas.microsoft.com/office/powerpoint/2010/main" val="1702553283"/>
              </p:ext>
            </p:extLst>
          </p:nvPr>
        </p:nvGraphicFramePr>
        <p:xfrm>
          <a:off x="1574274" y="3568877"/>
          <a:ext cx="6156684" cy="756084"/>
        </p:xfrm>
        <a:graphic>
          <a:graphicData uri="http://schemas.openxmlformats.org/drawingml/2006/table">
            <a:tbl>
              <a:tblPr/>
              <a:tblGrid>
                <a:gridCol w="1404156">
                  <a:extLst>
                    <a:ext uri="{9D8B030D-6E8A-4147-A177-3AD203B41FA5}">
                      <a16:colId xmlns:a16="http://schemas.microsoft.com/office/drawing/2014/main" val="747221603"/>
                    </a:ext>
                  </a:extLst>
                </a:gridCol>
                <a:gridCol w="1620180">
                  <a:extLst>
                    <a:ext uri="{9D8B030D-6E8A-4147-A177-3AD203B41FA5}">
                      <a16:colId xmlns:a16="http://schemas.microsoft.com/office/drawing/2014/main" val="3250006765"/>
                    </a:ext>
                  </a:extLst>
                </a:gridCol>
                <a:gridCol w="1593177">
                  <a:extLst>
                    <a:ext uri="{9D8B030D-6E8A-4147-A177-3AD203B41FA5}">
                      <a16:colId xmlns:a16="http://schemas.microsoft.com/office/drawing/2014/main" val="3845638550"/>
                    </a:ext>
                  </a:extLst>
                </a:gridCol>
                <a:gridCol w="1539171">
                  <a:extLst>
                    <a:ext uri="{9D8B030D-6E8A-4147-A177-3AD203B41FA5}">
                      <a16:colId xmlns:a16="http://schemas.microsoft.com/office/drawing/2014/main" val="1156993274"/>
                    </a:ext>
                  </a:extLst>
                </a:gridCol>
              </a:tblGrid>
              <a:tr h="756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solidFill>
                            <a:schemeClr val="accent2">
                              <a:lumMod val="50000"/>
                            </a:schemeClr>
                          </a:solidFill>
                          <a:effectLst/>
                        </a:rPr>
                        <a:t>Set</a:t>
                      </a:r>
                      <a:r>
                        <a:rPr lang="en-GB" sz="1400" b="1" dirty="0">
                          <a:solidFill>
                            <a:schemeClr val="accent2">
                              <a:lumMod val="50000"/>
                            </a:schemeClr>
                          </a:solidFill>
                          <a:effectLst/>
                        </a:rPr>
                        <a:t> </a:t>
                      </a:r>
                      <a:r>
                        <a:rPr lang="en-GB" sz="1500" b="1" dirty="0">
                          <a:solidFill>
                            <a:schemeClr val="accent2">
                              <a:lumMod val="50000"/>
                            </a:schemeClr>
                          </a:solidFill>
                          <a:effectLst/>
                        </a:rPr>
                        <a:t>up</a:t>
                      </a:r>
                      <a:r>
                        <a:rPr lang="en-GB" sz="1400" b="1" dirty="0">
                          <a:solidFill>
                            <a:schemeClr val="accent2">
                              <a:lumMod val="50000"/>
                            </a:schemeClr>
                          </a:solidFill>
                          <a:effectLst/>
                        </a:rPr>
                        <a:t> </a:t>
                      </a:r>
                    </a:p>
                    <a:p>
                      <a:endParaRPr lang="en-GB" sz="1000" dirty="0"/>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rPr>
                        <a:t>specialised equipment appropriately </a:t>
                      </a:r>
                      <a:endParaRPr lang="en-GB" sz="1000" b="1" dirty="0"/>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rPr>
                        <a:t>draw up a ‘quick guide’ for peers </a:t>
                      </a:r>
                      <a:endParaRPr lang="en-GB" sz="1000" b="1" dirty="0"/>
                    </a:p>
                    <a:p>
                      <a:endParaRPr lang="en-GB" sz="1000" dirty="0"/>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rPr>
                        <a:t>to enable them to use it safely and appropriately</a:t>
                      </a:r>
                      <a:endParaRPr lang="en-GB" sz="1000" b="1" dirty="0"/>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607576791"/>
                  </a:ext>
                </a:extLst>
              </a:tr>
            </a:tbl>
          </a:graphicData>
        </a:graphic>
      </p:graphicFrame>
      <p:graphicFrame>
        <p:nvGraphicFramePr>
          <p:cNvPr id="11" name="Table 10">
            <a:extLst>
              <a:ext uri="{FF2B5EF4-FFF2-40B4-BE49-F238E27FC236}">
                <a16:creationId xmlns:a16="http://schemas.microsoft.com/office/drawing/2014/main" id="{01C885D9-C783-405C-A197-E01DDEE1E3C0}"/>
              </a:ext>
            </a:extLst>
          </p:cNvPr>
          <p:cNvGraphicFramePr>
            <a:graphicFrameLocks noGrp="1"/>
          </p:cNvGraphicFramePr>
          <p:nvPr>
            <p:extLst>
              <p:ext uri="{D42A27DB-BD31-4B8C-83A1-F6EECF244321}">
                <p14:modId xmlns:p14="http://schemas.microsoft.com/office/powerpoint/2010/main" val="470788245"/>
              </p:ext>
            </p:extLst>
          </p:nvPr>
        </p:nvGraphicFramePr>
        <p:xfrm>
          <a:off x="1574274" y="5229200"/>
          <a:ext cx="6156684" cy="936104"/>
        </p:xfrm>
        <a:graphic>
          <a:graphicData uri="http://schemas.openxmlformats.org/drawingml/2006/table">
            <a:tbl>
              <a:tblPr firstRow="1"/>
              <a:tblGrid>
                <a:gridCol w="1377546">
                  <a:extLst>
                    <a:ext uri="{9D8B030D-6E8A-4147-A177-3AD203B41FA5}">
                      <a16:colId xmlns:a16="http://schemas.microsoft.com/office/drawing/2014/main" val="747221603"/>
                    </a:ext>
                  </a:extLst>
                </a:gridCol>
                <a:gridCol w="1620180">
                  <a:extLst>
                    <a:ext uri="{9D8B030D-6E8A-4147-A177-3AD203B41FA5}">
                      <a16:colId xmlns:a16="http://schemas.microsoft.com/office/drawing/2014/main" val="3250006765"/>
                    </a:ext>
                  </a:extLst>
                </a:gridCol>
                <a:gridCol w="1620180">
                  <a:extLst>
                    <a:ext uri="{9D8B030D-6E8A-4147-A177-3AD203B41FA5}">
                      <a16:colId xmlns:a16="http://schemas.microsoft.com/office/drawing/2014/main" val="3845638550"/>
                    </a:ext>
                  </a:extLst>
                </a:gridCol>
                <a:gridCol w="1538778">
                  <a:extLst>
                    <a:ext uri="{9D8B030D-6E8A-4147-A177-3AD203B41FA5}">
                      <a16:colId xmlns:a16="http://schemas.microsoft.com/office/drawing/2014/main" val="1156993274"/>
                    </a:ext>
                  </a:extLst>
                </a:gridCol>
              </a:tblGrid>
              <a:tr h="93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solidFill>
                            <a:schemeClr val="accent2">
                              <a:lumMod val="50000"/>
                            </a:schemeClr>
                          </a:solidFill>
                        </a:rPr>
                        <a:t>Compile</a:t>
                      </a:r>
                      <a:endParaRPr lang="en-GB" sz="1000" b="1" dirty="0">
                        <a:solidFill>
                          <a:schemeClr val="accent2">
                            <a:lumMod val="50000"/>
                          </a:schemeClr>
                        </a:solidFill>
                      </a:endParaRPr>
                    </a:p>
                    <a:p>
                      <a:endParaRPr lang="en-GB" sz="1000" dirty="0"/>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rPr>
                        <a:t>contingency plans for a professional environment</a:t>
                      </a:r>
                      <a:endParaRPr lang="en-GB" sz="1000" b="1" dirty="0"/>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rPr>
                        <a:t>produce disaster recovery in case of a serious emergency</a:t>
                      </a:r>
                      <a:endParaRPr lang="en-GB" sz="1000" b="1" dirty="0"/>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leading to mitigations and remediation</a:t>
                      </a: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607576791"/>
                  </a:ext>
                </a:extLst>
              </a:tr>
            </a:tbl>
          </a:graphicData>
        </a:graphic>
      </p:graphicFrame>
      <p:graphicFrame>
        <p:nvGraphicFramePr>
          <p:cNvPr id="13" name="Table 12">
            <a:extLst>
              <a:ext uri="{FF2B5EF4-FFF2-40B4-BE49-F238E27FC236}">
                <a16:creationId xmlns:a16="http://schemas.microsoft.com/office/drawing/2014/main" id="{0BD65368-913B-4620-BC50-C4E4FF155963}"/>
              </a:ext>
            </a:extLst>
          </p:cNvPr>
          <p:cNvGraphicFramePr>
            <a:graphicFrameLocks noGrp="1"/>
          </p:cNvGraphicFramePr>
          <p:nvPr>
            <p:extLst>
              <p:ext uri="{D42A27DB-BD31-4B8C-83A1-F6EECF244321}">
                <p14:modId xmlns:p14="http://schemas.microsoft.com/office/powerpoint/2010/main" val="3748073902"/>
              </p:ext>
            </p:extLst>
          </p:nvPr>
        </p:nvGraphicFramePr>
        <p:xfrm>
          <a:off x="1547664" y="2788162"/>
          <a:ext cx="6156684" cy="708660"/>
        </p:xfrm>
        <a:graphic>
          <a:graphicData uri="http://schemas.openxmlformats.org/drawingml/2006/table">
            <a:tbl>
              <a:tblPr firstRow="1"/>
              <a:tblGrid>
                <a:gridCol w="1404156">
                  <a:extLst>
                    <a:ext uri="{9D8B030D-6E8A-4147-A177-3AD203B41FA5}">
                      <a16:colId xmlns:a16="http://schemas.microsoft.com/office/drawing/2014/main" val="747221603"/>
                    </a:ext>
                  </a:extLst>
                </a:gridCol>
                <a:gridCol w="1620180">
                  <a:extLst>
                    <a:ext uri="{9D8B030D-6E8A-4147-A177-3AD203B41FA5}">
                      <a16:colId xmlns:a16="http://schemas.microsoft.com/office/drawing/2014/main" val="3250006765"/>
                    </a:ext>
                  </a:extLst>
                </a:gridCol>
                <a:gridCol w="1593177">
                  <a:extLst>
                    <a:ext uri="{9D8B030D-6E8A-4147-A177-3AD203B41FA5}">
                      <a16:colId xmlns:a16="http://schemas.microsoft.com/office/drawing/2014/main" val="3845638550"/>
                    </a:ext>
                  </a:extLst>
                </a:gridCol>
                <a:gridCol w="1539171">
                  <a:extLst>
                    <a:ext uri="{9D8B030D-6E8A-4147-A177-3AD203B41FA5}">
                      <a16:colId xmlns:a16="http://schemas.microsoft.com/office/drawing/2014/main" val="1156993274"/>
                    </a:ext>
                  </a:extLst>
                </a:gridCol>
              </a:tblGrid>
              <a:tr h="486054">
                <a:tc>
                  <a:txBody>
                    <a:bodyPr/>
                    <a:lstStyle/>
                    <a:p>
                      <a:r>
                        <a:rPr lang="en-GB" sz="1500" b="1" dirty="0">
                          <a:solidFill>
                            <a:schemeClr val="accent2">
                              <a:lumMod val="50000"/>
                            </a:schemeClr>
                          </a:solidFill>
                          <a:effectLst/>
                        </a:rPr>
                        <a:t>Review</a:t>
                      </a:r>
                      <a:endParaRPr lang="en-GB" sz="1000" dirty="0">
                        <a:solidFill>
                          <a:schemeClr val="accent2">
                            <a:lumMod val="50000"/>
                          </a:schemeClr>
                        </a:solidFill>
                      </a:endParaRPr>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rPr>
                        <a:t>data from a variety of sources</a:t>
                      </a:r>
                      <a:endParaRPr lang="en-GB" sz="1000" b="1" dirty="0"/>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latin typeface="+mn-lt"/>
                        </a:rPr>
                        <a:t>produce </a:t>
                      </a:r>
                      <a:r>
                        <a:rPr lang="en-GB" sz="1400" b="1" kern="1200" dirty="0">
                          <a:solidFill>
                            <a:schemeClr val="dk1"/>
                          </a:solidFill>
                          <a:effectLst/>
                          <a:latin typeface="+mn-lt"/>
                        </a:rPr>
                        <a:t>an executive summary </a:t>
                      </a:r>
                      <a:endParaRPr lang="en-GB" sz="1400" b="1" dirty="0">
                        <a:latin typeface="+mn-lt"/>
                      </a:endParaRPr>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rPr>
                        <a:t>for a specific audience of employers</a:t>
                      </a:r>
                      <a:endParaRPr lang="en-GB" sz="1000" b="1" dirty="0"/>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607576791"/>
                  </a:ext>
                </a:extLst>
              </a:tr>
            </a:tbl>
          </a:graphicData>
        </a:graphic>
      </p:graphicFrame>
      <p:graphicFrame>
        <p:nvGraphicFramePr>
          <p:cNvPr id="15" name="Table 14">
            <a:extLst>
              <a:ext uri="{FF2B5EF4-FFF2-40B4-BE49-F238E27FC236}">
                <a16:creationId xmlns:a16="http://schemas.microsoft.com/office/drawing/2014/main" id="{AD55B7A3-BE38-4E09-9FFC-C794F3C459F1}"/>
              </a:ext>
            </a:extLst>
          </p:cNvPr>
          <p:cNvGraphicFramePr>
            <a:graphicFrameLocks noGrp="1"/>
          </p:cNvGraphicFramePr>
          <p:nvPr>
            <p:extLst>
              <p:ext uri="{D42A27DB-BD31-4B8C-83A1-F6EECF244321}">
                <p14:modId xmlns:p14="http://schemas.microsoft.com/office/powerpoint/2010/main" val="30721380"/>
              </p:ext>
            </p:extLst>
          </p:nvPr>
        </p:nvGraphicFramePr>
        <p:xfrm>
          <a:off x="1578466" y="4374346"/>
          <a:ext cx="6156684" cy="756084"/>
        </p:xfrm>
        <a:graphic>
          <a:graphicData uri="http://schemas.openxmlformats.org/drawingml/2006/table">
            <a:tbl>
              <a:tblPr firstRow="1"/>
              <a:tblGrid>
                <a:gridCol w="1388688">
                  <a:extLst>
                    <a:ext uri="{9D8B030D-6E8A-4147-A177-3AD203B41FA5}">
                      <a16:colId xmlns:a16="http://schemas.microsoft.com/office/drawing/2014/main" val="747221603"/>
                    </a:ext>
                  </a:extLst>
                </a:gridCol>
                <a:gridCol w="1620180">
                  <a:extLst>
                    <a:ext uri="{9D8B030D-6E8A-4147-A177-3AD203B41FA5}">
                      <a16:colId xmlns:a16="http://schemas.microsoft.com/office/drawing/2014/main" val="3250006765"/>
                    </a:ext>
                  </a:extLst>
                </a:gridCol>
                <a:gridCol w="1608645">
                  <a:extLst>
                    <a:ext uri="{9D8B030D-6E8A-4147-A177-3AD203B41FA5}">
                      <a16:colId xmlns:a16="http://schemas.microsoft.com/office/drawing/2014/main" val="3845638550"/>
                    </a:ext>
                  </a:extLst>
                </a:gridCol>
                <a:gridCol w="1539171">
                  <a:extLst>
                    <a:ext uri="{9D8B030D-6E8A-4147-A177-3AD203B41FA5}">
                      <a16:colId xmlns:a16="http://schemas.microsoft.com/office/drawing/2014/main" val="1156993274"/>
                    </a:ext>
                  </a:extLst>
                </a:gridCol>
              </a:tblGrid>
              <a:tr h="756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solidFill>
                            <a:schemeClr val="accent2">
                              <a:lumMod val="50000"/>
                            </a:schemeClr>
                          </a:solidFill>
                        </a:rPr>
                        <a:t>Evaluate</a:t>
                      </a:r>
                      <a:endParaRPr lang="en-GB" sz="1000" b="1" dirty="0">
                        <a:solidFill>
                          <a:schemeClr val="accent2">
                            <a:lumMod val="50000"/>
                          </a:schemeClr>
                        </a:solidFill>
                      </a:endParaRPr>
                    </a:p>
                    <a:p>
                      <a:endParaRPr lang="en-GB" sz="1000" dirty="0"/>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rPr>
                        <a:t>three proposed solutions to a problem </a:t>
                      </a:r>
                      <a:endParaRPr lang="en-GB" sz="1000" b="1" dirty="0"/>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effectLst/>
                        </a:rPr>
                        <a:t>propose a further two of your own</a:t>
                      </a:r>
                      <a:endParaRPr lang="en-GB" sz="1000" b="1" dirty="0"/>
                    </a:p>
                    <a:p>
                      <a:endParaRPr lang="en-GB" sz="1000" dirty="0"/>
                    </a:p>
                  </a:txBody>
                  <a:tcPr marL="68580" marR="68580" marT="34290" marB="3429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with </a:t>
                      </a:r>
                      <a:r>
                        <a:rPr lang="en-GB" sz="1400" b="1" kern="1200" dirty="0">
                          <a:solidFill>
                            <a:schemeClr val="dk1"/>
                          </a:solidFill>
                          <a:effectLst/>
                        </a:rPr>
                        <a:t>suggestions about what might work best</a:t>
                      </a:r>
                      <a:endParaRPr lang="en-GB" sz="1000" b="1" dirty="0"/>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607576791"/>
                  </a:ext>
                </a:extLst>
              </a:tr>
            </a:tbl>
          </a:graphicData>
        </a:graphic>
      </p:graphicFrame>
    </p:spTree>
    <p:custDataLst>
      <p:tags r:id="rId1"/>
    </p:custDataLst>
    <p:extLst>
      <p:ext uri="{BB962C8B-B14F-4D97-AF65-F5344CB8AC3E}">
        <p14:creationId xmlns:p14="http://schemas.microsoft.com/office/powerpoint/2010/main" val="1129745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4B22-BB6C-4556-8E1A-2ED9AD91167A}"/>
              </a:ext>
            </a:extLst>
          </p:cNvPr>
          <p:cNvSpPr>
            <a:spLocks noGrp="1"/>
          </p:cNvSpPr>
          <p:nvPr>
            <p:ph type="title"/>
          </p:nvPr>
        </p:nvSpPr>
        <p:spPr>
          <a:xfrm>
            <a:off x="1240024" y="227102"/>
            <a:ext cx="7025402" cy="891540"/>
          </a:xfrm>
        </p:spPr>
        <p:txBody>
          <a:bodyPr>
            <a:normAutofit/>
          </a:bodyPr>
          <a:lstStyle/>
          <a:p>
            <a:r>
              <a:rPr lang="en-GB" sz="2550" b="1" dirty="0"/>
              <a:t>THE COVID COLLECTION (</a:t>
            </a:r>
            <a:r>
              <a:rPr lang="en-GB" sz="2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https://bit.ly/3mMAEFP</a:t>
            </a:r>
            <a:r>
              <a:rPr lang="en-GB" sz="2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a:t>
            </a:r>
            <a:endParaRPr lang="en-GB" sz="2550" b="1"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1323074" cy="1168659"/>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25980"/>
            <a:ext cx="9143999" cy="387477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5981"/>
            <a:ext cx="728741" cy="1572734"/>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84B4605-4EF6-4209-A88B-2F0F10757552}"/>
              </a:ext>
            </a:extLst>
          </p:cNvPr>
          <p:cNvSpPr>
            <a:spLocks noGrp="1"/>
          </p:cNvSpPr>
          <p:nvPr>
            <p:ph idx="1"/>
          </p:nvPr>
        </p:nvSpPr>
        <p:spPr>
          <a:xfrm>
            <a:off x="1240023" y="2160180"/>
            <a:ext cx="7025403" cy="3589020"/>
          </a:xfrm>
        </p:spPr>
        <p:txBody>
          <a:bodyPr anchor="t">
            <a:noAutofit/>
          </a:bodyPr>
          <a:lstStyle/>
          <a:p>
            <a:pPr>
              <a:spcAft>
                <a:spcPts val="600"/>
              </a:spcAft>
            </a:pPr>
            <a:r>
              <a:rPr lang="en-GB" sz="1600" b="1" dirty="0">
                <a:latin typeface="Calibri" panose="020F0502020204030204" pitchFamily="34" charset="0"/>
                <a:ea typeface="Calibri" panose="020F0502020204030204" pitchFamily="34" charset="0"/>
                <a:cs typeface="Times New Roman" panose="02020603050405020304" pitchFamily="18" charset="0"/>
              </a:rPr>
              <a:t>Sambell, K. and Brown, S. (23 March 2020)</a:t>
            </a:r>
            <a:r>
              <a:rPr lang="en-GB" sz="1600" b="1" dirty="0">
                <a:latin typeface="Calibri" panose="020F0502020204030204" pitchFamily="34" charset="0"/>
                <a:ea typeface="Calibri" panose="020F0502020204030204" pitchFamily="34" charset="0"/>
                <a:cs typeface="Calibri" panose="020F0502020204030204" pitchFamily="34" charset="0"/>
              </a:rPr>
              <a:t> ‘Contingency-planning: exploring rapid alternatives to face-to-face assessment’. </a:t>
            </a:r>
            <a:endParaRPr lang="en-GB" sz="1600" b="1"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GB" sz="1600" b="1" dirty="0">
                <a:latin typeface="Calibri" panose="020F0502020204030204" pitchFamily="34" charset="0"/>
                <a:ea typeface="Calibri" panose="020F0502020204030204" pitchFamily="34" charset="0"/>
                <a:cs typeface="Times New Roman" panose="02020603050405020304" pitchFamily="18" charset="0"/>
              </a:rPr>
              <a:t>Sambell, K. and Brown, S. (2 April 2020) ‘Fifty tips for replacements for time-constrained, invigilated on-site exams’ </a:t>
            </a:r>
          </a:p>
          <a:p>
            <a:pPr>
              <a:spcAft>
                <a:spcPts val="600"/>
              </a:spcAft>
            </a:pPr>
            <a:r>
              <a:rPr lang="en-GB" sz="16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Sambell, K. and Brown, S. (1 June 2020) ‘The changing landscape of assessment: some possible replacements for unseen time-constrained face-to-face invigilated exams’ </a:t>
            </a:r>
          </a:p>
          <a:p>
            <a:pPr>
              <a:spcAft>
                <a:spcPts val="600"/>
              </a:spcAft>
            </a:pPr>
            <a:r>
              <a:rPr lang="en-GB" sz="16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Brown, S. and Sambell, K. (17</a:t>
            </a:r>
            <a:r>
              <a:rPr lang="en-GB" sz="1600" b="1" baseline="30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th</a:t>
            </a:r>
            <a:r>
              <a:rPr lang="en-GB" sz="16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August 2020) Writing Better Assignments in the post-Covid Era: approaches to good task design </a:t>
            </a:r>
          </a:p>
          <a:p>
            <a:pPr>
              <a:spcAft>
                <a:spcPts val="600"/>
              </a:spcAft>
            </a:pPr>
            <a:r>
              <a:rPr lang="en-GB" sz="1600" b="1" dirty="0">
                <a:latin typeface="Calibri" panose="020F0502020204030204" pitchFamily="34" charset="0"/>
                <a:ea typeface="Calibri" panose="020F0502020204030204" pitchFamily="34" charset="0"/>
                <a:cs typeface="Times New Roman" panose="02020603050405020304" pitchFamily="18" charset="0"/>
              </a:rPr>
              <a:t>Brown, S. and Sambell, K. (21</a:t>
            </a:r>
            <a:r>
              <a:rPr lang="en-GB" sz="1600" b="1" baseline="30000" dirty="0">
                <a:latin typeface="Calibri" panose="020F0502020204030204" pitchFamily="34" charset="0"/>
                <a:ea typeface="Calibri" panose="020F0502020204030204" pitchFamily="34" charset="0"/>
                <a:cs typeface="Times New Roman" panose="02020603050405020304" pitchFamily="18" charset="0"/>
              </a:rPr>
              <a:t>st</a:t>
            </a:r>
            <a:r>
              <a:rPr lang="en-GB" sz="1600" b="1" dirty="0">
                <a:latin typeface="Calibri" panose="020F0502020204030204" pitchFamily="34" charset="0"/>
                <a:ea typeface="Calibri" panose="020F0502020204030204" pitchFamily="34" charset="0"/>
                <a:cs typeface="Times New Roman" panose="02020603050405020304" pitchFamily="18" charset="0"/>
              </a:rPr>
              <a:t> August 2020) Changing assessment for good: a major opportunity for educational developers </a:t>
            </a:r>
          </a:p>
          <a:p>
            <a:pPr>
              <a:spcAft>
                <a:spcPts val="600"/>
              </a:spcAft>
            </a:pPr>
            <a:r>
              <a:rPr lang="en-GB" sz="16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Brown, S. and Sambell, K. (19</a:t>
            </a:r>
            <a:r>
              <a:rPr lang="en-GB" sz="1600" b="1" baseline="30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th</a:t>
            </a:r>
            <a:r>
              <a:rPr lang="en-GB" sz="16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March, 9</a:t>
            </a:r>
            <a:r>
              <a:rPr lang="en-GB" sz="1600" b="1" baseline="30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th</a:t>
            </a:r>
            <a:r>
              <a:rPr lang="en-GB" sz="16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June, 13</a:t>
            </a:r>
            <a:r>
              <a:rPr lang="en-GB" sz="1600" b="1" baseline="30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th</a:t>
            </a:r>
            <a:r>
              <a:rPr lang="en-GB" sz="16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Aug, 17</a:t>
            </a:r>
            <a:r>
              <a:rPr lang="en-GB" sz="1600" b="1" baseline="30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th</a:t>
            </a:r>
            <a:r>
              <a:rPr lang="en-GB" sz="16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Nov 2021) 4 compendia of examples of authentic assessment in practice from diverse disciplines</a:t>
            </a:r>
          </a:p>
          <a:p>
            <a:pPr marL="0" indent="0">
              <a:spcAft>
                <a:spcPts val="600"/>
              </a:spcAft>
              <a:buNone/>
            </a:pPr>
            <a:endParaRPr lang="en-GB" sz="1200" b="1" u="sng"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a:p>
            <a:pPr marL="0" indent="0">
              <a:spcAft>
                <a:spcPts val="600"/>
              </a:spcAft>
              <a:buNone/>
            </a:pPr>
            <a:r>
              <a:rPr lang="en-GB" sz="1200" b="1" u="sng"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https://sally-brown.net/kay-sambell-and-sally-brown-covid-19-assessment-collection/</a:t>
            </a:r>
            <a:endParaRPr lang="en-GB" sz="1200" b="1" u="sng" dirty="0">
              <a:latin typeface="Calibri" panose="020F0502020204030204" pitchFamily="34" charset="0"/>
              <a:ea typeface="Calibri" panose="020F0502020204030204" pitchFamily="34" charset="0"/>
              <a:cs typeface="Calibri" panose="020F0502020204030204" pitchFamily="34" charset="0"/>
            </a:endParaRPr>
          </a:p>
          <a:p>
            <a:pPr marL="0" indent="0">
              <a:spcAft>
                <a:spcPts val="600"/>
              </a:spcAft>
              <a:buNone/>
            </a:pPr>
            <a:endParaRPr lang="en-GB" sz="1600" dirty="0"/>
          </a:p>
        </p:txBody>
      </p:sp>
      <p:sp>
        <p:nvSpPr>
          <p:cNvPr id="9" name="TextBox 8">
            <a:extLst>
              <a:ext uri="{FF2B5EF4-FFF2-40B4-BE49-F238E27FC236}">
                <a16:creationId xmlns:a16="http://schemas.microsoft.com/office/drawing/2014/main" id="{79432B9F-FBAF-4A35-9E2C-1985D1328ED9}"/>
              </a:ext>
            </a:extLst>
          </p:cNvPr>
          <p:cNvSpPr txBox="1"/>
          <p:nvPr/>
        </p:nvSpPr>
        <p:spPr>
          <a:xfrm>
            <a:off x="1323075" y="1118642"/>
            <a:ext cx="7453633" cy="707886"/>
          </a:xfrm>
          <a:prstGeom prst="rect">
            <a:avLst/>
          </a:prstGeom>
          <a:noFill/>
        </p:spPr>
        <p:txBody>
          <a:bodyPr wrap="square">
            <a:spAutoFit/>
          </a:bodyPr>
          <a:lstStyle/>
          <a:p>
            <a:r>
              <a:rPr lang="en-GB" sz="2000" dirty="0"/>
              <a:t>Kay Sambell’s and my resources around assessment during times of coronavirus give more detail of our approaches: </a:t>
            </a:r>
          </a:p>
        </p:txBody>
      </p:sp>
    </p:spTree>
    <p:extLst>
      <p:ext uri="{BB962C8B-B14F-4D97-AF65-F5344CB8AC3E}">
        <p14:creationId xmlns:p14="http://schemas.microsoft.com/office/powerpoint/2010/main" val="3793532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00A97E6A-DF67-4553-94E7-EB73969A1A09}"/>
              </a:ext>
            </a:extLst>
          </p:cNvPr>
          <p:cNvSpPr>
            <a:spLocks noGrp="1"/>
          </p:cNvSpPr>
          <p:nvPr>
            <p:ph type="title"/>
          </p:nvPr>
        </p:nvSpPr>
        <p:spPr>
          <a:xfrm>
            <a:off x="628650" y="1275142"/>
            <a:ext cx="2530602" cy="4175918"/>
          </a:xfrm>
        </p:spPr>
        <p:txBody>
          <a:bodyPr>
            <a:normAutofit/>
          </a:bodyPr>
          <a:lstStyle/>
          <a:p>
            <a:r>
              <a:rPr lang="en-US" sz="2475" b="1" dirty="0"/>
              <a:t>Illustrative examples of more authentic tasks can be found in our Compendia</a:t>
            </a:r>
            <a:br>
              <a:rPr lang="en-US" sz="2475" b="1" dirty="0"/>
            </a:br>
            <a:br>
              <a:rPr lang="en-US" sz="2475" dirty="0"/>
            </a:br>
            <a:r>
              <a:rPr lang="en-US" sz="2475" b="1" u="sng" dirty="0">
                <a:hlinkClick r:id="rId2"/>
              </a:rPr>
              <a:t>https://sally-brown.net/kay-sambell-and-sally-brown-covid-19-assessment-collection/</a:t>
            </a:r>
            <a:endParaRPr lang="en-GB" sz="2475" dirty="0"/>
          </a:p>
        </p:txBody>
      </p:sp>
      <p:graphicFrame>
        <p:nvGraphicFramePr>
          <p:cNvPr id="29" name="Content Placeholder 2">
            <a:extLst>
              <a:ext uri="{FF2B5EF4-FFF2-40B4-BE49-F238E27FC236}">
                <a16:creationId xmlns:a16="http://schemas.microsoft.com/office/drawing/2014/main" id="{EFBD077B-B0B1-27EF-5AC6-CEC09F67DACA}"/>
              </a:ext>
            </a:extLst>
          </p:cNvPr>
          <p:cNvGraphicFramePr/>
          <p:nvPr>
            <p:extLst>
              <p:ext uri="{D42A27DB-BD31-4B8C-83A1-F6EECF244321}">
                <p14:modId xmlns:p14="http://schemas.microsoft.com/office/powerpoint/2010/main" val="1904183871"/>
              </p:ext>
            </p:extLst>
          </p:nvPr>
        </p:nvGraphicFramePr>
        <p:xfrm>
          <a:off x="3819906" y="1322544"/>
          <a:ext cx="4697730" cy="4128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9055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841783D3-14D5-4104-A1B3-08609D8963DA}"/>
              </a:ext>
            </a:extLst>
          </p:cNvPr>
          <p:cNvSpPr>
            <a:spLocks noGrp="1"/>
          </p:cNvSpPr>
          <p:nvPr>
            <p:ph type="title"/>
          </p:nvPr>
        </p:nvSpPr>
        <p:spPr>
          <a:xfrm>
            <a:off x="628650" y="448721"/>
            <a:ext cx="3530753" cy="1225650"/>
          </a:xfrm>
        </p:spPr>
        <p:txBody>
          <a:bodyPr vert="horz" lIns="91440" tIns="45720" rIns="91440" bIns="45720" rtlCol="0" anchor="b">
            <a:normAutofit fontScale="90000"/>
          </a:bodyPr>
          <a:lstStyle/>
          <a:p>
            <a:pPr defTabSz="914400"/>
            <a:r>
              <a:rPr lang="en-US" dirty="0">
                <a:solidFill>
                  <a:schemeClr val="bg1"/>
                </a:solidFill>
              </a:rPr>
              <a:t>3. Thinking about more diverse exam formats…..</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3904" y="1749756"/>
            <a:ext cx="35387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3A0E0A2-2F9C-48E2-BB01-5C2AC06797AB}"/>
              </a:ext>
            </a:extLst>
          </p:cNvPr>
          <p:cNvSpPr>
            <a:spLocks noGrp="1"/>
          </p:cNvSpPr>
          <p:nvPr>
            <p:ph sz="half" idx="1"/>
          </p:nvPr>
        </p:nvSpPr>
        <p:spPr>
          <a:xfrm>
            <a:off x="673326" y="1909192"/>
            <a:ext cx="3439885" cy="3647710"/>
          </a:xfrm>
        </p:spPr>
        <p:txBody>
          <a:bodyPr vert="horz" lIns="91440" tIns="45720" rIns="91440" bIns="45720" rtlCol="0">
            <a:normAutofit fontScale="85000" lnSpcReduction="10000"/>
          </a:bodyPr>
          <a:lstStyle/>
          <a:p>
            <a:pPr defTabSz="914400"/>
            <a:r>
              <a:rPr lang="en-US" sz="3200" dirty="0">
                <a:solidFill>
                  <a:schemeClr val="bg1"/>
                </a:solidFill>
              </a:rPr>
              <a:t>Open book exams</a:t>
            </a:r>
          </a:p>
          <a:p>
            <a:pPr defTabSz="914400"/>
            <a:r>
              <a:rPr lang="en-US" sz="3200" dirty="0">
                <a:solidFill>
                  <a:schemeClr val="bg1"/>
                </a:solidFill>
              </a:rPr>
              <a:t>Take home exams</a:t>
            </a:r>
          </a:p>
          <a:p>
            <a:pPr lvl="1" defTabSz="914400"/>
            <a:endParaRPr lang="en-US" sz="1700" dirty="0">
              <a:solidFill>
                <a:schemeClr val="bg1"/>
              </a:solidFill>
            </a:endParaRPr>
          </a:p>
          <a:p>
            <a:pPr lvl="1" defTabSz="914400"/>
            <a:r>
              <a:rPr lang="en-US" sz="1700" dirty="0">
                <a:solidFill>
                  <a:schemeClr val="bg1"/>
                </a:solidFill>
              </a:rPr>
              <a:t>Sambell &amp; Brown, (2020) 50 Tips for replacements for ion-site, time-constrained invigilated exams</a:t>
            </a:r>
          </a:p>
          <a:p>
            <a:pPr lvl="1" defTabSz="914400"/>
            <a:endParaRPr lang="en-US" sz="1700" dirty="0">
              <a:solidFill>
                <a:schemeClr val="bg1"/>
              </a:solidFill>
            </a:endParaRPr>
          </a:p>
          <a:p>
            <a:pPr lvl="1" defTabSz="914400"/>
            <a:r>
              <a:rPr lang="en-US" sz="1700" dirty="0">
                <a:solidFill>
                  <a:schemeClr val="bg1"/>
                </a:solidFill>
              </a:rPr>
              <a:t>Wood, G (2020) Preparing students for open book and take-home exams</a:t>
            </a:r>
          </a:p>
          <a:p>
            <a:pPr lvl="1" defTabSz="914400"/>
            <a:endParaRPr lang="en-US" sz="1700" dirty="0">
              <a:solidFill>
                <a:schemeClr val="bg1"/>
              </a:solidFill>
            </a:endParaRPr>
          </a:p>
          <a:p>
            <a:pPr lvl="1" defTabSz="914400"/>
            <a:r>
              <a:rPr lang="en-US" sz="1700" dirty="0" err="1">
                <a:solidFill>
                  <a:schemeClr val="bg1"/>
                </a:solidFill>
              </a:rPr>
              <a:t>Villaroel</a:t>
            </a:r>
            <a:r>
              <a:rPr lang="en-US" sz="1700" dirty="0">
                <a:solidFill>
                  <a:schemeClr val="bg1"/>
                </a:solidFill>
              </a:rPr>
              <a:t> et al (2020) Using principles of authentic assessment to redesign written examinations and tests</a:t>
            </a:r>
          </a:p>
          <a:p>
            <a:pPr marL="0" indent="0" defTabSz="914400">
              <a:buNone/>
            </a:pPr>
            <a:r>
              <a:rPr lang="en-US" sz="2000" dirty="0">
                <a:solidFill>
                  <a:schemeClr val="bg1"/>
                </a:solidFill>
              </a:rPr>
              <a:t> </a:t>
            </a:r>
          </a:p>
          <a:p>
            <a:pPr marL="0" indent="0" defTabSz="914400">
              <a:buNone/>
            </a:pPr>
            <a:endParaRPr lang="en-US" sz="2000" dirty="0">
              <a:solidFill>
                <a:schemeClr val="bg1"/>
              </a:solidFill>
            </a:endParaRP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5520" y="5707672"/>
            <a:ext cx="353549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E9CE6E68-162D-4C0A-8B1C-962799749DCE}"/>
              </a:ext>
            </a:extLst>
          </p:cNvPr>
          <p:cNvPicPr>
            <a:picLocks noGrp="1" noChangeAspect="1"/>
          </p:cNvPicPr>
          <p:nvPr>
            <p:ph sz="half" idx="2"/>
          </p:nvPr>
        </p:nvPicPr>
        <p:blipFill rotWithShape="1">
          <a:blip r:embed="rId3"/>
          <a:srcRect r="2" b="18108"/>
          <a:stretch/>
        </p:blipFill>
        <p:spPr>
          <a:xfrm>
            <a:off x="4894089" y="10"/>
            <a:ext cx="4249911" cy="6857990"/>
          </a:xfrm>
          <a:prstGeom prst="rect">
            <a:avLst/>
          </a:prstGeom>
        </p:spPr>
      </p:pic>
    </p:spTree>
    <p:extLst>
      <p:ext uri="{BB962C8B-B14F-4D97-AF65-F5344CB8AC3E}">
        <p14:creationId xmlns:p14="http://schemas.microsoft.com/office/powerpoint/2010/main" val="2248490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97B36-2370-461B-B130-8A56BF5F3867}"/>
              </a:ext>
            </a:extLst>
          </p:cNvPr>
          <p:cNvSpPr>
            <a:spLocks noGrp="1"/>
          </p:cNvSpPr>
          <p:nvPr>
            <p:ph type="title"/>
          </p:nvPr>
        </p:nvSpPr>
        <p:spPr>
          <a:xfrm>
            <a:off x="179512" y="404664"/>
            <a:ext cx="8213598" cy="994172"/>
          </a:xfrm>
        </p:spPr>
        <p:txBody>
          <a:bodyPr vert="horz" lIns="68580" tIns="34290" rIns="68580" bIns="34290" rtlCol="0" anchor="ctr">
            <a:normAutofit fontScale="90000"/>
          </a:bodyPr>
          <a:lstStyle/>
          <a:p>
            <a:r>
              <a:rPr lang="en-US" sz="4050" dirty="0"/>
              <a:t>Examples of alternative, more inclusive and authentic assessment formats</a:t>
            </a:r>
            <a:endParaRPr lang="en-US" sz="4050" dirty="0">
              <a:highlight>
                <a:srgbClr val="FFFF00"/>
              </a:highlight>
            </a:endParaRPr>
          </a:p>
        </p:txBody>
      </p:sp>
      <p:sp>
        <p:nvSpPr>
          <p:cNvPr id="8" name="TextBox 7">
            <a:extLst>
              <a:ext uri="{FF2B5EF4-FFF2-40B4-BE49-F238E27FC236}">
                <a16:creationId xmlns:a16="http://schemas.microsoft.com/office/drawing/2014/main" id="{46147C28-B169-A80A-B179-B7F67DBEC846}"/>
              </a:ext>
            </a:extLst>
          </p:cNvPr>
          <p:cNvSpPr txBox="1"/>
          <p:nvPr/>
        </p:nvSpPr>
        <p:spPr>
          <a:xfrm>
            <a:off x="5580112" y="1196752"/>
            <a:ext cx="3384376" cy="5493812"/>
          </a:xfrm>
          <a:prstGeom prst="rect">
            <a:avLst/>
          </a:prstGeom>
          <a:noFill/>
        </p:spPr>
        <p:txBody>
          <a:bodyPr wrap="square">
            <a:spAutoFit/>
          </a:bodyPr>
          <a:lstStyle/>
          <a:p>
            <a:pPr marL="285750" indent="-285750" defTabSz="914400">
              <a:buFont typeface="Arial" panose="020B0604020202020204" pitchFamily="34" charset="0"/>
              <a:buChar char="•"/>
            </a:pPr>
            <a:r>
              <a:rPr lang="en-US" sz="1800" b="1" dirty="0"/>
              <a:t>In-tray activities</a:t>
            </a:r>
          </a:p>
          <a:p>
            <a:pPr marL="285750" indent="-285750" defTabSz="914400">
              <a:buFont typeface="Arial" panose="020B0604020202020204" pitchFamily="34" charset="0"/>
              <a:buChar char="•"/>
            </a:pPr>
            <a:r>
              <a:rPr lang="en-US" sz="1800" b="1" dirty="0"/>
              <a:t>Electronic or hard copy portfolio</a:t>
            </a:r>
          </a:p>
          <a:p>
            <a:pPr marL="285750" indent="-285750" defTabSz="914400">
              <a:buFont typeface="Arial" panose="020B0604020202020204" pitchFamily="34" charset="0"/>
              <a:buChar char="•"/>
            </a:pPr>
            <a:r>
              <a:rPr lang="en-US" sz="1800" b="1" dirty="0"/>
              <a:t>Viva voce or individual oral test, </a:t>
            </a:r>
          </a:p>
          <a:p>
            <a:pPr marL="285750" indent="-285750" defTabSz="914400">
              <a:buFont typeface="Arial" panose="020B0604020202020204" pitchFamily="34" charset="0"/>
              <a:buChar char="•"/>
            </a:pPr>
            <a:r>
              <a:rPr lang="en-US" sz="1800" b="1" dirty="0"/>
              <a:t>Patchwork assessments,</a:t>
            </a:r>
          </a:p>
          <a:p>
            <a:pPr marL="285750" indent="-285750" defTabSz="914400">
              <a:buFont typeface="Arial" panose="020B0604020202020204" pitchFamily="34" charset="0"/>
              <a:buChar char="•"/>
            </a:pPr>
            <a:r>
              <a:rPr lang="en-US" sz="1800" b="1" dirty="0"/>
              <a:t>Blogs</a:t>
            </a:r>
          </a:p>
          <a:p>
            <a:pPr marL="285750" indent="-285750" defTabSz="914400">
              <a:buFont typeface="Arial" panose="020B0604020202020204" pitchFamily="34" charset="0"/>
              <a:buChar char="•"/>
            </a:pPr>
            <a:r>
              <a:rPr lang="en-US" sz="1800" b="1" dirty="0"/>
              <a:t>Articles or other types of publications, </a:t>
            </a:r>
          </a:p>
          <a:p>
            <a:pPr marL="285750" indent="-285750" defTabSz="914400">
              <a:buFont typeface="Arial" panose="020B0604020202020204" pitchFamily="34" charset="0"/>
              <a:buChar char="•"/>
            </a:pPr>
            <a:r>
              <a:rPr lang="en-US" sz="1800" b="1" dirty="0"/>
              <a:t>Video/audio recordings/ podcasts,  Reflective journals, </a:t>
            </a:r>
          </a:p>
          <a:p>
            <a:pPr marL="285750" indent="-285750" defTabSz="914400">
              <a:buFont typeface="Arial" panose="020B0604020202020204" pitchFamily="34" charset="0"/>
              <a:buChar char="•"/>
            </a:pPr>
            <a:r>
              <a:rPr lang="en-US" sz="1800" b="1" dirty="0"/>
              <a:t>Rough guides, leaflets and other public outputs, Annotated publications, </a:t>
            </a:r>
          </a:p>
          <a:p>
            <a:pPr marL="285750" indent="-285750" defTabSz="914400">
              <a:buFont typeface="Arial" panose="020B0604020202020204" pitchFamily="34" charset="0"/>
              <a:buChar char="•"/>
            </a:pPr>
            <a:r>
              <a:rPr lang="en-US" sz="1800" b="1" dirty="0"/>
              <a:t>Creative artefacts, </a:t>
            </a:r>
          </a:p>
          <a:p>
            <a:pPr marL="285750" indent="-285750" defTabSz="914400">
              <a:buFont typeface="Arial" panose="020B0604020202020204" pitchFamily="34" charset="0"/>
              <a:buChar char="•"/>
            </a:pPr>
            <a:r>
              <a:rPr lang="en-US" sz="1800" b="1" dirty="0"/>
              <a:t>Presentations </a:t>
            </a:r>
          </a:p>
          <a:p>
            <a:pPr defTabSz="914400"/>
            <a:endParaRPr lang="en-US" sz="1200" b="1" dirty="0"/>
          </a:p>
          <a:p>
            <a:pPr defTabSz="914400"/>
            <a:endParaRPr lang="en-US" sz="1200" b="1" dirty="0"/>
          </a:p>
          <a:p>
            <a:endParaRPr lang="en-US" sz="900" i="1" u="none" dirty="0"/>
          </a:p>
          <a:p>
            <a:pPr defTabSz="914400"/>
            <a:endParaRPr lang="en-US" sz="1200" b="1" dirty="0"/>
          </a:p>
        </p:txBody>
      </p:sp>
      <p:pic>
        <p:nvPicPr>
          <p:cNvPr id="9" name="Picture 2">
            <a:extLst>
              <a:ext uri="{FF2B5EF4-FFF2-40B4-BE49-F238E27FC236}">
                <a16:creationId xmlns:a16="http://schemas.microsoft.com/office/drawing/2014/main" id="{39E0FD04-894F-6247-1516-2D15C73C2C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62" r="6860" b="-2"/>
          <a:stretch/>
        </p:blipFill>
        <p:spPr bwMode="auto">
          <a:xfrm>
            <a:off x="119995" y="1610755"/>
            <a:ext cx="5293729" cy="40802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98B3D10-B702-2CC3-8B12-225E274F0324}"/>
              </a:ext>
            </a:extLst>
          </p:cNvPr>
          <p:cNvSpPr txBox="1"/>
          <p:nvPr/>
        </p:nvSpPr>
        <p:spPr>
          <a:xfrm>
            <a:off x="201543" y="5866917"/>
            <a:ext cx="5472608" cy="830997"/>
          </a:xfrm>
          <a:prstGeom prst="rect">
            <a:avLst/>
          </a:prstGeom>
          <a:noFill/>
        </p:spPr>
        <p:txBody>
          <a:bodyPr wrap="square" rtlCol="0">
            <a:spAutoFit/>
          </a:bodyPr>
          <a:lstStyle/>
          <a:p>
            <a:r>
              <a:rPr lang="en-US" sz="1200" b="1" i="1" dirty="0"/>
              <a:t>See Sambell and Brown 2020 </a:t>
            </a:r>
            <a:r>
              <a:rPr lang="en-GB" sz="1200" b="1" u="sng"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https://sally-brown.net/kay-sambell-and-sally-brown-covid-19-assessment-collection/</a:t>
            </a:r>
            <a:r>
              <a:rPr lang="en-GB" sz="1200" b="1" u="sng" dirty="0">
                <a:latin typeface="Calibri" panose="020F0502020204030204" pitchFamily="34" charset="0"/>
                <a:ea typeface="Calibri" panose="020F0502020204030204" pitchFamily="34" charset="0"/>
                <a:cs typeface="Calibri" panose="020F0502020204030204" pitchFamily="34" charset="0"/>
              </a:rPr>
              <a:t> </a:t>
            </a:r>
            <a:r>
              <a:rPr lang="en-GB" sz="1200" b="1" dirty="0">
                <a:ea typeface="Calibri" panose="020F0502020204030204" pitchFamily="34" charset="0"/>
                <a:cs typeface="Times New Roman" panose="02020603050405020304" pitchFamily="18" charset="0"/>
              </a:rPr>
              <a:t> June 2020 ‘The changing landscape of assessment: some possible replacements for unseen time-constrained face-to-face invigilated exams’ for pros and cons of these</a:t>
            </a:r>
            <a:endParaRPr lang="en-GB" sz="1200" dirty="0"/>
          </a:p>
        </p:txBody>
      </p:sp>
    </p:spTree>
    <p:extLst>
      <p:ext uri="{BB962C8B-B14F-4D97-AF65-F5344CB8AC3E}">
        <p14:creationId xmlns:p14="http://schemas.microsoft.com/office/powerpoint/2010/main" val="3986655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02A9-F406-90A4-FD78-F5ACD8DBAF02}"/>
              </a:ext>
            </a:extLst>
          </p:cNvPr>
          <p:cNvSpPr>
            <a:spLocks noGrp="1"/>
          </p:cNvSpPr>
          <p:nvPr>
            <p:ph type="title"/>
          </p:nvPr>
        </p:nvSpPr>
        <p:spPr>
          <a:xfrm>
            <a:off x="486696" y="629266"/>
            <a:ext cx="4939869" cy="1676603"/>
          </a:xfrm>
        </p:spPr>
        <p:txBody>
          <a:bodyPr vert="horz" lIns="91440" tIns="45720" rIns="91440" bIns="45720" rtlCol="0" anchor="ctr">
            <a:normAutofit/>
          </a:bodyPr>
          <a:lstStyle/>
          <a:p>
            <a:pPr defTabSz="914400"/>
            <a:r>
              <a:rPr lang="en-US" sz="4700" dirty="0"/>
              <a:t>4. A better way to assess</a:t>
            </a:r>
          </a:p>
        </p:txBody>
      </p:sp>
      <p:sp>
        <p:nvSpPr>
          <p:cNvPr id="4" name="Text Placeholder 3">
            <a:extLst>
              <a:ext uri="{FF2B5EF4-FFF2-40B4-BE49-F238E27FC236}">
                <a16:creationId xmlns:a16="http://schemas.microsoft.com/office/drawing/2014/main" id="{FC77E8D6-1D07-E188-889A-BDAE007A49CC}"/>
              </a:ext>
            </a:extLst>
          </p:cNvPr>
          <p:cNvSpPr>
            <a:spLocks noGrp="1"/>
          </p:cNvSpPr>
          <p:nvPr>
            <p:ph type="body" sz="half" idx="2"/>
          </p:nvPr>
        </p:nvSpPr>
        <p:spPr>
          <a:xfrm>
            <a:off x="486697" y="2438400"/>
            <a:ext cx="4939867" cy="3785419"/>
          </a:xfrm>
        </p:spPr>
        <p:txBody>
          <a:bodyPr vert="horz" lIns="91440" tIns="45720" rIns="91440" bIns="45720" rtlCol="0">
            <a:normAutofit/>
          </a:bodyPr>
          <a:lstStyle/>
          <a:p>
            <a:pPr defTabSz="914400"/>
            <a:r>
              <a:rPr lang="en-GB" sz="2400" dirty="0"/>
              <a:t>Promoting assessment for social justice as argued for by Jan McArthur, making it more inclusive in al</a:t>
            </a:r>
            <a:endParaRPr lang="en-US" sz="2100" dirty="0"/>
          </a:p>
        </p:txBody>
      </p:sp>
      <p:pic>
        <p:nvPicPr>
          <p:cNvPr id="2050" name="Picture 2" descr="Locating Social Justice in Higher Education Research">
            <a:extLst>
              <a:ext uri="{FF2B5EF4-FFF2-40B4-BE49-F238E27FC236}">
                <a16:creationId xmlns:a16="http://schemas.microsoft.com/office/drawing/2014/main" id="{01104783-B85B-AF6C-400B-EA3F7733B64A}"/>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7757" r="11462" b="-2"/>
          <a:stretch/>
        </p:blipFill>
        <p:spPr bwMode="auto">
          <a:xfrm>
            <a:off x="5667306" y="640082"/>
            <a:ext cx="2996946"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503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143332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065D44E7-9B83-6F47-A103-EF89CB818392}"/>
              </a:ext>
            </a:extLst>
          </p:cNvPr>
          <p:cNvSpPr>
            <a:spLocks noGrp="1"/>
          </p:cNvSpPr>
          <p:nvPr>
            <p:ph type="title"/>
          </p:nvPr>
        </p:nvSpPr>
        <p:spPr>
          <a:xfrm>
            <a:off x="628650" y="1131571"/>
            <a:ext cx="7886700" cy="994172"/>
          </a:xfrm>
        </p:spPr>
        <p:txBody>
          <a:bodyPr>
            <a:normAutofit fontScale="90000"/>
          </a:bodyPr>
          <a:lstStyle/>
          <a:p>
            <a:r>
              <a:rPr lang="en-GB" dirty="0">
                <a:solidFill>
                  <a:schemeClr val="bg1"/>
                </a:solidFill>
              </a:rPr>
              <a:t>5. Involving students meaningfully: Dialogic feedback</a:t>
            </a:r>
            <a:endParaRPr lang="en-US" dirty="0">
              <a:solidFill>
                <a:schemeClr val="bg1"/>
              </a:solidFill>
              <a:highlight>
                <a:srgbClr val="FFFF00"/>
              </a:highlight>
            </a:endParaRPr>
          </a:p>
        </p:txBody>
      </p:sp>
      <p:sp>
        <p:nvSpPr>
          <p:cNvPr id="3" name="Content Placeholder 2">
            <a:extLst>
              <a:ext uri="{FF2B5EF4-FFF2-40B4-BE49-F238E27FC236}">
                <a16:creationId xmlns:a16="http://schemas.microsoft.com/office/drawing/2014/main" id="{FD3D50B3-4124-1E44-971E-F9EF0F3111D7}"/>
              </a:ext>
            </a:extLst>
          </p:cNvPr>
          <p:cNvSpPr>
            <a:spLocks noGrp="1"/>
          </p:cNvSpPr>
          <p:nvPr>
            <p:ph idx="1"/>
          </p:nvPr>
        </p:nvSpPr>
        <p:spPr>
          <a:xfrm>
            <a:off x="630935" y="3024312"/>
            <a:ext cx="3761613" cy="2925080"/>
          </a:xfrm>
        </p:spPr>
        <p:txBody>
          <a:bodyPr anchor="ctr">
            <a:normAutofit fontScale="85000" lnSpcReduction="10000"/>
          </a:bodyPr>
          <a:lstStyle/>
          <a:p>
            <a:pPr marL="0" indent="0">
              <a:buNone/>
            </a:pPr>
            <a:r>
              <a:rPr lang="en-GB" sz="1800" dirty="0">
                <a:latin typeface="Calibri" panose="020F0502020204030204" pitchFamily="34" charset="0"/>
                <a:ea typeface="Calibri" panose="020F0502020204030204" pitchFamily="34" charset="0"/>
                <a:cs typeface="Times New Roman" panose="02020603050405020304" pitchFamily="18" charset="0"/>
              </a:rPr>
              <a:t>A definition: ‘interactive exchanges in which interpretations are shared, meanings negotiated and expectations clarified.’ (p90) </a:t>
            </a:r>
          </a:p>
          <a:p>
            <a:pPr marL="0" indent="0">
              <a:buNone/>
            </a:pPr>
            <a:endParaRPr lang="en-GB" sz="1800" dirty="0">
              <a:latin typeface="Calibri" panose="020F0502020204030204" pitchFamily="34" charset="0"/>
              <a:cs typeface="Times New Roman" panose="02020603050405020304" pitchFamily="18" charset="0"/>
            </a:endParaRPr>
          </a:p>
          <a:p>
            <a:pPr marL="0" indent="0">
              <a:buNone/>
            </a:pPr>
            <a:r>
              <a:rPr lang="en-GB" sz="1800" dirty="0">
                <a:latin typeface="Calibri" panose="020F0502020204030204" pitchFamily="34" charset="0"/>
                <a:ea typeface="Calibri" panose="020F0502020204030204" pitchFamily="34" charset="0"/>
                <a:cs typeface="Times New Roman" panose="02020603050405020304" pitchFamily="18" charset="0"/>
              </a:rPr>
              <a:t>‘Dialogic feedback is facilitated when teachers and students enter into trusting relationships in which there are ample opportunities for interaction about learning and around notions of quality.” (p90)</a:t>
            </a:r>
          </a:p>
          <a:p>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1028700" lvl="3" indent="0">
              <a:buNone/>
            </a:pPr>
            <a:endParaRPr lang="en-GB" sz="1050" b="1" dirty="0">
              <a:latin typeface="Arial" panose="020B0604020202020204" pitchFamily="34" charset="0"/>
              <a:ea typeface="Calibri" panose="020F0502020204030204" pitchFamily="34" charset="0"/>
              <a:cs typeface="Times New Roman" panose="02020603050405020304" pitchFamily="18" charset="0"/>
            </a:endParaRPr>
          </a:p>
          <a:p>
            <a:pPr marL="1028700" lvl="3" indent="0">
              <a:buNone/>
            </a:pPr>
            <a:r>
              <a:rPr lang="en-GB" sz="1050" b="1" dirty="0">
                <a:latin typeface="Arial" panose="020B0604020202020204" pitchFamily="34" charset="0"/>
                <a:ea typeface="Calibri" panose="020F0502020204030204" pitchFamily="34" charset="0"/>
                <a:cs typeface="Times New Roman" panose="02020603050405020304" pitchFamily="18" charset="0"/>
              </a:rPr>
              <a:t>Carless, D., 2013. Trust and its role in facilitating dialogic feedback. </a:t>
            </a:r>
            <a:r>
              <a:rPr lang="en-GB" sz="1050" b="1" i="1" dirty="0">
                <a:latin typeface="Arial" panose="020B0604020202020204" pitchFamily="34" charset="0"/>
                <a:ea typeface="Calibri" panose="020F0502020204030204" pitchFamily="34" charset="0"/>
                <a:cs typeface="Times New Roman" panose="02020603050405020304" pitchFamily="18" charset="0"/>
              </a:rPr>
              <a:t>Feedback in higher and professional education: Understanding it and doing it well</a:t>
            </a:r>
            <a:r>
              <a:rPr lang="en-GB" sz="1050" b="1" dirty="0">
                <a:latin typeface="Arial" panose="020B0604020202020204" pitchFamily="34" charset="0"/>
                <a:ea typeface="Calibri" panose="020F0502020204030204" pitchFamily="34" charset="0"/>
                <a:cs typeface="Times New Roman" panose="02020603050405020304" pitchFamily="18" charset="0"/>
              </a:rPr>
              <a:t>, pp.90-103.</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US" sz="1650" b="1" dirty="0"/>
          </a:p>
        </p:txBody>
      </p:sp>
      <p:pic>
        <p:nvPicPr>
          <p:cNvPr id="1026" name="Picture 2" descr="Iceberg with solid fill">
            <a:extLst>
              <a:ext uri="{FF2B5EF4-FFF2-40B4-BE49-F238E27FC236}">
                <a16:creationId xmlns:a16="http://schemas.microsoft.com/office/drawing/2014/main" id="{E2884209-6A9A-4EF2-86A7-E377B03D5265}"/>
              </a:ext>
            </a:extLst>
          </p:cNvPr>
          <p:cNvPicPr>
            <a:picLocks noChangeAspect="1" noChangeArrowheads="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1119" b="11119"/>
          <a:stretch/>
        </p:blipFill>
        <p:spPr bwMode="auto">
          <a:xfrm>
            <a:off x="5023483" y="2363711"/>
            <a:ext cx="4564391" cy="35493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1144369-A5D0-2F20-6E82-3948A1B97F72}"/>
              </a:ext>
            </a:extLst>
          </p:cNvPr>
          <p:cNvPicPr>
            <a:picLocks noChangeAspect="1"/>
          </p:cNvPicPr>
          <p:nvPr/>
        </p:nvPicPr>
        <p:blipFill>
          <a:blip r:embed="rId5"/>
          <a:stretch>
            <a:fillRect/>
          </a:stretch>
        </p:blipFill>
        <p:spPr>
          <a:xfrm>
            <a:off x="6756980" y="2878431"/>
            <a:ext cx="438950" cy="443522"/>
          </a:xfrm>
          <a:prstGeom prst="rect">
            <a:avLst/>
          </a:prstGeom>
          <a:ln>
            <a:solidFill>
              <a:schemeClr val="bg1"/>
            </a:solidFill>
          </a:ln>
        </p:spPr>
      </p:pic>
      <p:sp>
        <p:nvSpPr>
          <p:cNvPr id="5" name="TextBox 4">
            <a:extLst>
              <a:ext uri="{FF2B5EF4-FFF2-40B4-BE49-F238E27FC236}">
                <a16:creationId xmlns:a16="http://schemas.microsoft.com/office/drawing/2014/main" id="{9B8A6297-46A1-3D0E-2086-8F2B72BA9487}"/>
              </a:ext>
            </a:extLst>
          </p:cNvPr>
          <p:cNvSpPr txBox="1"/>
          <p:nvPr/>
        </p:nvSpPr>
        <p:spPr>
          <a:xfrm>
            <a:off x="6270035" y="4486852"/>
            <a:ext cx="2077818" cy="715581"/>
          </a:xfrm>
          <a:prstGeom prst="rect">
            <a:avLst/>
          </a:prstGeom>
          <a:noFill/>
        </p:spPr>
        <p:txBody>
          <a:bodyPr wrap="square" rtlCol="0">
            <a:spAutoFit/>
          </a:bodyPr>
          <a:lstStyle/>
          <a:p>
            <a:pPr algn="ctr" defTabSz="685800" fontAlgn="auto">
              <a:spcBef>
                <a:spcPts val="0"/>
              </a:spcBef>
              <a:spcAft>
                <a:spcPts val="0"/>
              </a:spcAft>
            </a:pPr>
            <a:r>
              <a:rPr lang="en-GB" sz="1350" dirty="0">
                <a:solidFill>
                  <a:srgbClr val="4472C4"/>
                </a:solidFill>
                <a:latin typeface="Calibri" panose="020F0502020204030204"/>
              </a:rPr>
              <a:t>Trusting relationships</a:t>
            </a:r>
          </a:p>
          <a:p>
            <a:pPr algn="ctr" defTabSz="685800" fontAlgn="auto">
              <a:spcBef>
                <a:spcPts val="0"/>
              </a:spcBef>
              <a:spcAft>
                <a:spcPts val="0"/>
              </a:spcAft>
            </a:pPr>
            <a:r>
              <a:rPr lang="en-GB" sz="1350" dirty="0">
                <a:solidFill>
                  <a:srgbClr val="4472C4"/>
                </a:solidFill>
                <a:latin typeface="Calibri" panose="020F0502020204030204"/>
              </a:rPr>
              <a:t> </a:t>
            </a:r>
          </a:p>
          <a:p>
            <a:pPr algn="ctr" defTabSz="685800" fontAlgn="auto">
              <a:spcBef>
                <a:spcPts val="0"/>
              </a:spcBef>
              <a:spcAft>
                <a:spcPts val="0"/>
              </a:spcAft>
            </a:pPr>
            <a:r>
              <a:rPr lang="en-GB" sz="1350" dirty="0">
                <a:solidFill>
                  <a:srgbClr val="4472C4"/>
                </a:solidFill>
                <a:latin typeface="Calibri" panose="020F0502020204030204"/>
              </a:rPr>
              <a:t>Interaction</a:t>
            </a:r>
          </a:p>
        </p:txBody>
      </p:sp>
    </p:spTree>
    <p:extLst>
      <p:ext uri="{BB962C8B-B14F-4D97-AF65-F5344CB8AC3E}">
        <p14:creationId xmlns:p14="http://schemas.microsoft.com/office/powerpoint/2010/main" val="330357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BC7F806-96AB-47E4-BAE7-CC5DA768438D}"/>
              </a:ext>
            </a:extLst>
          </p:cNvPr>
          <p:cNvGraphicFramePr/>
          <p:nvPr/>
        </p:nvGraphicFramePr>
        <p:xfrm>
          <a:off x="2303015" y="128380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4CC0841-B01E-4E04-BA0E-5A2AE331D3A6}"/>
              </a:ext>
            </a:extLst>
          </p:cNvPr>
          <p:cNvSpPr txBox="1"/>
          <p:nvPr/>
        </p:nvSpPr>
        <p:spPr>
          <a:xfrm>
            <a:off x="286305" y="2528472"/>
            <a:ext cx="1664563" cy="1131079"/>
          </a:xfrm>
          <a:prstGeom prst="rect">
            <a:avLst/>
          </a:prstGeom>
          <a:noFill/>
        </p:spPr>
        <p:txBody>
          <a:bodyPr wrap="square" rtlCol="0">
            <a:spAutoFit/>
          </a:bodyPr>
          <a:lstStyle/>
          <a:p>
            <a:pPr defTabSz="685800" fontAlgn="auto">
              <a:spcBef>
                <a:spcPts val="0"/>
              </a:spcBef>
              <a:spcAft>
                <a:spcPts val="0"/>
              </a:spcAft>
              <a:defRPr/>
            </a:pPr>
            <a:r>
              <a:rPr lang="en-GB" sz="1350" dirty="0">
                <a:solidFill>
                  <a:prstClr val="black"/>
                </a:solidFill>
                <a:latin typeface="Calibri" panose="020F0502020204030204"/>
              </a:rPr>
              <a:t>Dialogic use of exemplars in a whole-group setting</a:t>
            </a:r>
          </a:p>
          <a:p>
            <a:pPr defTabSz="685800" fontAlgn="auto">
              <a:spcBef>
                <a:spcPts val="0"/>
              </a:spcBef>
              <a:spcAft>
                <a:spcPts val="0"/>
              </a:spcAft>
              <a:defRPr/>
            </a:pPr>
            <a:r>
              <a:rPr lang="en-GB" sz="1350" dirty="0">
                <a:solidFill>
                  <a:prstClr val="black"/>
                </a:solidFill>
                <a:latin typeface="Calibri" panose="020F0502020204030204"/>
              </a:rPr>
              <a:t>(Sambell and Graham, 2020) </a:t>
            </a:r>
          </a:p>
        </p:txBody>
      </p:sp>
      <p:pic>
        <p:nvPicPr>
          <p:cNvPr id="5" name="Graphic 4" descr="Meeting outline">
            <a:extLst>
              <a:ext uri="{FF2B5EF4-FFF2-40B4-BE49-F238E27FC236}">
                <a16:creationId xmlns:a16="http://schemas.microsoft.com/office/drawing/2014/main" id="{245D8520-EBEC-4417-83B5-EEE927759A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2961" y="1812710"/>
            <a:ext cx="640857" cy="640857"/>
          </a:xfrm>
          <a:prstGeom prst="rect">
            <a:avLst/>
          </a:prstGeom>
        </p:spPr>
      </p:pic>
      <p:pic>
        <p:nvPicPr>
          <p:cNvPr id="7" name="Graphic 6" descr="Chat outline">
            <a:extLst>
              <a:ext uri="{FF2B5EF4-FFF2-40B4-BE49-F238E27FC236}">
                <a16:creationId xmlns:a16="http://schemas.microsoft.com/office/drawing/2014/main" id="{BB11758B-47D8-457C-B593-FA35D603F61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5442" y="1985824"/>
            <a:ext cx="685800" cy="685800"/>
          </a:xfrm>
          <a:prstGeom prst="rect">
            <a:avLst/>
          </a:prstGeom>
        </p:spPr>
      </p:pic>
      <p:pic>
        <p:nvPicPr>
          <p:cNvPr id="17" name="Graphic 16" descr="Chat outline">
            <a:extLst>
              <a:ext uri="{FF2B5EF4-FFF2-40B4-BE49-F238E27FC236}">
                <a16:creationId xmlns:a16="http://schemas.microsoft.com/office/drawing/2014/main" id="{7DB06134-CF8B-4050-A9C7-FB627608C38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98242" y="3891146"/>
            <a:ext cx="685800" cy="685800"/>
          </a:xfrm>
          <a:prstGeom prst="rect">
            <a:avLst/>
          </a:prstGeom>
        </p:spPr>
      </p:pic>
      <p:pic>
        <p:nvPicPr>
          <p:cNvPr id="18" name="Graphic 17" descr="Meeting outline">
            <a:extLst>
              <a:ext uri="{FF2B5EF4-FFF2-40B4-BE49-F238E27FC236}">
                <a16:creationId xmlns:a16="http://schemas.microsoft.com/office/drawing/2014/main" id="{79D82AC7-9DB1-4D04-AA67-9592DCE98A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8671" y="3677477"/>
            <a:ext cx="640857" cy="640857"/>
          </a:xfrm>
          <a:prstGeom prst="rect">
            <a:avLst/>
          </a:prstGeom>
        </p:spPr>
      </p:pic>
    </p:spTree>
    <p:extLst>
      <p:ext uri="{BB962C8B-B14F-4D97-AF65-F5344CB8AC3E}">
        <p14:creationId xmlns:p14="http://schemas.microsoft.com/office/powerpoint/2010/main" val="3927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BF4ABC-EA1E-4183-BC93-2121C611906D}"/>
              </a:ext>
            </a:extLst>
          </p:cNvPr>
          <p:cNvSpPr>
            <a:spLocks noGrp="1"/>
          </p:cNvSpPr>
          <p:nvPr>
            <p:ph type="title"/>
          </p:nvPr>
        </p:nvSpPr>
        <p:spPr>
          <a:xfrm>
            <a:off x="3724072" y="629268"/>
            <a:ext cx="4939868" cy="1286160"/>
          </a:xfrm>
        </p:spPr>
        <p:txBody>
          <a:bodyPr vert="horz" lIns="91440" tIns="45720" rIns="91440" bIns="45720" rtlCol="0" anchor="b">
            <a:normAutofit fontScale="90000"/>
          </a:bodyPr>
          <a:lstStyle/>
          <a:p>
            <a:pPr defTabSz="914400"/>
            <a:r>
              <a:rPr lang="en-US" sz="2800" b="1" dirty="0"/>
              <a:t>In the past two years universities have faced major changes in assessment practice, with both positive and negative components</a:t>
            </a:r>
            <a:endParaRPr lang="en-US" sz="2800" b="1" dirty="0">
              <a:highlight>
                <a:srgbClr val="FFFF00"/>
              </a:highlight>
            </a:endParaRPr>
          </a:p>
        </p:txBody>
      </p:sp>
      <p:sp>
        <p:nvSpPr>
          <p:cNvPr id="5" name="Content Placeholder 4">
            <a:extLst>
              <a:ext uri="{FF2B5EF4-FFF2-40B4-BE49-F238E27FC236}">
                <a16:creationId xmlns:a16="http://schemas.microsoft.com/office/drawing/2014/main" id="{0DFD05EE-942B-44AE-AE4F-089180F7E4F4}"/>
              </a:ext>
            </a:extLst>
          </p:cNvPr>
          <p:cNvSpPr>
            <a:spLocks noGrp="1"/>
          </p:cNvSpPr>
          <p:nvPr>
            <p:ph sz="half" idx="1"/>
          </p:nvPr>
        </p:nvSpPr>
        <p:spPr>
          <a:xfrm>
            <a:off x="3724073" y="2438400"/>
            <a:ext cx="4939867" cy="3785419"/>
          </a:xfrm>
        </p:spPr>
        <p:txBody>
          <a:bodyPr vert="horz" lIns="91440" tIns="45720" rIns="91440" bIns="45720" rtlCol="0">
            <a:noAutofit/>
          </a:bodyPr>
          <a:lstStyle/>
          <a:p>
            <a:pPr indent="-228600" defTabSz="914400"/>
            <a:r>
              <a:rPr lang="en-US" sz="1600" b="1" dirty="0"/>
              <a:t>In Spring 2020, just about every university globally was faced with a requirement to move from a substantial diet of unseen, time-constrained, invigilated </a:t>
            </a:r>
            <a:r>
              <a:rPr lang="en-US" sz="1600" b="1" dirty="0">
                <a:solidFill>
                  <a:srgbClr val="FF0000"/>
                </a:solidFill>
              </a:rPr>
              <a:t>exams</a:t>
            </a:r>
            <a:r>
              <a:rPr lang="en-US" sz="1600" b="1" dirty="0"/>
              <a:t> in person to methodologies that could be undertaken remotely.</a:t>
            </a:r>
          </a:p>
          <a:p>
            <a:pPr indent="-228600" defTabSz="914400"/>
            <a:r>
              <a:rPr lang="en-US" sz="1600" b="1" dirty="0"/>
              <a:t>The challenges for academics and students were substantial;</a:t>
            </a:r>
          </a:p>
          <a:p>
            <a:pPr indent="-228600" defTabSz="914400"/>
            <a:r>
              <a:rPr lang="en-US" sz="1600" b="1" dirty="0"/>
              <a:t>But now is our chance to really </a:t>
            </a:r>
            <a:r>
              <a:rPr lang="en-US" sz="1600" b="1" dirty="0">
                <a:solidFill>
                  <a:srgbClr val="FF0000"/>
                </a:solidFill>
              </a:rPr>
              <a:t>shake up </a:t>
            </a:r>
            <a:r>
              <a:rPr lang="en-US" sz="1600" b="1" dirty="0"/>
              <a:t>higher education assessment, because going back to the old ways is just unthinkable and we may be able to make workloads more manageable but make assessment more fit for purpose in future;</a:t>
            </a:r>
          </a:p>
        </p:txBody>
      </p:sp>
      <p:pic>
        <p:nvPicPr>
          <p:cNvPr id="3" name="Picture 2" descr="A group of palm trees&#10;&#10;Description automatically generated">
            <a:extLst>
              <a:ext uri="{FF2B5EF4-FFF2-40B4-BE49-F238E27FC236}">
                <a16:creationId xmlns:a16="http://schemas.microsoft.com/office/drawing/2014/main" id="{E3DBAB13-F867-4C44-8C8A-A2961989B2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011" r="30263" b="-1"/>
          <a:stretch/>
        </p:blipFill>
        <p:spPr>
          <a:xfrm>
            <a:off x="20" y="10"/>
            <a:ext cx="3476673" cy="6857990"/>
          </a:xfrm>
          <a:prstGeom prst="rect">
            <a:avLst/>
          </a:prstGeom>
          <a:noFill/>
          <a:effectLst/>
        </p:spPr>
      </p:pic>
      <p:cxnSp>
        <p:nvCxnSpPr>
          <p:cNvPr id="19" name="Straight Connector 1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A652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914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7240A584-487A-4B53-A162-1133A4B71919}"/>
              </a:ext>
            </a:extLst>
          </p:cNvPr>
          <p:cNvSpPr>
            <a:spLocks noGrp="1"/>
          </p:cNvSpPr>
          <p:nvPr>
            <p:ph type="title"/>
          </p:nvPr>
        </p:nvSpPr>
        <p:spPr>
          <a:xfrm>
            <a:off x="476251" y="1337867"/>
            <a:ext cx="2563994" cy="4187361"/>
          </a:xfrm>
        </p:spPr>
        <p:txBody>
          <a:bodyPr anchor="ctr">
            <a:normAutofit/>
          </a:bodyPr>
          <a:lstStyle/>
          <a:p>
            <a:r>
              <a:rPr lang="en-GB" altLang="en-US" sz="3750" b="1"/>
              <a:t>Transformed roles for students in the feedback process</a:t>
            </a:r>
            <a:endParaRPr lang="en-GB" sz="375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20588" y="3454289"/>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graphicFrame>
        <p:nvGraphicFramePr>
          <p:cNvPr id="6" name="Content Placeholder 2">
            <a:extLst>
              <a:ext uri="{FF2B5EF4-FFF2-40B4-BE49-F238E27FC236}">
                <a16:creationId xmlns:a16="http://schemas.microsoft.com/office/drawing/2014/main" id="{F5969C6B-3F16-480F-9AFF-1B46F75A5D98}"/>
              </a:ext>
            </a:extLst>
          </p:cNvPr>
          <p:cNvGraphicFramePr>
            <a:graphicFrameLocks noGrp="1"/>
          </p:cNvGraphicFramePr>
          <p:nvPr>
            <p:ph idx="1"/>
          </p:nvPr>
        </p:nvGraphicFramePr>
        <p:xfrm>
          <a:off x="3486014" y="1337867"/>
          <a:ext cx="5175384" cy="4152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Graphic 12" descr="Lightbulb and gear with solid fill">
            <a:extLst>
              <a:ext uri="{FF2B5EF4-FFF2-40B4-BE49-F238E27FC236}">
                <a16:creationId xmlns:a16="http://schemas.microsoft.com/office/drawing/2014/main" id="{4B7CDFCE-F5B1-4E63-9796-DBDD3E3FC4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28280" y="1777482"/>
            <a:ext cx="685800" cy="685800"/>
          </a:xfrm>
          <a:prstGeom prst="rect">
            <a:avLst/>
          </a:prstGeom>
        </p:spPr>
      </p:pic>
      <p:pic>
        <p:nvPicPr>
          <p:cNvPr id="15" name="Graphic 14" descr="Person with idea with solid fill">
            <a:extLst>
              <a:ext uri="{FF2B5EF4-FFF2-40B4-BE49-F238E27FC236}">
                <a16:creationId xmlns:a16="http://schemas.microsoft.com/office/drawing/2014/main" id="{4B227B5B-6E86-44A0-98AF-919ED76386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353172" y="4394718"/>
            <a:ext cx="685800" cy="685800"/>
          </a:xfrm>
          <a:prstGeom prst="rect">
            <a:avLst/>
          </a:prstGeom>
        </p:spPr>
      </p:pic>
      <p:pic>
        <p:nvPicPr>
          <p:cNvPr id="17" name="Graphic 16" descr="Group brainstorm with solid fill">
            <a:extLst>
              <a:ext uri="{FF2B5EF4-FFF2-40B4-BE49-F238E27FC236}">
                <a16:creationId xmlns:a16="http://schemas.microsoft.com/office/drawing/2014/main" id="{1AFD08E1-E385-4BDC-9775-457A058D1CB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01802" y="2947927"/>
            <a:ext cx="685800" cy="685800"/>
          </a:xfrm>
          <a:prstGeom prst="rect">
            <a:avLst/>
          </a:prstGeom>
        </p:spPr>
      </p:pic>
    </p:spTree>
    <p:extLst>
      <p:ext uri="{BB962C8B-B14F-4D97-AF65-F5344CB8AC3E}">
        <p14:creationId xmlns:p14="http://schemas.microsoft.com/office/powerpoint/2010/main" val="426083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C4DC7E-7982-4B35-9144-D5E6B6B75024}"/>
              </a:ext>
            </a:extLst>
          </p:cNvPr>
          <p:cNvSpPr>
            <a:spLocks noGrp="1"/>
          </p:cNvSpPr>
          <p:nvPr>
            <p:ph type="title"/>
          </p:nvPr>
        </p:nvSpPr>
        <p:spPr/>
        <p:txBody>
          <a:bodyPr/>
          <a:lstStyle/>
          <a:p>
            <a:r>
              <a:rPr lang="en-GB" b="1" dirty="0"/>
              <a:t>Activate inner feedback via comparison-making</a:t>
            </a:r>
          </a:p>
        </p:txBody>
      </p:sp>
      <p:graphicFrame>
        <p:nvGraphicFramePr>
          <p:cNvPr id="8" name="Content Placeholder 7">
            <a:extLst>
              <a:ext uri="{FF2B5EF4-FFF2-40B4-BE49-F238E27FC236}">
                <a16:creationId xmlns:a16="http://schemas.microsoft.com/office/drawing/2014/main" id="{4405395E-72EC-4AFB-B0C0-EFCB841A7AC9}"/>
              </a:ext>
            </a:extLst>
          </p:cNvPr>
          <p:cNvGraphicFramePr>
            <a:graphicFrameLocks noGrp="1"/>
          </p:cNvGraphicFramePr>
          <p:nvPr>
            <p:ph sz="half" idx="1"/>
          </p:nvPr>
        </p:nvGraphicFramePr>
        <p:xfrm>
          <a:off x="628650" y="2226469"/>
          <a:ext cx="38862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a:extLst>
              <a:ext uri="{FF2B5EF4-FFF2-40B4-BE49-F238E27FC236}">
                <a16:creationId xmlns:a16="http://schemas.microsoft.com/office/drawing/2014/main" id="{7BDFFA74-D9F8-458B-B8FF-3C98CF8E7A44}"/>
              </a:ext>
            </a:extLst>
          </p:cNvPr>
          <p:cNvSpPr>
            <a:spLocks noGrp="1"/>
          </p:cNvSpPr>
          <p:nvPr>
            <p:ph sz="half" idx="2"/>
          </p:nvPr>
        </p:nvSpPr>
        <p:spPr/>
        <p:txBody>
          <a:bodyPr/>
          <a:lstStyle/>
          <a:p>
            <a:pPr marL="0" indent="0">
              <a:buNone/>
            </a:pPr>
            <a:endParaRPr lang="en-US" b="0" dirty="0"/>
          </a:p>
          <a:p>
            <a:pPr marL="0" indent="0">
              <a:buNone/>
            </a:pPr>
            <a:endParaRPr lang="en-US" dirty="0"/>
          </a:p>
          <a:p>
            <a:pPr marL="0" indent="0">
              <a:buNone/>
            </a:pPr>
            <a:r>
              <a:rPr lang="en-US" b="1" dirty="0"/>
              <a:t>“Internal feedback is the new knowledge that students generate when they compare their current knowledge/competence against some reference information” (Nicol, 2021: p757)</a:t>
            </a:r>
          </a:p>
          <a:p>
            <a:endParaRPr lang="en-GB" dirty="0"/>
          </a:p>
        </p:txBody>
      </p:sp>
    </p:spTree>
    <p:extLst>
      <p:ext uri="{BB962C8B-B14F-4D97-AF65-F5344CB8AC3E}">
        <p14:creationId xmlns:p14="http://schemas.microsoft.com/office/powerpoint/2010/main" val="458358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5"/>
          </a:p>
        </p:txBody>
      </p:sp>
      <p:sp>
        <p:nvSpPr>
          <p:cNvPr id="2" name="Title 1">
            <a:extLst>
              <a:ext uri="{FF2B5EF4-FFF2-40B4-BE49-F238E27FC236}">
                <a16:creationId xmlns:a16="http://schemas.microsoft.com/office/drawing/2014/main" id="{ADFEAB9C-6AFB-4590-A5F2-8D2AA648DB65}"/>
              </a:ext>
            </a:extLst>
          </p:cNvPr>
          <p:cNvSpPr>
            <a:spLocks noGrp="1"/>
          </p:cNvSpPr>
          <p:nvPr>
            <p:ph type="title"/>
          </p:nvPr>
        </p:nvSpPr>
        <p:spPr>
          <a:xfrm>
            <a:off x="3973321" y="1104138"/>
            <a:ext cx="4688333" cy="1337310"/>
          </a:xfrm>
        </p:spPr>
        <p:txBody>
          <a:bodyPr vert="horz" lIns="68580" tIns="34290" rIns="68580" bIns="34290" rtlCol="0" anchor="b">
            <a:normAutofit/>
          </a:bodyPr>
          <a:lstStyle/>
          <a:p>
            <a:r>
              <a:rPr lang="en-US" sz="2850" b="1" dirty="0"/>
              <a:t>9. Programmatic planning of assessment enables teams to:</a:t>
            </a:r>
          </a:p>
        </p:txBody>
      </p:sp>
      <p:pic>
        <p:nvPicPr>
          <p:cNvPr id="5122" name="Picture 2" descr="Peter Hartley">
            <a:extLst>
              <a:ext uri="{FF2B5EF4-FFF2-40B4-BE49-F238E27FC236}">
                <a16:creationId xmlns:a16="http://schemas.microsoft.com/office/drawing/2014/main" id="{E62B5ACA-44EC-46CF-8DC8-76AC89A148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56" r="10187" b="1"/>
          <a:stretch/>
        </p:blipFill>
        <p:spPr bwMode="auto">
          <a:xfrm>
            <a:off x="1" y="857257"/>
            <a:ext cx="3493008" cy="514349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3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2" y="2638460"/>
            <a:ext cx="3182692" cy="13716"/>
          </a:xfrm>
          <a:custGeom>
            <a:avLst/>
            <a:gdLst>
              <a:gd name="connsiteX0" fmla="*/ 0 w 3182692"/>
              <a:gd name="connsiteY0" fmla="*/ 0 h 13716"/>
              <a:gd name="connsiteX1" fmla="*/ 636538 w 3182692"/>
              <a:gd name="connsiteY1" fmla="*/ 0 h 13716"/>
              <a:gd name="connsiteX2" fmla="*/ 1273077 w 3182692"/>
              <a:gd name="connsiteY2" fmla="*/ 0 h 13716"/>
              <a:gd name="connsiteX3" fmla="*/ 1909615 w 3182692"/>
              <a:gd name="connsiteY3" fmla="*/ 0 h 13716"/>
              <a:gd name="connsiteX4" fmla="*/ 2482500 w 3182692"/>
              <a:gd name="connsiteY4" fmla="*/ 0 h 13716"/>
              <a:gd name="connsiteX5" fmla="*/ 3182692 w 3182692"/>
              <a:gd name="connsiteY5" fmla="*/ 0 h 13716"/>
              <a:gd name="connsiteX6" fmla="*/ 3182692 w 3182692"/>
              <a:gd name="connsiteY6" fmla="*/ 13716 h 13716"/>
              <a:gd name="connsiteX7" fmla="*/ 2609807 w 3182692"/>
              <a:gd name="connsiteY7" fmla="*/ 13716 h 13716"/>
              <a:gd name="connsiteX8" fmla="*/ 2068750 w 3182692"/>
              <a:gd name="connsiteY8" fmla="*/ 13716 h 13716"/>
              <a:gd name="connsiteX9" fmla="*/ 1432211 w 3182692"/>
              <a:gd name="connsiteY9" fmla="*/ 13716 h 13716"/>
              <a:gd name="connsiteX10" fmla="*/ 859327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25"/>
          </a:p>
        </p:txBody>
      </p:sp>
      <p:sp>
        <p:nvSpPr>
          <p:cNvPr id="4" name="Text Placeholder 3">
            <a:extLst>
              <a:ext uri="{FF2B5EF4-FFF2-40B4-BE49-F238E27FC236}">
                <a16:creationId xmlns:a16="http://schemas.microsoft.com/office/drawing/2014/main" id="{4E7FE388-6446-42AC-83CE-FA45EDA741B0}"/>
              </a:ext>
            </a:extLst>
          </p:cNvPr>
          <p:cNvSpPr>
            <a:spLocks noGrp="1"/>
          </p:cNvSpPr>
          <p:nvPr>
            <p:ph type="body" sz="half" idx="2"/>
          </p:nvPr>
        </p:nvSpPr>
        <p:spPr>
          <a:xfrm>
            <a:off x="3598101" y="2887218"/>
            <a:ext cx="5373666" cy="2866644"/>
          </a:xfrm>
        </p:spPr>
        <p:txBody>
          <a:bodyPr vert="horz" lIns="68580" tIns="34290" rIns="68580" bIns="34290" rtlCol="0">
            <a:normAutofit/>
          </a:bodyPr>
          <a:lstStyle/>
          <a:p>
            <a:pPr marL="214313" indent="-171450">
              <a:buFont typeface="Arial" panose="020B0604020202020204" pitchFamily="34" charset="0"/>
              <a:buChar char="•"/>
            </a:pPr>
            <a:r>
              <a:rPr lang="en-US" b="1" dirty="0"/>
              <a:t>Look systematically at all modules over the duration of the whole programme;</a:t>
            </a:r>
          </a:p>
          <a:p>
            <a:pPr marL="214313" indent="-171450">
              <a:buFont typeface="Arial" panose="020B0604020202020204" pitchFamily="34" charset="0"/>
              <a:buChar char="•"/>
            </a:pPr>
            <a:r>
              <a:rPr lang="en-US" b="1" dirty="0"/>
              <a:t>Explore the extent to which assignments are constructively aligned with what is taught;</a:t>
            </a:r>
          </a:p>
          <a:p>
            <a:pPr marL="214313" indent="-171450">
              <a:buFont typeface="Arial" panose="020B0604020202020204" pitchFamily="34" charset="0"/>
              <a:buChar char="•"/>
            </a:pPr>
            <a:r>
              <a:rPr lang="en-US" b="1" dirty="0"/>
              <a:t>Review the assessment  and feedback patterns for students and markers to avoid bunching and overload;</a:t>
            </a:r>
          </a:p>
          <a:p>
            <a:pPr marL="214313" indent="-171450">
              <a:buFont typeface="Arial" panose="020B0604020202020204" pitchFamily="34" charset="0"/>
              <a:buChar char="•"/>
            </a:pPr>
            <a:r>
              <a:rPr lang="en-US" b="1" dirty="0"/>
              <a:t>Consider diversity of assessment methods (Goldilocks);</a:t>
            </a:r>
          </a:p>
          <a:p>
            <a:pPr marL="214313" indent="-171450">
              <a:buFont typeface="Arial" panose="020B0604020202020204" pitchFamily="34" charset="0"/>
              <a:buChar char="•"/>
            </a:pPr>
            <a:r>
              <a:rPr lang="en-US" b="1" dirty="0"/>
              <a:t>Consider whether there is a good enough balance of formative and summative assessment;</a:t>
            </a:r>
          </a:p>
          <a:p>
            <a:pPr marL="214313" indent="-171450">
              <a:buFont typeface="Arial" panose="020B0604020202020204" pitchFamily="34" charset="0"/>
              <a:buChar char="•"/>
            </a:pPr>
            <a:r>
              <a:rPr lang="en-US" b="1" dirty="0"/>
              <a:t>Review how far knowledge and skills are assessed;</a:t>
            </a:r>
          </a:p>
          <a:p>
            <a:pPr marL="214313" indent="-171450">
              <a:buFont typeface="Arial" panose="020B0604020202020204" pitchFamily="34" charset="0"/>
              <a:buChar char="•"/>
            </a:pPr>
            <a:r>
              <a:rPr lang="en-US" b="1" dirty="0"/>
              <a:t>Consider whether the assessment strategy is viable, manageable and in the interests of students.</a:t>
            </a:r>
            <a:endParaRPr lang="en-US" dirty="0"/>
          </a:p>
          <a:p>
            <a:r>
              <a:rPr lang="en-US" sz="900" dirty="0"/>
              <a:t>Hartley, P. and Whitfield, R., 2011. The case for programme-focused assessment. </a:t>
            </a:r>
            <a:r>
              <a:rPr lang="en-US" sz="900" i="1" dirty="0"/>
              <a:t>Educational Developments</a:t>
            </a:r>
            <a:r>
              <a:rPr lang="en-US" sz="900" dirty="0"/>
              <a:t>, </a:t>
            </a:r>
            <a:r>
              <a:rPr lang="en-US" sz="900" i="1" dirty="0"/>
              <a:t>12</a:t>
            </a:r>
            <a:r>
              <a:rPr lang="en-US" sz="900" dirty="0"/>
              <a:t>(4), pp.8-12</a:t>
            </a:r>
          </a:p>
        </p:txBody>
      </p:sp>
    </p:spTree>
    <p:extLst>
      <p:ext uri="{BB962C8B-B14F-4D97-AF65-F5344CB8AC3E}">
        <p14:creationId xmlns:p14="http://schemas.microsoft.com/office/powerpoint/2010/main" val="3530249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F05C1-B0DA-F026-F196-3732DD3C4983}"/>
              </a:ext>
            </a:extLst>
          </p:cNvPr>
          <p:cNvSpPr>
            <a:spLocks noGrp="1"/>
          </p:cNvSpPr>
          <p:nvPr>
            <p:ph type="title"/>
          </p:nvPr>
        </p:nvSpPr>
        <p:spPr/>
        <p:txBody>
          <a:bodyPr/>
          <a:lstStyle/>
          <a:p>
            <a:r>
              <a:rPr lang="en-GB" dirty="0"/>
              <a:t>10.  Some thoughts about Self and Peer assessment</a:t>
            </a:r>
          </a:p>
        </p:txBody>
      </p:sp>
      <p:sp>
        <p:nvSpPr>
          <p:cNvPr id="4" name="Text Placeholder 3">
            <a:extLst>
              <a:ext uri="{FF2B5EF4-FFF2-40B4-BE49-F238E27FC236}">
                <a16:creationId xmlns:a16="http://schemas.microsoft.com/office/drawing/2014/main" id="{1EEA158F-52F2-F03C-0A48-9D181D898DA2}"/>
              </a:ext>
            </a:extLst>
          </p:cNvPr>
          <p:cNvSpPr>
            <a:spLocks noGrp="1"/>
          </p:cNvSpPr>
          <p:nvPr>
            <p:ph type="body" sz="half" idx="2"/>
          </p:nvPr>
        </p:nvSpPr>
        <p:spPr/>
        <p:txBody>
          <a:bodyPr/>
          <a:lstStyle/>
          <a:p>
            <a:r>
              <a:rPr lang="en-GB" dirty="0"/>
              <a:t>“Involving students in peer- and self- assessment  can let them into the assessment culture they must survive” (Race 2020)</a:t>
            </a:r>
          </a:p>
          <a:p>
            <a:r>
              <a:rPr lang="en-GB" dirty="0"/>
              <a:t>He quotes Sadler (2013 p54) “ For students to become self-sustaining  producers of high quality intellectual and professional goods, they must be equipped to take control of their own learning and performance. How can students become better at  monitoring the emerging quality of their work during accrual production? Opening up the assessment agenda and liberating the making  of judgments fro the strictures of pre-set criteria provides better prospects  for developing mature independence in learning”</a:t>
            </a:r>
          </a:p>
        </p:txBody>
      </p:sp>
      <p:sp>
        <p:nvSpPr>
          <p:cNvPr id="5" name="Date Placeholder 4">
            <a:extLst>
              <a:ext uri="{FF2B5EF4-FFF2-40B4-BE49-F238E27FC236}">
                <a16:creationId xmlns:a16="http://schemas.microsoft.com/office/drawing/2014/main" id="{482BF078-A55C-30E1-E2F1-BB459BE72BEF}"/>
              </a:ext>
            </a:extLst>
          </p:cNvPr>
          <p:cNvSpPr>
            <a:spLocks noGrp="1"/>
          </p:cNvSpPr>
          <p:nvPr>
            <p:ph type="dt" sz="half" idx="10"/>
          </p:nvPr>
        </p:nvSpPr>
        <p:spPr/>
        <p:txBody>
          <a:bodyPr/>
          <a:lstStyle/>
          <a:p>
            <a:fld id="{6DDD1AE3-D310-4E1B-8E18-25C25B272CDC}" type="datetime1">
              <a:rPr lang="en-GB" smtClean="0"/>
              <a:t>27/06/2022</a:t>
            </a:fld>
            <a:endParaRPr lang="en-GB"/>
          </a:p>
        </p:txBody>
      </p:sp>
      <p:pic>
        <p:nvPicPr>
          <p:cNvPr id="5122" name="Picture 2">
            <a:extLst>
              <a:ext uri="{FF2B5EF4-FFF2-40B4-BE49-F238E27FC236}">
                <a16:creationId xmlns:a16="http://schemas.microsoft.com/office/drawing/2014/main" id="{E52614C0-7808-3B39-C1D0-B2C31747842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437" b="1043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3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rossroads, Confusion, Dilemma, Decision">
            <a:extLst>
              <a:ext uri="{FF2B5EF4-FFF2-40B4-BE49-F238E27FC236}">
                <a16:creationId xmlns:a16="http://schemas.microsoft.com/office/drawing/2014/main" id="{EE40FF62-B33D-899B-9B21-0F69B5B130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45" r="26557" b="-1"/>
          <a:stretch/>
        </p:blipFill>
        <p:spPr bwMode="auto">
          <a:xfrm>
            <a:off x="3082595" y="10"/>
            <a:ext cx="6061405"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3081" name="Freeform: Shape 308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83" name="Freeform: Shape 308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EAF09D-5516-561E-87A0-486EDB3E2D42}"/>
              </a:ext>
            </a:extLst>
          </p:cNvPr>
          <p:cNvSpPr>
            <a:spLocks noGrp="1"/>
          </p:cNvSpPr>
          <p:nvPr>
            <p:ph type="title"/>
          </p:nvPr>
        </p:nvSpPr>
        <p:spPr>
          <a:xfrm>
            <a:off x="358485" y="1122363"/>
            <a:ext cx="3017520" cy="3204134"/>
          </a:xfrm>
        </p:spPr>
        <p:txBody>
          <a:bodyPr vert="horz" lIns="91440" tIns="45720" rIns="91440" bIns="45720" rtlCol="0" anchor="b">
            <a:normAutofit/>
          </a:bodyPr>
          <a:lstStyle/>
          <a:p>
            <a:pPr defTabSz="914400"/>
            <a:r>
              <a:rPr lang="en-US" sz="2900"/>
              <a:t>12. </a:t>
            </a:r>
            <a:r>
              <a:rPr lang="en-US" sz="2900" b="1"/>
              <a:t>Not just doing it right but doing the right things in the right way for the right reasons.</a:t>
            </a:r>
            <a:br>
              <a:rPr lang="en-US" sz="2900" b="1"/>
            </a:br>
            <a:endParaRPr lang="en-US" sz="2900" b="1"/>
          </a:p>
        </p:txBody>
      </p:sp>
      <p:sp>
        <p:nvSpPr>
          <p:cNvPr id="7" name="Text Placeholder 6">
            <a:extLst>
              <a:ext uri="{FF2B5EF4-FFF2-40B4-BE49-F238E27FC236}">
                <a16:creationId xmlns:a16="http://schemas.microsoft.com/office/drawing/2014/main" id="{F53EA8ED-9E5D-92D1-C116-0F280475B005}"/>
              </a:ext>
            </a:extLst>
          </p:cNvPr>
          <p:cNvSpPr>
            <a:spLocks noGrp="1"/>
          </p:cNvSpPr>
          <p:nvPr>
            <p:ph type="body" sz="half" idx="2"/>
          </p:nvPr>
        </p:nvSpPr>
        <p:spPr>
          <a:xfrm>
            <a:off x="358485" y="4872922"/>
            <a:ext cx="2949980" cy="1208141"/>
          </a:xfrm>
        </p:spPr>
        <p:txBody>
          <a:bodyPr vert="horz" lIns="91440" tIns="45720" rIns="91440" bIns="45720" rtlCol="0">
            <a:normAutofit/>
          </a:bodyPr>
          <a:lstStyle/>
          <a:p>
            <a:pPr defTabSz="914400">
              <a:spcBef>
                <a:spcPts val="1000"/>
              </a:spcBef>
            </a:pPr>
            <a:r>
              <a:rPr lang="en-US" sz="1700" b="1" dirty="0"/>
              <a:t>What ideas do you have for continually improving assessment?</a:t>
            </a:r>
          </a:p>
        </p:txBody>
      </p:sp>
      <p:sp>
        <p:nvSpPr>
          <p:cNvPr id="3085" name="Rectangle 308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7" name="Rectangle 308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4E24C4E9-AB30-A054-F29D-7F1396CEC3BC}"/>
              </a:ext>
            </a:extLst>
          </p:cNvPr>
          <p:cNvSpPr>
            <a:spLocks noGrp="1"/>
          </p:cNvSpPr>
          <p:nvPr>
            <p:ph type="dt" sz="half" idx="10"/>
          </p:nvPr>
        </p:nvSpPr>
        <p:spPr>
          <a:xfrm>
            <a:off x="358485" y="6356350"/>
            <a:ext cx="2057400" cy="365125"/>
          </a:xfrm>
        </p:spPr>
        <p:txBody>
          <a:bodyPr vert="horz" lIns="91440" tIns="45720" rIns="91440" bIns="45720" rtlCol="0" anchor="ctr">
            <a:normAutofit/>
          </a:bodyPr>
          <a:lstStyle/>
          <a:p>
            <a:pPr fontAlgn="auto">
              <a:spcBef>
                <a:spcPts val="0"/>
              </a:spcBef>
              <a:spcAft>
                <a:spcPts val="600"/>
              </a:spcAft>
              <a:defRPr/>
            </a:pPr>
            <a:fld id="{7FC52FB7-6036-42BD-90A2-71BA4CF1CDB7}" type="datetime1">
              <a:rPr lang="en-US" sz="1000">
                <a:solidFill>
                  <a:schemeClr val="tx1">
                    <a:lumMod val="50000"/>
                    <a:lumOff val="50000"/>
                  </a:schemeClr>
                </a:solidFill>
                <a:latin typeface="Calibri" panose="020F0502020204030204"/>
              </a:rPr>
              <a:pPr fontAlgn="auto">
                <a:spcBef>
                  <a:spcPts val="0"/>
                </a:spcBef>
                <a:spcAft>
                  <a:spcPts val="600"/>
                </a:spcAft>
                <a:defRPr/>
              </a:pPr>
              <a:t>6/27/2022</a:t>
            </a:fld>
            <a:endParaRPr lang="en-US" sz="100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1959735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1D454-6B7A-08D4-4546-8FB0125FBB79}"/>
              </a:ext>
            </a:extLst>
          </p:cNvPr>
          <p:cNvSpPr>
            <a:spLocks noGrp="1"/>
          </p:cNvSpPr>
          <p:nvPr>
            <p:ph type="title"/>
          </p:nvPr>
        </p:nvSpPr>
        <p:spPr/>
        <p:txBody>
          <a:bodyPr/>
          <a:lstStyle/>
          <a:p>
            <a:r>
              <a:rPr lang="en-GB" dirty="0"/>
              <a:t>References 1</a:t>
            </a:r>
          </a:p>
        </p:txBody>
      </p:sp>
      <p:sp>
        <p:nvSpPr>
          <p:cNvPr id="3" name="Content Placeholder 2">
            <a:extLst>
              <a:ext uri="{FF2B5EF4-FFF2-40B4-BE49-F238E27FC236}">
                <a16:creationId xmlns:a16="http://schemas.microsoft.com/office/drawing/2014/main" id="{DA7049C9-FE52-E45C-694F-A3EE074D88DF}"/>
              </a:ext>
            </a:extLst>
          </p:cNvPr>
          <p:cNvSpPr>
            <a:spLocks noGrp="1"/>
          </p:cNvSpPr>
          <p:nvPr>
            <p:ph idx="1"/>
          </p:nvPr>
        </p:nvSpPr>
        <p:spPr/>
        <p:txBody>
          <a:bodyPr>
            <a:normAutofit fontScale="47500" lnSpcReduction="20000"/>
          </a:bodyPr>
          <a:lstStyle/>
          <a:p>
            <a:pPr marL="0" indent="0" defTabSz="685800" eaLnBrk="0" hangingPunct="0">
              <a:spcBef>
                <a:spcPts val="450"/>
              </a:spcBef>
              <a:buClr>
                <a:srgbClr val="330066"/>
              </a:buClr>
              <a:buSzPct val="70000"/>
              <a:buNone/>
              <a:defRPr/>
            </a:pPr>
            <a:r>
              <a:rPr lang="en-GB" sz="2400" b="1" kern="0" dirty="0">
                <a:solidFill>
                  <a:srgbClr val="000000"/>
                </a:solidFill>
                <a:latin typeface="Calibri" panose="020F0502020204030204"/>
              </a:rPr>
              <a:t>Arnold, L (2019) </a:t>
            </a:r>
            <a:r>
              <a:rPr lang="en-GB" sz="2400" b="1" kern="0" dirty="0">
                <a:solidFill>
                  <a:srgbClr val="000000"/>
                </a:solidFill>
                <a:latin typeface="Calibri" panose="020F0502020204030204"/>
                <a:ea typeface="Calibri" panose="020F0502020204030204" pitchFamily="34" charset="0"/>
                <a:cs typeface="Arial" panose="020B0604020202020204" pitchFamily="34" charset="0"/>
              </a:rPr>
              <a:t>Unlocking the power of authentic assessment , Edinburgh Napier University ARISE lecture</a:t>
            </a:r>
            <a:endParaRPr lang="en-GB" sz="2400" b="1" kern="0" dirty="0">
              <a:solidFill>
                <a:srgbClr val="000000"/>
              </a:solidFill>
              <a:latin typeface="Calibri" panose="020F0502020204030204"/>
            </a:endParaRPr>
          </a:p>
          <a:p>
            <a:pPr marL="0" indent="0" defTabSz="685800" eaLnBrk="0" hangingPunct="0">
              <a:spcBef>
                <a:spcPts val="450"/>
              </a:spcBef>
              <a:buClr>
                <a:srgbClr val="330066"/>
              </a:buClr>
              <a:buSzPct val="70000"/>
              <a:buNone/>
              <a:defRPr/>
            </a:pPr>
            <a:r>
              <a:rPr lang="en-GB" sz="2400" b="1" kern="0" dirty="0">
                <a:solidFill>
                  <a:srgbClr val="000000"/>
                </a:solidFill>
                <a:latin typeface="Calibri" panose="020F0502020204030204"/>
              </a:rPr>
              <a:t>Ashford-Rowe, K., Herrington, J. and Brown, C. (2014) ‘Establishing the critical elements that determine authentic assessment’, Assessment and Evaluation in Higher Education, 39(2), pp. 205–222. </a:t>
            </a:r>
            <a:r>
              <a:rPr lang="en-GB" sz="2400" b="1" kern="0" dirty="0" err="1">
                <a:solidFill>
                  <a:srgbClr val="000000"/>
                </a:solidFill>
                <a:latin typeface="Calibri" panose="020F0502020204030204"/>
              </a:rPr>
              <a:t>doi</a:t>
            </a:r>
            <a:r>
              <a:rPr lang="en-GB" sz="2400" b="1" kern="0" dirty="0">
                <a:solidFill>
                  <a:srgbClr val="000000"/>
                </a:solidFill>
                <a:latin typeface="Calibri" panose="020F0502020204030204"/>
              </a:rPr>
              <a:t>: 10.1080/02602938.2013.819566</a:t>
            </a:r>
          </a:p>
          <a:p>
            <a:pPr marL="0" indent="0" defTabSz="685800" eaLnBrk="0" hangingPunct="0">
              <a:spcBef>
                <a:spcPts val="450"/>
              </a:spcBef>
              <a:buClr>
                <a:srgbClr val="330066"/>
              </a:buClr>
              <a:buSzPct val="70000"/>
              <a:buNone/>
              <a:defRPr/>
            </a:pPr>
            <a:r>
              <a:rPr lang="en-GB" sz="2400" b="1" kern="0" dirty="0">
                <a:solidFill>
                  <a:srgbClr val="000000"/>
                </a:solidFill>
                <a:latin typeface="Calibri" panose="020F0502020204030204"/>
              </a:rPr>
              <a:t>Boud D and Dawson P (2021) What feedback literate teachers do: an empirically-derived competency framework, Assessment &amp; Evaluation in Higher Education, DOI: 10.1080/02602938.2021.1910928</a:t>
            </a:r>
          </a:p>
          <a:p>
            <a:pPr marL="0" indent="0" defTabSz="685800" eaLnBrk="0" hangingPunct="0">
              <a:spcBef>
                <a:spcPts val="450"/>
              </a:spcBef>
              <a:buClr>
                <a:srgbClr val="330066"/>
              </a:buClr>
              <a:buSzPct val="70000"/>
              <a:buNone/>
              <a:defRPr/>
            </a:pPr>
            <a:r>
              <a:rPr lang="en-GB" sz="2400" b="1" dirty="0">
                <a:solidFill>
                  <a:srgbClr val="222222"/>
                </a:solidFill>
                <a:latin typeface="Calibri" panose="020F0502020204030204"/>
              </a:rPr>
              <a:t>Burton, K., 2011. A framework for determining the authenticity of assessment tasks: applied to an example in law. </a:t>
            </a:r>
            <a:r>
              <a:rPr lang="en-GB" sz="2400" b="1" i="1" dirty="0">
                <a:solidFill>
                  <a:srgbClr val="222222"/>
                </a:solidFill>
                <a:latin typeface="Calibri" panose="020F0502020204030204"/>
              </a:rPr>
              <a:t>Journal of Learning Design</a:t>
            </a:r>
            <a:r>
              <a:rPr lang="en-GB" sz="2400" b="1" dirty="0">
                <a:solidFill>
                  <a:srgbClr val="222222"/>
                </a:solidFill>
                <a:latin typeface="Calibri" panose="020F0502020204030204"/>
              </a:rPr>
              <a:t>, </a:t>
            </a:r>
            <a:r>
              <a:rPr lang="en-GB" sz="2400" b="1" i="1" dirty="0">
                <a:solidFill>
                  <a:srgbClr val="222222"/>
                </a:solidFill>
                <a:latin typeface="Calibri" panose="020F0502020204030204"/>
              </a:rPr>
              <a:t>4</a:t>
            </a:r>
            <a:r>
              <a:rPr lang="en-GB" sz="2400" b="1" dirty="0">
                <a:solidFill>
                  <a:srgbClr val="222222"/>
                </a:solidFill>
                <a:latin typeface="Calibri" panose="020F0502020204030204"/>
              </a:rPr>
              <a:t>(2), pp.20-28.</a:t>
            </a:r>
            <a:endParaRPr lang="en-GB" sz="2400" b="1" kern="0" dirty="0">
              <a:solidFill>
                <a:srgbClr val="000000"/>
              </a:solidFill>
              <a:latin typeface="Calibri" panose="020F0502020204030204"/>
            </a:endParaRPr>
          </a:p>
          <a:p>
            <a:pPr marL="0" indent="0" defTabSz="685800" eaLnBrk="0" hangingPunct="0">
              <a:spcBef>
                <a:spcPts val="450"/>
              </a:spcBef>
              <a:buClr>
                <a:srgbClr val="330066"/>
              </a:buClr>
              <a:buSzPct val="70000"/>
              <a:buNone/>
              <a:defRPr/>
            </a:pPr>
            <a:r>
              <a:rPr lang="en-GB" sz="2400" b="1" dirty="0">
                <a:solidFill>
                  <a:prstClr val="black"/>
                </a:solidFill>
                <a:latin typeface="Calibri" panose="020F0502020204030204"/>
              </a:rPr>
              <a:t>Brown, S. (2014) Learning, teaching and assessment in higher education: global perspectives. Palgrave Macmillan. </a:t>
            </a:r>
          </a:p>
          <a:p>
            <a:pPr marL="0" indent="0" defTabSz="685800" eaLnBrk="0" hangingPunct="0">
              <a:spcBef>
                <a:spcPts val="450"/>
              </a:spcBef>
              <a:buClr>
                <a:srgbClr val="330066"/>
              </a:buClr>
              <a:buSzPct val="70000"/>
              <a:buNone/>
              <a:defRPr/>
            </a:pPr>
            <a:r>
              <a:rPr lang="en-GB" sz="2400" b="1" kern="0" dirty="0">
                <a:solidFill>
                  <a:srgbClr val="000000"/>
                </a:solidFill>
                <a:latin typeface="Calibri" panose="020F0502020204030204"/>
              </a:rPr>
              <a:t>Brown, S. and Race, P. ‘Using effective assessment and feedback to promote learning’ in Hunt, L. and Chalmers, D., 2020 (at press). </a:t>
            </a:r>
            <a:r>
              <a:rPr lang="en-GB" sz="2400" b="1" i="1" kern="0" dirty="0">
                <a:solidFill>
                  <a:srgbClr val="000000"/>
                </a:solidFill>
                <a:latin typeface="Calibri" panose="020F0502020204030204"/>
              </a:rPr>
              <a:t>University teaching in focus: A learning-centred approach</a:t>
            </a:r>
            <a:r>
              <a:rPr lang="en-GB" sz="2400" b="1" kern="0" dirty="0">
                <a:solidFill>
                  <a:srgbClr val="000000"/>
                </a:solidFill>
                <a:latin typeface="Calibri" panose="020F0502020204030204"/>
              </a:rPr>
              <a:t>. Routledge.</a:t>
            </a:r>
          </a:p>
          <a:p>
            <a:pPr marL="0" indent="0" defTabSz="685800" eaLnBrk="0" hangingPunct="0">
              <a:spcBef>
                <a:spcPts val="450"/>
              </a:spcBef>
              <a:spcAft>
                <a:spcPts val="450"/>
              </a:spcAft>
              <a:buClr>
                <a:srgbClr val="330066"/>
              </a:buClr>
              <a:buSzPct val="70000"/>
              <a:buNone/>
              <a:defRPr/>
            </a:pPr>
            <a:r>
              <a:rPr lang="en-GB" sz="2400" b="1" kern="0" dirty="0">
                <a:solidFill>
                  <a:srgbClr val="000000"/>
                </a:solidFill>
                <a:latin typeface="Calibri" panose="020F0502020204030204"/>
                <a:ea typeface="Calibri" panose="020F0502020204030204" pitchFamily="34" charset="0"/>
                <a:cs typeface="Arial" panose="020B0604020202020204" pitchFamily="34" charset="0"/>
              </a:rPr>
              <a:t>Brown, S. (2019) ‘Using assessment and feedback to empower students and enhance their learning’, in Bryan, C. and Clegg, K. (eds) Innovative Assessment in Higher Education. 2nd </a:t>
            </a:r>
            <a:r>
              <a:rPr lang="en-GB" sz="2400" b="1" kern="0" dirty="0" err="1">
                <a:solidFill>
                  <a:srgbClr val="000000"/>
                </a:solidFill>
                <a:latin typeface="Calibri" panose="020F0502020204030204"/>
                <a:ea typeface="Calibri" panose="020F0502020204030204" pitchFamily="34" charset="0"/>
                <a:cs typeface="Arial" panose="020B0604020202020204" pitchFamily="34" charset="0"/>
              </a:rPr>
              <a:t>edn</a:t>
            </a:r>
            <a:r>
              <a:rPr lang="en-GB" sz="2400" b="1" kern="0" dirty="0">
                <a:solidFill>
                  <a:srgbClr val="000000"/>
                </a:solidFill>
                <a:latin typeface="Calibri" panose="020F0502020204030204"/>
                <a:ea typeface="Calibri" panose="020F0502020204030204" pitchFamily="34" charset="0"/>
                <a:cs typeface="Arial" panose="020B0604020202020204" pitchFamily="34" charset="0"/>
              </a:rPr>
              <a:t>. Oxford: Routledge, pp. 50–63.</a:t>
            </a:r>
          </a:p>
          <a:p>
            <a:pPr marL="0" indent="0" defTabSz="685800" eaLnBrk="0" hangingPunct="0">
              <a:spcBef>
                <a:spcPts val="450"/>
              </a:spcBef>
              <a:spcAft>
                <a:spcPts val="450"/>
              </a:spcAft>
              <a:buClr>
                <a:srgbClr val="330066"/>
              </a:buClr>
              <a:buSzPct val="70000"/>
              <a:buNone/>
              <a:defRPr/>
            </a:pPr>
            <a:r>
              <a:rPr lang="en-GB" sz="2400" b="1" kern="0" dirty="0">
                <a:solidFill>
                  <a:srgbClr val="000000"/>
                </a:solidFill>
                <a:latin typeface="Calibri" panose="020F0502020204030204"/>
                <a:ea typeface="Calibri" panose="020F0502020204030204" pitchFamily="34" charset="0"/>
                <a:cs typeface="Arial" panose="020B0604020202020204" pitchFamily="34" charset="0"/>
              </a:rPr>
              <a:t>Brown, S., and Sambell, K. The Covid Assessment Collection,  </a:t>
            </a:r>
            <a:r>
              <a:rPr lang="en-GB" sz="2400" b="1" u="sng" kern="0" dirty="0">
                <a:solidFill>
                  <a:srgbClr val="000000"/>
                </a:solidFill>
                <a:latin typeface="Calibri" panose="020F0502020204030204"/>
                <a:ea typeface="Calibri" panose="020F0502020204030204" pitchFamily="34" charset="0"/>
                <a:cs typeface="Arial" panose="020B0604020202020204" pitchFamily="34" charset="0"/>
                <a:hlinkClick r:id="rId2"/>
              </a:rPr>
              <a:t>Kay Sambell and Sally Brown: Covid-19 Assessment Collection - Sally Brown Sally Brown (sally-brown.net)</a:t>
            </a:r>
            <a:endParaRPr lang="en-GB" sz="2400" b="1" kern="0" dirty="0">
              <a:solidFill>
                <a:srgbClr val="000000"/>
              </a:solidFill>
              <a:latin typeface="Calibri" panose="020F0502020204030204"/>
              <a:ea typeface="Calibri" panose="020F0502020204030204" pitchFamily="34" charset="0"/>
              <a:cs typeface="Arial" panose="020B0604020202020204" pitchFamily="34" charset="0"/>
            </a:endParaRPr>
          </a:p>
          <a:p>
            <a:pPr marL="0" indent="0" defTabSz="685800" eaLnBrk="0" hangingPunct="0">
              <a:spcBef>
                <a:spcPts val="450"/>
              </a:spcBef>
              <a:buClr>
                <a:srgbClr val="330066"/>
              </a:buClr>
              <a:buSzPct val="70000"/>
              <a:buNone/>
              <a:defRPr/>
            </a:pPr>
            <a:r>
              <a:rPr lang="en-GB" sz="2400" b="1" kern="0" dirty="0">
                <a:solidFill>
                  <a:srgbClr val="000000"/>
                </a:solidFill>
                <a:latin typeface="Calibri" panose="020F0502020204030204"/>
              </a:rPr>
              <a:t>Buckley, A. (2020) Heriot Watt University Adapting your assessments: supporting student online learning toolkit </a:t>
            </a:r>
            <a:r>
              <a:rPr lang="en-GB" sz="2400" b="1" u="sng" kern="0" dirty="0">
                <a:solidFill>
                  <a:srgbClr val="000000"/>
                </a:solidFill>
                <a:latin typeface="Calibri" panose="020F0502020204030204"/>
                <a:hlinkClick r:id="rId2"/>
              </a:rPr>
              <a:t>https://lta.hw.ac.uk/sslo-assessment/</a:t>
            </a:r>
            <a:r>
              <a:rPr lang="en-GB" sz="2400" b="1" kern="0" dirty="0">
                <a:solidFill>
                  <a:srgbClr val="000000"/>
                </a:solidFill>
                <a:latin typeface="Calibri" panose="020F0502020204030204"/>
              </a:rPr>
              <a:t> (accessed May 2020).</a:t>
            </a:r>
          </a:p>
          <a:p>
            <a:pPr marL="0" indent="0" defTabSz="685800" fontAlgn="auto">
              <a:spcBef>
                <a:spcPts val="0"/>
              </a:spcBef>
              <a:spcAft>
                <a:spcPts val="450"/>
              </a:spcAft>
              <a:buNone/>
              <a:defRPr/>
            </a:pPr>
            <a:r>
              <a:rPr lang="en-GB" sz="2400" b="1" dirty="0">
                <a:solidFill>
                  <a:prstClr val="black"/>
                </a:solidFill>
                <a:latin typeface="Calibri" panose="020F0502020204030204"/>
                <a:ea typeface="Calibri" panose="020F0502020204030204" pitchFamily="34" charset="0"/>
                <a:cs typeface="Arial" panose="020B0604020202020204" pitchFamily="34" charset="0"/>
              </a:rPr>
              <a:t>Davison, G.,2011. Investigating the Relationships Between Authentic Assessment and the Development of Learner Autonomy. Doctoral thesis, Northumbria University.</a:t>
            </a:r>
          </a:p>
          <a:p>
            <a:pPr marL="0" indent="0" defTabSz="685800" fontAlgn="auto">
              <a:spcBef>
                <a:spcPts val="0"/>
              </a:spcBef>
              <a:spcAft>
                <a:spcPts val="0"/>
              </a:spcAft>
              <a:buNone/>
              <a:defRPr/>
            </a:pPr>
            <a:r>
              <a:rPr lang="en-GB" sz="2400" b="1" dirty="0">
                <a:solidFill>
                  <a:prstClr val="black"/>
                </a:solidFill>
                <a:latin typeface="Calibri" panose="020F0502020204030204"/>
              </a:rPr>
              <a:t>D’Arcy Norma dot net (blog), March 31, 2020. ‘Online Exam Proctoring’; </a:t>
            </a:r>
            <a:r>
              <a:rPr lang="en-GB" sz="2400" b="1" u="sng" dirty="0">
                <a:solidFill>
                  <a:prstClr val="black"/>
                </a:solidFill>
                <a:latin typeface="Calibri" panose="020F0502020204030204"/>
                <a:hlinkClick r:id="rId2"/>
              </a:rPr>
              <a:t>https://darcynorman.net/2020/03/31/online-exam-proctoring/</a:t>
            </a:r>
            <a:r>
              <a:rPr lang="en-GB" sz="2400" b="1" dirty="0">
                <a:solidFill>
                  <a:prstClr val="black"/>
                </a:solidFill>
                <a:latin typeface="Calibri" panose="020F0502020204030204"/>
              </a:rPr>
              <a:t> (accessed May 2020)</a:t>
            </a:r>
          </a:p>
          <a:p>
            <a:pPr marL="0" indent="0" defTabSz="685800" fontAlgn="auto">
              <a:spcBef>
                <a:spcPts val="0"/>
              </a:spcBef>
              <a:spcAft>
                <a:spcPts val="0"/>
              </a:spcAft>
              <a:buNone/>
              <a:defRPr/>
            </a:pPr>
            <a:r>
              <a:rPr lang="en-GB" sz="2400" b="1" u="sng" dirty="0">
                <a:solidFill>
                  <a:prstClr val="black"/>
                </a:solidFill>
                <a:latin typeface="Calibri" panose="020F0502020204030204"/>
                <a:hlinkClick r:id="rId3"/>
              </a:rPr>
              <a:t>https://www.pebblepad.co.uk/</a:t>
            </a:r>
            <a:endParaRPr lang="en-GB" sz="2400" b="1" dirty="0">
              <a:solidFill>
                <a:prstClr val="black"/>
              </a:solidFill>
              <a:latin typeface="Calibri" panose="020F0502020204030204"/>
            </a:endParaRPr>
          </a:p>
          <a:p>
            <a:pPr marL="0" indent="0">
              <a:buNone/>
            </a:pPr>
            <a:r>
              <a:rPr lang="en-GB" b="1" i="0" dirty="0">
                <a:solidFill>
                  <a:srgbClr val="222222"/>
                </a:solidFill>
                <a:effectLst/>
                <a:latin typeface="Arial" panose="020B0604020202020204" pitchFamily="34" charset="0"/>
              </a:rPr>
              <a:t>Everett, S. and Oswald, G., 2018. Engaging and training students in the development of inclusive learning materials for their peers. </a:t>
            </a:r>
            <a:r>
              <a:rPr lang="en-GB" b="1" i="1" dirty="0">
                <a:solidFill>
                  <a:srgbClr val="222222"/>
                </a:solidFill>
                <a:effectLst/>
                <a:latin typeface="Arial" panose="020B0604020202020204" pitchFamily="34" charset="0"/>
              </a:rPr>
              <a:t>Teaching in Higher Education</a:t>
            </a:r>
            <a:r>
              <a:rPr lang="en-GB" b="1" i="0" dirty="0">
                <a:solidFill>
                  <a:srgbClr val="222222"/>
                </a:solidFill>
                <a:effectLst/>
                <a:latin typeface="Arial" panose="020B0604020202020204" pitchFamily="34" charset="0"/>
              </a:rPr>
              <a:t>, </a:t>
            </a:r>
            <a:r>
              <a:rPr lang="en-GB" b="1" i="1" dirty="0">
                <a:solidFill>
                  <a:srgbClr val="222222"/>
                </a:solidFill>
                <a:effectLst/>
                <a:latin typeface="Arial" panose="020B0604020202020204" pitchFamily="34" charset="0"/>
              </a:rPr>
              <a:t>23</a:t>
            </a:r>
            <a:r>
              <a:rPr lang="en-GB" b="1" i="0" dirty="0">
                <a:solidFill>
                  <a:srgbClr val="222222"/>
                </a:solidFill>
                <a:effectLst/>
                <a:latin typeface="Arial" panose="020B0604020202020204" pitchFamily="34" charset="0"/>
              </a:rPr>
              <a:t>(7), pp.802-817.</a:t>
            </a:r>
          </a:p>
          <a:p>
            <a:pPr marL="0" indent="0">
              <a:buNone/>
            </a:pPr>
            <a:r>
              <a:rPr lang="en-GB" sz="2400" b="1" dirty="0">
                <a:solidFill>
                  <a:prstClr val="black"/>
                </a:solidFill>
                <a:latin typeface="Calibri" panose="020F0502020204030204"/>
              </a:rPr>
              <a:t>Gordon, D. (2020) Don’t Panic: the Hitchhiker’s Guide to alternative online assessment. </a:t>
            </a:r>
            <a:r>
              <a:rPr lang="en-GB" sz="2400" b="1" u="sng" dirty="0">
                <a:solidFill>
                  <a:prstClr val="black"/>
                </a:solidFill>
                <a:latin typeface="Calibri" panose="020F0502020204030204"/>
                <a:hlinkClick r:id="rId2"/>
              </a:rPr>
              <a:t>http://www.damiantgordon.com/Guide.pdf</a:t>
            </a:r>
            <a:endParaRPr lang="en-GB" b="1" i="0" dirty="0">
              <a:solidFill>
                <a:srgbClr val="222222"/>
              </a:solidFill>
              <a:effectLst/>
              <a:latin typeface="Arial" panose="020B0604020202020204" pitchFamily="34" charset="0"/>
            </a:endParaRPr>
          </a:p>
        </p:txBody>
      </p:sp>
      <p:sp>
        <p:nvSpPr>
          <p:cNvPr id="4" name="Date Placeholder 3">
            <a:extLst>
              <a:ext uri="{FF2B5EF4-FFF2-40B4-BE49-F238E27FC236}">
                <a16:creationId xmlns:a16="http://schemas.microsoft.com/office/drawing/2014/main" id="{443730AA-E80A-E023-0C97-0E4312DA03EE}"/>
              </a:ext>
            </a:extLst>
          </p:cNvPr>
          <p:cNvSpPr>
            <a:spLocks noGrp="1"/>
          </p:cNvSpPr>
          <p:nvPr>
            <p:ph type="dt" sz="half" idx="10"/>
          </p:nvPr>
        </p:nvSpPr>
        <p:spPr/>
        <p:txBody>
          <a:bodyPr/>
          <a:lstStyle/>
          <a:p>
            <a:fld id="{CFEEEDEC-0992-4AEF-95C9-8B4C94FFD32E}" type="datetime1">
              <a:rPr lang="en-GB" smtClean="0"/>
              <a:t>27/06/2022</a:t>
            </a:fld>
            <a:endParaRPr lang="en-GB"/>
          </a:p>
        </p:txBody>
      </p:sp>
    </p:spTree>
    <p:extLst>
      <p:ext uri="{BB962C8B-B14F-4D97-AF65-F5344CB8AC3E}">
        <p14:creationId xmlns:p14="http://schemas.microsoft.com/office/powerpoint/2010/main" val="2989312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AC1F7F-1A15-4515-87BD-3B78DA1F2196}"/>
              </a:ext>
            </a:extLst>
          </p:cNvPr>
          <p:cNvSpPr txBox="1"/>
          <p:nvPr/>
        </p:nvSpPr>
        <p:spPr>
          <a:xfrm>
            <a:off x="326254" y="1818178"/>
            <a:ext cx="8635754" cy="4932119"/>
          </a:xfrm>
          <a:prstGeom prst="rect">
            <a:avLst/>
          </a:prstGeom>
          <a:noFill/>
        </p:spPr>
        <p:txBody>
          <a:bodyPr wrap="square">
            <a:spAutoFit/>
          </a:bodyPr>
          <a:lstStyle/>
          <a:p>
            <a:pPr marL="202704" indent="-202704" defTabSz="685800" fontAlgn="auto">
              <a:spcBef>
                <a:spcPts val="0"/>
              </a:spcBef>
              <a:spcAft>
                <a:spcPts val="0"/>
              </a:spcAft>
              <a:defRPr/>
            </a:pPr>
            <a:endParaRPr lang="en-GB" sz="1050" b="1" dirty="0">
              <a:solidFill>
                <a:prstClr val="black"/>
              </a:solidFill>
              <a:latin typeface="Calibri" panose="020F0502020204030204"/>
            </a:endParaRPr>
          </a:p>
          <a:p>
            <a:pPr marL="202704" indent="-202704" defTabSz="685800" fontAlgn="auto">
              <a:spcBef>
                <a:spcPts val="0"/>
              </a:spcBef>
              <a:spcAft>
                <a:spcPts val="0"/>
              </a:spcAft>
              <a:defRPr/>
            </a:pPr>
            <a:r>
              <a:rPr lang="en-GB" sz="800" b="1" i="0" dirty="0">
                <a:solidFill>
                  <a:srgbClr val="222222"/>
                </a:solidFill>
                <a:effectLst/>
                <a:latin typeface="Arial" panose="020B0604020202020204" pitchFamily="34" charset="0"/>
              </a:rPr>
              <a:t>Hartley, P. and Whitfield, R., 2011. The case for programme-focused assessment. </a:t>
            </a:r>
            <a:r>
              <a:rPr lang="en-GB" sz="800" b="1" i="1" dirty="0">
                <a:solidFill>
                  <a:srgbClr val="222222"/>
                </a:solidFill>
                <a:effectLst/>
                <a:latin typeface="Arial" panose="020B0604020202020204" pitchFamily="34" charset="0"/>
              </a:rPr>
              <a:t>Educational Developments</a:t>
            </a:r>
            <a:r>
              <a:rPr lang="en-GB" sz="800" b="1" i="0" dirty="0">
                <a:solidFill>
                  <a:srgbClr val="222222"/>
                </a:solidFill>
                <a:effectLst/>
                <a:latin typeface="Arial" panose="020B0604020202020204" pitchFamily="34" charset="0"/>
              </a:rPr>
              <a:t>, </a:t>
            </a:r>
            <a:r>
              <a:rPr lang="en-GB" sz="800" b="1" i="1" dirty="0">
                <a:solidFill>
                  <a:srgbClr val="222222"/>
                </a:solidFill>
                <a:effectLst/>
                <a:latin typeface="Arial" panose="020B0604020202020204" pitchFamily="34" charset="0"/>
              </a:rPr>
              <a:t>12</a:t>
            </a:r>
            <a:r>
              <a:rPr lang="en-GB" sz="800" b="1" i="0" dirty="0">
                <a:solidFill>
                  <a:srgbClr val="222222"/>
                </a:solidFill>
                <a:effectLst/>
                <a:latin typeface="Arial" panose="020B0604020202020204" pitchFamily="34" charset="0"/>
              </a:rPr>
              <a:t>(4), pp.8-12</a:t>
            </a:r>
            <a:r>
              <a:rPr lang="en-GB" sz="800" b="0" i="0" dirty="0">
                <a:solidFill>
                  <a:srgbClr val="222222"/>
                </a:solidFill>
                <a:effectLst/>
                <a:latin typeface="Arial" panose="020B0604020202020204" pitchFamily="34" charset="0"/>
              </a:rPr>
              <a:t>.</a:t>
            </a:r>
          </a:p>
          <a:p>
            <a:pPr marL="202704" indent="-202704" defTabSz="685800" fontAlgn="auto">
              <a:spcBef>
                <a:spcPts val="0"/>
              </a:spcBef>
              <a:spcAft>
                <a:spcPts val="0"/>
              </a:spcAft>
              <a:defRPr/>
            </a:pPr>
            <a:r>
              <a:rPr lang="en-GB" sz="1050" b="1" dirty="0">
                <a:solidFill>
                  <a:prstClr val="black"/>
                </a:solidFill>
                <a:latin typeface="Calibri" panose="020F0502020204030204"/>
              </a:rPr>
              <a:t>HEA (2012) </a:t>
            </a:r>
            <a:r>
              <a:rPr lang="en-GB" sz="1050" b="1" i="1" dirty="0">
                <a:solidFill>
                  <a:prstClr val="black"/>
                </a:solidFill>
                <a:latin typeface="Calibri" panose="020F0502020204030204"/>
              </a:rPr>
              <a:t>A Marked Improvement: transforming assessment in higher education, </a:t>
            </a:r>
            <a:r>
              <a:rPr lang="en-GB" sz="1050" b="1" dirty="0">
                <a:solidFill>
                  <a:prstClr val="black"/>
                </a:solidFill>
                <a:latin typeface="Calibri" panose="020F0502020204030204"/>
              </a:rPr>
              <a:t>York: Higher Education Academy. (</a:t>
            </a:r>
            <a:r>
              <a:rPr lang="en-GB" sz="1050" b="1" u="sng" dirty="0">
                <a:solidFill>
                  <a:prstClr val="black"/>
                </a:solidFill>
                <a:latin typeface="Calibri" panose="020F0502020204030204"/>
                <a:hlinkClick r:id="rId2"/>
              </a:rPr>
              <a:t>http://www.heacademy.ac.uk/assets/documents/assessment/A_Marked_Improvement.pdf</a:t>
            </a:r>
            <a:endParaRPr lang="en-GB" sz="1050" b="1" dirty="0">
              <a:solidFill>
                <a:prstClr val="black"/>
              </a:solidFill>
              <a:latin typeface="Calibri" panose="020F0502020204030204"/>
            </a:endParaRPr>
          </a:p>
          <a:p>
            <a:pPr marL="202704" indent="-202704" defTabSz="685800" fontAlgn="auto">
              <a:spcBef>
                <a:spcPts val="0"/>
              </a:spcBef>
              <a:spcAft>
                <a:spcPts val="0"/>
              </a:spcAft>
              <a:defRPr/>
            </a:pPr>
            <a:r>
              <a:rPr lang="en-GB" sz="1050" b="1" dirty="0">
                <a:solidFill>
                  <a:prstClr val="black"/>
                </a:solidFill>
                <a:latin typeface="Calibri" panose="020F0502020204030204"/>
              </a:rPr>
              <a:t>Hendry, G. (2020) Practical assessment strategies to prevent students from plagiarising </a:t>
            </a:r>
            <a:r>
              <a:rPr lang="en-GB" sz="1050" b="1" u="sng" dirty="0">
                <a:solidFill>
                  <a:prstClr val="black"/>
                </a:solidFill>
                <a:latin typeface="Calibri" panose="020F0502020204030204"/>
                <a:hlinkClick r:id="rId2"/>
              </a:rPr>
              <a:t>https://www.sydney.edu.au/education-portfolio/ei/news/pdfs/Practical%20assessment%20strategies%20to%20prevent%20students%20from%20plagiarising3.pdf</a:t>
            </a:r>
            <a:endParaRPr lang="en-GB" sz="1050" b="1" dirty="0">
              <a:solidFill>
                <a:prstClr val="black"/>
              </a:solidFill>
              <a:latin typeface="Calibri" panose="020F0502020204030204"/>
            </a:endParaRPr>
          </a:p>
          <a:p>
            <a:pPr defTabSz="685800" fontAlgn="auto">
              <a:spcBef>
                <a:spcPts val="0"/>
              </a:spcBef>
              <a:spcAft>
                <a:spcPts val="0"/>
              </a:spcAft>
              <a:defRPr/>
            </a:pPr>
            <a:r>
              <a:rPr lang="en-GB" sz="1050" b="1" dirty="0">
                <a:solidFill>
                  <a:prstClr val="black"/>
                </a:solidFill>
                <a:latin typeface="Calibri" panose="020F0502020204030204"/>
              </a:rPr>
              <a:t>Henderson, H.,. M. Phillips, T. Ryan, D. </a:t>
            </a:r>
            <a:r>
              <a:rPr lang="en-GB" sz="1050" b="1" dirty="0" err="1">
                <a:solidFill>
                  <a:prstClr val="black"/>
                </a:solidFill>
                <a:latin typeface="Calibri" panose="020F0502020204030204"/>
              </a:rPr>
              <a:t>Boud</a:t>
            </a:r>
            <a:r>
              <a:rPr lang="en-GB" sz="1050" b="1" dirty="0">
                <a:solidFill>
                  <a:prstClr val="black"/>
                </a:solidFill>
                <a:latin typeface="Calibri" panose="020F0502020204030204"/>
              </a:rPr>
              <a:t>, P. Dawson, E. Molloy, and P. Mahoney. 2019b. “Conditions That Enable Effective Feedback.” Higher Education Research &amp; Development 38 (7):1401–1416. doi:1 0.1080/07294360.2019.1657807. </a:t>
            </a:r>
          </a:p>
          <a:p>
            <a:pPr defTabSz="685800" fontAlgn="auto">
              <a:spcBef>
                <a:spcPts val="0"/>
              </a:spcBef>
              <a:spcAft>
                <a:spcPts val="0"/>
              </a:spcAft>
              <a:defRPr/>
            </a:pPr>
            <a:r>
              <a:rPr lang="en-GB" sz="1050" b="1" dirty="0">
                <a:solidFill>
                  <a:prstClr val="black"/>
                </a:solidFill>
                <a:latin typeface="Calibri" panose="020F0502020204030204"/>
              </a:rPr>
              <a:t>Hounsell, D. 2007. “Towards More Sustainable Feedback to Students.” In Rethinking Assessment in Higher Education: Learning for the Longer Term edited by D. </a:t>
            </a:r>
            <a:r>
              <a:rPr lang="en-GB" sz="1050" b="1" dirty="0" err="1">
                <a:solidFill>
                  <a:prstClr val="black"/>
                </a:solidFill>
                <a:latin typeface="Calibri" panose="020F0502020204030204"/>
              </a:rPr>
              <a:t>Boud</a:t>
            </a:r>
            <a:r>
              <a:rPr lang="en-GB" sz="1050" b="1" dirty="0">
                <a:solidFill>
                  <a:prstClr val="black"/>
                </a:solidFill>
                <a:latin typeface="Calibri" panose="020F0502020204030204"/>
              </a:rPr>
              <a:t> &amp; N. </a:t>
            </a:r>
            <a:r>
              <a:rPr lang="en-GB" sz="1050" b="1" dirty="0" err="1">
                <a:solidFill>
                  <a:prstClr val="black"/>
                </a:solidFill>
                <a:latin typeface="Calibri" panose="020F0502020204030204"/>
              </a:rPr>
              <a:t>Falchikov</a:t>
            </a:r>
            <a:r>
              <a:rPr lang="en-GB" sz="1050" b="1" dirty="0">
                <a:solidFill>
                  <a:prstClr val="black"/>
                </a:solidFill>
                <a:latin typeface="Calibri" panose="020F0502020204030204"/>
              </a:rPr>
              <a:t> 101–113. London: Routledge</a:t>
            </a:r>
          </a:p>
          <a:p>
            <a:pPr marL="202704" indent="-202704" defTabSz="685800" fontAlgn="auto">
              <a:spcBef>
                <a:spcPts val="0"/>
              </a:spcBef>
              <a:spcAft>
                <a:spcPts val="0"/>
              </a:spcAft>
              <a:defRPr/>
            </a:pPr>
            <a:r>
              <a:rPr lang="en-GB" sz="900" b="1" dirty="0">
                <a:solidFill>
                  <a:prstClr val="black"/>
                </a:solidFill>
                <a:latin typeface="Calibri" panose="020F0502020204030204"/>
              </a:rPr>
              <a:t>JISC (2015) </a:t>
            </a:r>
            <a:r>
              <a:rPr lang="en-GB" sz="900" b="1" u="sng" dirty="0">
                <a:solidFill>
                  <a:prstClr val="black"/>
                </a:solidFill>
                <a:latin typeface="Calibri" panose="020F0502020204030204"/>
                <a:hlinkClick r:id="rId2"/>
              </a:rPr>
              <a:t>https://www.jisc.ac.uk/guides/transforming-assessment-and-feedback/assessment-design</a:t>
            </a:r>
            <a:endParaRPr lang="en-GB" sz="900" b="1" dirty="0">
              <a:solidFill>
                <a:prstClr val="black"/>
              </a:solidFill>
              <a:latin typeface="Calibri" panose="020F0502020204030204"/>
            </a:endParaRPr>
          </a:p>
          <a:p>
            <a:pPr marL="202704" indent="-202704" defTabSz="685800" fontAlgn="auto">
              <a:spcBef>
                <a:spcPts val="0"/>
              </a:spcBef>
              <a:spcAft>
                <a:spcPts val="0"/>
              </a:spcAft>
              <a:defRPr/>
            </a:pPr>
            <a:r>
              <a:rPr lang="en-GB" sz="900" b="1" u="sng" dirty="0">
                <a:solidFill>
                  <a:prstClr val="black"/>
                </a:solidFill>
                <a:latin typeface="Calibri" panose="020F0502020204030204"/>
              </a:rPr>
              <a:t>Lawrence, Jenny. (2020) Designing out plagiarism for online assessment. </a:t>
            </a:r>
            <a:r>
              <a:rPr lang="en-GB" sz="900" b="1" u="sng" dirty="0">
                <a:solidFill>
                  <a:prstClr val="black"/>
                </a:solidFill>
                <a:latin typeface="Calibri" panose="020F0502020204030204"/>
                <a:hlinkClick r:id="rId2"/>
              </a:rPr>
              <a:t>https://thesedablog.wordpress.com/2020/04/02/online-assessment/</a:t>
            </a:r>
            <a:r>
              <a:rPr lang="en-GB" sz="900" b="1" u="sng" dirty="0">
                <a:solidFill>
                  <a:prstClr val="black"/>
                </a:solidFill>
                <a:latin typeface="Calibri" panose="020F0502020204030204"/>
              </a:rPr>
              <a:t> (accessed May 2020).</a:t>
            </a:r>
            <a:endParaRPr lang="en-GB" sz="900" b="1" dirty="0">
              <a:solidFill>
                <a:prstClr val="black"/>
              </a:solidFill>
              <a:latin typeface="Calibri" panose="020F0502020204030204"/>
            </a:endParaRPr>
          </a:p>
          <a:p>
            <a:pPr marL="0" indent="0">
              <a:buNone/>
            </a:pPr>
            <a:r>
              <a:rPr lang="en-GB" sz="900" b="1" i="0" dirty="0">
                <a:solidFill>
                  <a:srgbClr val="222222"/>
                </a:solidFill>
                <a:effectLst/>
                <a:latin typeface="Arial" panose="020B0604020202020204" pitchFamily="34" charset="0"/>
              </a:rPr>
              <a:t>McArthur, J., 2016. Assessment for social justice: The role of assessment in achieving social justice. </a:t>
            </a:r>
            <a:r>
              <a:rPr lang="en-GB" sz="900" b="1" i="1" dirty="0">
                <a:solidFill>
                  <a:srgbClr val="222222"/>
                </a:solidFill>
                <a:effectLst/>
                <a:latin typeface="Arial" panose="020B0604020202020204" pitchFamily="34" charset="0"/>
              </a:rPr>
              <a:t>Assessment &amp; Evaluation in Higher Education</a:t>
            </a:r>
            <a:r>
              <a:rPr lang="en-GB" sz="900" b="1" i="0" dirty="0">
                <a:solidFill>
                  <a:srgbClr val="222222"/>
                </a:solidFill>
                <a:effectLst/>
                <a:latin typeface="Arial" panose="020B0604020202020204" pitchFamily="34" charset="0"/>
              </a:rPr>
              <a:t>, </a:t>
            </a:r>
            <a:r>
              <a:rPr lang="en-GB" sz="900" b="1" i="1" dirty="0">
                <a:solidFill>
                  <a:srgbClr val="222222"/>
                </a:solidFill>
                <a:effectLst/>
                <a:latin typeface="Arial" panose="020B0604020202020204" pitchFamily="34" charset="0"/>
              </a:rPr>
              <a:t>41</a:t>
            </a:r>
            <a:r>
              <a:rPr lang="en-GB" sz="900" b="1" i="0" dirty="0">
                <a:solidFill>
                  <a:srgbClr val="222222"/>
                </a:solidFill>
                <a:effectLst/>
                <a:latin typeface="Arial" panose="020B0604020202020204" pitchFamily="34" charset="0"/>
              </a:rPr>
              <a:t>(7), pp.967-981.</a:t>
            </a:r>
          </a:p>
          <a:p>
            <a:pPr marL="202704" indent="-202704" defTabSz="685800" fontAlgn="auto">
              <a:spcBef>
                <a:spcPts val="0"/>
              </a:spcBef>
              <a:spcAft>
                <a:spcPts val="0"/>
              </a:spcAft>
              <a:defRPr/>
            </a:pPr>
            <a:r>
              <a:rPr lang="en-GB" sz="1050" b="1" dirty="0">
                <a:solidFill>
                  <a:prstClr val="black"/>
                </a:solidFill>
                <a:latin typeface="Calibri" panose="020F0502020204030204"/>
              </a:rPr>
              <a:t>Newton, P. M. and Lang, C. (2016) Custom Essay Writers, Freelancers, and Other Paid Third Parties. In: Bretag, T. (eds) Handbook of Academic Integrity. 249-271.</a:t>
            </a:r>
          </a:p>
          <a:p>
            <a:pPr marL="202704" indent="-202704" defTabSz="685800" fontAlgn="auto">
              <a:spcBef>
                <a:spcPts val="0"/>
              </a:spcBef>
              <a:spcAft>
                <a:spcPts val="0"/>
              </a:spcAft>
              <a:defRPr/>
            </a:pPr>
            <a:r>
              <a:rPr lang="en-GB" sz="1050" b="1" dirty="0">
                <a:solidFill>
                  <a:srgbClr val="222222"/>
                </a:solidFill>
                <a:latin typeface="Calibri" panose="020F0502020204030204"/>
              </a:rPr>
              <a:t>Nicol, D., 2021. The power of internal feedback: exploiting natural comparison processes. </a:t>
            </a:r>
            <a:r>
              <a:rPr lang="en-GB" sz="1050" b="1" i="1" dirty="0">
                <a:solidFill>
                  <a:srgbClr val="222222"/>
                </a:solidFill>
                <a:latin typeface="Calibri" panose="020F0502020204030204"/>
              </a:rPr>
              <a:t>Assessment &amp; Evaluation in Higher Education 46 (5) 756-778</a:t>
            </a:r>
            <a:r>
              <a:rPr lang="en-GB" sz="1050" b="1" dirty="0">
                <a:solidFill>
                  <a:srgbClr val="222222"/>
                </a:solidFill>
                <a:latin typeface="Calibri" panose="020F0502020204030204"/>
              </a:rPr>
              <a:t>.</a:t>
            </a:r>
            <a:endParaRPr lang="en-GB" sz="1050" b="1" dirty="0">
              <a:solidFill>
                <a:prstClr val="black"/>
              </a:solidFill>
              <a:latin typeface="Calibri" panose="020F0502020204030204"/>
            </a:endParaRPr>
          </a:p>
          <a:p>
            <a:pPr marL="202704" indent="-202704" defTabSz="685800" fontAlgn="auto">
              <a:spcBef>
                <a:spcPts val="0"/>
              </a:spcBef>
              <a:spcAft>
                <a:spcPts val="0"/>
              </a:spcAft>
              <a:defRPr/>
            </a:pPr>
            <a:r>
              <a:rPr lang="en-GB" sz="1050" b="1" dirty="0">
                <a:solidFill>
                  <a:prstClr val="black"/>
                </a:solidFill>
                <a:latin typeface="Calibri" panose="020F0502020204030204"/>
              </a:rPr>
              <a:t>RSA(2020) www.thersa.org</a:t>
            </a:r>
          </a:p>
          <a:p>
            <a:pPr marL="202704" indent="-202704" defTabSz="685800" fontAlgn="auto">
              <a:spcBef>
                <a:spcPts val="0"/>
              </a:spcBef>
              <a:spcAft>
                <a:spcPts val="0"/>
              </a:spcAft>
              <a:defRPr/>
            </a:pPr>
            <a:r>
              <a:rPr lang="en-GB" sz="1050" b="1" i="0" dirty="0">
                <a:solidFill>
                  <a:srgbClr val="222222"/>
                </a:solidFill>
                <a:effectLst/>
                <a:latin typeface="Arial" panose="020B0604020202020204" pitchFamily="34" charset="0"/>
              </a:rPr>
              <a:t>Nieminen, J.H., Tai, J., Boud, D. and Henderson, M., 2022. Student agency in feedback: beyond the individual. </a:t>
            </a:r>
            <a:r>
              <a:rPr lang="en-GB" sz="1050" b="1" i="1" dirty="0">
                <a:solidFill>
                  <a:srgbClr val="222222"/>
                </a:solidFill>
                <a:effectLst/>
                <a:latin typeface="Arial" panose="020B0604020202020204" pitchFamily="34" charset="0"/>
              </a:rPr>
              <a:t>Assessment &amp; Evaluation in Higher Education</a:t>
            </a:r>
            <a:r>
              <a:rPr lang="en-GB" sz="1050" b="1" i="0" dirty="0">
                <a:solidFill>
                  <a:srgbClr val="222222"/>
                </a:solidFill>
                <a:effectLst/>
                <a:latin typeface="Arial" panose="020B0604020202020204" pitchFamily="34" charset="0"/>
              </a:rPr>
              <a:t>, </a:t>
            </a:r>
            <a:r>
              <a:rPr lang="en-GB" sz="1050" b="1" i="1" dirty="0">
                <a:solidFill>
                  <a:srgbClr val="222222"/>
                </a:solidFill>
                <a:effectLst/>
                <a:latin typeface="Arial" panose="020B0604020202020204" pitchFamily="34" charset="0"/>
              </a:rPr>
              <a:t>47</a:t>
            </a:r>
            <a:r>
              <a:rPr lang="en-GB" sz="1050" b="1" i="0" dirty="0">
                <a:solidFill>
                  <a:srgbClr val="222222"/>
                </a:solidFill>
                <a:effectLst/>
                <a:latin typeface="Arial" panose="020B0604020202020204" pitchFamily="34" charset="0"/>
              </a:rPr>
              <a:t>(1), pp.95-108.</a:t>
            </a:r>
            <a:endParaRPr lang="en-GB" sz="1050" b="1" dirty="0"/>
          </a:p>
          <a:p>
            <a:pPr marL="202704" indent="-202704" defTabSz="685800" fontAlgn="auto">
              <a:spcBef>
                <a:spcPts val="0"/>
              </a:spcBef>
              <a:spcAft>
                <a:spcPts val="0"/>
              </a:spcAft>
              <a:defRPr/>
            </a:pPr>
            <a:r>
              <a:rPr lang="en-GB" sz="1050" b="1" dirty="0">
                <a:solidFill>
                  <a:srgbClr val="222222"/>
                </a:solidFill>
                <a:latin typeface="Calibri" panose="020F0502020204030204"/>
              </a:rPr>
              <a:t>Reimann, N., Sadler, I. and Sambell, K., 2019. What’s in a word? Practices associated with ‘</a:t>
            </a:r>
            <a:r>
              <a:rPr lang="en-GB" sz="1050" b="1" dirty="0" err="1">
                <a:solidFill>
                  <a:srgbClr val="222222"/>
                </a:solidFill>
                <a:latin typeface="Calibri" panose="020F0502020204030204"/>
              </a:rPr>
              <a:t>feedforward’in</a:t>
            </a:r>
            <a:r>
              <a:rPr lang="en-GB" sz="1050" b="1" dirty="0">
                <a:solidFill>
                  <a:srgbClr val="222222"/>
                </a:solidFill>
                <a:latin typeface="Calibri" panose="020F0502020204030204"/>
              </a:rPr>
              <a:t> higher education. </a:t>
            </a:r>
            <a:r>
              <a:rPr lang="en-GB" sz="1050" b="1" i="1" dirty="0">
                <a:solidFill>
                  <a:srgbClr val="222222"/>
                </a:solidFill>
                <a:latin typeface="Calibri" panose="020F0502020204030204"/>
              </a:rPr>
              <a:t>Assessment &amp; Evaluation in Higher Education</a:t>
            </a:r>
            <a:r>
              <a:rPr lang="en-GB" sz="1050" b="1" dirty="0">
                <a:solidFill>
                  <a:srgbClr val="222222"/>
                </a:solidFill>
                <a:latin typeface="Calibri" panose="020F0502020204030204"/>
              </a:rPr>
              <a:t>. </a:t>
            </a:r>
          </a:p>
          <a:p>
            <a:pPr marL="202704" indent="-202704" defTabSz="685800" fontAlgn="auto">
              <a:spcBef>
                <a:spcPts val="0"/>
              </a:spcBef>
              <a:spcAft>
                <a:spcPts val="0"/>
              </a:spcAft>
              <a:defRPr/>
            </a:pPr>
            <a:r>
              <a:rPr lang="en-GB" sz="1050" b="1" dirty="0">
                <a:solidFill>
                  <a:srgbClr val="222222"/>
                </a:solidFill>
                <a:latin typeface="Calibri" panose="020F0502020204030204"/>
              </a:rPr>
              <a:t>Reimann, N., Sambell, K., Sadler, I. and </a:t>
            </a:r>
            <a:r>
              <a:rPr lang="en-GB" sz="1050" b="1" dirty="0" err="1">
                <a:solidFill>
                  <a:srgbClr val="222222"/>
                </a:solidFill>
                <a:latin typeface="Calibri" panose="020F0502020204030204"/>
              </a:rPr>
              <a:t>Kreber</a:t>
            </a:r>
            <a:r>
              <a:rPr lang="en-GB" sz="1050" b="1" dirty="0">
                <a:solidFill>
                  <a:srgbClr val="222222"/>
                </a:solidFill>
                <a:latin typeface="Calibri" panose="020F0502020204030204"/>
              </a:rPr>
              <a:t>, C., 2021. Addressing the challenges of assessment and feedback in business schools: developing assessment practices which support learning. In </a:t>
            </a:r>
            <a:r>
              <a:rPr lang="en-GB" sz="1050" b="1" i="1" dirty="0">
                <a:solidFill>
                  <a:srgbClr val="222222"/>
                </a:solidFill>
                <a:latin typeface="Calibri" panose="020F0502020204030204"/>
              </a:rPr>
              <a:t>Handbook of Teaching and Learning at Business Schools</a:t>
            </a:r>
            <a:r>
              <a:rPr lang="en-GB" sz="1050" b="1" dirty="0">
                <a:solidFill>
                  <a:srgbClr val="222222"/>
                </a:solidFill>
                <a:latin typeface="Calibri" panose="020F0502020204030204"/>
              </a:rPr>
              <a:t>. Edward Elgar Publishing.</a:t>
            </a:r>
          </a:p>
          <a:p>
            <a:pPr marL="202704" indent="-202704" defTabSz="685800" fontAlgn="auto">
              <a:spcBef>
                <a:spcPts val="0"/>
              </a:spcBef>
              <a:spcAft>
                <a:spcPts val="0"/>
              </a:spcAft>
              <a:defRPr/>
            </a:pPr>
            <a:r>
              <a:rPr lang="en-GB" sz="800" b="0" i="0" dirty="0">
                <a:solidFill>
                  <a:srgbClr val="222222"/>
                </a:solidFill>
                <a:effectLst/>
                <a:latin typeface="Arial" panose="020B0604020202020204" pitchFamily="34" charset="0"/>
              </a:rPr>
              <a:t>Sadler, D.R., 2013. Opening up feedback. </a:t>
            </a:r>
            <a:r>
              <a:rPr lang="en-GB" sz="800" b="0" i="1" dirty="0">
                <a:solidFill>
                  <a:srgbClr val="222222"/>
                </a:solidFill>
                <a:effectLst/>
                <a:latin typeface="Arial" panose="020B0604020202020204" pitchFamily="34" charset="0"/>
              </a:rPr>
              <a:t>Reconceptualising feedback in higher education: Developing dialogue with students</a:t>
            </a:r>
            <a:r>
              <a:rPr lang="en-GB" sz="800" b="0" i="0" dirty="0">
                <a:solidFill>
                  <a:srgbClr val="222222"/>
                </a:solidFill>
                <a:effectLst/>
                <a:latin typeface="Arial" panose="020B0604020202020204" pitchFamily="34" charset="0"/>
              </a:rPr>
              <a:t>, </a:t>
            </a:r>
            <a:r>
              <a:rPr lang="en-GB" sz="800" b="0" i="1" dirty="0">
                <a:solidFill>
                  <a:srgbClr val="222222"/>
                </a:solidFill>
                <a:effectLst/>
                <a:latin typeface="Arial" panose="020B0604020202020204" pitchFamily="34" charset="0"/>
              </a:rPr>
              <a:t>1</a:t>
            </a:r>
            <a:r>
              <a:rPr lang="en-GB" sz="800" b="0" i="0" dirty="0">
                <a:solidFill>
                  <a:srgbClr val="222222"/>
                </a:solidFill>
                <a:effectLst/>
                <a:latin typeface="Arial" panose="020B0604020202020204" pitchFamily="34" charset="0"/>
              </a:rPr>
              <a:t>, pp.54-63.</a:t>
            </a:r>
          </a:p>
          <a:p>
            <a:pPr marL="202704" indent="-202704" defTabSz="685800" fontAlgn="auto">
              <a:spcBef>
                <a:spcPts val="0"/>
              </a:spcBef>
              <a:spcAft>
                <a:spcPts val="0"/>
              </a:spcAft>
              <a:defRPr/>
            </a:pPr>
            <a:r>
              <a:rPr lang="en-GB" sz="1050" b="1" dirty="0">
                <a:solidFill>
                  <a:prstClr val="black"/>
                </a:solidFill>
                <a:latin typeface="Calibri" panose="020F0502020204030204"/>
              </a:rPr>
              <a:t>Sambell, K. Brown, S and Race, P (2021) Combating contract cheating and other Quick Guides (various assessment and feedback topics, including ‘Thinking Programmatically about your assessment processes’ all free to download and adapt from Heriot Watt University Learning and Teaching Academy  </a:t>
            </a:r>
            <a:r>
              <a:rPr lang="en-GB" sz="1050" b="1" dirty="0">
                <a:solidFill>
                  <a:prstClr val="black"/>
                </a:solidFill>
                <a:latin typeface="Calibri" panose="020F0502020204030204"/>
                <a:hlinkClick r:id="rId3"/>
              </a:rPr>
              <a:t>Assessment and Feedback - Learning and Teaching Academy (hw.ac.uk)</a:t>
            </a:r>
            <a:endParaRPr lang="en-GB" sz="1050" b="1" dirty="0">
              <a:solidFill>
                <a:prstClr val="black"/>
              </a:solidFill>
              <a:latin typeface="Calibri" panose="020F0502020204030204"/>
            </a:endParaRPr>
          </a:p>
          <a:p>
            <a:pPr marL="202704" indent="-202704" defTabSz="685800" fontAlgn="auto">
              <a:spcBef>
                <a:spcPts val="0"/>
              </a:spcBef>
              <a:spcAft>
                <a:spcPts val="0"/>
              </a:spcAft>
              <a:defRPr/>
            </a:pPr>
            <a:r>
              <a:rPr lang="en-GB" sz="1050" b="1" dirty="0">
                <a:solidFill>
                  <a:srgbClr val="222222"/>
                </a:solidFill>
                <a:latin typeface="Calibri" panose="020F0502020204030204"/>
              </a:rPr>
              <a:t>Sambell, K., Brown, S. and Race, P., 2019. Assessment as a locus for engagement: priorities and practicalities. </a:t>
            </a:r>
            <a:r>
              <a:rPr lang="en-GB" sz="1050" b="1" i="1" dirty="0">
                <a:solidFill>
                  <a:srgbClr val="222222"/>
                </a:solidFill>
                <a:latin typeface="Calibri" panose="020F0502020204030204"/>
              </a:rPr>
              <a:t>Italian Journal of Educational Research</a:t>
            </a:r>
            <a:r>
              <a:rPr lang="en-GB" sz="1050" b="1" dirty="0">
                <a:solidFill>
                  <a:srgbClr val="222222"/>
                </a:solidFill>
                <a:latin typeface="Calibri" panose="020F0502020204030204"/>
              </a:rPr>
              <a:t>, pp.45-62. </a:t>
            </a:r>
          </a:p>
          <a:p>
            <a:pPr defTabSz="685800" fontAlgn="auto">
              <a:spcBef>
                <a:spcPts val="0"/>
              </a:spcBef>
              <a:spcAft>
                <a:spcPts val="0"/>
              </a:spcAft>
              <a:defRPr/>
            </a:pPr>
            <a:endParaRPr lang="en-GB" sz="1050" b="1" dirty="0">
              <a:solidFill>
                <a:prstClr val="black"/>
              </a:solidFill>
              <a:latin typeface="Calibri" panose="020F0502020204030204"/>
            </a:endParaRPr>
          </a:p>
        </p:txBody>
      </p:sp>
      <p:sp>
        <p:nvSpPr>
          <p:cNvPr id="4" name="Title 3">
            <a:extLst>
              <a:ext uri="{FF2B5EF4-FFF2-40B4-BE49-F238E27FC236}">
                <a16:creationId xmlns:a16="http://schemas.microsoft.com/office/drawing/2014/main" id="{41C78823-30B7-4A4A-B8C5-FB7DF81A7F66}"/>
              </a:ext>
            </a:extLst>
          </p:cNvPr>
          <p:cNvSpPr>
            <a:spLocks noGrp="1"/>
          </p:cNvSpPr>
          <p:nvPr>
            <p:ph type="title"/>
          </p:nvPr>
        </p:nvSpPr>
        <p:spPr/>
        <p:txBody>
          <a:bodyPr>
            <a:normAutofit/>
          </a:bodyPr>
          <a:lstStyle/>
          <a:p>
            <a:r>
              <a:rPr lang="en-GB" sz="1500" b="1" dirty="0"/>
              <a:t>References 2</a:t>
            </a:r>
          </a:p>
        </p:txBody>
      </p:sp>
    </p:spTree>
    <p:extLst>
      <p:ext uri="{BB962C8B-B14F-4D97-AF65-F5344CB8AC3E}">
        <p14:creationId xmlns:p14="http://schemas.microsoft.com/office/powerpoint/2010/main" val="3219662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FBA7B4-7143-4FDB-9A0A-04EEBC003B54}"/>
              </a:ext>
            </a:extLst>
          </p:cNvPr>
          <p:cNvSpPr txBox="1"/>
          <p:nvPr/>
        </p:nvSpPr>
        <p:spPr>
          <a:xfrm>
            <a:off x="719092" y="1872627"/>
            <a:ext cx="8085098" cy="5332229"/>
          </a:xfrm>
          <a:prstGeom prst="rect">
            <a:avLst/>
          </a:prstGeom>
          <a:noFill/>
        </p:spPr>
        <p:txBody>
          <a:bodyPr wrap="square">
            <a:spAutoFit/>
          </a:bodyPr>
          <a:lstStyle/>
          <a:p>
            <a:pPr marL="202704" indent="-202704" defTabSz="685800" fontAlgn="auto">
              <a:spcBef>
                <a:spcPts val="0"/>
              </a:spcBef>
              <a:spcAft>
                <a:spcPts val="0"/>
              </a:spcAft>
              <a:defRPr/>
            </a:pPr>
            <a:r>
              <a:rPr lang="en-GB" sz="1050" b="1" dirty="0">
                <a:solidFill>
                  <a:srgbClr val="222222"/>
                </a:solidFill>
                <a:latin typeface="Calibri" panose="020F0502020204030204"/>
              </a:rPr>
              <a:t>Sambell, K. and Graham, L., 2020. “We need to change what we’re doing.” Using pedagogic action research to improve teacher management of exemplars. </a:t>
            </a:r>
            <a:r>
              <a:rPr lang="en-GB" sz="1050" b="1" i="1" dirty="0">
                <a:solidFill>
                  <a:srgbClr val="222222"/>
                </a:solidFill>
                <a:latin typeface="Calibri" panose="020F0502020204030204"/>
              </a:rPr>
              <a:t>Practitioner Research in Higher Education</a:t>
            </a:r>
            <a:r>
              <a:rPr lang="en-GB" sz="1050" b="1" dirty="0">
                <a:solidFill>
                  <a:srgbClr val="222222"/>
                </a:solidFill>
                <a:latin typeface="Calibri" panose="020F0502020204030204"/>
              </a:rPr>
              <a:t>, </a:t>
            </a:r>
            <a:r>
              <a:rPr lang="en-GB" sz="1050" b="1" i="1" dirty="0">
                <a:solidFill>
                  <a:srgbClr val="222222"/>
                </a:solidFill>
                <a:latin typeface="Calibri" panose="020F0502020204030204"/>
              </a:rPr>
              <a:t>13</a:t>
            </a:r>
            <a:r>
              <a:rPr lang="en-GB" sz="1050" b="1" dirty="0">
                <a:solidFill>
                  <a:srgbClr val="222222"/>
                </a:solidFill>
                <a:latin typeface="Calibri" panose="020F0502020204030204"/>
              </a:rPr>
              <a:t>(1), pp.3-17.</a:t>
            </a:r>
          </a:p>
          <a:p>
            <a:pPr marL="202704" indent="-202704" defTabSz="685800" fontAlgn="auto">
              <a:spcBef>
                <a:spcPts val="0"/>
              </a:spcBef>
              <a:spcAft>
                <a:spcPts val="0"/>
              </a:spcAft>
              <a:defRPr/>
            </a:pPr>
            <a:r>
              <a:rPr lang="en-GB" sz="1050" b="1" dirty="0">
                <a:solidFill>
                  <a:srgbClr val="222222"/>
                </a:solidFill>
                <a:latin typeface="Calibri" panose="020F0502020204030204"/>
              </a:rPr>
              <a:t>Sambell, K, McDowell, L and Montgomery, C. (2013) Assessment for Learning in Higher Education. Routledge. </a:t>
            </a:r>
          </a:p>
          <a:p>
            <a:pPr marL="202704" indent="-202704" defTabSz="685800" fontAlgn="auto">
              <a:spcBef>
                <a:spcPts val="0"/>
              </a:spcBef>
              <a:spcAft>
                <a:spcPts val="0"/>
              </a:spcAft>
              <a:defRPr/>
            </a:pPr>
            <a:r>
              <a:rPr lang="en-GB" sz="1050" b="1" dirty="0" err="1">
                <a:solidFill>
                  <a:srgbClr val="222222"/>
                </a:solidFill>
                <a:latin typeface="Calibri" panose="020F0502020204030204"/>
                <a:cs typeface="Arial" panose="020B0604020202020204" pitchFamily="34" charset="0"/>
              </a:rPr>
              <a:t>Sokhanvar</a:t>
            </a:r>
            <a:r>
              <a:rPr lang="en-GB" sz="1050" b="1" dirty="0">
                <a:solidFill>
                  <a:srgbClr val="222222"/>
                </a:solidFill>
                <a:latin typeface="Calibri" panose="020F0502020204030204"/>
                <a:cs typeface="Arial" panose="020B0604020202020204" pitchFamily="34" charset="0"/>
              </a:rPr>
              <a:t>, Z., Salehi, K. and </a:t>
            </a:r>
            <a:r>
              <a:rPr lang="en-GB" sz="1050" b="1" dirty="0" err="1">
                <a:solidFill>
                  <a:srgbClr val="222222"/>
                </a:solidFill>
                <a:latin typeface="Calibri" panose="020F0502020204030204"/>
                <a:cs typeface="Arial" panose="020B0604020202020204" pitchFamily="34" charset="0"/>
              </a:rPr>
              <a:t>Sokhanvar</a:t>
            </a:r>
            <a:r>
              <a:rPr lang="en-GB" sz="1050" b="1" dirty="0">
                <a:solidFill>
                  <a:srgbClr val="222222"/>
                </a:solidFill>
                <a:latin typeface="Calibri" panose="020F0502020204030204"/>
                <a:cs typeface="Arial" panose="020B0604020202020204" pitchFamily="34" charset="0"/>
              </a:rPr>
              <a:t>, F., 2021. Advantages of authentic assessment for improving the learning experience and employability skills of higher education students: A systematic literature review. </a:t>
            </a:r>
            <a:r>
              <a:rPr lang="en-GB" sz="1050" b="1" i="1" dirty="0">
                <a:solidFill>
                  <a:srgbClr val="222222"/>
                </a:solidFill>
                <a:latin typeface="Calibri" panose="020F0502020204030204"/>
                <a:cs typeface="Arial" panose="020B0604020202020204" pitchFamily="34" charset="0"/>
              </a:rPr>
              <a:t>Studies in Educational Evaluation</a:t>
            </a:r>
            <a:r>
              <a:rPr lang="en-GB" sz="1050" b="1" dirty="0">
                <a:solidFill>
                  <a:srgbClr val="222222"/>
                </a:solidFill>
                <a:latin typeface="Calibri" panose="020F0502020204030204"/>
                <a:cs typeface="Arial" panose="020B0604020202020204" pitchFamily="34" charset="0"/>
              </a:rPr>
              <a:t>, </a:t>
            </a:r>
            <a:r>
              <a:rPr lang="en-GB" sz="1050" b="1" i="1" dirty="0">
                <a:solidFill>
                  <a:srgbClr val="222222"/>
                </a:solidFill>
                <a:latin typeface="Calibri" panose="020F0502020204030204"/>
                <a:cs typeface="Arial" panose="020B0604020202020204" pitchFamily="34" charset="0"/>
              </a:rPr>
              <a:t>70</a:t>
            </a:r>
            <a:r>
              <a:rPr lang="en-GB" sz="1050" b="1" dirty="0">
                <a:solidFill>
                  <a:srgbClr val="222222"/>
                </a:solidFill>
                <a:latin typeface="Calibri" panose="020F0502020204030204"/>
                <a:cs typeface="Arial" panose="020B0604020202020204" pitchFamily="34" charset="0"/>
              </a:rPr>
              <a:t>, p.101030.</a:t>
            </a:r>
            <a:endParaRPr lang="en-GB" sz="1050" b="1" dirty="0">
              <a:solidFill>
                <a:prstClr val="black"/>
              </a:solidFill>
              <a:latin typeface="Calibri" panose="020F0502020204030204"/>
              <a:ea typeface="Calibri" panose="020F0502020204030204" pitchFamily="34" charset="0"/>
              <a:cs typeface="Arial" panose="020B0604020202020204" pitchFamily="34" charset="0"/>
            </a:endParaRPr>
          </a:p>
          <a:p>
            <a:pPr marL="202704" indent="-202704" defTabSz="685800" fontAlgn="auto">
              <a:spcBef>
                <a:spcPts val="0"/>
              </a:spcBef>
              <a:spcAft>
                <a:spcPts val="0"/>
              </a:spcAft>
              <a:defRPr/>
            </a:pPr>
            <a:r>
              <a:rPr lang="en-GB" sz="1050" b="1" dirty="0" err="1">
                <a:solidFill>
                  <a:prstClr val="black"/>
                </a:solidFill>
                <a:latin typeface="Calibri" panose="020F0502020204030204"/>
              </a:rPr>
              <a:t>Sotiriadou</a:t>
            </a:r>
            <a:r>
              <a:rPr lang="en-GB" sz="1050" b="1" dirty="0">
                <a:solidFill>
                  <a:prstClr val="black"/>
                </a:solidFill>
                <a:latin typeface="Calibri" panose="020F0502020204030204"/>
              </a:rPr>
              <a:t>, P., Logan, D., Daly, A. and Guest, R., 2019. The role of authentic assessment to preserve academic integrity and promote skill development and employability. </a:t>
            </a:r>
            <a:r>
              <a:rPr lang="en-GB" sz="1050" b="1" i="1" dirty="0">
                <a:solidFill>
                  <a:prstClr val="black"/>
                </a:solidFill>
                <a:latin typeface="Calibri" panose="020F0502020204030204"/>
              </a:rPr>
              <a:t>Studies in Higher Education</a:t>
            </a:r>
            <a:r>
              <a:rPr lang="en-GB" sz="1050" b="1" dirty="0">
                <a:solidFill>
                  <a:prstClr val="black"/>
                </a:solidFill>
                <a:latin typeface="Calibri" panose="020F0502020204030204"/>
              </a:rPr>
              <a:t>, pp.1-17.</a:t>
            </a:r>
          </a:p>
          <a:p>
            <a:pPr marL="202704" indent="-202704" defTabSz="685800" fontAlgn="auto">
              <a:spcBef>
                <a:spcPts val="0"/>
              </a:spcBef>
              <a:spcAft>
                <a:spcPts val="0"/>
              </a:spcAft>
              <a:defRPr/>
            </a:pPr>
            <a:r>
              <a:rPr lang="en-GB" sz="1050" b="1" dirty="0">
                <a:solidFill>
                  <a:prstClr val="black"/>
                </a:solidFill>
                <a:latin typeface="Calibri" panose="020F0502020204030204"/>
              </a:rPr>
              <a:t>T</a:t>
            </a:r>
            <a:r>
              <a:rPr lang="en-GB" sz="1050" dirty="0">
                <a:solidFill>
                  <a:srgbClr val="222222"/>
                </a:solidFill>
              </a:rPr>
              <a:t>ai, J., </a:t>
            </a:r>
            <a:r>
              <a:rPr lang="en-GB" sz="1050" dirty="0" err="1">
                <a:solidFill>
                  <a:srgbClr val="222222"/>
                </a:solidFill>
              </a:rPr>
              <a:t>Ajjawi</a:t>
            </a:r>
            <a:r>
              <a:rPr lang="en-GB" sz="1050" dirty="0">
                <a:solidFill>
                  <a:srgbClr val="222222"/>
                </a:solidFill>
              </a:rPr>
              <a:t>, R., Boud, D., Dawson, P. and Panadero, E., 2018. Developing evaluative judgement: enabling students to make decisions about the quality of work. </a:t>
            </a:r>
            <a:r>
              <a:rPr lang="en-GB" sz="1050" i="1" dirty="0">
                <a:solidFill>
                  <a:srgbClr val="222222"/>
                </a:solidFill>
              </a:rPr>
              <a:t>Higher Education</a:t>
            </a:r>
            <a:r>
              <a:rPr lang="en-GB" sz="1050" dirty="0">
                <a:solidFill>
                  <a:srgbClr val="222222"/>
                </a:solidFill>
              </a:rPr>
              <a:t>, </a:t>
            </a:r>
            <a:r>
              <a:rPr lang="en-GB" sz="1050" i="1" dirty="0">
                <a:solidFill>
                  <a:srgbClr val="222222"/>
                </a:solidFill>
              </a:rPr>
              <a:t>76</a:t>
            </a:r>
            <a:r>
              <a:rPr lang="en-GB" sz="1050" dirty="0">
                <a:solidFill>
                  <a:srgbClr val="222222"/>
                </a:solidFill>
              </a:rPr>
              <a:t>(3), pp.467-481.</a:t>
            </a:r>
          </a:p>
          <a:p>
            <a:pPr marL="0" indent="0">
              <a:buNone/>
            </a:pPr>
            <a:r>
              <a:rPr lang="en-GB" sz="1050" dirty="0" err="1">
                <a:solidFill>
                  <a:srgbClr val="222222"/>
                </a:solidFill>
              </a:rPr>
              <a:t>ce</a:t>
            </a:r>
            <a:r>
              <a:rPr lang="en-GB" sz="1050" dirty="0">
                <a:solidFill>
                  <a:srgbClr val="222222"/>
                </a:solidFill>
              </a:rPr>
              <a:t> agendas on the enactment of feedback processes. </a:t>
            </a:r>
            <a:r>
              <a:rPr lang="en-GB" sz="1050" i="1" dirty="0">
                <a:solidFill>
                  <a:srgbClr val="222222"/>
                </a:solidFill>
              </a:rPr>
              <a:t>Assessment in Education: Principles, Policy &amp; Practice</a:t>
            </a:r>
            <a:r>
              <a:rPr lang="en-GB" sz="1050" dirty="0">
                <a:solidFill>
                  <a:srgbClr val="222222"/>
                </a:solidFill>
              </a:rPr>
              <a:t>, </a:t>
            </a:r>
            <a:r>
              <a:rPr lang="en-GB" sz="1050" i="1" dirty="0">
                <a:solidFill>
                  <a:srgbClr val="222222"/>
                </a:solidFill>
              </a:rPr>
              <a:t>28</a:t>
            </a:r>
            <a:r>
              <a:rPr lang="en-GB" sz="1050" dirty="0">
                <a:solidFill>
                  <a:srgbClr val="222222"/>
                </a:solidFill>
              </a:rPr>
              <a:t>(3), pp.261-278.</a:t>
            </a:r>
          </a:p>
          <a:p>
            <a:pPr marL="202704" indent="-202704" defTabSz="685800" fontAlgn="auto">
              <a:spcBef>
                <a:spcPts val="0"/>
              </a:spcBef>
              <a:spcAft>
                <a:spcPts val="0"/>
              </a:spcAft>
              <a:defRPr/>
            </a:pPr>
            <a:r>
              <a:rPr lang="en-GB" sz="1050" b="1" dirty="0">
                <a:solidFill>
                  <a:prstClr val="black"/>
                </a:solidFill>
                <a:latin typeface="Calibri" panose="020F0502020204030204"/>
                <a:ea typeface="Calibri" panose="020F0502020204030204" pitchFamily="34" charset="0"/>
                <a:cs typeface="Arial" panose="020B0604020202020204" pitchFamily="34" charset="0"/>
              </a:rPr>
              <a:t>Villarroel, V., Bloxham, S., Bruna, D., Bruna, C. and Herrera-Seda, C., 2018. Authentic assessment: Creating a blueprint for course design. </a:t>
            </a:r>
            <a:r>
              <a:rPr lang="en-GB" sz="1050" b="1" i="1" dirty="0">
                <a:solidFill>
                  <a:prstClr val="black"/>
                </a:solidFill>
                <a:latin typeface="Calibri" panose="020F0502020204030204"/>
                <a:ea typeface="Calibri" panose="020F0502020204030204" pitchFamily="34" charset="0"/>
                <a:cs typeface="Arial" panose="020B0604020202020204" pitchFamily="34" charset="0"/>
              </a:rPr>
              <a:t>Assessment &amp; Evaluation in Higher Education</a:t>
            </a:r>
            <a:r>
              <a:rPr lang="en-GB" sz="1050" b="1" dirty="0">
                <a:solidFill>
                  <a:prstClr val="black"/>
                </a:solidFill>
                <a:latin typeface="Calibri" panose="020F0502020204030204"/>
                <a:ea typeface="Calibri" panose="020F0502020204030204" pitchFamily="34" charset="0"/>
                <a:cs typeface="Arial" panose="020B0604020202020204" pitchFamily="34" charset="0"/>
              </a:rPr>
              <a:t>, </a:t>
            </a:r>
            <a:r>
              <a:rPr lang="en-GB" sz="1050" b="1" i="1" dirty="0">
                <a:solidFill>
                  <a:prstClr val="black"/>
                </a:solidFill>
                <a:latin typeface="Calibri" panose="020F0502020204030204"/>
                <a:ea typeface="Calibri" panose="020F0502020204030204" pitchFamily="34" charset="0"/>
                <a:cs typeface="Arial" panose="020B0604020202020204" pitchFamily="34" charset="0"/>
              </a:rPr>
              <a:t>43</a:t>
            </a:r>
            <a:r>
              <a:rPr lang="en-GB" sz="1050" b="1" dirty="0">
                <a:solidFill>
                  <a:prstClr val="black"/>
                </a:solidFill>
                <a:latin typeface="Calibri" panose="020F0502020204030204"/>
                <a:ea typeface="Calibri" panose="020F0502020204030204" pitchFamily="34" charset="0"/>
                <a:cs typeface="Arial" panose="020B0604020202020204" pitchFamily="34" charset="0"/>
              </a:rPr>
              <a:t>(5), pp.840-854.</a:t>
            </a:r>
          </a:p>
          <a:p>
            <a:pPr marL="202704" indent="-202704" defTabSz="685800" fontAlgn="auto">
              <a:spcBef>
                <a:spcPts val="0"/>
              </a:spcBef>
              <a:spcAft>
                <a:spcPts val="0"/>
              </a:spcAft>
              <a:defRPr/>
            </a:pPr>
            <a:r>
              <a:rPr lang="en-GB" sz="1050" b="1" dirty="0" err="1">
                <a:solidFill>
                  <a:prstClr val="black"/>
                </a:solidFill>
                <a:latin typeface="Calibri" panose="020F0502020204030204"/>
              </a:rPr>
              <a:t>Villaroel</a:t>
            </a:r>
            <a:r>
              <a:rPr lang="en-GB" sz="1050" b="1" dirty="0">
                <a:solidFill>
                  <a:prstClr val="black"/>
                </a:solidFill>
                <a:latin typeface="Calibri" panose="020F0502020204030204"/>
              </a:rPr>
              <a:t>, V., </a:t>
            </a:r>
            <a:r>
              <a:rPr lang="en-GB" sz="1050" b="1" dirty="0" err="1">
                <a:solidFill>
                  <a:prstClr val="black"/>
                </a:solidFill>
                <a:latin typeface="Calibri" panose="020F0502020204030204"/>
              </a:rPr>
              <a:t>Boud</a:t>
            </a:r>
            <a:r>
              <a:rPr lang="en-GB" sz="1050" b="1" dirty="0">
                <a:solidFill>
                  <a:prstClr val="black"/>
                </a:solidFill>
                <a:latin typeface="Calibri" panose="020F0502020204030204"/>
              </a:rPr>
              <a:t>, D., Bloxham, S., Bruna, D. and Bruna, C., 2020. Using principles of authentic assessment to redesign written examinations and tests. </a:t>
            </a:r>
            <a:r>
              <a:rPr lang="en-GB" sz="1050" b="1" i="1" dirty="0">
                <a:solidFill>
                  <a:prstClr val="black"/>
                </a:solidFill>
                <a:latin typeface="Calibri" panose="020F0502020204030204"/>
              </a:rPr>
              <a:t>Innovations in Education and Teaching International</a:t>
            </a:r>
            <a:r>
              <a:rPr lang="en-GB" sz="1050" b="1" dirty="0">
                <a:solidFill>
                  <a:prstClr val="black"/>
                </a:solidFill>
                <a:latin typeface="Calibri" panose="020F0502020204030204"/>
              </a:rPr>
              <a:t>, </a:t>
            </a:r>
            <a:r>
              <a:rPr lang="en-GB" sz="1050" b="1" i="1" dirty="0">
                <a:solidFill>
                  <a:prstClr val="black"/>
                </a:solidFill>
                <a:latin typeface="Calibri" panose="020F0502020204030204"/>
              </a:rPr>
              <a:t>57</a:t>
            </a:r>
            <a:r>
              <a:rPr lang="en-GB" sz="1050" b="1" dirty="0">
                <a:solidFill>
                  <a:prstClr val="black"/>
                </a:solidFill>
                <a:latin typeface="Calibri" panose="020F0502020204030204"/>
              </a:rPr>
              <a:t>(1), pp.38-49.</a:t>
            </a:r>
          </a:p>
          <a:p>
            <a:pPr marL="202704" indent="-202704" defTabSz="685800" fontAlgn="auto">
              <a:spcBef>
                <a:spcPts val="0"/>
              </a:spcBef>
              <a:spcAft>
                <a:spcPts val="0"/>
              </a:spcAft>
              <a:defRPr/>
            </a:pPr>
            <a:r>
              <a:rPr lang="en-GB" sz="1050" b="1" dirty="0">
                <a:solidFill>
                  <a:prstClr val="black"/>
                </a:solidFill>
                <a:latin typeface="Calibri" panose="020F0502020204030204"/>
              </a:rPr>
              <a:t>Wallace, M. J. and Newton, P. M. (2014) Turnaround time and market capacity in contract cheating. Educational Studies, 40(2), 233-236. </a:t>
            </a:r>
          </a:p>
          <a:p>
            <a:pPr marL="202704" indent="-202704" defTabSz="685800" fontAlgn="auto">
              <a:spcBef>
                <a:spcPts val="0"/>
              </a:spcBef>
              <a:spcAft>
                <a:spcPts val="0"/>
              </a:spcAft>
              <a:defRPr/>
            </a:pPr>
            <a:r>
              <a:rPr lang="en-GB" sz="1050" b="1" dirty="0">
                <a:solidFill>
                  <a:prstClr val="black"/>
                </a:solidFill>
                <a:latin typeface="Calibri" panose="020F0502020204030204"/>
              </a:rPr>
              <a:t>Webster, H. and Crow, C. (2020) Newcastle University Writing Centre </a:t>
            </a:r>
            <a:br>
              <a:rPr lang="en-GB" sz="1050" b="1" dirty="0">
                <a:solidFill>
                  <a:prstClr val="black"/>
                </a:solidFill>
                <a:latin typeface="Calibri" panose="020F0502020204030204"/>
              </a:rPr>
            </a:br>
            <a:r>
              <a:rPr lang="en-GB" sz="1050" b="1" u="sng" dirty="0">
                <a:solidFill>
                  <a:prstClr val="black"/>
                </a:solidFill>
                <a:latin typeface="Calibri" panose="020F0502020204030204"/>
                <a:hlinkClick r:id="rId2">
                  <a:extLst>
                    <a:ext uri="{A12FA001-AC4F-418D-AE19-62706E023703}">
                      <ahyp:hlinkClr xmlns:ahyp="http://schemas.microsoft.com/office/drawing/2018/hyperlinkcolor" val="tx"/>
                    </a:ext>
                  </a:extLst>
                </a:hlinkClick>
              </a:rPr>
              <a:t>https://eur02.safelinks.protection.outlook.com/?url=https%3A%2F%2Fblogs.ncl.ac.uk%2Facademicskills%2Ffiles%2F2020%2F05%2FWriting-coursework-under-time-constraints-v2.pdf&amp;amp;data=02%7C01%7CS.Brown%40leedsbeckett.ac.uk%7C0094394477944eb4031108d7f991e631%7Cd79a81124fbe417aa112cd0fb490d85c%7C0%7C0%7C637252277459343117&amp;amp;sdata=Er1Fgo8Prq0CTivK2aZbdZI7cZgLvNqlE011j40sOwI%3D&amp;amp;reserved=0</a:t>
            </a:r>
            <a:endParaRPr lang="en-GB" sz="1050" b="1" dirty="0">
              <a:solidFill>
                <a:prstClr val="black"/>
              </a:solidFill>
              <a:latin typeface="Calibri" panose="020F0502020204030204"/>
            </a:endParaRPr>
          </a:p>
          <a:p>
            <a:pPr marL="202704" indent="-202704" defTabSz="685800" fontAlgn="auto">
              <a:spcBef>
                <a:spcPts val="0"/>
              </a:spcBef>
              <a:spcAft>
                <a:spcPts val="0"/>
              </a:spcAft>
              <a:defRPr/>
            </a:pPr>
            <a:r>
              <a:rPr lang="en-GB" sz="1050" b="1" dirty="0">
                <a:solidFill>
                  <a:prstClr val="black"/>
                </a:solidFill>
                <a:latin typeface="Calibri" panose="020F0502020204030204"/>
              </a:rPr>
              <a:t>Webster. H. (2020) Writing Development Centre Newcastle University ‘WDC explains it all in one slide Higher Order Thinking: Critical Analysis’ </a:t>
            </a:r>
            <a:r>
              <a:rPr lang="en-GB" sz="1050" b="1" u="sng" dirty="0">
                <a:solidFill>
                  <a:prstClr val="black"/>
                </a:solidFill>
                <a:latin typeface="Calibri" panose="020F0502020204030204"/>
                <a:hlinkClick r:id="rId2">
                  <a:extLst>
                    <a:ext uri="{A12FA001-AC4F-418D-AE19-62706E023703}">
                      <ahyp:hlinkClr xmlns:ahyp="http://schemas.microsoft.com/office/drawing/2018/hyperlinkcolor" val="tx"/>
                    </a:ext>
                  </a:extLst>
                </a:hlinkClick>
              </a:rPr>
              <a:t>https://www.youtube.com/watch?v=dqyJVotAOdo</a:t>
            </a:r>
            <a:r>
              <a:rPr lang="en-GB" sz="1050" b="1" dirty="0">
                <a:solidFill>
                  <a:prstClr val="black"/>
                </a:solidFill>
                <a:latin typeface="Calibri" panose="020F0502020204030204"/>
              </a:rPr>
              <a:t> (accessed May 2020).</a:t>
            </a:r>
          </a:p>
          <a:p>
            <a:pPr marL="202704" indent="-202704" defTabSz="685800" fontAlgn="auto">
              <a:spcBef>
                <a:spcPts val="0"/>
              </a:spcBef>
              <a:spcAft>
                <a:spcPts val="0"/>
              </a:spcAft>
              <a:defRPr/>
            </a:pPr>
            <a:r>
              <a:rPr lang="en-GB" sz="1050" b="1" dirty="0" err="1">
                <a:solidFill>
                  <a:prstClr val="black"/>
                </a:solidFill>
                <a:latin typeface="Calibri" panose="020F0502020204030204"/>
              </a:rPr>
              <a:t>Winstone</a:t>
            </a:r>
            <a:r>
              <a:rPr lang="en-GB" sz="1050" b="1" dirty="0">
                <a:solidFill>
                  <a:prstClr val="black"/>
                </a:solidFill>
                <a:latin typeface="Calibri" panose="020F0502020204030204"/>
              </a:rPr>
              <a:t>, N. E., and D. Carless. 2019. Designing Effective Feedback Processes in Higher Education: A Learning-Focused Approach. London: Routledge</a:t>
            </a:r>
          </a:p>
          <a:p>
            <a:pPr marL="202704" indent="-202704" defTabSz="685800" fontAlgn="auto">
              <a:spcBef>
                <a:spcPts val="0"/>
              </a:spcBef>
              <a:spcAft>
                <a:spcPts val="0"/>
              </a:spcAft>
              <a:defRPr/>
            </a:pPr>
            <a:r>
              <a:rPr lang="en-GB" sz="1050" dirty="0">
                <a:solidFill>
                  <a:srgbClr val="222222"/>
                </a:solidFill>
              </a:rPr>
              <a:t>Winstone, N. and Carless, D., 2019. </a:t>
            </a:r>
            <a:r>
              <a:rPr lang="en-GB" sz="1050" i="1" dirty="0">
                <a:solidFill>
                  <a:srgbClr val="222222"/>
                </a:solidFill>
              </a:rPr>
              <a:t>Designing effective feedback processes in higher education: A learning-focused approach</a:t>
            </a:r>
            <a:r>
              <a:rPr lang="en-GB" sz="1050" dirty="0">
                <a:solidFill>
                  <a:srgbClr val="222222"/>
                </a:solidFill>
              </a:rPr>
              <a:t>. Routledge.</a:t>
            </a:r>
          </a:p>
          <a:p>
            <a:pPr marL="0" indent="0">
              <a:buNone/>
            </a:pPr>
            <a:r>
              <a:rPr lang="en-GB" sz="1050" dirty="0">
                <a:solidFill>
                  <a:srgbClr val="222222"/>
                </a:solidFill>
              </a:rPr>
              <a:t>Winstone, N.E. and Carless, D., 2021. Who is feedback for? The influence of accountability and quality </a:t>
            </a:r>
            <a:r>
              <a:rPr lang="en-GB" sz="1050" dirty="0" err="1">
                <a:solidFill>
                  <a:srgbClr val="222222"/>
                </a:solidFill>
              </a:rPr>
              <a:t>assuran</a:t>
            </a:r>
            <a:r>
              <a:rPr lang="en-GB" sz="1050" b="1" dirty="0" err="1">
                <a:solidFill>
                  <a:prstClr val="black"/>
                </a:solidFill>
                <a:latin typeface="Calibri" panose="020F0502020204030204"/>
              </a:rPr>
              <a:t>Wood</a:t>
            </a:r>
            <a:r>
              <a:rPr lang="en-GB" sz="1050" b="1" dirty="0">
                <a:solidFill>
                  <a:prstClr val="black"/>
                </a:solidFill>
                <a:latin typeface="Calibri" panose="020F0502020204030204"/>
              </a:rPr>
              <a:t>, G.C. &amp; Gibbs, B. (2020). </a:t>
            </a:r>
            <a:r>
              <a:rPr lang="en-GB" sz="1050" b="1" i="1" dirty="0">
                <a:solidFill>
                  <a:prstClr val="black"/>
                </a:solidFill>
                <a:latin typeface="Calibri" panose="020F0502020204030204"/>
                <a:hlinkClick r:id="rId2">
                  <a:extLst>
                    <a:ext uri="{A12FA001-AC4F-418D-AE19-62706E023703}">
                      <ahyp:hlinkClr xmlns:ahyp="http://schemas.microsoft.com/office/drawing/2018/hyperlinkcolor" val="tx"/>
                    </a:ext>
                  </a:extLst>
                </a:hlinkClick>
              </a:rPr>
              <a:t>COVID-19 Crisis: Transitioning from traditional invigilated exams to ‘take-home’ exam papers</a:t>
            </a:r>
            <a:r>
              <a:rPr lang="en-GB" sz="1050" b="1" i="1" dirty="0">
                <a:solidFill>
                  <a:prstClr val="black"/>
                </a:solidFill>
                <a:latin typeface="Calibri" panose="020F0502020204030204"/>
              </a:rPr>
              <a:t>.</a:t>
            </a:r>
            <a:r>
              <a:rPr lang="en-GB" sz="1050" b="1" dirty="0">
                <a:solidFill>
                  <a:prstClr val="black"/>
                </a:solidFill>
                <a:latin typeface="Calibri" panose="020F0502020204030204"/>
              </a:rPr>
              <a:t> Sheffield: University of Sheffield.</a:t>
            </a:r>
            <a:endParaRPr lang="en-GB" sz="1050" b="1" dirty="0">
              <a:solidFill>
                <a:prstClr val="black"/>
              </a:solidFill>
              <a:latin typeface="Calibri" panose="020F0502020204030204"/>
              <a:ea typeface="Calibri" panose="020F0502020204030204" pitchFamily="34" charset="0"/>
              <a:cs typeface="Arial" panose="020B0604020202020204" pitchFamily="34" charset="0"/>
            </a:endParaRPr>
          </a:p>
          <a:p>
            <a:pPr marL="202704" indent="-202704" defTabSz="685800" fontAlgn="auto">
              <a:spcBef>
                <a:spcPts val="0"/>
              </a:spcBef>
              <a:spcAft>
                <a:spcPts val="0"/>
              </a:spcAft>
              <a:defRPr/>
            </a:pPr>
            <a:r>
              <a:rPr lang="en-GB" sz="1050" b="1" dirty="0">
                <a:solidFill>
                  <a:prstClr val="black"/>
                </a:solidFill>
                <a:latin typeface="Calibri" panose="020F0502020204030204"/>
              </a:rPr>
              <a:t>Wood, G. (11 May 2020) Preparing students for take-home and Open Book exams </a:t>
            </a:r>
            <a:r>
              <a:rPr lang="en-GB" sz="1050" b="1" u="sng" dirty="0">
                <a:solidFill>
                  <a:prstClr val="black"/>
                </a:solidFill>
                <a:latin typeface="Calibri" panose="020F0502020204030204"/>
                <a:hlinkClick r:id="rId2">
                  <a:extLst>
                    <a:ext uri="{A12FA001-AC4F-418D-AE19-62706E023703}">
                      <ahyp:hlinkClr xmlns:ahyp="http://schemas.microsoft.com/office/drawing/2018/hyperlinkcolor" val="tx"/>
                    </a:ext>
                  </a:extLst>
                </a:hlinkClick>
              </a:rPr>
              <a:t>https://www.garycwood.uk/</a:t>
            </a:r>
            <a:r>
              <a:rPr lang="en-GB" sz="1050" b="1" u="sng" dirty="0">
                <a:solidFill>
                  <a:prstClr val="black"/>
                </a:solidFill>
                <a:latin typeface="Calibri" panose="020F0502020204030204"/>
              </a:rPr>
              <a:t> and 19</a:t>
            </a:r>
            <a:r>
              <a:rPr lang="en-GB" sz="1050" b="1" u="sng" baseline="30000" dirty="0">
                <a:solidFill>
                  <a:prstClr val="black"/>
                </a:solidFill>
                <a:latin typeface="Calibri" panose="020F0502020204030204"/>
              </a:rPr>
              <a:t>th</a:t>
            </a:r>
            <a:r>
              <a:rPr lang="en-GB" sz="1050" b="1" u="sng" dirty="0">
                <a:solidFill>
                  <a:prstClr val="black"/>
                </a:solidFill>
                <a:latin typeface="Calibri" panose="020F0502020204030204"/>
              </a:rPr>
              <a:t> May 2020 7 Tips for students on the day of the exam itself: </a:t>
            </a:r>
            <a:r>
              <a:rPr lang="en-GB" sz="1050" b="1" u="sng" dirty="0">
                <a:solidFill>
                  <a:prstClr val="black"/>
                </a:solidFill>
                <a:latin typeface="Calibri" panose="020F0502020204030204"/>
                <a:hlinkClick r:id="rId2">
                  <a:extLst>
                    <a:ext uri="{A12FA001-AC4F-418D-AE19-62706E023703}">
                      <ahyp:hlinkClr xmlns:ahyp="http://schemas.microsoft.com/office/drawing/2018/hyperlinkcolor" val="tx"/>
                    </a:ext>
                  </a:extLst>
                </a:hlinkClick>
              </a:rPr>
              <a:t>https://www.garycwood.uk/2020/05/sitting-your-take-home-and-open-book-exams.html</a:t>
            </a:r>
            <a:r>
              <a:rPr lang="en-GB" sz="1050" b="1" dirty="0">
                <a:solidFill>
                  <a:prstClr val="black"/>
                </a:solidFill>
                <a:latin typeface="Calibri" panose="020F0502020204030204"/>
              </a:rPr>
              <a:t>, University of Sheffield | Department of Mechanical Engineering.</a:t>
            </a:r>
          </a:p>
          <a:p>
            <a:pPr marL="202704" indent="-202704" defTabSz="685800" fontAlgn="auto">
              <a:spcBef>
                <a:spcPts val="0"/>
              </a:spcBef>
              <a:spcAft>
                <a:spcPts val="0"/>
              </a:spcAft>
              <a:defRPr/>
            </a:pPr>
            <a:r>
              <a:rPr lang="en-GB" sz="1500" dirty="0">
                <a:solidFill>
                  <a:prstClr val="black"/>
                </a:solidFill>
                <a:latin typeface="Calibri" panose="020F0502020204030204"/>
              </a:rPr>
              <a:t> </a:t>
            </a:r>
          </a:p>
        </p:txBody>
      </p:sp>
      <p:sp>
        <p:nvSpPr>
          <p:cNvPr id="4" name="Title 3">
            <a:extLst>
              <a:ext uri="{FF2B5EF4-FFF2-40B4-BE49-F238E27FC236}">
                <a16:creationId xmlns:a16="http://schemas.microsoft.com/office/drawing/2014/main" id="{3A42B4B2-C503-4BE6-80A7-1BFCB0FBDD6C}"/>
              </a:ext>
            </a:extLst>
          </p:cNvPr>
          <p:cNvSpPr>
            <a:spLocks noGrp="1"/>
          </p:cNvSpPr>
          <p:nvPr>
            <p:ph type="title"/>
          </p:nvPr>
        </p:nvSpPr>
        <p:spPr/>
        <p:txBody>
          <a:bodyPr>
            <a:normAutofit/>
          </a:bodyPr>
          <a:lstStyle/>
          <a:p>
            <a:r>
              <a:rPr lang="en-GB" sz="1500" b="1" dirty="0"/>
              <a:t>References 3</a:t>
            </a:r>
            <a:endParaRPr lang="en-GB" sz="1500" dirty="0"/>
          </a:p>
        </p:txBody>
      </p:sp>
    </p:spTree>
    <p:extLst>
      <p:ext uri="{BB962C8B-B14F-4D97-AF65-F5344CB8AC3E}">
        <p14:creationId xmlns:p14="http://schemas.microsoft.com/office/powerpoint/2010/main" val="80603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F326D7-8BB0-2242-9566-A2847197C921}"/>
              </a:ext>
            </a:extLst>
          </p:cNvPr>
          <p:cNvSpPr>
            <a:spLocks noGrp="1"/>
          </p:cNvSpPr>
          <p:nvPr>
            <p:ph type="title"/>
          </p:nvPr>
        </p:nvSpPr>
        <p:spPr>
          <a:xfrm>
            <a:off x="667753" y="640080"/>
            <a:ext cx="2800511" cy="3566160"/>
          </a:xfrm>
        </p:spPr>
        <p:txBody>
          <a:bodyPr vert="horz" lIns="91440" tIns="45720" rIns="91440" bIns="45720" rtlCol="0" anchor="b">
            <a:normAutofit/>
          </a:bodyPr>
          <a:lstStyle/>
          <a:p>
            <a:pPr defTabSz="914400"/>
            <a:r>
              <a:rPr lang="en-US" sz="3600" b="1" dirty="0"/>
              <a:t>So, what seem to be the big  upcoming themes in HE assessment?</a:t>
            </a:r>
          </a:p>
        </p:txBody>
      </p:sp>
      <p:sp>
        <p:nvSpPr>
          <p:cNvPr id="4" name="Text Placeholder 3">
            <a:extLst>
              <a:ext uri="{FF2B5EF4-FFF2-40B4-BE49-F238E27FC236}">
                <a16:creationId xmlns:a16="http://schemas.microsoft.com/office/drawing/2014/main" id="{62F16FC4-2FC9-EB73-7C44-C4F63C2A86ED}"/>
              </a:ext>
            </a:extLst>
          </p:cNvPr>
          <p:cNvSpPr>
            <a:spLocks noGrp="1"/>
          </p:cNvSpPr>
          <p:nvPr>
            <p:ph type="body" sz="half" idx="2"/>
          </p:nvPr>
        </p:nvSpPr>
        <p:spPr>
          <a:xfrm>
            <a:off x="667754" y="4636008"/>
            <a:ext cx="2800510" cy="1572768"/>
          </a:xfrm>
        </p:spPr>
        <p:txBody>
          <a:bodyPr vert="horz" lIns="91440" tIns="45720" rIns="91440" bIns="45720" rtlCol="0">
            <a:normAutofit/>
          </a:bodyPr>
          <a:lstStyle/>
          <a:p>
            <a:pPr defTabSz="914400">
              <a:spcBef>
                <a:spcPts val="1000"/>
              </a:spcBef>
            </a:pPr>
            <a:r>
              <a:rPr lang="en-US" sz="2400"/>
              <a:t>What do you think?</a:t>
            </a:r>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unrise, Light, Sun, Web">
            <a:extLst>
              <a:ext uri="{FF2B5EF4-FFF2-40B4-BE49-F238E27FC236}">
                <a16:creationId xmlns:a16="http://schemas.microsoft.com/office/drawing/2014/main" id="{6A075F1E-D0AD-8AFD-D986-65CDA9703788}"/>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20373" r="29412" b="-1"/>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483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57469-D668-558E-3203-AC1BE2FD41D4}"/>
              </a:ext>
            </a:extLst>
          </p:cNvPr>
          <p:cNvSpPr>
            <a:spLocks noGrp="1"/>
          </p:cNvSpPr>
          <p:nvPr>
            <p:ph type="title"/>
          </p:nvPr>
        </p:nvSpPr>
        <p:spPr>
          <a:xfrm>
            <a:off x="628650" y="365125"/>
            <a:ext cx="7886700" cy="1325563"/>
          </a:xfrm>
        </p:spPr>
        <p:txBody>
          <a:bodyPr>
            <a:normAutofit/>
          </a:bodyPr>
          <a:lstStyle/>
          <a:p>
            <a:r>
              <a:rPr lang="en-GB" sz="2200" b="1" dirty="0"/>
              <a:t>Here's what I’m seeing (aided by some thinking from last week’s very successful assessment in HE conference at Manchester) ‘</a:t>
            </a:r>
            <a:r>
              <a:rPr lang="en-GB" sz="2200" b="1" dirty="0" err="1"/>
              <a:t>AheConference</a:t>
            </a:r>
            <a:r>
              <a:rPr lang="en-GB" sz="2200" b="1" dirty="0"/>
              <a:t> @aheconference2022  Why not come next year?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CF159A-D4AB-6CE4-5FAE-B7815980516A}"/>
              </a:ext>
            </a:extLst>
          </p:cNvPr>
          <p:cNvSpPr>
            <a:spLocks noGrp="1"/>
          </p:cNvSpPr>
          <p:nvPr>
            <p:ph idx="1"/>
          </p:nvPr>
        </p:nvSpPr>
        <p:spPr>
          <a:xfrm>
            <a:off x="628650" y="1929384"/>
            <a:ext cx="7886700" cy="4251960"/>
          </a:xfrm>
        </p:spPr>
        <p:txBody>
          <a:bodyPr>
            <a:normAutofit/>
          </a:bodyPr>
          <a:lstStyle/>
          <a:p>
            <a:pPr marL="457200" indent="-457200">
              <a:buFont typeface="+mj-lt"/>
              <a:buAutoNum type="arabicPeriod"/>
            </a:pPr>
            <a:r>
              <a:rPr lang="en-GB" sz="1900" dirty="0"/>
              <a:t>The ongoing rise in authentic assessment replacing conventional assessment approaches and methodologies like unseen, time-constrained, on-campus exams and essays. We need to find better ways  (and kay Sambell and I have lots to say about this </a:t>
            </a:r>
            <a:r>
              <a:rPr lang="en-GB" sz="1900" dirty="0">
                <a:hlinkClick r:id="rId2"/>
              </a:rPr>
              <a:t>https://sally-brown.net/kay-sambell-and-sally-brown-covid-19-assessment-collection/</a:t>
            </a:r>
            <a:r>
              <a:rPr lang="en-GB" sz="1900" dirty="0"/>
              <a:t> </a:t>
            </a:r>
          </a:p>
          <a:p>
            <a:pPr marL="457200" indent="-457200">
              <a:buFont typeface="+mj-lt"/>
              <a:buAutoNum type="arabicPeriod"/>
            </a:pPr>
            <a:r>
              <a:rPr lang="en-GB" sz="1900" dirty="0"/>
              <a:t>Seeking resilient solutions that can cope with not just campus closures but also systems losses due to cyber attacks. This is likely to require a partnership between HEIs, PSRBs and other regulatory bodies to prevent daft restrictions;</a:t>
            </a:r>
          </a:p>
          <a:p>
            <a:pPr marL="457200" indent="-457200">
              <a:buFont typeface="+mj-lt"/>
              <a:buAutoNum type="arabicPeriod"/>
            </a:pPr>
            <a:r>
              <a:rPr lang="en-GB" sz="1900" dirty="0"/>
              <a:t>Moving towards more diverse formats of assessment which foster learning and engage students productively;</a:t>
            </a:r>
          </a:p>
          <a:p>
            <a:pPr marL="457200" indent="-457200">
              <a:buFont typeface="+mj-lt"/>
              <a:buAutoNum type="arabicPeriod"/>
            </a:pPr>
            <a:r>
              <a:rPr lang="en-GB" sz="1900" dirty="0"/>
              <a:t>Promoting assessment for social justice as argued for by Jan McArthur, making it more inclusive in all dimensions to avoid further disadvantaging the already disadvantaged;</a:t>
            </a:r>
          </a:p>
        </p:txBody>
      </p:sp>
    </p:spTree>
    <p:extLst>
      <p:ext uri="{BB962C8B-B14F-4D97-AF65-F5344CB8AC3E}">
        <p14:creationId xmlns:p14="http://schemas.microsoft.com/office/powerpoint/2010/main" val="410371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7ECF1E-8E47-E7B3-1ED9-13A703068FD0}"/>
              </a:ext>
            </a:extLst>
          </p:cNvPr>
          <p:cNvSpPr>
            <a:spLocks noGrp="1"/>
          </p:cNvSpPr>
          <p:nvPr>
            <p:ph type="title"/>
          </p:nvPr>
        </p:nvSpPr>
        <p:spPr>
          <a:xfrm>
            <a:off x="628650" y="365125"/>
            <a:ext cx="7886700" cy="1325563"/>
          </a:xfrm>
        </p:spPr>
        <p:txBody>
          <a:bodyPr>
            <a:normAutofit/>
          </a:bodyPr>
          <a:lstStyle/>
          <a:p>
            <a:r>
              <a:rPr lang="en-GB" sz="4700"/>
              <a:t>And some more issues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CA08EF-1BD3-43D8-A747-C07548CF5CB2}"/>
              </a:ext>
            </a:extLst>
          </p:cNvPr>
          <p:cNvSpPr>
            <a:spLocks noGrp="1"/>
          </p:cNvSpPr>
          <p:nvPr>
            <p:ph idx="1"/>
          </p:nvPr>
        </p:nvSpPr>
        <p:spPr>
          <a:xfrm>
            <a:off x="628650" y="1929384"/>
            <a:ext cx="7886700" cy="4251960"/>
          </a:xfrm>
        </p:spPr>
        <p:txBody>
          <a:bodyPr>
            <a:normAutofit lnSpcReduction="10000"/>
          </a:bodyPr>
          <a:lstStyle/>
          <a:p>
            <a:pPr marL="0" indent="0">
              <a:buNone/>
            </a:pPr>
            <a:r>
              <a:rPr lang="en-GB" sz="1900" dirty="0"/>
              <a:t>5. Feedback seen as being dialogic and agentic: involving students in meaningful rather than tokenistic ways;</a:t>
            </a:r>
          </a:p>
          <a:p>
            <a:pPr marL="0" indent="0">
              <a:buNone/>
            </a:pPr>
            <a:r>
              <a:rPr lang="en-GB" sz="1900" dirty="0"/>
              <a:t>6. Finding ways to promote good academic conduct: not just using severe policing systems like remote proctoring to prevent cheating, but building a culture of professionalism, as well as designing assignments that don’t lend themselves readily to cheating and plagiarism.</a:t>
            </a:r>
          </a:p>
          <a:p>
            <a:pPr marL="0" indent="0">
              <a:buNone/>
            </a:pPr>
            <a:r>
              <a:rPr lang="en-GB" sz="1900" dirty="0"/>
              <a:t>7. The importance of keeping our promises (as argued for by Juuso Nieminen): we need to ensure that the assessment ‘does what it says on the tin’ by constructively aligning. And we also need to keep our promises in terms of how and when feedback is shared! </a:t>
            </a:r>
          </a:p>
          <a:p>
            <a:pPr marL="0" indent="0">
              <a:buNone/>
            </a:pPr>
            <a:r>
              <a:rPr lang="en-GB" sz="1900" dirty="0"/>
              <a:t>8. Managing change to assessment practice: Sally Everett at Kings argues for the importance of senior management buy in to effect realistic and lasting change in assessment practices. We need to ensure that the benefits accrued during pandemic changes are not lost when some colleagues want to revert to former approaches.</a:t>
            </a:r>
          </a:p>
          <a:p>
            <a:endParaRPr lang="en-GB" sz="1900" dirty="0"/>
          </a:p>
        </p:txBody>
      </p:sp>
    </p:spTree>
    <p:extLst>
      <p:ext uri="{BB962C8B-B14F-4D97-AF65-F5344CB8AC3E}">
        <p14:creationId xmlns:p14="http://schemas.microsoft.com/office/powerpoint/2010/main" val="656821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9F18E-8006-F54D-28DD-055BEEA66EE1}"/>
              </a:ext>
            </a:extLst>
          </p:cNvPr>
          <p:cNvSpPr>
            <a:spLocks noGrp="1"/>
          </p:cNvSpPr>
          <p:nvPr>
            <p:ph type="title"/>
          </p:nvPr>
        </p:nvSpPr>
        <p:spPr/>
        <p:txBody>
          <a:bodyPr/>
          <a:lstStyle/>
          <a:p>
            <a:r>
              <a:rPr lang="en-GB" dirty="0"/>
              <a:t>And the continuing importance of :</a:t>
            </a:r>
          </a:p>
        </p:txBody>
      </p:sp>
      <p:sp>
        <p:nvSpPr>
          <p:cNvPr id="3" name="Content Placeholder 2">
            <a:extLst>
              <a:ext uri="{FF2B5EF4-FFF2-40B4-BE49-F238E27FC236}">
                <a16:creationId xmlns:a16="http://schemas.microsoft.com/office/drawing/2014/main" id="{93365BA0-48DE-800B-3721-9B6B6C34EE9C}"/>
              </a:ext>
            </a:extLst>
          </p:cNvPr>
          <p:cNvSpPr>
            <a:spLocks noGrp="1"/>
          </p:cNvSpPr>
          <p:nvPr>
            <p:ph idx="1"/>
          </p:nvPr>
        </p:nvSpPr>
        <p:spPr/>
        <p:txBody>
          <a:bodyPr/>
          <a:lstStyle/>
          <a:p>
            <a:pPr marL="0" indent="0">
              <a:buNone/>
            </a:pPr>
            <a:r>
              <a:rPr lang="en-GB" dirty="0"/>
              <a:t>9. Programme level assessment as a means of helping students gain an overall picture of their academic goals as well as enabling us to map and balance the student assessment journey through a course. There are also benefits where synoptic assessment is used in terms of potentially reducing over-assessment ;</a:t>
            </a:r>
          </a:p>
          <a:p>
            <a:pPr marL="0" indent="0">
              <a:buNone/>
            </a:pPr>
            <a:r>
              <a:rPr lang="en-GB" dirty="0"/>
              <a:t>10. Self and peer review and assessment as a means of helping students develop evaluative judgment which can last career- and life-wide;</a:t>
            </a:r>
          </a:p>
          <a:p>
            <a:pPr marL="0" indent="0">
              <a:buNone/>
            </a:pPr>
            <a:r>
              <a:rPr lang="en-GB" dirty="0"/>
              <a:t>11. Involving students as partners in assessment and feedback, so they are not just passive recipients of a process  conducted by others;</a:t>
            </a:r>
          </a:p>
          <a:p>
            <a:pPr marL="0" indent="0">
              <a:buNone/>
            </a:pPr>
            <a:r>
              <a:rPr lang="en-GB" dirty="0"/>
              <a:t>12. Not just doing it right, but doing the right things in the right way for the right reasons.</a:t>
            </a:r>
          </a:p>
          <a:p>
            <a:endParaRPr lang="en-GB" dirty="0"/>
          </a:p>
        </p:txBody>
      </p:sp>
    </p:spTree>
    <p:extLst>
      <p:ext uri="{BB962C8B-B14F-4D97-AF65-F5344CB8AC3E}">
        <p14:creationId xmlns:p14="http://schemas.microsoft.com/office/powerpoint/2010/main" val="101434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15DE-E919-200C-91E6-2D81930FC9DF}"/>
              </a:ext>
            </a:extLst>
          </p:cNvPr>
          <p:cNvSpPr>
            <a:spLocks noGrp="1"/>
          </p:cNvSpPr>
          <p:nvPr>
            <p:ph type="title"/>
          </p:nvPr>
        </p:nvSpPr>
        <p:spPr/>
        <p:txBody>
          <a:bodyPr/>
          <a:lstStyle/>
          <a:p>
            <a:r>
              <a:rPr lang="en-GB" dirty="0"/>
              <a:t>1. Why might we want more about authentic assessment?</a:t>
            </a:r>
          </a:p>
        </p:txBody>
      </p:sp>
      <p:sp>
        <p:nvSpPr>
          <p:cNvPr id="3" name="Content Placeholder 2">
            <a:extLst>
              <a:ext uri="{FF2B5EF4-FFF2-40B4-BE49-F238E27FC236}">
                <a16:creationId xmlns:a16="http://schemas.microsoft.com/office/drawing/2014/main" id="{0E2BA713-B516-FA24-1FF9-C102C2904A7B}"/>
              </a:ext>
            </a:extLst>
          </p:cNvPr>
          <p:cNvSpPr>
            <a:spLocks noGrp="1"/>
          </p:cNvSpPr>
          <p:nvPr>
            <p:ph idx="1"/>
          </p:nvPr>
        </p:nvSpPr>
        <p:spPr/>
        <p:txBody>
          <a:bodyPr/>
          <a:lstStyle/>
          <a:p>
            <a:pPr marL="0" indent="0">
              <a:buNone/>
            </a:pPr>
            <a:r>
              <a:rPr lang="en-US" dirty="0">
                <a:solidFill>
                  <a:prstClr val="black"/>
                </a:solidFill>
                <a:latin typeface="Calibri" panose="020F0502020204030204"/>
              </a:rPr>
              <a:t>Using types of assessment that are more like the ‘real things’ that academics or professionals do in the field generally engage students more meaningfully than tasks which rely on triggering a set response  </a:t>
            </a:r>
          </a:p>
          <a:p>
            <a:endParaRPr lang="en-GB" dirty="0"/>
          </a:p>
        </p:txBody>
      </p:sp>
      <p:pic>
        <p:nvPicPr>
          <p:cNvPr id="4" name="Picture 3">
            <a:extLst>
              <a:ext uri="{FF2B5EF4-FFF2-40B4-BE49-F238E27FC236}">
                <a16:creationId xmlns:a16="http://schemas.microsoft.com/office/drawing/2014/main" id="{21856B4E-D8BD-BDA1-DE08-187C8FEF1FAE}"/>
              </a:ext>
            </a:extLst>
          </p:cNvPr>
          <p:cNvPicPr>
            <a:picLocks noChangeAspect="1"/>
          </p:cNvPicPr>
          <p:nvPr/>
        </p:nvPicPr>
        <p:blipFill>
          <a:blip r:embed="rId2" cstate="print">
            <a:extLst>
              <a:ext uri="{28A0092B-C50C-407E-A947-70E740481C1C}">
                <a14:useLocalDpi xmlns:a14="http://schemas.microsoft.com/office/drawing/2010/main" val="0"/>
              </a:ext>
            </a:extLst>
          </a:blip>
          <a:stretch/>
        </p:blipFill>
        <p:spPr>
          <a:xfrm>
            <a:off x="936660" y="3456489"/>
            <a:ext cx="3049552" cy="2134686"/>
          </a:xfrm>
          <a:prstGeom prst="rect">
            <a:avLst/>
          </a:prstGeom>
          <a:noFill/>
        </p:spPr>
      </p:pic>
      <p:pic>
        <p:nvPicPr>
          <p:cNvPr id="5" name="Picture 4">
            <a:extLst>
              <a:ext uri="{FF2B5EF4-FFF2-40B4-BE49-F238E27FC236}">
                <a16:creationId xmlns:a16="http://schemas.microsoft.com/office/drawing/2014/main" id="{1B35BE9E-5565-4024-24E5-DA174B515BFB}"/>
              </a:ext>
            </a:extLst>
          </p:cNvPr>
          <p:cNvPicPr>
            <a:picLocks noChangeAspect="1"/>
          </p:cNvPicPr>
          <p:nvPr/>
        </p:nvPicPr>
        <p:blipFill>
          <a:blip r:embed="rId3"/>
          <a:stretch>
            <a:fillRect/>
          </a:stretch>
        </p:blipFill>
        <p:spPr>
          <a:xfrm>
            <a:off x="3668087" y="3401511"/>
            <a:ext cx="4082021" cy="2857415"/>
          </a:xfrm>
          <a:prstGeom prst="rect">
            <a:avLst/>
          </a:prstGeom>
        </p:spPr>
      </p:pic>
    </p:spTree>
    <p:extLst>
      <p:ext uri="{BB962C8B-B14F-4D97-AF65-F5344CB8AC3E}">
        <p14:creationId xmlns:p14="http://schemas.microsoft.com/office/powerpoint/2010/main" val="244203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6642AE-B632-4B0A-852A-1460DF764200}"/>
              </a:ext>
            </a:extLst>
          </p:cNvPr>
          <p:cNvSpPr>
            <a:spLocks noGrp="1"/>
          </p:cNvSpPr>
          <p:nvPr>
            <p:ph type="title"/>
          </p:nvPr>
        </p:nvSpPr>
        <p:spPr>
          <a:xfrm>
            <a:off x="331250" y="44748"/>
            <a:ext cx="8172450" cy="994172"/>
          </a:xfrm>
        </p:spPr>
        <p:txBody>
          <a:bodyPr>
            <a:normAutofit fontScale="90000"/>
          </a:bodyPr>
          <a:lstStyle/>
          <a:p>
            <a:r>
              <a:rPr lang="en-GB" dirty="0"/>
              <a:t>Do our assessment designs promote the kinds of learning that are desired for the longer term? </a:t>
            </a:r>
            <a:endParaRPr lang="en-GB" dirty="0">
              <a:highlight>
                <a:srgbClr val="FFFF00"/>
              </a:highlight>
            </a:endParaRPr>
          </a:p>
        </p:txBody>
      </p:sp>
      <p:graphicFrame>
        <p:nvGraphicFramePr>
          <p:cNvPr id="6" name="Content Placeholder 5">
            <a:extLst>
              <a:ext uri="{FF2B5EF4-FFF2-40B4-BE49-F238E27FC236}">
                <a16:creationId xmlns:a16="http://schemas.microsoft.com/office/drawing/2014/main" id="{E174BEDE-13F4-4DDC-B84B-E3C1782D18A9}"/>
              </a:ext>
            </a:extLst>
          </p:cNvPr>
          <p:cNvGraphicFramePr>
            <a:graphicFrameLocks noGrp="1"/>
          </p:cNvGraphicFramePr>
          <p:nvPr>
            <p:ph idx="1"/>
          </p:nvPr>
        </p:nvGraphicFramePr>
        <p:xfrm>
          <a:off x="185812" y="1038920"/>
          <a:ext cx="8708658" cy="5603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96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F3389-C7A0-43F8-92C7-FE21F7F64ABB}"/>
              </a:ext>
            </a:extLst>
          </p:cNvPr>
          <p:cNvSpPr>
            <a:spLocks noGrp="1"/>
          </p:cNvSpPr>
          <p:nvPr>
            <p:ph type="title"/>
          </p:nvPr>
        </p:nvSpPr>
        <p:spPr/>
        <p:txBody>
          <a:bodyPr/>
          <a:lstStyle/>
          <a:p>
            <a:r>
              <a:rPr lang="en-GB" dirty="0"/>
              <a:t>Broadening conceptions of ‘authentic assessment’</a:t>
            </a:r>
          </a:p>
        </p:txBody>
      </p:sp>
      <p:sp>
        <p:nvSpPr>
          <p:cNvPr id="3" name="Content Placeholder 2">
            <a:extLst>
              <a:ext uri="{FF2B5EF4-FFF2-40B4-BE49-F238E27FC236}">
                <a16:creationId xmlns:a16="http://schemas.microsoft.com/office/drawing/2014/main" id="{B87A7A14-6299-438B-B10C-92C686601F1B}"/>
              </a:ext>
            </a:extLst>
          </p:cNvPr>
          <p:cNvSpPr>
            <a:spLocks noGrp="1"/>
          </p:cNvSpPr>
          <p:nvPr>
            <p:ph sz="half" idx="1"/>
          </p:nvPr>
        </p:nvSpPr>
        <p:spPr>
          <a:xfrm>
            <a:off x="628650" y="2226469"/>
            <a:ext cx="4857750" cy="3263504"/>
          </a:xfrm>
        </p:spPr>
        <p:txBody>
          <a:bodyPr>
            <a:normAutofit fontScale="92500" lnSpcReduction="20000"/>
          </a:bodyPr>
          <a:lstStyle/>
          <a:p>
            <a:pPr marL="0" indent="0">
              <a:lnSpc>
                <a:spcPct val="107000"/>
              </a:lnSpc>
              <a:spcAft>
                <a:spcPts val="600"/>
              </a:spcAft>
              <a:buNone/>
              <a:tabLst>
                <a:tab pos="346710" algn="l"/>
              </a:tabLst>
            </a:pPr>
            <a:r>
              <a:rPr lang="en-GB" sz="1800" dirty="0">
                <a:latin typeface="Calibri" panose="020F0502020204030204" pitchFamily="34" charset="0"/>
                <a:ea typeface="Calibri" panose="020F0502020204030204" pitchFamily="34" charset="0"/>
                <a:cs typeface="Times New Roman" panose="02020603050405020304" pitchFamily="18" charset="0"/>
              </a:rPr>
              <a:t>Authentic assessment is a concept promoted by Wiggins (1989) and others…traditionally taken to mean that</a:t>
            </a:r>
          </a:p>
          <a:p>
            <a:pPr marL="557213" lvl="1" indent="-214313">
              <a:lnSpc>
                <a:spcPct val="107000"/>
              </a:lnSpc>
              <a:spcAft>
                <a:spcPts val="600"/>
              </a:spcAft>
            </a:pPr>
            <a:r>
              <a:rPr lang="en-GB" dirty="0">
                <a:effectLst/>
                <a:latin typeface="Calibri" panose="020F0502020204030204" pitchFamily="34" charset="0"/>
                <a:ea typeface="Calibri" panose="020F0502020204030204" pitchFamily="34" charset="0"/>
                <a:cs typeface="Times New Roman" panose="02020603050405020304" pitchFamily="18" charset="0"/>
              </a:rPr>
              <a:t>Students are engaged in “</a:t>
            </a:r>
            <a:r>
              <a:rPr lang="en-GB" b="1" dirty="0">
                <a:effectLst/>
                <a:latin typeface="Calibri" panose="020F0502020204030204" pitchFamily="34" charset="0"/>
                <a:ea typeface="Calibri" panose="020F0502020204030204" pitchFamily="34" charset="0"/>
                <a:cs typeface="Times New Roman" panose="02020603050405020304" pitchFamily="18" charset="0"/>
              </a:rPr>
              <a:t>using</a:t>
            </a:r>
            <a:r>
              <a:rPr lang="en-GB" dirty="0">
                <a:effectLst/>
                <a:latin typeface="Calibri" panose="020F0502020204030204" pitchFamily="34" charset="0"/>
                <a:ea typeface="Calibri" panose="020F0502020204030204" pitchFamily="34" charset="0"/>
                <a:cs typeface="Times New Roman" panose="02020603050405020304" pitchFamily="18" charset="0"/>
              </a:rPr>
              <a:t> and </a:t>
            </a:r>
            <a:r>
              <a:rPr lang="en-GB" b="1" dirty="0">
                <a:effectLst/>
                <a:latin typeface="Calibri" panose="020F0502020204030204" pitchFamily="34" charset="0"/>
                <a:ea typeface="Calibri" panose="020F0502020204030204" pitchFamily="34" charset="0"/>
                <a:cs typeface="Times New Roman" panose="02020603050405020304" pitchFamily="18" charset="0"/>
              </a:rPr>
              <a:t>applying</a:t>
            </a:r>
            <a:r>
              <a:rPr lang="en-GB" dirty="0">
                <a:effectLst/>
                <a:latin typeface="Calibri" panose="020F0502020204030204" pitchFamily="34" charset="0"/>
                <a:ea typeface="Calibri" panose="020F0502020204030204" pitchFamily="34" charset="0"/>
                <a:cs typeface="Times New Roman" panose="02020603050405020304" pitchFamily="18" charset="0"/>
              </a:rPr>
              <a:t> skills and knowledge to address </a:t>
            </a:r>
            <a:r>
              <a:rPr lang="en-GB" b="1" dirty="0">
                <a:effectLst/>
                <a:latin typeface="Calibri" panose="020F0502020204030204" pitchFamily="34" charset="0"/>
                <a:ea typeface="Calibri" panose="020F0502020204030204" pitchFamily="34" charset="0"/>
                <a:cs typeface="Times New Roman" panose="02020603050405020304" pitchFamily="18" charset="0"/>
              </a:rPr>
              <a:t>‘real world’ </a:t>
            </a:r>
            <a:r>
              <a:rPr lang="en-GB" dirty="0">
                <a:effectLst/>
                <a:latin typeface="Calibri" panose="020F0502020204030204" pitchFamily="34" charset="0"/>
                <a:ea typeface="Calibri" panose="020F0502020204030204" pitchFamily="34" charset="0"/>
                <a:cs typeface="Times New Roman" panose="02020603050405020304" pitchFamily="18" charset="0"/>
              </a:rPr>
              <a:t>problems” (Lund 1997)</a:t>
            </a:r>
            <a:endParaRPr lang="en-GB" sz="825"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dirty="0"/>
              <a:t>Lydia Arnold (2019)</a:t>
            </a:r>
            <a:r>
              <a:rPr lang="en-GB" sz="1800" dirty="0">
                <a:latin typeface="Arial" panose="020B0604020202020204" pitchFamily="34" charset="0"/>
              </a:rPr>
              <a:t> </a:t>
            </a:r>
          </a:p>
          <a:p>
            <a:r>
              <a:rPr lang="en-GB" sz="1800" dirty="0">
                <a:latin typeface="Arial" panose="020B0604020202020204" pitchFamily="34" charset="0"/>
              </a:rPr>
              <a:t>“Authentic assessment is </a:t>
            </a:r>
          </a:p>
          <a:p>
            <a:pPr lvl="1"/>
            <a:r>
              <a:rPr lang="en-GB" b="0" i="0" u="none" strike="noStrike" dirty="0">
                <a:effectLst/>
                <a:latin typeface="Arial" panose="020B0604020202020204" pitchFamily="34" charset="0"/>
              </a:rPr>
              <a:t>characterised by</a:t>
            </a:r>
            <a:r>
              <a:rPr lang="en-GB" b="1" i="0" u="none" strike="noStrike" dirty="0">
                <a:effectLst/>
                <a:latin typeface="Arial" panose="020B0604020202020204" pitchFamily="34" charset="0"/>
              </a:rPr>
              <a:t> realism</a:t>
            </a:r>
            <a:r>
              <a:rPr lang="en-GB" b="0" i="0" u="none" strike="noStrike" dirty="0">
                <a:effectLst/>
                <a:latin typeface="Arial" panose="020B0604020202020204" pitchFamily="34" charset="0"/>
              </a:rPr>
              <a:t>, cognitive </a:t>
            </a:r>
            <a:r>
              <a:rPr lang="en-GB" i="0" u="none" strike="noStrike" dirty="0">
                <a:effectLst/>
                <a:latin typeface="Arial" panose="020B0604020202020204" pitchFamily="34" charset="0"/>
              </a:rPr>
              <a:t>challenge</a:t>
            </a:r>
            <a:r>
              <a:rPr lang="en-GB" b="0" i="0" u="none" strike="noStrike" dirty="0">
                <a:effectLst/>
                <a:latin typeface="Arial" panose="020B0604020202020204" pitchFamily="34" charset="0"/>
              </a:rPr>
              <a:t> and </a:t>
            </a:r>
            <a:r>
              <a:rPr lang="en-GB" i="0" u="none" strike="noStrike" dirty="0">
                <a:effectLst/>
                <a:latin typeface="Arial" panose="020B0604020202020204" pitchFamily="34" charset="0"/>
              </a:rPr>
              <a:t>evaluative judgment</a:t>
            </a:r>
          </a:p>
          <a:p>
            <a:pPr lvl="1"/>
            <a:r>
              <a:rPr lang="en-GB" b="0" i="0" u="none" strike="noStrike" dirty="0">
                <a:effectLst/>
                <a:latin typeface="Arial" panose="020B0604020202020204" pitchFamily="34" charset="0"/>
              </a:rPr>
              <a:t>with </a:t>
            </a:r>
            <a:r>
              <a:rPr lang="en-GB" b="1" i="0" u="none" strike="noStrike" dirty="0">
                <a:effectLst/>
                <a:latin typeface="Arial" panose="020B0604020202020204" pitchFamily="34" charset="0"/>
              </a:rPr>
              <a:t>relevance</a:t>
            </a:r>
            <a:r>
              <a:rPr lang="en-GB" b="0" i="0" u="none" strike="noStrike" dirty="0">
                <a:effectLst/>
                <a:latin typeface="Arial" panose="020B0604020202020204" pitchFamily="34" charset="0"/>
              </a:rPr>
              <a:t> to self, discipline community or professional community” </a:t>
            </a:r>
            <a:endParaRPr lang="en-GB" dirty="0"/>
          </a:p>
        </p:txBody>
      </p:sp>
      <p:pic>
        <p:nvPicPr>
          <p:cNvPr id="7" name="Content Placeholder 6">
            <a:extLst>
              <a:ext uri="{FF2B5EF4-FFF2-40B4-BE49-F238E27FC236}">
                <a16:creationId xmlns:a16="http://schemas.microsoft.com/office/drawing/2014/main" id="{C7DC092A-216F-4867-A600-EB88D99B0D6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5527279" y="2607469"/>
            <a:ext cx="3454796" cy="1939724"/>
          </a:xfrm>
          <a:prstGeom prst="rect">
            <a:avLst/>
          </a:prstGeom>
        </p:spPr>
      </p:pic>
    </p:spTree>
    <p:extLst>
      <p:ext uri="{BB962C8B-B14F-4D97-AF65-F5344CB8AC3E}">
        <p14:creationId xmlns:p14="http://schemas.microsoft.com/office/powerpoint/2010/main" val="22805494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6.1"/>
</p:tagLst>
</file>

<file path=ppt/theme/theme1.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4687</Words>
  <Application>Microsoft Office PowerPoint</Application>
  <PresentationFormat>On-screen Show (4:3)</PresentationFormat>
  <Paragraphs>246</Paragraphs>
  <Slides>27</Slides>
  <Notes>10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27</vt:i4>
      </vt:variant>
    </vt:vector>
  </HeadingPairs>
  <TitlesOfParts>
    <vt:vector size="38" baseType="lpstr">
      <vt:lpstr>Arial</vt:lpstr>
      <vt:lpstr>Arial Rounded MT Bold</vt:lpstr>
      <vt:lpstr>Calibri</vt:lpstr>
      <vt:lpstr>Calibri Light</vt:lpstr>
      <vt:lpstr>Comic Sans MS</vt:lpstr>
      <vt:lpstr>Wingdings</vt:lpstr>
      <vt:lpstr>101_Custom Design</vt:lpstr>
      <vt:lpstr>Custom Design</vt:lpstr>
      <vt:lpstr>Office Theme</vt:lpstr>
      <vt:lpstr>4_Office Theme</vt:lpstr>
      <vt:lpstr>3_Office Theme</vt:lpstr>
      <vt:lpstr>    What’s going on with HE assessment and feedback right now? Solstice workshop  1 July 2022 10.30-11.30</vt:lpstr>
      <vt:lpstr>In the past two years universities have faced major changes in assessment practice, with both positive and negative components</vt:lpstr>
      <vt:lpstr>So, what seem to be the big  upcoming themes in HE assessment?</vt:lpstr>
      <vt:lpstr>Here's what I’m seeing (aided by some thinking from last week’s very successful assessment in HE conference at Manchester) ‘AheConference @aheconference2022  Why not come next year?</vt:lpstr>
      <vt:lpstr>And some more issues</vt:lpstr>
      <vt:lpstr>And the continuing importance of :</vt:lpstr>
      <vt:lpstr>1. Why might we want more about authentic assessment?</vt:lpstr>
      <vt:lpstr>Do our assessment designs promote the kinds of learning that are desired for the longer term? </vt:lpstr>
      <vt:lpstr>Broadening conceptions of ‘authentic assessment’</vt:lpstr>
      <vt:lpstr>How can you write better assessment tasks?  Our Task Generator</vt:lpstr>
      <vt:lpstr>Six steps to designing authentic assignments</vt:lpstr>
      <vt:lpstr>PowerPoint Presentation</vt:lpstr>
      <vt:lpstr>THE COVID COLLECTION (https://bit.ly/3mMAEFP)</vt:lpstr>
      <vt:lpstr>Illustrative examples of more authentic tasks can be found in our Compendia  https://sally-brown.net/kay-sambell-and-sally-brown-covid-19-assessment-collection/</vt:lpstr>
      <vt:lpstr>3. Thinking about more diverse exam formats…..</vt:lpstr>
      <vt:lpstr>Examples of alternative, more inclusive and authentic assessment formats</vt:lpstr>
      <vt:lpstr>4. A better way to assess</vt:lpstr>
      <vt:lpstr>5. Involving students meaningfully: Dialogic feedback</vt:lpstr>
      <vt:lpstr>PowerPoint Presentation</vt:lpstr>
      <vt:lpstr>Transformed roles for students in the feedback process</vt:lpstr>
      <vt:lpstr>Activate inner feedback via comparison-making</vt:lpstr>
      <vt:lpstr>9. Programmatic planning of assessment enables teams to:</vt:lpstr>
      <vt:lpstr>10.  Some thoughts about Self and Peer assessment</vt:lpstr>
      <vt:lpstr>12. Not just doing it right but doing the right things in the right way for the right reasons. </vt:lpstr>
      <vt:lpstr>References 1</vt:lpstr>
      <vt:lpstr>References 2</vt:lpstr>
      <vt:lpstr>References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108</cp:revision>
  <dcterms:created xsi:type="dcterms:W3CDTF">2007-03-06T12:05:28Z</dcterms:created>
  <dcterms:modified xsi:type="dcterms:W3CDTF">2022-06-27T18:11:25Z</dcterms:modified>
</cp:coreProperties>
</file>