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960" r:id="rId3"/>
    <p:sldId id="961" r:id="rId4"/>
    <p:sldId id="962" r:id="rId5"/>
    <p:sldId id="963" r:id="rId6"/>
    <p:sldId id="964" r:id="rId7"/>
    <p:sldId id="965" r:id="rId8"/>
    <p:sldId id="966" r:id="rId9"/>
    <p:sldId id="967" r:id="rId10"/>
    <p:sldId id="968" r:id="rId11"/>
    <p:sldId id="969" r:id="rId12"/>
    <p:sldId id="970" r:id="rId13"/>
    <p:sldId id="971" r:id="rId14"/>
    <p:sldId id="972"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94660"/>
  </p:normalViewPr>
  <p:slideViewPr>
    <p:cSldViewPr snapToGrid="0">
      <p:cViewPr varScale="1">
        <p:scale>
          <a:sx n="74" d="100"/>
          <a:sy n="74" d="100"/>
        </p:scale>
        <p:origin x="84" y="6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2093D5-A4E8-4F3B-80C2-737C3087A4E9}" type="datetimeFigureOut">
              <a:rPr lang="en-GB" smtClean="0"/>
              <a:t>12/09/2021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29366B-851D-4ECB-8294-08BF927E4DB5}" type="slidenum">
              <a:rPr lang="en-GB" smtClean="0"/>
              <a:t>‹#›</a:t>
            </a:fld>
            <a:endParaRPr lang="en-GB"/>
          </a:p>
        </p:txBody>
      </p:sp>
    </p:spTree>
    <p:extLst>
      <p:ext uri="{BB962C8B-B14F-4D97-AF65-F5344CB8AC3E}">
        <p14:creationId xmlns:p14="http://schemas.microsoft.com/office/powerpoint/2010/main" val="24637148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F05BFB-098D-40EB-A115-A6CE1053252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72717FF-2F79-4C83-A148-F239516668E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E32DA2B-50F0-4204-BB1F-0D811C72323D}"/>
              </a:ext>
            </a:extLst>
          </p:cNvPr>
          <p:cNvSpPr>
            <a:spLocks noGrp="1"/>
          </p:cNvSpPr>
          <p:nvPr>
            <p:ph type="dt" sz="half" idx="10"/>
          </p:nvPr>
        </p:nvSpPr>
        <p:spPr/>
        <p:txBody>
          <a:bodyPr/>
          <a:lstStyle/>
          <a:p>
            <a:fld id="{DC386CB6-0034-4E51-9BB7-BAF15C1609AB}" type="datetimeFigureOut">
              <a:rPr lang="en-GB" smtClean="0"/>
              <a:t>12/09/2021</a:t>
            </a:fld>
            <a:endParaRPr lang="en-GB"/>
          </a:p>
        </p:txBody>
      </p:sp>
      <p:sp>
        <p:nvSpPr>
          <p:cNvPr id="5" name="Footer Placeholder 4">
            <a:extLst>
              <a:ext uri="{FF2B5EF4-FFF2-40B4-BE49-F238E27FC236}">
                <a16:creationId xmlns:a16="http://schemas.microsoft.com/office/drawing/2014/main" id="{A9F9F6A8-017A-41B5-8BB7-E9B0E659039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C20613D-747B-4611-8561-F224419E9E86}"/>
              </a:ext>
            </a:extLst>
          </p:cNvPr>
          <p:cNvSpPr>
            <a:spLocks noGrp="1"/>
          </p:cNvSpPr>
          <p:nvPr>
            <p:ph type="sldNum" sz="quarter" idx="12"/>
          </p:nvPr>
        </p:nvSpPr>
        <p:spPr/>
        <p:txBody>
          <a:bodyPr/>
          <a:lstStyle/>
          <a:p>
            <a:fld id="{F20A8FF3-8B9F-4B34-94A2-E06D20F9A647}" type="slidenum">
              <a:rPr lang="en-GB" smtClean="0"/>
              <a:t>‹#›</a:t>
            </a:fld>
            <a:endParaRPr lang="en-GB"/>
          </a:p>
        </p:txBody>
      </p:sp>
    </p:spTree>
    <p:extLst>
      <p:ext uri="{BB962C8B-B14F-4D97-AF65-F5344CB8AC3E}">
        <p14:creationId xmlns:p14="http://schemas.microsoft.com/office/powerpoint/2010/main" val="15553039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54309-55C6-4B8F-9712-49EF570EC936}"/>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6BD363D-66E5-4EEA-AFC1-5875A7FDEC4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C730A52-5BD7-4AA0-81BA-BAB167EDEBBD}"/>
              </a:ext>
            </a:extLst>
          </p:cNvPr>
          <p:cNvSpPr>
            <a:spLocks noGrp="1"/>
          </p:cNvSpPr>
          <p:nvPr>
            <p:ph type="dt" sz="half" idx="10"/>
          </p:nvPr>
        </p:nvSpPr>
        <p:spPr/>
        <p:txBody>
          <a:bodyPr/>
          <a:lstStyle/>
          <a:p>
            <a:fld id="{DC386CB6-0034-4E51-9BB7-BAF15C1609AB}" type="datetimeFigureOut">
              <a:rPr lang="en-GB" smtClean="0"/>
              <a:t>12/09/2021</a:t>
            </a:fld>
            <a:endParaRPr lang="en-GB"/>
          </a:p>
        </p:txBody>
      </p:sp>
      <p:sp>
        <p:nvSpPr>
          <p:cNvPr id="5" name="Footer Placeholder 4">
            <a:extLst>
              <a:ext uri="{FF2B5EF4-FFF2-40B4-BE49-F238E27FC236}">
                <a16:creationId xmlns:a16="http://schemas.microsoft.com/office/drawing/2014/main" id="{C7FFD316-15C5-4AB3-8926-D79F2F6756A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8C820C6-D052-4C5A-9683-7720394D1F24}"/>
              </a:ext>
            </a:extLst>
          </p:cNvPr>
          <p:cNvSpPr>
            <a:spLocks noGrp="1"/>
          </p:cNvSpPr>
          <p:nvPr>
            <p:ph type="sldNum" sz="quarter" idx="12"/>
          </p:nvPr>
        </p:nvSpPr>
        <p:spPr/>
        <p:txBody>
          <a:bodyPr/>
          <a:lstStyle/>
          <a:p>
            <a:fld id="{F20A8FF3-8B9F-4B34-94A2-E06D20F9A647}" type="slidenum">
              <a:rPr lang="en-GB" smtClean="0"/>
              <a:t>‹#›</a:t>
            </a:fld>
            <a:endParaRPr lang="en-GB"/>
          </a:p>
        </p:txBody>
      </p:sp>
    </p:spTree>
    <p:extLst>
      <p:ext uri="{BB962C8B-B14F-4D97-AF65-F5344CB8AC3E}">
        <p14:creationId xmlns:p14="http://schemas.microsoft.com/office/powerpoint/2010/main" val="5683894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3C7A7D6-9A48-4FB8-A42F-A7744BACA4C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483800F-B87D-43A1-966E-DD889ED73EF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62A9003-5584-4D41-A62E-0164184503C5}"/>
              </a:ext>
            </a:extLst>
          </p:cNvPr>
          <p:cNvSpPr>
            <a:spLocks noGrp="1"/>
          </p:cNvSpPr>
          <p:nvPr>
            <p:ph type="dt" sz="half" idx="10"/>
          </p:nvPr>
        </p:nvSpPr>
        <p:spPr/>
        <p:txBody>
          <a:bodyPr/>
          <a:lstStyle/>
          <a:p>
            <a:fld id="{DC386CB6-0034-4E51-9BB7-BAF15C1609AB}" type="datetimeFigureOut">
              <a:rPr lang="en-GB" smtClean="0"/>
              <a:t>12/09/2021</a:t>
            </a:fld>
            <a:endParaRPr lang="en-GB"/>
          </a:p>
        </p:txBody>
      </p:sp>
      <p:sp>
        <p:nvSpPr>
          <p:cNvPr id="5" name="Footer Placeholder 4">
            <a:extLst>
              <a:ext uri="{FF2B5EF4-FFF2-40B4-BE49-F238E27FC236}">
                <a16:creationId xmlns:a16="http://schemas.microsoft.com/office/drawing/2014/main" id="{DF73A28B-61CC-4E87-985D-4D871EBA4C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AECBEFF-E470-49D9-A569-7284DA824DC6}"/>
              </a:ext>
            </a:extLst>
          </p:cNvPr>
          <p:cNvSpPr>
            <a:spLocks noGrp="1"/>
          </p:cNvSpPr>
          <p:nvPr>
            <p:ph type="sldNum" sz="quarter" idx="12"/>
          </p:nvPr>
        </p:nvSpPr>
        <p:spPr/>
        <p:txBody>
          <a:bodyPr/>
          <a:lstStyle/>
          <a:p>
            <a:fld id="{F20A8FF3-8B9F-4B34-94A2-E06D20F9A647}" type="slidenum">
              <a:rPr lang="en-GB" smtClean="0"/>
              <a:t>‹#›</a:t>
            </a:fld>
            <a:endParaRPr lang="en-GB"/>
          </a:p>
        </p:txBody>
      </p:sp>
    </p:spTree>
    <p:extLst>
      <p:ext uri="{BB962C8B-B14F-4D97-AF65-F5344CB8AC3E}">
        <p14:creationId xmlns:p14="http://schemas.microsoft.com/office/powerpoint/2010/main" val="1770016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F51A8-E33E-4FD1-BF6E-3930DB83265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C068721-A0F9-48CD-83DA-348573171CF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49A81A4-4C61-4176-AF69-43AE263392F2}"/>
              </a:ext>
            </a:extLst>
          </p:cNvPr>
          <p:cNvSpPr>
            <a:spLocks noGrp="1"/>
          </p:cNvSpPr>
          <p:nvPr>
            <p:ph type="dt" sz="half" idx="10"/>
          </p:nvPr>
        </p:nvSpPr>
        <p:spPr/>
        <p:txBody>
          <a:bodyPr/>
          <a:lstStyle/>
          <a:p>
            <a:fld id="{DC386CB6-0034-4E51-9BB7-BAF15C1609AB}" type="datetimeFigureOut">
              <a:rPr lang="en-GB" smtClean="0"/>
              <a:t>12/09/2021</a:t>
            </a:fld>
            <a:endParaRPr lang="en-GB"/>
          </a:p>
        </p:txBody>
      </p:sp>
      <p:sp>
        <p:nvSpPr>
          <p:cNvPr id="5" name="Footer Placeholder 4">
            <a:extLst>
              <a:ext uri="{FF2B5EF4-FFF2-40B4-BE49-F238E27FC236}">
                <a16:creationId xmlns:a16="http://schemas.microsoft.com/office/drawing/2014/main" id="{941890AF-D602-47CC-A188-3D88F555D7E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7A5F19B-AC5E-4541-900C-0726EEFD90CB}"/>
              </a:ext>
            </a:extLst>
          </p:cNvPr>
          <p:cNvSpPr>
            <a:spLocks noGrp="1"/>
          </p:cNvSpPr>
          <p:nvPr>
            <p:ph type="sldNum" sz="quarter" idx="12"/>
          </p:nvPr>
        </p:nvSpPr>
        <p:spPr/>
        <p:txBody>
          <a:bodyPr/>
          <a:lstStyle/>
          <a:p>
            <a:fld id="{F20A8FF3-8B9F-4B34-94A2-E06D20F9A647}" type="slidenum">
              <a:rPr lang="en-GB" smtClean="0"/>
              <a:t>‹#›</a:t>
            </a:fld>
            <a:endParaRPr lang="en-GB"/>
          </a:p>
        </p:txBody>
      </p:sp>
    </p:spTree>
    <p:extLst>
      <p:ext uri="{BB962C8B-B14F-4D97-AF65-F5344CB8AC3E}">
        <p14:creationId xmlns:p14="http://schemas.microsoft.com/office/powerpoint/2010/main" val="37644507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50C10C-9F8A-4F2B-9D84-10398AEA63A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4FEDC14-4481-4107-9CE0-36564B3B19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FF55147-F496-4709-8757-5000E2652D93}"/>
              </a:ext>
            </a:extLst>
          </p:cNvPr>
          <p:cNvSpPr>
            <a:spLocks noGrp="1"/>
          </p:cNvSpPr>
          <p:nvPr>
            <p:ph type="dt" sz="half" idx="10"/>
          </p:nvPr>
        </p:nvSpPr>
        <p:spPr/>
        <p:txBody>
          <a:bodyPr/>
          <a:lstStyle/>
          <a:p>
            <a:fld id="{DC386CB6-0034-4E51-9BB7-BAF15C1609AB}" type="datetimeFigureOut">
              <a:rPr lang="en-GB" smtClean="0"/>
              <a:t>12/09/2021</a:t>
            </a:fld>
            <a:endParaRPr lang="en-GB"/>
          </a:p>
        </p:txBody>
      </p:sp>
      <p:sp>
        <p:nvSpPr>
          <p:cNvPr id="5" name="Footer Placeholder 4">
            <a:extLst>
              <a:ext uri="{FF2B5EF4-FFF2-40B4-BE49-F238E27FC236}">
                <a16:creationId xmlns:a16="http://schemas.microsoft.com/office/drawing/2014/main" id="{A0D2DD13-5303-42BF-841E-E57507AFA49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2D27F19-A88C-4B80-87A5-C1B1BFDE0D72}"/>
              </a:ext>
            </a:extLst>
          </p:cNvPr>
          <p:cNvSpPr>
            <a:spLocks noGrp="1"/>
          </p:cNvSpPr>
          <p:nvPr>
            <p:ph type="sldNum" sz="quarter" idx="12"/>
          </p:nvPr>
        </p:nvSpPr>
        <p:spPr/>
        <p:txBody>
          <a:bodyPr/>
          <a:lstStyle/>
          <a:p>
            <a:fld id="{F20A8FF3-8B9F-4B34-94A2-E06D20F9A647}" type="slidenum">
              <a:rPr lang="en-GB" smtClean="0"/>
              <a:t>‹#›</a:t>
            </a:fld>
            <a:endParaRPr lang="en-GB"/>
          </a:p>
        </p:txBody>
      </p:sp>
    </p:spTree>
    <p:extLst>
      <p:ext uri="{BB962C8B-B14F-4D97-AF65-F5344CB8AC3E}">
        <p14:creationId xmlns:p14="http://schemas.microsoft.com/office/powerpoint/2010/main" val="1426786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AA77CE-09BD-4141-80D7-1D4663855E6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2C170D5-8296-4985-BEC7-AEAD4DF0813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6022E1E-C3F8-4D6B-9F3E-9C5B4B175D1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B8FCCED5-CDF5-4920-B2AE-5483AEF6A4A8}"/>
              </a:ext>
            </a:extLst>
          </p:cNvPr>
          <p:cNvSpPr>
            <a:spLocks noGrp="1"/>
          </p:cNvSpPr>
          <p:nvPr>
            <p:ph type="dt" sz="half" idx="10"/>
          </p:nvPr>
        </p:nvSpPr>
        <p:spPr/>
        <p:txBody>
          <a:bodyPr/>
          <a:lstStyle/>
          <a:p>
            <a:fld id="{DC386CB6-0034-4E51-9BB7-BAF15C1609AB}" type="datetimeFigureOut">
              <a:rPr lang="en-GB" smtClean="0"/>
              <a:t>12/09/2021</a:t>
            </a:fld>
            <a:endParaRPr lang="en-GB"/>
          </a:p>
        </p:txBody>
      </p:sp>
      <p:sp>
        <p:nvSpPr>
          <p:cNvPr id="6" name="Footer Placeholder 5">
            <a:extLst>
              <a:ext uri="{FF2B5EF4-FFF2-40B4-BE49-F238E27FC236}">
                <a16:creationId xmlns:a16="http://schemas.microsoft.com/office/drawing/2014/main" id="{4AF9173B-E4A8-4981-99DF-58EA7FDB73A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2E94833-845C-4EAC-9FB6-4A9F5658FC1A}"/>
              </a:ext>
            </a:extLst>
          </p:cNvPr>
          <p:cNvSpPr>
            <a:spLocks noGrp="1"/>
          </p:cNvSpPr>
          <p:nvPr>
            <p:ph type="sldNum" sz="quarter" idx="12"/>
          </p:nvPr>
        </p:nvSpPr>
        <p:spPr/>
        <p:txBody>
          <a:bodyPr/>
          <a:lstStyle/>
          <a:p>
            <a:fld id="{F20A8FF3-8B9F-4B34-94A2-E06D20F9A647}" type="slidenum">
              <a:rPr lang="en-GB" smtClean="0"/>
              <a:t>‹#›</a:t>
            </a:fld>
            <a:endParaRPr lang="en-GB"/>
          </a:p>
        </p:txBody>
      </p:sp>
    </p:spTree>
    <p:extLst>
      <p:ext uri="{BB962C8B-B14F-4D97-AF65-F5344CB8AC3E}">
        <p14:creationId xmlns:p14="http://schemas.microsoft.com/office/powerpoint/2010/main" val="31074464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A056A-D18D-4C3C-9F30-78F3410A51F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75CB0D82-69C6-4A76-92ED-70488DFFD9E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B1EE237-6275-4317-8D8C-42FE0E39E9A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8A1C215-77CA-4A39-B5B1-D8AF26083DC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4C2079-EA44-4A2F-9941-A4A5FC55CAA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E1EFD71-A47B-44AE-93C0-6D169B2A9682}"/>
              </a:ext>
            </a:extLst>
          </p:cNvPr>
          <p:cNvSpPr>
            <a:spLocks noGrp="1"/>
          </p:cNvSpPr>
          <p:nvPr>
            <p:ph type="dt" sz="half" idx="10"/>
          </p:nvPr>
        </p:nvSpPr>
        <p:spPr/>
        <p:txBody>
          <a:bodyPr/>
          <a:lstStyle/>
          <a:p>
            <a:fld id="{DC386CB6-0034-4E51-9BB7-BAF15C1609AB}" type="datetimeFigureOut">
              <a:rPr lang="en-GB" smtClean="0"/>
              <a:t>12/09/2021</a:t>
            </a:fld>
            <a:endParaRPr lang="en-GB"/>
          </a:p>
        </p:txBody>
      </p:sp>
      <p:sp>
        <p:nvSpPr>
          <p:cNvPr id="8" name="Footer Placeholder 7">
            <a:extLst>
              <a:ext uri="{FF2B5EF4-FFF2-40B4-BE49-F238E27FC236}">
                <a16:creationId xmlns:a16="http://schemas.microsoft.com/office/drawing/2014/main" id="{F43BA352-0DBF-47ED-B650-AB20FDFC5D4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F3DF68A-EDFE-483D-94F0-9FEC48FA9A52}"/>
              </a:ext>
            </a:extLst>
          </p:cNvPr>
          <p:cNvSpPr>
            <a:spLocks noGrp="1"/>
          </p:cNvSpPr>
          <p:nvPr>
            <p:ph type="sldNum" sz="quarter" idx="12"/>
          </p:nvPr>
        </p:nvSpPr>
        <p:spPr/>
        <p:txBody>
          <a:bodyPr/>
          <a:lstStyle/>
          <a:p>
            <a:fld id="{F20A8FF3-8B9F-4B34-94A2-E06D20F9A647}" type="slidenum">
              <a:rPr lang="en-GB" smtClean="0"/>
              <a:t>‹#›</a:t>
            </a:fld>
            <a:endParaRPr lang="en-GB"/>
          </a:p>
        </p:txBody>
      </p:sp>
    </p:spTree>
    <p:extLst>
      <p:ext uri="{BB962C8B-B14F-4D97-AF65-F5344CB8AC3E}">
        <p14:creationId xmlns:p14="http://schemas.microsoft.com/office/powerpoint/2010/main" val="2955393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61F40C-A7B9-4737-A0F9-595C74F6588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D34A0EA-655B-4061-ABBA-D812C3689D8D}"/>
              </a:ext>
            </a:extLst>
          </p:cNvPr>
          <p:cNvSpPr>
            <a:spLocks noGrp="1"/>
          </p:cNvSpPr>
          <p:nvPr>
            <p:ph type="dt" sz="half" idx="10"/>
          </p:nvPr>
        </p:nvSpPr>
        <p:spPr/>
        <p:txBody>
          <a:bodyPr/>
          <a:lstStyle/>
          <a:p>
            <a:fld id="{DC386CB6-0034-4E51-9BB7-BAF15C1609AB}" type="datetimeFigureOut">
              <a:rPr lang="en-GB" smtClean="0"/>
              <a:t>12/09/2021</a:t>
            </a:fld>
            <a:endParaRPr lang="en-GB"/>
          </a:p>
        </p:txBody>
      </p:sp>
      <p:sp>
        <p:nvSpPr>
          <p:cNvPr id="4" name="Footer Placeholder 3">
            <a:extLst>
              <a:ext uri="{FF2B5EF4-FFF2-40B4-BE49-F238E27FC236}">
                <a16:creationId xmlns:a16="http://schemas.microsoft.com/office/drawing/2014/main" id="{105AC0EB-AFE8-430B-BF36-105BF1180266}"/>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B57C17C-E9DA-4290-90BB-08C62A2CBC39}"/>
              </a:ext>
            </a:extLst>
          </p:cNvPr>
          <p:cNvSpPr>
            <a:spLocks noGrp="1"/>
          </p:cNvSpPr>
          <p:nvPr>
            <p:ph type="sldNum" sz="quarter" idx="12"/>
          </p:nvPr>
        </p:nvSpPr>
        <p:spPr/>
        <p:txBody>
          <a:bodyPr/>
          <a:lstStyle/>
          <a:p>
            <a:fld id="{F20A8FF3-8B9F-4B34-94A2-E06D20F9A647}" type="slidenum">
              <a:rPr lang="en-GB" smtClean="0"/>
              <a:t>‹#›</a:t>
            </a:fld>
            <a:endParaRPr lang="en-GB"/>
          </a:p>
        </p:txBody>
      </p:sp>
    </p:spTree>
    <p:extLst>
      <p:ext uri="{BB962C8B-B14F-4D97-AF65-F5344CB8AC3E}">
        <p14:creationId xmlns:p14="http://schemas.microsoft.com/office/powerpoint/2010/main" val="3393164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0E7135D-284E-40FF-A1C2-C2F24DC08D72}"/>
              </a:ext>
            </a:extLst>
          </p:cNvPr>
          <p:cNvSpPr>
            <a:spLocks noGrp="1"/>
          </p:cNvSpPr>
          <p:nvPr>
            <p:ph type="dt" sz="half" idx="10"/>
          </p:nvPr>
        </p:nvSpPr>
        <p:spPr/>
        <p:txBody>
          <a:bodyPr/>
          <a:lstStyle/>
          <a:p>
            <a:fld id="{DC386CB6-0034-4E51-9BB7-BAF15C1609AB}" type="datetimeFigureOut">
              <a:rPr lang="en-GB" smtClean="0"/>
              <a:t>12/09/2021</a:t>
            </a:fld>
            <a:endParaRPr lang="en-GB"/>
          </a:p>
        </p:txBody>
      </p:sp>
      <p:sp>
        <p:nvSpPr>
          <p:cNvPr id="3" name="Footer Placeholder 2">
            <a:extLst>
              <a:ext uri="{FF2B5EF4-FFF2-40B4-BE49-F238E27FC236}">
                <a16:creationId xmlns:a16="http://schemas.microsoft.com/office/drawing/2014/main" id="{AC5D2928-0547-4824-AD3F-D69F940B355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3A4A387-4B3B-4785-91F4-9840CB20FF69}"/>
              </a:ext>
            </a:extLst>
          </p:cNvPr>
          <p:cNvSpPr>
            <a:spLocks noGrp="1"/>
          </p:cNvSpPr>
          <p:nvPr>
            <p:ph type="sldNum" sz="quarter" idx="12"/>
          </p:nvPr>
        </p:nvSpPr>
        <p:spPr/>
        <p:txBody>
          <a:bodyPr/>
          <a:lstStyle/>
          <a:p>
            <a:fld id="{F20A8FF3-8B9F-4B34-94A2-E06D20F9A647}" type="slidenum">
              <a:rPr lang="en-GB" smtClean="0"/>
              <a:t>‹#›</a:t>
            </a:fld>
            <a:endParaRPr lang="en-GB"/>
          </a:p>
        </p:txBody>
      </p:sp>
    </p:spTree>
    <p:extLst>
      <p:ext uri="{BB962C8B-B14F-4D97-AF65-F5344CB8AC3E}">
        <p14:creationId xmlns:p14="http://schemas.microsoft.com/office/powerpoint/2010/main" val="3205790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A7F9BA-806E-43FE-9AC9-61A950A022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2B03ADAC-F05B-4D56-A6A3-DC553D2EB99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DEEEC2D-14E5-4FA7-9429-2F7D926589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20B10AD-0AEA-4F2F-9227-1D95B03DB8EE}"/>
              </a:ext>
            </a:extLst>
          </p:cNvPr>
          <p:cNvSpPr>
            <a:spLocks noGrp="1"/>
          </p:cNvSpPr>
          <p:nvPr>
            <p:ph type="dt" sz="half" idx="10"/>
          </p:nvPr>
        </p:nvSpPr>
        <p:spPr/>
        <p:txBody>
          <a:bodyPr/>
          <a:lstStyle/>
          <a:p>
            <a:fld id="{DC386CB6-0034-4E51-9BB7-BAF15C1609AB}" type="datetimeFigureOut">
              <a:rPr lang="en-GB" smtClean="0"/>
              <a:t>12/09/2021</a:t>
            </a:fld>
            <a:endParaRPr lang="en-GB"/>
          </a:p>
        </p:txBody>
      </p:sp>
      <p:sp>
        <p:nvSpPr>
          <p:cNvPr id="6" name="Footer Placeholder 5">
            <a:extLst>
              <a:ext uri="{FF2B5EF4-FFF2-40B4-BE49-F238E27FC236}">
                <a16:creationId xmlns:a16="http://schemas.microsoft.com/office/drawing/2014/main" id="{6D81DDDD-C63B-4036-8958-04CF95C7F3E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6242C9A-F1F5-4A37-AF0B-2E41C2490648}"/>
              </a:ext>
            </a:extLst>
          </p:cNvPr>
          <p:cNvSpPr>
            <a:spLocks noGrp="1"/>
          </p:cNvSpPr>
          <p:nvPr>
            <p:ph type="sldNum" sz="quarter" idx="12"/>
          </p:nvPr>
        </p:nvSpPr>
        <p:spPr/>
        <p:txBody>
          <a:bodyPr/>
          <a:lstStyle/>
          <a:p>
            <a:fld id="{F20A8FF3-8B9F-4B34-94A2-E06D20F9A647}" type="slidenum">
              <a:rPr lang="en-GB" smtClean="0"/>
              <a:t>‹#›</a:t>
            </a:fld>
            <a:endParaRPr lang="en-GB"/>
          </a:p>
        </p:txBody>
      </p:sp>
    </p:spTree>
    <p:extLst>
      <p:ext uri="{BB962C8B-B14F-4D97-AF65-F5344CB8AC3E}">
        <p14:creationId xmlns:p14="http://schemas.microsoft.com/office/powerpoint/2010/main" val="2010164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FCBE9-8A94-4605-BA0C-C612F1B70F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455E070-8A51-4044-B309-C37EE8F180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BFA3BE0-F125-49AE-963D-779AAF98E5C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CF90-E2A3-4316-BD6E-9B802B77EFD3}"/>
              </a:ext>
            </a:extLst>
          </p:cNvPr>
          <p:cNvSpPr>
            <a:spLocks noGrp="1"/>
          </p:cNvSpPr>
          <p:nvPr>
            <p:ph type="dt" sz="half" idx="10"/>
          </p:nvPr>
        </p:nvSpPr>
        <p:spPr/>
        <p:txBody>
          <a:bodyPr/>
          <a:lstStyle/>
          <a:p>
            <a:fld id="{DC386CB6-0034-4E51-9BB7-BAF15C1609AB}" type="datetimeFigureOut">
              <a:rPr lang="en-GB" smtClean="0"/>
              <a:t>12/09/2021</a:t>
            </a:fld>
            <a:endParaRPr lang="en-GB"/>
          </a:p>
        </p:txBody>
      </p:sp>
      <p:sp>
        <p:nvSpPr>
          <p:cNvPr id="6" name="Footer Placeholder 5">
            <a:extLst>
              <a:ext uri="{FF2B5EF4-FFF2-40B4-BE49-F238E27FC236}">
                <a16:creationId xmlns:a16="http://schemas.microsoft.com/office/drawing/2014/main" id="{A57A8F2C-577A-4F60-83C1-91ECFA9F6C8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5794119-C13B-4ABC-A812-D26E8C2072FD}"/>
              </a:ext>
            </a:extLst>
          </p:cNvPr>
          <p:cNvSpPr>
            <a:spLocks noGrp="1"/>
          </p:cNvSpPr>
          <p:nvPr>
            <p:ph type="sldNum" sz="quarter" idx="12"/>
          </p:nvPr>
        </p:nvSpPr>
        <p:spPr/>
        <p:txBody>
          <a:bodyPr/>
          <a:lstStyle/>
          <a:p>
            <a:fld id="{F20A8FF3-8B9F-4B34-94A2-E06D20F9A647}" type="slidenum">
              <a:rPr lang="en-GB" smtClean="0"/>
              <a:t>‹#›</a:t>
            </a:fld>
            <a:endParaRPr lang="en-GB"/>
          </a:p>
        </p:txBody>
      </p:sp>
    </p:spTree>
    <p:extLst>
      <p:ext uri="{BB962C8B-B14F-4D97-AF65-F5344CB8AC3E}">
        <p14:creationId xmlns:p14="http://schemas.microsoft.com/office/powerpoint/2010/main" val="398134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157E02-B5BD-473B-8E76-EE0638A85AB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46DD925-E054-4548-8A95-2E1F6B311C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4E0F6CD-DDA0-4719-92F5-FF6CF6FD566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386CB6-0034-4E51-9BB7-BAF15C1609AB}" type="datetimeFigureOut">
              <a:rPr lang="en-GB" smtClean="0"/>
              <a:t>12/09/2021</a:t>
            </a:fld>
            <a:endParaRPr lang="en-GB"/>
          </a:p>
        </p:txBody>
      </p:sp>
      <p:sp>
        <p:nvSpPr>
          <p:cNvPr id="5" name="Footer Placeholder 4">
            <a:extLst>
              <a:ext uri="{FF2B5EF4-FFF2-40B4-BE49-F238E27FC236}">
                <a16:creationId xmlns:a16="http://schemas.microsoft.com/office/drawing/2014/main" id="{86E3A61B-EAF0-42FF-8B27-3F1911FEA8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D1DFB98-35DD-43A0-A5AC-083ABD38C9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20A8FF3-8B9F-4B34-94A2-E06D20F9A647}" type="slidenum">
              <a:rPr lang="en-GB" smtClean="0"/>
              <a:t>‹#›</a:t>
            </a:fld>
            <a:endParaRPr lang="en-GB"/>
          </a:p>
        </p:txBody>
      </p:sp>
    </p:spTree>
    <p:extLst>
      <p:ext uri="{BB962C8B-B14F-4D97-AF65-F5344CB8AC3E}">
        <p14:creationId xmlns:p14="http://schemas.microsoft.com/office/powerpoint/2010/main" val="5768169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5" name="Rectangle 80">
            <a:extLst>
              <a:ext uri="{FF2B5EF4-FFF2-40B4-BE49-F238E27FC236}">
                <a16:creationId xmlns:a16="http://schemas.microsoft.com/office/drawing/2014/main" id="{2E614F1C-2D93-42D0-B229-7681994499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7403089" y="0"/>
            <a:ext cx="4788912" cy="6858000"/>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BFD603B-FD67-42E7-A754-A42F4F226482}"/>
              </a:ext>
            </a:extLst>
          </p:cNvPr>
          <p:cNvSpPr>
            <a:spLocks noGrp="1"/>
          </p:cNvSpPr>
          <p:nvPr>
            <p:ph type="title"/>
          </p:nvPr>
        </p:nvSpPr>
        <p:spPr>
          <a:xfrm>
            <a:off x="8174735" y="640081"/>
            <a:ext cx="3377183" cy="3708895"/>
          </a:xfrm>
          <a:noFill/>
        </p:spPr>
        <p:txBody>
          <a:bodyPr vert="horz" lIns="91440" tIns="45720" rIns="91440" bIns="45720" rtlCol="0" anchor="b">
            <a:normAutofit/>
          </a:bodyPr>
          <a:lstStyle/>
          <a:p>
            <a:r>
              <a:rPr lang="en-US" sz="3100" b="1">
                <a:solidFill>
                  <a:schemeClr val="bg1"/>
                </a:solidFill>
                <a:effectLst/>
              </a:rPr>
              <a:t>Twelve questions we need to address post-pandemic: a crowd sourced keynote convened by Sally Brown</a:t>
            </a:r>
            <a:br>
              <a:rPr lang="en-US" sz="3100" b="1">
                <a:solidFill>
                  <a:schemeClr val="bg1"/>
                </a:solidFill>
                <a:effectLst/>
              </a:rPr>
            </a:br>
            <a:r>
              <a:rPr lang="en-US" sz="3100" b="1">
                <a:solidFill>
                  <a:schemeClr val="bg1"/>
                </a:solidFill>
                <a:effectLst/>
              </a:rPr>
              <a:t>Monday 13</a:t>
            </a:r>
            <a:r>
              <a:rPr lang="en-US" sz="3100" b="1" baseline="30000">
                <a:solidFill>
                  <a:schemeClr val="bg1"/>
                </a:solidFill>
                <a:effectLst/>
              </a:rPr>
              <a:t>th</a:t>
            </a:r>
            <a:r>
              <a:rPr lang="en-US" sz="3100" b="1">
                <a:solidFill>
                  <a:schemeClr val="bg1"/>
                </a:solidFill>
                <a:effectLst/>
              </a:rPr>
              <a:t> September 2021</a:t>
            </a:r>
            <a:endParaRPr lang="en-US" sz="3100" b="1">
              <a:solidFill>
                <a:schemeClr val="bg1"/>
              </a:solidFill>
            </a:endParaRPr>
          </a:p>
        </p:txBody>
      </p:sp>
      <p:sp>
        <p:nvSpPr>
          <p:cNvPr id="4" name="Text Placeholder 3">
            <a:extLst>
              <a:ext uri="{FF2B5EF4-FFF2-40B4-BE49-F238E27FC236}">
                <a16:creationId xmlns:a16="http://schemas.microsoft.com/office/drawing/2014/main" id="{492CDD5C-E227-40DC-8556-8BD8441E283C}"/>
              </a:ext>
            </a:extLst>
          </p:cNvPr>
          <p:cNvSpPr>
            <a:spLocks noGrp="1"/>
          </p:cNvSpPr>
          <p:nvPr>
            <p:ph type="body" sz="half" idx="2"/>
          </p:nvPr>
        </p:nvSpPr>
        <p:spPr>
          <a:xfrm>
            <a:off x="8174735" y="4571999"/>
            <a:ext cx="3377184" cy="1645921"/>
          </a:xfrm>
          <a:noFill/>
        </p:spPr>
        <p:txBody>
          <a:bodyPr vert="horz" lIns="91440" tIns="45720" rIns="91440" bIns="45720" rtlCol="0">
            <a:normAutofit/>
          </a:bodyPr>
          <a:lstStyle/>
          <a:p>
            <a:r>
              <a:rPr lang="en-US" sz="2000" dirty="0">
                <a:solidFill>
                  <a:schemeClr val="bg1"/>
                </a:solidFill>
              </a:rPr>
              <a:t>Please use Padlet to interact to the session the session</a:t>
            </a:r>
          </a:p>
        </p:txBody>
      </p:sp>
      <p:pic>
        <p:nvPicPr>
          <p:cNvPr id="5" name="Picture 2" descr="Young Chimpanzee Dressed as Circus Leader on Stage A primate ringmaster would like to welcome you to his circus. Enjoy the Show. ringmaster stock pictures, royalty-free photos &amp; images">
            <a:extLst>
              <a:ext uri="{FF2B5EF4-FFF2-40B4-BE49-F238E27FC236}">
                <a16:creationId xmlns:a16="http://schemas.microsoft.com/office/drawing/2014/main" id="{5332BA17-1926-4424-A922-BC1F611C8CC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 b="7125"/>
          <a:stretch/>
        </p:blipFill>
        <p:spPr bwMode="auto">
          <a:xfrm>
            <a:off x="20" y="10"/>
            <a:ext cx="7534636" cy="68579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29864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42" name="Picture 2" descr="Pokemon, Games, Digital, Electronics">
            <a:extLst>
              <a:ext uri="{FF2B5EF4-FFF2-40B4-BE49-F238E27FC236}">
                <a16:creationId xmlns:a16="http://schemas.microsoft.com/office/drawing/2014/main" id="{6B61E819-B6C3-4F2C-86FA-6BC7525E4CE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5755" b="2"/>
          <a:stretch/>
        </p:blipFill>
        <p:spPr bwMode="auto">
          <a:xfrm>
            <a:off x="1" y="10"/>
            <a:ext cx="9669642" cy="6857990"/>
          </a:xfrm>
          <a:prstGeom prst="rect">
            <a:avLst/>
          </a:prstGeom>
          <a:noFill/>
          <a:extLst>
            <a:ext uri="{909E8E84-426E-40DD-AFC4-6F175D3DCCD1}">
              <a14:hiddenFill xmlns:a14="http://schemas.microsoft.com/office/drawing/2010/main">
                <a:solidFill>
                  <a:srgbClr val="FFFFFF"/>
                </a:solidFill>
              </a14:hiddenFill>
            </a:ext>
          </a:extLst>
        </p:spPr>
      </p:pic>
      <p:sp>
        <p:nvSpPr>
          <p:cNvPr id="137" name="Rectangle 136">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772ABB7E-0FFA-49D9-B4C6-3E8980542A58}"/>
              </a:ext>
            </a:extLst>
          </p:cNvPr>
          <p:cNvSpPr>
            <a:spLocks noGrp="1"/>
          </p:cNvSpPr>
          <p:nvPr>
            <p:ph type="title"/>
          </p:nvPr>
        </p:nvSpPr>
        <p:spPr>
          <a:xfrm>
            <a:off x="7531610" y="365124"/>
            <a:ext cx="4219403" cy="2282983"/>
          </a:xfrm>
        </p:spPr>
        <p:txBody>
          <a:bodyPr vert="horz" lIns="91440" tIns="45720" rIns="91440" bIns="45720" rtlCol="0" anchor="ctr">
            <a:normAutofit/>
          </a:bodyPr>
          <a:lstStyle/>
          <a:p>
            <a:r>
              <a:rPr lang="en-US" sz="2400" b="1" dirty="0">
                <a:effectLst/>
              </a:rPr>
              <a:t>9. Do we need to rationalise the functions of the buildings on the university campus as we balance keeping people safe, and encouraging a sense of community? </a:t>
            </a:r>
            <a:endParaRPr lang="en-US" sz="2400" b="1" dirty="0"/>
          </a:p>
        </p:txBody>
      </p:sp>
      <p:sp>
        <p:nvSpPr>
          <p:cNvPr id="4" name="Text Placeholder 3">
            <a:extLst>
              <a:ext uri="{FF2B5EF4-FFF2-40B4-BE49-F238E27FC236}">
                <a16:creationId xmlns:a16="http://schemas.microsoft.com/office/drawing/2014/main" id="{C948D849-CE16-486C-A048-525E6FF9E95E}"/>
              </a:ext>
            </a:extLst>
          </p:cNvPr>
          <p:cNvSpPr>
            <a:spLocks noGrp="1"/>
          </p:cNvSpPr>
          <p:nvPr>
            <p:ph type="body" sz="half" idx="2"/>
          </p:nvPr>
        </p:nvSpPr>
        <p:spPr>
          <a:xfrm>
            <a:off x="8008266" y="2881673"/>
            <a:ext cx="3822189" cy="3742762"/>
          </a:xfrm>
        </p:spPr>
        <p:txBody>
          <a:bodyPr vert="horz" lIns="91440" tIns="45720" rIns="91440" bIns="45720" rtlCol="0">
            <a:normAutofit/>
          </a:bodyPr>
          <a:lstStyle/>
          <a:p>
            <a:r>
              <a:rPr lang="en-US" sz="2000" b="1" dirty="0"/>
              <a:t>Yes! We need to:</a:t>
            </a:r>
          </a:p>
          <a:p>
            <a:pPr indent="-228600">
              <a:buFont typeface="Arial" panose="020B0604020202020204" pitchFamily="34" charset="0"/>
              <a:buChar char="•"/>
            </a:pPr>
            <a:r>
              <a:rPr lang="en-US" sz="2000" b="1" dirty="0"/>
              <a:t>Recognise that learning is fluid so our approaches must also be flexible;</a:t>
            </a:r>
          </a:p>
          <a:p>
            <a:pPr indent="-228600">
              <a:buFont typeface="Arial" panose="020B0604020202020204" pitchFamily="34" charset="0"/>
              <a:buChar char="•"/>
            </a:pPr>
            <a:r>
              <a:rPr lang="en-US" sz="2000" b="1" dirty="0"/>
              <a:t>Value non-timetabled opportunities for learning to be articulated; </a:t>
            </a:r>
          </a:p>
          <a:p>
            <a:pPr indent="-228600">
              <a:buFont typeface="Arial" panose="020B0604020202020204" pitchFamily="34" charset="0"/>
              <a:buChar char="•"/>
            </a:pPr>
            <a:r>
              <a:rPr lang="en-US" sz="2000" b="1" dirty="0"/>
              <a:t>Make opportunities for self directed insights to be shared and deconstructed.</a:t>
            </a:r>
          </a:p>
        </p:txBody>
      </p:sp>
    </p:spTree>
    <p:extLst>
      <p:ext uri="{BB962C8B-B14F-4D97-AF65-F5344CB8AC3E}">
        <p14:creationId xmlns:p14="http://schemas.microsoft.com/office/powerpoint/2010/main" val="4027575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DC6BEC6B-5C77-412D-B45A-5B0F46FED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1837CF-C79D-4452-BFEC-1FB0C6CFE574}"/>
              </a:ext>
            </a:extLst>
          </p:cNvPr>
          <p:cNvSpPr>
            <a:spLocks noGrp="1"/>
          </p:cNvSpPr>
          <p:nvPr>
            <p:ph type="title"/>
          </p:nvPr>
        </p:nvSpPr>
        <p:spPr>
          <a:xfrm>
            <a:off x="838200" y="176214"/>
            <a:ext cx="10515600" cy="1481188"/>
          </a:xfrm>
        </p:spPr>
        <p:txBody>
          <a:bodyPr vert="horz" lIns="91440" tIns="45720" rIns="91440" bIns="45720" rtlCol="0" anchor="ctr">
            <a:normAutofit/>
          </a:bodyPr>
          <a:lstStyle/>
          <a:p>
            <a:pPr algn="ctr"/>
            <a:r>
              <a:rPr lang="en-US" sz="2800" b="1" dirty="0">
                <a:effectLst/>
              </a:rPr>
              <a:t>10. The pandemic has raised major issues about both staff and student wellbeing. How can we ensure that the right kinds of support are in place to avoid a further pandemic of mental health problems? </a:t>
            </a:r>
            <a:endParaRPr lang="en-US" sz="2800" b="1" dirty="0"/>
          </a:p>
        </p:txBody>
      </p:sp>
      <p:sp>
        <p:nvSpPr>
          <p:cNvPr id="4" name="Text Placeholder 3">
            <a:extLst>
              <a:ext uri="{FF2B5EF4-FFF2-40B4-BE49-F238E27FC236}">
                <a16:creationId xmlns:a16="http://schemas.microsoft.com/office/drawing/2014/main" id="{B942FC31-99DA-4B52-93BE-03C6A7A0F591}"/>
              </a:ext>
            </a:extLst>
          </p:cNvPr>
          <p:cNvSpPr>
            <a:spLocks noGrp="1"/>
          </p:cNvSpPr>
          <p:nvPr>
            <p:ph type="body" sz="half" idx="2"/>
          </p:nvPr>
        </p:nvSpPr>
        <p:spPr>
          <a:xfrm>
            <a:off x="838200" y="1847128"/>
            <a:ext cx="3990968" cy="4272681"/>
          </a:xfrm>
        </p:spPr>
        <p:txBody>
          <a:bodyPr vert="horz" lIns="91440" tIns="45720" rIns="91440" bIns="45720" rtlCol="0">
            <a:normAutofit fontScale="85000" lnSpcReduction="20000"/>
          </a:bodyPr>
          <a:lstStyle/>
          <a:p>
            <a:pPr marL="342900" indent="-342900">
              <a:buFont typeface="Arial" panose="020B0604020202020204" pitchFamily="34" charset="0"/>
              <a:buChar char="•"/>
            </a:pPr>
            <a:r>
              <a:rPr lang="en-US" sz="2000" b="1" dirty="0"/>
              <a:t>Be kind!</a:t>
            </a:r>
          </a:p>
          <a:p>
            <a:pPr marL="342900" indent="-342900">
              <a:buFont typeface="Arial" panose="020B0604020202020204" pitchFamily="34" charset="0"/>
              <a:buChar char="•"/>
            </a:pPr>
            <a:r>
              <a:rPr lang="en-US" sz="2000" b="1" dirty="0"/>
              <a:t>Avoid tokenism at all costs (Don’t offer me yoga sessions, give me some practical help!)!</a:t>
            </a:r>
          </a:p>
          <a:p>
            <a:pPr marL="342900" indent="-342900">
              <a:buFont typeface="Arial" panose="020B0604020202020204" pitchFamily="34" charset="0"/>
              <a:buChar char="•"/>
            </a:pPr>
            <a:r>
              <a:rPr lang="en-US" sz="2000" b="1" dirty="0"/>
              <a:t>Signpost resources and services available for both students and staff;</a:t>
            </a:r>
          </a:p>
          <a:p>
            <a:pPr marL="342900" indent="-342900">
              <a:buFont typeface="Arial" panose="020B0604020202020204" pitchFamily="34" charset="0"/>
              <a:buChar char="•"/>
            </a:pPr>
            <a:r>
              <a:rPr lang="en-US" sz="2000" b="1" dirty="0"/>
              <a:t>Offer genuine training, have open discussions on MH, don’t assume all staff are experts, refer on to specialists</a:t>
            </a:r>
          </a:p>
          <a:p>
            <a:pPr marL="342900" indent="-342900">
              <a:buFont typeface="Arial" panose="020B0604020202020204" pitchFamily="34" charset="0"/>
              <a:buChar char="•"/>
            </a:pPr>
            <a:r>
              <a:rPr lang="en-US" sz="2000" b="1" dirty="0"/>
              <a:t>Recognise that assessment times are often the breaking point for both staff and students;</a:t>
            </a:r>
          </a:p>
          <a:p>
            <a:pPr marL="342900" indent="-342900">
              <a:buFont typeface="Arial" panose="020B0604020202020204" pitchFamily="34" charset="0"/>
              <a:buChar char="•"/>
            </a:pPr>
            <a:r>
              <a:rPr lang="en-US" sz="2000" b="1" dirty="0"/>
              <a:t>Offer rewards for staff which can include sabbaticals, clear links to career progression for teaching and supporting student learning, valuing enhancement activities that improve the student experience.</a:t>
            </a:r>
          </a:p>
        </p:txBody>
      </p:sp>
      <p:pic>
        <p:nvPicPr>
          <p:cNvPr id="11266" name="Picture 2" descr="Brain, Mind, Presence, Mindset">
            <a:extLst>
              <a:ext uri="{FF2B5EF4-FFF2-40B4-BE49-F238E27FC236}">
                <a16:creationId xmlns:a16="http://schemas.microsoft.com/office/drawing/2014/main" id="{EFE929DE-B839-4A6D-9696-24E3DE0F037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122" r="2487" b="1"/>
          <a:stretch/>
        </p:blipFill>
        <p:spPr bwMode="auto">
          <a:xfrm>
            <a:off x="5191128" y="1847129"/>
            <a:ext cx="6162670" cy="42726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844282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DC6BEC6B-5C77-412D-B45A-5B0F46FED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B4CB20C-F89D-4163-97E9-AEF1A6A34B94}"/>
              </a:ext>
            </a:extLst>
          </p:cNvPr>
          <p:cNvSpPr>
            <a:spLocks noGrp="1"/>
          </p:cNvSpPr>
          <p:nvPr>
            <p:ph type="title"/>
          </p:nvPr>
        </p:nvSpPr>
        <p:spPr>
          <a:xfrm>
            <a:off x="838200" y="176214"/>
            <a:ext cx="10515600" cy="1481188"/>
          </a:xfrm>
        </p:spPr>
        <p:txBody>
          <a:bodyPr vert="horz" lIns="91440" tIns="45720" rIns="91440" bIns="45720" rtlCol="0" anchor="ctr">
            <a:noAutofit/>
          </a:bodyPr>
          <a:lstStyle/>
          <a:p>
            <a:pPr algn="ctr"/>
            <a:r>
              <a:rPr lang="en-US" sz="3600" b="1" dirty="0">
                <a:effectLst/>
              </a:rPr>
              <a:t>11. Is there still a place for time-constrained exams post-pandemic? Can we ensure they are only used when they add real value? </a:t>
            </a:r>
            <a:endParaRPr lang="en-US" sz="3600" b="1" dirty="0"/>
          </a:p>
        </p:txBody>
      </p:sp>
      <p:sp>
        <p:nvSpPr>
          <p:cNvPr id="4" name="Text Placeholder 3">
            <a:extLst>
              <a:ext uri="{FF2B5EF4-FFF2-40B4-BE49-F238E27FC236}">
                <a16:creationId xmlns:a16="http://schemas.microsoft.com/office/drawing/2014/main" id="{1990621E-A7E0-4A52-912A-ECCB5AFF9893}"/>
              </a:ext>
            </a:extLst>
          </p:cNvPr>
          <p:cNvSpPr>
            <a:spLocks noGrp="1"/>
          </p:cNvSpPr>
          <p:nvPr>
            <p:ph type="body" sz="half" idx="2"/>
          </p:nvPr>
        </p:nvSpPr>
        <p:spPr>
          <a:xfrm>
            <a:off x="618186" y="1847128"/>
            <a:ext cx="4210982" cy="4272681"/>
          </a:xfrm>
        </p:spPr>
        <p:txBody>
          <a:bodyPr vert="horz" lIns="91440" tIns="45720" rIns="91440" bIns="45720" rtlCol="0">
            <a:normAutofit/>
          </a:bodyPr>
          <a:lstStyle/>
          <a:p>
            <a:r>
              <a:rPr lang="en-US" sz="4000" b="1" dirty="0"/>
              <a:t>Largely NO!</a:t>
            </a:r>
          </a:p>
          <a:p>
            <a:r>
              <a:rPr lang="en-US" sz="4000" b="1" dirty="0"/>
              <a:t>But… Maybe…</a:t>
            </a:r>
          </a:p>
          <a:p>
            <a:r>
              <a:rPr lang="en-US" sz="3200" b="1" dirty="0"/>
              <a:t>OSCEs, open-book, or open-note (or, like OU extensive handbook) tests, MCQs for specific purposes…</a:t>
            </a:r>
          </a:p>
          <a:p>
            <a:endParaRPr lang="en-US" sz="2000" dirty="0"/>
          </a:p>
        </p:txBody>
      </p:sp>
      <p:pic>
        <p:nvPicPr>
          <p:cNvPr id="12290" name="Picture 2">
            <a:extLst>
              <a:ext uri="{FF2B5EF4-FFF2-40B4-BE49-F238E27FC236}">
                <a16:creationId xmlns:a16="http://schemas.microsoft.com/office/drawing/2014/main" id="{286F7862-F5E8-49BF-996F-5A1F6E464B3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720" r="1006" b="3"/>
          <a:stretch/>
        </p:blipFill>
        <p:spPr bwMode="auto">
          <a:xfrm>
            <a:off x="5191128" y="1847129"/>
            <a:ext cx="6162670" cy="42726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9369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7" name="Rectangle 136">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2253BD-E860-4682-91F4-A307317589AF}"/>
              </a:ext>
            </a:extLst>
          </p:cNvPr>
          <p:cNvSpPr>
            <a:spLocks noGrp="1"/>
          </p:cNvSpPr>
          <p:nvPr>
            <p:ph type="title"/>
          </p:nvPr>
        </p:nvSpPr>
        <p:spPr>
          <a:xfrm>
            <a:off x="282103" y="223392"/>
            <a:ext cx="5272392" cy="2173878"/>
          </a:xfrm>
        </p:spPr>
        <p:txBody>
          <a:bodyPr vert="horz" lIns="91440" tIns="45720" rIns="91440" bIns="45720" rtlCol="0" anchor="b">
            <a:normAutofit fontScale="90000"/>
          </a:bodyPr>
          <a:lstStyle/>
          <a:p>
            <a:r>
              <a:rPr lang="en-US" sz="2400" b="1" dirty="0">
                <a:effectLst/>
              </a:rPr>
              <a:t>12. Kay Sambell and I have argued for more authentic assessment approaches over the pandemic.</a:t>
            </a:r>
            <a:br>
              <a:rPr lang="en-US" sz="2400" b="1" dirty="0">
                <a:effectLst/>
              </a:rPr>
            </a:br>
            <a:r>
              <a:rPr lang="en-US" sz="2400" b="1" dirty="0">
                <a:effectLst/>
              </a:rPr>
              <a:t>See https://sally-brown.net/kay-sambell-and-sally-brown-covid-19-assessment-collection/</a:t>
            </a:r>
            <a:br>
              <a:rPr lang="en-US" sz="2400" b="1" dirty="0">
                <a:effectLst/>
              </a:rPr>
            </a:br>
            <a:r>
              <a:rPr lang="en-US" sz="2400" b="1" dirty="0">
                <a:effectLst/>
              </a:rPr>
              <a:t>What are the best strategies for ensuring this is taken forward?</a:t>
            </a:r>
            <a:endParaRPr lang="en-US" sz="2400" b="1" dirty="0"/>
          </a:p>
        </p:txBody>
      </p:sp>
      <p:sp>
        <p:nvSpPr>
          <p:cNvPr id="139"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2BD9FBFD-3734-44C4-BAC1-444AE9EC5851}"/>
              </a:ext>
            </a:extLst>
          </p:cNvPr>
          <p:cNvSpPr>
            <a:spLocks noGrp="1"/>
          </p:cNvSpPr>
          <p:nvPr>
            <p:ph type="body" sz="half" idx="2"/>
          </p:nvPr>
        </p:nvSpPr>
        <p:spPr>
          <a:xfrm>
            <a:off x="640080" y="3429000"/>
            <a:ext cx="4243589" cy="3320668"/>
          </a:xfrm>
        </p:spPr>
        <p:txBody>
          <a:bodyPr vert="horz" lIns="91440" tIns="45720" rIns="91440" bIns="45720" rtlCol="0">
            <a:normAutofit/>
          </a:bodyPr>
          <a:lstStyle/>
          <a:p>
            <a:pPr indent="-228600">
              <a:buFont typeface="Arial" panose="020B0604020202020204" pitchFamily="34" charset="0"/>
              <a:buChar char="•"/>
            </a:pPr>
            <a:r>
              <a:rPr lang="en-US" sz="2200" b="1" dirty="0"/>
              <a:t>Focus on practical engaging tasks which build on realistic scenarios or plausible contexts to bring learning to life;</a:t>
            </a:r>
          </a:p>
          <a:p>
            <a:pPr indent="-228600">
              <a:buFont typeface="Arial" panose="020B0604020202020204" pitchFamily="34" charset="0"/>
              <a:buChar char="•"/>
            </a:pPr>
            <a:r>
              <a:rPr lang="en-US" sz="2200" b="1" dirty="0"/>
              <a:t>Authentic assessment is not always about employability but also can be about developing assured personhood (including confidence, self-efficacy and empathy) as part of citizenship.</a:t>
            </a:r>
          </a:p>
        </p:txBody>
      </p:sp>
      <p:pic>
        <p:nvPicPr>
          <p:cNvPr id="13316" name="Picture 4" descr="Hospital Ward, Hospital">
            <a:extLst>
              <a:ext uri="{FF2B5EF4-FFF2-40B4-BE49-F238E27FC236}">
                <a16:creationId xmlns:a16="http://schemas.microsoft.com/office/drawing/2014/main" id="{34BCD631-18A8-4561-80F2-13B197C2FBA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18383" r="14664" b="-1"/>
          <a:stretch/>
        </p:blipFill>
        <p:spPr bwMode="auto">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49951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ECFCC79-B2C2-4C04-9890-D4837DD2C22D}"/>
              </a:ext>
            </a:extLst>
          </p:cNvPr>
          <p:cNvSpPr>
            <a:spLocks noGrp="1"/>
          </p:cNvSpPr>
          <p:nvPr>
            <p:ph type="title"/>
          </p:nvPr>
        </p:nvSpPr>
        <p:spPr>
          <a:xfrm>
            <a:off x="640080" y="325369"/>
            <a:ext cx="4368602" cy="1956841"/>
          </a:xfrm>
        </p:spPr>
        <p:txBody>
          <a:bodyPr vert="horz" lIns="91440" tIns="45720" rIns="91440" bIns="45720" rtlCol="0" anchor="b">
            <a:normAutofit/>
          </a:bodyPr>
          <a:lstStyle/>
          <a:p>
            <a:r>
              <a:rPr lang="en-US" sz="5400" b="1" dirty="0"/>
              <a:t>Very many thanks to: </a:t>
            </a:r>
          </a:p>
        </p:txBody>
      </p:sp>
      <p:sp>
        <p:nvSpPr>
          <p:cNvPr id="12"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689780D2-45E6-426D-837E-E8CD55C10DCE}"/>
              </a:ext>
            </a:extLst>
          </p:cNvPr>
          <p:cNvSpPr>
            <a:spLocks noGrp="1"/>
          </p:cNvSpPr>
          <p:nvPr>
            <p:ph type="body" sz="half" idx="2"/>
          </p:nvPr>
        </p:nvSpPr>
        <p:spPr>
          <a:xfrm>
            <a:off x="640080" y="2872899"/>
            <a:ext cx="4243589" cy="3320668"/>
          </a:xfrm>
        </p:spPr>
        <p:txBody>
          <a:bodyPr vert="horz" lIns="91440" tIns="45720" rIns="91440" bIns="45720" rtlCol="0">
            <a:normAutofit fontScale="92500" lnSpcReduction="20000"/>
          </a:bodyPr>
          <a:lstStyle/>
          <a:p>
            <a:r>
              <a:rPr lang="en-US" sz="2000" b="1" dirty="0"/>
              <a:t>Mark Glynn, Theo Gilbert, Mick Healey, Ruth Healey, Becky Sellars, Ale </a:t>
            </a:r>
            <a:r>
              <a:rPr lang="en-US" sz="2000" b="1" dirty="0" err="1"/>
              <a:t>Armellini</a:t>
            </a:r>
            <a:r>
              <a:rPr lang="en-US" sz="2000" b="1" dirty="0"/>
              <a:t>, Kay Sambell, Nick Freestone, Suzanne Fergus, Peter Hartley, Mark Childs, Sue Beckingham, </a:t>
            </a:r>
            <a:r>
              <a:rPr lang="en-US" sz="2000" b="1" dirty="0" err="1"/>
              <a:t>Daniellle</a:t>
            </a:r>
            <a:r>
              <a:rPr lang="en-US" sz="2000" b="1" dirty="0"/>
              <a:t> Hinton, Matt East, Lydia Arnold, Phil Race, Paul Kleiman, Claire Timmins, Jonathan Wilson, Mary Jacob, Iain McLaren, Linda Kaye, Sarah Floyd, Samantha Pugh, Laura West-Burnham, Katrina Swanton, Ruth Ni </a:t>
            </a:r>
            <a:r>
              <a:rPr lang="en-US" sz="2000" b="1" dirty="0" err="1"/>
              <a:t>Bheolain</a:t>
            </a:r>
            <a:r>
              <a:rPr lang="en-US" sz="2000" b="1" dirty="0"/>
              <a:t>, Richard Pennington, @Breflex Bernard, Chloe Agg, Nelson Chong, Abbi @thisaeshaw, Cath brown, Martin Compton and more!</a:t>
            </a:r>
          </a:p>
        </p:txBody>
      </p:sp>
      <p:pic>
        <p:nvPicPr>
          <p:cNvPr id="5" name="Content Placeholder 3">
            <a:extLst>
              <a:ext uri="{FF2B5EF4-FFF2-40B4-BE49-F238E27FC236}">
                <a16:creationId xmlns:a16="http://schemas.microsoft.com/office/drawing/2014/main" id="{F8A397D6-3CC3-44FE-8453-9D401AF9E3D6}"/>
              </a:ext>
            </a:extLst>
          </p:cNvPr>
          <p:cNvPicPr>
            <a:picLocks noGrp="1" noChangeAspect="1"/>
          </p:cNvPicPr>
          <p:nvPr>
            <p:ph type="pic" idx="1"/>
          </p:nvPr>
        </p:nvPicPr>
        <p:blipFill rotWithShape="1">
          <a:blip r:embed="rId2" cstate="email">
            <a:extLst>
              <a:ext uri="{28A0092B-C50C-407E-A947-70E740481C1C}">
                <a14:useLocalDpi xmlns:a14="http://schemas.microsoft.com/office/drawing/2010/main"/>
              </a:ext>
            </a:extLst>
          </a:blip>
          <a:srcRect l="12973" r="20073" b="-1"/>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9462509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2" name="Rectangle 191">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9"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descr="Room, Computer, Boy, Studying">
            <a:extLst>
              <a:ext uri="{FF2B5EF4-FFF2-40B4-BE49-F238E27FC236}">
                <a16:creationId xmlns:a16="http://schemas.microsoft.com/office/drawing/2014/main" id="{F4519DE3-DAE1-45C7-9BF0-F1C0CA0EE51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18925" b="-1"/>
          <a:stretch/>
        </p:blipFill>
        <p:spPr bwMode="auto">
          <a:xfrm>
            <a:off x="2522356" y="10"/>
            <a:ext cx="9669642" cy="6857990"/>
          </a:xfrm>
          <a:prstGeom prst="rect">
            <a:avLst/>
          </a:prstGeom>
          <a:noFill/>
          <a:extLst>
            <a:ext uri="{909E8E84-426E-40DD-AFC4-6F175D3DCCD1}">
              <a14:hiddenFill xmlns:a14="http://schemas.microsoft.com/office/drawing/2010/main">
                <a:solidFill>
                  <a:srgbClr val="FFFFFF"/>
                </a:solidFill>
              </a14:hiddenFill>
            </a:ext>
          </a:extLst>
        </p:spPr>
      </p:pic>
      <p:sp>
        <p:nvSpPr>
          <p:cNvPr id="193" name="Rectangle 192">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90263"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634F461-D68D-4731-8EBC-6863D08D52A0}"/>
              </a:ext>
            </a:extLst>
          </p:cNvPr>
          <p:cNvSpPr>
            <a:spLocks noGrp="1"/>
          </p:cNvSpPr>
          <p:nvPr>
            <p:ph type="title"/>
          </p:nvPr>
        </p:nvSpPr>
        <p:spPr>
          <a:xfrm>
            <a:off x="838200" y="365125"/>
            <a:ext cx="3822189" cy="1899912"/>
          </a:xfrm>
        </p:spPr>
        <p:txBody>
          <a:bodyPr vert="horz" lIns="91440" tIns="45720" rIns="91440" bIns="45720" rtlCol="0" anchor="ctr">
            <a:normAutofit/>
          </a:bodyPr>
          <a:lstStyle/>
          <a:p>
            <a:r>
              <a:rPr lang="en-US" sz="2500" b="1">
                <a:effectLst/>
              </a:rPr>
              <a:t>1. How can we ensure that the benefit that accrued to some disadvantaged students during lockdown can continue?</a:t>
            </a:r>
            <a:endParaRPr lang="en-US" sz="2500" b="1"/>
          </a:p>
        </p:txBody>
      </p:sp>
      <p:sp>
        <p:nvSpPr>
          <p:cNvPr id="4" name="Text Placeholder 3">
            <a:extLst>
              <a:ext uri="{FF2B5EF4-FFF2-40B4-BE49-F238E27FC236}">
                <a16:creationId xmlns:a16="http://schemas.microsoft.com/office/drawing/2014/main" id="{3D346C65-3902-4B11-8C11-625A8ECA2C4A}"/>
              </a:ext>
            </a:extLst>
          </p:cNvPr>
          <p:cNvSpPr>
            <a:spLocks noGrp="1"/>
          </p:cNvSpPr>
          <p:nvPr>
            <p:ph type="body" sz="half" idx="2"/>
          </p:nvPr>
        </p:nvSpPr>
        <p:spPr>
          <a:xfrm>
            <a:off x="321734" y="2434201"/>
            <a:ext cx="4338656" cy="3742762"/>
          </a:xfrm>
        </p:spPr>
        <p:txBody>
          <a:bodyPr vert="horz" lIns="91440" tIns="45720" rIns="91440" bIns="45720" rtlCol="0">
            <a:normAutofit lnSpcReduction="10000"/>
          </a:bodyPr>
          <a:lstStyle/>
          <a:p>
            <a:r>
              <a:rPr lang="en-US" sz="2000" b="1" dirty="0"/>
              <a:t>Reported benefits for some students include:</a:t>
            </a:r>
          </a:p>
          <a:p>
            <a:pPr indent="-228600">
              <a:buFont typeface="Arial" panose="020B0604020202020204" pitchFamily="34" charset="0"/>
              <a:buChar char="•"/>
            </a:pPr>
            <a:r>
              <a:rPr lang="en-US" sz="2000" b="1" dirty="0"/>
              <a:t>Easier to manage childcare;</a:t>
            </a:r>
          </a:p>
          <a:p>
            <a:pPr indent="-228600">
              <a:buFont typeface="Arial" panose="020B0604020202020204" pitchFamily="34" charset="0"/>
              <a:buChar char="•"/>
            </a:pPr>
            <a:r>
              <a:rPr lang="en-US" sz="2000" b="1" dirty="0"/>
              <a:t>Cheaper not having to commute;</a:t>
            </a:r>
          </a:p>
          <a:p>
            <a:pPr indent="-228600">
              <a:buFont typeface="Arial" panose="020B0604020202020204" pitchFamily="34" charset="0"/>
              <a:buChar char="•"/>
            </a:pPr>
            <a:r>
              <a:rPr lang="en-US" sz="2000" b="1" dirty="0"/>
              <a:t>Ability to participate in less exposing ways than asking questions publicly;</a:t>
            </a:r>
          </a:p>
          <a:p>
            <a:pPr indent="-228600">
              <a:buFont typeface="Arial" panose="020B0604020202020204" pitchFamily="34" charset="0"/>
              <a:buChar char="•"/>
            </a:pPr>
            <a:r>
              <a:rPr lang="en-US" sz="2000" b="1" dirty="0"/>
              <a:t>Ability to save Teams chats for review later;</a:t>
            </a:r>
          </a:p>
          <a:p>
            <a:pPr indent="-228600">
              <a:buFont typeface="Arial" panose="020B0604020202020204" pitchFamily="34" charset="0"/>
              <a:buChar char="•"/>
            </a:pPr>
            <a:r>
              <a:rPr lang="en-US" sz="2000" b="1" dirty="0"/>
              <a:t>Opportunities for asynchronous learning….</a:t>
            </a:r>
          </a:p>
          <a:p>
            <a:pPr indent="-228600">
              <a:buFont typeface="Arial" panose="020B0604020202020204" pitchFamily="34" charset="0"/>
              <a:buChar char="•"/>
            </a:pPr>
            <a:r>
              <a:rPr lang="en-US" sz="2000" b="1" dirty="0"/>
              <a:t>BUT</a:t>
            </a:r>
          </a:p>
        </p:txBody>
      </p:sp>
    </p:spTree>
    <p:extLst>
      <p:ext uri="{BB962C8B-B14F-4D97-AF65-F5344CB8AC3E}">
        <p14:creationId xmlns:p14="http://schemas.microsoft.com/office/powerpoint/2010/main" val="29859188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D1D34770-47A8-402C-AF23-2B653F2D88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69F3C1-4F58-470C-AA7E-27B77929CB62}"/>
              </a:ext>
            </a:extLst>
          </p:cNvPr>
          <p:cNvSpPr>
            <a:spLocks noGrp="1"/>
          </p:cNvSpPr>
          <p:nvPr>
            <p:ph type="title"/>
          </p:nvPr>
        </p:nvSpPr>
        <p:spPr>
          <a:xfrm>
            <a:off x="836679" y="723898"/>
            <a:ext cx="6002110" cy="1495425"/>
          </a:xfrm>
        </p:spPr>
        <p:txBody>
          <a:bodyPr vert="horz" lIns="91440" tIns="45720" rIns="91440" bIns="45720" rtlCol="0" anchor="ctr">
            <a:normAutofit/>
          </a:bodyPr>
          <a:lstStyle/>
          <a:p>
            <a:r>
              <a:rPr lang="en-US" sz="2500" b="1" dirty="0">
                <a:effectLst/>
              </a:rPr>
              <a:t>2. What are lectures for? What purposes do they serve? What problems do they solve? How can lectures best be presented? </a:t>
            </a:r>
            <a:endParaRPr lang="en-US" sz="2500" b="1" dirty="0"/>
          </a:p>
        </p:txBody>
      </p:sp>
      <p:sp>
        <p:nvSpPr>
          <p:cNvPr id="4" name="Text Placeholder 3">
            <a:extLst>
              <a:ext uri="{FF2B5EF4-FFF2-40B4-BE49-F238E27FC236}">
                <a16:creationId xmlns:a16="http://schemas.microsoft.com/office/drawing/2014/main" id="{9E793190-2DAF-426C-8DB4-C6EBD95D9D87}"/>
              </a:ext>
            </a:extLst>
          </p:cNvPr>
          <p:cNvSpPr>
            <a:spLocks noGrp="1"/>
          </p:cNvSpPr>
          <p:nvPr>
            <p:ph type="body" sz="half" idx="2"/>
          </p:nvPr>
        </p:nvSpPr>
        <p:spPr>
          <a:xfrm>
            <a:off x="836680" y="2405067"/>
            <a:ext cx="6002110" cy="3729034"/>
          </a:xfrm>
        </p:spPr>
        <p:txBody>
          <a:bodyPr vert="horz" lIns="91440" tIns="45720" rIns="91440" bIns="45720" rtlCol="0">
            <a:normAutofit/>
          </a:bodyPr>
          <a:lstStyle/>
          <a:p>
            <a:r>
              <a:rPr lang="en-US" sz="2000" b="1" dirty="0"/>
              <a:t>Traditional lectures can provide opportunities to:</a:t>
            </a:r>
          </a:p>
          <a:p>
            <a:pPr marL="342900" indent="-342900">
              <a:buFont typeface="Arial" panose="020B0604020202020204" pitchFamily="34" charset="0"/>
              <a:buChar char="•"/>
            </a:pPr>
            <a:r>
              <a:rPr lang="en-US" sz="2000" b="1" dirty="0"/>
              <a:t>bring whole cohorts together and build group identity;</a:t>
            </a:r>
          </a:p>
          <a:p>
            <a:pPr marL="342900" indent="-342900">
              <a:buFont typeface="Arial" panose="020B0604020202020204" pitchFamily="34" charset="0"/>
              <a:buChar char="•"/>
            </a:pPr>
            <a:r>
              <a:rPr lang="en-US" sz="2000" b="1" dirty="0"/>
              <a:t>be inspired by a great teacher;</a:t>
            </a:r>
          </a:p>
          <a:p>
            <a:pPr marL="342900" indent="-342900">
              <a:buFont typeface="Arial" panose="020B0604020202020204" pitchFamily="34" charset="0"/>
              <a:buChar char="•"/>
            </a:pPr>
            <a:r>
              <a:rPr lang="en-US" sz="2000" b="1" dirty="0"/>
              <a:t>benefit from learning at scale;</a:t>
            </a:r>
          </a:p>
          <a:p>
            <a:pPr marL="342900" indent="-342900">
              <a:buFont typeface="Arial" panose="020B0604020202020204" pitchFamily="34" charset="0"/>
              <a:buChar char="•"/>
            </a:pPr>
            <a:r>
              <a:rPr lang="en-US" sz="2000" b="1" dirty="0"/>
              <a:t>Interact productively with peers…..</a:t>
            </a:r>
          </a:p>
          <a:p>
            <a:r>
              <a:rPr lang="en-US" sz="2000" b="1" dirty="0"/>
              <a:t>BUT</a:t>
            </a:r>
          </a:p>
          <a:p>
            <a:r>
              <a:rPr lang="en-GB" sz="2000" b="1" i="1" dirty="0"/>
              <a:t>(see the </a:t>
            </a:r>
            <a:r>
              <a:rPr lang="en-GB" sz="2000" b="1" i="1" dirty="0">
                <a:solidFill>
                  <a:srgbClr val="201F1E"/>
                </a:solidFill>
                <a:effectLst/>
                <a:latin typeface="Segoe UI" panose="020B0502040204020203" pitchFamily="34" charset="0"/>
              </a:rPr>
              <a:t>@UoB_HEFi Active Learning Cookbook of techniques.)</a:t>
            </a:r>
            <a:br>
              <a:rPr lang="en-GB" sz="2000" b="1" i="1" dirty="0"/>
            </a:br>
            <a:endParaRPr lang="en-US" sz="2000" b="1" i="1" dirty="0"/>
          </a:p>
        </p:txBody>
      </p:sp>
      <p:pic>
        <p:nvPicPr>
          <p:cNvPr id="3074" name="Picture 2" descr="Lecturing: A Practical Guide">
            <a:extLst>
              <a:ext uri="{FF2B5EF4-FFF2-40B4-BE49-F238E27FC236}">
                <a16:creationId xmlns:a16="http://schemas.microsoft.com/office/drawing/2014/main" id="{5280F0A4-2C7D-4D99-910E-E9259D2BD96D}"/>
              </a:ext>
            </a:extLst>
          </p:cNvPr>
          <p:cNvPicPr>
            <a:picLocks noGrp="1" noChangeAspect="1" noChangeArrowheads="1"/>
          </p:cNvPicPr>
          <p:nvPr>
            <p:ph type="pic" idx="1"/>
          </p:nvPr>
        </p:nvPicPr>
        <p:blipFill rotWithShape="1">
          <a:blip r:embed="rId2">
            <a:extLst>
              <a:ext uri="{28A0092B-C50C-407E-A947-70E740481C1C}">
                <a14:useLocalDpi xmlns:a14="http://schemas.microsoft.com/office/drawing/2010/main" val="0"/>
              </a:ext>
            </a:extLst>
          </a:blip>
          <a:srcRect l="1237" r="1995" b="1"/>
          <a:stretch/>
        </p:blipFill>
        <p:spPr bwMode="auto">
          <a:xfrm>
            <a:off x="7199440" y="10"/>
            <a:ext cx="4992560" cy="6857990"/>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61787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5" name="Rectangle 134">
            <a:extLst>
              <a:ext uri="{FF2B5EF4-FFF2-40B4-BE49-F238E27FC236}">
                <a16:creationId xmlns:a16="http://schemas.microsoft.com/office/drawing/2014/main" id="{80DF40B2-80F7-4E71-B46C-284163F365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73746DD-13D5-4DEE-AACA-15330B3E03EA}"/>
              </a:ext>
            </a:extLst>
          </p:cNvPr>
          <p:cNvSpPr>
            <a:spLocks noGrp="1"/>
          </p:cNvSpPr>
          <p:nvPr>
            <p:ph type="title"/>
          </p:nvPr>
        </p:nvSpPr>
        <p:spPr>
          <a:xfrm>
            <a:off x="838199" y="548464"/>
            <a:ext cx="3807187" cy="2228074"/>
          </a:xfrm>
        </p:spPr>
        <p:txBody>
          <a:bodyPr vert="horz" lIns="91440" tIns="45720" rIns="91440" bIns="45720" rtlCol="0" anchor="ctr">
            <a:normAutofit/>
          </a:bodyPr>
          <a:lstStyle/>
          <a:p>
            <a:r>
              <a:rPr lang="en-US" sz="2500" b="1" dirty="0">
                <a:effectLst/>
              </a:rPr>
              <a:t>3. Where face-to-face has been replaced with virtual teaching, how have we ensured that engagement is maximised, and how can this best be carried forward? By:</a:t>
            </a:r>
            <a:endParaRPr lang="en-US" sz="2500" b="1" dirty="0"/>
          </a:p>
        </p:txBody>
      </p:sp>
      <p:sp>
        <p:nvSpPr>
          <p:cNvPr id="4" name="Text Placeholder 3">
            <a:extLst>
              <a:ext uri="{FF2B5EF4-FFF2-40B4-BE49-F238E27FC236}">
                <a16:creationId xmlns:a16="http://schemas.microsoft.com/office/drawing/2014/main" id="{F6A5D3BC-9BC6-44A5-9089-264378F9257F}"/>
              </a:ext>
            </a:extLst>
          </p:cNvPr>
          <p:cNvSpPr>
            <a:spLocks noGrp="1"/>
          </p:cNvSpPr>
          <p:nvPr>
            <p:ph type="body" sz="half" idx="2"/>
          </p:nvPr>
        </p:nvSpPr>
        <p:spPr>
          <a:xfrm>
            <a:off x="838201" y="2962279"/>
            <a:ext cx="3799425" cy="3143241"/>
          </a:xfrm>
        </p:spPr>
        <p:txBody>
          <a:bodyPr vert="horz" lIns="91440" tIns="45720" rIns="91440" bIns="45720" rtlCol="0">
            <a:normAutofit fontScale="92500" lnSpcReduction="20000"/>
          </a:bodyPr>
          <a:lstStyle/>
          <a:p>
            <a:pPr marL="342900" indent="-342900">
              <a:buFont typeface="Arial" panose="020B0604020202020204" pitchFamily="34" charset="0"/>
              <a:buChar char="•"/>
            </a:pPr>
            <a:r>
              <a:rPr lang="en-US" sz="2000" b="1" dirty="0"/>
              <a:t>Providing a rich multi-layered, multi-faceted, multi-channel learning environment.</a:t>
            </a:r>
          </a:p>
          <a:p>
            <a:pPr marL="342900" indent="-342900">
              <a:buFont typeface="Arial" panose="020B0604020202020204" pitchFamily="34" charset="0"/>
              <a:buChar char="•"/>
            </a:pPr>
            <a:r>
              <a:rPr lang="en-US" sz="2000" b="1" dirty="0"/>
              <a:t>Flipped learning, Webinars with guest speakers, discussion boards, explainer videos, drop-in sessions, Interactive quizzes, games, polls, shared activities, Q&amp;A, virtual office hours, enhanced assignment briefings…..</a:t>
            </a:r>
          </a:p>
          <a:p>
            <a:r>
              <a:rPr lang="en-US" sz="2000" b="1" dirty="0"/>
              <a:t>These can be used alongside f-2-f and virtual sessions</a:t>
            </a:r>
          </a:p>
        </p:txBody>
      </p:sp>
      <p:pic>
        <p:nvPicPr>
          <p:cNvPr id="4098" name="Picture 2">
            <a:extLst>
              <a:ext uri="{FF2B5EF4-FFF2-40B4-BE49-F238E27FC236}">
                <a16:creationId xmlns:a16="http://schemas.microsoft.com/office/drawing/2014/main" id="{208E333D-C940-4B8E-9015-DE84C7A5CF8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8981" r="21381"/>
          <a:stretch/>
        </p:blipFill>
        <p:spPr bwMode="auto">
          <a:xfrm>
            <a:off x="5010386" y="10"/>
            <a:ext cx="7181613" cy="6857990"/>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17786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80DF40B2-80F7-4E71-B46C-284163F365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18FB60-040D-45EC-A1F1-B19C1EF3A797}"/>
              </a:ext>
            </a:extLst>
          </p:cNvPr>
          <p:cNvSpPr>
            <a:spLocks noGrp="1"/>
          </p:cNvSpPr>
          <p:nvPr>
            <p:ph type="title"/>
          </p:nvPr>
        </p:nvSpPr>
        <p:spPr>
          <a:xfrm>
            <a:off x="838199" y="548464"/>
            <a:ext cx="3807187" cy="2228074"/>
          </a:xfrm>
        </p:spPr>
        <p:txBody>
          <a:bodyPr vert="horz" lIns="91440" tIns="45720" rIns="91440" bIns="45720" rtlCol="0" anchor="ctr">
            <a:normAutofit/>
          </a:bodyPr>
          <a:lstStyle/>
          <a:p>
            <a:r>
              <a:rPr lang="en-US" sz="2200" b="1" dirty="0">
                <a:effectLst/>
              </a:rPr>
              <a:t>4. How can we </a:t>
            </a:r>
            <a:r>
              <a:rPr lang="en-US" sz="2200" b="1" dirty="0" err="1">
                <a:effectLst/>
              </a:rPr>
              <a:t>capitalise</a:t>
            </a:r>
            <a:r>
              <a:rPr lang="en-US" sz="2200" b="1" dirty="0">
                <a:effectLst/>
              </a:rPr>
              <a:t> on the learning that has accrued in the pandemic about the relationship between pedagogy and technology? What have we learned that we need to continue? </a:t>
            </a:r>
            <a:endParaRPr lang="en-US" sz="2200" b="1" dirty="0"/>
          </a:p>
        </p:txBody>
      </p:sp>
      <p:sp>
        <p:nvSpPr>
          <p:cNvPr id="4" name="Text Placeholder 3">
            <a:extLst>
              <a:ext uri="{FF2B5EF4-FFF2-40B4-BE49-F238E27FC236}">
                <a16:creationId xmlns:a16="http://schemas.microsoft.com/office/drawing/2014/main" id="{1B4C8F71-481F-44A2-81CD-81962A7AEA6B}"/>
              </a:ext>
            </a:extLst>
          </p:cNvPr>
          <p:cNvSpPr>
            <a:spLocks noGrp="1"/>
          </p:cNvSpPr>
          <p:nvPr>
            <p:ph type="body" sz="half" idx="2"/>
          </p:nvPr>
        </p:nvSpPr>
        <p:spPr>
          <a:xfrm>
            <a:off x="838201" y="2962279"/>
            <a:ext cx="3799425" cy="3143241"/>
          </a:xfrm>
        </p:spPr>
        <p:txBody>
          <a:bodyPr vert="horz" lIns="91440" tIns="45720" rIns="91440" bIns="45720" rtlCol="0">
            <a:normAutofit fontScale="85000" lnSpcReduction="10000"/>
          </a:bodyPr>
          <a:lstStyle/>
          <a:p>
            <a:r>
              <a:rPr lang="en-US" sz="2000" b="1" dirty="0"/>
              <a:t>We must </a:t>
            </a:r>
          </a:p>
          <a:p>
            <a:pPr indent="-228600">
              <a:buFont typeface="Arial" panose="020B0604020202020204" pitchFamily="34" charset="0"/>
              <a:buChar char="•"/>
            </a:pPr>
            <a:r>
              <a:rPr lang="en-US" sz="2000" b="1" dirty="0"/>
              <a:t>Be open to new ways of doing things;</a:t>
            </a:r>
          </a:p>
          <a:p>
            <a:pPr indent="-228600">
              <a:buFont typeface="Arial" panose="020B0604020202020204" pitchFamily="34" charset="0"/>
              <a:buChar char="•"/>
            </a:pPr>
            <a:r>
              <a:rPr lang="en-US" sz="2000" b="1" dirty="0"/>
              <a:t>Foreground the humanity/ compassion/commitment of the lecturer in relation to students;</a:t>
            </a:r>
          </a:p>
          <a:p>
            <a:pPr indent="-228600">
              <a:buFont typeface="Arial" panose="020B0604020202020204" pitchFamily="34" charset="0"/>
              <a:buChar char="•"/>
            </a:pPr>
            <a:r>
              <a:rPr lang="en-US" sz="2000" b="1" dirty="0"/>
              <a:t>Maintain a commitment to digital upskilling for ourselves as well as our students;</a:t>
            </a:r>
          </a:p>
          <a:p>
            <a:pPr indent="-228600">
              <a:buFont typeface="Arial" panose="020B0604020202020204" pitchFamily="34" charset="0"/>
              <a:buChar char="•"/>
            </a:pPr>
            <a:r>
              <a:rPr lang="en-US" sz="2000" b="1" dirty="0"/>
              <a:t>Recognise and value the communities/teams that work together to build rich learning environments;</a:t>
            </a:r>
          </a:p>
        </p:txBody>
      </p:sp>
      <p:pic>
        <p:nvPicPr>
          <p:cNvPr id="5122" name="Picture 2" descr="Online, Education, Internet, E-Learning">
            <a:extLst>
              <a:ext uri="{FF2B5EF4-FFF2-40B4-BE49-F238E27FC236}">
                <a16:creationId xmlns:a16="http://schemas.microsoft.com/office/drawing/2014/main" id="{6D87C80E-124D-491C-96F2-10E306E165B3}"/>
              </a:ext>
            </a:extLst>
          </p:cNvPr>
          <p:cNvPicPr>
            <a:picLocks noGrp="1" noChangeAspect="1" noChangeArrowheads="1"/>
          </p:cNvPicPr>
          <p:nvPr>
            <p:ph type="pic" idx="1"/>
          </p:nvPr>
        </p:nvPicPr>
        <p:blipFill rotWithShape="1">
          <a:blip r:embed="rId2">
            <a:extLst>
              <a:ext uri="{28A0092B-C50C-407E-A947-70E740481C1C}">
                <a14:useLocalDpi xmlns:a14="http://schemas.microsoft.com/office/drawing/2010/main" val="0"/>
              </a:ext>
            </a:extLst>
          </a:blip>
          <a:srcRect l="15050" r="15049" b="-1"/>
          <a:stretch/>
        </p:blipFill>
        <p:spPr bwMode="auto">
          <a:xfrm>
            <a:off x="5010386" y="10"/>
            <a:ext cx="7181613" cy="6857990"/>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3979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80DF40B2-80F7-4E71-B46C-284163F365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17C6C54-D1BE-4176-A9C2-A513091A7225}"/>
              </a:ext>
            </a:extLst>
          </p:cNvPr>
          <p:cNvSpPr>
            <a:spLocks noGrp="1"/>
          </p:cNvSpPr>
          <p:nvPr>
            <p:ph type="title"/>
          </p:nvPr>
        </p:nvSpPr>
        <p:spPr>
          <a:xfrm>
            <a:off x="838199" y="548464"/>
            <a:ext cx="3807187" cy="2228074"/>
          </a:xfrm>
        </p:spPr>
        <p:txBody>
          <a:bodyPr vert="horz" lIns="91440" tIns="45720" rIns="91440" bIns="45720" rtlCol="0" anchor="ctr">
            <a:normAutofit/>
          </a:bodyPr>
          <a:lstStyle/>
          <a:p>
            <a:r>
              <a:rPr lang="en-US" sz="2200" b="1">
                <a:effectLst/>
              </a:rPr>
              <a:t>5. Engagement in activities in class and virtually has often been different: how can we make the best of both worlds to get as many students (and indeed staff) as possible to keep fully engaging? </a:t>
            </a:r>
            <a:endParaRPr lang="en-US" sz="2200" b="1"/>
          </a:p>
        </p:txBody>
      </p:sp>
      <p:sp>
        <p:nvSpPr>
          <p:cNvPr id="4" name="Text Placeholder 3">
            <a:extLst>
              <a:ext uri="{FF2B5EF4-FFF2-40B4-BE49-F238E27FC236}">
                <a16:creationId xmlns:a16="http://schemas.microsoft.com/office/drawing/2014/main" id="{7DC84799-090B-49A9-893F-5E0987C24098}"/>
              </a:ext>
            </a:extLst>
          </p:cNvPr>
          <p:cNvSpPr>
            <a:spLocks noGrp="1"/>
          </p:cNvSpPr>
          <p:nvPr>
            <p:ph type="body" sz="half" idx="2"/>
          </p:nvPr>
        </p:nvSpPr>
        <p:spPr>
          <a:xfrm>
            <a:off x="838201" y="2962279"/>
            <a:ext cx="3799425" cy="3143241"/>
          </a:xfrm>
        </p:spPr>
        <p:txBody>
          <a:bodyPr vert="horz" lIns="91440" tIns="45720" rIns="91440" bIns="45720" rtlCol="0">
            <a:normAutofit fontScale="92500" lnSpcReduction="20000"/>
          </a:bodyPr>
          <a:lstStyle/>
          <a:p>
            <a:r>
              <a:rPr lang="en-US" sz="2000" b="1" dirty="0"/>
              <a:t>We have learned that</a:t>
            </a:r>
          </a:p>
          <a:p>
            <a:pPr indent="-228600">
              <a:buFont typeface="Arial" panose="020B0604020202020204" pitchFamily="34" charset="0"/>
              <a:buChar char="•"/>
            </a:pPr>
            <a:r>
              <a:rPr lang="en-US" sz="2000" b="1" dirty="0"/>
              <a:t>The specific platform or technology is less important than the confidence of staff &amp; students in using it and the clear rationale for its implementation;</a:t>
            </a:r>
          </a:p>
          <a:p>
            <a:pPr indent="-228600">
              <a:buFont typeface="Arial" panose="020B0604020202020204" pitchFamily="34" charset="0"/>
              <a:buChar char="•"/>
            </a:pPr>
            <a:r>
              <a:rPr lang="en-US" sz="2000" b="1" dirty="0"/>
              <a:t>Implementation of new systems needs to be staged and very well supported;</a:t>
            </a:r>
          </a:p>
          <a:p>
            <a:pPr indent="-228600">
              <a:buFont typeface="Arial" panose="020B0604020202020204" pitchFamily="34" charset="0"/>
              <a:buChar char="•"/>
            </a:pPr>
            <a:r>
              <a:rPr lang="en-US" sz="2000" b="1" dirty="0"/>
              <a:t>If something has worked well in the pandemic, let’s keep on using it whatever the format!</a:t>
            </a:r>
          </a:p>
          <a:p>
            <a:pPr indent="-228600">
              <a:buFont typeface="Arial" panose="020B0604020202020204" pitchFamily="34" charset="0"/>
              <a:buChar char="•"/>
            </a:pPr>
            <a:endParaRPr lang="en-US" sz="2000" b="1" dirty="0"/>
          </a:p>
        </p:txBody>
      </p:sp>
      <p:pic>
        <p:nvPicPr>
          <p:cNvPr id="6146" name="Picture 2">
            <a:extLst>
              <a:ext uri="{FF2B5EF4-FFF2-40B4-BE49-F238E27FC236}">
                <a16:creationId xmlns:a16="http://schemas.microsoft.com/office/drawing/2014/main" id="{365A2750-22C3-40D9-987C-6618299BC06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953" r="5409"/>
          <a:stretch/>
        </p:blipFill>
        <p:spPr bwMode="auto">
          <a:xfrm>
            <a:off x="5010386" y="10"/>
            <a:ext cx="7181613" cy="6857990"/>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36875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80DF40B2-80F7-4E71-B46C-284163F3654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D03DB53-E5A7-4EA8-A777-0CED5E6195C9}"/>
              </a:ext>
            </a:extLst>
          </p:cNvPr>
          <p:cNvSpPr>
            <a:spLocks noGrp="1"/>
          </p:cNvSpPr>
          <p:nvPr>
            <p:ph type="title"/>
          </p:nvPr>
        </p:nvSpPr>
        <p:spPr>
          <a:xfrm>
            <a:off x="838199" y="548464"/>
            <a:ext cx="3807187" cy="2228074"/>
          </a:xfrm>
        </p:spPr>
        <p:txBody>
          <a:bodyPr vert="horz" lIns="91440" tIns="45720" rIns="91440" bIns="45720" rtlCol="0" anchor="ctr">
            <a:normAutofit/>
          </a:bodyPr>
          <a:lstStyle/>
          <a:p>
            <a:r>
              <a:rPr lang="en-US" sz="2500" b="1">
                <a:effectLst/>
              </a:rPr>
              <a:t>6. Partnership with students has long been important and has been made more so during the pandemic. How can we build on any gains we can perceive? </a:t>
            </a:r>
            <a:endParaRPr lang="en-US" sz="2500" b="1"/>
          </a:p>
        </p:txBody>
      </p:sp>
      <p:sp>
        <p:nvSpPr>
          <p:cNvPr id="4" name="Text Placeholder 3">
            <a:extLst>
              <a:ext uri="{FF2B5EF4-FFF2-40B4-BE49-F238E27FC236}">
                <a16:creationId xmlns:a16="http://schemas.microsoft.com/office/drawing/2014/main" id="{E5223969-8F43-4401-BCD1-FEB79B7A35FF}"/>
              </a:ext>
            </a:extLst>
          </p:cNvPr>
          <p:cNvSpPr>
            <a:spLocks noGrp="1"/>
          </p:cNvSpPr>
          <p:nvPr>
            <p:ph type="body" sz="half" idx="2"/>
          </p:nvPr>
        </p:nvSpPr>
        <p:spPr>
          <a:xfrm>
            <a:off x="838201" y="2962279"/>
            <a:ext cx="3799425" cy="3347257"/>
          </a:xfrm>
        </p:spPr>
        <p:txBody>
          <a:bodyPr vert="horz" lIns="91440" tIns="45720" rIns="91440" bIns="45720" rtlCol="0">
            <a:normAutofit fontScale="92500" lnSpcReduction="20000"/>
          </a:bodyPr>
          <a:lstStyle/>
          <a:p>
            <a:r>
              <a:rPr lang="en-US" sz="2000" b="1" dirty="0"/>
              <a:t>It’s important to:</a:t>
            </a:r>
          </a:p>
          <a:p>
            <a:pPr indent="-228600">
              <a:buFont typeface="Arial" panose="020B0604020202020204" pitchFamily="34" charset="0"/>
              <a:buChar char="•"/>
            </a:pPr>
            <a:r>
              <a:rPr lang="en-US" sz="2000" b="1" dirty="0"/>
              <a:t>Keep the dialogue going through all sorts of routes including the chat functions in teaching sessions;</a:t>
            </a:r>
          </a:p>
          <a:p>
            <a:pPr indent="-228600">
              <a:buFont typeface="Arial" panose="020B0604020202020204" pitchFamily="34" charset="0"/>
              <a:buChar char="•"/>
            </a:pPr>
            <a:r>
              <a:rPr lang="en-US" sz="2000" b="1" dirty="0"/>
              <a:t>Work closely with Student Unions and student reps (and maybe help them achieve AFHEA);</a:t>
            </a:r>
          </a:p>
          <a:p>
            <a:pPr indent="-228600">
              <a:buFont typeface="Arial" panose="020B0604020202020204" pitchFamily="34" charset="0"/>
              <a:buChar char="•"/>
            </a:pPr>
            <a:r>
              <a:rPr lang="en-US" sz="2000" b="1" dirty="0"/>
              <a:t>Ensure that there is genuine dialogue and not just tokenism;</a:t>
            </a:r>
          </a:p>
          <a:p>
            <a:pPr indent="-228600">
              <a:buFont typeface="Arial" panose="020B0604020202020204" pitchFamily="34" charset="0"/>
              <a:buChar char="•"/>
            </a:pPr>
            <a:r>
              <a:rPr lang="en-US" sz="2000" b="1" dirty="0"/>
              <a:t>Recognise that partnership across institutions needs to be pre-planned and integral, not an afterthought.</a:t>
            </a:r>
          </a:p>
        </p:txBody>
      </p:sp>
      <p:pic>
        <p:nvPicPr>
          <p:cNvPr id="7170" name="Picture 2">
            <a:extLst>
              <a:ext uri="{FF2B5EF4-FFF2-40B4-BE49-F238E27FC236}">
                <a16:creationId xmlns:a16="http://schemas.microsoft.com/office/drawing/2014/main" id="{155F0F81-5B4A-4D0A-9894-6A42735A9A7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4876" r="5223" b="-1"/>
          <a:stretch/>
        </p:blipFill>
        <p:spPr bwMode="auto">
          <a:xfrm>
            <a:off x="5010386" y="10"/>
            <a:ext cx="7181613" cy="6857990"/>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936001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97A58-072B-4526-A1D7-AFD8C3DB2F0E}"/>
              </a:ext>
            </a:extLst>
          </p:cNvPr>
          <p:cNvSpPr>
            <a:spLocks noGrp="1"/>
          </p:cNvSpPr>
          <p:nvPr>
            <p:ph type="title"/>
          </p:nvPr>
        </p:nvSpPr>
        <p:spPr>
          <a:xfrm>
            <a:off x="481013" y="3752849"/>
            <a:ext cx="3290887" cy="2452687"/>
          </a:xfrm>
        </p:spPr>
        <p:txBody>
          <a:bodyPr vert="horz" lIns="91440" tIns="45720" rIns="91440" bIns="45720" rtlCol="0" anchor="ctr">
            <a:normAutofit/>
          </a:bodyPr>
          <a:lstStyle/>
          <a:p>
            <a:r>
              <a:rPr lang="en-US" sz="2000" b="1" dirty="0">
                <a:effectLst/>
              </a:rPr>
              <a:t>7. Relationships between Quality Assurance &amp; Enhancement staff and academics have shifted in many cases for the better during the pandemic. How can we keep this positivity going? </a:t>
            </a:r>
            <a:endParaRPr lang="en-US" sz="2000" b="1" dirty="0"/>
          </a:p>
        </p:txBody>
      </p:sp>
      <p:pic>
        <p:nvPicPr>
          <p:cNvPr id="8194" name="Picture 2">
            <a:extLst>
              <a:ext uri="{FF2B5EF4-FFF2-40B4-BE49-F238E27FC236}">
                <a16:creationId xmlns:a16="http://schemas.microsoft.com/office/drawing/2014/main" id="{92CEAFD1-14B7-485D-B01C-ABB2644C908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34627" b="16872"/>
          <a:stretch/>
        </p:blipFill>
        <p:spPr bwMode="auto">
          <a:xfrm>
            <a:off x="20" y="10"/>
            <a:ext cx="12191980" cy="3710603"/>
          </a:xfrm>
          <a:custGeom>
            <a:avLst/>
            <a:gdLst/>
            <a:ahLst/>
            <a:cxnLst/>
            <a:rect l="l" t="t" r="r" b="b"/>
            <a:pathLst>
              <a:path w="12192000" h="3692092">
                <a:moveTo>
                  <a:pt x="0" y="0"/>
                </a:moveTo>
                <a:lnTo>
                  <a:pt x="12192000" y="0"/>
                </a:lnTo>
                <a:lnTo>
                  <a:pt x="12192000" y="3504824"/>
                </a:lnTo>
                <a:lnTo>
                  <a:pt x="12024691" y="3517794"/>
                </a:lnTo>
                <a:cubicBezTo>
                  <a:pt x="8077523" y="3783195"/>
                  <a:pt x="4094678" y="3026959"/>
                  <a:pt x="160485" y="3663863"/>
                </a:cubicBezTo>
                <a:lnTo>
                  <a:pt x="0" y="3692092"/>
                </a:lnTo>
                <a:close/>
              </a:path>
            </a:pathLst>
          </a:custGeom>
          <a:noFill/>
          <a:extLst>
            <a:ext uri="{909E8E84-426E-40DD-AFC4-6F175D3DCCD1}">
              <a14:hiddenFill xmlns:a14="http://schemas.microsoft.com/office/drawing/2010/main">
                <a:solidFill>
                  <a:srgbClr val="FFFFFF"/>
                </a:solidFill>
              </a14:hiddenFill>
            </a:ext>
          </a:extLst>
        </p:spPr>
      </p:pic>
      <p:sp>
        <p:nvSpPr>
          <p:cNvPr id="4" name="Text Placeholder 3">
            <a:extLst>
              <a:ext uri="{FF2B5EF4-FFF2-40B4-BE49-F238E27FC236}">
                <a16:creationId xmlns:a16="http://schemas.microsoft.com/office/drawing/2014/main" id="{E2F3E5FD-9EC0-4296-B6D3-876EAC3484C2}"/>
              </a:ext>
            </a:extLst>
          </p:cNvPr>
          <p:cNvSpPr>
            <a:spLocks noGrp="1"/>
          </p:cNvSpPr>
          <p:nvPr>
            <p:ph type="body" sz="half" idx="2"/>
          </p:nvPr>
        </p:nvSpPr>
        <p:spPr>
          <a:xfrm>
            <a:off x="4223982" y="3752850"/>
            <a:ext cx="7485413" cy="2452687"/>
          </a:xfrm>
        </p:spPr>
        <p:txBody>
          <a:bodyPr vert="horz" lIns="91440" tIns="45720" rIns="91440" bIns="45720" rtlCol="0" anchor="ctr">
            <a:normAutofit/>
          </a:bodyPr>
          <a:lstStyle/>
          <a:p>
            <a:r>
              <a:rPr lang="en-US" sz="1800" b="1" dirty="0"/>
              <a:t>We need to: </a:t>
            </a:r>
          </a:p>
          <a:p>
            <a:pPr marL="285750" indent="-285750">
              <a:buFont typeface="Arial" panose="020B0604020202020204" pitchFamily="34" charset="0"/>
              <a:buChar char="•"/>
            </a:pPr>
            <a:r>
              <a:rPr lang="en-US" sz="1800" b="1" dirty="0"/>
              <a:t>Dispel myths (and always discuss before making assumptions);</a:t>
            </a:r>
          </a:p>
          <a:p>
            <a:pPr marL="285750" indent="-285750">
              <a:buFont typeface="Arial" panose="020B0604020202020204" pitchFamily="34" charset="0"/>
              <a:buChar char="•"/>
            </a:pPr>
            <a:r>
              <a:rPr lang="en-US" sz="1800" b="1" dirty="0"/>
              <a:t>Value flexibility and adaptability;</a:t>
            </a:r>
          </a:p>
          <a:p>
            <a:pPr marL="285750" indent="-285750">
              <a:buFont typeface="Arial" panose="020B0604020202020204" pitchFamily="34" charset="0"/>
              <a:buChar char="•"/>
            </a:pPr>
            <a:r>
              <a:rPr lang="en-US" sz="1800" b="1" dirty="0"/>
              <a:t>Recognise that QA and QE staff are here to keep us and our students’ degree standards safe;</a:t>
            </a:r>
          </a:p>
          <a:p>
            <a:pPr marL="285750" indent="-285750">
              <a:buFont typeface="Arial" panose="020B0604020202020204" pitchFamily="34" charset="0"/>
              <a:buChar char="•"/>
            </a:pPr>
            <a:r>
              <a:rPr lang="en-US" sz="1800" b="1" dirty="0"/>
              <a:t>If the rules are stupid and stop us doing good things, change the rules rather than finding elaborate workarounds.</a:t>
            </a:r>
          </a:p>
        </p:txBody>
      </p:sp>
    </p:spTree>
    <p:extLst>
      <p:ext uri="{BB962C8B-B14F-4D97-AF65-F5344CB8AC3E}">
        <p14:creationId xmlns:p14="http://schemas.microsoft.com/office/powerpoint/2010/main" val="23888188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1" name="Rectangle 70">
            <a:extLst>
              <a:ext uri="{FF2B5EF4-FFF2-40B4-BE49-F238E27FC236}">
                <a16:creationId xmlns:a16="http://schemas.microsoft.com/office/drawing/2014/main" id="{04812C46-200A-4DEB-A05E-3ED6C68C23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218" name="Picture 2" descr="Sculptures, Bronze, Listen To, Figures">
            <a:extLst>
              <a:ext uri="{FF2B5EF4-FFF2-40B4-BE49-F238E27FC236}">
                <a16:creationId xmlns:a16="http://schemas.microsoft.com/office/drawing/2014/main" id="{7EB4203F-1115-44E9-AF94-CF9302560CA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5884" r="-1" b="-1"/>
          <a:stretch/>
        </p:blipFill>
        <p:spPr bwMode="auto">
          <a:xfrm>
            <a:off x="1" y="10"/>
            <a:ext cx="9669642" cy="6857990"/>
          </a:xfrm>
          <a:prstGeom prst="rect">
            <a:avLst/>
          </a:prstGeom>
          <a:noFill/>
          <a:extLst>
            <a:ext uri="{909E8E84-426E-40DD-AFC4-6F175D3DCCD1}">
              <a14:hiddenFill xmlns:a14="http://schemas.microsoft.com/office/drawing/2010/main">
                <a:solidFill>
                  <a:srgbClr val="FFFFFF"/>
                </a:solidFill>
              </a14:hiddenFill>
            </a:ext>
          </a:extLst>
        </p:spPr>
      </p:pic>
      <p:sp>
        <p:nvSpPr>
          <p:cNvPr id="73" name="Rectangle 72">
            <a:extLst>
              <a:ext uri="{FF2B5EF4-FFF2-40B4-BE49-F238E27FC236}">
                <a16:creationId xmlns:a16="http://schemas.microsoft.com/office/drawing/2014/main" id="{D1EA859B-E555-4109-94F3-6700E046E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125019" y="0"/>
            <a:ext cx="7066978"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340FAE1E-716E-4233-9BAA-FE7161DBD7A6}"/>
              </a:ext>
            </a:extLst>
          </p:cNvPr>
          <p:cNvSpPr>
            <a:spLocks noGrp="1"/>
          </p:cNvSpPr>
          <p:nvPr>
            <p:ph type="title"/>
          </p:nvPr>
        </p:nvSpPr>
        <p:spPr>
          <a:xfrm>
            <a:off x="7531610" y="365124"/>
            <a:ext cx="4151309" cy="2321895"/>
          </a:xfrm>
        </p:spPr>
        <p:txBody>
          <a:bodyPr vert="horz" lIns="91440" tIns="45720" rIns="91440" bIns="45720" rtlCol="0" anchor="ctr">
            <a:normAutofit/>
          </a:bodyPr>
          <a:lstStyle/>
          <a:p>
            <a:r>
              <a:rPr lang="en-US" sz="2000" b="1" dirty="0">
                <a:effectLst/>
              </a:rPr>
              <a:t>8. Senior managers had to listen to educational developers, quality assurers, educational technologists, learning support staff, information specialists and others, and learn the better from them during the pandemic. How can we make sure they keep listening? </a:t>
            </a:r>
            <a:endParaRPr lang="en-US" sz="2000" b="1" dirty="0"/>
          </a:p>
        </p:txBody>
      </p:sp>
      <p:sp>
        <p:nvSpPr>
          <p:cNvPr id="4" name="Text Placeholder 3">
            <a:extLst>
              <a:ext uri="{FF2B5EF4-FFF2-40B4-BE49-F238E27FC236}">
                <a16:creationId xmlns:a16="http://schemas.microsoft.com/office/drawing/2014/main" id="{D0E089F5-159A-4FAD-9EDD-8B03A726BB3D}"/>
              </a:ext>
            </a:extLst>
          </p:cNvPr>
          <p:cNvSpPr>
            <a:spLocks noGrp="1"/>
          </p:cNvSpPr>
          <p:nvPr>
            <p:ph type="body" sz="half" idx="2"/>
          </p:nvPr>
        </p:nvSpPr>
        <p:spPr>
          <a:xfrm>
            <a:off x="7715322" y="2901129"/>
            <a:ext cx="3822189" cy="3742762"/>
          </a:xfrm>
        </p:spPr>
        <p:txBody>
          <a:bodyPr vert="horz" lIns="91440" tIns="45720" rIns="91440" bIns="45720" rtlCol="0">
            <a:normAutofit lnSpcReduction="10000"/>
          </a:bodyPr>
          <a:lstStyle/>
          <a:p>
            <a:r>
              <a:rPr lang="en-US" sz="2000" b="1" dirty="0"/>
              <a:t>We must </a:t>
            </a:r>
          </a:p>
          <a:p>
            <a:pPr marL="342900" indent="-342900">
              <a:buFont typeface="Arial" panose="020B0604020202020204" pitchFamily="34" charset="0"/>
              <a:buChar char="•"/>
            </a:pPr>
            <a:r>
              <a:rPr lang="en-US" sz="2000" b="1" dirty="0"/>
              <a:t>keep making visible to managers how our work underpins new ways of working;</a:t>
            </a:r>
          </a:p>
          <a:p>
            <a:pPr marL="342900" indent="-342900">
              <a:buFont typeface="Arial" panose="020B0604020202020204" pitchFamily="34" charset="0"/>
              <a:buChar char="•"/>
            </a:pPr>
            <a:r>
              <a:rPr lang="en-US" sz="2000" b="1" dirty="0"/>
              <a:t>capitalize on the goodwill that has accrued during the crisis towards the lower echelons;</a:t>
            </a:r>
          </a:p>
          <a:p>
            <a:pPr marL="342900" indent="-342900">
              <a:buFont typeface="Arial" panose="020B0604020202020204" pitchFamily="34" charset="0"/>
              <a:buChar char="•"/>
            </a:pPr>
            <a:r>
              <a:rPr lang="en-US" sz="2000" b="1" dirty="0"/>
              <a:t>recognise and integrate what matters most to all stakeholders when making changes to the ways things work in universities.</a:t>
            </a:r>
          </a:p>
          <a:p>
            <a:pPr indent="-228600">
              <a:buFont typeface="Arial" panose="020B0604020202020204" pitchFamily="34" charset="0"/>
              <a:buChar char="•"/>
            </a:pPr>
            <a:endParaRPr lang="en-US" sz="2000" dirty="0"/>
          </a:p>
        </p:txBody>
      </p:sp>
    </p:spTree>
    <p:extLst>
      <p:ext uri="{BB962C8B-B14F-4D97-AF65-F5344CB8AC3E}">
        <p14:creationId xmlns:p14="http://schemas.microsoft.com/office/powerpoint/2010/main" val="2154954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175</TotalTime>
  <Words>1189</Words>
  <Application>Microsoft Office PowerPoint</Application>
  <PresentationFormat>Widescreen</PresentationFormat>
  <Paragraphs>71</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Segoe UI</vt:lpstr>
      <vt:lpstr>Office Theme</vt:lpstr>
      <vt:lpstr>Twelve questions we need to address post-pandemic: a crowd sourced keynote convened by Sally Brown Monday 13th September 2021</vt:lpstr>
      <vt:lpstr>1. How can we ensure that the benefit that accrued to some disadvantaged students during lockdown can continue?</vt:lpstr>
      <vt:lpstr>2. What are lectures for? What purposes do they serve? What problems do they solve? How can lectures best be presented? </vt:lpstr>
      <vt:lpstr>3. Where face-to-face has been replaced with virtual teaching, how have we ensured that engagement is maximised, and how can this best be carried forward? By:</vt:lpstr>
      <vt:lpstr>4. How can we capitalise on the learning that has accrued in the pandemic about the relationship between pedagogy and technology? What have we learned that we need to continue? </vt:lpstr>
      <vt:lpstr>5. Engagement in activities in class and virtually has often been different: how can we make the best of both worlds to get as many students (and indeed staff) as possible to keep fully engaging? </vt:lpstr>
      <vt:lpstr>6. Partnership with students has long been important and has been made more so during the pandemic. How can we build on any gains we can perceive? </vt:lpstr>
      <vt:lpstr>7. Relationships between Quality Assurance &amp; Enhancement staff and academics have shifted in many cases for the better during the pandemic. How can we keep this positivity going? </vt:lpstr>
      <vt:lpstr>8. Senior managers had to listen to educational developers, quality assurers, educational technologists, learning support staff, information specialists and others, and learn the better from them during the pandemic. How can we make sure they keep listening? </vt:lpstr>
      <vt:lpstr>9. Do we need to rationalise the functions of the buildings on the university campus as we balance keeping people safe, and encouraging a sense of community? </vt:lpstr>
      <vt:lpstr>10. The pandemic has raised major issues about both staff and student wellbeing. How can we ensure that the right kinds of support are in place to avoid a further pandemic of mental health problems? </vt:lpstr>
      <vt:lpstr>11. Is there still a place for time-constrained exams post-pandemic? Can we ensure they are only used when they add real value? </vt:lpstr>
      <vt:lpstr>12. Kay Sambell and I have argued for more authentic assessment approaches over the pandemic. See https://sally-brown.net/kay-sambell-and-sally-brown-covid-19-assessment-collection/ What are the best strategies for ensuring this is taken forward?</vt:lpstr>
      <vt:lpstr>Very many thanks to: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Sally Brown 2021 Powerpoints</dc:title>
  <dc:creator>Phil Race</dc:creator>
  <cp:lastModifiedBy>Phil Race</cp:lastModifiedBy>
  <cp:revision>18</cp:revision>
  <dcterms:created xsi:type="dcterms:W3CDTF">2020-12-18T15:11:00Z</dcterms:created>
  <dcterms:modified xsi:type="dcterms:W3CDTF">2021-09-12T15:28:12Z</dcterms:modified>
</cp:coreProperties>
</file>