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427" r:id="rId3"/>
    <p:sldId id="840" r:id="rId4"/>
    <p:sldId id="450" r:id="rId5"/>
    <p:sldId id="662" r:id="rId6"/>
    <p:sldId id="452" r:id="rId7"/>
    <p:sldId id="833" r:id="rId8"/>
    <p:sldId id="834" r:id="rId9"/>
    <p:sldId id="446" r:id="rId10"/>
    <p:sldId id="516" r:id="rId11"/>
    <p:sldId id="448" r:id="rId12"/>
    <p:sldId id="454" r:id="rId13"/>
    <p:sldId id="815" r:id="rId14"/>
    <p:sldId id="816" r:id="rId15"/>
    <p:sldId id="819" r:id="rId16"/>
    <p:sldId id="437" r:id="rId17"/>
    <p:sldId id="688" r:id="rId18"/>
    <p:sldId id="680" r:id="rId19"/>
    <p:sldId id="681" r:id="rId20"/>
    <p:sldId id="682" r:id="rId21"/>
    <p:sldId id="686" r:id="rId22"/>
    <p:sldId id="689" r:id="rId23"/>
    <p:sldId id="722" r:id="rId24"/>
    <p:sldId id="724" r:id="rId25"/>
    <p:sldId id="536" r:id="rId26"/>
    <p:sldId id="538" r:id="rId27"/>
    <p:sldId id="534" r:id="rId28"/>
    <p:sldId id="583" r:id="rId29"/>
    <p:sldId id="352" r:id="rId30"/>
    <p:sldId id="517" r:id="rId31"/>
    <p:sldId id="475" r:id="rId32"/>
    <p:sldId id="479" r:id="rId33"/>
    <p:sldId id="847" r:id="rId34"/>
    <p:sldId id="848" r:id="rId35"/>
    <p:sldId id="849" r:id="rId36"/>
    <p:sldId id="85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7" d="100"/>
          <a:sy n="57" d="100"/>
        </p:scale>
        <p:origin x="78" y="1410"/>
      </p:cViewPr>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15394-BD6B-4C7B-B59F-4B777C42B6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5A72D4C-1946-4496-974C-2CC1F12B2225}">
      <dgm:prSet/>
      <dgm:spPr/>
      <dgm:t>
        <a:bodyPr/>
        <a:lstStyle/>
        <a:p>
          <a:r>
            <a:rPr lang="en-US"/>
            <a:t>Formative assessment is primarily concerned with feedback aimed at prompting improvement, is often continuous and usually involves words.</a:t>
          </a:r>
        </a:p>
      </dgm:t>
    </dgm:pt>
    <dgm:pt modelId="{A3839AF1-999B-41B5-9426-D16DD8FB70D8}" type="parTrans" cxnId="{81ECC257-7777-4842-BB80-AD77BEB4418B}">
      <dgm:prSet/>
      <dgm:spPr/>
      <dgm:t>
        <a:bodyPr/>
        <a:lstStyle/>
        <a:p>
          <a:endParaRPr lang="en-US"/>
        </a:p>
      </dgm:t>
    </dgm:pt>
    <dgm:pt modelId="{E1FFAE42-82B4-4571-B568-80F33670A8C7}" type="sibTrans" cxnId="{81ECC257-7777-4842-BB80-AD77BEB4418B}">
      <dgm:prSet/>
      <dgm:spPr/>
      <dgm:t>
        <a:bodyPr/>
        <a:lstStyle/>
        <a:p>
          <a:endParaRPr lang="en-US"/>
        </a:p>
      </dgm:t>
    </dgm:pt>
    <dgm:pt modelId="{CB22EF66-E889-4BA6-8D90-83DD5241219E}">
      <dgm:prSet/>
      <dgm:spPr/>
      <dgm:t>
        <a:bodyPr/>
        <a:lstStyle/>
        <a:p>
          <a:r>
            <a:rPr lang="en-US"/>
            <a:t>Summative assessment is concerned with making evaluative judgments, is often end point and involves numbers.</a:t>
          </a:r>
        </a:p>
      </dgm:t>
    </dgm:pt>
    <dgm:pt modelId="{3C89B8A9-02EA-4A90-84B8-EF98E3681C67}" type="parTrans" cxnId="{2F278F71-14CD-4292-8AC3-082E62D9FB24}">
      <dgm:prSet/>
      <dgm:spPr/>
      <dgm:t>
        <a:bodyPr/>
        <a:lstStyle/>
        <a:p>
          <a:endParaRPr lang="en-US"/>
        </a:p>
      </dgm:t>
    </dgm:pt>
    <dgm:pt modelId="{2F1E366E-8330-494C-8EE5-515F613EA846}" type="sibTrans" cxnId="{2F278F71-14CD-4292-8AC3-082E62D9FB24}">
      <dgm:prSet/>
      <dgm:spPr/>
      <dgm:t>
        <a:bodyPr/>
        <a:lstStyle/>
        <a:p>
          <a:endParaRPr lang="en-US"/>
        </a:p>
      </dgm:t>
    </dgm:pt>
    <dgm:pt modelId="{2E51AF84-FBEA-473A-886C-E60812E3BFE0}" type="pres">
      <dgm:prSet presAssocID="{2E915394-BD6B-4C7B-B59F-4B777C42B627}" presName="linear" presStyleCnt="0">
        <dgm:presLayoutVars>
          <dgm:animLvl val="lvl"/>
          <dgm:resizeHandles val="exact"/>
        </dgm:presLayoutVars>
      </dgm:prSet>
      <dgm:spPr/>
    </dgm:pt>
    <dgm:pt modelId="{446C5057-FB16-4C9A-A242-16612C3F5F5C}" type="pres">
      <dgm:prSet presAssocID="{75A72D4C-1946-4496-974C-2CC1F12B2225}" presName="parentText" presStyleLbl="node1" presStyleIdx="0" presStyleCnt="2">
        <dgm:presLayoutVars>
          <dgm:chMax val="0"/>
          <dgm:bulletEnabled val="1"/>
        </dgm:presLayoutVars>
      </dgm:prSet>
      <dgm:spPr/>
    </dgm:pt>
    <dgm:pt modelId="{7BDD2A66-E2EC-4899-B6AE-68DFB4F3697A}" type="pres">
      <dgm:prSet presAssocID="{E1FFAE42-82B4-4571-B568-80F33670A8C7}" presName="spacer" presStyleCnt="0"/>
      <dgm:spPr/>
    </dgm:pt>
    <dgm:pt modelId="{0FF61734-E221-48AE-8B17-10236B41D60F}" type="pres">
      <dgm:prSet presAssocID="{CB22EF66-E889-4BA6-8D90-83DD5241219E}" presName="parentText" presStyleLbl="node1" presStyleIdx="1" presStyleCnt="2">
        <dgm:presLayoutVars>
          <dgm:chMax val="0"/>
          <dgm:bulletEnabled val="1"/>
        </dgm:presLayoutVars>
      </dgm:prSet>
      <dgm:spPr/>
    </dgm:pt>
  </dgm:ptLst>
  <dgm:cxnLst>
    <dgm:cxn modelId="{2C5F0E19-DC47-4252-9F1A-CDE8957A70AF}" type="presOf" srcId="{2E915394-BD6B-4C7B-B59F-4B777C42B627}" destId="{2E51AF84-FBEA-473A-886C-E60812E3BFE0}" srcOrd="0" destOrd="0" presId="urn:microsoft.com/office/officeart/2005/8/layout/vList2"/>
    <dgm:cxn modelId="{2F278F71-14CD-4292-8AC3-082E62D9FB24}" srcId="{2E915394-BD6B-4C7B-B59F-4B777C42B627}" destId="{CB22EF66-E889-4BA6-8D90-83DD5241219E}" srcOrd="1" destOrd="0" parTransId="{3C89B8A9-02EA-4A90-84B8-EF98E3681C67}" sibTransId="{2F1E366E-8330-494C-8EE5-515F613EA846}"/>
    <dgm:cxn modelId="{81ECC257-7777-4842-BB80-AD77BEB4418B}" srcId="{2E915394-BD6B-4C7B-B59F-4B777C42B627}" destId="{75A72D4C-1946-4496-974C-2CC1F12B2225}" srcOrd="0" destOrd="0" parTransId="{A3839AF1-999B-41B5-9426-D16DD8FB70D8}" sibTransId="{E1FFAE42-82B4-4571-B568-80F33670A8C7}"/>
    <dgm:cxn modelId="{0C147C9C-1665-4E17-A14D-A5F731D5B6A2}" type="presOf" srcId="{CB22EF66-E889-4BA6-8D90-83DD5241219E}" destId="{0FF61734-E221-48AE-8B17-10236B41D60F}" srcOrd="0" destOrd="0" presId="urn:microsoft.com/office/officeart/2005/8/layout/vList2"/>
    <dgm:cxn modelId="{DC24FBF8-2EA6-4A42-BCB4-E80776246D32}" type="presOf" srcId="{75A72D4C-1946-4496-974C-2CC1F12B2225}" destId="{446C5057-FB16-4C9A-A242-16612C3F5F5C}" srcOrd="0" destOrd="0" presId="urn:microsoft.com/office/officeart/2005/8/layout/vList2"/>
    <dgm:cxn modelId="{8047E222-EDA3-420A-AAFE-196DC89C4CF2}" type="presParOf" srcId="{2E51AF84-FBEA-473A-886C-E60812E3BFE0}" destId="{446C5057-FB16-4C9A-A242-16612C3F5F5C}" srcOrd="0" destOrd="0" presId="urn:microsoft.com/office/officeart/2005/8/layout/vList2"/>
    <dgm:cxn modelId="{34B9426E-02DA-4BCE-B181-0A8049D18627}" type="presParOf" srcId="{2E51AF84-FBEA-473A-886C-E60812E3BFE0}" destId="{7BDD2A66-E2EC-4899-B6AE-68DFB4F3697A}" srcOrd="1" destOrd="0" presId="urn:microsoft.com/office/officeart/2005/8/layout/vList2"/>
    <dgm:cxn modelId="{524368AC-E7AC-44EA-8D6D-AA3BE6B287E5}" type="presParOf" srcId="{2E51AF84-FBEA-473A-886C-E60812E3BFE0}" destId="{0FF61734-E221-48AE-8B17-10236B41D6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ED826-AB94-4A39-B9EE-DB60868990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15C244-6199-4C68-8D79-69EFF6EABB7E}">
      <dgm:prSet/>
      <dgm:spPr/>
      <dgm:t>
        <a:bodyPr/>
        <a:lstStyle/>
        <a:p>
          <a:r>
            <a:rPr lang="en-GB"/>
            <a:t>Specific;</a:t>
          </a:r>
          <a:endParaRPr lang="en-US"/>
        </a:p>
      </dgm:t>
    </dgm:pt>
    <dgm:pt modelId="{CAE1C9B0-ACEC-48E6-9818-862F94A620A0}" type="parTrans" cxnId="{69F35E59-DF57-41E8-A50A-1CF8C4EF06A0}">
      <dgm:prSet/>
      <dgm:spPr/>
      <dgm:t>
        <a:bodyPr/>
        <a:lstStyle/>
        <a:p>
          <a:endParaRPr lang="en-US"/>
        </a:p>
      </dgm:t>
    </dgm:pt>
    <dgm:pt modelId="{BAC57EFA-F257-4158-B098-797B612207E1}" type="sibTrans" cxnId="{69F35E59-DF57-41E8-A50A-1CF8C4EF06A0}">
      <dgm:prSet/>
      <dgm:spPr/>
      <dgm:t>
        <a:bodyPr/>
        <a:lstStyle/>
        <a:p>
          <a:endParaRPr lang="en-US"/>
        </a:p>
      </dgm:t>
    </dgm:pt>
    <dgm:pt modelId="{3865268D-F3AA-4632-9B56-6F7258530F40}">
      <dgm:prSet/>
      <dgm:spPr/>
      <dgm:t>
        <a:bodyPr/>
        <a:lstStyle/>
        <a:p>
          <a:r>
            <a:rPr lang="en-GB"/>
            <a:t>Measurable;</a:t>
          </a:r>
          <a:endParaRPr lang="en-US"/>
        </a:p>
      </dgm:t>
    </dgm:pt>
    <dgm:pt modelId="{43FA1D83-6041-4917-B166-AF3F8688291B}" type="parTrans" cxnId="{4F390B5F-42F2-457A-B7BF-579AE6912B0D}">
      <dgm:prSet/>
      <dgm:spPr/>
      <dgm:t>
        <a:bodyPr/>
        <a:lstStyle/>
        <a:p>
          <a:endParaRPr lang="en-US"/>
        </a:p>
      </dgm:t>
    </dgm:pt>
    <dgm:pt modelId="{35F747BB-EB1A-4DEA-B69B-F6BD94406BC6}" type="sibTrans" cxnId="{4F390B5F-42F2-457A-B7BF-579AE6912B0D}">
      <dgm:prSet/>
      <dgm:spPr/>
      <dgm:t>
        <a:bodyPr/>
        <a:lstStyle/>
        <a:p>
          <a:endParaRPr lang="en-US"/>
        </a:p>
      </dgm:t>
    </dgm:pt>
    <dgm:pt modelId="{E59A7896-F613-4768-8074-2129DB01F7E7}">
      <dgm:prSet/>
      <dgm:spPr/>
      <dgm:t>
        <a:bodyPr/>
        <a:lstStyle/>
        <a:p>
          <a:r>
            <a:rPr lang="en-GB"/>
            <a:t>Achievable;</a:t>
          </a:r>
          <a:endParaRPr lang="en-US"/>
        </a:p>
      </dgm:t>
    </dgm:pt>
    <dgm:pt modelId="{48CABA7C-0CBE-41BB-834C-38CAD7420DA0}" type="parTrans" cxnId="{F1B8E9FF-E4B4-4879-B888-97432A76222D}">
      <dgm:prSet/>
      <dgm:spPr/>
      <dgm:t>
        <a:bodyPr/>
        <a:lstStyle/>
        <a:p>
          <a:endParaRPr lang="en-US"/>
        </a:p>
      </dgm:t>
    </dgm:pt>
    <dgm:pt modelId="{D564072A-FE67-4556-AFDC-E4B18A438FDD}" type="sibTrans" cxnId="{F1B8E9FF-E4B4-4879-B888-97432A76222D}">
      <dgm:prSet/>
      <dgm:spPr/>
      <dgm:t>
        <a:bodyPr/>
        <a:lstStyle/>
        <a:p>
          <a:endParaRPr lang="en-US"/>
        </a:p>
      </dgm:t>
    </dgm:pt>
    <dgm:pt modelId="{CDD66353-F9D1-49D3-A76A-63E32FE93D74}">
      <dgm:prSet/>
      <dgm:spPr/>
      <dgm:t>
        <a:bodyPr/>
        <a:lstStyle/>
        <a:p>
          <a:r>
            <a:rPr lang="en-GB"/>
            <a:t>Realistic;</a:t>
          </a:r>
          <a:endParaRPr lang="en-US"/>
        </a:p>
      </dgm:t>
    </dgm:pt>
    <dgm:pt modelId="{C31977FC-73F7-4B5A-8109-3C9D650BE549}" type="parTrans" cxnId="{860875D3-2B4F-43BE-AB63-144DABA013B7}">
      <dgm:prSet/>
      <dgm:spPr/>
      <dgm:t>
        <a:bodyPr/>
        <a:lstStyle/>
        <a:p>
          <a:endParaRPr lang="en-US"/>
        </a:p>
      </dgm:t>
    </dgm:pt>
    <dgm:pt modelId="{0049F823-D272-49FC-BF72-D38DC4D7C8C4}" type="sibTrans" cxnId="{860875D3-2B4F-43BE-AB63-144DABA013B7}">
      <dgm:prSet/>
      <dgm:spPr/>
      <dgm:t>
        <a:bodyPr/>
        <a:lstStyle/>
        <a:p>
          <a:endParaRPr lang="en-US"/>
        </a:p>
      </dgm:t>
    </dgm:pt>
    <dgm:pt modelId="{92EBBE12-FA9E-467B-A0F4-836FC15B85EA}">
      <dgm:prSet/>
      <dgm:spPr/>
      <dgm:t>
        <a:bodyPr/>
        <a:lstStyle/>
        <a:p>
          <a:r>
            <a:rPr lang="en-GB"/>
            <a:t>Time constrained.</a:t>
          </a:r>
          <a:endParaRPr lang="en-US"/>
        </a:p>
      </dgm:t>
    </dgm:pt>
    <dgm:pt modelId="{E3597B30-F81D-4A32-9021-8AC19C301417}" type="parTrans" cxnId="{ED391EE7-5410-4A16-90B7-8BE71ABD9229}">
      <dgm:prSet/>
      <dgm:spPr/>
      <dgm:t>
        <a:bodyPr/>
        <a:lstStyle/>
        <a:p>
          <a:endParaRPr lang="en-US"/>
        </a:p>
      </dgm:t>
    </dgm:pt>
    <dgm:pt modelId="{1B5B0C2B-0478-4BF0-907D-CD70A7FB4A6D}" type="sibTrans" cxnId="{ED391EE7-5410-4A16-90B7-8BE71ABD9229}">
      <dgm:prSet/>
      <dgm:spPr/>
      <dgm:t>
        <a:bodyPr/>
        <a:lstStyle/>
        <a:p>
          <a:endParaRPr lang="en-US"/>
        </a:p>
      </dgm:t>
    </dgm:pt>
    <dgm:pt modelId="{10FB190E-EE7D-460B-A8AE-50DB07D41E57}" type="pres">
      <dgm:prSet presAssocID="{5C5ED826-AB94-4A39-B9EE-DB6086899070}" presName="linear" presStyleCnt="0">
        <dgm:presLayoutVars>
          <dgm:animLvl val="lvl"/>
          <dgm:resizeHandles val="exact"/>
        </dgm:presLayoutVars>
      </dgm:prSet>
      <dgm:spPr/>
    </dgm:pt>
    <dgm:pt modelId="{F297A06E-FC13-4DBA-B29F-6188765F2C12}" type="pres">
      <dgm:prSet presAssocID="{C815C244-6199-4C68-8D79-69EFF6EABB7E}" presName="parentText" presStyleLbl="node1" presStyleIdx="0" presStyleCnt="5">
        <dgm:presLayoutVars>
          <dgm:chMax val="0"/>
          <dgm:bulletEnabled val="1"/>
        </dgm:presLayoutVars>
      </dgm:prSet>
      <dgm:spPr/>
    </dgm:pt>
    <dgm:pt modelId="{4AB9685F-37ED-4794-AF83-C55BA9432236}" type="pres">
      <dgm:prSet presAssocID="{BAC57EFA-F257-4158-B098-797B612207E1}" presName="spacer" presStyleCnt="0"/>
      <dgm:spPr/>
    </dgm:pt>
    <dgm:pt modelId="{75FD83C4-A141-4469-8BE8-373E0402AF97}" type="pres">
      <dgm:prSet presAssocID="{3865268D-F3AA-4632-9B56-6F7258530F40}" presName="parentText" presStyleLbl="node1" presStyleIdx="1" presStyleCnt="5">
        <dgm:presLayoutVars>
          <dgm:chMax val="0"/>
          <dgm:bulletEnabled val="1"/>
        </dgm:presLayoutVars>
      </dgm:prSet>
      <dgm:spPr/>
    </dgm:pt>
    <dgm:pt modelId="{488EF456-0FF7-4E8A-969A-F2F1294103B9}" type="pres">
      <dgm:prSet presAssocID="{35F747BB-EB1A-4DEA-B69B-F6BD94406BC6}" presName="spacer" presStyleCnt="0"/>
      <dgm:spPr/>
    </dgm:pt>
    <dgm:pt modelId="{14ED5485-E2FD-475A-BE64-04B5916D4929}" type="pres">
      <dgm:prSet presAssocID="{E59A7896-F613-4768-8074-2129DB01F7E7}" presName="parentText" presStyleLbl="node1" presStyleIdx="2" presStyleCnt="5">
        <dgm:presLayoutVars>
          <dgm:chMax val="0"/>
          <dgm:bulletEnabled val="1"/>
        </dgm:presLayoutVars>
      </dgm:prSet>
      <dgm:spPr/>
    </dgm:pt>
    <dgm:pt modelId="{CBF44470-4B9C-4690-AD11-2A6ED0907EA5}" type="pres">
      <dgm:prSet presAssocID="{D564072A-FE67-4556-AFDC-E4B18A438FDD}" presName="spacer" presStyleCnt="0"/>
      <dgm:spPr/>
    </dgm:pt>
    <dgm:pt modelId="{C0240C47-989D-4EA4-B2C9-1C2050784F6C}" type="pres">
      <dgm:prSet presAssocID="{CDD66353-F9D1-49D3-A76A-63E32FE93D74}" presName="parentText" presStyleLbl="node1" presStyleIdx="3" presStyleCnt="5">
        <dgm:presLayoutVars>
          <dgm:chMax val="0"/>
          <dgm:bulletEnabled val="1"/>
        </dgm:presLayoutVars>
      </dgm:prSet>
      <dgm:spPr/>
    </dgm:pt>
    <dgm:pt modelId="{AA50532F-1F42-4015-A734-86C4F52B663C}" type="pres">
      <dgm:prSet presAssocID="{0049F823-D272-49FC-BF72-D38DC4D7C8C4}" presName="spacer" presStyleCnt="0"/>
      <dgm:spPr/>
    </dgm:pt>
    <dgm:pt modelId="{EB80D6FF-6247-42E8-9C51-66F78832CB32}" type="pres">
      <dgm:prSet presAssocID="{92EBBE12-FA9E-467B-A0F4-836FC15B85EA}" presName="parentText" presStyleLbl="node1" presStyleIdx="4" presStyleCnt="5">
        <dgm:presLayoutVars>
          <dgm:chMax val="0"/>
          <dgm:bulletEnabled val="1"/>
        </dgm:presLayoutVars>
      </dgm:prSet>
      <dgm:spPr/>
    </dgm:pt>
  </dgm:ptLst>
  <dgm:cxnLst>
    <dgm:cxn modelId="{8D7BC65E-6ED1-4E73-B103-47E4CC5B513B}" type="presOf" srcId="{3865268D-F3AA-4632-9B56-6F7258530F40}" destId="{75FD83C4-A141-4469-8BE8-373E0402AF97}" srcOrd="0" destOrd="0" presId="urn:microsoft.com/office/officeart/2005/8/layout/vList2"/>
    <dgm:cxn modelId="{4F390B5F-42F2-457A-B7BF-579AE6912B0D}" srcId="{5C5ED826-AB94-4A39-B9EE-DB6086899070}" destId="{3865268D-F3AA-4632-9B56-6F7258530F40}" srcOrd="1" destOrd="0" parTransId="{43FA1D83-6041-4917-B166-AF3F8688291B}" sibTransId="{35F747BB-EB1A-4DEA-B69B-F6BD94406BC6}"/>
    <dgm:cxn modelId="{CF63D444-D3CC-4418-BBCB-AEF5DA17C465}" type="presOf" srcId="{C815C244-6199-4C68-8D79-69EFF6EABB7E}" destId="{F297A06E-FC13-4DBA-B29F-6188765F2C12}" srcOrd="0" destOrd="0" presId="urn:microsoft.com/office/officeart/2005/8/layout/vList2"/>
    <dgm:cxn modelId="{75AE294F-E77F-43E3-8504-1194D482120C}" type="presOf" srcId="{E59A7896-F613-4768-8074-2129DB01F7E7}" destId="{14ED5485-E2FD-475A-BE64-04B5916D4929}" srcOrd="0" destOrd="0" presId="urn:microsoft.com/office/officeart/2005/8/layout/vList2"/>
    <dgm:cxn modelId="{07EE2172-968C-48D6-94BC-D8F86E52F7FC}" type="presOf" srcId="{92EBBE12-FA9E-467B-A0F4-836FC15B85EA}" destId="{EB80D6FF-6247-42E8-9C51-66F78832CB32}" srcOrd="0" destOrd="0" presId="urn:microsoft.com/office/officeart/2005/8/layout/vList2"/>
    <dgm:cxn modelId="{69F35E59-DF57-41E8-A50A-1CF8C4EF06A0}" srcId="{5C5ED826-AB94-4A39-B9EE-DB6086899070}" destId="{C815C244-6199-4C68-8D79-69EFF6EABB7E}" srcOrd="0" destOrd="0" parTransId="{CAE1C9B0-ACEC-48E6-9818-862F94A620A0}" sibTransId="{BAC57EFA-F257-4158-B098-797B612207E1}"/>
    <dgm:cxn modelId="{860875D3-2B4F-43BE-AB63-144DABA013B7}" srcId="{5C5ED826-AB94-4A39-B9EE-DB6086899070}" destId="{CDD66353-F9D1-49D3-A76A-63E32FE93D74}" srcOrd="3" destOrd="0" parTransId="{C31977FC-73F7-4B5A-8109-3C9D650BE549}" sibTransId="{0049F823-D272-49FC-BF72-D38DC4D7C8C4}"/>
    <dgm:cxn modelId="{766B7CD8-74BC-4012-BC6E-17DEC53E4C45}" type="presOf" srcId="{CDD66353-F9D1-49D3-A76A-63E32FE93D74}" destId="{C0240C47-989D-4EA4-B2C9-1C2050784F6C}" srcOrd="0" destOrd="0" presId="urn:microsoft.com/office/officeart/2005/8/layout/vList2"/>
    <dgm:cxn modelId="{DABF2CDD-40EB-474B-B255-D970E080DBF2}" type="presOf" srcId="{5C5ED826-AB94-4A39-B9EE-DB6086899070}" destId="{10FB190E-EE7D-460B-A8AE-50DB07D41E57}" srcOrd="0" destOrd="0" presId="urn:microsoft.com/office/officeart/2005/8/layout/vList2"/>
    <dgm:cxn modelId="{ED391EE7-5410-4A16-90B7-8BE71ABD9229}" srcId="{5C5ED826-AB94-4A39-B9EE-DB6086899070}" destId="{92EBBE12-FA9E-467B-A0F4-836FC15B85EA}" srcOrd="4" destOrd="0" parTransId="{E3597B30-F81D-4A32-9021-8AC19C301417}" sibTransId="{1B5B0C2B-0478-4BF0-907D-CD70A7FB4A6D}"/>
    <dgm:cxn modelId="{F1B8E9FF-E4B4-4879-B888-97432A76222D}" srcId="{5C5ED826-AB94-4A39-B9EE-DB6086899070}" destId="{E59A7896-F613-4768-8074-2129DB01F7E7}" srcOrd="2" destOrd="0" parTransId="{48CABA7C-0CBE-41BB-834C-38CAD7420DA0}" sibTransId="{D564072A-FE67-4556-AFDC-E4B18A438FDD}"/>
    <dgm:cxn modelId="{0FBA1149-8F72-4A2A-BDA6-F9F0ECB3A2B9}" type="presParOf" srcId="{10FB190E-EE7D-460B-A8AE-50DB07D41E57}" destId="{F297A06E-FC13-4DBA-B29F-6188765F2C12}" srcOrd="0" destOrd="0" presId="urn:microsoft.com/office/officeart/2005/8/layout/vList2"/>
    <dgm:cxn modelId="{09092FB9-573C-421D-892A-580DCB6BBD68}" type="presParOf" srcId="{10FB190E-EE7D-460B-A8AE-50DB07D41E57}" destId="{4AB9685F-37ED-4794-AF83-C55BA9432236}" srcOrd="1" destOrd="0" presId="urn:microsoft.com/office/officeart/2005/8/layout/vList2"/>
    <dgm:cxn modelId="{CD6FE5E5-086C-4306-AD9F-37793E1739B9}" type="presParOf" srcId="{10FB190E-EE7D-460B-A8AE-50DB07D41E57}" destId="{75FD83C4-A141-4469-8BE8-373E0402AF97}" srcOrd="2" destOrd="0" presId="urn:microsoft.com/office/officeart/2005/8/layout/vList2"/>
    <dgm:cxn modelId="{E3205EEB-3DE8-4600-B81C-90B62F94B46B}" type="presParOf" srcId="{10FB190E-EE7D-460B-A8AE-50DB07D41E57}" destId="{488EF456-0FF7-4E8A-969A-F2F1294103B9}" srcOrd="3" destOrd="0" presId="urn:microsoft.com/office/officeart/2005/8/layout/vList2"/>
    <dgm:cxn modelId="{C3FBE887-0D6A-4028-9B04-02F32037BE66}" type="presParOf" srcId="{10FB190E-EE7D-460B-A8AE-50DB07D41E57}" destId="{14ED5485-E2FD-475A-BE64-04B5916D4929}" srcOrd="4" destOrd="0" presId="urn:microsoft.com/office/officeart/2005/8/layout/vList2"/>
    <dgm:cxn modelId="{01AAC96A-4974-4EA3-BDCB-93A7CFA38080}" type="presParOf" srcId="{10FB190E-EE7D-460B-A8AE-50DB07D41E57}" destId="{CBF44470-4B9C-4690-AD11-2A6ED0907EA5}" srcOrd="5" destOrd="0" presId="urn:microsoft.com/office/officeart/2005/8/layout/vList2"/>
    <dgm:cxn modelId="{9A5C0FAA-9440-45A8-B31E-7A87AA0E4FEE}" type="presParOf" srcId="{10FB190E-EE7D-460B-A8AE-50DB07D41E57}" destId="{C0240C47-989D-4EA4-B2C9-1C2050784F6C}" srcOrd="6" destOrd="0" presId="urn:microsoft.com/office/officeart/2005/8/layout/vList2"/>
    <dgm:cxn modelId="{8CC644B1-CB6A-4497-94B1-573F9DBE79B1}" type="presParOf" srcId="{10FB190E-EE7D-460B-A8AE-50DB07D41E57}" destId="{AA50532F-1F42-4015-A734-86C4F52B663C}" srcOrd="7" destOrd="0" presId="urn:microsoft.com/office/officeart/2005/8/layout/vList2"/>
    <dgm:cxn modelId="{94DC0CED-0CC2-41A8-BAD7-2B9AD1FE9506}" type="presParOf" srcId="{10FB190E-EE7D-460B-A8AE-50DB07D41E57}" destId="{EB80D6FF-6247-42E8-9C51-66F78832CB3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64434-2685-4116-BEA5-9872961DAB7E}"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A7C909C4-4301-4840-8BEB-0C111FAFD490}">
      <dgm:prSet/>
      <dgm:spPr/>
      <dgm:t>
        <a:bodyPr/>
        <a:lstStyle/>
        <a:p>
          <a:r>
            <a:rPr lang="en-US" dirty="0"/>
            <a:t>Make sense</a:t>
          </a:r>
        </a:p>
      </dgm:t>
    </dgm:pt>
    <dgm:pt modelId="{DBFAA357-D239-43BF-8CDB-4D9747C878E6}" type="parTrans" cxnId="{019A85ED-BF21-4273-8F4B-F09545ECB28E}">
      <dgm:prSet/>
      <dgm:spPr/>
      <dgm:t>
        <a:bodyPr/>
        <a:lstStyle/>
        <a:p>
          <a:endParaRPr lang="en-US"/>
        </a:p>
      </dgm:t>
    </dgm:pt>
    <dgm:pt modelId="{C28FE83E-5BCB-412E-9F86-4E2387CA5A64}" type="sibTrans" cxnId="{019A85ED-BF21-4273-8F4B-F09545ECB28E}">
      <dgm:prSet/>
      <dgm:spPr/>
      <dgm:t>
        <a:bodyPr/>
        <a:lstStyle/>
        <a:p>
          <a:endParaRPr lang="en-US"/>
        </a:p>
      </dgm:t>
    </dgm:pt>
    <dgm:pt modelId="{2B5597E7-0B55-4997-8695-1024DB9D70A9}">
      <dgm:prSet/>
      <dgm:spPr/>
      <dgm:t>
        <a:bodyPr/>
        <a:lstStyle/>
        <a:p>
          <a:r>
            <a:rPr lang="en-US" dirty="0"/>
            <a:t>of key terms such as criteria, weightings, and level;</a:t>
          </a:r>
        </a:p>
      </dgm:t>
    </dgm:pt>
    <dgm:pt modelId="{A98B65AC-BB3B-4BE4-85A0-39FC7A50F5FF}" type="parTrans" cxnId="{76356626-3DFC-4F5A-8365-5D56BD1144B5}">
      <dgm:prSet/>
      <dgm:spPr/>
      <dgm:t>
        <a:bodyPr/>
        <a:lstStyle/>
        <a:p>
          <a:endParaRPr lang="en-US"/>
        </a:p>
      </dgm:t>
    </dgm:pt>
    <dgm:pt modelId="{3D970C6E-1C88-4DB4-A680-95E179B7B806}" type="sibTrans" cxnId="{76356626-3DFC-4F5A-8365-5D56BD1144B5}">
      <dgm:prSet/>
      <dgm:spPr/>
      <dgm:t>
        <a:bodyPr/>
        <a:lstStyle/>
        <a:p>
          <a:endParaRPr lang="en-US"/>
        </a:p>
      </dgm:t>
    </dgm:pt>
    <dgm:pt modelId="{84BF70D8-FF3E-4894-BCB0-5ACED78A3064}">
      <dgm:prSet/>
      <dgm:spPr/>
      <dgm:t>
        <a:bodyPr/>
        <a:lstStyle/>
        <a:p>
          <a:r>
            <a:rPr lang="en-US"/>
            <a:t>Encounter</a:t>
          </a:r>
        </a:p>
      </dgm:t>
    </dgm:pt>
    <dgm:pt modelId="{2D9855B3-5690-49B4-81C8-66C317818E32}" type="parTrans" cxnId="{D769452F-C8AC-451A-83C8-47C2DA3B73F6}">
      <dgm:prSet/>
      <dgm:spPr/>
      <dgm:t>
        <a:bodyPr/>
        <a:lstStyle/>
        <a:p>
          <a:endParaRPr lang="en-US"/>
        </a:p>
      </dgm:t>
    </dgm:pt>
    <dgm:pt modelId="{0E498662-F380-40F4-B3F3-159FC4D21F89}" type="sibTrans" cxnId="{D769452F-C8AC-451A-83C8-47C2DA3B73F6}">
      <dgm:prSet/>
      <dgm:spPr/>
      <dgm:t>
        <a:bodyPr/>
        <a:lstStyle/>
        <a:p>
          <a:endParaRPr lang="en-US"/>
        </a:p>
      </dgm:t>
    </dgm:pt>
    <dgm:pt modelId="{E78F1D16-2E3F-4FB0-B997-4E676E538081}">
      <dgm:prSet/>
      <dgm:spPr/>
      <dgm:t>
        <a:bodyPr/>
        <a:lstStyle/>
        <a:p>
          <a:r>
            <a:rPr lang="en-US" dirty="0"/>
            <a:t>a variety of assessment methods (e.g. presentations, portfolios, posters, assessed web participation, practicals, vivas </a:t>
          </a:r>
          <a:r>
            <a:rPr lang="en-US" dirty="0" err="1"/>
            <a:t>etc</a:t>
          </a:r>
          <a:r>
            <a:rPr lang="en-US" dirty="0"/>
            <a:t>) and get practice in using them;</a:t>
          </a:r>
        </a:p>
      </dgm:t>
    </dgm:pt>
    <dgm:pt modelId="{E0CC6236-534C-4B46-AD35-6842D25C61F3}" type="parTrans" cxnId="{055F849A-A1C5-4BAA-9B31-7D9EC9BFDF3D}">
      <dgm:prSet/>
      <dgm:spPr/>
      <dgm:t>
        <a:bodyPr/>
        <a:lstStyle/>
        <a:p>
          <a:endParaRPr lang="en-US"/>
        </a:p>
      </dgm:t>
    </dgm:pt>
    <dgm:pt modelId="{344796B7-41B1-49F5-83B5-9D9D86BB62DC}" type="sibTrans" cxnId="{055F849A-A1C5-4BAA-9B31-7D9EC9BFDF3D}">
      <dgm:prSet/>
      <dgm:spPr/>
      <dgm:t>
        <a:bodyPr/>
        <a:lstStyle/>
        <a:p>
          <a:endParaRPr lang="en-US"/>
        </a:p>
      </dgm:t>
    </dgm:pt>
    <dgm:pt modelId="{DAF0DD02-9358-477A-86CF-0A2C25BFCD1F}">
      <dgm:prSet/>
      <dgm:spPr/>
      <dgm:t>
        <a:bodyPr/>
        <a:lstStyle/>
        <a:p>
          <a:r>
            <a:rPr lang="en-US" dirty="0"/>
            <a:t>Be strategic</a:t>
          </a:r>
        </a:p>
      </dgm:t>
    </dgm:pt>
    <dgm:pt modelId="{BF31A519-8DE3-43D7-AC28-FB97C58F06C3}" type="parTrans" cxnId="{D8199841-E0AA-483D-896C-102D9240E229}">
      <dgm:prSet/>
      <dgm:spPr/>
      <dgm:t>
        <a:bodyPr/>
        <a:lstStyle/>
        <a:p>
          <a:endParaRPr lang="en-US"/>
        </a:p>
      </dgm:t>
    </dgm:pt>
    <dgm:pt modelId="{34E05DB3-F3A4-4CD8-B42A-5E27DCE11471}" type="sibTrans" cxnId="{D8199841-E0AA-483D-896C-102D9240E229}">
      <dgm:prSet/>
      <dgm:spPr/>
      <dgm:t>
        <a:bodyPr/>
        <a:lstStyle/>
        <a:p>
          <a:endParaRPr lang="en-US"/>
        </a:p>
      </dgm:t>
    </dgm:pt>
    <dgm:pt modelId="{E60609D0-1372-484C-AB48-9CB11C7B233D}">
      <dgm:prSet/>
      <dgm:spPr/>
      <dgm:t>
        <a:bodyPr/>
        <a:lstStyle/>
        <a:p>
          <a:r>
            <a:rPr lang="en-US" dirty="0"/>
            <a:t>in their behaviours, putting more work into aspects of an assignment with high weightings, interrogating criteria to find out what is really required and so on;</a:t>
          </a:r>
        </a:p>
      </dgm:t>
    </dgm:pt>
    <dgm:pt modelId="{A0EED23F-E22F-4F7B-B035-FF0A827738F7}" type="parTrans" cxnId="{7D6FF4FD-EA3C-4CFC-9EF6-49294F4599AE}">
      <dgm:prSet/>
      <dgm:spPr/>
      <dgm:t>
        <a:bodyPr/>
        <a:lstStyle/>
        <a:p>
          <a:endParaRPr lang="en-US"/>
        </a:p>
      </dgm:t>
    </dgm:pt>
    <dgm:pt modelId="{7C4E7049-570D-4B87-AAAF-78E9F5E24497}" type="sibTrans" cxnId="{7D6FF4FD-EA3C-4CFC-9EF6-49294F4599AE}">
      <dgm:prSet/>
      <dgm:spPr/>
      <dgm:t>
        <a:bodyPr/>
        <a:lstStyle/>
        <a:p>
          <a:endParaRPr lang="en-US"/>
        </a:p>
      </dgm:t>
    </dgm:pt>
    <dgm:pt modelId="{EB0FA073-30A4-4F2C-BAA1-4A9359B8D865}">
      <dgm:prSet/>
      <dgm:spPr/>
      <dgm:t>
        <a:bodyPr/>
        <a:lstStyle/>
        <a:p>
          <a:r>
            <a:rPr lang="en-US" dirty="0"/>
            <a:t>Gain clarity</a:t>
          </a:r>
        </a:p>
      </dgm:t>
    </dgm:pt>
    <dgm:pt modelId="{3D918804-3706-44FC-9E3E-A0E1730FEF78}" type="parTrans" cxnId="{2ED11CA7-23E6-4441-ADB1-614689E55148}">
      <dgm:prSet/>
      <dgm:spPr/>
      <dgm:t>
        <a:bodyPr/>
        <a:lstStyle/>
        <a:p>
          <a:endParaRPr lang="en-US"/>
        </a:p>
      </dgm:t>
    </dgm:pt>
    <dgm:pt modelId="{026977E5-BA67-4832-87D6-799A0508765B}" type="sibTrans" cxnId="{2ED11CA7-23E6-4441-ADB1-614689E55148}">
      <dgm:prSet/>
      <dgm:spPr/>
      <dgm:t>
        <a:bodyPr/>
        <a:lstStyle/>
        <a:p>
          <a:endParaRPr lang="en-US"/>
        </a:p>
      </dgm:t>
    </dgm:pt>
    <dgm:pt modelId="{8DA6BBB1-FE51-4355-98E3-DC6D9FB5B3BA}">
      <dgm:prSet/>
      <dgm:spPr/>
      <dgm:t>
        <a:bodyPr/>
        <a:lstStyle/>
        <a:p>
          <a:r>
            <a:rPr lang="en-US" dirty="0"/>
            <a:t>on how the assessment regulations work in their HEI, including issues concerning submission, resubmission, pass marks, condonement etc.</a:t>
          </a:r>
        </a:p>
      </dgm:t>
    </dgm:pt>
    <dgm:pt modelId="{E30F04EA-D34C-4D2A-9D6D-EE0433C3FB8B}" type="parTrans" cxnId="{BF61B24C-91A0-44DC-9B6B-FDBFFDAF590B}">
      <dgm:prSet/>
      <dgm:spPr/>
      <dgm:t>
        <a:bodyPr/>
        <a:lstStyle/>
        <a:p>
          <a:endParaRPr lang="en-US"/>
        </a:p>
      </dgm:t>
    </dgm:pt>
    <dgm:pt modelId="{49205D72-70CF-41AB-A75D-C014E38B8008}" type="sibTrans" cxnId="{BF61B24C-91A0-44DC-9B6B-FDBFFDAF590B}">
      <dgm:prSet/>
      <dgm:spPr/>
      <dgm:t>
        <a:bodyPr/>
        <a:lstStyle/>
        <a:p>
          <a:endParaRPr lang="en-US"/>
        </a:p>
      </dgm:t>
    </dgm:pt>
    <dgm:pt modelId="{50A5E00E-840A-4F2B-92ED-197100B32F61}" type="pres">
      <dgm:prSet presAssocID="{07064434-2685-4116-BEA5-9872961DAB7E}" presName="Name0" presStyleCnt="0">
        <dgm:presLayoutVars>
          <dgm:dir/>
          <dgm:animLvl val="lvl"/>
          <dgm:resizeHandles val="exact"/>
        </dgm:presLayoutVars>
      </dgm:prSet>
      <dgm:spPr/>
    </dgm:pt>
    <dgm:pt modelId="{0B4D1FB0-4302-4E23-A0D9-96A271BEEB42}" type="pres">
      <dgm:prSet presAssocID="{EB0FA073-30A4-4F2C-BAA1-4A9359B8D865}" presName="boxAndChildren" presStyleCnt="0"/>
      <dgm:spPr/>
    </dgm:pt>
    <dgm:pt modelId="{EA8B177B-68EB-49D5-ACC6-F6492D375411}" type="pres">
      <dgm:prSet presAssocID="{EB0FA073-30A4-4F2C-BAA1-4A9359B8D865}" presName="parentTextBox" presStyleLbl="alignNode1" presStyleIdx="0" presStyleCnt="4"/>
      <dgm:spPr/>
    </dgm:pt>
    <dgm:pt modelId="{87917730-5A8E-4E2A-8C1C-EACE121758C9}" type="pres">
      <dgm:prSet presAssocID="{EB0FA073-30A4-4F2C-BAA1-4A9359B8D865}" presName="descendantBox" presStyleLbl="bgAccFollowNode1" presStyleIdx="0" presStyleCnt="4"/>
      <dgm:spPr/>
    </dgm:pt>
    <dgm:pt modelId="{2457F093-8EB5-4DFA-8A95-6AAC790E0CB9}" type="pres">
      <dgm:prSet presAssocID="{34E05DB3-F3A4-4CD8-B42A-5E27DCE11471}" presName="sp" presStyleCnt="0"/>
      <dgm:spPr/>
    </dgm:pt>
    <dgm:pt modelId="{9BB36CC8-F352-4936-AEC7-F7DCD6BE2A72}" type="pres">
      <dgm:prSet presAssocID="{DAF0DD02-9358-477A-86CF-0A2C25BFCD1F}" presName="arrowAndChildren" presStyleCnt="0"/>
      <dgm:spPr/>
    </dgm:pt>
    <dgm:pt modelId="{36605D04-E8A8-4CD9-848E-01F5A81C6674}" type="pres">
      <dgm:prSet presAssocID="{DAF0DD02-9358-477A-86CF-0A2C25BFCD1F}" presName="parentTextArrow" presStyleLbl="node1" presStyleIdx="0" presStyleCnt="0"/>
      <dgm:spPr/>
    </dgm:pt>
    <dgm:pt modelId="{8EF8532B-5042-4E06-B4A8-61AF6CCF5F86}" type="pres">
      <dgm:prSet presAssocID="{DAF0DD02-9358-477A-86CF-0A2C25BFCD1F}" presName="arrow" presStyleLbl="alignNode1" presStyleIdx="1" presStyleCnt="4"/>
      <dgm:spPr/>
    </dgm:pt>
    <dgm:pt modelId="{DB96BF00-FCD8-43B7-BD3D-57FC141EE465}" type="pres">
      <dgm:prSet presAssocID="{DAF0DD02-9358-477A-86CF-0A2C25BFCD1F}" presName="descendantArrow" presStyleLbl="bgAccFollowNode1" presStyleIdx="1" presStyleCnt="4"/>
      <dgm:spPr/>
    </dgm:pt>
    <dgm:pt modelId="{9B631405-7415-4A6F-A05B-60C581BAFE53}" type="pres">
      <dgm:prSet presAssocID="{0E498662-F380-40F4-B3F3-159FC4D21F89}" presName="sp" presStyleCnt="0"/>
      <dgm:spPr/>
    </dgm:pt>
    <dgm:pt modelId="{CCF0490A-9E46-4764-B0F0-DBC8D8797785}" type="pres">
      <dgm:prSet presAssocID="{84BF70D8-FF3E-4894-BCB0-5ACED78A3064}" presName="arrowAndChildren" presStyleCnt="0"/>
      <dgm:spPr/>
    </dgm:pt>
    <dgm:pt modelId="{1C2722FB-1CEA-4CA0-B35C-F8327314F226}" type="pres">
      <dgm:prSet presAssocID="{84BF70D8-FF3E-4894-BCB0-5ACED78A3064}" presName="parentTextArrow" presStyleLbl="node1" presStyleIdx="0" presStyleCnt="0"/>
      <dgm:spPr/>
    </dgm:pt>
    <dgm:pt modelId="{0999457B-F217-4C8D-AD1A-5BE0BC1992DD}" type="pres">
      <dgm:prSet presAssocID="{84BF70D8-FF3E-4894-BCB0-5ACED78A3064}" presName="arrow" presStyleLbl="alignNode1" presStyleIdx="2" presStyleCnt="4"/>
      <dgm:spPr/>
    </dgm:pt>
    <dgm:pt modelId="{D68187F2-7441-4824-8451-94C0C58A0109}" type="pres">
      <dgm:prSet presAssocID="{84BF70D8-FF3E-4894-BCB0-5ACED78A3064}" presName="descendantArrow" presStyleLbl="bgAccFollowNode1" presStyleIdx="2" presStyleCnt="4"/>
      <dgm:spPr/>
    </dgm:pt>
    <dgm:pt modelId="{AE586BA6-C495-43B6-9D08-466A57A0D722}" type="pres">
      <dgm:prSet presAssocID="{C28FE83E-5BCB-412E-9F86-4E2387CA5A64}" presName="sp" presStyleCnt="0"/>
      <dgm:spPr/>
    </dgm:pt>
    <dgm:pt modelId="{30166447-E455-41C9-B71B-0FB9FDBBFDF3}" type="pres">
      <dgm:prSet presAssocID="{A7C909C4-4301-4840-8BEB-0C111FAFD490}" presName="arrowAndChildren" presStyleCnt="0"/>
      <dgm:spPr/>
    </dgm:pt>
    <dgm:pt modelId="{370D702B-D072-4C40-9DA4-A3022920AC60}" type="pres">
      <dgm:prSet presAssocID="{A7C909C4-4301-4840-8BEB-0C111FAFD490}" presName="parentTextArrow" presStyleLbl="node1" presStyleIdx="0" presStyleCnt="0"/>
      <dgm:spPr/>
    </dgm:pt>
    <dgm:pt modelId="{AA509ED8-51BF-4E87-AFAF-C5EED90D4C8B}" type="pres">
      <dgm:prSet presAssocID="{A7C909C4-4301-4840-8BEB-0C111FAFD490}" presName="arrow" presStyleLbl="alignNode1" presStyleIdx="3" presStyleCnt="4"/>
      <dgm:spPr/>
    </dgm:pt>
    <dgm:pt modelId="{F7362455-4B32-40D0-BD29-73694CC6BE9C}" type="pres">
      <dgm:prSet presAssocID="{A7C909C4-4301-4840-8BEB-0C111FAFD490}" presName="descendantArrow" presStyleLbl="bgAccFollowNode1" presStyleIdx="3" presStyleCnt="4"/>
      <dgm:spPr/>
    </dgm:pt>
  </dgm:ptLst>
  <dgm:cxnLst>
    <dgm:cxn modelId="{23C5660D-74D7-4A53-BD37-E44FD6105665}" type="presOf" srcId="{E60609D0-1372-484C-AB48-9CB11C7B233D}" destId="{DB96BF00-FCD8-43B7-BD3D-57FC141EE465}" srcOrd="0" destOrd="0" presId="urn:microsoft.com/office/officeart/2016/7/layout/VerticalDownArrowProcess"/>
    <dgm:cxn modelId="{8D47F81B-36B2-42BE-AACC-989356C63AFD}" type="presOf" srcId="{8DA6BBB1-FE51-4355-98E3-DC6D9FB5B3BA}" destId="{87917730-5A8E-4E2A-8C1C-EACE121758C9}" srcOrd="0" destOrd="0" presId="urn:microsoft.com/office/officeart/2016/7/layout/VerticalDownArrowProcess"/>
    <dgm:cxn modelId="{76356626-3DFC-4F5A-8365-5D56BD1144B5}" srcId="{A7C909C4-4301-4840-8BEB-0C111FAFD490}" destId="{2B5597E7-0B55-4997-8695-1024DB9D70A9}" srcOrd="0" destOrd="0" parTransId="{A98B65AC-BB3B-4BE4-85A0-39FC7A50F5FF}" sibTransId="{3D970C6E-1C88-4DB4-A680-95E179B7B806}"/>
    <dgm:cxn modelId="{D769452F-C8AC-451A-83C8-47C2DA3B73F6}" srcId="{07064434-2685-4116-BEA5-9872961DAB7E}" destId="{84BF70D8-FF3E-4894-BCB0-5ACED78A3064}" srcOrd="1" destOrd="0" parTransId="{2D9855B3-5690-49B4-81C8-66C317818E32}" sibTransId="{0E498662-F380-40F4-B3F3-159FC4D21F89}"/>
    <dgm:cxn modelId="{B7920F3D-D61B-4481-84BC-4E846DED411C}" type="presOf" srcId="{84BF70D8-FF3E-4894-BCB0-5ACED78A3064}" destId="{0999457B-F217-4C8D-AD1A-5BE0BC1992DD}" srcOrd="1" destOrd="0" presId="urn:microsoft.com/office/officeart/2016/7/layout/VerticalDownArrowProcess"/>
    <dgm:cxn modelId="{D8199841-E0AA-483D-896C-102D9240E229}" srcId="{07064434-2685-4116-BEA5-9872961DAB7E}" destId="{DAF0DD02-9358-477A-86CF-0A2C25BFCD1F}" srcOrd="2" destOrd="0" parTransId="{BF31A519-8DE3-43D7-AC28-FB97C58F06C3}" sibTransId="{34E05DB3-F3A4-4CD8-B42A-5E27DCE11471}"/>
    <dgm:cxn modelId="{9BC00B47-E9AB-495E-80CC-A6BCF8D1049B}" type="presOf" srcId="{2B5597E7-0B55-4997-8695-1024DB9D70A9}" destId="{F7362455-4B32-40D0-BD29-73694CC6BE9C}" srcOrd="0" destOrd="0" presId="urn:microsoft.com/office/officeart/2016/7/layout/VerticalDownArrowProcess"/>
    <dgm:cxn modelId="{01B00C48-0A9A-48C0-BF68-D7A217558E24}" type="presOf" srcId="{84BF70D8-FF3E-4894-BCB0-5ACED78A3064}" destId="{1C2722FB-1CEA-4CA0-B35C-F8327314F226}" srcOrd="0" destOrd="0" presId="urn:microsoft.com/office/officeart/2016/7/layout/VerticalDownArrowProcess"/>
    <dgm:cxn modelId="{BA41654B-3E79-4CC2-AE85-77F813458CEC}" type="presOf" srcId="{EB0FA073-30A4-4F2C-BAA1-4A9359B8D865}" destId="{EA8B177B-68EB-49D5-ACC6-F6492D375411}" srcOrd="0" destOrd="0" presId="urn:microsoft.com/office/officeart/2016/7/layout/VerticalDownArrowProcess"/>
    <dgm:cxn modelId="{BF61B24C-91A0-44DC-9B6B-FDBFFDAF590B}" srcId="{EB0FA073-30A4-4F2C-BAA1-4A9359B8D865}" destId="{8DA6BBB1-FE51-4355-98E3-DC6D9FB5B3BA}" srcOrd="0" destOrd="0" parTransId="{E30F04EA-D34C-4D2A-9D6D-EE0433C3FB8B}" sibTransId="{49205D72-70CF-41AB-A75D-C014E38B8008}"/>
    <dgm:cxn modelId="{FD8B2472-AAE7-433A-B41E-E344EE052F25}" type="presOf" srcId="{E78F1D16-2E3F-4FB0-B997-4E676E538081}" destId="{D68187F2-7441-4824-8451-94C0C58A0109}" srcOrd="0" destOrd="0" presId="urn:microsoft.com/office/officeart/2016/7/layout/VerticalDownArrowProcess"/>
    <dgm:cxn modelId="{055F849A-A1C5-4BAA-9B31-7D9EC9BFDF3D}" srcId="{84BF70D8-FF3E-4894-BCB0-5ACED78A3064}" destId="{E78F1D16-2E3F-4FB0-B997-4E676E538081}" srcOrd="0" destOrd="0" parTransId="{E0CC6236-534C-4B46-AD35-6842D25C61F3}" sibTransId="{344796B7-41B1-49F5-83B5-9D9D86BB62DC}"/>
    <dgm:cxn modelId="{7FE7BC9D-47CF-4513-90ED-4130181AE0A1}" type="presOf" srcId="{DAF0DD02-9358-477A-86CF-0A2C25BFCD1F}" destId="{8EF8532B-5042-4E06-B4A8-61AF6CCF5F86}" srcOrd="1" destOrd="0" presId="urn:microsoft.com/office/officeart/2016/7/layout/VerticalDownArrowProcess"/>
    <dgm:cxn modelId="{2ED11CA7-23E6-4441-ADB1-614689E55148}" srcId="{07064434-2685-4116-BEA5-9872961DAB7E}" destId="{EB0FA073-30A4-4F2C-BAA1-4A9359B8D865}" srcOrd="3" destOrd="0" parTransId="{3D918804-3706-44FC-9E3E-A0E1730FEF78}" sibTransId="{026977E5-BA67-4832-87D6-799A0508765B}"/>
    <dgm:cxn modelId="{34A6C0B2-581A-4F25-9E3A-BE7316676BF5}" type="presOf" srcId="{07064434-2685-4116-BEA5-9872961DAB7E}" destId="{50A5E00E-840A-4F2B-92ED-197100B32F61}" srcOrd="0" destOrd="0" presId="urn:microsoft.com/office/officeart/2016/7/layout/VerticalDownArrowProcess"/>
    <dgm:cxn modelId="{43AAEBB4-F27A-4869-B8D5-7516D6C969E8}" type="presOf" srcId="{A7C909C4-4301-4840-8BEB-0C111FAFD490}" destId="{370D702B-D072-4C40-9DA4-A3022920AC60}" srcOrd="0" destOrd="0" presId="urn:microsoft.com/office/officeart/2016/7/layout/VerticalDownArrowProcess"/>
    <dgm:cxn modelId="{A21A69CF-06EB-46D9-9AA4-4B63C4B715D2}" type="presOf" srcId="{DAF0DD02-9358-477A-86CF-0A2C25BFCD1F}" destId="{36605D04-E8A8-4CD9-848E-01F5A81C6674}" srcOrd="0" destOrd="0" presId="urn:microsoft.com/office/officeart/2016/7/layout/VerticalDownArrowProcess"/>
    <dgm:cxn modelId="{197A8DD4-8C39-4B41-9571-381508439D94}" type="presOf" srcId="{A7C909C4-4301-4840-8BEB-0C111FAFD490}" destId="{AA509ED8-51BF-4E87-AFAF-C5EED90D4C8B}" srcOrd="1" destOrd="0" presId="urn:microsoft.com/office/officeart/2016/7/layout/VerticalDownArrowProcess"/>
    <dgm:cxn modelId="{019A85ED-BF21-4273-8F4B-F09545ECB28E}" srcId="{07064434-2685-4116-BEA5-9872961DAB7E}" destId="{A7C909C4-4301-4840-8BEB-0C111FAFD490}" srcOrd="0" destOrd="0" parTransId="{DBFAA357-D239-43BF-8CDB-4D9747C878E6}" sibTransId="{C28FE83E-5BCB-412E-9F86-4E2387CA5A64}"/>
    <dgm:cxn modelId="{7D6FF4FD-EA3C-4CFC-9EF6-49294F4599AE}" srcId="{DAF0DD02-9358-477A-86CF-0A2C25BFCD1F}" destId="{E60609D0-1372-484C-AB48-9CB11C7B233D}" srcOrd="0" destOrd="0" parTransId="{A0EED23F-E22F-4F7B-B035-FF0A827738F7}" sibTransId="{7C4E7049-570D-4B87-AAAF-78E9F5E24497}"/>
    <dgm:cxn modelId="{F21F93F4-CBFE-4457-B8FC-E137CC9AD407}" type="presParOf" srcId="{50A5E00E-840A-4F2B-92ED-197100B32F61}" destId="{0B4D1FB0-4302-4E23-A0D9-96A271BEEB42}" srcOrd="0" destOrd="0" presId="urn:microsoft.com/office/officeart/2016/7/layout/VerticalDownArrowProcess"/>
    <dgm:cxn modelId="{8D625C40-A69B-4257-973C-DC07100C8785}" type="presParOf" srcId="{0B4D1FB0-4302-4E23-A0D9-96A271BEEB42}" destId="{EA8B177B-68EB-49D5-ACC6-F6492D375411}" srcOrd="0" destOrd="0" presId="urn:microsoft.com/office/officeart/2016/7/layout/VerticalDownArrowProcess"/>
    <dgm:cxn modelId="{E87D4CE5-5910-4BE9-BB89-07AF25123154}" type="presParOf" srcId="{0B4D1FB0-4302-4E23-A0D9-96A271BEEB42}" destId="{87917730-5A8E-4E2A-8C1C-EACE121758C9}" srcOrd="1" destOrd="0" presId="urn:microsoft.com/office/officeart/2016/7/layout/VerticalDownArrowProcess"/>
    <dgm:cxn modelId="{36267524-ED7D-46AC-B3CF-864D2E4CA7D7}" type="presParOf" srcId="{50A5E00E-840A-4F2B-92ED-197100B32F61}" destId="{2457F093-8EB5-4DFA-8A95-6AAC790E0CB9}" srcOrd="1" destOrd="0" presId="urn:microsoft.com/office/officeart/2016/7/layout/VerticalDownArrowProcess"/>
    <dgm:cxn modelId="{B37D8902-5ACE-48D6-A35F-89E2E0445E65}" type="presParOf" srcId="{50A5E00E-840A-4F2B-92ED-197100B32F61}" destId="{9BB36CC8-F352-4936-AEC7-F7DCD6BE2A72}" srcOrd="2" destOrd="0" presId="urn:microsoft.com/office/officeart/2016/7/layout/VerticalDownArrowProcess"/>
    <dgm:cxn modelId="{6918117F-1ADE-40B8-9A4C-3B33B584F495}" type="presParOf" srcId="{9BB36CC8-F352-4936-AEC7-F7DCD6BE2A72}" destId="{36605D04-E8A8-4CD9-848E-01F5A81C6674}" srcOrd="0" destOrd="0" presId="urn:microsoft.com/office/officeart/2016/7/layout/VerticalDownArrowProcess"/>
    <dgm:cxn modelId="{2718ADDC-F9DB-46A2-B3D2-1DEE6878286D}" type="presParOf" srcId="{9BB36CC8-F352-4936-AEC7-F7DCD6BE2A72}" destId="{8EF8532B-5042-4E06-B4A8-61AF6CCF5F86}" srcOrd="1" destOrd="0" presId="urn:microsoft.com/office/officeart/2016/7/layout/VerticalDownArrowProcess"/>
    <dgm:cxn modelId="{B968E35B-D7DC-4FD6-862E-776FC65B5D5F}" type="presParOf" srcId="{9BB36CC8-F352-4936-AEC7-F7DCD6BE2A72}" destId="{DB96BF00-FCD8-43B7-BD3D-57FC141EE465}" srcOrd="2" destOrd="0" presId="urn:microsoft.com/office/officeart/2016/7/layout/VerticalDownArrowProcess"/>
    <dgm:cxn modelId="{355381A4-E727-491E-A52E-A10518FC6E6F}" type="presParOf" srcId="{50A5E00E-840A-4F2B-92ED-197100B32F61}" destId="{9B631405-7415-4A6F-A05B-60C581BAFE53}" srcOrd="3" destOrd="0" presId="urn:microsoft.com/office/officeart/2016/7/layout/VerticalDownArrowProcess"/>
    <dgm:cxn modelId="{5DC1D5FE-E985-4C6B-8BD4-99F3C2D373A0}" type="presParOf" srcId="{50A5E00E-840A-4F2B-92ED-197100B32F61}" destId="{CCF0490A-9E46-4764-B0F0-DBC8D8797785}" srcOrd="4" destOrd="0" presId="urn:microsoft.com/office/officeart/2016/7/layout/VerticalDownArrowProcess"/>
    <dgm:cxn modelId="{38F97255-FB58-429B-81F2-0A13AB0A0133}" type="presParOf" srcId="{CCF0490A-9E46-4764-B0F0-DBC8D8797785}" destId="{1C2722FB-1CEA-4CA0-B35C-F8327314F226}" srcOrd="0" destOrd="0" presId="urn:microsoft.com/office/officeart/2016/7/layout/VerticalDownArrowProcess"/>
    <dgm:cxn modelId="{B74A6571-FC89-460D-ACCB-9007DB406D27}" type="presParOf" srcId="{CCF0490A-9E46-4764-B0F0-DBC8D8797785}" destId="{0999457B-F217-4C8D-AD1A-5BE0BC1992DD}" srcOrd="1" destOrd="0" presId="urn:microsoft.com/office/officeart/2016/7/layout/VerticalDownArrowProcess"/>
    <dgm:cxn modelId="{68D5297C-7917-42CD-A4A9-34A40035E0F4}" type="presParOf" srcId="{CCF0490A-9E46-4764-B0F0-DBC8D8797785}" destId="{D68187F2-7441-4824-8451-94C0C58A0109}" srcOrd="2" destOrd="0" presId="urn:microsoft.com/office/officeart/2016/7/layout/VerticalDownArrowProcess"/>
    <dgm:cxn modelId="{56FE53C9-0338-4463-A26D-606379CABA2E}" type="presParOf" srcId="{50A5E00E-840A-4F2B-92ED-197100B32F61}" destId="{AE586BA6-C495-43B6-9D08-466A57A0D722}" srcOrd="5" destOrd="0" presId="urn:microsoft.com/office/officeart/2016/7/layout/VerticalDownArrowProcess"/>
    <dgm:cxn modelId="{7EE974E2-45DE-4277-97FE-450509C72C05}" type="presParOf" srcId="{50A5E00E-840A-4F2B-92ED-197100B32F61}" destId="{30166447-E455-41C9-B71B-0FB9FDBBFDF3}" srcOrd="6" destOrd="0" presId="urn:microsoft.com/office/officeart/2016/7/layout/VerticalDownArrowProcess"/>
    <dgm:cxn modelId="{FF9981D5-3962-4C7B-A81C-72289015D3A6}" type="presParOf" srcId="{30166447-E455-41C9-B71B-0FB9FDBBFDF3}" destId="{370D702B-D072-4C40-9DA4-A3022920AC60}" srcOrd="0" destOrd="0" presId="urn:microsoft.com/office/officeart/2016/7/layout/VerticalDownArrowProcess"/>
    <dgm:cxn modelId="{CF3E9E24-11D7-498E-BB0D-11667C70AC71}" type="presParOf" srcId="{30166447-E455-41C9-B71B-0FB9FDBBFDF3}" destId="{AA509ED8-51BF-4E87-AFAF-C5EED90D4C8B}" srcOrd="1" destOrd="0" presId="urn:microsoft.com/office/officeart/2016/7/layout/VerticalDownArrowProcess"/>
    <dgm:cxn modelId="{13EB9ADD-06BF-40D2-BD85-912CFB77BE8C}" type="presParOf" srcId="{30166447-E455-41C9-B71B-0FB9FDBBFDF3}" destId="{F7362455-4B32-40D0-BD29-73694CC6BE9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312FE-8349-444E-A68B-D1713DC0C0C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A94DA2-50BE-4A59-988E-96F24BE64673}">
      <dgm:prSet/>
      <dgm:spPr/>
      <dgm:t>
        <a:bodyPr/>
        <a:lstStyle/>
        <a:p>
          <a:r>
            <a:rPr lang="en-GB"/>
            <a:t>Students undertaking authentic assessments tend to be more fully engaged in learning and hence tend to achieve more highly because they see the sense of what they are doing (Sadler, 2005). </a:t>
          </a:r>
          <a:endParaRPr lang="en-US"/>
        </a:p>
      </dgm:t>
    </dgm:pt>
    <dgm:pt modelId="{CA602B6D-82B4-4B07-B26C-59C9601BD224}" type="parTrans" cxnId="{330367B6-D370-4318-8025-E8B732EFB9BA}">
      <dgm:prSet/>
      <dgm:spPr/>
      <dgm:t>
        <a:bodyPr/>
        <a:lstStyle/>
        <a:p>
          <a:endParaRPr lang="en-US"/>
        </a:p>
      </dgm:t>
    </dgm:pt>
    <dgm:pt modelId="{D8DAE56D-CF3F-4030-90D5-8D9C5640D78D}" type="sibTrans" cxnId="{330367B6-D370-4318-8025-E8B732EFB9BA}">
      <dgm:prSet/>
      <dgm:spPr/>
      <dgm:t>
        <a:bodyPr/>
        <a:lstStyle/>
        <a:p>
          <a:endParaRPr lang="en-US"/>
        </a:p>
      </dgm:t>
    </dgm:pt>
    <dgm:pt modelId="{D454906B-2DD7-41F6-9BB9-8078B6813F28}">
      <dgm:prSet/>
      <dgm:spPr/>
      <dgm:t>
        <a:bodyPr/>
        <a:lstStyle/>
        <a:p>
          <a:r>
            <a:rPr lang="en-GB"/>
            <a:t>University teachers adopting authentic approaches can use realistic and live contexts within which to frame assessment tasks, which help to make theoretical elements of the course come to life. </a:t>
          </a:r>
          <a:endParaRPr lang="en-US"/>
        </a:p>
      </dgm:t>
    </dgm:pt>
    <dgm:pt modelId="{38A1A09B-A33B-4005-A85C-3BF80A48FADF}" type="parTrans" cxnId="{FCC1158C-2B51-48FC-A91B-6B3B786A386E}">
      <dgm:prSet/>
      <dgm:spPr/>
      <dgm:t>
        <a:bodyPr/>
        <a:lstStyle/>
        <a:p>
          <a:endParaRPr lang="en-US"/>
        </a:p>
      </dgm:t>
    </dgm:pt>
    <dgm:pt modelId="{1A48B95D-B304-4975-9D3B-DEB56A1B075D}" type="sibTrans" cxnId="{FCC1158C-2B51-48FC-A91B-6B3B786A386E}">
      <dgm:prSet/>
      <dgm:spPr/>
      <dgm:t>
        <a:bodyPr/>
        <a:lstStyle/>
        <a:p>
          <a:endParaRPr lang="en-US"/>
        </a:p>
      </dgm:t>
    </dgm:pt>
    <dgm:pt modelId="{71A57C03-4160-4D57-98EF-5DE01BF052FF}">
      <dgm:prSet/>
      <dgm:spPr/>
      <dgm:t>
        <a:bodyPr/>
        <a:lstStyle/>
        <a:p>
          <a:r>
            <a:rPr lang="en-GB"/>
            <a:t>Employers value students who can quickly engage in real-life tasks immediately on employment, having practiced and developed relevant skills and competences through their assignments. </a:t>
          </a:r>
          <a:endParaRPr lang="en-US"/>
        </a:p>
      </dgm:t>
    </dgm:pt>
    <dgm:pt modelId="{7A3AB1F4-5744-4D39-878B-B080A3FB9C52}" type="parTrans" cxnId="{57659578-0885-4C43-98BB-69E691575706}">
      <dgm:prSet/>
      <dgm:spPr/>
      <dgm:t>
        <a:bodyPr/>
        <a:lstStyle/>
        <a:p>
          <a:endParaRPr lang="en-US"/>
        </a:p>
      </dgm:t>
    </dgm:pt>
    <dgm:pt modelId="{94A48E34-CA27-4B50-B481-4442D48A185B}" type="sibTrans" cxnId="{57659578-0885-4C43-98BB-69E691575706}">
      <dgm:prSet/>
      <dgm:spPr/>
      <dgm:t>
        <a:bodyPr/>
        <a:lstStyle/>
        <a:p>
          <a:endParaRPr lang="en-US"/>
        </a:p>
      </dgm:t>
    </dgm:pt>
    <dgm:pt modelId="{7E7A3791-C0A6-400A-A9F5-87B88E6687AD}" type="pres">
      <dgm:prSet presAssocID="{96B312FE-8349-444E-A68B-D1713DC0C0C2}" presName="linear" presStyleCnt="0">
        <dgm:presLayoutVars>
          <dgm:animLvl val="lvl"/>
          <dgm:resizeHandles val="exact"/>
        </dgm:presLayoutVars>
      </dgm:prSet>
      <dgm:spPr/>
    </dgm:pt>
    <dgm:pt modelId="{7A094955-C959-4862-A9CF-F9364B90EDF1}" type="pres">
      <dgm:prSet presAssocID="{0DA94DA2-50BE-4A59-988E-96F24BE64673}" presName="parentText" presStyleLbl="node1" presStyleIdx="0" presStyleCnt="3">
        <dgm:presLayoutVars>
          <dgm:chMax val="0"/>
          <dgm:bulletEnabled val="1"/>
        </dgm:presLayoutVars>
      </dgm:prSet>
      <dgm:spPr/>
    </dgm:pt>
    <dgm:pt modelId="{11A91C66-3DE6-469A-AF53-5FF058F417C8}" type="pres">
      <dgm:prSet presAssocID="{D8DAE56D-CF3F-4030-90D5-8D9C5640D78D}" presName="spacer" presStyleCnt="0"/>
      <dgm:spPr/>
    </dgm:pt>
    <dgm:pt modelId="{A92B8616-4ECA-41CA-9495-943D3A35CD91}" type="pres">
      <dgm:prSet presAssocID="{D454906B-2DD7-41F6-9BB9-8078B6813F28}" presName="parentText" presStyleLbl="node1" presStyleIdx="1" presStyleCnt="3">
        <dgm:presLayoutVars>
          <dgm:chMax val="0"/>
          <dgm:bulletEnabled val="1"/>
        </dgm:presLayoutVars>
      </dgm:prSet>
      <dgm:spPr/>
    </dgm:pt>
    <dgm:pt modelId="{FAEFF69A-FF60-400E-8BBD-3B6FDD5ABB60}" type="pres">
      <dgm:prSet presAssocID="{1A48B95D-B304-4975-9D3B-DEB56A1B075D}" presName="spacer" presStyleCnt="0"/>
      <dgm:spPr/>
    </dgm:pt>
    <dgm:pt modelId="{52E2DD41-4CC5-4E9A-9365-230DCF65DEC3}" type="pres">
      <dgm:prSet presAssocID="{71A57C03-4160-4D57-98EF-5DE01BF052FF}" presName="parentText" presStyleLbl="node1" presStyleIdx="2" presStyleCnt="3">
        <dgm:presLayoutVars>
          <dgm:chMax val="0"/>
          <dgm:bulletEnabled val="1"/>
        </dgm:presLayoutVars>
      </dgm:prSet>
      <dgm:spPr/>
    </dgm:pt>
  </dgm:ptLst>
  <dgm:cxnLst>
    <dgm:cxn modelId="{9248BB24-2430-4712-9CAB-3E365221EDD9}" type="presOf" srcId="{71A57C03-4160-4D57-98EF-5DE01BF052FF}" destId="{52E2DD41-4CC5-4E9A-9365-230DCF65DEC3}" srcOrd="0" destOrd="0" presId="urn:microsoft.com/office/officeart/2005/8/layout/vList2"/>
    <dgm:cxn modelId="{57659578-0885-4C43-98BB-69E691575706}" srcId="{96B312FE-8349-444E-A68B-D1713DC0C0C2}" destId="{71A57C03-4160-4D57-98EF-5DE01BF052FF}" srcOrd="2" destOrd="0" parTransId="{7A3AB1F4-5744-4D39-878B-B080A3FB9C52}" sibTransId="{94A48E34-CA27-4B50-B481-4442D48A185B}"/>
    <dgm:cxn modelId="{FCC1158C-2B51-48FC-A91B-6B3B786A386E}" srcId="{96B312FE-8349-444E-A68B-D1713DC0C0C2}" destId="{D454906B-2DD7-41F6-9BB9-8078B6813F28}" srcOrd="1" destOrd="0" parTransId="{38A1A09B-A33B-4005-A85C-3BF80A48FADF}" sibTransId="{1A48B95D-B304-4975-9D3B-DEB56A1B075D}"/>
    <dgm:cxn modelId="{330367B6-D370-4318-8025-E8B732EFB9BA}" srcId="{96B312FE-8349-444E-A68B-D1713DC0C0C2}" destId="{0DA94DA2-50BE-4A59-988E-96F24BE64673}" srcOrd="0" destOrd="0" parTransId="{CA602B6D-82B4-4B07-B26C-59C9601BD224}" sibTransId="{D8DAE56D-CF3F-4030-90D5-8D9C5640D78D}"/>
    <dgm:cxn modelId="{1BBF0DB8-C785-43AE-B47D-4D83099C5090}" type="presOf" srcId="{96B312FE-8349-444E-A68B-D1713DC0C0C2}" destId="{7E7A3791-C0A6-400A-A9F5-87B88E6687AD}" srcOrd="0" destOrd="0" presId="urn:microsoft.com/office/officeart/2005/8/layout/vList2"/>
    <dgm:cxn modelId="{130F4EEC-6420-4905-BDCB-F9259CAEDDDE}" type="presOf" srcId="{D454906B-2DD7-41F6-9BB9-8078B6813F28}" destId="{A92B8616-4ECA-41CA-9495-943D3A35CD91}" srcOrd="0" destOrd="0" presId="urn:microsoft.com/office/officeart/2005/8/layout/vList2"/>
    <dgm:cxn modelId="{639688F2-703C-43F0-902B-517493351A38}" type="presOf" srcId="{0DA94DA2-50BE-4A59-988E-96F24BE64673}" destId="{7A094955-C959-4862-A9CF-F9364B90EDF1}" srcOrd="0" destOrd="0" presId="urn:microsoft.com/office/officeart/2005/8/layout/vList2"/>
    <dgm:cxn modelId="{088EA438-D592-4944-A9C9-0F02328EE563}" type="presParOf" srcId="{7E7A3791-C0A6-400A-A9F5-87B88E6687AD}" destId="{7A094955-C959-4862-A9CF-F9364B90EDF1}" srcOrd="0" destOrd="0" presId="urn:microsoft.com/office/officeart/2005/8/layout/vList2"/>
    <dgm:cxn modelId="{4FCD5A36-FA67-45BA-9D48-C2FD4D570BE7}" type="presParOf" srcId="{7E7A3791-C0A6-400A-A9F5-87B88E6687AD}" destId="{11A91C66-3DE6-469A-AF53-5FF058F417C8}" srcOrd="1" destOrd="0" presId="urn:microsoft.com/office/officeart/2005/8/layout/vList2"/>
    <dgm:cxn modelId="{8AC78A05-3316-4543-88E8-2271C4B67F70}" type="presParOf" srcId="{7E7A3791-C0A6-400A-A9F5-87B88E6687AD}" destId="{A92B8616-4ECA-41CA-9495-943D3A35CD91}" srcOrd="2" destOrd="0" presId="urn:microsoft.com/office/officeart/2005/8/layout/vList2"/>
    <dgm:cxn modelId="{1005F7BF-5E3B-4919-801D-D4179A4DA7A1}" type="presParOf" srcId="{7E7A3791-C0A6-400A-A9F5-87B88E6687AD}" destId="{FAEFF69A-FF60-400E-8BBD-3B6FDD5ABB60}" srcOrd="3" destOrd="0" presId="urn:microsoft.com/office/officeart/2005/8/layout/vList2"/>
    <dgm:cxn modelId="{731D6FBF-C60A-425D-BD70-69B22D9567EF}" type="presParOf" srcId="{7E7A3791-C0A6-400A-A9F5-87B88E6687AD}" destId="{52E2DD41-4CC5-4E9A-9365-230DCF65DE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99C20-5762-46B5-93F1-501D5C4A436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0C9C314-DDFE-4142-837C-4C7C8F68B71E}">
      <dgm:prSet/>
      <dgm:spPr/>
      <dgm:t>
        <a:bodyPr/>
        <a:lstStyle/>
        <a:p>
          <a:r>
            <a:rPr lang="en-GB"/>
            <a:t>The possibility that both BME students and male students might be more likely to use surface learning approaches, thereby lowering attainment. </a:t>
          </a:r>
          <a:endParaRPr lang="en-US"/>
        </a:p>
      </dgm:t>
    </dgm:pt>
    <dgm:pt modelId="{7C0F4DA1-C183-451A-89E5-7C57FF14C081}" type="parTrans" cxnId="{2F047005-A7B6-4BA0-A658-040CA4717064}">
      <dgm:prSet/>
      <dgm:spPr/>
      <dgm:t>
        <a:bodyPr/>
        <a:lstStyle/>
        <a:p>
          <a:endParaRPr lang="en-US"/>
        </a:p>
      </dgm:t>
    </dgm:pt>
    <dgm:pt modelId="{4CCD800A-2F4B-4587-BAEE-3662537CF7C9}" type="sibTrans" cxnId="{2F047005-A7B6-4BA0-A658-040CA4717064}">
      <dgm:prSet/>
      <dgm:spPr/>
      <dgm:t>
        <a:bodyPr/>
        <a:lstStyle/>
        <a:p>
          <a:endParaRPr lang="en-US"/>
        </a:p>
      </dgm:t>
    </dgm:pt>
    <dgm:pt modelId="{E1470FDC-2784-4F86-9426-664B6BD2C58D}">
      <dgm:prSet/>
      <dgm:spPr/>
      <dgm:t>
        <a:bodyPr/>
        <a:lstStyle/>
        <a:p>
          <a:r>
            <a:rPr lang="en-GB"/>
            <a:t>The tension between integration into university life and the potential negative impact of over-involvement in clubs or societies. This seems to be a delicate balance which could have divergent impacts on different student groups. </a:t>
          </a:r>
          <a:endParaRPr lang="en-US"/>
        </a:p>
      </dgm:t>
    </dgm:pt>
    <dgm:pt modelId="{B84F4BEB-15B7-4691-AC9E-5E0D7C2BCAAB}" type="parTrans" cxnId="{EF9823C6-7725-4AF7-8104-D2D6D963515B}">
      <dgm:prSet/>
      <dgm:spPr/>
      <dgm:t>
        <a:bodyPr/>
        <a:lstStyle/>
        <a:p>
          <a:endParaRPr lang="en-US"/>
        </a:p>
      </dgm:t>
    </dgm:pt>
    <dgm:pt modelId="{95BC7EDE-C789-4A47-97E2-F03F6F605646}" type="sibTrans" cxnId="{EF9823C6-7725-4AF7-8104-D2D6D963515B}">
      <dgm:prSet/>
      <dgm:spPr/>
      <dgm:t>
        <a:bodyPr/>
        <a:lstStyle/>
        <a:p>
          <a:endParaRPr lang="en-US"/>
        </a:p>
      </dgm:t>
    </dgm:pt>
    <dgm:pt modelId="{8EDE7547-5932-41D9-8AE2-0EB64B7D52CA}">
      <dgm:prSet/>
      <dgm:spPr/>
      <dgm:t>
        <a:bodyPr/>
        <a:lstStyle/>
        <a:p>
          <a:r>
            <a:rPr lang="en-GB"/>
            <a:t>The importance for students of having an accurate understanding of their achievement levels. For whatever reason, both male and BME students were not effectively judging likely success.</a:t>
          </a:r>
          <a:endParaRPr lang="en-US"/>
        </a:p>
      </dgm:t>
    </dgm:pt>
    <dgm:pt modelId="{B1EA773A-76DB-4150-A631-0773B4368DEC}" type="parTrans" cxnId="{704C0CF2-A105-43C8-965B-EAB3E6235984}">
      <dgm:prSet/>
      <dgm:spPr/>
      <dgm:t>
        <a:bodyPr/>
        <a:lstStyle/>
        <a:p>
          <a:endParaRPr lang="en-US"/>
        </a:p>
      </dgm:t>
    </dgm:pt>
    <dgm:pt modelId="{CA9E2BBE-C7AC-42FF-A700-C4854F31EA5F}" type="sibTrans" cxnId="{704C0CF2-A105-43C8-965B-EAB3E6235984}">
      <dgm:prSet/>
      <dgm:spPr/>
      <dgm:t>
        <a:bodyPr/>
        <a:lstStyle/>
        <a:p>
          <a:endParaRPr lang="en-US"/>
        </a:p>
      </dgm:t>
    </dgm:pt>
    <dgm:pt modelId="{BC3858D7-8CC5-4FD5-B82A-0E8949CFFA30}" type="pres">
      <dgm:prSet presAssocID="{87499C20-5762-46B5-93F1-501D5C4A4368}" presName="linear" presStyleCnt="0">
        <dgm:presLayoutVars>
          <dgm:animLvl val="lvl"/>
          <dgm:resizeHandles val="exact"/>
        </dgm:presLayoutVars>
      </dgm:prSet>
      <dgm:spPr/>
    </dgm:pt>
    <dgm:pt modelId="{FE2CB9F6-91A6-4CF8-AA2D-96F3735AAA1E}" type="pres">
      <dgm:prSet presAssocID="{C0C9C314-DDFE-4142-837C-4C7C8F68B71E}" presName="parentText" presStyleLbl="node1" presStyleIdx="0" presStyleCnt="3">
        <dgm:presLayoutVars>
          <dgm:chMax val="0"/>
          <dgm:bulletEnabled val="1"/>
        </dgm:presLayoutVars>
      </dgm:prSet>
      <dgm:spPr/>
    </dgm:pt>
    <dgm:pt modelId="{10BA13F7-AD03-4F7F-A548-59010E8F9506}" type="pres">
      <dgm:prSet presAssocID="{4CCD800A-2F4B-4587-BAEE-3662537CF7C9}" presName="spacer" presStyleCnt="0"/>
      <dgm:spPr/>
    </dgm:pt>
    <dgm:pt modelId="{5352C1A7-7EDC-4F3E-AC2D-768D4FC09B0A}" type="pres">
      <dgm:prSet presAssocID="{E1470FDC-2784-4F86-9426-664B6BD2C58D}" presName="parentText" presStyleLbl="node1" presStyleIdx="1" presStyleCnt="3">
        <dgm:presLayoutVars>
          <dgm:chMax val="0"/>
          <dgm:bulletEnabled val="1"/>
        </dgm:presLayoutVars>
      </dgm:prSet>
      <dgm:spPr/>
    </dgm:pt>
    <dgm:pt modelId="{971F4CA5-E6E7-408B-97B5-C059551B744B}" type="pres">
      <dgm:prSet presAssocID="{95BC7EDE-C789-4A47-97E2-F03F6F605646}" presName="spacer" presStyleCnt="0"/>
      <dgm:spPr/>
    </dgm:pt>
    <dgm:pt modelId="{4B601EB7-29F9-4AB2-B45C-803CE0DFD7EB}" type="pres">
      <dgm:prSet presAssocID="{8EDE7547-5932-41D9-8AE2-0EB64B7D52CA}" presName="parentText" presStyleLbl="node1" presStyleIdx="2" presStyleCnt="3">
        <dgm:presLayoutVars>
          <dgm:chMax val="0"/>
          <dgm:bulletEnabled val="1"/>
        </dgm:presLayoutVars>
      </dgm:prSet>
      <dgm:spPr/>
    </dgm:pt>
  </dgm:ptLst>
  <dgm:cxnLst>
    <dgm:cxn modelId="{2F047005-A7B6-4BA0-A658-040CA4717064}" srcId="{87499C20-5762-46B5-93F1-501D5C4A4368}" destId="{C0C9C314-DDFE-4142-837C-4C7C8F68B71E}" srcOrd="0" destOrd="0" parTransId="{7C0F4DA1-C183-451A-89E5-7C57FF14C081}" sibTransId="{4CCD800A-2F4B-4587-BAEE-3662537CF7C9}"/>
    <dgm:cxn modelId="{2A029A29-80CA-460A-812B-63267ACF82BC}" type="presOf" srcId="{87499C20-5762-46B5-93F1-501D5C4A4368}" destId="{BC3858D7-8CC5-4FD5-B82A-0E8949CFFA30}" srcOrd="0" destOrd="0" presId="urn:microsoft.com/office/officeart/2005/8/layout/vList2"/>
    <dgm:cxn modelId="{C5442E2C-B566-4408-88BA-B08F7A74D5CD}" type="presOf" srcId="{8EDE7547-5932-41D9-8AE2-0EB64B7D52CA}" destId="{4B601EB7-29F9-4AB2-B45C-803CE0DFD7EB}" srcOrd="0" destOrd="0" presId="urn:microsoft.com/office/officeart/2005/8/layout/vList2"/>
    <dgm:cxn modelId="{EF9823C6-7725-4AF7-8104-D2D6D963515B}" srcId="{87499C20-5762-46B5-93F1-501D5C4A4368}" destId="{E1470FDC-2784-4F86-9426-664B6BD2C58D}" srcOrd="1" destOrd="0" parTransId="{B84F4BEB-15B7-4691-AC9E-5E0D7C2BCAAB}" sibTransId="{95BC7EDE-C789-4A47-97E2-F03F6F605646}"/>
    <dgm:cxn modelId="{704C0CF2-A105-43C8-965B-EAB3E6235984}" srcId="{87499C20-5762-46B5-93F1-501D5C4A4368}" destId="{8EDE7547-5932-41D9-8AE2-0EB64B7D52CA}" srcOrd="2" destOrd="0" parTransId="{B1EA773A-76DB-4150-A631-0773B4368DEC}" sibTransId="{CA9E2BBE-C7AC-42FF-A700-C4854F31EA5F}"/>
    <dgm:cxn modelId="{1EFFC6FA-D802-43BC-B8B5-46D6965D970A}" type="presOf" srcId="{E1470FDC-2784-4F86-9426-664B6BD2C58D}" destId="{5352C1A7-7EDC-4F3E-AC2D-768D4FC09B0A}" srcOrd="0" destOrd="0" presId="urn:microsoft.com/office/officeart/2005/8/layout/vList2"/>
    <dgm:cxn modelId="{07D8C4FB-C5D3-46FC-8E43-6646586EAB5C}" type="presOf" srcId="{C0C9C314-DDFE-4142-837C-4C7C8F68B71E}" destId="{FE2CB9F6-91A6-4CF8-AA2D-96F3735AAA1E}" srcOrd="0" destOrd="0" presId="urn:microsoft.com/office/officeart/2005/8/layout/vList2"/>
    <dgm:cxn modelId="{AA0554E0-FBF0-4737-8B7C-90A57A50AF70}" type="presParOf" srcId="{BC3858D7-8CC5-4FD5-B82A-0E8949CFFA30}" destId="{FE2CB9F6-91A6-4CF8-AA2D-96F3735AAA1E}" srcOrd="0" destOrd="0" presId="urn:microsoft.com/office/officeart/2005/8/layout/vList2"/>
    <dgm:cxn modelId="{8B0D3CA8-F23A-4A35-9AA7-7FACFC038F49}" type="presParOf" srcId="{BC3858D7-8CC5-4FD5-B82A-0E8949CFFA30}" destId="{10BA13F7-AD03-4F7F-A548-59010E8F9506}" srcOrd="1" destOrd="0" presId="urn:microsoft.com/office/officeart/2005/8/layout/vList2"/>
    <dgm:cxn modelId="{F4C96E61-E735-4082-85E0-1F9FFAEAFCF7}" type="presParOf" srcId="{BC3858D7-8CC5-4FD5-B82A-0E8949CFFA30}" destId="{5352C1A7-7EDC-4F3E-AC2D-768D4FC09B0A}" srcOrd="2" destOrd="0" presId="urn:microsoft.com/office/officeart/2005/8/layout/vList2"/>
    <dgm:cxn modelId="{CD3B635A-61E4-477D-9763-E4529DDCC761}" type="presParOf" srcId="{BC3858D7-8CC5-4FD5-B82A-0E8949CFFA30}" destId="{971F4CA5-E6E7-408B-97B5-C059551B744B}" srcOrd="3" destOrd="0" presId="urn:microsoft.com/office/officeart/2005/8/layout/vList2"/>
    <dgm:cxn modelId="{A93F4FF6-2AFA-4A14-AEF9-780C16197383}" type="presParOf" srcId="{BC3858D7-8CC5-4FD5-B82A-0E8949CFFA30}" destId="{4B601EB7-29F9-4AB2-B45C-803CE0DFD7E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86F292-7905-476C-9B2A-587BC77CB96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137F75-7A15-4E53-8B69-29B6C707BAE4}">
      <dgm:prSet/>
      <dgm:spPr/>
      <dgm:t>
        <a:bodyPr/>
        <a:lstStyle/>
        <a:p>
          <a:r>
            <a:rPr lang="en-GB" b="1"/>
            <a:t>Have access to the internet at home? </a:t>
          </a:r>
          <a:endParaRPr lang="en-US"/>
        </a:p>
      </dgm:t>
    </dgm:pt>
    <dgm:pt modelId="{4E1466CD-428D-4B07-80DE-C22613AEA421}" type="parTrans" cxnId="{09899D19-BE4E-40F5-B152-285A8D3573CF}">
      <dgm:prSet/>
      <dgm:spPr/>
      <dgm:t>
        <a:bodyPr/>
        <a:lstStyle/>
        <a:p>
          <a:endParaRPr lang="en-US"/>
        </a:p>
      </dgm:t>
    </dgm:pt>
    <dgm:pt modelId="{98594764-62BD-4A36-9D1E-6DED0C61064A}" type="sibTrans" cxnId="{09899D19-BE4E-40F5-B152-285A8D3573CF}">
      <dgm:prSet/>
      <dgm:spPr/>
      <dgm:t>
        <a:bodyPr/>
        <a:lstStyle/>
        <a:p>
          <a:endParaRPr lang="en-US"/>
        </a:p>
      </dgm:t>
    </dgm:pt>
    <dgm:pt modelId="{784D6043-13A1-4806-83E7-24E8BF5C7A5B}">
      <dgm:prSet/>
      <dgm:spPr/>
      <dgm:t>
        <a:bodyPr/>
        <a:lstStyle/>
        <a:p>
          <a:r>
            <a:rPr lang="en-GB" b="1"/>
            <a:t>Bring their own devices to class (BYOD) and use them in lessons?</a:t>
          </a:r>
          <a:endParaRPr lang="en-US"/>
        </a:p>
      </dgm:t>
    </dgm:pt>
    <dgm:pt modelId="{83013B2D-2F0B-4D99-8F31-62255EB82162}" type="parTrans" cxnId="{1AC99A59-39BA-4C64-BF86-6A8536501CC8}">
      <dgm:prSet/>
      <dgm:spPr/>
      <dgm:t>
        <a:bodyPr/>
        <a:lstStyle/>
        <a:p>
          <a:endParaRPr lang="en-US"/>
        </a:p>
      </dgm:t>
    </dgm:pt>
    <dgm:pt modelId="{8C87AEAC-45F1-4D7F-A41B-6F3F7852A871}" type="sibTrans" cxnId="{1AC99A59-39BA-4C64-BF86-6A8536501CC8}">
      <dgm:prSet/>
      <dgm:spPr/>
      <dgm:t>
        <a:bodyPr/>
        <a:lstStyle/>
        <a:p>
          <a:endParaRPr lang="en-US"/>
        </a:p>
      </dgm:t>
    </dgm:pt>
    <dgm:pt modelId="{A9DC77D8-F215-4B80-9841-9A1820E02490}">
      <dgm:prSet/>
      <dgm:spPr/>
      <dgm:t>
        <a:bodyPr/>
        <a:lstStyle/>
        <a:p>
          <a:r>
            <a:rPr lang="en-GB" b="1"/>
            <a:t>Submit assignments and receive feedback electronically?</a:t>
          </a:r>
          <a:endParaRPr lang="en-US"/>
        </a:p>
      </dgm:t>
    </dgm:pt>
    <dgm:pt modelId="{59F5CC76-A749-4E26-A12F-1AB303CE6D2B}" type="parTrans" cxnId="{3679FA07-B503-4421-8B39-B881448536F4}">
      <dgm:prSet/>
      <dgm:spPr/>
      <dgm:t>
        <a:bodyPr/>
        <a:lstStyle/>
        <a:p>
          <a:endParaRPr lang="en-US"/>
        </a:p>
      </dgm:t>
    </dgm:pt>
    <dgm:pt modelId="{BE6FEEF2-3EE8-418C-B4CC-0F68DFB4DA3D}" type="sibTrans" cxnId="{3679FA07-B503-4421-8B39-B881448536F4}">
      <dgm:prSet/>
      <dgm:spPr/>
      <dgm:t>
        <a:bodyPr/>
        <a:lstStyle/>
        <a:p>
          <a:endParaRPr lang="en-US"/>
        </a:p>
      </dgm:t>
    </dgm:pt>
    <dgm:pt modelId="{1CDC4EB4-265B-40A8-A041-6D7E411D9421}">
      <dgm:prSet/>
      <dgm:spPr/>
      <dgm:t>
        <a:bodyPr/>
        <a:lstStyle/>
        <a:p>
          <a:r>
            <a:rPr lang="en-GB" b="1"/>
            <a:t>Access core subject content on-line before they come to classes? </a:t>
          </a:r>
          <a:endParaRPr lang="en-US"/>
        </a:p>
      </dgm:t>
    </dgm:pt>
    <dgm:pt modelId="{38CDEB33-E6F2-4CC1-B106-75B0DE476633}" type="parTrans" cxnId="{D15FD0CD-28BC-4217-B14A-ABC05D289A48}">
      <dgm:prSet/>
      <dgm:spPr/>
      <dgm:t>
        <a:bodyPr/>
        <a:lstStyle/>
        <a:p>
          <a:endParaRPr lang="en-US"/>
        </a:p>
      </dgm:t>
    </dgm:pt>
    <dgm:pt modelId="{74A2820C-23ED-4849-ABB6-B57A290DA3A1}" type="sibTrans" cxnId="{D15FD0CD-28BC-4217-B14A-ABC05D289A48}">
      <dgm:prSet/>
      <dgm:spPr/>
      <dgm:t>
        <a:bodyPr/>
        <a:lstStyle/>
        <a:p>
          <a:endParaRPr lang="en-US"/>
        </a:p>
      </dgm:t>
    </dgm:pt>
    <dgm:pt modelId="{CE3F35D9-38E8-4F7D-BC28-2F009B57895E}">
      <dgm:prSet/>
      <dgm:spPr/>
      <dgm:t>
        <a:bodyPr/>
        <a:lstStyle/>
        <a:p>
          <a:r>
            <a:rPr lang="en-GB" b="1"/>
            <a:t>These practices are the norm for some students and deeply unfamiliar for others.</a:t>
          </a:r>
          <a:endParaRPr lang="en-US"/>
        </a:p>
      </dgm:t>
    </dgm:pt>
    <dgm:pt modelId="{3863250A-80FA-4917-BF11-7E2DC807A354}" type="parTrans" cxnId="{38AADDEF-AE41-45DB-BBDD-3E004A53C2B3}">
      <dgm:prSet/>
      <dgm:spPr/>
      <dgm:t>
        <a:bodyPr/>
        <a:lstStyle/>
        <a:p>
          <a:endParaRPr lang="en-US"/>
        </a:p>
      </dgm:t>
    </dgm:pt>
    <dgm:pt modelId="{82F4A264-2C93-4102-A5DF-1791147C20C0}" type="sibTrans" cxnId="{38AADDEF-AE41-45DB-BBDD-3E004A53C2B3}">
      <dgm:prSet/>
      <dgm:spPr/>
      <dgm:t>
        <a:bodyPr/>
        <a:lstStyle/>
        <a:p>
          <a:endParaRPr lang="en-US"/>
        </a:p>
      </dgm:t>
    </dgm:pt>
    <dgm:pt modelId="{8EF8F149-6D5C-4DB5-A301-6F21C3EA0E57}" type="pres">
      <dgm:prSet presAssocID="{9F86F292-7905-476C-9B2A-587BC77CB96D}" presName="linear" presStyleCnt="0">
        <dgm:presLayoutVars>
          <dgm:animLvl val="lvl"/>
          <dgm:resizeHandles val="exact"/>
        </dgm:presLayoutVars>
      </dgm:prSet>
      <dgm:spPr/>
    </dgm:pt>
    <dgm:pt modelId="{022D593D-9959-4C28-A014-AFECF2338C5A}" type="pres">
      <dgm:prSet presAssocID="{44137F75-7A15-4E53-8B69-29B6C707BAE4}" presName="parentText" presStyleLbl="node1" presStyleIdx="0" presStyleCnt="5">
        <dgm:presLayoutVars>
          <dgm:chMax val="0"/>
          <dgm:bulletEnabled val="1"/>
        </dgm:presLayoutVars>
      </dgm:prSet>
      <dgm:spPr/>
    </dgm:pt>
    <dgm:pt modelId="{6DBC5322-CFA7-4DD7-9CDE-3BD3612441C2}" type="pres">
      <dgm:prSet presAssocID="{98594764-62BD-4A36-9D1E-6DED0C61064A}" presName="spacer" presStyleCnt="0"/>
      <dgm:spPr/>
    </dgm:pt>
    <dgm:pt modelId="{B4DE07E3-BC82-45E8-B620-0E4FA9E030C5}" type="pres">
      <dgm:prSet presAssocID="{784D6043-13A1-4806-83E7-24E8BF5C7A5B}" presName="parentText" presStyleLbl="node1" presStyleIdx="1" presStyleCnt="5">
        <dgm:presLayoutVars>
          <dgm:chMax val="0"/>
          <dgm:bulletEnabled val="1"/>
        </dgm:presLayoutVars>
      </dgm:prSet>
      <dgm:spPr/>
    </dgm:pt>
    <dgm:pt modelId="{434A0140-4D2C-4660-AD77-31A8F79C0A6B}" type="pres">
      <dgm:prSet presAssocID="{8C87AEAC-45F1-4D7F-A41B-6F3F7852A871}" presName="spacer" presStyleCnt="0"/>
      <dgm:spPr/>
    </dgm:pt>
    <dgm:pt modelId="{08820638-1E99-47E5-BE4F-6817EE725519}" type="pres">
      <dgm:prSet presAssocID="{A9DC77D8-F215-4B80-9841-9A1820E02490}" presName="parentText" presStyleLbl="node1" presStyleIdx="2" presStyleCnt="5">
        <dgm:presLayoutVars>
          <dgm:chMax val="0"/>
          <dgm:bulletEnabled val="1"/>
        </dgm:presLayoutVars>
      </dgm:prSet>
      <dgm:spPr/>
    </dgm:pt>
    <dgm:pt modelId="{4B12C6EA-789B-4CEF-8AE4-7F5E7077040C}" type="pres">
      <dgm:prSet presAssocID="{BE6FEEF2-3EE8-418C-B4CC-0F68DFB4DA3D}" presName="spacer" presStyleCnt="0"/>
      <dgm:spPr/>
    </dgm:pt>
    <dgm:pt modelId="{89FFE6A3-92E3-47AC-BE70-F06B00DFA82C}" type="pres">
      <dgm:prSet presAssocID="{1CDC4EB4-265B-40A8-A041-6D7E411D9421}" presName="parentText" presStyleLbl="node1" presStyleIdx="3" presStyleCnt="5">
        <dgm:presLayoutVars>
          <dgm:chMax val="0"/>
          <dgm:bulletEnabled val="1"/>
        </dgm:presLayoutVars>
      </dgm:prSet>
      <dgm:spPr/>
    </dgm:pt>
    <dgm:pt modelId="{17B6BCC3-BD86-48BA-93F3-113C2529507F}" type="pres">
      <dgm:prSet presAssocID="{74A2820C-23ED-4849-ABB6-B57A290DA3A1}" presName="spacer" presStyleCnt="0"/>
      <dgm:spPr/>
    </dgm:pt>
    <dgm:pt modelId="{9269DBC0-53C2-4471-867E-736009A486B3}" type="pres">
      <dgm:prSet presAssocID="{CE3F35D9-38E8-4F7D-BC28-2F009B57895E}" presName="parentText" presStyleLbl="node1" presStyleIdx="4" presStyleCnt="5">
        <dgm:presLayoutVars>
          <dgm:chMax val="0"/>
          <dgm:bulletEnabled val="1"/>
        </dgm:presLayoutVars>
      </dgm:prSet>
      <dgm:spPr/>
    </dgm:pt>
  </dgm:ptLst>
  <dgm:cxnLst>
    <dgm:cxn modelId="{3679FA07-B503-4421-8B39-B881448536F4}" srcId="{9F86F292-7905-476C-9B2A-587BC77CB96D}" destId="{A9DC77D8-F215-4B80-9841-9A1820E02490}" srcOrd="2" destOrd="0" parTransId="{59F5CC76-A749-4E26-A12F-1AB303CE6D2B}" sibTransId="{BE6FEEF2-3EE8-418C-B4CC-0F68DFB4DA3D}"/>
    <dgm:cxn modelId="{09899D19-BE4E-40F5-B152-285A8D3573CF}" srcId="{9F86F292-7905-476C-9B2A-587BC77CB96D}" destId="{44137F75-7A15-4E53-8B69-29B6C707BAE4}" srcOrd="0" destOrd="0" parTransId="{4E1466CD-428D-4B07-80DE-C22613AEA421}" sibTransId="{98594764-62BD-4A36-9D1E-6DED0C61064A}"/>
    <dgm:cxn modelId="{62FB6E2C-EA89-4DC3-8AA3-59F0CEF2E240}" type="presOf" srcId="{9F86F292-7905-476C-9B2A-587BC77CB96D}" destId="{8EF8F149-6D5C-4DB5-A301-6F21C3EA0E57}" srcOrd="0" destOrd="0" presId="urn:microsoft.com/office/officeart/2005/8/layout/vList2"/>
    <dgm:cxn modelId="{1AC99A59-39BA-4C64-BF86-6A8536501CC8}" srcId="{9F86F292-7905-476C-9B2A-587BC77CB96D}" destId="{784D6043-13A1-4806-83E7-24E8BF5C7A5B}" srcOrd="1" destOrd="0" parTransId="{83013B2D-2F0B-4D99-8F31-62255EB82162}" sibTransId="{8C87AEAC-45F1-4D7F-A41B-6F3F7852A871}"/>
    <dgm:cxn modelId="{DC5DA182-547C-47FA-B3FA-A91CFB4C90A7}" type="presOf" srcId="{44137F75-7A15-4E53-8B69-29B6C707BAE4}" destId="{022D593D-9959-4C28-A014-AFECF2338C5A}" srcOrd="0" destOrd="0" presId="urn:microsoft.com/office/officeart/2005/8/layout/vList2"/>
    <dgm:cxn modelId="{D693CF94-7387-43EF-B12D-8AEE5FFC8548}" type="presOf" srcId="{784D6043-13A1-4806-83E7-24E8BF5C7A5B}" destId="{B4DE07E3-BC82-45E8-B620-0E4FA9E030C5}" srcOrd="0" destOrd="0" presId="urn:microsoft.com/office/officeart/2005/8/layout/vList2"/>
    <dgm:cxn modelId="{D15FD0CD-28BC-4217-B14A-ABC05D289A48}" srcId="{9F86F292-7905-476C-9B2A-587BC77CB96D}" destId="{1CDC4EB4-265B-40A8-A041-6D7E411D9421}" srcOrd="3" destOrd="0" parTransId="{38CDEB33-E6F2-4CC1-B106-75B0DE476633}" sibTransId="{74A2820C-23ED-4849-ABB6-B57A290DA3A1}"/>
    <dgm:cxn modelId="{425434D5-4A43-445B-B825-34626FE7DFAB}" type="presOf" srcId="{CE3F35D9-38E8-4F7D-BC28-2F009B57895E}" destId="{9269DBC0-53C2-4471-867E-736009A486B3}" srcOrd="0" destOrd="0" presId="urn:microsoft.com/office/officeart/2005/8/layout/vList2"/>
    <dgm:cxn modelId="{38AADDEF-AE41-45DB-BBDD-3E004A53C2B3}" srcId="{9F86F292-7905-476C-9B2A-587BC77CB96D}" destId="{CE3F35D9-38E8-4F7D-BC28-2F009B57895E}" srcOrd="4" destOrd="0" parTransId="{3863250A-80FA-4917-BF11-7E2DC807A354}" sibTransId="{82F4A264-2C93-4102-A5DF-1791147C20C0}"/>
    <dgm:cxn modelId="{7597F0F2-3C2F-4543-AA47-18B5C1364F94}" type="presOf" srcId="{A9DC77D8-F215-4B80-9841-9A1820E02490}" destId="{08820638-1E99-47E5-BE4F-6817EE725519}" srcOrd="0" destOrd="0" presId="urn:microsoft.com/office/officeart/2005/8/layout/vList2"/>
    <dgm:cxn modelId="{A923FEFF-1221-40A7-9F45-8BDFB93F934F}" type="presOf" srcId="{1CDC4EB4-265B-40A8-A041-6D7E411D9421}" destId="{89FFE6A3-92E3-47AC-BE70-F06B00DFA82C}" srcOrd="0" destOrd="0" presId="urn:microsoft.com/office/officeart/2005/8/layout/vList2"/>
    <dgm:cxn modelId="{46EB3C96-3490-49EE-A2DB-19A65DC06BF0}" type="presParOf" srcId="{8EF8F149-6D5C-4DB5-A301-6F21C3EA0E57}" destId="{022D593D-9959-4C28-A014-AFECF2338C5A}" srcOrd="0" destOrd="0" presId="urn:microsoft.com/office/officeart/2005/8/layout/vList2"/>
    <dgm:cxn modelId="{F3E0DAC2-1B8D-49EE-B121-692D3E59B419}" type="presParOf" srcId="{8EF8F149-6D5C-4DB5-A301-6F21C3EA0E57}" destId="{6DBC5322-CFA7-4DD7-9CDE-3BD3612441C2}" srcOrd="1" destOrd="0" presId="urn:microsoft.com/office/officeart/2005/8/layout/vList2"/>
    <dgm:cxn modelId="{E7533527-696C-43C3-A69C-569F3E7A959F}" type="presParOf" srcId="{8EF8F149-6D5C-4DB5-A301-6F21C3EA0E57}" destId="{B4DE07E3-BC82-45E8-B620-0E4FA9E030C5}" srcOrd="2" destOrd="0" presId="urn:microsoft.com/office/officeart/2005/8/layout/vList2"/>
    <dgm:cxn modelId="{6D9A979A-56F9-47E4-BA51-A308959CAAD3}" type="presParOf" srcId="{8EF8F149-6D5C-4DB5-A301-6F21C3EA0E57}" destId="{434A0140-4D2C-4660-AD77-31A8F79C0A6B}" srcOrd="3" destOrd="0" presId="urn:microsoft.com/office/officeart/2005/8/layout/vList2"/>
    <dgm:cxn modelId="{41C086DB-C9A7-489A-A017-FC584586B747}" type="presParOf" srcId="{8EF8F149-6D5C-4DB5-A301-6F21C3EA0E57}" destId="{08820638-1E99-47E5-BE4F-6817EE725519}" srcOrd="4" destOrd="0" presId="urn:microsoft.com/office/officeart/2005/8/layout/vList2"/>
    <dgm:cxn modelId="{425BD1FE-0A64-4411-8010-51A7CDF94728}" type="presParOf" srcId="{8EF8F149-6D5C-4DB5-A301-6F21C3EA0E57}" destId="{4B12C6EA-789B-4CEF-8AE4-7F5E7077040C}" srcOrd="5" destOrd="0" presId="urn:microsoft.com/office/officeart/2005/8/layout/vList2"/>
    <dgm:cxn modelId="{0BA4F03E-0F2A-48F2-9F91-6D1EBB8003AC}" type="presParOf" srcId="{8EF8F149-6D5C-4DB5-A301-6F21C3EA0E57}" destId="{89FFE6A3-92E3-47AC-BE70-F06B00DFA82C}" srcOrd="6" destOrd="0" presId="urn:microsoft.com/office/officeart/2005/8/layout/vList2"/>
    <dgm:cxn modelId="{71D89464-5CF0-4BF2-BE98-A2453AEB8774}" type="presParOf" srcId="{8EF8F149-6D5C-4DB5-A301-6F21C3EA0E57}" destId="{17B6BCC3-BD86-48BA-93F3-113C2529507F}" srcOrd="7" destOrd="0" presId="urn:microsoft.com/office/officeart/2005/8/layout/vList2"/>
    <dgm:cxn modelId="{7E1535E7-750B-4470-B929-AA44369032DB}" type="presParOf" srcId="{8EF8F149-6D5C-4DB5-A301-6F21C3EA0E57}" destId="{9269DBC0-53C2-4471-867E-736009A486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5057-FB16-4C9A-A242-16612C3F5F5C}">
      <dsp:nvSpPr>
        <dsp:cNvPr id="0" name=""/>
        <dsp:cNvSpPr/>
      </dsp:nvSpPr>
      <dsp:spPr>
        <a:xfrm>
          <a:off x="0" y="31932"/>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Formative assessment is primarily concerned with feedback aimed at prompting improvement, is often continuous and usually involves words.</a:t>
          </a:r>
        </a:p>
      </dsp:txBody>
      <dsp:txXfrm>
        <a:off x="102007" y="133939"/>
        <a:ext cx="10311586" cy="1885605"/>
      </dsp:txXfrm>
    </dsp:sp>
    <dsp:sp modelId="{0FF61734-E221-48AE-8B17-10236B41D60F}">
      <dsp:nvSpPr>
        <dsp:cNvPr id="0" name=""/>
        <dsp:cNvSpPr/>
      </dsp:nvSpPr>
      <dsp:spPr>
        <a:xfrm>
          <a:off x="0" y="2230991"/>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Summative assessment is concerned with making evaluative judgments, is often end point and involves numbers.</a:t>
          </a:r>
        </a:p>
      </dsp:txBody>
      <dsp:txXfrm>
        <a:off x="102007" y="2332998"/>
        <a:ext cx="10311586" cy="188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7A06E-FC13-4DBA-B29F-6188765F2C12}">
      <dsp:nvSpPr>
        <dsp:cNvPr id="0" name=""/>
        <dsp:cNvSpPr/>
      </dsp:nvSpPr>
      <dsp:spPr>
        <a:xfrm>
          <a:off x="0" y="65246"/>
          <a:ext cx="6594475"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Specific;</a:t>
          </a:r>
          <a:endParaRPr lang="en-US" sz="4100" kern="1200"/>
        </a:p>
      </dsp:txBody>
      <dsp:txXfrm>
        <a:off x="48005" y="113251"/>
        <a:ext cx="6498465" cy="887374"/>
      </dsp:txXfrm>
    </dsp:sp>
    <dsp:sp modelId="{75FD83C4-A141-4469-8BE8-373E0402AF97}">
      <dsp:nvSpPr>
        <dsp:cNvPr id="0" name=""/>
        <dsp:cNvSpPr/>
      </dsp:nvSpPr>
      <dsp:spPr>
        <a:xfrm>
          <a:off x="0" y="1166711"/>
          <a:ext cx="6594475" cy="98338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Measurable;</a:t>
          </a:r>
          <a:endParaRPr lang="en-US" sz="4100" kern="1200"/>
        </a:p>
      </dsp:txBody>
      <dsp:txXfrm>
        <a:off x="48005" y="1214716"/>
        <a:ext cx="6498465" cy="887374"/>
      </dsp:txXfrm>
    </dsp:sp>
    <dsp:sp modelId="{14ED5485-E2FD-475A-BE64-04B5916D4929}">
      <dsp:nvSpPr>
        <dsp:cNvPr id="0" name=""/>
        <dsp:cNvSpPr/>
      </dsp:nvSpPr>
      <dsp:spPr>
        <a:xfrm>
          <a:off x="0" y="2268176"/>
          <a:ext cx="6594475" cy="98338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Achievable;</a:t>
          </a:r>
          <a:endParaRPr lang="en-US" sz="4100" kern="1200"/>
        </a:p>
      </dsp:txBody>
      <dsp:txXfrm>
        <a:off x="48005" y="2316181"/>
        <a:ext cx="6498465" cy="887374"/>
      </dsp:txXfrm>
    </dsp:sp>
    <dsp:sp modelId="{C0240C47-989D-4EA4-B2C9-1C2050784F6C}">
      <dsp:nvSpPr>
        <dsp:cNvPr id="0" name=""/>
        <dsp:cNvSpPr/>
      </dsp:nvSpPr>
      <dsp:spPr>
        <a:xfrm>
          <a:off x="0" y="3369641"/>
          <a:ext cx="6594475" cy="98338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Realistic;</a:t>
          </a:r>
          <a:endParaRPr lang="en-US" sz="4100" kern="1200"/>
        </a:p>
      </dsp:txBody>
      <dsp:txXfrm>
        <a:off x="48005" y="3417646"/>
        <a:ext cx="6498465" cy="887374"/>
      </dsp:txXfrm>
    </dsp:sp>
    <dsp:sp modelId="{EB80D6FF-6247-42E8-9C51-66F78832CB32}">
      <dsp:nvSpPr>
        <dsp:cNvPr id="0" name=""/>
        <dsp:cNvSpPr/>
      </dsp:nvSpPr>
      <dsp:spPr>
        <a:xfrm>
          <a:off x="0" y="4471106"/>
          <a:ext cx="6594475" cy="9833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Time constrained.</a:t>
          </a:r>
          <a:endParaRPr lang="en-US" sz="4100" kern="1200"/>
        </a:p>
      </dsp:txBody>
      <dsp:txXfrm>
        <a:off x="48005" y="4519111"/>
        <a:ext cx="6498465"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177B-68EB-49D5-ACC6-F6492D375411}">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7800" rIns="11322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Gain clarity</a:t>
          </a:r>
        </a:p>
      </dsp:txBody>
      <dsp:txXfrm>
        <a:off x="0" y="5253990"/>
        <a:ext cx="1591978" cy="1149444"/>
      </dsp:txXfrm>
    </dsp:sp>
    <dsp:sp modelId="{87917730-5A8E-4E2A-8C1C-EACE121758C9}">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ctr" anchorCtr="0">
          <a:noAutofit/>
        </a:bodyPr>
        <a:lstStyle/>
        <a:p>
          <a:pPr marL="0" lvl="0" indent="0" algn="l" defTabSz="711200">
            <a:lnSpc>
              <a:spcPct val="90000"/>
            </a:lnSpc>
            <a:spcBef>
              <a:spcPct val="0"/>
            </a:spcBef>
            <a:spcAft>
              <a:spcPct val="35000"/>
            </a:spcAft>
            <a:buNone/>
          </a:pPr>
          <a:r>
            <a:rPr lang="en-US" sz="1600" kern="1200" dirty="0"/>
            <a:t>on how the assessment regulations work in their HEI, including issues concerning submission, resubmission, pass marks, condonement etc.</a:t>
          </a:r>
        </a:p>
      </dsp:txBody>
      <dsp:txXfrm>
        <a:off x="1591978" y="5253990"/>
        <a:ext cx="4775934" cy="1149444"/>
      </dsp:txXfrm>
    </dsp:sp>
    <dsp:sp modelId="{8EF8532B-5042-4E06-B4A8-61AF6CCF5F86}">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7800" rIns="11322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Be strategic</a:t>
          </a:r>
        </a:p>
      </dsp:txBody>
      <dsp:txXfrm rot="-10800000">
        <a:off x="0" y="3503386"/>
        <a:ext cx="1591978" cy="1149099"/>
      </dsp:txXfrm>
    </dsp:sp>
    <dsp:sp modelId="{DB96BF00-FCD8-43B7-BD3D-57FC141EE465}">
      <dsp:nvSpPr>
        <dsp:cNvPr id="0" name=""/>
        <dsp:cNvSpPr/>
      </dsp:nvSpPr>
      <dsp:spPr>
        <a:xfrm>
          <a:off x="1591978" y="3503386"/>
          <a:ext cx="4775934"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ctr" anchorCtr="0">
          <a:noAutofit/>
        </a:bodyPr>
        <a:lstStyle/>
        <a:p>
          <a:pPr marL="0" lvl="0" indent="0" algn="l" defTabSz="711200">
            <a:lnSpc>
              <a:spcPct val="90000"/>
            </a:lnSpc>
            <a:spcBef>
              <a:spcPct val="0"/>
            </a:spcBef>
            <a:spcAft>
              <a:spcPct val="35000"/>
            </a:spcAft>
            <a:buNone/>
          </a:pPr>
          <a:r>
            <a:rPr lang="en-US" sz="1600" kern="1200" dirty="0"/>
            <a:t>in their behaviours, putting more work into aspects of an assignment with high weightings, interrogating criteria to find out what is really required and so on;</a:t>
          </a:r>
        </a:p>
      </dsp:txBody>
      <dsp:txXfrm>
        <a:off x="1591978" y="3503386"/>
        <a:ext cx="4775934" cy="1149099"/>
      </dsp:txXfrm>
    </dsp:sp>
    <dsp:sp modelId="{0999457B-F217-4C8D-AD1A-5BE0BC1992DD}">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7800" rIns="113221" bIns="177800" numCol="1" spcCol="1270" anchor="ctr" anchorCtr="0">
          <a:noAutofit/>
        </a:bodyPr>
        <a:lstStyle/>
        <a:p>
          <a:pPr marL="0" lvl="0" indent="0" algn="ctr" defTabSz="1111250">
            <a:lnSpc>
              <a:spcPct val="90000"/>
            </a:lnSpc>
            <a:spcBef>
              <a:spcPct val="0"/>
            </a:spcBef>
            <a:spcAft>
              <a:spcPct val="35000"/>
            </a:spcAft>
            <a:buNone/>
          </a:pPr>
          <a:r>
            <a:rPr lang="en-US" sz="2500" kern="1200"/>
            <a:t>Encounter</a:t>
          </a:r>
        </a:p>
      </dsp:txBody>
      <dsp:txXfrm rot="-10800000">
        <a:off x="0" y="1752781"/>
        <a:ext cx="1591978" cy="1149099"/>
      </dsp:txXfrm>
    </dsp:sp>
    <dsp:sp modelId="{D68187F2-7441-4824-8451-94C0C58A0109}">
      <dsp:nvSpPr>
        <dsp:cNvPr id="0" name=""/>
        <dsp:cNvSpPr/>
      </dsp:nvSpPr>
      <dsp:spPr>
        <a:xfrm>
          <a:off x="1591978" y="1752781"/>
          <a:ext cx="4775934" cy="1149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ctr" anchorCtr="0">
          <a:noAutofit/>
        </a:bodyPr>
        <a:lstStyle/>
        <a:p>
          <a:pPr marL="0" lvl="0" indent="0" algn="l" defTabSz="711200">
            <a:lnSpc>
              <a:spcPct val="90000"/>
            </a:lnSpc>
            <a:spcBef>
              <a:spcPct val="0"/>
            </a:spcBef>
            <a:spcAft>
              <a:spcPct val="35000"/>
            </a:spcAft>
            <a:buNone/>
          </a:pPr>
          <a:r>
            <a:rPr lang="en-US" sz="1600" kern="1200" dirty="0"/>
            <a:t>a variety of assessment methods (e.g. presentations, portfolios, posters, assessed web participation, practicals, vivas </a:t>
          </a:r>
          <a:r>
            <a:rPr lang="en-US" sz="1600" kern="1200" dirty="0" err="1"/>
            <a:t>etc</a:t>
          </a:r>
          <a:r>
            <a:rPr lang="en-US" sz="1600" kern="1200" dirty="0"/>
            <a:t>) and get practice in using them;</a:t>
          </a:r>
        </a:p>
      </dsp:txBody>
      <dsp:txXfrm>
        <a:off x="1591978" y="1752781"/>
        <a:ext cx="4775934" cy="1149099"/>
      </dsp:txXfrm>
    </dsp:sp>
    <dsp:sp modelId="{AA509ED8-51BF-4E87-AFAF-C5EED90D4C8B}">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7800" rIns="11322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Make sense</a:t>
          </a:r>
        </a:p>
      </dsp:txBody>
      <dsp:txXfrm rot="-10800000">
        <a:off x="0" y="2177"/>
        <a:ext cx="1591978" cy="1149099"/>
      </dsp:txXfrm>
    </dsp:sp>
    <dsp:sp modelId="{F7362455-4B32-40D0-BD29-73694CC6BE9C}">
      <dsp:nvSpPr>
        <dsp:cNvPr id="0" name=""/>
        <dsp:cNvSpPr/>
      </dsp:nvSpPr>
      <dsp:spPr>
        <a:xfrm>
          <a:off x="1591978" y="2177"/>
          <a:ext cx="4775934" cy="1149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ctr" anchorCtr="0">
          <a:noAutofit/>
        </a:bodyPr>
        <a:lstStyle/>
        <a:p>
          <a:pPr marL="0" lvl="0" indent="0" algn="l" defTabSz="711200">
            <a:lnSpc>
              <a:spcPct val="90000"/>
            </a:lnSpc>
            <a:spcBef>
              <a:spcPct val="0"/>
            </a:spcBef>
            <a:spcAft>
              <a:spcPct val="35000"/>
            </a:spcAft>
            <a:buNone/>
          </a:pPr>
          <a:r>
            <a:rPr lang="en-US" sz="1600" kern="1200" dirty="0"/>
            <a:t>of key terms such as criteria, weightings, and level;</a:t>
          </a:r>
        </a:p>
      </dsp:txBody>
      <dsp:txXfrm>
        <a:off x="1591978" y="2177"/>
        <a:ext cx="4775934" cy="1149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4955-C959-4862-A9CF-F9364B90EDF1}">
      <dsp:nvSpPr>
        <dsp:cNvPr id="0" name=""/>
        <dsp:cNvSpPr/>
      </dsp:nvSpPr>
      <dsp:spPr>
        <a:xfrm>
          <a:off x="0" y="231364"/>
          <a:ext cx="6594475"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Students undertaking authentic assessments tend to be more fully engaged in learning and hence tend to achieve more highly because they see the sense of what they are doing (Sadler, 2005). </a:t>
          </a:r>
          <a:endParaRPr lang="en-US" sz="2300" kern="1200"/>
        </a:p>
      </dsp:txBody>
      <dsp:txXfrm>
        <a:off x="80132" y="311496"/>
        <a:ext cx="6434211" cy="1481245"/>
      </dsp:txXfrm>
    </dsp:sp>
    <dsp:sp modelId="{A92B8616-4ECA-41CA-9495-943D3A35CD91}">
      <dsp:nvSpPr>
        <dsp:cNvPr id="0" name=""/>
        <dsp:cNvSpPr/>
      </dsp:nvSpPr>
      <dsp:spPr>
        <a:xfrm>
          <a:off x="0" y="1939114"/>
          <a:ext cx="6594475"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University teachers adopting authentic approaches can use realistic and live contexts within which to frame assessment tasks, which help to make theoretical elements of the course come to life. </a:t>
          </a:r>
          <a:endParaRPr lang="en-US" sz="2300" kern="1200"/>
        </a:p>
      </dsp:txBody>
      <dsp:txXfrm>
        <a:off x="80132" y="2019246"/>
        <a:ext cx="6434211" cy="1481245"/>
      </dsp:txXfrm>
    </dsp:sp>
    <dsp:sp modelId="{52E2DD41-4CC5-4E9A-9365-230DCF65DEC3}">
      <dsp:nvSpPr>
        <dsp:cNvPr id="0" name=""/>
        <dsp:cNvSpPr/>
      </dsp:nvSpPr>
      <dsp:spPr>
        <a:xfrm>
          <a:off x="0" y="3646864"/>
          <a:ext cx="6594475"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Employers value students who can quickly engage in real-life tasks immediately on employment, having practiced and developed relevant skills and competences through their assignments. </a:t>
          </a:r>
          <a:endParaRPr lang="en-US" sz="2300" kern="1200"/>
        </a:p>
      </dsp:txBody>
      <dsp:txXfrm>
        <a:off x="80132" y="3726996"/>
        <a:ext cx="6434211" cy="148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CB9F6-91A6-4CF8-AA2D-96F3735AAA1E}">
      <dsp:nvSpPr>
        <dsp:cNvPr id="0" name=""/>
        <dsp:cNvSpPr/>
      </dsp:nvSpPr>
      <dsp:spPr>
        <a:xfrm>
          <a:off x="0" y="588590"/>
          <a:ext cx="6594475" cy="1409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possibility that both BME students and male students might be more likely to use surface learning approaches, thereby lowering attainment. </a:t>
          </a:r>
          <a:endParaRPr lang="en-US" sz="2000" kern="1200"/>
        </a:p>
      </dsp:txBody>
      <dsp:txXfrm>
        <a:off x="68787" y="657377"/>
        <a:ext cx="6456901" cy="1271544"/>
      </dsp:txXfrm>
    </dsp:sp>
    <dsp:sp modelId="{5352C1A7-7EDC-4F3E-AC2D-768D4FC09B0A}">
      <dsp:nvSpPr>
        <dsp:cNvPr id="0" name=""/>
        <dsp:cNvSpPr/>
      </dsp:nvSpPr>
      <dsp:spPr>
        <a:xfrm>
          <a:off x="0" y="2055309"/>
          <a:ext cx="6594475" cy="14091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tension between integration into university life and the potential negative impact of over-involvement in clubs or societies. This seems to be a delicate balance which could have divergent impacts on different student groups. </a:t>
          </a:r>
          <a:endParaRPr lang="en-US" sz="2000" kern="1200"/>
        </a:p>
      </dsp:txBody>
      <dsp:txXfrm>
        <a:off x="68787" y="2124096"/>
        <a:ext cx="6456901" cy="1271544"/>
      </dsp:txXfrm>
    </dsp:sp>
    <dsp:sp modelId="{4B601EB7-29F9-4AB2-B45C-803CE0DFD7EB}">
      <dsp:nvSpPr>
        <dsp:cNvPr id="0" name=""/>
        <dsp:cNvSpPr/>
      </dsp:nvSpPr>
      <dsp:spPr>
        <a:xfrm>
          <a:off x="0" y="3522028"/>
          <a:ext cx="6594475" cy="14091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importance for students of having an accurate understanding of their achievement levels. For whatever reason, both male and BME students were not effectively judging likely success.</a:t>
          </a:r>
          <a:endParaRPr lang="en-US" sz="2000" kern="1200"/>
        </a:p>
      </dsp:txBody>
      <dsp:txXfrm>
        <a:off x="68787" y="3590815"/>
        <a:ext cx="6456901" cy="1271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D593D-9959-4C28-A014-AFECF2338C5A}">
      <dsp:nvSpPr>
        <dsp:cNvPr id="0" name=""/>
        <dsp:cNvSpPr/>
      </dsp:nvSpPr>
      <dsp:spPr>
        <a:xfrm>
          <a:off x="0" y="27973"/>
          <a:ext cx="6594475"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t>Have access to the internet at home? </a:t>
          </a:r>
          <a:endParaRPr lang="en-US" sz="2600" kern="1200"/>
        </a:p>
      </dsp:txBody>
      <dsp:txXfrm>
        <a:off x="50420" y="78393"/>
        <a:ext cx="6493635" cy="932014"/>
      </dsp:txXfrm>
    </dsp:sp>
    <dsp:sp modelId="{B4DE07E3-BC82-45E8-B620-0E4FA9E030C5}">
      <dsp:nvSpPr>
        <dsp:cNvPr id="0" name=""/>
        <dsp:cNvSpPr/>
      </dsp:nvSpPr>
      <dsp:spPr>
        <a:xfrm>
          <a:off x="0" y="1135707"/>
          <a:ext cx="6594475" cy="10328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t>Bring their own devices to class (BYOD) and use them in lessons?</a:t>
          </a:r>
          <a:endParaRPr lang="en-US" sz="2600" kern="1200"/>
        </a:p>
      </dsp:txBody>
      <dsp:txXfrm>
        <a:off x="50420" y="1186127"/>
        <a:ext cx="6493635" cy="932014"/>
      </dsp:txXfrm>
    </dsp:sp>
    <dsp:sp modelId="{08820638-1E99-47E5-BE4F-6817EE725519}">
      <dsp:nvSpPr>
        <dsp:cNvPr id="0" name=""/>
        <dsp:cNvSpPr/>
      </dsp:nvSpPr>
      <dsp:spPr>
        <a:xfrm>
          <a:off x="0" y="2243441"/>
          <a:ext cx="6594475" cy="10328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t>Submit assignments and receive feedback electronically?</a:t>
          </a:r>
          <a:endParaRPr lang="en-US" sz="2600" kern="1200"/>
        </a:p>
      </dsp:txBody>
      <dsp:txXfrm>
        <a:off x="50420" y="2293861"/>
        <a:ext cx="6493635" cy="932014"/>
      </dsp:txXfrm>
    </dsp:sp>
    <dsp:sp modelId="{89FFE6A3-92E3-47AC-BE70-F06B00DFA82C}">
      <dsp:nvSpPr>
        <dsp:cNvPr id="0" name=""/>
        <dsp:cNvSpPr/>
      </dsp:nvSpPr>
      <dsp:spPr>
        <a:xfrm>
          <a:off x="0" y="3351176"/>
          <a:ext cx="6594475" cy="10328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t>Access core subject content on-line before they come to classes? </a:t>
          </a:r>
          <a:endParaRPr lang="en-US" sz="2600" kern="1200"/>
        </a:p>
      </dsp:txBody>
      <dsp:txXfrm>
        <a:off x="50420" y="3401596"/>
        <a:ext cx="6493635" cy="932014"/>
      </dsp:txXfrm>
    </dsp:sp>
    <dsp:sp modelId="{9269DBC0-53C2-4471-867E-736009A486B3}">
      <dsp:nvSpPr>
        <dsp:cNvPr id="0" name=""/>
        <dsp:cNvSpPr/>
      </dsp:nvSpPr>
      <dsp:spPr>
        <a:xfrm>
          <a:off x="0" y="4458910"/>
          <a:ext cx="6594475"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t>These practices are the norm for some students and deeply unfamiliar for others.</a:t>
          </a:r>
          <a:endParaRPr lang="en-US" sz="2600" kern="1200"/>
        </a:p>
      </dsp:txBody>
      <dsp:txXfrm>
        <a:off x="50420" y="4509330"/>
        <a:ext cx="6493635"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84530-948B-4EFF-8FBE-DE6A162DD19E}" type="datetimeFigureOut">
              <a:rPr lang="en-GB" smtClean="0"/>
              <a:t>07/02/2021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82690-1527-4B77-AB9D-A3171F0A0F2C}" type="slidenum">
              <a:rPr lang="en-GB" smtClean="0"/>
              <a:t>‹#›</a:t>
            </a:fld>
            <a:endParaRPr lang="en-GB"/>
          </a:p>
        </p:txBody>
      </p:sp>
    </p:spTree>
    <p:extLst>
      <p:ext uri="{BB962C8B-B14F-4D97-AF65-F5344CB8AC3E}">
        <p14:creationId xmlns:p14="http://schemas.microsoft.com/office/powerpoint/2010/main" val="93976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a:t>
            </a:fld>
            <a:endParaRPr lang="en-US" dirty="0"/>
          </a:p>
        </p:txBody>
      </p:sp>
    </p:spTree>
    <p:extLst>
      <p:ext uri="{BB962C8B-B14F-4D97-AF65-F5344CB8AC3E}">
        <p14:creationId xmlns:p14="http://schemas.microsoft.com/office/powerpoint/2010/main" val="55523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A894E91-FA25-413C-BDA9-55E00B6A63A2}" type="slidenum">
              <a:rPr lang="en-US" smtClean="0"/>
              <a:pPr>
                <a:defRPr/>
              </a:pPr>
              <a:t>29</a:t>
            </a:fld>
            <a:endParaRPr lang="en-US"/>
          </a:p>
        </p:txBody>
      </p:sp>
    </p:spTree>
    <p:extLst>
      <p:ext uri="{BB962C8B-B14F-4D97-AF65-F5344CB8AC3E}">
        <p14:creationId xmlns:p14="http://schemas.microsoft.com/office/powerpoint/2010/main" val="236247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6AF1EB3-E790-40A2-AF3E-3729E83EC063}" type="slidenum">
              <a:rPr lang="en-GB" smtClean="0"/>
              <a:pPr>
                <a:defRPr/>
              </a:pPr>
              <a:t>32</a:t>
            </a:fld>
            <a:endParaRPr lang="en-GB"/>
          </a:p>
        </p:txBody>
      </p:sp>
    </p:spTree>
    <p:extLst>
      <p:ext uri="{BB962C8B-B14F-4D97-AF65-F5344CB8AC3E}">
        <p14:creationId xmlns:p14="http://schemas.microsoft.com/office/powerpoint/2010/main" val="288000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A63CB7-DE31-4194-83E9-4FF067756F45}" type="slidenum">
              <a:rPr lang="en-US" smtClean="0"/>
              <a:pPr/>
              <a:t>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279028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5</a:t>
            </a:fld>
            <a:endParaRPr lang="en-GB"/>
          </a:p>
        </p:txBody>
      </p:sp>
    </p:spTree>
    <p:extLst>
      <p:ext uri="{BB962C8B-B14F-4D97-AF65-F5344CB8AC3E}">
        <p14:creationId xmlns:p14="http://schemas.microsoft.com/office/powerpoint/2010/main" val="451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6</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25927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9</a:t>
            </a:fld>
            <a:endParaRPr lang="en-US" dirty="0"/>
          </a:p>
        </p:txBody>
      </p:sp>
    </p:spTree>
    <p:extLst>
      <p:ext uri="{BB962C8B-B14F-4D97-AF65-F5344CB8AC3E}">
        <p14:creationId xmlns:p14="http://schemas.microsoft.com/office/powerpoint/2010/main" val="237967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10</a:t>
            </a:fld>
            <a:endParaRPr lang="en-US" dirty="0"/>
          </a:p>
        </p:txBody>
      </p:sp>
    </p:spTree>
    <p:extLst>
      <p:ext uri="{BB962C8B-B14F-4D97-AF65-F5344CB8AC3E}">
        <p14:creationId xmlns:p14="http://schemas.microsoft.com/office/powerpoint/2010/main" val="326289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11</a:t>
            </a:fld>
            <a:endParaRPr lang="en-US" dirty="0"/>
          </a:p>
        </p:txBody>
      </p:sp>
    </p:spTree>
    <p:extLst>
      <p:ext uri="{BB962C8B-B14F-4D97-AF65-F5344CB8AC3E}">
        <p14:creationId xmlns:p14="http://schemas.microsoft.com/office/powerpoint/2010/main" val="414087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12</a:t>
            </a:fld>
            <a:endParaRPr lang="en-US" dirty="0"/>
          </a:p>
        </p:txBody>
      </p:sp>
    </p:spTree>
    <p:extLst>
      <p:ext uri="{BB962C8B-B14F-4D97-AF65-F5344CB8AC3E}">
        <p14:creationId xmlns:p14="http://schemas.microsoft.com/office/powerpoint/2010/main" val="93008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9545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5BFB-098D-40EB-A115-A6CE105325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2717FF-2F79-4C83-A148-F23951666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32DA2B-50F0-4204-BB1F-0D811C72323D}"/>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A9F9F6A8-017A-41B5-8BB7-E9B0E6590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613D-747B-4611-8561-F224419E9E86}"/>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55530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4309-55C6-4B8F-9712-49EF570EC9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BD363D-66E5-4EEA-AFC1-5875A7FDE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30A52-5BD7-4AA0-81BA-BAB167EDEBBD}"/>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C7FFD316-15C5-4AB3-8926-D79F2F675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820C6-D052-4C5A-9683-7720394D1F24}"/>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56838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7A7D6-9A48-4FB8-A42F-A7744BACA4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3800F-B87D-43A1-966E-DD889ED73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A9003-5584-4D41-A62E-0164184503C5}"/>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DF73A28B-61CC-4E87-985D-4D871EBA4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CBEFF-E470-49D9-A569-7284DA824DC6}"/>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77001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51A8-E33E-4FD1-BF6E-3930DB832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68721-A0F9-48CD-83DA-348573171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A81A4-4C61-4176-AF69-43AE263392F2}"/>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941890AF-D602-47CC-A188-3D88F555D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5F19B-AC5E-4541-900C-0726EEFD90CB}"/>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76445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C10C-9F8A-4F2B-9D84-10398AEA6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FEDC14-4481-4107-9CE0-36564B3B1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55147-F496-4709-8757-5000E2652D93}"/>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A0D2DD13-5303-42BF-841E-E57507AFA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27F19-A88C-4B80-87A5-C1B1BFDE0D72}"/>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42678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77CE-09BD-4141-80D7-1D4663855E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70D5-8296-4985-BEC7-AEAD4DF08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022E1E-C3F8-4D6B-9F3E-9C5B4B175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FCCED5-CDF5-4920-B2AE-5483AEF6A4A8}"/>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6" name="Footer Placeholder 5">
            <a:extLst>
              <a:ext uri="{FF2B5EF4-FFF2-40B4-BE49-F238E27FC236}">
                <a16:creationId xmlns:a16="http://schemas.microsoft.com/office/drawing/2014/main" id="{4AF9173B-E4A8-4981-99DF-58EA7FDB7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E94833-845C-4EAC-9FB6-4A9F5658FC1A}"/>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10744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056A-D18D-4C3C-9F30-78F3410A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CB0D82-69C6-4A76-92ED-70488DFFD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EE237-6275-4317-8D8C-42FE0E39E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A1C215-77CA-4A39-B5B1-D8AF26083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4C2079-EA44-4A2F-9941-A4A5FC55CA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1EFD71-A47B-44AE-93C0-6D169B2A9682}"/>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8" name="Footer Placeholder 7">
            <a:extLst>
              <a:ext uri="{FF2B5EF4-FFF2-40B4-BE49-F238E27FC236}">
                <a16:creationId xmlns:a16="http://schemas.microsoft.com/office/drawing/2014/main" id="{F43BA352-0DBF-47ED-B650-AB20FDFC5D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3DF68A-EDFE-483D-94F0-9FEC48FA9A52}"/>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955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F40C-A7B9-4737-A0F9-595C74F658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34A0EA-655B-4061-ABBA-D812C3689D8D}"/>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4" name="Footer Placeholder 3">
            <a:extLst>
              <a:ext uri="{FF2B5EF4-FFF2-40B4-BE49-F238E27FC236}">
                <a16:creationId xmlns:a16="http://schemas.microsoft.com/office/drawing/2014/main" id="{105AC0EB-AFE8-430B-BF36-105BF11802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7C17C-E9DA-4290-90BB-08C62A2CBC39}"/>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3931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7135D-284E-40FF-A1C2-C2F24DC08D72}"/>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3" name="Footer Placeholder 2">
            <a:extLst>
              <a:ext uri="{FF2B5EF4-FFF2-40B4-BE49-F238E27FC236}">
                <a16:creationId xmlns:a16="http://schemas.microsoft.com/office/drawing/2014/main" id="{AC5D2928-0547-4824-AD3F-D69F940B35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A4A387-4B3B-4785-91F4-9840CB20FF69}"/>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20579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F9BA-806E-43FE-9AC9-61A950A02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03ADAC-F05B-4D56-A6A3-DC553D2EB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EEEC2D-14E5-4FA7-9429-2F7D92658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B10AD-0AEA-4F2F-9227-1D95B03DB8EE}"/>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6" name="Footer Placeholder 5">
            <a:extLst>
              <a:ext uri="{FF2B5EF4-FFF2-40B4-BE49-F238E27FC236}">
                <a16:creationId xmlns:a16="http://schemas.microsoft.com/office/drawing/2014/main" id="{6D81DDDD-C63B-4036-8958-04CF95C7F3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42C9A-F1F5-4A37-AF0B-2E41C2490648}"/>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01016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CBE9-8A94-4605-BA0C-C612F1B70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55E070-8A51-4044-B309-C37EE8F18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FA3BE0-F125-49AE-963D-779AAF98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CF90-E2A3-4316-BD6E-9B802B77EFD3}"/>
              </a:ext>
            </a:extLst>
          </p:cNvPr>
          <p:cNvSpPr>
            <a:spLocks noGrp="1"/>
          </p:cNvSpPr>
          <p:nvPr>
            <p:ph type="dt" sz="half" idx="10"/>
          </p:nvPr>
        </p:nvSpPr>
        <p:spPr/>
        <p:txBody>
          <a:bodyPr/>
          <a:lstStyle/>
          <a:p>
            <a:fld id="{DC386CB6-0034-4E51-9BB7-BAF15C1609AB}" type="datetimeFigureOut">
              <a:rPr lang="en-GB" smtClean="0"/>
              <a:t>07/02/2021</a:t>
            </a:fld>
            <a:endParaRPr lang="en-GB"/>
          </a:p>
        </p:txBody>
      </p:sp>
      <p:sp>
        <p:nvSpPr>
          <p:cNvPr id="6" name="Footer Placeholder 5">
            <a:extLst>
              <a:ext uri="{FF2B5EF4-FFF2-40B4-BE49-F238E27FC236}">
                <a16:creationId xmlns:a16="http://schemas.microsoft.com/office/drawing/2014/main" id="{A57A8F2C-577A-4F60-83C1-91ECFA9F6C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794119-C13B-4ABC-A812-D26E8C2072FD}"/>
              </a:ext>
            </a:extLst>
          </p:cNvPr>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9813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57E02-B5BD-473B-8E76-EE0638A85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6DD925-E054-4548-8A95-2E1F6B31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0F6CD-DDA0-4719-92F5-FF6CF6FD5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86CB6-0034-4E51-9BB7-BAF15C1609AB}" type="datetimeFigureOut">
              <a:rPr lang="en-GB" smtClean="0"/>
              <a:t>07/02/2021</a:t>
            </a:fld>
            <a:endParaRPr lang="en-GB"/>
          </a:p>
        </p:txBody>
      </p:sp>
      <p:sp>
        <p:nvSpPr>
          <p:cNvPr id="5" name="Footer Placeholder 4">
            <a:extLst>
              <a:ext uri="{FF2B5EF4-FFF2-40B4-BE49-F238E27FC236}">
                <a16:creationId xmlns:a16="http://schemas.microsoft.com/office/drawing/2014/main" id="{86E3A61B-EAF0-42FF-8B27-3F1911FEA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DFB98-35DD-43A0-A5AC-083ABD38C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A8FF3-8B9F-4B34-94A2-E06D20F9A647}" type="slidenum">
              <a:rPr lang="en-GB" smtClean="0"/>
              <a:t>‹#›</a:t>
            </a:fld>
            <a:endParaRPr lang="en-GB"/>
          </a:p>
        </p:txBody>
      </p:sp>
    </p:spTree>
    <p:extLst>
      <p:ext uri="{BB962C8B-B14F-4D97-AF65-F5344CB8AC3E}">
        <p14:creationId xmlns:p14="http://schemas.microsoft.com/office/powerpoint/2010/main" val="57681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D603B-FD67-42E7-A754-A42F4F226482}"/>
              </a:ext>
            </a:extLst>
          </p:cNvPr>
          <p:cNvSpPr>
            <a:spLocks noGrp="1"/>
          </p:cNvSpPr>
          <p:nvPr>
            <p:ph type="title"/>
          </p:nvPr>
        </p:nvSpPr>
        <p:spPr>
          <a:xfrm>
            <a:off x="7380407" y="743447"/>
            <a:ext cx="3973385" cy="3692028"/>
          </a:xfrm>
          <a:noFill/>
        </p:spPr>
        <p:txBody>
          <a:bodyPr vert="horz" lIns="91440" tIns="45720" rIns="91440" bIns="45720" rtlCol="0" anchor="b">
            <a:normAutofit fontScale="90000"/>
          </a:bodyPr>
          <a:lstStyle/>
          <a:p>
            <a:r>
              <a:rPr lang="en-US" sz="5200" dirty="0"/>
              <a:t>Newcastle College Group</a:t>
            </a:r>
            <a:br>
              <a:rPr lang="en-US" sz="5200" dirty="0"/>
            </a:br>
            <a:r>
              <a:rPr lang="en-US" sz="5200" dirty="0"/>
              <a:t>Master </a:t>
            </a:r>
            <a:r>
              <a:rPr lang="en-US" sz="5200" dirty="0" err="1"/>
              <a:t>classs</a:t>
            </a:r>
            <a:r>
              <a:rPr lang="en-US" sz="5200" dirty="0"/>
              <a:t> on Higher Education Assessment</a:t>
            </a:r>
          </a:p>
        </p:txBody>
      </p:sp>
      <p:sp>
        <p:nvSpPr>
          <p:cNvPr id="4" name="Text Placeholder 3">
            <a:extLst>
              <a:ext uri="{FF2B5EF4-FFF2-40B4-BE49-F238E27FC236}">
                <a16:creationId xmlns:a16="http://schemas.microsoft.com/office/drawing/2014/main" id="{492CDD5C-E227-40DC-8556-8BD8441E283C}"/>
              </a:ext>
            </a:extLst>
          </p:cNvPr>
          <p:cNvSpPr>
            <a:spLocks noGrp="1"/>
          </p:cNvSpPr>
          <p:nvPr>
            <p:ph type="body" sz="half" idx="2"/>
          </p:nvPr>
        </p:nvSpPr>
        <p:spPr>
          <a:xfrm>
            <a:off x="7380408" y="4629234"/>
            <a:ext cx="3973386" cy="1485319"/>
          </a:xfrm>
          <a:noFill/>
        </p:spPr>
        <p:txBody>
          <a:bodyPr vert="horz" lIns="91440" tIns="45720" rIns="91440" bIns="45720" rtlCol="0">
            <a:normAutofit fontScale="70000" lnSpcReduction="20000"/>
          </a:bodyPr>
          <a:lstStyle/>
          <a:p>
            <a:r>
              <a:rPr lang="en-US" sz="2800" b="1" dirty="0"/>
              <a:t>Sally Brown</a:t>
            </a:r>
          </a:p>
          <a:p>
            <a:r>
              <a:rPr lang="en-US" sz="2800" b="1" dirty="0"/>
              <a:t>@profSallyBrown sally-brown.net</a:t>
            </a:r>
          </a:p>
          <a:p>
            <a:r>
              <a:rPr lang="en-US" sz="2400" dirty="0"/>
              <a:t>Photo credit Jim Edwards </a:t>
            </a:r>
            <a:r>
              <a:rPr lang="en-US" sz="2400" b="0" i="0" dirty="0">
                <a:effectLst/>
              </a:rPr>
              <a:t>59 Lime Street Ouseburn Newcastle jimedwardspaintings.com</a:t>
            </a:r>
            <a:endParaRPr lang="en-US" sz="2400" dirty="0"/>
          </a:p>
        </p:txBody>
      </p:sp>
      <p:pic>
        <p:nvPicPr>
          <p:cNvPr id="1026" name="Picture 2">
            <a:extLst>
              <a:ext uri="{FF2B5EF4-FFF2-40B4-BE49-F238E27FC236}">
                <a16:creationId xmlns:a16="http://schemas.microsoft.com/office/drawing/2014/main" id="{FF1FF2C8-028A-42C0-9147-BAFE8B89A833}"/>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857"/>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6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le 1"/>
          <p:cNvSpPr>
            <a:spLocks noGrp="1"/>
          </p:cNvSpPr>
          <p:nvPr>
            <p:ph type="title"/>
          </p:nvPr>
        </p:nvSpPr>
        <p:spPr>
          <a:xfrm>
            <a:off x="757450" y="521208"/>
            <a:ext cx="10754437" cy="1627632"/>
          </a:xfrm>
        </p:spPr>
        <p:txBody>
          <a:bodyPr>
            <a:normAutofit/>
          </a:bodyPr>
          <a:lstStyle/>
          <a:p>
            <a:r>
              <a:rPr lang="en-GB" sz="4800">
                <a:solidFill>
                  <a:srgbClr val="FFFFFF"/>
                </a:solidFill>
              </a:rPr>
              <a:t>Assessment </a:t>
            </a:r>
            <a:r>
              <a:rPr lang="en-GB" sz="4800" i="1">
                <a:solidFill>
                  <a:srgbClr val="FFFFFF"/>
                </a:solidFill>
              </a:rPr>
              <a:t>for</a:t>
            </a:r>
            <a:r>
              <a:rPr lang="en-GB" sz="4800">
                <a:solidFill>
                  <a:srgbClr val="FFFFFF"/>
                </a:solidFill>
              </a:rPr>
              <a:t> learning</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7451" y="2776737"/>
            <a:ext cx="10754436" cy="3429234"/>
          </a:xfrm>
        </p:spPr>
        <p:txBody>
          <a:bodyPr anchor="ctr">
            <a:normAutofit/>
          </a:bodyPr>
          <a:lstStyle/>
          <a:p>
            <a:pPr marL="438150" indent="-438150" eaLnBrk="1" hangingPunct="1">
              <a:buNone/>
              <a:defRPr/>
            </a:pPr>
            <a:r>
              <a:rPr lang="en-GB" sz="1700">
                <a:solidFill>
                  <a:srgbClr val="FFFFFF"/>
                </a:solidFill>
              </a:rPr>
              <a:t>1. 	Tasks should be challenging, demanding higher order learning and integration of knowledge learned in both the university and other contexts;</a:t>
            </a:r>
          </a:p>
          <a:p>
            <a:pPr marL="438150" indent="-438150" eaLnBrk="1" hangingPunct="1">
              <a:buNone/>
              <a:defRPr/>
            </a:pPr>
            <a:r>
              <a:rPr lang="en-GB" sz="1700">
                <a:solidFill>
                  <a:srgbClr val="FFFFFF"/>
                </a:solidFill>
              </a:rPr>
              <a:t>2. 	Learning and assessment should be integrated, assessment should not come at the end of learning but should be part of the learning process;</a:t>
            </a:r>
          </a:p>
          <a:p>
            <a:pPr marL="438150" indent="-438150" eaLnBrk="1" hangingPunct="1">
              <a:buNone/>
              <a:defRPr/>
            </a:pPr>
            <a:r>
              <a:rPr lang="en-GB" sz="1700">
                <a:solidFill>
                  <a:srgbClr val="FFFFFF"/>
                </a:solidFill>
              </a:rPr>
              <a:t>3. 	Students are involved in self assessment and reflection on their learning, they are involved in judging performance;</a:t>
            </a:r>
          </a:p>
          <a:p>
            <a:pPr marL="438150" indent="-438150" eaLnBrk="1" hangingPunct="1">
              <a:buNone/>
              <a:defRPr/>
            </a:pPr>
            <a:r>
              <a:rPr lang="en-GB" sz="1700">
                <a:solidFill>
                  <a:srgbClr val="FFFFFF"/>
                </a:solidFill>
              </a:rPr>
              <a:t>4. 	Assessment should encourage metacognition, promoting thinking about the learning process not just the learning outcomes;</a:t>
            </a:r>
          </a:p>
          <a:p>
            <a:pPr marL="438150" indent="-438150" eaLnBrk="1" hangingPunct="1">
              <a:buNone/>
              <a:defRPr/>
            </a:pPr>
            <a:r>
              <a:rPr lang="en-GB" sz="1700">
                <a:solidFill>
                  <a:srgbClr val="FFFFFF"/>
                </a:solidFill>
              </a:rPr>
              <a:t>5. 	Assessment should have a formative 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217552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2"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8" name="Rectangle 2"/>
          <p:cNvSpPr>
            <a:spLocks noGrp="1" noChangeArrowheads="1"/>
          </p:cNvSpPr>
          <p:nvPr>
            <p:ph type="title"/>
          </p:nvPr>
        </p:nvSpPr>
        <p:spPr>
          <a:xfrm>
            <a:off x="757450" y="521208"/>
            <a:ext cx="10754437" cy="1627632"/>
          </a:xfrm>
        </p:spPr>
        <p:txBody>
          <a:bodyPr>
            <a:normAutofit/>
          </a:bodyPr>
          <a:lstStyle/>
          <a:p>
            <a:pPr eaLnBrk="1" hangingPunct="1"/>
            <a:r>
              <a:rPr lang="en-GB" sz="4800">
                <a:solidFill>
                  <a:srgbClr val="FFFFFF"/>
                </a:solidFill>
              </a:rPr>
              <a:t>Assessment </a:t>
            </a:r>
            <a:r>
              <a:rPr lang="en-GB" sz="4800" i="1">
                <a:solidFill>
                  <a:srgbClr val="FFFFFF"/>
                </a:solidFill>
              </a:rPr>
              <a:t>for</a:t>
            </a:r>
            <a:r>
              <a:rPr lang="en-GB" sz="4800">
                <a:solidFill>
                  <a:srgbClr val="FFFFFF"/>
                </a:solidFill>
              </a:rPr>
              <a:t> learning</a:t>
            </a:r>
          </a:p>
        </p:txBody>
      </p:sp>
      <p:sp>
        <p:nvSpPr>
          <p:cNvPr id="34823"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0" name="Rectangle 3"/>
          <p:cNvSpPr>
            <a:spLocks noGrp="1" noChangeArrowheads="1"/>
          </p:cNvSpPr>
          <p:nvPr>
            <p:ph type="body" idx="1"/>
          </p:nvPr>
        </p:nvSpPr>
        <p:spPr>
          <a:xfrm>
            <a:off x="757451" y="2776737"/>
            <a:ext cx="10754436" cy="3429234"/>
          </a:xfrm>
        </p:spPr>
        <p:txBody>
          <a:bodyPr anchor="ctr">
            <a:normAutofit/>
          </a:bodyPr>
          <a:lstStyle/>
          <a:p>
            <a:pPr marL="538163" indent="-538163" eaLnBrk="1" hangingPunct="1">
              <a:buNone/>
              <a:defRPr/>
            </a:pPr>
            <a:r>
              <a:rPr lang="en-GB" sz="2300">
                <a:solidFill>
                  <a:srgbClr val="FFFFFF"/>
                </a:solidFill>
              </a:rPr>
              <a:t>6. 	Assessment expectations should be made visible to students as far as possible;</a:t>
            </a:r>
          </a:p>
          <a:p>
            <a:pPr marL="538163" indent="-538163" eaLnBrk="1" hangingPunct="1">
              <a:buNone/>
              <a:defRPr/>
            </a:pPr>
            <a:r>
              <a:rPr lang="en-GB" sz="2300">
                <a:solidFill>
                  <a:srgbClr val="FFFFFF"/>
                </a:solidFill>
              </a:rPr>
              <a:t>7. 	Tasks should involve the active engagement of students developing the capacity to find things out for themselves and learn independently;</a:t>
            </a:r>
          </a:p>
          <a:p>
            <a:pPr marL="538163" indent="-538163" eaLnBrk="1" hangingPunct="1">
              <a:buNone/>
              <a:defRPr/>
            </a:pPr>
            <a:r>
              <a:rPr lang="en-GB" sz="2300">
                <a:solidFill>
                  <a:srgbClr val="FFFFFF"/>
                </a:solidFill>
              </a:rPr>
              <a:t>8. 	Tasks should be authentic; worthwhile, relevant and offering students some level of control over their work;</a:t>
            </a:r>
          </a:p>
          <a:p>
            <a:pPr marL="538163" indent="-538163" eaLnBrk="1" hangingPunct="1">
              <a:buNone/>
              <a:defRPr/>
            </a:pPr>
            <a:r>
              <a:rPr lang="en-GB" sz="2300">
                <a:solidFill>
                  <a:srgbClr val="FFFFFF"/>
                </a:solidFill>
              </a:rPr>
              <a:t>9. 	Tasks are fit for purpose and align with important learning outcomes;</a:t>
            </a:r>
          </a:p>
          <a:p>
            <a:pPr marL="538163" indent="-538163" eaLnBrk="1" hangingPunct="1">
              <a:buNone/>
              <a:defRPr/>
            </a:pPr>
            <a:r>
              <a:rPr lang="en-GB" sz="2300">
                <a:solidFill>
                  <a:srgbClr val="FFFFFF"/>
                </a:solidFill>
              </a:rPr>
              <a:t>10. 	Assessment should be used to evaluate teaching as well as student learning.</a:t>
            </a:r>
          </a:p>
          <a:p>
            <a:pPr eaLnBrk="1" hangingPunct="1">
              <a:buFont typeface="Wingdings" pitchFamily="2" charset="2"/>
              <a:buNone/>
              <a:defRPr/>
            </a:pPr>
            <a:r>
              <a:rPr lang="en-GB" sz="2300" i="1">
                <a:solidFill>
                  <a:srgbClr val="FFFFFF"/>
                </a:solidFill>
              </a:rPr>
              <a:t>(Bloxham and Boyd)</a:t>
            </a:r>
          </a:p>
        </p:txBody>
      </p:sp>
    </p:spTree>
    <p:extLst>
      <p:ext uri="{BB962C8B-B14F-4D97-AF65-F5344CB8AC3E}">
        <p14:creationId xmlns:p14="http://schemas.microsoft.com/office/powerpoint/2010/main" val="174044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342006"/>
            <a:ext cx="3879232" cy="2248122"/>
          </a:xfrm>
        </p:spPr>
        <p:txBody>
          <a:bodyPr vert="horz" lIns="91440" tIns="45720" rIns="91440" bIns="45720" numCol="1" rtlCol="0" anchor="b" anchorCtr="0" compatLnSpc="1">
            <a:prstTxWarp prst="textNoShape">
              <a:avLst/>
            </a:prstTxWarp>
            <a:normAutofit/>
          </a:bodyPr>
          <a:lstStyle/>
          <a:p>
            <a:r>
              <a:rPr lang="en-US" sz="3800"/>
              <a:t>Assessment literacy: students do better if they can: </a:t>
            </a:r>
          </a:p>
        </p:txBody>
      </p:sp>
      <p:graphicFrame>
        <p:nvGraphicFramePr>
          <p:cNvPr id="5" name="Content Placeholder 2">
            <a:extLst>
              <a:ext uri="{FF2B5EF4-FFF2-40B4-BE49-F238E27FC236}">
                <a16:creationId xmlns:a16="http://schemas.microsoft.com/office/drawing/2014/main" id="{4FB52ED9-95C4-456A-8603-8D622FCA6253}"/>
              </a:ext>
            </a:extLst>
          </p:cNvPr>
          <p:cNvGraphicFramePr>
            <a:graphicFrameLocks noGrp="1"/>
          </p:cNvGraphicFramePr>
          <p:nvPr>
            <p:ph idx="1"/>
            <p:extLst>
              <p:ext uri="{D42A27DB-BD31-4B8C-83A1-F6EECF244321}">
                <p14:modId xmlns:p14="http://schemas.microsoft.com/office/powerpoint/2010/main" val="292977274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9770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vert="horz" lIns="91440" tIns="45720" rIns="91440" bIns="45720" numCol="1" rtlCol="0" anchorCtr="0" compatLnSpc="1">
            <a:prstTxWarp prst="textNoShape">
              <a:avLst/>
            </a:prstTxWarp>
            <a:normAutofit/>
          </a:bodyPr>
          <a:lstStyle/>
          <a:p>
            <a:r>
              <a:rPr lang="en-GB">
                <a:solidFill>
                  <a:srgbClr val="FFFFFF"/>
                </a:solidFill>
              </a:rPr>
              <a:t>Authentic assessment: what are the principal benefits for stakeholders?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63AE6AF-7ACF-4949-BCA9-5962EC9209FC}"/>
              </a:ext>
            </a:extLst>
          </p:cNvPr>
          <p:cNvGraphicFramePr>
            <a:graphicFrameLocks noGrp="1"/>
          </p:cNvGraphicFramePr>
          <p:nvPr>
            <p:ph idx="1"/>
            <p:extLst>
              <p:ext uri="{D42A27DB-BD31-4B8C-83A1-F6EECF244321}">
                <p14:modId xmlns:p14="http://schemas.microsoft.com/office/powerpoint/2010/main" val="533368284"/>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53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757450" y="521208"/>
            <a:ext cx="10754437" cy="1627632"/>
          </a:xfrm>
        </p:spPr>
        <p:txBody>
          <a:bodyPr vert="horz" lIns="91440" tIns="45720" rIns="91440" bIns="45720" numCol="1" rtlCol="0" anchorCtr="0" compatLnSpc="1">
            <a:prstTxWarp prst="textNoShape">
              <a:avLst/>
            </a:prstTxWarp>
            <a:normAutofit/>
          </a:bodyPr>
          <a:lstStyle/>
          <a:p>
            <a:r>
              <a:rPr lang="en-GB" sz="3000">
                <a:solidFill>
                  <a:srgbClr val="FFFFFF"/>
                </a:solidFill>
              </a:rPr>
              <a:t>Questions employers might ask at interview that might help us frame some of our assignments. Can you tell us about an occasion when:</a:t>
            </a:r>
            <a:br>
              <a:rPr lang="en-GB" sz="3000">
                <a:solidFill>
                  <a:srgbClr val="FFFFFF"/>
                </a:solidFill>
              </a:rPr>
            </a:br>
            <a:endParaRPr lang="en-GB" sz="3000">
              <a:solidFill>
                <a:srgbClr val="FFFFFF"/>
              </a:solidFill>
            </a:endParaRPr>
          </a:p>
        </p:txBody>
      </p:sp>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757451" y="2776737"/>
            <a:ext cx="10754436" cy="3429234"/>
          </a:xfrm>
        </p:spPr>
        <p:txBody>
          <a:bodyPr anchor="ctr">
            <a:normAutofit/>
          </a:bodyPr>
          <a:lstStyle/>
          <a:p>
            <a:r>
              <a:rPr lang="en-GB" sz="2100">
                <a:solidFill>
                  <a:srgbClr val="FFFFFF"/>
                </a:solidFill>
              </a:rPr>
              <a:t>you worked together with colleagues in a group to produce a collective outcome;</a:t>
            </a:r>
          </a:p>
          <a:p>
            <a:r>
              <a:rPr lang="en-GB" sz="2100">
                <a:solidFill>
                  <a:srgbClr val="FFFFFF"/>
                </a:solidFill>
              </a:rPr>
              <a:t>you had to work autonomously with incomplete information and self-derived data sources;</a:t>
            </a:r>
          </a:p>
          <a:p>
            <a:r>
              <a:rPr lang="en-GB" sz="2100">
                <a:solidFill>
                  <a:srgbClr val="FFFFFF"/>
                </a:solidFill>
              </a:rPr>
              <a:t>you developed strategies to solve real life problems and tested them out;</a:t>
            </a:r>
          </a:p>
          <a:p>
            <a:r>
              <a:rPr lang="en-GB" sz="2100">
                <a:solidFill>
                  <a:srgbClr val="FFFFFF"/>
                </a:solidFill>
              </a:rPr>
              <a:t>you had a leadership role in a team, and could you tell us your strategies to influence and persuade your colleagues to achieve a collective task;</a:t>
            </a:r>
          </a:p>
          <a:p>
            <a:r>
              <a:rPr lang="en-GB" sz="2100">
                <a:solidFill>
                  <a:srgbClr val="FFFFFF"/>
                </a:solidFill>
              </a:rPr>
              <a:t>you had to communicate outcomes from your project work orally, in writing, through social media and/or through a visual medium?"</a:t>
            </a:r>
            <a:br>
              <a:rPr lang="en-GB" sz="2100">
                <a:solidFill>
                  <a:srgbClr val="FFFFFF"/>
                </a:solidFill>
              </a:rPr>
            </a:br>
            <a:endParaRPr lang="en-GB" sz="2100">
              <a:solidFill>
                <a:srgbClr val="FFFFFF"/>
              </a:solidFill>
            </a:endParaRPr>
          </a:p>
          <a:p>
            <a:endParaRPr lang="en-GB" sz="2100">
              <a:solidFill>
                <a:srgbClr val="FFFFFF"/>
              </a:solidFill>
            </a:endParaRPr>
          </a:p>
          <a:p>
            <a:endParaRPr lang="en-GB" sz="2100">
              <a:solidFill>
                <a:srgbClr val="FFFFFF"/>
              </a:solidFill>
            </a:endParaRPr>
          </a:p>
        </p:txBody>
      </p:sp>
    </p:spTree>
    <p:extLst>
      <p:ext uri="{BB962C8B-B14F-4D97-AF65-F5344CB8AC3E}">
        <p14:creationId xmlns:p14="http://schemas.microsoft.com/office/powerpoint/2010/main" val="102088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2206" y="1608667"/>
            <a:ext cx="2823275" cy="4501127"/>
          </a:xfrm>
        </p:spPr>
        <p:txBody>
          <a:bodyPr vert="horz" lIns="92075" tIns="46038" rIns="92075" bIns="46038" rtlCol="0" anchor="t">
            <a:normAutofit/>
          </a:bodyPr>
          <a:lstStyle/>
          <a:p>
            <a:pPr algn="r" eaLnBrk="0" fontAlgn="base" hangingPunct="0">
              <a:spcAft>
                <a:spcPct val="0"/>
              </a:spcAft>
            </a:pPr>
            <a:r>
              <a:rPr lang="en-GB" sz="3200" b="1">
                <a:solidFill>
                  <a:srgbClr val="FFFFFF"/>
                </a:solidFill>
                <a:ea typeface="+mn-ea"/>
                <a:cs typeface="+mn-cs"/>
              </a:rPr>
              <a:t>Diverse format assignments for authenticity could include:</a:t>
            </a:r>
          </a:p>
        </p:txBody>
      </p:sp>
      <p:sp>
        <p:nvSpPr>
          <p:cNvPr id="4" name="Content Placeholder 3"/>
          <p:cNvSpPr>
            <a:spLocks noGrp="1"/>
          </p:cNvSpPr>
          <p:nvPr>
            <p:ph sz="half" idx="1"/>
          </p:nvPr>
        </p:nvSpPr>
        <p:spPr>
          <a:xfrm>
            <a:off x="4547698" y="1608667"/>
            <a:ext cx="3421958" cy="4501127"/>
          </a:xfrm>
        </p:spPr>
        <p:txBody>
          <a:bodyPr>
            <a:normAutofit/>
          </a:bodyPr>
          <a:lstStyle/>
          <a:p>
            <a:pPr marL="0" indent="0">
              <a:buNone/>
            </a:pPr>
            <a:endParaRPr lang="en-GB" sz="1700" b="1"/>
          </a:p>
          <a:p>
            <a:pPr marL="0" indent="0">
              <a:buNone/>
            </a:pPr>
            <a:r>
              <a:rPr lang="en-GB" sz="1700" b="1"/>
              <a:t>Simulations (paper-based or computer-based)	.	</a:t>
            </a:r>
          </a:p>
          <a:p>
            <a:pPr marL="0" indent="0">
              <a:buNone/>
            </a:pPr>
            <a:r>
              <a:rPr lang="en-GB" sz="1700" b="1"/>
              <a:t>Multiple choice questions , with subsequent questions seeking out rationales for answers.</a:t>
            </a:r>
          </a:p>
          <a:p>
            <a:pPr marL="0" indent="0">
              <a:buNone/>
            </a:pPr>
            <a:r>
              <a:rPr lang="en-GB" sz="1700"/>
              <a:t>Scripts for B</a:t>
            </a:r>
            <a:r>
              <a:rPr lang="en-GB" sz="1700" b="1"/>
              <a:t>usiness/Elevator pitches.</a:t>
            </a:r>
          </a:p>
          <a:p>
            <a:pPr marL="0" indent="0">
              <a:buNone/>
            </a:pPr>
            <a:r>
              <a:rPr lang="en-GB" sz="1700" b="1"/>
              <a:t>Case studies for interrogation.</a:t>
            </a:r>
          </a:p>
          <a:p>
            <a:pPr marL="0" indent="0">
              <a:buNone/>
            </a:pPr>
            <a:r>
              <a:rPr lang="en-GB" sz="1700"/>
              <a:t>The requirement to write e</a:t>
            </a:r>
            <a:r>
              <a:rPr lang="en-GB" sz="1700" b="1"/>
              <a:t>xecutive summaries of complex documents.</a:t>
            </a:r>
          </a:p>
          <a:p>
            <a:pPr marL="0" indent="0">
              <a:buNone/>
            </a:pPr>
            <a:r>
              <a:rPr lang="en-GB" sz="1700" b="1"/>
              <a:t>Reports of</a:t>
            </a:r>
            <a:r>
              <a:rPr lang="en-GB" sz="1700"/>
              <a:t> P</a:t>
            </a:r>
            <a:r>
              <a:rPr lang="en-GB" sz="1700" b="1"/>
              <a:t>roject outputs.</a:t>
            </a:r>
          </a:p>
          <a:p>
            <a:pPr marL="0" indent="0">
              <a:buNone/>
            </a:pPr>
            <a:r>
              <a:rPr lang="en-GB" sz="1700"/>
              <a:t>Action plans based on project activity undertaken.</a:t>
            </a:r>
          </a:p>
        </p:txBody>
      </p:sp>
      <p:sp>
        <p:nvSpPr>
          <p:cNvPr id="5" name="Content Placeholder 4"/>
          <p:cNvSpPr>
            <a:spLocks noGrp="1"/>
          </p:cNvSpPr>
          <p:nvPr>
            <p:ph sz="half" idx="2"/>
          </p:nvPr>
        </p:nvSpPr>
        <p:spPr>
          <a:xfrm>
            <a:off x="8289696" y="1608667"/>
            <a:ext cx="3421957" cy="4501127"/>
          </a:xfrm>
        </p:spPr>
        <p:txBody>
          <a:bodyPr>
            <a:normAutofit/>
          </a:bodyPr>
          <a:lstStyle/>
          <a:p>
            <a:pPr marL="0" indent="0">
              <a:buNone/>
            </a:pPr>
            <a:r>
              <a:rPr lang="en-GB" sz="1600" b="1"/>
              <a:t>		</a:t>
            </a:r>
          </a:p>
          <a:p>
            <a:pPr marL="0" indent="0">
              <a:buNone/>
            </a:pPr>
            <a:r>
              <a:rPr lang="en-GB" sz="1600" b="1"/>
              <a:t>In-tray exercises where students are required to prioritise and use a variety of documents, graphs, tables etc in real time.</a:t>
            </a:r>
          </a:p>
          <a:p>
            <a:pPr marL="0" indent="0">
              <a:buNone/>
            </a:pPr>
            <a:r>
              <a:rPr lang="en-GB" sz="1600" b="1"/>
              <a:t>Short-answer questions which can be marked electronically.</a:t>
            </a:r>
          </a:p>
          <a:p>
            <a:pPr marL="0" indent="0">
              <a:buNone/>
            </a:pPr>
            <a:r>
              <a:rPr lang="en-GB" sz="1600" b="1"/>
              <a:t>Reflective commentaries of practical experience.</a:t>
            </a:r>
            <a:br>
              <a:rPr lang="en-GB" sz="1600" b="1"/>
            </a:br>
            <a:r>
              <a:rPr lang="en-GB" sz="1600" b="1"/>
              <a:t>Critical incident accounts, where students are asked, for example following a placement or project, to write say 200 words on Context, Action taken, Rationale for action, </a:t>
            </a:r>
            <a:r>
              <a:rPr lang="en-GB" sz="1600"/>
              <a:t>L</a:t>
            </a:r>
            <a:r>
              <a:rPr lang="en-GB" sz="1600" b="1"/>
              <a:t>iterature review guiding choice of action, Report of outturn, Indication of what has been learned and what would be done differently next time.</a:t>
            </a:r>
          </a:p>
          <a:p>
            <a:pPr marL="0" indent="0">
              <a:buNone/>
            </a:pPr>
            <a:endParaRPr lang="en-GB" sz="1600"/>
          </a:p>
        </p:txBody>
      </p:sp>
    </p:spTree>
    <p:extLst>
      <p:ext uri="{BB962C8B-B14F-4D97-AF65-F5344CB8AC3E}">
        <p14:creationId xmlns:p14="http://schemas.microsoft.com/office/powerpoint/2010/main" val="34231845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1" descr="2 RUN Leeds Met Live-74.jpg"/>
          <p:cNvPicPr>
            <a:picLocks noChangeAspect="1"/>
          </p:cNvPicPr>
          <p:nvPr/>
        </p:nvPicPr>
        <p:blipFill rotWithShape="1">
          <a:blip r:embed="rId3" cstate="email"/>
          <a:srcRect l="7848" t="14307" r="1" b="8038"/>
          <a:stretch/>
        </p:blipFill>
        <p:spPr bwMode="auto">
          <a:xfrm>
            <a:off x="20" y="10"/>
            <a:ext cx="12191981" cy="6857990"/>
          </a:xfrm>
          <a:prstGeom prst="rect">
            <a:avLst/>
          </a:prstGeom>
          <a:noFill/>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p:cNvSpPr>
          <p:nvPr/>
        </p:nvSpPr>
        <p:spPr>
          <a:xfrm>
            <a:off x="404553" y="3091928"/>
            <a:ext cx="9078562" cy="2387600"/>
          </a:xfrm>
          <a:prstGeom prst="rect">
            <a:avLst/>
          </a:prstGeom>
        </p:spPr>
        <p:txBody>
          <a:bodyPr vert="horz" lIns="91440" tIns="45720" rIns="91440" bIns="45720" rtlCol="0" anchor="b">
            <a:normAutofit/>
          </a:bodyPr>
          <a:lstStyle>
            <a:defPPr>
              <a:defRPr lang="en-GB"/>
            </a:defPPr>
            <a:lvl1pPr algn="ctr">
              <a:defRPr sz="4000" b="1">
                <a:solidFill>
                  <a:srgbClr val="66FF66"/>
                </a:solidFill>
                <a:latin typeface="Calibri" pitchFamily="34" charset="0"/>
                <a:cs typeface="Arial" charset="0"/>
              </a:defRPr>
            </a:lvl1pPr>
          </a:lstStyle>
          <a:p>
            <a:pPr algn="l">
              <a:lnSpc>
                <a:spcPct val="90000"/>
              </a:lnSpc>
              <a:spcBef>
                <a:spcPct val="0"/>
              </a:spcBef>
              <a:spcAft>
                <a:spcPts val="600"/>
              </a:spcAft>
            </a:pPr>
            <a:r>
              <a:rPr lang="en-US" sz="6600" dirty="0">
                <a:solidFill>
                  <a:schemeClr val="tx1"/>
                </a:solidFill>
                <a:latin typeface="+mj-lt"/>
                <a:ea typeface="+mj-ea"/>
                <a:cs typeface="+mj-cs"/>
              </a:rPr>
              <a:t>Part two: practices to build fit-for-purpose assessment</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36976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xfrm>
            <a:off x="524256" y="583616"/>
            <a:ext cx="3722141" cy="5520579"/>
          </a:xfrm>
        </p:spPr>
        <p:txBody>
          <a:bodyPr vert="horz" lIns="91440" tIns="45720" rIns="91440" bIns="45720" numCol="1" rtlCol="0" anchorCtr="0" compatLnSpc="1">
            <a:prstTxWarp prst="textNoShape">
              <a:avLst/>
            </a:prstTxWarp>
            <a:normAutofit/>
          </a:bodyPr>
          <a:lstStyle/>
          <a:p>
            <a:r>
              <a:rPr lang="en-GB">
                <a:solidFill>
                  <a:srgbClr val="FFFFFF"/>
                </a:solidFill>
              </a:rPr>
              <a:t>Encouraging better use of feedback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934269" y="583616"/>
            <a:ext cx="6594189" cy="5520579"/>
          </a:xfrm>
        </p:spPr>
        <p:txBody>
          <a:bodyPr anchor="ctr">
            <a:normAutofit/>
          </a:bodyPr>
          <a:lstStyle/>
          <a:p>
            <a:pPr lvl="0"/>
            <a:r>
              <a:rPr lang="en-GB" sz="2200">
                <a:solidFill>
                  <a:srgbClr val="FFFFFF"/>
                </a:solidFill>
              </a:rPr>
              <a:t>Emphasise early on the importance to students of formative feedback;</a:t>
            </a:r>
          </a:p>
          <a:p>
            <a:pPr lvl="0"/>
            <a:r>
              <a:rPr lang="en-GB" sz="2200">
                <a:solidFill>
                  <a:srgbClr val="FFFFFF"/>
                </a:solidFill>
              </a:rPr>
              <a:t>Consider how best to provide them with feedback. </a:t>
            </a:r>
          </a:p>
          <a:p>
            <a:pPr lvl="0"/>
            <a:r>
              <a:rPr lang="en-GB" sz="2200">
                <a:solidFill>
                  <a:srgbClr val="FFFFFF"/>
                </a:solidFill>
              </a:rPr>
              <a:t>Provide them with training on why and how feedback is provided;</a:t>
            </a:r>
          </a:p>
          <a:p>
            <a:pPr lvl="0"/>
            <a:r>
              <a:rPr lang="en-GB" sz="2200">
                <a:solidFill>
                  <a:srgbClr val="FFFFFF"/>
                </a:solidFill>
              </a:rPr>
              <a:t>Get students to practise drafting and delivering feedback;</a:t>
            </a:r>
          </a:p>
          <a:p>
            <a:pPr lvl="0"/>
            <a:r>
              <a:rPr lang="en-GB" sz="2200">
                <a:solidFill>
                  <a:srgbClr val="FFFFFF"/>
                </a:solidFill>
              </a:rPr>
              <a:t>Get students to focus on comments rather than marks; </a:t>
            </a:r>
          </a:p>
          <a:p>
            <a:pPr lvl="0"/>
            <a:r>
              <a:rPr lang="en-GB" sz="2200">
                <a:solidFill>
                  <a:srgbClr val="FFFFFF"/>
                </a:solidFill>
              </a:rPr>
              <a:t>Help students to believe they have the agency to improve their work;</a:t>
            </a:r>
          </a:p>
          <a:p>
            <a:pPr lvl="0"/>
            <a:r>
              <a:rPr lang="en-GB" sz="2200">
                <a:solidFill>
                  <a:srgbClr val="FFFFFF"/>
                </a:solidFill>
              </a:rPr>
              <a:t>Encourage students to think of feedback as a trigger to them taking action;</a:t>
            </a:r>
          </a:p>
          <a:p>
            <a:pPr lvl="0"/>
            <a:r>
              <a:rPr lang="en-GB" sz="2200">
                <a:solidFill>
                  <a:srgbClr val="FFFFFF"/>
                </a:solidFill>
              </a:rPr>
              <a:t>Give them some examples of helpful feedback as a prompt to discussion. </a:t>
            </a:r>
          </a:p>
        </p:txBody>
      </p:sp>
    </p:spTree>
    <p:extLst>
      <p:ext uri="{BB962C8B-B14F-4D97-AF65-F5344CB8AC3E}">
        <p14:creationId xmlns:p14="http://schemas.microsoft.com/office/powerpoint/2010/main" val="113248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pPr lvl="0"/>
            <a:r>
              <a:rPr lang="en-GB" sz="3700">
                <a:solidFill>
                  <a:srgbClr val="FFFFFF"/>
                </a:solidFill>
              </a:rPr>
              <a:t>Good feedback: </a:t>
            </a:r>
            <a:br>
              <a:rPr lang="en-GB" sz="3700">
                <a:solidFill>
                  <a:srgbClr val="FFFFFF"/>
                </a:solidFill>
              </a:rPr>
            </a:br>
            <a:r>
              <a:rPr lang="en-GB" sz="3700">
                <a:solidFill>
                  <a:srgbClr val="FFFFFF"/>
                </a:solidFill>
              </a:rPr>
              <a:t>(after Brown, S. (2015), </a:t>
            </a:r>
            <a:r>
              <a:rPr lang="en-GB" sz="3700" i="1">
                <a:solidFill>
                  <a:srgbClr val="FFFFFF"/>
                </a:solidFill>
              </a:rPr>
              <a:t>Assessment, learning and teaching in higher education: global perspectives</a:t>
            </a:r>
            <a:r>
              <a:rPr lang="en-GB" sz="3700">
                <a:solidFill>
                  <a:srgbClr val="FFFFFF"/>
                </a:solidFill>
              </a:rPr>
              <a:t>, London: Palgrave-MacMillan)</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pPr lvl="0">
              <a:buSzPct val="100000"/>
              <a:buFont typeface="+mj-lt"/>
              <a:buAutoNum type="arabicPeriod"/>
            </a:pPr>
            <a:r>
              <a:rPr lang="en-GB">
                <a:solidFill>
                  <a:srgbClr val="FFFFFF"/>
                </a:solidFill>
              </a:rPr>
              <a:t>Is dialogic, rather than mono-directional, giving students chances to respond to comments from their markers and seek clarification where necessary. </a:t>
            </a:r>
          </a:p>
          <a:p>
            <a:pPr lvl="0">
              <a:buSzPct val="100000"/>
              <a:buFont typeface="+mj-lt"/>
              <a:buAutoNum type="arabicPeriod"/>
            </a:pPr>
            <a:r>
              <a:rPr lang="en-GB">
                <a:solidFill>
                  <a:srgbClr val="FFFFFF"/>
                </a:solidFill>
              </a:rPr>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483635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vert="horz" lIns="91440" tIns="45720" rIns="91440" bIns="45720" numCol="1" rtlCol="0" anchorCtr="0" compatLnSpc="1">
            <a:prstTxWarp prst="textNoShape">
              <a:avLst/>
            </a:prstTxWarp>
            <a:normAutofit/>
          </a:bodyPr>
          <a:lstStyle/>
          <a:p>
            <a:r>
              <a:rPr lang="en-GB">
                <a:solidFill>
                  <a:srgbClr val="FFFFFF"/>
                </a:solidFill>
              </a:rPr>
              <a:t>Good feedback:</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pPr lvl="0">
              <a:buSzPct val="100000"/>
              <a:buFont typeface="+mj-lt"/>
              <a:buAutoNum type="arabicPeriod" startAt="3"/>
            </a:pPr>
            <a:r>
              <a:rPr lang="en-GB">
                <a:solidFill>
                  <a:srgbClr val="FFFFFF"/>
                </a:solidFill>
              </a:rPr>
              <a:t>Actively facilitates students reviewing their own work and reflecting on it, so that they become good judges of the quality of their own work. </a:t>
            </a:r>
          </a:p>
          <a:p>
            <a:pPr>
              <a:buSzPct val="100000"/>
              <a:buFont typeface="+mj-lt"/>
              <a:buAutoNum type="arabicPeriod" startAt="3"/>
            </a:pPr>
            <a:r>
              <a:rPr lang="en-GB">
                <a:solidFill>
                  <a:srgbClr val="FFFFFF"/>
                </a:solidFill>
              </a:rPr>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a:solidFill>
                <a:srgbClr val="FFFFFF"/>
              </a:solidFill>
            </a:endParaRPr>
          </a:p>
        </p:txBody>
      </p:sp>
    </p:spTree>
    <p:extLst>
      <p:ext uri="{BB962C8B-B14F-4D97-AF65-F5344CB8AC3E}">
        <p14:creationId xmlns:p14="http://schemas.microsoft.com/office/powerpoint/2010/main" val="38393320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934872" y="982272"/>
            <a:ext cx="3388419" cy="4560970"/>
          </a:xfrm>
        </p:spPr>
        <p:txBody>
          <a:bodyPr>
            <a:normAutofit/>
          </a:bodyPr>
          <a:lstStyle/>
          <a:p>
            <a:r>
              <a:rPr lang="en-GB" sz="4000">
                <a:solidFill>
                  <a:srgbClr val="FFFFFF"/>
                </a:solidFill>
              </a:rPr>
              <a:t>Assessment in context</a:t>
            </a:r>
          </a:p>
        </p:txBody>
      </p:sp>
      <p:sp>
        <p:nvSpPr>
          <p:cNvPr id="2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a:xfrm>
            <a:off x="5221862" y="1719618"/>
            <a:ext cx="5948831" cy="4334629"/>
          </a:xfrm>
        </p:spPr>
        <p:txBody>
          <a:bodyPr anchor="ctr">
            <a:normAutofit/>
          </a:bodyPr>
          <a:lstStyle/>
          <a:p>
            <a:r>
              <a:rPr lang="en-US" sz="2000" dirty="0">
                <a:solidFill>
                  <a:srgbClr val="FEFFFF"/>
                </a:solidFill>
              </a:rPr>
              <a:t>If we want to focus students’ effort and improve their engagement with learning, as well as improving student satisfaction, a key locus of enhancement can be refreshing our approaches to assessment; </a:t>
            </a:r>
          </a:p>
          <a:p>
            <a:r>
              <a:rPr lang="en-US" sz="2000" dirty="0">
                <a:solidFill>
                  <a:srgbClr val="FEFFFF"/>
                </a:solidFill>
              </a:rPr>
              <a:t>Sometimes we need to take a fresh look at our current practice to make sure assessment is </a:t>
            </a:r>
            <a:r>
              <a:rPr lang="en-US" sz="2000" i="1" dirty="0">
                <a:solidFill>
                  <a:srgbClr val="FEFFFF"/>
                </a:solidFill>
              </a:rPr>
              <a:t>for</a:t>
            </a:r>
            <a:r>
              <a:rPr lang="en-US" sz="2000" dirty="0">
                <a:solidFill>
                  <a:srgbClr val="FEFFFF"/>
                </a:solidFill>
              </a:rPr>
              <a:t> rather than just </a:t>
            </a:r>
            <a:r>
              <a:rPr lang="en-US" sz="2000" i="1" dirty="0">
                <a:solidFill>
                  <a:srgbClr val="FEFFFF"/>
                </a:solidFill>
              </a:rPr>
              <a:t>of</a:t>
            </a:r>
            <a:r>
              <a:rPr lang="en-US" sz="2000" dirty="0">
                <a:solidFill>
                  <a:srgbClr val="FEFFFF"/>
                </a:solidFill>
              </a:rPr>
              <a:t> learning (Sambell </a:t>
            </a:r>
            <a:r>
              <a:rPr lang="en-US" sz="2000" i="1" dirty="0">
                <a:solidFill>
                  <a:srgbClr val="FEFFFF"/>
                </a:solidFill>
              </a:rPr>
              <a:t>et al</a:t>
            </a:r>
            <a:r>
              <a:rPr lang="en-US" sz="2000" dirty="0">
                <a:solidFill>
                  <a:srgbClr val="FEFFFF"/>
                </a:solidFill>
              </a:rPr>
              <a:t>, 2012*);</a:t>
            </a:r>
          </a:p>
          <a:p>
            <a:r>
              <a:rPr lang="en-US" sz="2000" dirty="0">
                <a:solidFill>
                  <a:srgbClr val="FEFFFF"/>
                </a:solidFill>
              </a:rPr>
              <a:t>Assessment is a complex, nuanced and highly important process; </a:t>
            </a:r>
          </a:p>
          <a:p>
            <a:r>
              <a:rPr lang="en-US" sz="2000" dirty="0">
                <a:solidFill>
                  <a:srgbClr val="FEFFFF"/>
                </a:solidFill>
              </a:rPr>
              <a:t>We provide explicit and implicit messages to students and indeed all other stakeholders by how we assess;</a:t>
            </a:r>
          </a:p>
          <a:p>
            <a:r>
              <a:rPr lang="en-US" sz="2000" dirty="0">
                <a:solidFill>
                  <a:srgbClr val="FEFFFF"/>
                </a:solidFill>
              </a:rPr>
              <a:t>NSS scores don’t always reflect practice on the ground. </a:t>
            </a:r>
          </a:p>
          <a:p>
            <a:endParaRPr lang="en-US" sz="2000" dirty="0">
              <a:solidFill>
                <a:srgbClr val="FEFFFF"/>
              </a:solidFill>
            </a:endParaRPr>
          </a:p>
        </p:txBody>
      </p:sp>
    </p:spTree>
    <p:extLst>
      <p:ext uri="{BB962C8B-B14F-4D97-AF65-F5344CB8AC3E}">
        <p14:creationId xmlns:p14="http://schemas.microsoft.com/office/powerpoint/2010/main" val="235873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a:solidFill>
                  <a:srgbClr val="FFFFFF"/>
                </a:solidFill>
              </a:rPr>
              <a:t>Good feedback:</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pPr lvl="0">
              <a:buSzPct val="100000"/>
              <a:buFont typeface="+mj-lt"/>
              <a:buAutoNum type="arabicPeriod" startAt="5"/>
            </a:pPr>
            <a:r>
              <a:rPr lang="en-GB">
                <a:solidFill>
                  <a:srgbClr val="FFFFFF"/>
                </a:solidFill>
              </a:rPr>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26429455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ED9029-64A6-4BAE-BA25-DC2A13D4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FABACF-DDBE-415C-8EE1-F7DD68C63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9" name="Rectangle 18">
            <a:extLst>
              <a:ext uri="{FF2B5EF4-FFF2-40B4-BE49-F238E27FC236}">
                <a16:creationId xmlns:a16="http://schemas.microsoft.com/office/drawing/2014/main" id="{41E17A99-1553-4633-ADFB-5CCDCF80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6173" y="1608667"/>
            <a:ext cx="2556390" cy="4491015"/>
          </a:xfrm>
        </p:spPr>
        <p:txBody>
          <a:bodyPr vert="horz" lIns="91440" tIns="45720" rIns="91440" bIns="45720" numCol="1" rtlCol="0" anchor="t" anchorCtr="0" compatLnSpc="1">
            <a:prstTxWarp prst="textNoShape">
              <a:avLst/>
            </a:prstTxWarp>
            <a:normAutofit/>
          </a:bodyPr>
          <a:lstStyle/>
          <a:p>
            <a:pPr algn="r"/>
            <a:r>
              <a:rPr lang="en-GB" sz="3200">
                <a:solidFill>
                  <a:srgbClr val="FFFFFF"/>
                </a:solidFill>
              </a:rPr>
              <a:t>Five things students really hate about poor feedback</a:t>
            </a:r>
          </a:p>
        </p:txBody>
      </p:sp>
      <p:sp>
        <p:nvSpPr>
          <p:cNvPr id="3" name="Content Placeholder 2"/>
          <p:cNvSpPr>
            <a:spLocks noGrp="1"/>
          </p:cNvSpPr>
          <p:nvPr>
            <p:ph idx="1"/>
          </p:nvPr>
        </p:nvSpPr>
        <p:spPr>
          <a:xfrm>
            <a:off x="4976029" y="1608667"/>
            <a:ext cx="6291241" cy="4491015"/>
          </a:xfrm>
        </p:spPr>
        <p:txBody>
          <a:bodyPr>
            <a:normAutofit/>
          </a:bodyPr>
          <a:lstStyle/>
          <a:p>
            <a:pPr marL="457200" lvl="0" indent="-457200">
              <a:buFont typeface="+mj-lt"/>
              <a:buAutoNum type="arabicPeriod"/>
            </a:pPr>
            <a:r>
              <a:rPr lang="en-GB" sz="1700" dirty="0">
                <a:solidFill>
                  <a:srgbClr val="FFFFFF"/>
                </a:solidFill>
              </a:rPr>
              <a:t>Poorly written comments that are nigh on impossible to decode, especially when impenetrable acronyms or abbreviations are used, or where handwriting is in an unfamiliar alphabet and is illegible. </a:t>
            </a:r>
          </a:p>
          <a:p>
            <a:pPr marL="457200" lvl="0" indent="-457200">
              <a:buFont typeface="+mj-lt"/>
              <a:buAutoNum type="arabicPeriod"/>
            </a:pPr>
            <a:r>
              <a:rPr lang="en-GB" sz="1700" dirty="0">
                <a:solidFill>
                  <a:srgbClr val="FFFFFF"/>
                </a:solidFill>
              </a:rPr>
              <a:t>Cursory and derogatory remarks that leave them feeling demoralised ‘Weak argument’, ‘Shoddy work’, ‘Hopeless’, ‘Under-developed’, and so on. </a:t>
            </a:r>
          </a:p>
          <a:p>
            <a:pPr marL="457200" lvl="0" indent="-457200">
              <a:buFont typeface="+mj-lt"/>
              <a:buAutoNum type="arabicPeriod"/>
            </a:pPr>
            <a:r>
              <a:rPr lang="en-GB" sz="1700" dirty="0">
                <a:solidFill>
                  <a:srgbClr val="FFFFFF"/>
                </a:solidFill>
              </a:rPr>
              <a:t>Value judgements on them as people rather than on the work in hand. </a:t>
            </a:r>
          </a:p>
          <a:p>
            <a:pPr marL="457200" lvl="0" indent="-457200">
              <a:buFont typeface="+mj-lt"/>
              <a:buAutoNum type="arabicPeriod"/>
            </a:pPr>
            <a:r>
              <a:rPr lang="en-GB" sz="1700" dirty="0">
                <a:solidFill>
                  <a:srgbClr val="FFFFFF"/>
                </a:solidFill>
              </a:rPr>
              <a:t>Vague comments which give few hints on how to improve or remediate errors: ‘OK as far as it goes’, ‘Needs greater depth of argument’, ‘Inappropriate methodology used’, ‘Not written at the right level’. </a:t>
            </a:r>
          </a:p>
          <a:p>
            <a:pPr marL="457200" indent="-457200">
              <a:buFont typeface="+mj-lt"/>
              <a:buAutoNum type="arabicPeriod"/>
            </a:pPr>
            <a:r>
              <a:rPr lang="en-GB" sz="1700" dirty="0">
                <a:solidFill>
                  <a:srgbClr val="FFFFFF"/>
                </a:solidFill>
              </a:rPr>
              <a:t>Feedback that arrives so late that there are no opportunities to put into practice any guidance suggested in time for the submission of the next assignment.</a:t>
            </a:r>
          </a:p>
          <a:p>
            <a:pPr lvl="0"/>
            <a:endParaRPr lang="en-GB" sz="1700" dirty="0">
              <a:solidFill>
                <a:srgbClr val="FFFFFF"/>
              </a:solidFill>
            </a:endParaRPr>
          </a:p>
        </p:txBody>
      </p:sp>
    </p:spTree>
    <p:extLst>
      <p:ext uri="{BB962C8B-B14F-4D97-AF65-F5344CB8AC3E}">
        <p14:creationId xmlns:p14="http://schemas.microsoft.com/office/powerpoint/2010/main" val="55533258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ED9029-64A6-4BAE-BA25-DC2A13D4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AFABACF-DDBE-415C-8EE1-F7DD68C63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41E17A99-1553-4633-ADFB-5CCDCF80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6173" y="1608667"/>
            <a:ext cx="2556390" cy="4491015"/>
          </a:xfrm>
        </p:spPr>
        <p:txBody>
          <a:bodyPr vert="horz" lIns="91440" tIns="45720" rIns="91440" bIns="45720" numCol="1" rtlCol="0" anchor="t" anchorCtr="0" compatLnSpc="1">
            <a:prstTxWarp prst="textNoShape">
              <a:avLst/>
            </a:prstTxWarp>
            <a:normAutofit/>
          </a:bodyPr>
          <a:lstStyle/>
          <a:p>
            <a:pPr algn="r" eaLnBrk="1" hangingPunct="1"/>
            <a:r>
              <a:rPr lang="en-GB" sz="3200">
                <a:solidFill>
                  <a:srgbClr val="FFFFFF"/>
                </a:solidFill>
              </a:rPr>
              <a:t>Encouraging students to recognise and use the feedback we provide for them</a:t>
            </a:r>
          </a:p>
        </p:txBody>
      </p:sp>
      <p:sp>
        <p:nvSpPr>
          <p:cNvPr id="3" name="Content Placeholder 2"/>
          <p:cNvSpPr>
            <a:spLocks noGrp="1"/>
          </p:cNvSpPr>
          <p:nvPr>
            <p:ph idx="1"/>
          </p:nvPr>
        </p:nvSpPr>
        <p:spPr>
          <a:xfrm>
            <a:off x="4976029" y="1608667"/>
            <a:ext cx="6291241" cy="4491015"/>
          </a:xfrm>
        </p:spPr>
        <p:txBody>
          <a:bodyPr vert="horz" lIns="91440" tIns="45720" rIns="91440" bIns="45720" numCol="1" rtlCol="0" anchorCtr="0" compatLnSpc="1">
            <a:prstTxWarp prst="textNoShape">
              <a:avLst/>
            </a:prstTxWarp>
            <a:normAutofit/>
          </a:bodyPr>
          <a:lstStyle/>
          <a:p>
            <a:r>
              <a:rPr lang="en-GB" sz="2000">
                <a:solidFill>
                  <a:srgbClr val="FFFFFF"/>
                </a:solidFill>
              </a:rPr>
              <a:t>Delivery of feedback should not be left to chance, so its best to avoid asking students to pick up marked hard copy assignments from departmental offices;</a:t>
            </a:r>
          </a:p>
          <a:p>
            <a:r>
              <a:rPr lang="en-GB" sz="2000">
                <a:solidFill>
                  <a:srgbClr val="FFFFFF"/>
                </a:solidFill>
              </a:rPr>
              <a:t>Electronic submission of assignments has benefits and disadvantages but on balance the former outweigh the latter;</a:t>
            </a:r>
          </a:p>
          <a:p>
            <a:r>
              <a:rPr lang="en-GB" sz="2000">
                <a:solidFill>
                  <a:srgbClr val="FFFFFF"/>
                </a:solidFill>
              </a:rPr>
              <a:t>Perhaps require students to guestimate expected marks having read your feedback early in their programmes;</a:t>
            </a:r>
          </a:p>
          <a:p>
            <a:r>
              <a:rPr lang="en-GB" sz="2000">
                <a:solidFill>
                  <a:srgbClr val="FFFFFF"/>
                </a:solidFill>
              </a:rPr>
              <a:t>‘Assignment handler’ can deliver feedback electronically and only release marks once students have responded;</a:t>
            </a:r>
          </a:p>
          <a:p>
            <a:r>
              <a:rPr lang="en-GB" sz="2000">
                <a:solidFill>
                  <a:srgbClr val="FFFFFF"/>
                </a:solidFill>
              </a:rPr>
              <a:t>Audio files of audio feedback can be highly successful in enabling students to capture ‘live’ oral feedback, and can replace written feedback (e.g. JISC project ‘Sounds good’).</a:t>
            </a:r>
          </a:p>
          <a:p>
            <a:endParaRPr lang="en-GB" sz="2000">
              <a:solidFill>
                <a:srgbClr val="FFFFFF"/>
              </a:solidFill>
            </a:endParaRPr>
          </a:p>
        </p:txBody>
      </p:sp>
    </p:spTree>
    <p:extLst>
      <p:ext uri="{BB962C8B-B14F-4D97-AF65-F5344CB8AC3E}">
        <p14:creationId xmlns:p14="http://schemas.microsoft.com/office/powerpoint/2010/main" val="13901627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240C90-4117-4E13-A019-E629D6FA93C2}"/>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Inclusive assessment: Bridging the attainment gap (Cotton et al, 2013)</a:t>
            </a:r>
          </a:p>
        </p:txBody>
      </p:sp>
      <p:sp>
        <p:nvSpPr>
          <p:cNvPr id="3" name="Content Placeholder 2">
            <a:extLst>
              <a:ext uri="{FF2B5EF4-FFF2-40B4-BE49-F238E27FC236}">
                <a16:creationId xmlns:a16="http://schemas.microsoft.com/office/drawing/2014/main" id="{D70E6687-B1A8-4D62-B2EE-853D2D357F67}"/>
              </a:ext>
            </a:extLst>
          </p:cNvPr>
          <p:cNvSpPr>
            <a:spLocks noGrp="1"/>
          </p:cNvSpPr>
          <p:nvPr>
            <p:ph idx="1"/>
          </p:nvPr>
        </p:nvSpPr>
        <p:spPr>
          <a:xfrm>
            <a:off x="5356927" y="365125"/>
            <a:ext cx="5996871" cy="5811837"/>
          </a:xfrm>
        </p:spPr>
        <p:txBody>
          <a:bodyPr anchor="ctr">
            <a:normAutofit/>
          </a:bodyPr>
          <a:lstStyle/>
          <a:p>
            <a:r>
              <a:rPr lang="en-GB" sz="2000">
                <a:solidFill>
                  <a:srgbClr val="FFFFFF"/>
                </a:solidFill>
              </a:rPr>
              <a:t>We need to look beyond ‘the deficit model’ to explain the attainment gap and to undertake faculty development, since the lack of explicit consideration of ethnicity and gender may act as a barrier to cultural change.</a:t>
            </a:r>
          </a:p>
          <a:p>
            <a:r>
              <a:rPr lang="en-GB" sz="2000">
                <a:solidFill>
                  <a:srgbClr val="FFFFFF"/>
                </a:solidFill>
              </a:rPr>
              <a:t>A research study conducted at the University of Wolverhampton revealed a lack of adequate awareness of the needs of non-traditional students and underdeveloped student support systems (Pinnock, 2008).</a:t>
            </a:r>
          </a:p>
          <a:p>
            <a:r>
              <a:rPr lang="en-GB" sz="2000">
                <a:solidFill>
                  <a:srgbClr val="FFFFFF"/>
                </a:solidFill>
              </a:rPr>
              <a:t>There are significant differences in motivation and confidence speaking English for different ethnic groups and a divergence in attendance and study time by gender and male and BME students tended to over-estimate their likelihood of achieving a good degree outcome.</a:t>
            </a:r>
          </a:p>
        </p:txBody>
      </p:sp>
    </p:spTree>
    <p:extLst>
      <p:ext uri="{BB962C8B-B14F-4D97-AF65-F5344CB8AC3E}">
        <p14:creationId xmlns:p14="http://schemas.microsoft.com/office/powerpoint/2010/main" val="124386487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56B5B6-961A-45D2-BF8B-43F3E3FA8181}"/>
              </a:ext>
            </a:extLst>
          </p:cNvPr>
          <p:cNvSpPr>
            <a:spLocks noGrp="1"/>
          </p:cNvSpPr>
          <p:nvPr>
            <p:ph type="title"/>
          </p:nvPr>
        </p:nvSpPr>
        <p:spPr>
          <a:xfrm>
            <a:off x="524256" y="583616"/>
            <a:ext cx="3722141" cy="5520579"/>
          </a:xfrm>
        </p:spPr>
        <p:txBody>
          <a:bodyPr>
            <a:normAutofit/>
          </a:bodyPr>
          <a:lstStyle/>
          <a:p>
            <a:r>
              <a:rPr lang="en-GB" dirty="0">
                <a:solidFill>
                  <a:srgbClr val="FFFFFF"/>
                </a:solidFill>
              </a:rPr>
              <a:t>Cotton </a:t>
            </a:r>
            <a:r>
              <a:rPr lang="en-GB" i="1" dirty="0">
                <a:solidFill>
                  <a:srgbClr val="FFFFFF"/>
                </a:solidFill>
              </a:rPr>
              <a:t>et al </a:t>
            </a:r>
            <a:r>
              <a:rPr lang="en-GB" dirty="0">
                <a:solidFill>
                  <a:srgbClr val="FFFFFF"/>
                </a:solidFill>
              </a:rPr>
              <a:t>propose 3 issues which warrant further attention</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AC82C0C-D2CA-406D-A7DA-0E1DA35D12EF}"/>
              </a:ext>
            </a:extLst>
          </p:cNvPr>
          <p:cNvGraphicFramePr>
            <a:graphicFrameLocks noGrp="1"/>
          </p:cNvGraphicFramePr>
          <p:nvPr>
            <p:ph idx="1"/>
            <p:extLst>
              <p:ext uri="{D42A27DB-BD31-4B8C-83A1-F6EECF244321}">
                <p14:modId xmlns:p14="http://schemas.microsoft.com/office/powerpoint/2010/main" val="2343575540"/>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61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b="1">
                <a:solidFill>
                  <a:srgbClr val="FFFFFF"/>
                </a:solidFill>
                <a:latin typeface="+mn-lt"/>
              </a:rPr>
              <a:t>Do we have comparable technological environments? Do you expect your students to:</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3F277A5-ADCB-444B-A9FA-2FA226DC25B1}"/>
              </a:ext>
            </a:extLst>
          </p:cNvPr>
          <p:cNvGraphicFramePr>
            <a:graphicFrameLocks noGrp="1"/>
          </p:cNvGraphicFramePr>
          <p:nvPr>
            <p:ph idx="1"/>
            <p:extLst>
              <p:ext uri="{D42A27DB-BD31-4B8C-83A1-F6EECF244321}">
                <p14:modId xmlns:p14="http://schemas.microsoft.com/office/powerpoint/2010/main" val="545827781"/>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80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7450" y="521208"/>
            <a:ext cx="10754437" cy="16276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sz="4800" b="1">
                <a:solidFill>
                  <a:srgbClr val="FFFFFF"/>
                </a:solidFill>
                <a:latin typeface="+mn-lt"/>
              </a:rPr>
              <a:t>Are there shared concepts of student support? Do you</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7451" y="2776737"/>
            <a:ext cx="10754436" cy="3429234"/>
          </a:xfrm>
        </p:spPr>
        <p:txBody>
          <a:bodyPr anchor="ctr">
            <a:normAutofit/>
          </a:bodyPr>
          <a:lstStyle/>
          <a:p>
            <a:r>
              <a:rPr lang="en-GB" sz="2100" b="1">
                <a:solidFill>
                  <a:srgbClr val="FFFFFF"/>
                </a:solidFill>
              </a:rPr>
              <a:t>Adopt a close, caring and nurturing approach to students where the teacher's role is akin to that of a parent?</a:t>
            </a:r>
          </a:p>
          <a:p>
            <a:r>
              <a:rPr lang="en-GB" sz="2100" b="1">
                <a:solidFill>
                  <a:srgbClr val="FFFFFF"/>
                </a:solidFill>
              </a:rPr>
              <a:t>Will you proof-read or copy edit student work?</a:t>
            </a:r>
          </a:p>
          <a:p>
            <a:r>
              <a:rPr lang="en-GB" sz="2100" b="1">
                <a:solidFill>
                  <a:srgbClr val="FFFFFF"/>
                </a:solidFill>
              </a:rPr>
              <a:t>Regularly stay after lectures for 30-60 minutes to answer questions?</a:t>
            </a:r>
          </a:p>
          <a:p>
            <a:r>
              <a:rPr lang="en-GB" sz="2100" b="1">
                <a:solidFill>
                  <a:srgbClr val="FFFFFF"/>
                </a:solidFill>
              </a:rPr>
              <a:t>Regard students as independent, autonomous adults, capable of making their own decisions of how much and how hard to study?</a:t>
            </a:r>
          </a:p>
          <a:p>
            <a:r>
              <a:rPr lang="en-GB" sz="2100" b="1">
                <a:solidFill>
                  <a:srgbClr val="FFFFFF"/>
                </a:solidFill>
              </a:rPr>
              <a:t>Principally have contact with students in lecture theatre or is there much contact on an individual level?</a:t>
            </a:r>
          </a:p>
          <a:p>
            <a:r>
              <a:rPr lang="en-GB" sz="2100" b="1">
                <a:solidFill>
                  <a:srgbClr val="FFFFFF"/>
                </a:solidFill>
              </a:rPr>
              <a:t>Do parents have a central role in the educational transaction? </a:t>
            </a:r>
          </a:p>
          <a:p>
            <a:endParaRPr lang="en-GB" sz="2100">
              <a:solidFill>
                <a:srgbClr val="FFFFFF"/>
              </a:solidFill>
            </a:endParaRPr>
          </a:p>
        </p:txBody>
      </p:sp>
    </p:spTree>
    <p:extLst>
      <p:ext uri="{BB962C8B-B14F-4D97-AF65-F5344CB8AC3E}">
        <p14:creationId xmlns:p14="http://schemas.microsoft.com/office/powerpoint/2010/main" val="111234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7450" y="521208"/>
            <a:ext cx="10754437" cy="16276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sz="4800" b="1">
                <a:solidFill>
                  <a:srgbClr val="FFFFFF"/>
                </a:solidFill>
                <a:latin typeface="+mn-lt"/>
              </a:rPr>
              <a:t>Diverse learning contexts: how far do you:</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7451" y="2776737"/>
            <a:ext cx="10754436" cy="3429234"/>
          </a:xfrm>
        </p:spPr>
        <p:txBody>
          <a:bodyPr anchor="ctr">
            <a:normAutofit/>
          </a:bodyPr>
          <a:lstStyle/>
          <a:p>
            <a:r>
              <a:rPr lang="en-GB" sz="2100" b="1">
                <a:solidFill>
                  <a:srgbClr val="FFFFFF"/>
                </a:solidFill>
              </a:rPr>
              <a:t>Socialise with students outside class time?</a:t>
            </a:r>
          </a:p>
          <a:p>
            <a:r>
              <a:rPr lang="en-GB" sz="2100" b="1">
                <a:solidFill>
                  <a:srgbClr val="FFFFFF"/>
                </a:solidFill>
              </a:rPr>
              <a:t>Encourage interruptions and questions in lectures?</a:t>
            </a:r>
          </a:p>
          <a:p>
            <a:r>
              <a:rPr lang="en-GB" sz="2100" b="1">
                <a:solidFill>
                  <a:srgbClr val="FFFFFF"/>
                </a:solidFill>
              </a:rPr>
              <a:t>Encourage students to express opposing views and disagree publicly with you?</a:t>
            </a:r>
          </a:p>
          <a:p>
            <a:r>
              <a:rPr lang="en-GB" sz="2100" b="1">
                <a:solidFill>
                  <a:srgbClr val="FFFFFF"/>
                </a:solidFill>
              </a:rPr>
              <a:t>Provide multiple submission opportunities for assessed work?</a:t>
            </a:r>
          </a:p>
          <a:p>
            <a:r>
              <a:rPr lang="en-GB" sz="2100" b="1">
                <a:solidFill>
                  <a:srgbClr val="FFFFFF"/>
                </a:solidFill>
              </a:rPr>
              <a:t>Allow students to negotiate higher marks? </a:t>
            </a:r>
          </a:p>
          <a:p>
            <a:r>
              <a:rPr lang="en-GB" sz="2100" b="1">
                <a:solidFill>
                  <a:srgbClr val="FFFFFF"/>
                </a:solidFill>
              </a:rPr>
              <a:t>Timetable required activities at weekends/ in the evening?</a:t>
            </a:r>
          </a:p>
          <a:p>
            <a:r>
              <a:rPr lang="en-GB" sz="2100" b="1">
                <a:solidFill>
                  <a:srgbClr val="FFFFFF"/>
                </a:solidFill>
              </a:rPr>
              <a:t>Expect students to stay away from home overnight e.g. on field trips?</a:t>
            </a:r>
          </a:p>
          <a:p>
            <a:r>
              <a:rPr lang="en-GB" sz="2100" b="1">
                <a:solidFill>
                  <a:srgbClr val="FFFFFF"/>
                </a:solidFill>
              </a:rPr>
              <a:t>Accept gifts from your students?</a:t>
            </a:r>
          </a:p>
          <a:p>
            <a:endParaRPr lang="en-GB" sz="2100">
              <a:solidFill>
                <a:srgbClr val="FFFFFF"/>
              </a:solidFill>
            </a:endParaRPr>
          </a:p>
          <a:p>
            <a:endParaRPr lang="en-GB" sz="2100">
              <a:solidFill>
                <a:srgbClr val="FFFFFF"/>
              </a:solidFill>
            </a:endParaRPr>
          </a:p>
        </p:txBody>
      </p:sp>
    </p:spTree>
    <p:extLst>
      <p:ext uri="{BB962C8B-B14F-4D97-AF65-F5344CB8AC3E}">
        <p14:creationId xmlns:p14="http://schemas.microsoft.com/office/powerpoint/2010/main" val="100512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b="1">
                <a:solidFill>
                  <a:srgbClr val="FFFFFF"/>
                </a:solidFill>
                <a:latin typeface="+mn-lt"/>
              </a:rPr>
              <a:t>Religious, social and ethnic considerations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r>
              <a:rPr lang="en-GB" sz="2200" b="1">
                <a:solidFill>
                  <a:srgbClr val="FFFFFF"/>
                </a:solidFill>
              </a:rPr>
              <a:t>For students from some cultures, making direct eye contact (with ‘superiors’, the opposite sex or anyone) may be unacceptable, and yet in presentations, it may be an assessment criteria;</a:t>
            </a:r>
          </a:p>
          <a:p>
            <a:r>
              <a:rPr lang="en-GB" sz="2200" b="1">
                <a:solidFill>
                  <a:srgbClr val="FFFFFF"/>
                </a:solidFill>
              </a:rPr>
              <a:t>Fasting is a key part of some religious observations, which can have real implications for concentration and capability in class and in exams, (so culturally sensitive HEIs bear this in mind);</a:t>
            </a:r>
          </a:p>
          <a:p>
            <a:r>
              <a:rPr lang="en-GB" sz="2200" b="1">
                <a:solidFill>
                  <a:srgbClr val="FFFFFF"/>
                </a:solidFill>
              </a:rPr>
              <a:t>Interaction in classrooms between students of diverse cultures can be problematic on occasions: groupwork can particularly be a locus of conflict or confusion;</a:t>
            </a:r>
          </a:p>
          <a:p>
            <a:r>
              <a:rPr lang="en-GB" sz="2200" b="1">
                <a:solidFill>
                  <a:srgbClr val="FFFFFF"/>
                </a:solidFill>
              </a:rPr>
              <a:t>In some nations what is regarded elsewhere as positive assertiveness and confidence can be seen as crass arrogance.</a:t>
            </a:r>
          </a:p>
          <a:p>
            <a:endParaRPr lang="en-GB" sz="2200">
              <a:solidFill>
                <a:srgbClr val="FFFFFF"/>
              </a:solidFill>
            </a:endParaRPr>
          </a:p>
        </p:txBody>
      </p:sp>
    </p:spTree>
    <p:extLst>
      <p:ext uri="{BB962C8B-B14F-4D97-AF65-F5344CB8AC3E}">
        <p14:creationId xmlns:p14="http://schemas.microsoft.com/office/powerpoint/2010/main" val="1034865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2" name="Rectangle 2"/>
          <p:cNvSpPr>
            <a:spLocks noGrp="1" noChangeArrowheads="1"/>
          </p:cNvSpPr>
          <p:nvPr>
            <p:ph type="title"/>
          </p:nvPr>
        </p:nvSpPr>
        <p:spPr>
          <a:xfrm>
            <a:off x="757450" y="521208"/>
            <a:ext cx="10754437" cy="1627632"/>
          </a:xfrm>
        </p:spPr>
        <p:txBody>
          <a:bodyPr vert="horz" lIns="91440" tIns="45720" rIns="91440" bIns="45720" numCol="1" rtlCol="0" anchorCtr="0" compatLnSpc="1">
            <a:prstTxWarp prst="textNoShape">
              <a:avLst/>
            </a:prstTxWarp>
            <a:normAutofit/>
          </a:bodyPr>
          <a:lstStyle/>
          <a:p>
            <a:r>
              <a:rPr lang="en-US" sz="4800">
                <a:solidFill>
                  <a:srgbClr val="FFFFFF"/>
                </a:solidFill>
              </a:rPr>
              <a:t>Specialised  HE disciplinary discourses</a:t>
            </a:r>
          </a:p>
        </p:txBody>
      </p:sp>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3" name="Rectangle 3"/>
          <p:cNvSpPr>
            <a:spLocks noGrp="1" noChangeArrowheads="1"/>
          </p:cNvSpPr>
          <p:nvPr>
            <p:ph type="body" idx="1"/>
          </p:nvPr>
        </p:nvSpPr>
        <p:spPr>
          <a:xfrm>
            <a:off x="757451" y="2776737"/>
            <a:ext cx="10754436" cy="3429234"/>
          </a:xfrm>
        </p:spPr>
        <p:txBody>
          <a:bodyPr vert="horz" lIns="91440" tIns="45720" rIns="91440" bIns="45720" numCol="1" rtlCol="0" anchor="ctr" anchorCtr="0" compatLnSpc="1">
            <a:prstTxWarp prst="textNoShape">
              <a:avLst/>
            </a:prstTxWarp>
            <a:normAutofit/>
          </a:bodyPr>
          <a:lstStyle/>
          <a:p>
            <a:pPr marL="360000">
              <a:spcBef>
                <a:spcPts val="600"/>
              </a:spcBef>
              <a:buNone/>
            </a:pPr>
            <a:r>
              <a:rPr lang="en-US" sz="2300">
                <a:solidFill>
                  <a:srgbClr val="FFFFFF"/>
                </a:solidFill>
              </a:rPr>
              <a:t>The boundary between the medical and the social is a shifting one, constructed in complex ways that reflect both institutional and ideological factors. </a:t>
            </a:r>
          </a:p>
          <a:p>
            <a:pPr marL="360000">
              <a:spcBef>
                <a:spcPts val="600"/>
              </a:spcBef>
              <a:buNone/>
            </a:pPr>
            <a:r>
              <a:rPr lang="en-US" sz="2300">
                <a:solidFill>
                  <a:srgbClr val="FFFFFF"/>
                </a:solidFill>
              </a:rPr>
              <a:t>What does this sentence mean to a newcomer to care discourse? In everyday life a ‘medical’ is a physical examination and a ‘social’ is a gathering. Why would a boundary need to be constructed between them – let alone a complex and shifting one? What is an institutional factor, let alone an ideological one? To most beginning students this sentence is impenetrable. Yet it makes immediate sense to experienced members of the care community. (Northedge, 2003)</a:t>
            </a:r>
          </a:p>
          <a:p>
            <a:pPr marL="360000">
              <a:spcBef>
                <a:spcPts val="600"/>
              </a:spcBef>
            </a:pPr>
            <a:endParaRPr lang="en-US" sz="2300">
              <a:solidFill>
                <a:srgbClr val="FFFFFF"/>
              </a:solidFill>
            </a:endParaRPr>
          </a:p>
        </p:txBody>
      </p:sp>
    </p:spTree>
    <p:extLst>
      <p:ext uri="{BB962C8B-B14F-4D97-AF65-F5344CB8AC3E}">
        <p14:creationId xmlns:p14="http://schemas.microsoft.com/office/powerpoint/2010/main" val="349902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09087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91F1F-266F-4465-8F89-487664D87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117F01D7-4ACD-4ABC-8244-95EC0B6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E2C23CB-D77B-4033-877F-D35608A3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51B082-7276-4B68-B768-AE764E906155}"/>
              </a:ext>
            </a:extLst>
          </p:cNvPr>
          <p:cNvSpPr>
            <a:spLocks noGrp="1"/>
          </p:cNvSpPr>
          <p:nvPr>
            <p:ph type="title"/>
          </p:nvPr>
        </p:nvSpPr>
        <p:spPr>
          <a:xfrm>
            <a:off x="804672" y="2350008"/>
            <a:ext cx="2441448" cy="2459736"/>
          </a:xfrm>
        </p:spPr>
        <p:txBody>
          <a:bodyPr>
            <a:normAutofit/>
          </a:bodyPr>
          <a:lstStyle/>
          <a:p>
            <a:r>
              <a:rPr lang="en-GB" sz="3200"/>
              <a:t>A Fit for Purpose model of assessment asks:</a:t>
            </a:r>
          </a:p>
        </p:txBody>
      </p:sp>
      <p:sp>
        <p:nvSpPr>
          <p:cNvPr id="3" name="Content Placeholder 2">
            <a:extLst>
              <a:ext uri="{FF2B5EF4-FFF2-40B4-BE49-F238E27FC236}">
                <a16:creationId xmlns:a16="http://schemas.microsoft.com/office/drawing/2014/main" id="{4CB427E2-7861-49B3-8A94-A46BF8882B20}"/>
              </a:ext>
            </a:extLst>
          </p:cNvPr>
          <p:cNvSpPr>
            <a:spLocks noGrp="1"/>
          </p:cNvSpPr>
          <p:nvPr>
            <p:ph idx="1"/>
          </p:nvPr>
        </p:nvSpPr>
        <p:spPr>
          <a:xfrm>
            <a:off x="4846320" y="1115568"/>
            <a:ext cx="6556248" cy="4636008"/>
          </a:xfrm>
        </p:spPr>
        <p:txBody>
          <a:bodyPr anchor="ctr">
            <a:normAutofit/>
          </a:bodyPr>
          <a:lstStyle/>
          <a:p>
            <a:r>
              <a:rPr lang="en-GB" sz="2000"/>
              <a:t>What are the purposes of this task at this particular point in the course with these students at this level?</a:t>
            </a:r>
          </a:p>
          <a:p>
            <a:r>
              <a:rPr lang="en-GB" sz="2000"/>
              <a:t>What methodologies does it make most sense to use to fulfil these purposes? (exams? MCQs? Portfolios? Posters? Essays? Blogs? etc)</a:t>
            </a:r>
          </a:p>
          <a:p>
            <a:r>
              <a:rPr lang="en-GB" sz="2000"/>
              <a:t>What orientation is needed here? </a:t>
            </a:r>
            <a:r>
              <a:rPr lang="en-US" sz="2000">
                <a:effectLst/>
                <a:latin typeface="Calibri" panose="020F0502020204030204" pitchFamily="34" charset="0"/>
                <a:ea typeface="Calibri" panose="020F0502020204030204" pitchFamily="34" charset="0"/>
                <a:cs typeface="Times New Roman" panose="02020603050405020304" pitchFamily="18" charset="0"/>
              </a:rPr>
              <a:t>process or outcomes, theory or practice, subject knowledge or its application or both</a:t>
            </a:r>
            <a:r>
              <a:rPr lang="en-GB" sz="2000">
                <a:effectLst/>
                <a:latin typeface="Calibri" panose="020F0502020204030204" pitchFamily="34" charset="0"/>
                <a:ea typeface="Calibri" panose="020F0502020204030204" pitchFamily="34" charset="0"/>
                <a:cs typeface="Times New Roman" panose="02020603050405020304" pitchFamily="18" charset="0"/>
              </a:rPr>
              <a:t>?</a:t>
            </a:r>
            <a:endParaRPr lang="en-GB" sz="2000"/>
          </a:p>
          <a:p>
            <a:r>
              <a:rPr lang="en-GB" sz="2000"/>
              <a:t>Agency: who is best placed to undertake this assessment? Self? Peer (within group or between groups)? Tutor? Practice supervisor/ employer? etc </a:t>
            </a:r>
          </a:p>
          <a:p>
            <a:r>
              <a:rPr lang="en-GB" sz="2000"/>
              <a:t>What is the best timing for the assignment? End point? Incrementally? When the student is ready? When it fits our purposes? </a:t>
            </a:r>
          </a:p>
        </p:txBody>
      </p:sp>
    </p:spTree>
    <p:extLst>
      <p:ext uri="{BB962C8B-B14F-4D97-AF65-F5344CB8AC3E}">
        <p14:creationId xmlns:p14="http://schemas.microsoft.com/office/powerpoint/2010/main" val="121995070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vert="horz" lIns="91440" tIns="45720" rIns="91440" bIns="45720" numCol="1" rtlCol="0" anchorCtr="0" compatLnSpc="1">
            <a:prstTxWarp prst="textNoShape">
              <a:avLst/>
            </a:prstTxWarp>
            <a:normAutofit/>
          </a:bodyPr>
          <a:lstStyle/>
          <a:p>
            <a:pPr eaLnBrk="0" fontAlgn="base" hangingPunct="0">
              <a:spcAft>
                <a:spcPct val="0"/>
              </a:spcAft>
            </a:pPr>
            <a:r>
              <a:rPr lang="en-GB" dirty="0">
                <a:solidFill>
                  <a:srgbClr val="FFFFFF"/>
                </a:solidFill>
              </a:rPr>
              <a:t>In conclusion: 10 questions about the fitness for purpose of your assessment practices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34269" y="583616"/>
            <a:ext cx="6594189" cy="5520579"/>
          </a:xfrm>
        </p:spPr>
        <p:txBody>
          <a:bodyPr anchor="ctr">
            <a:normAutofit/>
          </a:bodyPr>
          <a:lstStyle/>
          <a:p>
            <a:pPr marL="457200" indent="-457200">
              <a:buClr>
                <a:schemeClr val="tx2">
                  <a:lumMod val="75000"/>
                </a:schemeClr>
              </a:buClr>
              <a:buSzPct val="100000"/>
              <a:buFont typeface="+mj-lt"/>
              <a:buAutoNum type="arabicPeriod"/>
            </a:pPr>
            <a:r>
              <a:rPr lang="en-GB" sz="2600">
                <a:solidFill>
                  <a:srgbClr val="FFFFFF"/>
                </a:solidFill>
              </a:rPr>
              <a:t>Are your assignments fully and constructively aligned with your learning outcomes?</a:t>
            </a:r>
          </a:p>
          <a:p>
            <a:pPr marL="457200" indent="-457200">
              <a:buClr>
                <a:schemeClr val="tx2">
                  <a:lumMod val="75000"/>
                </a:schemeClr>
              </a:buClr>
              <a:buSzPct val="100000"/>
              <a:buFont typeface="+mj-lt"/>
              <a:buAutoNum type="arabicPeriod"/>
            </a:pPr>
            <a:r>
              <a:rPr lang="en-GB" sz="2600">
                <a:solidFill>
                  <a:srgbClr val="FFFFFF"/>
                </a:solidFill>
              </a:rPr>
              <a:t>Do they comply with UCLAN requirements in terms of number, word limits etc?</a:t>
            </a:r>
          </a:p>
          <a:p>
            <a:pPr marL="457200" indent="-457200">
              <a:buClr>
                <a:schemeClr val="tx2">
                  <a:lumMod val="75000"/>
                </a:schemeClr>
              </a:buClr>
              <a:buSzPct val="100000"/>
              <a:buFont typeface="+mj-lt"/>
              <a:buAutoNum type="arabicPeriod"/>
            </a:pPr>
            <a:r>
              <a:rPr lang="en-GB" sz="2600">
                <a:solidFill>
                  <a:srgbClr val="FFFFFF"/>
                </a:solidFill>
              </a:rPr>
              <a:t>Are summative assessments undertaken throughout the course, or is everything ‘sudden death’ end-point? </a:t>
            </a:r>
          </a:p>
          <a:p>
            <a:pPr marL="457200" indent="-457200">
              <a:buClr>
                <a:schemeClr val="tx2">
                  <a:lumMod val="75000"/>
                </a:schemeClr>
              </a:buClr>
              <a:buSzPct val="100000"/>
              <a:buFont typeface="+mj-lt"/>
              <a:buAutoNum type="arabicPeriod"/>
            </a:pPr>
            <a:r>
              <a:rPr lang="en-GB" sz="2600">
                <a:solidFill>
                  <a:srgbClr val="FFFFFF"/>
                </a:solidFill>
              </a:rPr>
              <a:t>Is there excessive bunching of assignments in different modules that is highly stressful for students and unmanageable staff?</a:t>
            </a:r>
          </a:p>
          <a:p>
            <a:pPr marL="457200" indent="-457200">
              <a:buClr>
                <a:schemeClr val="tx2">
                  <a:lumMod val="75000"/>
                </a:schemeClr>
              </a:buClr>
              <a:buSzPct val="100000"/>
              <a:buFont typeface="+mj-lt"/>
              <a:buAutoNum type="arabicPeriod"/>
            </a:pPr>
            <a:r>
              <a:rPr lang="en-GB" sz="2600">
                <a:solidFill>
                  <a:srgbClr val="FFFFFF"/>
                </a:solidFill>
              </a:rPr>
              <a:t>Are there plenty of opportunities for formative assessment, especially early on?</a:t>
            </a:r>
          </a:p>
        </p:txBody>
      </p:sp>
    </p:spTree>
    <p:extLst>
      <p:ext uri="{BB962C8B-B14F-4D97-AF65-F5344CB8AC3E}">
        <p14:creationId xmlns:p14="http://schemas.microsoft.com/office/powerpoint/2010/main" val="249347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Title 3"/>
          <p:cNvSpPr>
            <a:spLocks noGrp="1"/>
          </p:cNvSpPr>
          <p:nvPr>
            <p:ph type="title"/>
          </p:nvPr>
        </p:nvSpPr>
        <p:spPr>
          <a:xfrm>
            <a:off x="524256" y="583616"/>
            <a:ext cx="3722141" cy="5520579"/>
          </a:xfrm>
        </p:spPr>
        <p:txBody>
          <a:bodyPr vert="horz" lIns="91440" tIns="45720" rIns="91440" bIns="45720" numCol="1" rtlCol="0" anchorCtr="0" compatLnSpc="1">
            <a:prstTxWarp prst="textNoShape">
              <a:avLst/>
            </a:prstTxWarp>
            <a:normAutofit/>
          </a:bodyPr>
          <a:lstStyle/>
          <a:p>
            <a:pPr eaLnBrk="0" fontAlgn="base" hangingPunct="0">
              <a:spcAft>
                <a:spcPct val="0"/>
              </a:spcAft>
            </a:pPr>
            <a:r>
              <a:rPr lang="en-GB">
                <a:solidFill>
                  <a:srgbClr val="FFFFFF"/>
                </a:solidFill>
              </a:rPr>
              <a:t>And the next five:</a:t>
            </a:r>
          </a:p>
        </p:txBody>
      </p:sp>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9" name="Content Placeholder 4"/>
          <p:cNvSpPr>
            <a:spLocks noGrp="1"/>
          </p:cNvSpPr>
          <p:nvPr>
            <p:ph idx="1"/>
          </p:nvPr>
        </p:nvSpPr>
        <p:spPr>
          <a:xfrm>
            <a:off x="4934269" y="583616"/>
            <a:ext cx="6594189" cy="5520579"/>
          </a:xfrm>
        </p:spPr>
        <p:txBody>
          <a:bodyPr vert="horz" lIns="91440" tIns="45720" rIns="91440" bIns="45720" numCol="1" anchor="ctr" anchorCtr="0" compatLnSpc="1">
            <a:prstTxWarp prst="textNoShape">
              <a:avLst/>
            </a:prstTxWarp>
            <a:normAutofit/>
          </a:bodyPr>
          <a:lstStyle/>
          <a:p>
            <a:pPr marL="804863" indent="-804863">
              <a:buSzPct val="100000"/>
              <a:buFont typeface="+mj-lt"/>
              <a:buAutoNum type="arabicPeriod" startAt="6"/>
            </a:pPr>
            <a:r>
              <a:rPr lang="en-GB" sz="2600">
                <a:solidFill>
                  <a:srgbClr val="FFFFFF"/>
                </a:solidFill>
              </a:rPr>
              <a:t>Are students over-assessed? </a:t>
            </a:r>
          </a:p>
          <a:p>
            <a:pPr marL="804863" indent="-804863">
              <a:buSzPct val="100000"/>
              <a:buFont typeface="+mj-lt"/>
              <a:buAutoNum type="arabicPeriod" startAt="6"/>
            </a:pPr>
            <a:r>
              <a:rPr lang="en-GB" sz="2600">
                <a:solidFill>
                  <a:srgbClr val="FFFFFF"/>
                </a:solidFill>
              </a:rPr>
              <a:t>Do staff have time to mark the assessments in time for exam boards etc?</a:t>
            </a:r>
          </a:p>
          <a:p>
            <a:pPr marL="804863" indent="-804863">
              <a:buSzPct val="100000"/>
              <a:buFont typeface="+mj-lt"/>
              <a:buAutoNum type="arabicPeriod" startAt="6"/>
            </a:pPr>
            <a:r>
              <a:rPr lang="en-GB" sz="2600">
                <a:solidFill>
                  <a:srgbClr val="FFFFFF"/>
                </a:solidFill>
              </a:rPr>
              <a:t>When you have introduced innovative assignments, have they been introduced instead of existing ones or simply added to the assessment diet?</a:t>
            </a:r>
          </a:p>
          <a:p>
            <a:pPr marL="804863" indent="-804863">
              <a:buSzPct val="100000"/>
              <a:buFont typeface="+mj-lt"/>
              <a:buAutoNum type="arabicPeriod" startAt="6"/>
            </a:pPr>
            <a:r>
              <a:rPr lang="en-GB" sz="2600">
                <a:solidFill>
                  <a:srgbClr val="FFFFFF"/>
                </a:solidFill>
              </a:rPr>
              <a:t>Are students encouraged to make good use of the feedback they receive?</a:t>
            </a:r>
          </a:p>
          <a:p>
            <a:pPr marL="804863" indent="-804863">
              <a:buSzPct val="100000"/>
              <a:buFont typeface="+mj-lt"/>
              <a:buAutoNum type="arabicPeriod" startAt="6"/>
            </a:pPr>
            <a:r>
              <a:rPr lang="en-GB" sz="2600">
                <a:solidFill>
                  <a:srgbClr val="FFFFFF"/>
                </a:solidFill>
              </a:rPr>
              <a:t>Do the students perceive your assessment diet to be fair and providing meaningful recognition of their achievements?</a:t>
            </a:r>
          </a:p>
        </p:txBody>
      </p:sp>
    </p:spTree>
    <p:extLst>
      <p:ext uri="{BB962C8B-B14F-4D97-AF65-F5344CB8AC3E}">
        <p14:creationId xmlns:p14="http://schemas.microsoft.com/office/powerpoint/2010/main" val="111774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BD82E8-D2F9-4641-8224-47356DA322BC}"/>
              </a:ext>
            </a:extLst>
          </p:cNvPr>
          <p:cNvSpPr>
            <a:spLocks noGrp="1"/>
          </p:cNvSpPr>
          <p:nvPr>
            <p:ph type="title"/>
          </p:nvPr>
        </p:nvSpPr>
        <p:spPr>
          <a:xfrm>
            <a:off x="757450" y="521208"/>
            <a:ext cx="10754437" cy="1627632"/>
          </a:xfrm>
        </p:spPr>
        <p:txBody>
          <a:bodyPr>
            <a:normAutofit/>
          </a:bodyPr>
          <a:lstStyle/>
          <a:p>
            <a:r>
              <a:rPr lang="en-GB" sz="4800">
                <a:solidFill>
                  <a:srgbClr val="FFFFFF"/>
                </a:solidFill>
              </a:rPr>
              <a:t>References and other useful reading</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7DD769-AC26-4E88-9D98-C8B5E7B58900}"/>
              </a:ext>
            </a:extLst>
          </p:cNvPr>
          <p:cNvSpPr>
            <a:spLocks noGrp="1"/>
          </p:cNvSpPr>
          <p:nvPr>
            <p:ph idx="1"/>
          </p:nvPr>
        </p:nvSpPr>
        <p:spPr>
          <a:xfrm>
            <a:off x="757451" y="2776737"/>
            <a:ext cx="10754436" cy="3429234"/>
          </a:xfrm>
        </p:spPr>
        <p:txBody>
          <a:bodyPr anchor="ctr">
            <a:normAutofit/>
          </a:bodyPr>
          <a:lstStyle/>
          <a:p>
            <a:pPr marL="360363" indent="-360363">
              <a:buNone/>
            </a:pPr>
            <a:r>
              <a:rPr lang="en-GB" sz="1200">
                <a:solidFill>
                  <a:srgbClr val="FFFFFF"/>
                </a:solidFill>
              </a:rPr>
              <a:t>Arnold, L (2019) Unlocking the power of authentic assessment, DLTE ARISE lecture, Edinburgh Napier University Nov 27</a:t>
            </a:r>
            <a:r>
              <a:rPr lang="en-GB" sz="1200" baseline="30000">
                <a:solidFill>
                  <a:srgbClr val="FFFFFF"/>
                </a:solidFill>
              </a:rPr>
              <a:t>th</a:t>
            </a:r>
            <a:r>
              <a:rPr lang="en-GB" sz="1200">
                <a:solidFill>
                  <a:srgbClr val="FFFFFF"/>
                </a:solidFill>
              </a:rPr>
              <a:t>. Slides and recording available (ENU staff only) </a:t>
            </a:r>
            <a:r>
              <a:rPr lang="en-GB" sz="1200" u="sng">
                <a:solidFill>
                  <a:srgbClr val="FFFFFF"/>
                </a:solidFill>
                <a:hlinkClick r:id="rId2"/>
              </a:rPr>
              <a:t>https://staff.napier.ac.uk/services/dlte/Pages/DLTE-Past-Events-201920.aspx</a:t>
            </a:r>
            <a:r>
              <a:rPr lang="en-GB" sz="1200" u="sng">
                <a:solidFill>
                  <a:srgbClr val="FFFFFF"/>
                </a:solidFill>
              </a:rPr>
              <a:t> </a:t>
            </a:r>
            <a:r>
              <a:rPr lang="en-GB" sz="1200">
                <a:solidFill>
                  <a:srgbClr val="FFFFFF"/>
                </a:solidFill>
              </a:rPr>
              <a:t>, or slides from </a:t>
            </a:r>
            <a:r>
              <a:rPr lang="en-GB" sz="1200" u="sng">
                <a:solidFill>
                  <a:srgbClr val="FFFFFF"/>
                </a:solidFill>
                <a:hlinkClick r:id="rId2"/>
              </a:rPr>
              <a:t>https://lydiaarnold.wordpress.com/</a:t>
            </a:r>
            <a:r>
              <a:rPr lang="en-GB" sz="1200" u="sng">
                <a:solidFill>
                  <a:srgbClr val="FFFFFF"/>
                </a:solidFill>
              </a:rPr>
              <a:t> </a:t>
            </a:r>
            <a:endParaRPr lang="en-GB" sz="1200">
              <a:solidFill>
                <a:srgbClr val="FFFFFF"/>
              </a:solidFill>
            </a:endParaRPr>
          </a:p>
          <a:p>
            <a:pPr marL="360363" indent="-360363">
              <a:buNone/>
            </a:pPr>
            <a:r>
              <a:rPr lang="en-GB" sz="1200">
                <a:solidFill>
                  <a:srgbClr val="FFFFFF"/>
                </a:solidFill>
              </a:rPr>
              <a:t>Arnold, L., Williams, T. and Thompson, K. (2009). Advancing the Patchwork Text: The Development of Patchwork Media Approaches. </a:t>
            </a:r>
            <a:r>
              <a:rPr lang="en-GB" sz="1200" i="1">
                <a:solidFill>
                  <a:srgbClr val="FFFFFF"/>
                </a:solidFill>
              </a:rPr>
              <a:t>International Journal of Learning</a:t>
            </a:r>
            <a:r>
              <a:rPr lang="en-GB" sz="1200">
                <a:solidFill>
                  <a:srgbClr val="FFFFFF"/>
                </a:solidFill>
              </a:rPr>
              <a:t>, </a:t>
            </a:r>
            <a:r>
              <a:rPr lang="en-GB" sz="1200" i="1">
                <a:solidFill>
                  <a:srgbClr val="FFFFFF"/>
                </a:solidFill>
              </a:rPr>
              <a:t>16</a:t>
            </a:r>
            <a:r>
              <a:rPr lang="en-GB" sz="1200">
                <a:solidFill>
                  <a:srgbClr val="FFFFFF"/>
                </a:solidFill>
              </a:rPr>
              <a:t>(5).</a:t>
            </a:r>
          </a:p>
          <a:p>
            <a:pPr marL="360363" indent="-360363">
              <a:buNone/>
            </a:pPr>
            <a:r>
              <a:rPr lang="en-GB" sz="1200">
                <a:solidFill>
                  <a:srgbClr val="FFFFFF"/>
                </a:solidFill>
              </a:rPr>
              <a:t>Brown, S. and Race, P. ‘Using effective assessment and feedback to promote learning’ in Hunt, L. and Chalmers, D., 2020 (at press). </a:t>
            </a:r>
            <a:r>
              <a:rPr lang="en-GB" sz="1200" i="1">
                <a:solidFill>
                  <a:srgbClr val="FFFFFF"/>
                </a:solidFill>
              </a:rPr>
              <a:t>University teaching in focus: A learning-centred approach</a:t>
            </a:r>
            <a:r>
              <a:rPr lang="en-GB" sz="1200">
                <a:solidFill>
                  <a:srgbClr val="FFFFFF"/>
                </a:solidFill>
              </a:rPr>
              <a:t>. Routledge.</a:t>
            </a:r>
          </a:p>
          <a:p>
            <a:pPr marL="360363" indent="-360363">
              <a:buNone/>
            </a:pPr>
            <a:r>
              <a:rPr lang="en-GB" sz="1200">
                <a:solidFill>
                  <a:srgbClr val="FFFFFF"/>
                </a:solidFill>
              </a:rPr>
              <a:t>Brown, S. and Sambell, K (2020a) ‘Contingency planning: exploring rapid alternatives to face to face assessment’ Downloadable from </a:t>
            </a:r>
            <a:r>
              <a:rPr lang="en-GB" sz="1200" u="sng">
                <a:solidFill>
                  <a:srgbClr val="FFFFFF"/>
                </a:solidFill>
                <a:hlinkClick r:id="rId2"/>
              </a:rPr>
              <a:t>https://sally-brown.net/2020/03/13/assessment-alternatives-at-a-time-of-university-closures/</a:t>
            </a:r>
            <a:r>
              <a:rPr lang="en-GB" sz="1200" u="sng">
                <a:solidFill>
                  <a:srgbClr val="FFFFFF"/>
                </a:solidFill>
              </a:rPr>
              <a:t> </a:t>
            </a:r>
            <a:r>
              <a:rPr lang="en-GB" sz="1200">
                <a:solidFill>
                  <a:srgbClr val="FFFFFF"/>
                </a:solidFill>
              </a:rPr>
              <a:t>(accessed May 2020).</a:t>
            </a:r>
          </a:p>
          <a:p>
            <a:pPr marL="360363" indent="-360363">
              <a:buNone/>
            </a:pPr>
            <a:r>
              <a:rPr lang="en-GB" sz="1200">
                <a:solidFill>
                  <a:srgbClr val="FFFFFF"/>
                </a:solidFill>
              </a:rPr>
              <a:t>Brown, S. and Sambell, K (2020b) Fifty tips for replacements for time-constrained, invigilated on-site exams Downloadable from </a:t>
            </a:r>
            <a:r>
              <a:rPr lang="en-GB" sz="1200" u="sng">
                <a:solidFill>
                  <a:srgbClr val="FFFFFF"/>
                </a:solidFill>
                <a:hlinkClick r:id="rId2"/>
              </a:rPr>
              <a:t>https://sally-brown.net/2020/04/02/kay-sambell-sally-brown-coronavirus-contingency-suggestions-for-replacing-on-site-exams/</a:t>
            </a:r>
            <a:r>
              <a:rPr lang="en-GB" sz="1200" u="sng">
                <a:solidFill>
                  <a:srgbClr val="FFFFFF"/>
                </a:solidFill>
              </a:rPr>
              <a:t> </a:t>
            </a:r>
            <a:r>
              <a:rPr lang="en-GB" sz="1200">
                <a:solidFill>
                  <a:srgbClr val="FFFFFF"/>
                </a:solidFill>
              </a:rPr>
              <a:t>(accessed May 2020).</a:t>
            </a:r>
          </a:p>
          <a:p>
            <a:pPr marL="360363" indent="-360363">
              <a:buNone/>
            </a:pPr>
            <a:r>
              <a:rPr lang="en-GB" sz="1200">
                <a:solidFill>
                  <a:srgbClr val="FFFFFF"/>
                </a:solidFill>
              </a:rPr>
              <a:t>Buckley, A. (2020) Heriot Watt University Adapting your assessments: supporting student online learning toolkit </a:t>
            </a:r>
            <a:r>
              <a:rPr lang="en-GB" sz="1200" u="sng">
                <a:solidFill>
                  <a:srgbClr val="FFFFFF"/>
                </a:solidFill>
                <a:hlinkClick r:id="rId2"/>
              </a:rPr>
              <a:t>https://lta.hw.ac.uk/sslo-assessment/</a:t>
            </a:r>
            <a:r>
              <a:rPr lang="en-GB" sz="1200" u="sng">
                <a:solidFill>
                  <a:srgbClr val="FFFFFF"/>
                </a:solidFill>
              </a:rPr>
              <a:t> </a:t>
            </a:r>
            <a:r>
              <a:rPr lang="en-GB" sz="1200">
                <a:solidFill>
                  <a:srgbClr val="FFFFFF"/>
                </a:solidFill>
              </a:rPr>
              <a:t>(accessed May 2020).</a:t>
            </a:r>
          </a:p>
          <a:p>
            <a:pPr marL="360363" indent="-360363">
              <a:buNone/>
            </a:pPr>
            <a:r>
              <a:rPr lang="en-GB" sz="1200">
                <a:solidFill>
                  <a:srgbClr val="FFFFFF"/>
                </a:solidFill>
                <a:latin typeface="Arial" panose="020B0604020202020204" pitchFamily="34" charset="0"/>
              </a:rPr>
              <a:t>Conklin, H.G. and Hughes, H.E., 2016. Practices of compassionate, critical, justice-oriented teacher education. </a:t>
            </a:r>
            <a:r>
              <a:rPr lang="en-GB" sz="1200" i="1">
                <a:solidFill>
                  <a:srgbClr val="FFFFFF"/>
                </a:solidFill>
                <a:latin typeface="Arial" panose="020B0604020202020204" pitchFamily="34" charset="0"/>
              </a:rPr>
              <a:t>Journal of teacher education</a:t>
            </a:r>
            <a:r>
              <a:rPr lang="en-GB" sz="1200">
                <a:solidFill>
                  <a:srgbClr val="FFFFFF"/>
                </a:solidFill>
                <a:latin typeface="Arial" panose="020B0604020202020204" pitchFamily="34" charset="0"/>
              </a:rPr>
              <a:t>, </a:t>
            </a:r>
            <a:r>
              <a:rPr lang="en-GB" sz="1200" i="1">
                <a:solidFill>
                  <a:srgbClr val="FFFFFF"/>
                </a:solidFill>
                <a:latin typeface="Arial" panose="020B0604020202020204" pitchFamily="34" charset="0"/>
              </a:rPr>
              <a:t>67</a:t>
            </a:r>
            <a:r>
              <a:rPr lang="en-GB" sz="1200">
                <a:solidFill>
                  <a:srgbClr val="FFFFFF"/>
                </a:solidFill>
                <a:latin typeface="Arial" panose="020B0604020202020204" pitchFamily="34" charset="0"/>
              </a:rPr>
              <a:t>(1), pp.47-60.</a:t>
            </a:r>
            <a:endParaRPr lang="en-GB" sz="1200">
              <a:solidFill>
                <a:srgbClr val="FFFFFF"/>
              </a:solidFill>
            </a:endParaRPr>
          </a:p>
        </p:txBody>
      </p:sp>
    </p:spTree>
    <p:extLst>
      <p:ext uri="{BB962C8B-B14F-4D97-AF65-F5344CB8AC3E}">
        <p14:creationId xmlns:p14="http://schemas.microsoft.com/office/powerpoint/2010/main" val="159742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54D5F0-0E9F-4AC9-B397-6BFC9D4BCDE3}"/>
              </a:ext>
            </a:extLst>
          </p:cNvPr>
          <p:cNvSpPr>
            <a:spLocks noGrp="1"/>
          </p:cNvSpPr>
          <p:nvPr>
            <p:ph type="title"/>
          </p:nvPr>
        </p:nvSpPr>
        <p:spPr>
          <a:xfrm>
            <a:off x="757450" y="521208"/>
            <a:ext cx="10754437" cy="1627632"/>
          </a:xfrm>
        </p:spPr>
        <p:txBody>
          <a:bodyPr>
            <a:normAutofit/>
          </a:bodyPr>
          <a:lstStyle/>
          <a:p>
            <a:r>
              <a:rPr lang="en-GB" sz="4800">
                <a:solidFill>
                  <a:srgbClr val="FFFFFF"/>
                </a:solidFill>
              </a:rPr>
              <a:t>References 2</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D151E4-CE09-42DD-8C78-D6B2AD0B7EB4}"/>
              </a:ext>
            </a:extLst>
          </p:cNvPr>
          <p:cNvSpPr>
            <a:spLocks noGrp="1"/>
          </p:cNvSpPr>
          <p:nvPr>
            <p:ph idx="1"/>
          </p:nvPr>
        </p:nvSpPr>
        <p:spPr>
          <a:xfrm>
            <a:off x="757451" y="2776737"/>
            <a:ext cx="10754436" cy="3429234"/>
          </a:xfrm>
        </p:spPr>
        <p:txBody>
          <a:bodyPr anchor="ctr">
            <a:normAutofit/>
          </a:bodyPr>
          <a:lstStyle/>
          <a:p>
            <a:pPr marL="360363" indent="-360363">
              <a:buNone/>
            </a:pPr>
            <a:r>
              <a:rPr lang="en-GB" sz="1200">
                <a:solidFill>
                  <a:srgbClr val="FFFFFF"/>
                </a:solidFill>
              </a:rPr>
              <a:t>Clarke, J.L. and Boud, D., 2018. Refocusing portfolio assessment: Curating for feedback and portrayal. </a:t>
            </a:r>
            <a:r>
              <a:rPr lang="en-GB" sz="1200" i="1">
                <a:solidFill>
                  <a:srgbClr val="FFFFFF"/>
                </a:solidFill>
              </a:rPr>
              <a:t>Innovations in education and teaching international</a:t>
            </a:r>
            <a:r>
              <a:rPr lang="en-GB" sz="1200">
                <a:solidFill>
                  <a:srgbClr val="FFFFFF"/>
                </a:solidFill>
              </a:rPr>
              <a:t>, </a:t>
            </a:r>
            <a:r>
              <a:rPr lang="en-GB" sz="1200" i="1">
                <a:solidFill>
                  <a:srgbClr val="FFFFFF"/>
                </a:solidFill>
              </a:rPr>
              <a:t>55</a:t>
            </a:r>
            <a:r>
              <a:rPr lang="en-GB" sz="1200">
                <a:solidFill>
                  <a:srgbClr val="FFFFFF"/>
                </a:solidFill>
              </a:rPr>
              <a:t>(4), pp.479-486. </a:t>
            </a:r>
          </a:p>
          <a:p>
            <a:pPr marL="360363" indent="-360363">
              <a:buNone/>
            </a:pPr>
            <a:r>
              <a:rPr lang="en-GB" sz="1200">
                <a:solidFill>
                  <a:srgbClr val="FFFFFF"/>
                </a:solidFill>
              </a:rPr>
              <a:t>Ghandi, S (2016) Lessons from the coalface: supporting inclusivity. Lessons of an accidental inclusivist. Advance HE Equality and Diversity in L and T: . </a:t>
            </a:r>
            <a:r>
              <a:rPr lang="en-GB" sz="1200" u="sng">
                <a:solidFill>
                  <a:srgbClr val="FFFFFF"/>
                </a:solidFill>
                <a:hlinkClick r:id="rId2"/>
              </a:rPr>
              <a:t>https://s3.eu-west-2.amazonaws.com/assets.creode.advancehe-document-manager/documents/ecu/ED-in-LT-Section-B_1573211644.pdf</a:t>
            </a:r>
            <a:r>
              <a:rPr lang="en-GB" sz="1200" u="sng">
                <a:solidFill>
                  <a:srgbClr val="FFFFFF"/>
                </a:solidFill>
              </a:rPr>
              <a:t> </a:t>
            </a:r>
            <a:endParaRPr lang="en-GB" sz="1200">
              <a:solidFill>
                <a:srgbClr val="FFFFFF"/>
              </a:solidFill>
            </a:endParaRPr>
          </a:p>
          <a:p>
            <a:pPr marL="360363" indent="-360363">
              <a:buNone/>
            </a:pPr>
            <a:r>
              <a:rPr lang="en-GB" sz="1200">
                <a:solidFill>
                  <a:srgbClr val="FFFFFF"/>
                </a:solidFill>
              </a:rPr>
              <a:t>Godfrey, J., (2020). </a:t>
            </a:r>
            <a:r>
              <a:rPr lang="en-GB" sz="1200" i="1">
                <a:solidFill>
                  <a:srgbClr val="FFFFFF"/>
                </a:solidFill>
              </a:rPr>
              <a:t>The Student Phrase Book: Vocabulary for Writing at University</a:t>
            </a:r>
            <a:r>
              <a:rPr lang="en-GB" sz="1200">
                <a:solidFill>
                  <a:srgbClr val="FFFFFF"/>
                </a:solidFill>
              </a:rPr>
              <a:t>. Macmillan International Higher Education.</a:t>
            </a:r>
          </a:p>
          <a:p>
            <a:pPr marL="360363" indent="-360363">
              <a:buNone/>
            </a:pPr>
            <a:r>
              <a:rPr lang="en-GB" sz="1200">
                <a:solidFill>
                  <a:srgbClr val="FFFFFF"/>
                </a:solidFill>
              </a:rPr>
              <a:t>Gordon, D. (2020) Don’t Panic: the Hitchhiker’s Guide to alternative online assessment. </a:t>
            </a:r>
            <a:r>
              <a:rPr lang="en-GB" sz="1200" u="sng">
                <a:solidFill>
                  <a:srgbClr val="FFFFFF"/>
                </a:solidFill>
                <a:hlinkClick r:id="rId2"/>
              </a:rPr>
              <a:t>http://www.damiantgordon.com/Guide.pdf</a:t>
            </a:r>
            <a:r>
              <a:rPr lang="en-GB" sz="1200" u="sng">
                <a:solidFill>
                  <a:srgbClr val="FFFFFF"/>
                </a:solidFill>
              </a:rPr>
              <a:t> </a:t>
            </a:r>
            <a:endParaRPr lang="en-GB" sz="1200">
              <a:solidFill>
                <a:srgbClr val="FFFFFF"/>
              </a:solidFill>
            </a:endParaRPr>
          </a:p>
          <a:p>
            <a:pPr marL="360363" indent="-360363">
              <a:buNone/>
            </a:pPr>
            <a:r>
              <a:rPr lang="en-GB" sz="1200">
                <a:solidFill>
                  <a:srgbClr val="FFFFFF"/>
                </a:solidFill>
              </a:rPr>
              <a:t>HEA (2012) </a:t>
            </a:r>
            <a:r>
              <a:rPr lang="en-GB" sz="1200" i="1">
                <a:solidFill>
                  <a:srgbClr val="FFFFFF"/>
                </a:solidFill>
              </a:rPr>
              <a:t>A Marked Improvement: transforming assessment in higher education, </a:t>
            </a:r>
            <a:r>
              <a:rPr lang="en-GB" sz="1200">
                <a:solidFill>
                  <a:srgbClr val="FFFFFF"/>
                </a:solidFill>
              </a:rPr>
              <a:t>York: Higher Education Academy. (</a:t>
            </a:r>
            <a:r>
              <a:rPr lang="en-GB" sz="1200" u="sng">
                <a:solidFill>
                  <a:srgbClr val="FFFFFF"/>
                </a:solidFill>
                <a:hlinkClick r:id="rId2"/>
              </a:rPr>
              <a:t>http://www.heacademy.ac.uk/assets/documents/assessment/A_Marked_Improvement.pdf</a:t>
            </a:r>
            <a:r>
              <a:rPr lang="en-GB" sz="1200" u="sng">
                <a:solidFill>
                  <a:srgbClr val="FFFFFF"/>
                </a:solidFill>
              </a:rPr>
              <a:t> </a:t>
            </a:r>
            <a:endParaRPr lang="en-GB" sz="1200">
              <a:solidFill>
                <a:srgbClr val="FFFFFF"/>
              </a:solidFill>
            </a:endParaRPr>
          </a:p>
          <a:p>
            <a:pPr marL="360363" indent="-360363">
              <a:buNone/>
            </a:pPr>
            <a:r>
              <a:rPr lang="en-GB" sz="1200">
                <a:solidFill>
                  <a:srgbClr val="FFFFFF"/>
                </a:solidFill>
              </a:rPr>
              <a:t>Healey, M., Flint, A. and Harrington, K. (2016) Students as partners: Reflections on a conceptual model. </a:t>
            </a:r>
            <a:r>
              <a:rPr lang="en-GB" sz="1200" i="1">
                <a:solidFill>
                  <a:srgbClr val="FFFFFF"/>
                </a:solidFill>
              </a:rPr>
              <a:t>Teaching &amp; Learning Inquiry</a:t>
            </a:r>
            <a:r>
              <a:rPr lang="en-GB" sz="1200">
                <a:solidFill>
                  <a:srgbClr val="FFFFFF"/>
                </a:solidFill>
              </a:rPr>
              <a:t>, </a:t>
            </a:r>
            <a:r>
              <a:rPr lang="en-GB" sz="1200" i="1">
                <a:solidFill>
                  <a:srgbClr val="FFFFFF"/>
                </a:solidFill>
              </a:rPr>
              <a:t>4</a:t>
            </a:r>
            <a:r>
              <a:rPr lang="en-GB" sz="1200">
                <a:solidFill>
                  <a:srgbClr val="FFFFFF"/>
                </a:solidFill>
              </a:rPr>
              <a:t>(2), pp.1-13.</a:t>
            </a:r>
          </a:p>
          <a:p>
            <a:pPr marL="360363" indent="-360363">
              <a:buNone/>
            </a:pPr>
            <a:r>
              <a:rPr lang="en-GB" sz="1200">
                <a:solidFill>
                  <a:srgbClr val="FFFFFF"/>
                </a:solidFill>
              </a:rPr>
              <a:t>Hendry, G. (2020) Practical assessment strategies to prevent students from plagiarising </a:t>
            </a:r>
            <a:r>
              <a:rPr lang="en-GB" sz="1200" u="sng">
                <a:solidFill>
                  <a:srgbClr val="FFFFFF"/>
                </a:solidFill>
                <a:hlinkClick r:id="rId2"/>
              </a:rPr>
              <a:t>https://www.sydney.edu.au/education-portfolio/ei/news/pdfs/Practical%20assessment%20strategies%20to%20prevent%20students%20from%20plagiarising3.pdf</a:t>
            </a:r>
            <a:r>
              <a:rPr lang="en-GB" sz="1200" u="sng">
                <a:solidFill>
                  <a:srgbClr val="FFFFFF"/>
                </a:solidFill>
              </a:rPr>
              <a:t> </a:t>
            </a:r>
            <a:endParaRPr lang="en-GB" sz="1200">
              <a:solidFill>
                <a:srgbClr val="FFFFFF"/>
              </a:solidFill>
            </a:endParaRPr>
          </a:p>
          <a:p>
            <a:pPr marL="360363" indent="-360363">
              <a:buNone/>
            </a:pPr>
            <a:r>
              <a:rPr lang="en-GB" sz="1200">
                <a:solidFill>
                  <a:srgbClr val="FFFFFF"/>
                </a:solidFill>
              </a:rPr>
              <a:t>Hughes, J. and Purnell, E. (2008) Blogging for beginners? Using blogs and eportfolios in Teacher Education.</a:t>
            </a:r>
          </a:p>
          <a:p>
            <a:endParaRPr lang="en-GB" sz="1200">
              <a:solidFill>
                <a:srgbClr val="FFFFFF"/>
              </a:solidFill>
            </a:endParaRPr>
          </a:p>
        </p:txBody>
      </p:sp>
    </p:spTree>
    <p:extLst>
      <p:ext uri="{BB962C8B-B14F-4D97-AF65-F5344CB8AC3E}">
        <p14:creationId xmlns:p14="http://schemas.microsoft.com/office/powerpoint/2010/main" val="2684303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238D06-CDAD-4378-A5BE-32DF5D977706}"/>
              </a:ext>
            </a:extLst>
          </p:cNvPr>
          <p:cNvSpPr>
            <a:spLocks noGrp="1"/>
          </p:cNvSpPr>
          <p:nvPr>
            <p:ph type="title"/>
          </p:nvPr>
        </p:nvSpPr>
        <p:spPr>
          <a:xfrm>
            <a:off x="757450" y="521208"/>
            <a:ext cx="10754437" cy="1627632"/>
          </a:xfrm>
        </p:spPr>
        <p:txBody>
          <a:bodyPr>
            <a:normAutofit/>
          </a:bodyPr>
          <a:lstStyle/>
          <a:p>
            <a:r>
              <a:rPr lang="en-GB" sz="4800">
                <a:solidFill>
                  <a:srgbClr val="FFFFFF"/>
                </a:solidFill>
              </a:rPr>
              <a:t>References 3</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6F2C24-2242-48EE-B9D8-A9DE019FB7E4}"/>
              </a:ext>
            </a:extLst>
          </p:cNvPr>
          <p:cNvSpPr>
            <a:spLocks noGrp="1"/>
          </p:cNvSpPr>
          <p:nvPr>
            <p:ph idx="1"/>
          </p:nvPr>
        </p:nvSpPr>
        <p:spPr>
          <a:xfrm>
            <a:off x="757451" y="2776737"/>
            <a:ext cx="10754436" cy="3429234"/>
          </a:xfrm>
        </p:spPr>
        <p:txBody>
          <a:bodyPr anchor="ctr">
            <a:normAutofit/>
          </a:bodyPr>
          <a:lstStyle/>
          <a:p>
            <a:pPr marL="360363" indent="-360363">
              <a:buNone/>
            </a:pPr>
            <a:r>
              <a:rPr lang="en-GB" sz="800">
                <a:solidFill>
                  <a:srgbClr val="FFFFFF"/>
                </a:solidFill>
                <a:latin typeface="Arial" panose="020B0604020202020204" pitchFamily="34" charset="0"/>
              </a:rPr>
              <a:t>Jazaieri, H, (2018) Compassionate education from preschool to graduate school. </a:t>
            </a:r>
            <a:r>
              <a:rPr lang="en-GB" sz="800" i="1">
                <a:solidFill>
                  <a:srgbClr val="FFFFFF"/>
                </a:solidFill>
                <a:latin typeface="Arial" panose="020B0604020202020204" pitchFamily="34" charset="0"/>
              </a:rPr>
              <a:t>Journal of Research in Innovative Teaching &amp; Learning</a:t>
            </a:r>
            <a:r>
              <a:rPr lang="en-GB" sz="800">
                <a:solidFill>
                  <a:srgbClr val="FFFFFF"/>
                </a:solidFill>
                <a:latin typeface="Arial" panose="020B0604020202020204" pitchFamily="34" charset="0"/>
              </a:rPr>
              <a:t>.</a:t>
            </a:r>
          </a:p>
          <a:p>
            <a:pPr marL="360363" indent="-360363">
              <a:buNone/>
            </a:pPr>
            <a:r>
              <a:rPr lang="en-GB" sz="800">
                <a:solidFill>
                  <a:srgbClr val="FFFFFF"/>
                </a:solidFill>
              </a:rPr>
              <a:t>Joughin, G. (2010) A short guide to oral assessment </a:t>
            </a:r>
            <a:r>
              <a:rPr lang="en-GB" sz="800" u="sng">
                <a:solidFill>
                  <a:srgbClr val="FFFFFF"/>
                </a:solidFill>
                <a:hlinkClick r:id="rId2"/>
              </a:rPr>
              <a:t>http://eprints.leedsbeckett.ac.uk/2804/1/100317_36668_ShortGuideOralAssess1_WEB.pdf</a:t>
            </a:r>
            <a:r>
              <a:rPr lang="en-GB" sz="800" u="sng">
                <a:solidFill>
                  <a:srgbClr val="FFFFFF"/>
                </a:solidFill>
              </a:rPr>
              <a:t> </a:t>
            </a:r>
            <a:endParaRPr lang="en-GB" sz="800">
              <a:solidFill>
                <a:srgbClr val="FFFFFF"/>
              </a:solidFill>
            </a:endParaRPr>
          </a:p>
          <a:p>
            <a:pPr marL="360363" indent="-360363">
              <a:buNone/>
            </a:pPr>
            <a:r>
              <a:rPr lang="en-GB" sz="800">
                <a:solidFill>
                  <a:srgbClr val="FFFFFF"/>
                </a:solidFill>
              </a:rPr>
              <a:t>JISC (2015) </a:t>
            </a:r>
            <a:r>
              <a:rPr lang="en-GB" sz="800" u="sng">
                <a:solidFill>
                  <a:srgbClr val="FFFFFF"/>
                </a:solidFill>
                <a:hlinkClick r:id="rId2"/>
              </a:rPr>
              <a:t>https://www.jisc.ac.uk/guides/transforming-assessment-and-feedback/assessment-design</a:t>
            </a:r>
            <a:r>
              <a:rPr lang="en-GB" sz="800" u="sng">
                <a:solidFill>
                  <a:srgbClr val="FFFFFF"/>
                </a:solidFill>
              </a:rPr>
              <a:t> </a:t>
            </a:r>
            <a:endParaRPr lang="en-GB" sz="800">
              <a:solidFill>
                <a:srgbClr val="FFFFFF"/>
              </a:solidFill>
            </a:endParaRPr>
          </a:p>
          <a:p>
            <a:pPr marL="360363" indent="-360363">
              <a:buNone/>
            </a:pPr>
            <a:r>
              <a:rPr lang="en-GB" sz="800" u="sng">
                <a:solidFill>
                  <a:srgbClr val="FFFFFF"/>
                </a:solidFill>
              </a:rPr>
              <a:t>Lawrence, Jenny. (2020) Designing out plagiarism for online assessment. </a:t>
            </a:r>
            <a:r>
              <a:rPr lang="en-GB" sz="800" u="sng">
                <a:solidFill>
                  <a:srgbClr val="FFFFFF"/>
                </a:solidFill>
                <a:hlinkClick r:id="rId2"/>
              </a:rPr>
              <a:t>https://thesedablog.wordpress.com/2020/04/02/online-assessment/</a:t>
            </a:r>
            <a:r>
              <a:rPr lang="en-GB" sz="800" u="sng">
                <a:solidFill>
                  <a:srgbClr val="FFFFFF"/>
                </a:solidFill>
              </a:rPr>
              <a:t> (accessed May 2020).</a:t>
            </a:r>
            <a:endParaRPr lang="en-GB" sz="800">
              <a:solidFill>
                <a:srgbClr val="FFFFFF"/>
              </a:solidFill>
            </a:endParaRPr>
          </a:p>
          <a:p>
            <a:pPr marL="360363" indent="-360363">
              <a:buNone/>
            </a:pPr>
            <a:r>
              <a:rPr lang="en-GB" sz="800">
                <a:solidFill>
                  <a:srgbClr val="FFFFFF"/>
                </a:solidFill>
              </a:rPr>
              <a:t>Logan, D., Sotiriadou, P., Daly, A. and Guest, R. (2017) October. Interactive oral assessments: Pedagogical and policy considerations. In </a:t>
            </a:r>
            <a:r>
              <a:rPr lang="en-GB" sz="800" i="1">
                <a:solidFill>
                  <a:srgbClr val="FFFFFF"/>
                </a:solidFill>
              </a:rPr>
              <a:t>E-Learn: World Conference on E-Learning in Corporate, Government, Healthcare, and Higher Education</a:t>
            </a:r>
            <a:r>
              <a:rPr lang="en-GB" sz="800">
                <a:solidFill>
                  <a:srgbClr val="FFFFFF"/>
                </a:solidFill>
              </a:rPr>
              <a:t> (pp. 403-409). Association for the Advancement of Computing in Education (AACE).</a:t>
            </a:r>
          </a:p>
          <a:p>
            <a:pPr marL="360363" indent="-360363">
              <a:buNone/>
            </a:pPr>
            <a:r>
              <a:rPr lang="en-GB" sz="800">
                <a:solidFill>
                  <a:srgbClr val="FFFFFF"/>
                </a:solidFill>
              </a:rPr>
              <a:t>Radclyfe Thomas, N. (2012) ‘Blogging is additive’ in Increasing Student Engagement and Retention using Online Learning Activities: Wikis, Blogs and Webquests Cutting-edge Technologies in Higher Education, Volume 6A, 75107 by Emerald Group Publishing Limited.</a:t>
            </a:r>
          </a:p>
          <a:p>
            <a:pPr marL="360363" indent="-360363">
              <a:buNone/>
            </a:pPr>
            <a:r>
              <a:rPr lang="en-GB" sz="800">
                <a:solidFill>
                  <a:srgbClr val="FFFFFF"/>
                </a:solidFill>
              </a:rPr>
              <a:t>RSA(2020) </a:t>
            </a:r>
            <a:r>
              <a:rPr lang="en-GB" sz="800">
                <a:solidFill>
                  <a:srgbClr val="FFFFFF"/>
                </a:solidFill>
                <a:hlinkClick r:id="rId2"/>
              </a:rPr>
              <a:t>www.thersa.org</a:t>
            </a:r>
            <a:r>
              <a:rPr lang="en-GB" sz="800">
                <a:solidFill>
                  <a:srgbClr val="FFFFFF"/>
                </a:solidFill>
              </a:rPr>
              <a:t> </a:t>
            </a:r>
          </a:p>
          <a:p>
            <a:pPr marL="360363" indent="-360363">
              <a:buNone/>
            </a:pPr>
            <a:r>
              <a:rPr lang="en-GB" sz="800">
                <a:solidFill>
                  <a:srgbClr val="FFFFFF"/>
                </a:solidFill>
              </a:rPr>
              <a:t>Sambell, K. Brown, S and Race, P (2019) Combatting Contract Cheating. DLTE Edinburgh Napier Quick Guide (#14) </a:t>
            </a:r>
            <a:r>
              <a:rPr lang="en-GB" sz="800" u="sng">
                <a:solidFill>
                  <a:srgbClr val="FFFFFF"/>
                </a:solidFill>
                <a:hlinkClick r:id="rId2"/>
              </a:rPr>
              <a:t>https://staff.napier.ac.uk/services/dlte/Pages/QuickGuides.aspx</a:t>
            </a:r>
            <a:r>
              <a:rPr lang="en-GB" sz="800" u="sng">
                <a:solidFill>
                  <a:srgbClr val="FFFFFF"/>
                </a:solidFill>
              </a:rPr>
              <a:t> </a:t>
            </a:r>
            <a:endParaRPr lang="en-GB" sz="800">
              <a:solidFill>
                <a:srgbClr val="FFFFFF"/>
              </a:solidFill>
            </a:endParaRPr>
          </a:p>
          <a:p>
            <a:pPr marL="360363" indent="-360363">
              <a:buNone/>
            </a:pPr>
            <a:r>
              <a:rPr lang="en-GB" sz="800">
                <a:solidFill>
                  <a:srgbClr val="FFFFFF"/>
                </a:solidFill>
              </a:rPr>
              <a:t>Sambell, K. and Brown, S. (2020) The changing landscape of assessment: some possible replacements for unseen, time-constrained, face-to-face invigilated exams. </a:t>
            </a:r>
          </a:p>
          <a:p>
            <a:pPr marL="360363" indent="-360363">
              <a:buNone/>
            </a:pPr>
            <a:r>
              <a:rPr lang="en-GB" sz="800">
                <a:solidFill>
                  <a:srgbClr val="FFFFFF"/>
                </a:solidFill>
                <a:latin typeface="Arial" panose="020B0604020202020204" pitchFamily="34" charset="0"/>
              </a:rPr>
              <a:t>Sambell, K., Brown, S. and Race, P. (2019). Assessment as a locus for engagement: priorities and practicalities. </a:t>
            </a:r>
            <a:r>
              <a:rPr lang="en-GB" sz="800" i="1">
                <a:solidFill>
                  <a:srgbClr val="FFFFFF"/>
                </a:solidFill>
                <a:latin typeface="Arial" panose="020B0604020202020204" pitchFamily="34" charset="0"/>
              </a:rPr>
              <a:t>Italian Journal of Educational Research</a:t>
            </a:r>
            <a:r>
              <a:rPr lang="en-GB" sz="800">
                <a:solidFill>
                  <a:srgbClr val="FFFFFF"/>
                </a:solidFill>
                <a:latin typeface="Arial" panose="020B0604020202020204" pitchFamily="34" charset="0"/>
              </a:rPr>
              <a:t>, pp.45-62. </a:t>
            </a:r>
          </a:p>
          <a:p>
            <a:pPr marL="360363" indent="-360363">
              <a:buNone/>
            </a:pPr>
            <a:r>
              <a:rPr lang="en-GB" sz="800">
                <a:solidFill>
                  <a:srgbClr val="FFFFFF"/>
                </a:solidFill>
              </a:rPr>
              <a:t>Sotiriadou, P., Logan, D., Daly, A. and Guest, R. (2019) The role of authentic assessment to preserve academic integrity and promote skill development and employability. </a:t>
            </a:r>
            <a:r>
              <a:rPr lang="en-GB" sz="800" i="1">
                <a:solidFill>
                  <a:srgbClr val="FFFFFF"/>
                </a:solidFill>
              </a:rPr>
              <a:t>Studies in Higher Education</a:t>
            </a:r>
            <a:r>
              <a:rPr lang="en-GB" sz="800">
                <a:solidFill>
                  <a:srgbClr val="FFFFFF"/>
                </a:solidFill>
              </a:rPr>
              <a:t>, pp.1-17.</a:t>
            </a:r>
          </a:p>
          <a:p>
            <a:pPr marL="360363" indent="-360363">
              <a:buNone/>
            </a:pPr>
            <a:r>
              <a:rPr lang="en-GB" sz="800">
                <a:solidFill>
                  <a:srgbClr val="FFFFFF"/>
                </a:solidFill>
              </a:rPr>
              <a:t>Villarroel, V., Boud, D., Bloxham, S., Bruna, D. and Bruna, C. (2020) Using principles of authentic assessment to redesign written examinations and tests. </a:t>
            </a:r>
            <a:r>
              <a:rPr lang="en-GB" sz="800" i="1">
                <a:solidFill>
                  <a:srgbClr val="FFFFFF"/>
                </a:solidFill>
              </a:rPr>
              <a:t>Innovations in Education and Teaching International</a:t>
            </a:r>
            <a:r>
              <a:rPr lang="en-GB" sz="800">
                <a:solidFill>
                  <a:srgbClr val="FFFFFF"/>
                </a:solidFill>
              </a:rPr>
              <a:t>, </a:t>
            </a:r>
            <a:r>
              <a:rPr lang="en-GB" sz="800" i="1">
                <a:solidFill>
                  <a:srgbClr val="FFFFFF"/>
                </a:solidFill>
              </a:rPr>
              <a:t>57</a:t>
            </a:r>
            <a:r>
              <a:rPr lang="en-GB" sz="800">
                <a:solidFill>
                  <a:srgbClr val="FFFFFF"/>
                </a:solidFill>
              </a:rPr>
              <a:t>(1), pp.38-49.</a:t>
            </a:r>
          </a:p>
          <a:p>
            <a:endParaRPr lang="en-GB" sz="800">
              <a:solidFill>
                <a:srgbClr val="FFFFFF"/>
              </a:solidFill>
            </a:endParaRPr>
          </a:p>
        </p:txBody>
      </p:sp>
    </p:spTree>
    <p:extLst>
      <p:ext uri="{BB962C8B-B14F-4D97-AF65-F5344CB8AC3E}">
        <p14:creationId xmlns:p14="http://schemas.microsoft.com/office/powerpoint/2010/main" val="195081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B9394E-040C-4D89-99BD-65AB264228EF}"/>
              </a:ext>
            </a:extLst>
          </p:cNvPr>
          <p:cNvSpPr>
            <a:spLocks noGrp="1"/>
          </p:cNvSpPr>
          <p:nvPr>
            <p:ph type="title"/>
          </p:nvPr>
        </p:nvSpPr>
        <p:spPr>
          <a:xfrm>
            <a:off x="757450" y="521208"/>
            <a:ext cx="10754437" cy="1627632"/>
          </a:xfrm>
        </p:spPr>
        <p:txBody>
          <a:bodyPr>
            <a:normAutofit/>
          </a:bodyPr>
          <a:lstStyle/>
          <a:p>
            <a:r>
              <a:rPr lang="en-GB" sz="4800">
                <a:solidFill>
                  <a:srgbClr val="FFFFFF"/>
                </a:solidFill>
              </a:rPr>
              <a:t>References 4</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44BDC3-06E6-4413-A57F-D4043B274A02}"/>
              </a:ext>
            </a:extLst>
          </p:cNvPr>
          <p:cNvSpPr>
            <a:spLocks noGrp="1"/>
          </p:cNvSpPr>
          <p:nvPr>
            <p:ph idx="1"/>
          </p:nvPr>
        </p:nvSpPr>
        <p:spPr>
          <a:xfrm>
            <a:off x="757451" y="2776737"/>
            <a:ext cx="10754436" cy="3429234"/>
          </a:xfrm>
        </p:spPr>
        <p:txBody>
          <a:bodyPr anchor="ctr">
            <a:normAutofit/>
          </a:bodyPr>
          <a:lstStyle/>
          <a:p>
            <a:pPr marL="360363" indent="-360363">
              <a:buNone/>
            </a:pPr>
            <a:r>
              <a:rPr lang="en-GB" sz="1400">
                <a:solidFill>
                  <a:srgbClr val="FFFFFF"/>
                </a:solidFill>
                <a:latin typeface="Calibri" panose="020F0502020204030204" pitchFamily="34" charset="0"/>
                <a:ea typeface="Calibri" panose="020F0502020204030204" pitchFamily="34" charset="0"/>
                <a:cs typeface="Calibri" panose="020F0502020204030204" pitchFamily="34" charset="0"/>
              </a:rPr>
              <a:t>Villarroel, V., Boud, D., Bloxham, S., Bruna, D. and Bruna, C. (2020) Using principles of authentic assessment to redesign written examinations and tests. </a:t>
            </a:r>
            <a:r>
              <a:rPr lang="en-GB" sz="1400" i="1">
                <a:solidFill>
                  <a:srgbClr val="FFFFFF"/>
                </a:solidFill>
                <a:latin typeface="Calibri" panose="020F0502020204030204" pitchFamily="34" charset="0"/>
                <a:ea typeface="Calibri" panose="020F0502020204030204" pitchFamily="34" charset="0"/>
                <a:cs typeface="Times New Roman" panose="02020603050405020304" pitchFamily="18" charset="0"/>
              </a:rPr>
              <a:t>Innovations in Education and Teaching International</a:t>
            </a:r>
            <a:r>
              <a:rPr lang="en-GB" sz="140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GB" sz="1400" i="1">
                <a:solidFill>
                  <a:srgbClr val="FFFFFF"/>
                </a:solidFill>
                <a:latin typeface="Calibri" panose="020F0502020204030204" pitchFamily="34" charset="0"/>
                <a:ea typeface="Calibri" panose="020F0502020204030204" pitchFamily="34" charset="0"/>
                <a:cs typeface="Times New Roman" panose="02020603050405020304" pitchFamily="18" charset="0"/>
              </a:rPr>
              <a:t>57</a:t>
            </a:r>
            <a:r>
              <a:rPr lang="en-GB" sz="1400">
                <a:solidFill>
                  <a:srgbClr val="FFFFFF"/>
                </a:solidFill>
                <a:latin typeface="Calibri" panose="020F0502020204030204" pitchFamily="34" charset="0"/>
                <a:ea typeface="Calibri" panose="020F0502020204030204" pitchFamily="34" charset="0"/>
                <a:cs typeface="Times New Roman" panose="02020603050405020304" pitchFamily="18" charset="0"/>
              </a:rPr>
              <a:t>(1), pp.38-49.</a:t>
            </a:r>
          </a:p>
          <a:p>
            <a:pPr marL="360363" indent="-360363">
              <a:buNone/>
            </a:pPr>
            <a:r>
              <a:rPr lang="en-GB" sz="1400">
                <a:solidFill>
                  <a:srgbClr val="FFFFFF"/>
                </a:solidFill>
              </a:rPr>
              <a:t>Webster, H. and Crow, C. (2020) Newcastle University Writing Centre </a:t>
            </a:r>
            <a:br>
              <a:rPr lang="en-GB" sz="1400">
                <a:solidFill>
                  <a:srgbClr val="FFFFFF"/>
                </a:solidFill>
              </a:rPr>
            </a:br>
            <a:r>
              <a:rPr lang="en-GB" sz="1400" u="sng">
                <a:solidFill>
                  <a:srgbClr val="FFFFFF"/>
                </a:solidFill>
                <a:hlinkClick r:id="rId2"/>
              </a:rPr>
              <a:t>https://eur02.safelinks.protection.outlook.com/?url=https%3A%2F%2Fblogs.ncl.ac.uk%2Facademicskills%2Ffiles%2F2020%2F05%2FWriting-coursework-under-time-constraints-v2.pdf&amp;amp;data=02%7C01%7CS.Brown%40leedsbeckett.ac.uk%7C0094394477944eb4031108d7f991e631%7Cd79a81124fbe417aa112cd0fb490d85c%7C0%7C0%7C637252277459343117&amp;amp;sdata=Er1Fgo8Prq0CTivK2aZbdZI7cZgLvNqlE011j40sOwI%3D&amp;amp;reserved=0</a:t>
            </a:r>
            <a:r>
              <a:rPr lang="en-GB" sz="1400" u="sng">
                <a:solidFill>
                  <a:srgbClr val="FFFFFF"/>
                </a:solidFill>
              </a:rPr>
              <a:t> </a:t>
            </a:r>
            <a:endParaRPr lang="en-GB" sz="1400">
              <a:solidFill>
                <a:srgbClr val="FFFFFF"/>
              </a:solidFill>
            </a:endParaRPr>
          </a:p>
          <a:p>
            <a:pPr marL="360363" indent="-360363">
              <a:buNone/>
            </a:pPr>
            <a:r>
              <a:rPr lang="en-GB" sz="1400">
                <a:solidFill>
                  <a:srgbClr val="FFFFFF"/>
                </a:solidFill>
              </a:rPr>
              <a:t>Webster. H. (2020) Writing Development Centre Newcastle University ‘WDC explains it all in one slide Higher Order Thinking: Critical Analysis’ Preparing students for take-home and Open Book exams </a:t>
            </a:r>
            <a:r>
              <a:rPr lang="en-GB" sz="1400" u="sng">
                <a:solidFill>
                  <a:srgbClr val="FFFFFF"/>
                </a:solidFill>
                <a:hlinkClick r:id="rId2"/>
              </a:rPr>
              <a:t>https://www.garycwood.uk/</a:t>
            </a:r>
            <a:r>
              <a:rPr lang="en-GB" sz="1400" u="sng">
                <a:solidFill>
                  <a:srgbClr val="FFFFFF"/>
                </a:solidFill>
              </a:rPr>
              <a:t> and 19</a:t>
            </a:r>
            <a:r>
              <a:rPr lang="en-GB" sz="1400" u="sng" baseline="30000">
                <a:solidFill>
                  <a:srgbClr val="FFFFFF"/>
                </a:solidFill>
              </a:rPr>
              <a:t>th</a:t>
            </a:r>
            <a:r>
              <a:rPr lang="en-GB" sz="1400" u="sng">
                <a:solidFill>
                  <a:srgbClr val="FFFFFF"/>
                </a:solidFill>
              </a:rPr>
              <a:t> May 2020 7 Tips for students on the day of the exam itself: </a:t>
            </a:r>
            <a:r>
              <a:rPr lang="en-GB" sz="1400" u="sng">
                <a:solidFill>
                  <a:srgbClr val="FFFFFF"/>
                </a:solidFill>
                <a:hlinkClick r:id="rId2"/>
              </a:rPr>
              <a:t>https://www.garycwood.uk/2020/05/sitting-your-take-home-and-open-book-exams.htm</a:t>
            </a:r>
            <a:r>
              <a:rPr lang="en-GB" sz="1400" u="sng">
                <a:solidFill>
                  <a:srgbClr val="FFFFFF"/>
                </a:solidFill>
              </a:rPr>
              <a:t> </a:t>
            </a:r>
            <a:r>
              <a:rPr lang="en-GB" sz="1400">
                <a:solidFill>
                  <a:srgbClr val="FFFFFF"/>
                </a:solidFill>
              </a:rPr>
              <a:t>, University of Sheffield | Department of Mechanical Engineering.</a:t>
            </a:r>
          </a:p>
          <a:p>
            <a:pPr marL="360363" indent="-360363">
              <a:buNone/>
            </a:pPr>
            <a:r>
              <a:rPr lang="en-GB" sz="1400">
                <a:solidFill>
                  <a:srgbClr val="FFFFFF"/>
                </a:solidFill>
              </a:rPr>
              <a:t> </a:t>
            </a:r>
          </a:p>
          <a:p>
            <a:endParaRPr lang="en-GB" sz="1400">
              <a:solidFill>
                <a:srgbClr val="FFFFFF"/>
              </a:solidFill>
            </a:endParaRPr>
          </a:p>
        </p:txBody>
      </p:sp>
    </p:spTree>
    <p:extLst>
      <p:ext uri="{BB962C8B-B14F-4D97-AF65-F5344CB8AC3E}">
        <p14:creationId xmlns:p14="http://schemas.microsoft.com/office/powerpoint/2010/main" val="261791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41249" y="365760"/>
            <a:ext cx="9912072" cy="1188404"/>
          </a:xfrm>
        </p:spPr>
        <p:txBody>
          <a:bodyPr>
            <a:normAutofit/>
          </a:bodyPr>
          <a:lstStyle/>
          <a:p>
            <a:r>
              <a:rPr lang="en-GB" dirty="0"/>
              <a:t>Assessment linked to learning</a:t>
            </a:r>
          </a:p>
        </p:txBody>
      </p:sp>
      <p:sp>
        <p:nvSpPr>
          <p:cNvPr id="72" name="Freeform: Shape 7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3"/>
          <p:cNvSpPr>
            <a:spLocks noGrp="1" noChangeArrowheads="1"/>
          </p:cNvSpPr>
          <p:nvPr>
            <p:ph type="body" idx="1"/>
          </p:nvPr>
        </p:nvSpPr>
        <p:spPr>
          <a:xfrm>
            <a:off x="841248" y="2174358"/>
            <a:ext cx="7731642" cy="4045467"/>
          </a:xfrm>
        </p:spPr>
        <p:txBody>
          <a:bodyPr anchor="t">
            <a:normAutofit/>
          </a:bodyPr>
          <a:lstStyle/>
          <a:p>
            <a:pPr marL="609600" indent="-609600"/>
            <a:r>
              <a:rPr lang="en-GB" sz="2200">
                <a:solidFill>
                  <a:schemeClr val="bg1"/>
                </a:solidFill>
              </a:rPr>
              <a:t>Effective assessment significantly and positively impacts on student learning, (Boud, Mentkowski, Knight and Yorke and many others).</a:t>
            </a:r>
          </a:p>
          <a:p>
            <a:pPr marL="609600" indent="-609600"/>
            <a:r>
              <a:rPr lang="en-GB" sz="2200">
                <a:solidFill>
                  <a:schemeClr val="bg1"/>
                </a:solidFill>
              </a:rPr>
              <a:t>Assessment shapes student behaviour and poor assessment encourages strategic behaviour (Kneale). Clever course developers utilise this tendency and design assessment tools that foster the behaviours we would wish to see (for example, logical sequencing, fluent writing, effective referencing and good time management) and discourage others (‘rummage-sale’ data sourcing, aimless cutting and pasting and plagiarism).</a:t>
            </a:r>
          </a:p>
          <a:p>
            <a:pPr marL="609600" indent="-609600">
              <a:buNone/>
            </a:pPr>
            <a:endParaRPr lang="en-GB" sz="2200">
              <a:solidFill>
                <a:schemeClr val="bg1"/>
              </a:solidFill>
            </a:endParaRPr>
          </a:p>
        </p:txBody>
      </p:sp>
    </p:spTree>
    <p:extLst>
      <p:ext uri="{BB962C8B-B14F-4D97-AF65-F5344CB8AC3E}">
        <p14:creationId xmlns:p14="http://schemas.microsoft.com/office/powerpoint/2010/main" val="287603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841249" y="365760"/>
            <a:ext cx="9912072" cy="1188404"/>
          </a:xfrm>
        </p:spPr>
        <p:txBody>
          <a:bodyPr vert="horz" lIns="91440" tIns="45720" rIns="91440" bIns="45720" numCol="1" anchorCtr="0" compatLnSpc="1">
            <a:prstTxWarp prst="textNoShape">
              <a:avLst/>
            </a:prstTxWarp>
            <a:normAutofit/>
          </a:bodyPr>
          <a:lstStyle/>
          <a:p>
            <a:r>
              <a:rPr lang="en-GB" sz="3700"/>
              <a:t>Using assessment </a:t>
            </a:r>
            <a:r>
              <a:rPr lang="en-GB" sz="3700" i="1"/>
              <a:t>for</a:t>
            </a:r>
            <a:r>
              <a:rPr lang="en-GB" sz="3700"/>
              <a:t> learning </a:t>
            </a:r>
            <a:br>
              <a:rPr lang="en-GB" sz="3700"/>
            </a:br>
            <a:r>
              <a:rPr lang="en-GB" sz="3700"/>
              <a:t>(Sambell et al, 2012)</a:t>
            </a:r>
          </a:p>
        </p:txBody>
      </p:sp>
      <p:sp>
        <p:nvSpPr>
          <p:cNvPr id="72" name="Freeform: Shape 71">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Content Placeholder 2"/>
          <p:cNvSpPr>
            <a:spLocks noGrp="1"/>
          </p:cNvSpPr>
          <p:nvPr>
            <p:ph idx="1"/>
          </p:nvPr>
        </p:nvSpPr>
        <p:spPr>
          <a:xfrm>
            <a:off x="841248" y="2174358"/>
            <a:ext cx="7731642" cy="4045467"/>
          </a:xfrm>
        </p:spPr>
        <p:txBody>
          <a:bodyPr anchor="t">
            <a:normAutofit/>
          </a:bodyPr>
          <a:lstStyle/>
          <a:p>
            <a:pPr eaLnBrk="1" hangingPunct="1"/>
            <a:r>
              <a:rPr lang="en-US" sz="2400">
                <a:solidFill>
                  <a:schemeClr val="bg1"/>
                </a:solidFill>
              </a:rPr>
              <a:t>Assessment that is meaningful to students can provide them with a framework for activity;</a:t>
            </a:r>
          </a:p>
          <a:p>
            <a:pPr eaLnBrk="1" hangingPunct="1"/>
            <a:r>
              <a:rPr lang="en-US" sz="2400">
                <a:solidFill>
                  <a:schemeClr val="bg1"/>
                </a:solidFill>
              </a:rPr>
              <a:t>“Students can escape bad teaching but they can’t escape bad assessment” (Boud, 1995);</a:t>
            </a:r>
          </a:p>
          <a:p>
            <a:pPr eaLnBrk="1" hangingPunct="1"/>
            <a:r>
              <a:rPr lang="en-US" sz="2400">
                <a:solidFill>
                  <a:schemeClr val="bg1"/>
                </a:solidFill>
              </a:rPr>
              <a:t>Where assessment is fully part of the learning process and integrated within it, the act of being assessed can help students to make sense of their learning;</a:t>
            </a:r>
          </a:p>
          <a:p>
            <a:pPr eaLnBrk="1" hangingPunct="1"/>
            <a:r>
              <a:rPr lang="en-GB" sz="2400">
                <a:solidFill>
                  <a:schemeClr val="bg1"/>
                </a:solidFill>
              </a:rPr>
              <a:t>Assessment should be formative, informative, developmental and remediable.</a:t>
            </a:r>
          </a:p>
          <a:p>
            <a:pPr eaLnBrk="1" hangingPunct="1"/>
            <a:endParaRPr lang="en-US" sz="2400">
              <a:solidFill>
                <a:schemeClr val="bg1"/>
              </a:solidFill>
            </a:endParaRPr>
          </a:p>
        </p:txBody>
      </p:sp>
    </p:spTree>
    <p:extLst>
      <p:ext uri="{BB962C8B-B14F-4D97-AF65-F5344CB8AC3E}">
        <p14:creationId xmlns:p14="http://schemas.microsoft.com/office/powerpoint/2010/main" val="39508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838200" y="557188"/>
            <a:ext cx="10515600" cy="1133499"/>
          </a:xfrm>
        </p:spPr>
        <p:txBody>
          <a:bodyPr>
            <a:normAutofit/>
          </a:bodyPr>
          <a:lstStyle/>
          <a:p>
            <a:pPr algn="ctr"/>
            <a:r>
              <a:rPr lang="en-GB" sz="5200"/>
              <a:t>Formative and summative assessment</a:t>
            </a:r>
          </a:p>
        </p:txBody>
      </p:sp>
      <p:graphicFrame>
        <p:nvGraphicFramePr>
          <p:cNvPr id="17413" name="Rectangle 3">
            <a:extLst>
              <a:ext uri="{FF2B5EF4-FFF2-40B4-BE49-F238E27FC236}">
                <a16:creationId xmlns:a16="http://schemas.microsoft.com/office/drawing/2014/main" id="{7F7368C4-E5DC-43E6-B35F-C67A1B6D6109}"/>
              </a:ext>
            </a:extLst>
          </p:cNvPr>
          <p:cNvGraphicFramePr/>
          <p:nvPr>
            <p:extLst>
              <p:ext uri="{D42A27DB-BD31-4B8C-83A1-F6EECF244321}">
                <p14:modId xmlns:p14="http://schemas.microsoft.com/office/powerpoint/2010/main" val="264738668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88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524256" y="583616"/>
            <a:ext cx="3722141" cy="5520579"/>
          </a:xfrm>
        </p:spPr>
        <p:txBody>
          <a:bodyPr vert="horz" lIns="91440" tIns="45720" rIns="91440" bIns="45720" numCol="1" anchorCtr="0" compatLnSpc="1">
            <a:prstTxWarp prst="textNoShape">
              <a:avLst/>
            </a:prstTxWarp>
            <a:normAutofit/>
          </a:bodyPr>
          <a:lstStyle/>
          <a:p>
            <a:r>
              <a:rPr lang="en-GB" sz="4100">
                <a:solidFill>
                  <a:srgbClr val="FFFFFF"/>
                </a:solidFill>
              </a:rPr>
              <a:t>Are your learning outcomes SMART or VASCULAR? The usual ‘requirements’ are that they be:</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9F2ECDCF-D650-4405-88AD-63A82CFF7FE3}"/>
              </a:ext>
            </a:extLst>
          </p:cNvPr>
          <p:cNvGraphicFramePr>
            <a:graphicFrameLocks noGrp="1"/>
          </p:cNvGraphicFramePr>
          <p:nvPr>
            <p:ph idx="1"/>
            <p:extLst>
              <p:ext uri="{D42A27DB-BD31-4B8C-83A1-F6EECF244321}">
                <p14:modId xmlns:p14="http://schemas.microsoft.com/office/powerpoint/2010/main" val="47095271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92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757450" y="521208"/>
            <a:ext cx="10754437" cy="1627632"/>
          </a:xfrm>
        </p:spPr>
        <p:txBody>
          <a:bodyPr vert="horz" lIns="91440" tIns="45720" rIns="91440" bIns="45720" numCol="1" anchorCtr="0" compatLnSpc="1">
            <a:prstTxWarp prst="textNoShape">
              <a:avLst/>
            </a:prstTxWarp>
            <a:normAutofit/>
          </a:bodyPr>
          <a:lstStyle/>
          <a:p>
            <a:r>
              <a:rPr lang="en-GB" sz="4800" dirty="0">
                <a:solidFill>
                  <a:srgbClr val="FFFFFF"/>
                </a:solidFill>
              </a:rPr>
              <a:t>VASCULAR learning outcomes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757451" y="2776737"/>
            <a:ext cx="10754436" cy="3429234"/>
          </a:xfrm>
        </p:spPr>
        <p:txBody>
          <a:bodyPr anchor="ctr">
            <a:normAutofit/>
          </a:bodyPr>
          <a:lstStyle/>
          <a:p>
            <a:r>
              <a:rPr lang="en-GB" sz="1700" b="1" dirty="0">
                <a:solidFill>
                  <a:srgbClr val="0070C0"/>
                </a:solidFill>
              </a:rPr>
              <a:t>Verifiable</a:t>
            </a:r>
            <a:r>
              <a:rPr lang="en-GB" sz="1700" b="1" dirty="0">
                <a:solidFill>
                  <a:srgbClr val="FFFFFF"/>
                </a:solidFill>
              </a:rPr>
              <a:t>: Can we tell when they’ve been achieved? And can students?</a:t>
            </a:r>
          </a:p>
          <a:p>
            <a:r>
              <a:rPr lang="en-GB" sz="1700" b="1" dirty="0">
                <a:solidFill>
                  <a:srgbClr val="0070C0"/>
                </a:solidFill>
              </a:rPr>
              <a:t>Action orientated</a:t>
            </a:r>
            <a:r>
              <a:rPr lang="en-GB" sz="1700" b="1" dirty="0">
                <a:solidFill>
                  <a:srgbClr val="FFFFFF"/>
                </a:solidFill>
              </a:rPr>
              <a:t>: Do they lead to real and useful activity?</a:t>
            </a:r>
          </a:p>
          <a:p>
            <a:r>
              <a:rPr lang="en-GB" sz="1700" b="1" dirty="0">
                <a:solidFill>
                  <a:srgbClr val="0070C0"/>
                </a:solidFill>
              </a:rPr>
              <a:t>Singular</a:t>
            </a:r>
            <a:r>
              <a:rPr lang="en-GB" sz="1700" b="1" dirty="0">
                <a:solidFill>
                  <a:srgbClr val="FFFFFF"/>
                </a:solidFill>
              </a:rPr>
              <a:t>: i.e. not portmanteau outcomes combining two or more into one, making it difficult to assess if differently achieved, but readily matchable to student work produced?</a:t>
            </a:r>
          </a:p>
          <a:p>
            <a:r>
              <a:rPr lang="en-GB" sz="1700" b="1" dirty="0">
                <a:solidFill>
                  <a:srgbClr val="0070C0"/>
                </a:solidFill>
              </a:rPr>
              <a:t>Constructively aligned</a:t>
            </a:r>
            <a:r>
              <a:rPr lang="en-GB" sz="1700" b="1" dirty="0">
                <a:solidFill>
                  <a:srgbClr val="FFFFFF"/>
                </a:solidFill>
              </a:rPr>
              <a:t>? (Biggs and Tang, 2011) so that there is clear alignment between aims (What do students need to be able to know and do?), what is taught/ learned, how these are assessed and evaluated);</a:t>
            </a:r>
          </a:p>
          <a:p>
            <a:r>
              <a:rPr lang="en-GB" sz="1700" b="1" dirty="0">
                <a:solidFill>
                  <a:srgbClr val="0070C0"/>
                </a:solidFill>
              </a:rPr>
              <a:t>Understandable</a:t>
            </a:r>
            <a:r>
              <a:rPr lang="en-GB" sz="1700" b="1" dirty="0">
                <a:solidFill>
                  <a:srgbClr val="FFFFFF"/>
                </a:solidFill>
              </a:rPr>
              <a:t> i.e. using language codes that are meaningful to all stakeholders?</a:t>
            </a:r>
          </a:p>
          <a:p>
            <a:r>
              <a:rPr lang="en-GB" sz="1700" b="1" dirty="0">
                <a:solidFill>
                  <a:srgbClr val="0070C0"/>
                </a:solidFill>
              </a:rPr>
              <a:t>Level-appropriate</a:t>
            </a:r>
            <a:r>
              <a:rPr lang="en-GB" sz="1700" b="1" dirty="0">
                <a:solidFill>
                  <a:srgbClr val="FFFFFF"/>
                </a:solidFill>
              </a:rPr>
              <a:t>? Suitable and differentiable between1</a:t>
            </a:r>
            <a:r>
              <a:rPr lang="en-GB" sz="1700" b="1" baseline="30000" dirty="0">
                <a:solidFill>
                  <a:srgbClr val="FFFFFF"/>
                </a:solidFill>
              </a:rPr>
              <a:t>st</a:t>
            </a:r>
            <a:r>
              <a:rPr lang="en-GB" sz="1700" b="1" dirty="0">
                <a:solidFill>
                  <a:srgbClr val="FFFFFF"/>
                </a:solidFill>
              </a:rPr>
              <a:t> year, 2</a:t>
            </a:r>
            <a:r>
              <a:rPr lang="en-GB" sz="1700" b="1" baseline="30000" dirty="0">
                <a:solidFill>
                  <a:srgbClr val="FFFFFF"/>
                </a:solidFill>
              </a:rPr>
              <a:t>nd</a:t>
            </a:r>
            <a:r>
              <a:rPr lang="en-GB" sz="1700" b="1" dirty="0">
                <a:solidFill>
                  <a:srgbClr val="FFFFFF"/>
                </a:solidFill>
              </a:rPr>
              <a:t> year, 3</a:t>
            </a:r>
            <a:r>
              <a:rPr lang="en-GB" sz="1700" b="1" baseline="30000" dirty="0">
                <a:solidFill>
                  <a:srgbClr val="FFFFFF"/>
                </a:solidFill>
              </a:rPr>
              <a:t>rd</a:t>
            </a:r>
            <a:r>
              <a:rPr lang="en-GB" sz="1700" b="1" dirty="0">
                <a:solidFill>
                  <a:srgbClr val="FFFFFF"/>
                </a:solidFill>
              </a:rPr>
              <a:t> year, Masters, other PG? </a:t>
            </a:r>
          </a:p>
          <a:p>
            <a:r>
              <a:rPr lang="en-GB" sz="1700" b="1" dirty="0">
                <a:solidFill>
                  <a:srgbClr val="0070C0"/>
                </a:solidFill>
              </a:rPr>
              <a:t>Affective-inclusive</a:t>
            </a:r>
            <a:r>
              <a:rPr lang="en-GB" sz="1700" b="1" dirty="0">
                <a:solidFill>
                  <a:srgbClr val="FFFFFF"/>
                </a:solidFill>
              </a:rPr>
              <a:t> i.e. not just covering actions but capabilities in the affective domain?</a:t>
            </a:r>
          </a:p>
          <a:p>
            <a:r>
              <a:rPr lang="en-GB" sz="1700" b="1" dirty="0">
                <a:solidFill>
                  <a:srgbClr val="0070C0"/>
                </a:solidFill>
              </a:rPr>
              <a:t>Regularly reviewed</a:t>
            </a:r>
            <a:r>
              <a:rPr lang="en-GB" sz="1700" b="1" dirty="0">
                <a:solidFill>
                  <a:srgbClr val="FFFFFF"/>
                </a:solidFill>
              </a:rPr>
              <a:t>? Not just stuck in history and always fit-for-purpose.</a:t>
            </a:r>
          </a:p>
          <a:p>
            <a:endParaRPr lang="en-GB" sz="1700" dirty="0">
              <a:solidFill>
                <a:srgbClr val="FFFFFF"/>
              </a:solidFill>
            </a:endParaRPr>
          </a:p>
        </p:txBody>
      </p:sp>
    </p:spTree>
    <p:extLst>
      <p:ext uri="{BB962C8B-B14F-4D97-AF65-F5344CB8AC3E}">
        <p14:creationId xmlns:p14="http://schemas.microsoft.com/office/powerpoint/2010/main" val="983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098676" y="111091"/>
            <a:ext cx="8825486" cy="660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p>
            <a:endParaRPr lang="en-GB" dirty="0"/>
          </a:p>
        </p:txBody>
      </p:sp>
      <p:grpSp>
        <p:nvGrpSpPr>
          <p:cNvPr id="2" name="Group 3"/>
          <p:cNvGrpSpPr>
            <a:grpSpLocks/>
          </p:cNvGrpSpPr>
          <p:nvPr/>
        </p:nvGrpSpPr>
        <p:grpSpPr bwMode="auto">
          <a:xfrm>
            <a:off x="6157913" y="549275"/>
            <a:ext cx="2654300" cy="2725738"/>
            <a:chOff x="2937" y="346"/>
            <a:chExt cx="1672" cy="1717"/>
          </a:xfrm>
          <a:solidFill>
            <a:srgbClr val="00B050"/>
          </a:solidFill>
        </p:grpSpPr>
        <p:sp>
          <p:nvSpPr>
            <p:cNvPr id="48132" name="Freeform 4"/>
            <p:cNvSpPr>
              <a:spLocks/>
            </p:cNvSpPr>
            <p:nvPr/>
          </p:nvSpPr>
          <p:spPr bwMode="auto">
            <a:xfrm>
              <a:off x="2937" y="346"/>
              <a:ext cx="1672" cy="1717"/>
            </a:xfrm>
            <a:custGeom>
              <a:avLst/>
              <a:gdLst>
                <a:gd name="T0" fmla="*/ 75 w 75"/>
                <a:gd name="T1" fmla="*/ 42 h 87"/>
                <a:gd name="T2" fmla="*/ 0 w 75"/>
                <a:gd name="T3" fmla="*/ 0 h 87"/>
                <a:gd name="T4" fmla="*/ 0 w 75"/>
                <a:gd name="T5" fmla="*/ 87 h 87"/>
                <a:gd name="T6" fmla="*/ 75 w 75"/>
                <a:gd name="T7" fmla="*/ 42 h 87"/>
              </a:gdLst>
              <a:ahLst/>
              <a:cxnLst>
                <a:cxn ang="0">
                  <a:pos x="T0" y="T1"/>
                </a:cxn>
                <a:cxn ang="0">
                  <a:pos x="T2" y="T3"/>
                </a:cxn>
                <a:cxn ang="0">
                  <a:pos x="T4" y="T5"/>
                </a:cxn>
                <a:cxn ang="0">
                  <a:pos x="T6" y="T7"/>
                </a:cxn>
              </a:cxnLst>
              <a:rect l="0" t="0" r="r" b="b"/>
              <a:pathLst>
                <a:path w="75" h="87">
                  <a:moveTo>
                    <a:pt x="75" y="42"/>
                  </a:moveTo>
                  <a:cubicBezTo>
                    <a:pt x="59" y="16"/>
                    <a:pt x="30" y="0"/>
                    <a:pt x="0" y="0"/>
                  </a:cubicBezTo>
                  <a:lnTo>
                    <a:pt x="0" y="87"/>
                  </a:lnTo>
                  <a:lnTo>
                    <a:pt x="75" y="42"/>
                  </a:lnTo>
                  <a:close/>
                </a:path>
              </a:pathLst>
            </a:custGeom>
            <a:grpFill/>
            <a:ln w="25400">
              <a:solidFill>
                <a:srgbClr val="000000"/>
              </a:solidFill>
              <a:prstDash val="solid"/>
              <a:round/>
              <a:headEnd/>
              <a:tailEnd/>
            </a:ln>
          </p:spPr>
          <p:txBody>
            <a:bodyPr/>
            <a:lstStyle/>
            <a:p>
              <a:endParaRPr lang="en-GB" dirty="0"/>
            </a:p>
          </p:txBody>
        </p:sp>
        <p:sp>
          <p:nvSpPr>
            <p:cNvPr id="48133" name="Text Box 5"/>
            <p:cNvSpPr txBox="1">
              <a:spLocks noChangeArrowheads="1"/>
            </p:cNvSpPr>
            <p:nvPr/>
          </p:nvSpPr>
          <p:spPr bwMode="auto">
            <a:xfrm>
              <a:off x="3152" y="618"/>
              <a:ext cx="771" cy="73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b="1" dirty="0">
                  <a:latin typeface="Comic Sans MS" pitchFamily="66" charset="0"/>
                </a:rPr>
                <a:t>Emphasises authentic &amp; complex assessment tasks</a:t>
              </a:r>
              <a:endParaRPr lang="en-US" sz="1400" b="1" dirty="0">
                <a:latin typeface="Comic Sans MS" pitchFamily="66" charset="0"/>
              </a:endParaRPr>
            </a:p>
          </p:txBody>
        </p:sp>
      </p:grpSp>
      <p:grpSp>
        <p:nvGrpSpPr>
          <p:cNvPr id="3" name="Group 6"/>
          <p:cNvGrpSpPr>
            <a:grpSpLocks/>
          </p:cNvGrpSpPr>
          <p:nvPr/>
        </p:nvGrpSpPr>
        <p:grpSpPr bwMode="auto">
          <a:xfrm>
            <a:off x="3486150" y="547689"/>
            <a:ext cx="2687638" cy="2693987"/>
            <a:chOff x="1244" y="346"/>
            <a:chExt cx="1693" cy="1697"/>
          </a:xfrm>
        </p:grpSpPr>
        <p:sp>
          <p:nvSpPr>
            <p:cNvPr id="48135" name="Freeform 7"/>
            <p:cNvSpPr>
              <a:spLocks/>
            </p:cNvSpPr>
            <p:nvPr/>
          </p:nvSpPr>
          <p:spPr bwMode="auto">
            <a:xfrm>
              <a:off x="1244" y="346"/>
              <a:ext cx="1693" cy="1697"/>
            </a:xfrm>
            <a:custGeom>
              <a:avLst/>
              <a:gdLst>
                <a:gd name="T0" fmla="*/ 75 w 76"/>
                <a:gd name="T1" fmla="*/ 0 h 87"/>
                <a:gd name="T2" fmla="*/ 0 w 76"/>
                <a:gd name="T3" fmla="*/ 42 h 87"/>
                <a:gd name="T4" fmla="*/ 76 w 76"/>
                <a:gd name="T5" fmla="*/ 87 h 87"/>
                <a:gd name="T6" fmla="*/ 75 w 76"/>
                <a:gd name="T7" fmla="*/ 0 h 87"/>
              </a:gdLst>
              <a:ahLst/>
              <a:cxnLst>
                <a:cxn ang="0">
                  <a:pos x="T0" y="T1"/>
                </a:cxn>
                <a:cxn ang="0">
                  <a:pos x="T2" y="T3"/>
                </a:cxn>
                <a:cxn ang="0">
                  <a:pos x="T4" y="T5"/>
                </a:cxn>
                <a:cxn ang="0">
                  <a:pos x="T6" y="T7"/>
                </a:cxn>
              </a:cxnLst>
              <a:rect l="0" t="0" r="r" b="b"/>
              <a:pathLst>
                <a:path w="76" h="87">
                  <a:moveTo>
                    <a:pt x="75" y="0"/>
                  </a:moveTo>
                  <a:cubicBezTo>
                    <a:pt x="45" y="0"/>
                    <a:pt x="16" y="16"/>
                    <a:pt x="0" y="42"/>
                  </a:cubicBezTo>
                  <a:lnTo>
                    <a:pt x="76" y="87"/>
                  </a:lnTo>
                  <a:lnTo>
                    <a:pt x="75" y="0"/>
                  </a:lnTo>
                  <a:close/>
                </a:path>
              </a:pathLst>
            </a:custGeom>
            <a:solidFill>
              <a:srgbClr val="6699FF"/>
            </a:solidFill>
            <a:ln w="25400">
              <a:solidFill>
                <a:srgbClr val="000000"/>
              </a:solidFill>
              <a:prstDash val="solid"/>
              <a:round/>
              <a:headEnd/>
              <a:tailEnd/>
            </a:ln>
          </p:spPr>
          <p:txBody>
            <a:bodyPr/>
            <a:lstStyle/>
            <a:p>
              <a:endParaRPr lang="en-GB" dirty="0"/>
            </a:p>
          </p:txBody>
        </p:sp>
        <p:sp>
          <p:nvSpPr>
            <p:cNvPr id="48136" name="Text Box 8"/>
            <p:cNvSpPr txBox="1">
              <a:spLocks noChangeArrowheads="1"/>
            </p:cNvSpPr>
            <p:nvPr/>
          </p:nvSpPr>
          <p:spPr bwMode="auto">
            <a:xfrm>
              <a:off x="1822" y="619"/>
              <a:ext cx="1021"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400" b="1" dirty="0">
                  <a:latin typeface="Comic Sans MS" pitchFamily="66" charset="0"/>
                </a:rPr>
                <a:t>Develops students’ abilities to evaluate own progress, direct own learning</a:t>
              </a:r>
              <a:endParaRPr lang="en-US" sz="1400" b="1" dirty="0">
                <a:latin typeface="Comic Sans MS" pitchFamily="66" charset="0"/>
              </a:endParaRPr>
            </a:p>
          </p:txBody>
        </p:sp>
      </p:grpSp>
      <p:grpSp>
        <p:nvGrpSpPr>
          <p:cNvPr id="4" name="Group 9"/>
          <p:cNvGrpSpPr>
            <a:grpSpLocks/>
          </p:cNvGrpSpPr>
          <p:nvPr/>
        </p:nvGrpSpPr>
        <p:grpSpPr bwMode="auto">
          <a:xfrm>
            <a:off x="3055939" y="1839913"/>
            <a:ext cx="3114675" cy="2755900"/>
            <a:chOff x="975" y="1175"/>
            <a:chExt cx="1962" cy="1736"/>
          </a:xfrm>
          <a:solidFill>
            <a:schemeClr val="accent6">
              <a:lumMod val="40000"/>
              <a:lumOff val="60000"/>
            </a:schemeClr>
          </a:solidFill>
        </p:grpSpPr>
        <p:sp>
          <p:nvSpPr>
            <p:cNvPr id="48138" name="Freeform 10"/>
            <p:cNvSpPr>
              <a:spLocks/>
            </p:cNvSpPr>
            <p:nvPr/>
          </p:nvSpPr>
          <p:spPr bwMode="auto">
            <a:xfrm>
              <a:off x="975" y="1175"/>
              <a:ext cx="1962" cy="1736"/>
            </a:xfrm>
            <a:custGeom>
              <a:avLst/>
              <a:gdLst>
                <a:gd name="T0" fmla="*/ 12 w 88"/>
                <a:gd name="T1" fmla="*/ 0 h 89"/>
                <a:gd name="T2" fmla="*/ 1 w 88"/>
                <a:gd name="T3" fmla="*/ 44 h 89"/>
                <a:gd name="T4" fmla="*/ 12 w 88"/>
                <a:gd name="T5" fmla="*/ 89 h 89"/>
                <a:gd name="T6" fmla="*/ 88 w 88"/>
                <a:gd name="T7" fmla="*/ 45 h 89"/>
                <a:gd name="T8" fmla="*/ 12 w 88"/>
                <a:gd name="T9" fmla="*/ 0 h 89"/>
              </a:gdLst>
              <a:ahLst/>
              <a:cxnLst>
                <a:cxn ang="0">
                  <a:pos x="T0" y="T1"/>
                </a:cxn>
                <a:cxn ang="0">
                  <a:pos x="T2" y="T3"/>
                </a:cxn>
                <a:cxn ang="0">
                  <a:pos x="T4" y="T5"/>
                </a:cxn>
                <a:cxn ang="0">
                  <a:pos x="T6" y="T7"/>
                </a:cxn>
                <a:cxn ang="0">
                  <a:pos x="T8" y="T9"/>
                </a:cxn>
              </a:cxnLst>
              <a:rect l="0" t="0" r="r" b="b"/>
              <a:pathLst>
                <a:path w="88" h="89">
                  <a:moveTo>
                    <a:pt x="12" y="0"/>
                  </a:moveTo>
                  <a:cubicBezTo>
                    <a:pt x="5" y="14"/>
                    <a:pt x="1" y="29"/>
                    <a:pt x="1" y="44"/>
                  </a:cubicBezTo>
                  <a:cubicBezTo>
                    <a:pt x="0" y="60"/>
                    <a:pt x="5" y="75"/>
                    <a:pt x="12" y="89"/>
                  </a:cubicBezTo>
                  <a:lnTo>
                    <a:pt x="88" y="45"/>
                  </a:lnTo>
                  <a:lnTo>
                    <a:pt x="12" y="0"/>
                  </a:lnTo>
                  <a:close/>
                </a:path>
              </a:pathLst>
            </a:custGeom>
            <a:grpFill/>
            <a:ln w="25400">
              <a:solidFill>
                <a:srgbClr val="000000"/>
              </a:solidFill>
              <a:prstDash val="solid"/>
              <a:round/>
              <a:headEnd/>
              <a:tailEnd/>
            </a:ln>
          </p:spPr>
          <p:txBody>
            <a:bodyPr/>
            <a:lstStyle/>
            <a:p>
              <a:endParaRPr lang="en-GB" dirty="0"/>
            </a:p>
          </p:txBody>
        </p:sp>
        <p:sp>
          <p:nvSpPr>
            <p:cNvPr id="48139" name="Text Box 11"/>
            <p:cNvSpPr txBox="1">
              <a:spLocks noChangeArrowheads="1"/>
            </p:cNvSpPr>
            <p:nvPr/>
          </p:nvSpPr>
          <p:spPr bwMode="auto">
            <a:xfrm>
              <a:off x="1086" y="1755"/>
              <a:ext cx="1269" cy="73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1400" b="1" dirty="0">
                  <a:latin typeface="Comic Sans MS" pitchFamily="66" charset="0"/>
                </a:rPr>
                <a:t>Is rich in informal feedback (e.g. peer review of draft writing, collaborative project work)</a:t>
              </a:r>
              <a:endParaRPr lang="en-US" sz="1400" b="1" dirty="0">
                <a:latin typeface="Comic Sans MS" pitchFamily="66" charset="0"/>
              </a:endParaRPr>
            </a:p>
          </p:txBody>
        </p:sp>
      </p:grpSp>
      <p:grpSp>
        <p:nvGrpSpPr>
          <p:cNvPr id="5" name="Group 12"/>
          <p:cNvGrpSpPr>
            <a:grpSpLocks/>
          </p:cNvGrpSpPr>
          <p:nvPr/>
        </p:nvGrpSpPr>
        <p:grpSpPr bwMode="auto">
          <a:xfrm>
            <a:off x="3484564" y="3235326"/>
            <a:ext cx="2687637" cy="2659063"/>
            <a:chOff x="1244" y="2073"/>
            <a:chExt cx="1693" cy="1675"/>
          </a:xfrm>
        </p:grpSpPr>
        <p:sp>
          <p:nvSpPr>
            <p:cNvPr id="48141" name="Freeform 13"/>
            <p:cNvSpPr>
              <a:spLocks/>
            </p:cNvSpPr>
            <p:nvPr/>
          </p:nvSpPr>
          <p:spPr bwMode="auto">
            <a:xfrm>
              <a:off x="1244" y="2073"/>
              <a:ext cx="1693" cy="1675"/>
            </a:xfrm>
            <a:custGeom>
              <a:avLst/>
              <a:gdLst>
                <a:gd name="T0" fmla="*/ 0 w 76"/>
                <a:gd name="T1" fmla="*/ 44 h 86"/>
                <a:gd name="T2" fmla="*/ 76 w 76"/>
                <a:gd name="T3" fmla="*/ 86 h 86"/>
                <a:gd name="T4" fmla="*/ 76 w 76"/>
                <a:gd name="T5" fmla="*/ 0 h 86"/>
                <a:gd name="T6" fmla="*/ 0 w 76"/>
                <a:gd name="T7" fmla="*/ 44 h 86"/>
              </a:gdLst>
              <a:ahLst/>
              <a:cxnLst>
                <a:cxn ang="0">
                  <a:pos x="T0" y="T1"/>
                </a:cxn>
                <a:cxn ang="0">
                  <a:pos x="T2" y="T3"/>
                </a:cxn>
                <a:cxn ang="0">
                  <a:pos x="T4" y="T5"/>
                </a:cxn>
                <a:cxn ang="0">
                  <a:pos x="T6" y="T7"/>
                </a:cxn>
              </a:cxnLst>
              <a:rect l="0" t="0" r="r" b="b"/>
              <a:pathLst>
                <a:path w="76" h="86">
                  <a:moveTo>
                    <a:pt x="0" y="44"/>
                  </a:moveTo>
                  <a:cubicBezTo>
                    <a:pt x="16" y="70"/>
                    <a:pt x="45" y="86"/>
                    <a:pt x="76" y="86"/>
                  </a:cubicBezTo>
                  <a:lnTo>
                    <a:pt x="76" y="0"/>
                  </a:lnTo>
                  <a:lnTo>
                    <a:pt x="0" y="44"/>
                  </a:lnTo>
                  <a:close/>
                </a:path>
              </a:pathLst>
            </a:custGeom>
            <a:solidFill>
              <a:srgbClr val="FF0000"/>
            </a:solidFill>
            <a:ln w="25400">
              <a:solidFill>
                <a:srgbClr val="000000"/>
              </a:solidFill>
              <a:prstDash val="solid"/>
              <a:round/>
              <a:headEnd/>
              <a:tailEnd/>
            </a:ln>
          </p:spPr>
          <p:txBody>
            <a:bodyPr/>
            <a:lstStyle/>
            <a:p>
              <a:endParaRPr lang="en-GB" dirty="0"/>
            </a:p>
          </p:txBody>
        </p:sp>
        <p:sp>
          <p:nvSpPr>
            <p:cNvPr id="48142" name="Text Box 14"/>
            <p:cNvSpPr txBox="1">
              <a:spLocks noChangeArrowheads="1"/>
            </p:cNvSpPr>
            <p:nvPr/>
          </p:nvSpPr>
          <p:spPr bwMode="auto">
            <a:xfrm>
              <a:off x="1620" y="2742"/>
              <a:ext cx="1269"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1400" b="1" dirty="0">
                  <a:latin typeface="Comic Sans MS" pitchFamily="66" charset="0"/>
                </a:rPr>
                <a:t>Is rich in formal feedback (e.g. tutor comment, self-review logs)</a:t>
              </a:r>
              <a:endParaRPr lang="en-US" sz="1400" b="1" dirty="0">
                <a:latin typeface="Comic Sans MS" pitchFamily="66" charset="0"/>
              </a:endParaRPr>
            </a:p>
          </p:txBody>
        </p:sp>
      </p:grpSp>
      <p:grpSp>
        <p:nvGrpSpPr>
          <p:cNvPr id="6" name="Group 15"/>
          <p:cNvGrpSpPr>
            <a:grpSpLocks/>
          </p:cNvGrpSpPr>
          <p:nvPr/>
        </p:nvGrpSpPr>
        <p:grpSpPr bwMode="auto">
          <a:xfrm>
            <a:off x="6170614" y="3235326"/>
            <a:ext cx="2625725" cy="2659063"/>
            <a:chOff x="2920" y="2056"/>
            <a:chExt cx="1672" cy="1675"/>
          </a:xfrm>
        </p:grpSpPr>
        <p:sp>
          <p:nvSpPr>
            <p:cNvPr id="48144" name="Freeform 16"/>
            <p:cNvSpPr>
              <a:spLocks/>
            </p:cNvSpPr>
            <p:nvPr/>
          </p:nvSpPr>
          <p:spPr bwMode="auto">
            <a:xfrm>
              <a:off x="2920" y="2056"/>
              <a:ext cx="1672" cy="1675"/>
            </a:xfrm>
            <a:custGeom>
              <a:avLst/>
              <a:gdLst>
                <a:gd name="T0" fmla="*/ 0 w 75"/>
                <a:gd name="T1" fmla="*/ 86 h 86"/>
                <a:gd name="T2" fmla="*/ 75 w 75"/>
                <a:gd name="T3" fmla="*/ 44 h 86"/>
                <a:gd name="T4" fmla="*/ 0 w 75"/>
                <a:gd name="T5" fmla="*/ 0 h 86"/>
                <a:gd name="T6" fmla="*/ 0 w 75"/>
                <a:gd name="T7" fmla="*/ 86 h 86"/>
              </a:gdLst>
              <a:ahLst/>
              <a:cxnLst>
                <a:cxn ang="0">
                  <a:pos x="T0" y="T1"/>
                </a:cxn>
                <a:cxn ang="0">
                  <a:pos x="T2" y="T3"/>
                </a:cxn>
                <a:cxn ang="0">
                  <a:pos x="T4" y="T5"/>
                </a:cxn>
                <a:cxn ang="0">
                  <a:pos x="T6" y="T7"/>
                </a:cxn>
              </a:cxnLst>
              <a:rect l="0" t="0" r="r" b="b"/>
              <a:pathLst>
                <a:path w="75" h="86">
                  <a:moveTo>
                    <a:pt x="0" y="86"/>
                  </a:moveTo>
                  <a:cubicBezTo>
                    <a:pt x="30" y="86"/>
                    <a:pt x="59" y="70"/>
                    <a:pt x="75" y="44"/>
                  </a:cubicBezTo>
                  <a:lnTo>
                    <a:pt x="0" y="0"/>
                  </a:lnTo>
                  <a:lnTo>
                    <a:pt x="0" y="86"/>
                  </a:lnTo>
                  <a:close/>
                </a:path>
              </a:pathLst>
            </a:custGeom>
            <a:solidFill>
              <a:srgbClr val="AA9330"/>
            </a:solidFill>
            <a:ln w="25400">
              <a:solidFill>
                <a:srgbClr val="000000"/>
              </a:solidFill>
              <a:prstDash val="solid"/>
              <a:round/>
              <a:headEnd/>
              <a:tailEnd/>
            </a:ln>
          </p:spPr>
          <p:txBody>
            <a:bodyPr/>
            <a:lstStyle/>
            <a:p>
              <a:endParaRPr lang="en-GB" dirty="0"/>
            </a:p>
          </p:txBody>
        </p:sp>
        <p:sp>
          <p:nvSpPr>
            <p:cNvPr id="48145" name="Text Box 17"/>
            <p:cNvSpPr txBox="1">
              <a:spLocks noChangeArrowheads="1"/>
            </p:cNvSpPr>
            <p:nvPr/>
          </p:nvSpPr>
          <p:spPr bwMode="auto">
            <a:xfrm>
              <a:off x="3002" y="2497"/>
              <a:ext cx="105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400" b="1" dirty="0">
                  <a:latin typeface="Comic Sans MS" pitchFamily="66" charset="0"/>
                </a:rPr>
                <a:t>Offers extensive ‘low stakes’ confidence building opportunities and practice</a:t>
              </a:r>
              <a:endParaRPr lang="en-US" sz="1400" b="1" dirty="0">
                <a:latin typeface="Comic Sans MS" pitchFamily="66" charset="0"/>
              </a:endParaRPr>
            </a:p>
          </p:txBody>
        </p:sp>
      </p:grpSp>
      <p:grpSp>
        <p:nvGrpSpPr>
          <p:cNvPr id="7" name="Group 18"/>
          <p:cNvGrpSpPr>
            <a:grpSpLocks/>
          </p:cNvGrpSpPr>
          <p:nvPr/>
        </p:nvGrpSpPr>
        <p:grpSpPr bwMode="auto">
          <a:xfrm>
            <a:off x="6157913" y="1852613"/>
            <a:ext cx="3078162" cy="2755900"/>
            <a:chOff x="2937" y="1175"/>
            <a:chExt cx="1939" cy="1736"/>
          </a:xfrm>
        </p:grpSpPr>
        <p:sp>
          <p:nvSpPr>
            <p:cNvPr id="48147" name="Freeform 19"/>
            <p:cNvSpPr>
              <a:spLocks/>
            </p:cNvSpPr>
            <p:nvPr/>
          </p:nvSpPr>
          <p:spPr bwMode="auto">
            <a:xfrm>
              <a:off x="2937" y="1175"/>
              <a:ext cx="1939" cy="1736"/>
            </a:xfrm>
            <a:custGeom>
              <a:avLst/>
              <a:gdLst>
                <a:gd name="T0" fmla="*/ 75 w 87"/>
                <a:gd name="T1" fmla="*/ 89 h 89"/>
                <a:gd name="T2" fmla="*/ 87 w 87"/>
                <a:gd name="T3" fmla="*/ 45 h 89"/>
                <a:gd name="T4" fmla="*/ 75 w 87"/>
                <a:gd name="T5" fmla="*/ 0 h 89"/>
                <a:gd name="T6" fmla="*/ 0 w 87"/>
                <a:gd name="T7" fmla="*/ 45 h 89"/>
                <a:gd name="T8" fmla="*/ 75 w 87"/>
                <a:gd name="T9" fmla="*/ 89 h 89"/>
              </a:gdLst>
              <a:ahLst/>
              <a:cxnLst>
                <a:cxn ang="0">
                  <a:pos x="T0" y="T1"/>
                </a:cxn>
                <a:cxn ang="0">
                  <a:pos x="T2" y="T3"/>
                </a:cxn>
                <a:cxn ang="0">
                  <a:pos x="T4" y="T5"/>
                </a:cxn>
                <a:cxn ang="0">
                  <a:pos x="T6" y="T7"/>
                </a:cxn>
                <a:cxn ang="0">
                  <a:pos x="T8" y="T9"/>
                </a:cxn>
              </a:cxnLst>
              <a:rect l="0" t="0" r="r" b="b"/>
              <a:pathLst>
                <a:path w="87" h="89">
                  <a:moveTo>
                    <a:pt x="75" y="89"/>
                  </a:moveTo>
                  <a:cubicBezTo>
                    <a:pt x="82" y="75"/>
                    <a:pt x="87" y="60"/>
                    <a:pt x="87" y="45"/>
                  </a:cubicBezTo>
                  <a:cubicBezTo>
                    <a:pt x="87" y="29"/>
                    <a:pt x="82" y="14"/>
                    <a:pt x="75" y="0"/>
                  </a:cubicBezTo>
                  <a:lnTo>
                    <a:pt x="0" y="45"/>
                  </a:lnTo>
                  <a:lnTo>
                    <a:pt x="75" y="89"/>
                  </a:lnTo>
                  <a:close/>
                </a:path>
              </a:pathLst>
            </a:custGeom>
            <a:solidFill>
              <a:schemeClr val="bg1">
                <a:lumMod val="85000"/>
              </a:schemeClr>
            </a:solidFill>
            <a:ln w="25400">
              <a:solidFill>
                <a:srgbClr val="000000"/>
              </a:solidFill>
              <a:prstDash val="solid"/>
              <a:round/>
              <a:headEnd/>
              <a:tailEnd/>
            </a:ln>
          </p:spPr>
          <p:txBody>
            <a:bodyPr/>
            <a:lstStyle/>
            <a:p>
              <a:endParaRPr lang="en-GB" dirty="0"/>
            </a:p>
          </p:txBody>
        </p:sp>
        <p:sp>
          <p:nvSpPr>
            <p:cNvPr id="48148" name="Text Box 20"/>
            <p:cNvSpPr txBox="1">
              <a:spLocks noChangeArrowheads="1"/>
            </p:cNvSpPr>
            <p:nvPr/>
          </p:nvSpPr>
          <p:spPr bwMode="auto">
            <a:xfrm>
              <a:off x="3670" y="1686"/>
              <a:ext cx="1045" cy="737"/>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1400" b="1" dirty="0">
                  <a:latin typeface="Comic Sans MS" pitchFamily="66" charset="0"/>
                </a:rPr>
                <a:t>Uses high stakes summative assessment rigorously but sparingly</a:t>
              </a:r>
              <a:endParaRPr lang="en-US" sz="1400" b="1" dirty="0">
                <a:latin typeface="Comic Sans MS" pitchFamily="66" charset="0"/>
              </a:endParaRPr>
            </a:p>
          </p:txBody>
        </p:sp>
      </p:grpSp>
      <p:sp>
        <p:nvSpPr>
          <p:cNvPr id="48149" name="Text Box 21"/>
          <p:cNvSpPr txBox="1">
            <a:spLocks noChangeArrowheads="1"/>
          </p:cNvSpPr>
          <p:nvPr/>
        </p:nvSpPr>
        <p:spPr bwMode="auto">
          <a:xfrm>
            <a:off x="274320" y="274638"/>
            <a:ext cx="31146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dirty="0">
                <a:solidFill>
                  <a:srgbClr val="3366FF"/>
                </a:solidFill>
                <a:latin typeface="Tahoma" charset="0"/>
              </a:rPr>
              <a:t>Assessment for Learning: the Northumbria model</a:t>
            </a:r>
            <a:endParaRPr lang="en-GB" sz="2400" dirty="0">
              <a:solidFill>
                <a:srgbClr val="3366FF"/>
              </a:solidFill>
              <a:latin typeface="Tahoma" charset="0"/>
            </a:endParaRPr>
          </a:p>
        </p:txBody>
      </p:sp>
    </p:spTree>
    <p:extLst>
      <p:ext uri="{BB962C8B-B14F-4D97-AF65-F5344CB8AC3E}">
        <p14:creationId xmlns:p14="http://schemas.microsoft.com/office/powerpoint/2010/main" val="2643120153"/>
      </p:ext>
    </p:extLst>
  </p:cSld>
  <p:clrMapOvr>
    <a:masterClrMapping/>
  </p:clrMapOvr>
  <p:transition spd="slow" advTm="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4257</Words>
  <Application>Microsoft Office PowerPoint</Application>
  <PresentationFormat>Widescreen</PresentationFormat>
  <Paragraphs>220</Paragraphs>
  <Slides>36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Comic Sans MS</vt:lpstr>
      <vt:lpstr>Tahoma</vt:lpstr>
      <vt:lpstr>Wingdings</vt:lpstr>
      <vt:lpstr>Office Theme</vt:lpstr>
      <vt:lpstr>Newcastle College Group Master classs on Higher Education Assessment</vt:lpstr>
      <vt:lpstr>Assessment in context</vt:lpstr>
      <vt:lpstr>PowerPoint Presentation</vt:lpstr>
      <vt:lpstr>Assessment linked to learning</vt:lpstr>
      <vt:lpstr>Using assessment for learning  (Sambell et al, 2012)</vt:lpstr>
      <vt:lpstr>Formative and summative assessment</vt:lpstr>
      <vt:lpstr>Are your learning outcomes SMART or VASCULAR? The usual ‘requirements’ are that they be:</vt:lpstr>
      <vt:lpstr>VASCULAR learning outcomes</vt:lpstr>
      <vt:lpstr>PowerPoint Presentation</vt:lpstr>
      <vt:lpstr>Assessment for learning</vt:lpstr>
      <vt:lpstr>Assessment for learning</vt:lpstr>
      <vt:lpstr>Assessment literacy: students do better if they can: </vt:lpstr>
      <vt:lpstr>Authentic assessment: what are the principal benefits for stakeholders?</vt:lpstr>
      <vt:lpstr>Questions employers might ask at interview that might help us frame some of our assignments. Can you tell us about an occasion when: </vt:lpstr>
      <vt:lpstr>Diverse format assignments for authenticity could include:</vt:lpstr>
      <vt:lpstr>PowerPoint Presentation</vt:lpstr>
      <vt:lpstr>Encouraging better use of feedback </vt:lpstr>
      <vt:lpstr>Good feedback:  (after Brown, S. (2015), Assessment, learning and teaching in higher education: global perspectives, London: Palgrave-MacMillan)</vt:lpstr>
      <vt:lpstr>Good feedback:</vt:lpstr>
      <vt:lpstr>Good feedback:</vt:lpstr>
      <vt:lpstr>Five things students really hate about poor feedback</vt:lpstr>
      <vt:lpstr>Encouraging students to recognise and use the feedback we provide for them</vt:lpstr>
      <vt:lpstr>Inclusive assessment: Bridging the attainment gap (Cotton et al, 2013)</vt:lpstr>
      <vt:lpstr>Cotton et al propose 3 issues which warrant further attention</vt:lpstr>
      <vt:lpstr>Do we have comparable technological environments? Do you expect your students to:</vt:lpstr>
      <vt:lpstr>Are there shared concepts of student support? Do you</vt:lpstr>
      <vt:lpstr>Diverse learning contexts: how far do you:</vt:lpstr>
      <vt:lpstr>Religious, social and ethnic considerations</vt:lpstr>
      <vt:lpstr>Specialised  HE disciplinary discourses</vt:lpstr>
      <vt:lpstr>A Fit for Purpose model of assessment asks:</vt:lpstr>
      <vt:lpstr>In conclusion: 10 questions about the fitness for purpose of your assessment practices</vt:lpstr>
      <vt:lpstr>And the next five:</vt:lpstr>
      <vt:lpstr>References and other useful reading</vt:lpstr>
      <vt:lpstr>References 2</vt:lpstr>
      <vt:lpstr>References 3</vt:lpstr>
      <vt:lpstr>References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Sally Brown 2021 Powerpoints</dc:title>
  <dc:creator>Phil Race</dc:creator>
  <cp:lastModifiedBy>Phil Race</cp:lastModifiedBy>
  <cp:revision>12</cp:revision>
  <dcterms:created xsi:type="dcterms:W3CDTF">2020-12-18T15:11:00Z</dcterms:created>
  <dcterms:modified xsi:type="dcterms:W3CDTF">2021-02-07T13:46:30Z</dcterms:modified>
</cp:coreProperties>
</file>