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31" r:id="rId3"/>
    <p:sldMasterId id="2147483832" r:id="rId4"/>
  </p:sldMasterIdLst>
  <p:notesMasterIdLst>
    <p:notesMasterId r:id="rId21"/>
  </p:notesMasterIdLst>
  <p:handoutMasterIdLst>
    <p:handoutMasterId r:id="rId22"/>
  </p:handoutMasterIdLst>
  <p:sldIdLst>
    <p:sldId id="844" r:id="rId5"/>
    <p:sldId id="845" r:id="rId6"/>
    <p:sldId id="859" r:id="rId7"/>
    <p:sldId id="855" r:id="rId8"/>
    <p:sldId id="846" r:id="rId9"/>
    <p:sldId id="867" r:id="rId10"/>
    <p:sldId id="863" r:id="rId11"/>
    <p:sldId id="870" r:id="rId12"/>
    <p:sldId id="868" r:id="rId13"/>
    <p:sldId id="869" r:id="rId14"/>
    <p:sldId id="854" r:id="rId15"/>
    <p:sldId id="860" r:id="rId16"/>
    <p:sldId id="847" r:id="rId17"/>
    <p:sldId id="848" r:id="rId18"/>
    <p:sldId id="849" r:id="rId19"/>
    <p:sldId id="850" r:id="rId20"/>
  </p:sldIdLst>
  <p:sldSz cx="9144000" cy="6858000" type="screen4x3"/>
  <p:notesSz cx="6889750" cy="10018713"/>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4D172E-D785-41F8-8A12-84DFCBC463F6}" v="11" dt="2020-08-27T16:31:18.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4384" autoAdjust="0"/>
  </p:normalViewPr>
  <p:slideViewPr>
    <p:cSldViewPr>
      <p:cViewPr varScale="1">
        <p:scale>
          <a:sx n="103" d="100"/>
          <a:sy n="103" d="100"/>
        </p:scale>
        <p:origin x="114" y="420"/>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40" d="100"/>
        <a:sy n="140" d="100"/>
      </p:scale>
      <p:origin x="0" y="-204"/>
    </p:cViewPr>
  </p:sorterViewPr>
  <p:notesViewPr>
    <p:cSldViewPr>
      <p:cViewPr varScale="1">
        <p:scale>
          <a:sx n="80" d="100"/>
          <a:sy n="80" d="100"/>
        </p:scale>
        <p:origin x="-2022" y="-10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 y="0"/>
            <a:ext cx="2985558" cy="500936"/>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02598" y="0"/>
            <a:ext cx="2985558" cy="500936"/>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1" y="9516039"/>
            <a:ext cx="2985558" cy="500936"/>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02598" y="9516039"/>
            <a:ext cx="2985558" cy="500936"/>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85558" cy="500936"/>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02598" y="0"/>
            <a:ext cx="2985558" cy="500936"/>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8976" y="4758889"/>
            <a:ext cx="5511800" cy="4508421"/>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1" y="9516039"/>
            <a:ext cx="2985558" cy="500936"/>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02598" y="9516039"/>
            <a:ext cx="2985558" cy="500936"/>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200035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See below- from HK and paper 3- but the paper 4 updates include</a:t>
            </a:r>
          </a:p>
          <a:p>
            <a:endParaRPr lang="en-GB" sz="1300" dirty="0"/>
          </a:p>
          <a:p>
            <a:pPr>
              <a:lnSpc>
                <a:spcPct val="160000"/>
              </a:lnSpc>
            </a:pPr>
            <a:r>
              <a:rPr lang="en-GB" sz="1300" dirty="0"/>
              <a:t>(Arnold- def of </a:t>
            </a:r>
            <a:r>
              <a:rPr lang="en-GB" sz="1300" dirty="0" err="1"/>
              <a:t>authenctictcity</a:t>
            </a:r>
            <a:r>
              <a:rPr lang="en-GB" sz="1300" dirty="0"/>
              <a:t> = </a:t>
            </a:r>
            <a:r>
              <a:rPr lang="en-GB" sz="1400" b="1" dirty="0"/>
              <a:t>Authentic – real and true</a:t>
            </a:r>
            <a:endParaRPr lang="en-GB" sz="1400" dirty="0"/>
          </a:p>
          <a:p>
            <a:pPr marL="462229" indent="-462229">
              <a:lnSpc>
                <a:spcPct val="160000"/>
              </a:lnSpc>
              <a:buFont typeface="+mj-lt"/>
              <a:buAutoNum type="arabicPeriod"/>
            </a:pPr>
            <a:r>
              <a:rPr lang="en-GB" sz="1400" dirty="0"/>
              <a:t>Authentic to employability (real, like </a:t>
            </a:r>
            <a:r>
              <a:rPr lang="en-GB" sz="1400" b="1" dirty="0"/>
              <a:t>work</a:t>
            </a:r>
            <a:r>
              <a:rPr lang="en-GB" sz="1400" dirty="0"/>
              <a:t>) </a:t>
            </a:r>
          </a:p>
          <a:p>
            <a:pPr marL="462229" indent="-462229">
              <a:lnSpc>
                <a:spcPct val="160000"/>
              </a:lnSpc>
              <a:buFont typeface="+mj-lt"/>
              <a:buAutoNum type="arabicPeriod"/>
            </a:pPr>
            <a:r>
              <a:rPr lang="en-GB" sz="1400" dirty="0"/>
              <a:t>Authentic to discipline (growing in </a:t>
            </a:r>
            <a:r>
              <a:rPr lang="en-GB" sz="1400" b="1" dirty="0"/>
              <a:t>discipline</a:t>
            </a:r>
            <a:r>
              <a:rPr lang="en-GB" sz="1400" dirty="0"/>
              <a:t>)</a:t>
            </a:r>
          </a:p>
          <a:p>
            <a:pPr marL="462229" indent="-462229">
              <a:lnSpc>
                <a:spcPct val="160000"/>
              </a:lnSpc>
              <a:buFont typeface="+mj-lt"/>
              <a:buAutoNum type="arabicPeriod"/>
            </a:pPr>
            <a:r>
              <a:rPr lang="en-GB" sz="1400" dirty="0"/>
              <a:t>Authentic to</a:t>
            </a:r>
            <a:r>
              <a:rPr lang="en-GB" sz="1400" b="1" dirty="0"/>
              <a:t> self </a:t>
            </a:r>
            <a:r>
              <a:rPr lang="en-GB" sz="1400" dirty="0"/>
              <a:t>(</a:t>
            </a:r>
            <a:r>
              <a:rPr lang="en-GB" sz="1400" i="1" dirty="0"/>
              <a:t>as I wish to become)</a:t>
            </a:r>
            <a:endParaRPr lang="en-GB" sz="1400" dirty="0"/>
          </a:p>
          <a:p>
            <a:r>
              <a:rPr lang="en-GB" sz="1300" dirty="0"/>
              <a:t>Real world relevance- </a:t>
            </a:r>
            <a:r>
              <a:rPr lang="en-GB" sz="1300" dirty="0" err="1"/>
              <a:t>mirros</a:t>
            </a:r>
            <a:r>
              <a:rPr lang="en-GB" sz="1300" dirty="0"/>
              <a:t> the profession or problems, or mirrors how knowledge is created in the </a:t>
            </a:r>
            <a:r>
              <a:rPr lang="en-GB" sz="1300" dirty="0" err="1"/>
              <a:t>dssicpliane</a:t>
            </a:r>
            <a:r>
              <a:rPr lang="en-GB" sz="1300" dirty="0"/>
              <a:t>/</a:t>
            </a:r>
            <a:r>
              <a:rPr lang="en-GB" sz="1300" dirty="0" err="1"/>
              <a:t>cofp</a:t>
            </a:r>
            <a:endParaRPr lang="en-GB" sz="1300" dirty="0"/>
          </a:p>
          <a:p>
            <a:r>
              <a:rPr lang="en-GB" sz="1300" dirty="0"/>
              <a:t>And authenticity for </a:t>
            </a:r>
            <a:r>
              <a:rPr lang="en-GB" sz="1300" dirty="0" err="1"/>
              <a:t>davison</a:t>
            </a:r>
            <a:r>
              <a:rPr lang="en-GB" sz="1300" dirty="0"/>
              <a:t> = ? (personal issues they’d identified for selves/choice, involvement , not isolated- in comms, with social interactions.</a:t>
            </a:r>
          </a:p>
          <a:p>
            <a:pPr defTabSz="924458" eaLnBrk="1" fontAlgn="auto" hangingPunct="1">
              <a:spcBef>
                <a:spcPts val="0"/>
              </a:spcBef>
              <a:spcAft>
                <a:spcPts val="0"/>
              </a:spcAft>
              <a:defRPr/>
            </a:pPr>
            <a:r>
              <a:rPr lang="en-GB" sz="1300" dirty="0"/>
              <a:t>Arnold- cheating not impossible, but </a:t>
            </a:r>
            <a:r>
              <a:rPr lang="en-GB" sz="1400" b="1" dirty="0"/>
              <a:t>Less likely when</a:t>
            </a:r>
            <a:r>
              <a:rPr lang="en-GB" sz="1400" dirty="0"/>
              <a:t>: </a:t>
            </a:r>
            <a:r>
              <a:rPr lang="en-GB" sz="1400" b="1" u="sng" dirty="0">
                <a:hlinkClick r:id="rId3"/>
              </a:rPr>
              <a:t>Viva</a:t>
            </a:r>
            <a:r>
              <a:rPr lang="en-GB" sz="1400" b="1" dirty="0"/>
              <a:t>, in-class tasks, personalised and unique tasks, and reflections. </a:t>
            </a:r>
            <a:r>
              <a:rPr lang="en-GB" sz="1400" dirty="0"/>
              <a:t>Cheating tends to be associated with pressure, competing demands, pressure, over asst.</a:t>
            </a:r>
          </a:p>
          <a:p>
            <a:endParaRPr lang="en-GB" sz="1300" dirty="0"/>
          </a:p>
          <a:p>
            <a:r>
              <a:rPr lang="en-GB" sz="1300" dirty="0"/>
              <a:t> In the main body of the paper we review some of the options and adjustments we have seen used locally and globally to adjust on-site exams for remote working. We draw extensively on scholarship in the area, to integrate assessment more fully into the learning experiences of students. Some of the methods we discuss are already widely used in many HEIs around the world and some are newly minted as a result of the Coronavirus crisis. We set out below some descriptions of the methodology, together with advantages and disadvantages of each and some key points to note if you plan to adjust or replace unseen time-constrained invigilated exams and other site-constrained methodologies with these approaches. We particularly focus, where possible, on alternatives which promote assessment’s </a:t>
            </a:r>
            <a:r>
              <a:rPr lang="en-GB" sz="1300" b="1" dirty="0"/>
              <a:t>authenticity</a:t>
            </a:r>
            <a:r>
              <a:rPr lang="en-GB" sz="1300" dirty="0"/>
              <a:t>. Building on Arnold (2019) and Sambell, McDowell and Montgomery (2013), we take authenticity to include ‘employability’, academic integrity and the development of professional skills (</a:t>
            </a:r>
            <a:r>
              <a:rPr lang="en-GB" sz="1300" dirty="0" err="1"/>
              <a:t>Sotiradou</a:t>
            </a:r>
            <a:r>
              <a:rPr lang="en-GB" sz="1300" dirty="0"/>
              <a:t> et al, 2019), but also to embrace other forms of realism, such as application of subject-knowledge to the local community, or learners developing the disciplinary ways of thinking and practicing of our research communities. Authenticity also implies, for us, an appropriate level of cognitive challenge, and the development of evaluative judgment which is the lynchpin of lifelong learning (</a:t>
            </a:r>
            <a:r>
              <a:rPr lang="en-GB" sz="1300" dirty="0" err="1"/>
              <a:t>Villaroel</a:t>
            </a:r>
            <a:r>
              <a:rPr lang="en-GB" sz="1300" dirty="0"/>
              <a:t> et al, 2020). Ideally, going forward, it also will find better ways to embrace authentic feedback processes (Dawson, Carless and Lee, 2020). We also draw attention, where appropriate, to the longer-term possibilities for universal design and tactics which address issues of inclusivity. </a:t>
            </a:r>
          </a:p>
          <a:p>
            <a:endParaRPr lang="en-GB" sz="1300" dirty="0"/>
          </a:p>
          <a:p>
            <a:pPr defTabSz="976783">
              <a:defRPr/>
            </a:pPr>
            <a:r>
              <a:rPr lang="en-GB" sz="1300" dirty="0"/>
              <a:t>[See the Irish Forum guidance note on 10 ways to ensure your online assessment is accessible and inclusive at </a:t>
            </a:r>
            <a:r>
              <a:rPr lang="en-GB" sz="1300" u="sng" dirty="0">
                <a:hlinkClick r:id="rId3"/>
              </a:rPr>
              <a:t>https://www.teachingandlearning.ie/resource/10-ways-to-ensure-online-assessment-is-accessible-and-inclusive/</a:t>
            </a:r>
            <a:r>
              <a:rPr lang="en-GB" sz="1300" dirty="0"/>
              <a:t>] </a:t>
            </a:r>
          </a:p>
        </p:txBody>
      </p:sp>
      <p:sp>
        <p:nvSpPr>
          <p:cNvPr id="4" name="Slide Number Placeholder 3"/>
          <p:cNvSpPr>
            <a:spLocks noGrp="1"/>
          </p:cNvSpPr>
          <p:nvPr>
            <p:ph type="sldNum" sz="quarter" idx="10"/>
          </p:nvPr>
        </p:nvSpPr>
        <p:spPr/>
        <p:txBody>
          <a:bodyPr/>
          <a:lstStyle/>
          <a:p>
            <a:pPr defTabSz="924458" eaLnBrk="0" hangingPunct="0">
              <a:defRPr/>
            </a:pPr>
            <a:fld id="{15207E03-1666-4443-A3B6-9A07DC678BB3}" type="slidenum">
              <a:rPr lang="en-GB" sz="1300">
                <a:solidFill>
                  <a:prstClr val="black"/>
                </a:solidFill>
                <a:latin typeface="Arial" panose="020B0604020202020204" pitchFamily="34" charset="0"/>
                <a:cs typeface="Arial" panose="020B0604020202020204" pitchFamily="34" charset="0"/>
              </a:rPr>
              <a:pPr defTabSz="924458" eaLnBrk="0" hangingPunct="0">
                <a:defRPr/>
              </a:pPr>
              <a:t>6</a:t>
            </a:fld>
            <a:endParaRPr lang="en-GB" sz="13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63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09/09/2020</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09/09/2020</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09/09/2020</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2039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46075" y="2087758"/>
            <a:ext cx="8448674" cy="422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40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501800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6061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134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7713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658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1873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09/09/2020</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648334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8165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40"/>
            <a:ext cx="2057400" cy="52228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77840"/>
            <a:ext cx="6019800" cy="5222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502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09/09/2020</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09/09/2020</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09/09/2020</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09/09/2020</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09/09/2020</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09/09/2020</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09/09/2020</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09/09/2020</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2"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2"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2"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DB06-DF7A-43A3-BE00-4084C6E64B15}" type="datetime1">
              <a:rPr lang="en-GB" smtClean="0"/>
              <a:t>09/09/2020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82DA-28D1-43F3-B7DA-07663D2C73A9}" type="slidenum">
              <a:rPr lang="en-GB" smtClean="0"/>
              <a:t>‹#›</a:t>
            </a:fld>
            <a:endParaRPr lang="en-GB"/>
          </a:p>
        </p:txBody>
      </p:sp>
    </p:spTree>
    <p:extLst>
      <p:ext uri="{BB962C8B-B14F-4D97-AF65-F5344CB8AC3E}">
        <p14:creationId xmlns:p14="http://schemas.microsoft.com/office/powerpoint/2010/main" val="2487478422"/>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6" y="1279527"/>
            <a:ext cx="84486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46076" y="2079627"/>
            <a:ext cx="844867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02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7"/>
            <a:ext cx="2200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91934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20000"/>
        </a:spcBef>
        <a:spcAft>
          <a:spcPct val="0"/>
        </a:spcAft>
        <a:buChar char="•"/>
        <a:defRPr sz="15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200">
          <a:solidFill>
            <a:schemeClr val="tx1"/>
          </a:solidFill>
          <a:latin typeface="+mn-lt"/>
        </a:defRPr>
      </a:lvl2pPr>
      <a:lvl3pPr marL="857250" indent="-171450" algn="l" rtl="0" eaLnBrk="0" fontAlgn="base" hangingPunct="0">
        <a:spcBef>
          <a:spcPct val="20000"/>
        </a:spcBef>
        <a:spcAft>
          <a:spcPct val="0"/>
        </a:spcAft>
        <a:buChar char="•"/>
        <a:defRPr sz="105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3600" b="1" dirty="0">
                <a:solidFill>
                  <a:srgbClr val="000000"/>
                </a:solidFill>
                <a:effectLst/>
                <a:latin typeface="Calibri" panose="020F0502020204030204" pitchFamily="34" charset="0"/>
                <a:ea typeface="Calibri" panose="020F0502020204030204" pitchFamily="34" charset="0"/>
              </a:rPr>
              <a:t>Making assessment future fit: ensuring authentic assessment approaches in the light of Coronavirus changes to HE practice</a:t>
            </a:r>
            <a:endParaRPr lang="en-GB" sz="3600" dirty="0"/>
          </a:p>
        </p:txBody>
      </p:sp>
      <p:sp>
        <p:nvSpPr>
          <p:cNvPr id="3075" name="Rectangle 3"/>
          <p:cNvSpPr>
            <a:spLocks noGrp="1" noChangeArrowheads="1"/>
          </p:cNvSpPr>
          <p:nvPr>
            <p:ph type="subTitle" idx="1"/>
          </p:nvPr>
        </p:nvSpPr>
        <p:spPr>
          <a:xfrm>
            <a:off x="0" y="2928934"/>
            <a:ext cx="7380312" cy="3429004"/>
          </a:xfrm>
        </p:spPr>
        <p:txBody>
          <a:bodyPr/>
          <a:lstStyle/>
          <a:p>
            <a:pPr algn="ctr" eaLnBrk="1" hangingPunct="1">
              <a:defRPr/>
            </a:pPr>
            <a:r>
              <a:rPr lang="en-GB" sz="2800" b="1" i="0" dirty="0" err="1">
                <a:solidFill>
                  <a:srgbClr val="323130"/>
                </a:solidFill>
                <a:effectLst/>
                <a:latin typeface="Segoe UI" panose="020B0502040204020203" pitchFamily="34" charset="0"/>
              </a:rPr>
              <a:t>IEECOnline</a:t>
            </a:r>
            <a:endParaRPr lang="en-GB" sz="2800" b="1" i="0" dirty="0">
              <a:solidFill>
                <a:srgbClr val="323130"/>
              </a:solidFill>
              <a:effectLst/>
              <a:latin typeface="Segoe UI" panose="020B0502040204020203" pitchFamily="34" charset="0"/>
            </a:endParaRPr>
          </a:p>
          <a:p>
            <a:pPr algn="ctr" eaLnBrk="1" hangingPunct="1">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Wednesday September 9</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t>Sally Brown @ProfSallyBrown</a:t>
            </a:r>
          </a:p>
          <a:p>
            <a:pPr algn="ctr" eaLnBrk="1" hangingPunct="1">
              <a:defRPr/>
            </a:pPr>
            <a:r>
              <a:rPr lang="en-GB" sz="2400" dirty="0">
                <a:hlinkClick r:id="rId3"/>
              </a:rPr>
              <a:t>sally@sally-brown.net</a:t>
            </a:r>
            <a:endParaRPr lang="en-GB" sz="2400" dirty="0"/>
          </a:p>
          <a:p>
            <a:pPr algn="ctr" eaLnBrk="1" hangingPunct="1">
              <a:defRPr/>
            </a:pPr>
            <a:r>
              <a:rPr lang="en-GB" sz="2400" dirty="0"/>
              <a:t>a</a:t>
            </a:r>
            <a:r>
              <a:rPr lang="en-GB" sz="2400" b="1" dirty="0"/>
              <a:t>nd Kay Sambell, Edinburgh Napier University</a:t>
            </a:r>
          </a:p>
          <a:p>
            <a:pPr algn="ctr" eaLnBrk="1" hangingPunct="1">
              <a:defRPr/>
            </a:pPr>
            <a:r>
              <a:rPr lang="en-GB" sz="2400" dirty="0">
                <a:hlinkClick r:id="rId3"/>
              </a:rPr>
              <a:t>k.sambell@napier.ac.uk</a:t>
            </a:r>
            <a:r>
              <a:rPr lang="en-GB" sz="2400" dirty="0"/>
              <a:t> @</a:t>
            </a:r>
            <a:r>
              <a:rPr lang="en-GB" sz="2400" dirty="0" err="1"/>
              <a:t>kay_sambell</a:t>
            </a:r>
            <a:endParaRPr lang="en-GB" sz="24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pic>
        <p:nvPicPr>
          <p:cNvPr id="2" name="Picture 1">
            <a:extLst>
              <a:ext uri="{FF2B5EF4-FFF2-40B4-BE49-F238E27FC236}">
                <a16:creationId xmlns:a16="http://schemas.microsoft.com/office/drawing/2014/main" id="{C8DD2CC6-3F65-484A-A9E7-87921462C7D3}"/>
              </a:ext>
            </a:extLst>
          </p:cNvPr>
          <p:cNvPicPr>
            <a:picLocks noChangeAspect="1"/>
          </p:cNvPicPr>
          <p:nvPr/>
        </p:nvPicPr>
        <p:blipFill>
          <a:blip r:embed="rId4"/>
          <a:stretch>
            <a:fillRect/>
          </a:stretch>
        </p:blipFill>
        <p:spPr>
          <a:xfrm>
            <a:off x="7452320" y="5197678"/>
            <a:ext cx="1543690" cy="1543690"/>
          </a:xfrm>
          <a:prstGeom prst="rect">
            <a:avLst/>
          </a:prstGeom>
        </p:spPr>
      </p:pic>
      <p:pic>
        <p:nvPicPr>
          <p:cNvPr id="3" name="Picture 2">
            <a:extLst>
              <a:ext uri="{FF2B5EF4-FFF2-40B4-BE49-F238E27FC236}">
                <a16:creationId xmlns:a16="http://schemas.microsoft.com/office/drawing/2014/main" id="{209E333F-9384-4B01-B90E-0DC40284AD4D}"/>
              </a:ext>
            </a:extLst>
          </p:cNvPr>
          <p:cNvPicPr>
            <a:picLocks noChangeAspect="1"/>
          </p:cNvPicPr>
          <p:nvPr/>
        </p:nvPicPr>
        <p:blipFill>
          <a:blip r:embed="rId5"/>
          <a:stretch>
            <a:fillRect/>
          </a:stretch>
        </p:blipFill>
        <p:spPr>
          <a:xfrm>
            <a:off x="7348789" y="500062"/>
            <a:ext cx="1647221" cy="1795113"/>
          </a:xfrm>
          <a:prstGeom prst="rect">
            <a:avLst/>
          </a:prstGeom>
        </p:spPr>
      </p:pic>
    </p:spTree>
    <p:extLst>
      <p:ext uri="{BB962C8B-B14F-4D97-AF65-F5344CB8AC3E}">
        <p14:creationId xmlns:p14="http://schemas.microsoft.com/office/powerpoint/2010/main" val="1590492444"/>
      </p:ext>
    </p:extLst>
  </p:cSld>
  <p:clrMapOvr>
    <a:masterClrMapping/>
  </p:clrMapOvr>
  <mc:AlternateContent xmlns:mc="http://schemas.openxmlformats.org/markup-compatibility/2006" xmlns:p14="http://schemas.microsoft.com/office/powerpoint/2010/main">
    <mc:Choice Requires="p14">
      <p:transition spd="slow" p14:dur="2000" advTm="32304"/>
    </mc:Choice>
    <mc:Fallback xmlns="">
      <p:transition spd="slow" advTm="323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6169-FDB3-4C0A-B25D-2F355132D942}"/>
              </a:ext>
            </a:extLst>
          </p:cNvPr>
          <p:cNvSpPr>
            <a:spLocks noGrp="1"/>
          </p:cNvSpPr>
          <p:nvPr>
            <p:ph type="title"/>
          </p:nvPr>
        </p:nvSpPr>
        <p:spPr>
          <a:xfrm>
            <a:off x="179512" y="523875"/>
            <a:ext cx="8448675" cy="695325"/>
          </a:xfrm>
        </p:spPr>
        <p:txBody>
          <a:bodyPr/>
          <a:lstStyle/>
          <a:p>
            <a:r>
              <a:rPr lang="en-GB" dirty="0"/>
              <a:t>How can you write better assessment tasks </a:t>
            </a:r>
          </a:p>
        </p:txBody>
      </p:sp>
      <p:sp>
        <p:nvSpPr>
          <p:cNvPr id="3" name="Content Placeholder 2">
            <a:extLst>
              <a:ext uri="{FF2B5EF4-FFF2-40B4-BE49-F238E27FC236}">
                <a16:creationId xmlns:a16="http://schemas.microsoft.com/office/drawing/2014/main" id="{D3829266-7CD5-42E4-98E5-61672AD102AA}"/>
              </a:ext>
            </a:extLst>
          </p:cNvPr>
          <p:cNvSpPr>
            <a:spLocks noGrp="1"/>
          </p:cNvSpPr>
          <p:nvPr>
            <p:ph idx="1"/>
          </p:nvPr>
        </p:nvSpPr>
        <p:spPr>
          <a:xfrm>
            <a:off x="433115" y="1314914"/>
            <a:ext cx="8448674" cy="4228172"/>
          </a:xfrm>
        </p:spPr>
        <p:txBody>
          <a:bodyPr/>
          <a:lstStyle/>
          <a:p>
            <a:r>
              <a:rPr lang="en-GB" dirty="0"/>
              <a:t>Paper summarised by @SwantonSketches</a:t>
            </a:r>
          </a:p>
          <a:p>
            <a:endParaRPr lang="en-GB" dirty="0"/>
          </a:p>
        </p:txBody>
      </p:sp>
      <p:pic>
        <p:nvPicPr>
          <p:cNvPr id="5" name="Picture 4" descr="A close up of text on a black background&#10;&#10;Description automatically generated">
            <a:extLst>
              <a:ext uri="{FF2B5EF4-FFF2-40B4-BE49-F238E27FC236}">
                <a16:creationId xmlns:a16="http://schemas.microsoft.com/office/drawing/2014/main" id="{B4F119A0-B68B-4698-B2F8-99CA66EB2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929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23A5-C0A0-4E0F-9342-6AB1EABCEECA}"/>
              </a:ext>
            </a:extLst>
          </p:cNvPr>
          <p:cNvSpPr>
            <a:spLocks noGrp="1"/>
          </p:cNvSpPr>
          <p:nvPr>
            <p:ph type="title"/>
          </p:nvPr>
        </p:nvSpPr>
        <p:spPr/>
        <p:txBody>
          <a:bodyPr/>
          <a:lstStyle/>
          <a:p>
            <a:r>
              <a:rPr lang="en-GB" dirty="0"/>
              <a:t>Working in partnership with students to improve assessment</a:t>
            </a:r>
          </a:p>
        </p:txBody>
      </p:sp>
      <p:sp>
        <p:nvSpPr>
          <p:cNvPr id="3" name="Content Placeholder 2">
            <a:extLst>
              <a:ext uri="{FF2B5EF4-FFF2-40B4-BE49-F238E27FC236}">
                <a16:creationId xmlns:a16="http://schemas.microsoft.com/office/drawing/2014/main" id="{0EBEB65D-B76E-47FB-8CA4-8A831351B31E}"/>
              </a:ext>
            </a:extLst>
          </p:cNvPr>
          <p:cNvSpPr>
            <a:spLocks noGrp="1"/>
          </p:cNvSpPr>
          <p:nvPr>
            <p:ph idx="1"/>
          </p:nvPr>
        </p:nvSpPr>
        <p:spPr>
          <a:xfrm>
            <a:off x="468313" y="1124744"/>
            <a:ext cx="8229600" cy="5077619"/>
          </a:xfrm>
        </p:spPr>
        <p:txBody>
          <a:bodyPr/>
          <a:lstStyle/>
          <a:p>
            <a:pPr marL="0" indent="0">
              <a:buNone/>
            </a:pPr>
            <a:r>
              <a:rPr lang="en-GB" sz="2000" dirty="0"/>
              <a:t>Many of these innovative approaches can offer greater possibilities for students to contribute to the assessment design, development and quality assurance processes, which Healey </a:t>
            </a:r>
            <a:r>
              <a:rPr lang="en-GB" sz="2000" i="1" dirty="0"/>
              <a:t>et al</a:t>
            </a:r>
            <a:r>
              <a:rPr lang="en-GB" sz="2000" dirty="0"/>
              <a:t> (2016) for example consider offers significant benefit to both staff and students. Students, we suggest, can in redesigning assessment post-Covid19, potentially: </a:t>
            </a:r>
          </a:p>
          <a:p>
            <a:pPr lvl="0"/>
            <a:r>
              <a:rPr lang="en-US" sz="2000" dirty="0"/>
              <a:t>Help us </a:t>
            </a:r>
            <a:r>
              <a:rPr lang="en-US" sz="2000" dirty="0">
                <a:solidFill>
                  <a:srgbClr val="7030A0"/>
                </a:solidFill>
              </a:rPr>
              <a:t>design briefings </a:t>
            </a:r>
            <a:r>
              <a:rPr lang="en-US" sz="2000" dirty="0"/>
              <a:t>that are clear, meaningful and recognizably authentic, thereby helping to avoid excessive numbers of queries from students who don’t understand what is required.</a:t>
            </a:r>
            <a:endParaRPr lang="en-GB" sz="2000" dirty="0"/>
          </a:p>
          <a:p>
            <a:pPr lvl="0"/>
            <a:r>
              <a:rPr lang="en-US" sz="2000" dirty="0"/>
              <a:t>Advise us about </a:t>
            </a:r>
            <a:r>
              <a:rPr lang="en-US" sz="2000" dirty="0">
                <a:solidFill>
                  <a:srgbClr val="7030A0"/>
                </a:solidFill>
              </a:rPr>
              <a:t>special difficulties</a:t>
            </a:r>
            <a:r>
              <a:rPr lang="en-US" sz="2000" dirty="0"/>
              <a:t> students might have complying with requirements, that might not be obvious to the assessment designers.</a:t>
            </a:r>
            <a:endParaRPr lang="en-GB" sz="2000" dirty="0"/>
          </a:p>
          <a:p>
            <a:pPr lvl="0"/>
            <a:r>
              <a:rPr lang="en-US" sz="2000" dirty="0"/>
              <a:t>Provide feedback on formats and approaches that require </a:t>
            </a:r>
            <a:r>
              <a:rPr lang="en-US" sz="2000" dirty="0">
                <a:solidFill>
                  <a:srgbClr val="7030A0"/>
                </a:solidFill>
              </a:rPr>
              <a:t>technologies and applications </a:t>
            </a:r>
            <a:r>
              <a:rPr lang="en-US" sz="2000" dirty="0"/>
              <a:t>that students may not have at home (good broadband, exclusive use of laptops, the correct software, quiet places to work etc.).</a:t>
            </a:r>
            <a:endParaRPr lang="en-GB" sz="2000" dirty="0"/>
          </a:p>
          <a:p>
            <a:pPr lvl="0"/>
            <a:r>
              <a:rPr lang="en-US" sz="2000" dirty="0"/>
              <a:t>Advise on the extent that </a:t>
            </a:r>
            <a:r>
              <a:rPr lang="en-US" sz="2000" dirty="0">
                <a:solidFill>
                  <a:srgbClr val="7030A0"/>
                </a:solidFill>
              </a:rPr>
              <a:t>feedback </a:t>
            </a:r>
            <a:r>
              <a:rPr lang="en-US" sz="2000" dirty="0"/>
              <a:t>could be helpful on replacement assessments</a:t>
            </a:r>
            <a:r>
              <a:rPr lang="en-GB" sz="2000" dirty="0"/>
              <a:t>.</a:t>
            </a:r>
          </a:p>
          <a:p>
            <a:endParaRPr lang="en-GB" sz="2000" dirty="0"/>
          </a:p>
          <a:p>
            <a:endParaRPr lang="en-GB" dirty="0"/>
          </a:p>
        </p:txBody>
      </p:sp>
    </p:spTree>
    <p:extLst>
      <p:ext uri="{BB962C8B-B14F-4D97-AF65-F5344CB8AC3E}">
        <p14:creationId xmlns:p14="http://schemas.microsoft.com/office/powerpoint/2010/main" val="251134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11C3-FE11-426A-8762-4A2E4BF933AD}"/>
              </a:ext>
            </a:extLst>
          </p:cNvPr>
          <p:cNvSpPr>
            <a:spLocks noGrp="1"/>
          </p:cNvSpPr>
          <p:nvPr>
            <p:ph type="title"/>
          </p:nvPr>
        </p:nvSpPr>
        <p:spPr>
          <a:xfrm>
            <a:off x="457200" y="122239"/>
            <a:ext cx="7543800" cy="930498"/>
          </a:xfrm>
        </p:spPr>
        <p:txBody>
          <a:bodyPr/>
          <a:lstStyle/>
          <a:p>
            <a:r>
              <a:rPr lang="en-GB" dirty="0"/>
              <a:t>Conclusions</a:t>
            </a:r>
          </a:p>
        </p:txBody>
      </p:sp>
      <p:sp>
        <p:nvSpPr>
          <p:cNvPr id="3" name="Content Placeholder 2">
            <a:extLst>
              <a:ext uri="{FF2B5EF4-FFF2-40B4-BE49-F238E27FC236}">
                <a16:creationId xmlns:a16="http://schemas.microsoft.com/office/drawing/2014/main" id="{5D1BF466-AE0D-4FDB-977F-815006BD73DB}"/>
              </a:ext>
            </a:extLst>
          </p:cNvPr>
          <p:cNvSpPr>
            <a:spLocks noGrp="1"/>
          </p:cNvSpPr>
          <p:nvPr>
            <p:ph idx="1"/>
          </p:nvPr>
        </p:nvSpPr>
        <p:spPr>
          <a:xfrm>
            <a:off x="287524" y="1340768"/>
            <a:ext cx="8568952" cy="5149626"/>
          </a:xfrm>
        </p:spPr>
        <p:txBody>
          <a:bodyPr/>
          <a:lstStyle/>
          <a:p>
            <a:r>
              <a:rPr lang="en-GB" dirty="0">
                <a:solidFill>
                  <a:srgbClr val="7030A0"/>
                </a:solidFill>
              </a:rPr>
              <a:t>Things can never be the same </a:t>
            </a:r>
            <a:r>
              <a:rPr lang="en-GB" dirty="0"/>
              <a:t>as formerly is unquestionable so it is more important than ever, to design assessments that minimise stress for students, boost their sense of authenticity and reduce the temptation for poor academic conduct.</a:t>
            </a:r>
          </a:p>
          <a:p>
            <a:r>
              <a:rPr lang="en-GB" dirty="0"/>
              <a:t>Now is a chance like never before to be </a:t>
            </a:r>
            <a:r>
              <a:rPr lang="en-GB" dirty="0">
                <a:solidFill>
                  <a:srgbClr val="7030A0"/>
                </a:solidFill>
              </a:rPr>
              <a:t>radical, innovative and powerful </a:t>
            </a:r>
            <a:r>
              <a:rPr lang="en-GB" dirty="0"/>
              <a:t>in making changes borne of these difficult times that can ultimately improve assessments in universities for all stakeholders in particular in relation to enterprise education.</a:t>
            </a:r>
          </a:p>
          <a:p>
            <a:r>
              <a:rPr lang="en-GB" dirty="0"/>
              <a:t>We've advocated for many years the importance of making assessment </a:t>
            </a:r>
            <a:r>
              <a:rPr lang="en-GB" dirty="0">
                <a:solidFill>
                  <a:srgbClr val="7030A0"/>
                </a:solidFill>
              </a:rPr>
              <a:t>truly for learning, </a:t>
            </a:r>
            <a:r>
              <a:rPr lang="en-GB" dirty="0"/>
              <a:t>and in making the most of the current situation to reengineer assessment for the future, we need to maintain and </a:t>
            </a:r>
            <a:r>
              <a:rPr lang="en-GB" dirty="0">
                <a:solidFill>
                  <a:srgbClr val="7030A0"/>
                </a:solidFill>
              </a:rPr>
              <a:t>further advance </a:t>
            </a:r>
            <a:r>
              <a:rPr lang="en-GB" dirty="0"/>
              <a:t>this principle.</a:t>
            </a:r>
          </a:p>
          <a:p>
            <a:pPr marL="0" indent="0">
              <a:buNone/>
            </a:pPr>
            <a:endParaRPr lang="en-GB" dirty="0"/>
          </a:p>
        </p:txBody>
      </p:sp>
    </p:spTree>
    <p:extLst>
      <p:ext uri="{BB962C8B-B14F-4D97-AF65-F5344CB8AC3E}">
        <p14:creationId xmlns:p14="http://schemas.microsoft.com/office/powerpoint/2010/main" val="28438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82E8-D2F9-4641-8224-47356DA322BC}"/>
              </a:ext>
            </a:extLst>
          </p:cNvPr>
          <p:cNvSpPr>
            <a:spLocks noGrp="1"/>
          </p:cNvSpPr>
          <p:nvPr>
            <p:ph type="title"/>
          </p:nvPr>
        </p:nvSpPr>
        <p:spPr/>
        <p:txBody>
          <a:bodyPr/>
          <a:lstStyle/>
          <a:p>
            <a:r>
              <a:rPr lang="en-GB" dirty="0"/>
              <a:t>References and other useful reading</a:t>
            </a:r>
          </a:p>
        </p:txBody>
      </p:sp>
      <p:sp>
        <p:nvSpPr>
          <p:cNvPr id="3" name="Content Placeholder 2">
            <a:extLst>
              <a:ext uri="{FF2B5EF4-FFF2-40B4-BE49-F238E27FC236}">
                <a16:creationId xmlns:a16="http://schemas.microsoft.com/office/drawing/2014/main" id="{977DD769-AC26-4E88-9D98-C8B5E7B58900}"/>
              </a:ext>
            </a:extLst>
          </p:cNvPr>
          <p:cNvSpPr>
            <a:spLocks noGrp="1"/>
          </p:cNvSpPr>
          <p:nvPr>
            <p:ph idx="1"/>
          </p:nvPr>
        </p:nvSpPr>
        <p:spPr/>
        <p:txBody>
          <a:bodyPr/>
          <a:lstStyle/>
          <a:p>
            <a:pPr marL="360363" indent="-360363">
              <a:buNone/>
            </a:pPr>
            <a:r>
              <a:rPr lang="en-GB" sz="1400" dirty="0"/>
              <a:t>Arnold, L (2019) Unlocking the power of authentic assessment, DLTE ARISE lecture, Edinburgh Napier University Nov 27</a:t>
            </a:r>
            <a:r>
              <a:rPr lang="en-GB" sz="1400" baseline="30000" dirty="0"/>
              <a:t>th</a:t>
            </a:r>
            <a:r>
              <a:rPr lang="en-GB" sz="1400" dirty="0"/>
              <a:t>. Slides and recording available (ENU staff only) </a:t>
            </a:r>
            <a:r>
              <a:rPr lang="en-GB" sz="1400" u="sng" dirty="0">
                <a:hlinkClick r:id="rId2"/>
              </a:rPr>
              <a:t>https://staff.napier.ac.uk/services/dlte/Pages/DLTE-Past-Events-201920.aspx</a:t>
            </a:r>
            <a:r>
              <a:rPr lang="en-GB" sz="1400" dirty="0"/>
              <a:t>, or slides from </a:t>
            </a:r>
            <a:r>
              <a:rPr lang="en-GB" sz="1400" u="sng" dirty="0">
                <a:hlinkClick r:id="rId2"/>
              </a:rPr>
              <a:t>https://lydiaarnold.wordpress.com/</a:t>
            </a:r>
            <a:endParaRPr lang="en-GB" sz="1400" dirty="0"/>
          </a:p>
          <a:p>
            <a:pPr marL="360363" indent="-360363">
              <a:buNone/>
            </a:pPr>
            <a:r>
              <a:rPr lang="en-GB" sz="1400" dirty="0"/>
              <a:t>Arnold, L., Williams, T. and Thompson, K., (2009(. Advancing the Patchwork Text: The Development of Patchwork Media Approaches. </a:t>
            </a:r>
            <a:r>
              <a:rPr lang="en-GB" sz="1400" i="1" dirty="0"/>
              <a:t>International Journal of Learning</a:t>
            </a:r>
            <a:r>
              <a:rPr lang="en-GB" sz="1400" dirty="0"/>
              <a:t>, </a:t>
            </a:r>
            <a:r>
              <a:rPr lang="en-GB" sz="1400" i="1" dirty="0"/>
              <a:t>16</a:t>
            </a:r>
            <a:r>
              <a:rPr lang="en-GB" sz="1400" dirty="0"/>
              <a:t>(5).</a:t>
            </a:r>
          </a:p>
          <a:p>
            <a:pPr marL="360363" indent="-360363">
              <a:buNone/>
            </a:pPr>
            <a:r>
              <a:rPr lang="en-US" sz="1400" dirty="0"/>
              <a:t>Bjerrum Nielsen, S. (2020a) (blog) </a:t>
            </a:r>
            <a:r>
              <a:rPr lang="en-US" sz="1400" i="1" dirty="0"/>
              <a:t>’Preventing Academic Misconduct in digital exams using third-party programs</a:t>
            </a:r>
            <a:r>
              <a:rPr lang="en-US" sz="1400" dirty="0"/>
              <a:t>’ </a:t>
            </a:r>
            <a:r>
              <a:rPr lang="en-US" sz="1400" u="sng" dirty="0">
                <a:hlinkClick r:id="rId2"/>
              </a:rPr>
              <a:t>https://uniwise.co.uk/blog/preventing-academic-misconduct-in-digital-exams-using-third-party-programs</a:t>
            </a:r>
            <a:r>
              <a:rPr lang="en-US" sz="1400" dirty="0"/>
              <a:t> </a:t>
            </a:r>
            <a:r>
              <a:rPr lang="en-GB" sz="1400" dirty="0"/>
              <a:t>(accessed May 2020).</a:t>
            </a:r>
          </a:p>
          <a:p>
            <a:pPr marL="360363" indent="-360363">
              <a:buNone/>
            </a:pPr>
            <a:r>
              <a:rPr lang="da-DK" sz="1400" dirty="0"/>
              <a:t>Bjerrum Nielsen, S. et. al. </a:t>
            </a:r>
            <a:r>
              <a:rPr lang="en-US" sz="1400" dirty="0"/>
              <a:t>(2020b) (blog) </a:t>
            </a:r>
            <a:r>
              <a:rPr lang="en-US" sz="1400" i="1" dirty="0"/>
              <a:t>‘</a:t>
            </a:r>
            <a:r>
              <a:rPr lang="en-US" sz="1400" i="1" dirty="0" err="1"/>
              <a:t>WISEcon</a:t>
            </a:r>
            <a:r>
              <a:rPr lang="en-US" sz="1400" i="1" dirty="0"/>
              <a:t> 2019: Beyond the standard written exam’ </a:t>
            </a:r>
            <a:r>
              <a:rPr lang="en-US" sz="1400" u="sng" dirty="0">
                <a:hlinkClick r:id="rId2"/>
              </a:rPr>
              <a:t>https://uniwise.co.uk/blog/wisecon-2019-beyond-standard-written-exam</a:t>
            </a:r>
            <a:r>
              <a:rPr lang="en-US" sz="1400" dirty="0"/>
              <a:t> </a:t>
            </a:r>
            <a:r>
              <a:rPr lang="en-GB" sz="1400" dirty="0"/>
              <a:t>(accessed May 2020).</a:t>
            </a:r>
          </a:p>
          <a:p>
            <a:pPr marL="360363" indent="-360363">
              <a:buNone/>
            </a:pPr>
            <a:r>
              <a:rPr lang="en-GB" sz="1400" dirty="0"/>
              <a:t>Brown, S. and Race, P. ‘Using effective assessment and feedback to promote learning’ in Hunt, L. and Chalmers, D., 2020 (at press). </a:t>
            </a:r>
            <a:r>
              <a:rPr lang="en-GB" sz="1400" i="1" dirty="0"/>
              <a:t>University teaching in focus: A learning-centred approach</a:t>
            </a:r>
            <a:r>
              <a:rPr lang="en-GB" sz="1400" dirty="0"/>
              <a:t>. Routledge.</a:t>
            </a:r>
          </a:p>
          <a:p>
            <a:pPr marL="360363" indent="-360363">
              <a:buNone/>
            </a:pPr>
            <a:r>
              <a:rPr lang="en-GB" sz="1400" dirty="0"/>
              <a:t>Brown, S. and Sambell, K (2020a) ‘Contingency planning: exploring rapid alternatives to face to face assessment’ Downloadable from </a:t>
            </a:r>
            <a:r>
              <a:rPr lang="en-GB" sz="1400" u="sng" dirty="0"/>
              <a:t>https://sally-brown.net/2020/03/13/assessment-alternatives-at-a-time-of-university-closures/</a:t>
            </a:r>
            <a:r>
              <a:rPr lang="en-GB" sz="1400" dirty="0"/>
              <a:t> (accessed May 2020).</a:t>
            </a:r>
          </a:p>
          <a:p>
            <a:pPr marL="360363" indent="-360363">
              <a:buNone/>
            </a:pPr>
            <a:r>
              <a:rPr lang="en-GB" sz="1400" dirty="0"/>
              <a:t>Brown, S. and Sambell, K (2020b) Fifty tips for replacements for time-constrained, invigilated on-site exams Downloadable from </a:t>
            </a:r>
            <a:r>
              <a:rPr lang="en-GB" sz="1400" u="sng" dirty="0"/>
              <a:t>https://sally-brown.net/2020/04/02/kay-sambell-sally-brown-coronavirus-contingency-suggestions-for-replacing-on-site-exams/</a:t>
            </a:r>
            <a:r>
              <a:rPr lang="en-GB" sz="1400" dirty="0"/>
              <a:t> (accessed May 2020).</a:t>
            </a:r>
          </a:p>
          <a:p>
            <a:pPr marL="360363" indent="-360363">
              <a:buNone/>
            </a:pPr>
            <a:r>
              <a:rPr lang="en-GB" sz="1400" dirty="0"/>
              <a:t>Buckley, A. (2020) Heriot Watt University Adapting your assessments: supporting student online learning toolkit </a:t>
            </a:r>
            <a:r>
              <a:rPr lang="en-GB" sz="1400" u="sng" dirty="0">
                <a:hlinkClick r:id="rId2"/>
              </a:rPr>
              <a:t>https://lta.hw.ac.uk/sslo-assessment/</a:t>
            </a:r>
            <a:r>
              <a:rPr lang="en-GB" sz="1400" dirty="0"/>
              <a:t> (accessed May 2020).</a:t>
            </a:r>
          </a:p>
          <a:p>
            <a:endParaRPr lang="en-GB" sz="2800" dirty="0"/>
          </a:p>
        </p:txBody>
      </p:sp>
    </p:spTree>
    <p:extLst>
      <p:ext uri="{BB962C8B-B14F-4D97-AF65-F5344CB8AC3E}">
        <p14:creationId xmlns:p14="http://schemas.microsoft.com/office/powerpoint/2010/main" val="428645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D5F0-0E9F-4AC9-B397-6BFC9D4BCDE3}"/>
              </a:ext>
            </a:extLst>
          </p:cNvPr>
          <p:cNvSpPr>
            <a:spLocks noGrp="1"/>
          </p:cNvSpPr>
          <p:nvPr>
            <p:ph type="title"/>
          </p:nvPr>
        </p:nvSpPr>
        <p:spPr>
          <a:xfrm>
            <a:off x="457200" y="122238"/>
            <a:ext cx="7543800" cy="858490"/>
          </a:xfrm>
        </p:spPr>
        <p:txBody>
          <a:bodyPr/>
          <a:lstStyle/>
          <a:p>
            <a:r>
              <a:rPr lang="en-GB" dirty="0"/>
              <a:t>References 2</a:t>
            </a:r>
          </a:p>
        </p:txBody>
      </p:sp>
      <p:sp>
        <p:nvSpPr>
          <p:cNvPr id="3" name="Content Placeholder 2">
            <a:extLst>
              <a:ext uri="{FF2B5EF4-FFF2-40B4-BE49-F238E27FC236}">
                <a16:creationId xmlns:a16="http://schemas.microsoft.com/office/drawing/2014/main" id="{52D151E4-CE09-42DD-8C78-D6B2AD0B7EB4}"/>
              </a:ext>
            </a:extLst>
          </p:cNvPr>
          <p:cNvSpPr>
            <a:spLocks noGrp="1"/>
          </p:cNvSpPr>
          <p:nvPr>
            <p:ph idx="1"/>
          </p:nvPr>
        </p:nvSpPr>
        <p:spPr>
          <a:xfrm>
            <a:off x="468313" y="1196975"/>
            <a:ext cx="8229600" cy="5005388"/>
          </a:xfrm>
        </p:spPr>
        <p:txBody>
          <a:bodyPr/>
          <a:lstStyle/>
          <a:p>
            <a:pPr marL="360363" indent="-360363">
              <a:buNone/>
            </a:pPr>
            <a:r>
              <a:rPr lang="en-GB" sz="1400" dirty="0"/>
              <a:t>Clarke, J.L. and Boud, D., 2018. Refocusing portfolio assessment: Curating for feedback and portrayal. </a:t>
            </a:r>
            <a:r>
              <a:rPr lang="en-GB" sz="1400" i="1" dirty="0"/>
              <a:t>Innovations in education and teaching international</a:t>
            </a:r>
            <a:r>
              <a:rPr lang="en-GB" sz="1400" dirty="0"/>
              <a:t>, </a:t>
            </a:r>
            <a:r>
              <a:rPr lang="en-GB" sz="1400" i="1" dirty="0"/>
              <a:t>55</a:t>
            </a:r>
            <a:r>
              <a:rPr lang="en-GB" sz="1400" dirty="0"/>
              <a:t>(4), pp.479-486. </a:t>
            </a:r>
          </a:p>
          <a:p>
            <a:pPr marL="360363" indent="-360363">
              <a:buNone/>
            </a:pPr>
            <a:r>
              <a:rPr lang="en-GB" sz="1400" dirty="0"/>
              <a:t>D’Arcy Norma dot net (blog), March 31, 2020. ‘Online Exam Proctoring’; </a:t>
            </a:r>
            <a:r>
              <a:rPr lang="en-GB" sz="1400" u="sng" dirty="0">
                <a:hlinkClick r:id="rId2"/>
              </a:rPr>
              <a:t>https://darcynorman.net/2020/03/31/online-exam-proctoring/</a:t>
            </a:r>
            <a:r>
              <a:rPr lang="en-GB" sz="1400" dirty="0"/>
              <a:t> (accessed May 2020)</a:t>
            </a:r>
          </a:p>
          <a:p>
            <a:pPr marL="360363" indent="-360363">
              <a:buNone/>
            </a:pPr>
            <a:r>
              <a:rPr lang="en-GB" sz="1400" u="sng" dirty="0">
                <a:hlinkClick r:id="rId2"/>
              </a:rPr>
              <a:t>https://www.pebblepad.co.uk/</a:t>
            </a:r>
            <a:endParaRPr lang="en-GB" sz="1400" dirty="0"/>
          </a:p>
          <a:p>
            <a:pPr marL="360363" indent="-360363">
              <a:buNone/>
            </a:pPr>
            <a:r>
              <a:rPr lang="en-GB" sz="1400" dirty="0" err="1"/>
              <a:t>Ghandi</a:t>
            </a:r>
            <a:r>
              <a:rPr lang="en-GB" sz="1400" dirty="0"/>
              <a:t>, S (2016) Lessons from the coalface: supporting inclusivity. Lessons of an accidental inclusivist. Advance HE Equality and Diversity in L and T: . </a:t>
            </a:r>
            <a:r>
              <a:rPr lang="en-GB" sz="1400" u="sng" dirty="0">
                <a:hlinkClick r:id="rId2"/>
              </a:rPr>
              <a:t>https://s3.eu-west-2.amazonaws.com/assets.creode.advancehe-document-manager/documents/ecu/ED-in-LT-Section-B_1573211644.pdf</a:t>
            </a:r>
            <a:endParaRPr lang="en-GB" sz="1400" dirty="0"/>
          </a:p>
          <a:p>
            <a:pPr marL="360363" indent="-360363">
              <a:buNone/>
            </a:pPr>
            <a:r>
              <a:rPr lang="en-GB" sz="1400" dirty="0"/>
              <a:t>Godfrey, J., (2020). </a:t>
            </a:r>
            <a:r>
              <a:rPr lang="en-GB" sz="1400" i="1" dirty="0"/>
              <a:t>The Student Phrase Book: Vocabulary for Writing at University</a:t>
            </a:r>
            <a:r>
              <a:rPr lang="en-GB" sz="1400" dirty="0"/>
              <a:t>. Macmillan International Higher Education.</a:t>
            </a:r>
          </a:p>
          <a:p>
            <a:pPr marL="360363" indent="-360363">
              <a:buNone/>
            </a:pPr>
            <a:r>
              <a:rPr lang="en-GB" sz="1400" dirty="0"/>
              <a:t>Gordon, D. (2020) Don’t Panic: the Hitchhiker’s Guide to alternative online assessment. </a:t>
            </a:r>
            <a:r>
              <a:rPr lang="en-GB" sz="1400" u="sng" dirty="0">
                <a:hlinkClick r:id="rId2"/>
              </a:rPr>
              <a:t>http://www.damiantgordon.com/Guide.pdf</a:t>
            </a:r>
            <a:endParaRPr lang="en-GB" sz="1400" dirty="0"/>
          </a:p>
          <a:p>
            <a:pPr marL="360363" indent="-360363">
              <a:buNone/>
            </a:pPr>
            <a:r>
              <a:rPr lang="en-GB" sz="1400" dirty="0"/>
              <a:t>HEA (2012) </a:t>
            </a:r>
            <a:r>
              <a:rPr lang="en-GB" sz="1400" i="1" dirty="0"/>
              <a:t>A Marked Improvement: transforming assessment in higher education, </a:t>
            </a:r>
            <a:r>
              <a:rPr lang="en-GB" sz="1400" dirty="0"/>
              <a:t>York: Higher Education Academy. (</a:t>
            </a:r>
            <a:r>
              <a:rPr lang="en-GB" sz="1400" u="sng" dirty="0">
                <a:hlinkClick r:id="rId2"/>
              </a:rPr>
              <a:t>http://www.heacademy.ac.uk/assets/documents/assessment/A_Marked_Improvement.pdf</a:t>
            </a:r>
            <a:endParaRPr lang="en-GB" sz="1400" dirty="0"/>
          </a:p>
          <a:p>
            <a:pPr marL="360363" indent="-360363">
              <a:buNone/>
            </a:pPr>
            <a:r>
              <a:rPr lang="en-GB" sz="1400" dirty="0"/>
              <a:t>Healey, M., Flint, A. and Harrington, K., 2016. Students as partners: Reflections on a conceptual model. </a:t>
            </a:r>
            <a:r>
              <a:rPr lang="en-GB" sz="1400" i="1" dirty="0"/>
              <a:t>Teaching &amp; Learning Inquiry</a:t>
            </a:r>
            <a:r>
              <a:rPr lang="en-GB" sz="1400" dirty="0"/>
              <a:t>, </a:t>
            </a:r>
            <a:r>
              <a:rPr lang="en-GB" sz="1400" i="1" dirty="0"/>
              <a:t>4</a:t>
            </a:r>
            <a:r>
              <a:rPr lang="en-GB" sz="1400" dirty="0"/>
              <a:t>(2), pp.1-13.</a:t>
            </a:r>
          </a:p>
          <a:p>
            <a:pPr marL="360363" indent="-360363">
              <a:buNone/>
            </a:pPr>
            <a:r>
              <a:rPr lang="en-GB" sz="1400" dirty="0"/>
              <a:t>Hendry, G. (2020) Practical assessment strategies to prevent students from plagiarising </a:t>
            </a:r>
            <a:r>
              <a:rPr lang="en-GB" sz="1400" u="sng" dirty="0">
                <a:hlinkClick r:id="rId2"/>
              </a:rPr>
              <a:t>https://www.sydney.edu.au/education-portfolio/ei/news/pdfs/Practical%20assessment%20strategies%20to%20prevent%20students%20from%20plagiarising3.pdf</a:t>
            </a:r>
            <a:endParaRPr lang="en-GB" sz="1400" dirty="0"/>
          </a:p>
          <a:p>
            <a:pPr marL="360363" indent="-360363">
              <a:buNone/>
            </a:pPr>
            <a:r>
              <a:rPr lang="en-GB" sz="1400" dirty="0"/>
              <a:t>Hughes, J. and Purnell, E., 2008. Blogging for beginners? Using blogs and </a:t>
            </a:r>
            <a:r>
              <a:rPr lang="en-GB" sz="1400" dirty="0" err="1"/>
              <a:t>eportfolios</a:t>
            </a:r>
            <a:r>
              <a:rPr lang="en-GB" sz="1400" dirty="0"/>
              <a:t> in Teacher Education.</a:t>
            </a:r>
          </a:p>
          <a:p>
            <a:endParaRPr lang="en-GB" sz="2800" dirty="0"/>
          </a:p>
        </p:txBody>
      </p:sp>
    </p:spTree>
    <p:extLst>
      <p:ext uri="{BB962C8B-B14F-4D97-AF65-F5344CB8AC3E}">
        <p14:creationId xmlns:p14="http://schemas.microsoft.com/office/powerpoint/2010/main" val="396316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8D06-CDAD-4378-A5BE-32DF5D977706}"/>
              </a:ext>
            </a:extLst>
          </p:cNvPr>
          <p:cNvSpPr>
            <a:spLocks noGrp="1"/>
          </p:cNvSpPr>
          <p:nvPr>
            <p:ph type="title"/>
          </p:nvPr>
        </p:nvSpPr>
        <p:spPr>
          <a:xfrm>
            <a:off x="457200" y="122239"/>
            <a:ext cx="7543800" cy="642465"/>
          </a:xfrm>
        </p:spPr>
        <p:txBody>
          <a:bodyPr/>
          <a:lstStyle/>
          <a:p>
            <a:r>
              <a:rPr lang="en-GB" dirty="0"/>
              <a:t>References 3</a:t>
            </a:r>
          </a:p>
        </p:txBody>
      </p:sp>
      <p:sp>
        <p:nvSpPr>
          <p:cNvPr id="3" name="Content Placeholder 2">
            <a:extLst>
              <a:ext uri="{FF2B5EF4-FFF2-40B4-BE49-F238E27FC236}">
                <a16:creationId xmlns:a16="http://schemas.microsoft.com/office/drawing/2014/main" id="{AB6F2C24-2242-48EE-B9D8-A9DE019FB7E4}"/>
              </a:ext>
            </a:extLst>
          </p:cNvPr>
          <p:cNvSpPr>
            <a:spLocks noGrp="1"/>
          </p:cNvSpPr>
          <p:nvPr>
            <p:ph idx="1"/>
          </p:nvPr>
        </p:nvSpPr>
        <p:spPr>
          <a:xfrm>
            <a:off x="468313" y="980728"/>
            <a:ext cx="8229600" cy="5221635"/>
          </a:xfrm>
        </p:spPr>
        <p:txBody>
          <a:bodyPr/>
          <a:lstStyle/>
          <a:p>
            <a:pPr marL="360363" indent="-360363">
              <a:buNone/>
            </a:pPr>
            <a:r>
              <a:rPr lang="en-GB" sz="1400" dirty="0"/>
              <a:t>Joughin, G. (2010) A short guide to oral assessment </a:t>
            </a:r>
            <a:r>
              <a:rPr lang="en-GB" sz="1400" u="sng" dirty="0">
                <a:hlinkClick r:id="rId2"/>
              </a:rPr>
              <a:t>http://eprints.leedsbeckett.ac.uk/2804/1/100317_36668_ShortGuideOralAssess1_WEB.pdf</a:t>
            </a:r>
            <a:endParaRPr lang="en-GB" sz="1400" dirty="0"/>
          </a:p>
          <a:p>
            <a:pPr marL="360363" indent="-360363">
              <a:buNone/>
            </a:pPr>
            <a:r>
              <a:rPr lang="en-GB" sz="1400" dirty="0"/>
              <a:t>JISC (2015) </a:t>
            </a:r>
            <a:r>
              <a:rPr lang="en-GB" sz="1400" u="sng" dirty="0">
                <a:hlinkClick r:id="rId2"/>
              </a:rPr>
              <a:t>https://www.jisc.ac.uk/guides/transforming-assessment-and-feedback/assessment-design</a:t>
            </a:r>
            <a:endParaRPr lang="en-GB" sz="1400" dirty="0"/>
          </a:p>
          <a:p>
            <a:pPr marL="360363" indent="-360363">
              <a:buNone/>
            </a:pPr>
            <a:r>
              <a:rPr lang="en-GB" sz="1400" u="sng" dirty="0"/>
              <a:t>Lawrence, Jenny. (2020) Designing out plagiarism for online assessment. </a:t>
            </a:r>
            <a:r>
              <a:rPr lang="en-GB" sz="1400" u="sng" dirty="0">
                <a:hlinkClick r:id="rId2"/>
              </a:rPr>
              <a:t>https://thesedablog.wordpress.com/2020/04/02/online-assessment/</a:t>
            </a:r>
            <a:r>
              <a:rPr lang="en-GB" sz="1400" u="sng" dirty="0"/>
              <a:t> (accessed May 2020).</a:t>
            </a:r>
            <a:endParaRPr lang="en-GB" sz="1400" dirty="0"/>
          </a:p>
          <a:p>
            <a:pPr marL="360363" indent="-360363">
              <a:buNone/>
            </a:pPr>
            <a:r>
              <a:rPr lang="en-GB" sz="1400" dirty="0"/>
              <a:t>Logan, D., </a:t>
            </a:r>
            <a:r>
              <a:rPr lang="en-GB" sz="1400" dirty="0" err="1"/>
              <a:t>Sotiriadou</a:t>
            </a:r>
            <a:r>
              <a:rPr lang="en-GB" sz="1400" dirty="0"/>
              <a:t>, P., Daly, A. and Guest, R., 2017, October. Interactive oral assessments: Pedagogical and policy considerations. In </a:t>
            </a:r>
            <a:r>
              <a:rPr lang="en-GB" sz="1400" i="1" dirty="0"/>
              <a:t>E-Learn: World Conference on E-Learning in Corporate, Government, Healthcare, and Higher Education</a:t>
            </a:r>
            <a:r>
              <a:rPr lang="en-GB" sz="1400" dirty="0"/>
              <a:t> (pp. 403-409). Association for the Advancement of Computing in Education (AACE).</a:t>
            </a:r>
          </a:p>
          <a:p>
            <a:pPr marL="360363" indent="-360363">
              <a:buNone/>
            </a:pPr>
            <a:r>
              <a:rPr lang="en-GB" sz="1400" dirty="0"/>
              <a:t>Orr. S. (2020) private correspondence.</a:t>
            </a:r>
          </a:p>
          <a:p>
            <a:pPr marL="360363" indent="-360363">
              <a:buNone/>
            </a:pPr>
            <a:r>
              <a:rPr lang="en-GB" sz="1400" dirty="0" err="1"/>
              <a:t>Radclyfe</a:t>
            </a:r>
            <a:r>
              <a:rPr lang="en-GB" sz="1400" dirty="0"/>
              <a:t> Thomas, N. (2012) ‘Blogging is additive’ in Increasing Student Engagement and Retention using Online Learning Activities: Wikis, Blogs and </a:t>
            </a:r>
            <a:r>
              <a:rPr lang="en-GB" sz="1400" dirty="0" err="1"/>
              <a:t>Webquests</a:t>
            </a:r>
            <a:r>
              <a:rPr lang="en-GB" sz="1400" dirty="0"/>
              <a:t> Cutting-edge Technologies in Higher Education, Volume 6A, 75107 by Emerald Group Publishing Limited.</a:t>
            </a:r>
          </a:p>
          <a:p>
            <a:pPr marL="360363" indent="-360363">
              <a:buNone/>
            </a:pPr>
            <a:r>
              <a:rPr lang="en-GB" sz="1400" dirty="0"/>
              <a:t>RSA(2020) www.thersa.org</a:t>
            </a:r>
          </a:p>
          <a:p>
            <a:pPr marL="360363" indent="-360363">
              <a:buNone/>
            </a:pPr>
            <a:r>
              <a:rPr lang="en-GB" sz="1400" dirty="0"/>
              <a:t>Sambell, K. Brown, S and Race, P (2019) Combatting Contract Cheating. DLTE Edinburgh Napier Quick Guide (#14) </a:t>
            </a:r>
            <a:r>
              <a:rPr lang="en-GB" sz="1400" u="sng" dirty="0">
                <a:hlinkClick r:id="rId2"/>
              </a:rPr>
              <a:t>https://staff.napier.ac.uk/services/dlte/Pages/QuickGuides.aspx</a:t>
            </a:r>
            <a:endParaRPr lang="en-GB" sz="1400" dirty="0"/>
          </a:p>
          <a:p>
            <a:pPr marL="360363" indent="-360363">
              <a:buNone/>
            </a:pPr>
            <a:r>
              <a:rPr lang="en-GB" sz="1400" dirty="0"/>
              <a:t>Sambell, K. and Brown, S. (2020) The changing landscape of assessment: some possible replacements for unseen, time-constrained, face-to-face invigilated exams. </a:t>
            </a:r>
            <a:r>
              <a:rPr lang="en-GB" sz="1200" i="0" dirty="0">
                <a:solidFill>
                  <a:srgbClr val="222222"/>
                </a:solidFill>
                <a:effectLst/>
                <a:latin typeface="Arial" panose="020B0604020202020204" pitchFamily="34" charset="0"/>
              </a:rPr>
              <a:t>Sambell, K., Brown, S. and Race, P., 2019. Assessment as a locus for engagement: priorities and practicalities. </a:t>
            </a:r>
            <a:r>
              <a:rPr lang="en-GB" sz="1200" i="1" dirty="0">
                <a:solidFill>
                  <a:srgbClr val="222222"/>
                </a:solidFill>
                <a:effectLst/>
                <a:latin typeface="Arial" panose="020B0604020202020204" pitchFamily="34" charset="0"/>
              </a:rPr>
              <a:t>Italian Journal of Educational Research</a:t>
            </a:r>
            <a:r>
              <a:rPr lang="en-GB" sz="1200" i="0" dirty="0">
                <a:solidFill>
                  <a:srgbClr val="222222"/>
                </a:solidFill>
                <a:effectLst/>
                <a:latin typeface="Arial" panose="020B0604020202020204" pitchFamily="34" charset="0"/>
              </a:rPr>
              <a:t>, pp.45-62. </a:t>
            </a:r>
          </a:p>
          <a:p>
            <a:pPr marL="360363" indent="-360363">
              <a:buNone/>
            </a:pPr>
            <a:r>
              <a:rPr lang="en-GB" sz="1400" dirty="0" err="1"/>
              <a:t>Sotiriadou</a:t>
            </a:r>
            <a:r>
              <a:rPr lang="en-GB" sz="1400" dirty="0"/>
              <a:t>, P., Logan, D., Daly, A. and Guest, R., 2019. The role of authentic assessment to preserve academic integrity and promote skill development and employability. </a:t>
            </a:r>
            <a:r>
              <a:rPr lang="en-GB" sz="1400" i="1" dirty="0"/>
              <a:t>Studies in Higher Education</a:t>
            </a:r>
            <a:r>
              <a:rPr lang="en-GB" sz="1400" dirty="0"/>
              <a:t>, pp.1-17.</a:t>
            </a:r>
          </a:p>
          <a:p>
            <a:pPr marL="360363" indent="-360363">
              <a:buNone/>
            </a:pPr>
            <a:r>
              <a:rPr lang="en-GB" sz="1400" dirty="0" err="1"/>
              <a:t>Villaroel</a:t>
            </a:r>
            <a:r>
              <a:rPr lang="en-GB" sz="1400" dirty="0"/>
              <a:t>, V., Boud, D., Bloxham, S., Bruna, D. and Bruna, C., 2020. Using principles of authentic assessment to redesign written examinations and tests. </a:t>
            </a:r>
            <a:r>
              <a:rPr lang="en-GB" sz="1400" i="1" dirty="0"/>
              <a:t>Innovations in Education and Teaching International</a:t>
            </a:r>
            <a:r>
              <a:rPr lang="en-GB" sz="1400" dirty="0"/>
              <a:t>, </a:t>
            </a:r>
            <a:r>
              <a:rPr lang="en-GB" sz="1400" i="1" dirty="0"/>
              <a:t>57</a:t>
            </a:r>
            <a:r>
              <a:rPr lang="en-GB" sz="1400" dirty="0"/>
              <a:t>(1), pp.38-49.</a:t>
            </a:r>
          </a:p>
          <a:p>
            <a:endParaRPr lang="en-GB" sz="2800" dirty="0"/>
          </a:p>
        </p:txBody>
      </p:sp>
    </p:spTree>
    <p:extLst>
      <p:ext uri="{BB962C8B-B14F-4D97-AF65-F5344CB8AC3E}">
        <p14:creationId xmlns:p14="http://schemas.microsoft.com/office/powerpoint/2010/main" val="241630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394E-040C-4D89-99BD-65AB264228EF}"/>
              </a:ext>
            </a:extLst>
          </p:cNvPr>
          <p:cNvSpPr>
            <a:spLocks noGrp="1"/>
          </p:cNvSpPr>
          <p:nvPr>
            <p:ph type="title"/>
          </p:nvPr>
        </p:nvSpPr>
        <p:spPr/>
        <p:txBody>
          <a:bodyPr/>
          <a:lstStyle/>
          <a:p>
            <a:r>
              <a:rPr lang="en-GB" dirty="0"/>
              <a:t>References 4</a:t>
            </a:r>
          </a:p>
        </p:txBody>
      </p:sp>
      <p:sp>
        <p:nvSpPr>
          <p:cNvPr id="3" name="Content Placeholder 2">
            <a:extLst>
              <a:ext uri="{FF2B5EF4-FFF2-40B4-BE49-F238E27FC236}">
                <a16:creationId xmlns:a16="http://schemas.microsoft.com/office/drawing/2014/main" id="{F944BDC3-06E6-4413-A57F-D4043B274A02}"/>
              </a:ext>
            </a:extLst>
          </p:cNvPr>
          <p:cNvSpPr>
            <a:spLocks noGrp="1"/>
          </p:cNvSpPr>
          <p:nvPr>
            <p:ph idx="1"/>
          </p:nvPr>
        </p:nvSpPr>
        <p:spPr/>
        <p:txBody>
          <a:bodyPr/>
          <a:lstStyle/>
          <a:p>
            <a:pPr marL="360363" indent="-360363">
              <a:buNone/>
            </a:pPr>
            <a:r>
              <a:rPr lang="en-GB" sz="1400" dirty="0"/>
              <a:t>Webster, H. and Crow, C. (2020) Newcastle University Writing Centre </a:t>
            </a:r>
            <a:br>
              <a:rPr lang="en-GB" sz="1400" dirty="0"/>
            </a:br>
            <a:r>
              <a:rPr lang="en-GB" sz="1400" u="sng" dirty="0">
                <a:hlinkClick r:id="rId2"/>
              </a:rPr>
              <a:t>https://eur02.safelinks.protection.outlook.com/?url=https%3A%2F%2Fblogs.ncl.ac.uk%2Facademicskills%2Ffiles%2F2020%2F05%2FWriting-coursework-under-time-constraints-v2.pdf&amp;amp;data=02%7C01%7CS.Brown%40leedsbeckett.ac.uk%7C0094394477944eb4031108d7f991e631%7Cd79a81124fbe417aa112cd0fb490d85c%7C0%7C0%7C637252277459343117&amp;amp;sdata=Er1Fgo8Prq0CTivK2aZbdZI7cZgLvNqlE011j40sOwI%3D&amp;amp;reserved=0</a:t>
            </a:r>
            <a:endParaRPr lang="en-GB" sz="1400" dirty="0"/>
          </a:p>
          <a:p>
            <a:pPr marL="360363" indent="-360363">
              <a:buNone/>
            </a:pPr>
            <a:r>
              <a:rPr lang="en-GB" sz="1400" dirty="0"/>
              <a:t>Webster. H. (2020) Writing Development Centre Newcastle University ‘WDC explains it all in one slide Higher Order Thinking: Critical Analysis’ </a:t>
            </a:r>
            <a:r>
              <a:rPr lang="en-GB" sz="1400" u="sng" dirty="0">
                <a:hlinkClick r:id="rId2"/>
              </a:rPr>
              <a:t>https://www.youtube.com/watch?v=dqyJVotAOdo</a:t>
            </a:r>
            <a:r>
              <a:rPr lang="en-GB" sz="1400" dirty="0"/>
              <a:t> (accessed May 2020).</a:t>
            </a:r>
          </a:p>
          <a:p>
            <a:pPr marL="360363" indent="-360363">
              <a:buNone/>
            </a:pPr>
            <a:r>
              <a:rPr lang="en-GB" sz="1400" dirty="0"/>
              <a:t>Wood, G. (11 May 2020) Preparing students for take-home and Open Book exams </a:t>
            </a:r>
            <a:r>
              <a:rPr lang="en-GB" sz="1400" u="sng" dirty="0">
                <a:hlinkClick r:id="rId2"/>
              </a:rPr>
              <a:t>https://www.garycwood.uk/</a:t>
            </a:r>
            <a:r>
              <a:rPr lang="en-GB" sz="1400" u="sng" dirty="0"/>
              <a:t> and 19</a:t>
            </a:r>
            <a:r>
              <a:rPr lang="en-GB" sz="1400" u="sng" baseline="30000" dirty="0"/>
              <a:t>th</a:t>
            </a:r>
            <a:r>
              <a:rPr lang="en-GB" sz="1400" u="sng" dirty="0"/>
              <a:t> May 2020 7 Tips for students on the day of the exam itself: </a:t>
            </a:r>
            <a:r>
              <a:rPr lang="en-GB" sz="1400" u="sng" dirty="0">
                <a:hlinkClick r:id="rId2"/>
              </a:rPr>
              <a:t>https://www.garycwood.uk/2020/05/sitting-your-take-home-and-open-book-exams.html</a:t>
            </a:r>
            <a:r>
              <a:rPr lang="en-GB" sz="1400" dirty="0"/>
              <a:t>, University of Sheffield | Department of Mechanical Engineering.</a:t>
            </a:r>
          </a:p>
          <a:p>
            <a:pPr marL="360363" indent="-360363">
              <a:buNone/>
            </a:pPr>
            <a:r>
              <a:rPr lang="en-GB" sz="1400" dirty="0"/>
              <a:t> </a:t>
            </a:r>
          </a:p>
          <a:p>
            <a:endParaRPr lang="en-GB" sz="1400" dirty="0"/>
          </a:p>
        </p:txBody>
      </p:sp>
    </p:spTree>
    <p:extLst>
      <p:ext uri="{BB962C8B-B14F-4D97-AF65-F5344CB8AC3E}">
        <p14:creationId xmlns:p14="http://schemas.microsoft.com/office/powerpoint/2010/main" val="373864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alm trees&#10;&#10;Description automatically generated">
            <a:extLst>
              <a:ext uri="{FF2B5EF4-FFF2-40B4-BE49-F238E27FC236}">
                <a16:creationId xmlns:a16="http://schemas.microsoft.com/office/drawing/2014/main" id="{E3DBAB13-F867-4C44-8C8A-A2961989B2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916832"/>
            <a:ext cx="4038600" cy="2756344"/>
          </a:xfrm>
          <a:prstGeom prst="rect">
            <a:avLst/>
          </a:prstGeom>
          <a:noFill/>
        </p:spPr>
      </p:pic>
      <p:sp>
        <p:nvSpPr>
          <p:cNvPr id="4" name="Title 3">
            <a:extLst>
              <a:ext uri="{FF2B5EF4-FFF2-40B4-BE49-F238E27FC236}">
                <a16:creationId xmlns:a16="http://schemas.microsoft.com/office/drawing/2014/main" id="{6EBF4ABC-EA1E-4183-BC93-2121C611906D}"/>
              </a:ext>
            </a:extLst>
          </p:cNvPr>
          <p:cNvSpPr>
            <a:spLocks noGrp="1"/>
          </p:cNvSpPr>
          <p:nvPr>
            <p:ph type="title"/>
          </p:nvPr>
        </p:nvSpPr>
        <p:spPr>
          <a:xfrm>
            <a:off x="457200" y="122238"/>
            <a:ext cx="7543800" cy="1074737"/>
          </a:xfrm>
        </p:spPr>
        <p:txBody>
          <a:bodyPr wrap="square" anchor="b">
            <a:normAutofit/>
          </a:bodyPr>
          <a:lstStyle/>
          <a:p>
            <a:r>
              <a:rPr lang="en-GB" dirty="0"/>
              <a:t>The world changed in Spring 2020 and so did university assessment!</a:t>
            </a:r>
          </a:p>
        </p:txBody>
      </p:sp>
      <p:sp>
        <p:nvSpPr>
          <p:cNvPr id="5" name="Content Placeholder 4">
            <a:extLst>
              <a:ext uri="{FF2B5EF4-FFF2-40B4-BE49-F238E27FC236}">
                <a16:creationId xmlns:a16="http://schemas.microsoft.com/office/drawing/2014/main" id="{0DFD05EE-942B-44AE-AE4F-089180F7E4F4}"/>
              </a:ext>
            </a:extLst>
          </p:cNvPr>
          <p:cNvSpPr>
            <a:spLocks noGrp="1"/>
          </p:cNvSpPr>
          <p:nvPr>
            <p:ph sz="half" idx="1"/>
          </p:nvPr>
        </p:nvSpPr>
        <p:spPr>
          <a:xfrm>
            <a:off x="468313" y="1412875"/>
            <a:ext cx="4038600" cy="4789488"/>
          </a:xfrm>
        </p:spPr>
        <p:txBody>
          <a:bodyPr wrap="square" anchor="t">
            <a:noAutofit/>
          </a:bodyPr>
          <a:lstStyle/>
          <a:p>
            <a:pPr>
              <a:lnSpc>
                <a:spcPct val="90000"/>
              </a:lnSpc>
            </a:pPr>
            <a:r>
              <a:rPr lang="en-GB" sz="1800" dirty="0"/>
              <a:t>In Spring 2020, just about every university globally was faced with a requirement to move from a substantial diet of unseen, time-constrained, invigilated exams in person to methodologies that could be undertaken remotely.</a:t>
            </a:r>
          </a:p>
          <a:p>
            <a:pPr>
              <a:lnSpc>
                <a:spcPct val="90000"/>
              </a:lnSpc>
            </a:pPr>
            <a:r>
              <a:rPr lang="en-GB" sz="1800" dirty="0">
                <a:effectLst/>
              </a:rPr>
              <a:t>For decades, many have argued for a radical restructuring of assessment in Higher Education to integrate assessment more fully into the learning process as Assessment for Learning thereby ensuring it is more fit-for-purpose and helpful to students. </a:t>
            </a:r>
          </a:p>
          <a:p>
            <a:pPr>
              <a:lnSpc>
                <a:spcPct val="90000"/>
              </a:lnSpc>
            </a:pPr>
            <a:r>
              <a:rPr lang="en-GB" sz="1800" dirty="0"/>
              <a:t>In this keynote we argue that we’ve never had a better chance to really shake up higher education assessment, because going back to the old ways is just unthinkable! </a:t>
            </a:r>
          </a:p>
        </p:txBody>
      </p:sp>
    </p:spTree>
    <p:extLst>
      <p:ext uri="{BB962C8B-B14F-4D97-AF65-F5344CB8AC3E}">
        <p14:creationId xmlns:p14="http://schemas.microsoft.com/office/powerpoint/2010/main" val="415176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9FC2-0C09-4479-B1C4-89DFD9371F40}"/>
              </a:ext>
            </a:extLst>
          </p:cNvPr>
          <p:cNvSpPr>
            <a:spLocks noGrp="1"/>
          </p:cNvSpPr>
          <p:nvPr>
            <p:ph type="title"/>
          </p:nvPr>
        </p:nvSpPr>
        <p:spPr/>
        <p:txBody>
          <a:bodyPr/>
          <a:lstStyle/>
          <a:p>
            <a:r>
              <a:rPr lang="en-GB" dirty="0"/>
              <a:t>Everyone has been affected and we’ve all had to change orientation rapidly</a:t>
            </a:r>
          </a:p>
        </p:txBody>
      </p:sp>
      <p:sp>
        <p:nvSpPr>
          <p:cNvPr id="3" name="Content Placeholder 2">
            <a:extLst>
              <a:ext uri="{FF2B5EF4-FFF2-40B4-BE49-F238E27FC236}">
                <a16:creationId xmlns:a16="http://schemas.microsoft.com/office/drawing/2014/main" id="{4151DD5D-3F18-471D-859C-45814CAD07A3}"/>
              </a:ext>
            </a:extLst>
          </p:cNvPr>
          <p:cNvSpPr>
            <a:spLocks noGrp="1"/>
          </p:cNvSpPr>
          <p:nvPr>
            <p:ph idx="1"/>
          </p:nvPr>
        </p:nvSpPr>
        <p:spPr/>
        <p:txBody>
          <a:bodyPr/>
          <a:lstStyle/>
          <a:p>
            <a:r>
              <a:rPr lang="en-GB" sz="2000" dirty="0">
                <a:solidFill>
                  <a:srgbClr val="7030A0"/>
                </a:solidFill>
              </a:rPr>
              <a:t>Students have </a:t>
            </a:r>
            <a:r>
              <a:rPr lang="en-GB" sz="2000" dirty="0"/>
              <a:t>had to battle with working from home, often with sub-optimal kit, poor broadband access, caring responsibilities and nowhere peaceful to work, against a background of high anxiety. They’ve been flexible but won’t always be so forgiving;</a:t>
            </a:r>
          </a:p>
          <a:p>
            <a:r>
              <a:rPr lang="en-GB" sz="2000" dirty="0">
                <a:solidFill>
                  <a:srgbClr val="7030A0"/>
                </a:solidFill>
              </a:rPr>
              <a:t>University staff </a:t>
            </a:r>
            <a:r>
              <a:rPr lang="en-GB" sz="2000" dirty="0"/>
              <a:t>have</a:t>
            </a:r>
            <a:r>
              <a:rPr lang="en-GB" sz="2000" dirty="0">
                <a:solidFill>
                  <a:srgbClr val="7030A0"/>
                </a:solidFill>
              </a:rPr>
              <a:t> </a:t>
            </a:r>
            <a:r>
              <a:rPr lang="en-GB" sz="2000" dirty="0"/>
              <a:t>faced often exactly the same conditions and  everyone (academics, learning support staff, librarians, quality assurers, educational developers and others) had to move quickly to do the best by their students without any loss to quality and standards. With some exceptions, we’ve pulled it off,  but we don’t ever want to be put in the same position again;</a:t>
            </a:r>
          </a:p>
          <a:p>
            <a:r>
              <a:rPr lang="en-GB" sz="2000" dirty="0">
                <a:solidFill>
                  <a:srgbClr val="7030A0"/>
                </a:solidFill>
              </a:rPr>
              <a:t>Senior managers </a:t>
            </a:r>
            <a:r>
              <a:rPr lang="en-GB" sz="2000" dirty="0"/>
              <a:t>were under huge pressure to manage the process under conditions that changed rapidly and unpredictably. Unless they had strong pedagogic backgrounds themselves, they had to rely on advice from internal and external colleagues (including us!) to make matters workable.</a:t>
            </a:r>
          </a:p>
          <a:p>
            <a:endParaRPr lang="en-GB" dirty="0"/>
          </a:p>
        </p:txBody>
      </p:sp>
    </p:spTree>
    <p:extLst>
      <p:ext uri="{BB962C8B-B14F-4D97-AF65-F5344CB8AC3E}">
        <p14:creationId xmlns:p14="http://schemas.microsoft.com/office/powerpoint/2010/main" val="389159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4B22-BB6C-4556-8E1A-2ED9AD91167A}"/>
              </a:ext>
            </a:extLst>
          </p:cNvPr>
          <p:cNvSpPr>
            <a:spLocks noGrp="1"/>
          </p:cNvSpPr>
          <p:nvPr>
            <p:ph type="title"/>
          </p:nvPr>
        </p:nvSpPr>
        <p:spPr>
          <a:xfrm>
            <a:off x="179512" y="122238"/>
            <a:ext cx="7821488" cy="1074737"/>
          </a:xfrm>
        </p:spPr>
        <p:txBody>
          <a:bodyPr/>
          <a:lstStyle/>
          <a:p>
            <a:r>
              <a:rPr lang="en-GB" dirty="0"/>
              <a:t>Our resources around assessment during times of coronavirus give more detail of our approaches:</a:t>
            </a:r>
          </a:p>
        </p:txBody>
      </p:sp>
      <p:sp>
        <p:nvSpPr>
          <p:cNvPr id="3" name="Content Placeholder 2">
            <a:extLst>
              <a:ext uri="{FF2B5EF4-FFF2-40B4-BE49-F238E27FC236}">
                <a16:creationId xmlns:a16="http://schemas.microsoft.com/office/drawing/2014/main" id="{284B4605-4EF6-4209-A88B-2F0F10757552}"/>
              </a:ext>
            </a:extLst>
          </p:cNvPr>
          <p:cNvSpPr>
            <a:spLocks noGrp="1"/>
          </p:cNvSpPr>
          <p:nvPr>
            <p:ph idx="1"/>
          </p:nvPr>
        </p:nvSpPr>
        <p:spPr/>
        <p:txBody>
          <a:bodyPr/>
          <a:lstStyle/>
          <a:p>
            <a:pPr>
              <a:lnSpc>
                <a:spcPct val="107000"/>
              </a:lnSpc>
              <a:spcAft>
                <a:spcPts val="800"/>
              </a:spcAft>
            </a:pPr>
            <a:r>
              <a:rPr lang="en-GB"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Sambell, K. and Brown, S. (23 March 2020)</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‘Contingency-planning: exploring rapid alternatives to face-to-face assessment’.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Sambell, K. and Brown, S. (2 April 2020) ‘Fifty tips for replacements for time-constrained, invigilated on-site exams’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Sambell, K. and Brown, S. (1 June 2020) ‘The changing landscape of assessment: some possible replacements for unseen time-constrained face-to-face invigilated exams’  </a:t>
            </a:r>
          </a:p>
          <a:p>
            <a:pPr>
              <a:lnSpc>
                <a:spcPct val="107000"/>
              </a:lnSpc>
              <a:spcAft>
                <a:spcPts val="800"/>
              </a:spcAft>
            </a:pPr>
            <a:r>
              <a:rPr lang="en-GB" sz="1800" dirty="0">
                <a:solidFill>
                  <a:srgbClr val="333333"/>
                </a:solidFill>
                <a:latin typeface="Calibri" panose="020F0502020204030204" pitchFamily="34" charset="0"/>
                <a:ea typeface="Calibri" panose="020F0502020204030204" pitchFamily="34" charset="0"/>
                <a:cs typeface="Times New Roman" panose="02020603050405020304" pitchFamily="18" charset="0"/>
              </a:rPr>
              <a:t>Brown, S. and Sambell, K. (17</a:t>
            </a:r>
            <a:r>
              <a:rPr lang="en-GB" sz="1800" baseline="30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th</a:t>
            </a:r>
            <a:r>
              <a:rPr lang="en-GB" sz="1800" dirty="0">
                <a:solidFill>
                  <a:srgbClr val="333333"/>
                </a:solidFill>
                <a:latin typeface="Calibri" panose="020F0502020204030204" pitchFamily="34" charset="0"/>
                <a:ea typeface="Calibri" panose="020F0502020204030204" pitchFamily="34" charset="0"/>
                <a:cs typeface="Times New Roman" panose="02020603050405020304" pitchFamily="18" charset="0"/>
              </a:rPr>
              <a:t> August 2020) Writing Better Assignments in the post-</a:t>
            </a:r>
            <a:r>
              <a:rPr lang="en-GB" sz="1800" dirty="0" err="1">
                <a:solidFill>
                  <a:srgbClr val="333333"/>
                </a:solidFill>
                <a:latin typeface="Calibri" panose="020F0502020204030204" pitchFamily="34" charset="0"/>
                <a:ea typeface="Calibri" panose="020F0502020204030204" pitchFamily="34" charset="0"/>
                <a:cs typeface="Times New Roman" panose="02020603050405020304" pitchFamily="18" charset="0"/>
              </a:rPr>
              <a:t>Covid</a:t>
            </a:r>
            <a:r>
              <a:rPr lang="en-GB" sz="1800" dirty="0">
                <a:solidFill>
                  <a:srgbClr val="333333"/>
                </a:solidFill>
                <a:latin typeface="Calibri" panose="020F0502020204030204" pitchFamily="34" charset="0"/>
                <a:ea typeface="Calibri" panose="020F0502020204030204" pitchFamily="34" charset="0"/>
                <a:cs typeface="Times New Roman" panose="02020603050405020304" pitchFamily="18" charset="0"/>
              </a:rPr>
              <a:t> Era: approaches to good task design</a:t>
            </a:r>
          </a:p>
          <a:p>
            <a:pPr>
              <a:lnSpc>
                <a:spcPct val="107000"/>
              </a:lnSpc>
              <a:spcAft>
                <a:spcPts val="800"/>
              </a:spcAft>
            </a:pPr>
            <a:r>
              <a:rPr lang="en-GB" sz="1800" dirty="0">
                <a:solidFill>
                  <a:srgbClr val="333333"/>
                </a:solidFill>
                <a:latin typeface="Calibri" panose="020F0502020204030204" pitchFamily="34" charset="0"/>
                <a:ea typeface="Calibri" panose="020F0502020204030204" pitchFamily="34" charset="0"/>
                <a:cs typeface="Times New Roman" panose="02020603050405020304" pitchFamily="18" charset="0"/>
              </a:rPr>
              <a:t>Brown, S. and Sambell, K. (21</a:t>
            </a:r>
            <a:r>
              <a:rPr lang="en-GB" sz="1800" baseline="30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st</a:t>
            </a:r>
            <a:r>
              <a:rPr lang="en-GB" sz="1800" dirty="0">
                <a:solidFill>
                  <a:srgbClr val="333333"/>
                </a:solidFill>
                <a:latin typeface="Calibri" panose="020F0502020204030204" pitchFamily="34" charset="0"/>
                <a:ea typeface="Calibri" panose="020F0502020204030204" pitchFamily="34" charset="0"/>
                <a:cs typeface="Times New Roman" panose="02020603050405020304" pitchFamily="18" charset="0"/>
              </a:rPr>
              <a:t> August 2020) Changing assessment for good: a major opportunity for educational developers </a:t>
            </a:r>
            <a:endParaRPr lang="en-GB"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Find them all collected here and look out for the next one!</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u="sng" dirty="0">
                <a:solidFill>
                  <a:srgbClr val="7E9CE8"/>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https://sally-brown.net/kay-sambell-and-sally-brown-covid-19-assessment-collection/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21844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B1BD-F588-4B0D-B502-3185A0B57EE1}"/>
              </a:ext>
            </a:extLst>
          </p:cNvPr>
          <p:cNvSpPr>
            <a:spLocks noGrp="1"/>
          </p:cNvSpPr>
          <p:nvPr>
            <p:ph type="title"/>
          </p:nvPr>
        </p:nvSpPr>
        <p:spPr>
          <a:xfrm>
            <a:off x="457200" y="122238"/>
            <a:ext cx="7543800" cy="1074737"/>
          </a:xfrm>
        </p:spPr>
        <p:txBody>
          <a:bodyPr wrap="square" anchor="b">
            <a:normAutofit fontScale="90000"/>
          </a:bodyPr>
          <a:lstStyle/>
          <a:p>
            <a:pPr>
              <a:lnSpc>
                <a:spcPct val="90000"/>
              </a:lnSpc>
            </a:pPr>
            <a:r>
              <a:rPr lang="en-GB" sz="2700" dirty="0"/>
              <a:t>We started thinking about changing assessment due to </a:t>
            </a:r>
            <a:r>
              <a:rPr lang="en-GB" sz="2700" dirty="0" err="1"/>
              <a:t>Covid</a:t>
            </a:r>
            <a:r>
              <a:rPr lang="en-GB" sz="2700" dirty="0"/>
              <a:t> and began reviewing the role of traditional assessment</a:t>
            </a:r>
          </a:p>
        </p:txBody>
      </p:sp>
      <p:sp>
        <p:nvSpPr>
          <p:cNvPr id="3" name="Content Placeholder 2">
            <a:extLst>
              <a:ext uri="{FF2B5EF4-FFF2-40B4-BE49-F238E27FC236}">
                <a16:creationId xmlns:a16="http://schemas.microsoft.com/office/drawing/2014/main" id="{A5033058-5C9F-4D25-AC0F-2A4349861ADD}"/>
              </a:ext>
            </a:extLst>
          </p:cNvPr>
          <p:cNvSpPr>
            <a:spLocks noGrp="1"/>
          </p:cNvSpPr>
          <p:nvPr>
            <p:ph sz="half" idx="1"/>
          </p:nvPr>
        </p:nvSpPr>
        <p:spPr>
          <a:xfrm>
            <a:off x="468313" y="1412875"/>
            <a:ext cx="4038600" cy="4789488"/>
          </a:xfrm>
        </p:spPr>
        <p:txBody>
          <a:bodyPr wrap="square" anchor="t">
            <a:normAutofit lnSpcReduction="10000"/>
          </a:bodyPr>
          <a:lstStyle/>
          <a:p>
            <a:pPr marL="0" indent="0">
              <a:lnSpc>
                <a:spcPct val="90000"/>
              </a:lnSpc>
              <a:buNone/>
            </a:pPr>
            <a:r>
              <a:rPr lang="en-GB" sz="2400" dirty="0"/>
              <a:t>Unseen, time-constrained exams have been known to have their limitations for some time and this seems like a wonderful opportunity, not just to make changes in crisis conditions, but also to improve university assessment forever!  </a:t>
            </a:r>
          </a:p>
          <a:p>
            <a:pPr marL="0" indent="0">
              <a:lnSpc>
                <a:spcPct val="90000"/>
              </a:lnSpc>
              <a:buNone/>
            </a:pPr>
            <a:endParaRPr lang="en-GB" sz="2400" dirty="0"/>
          </a:p>
          <a:p>
            <a:pPr marL="0" indent="0">
              <a:lnSpc>
                <a:spcPct val="90000"/>
              </a:lnSpc>
              <a:buNone/>
            </a:pPr>
            <a:r>
              <a:rPr lang="en-GB" sz="2400" dirty="0"/>
              <a:t>It’s the best opportunity Enterprise educators have ever had to make assessment more relevant and authentic. </a:t>
            </a:r>
          </a:p>
          <a:p>
            <a:pPr>
              <a:lnSpc>
                <a:spcPct val="90000"/>
              </a:lnSpc>
            </a:pPr>
            <a:endParaRPr lang="en-GB" sz="2400" dirty="0"/>
          </a:p>
        </p:txBody>
      </p:sp>
      <p:pic>
        <p:nvPicPr>
          <p:cNvPr id="4" name="Picture 3">
            <a:extLst>
              <a:ext uri="{FF2B5EF4-FFF2-40B4-BE49-F238E27FC236}">
                <a16:creationId xmlns:a16="http://schemas.microsoft.com/office/drawing/2014/main" id="{3A31251C-1D25-4F9B-ABB2-58F4C46ECB10}"/>
              </a:ext>
            </a:extLst>
          </p:cNvPr>
          <p:cNvPicPr>
            <a:picLocks noChangeAspect="1"/>
          </p:cNvPicPr>
          <p:nvPr/>
        </p:nvPicPr>
        <p:blipFill rotWithShape="1">
          <a:blip r:embed="rId2"/>
          <a:srcRect l="3442" r="4758" b="4"/>
          <a:stretch/>
        </p:blipFill>
        <p:spPr>
          <a:xfrm>
            <a:off x="4659313" y="1412875"/>
            <a:ext cx="4038600" cy="4789488"/>
          </a:xfrm>
          <a:prstGeom prst="rect">
            <a:avLst/>
          </a:prstGeom>
          <a:noFill/>
        </p:spPr>
      </p:pic>
    </p:spTree>
    <p:extLst>
      <p:ext uri="{BB962C8B-B14F-4D97-AF65-F5344CB8AC3E}">
        <p14:creationId xmlns:p14="http://schemas.microsoft.com/office/powerpoint/2010/main" val="256824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16677" y="4803566"/>
            <a:ext cx="1371540" cy="861371"/>
          </a:xfrm>
          <a:prstGeom prst="rect">
            <a:avLst/>
          </a:prstGeom>
        </p:spPr>
      </p:pic>
      <p:pic>
        <p:nvPicPr>
          <p:cNvPr id="23" name="Picture 22"/>
          <p:cNvPicPr>
            <a:picLocks noChangeAspect="1"/>
          </p:cNvPicPr>
          <p:nvPr/>
        </p:nvPicPr>
        <p:blipFill>
          <a:blip r:embed="rId4"/>
          <a:stretch>
            <a:fillRect/>
          </a:stretch>
        </p:blipFill>
        <p:spPr>
          <a:xfrm>
            <a:off x="2413558" y="2266459"/>
            <a:ext cx="3821905" cy="2172452"/>
          </a:xfrm>
          <a:prstGeom prst="rect">
            <a:avLst/>
          </a:prstGeom>
        </p:spPr>
      </p:pic>
      <p:sp>
        <p:nvSpPr>
          <p:cNvPr id="7" name="Rounded Rectangle 6"/>
          <p:cNvSpPr/>
          <p:nvPr/>
        </p:nvSpPr>
        <p:spPr>
          <a:xfrm>
            <a:off x="7502719" y="2404129"/>
            <a:ext cx="1376958" cy="675085"/>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575" dirty="0">
                <a:solidFill>
                  <a:srgbClr val="FFFFFF"/>
                </a:solidFill>
                <a:latin typeface="Arial"/>
              </a:rPr>
              <a:t>Academic integrity</a:t>
            </a:r>
          </a:p>
        </p:txBody>
      </p:sp>
      <p:sp>
        <p:nvSpPr>
          <p:cNvPr id="8" name="Rounded Rectangle 7"/>
          <p:cNvSpPr/>
          <p:nvPr/>
        </p:nvSpPr>
        <p:spPr>
          <a:xfrm>
            <a:off x="5725592" y="2323797"/>
            <a:ext cx="1675782" cy="861371"/>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350" dirty="0">
                <a:solidFill>
                  <a:srgbClr val="FFFFFF"/>
                </a:solidFill>
                <a:latin typeface="Arial"/>
              </a:rPr>
              <a:t>Development of professionalism, skills, identity, sense of agency</a:t>
            </a:r>
          </a:p>
        </p:txBody>
      </p:sp>
      <p:sp>
        <p:nvSpPr>
          <p:cNvPr id="9" name="Rounded Rectangle 8"/>
          <p:cNvSpPr/>
          <p:nvPr/>
        </p:nvSpPr>
        <p:spPr>
          <a:xfrm>
            <a:off x="169549" y="3871134"/>
            <a:ext cx="1614243" cy="853298"/>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125" dirty="0">
                <a:solidFill>
                  <a:srgbClr val="FFFFFF"/>
                </a:solidFill>
                <a:latin typeface="Arial"/>
              </a:rPr>
              <a:t>Application of knowledge to local communities/</a:t>
            </a:r>
          </a:p>
          <a:p>
            <a:pPr algn="ctr" defTabSz="685800" eaLnBrk="0" hangingPunct="0"/>
            <a:r>
              <a:rPr lang="en-GB" sz="1125" dirty="0">
                <a:solidFill>
                  <a:srgbClr val="FFFFFF"/>
                </a:solidFill>
                <a:latin typeface="Arial"/>
              </a:rPr>
              <a:t>connected to real world</a:t>
            </a:r>
          </a:p>
        </p:txBody>
      </p:sp>
      <p:sp>
        <p:nvSpPr>
          <p:cNvPr id="10" name="Rounded Rectangle 9"/>
          <p:cNvSpPr/>
          <p:nvPr/>
        </p:nvSpPr>
        <p:spPr>
          <a:xfrm>
            <a:off x="1961188" y="4829879"/>
            <a:ext cx="1709910" cy="808746"/>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350" dirty="0">
                <a:solidFill>
                  <a:srgbClr val="FFFFFF"/>
                </a:solidFill>
                <a:latin typeface="Arial"/>
              </a:rPr>
              <a:t>Ways of thinking and practising </a:t>
            </a:r>
          </a:p>
        </p:txBody>
      </p:sp>
      <p:sp>
        <p:nvSpPr>
          <p:cNvPr id="11" name="Rounded Rectangle 10"/>
          <p:cNvSpPr/>
          <p:nvPr/>
        </p:nvSpPr>
        <p:spPr>
          <a:xfrm>
            <a:off x="264322" y="4923043"/>
            <a:ext cx="1495601" cy="679572"/>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575" dirty="0">
                <a:solidFill>
                  <a:srgbClr val="FFFFFF"/>
                </a:solidFill>
                <a:latin typeface="Arial"/>
              </a:rPr>
              <a:t>Cognitive challenge</a:t>
            </a:r>
          </a:p>
        </p:txBody>
      </p:sp>
      <p:sp>
        <p:nvSpPr>
          <p:cNvPr id="12" name="Rounded Rectangle 11"/>
          <p:cNvSpPr/>
          <p:nvPr/>
        </p:nvSpPr>
        <p:spPr>
          <a:xfrm>
            <a:off x="7705081" y="3495110"/>
            <a:ext cx="1376958" cy="854714"/>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350" dirty="0">
                <a:solidFill>
                  <a:srgbClr val="FFFFFF"/>
                </a:solidFill>
                <a:latin typeface="Arial"/>
              </a:rPr>
              <a:t>Development of evaluative judgement</a:t>
            </a:r>
          </a:p>
        </p:txBody>
      </p:sp>
      <p:sp>
        <p:nvSpPr>
          <p:cNvPr id="13" name="Rounded Rectangle 12"/>
          <p:cNvSpPr/>
          <p:nvPr/>
        </p:nvSpPr>
        <p:spPr>
          <a:xfrm>
            <a:off x="6001966" y="3407448"/>
            <a:ext cx="1703115" cy="991746"/>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350" dirty="0">
                <a:solidFill>
                  <a:srgbClr val="FFFFFF"/>
                </a:solidFill>
                <a:latin typeface="Arial"/>
              </a:rPr>
              <a:t>Authentic feedback processes, feedforward and inner feedback</a:t>
            </a:r>
          </a:p>
        </p:txBody>
      </p:sp>
      <p:sp>
        <p:nvSpPr>
          <p:cNvPr id="14" name="Rounded Rectangle 13"/>
          <p:cNvSpPr/>
          <p:nvPr/>
        </p:nvSpPr>
        <p:spPr>
          <a:xfrm>
            <a:off x="1749212" y="1784855"/>
            <a:ext cx="1506125" cy="745629"/>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575" dirty="0">
                <a:solidFill>
                  <a:srgbClr val="FFFFFF"/>
                </a:solidFill>
                <a:latin typeface="Arial"/>
              </a:rPr>
              <a:t>Employability</a:t>
            </a:r>
          </a:p>
        </p:txBody>
      </p:sp>
      <p:sp>
        <p:nvSpPr>
          <p:cNvPr id="19" name="TextBox 18"/>
          <p:cNvSpPr txBox="1"/>
          <p:nvPr/>
        </p:nvSpPr>
        <p:spPr>
          <a:xfrm>
            <a:off x="3659490" y="3361915"/>
            <a:ext cx="2063440" cy="923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defTabSz="685800" eaLnBrk="0" hangingPunct="0"/>
            <a:r>
              <a:rPr lang="en-GB" sz="2700" dirty="0">
                <a:ln w="0"/>
                <a:solidFill>
                  <a:srgbClr val="FF0000"/>
                </a:solidFill>
                <a:effectLst>
                  <a:outerShdw blurRad="38100" dist="19050" dir="2700000" algn="tl" rotWithShape="0">
                    <a:srgbClr val="000000">
                      <a:alpha val="40000"/>
                    </a:srgbClr>
                  </a:outerShdw>
                </a:effectLst>
                <a:latin typeface="Arial"/>
              </a:rPr>
              <a:t>Authentic assessment</a:t>
            </a:r>
          </a:p>
        </p:txBody>
      </p:sp>
      <p:sp>
        <p:nvSpPr>
          <p:cNvPr id="20" name="Rectangle 19"/>
          <p:cNvSpPr/>
          <p:nvPr/>
        </p:nvSpPr>
        <p:spPr>
          <a:xfrm>
            <a:off x="7705081" y="5517232"/>
            <a:ext cx="1194791" cy="9000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r>
              <a:rPr lang="en-GB" sz="1350" dirty="0">
                <a:solidFill>
                  <a:srgbClr val="FFFFFF"/>
                </a:solidFill>
                <a:latin typeface="Arial"/>
              </a:rPr>
              <a:t>Universal Design</a:t>
            </a:r>
          </a:p>
          <a:p>
            <a:pPr algn="ctr" defTabSz="685800" eaLnBrk="0" hangingPunct="0"/>
            <a:r>
              <a:rPr lang="en-GB" sz="1350" dirty="0">
                <a:solidFill>
                  <a:srgbClr val="FFFFFF"/>
                </a:solidFill>
                <a:latin typeface="Arial"/>
              </a:rPr>
              <a:t>For Learning</a:t>
            </a:r>
          </a:p>
        </p:txBody>
      </p:sp>
      <p:sp>
        <p:nvSpPr>
          <p:cNvPr id="21" name="Plus 20"/>
          <p:cNvSpPr/>
          <p:nvPr/>
        </p:nvSpPr>
        <p:spPr>
          <a:xfrm>
            <a:off x="6719740" y="5716733"/>
            <a:ext cx="541139" cy="460772"/>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endParaRPr lang="en-GB" sz="1350">
              <a:solidFill>
                <a:srgbClr val="00B050"/>
              </a:solidFill>
              <a:latin typeface="Arial"/>
            </a:endParaRPr>
          </a:p>
        </p:txBody>
      </p:sp>
      <p:sp>
        <p:nvSpPr>
          <p:cNvPr id="5" name="TextBox 4">
            <a:extLst>
              <a:ext uri="{FF2B5EF4-FFF2-40B4-BE49-F238E27FC236}">
                <a16:creationId xmlns:a16="http://schemas.microsoft.com/office/drawing/2014/main" id="{9E787EC0-0E84-4D7D-8653-BBD24DE961B5}"/>
              </a:ext>
            </a:extLst>
          </p:cNvPr>
          <p:cNvSpPr txBox="1"/>
          <p:nvPr/>
        </p:nvSpPr>
        <p:spPr>
          <a:xfrm>
            <a:off x="288557" y="1290955"/>
            <a:ext cx="1256524" cy="646331"/>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defTabSz="685800" fontAlgn="auto">
              <a:spcBef>
                <a:spcPts val="0"/>
              </a:spcBef>
              <a:spcAft>
                <a:spcPts val="0"/>
              </a:spcAft>
            </a:pPr>
            <a:r>
              <a:rPr lang="en-GB" sz="1800" dirty="0">
                <a:solidFill>
                  <a:srgbClr val="FFFFFF"/>
                </a:solidFill>
                <a:latin typeface="Arial"/>
              </a:rPr>
              <a:t>Personal meaning</a:t>
            </a:r>
          </a:p>
        </p:txBody>
      </p:sp>
      <p:sp>
        <p:nvSpPr>
          <p:cNvPr id="6" name="Rectangle 5">
            <a:extLst>
              <a:ext uri="{FF2B5EF4-FFF2-40B4-BE49-F238E27FC236}">
                <a16:creationId xmlns:a16="http://schemas.microsoft.com/office/drawing/2014/main" id="{C3D625A7-3AC5-4EFA-B882-D81D96E86127}"/>
              </a:ext>
            </a:extLst>
          </p:cNvPr>
          <p:cNvSpPr/>
          <p:nvPr/>
        </p:nvSpPr>
        <p:spPr>
          <a:xfrm>
            <a:off x="264323" y="2755323"/>
            <a:ext cx="1269475" cy="484748"/>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fontAlgn="auto">
              <a:spcBef>
                <a:spcPts val="0"/>
              </a:spcBef>
              <a:spcAft>
                <a:spcPts val="0"/>
              </a:spcAft>
            </a:pPr>
            <a:r>
              <a:rPr lang="en-GB" sz="1800" dirty="0">
                <a:solidFill>
                  <a:srgbClr val="FFFFFF"/>
                </a:solidFill>
                <a:latin typeface="Arial"/>
              </a:rPr>
              <a:t>Relevance</a:t>
            </a:r>
          </a:p>
        </p:txBody>
      </p:sp>
      <p:sp>
        <p:nvSpPr>
          <p:cNvPr id="16" name="Arrow: Up-Down 15">
            <a:extLst>
              <a:ext uri="{FF2B5EF4-FFF2-40B4-BE49-F238E27FC236}">
                <a16:creationId xmlns:a16="http://schemas.microsoft.com/office/drawing/2014/main" id="{02B1E47B-5B54-4FB5-AB46-A7E82F0DD930}"/>
              </a:ext>
            </a:extLst>
          </p:cNvPr>
          <p:cNvSpPr/>
          <p:nvPr/>
        </p:nvSpPr>
        <p:spPr>
          <a:xfrm>
            <a:off x="757238" y="1998465"/>
            <a:ext cx="186702" cy="551854"/>
          </a:xfrm>
          <a:prstGeom prst="up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fontAlgn="auto">
              <a:spcBef>
                <a:spcPts val="0"/>
              </a:spcBef>
              <a:spcAft>
                <a:spcPts val="0"/>
              </a:spcAft>
            </a:pPr>
            <a:endParaRPr lang="en-GB" sz="1350">
              <a:solidFill>
                <a:srgbClr val="FFFFFF"/>
              </a:solidFill>
              <a:latin typeface="Arial"/>
            </a:endParaRPr>
          </a:p>
        </p:txBody>
      </p:sp>
      <p:sp>
        <p:nvSpPr>
          <p:cNvPr id="18" name="Rounded Rectangle 13">
            <a:extLst>
              <a:ext uri="{FF2B5EF4-FFF2-40B4-BE49-F238E27FC236}">
                <a16:creationId xmlns:a16="http://schemas.microsoft.com/office/drawing/2014/main" id="{6C1E0BD0-D60E-47DF-84D4-9E2D3D5FCDD4}"/>
              </a:ext>
            </a:extLst>
          </p:cNvPr>
          <p:cNvSpPr/>
          <p:nvPr/>
        </p:nvSpPr>
        <p:spPr>
          <a:xfrm>
            <a:off x="1879272" y="3813914"/>
            <a:ext cx="1646399" cy="938313"/>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350" dirty="0">
                <a:solidFill>
                  <a:srgbClr val="FFFFFF"/>
                </a:solidFill>
                <a:latin typeface="Arial"/>
              </a:rPr>
              <a:t>Creativity, problem formulation, divergent </a:t>
            </a:r>
          </a:p>
        </p:txBody>
      </p:sp>
      <p:sp>
        <p:nvSpPr>
          <p:cNvPr id="25" name="Rounded Rectangle 13">
            <a:extLst>
              <a:ext uri="{FF2B5EF4-FFF2-40B4-BE49-F238E27FC236}">
                <a16:creationId xmlns:a16="http://schemas.microsoft.com/office/drawing/2014/main" id="{51DECE7C-5A64-4BFF-81AA-F1EF7D4D10F3}"/>
              </a:ext>
            </a:extLst>
          </p:cNvPr>
          <p:cNvSpPr/>
          <p:nvPr/>
        </p:nvSpPr>
        <p:spPr>
          <a:xfrm>
            <a:off x="3356683" y="1077145"/>
            <a:ext cx="1772993" cy="921320"/>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575" dirty="0">
                <a:solidFill>
                  <a:srgbClr val="FFFFFF"/>
                </a:solidFill>
                <a:latin typeface="Arial"/>
              </a:rPr>
              <a:t>Learning for longer term</a:t>
            </a:r>
          </a:p>
        </p:txBody>
      </p:sp>
      <p:sp>
        <p:nvSpPr>
          <p:cNvPr id="27" name="Rounded Rectangle 13">
            <a:extLst>
              <a:ext uri="{FF2B5EF4-FFF2-40B4-BE49-F238E27FC236}">
                <a16:creationId xmlns:a16="http://schemas.microsoft.com/office/drawing/2014/main" id="{6D7F412B-92FC-4154-BF2A-708B40B6AC17}"/>
              </a:ext>
            </a:extLst>
          </p:cNvPr>
          <p:cNvSpPr/>
          <p:nvPr/>
        </p:nvSpPr>
        <p:spPr>
          <a:xfrm>
            <a:off x="1635144" y="2658980"/>
            <a:ext cx="1435858" cy="484748"/>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575" dirty="0">
                <a:solidFill>
                  <a:srgbClr val="FFFFFF"/>
                </a:solidFill>
                <a:latin typeface="Arial"/>
              </a:rPr>
              <a:t>Deep approaches</a:t>
            </a:r>
          </a:p>
        </p:txBody>
      </p:sp>
      <p:sp>
        <p:nvSpPr>
          <p:cNvPr id="29" name="Rounded Rectangle 13">
            <a:extLst>
              <a:ext uri="{FF2B5EF4-FFF2-40B4-BE49-F238E27FC236}">
                <a16:creationId xmlns:a16="http://schemas.microsoft.com/office/drawing/2014/main" id="{95D4FC56-65B1-40D0-9C87-E4A3FB7FF1FE}"/>
              </a:ext>
            </a:extLst>
          </p:cNvPr>
          <p:cNvSpPr/>
          <p:nvPr/>
        </p:nvSpPr>
        <p:spPr>
          <a:xfrm>
            <a:off x="1635144" y="3265285"/>
            <a:ext cx="1390888" cy="409302"/>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0" hangingPunct="0"/>
            <a:r>
              <a:rPr lang="en-GB" sz="1575" dirty="0">
                <a:solidFill>
                  <a:srgbClr val="FFFFFF"/>
                </a:solidFill>
                <a:latin typeface="Arial"/>
              </a:rPr>
              <a:t>Engagement</a:t>
            </a:r>
          </a:p>
        </p:txBody>
      </p:sp>
    </p:spTree>
    <p:extLst>
      <p:ext uri="{BB962C8B-B14F-4D97-AF65-F5344CB8AC3E}">
        <p14:creationId xmlns:p14="http://schemas.microsoft.com/office/powerpoint/2010/main" val="266998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DF38-A5D0-43EE-A591-037104254A64}"/>
              </a:ext>
            </a:extLst>
          </p:cNvPr>
          <p:cNvSpPr>
            <a:spLocks noGrp="1"/>
          </p:cNvSpPr>
          <p:nvPr>
            <p:ph type="title"/>
          </p:nvPr>
        </p:nvSpPr>
        <p:spPr/>
        <p:txBody>
          <a:bodyPr/>
          <a:lstStyle/>
          <a:p>
            <a:r>
              <a:rPr lang="en-GB" dirty="0"/>
              <a:t>Authentic assessment is more than employability</a:t>
            </a:r>
          </a:p>
        </p:txBody>
      </p:sp>
      <p:sp>
        <p:nvSpPr>
          <p:cNvPr id="3" name="Content Placeholder 2">
            <a:extLst>
              <a:ext uri="{FF2B5EF4-FFF2-40B4-BE49-F238E27FC236}">
                <a16:creationId xmlns:a16="http://schemas.microsoft.com/office/drawing/2014/main" id="{F6FB1B6B-C5E0-4507-8498-766D6FEDED18}"/>
              </a:ext>
            </a:extLst>
          </p:cNvPr>
          <p:cNvSpPr>
            <a:spLocks noGrp="1"/>
          </p:cNvSpPr>
          <p:nvPr>
            <p:ph idx="1"/>
          </p:nvPr>
        </p:nvSpPr>
        <p:spPr/>
        <p:txBody>
          <a:bodyPr/>
          <a:lstStyle/>
          <a:p>
            <a:pPr marL="11430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“Authenticity has been identified as a key characteristic of assessment design which promotes learning. Authentic assessment aims to replicate the tasks and performance standards typically found in the world of work and has been found to have a positive impact on student learning, solve problems skills, autonomy, motivation, self-regulation and metacognition; abilities highly related with employability.” </a:t>
            </a:r>
            <a:r>
              <a:rPr lang="en-GB" sz="1800" dirty="0" err="1">
                <a:effectLst/>
                <a:latin typeface="Calibri" panose="020F0502020204030204" pitchFamily="34" charset="0"/>
                <a:ea typeface="Calibri" panose="020F0502020204030204" pitchFamily="34" charset="0"/>
                <a:cs typeface="Calibri" panose="020F0502020204030204" pitchFamily="34" charset="0"/>
              </a:rPr>
              <a:t>Villarroel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i="1" dirty="0">
                <a:effectLst/>
                <a:latin typeface="Calibri" panose="020F0502020204030204" pitchFamily="34" charset="0"/>
                <a:ea typeface="Calibri" panose="020F0502020204030204" pitchFamily="34" charset="0"/>
                <a:cs typeface="Calibri" panose="020F0502020204030204" pitchFamily="34" charset="0"/>
              </a:rPr>
              <a:t>et al</a:t>
            </a:r>
            <a:r>
              <a:rPr lang="en-GB" sz="1800" dirty="0">
                <a:effectLst/>
                <a:latin typeface="Calibri" panose="020F0502020204030204" pitchFamily="34" charset="0"/>
                <a:ea typeface="Calibri" panose="020F0502020204030204" pitchFamily="34" charset="0"/>
                <a:cs typeface="Calibri" panose="020F0502020204030204" pitchFamily="34" charset="0"/>
              </a:rPr>
              <a:t>  (2019)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But for us, authenticity implies much more than this. We needs students to become agents for change in their own lives and beyond. It involves cognitive challenge, development of metacognitive capabilities, shaping of identity, building of confidence and a growth towards active citizenship. Hence, we are keen to develop and value assessment practices which are transformative, and which stimulate student engagement, both now and in the longer term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“This entails redesigning assessment practices to foster individual engagement in learning activities and subject matter, but also involves the development of assessment practices whereby students learn via participation and the development of identity (Sambell, Brown and Race 2019)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8548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CBEC-B643-4E3E-9E07-0C5D1DEF8471}"/>
              </a:ext>
            </a:extLst>
          </p:cNvPr>
          <p:cNvSpPr>
            <a:spLocks noGrp="1"/>
          </p:cNvSpPr>
          <p:nvPr>
            <p:ph type="title"/>
          </p:nvPr>
        </p:nvSpPr>
        <p:spPr>
          <a:xfrm>
            <a:off x="457200" y="122238"/>
            <a:ext cx="7543800" cy="1074737"/>
          </a:xfrm>
        </p:spPr>
        <p:txBody>
          <a:bodyPr wrap="square" anchor="b">
            <a:normAutofit/>
          </a:bodyPr>
          <a:lstStyle/>
          <a:p>
            <a:r>
              <a:rPr lang="en-GB" sz="2600"/>
              <a:t>Think for a moment or two about what kinds of authentic assessment you would prefer to see used</a:t>
            </a:r>
          </a:p>
        </p:txBody>
      </p:sp>
      <p:pic>
        <p:nvPicPr>
          <p:cNvPr id="4" name="Content Placeholder 3">
            <a:extLst>
              <a:ext uri="{FF2B5EF4-FFF2-40B4-BE49-F238E27FC236}">
                <a16:creationId xmlns:a16="http://schemas.microsoft.com/office/drawing/2014/main" id="{F61FB0A7-54B9-452D-AC8A-D040335F881A}"/>
              </a:ext>
            </a:extLst>
          </p:cNvPr>
          <p:cNvPicPr>
            <a:picLocks noGrp="1" noChangeAspect="1"/>
          </p:cNvPicPr>
          <p:nvPr>
            <p:ph idx="1"/>
          </p:nvPr>
        </p:nvPicPr>
        <p:blipFill rotWithShape="1">
          <a:blip r:embed="rId2"/>
          <a:srcRect t="10872" b="11530"/>
          <a:stretch/>
        </p:blipFill>
        <p:spPr>
          <a:xfrm>
            <a:off x="468313" y="1412875"/>
            <a:ext cx="8229600" cy="4789488"/>
          </a:xfrm>
          <a:prstGeom prst="rect">
            <a:avLst/>
          </a:prstGeom>
          <a:noFill/>
        </p:spPr>
      </p:pic>
    </p:spTree>
    <p:extLst>
      <p:ext uri="{BB962C8B-B14F-4D97-AF65-F5344CB8AC3E}">
        <p14:creationId xmlns:p14="http://schemas.microsoft.com/office/powerpoint/2010/main" val="394392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AAEA-464F-4F50-B9B7-EE99754FEC60}"/>
              </a:ext>
            </a:extLst>
          </p:cNvPr>
          <p:cNvSpPr>
            <a:spLocks noGrp="1"/>
          </p:cNvSpPr>
          <p:nvPr>
            <p:ph type="title"/>
          </p:nvPr>
        </p:nvSpPr>
        <p:spPr/>
        <p:txBody>
          <a:bodyPr/>
          <a:lstStyle/>
          <a:p>
            <a:r>
              <a:rPr lang="en-GB" dirty="0"/>
              <a:t>What are some alternatives you use/know of which boost authenticity?</a:t>
            </a:r>
          </a:p>
        </p:txBody>
      </p:sp>
      <p:sp>
        <p:nvSpPr>
          <p:cNvPr id="3" name="Content Placeholder 2">
            <a:extLst>
              <a:ext uri="{FF2B5EF4-FFF2-40B4-BE49-F238E27FC236}">
                <a16:creationId xmlns:a16="http://schemas.microsoft.com/office/drawing/2014/main" id="{0AD2D10B-517B-4B57-92E6-E4E891D8C641}"/>
              </a:ext>
            </a:extLst>
          </p:cNvPr>
          <p:cNvSpPr>
            <a:spLocks noGrp="1"/>
          </p:cNvSpPr>
          <p:nvPr>
            <p:ph idx="1"/>
          </p:nvPr>
        </p:nvSpPr>
        <p:spPr/>
        <p:txBody>
          <a:bodyPr/>
          <a:lstStyle/>
          <a:p>
            <a:r>
              <a:rPr lang="en-GB" dirty="0"/>
              <a:t>[Add from paper 3 </a:t>
            </a:r>
            <a:r>
              <a:rPr lang="en-GB" dirty="0" err="1"/>
              <a:t>eg</a:t>
            </a:r>
            <a:r>
              <a:rPr lang="en-GB" dirty="0"/>
              <a:t> a </a:t>
            </a:r>
            <a:r>
              <a:rPr lang="en-GB" dirty="0" err="1"/>
              <a:t>wordcloud</a:t>
            </a:r>
            <a:r>
              <a:rPr lang="en-GB" dirty="0"/>
              <a:t>]</a:t>
            </a:r>
          </a:p>
          <a:p>
            <a:r>
              <a:rPr lang="en-GB" dirty="0"/>
              <a:t>Take-home-papers</a:t>
            </a:r>
          </a:p>
          <a:p>
            <a:r>
              <a:rPr lang="en-GB" dirty="0"/>
              <a:t>Open-book</a:t>
            </a:r>
          </a:p>
          <a:p>
            <a:r>
              <a:rPr lang="en-GB" dirty="0"/>
              <a:t>Multiple-choice-questions</a:t>
            </a:r>
          </a:p>
          <a:p>
            <a:r>
              <a:rPr lang="en-GB" dirty="0"/>
              <a:t>Portfolios</a:t>
            </a:r>
          </a:p>
          <a:p>
            <a:r>
              <a:rPr lang="en-GB" dirty="0"/>
              <a:t>Oral-tests</a:t>
            </a:r>
          </a:p>
          <a:p>
            <a:r>
              <a:rPr lang="en-GB" dirty="0" err="1"/>
              <a:t>vivas</a:t>
            </a:r>
            <a:endParaRPr lang="en-GB" dirty="0"/>
          </a:p>
          <a:p>
            <a:r>
              <a:rPr lang="en-GB" dirty="0"/>
              <a:t>Interviews </a:t>
            </a:r>
          </a:p>
          <a:p>
            <a:r>
              <a:rPr lang="en-GB" dirty="0"/>
              <a:t>Objective-structured-clinical-exams</a:t>
            </a:r>
          </a:p>
          <a:p>
            <a:r>
              <a:rPr lang="en-GB" dirty="0"/>
              <a:t>Patchwork-assessment</a:t>
            </a:r>
          </a:p>
          <a:p>
            <a:r>
              <a:rPr lang="en-GB" dirty="0"/>
              <a:t>Blogs</a:t>
            </a:r>
          </a:p>
          <a:p>
            <a:r>
              <a:rPr lang="en-GB" dirty="0"/>
              <a:t>Wikis</a:t>
            </a:r>
          </a:p>
          <a:p>
            <a:r>
              <a:rPr lang="en-GB" dirty="0"/>
              <a:t>Publications</a:t>
            </a:r>
          </a:p>
          <a:p>
            <a:r>
              <a:rPr lang="en-GB" dirty="0"/>
              <a:t>Rough-guides</a:t>
            </a:r>
          </a:p>
          <a:p>
            <a:r>
              <a:rPr lang="en-GB" dirty="0"/>
              <a:t>Leaflets</a:t>
            </a:r>
          </a:p>
          <a:p>
            <a:r>
              <a:rPr lang="en-GB" dirty="0"/>
              <a:t>Infographic</a:t>
            </a:r>
          </a:p>
          <a:p>
            <a:r>
              <a:rPr lang="en-GB" dirty="0"/>
              <a:t>Graphic-novel</a:t>
            </a:r>
          </a:p>
          <a:p>
            <a:r>
              <a:rPr lang="en-GB" dirty="0"/>
              <a:t>Storyboard</a:t>
            </a:r>
          </a:p>
          <a:p>
            <a:r>
              <a:rPr lang="en-GB" dirty="0"/>
              <a:t>Video</a:t>
            </a:r>
          </a:p>
          <a:p>
            <a:r>
              <a:rPr lang="en-GB" dirty="0"/>
              <a:t>Explainer</a:t>
            </a:r>
          </a:p>
          <a:p>
            <a:r>
              <a:rPr lang="en-GB" dirty="0"/>
              <a:t>Diagrams-with-exploded-text</a:t>
            </a:r>
          </a:p>
          <a:p>
            <a:r>
              <a:rPr lang="en-GB" dirty="0"/>
              <a:t>Workshop-guide</a:t>
            </a:r>
          </a:p>
          <a:p>
            <a:r>
              <a:rPr lang="en-GB" dirty="0"/>
              <a:t>Instruction-manual</a:t>
            </a:r>
          </a:p>
          <a:p>
            <a:r>
              <a:rPr lang="en-GB" dirty="0"/>
              <a:t>Podcasts</a:t>
            </a:r>
          </a:p>
          <a:p>
            <a:r>
              <a:rPr lang="en-GB" dirty="0"/>
              <a:t>Audio-recordings</a:t>
            </a:r>
          </a:p>
          <a:p>
            <a:r>
              <a:rPr lang="en-GB" dirty="0"/>
              <a:t>Evaluative-comparisons</a:t>
            </a:r>
          </a:p>
          <a:p>
            <a:r>
              <a:rPr lang="en-GB" dirty="0"/>
              <a:t>Reflective-Journals</a:t>
            </a:r>
          </a:p>
          <a:p>
            <a:r>
              <a:rPr lang="en-GB" dirty="0"/>
              <a:t>Annotated-bibliographies</a:t>
            </a:r>
          </a:p>
          <a:p>
            <a:r>
              <a:rPr lang="en-GB" dirty="0"/>
              <a:t>Posters</a:t>
            </a:r>
          </a:p>
          <a:p>
            <a:r>
              <a:rPr lang="en-GB" dirty="0"/>
              <a:t>In-tray-exercises </a:t>
            </a:r>
          </a:p>
          <a:p>
            <a:r>
              <a:rPr lang="en-GB" dirty="0"/>
              <a:t>Creative-artefacts</a:t>
            </a:r>
          </a:p>
          <a:p>
            <a:r>
              <a:rPr lang="en-GB" dirty="0"/>
              <a:t>Performances</a:t>
            </a:r>
          </a:p>
        </p:txBody>
      </p:sp>
      <p:pic>
        <p:nvPicPr>
          <p:cNvPr id="4" name="Picture 3">
            <a:extLst>
              <a:ext uri="{FF2B5EF4-FFF2-40B4-BE49-F238E27FC236}">
                <a16:creationId xmlns:a16="http://schemas.microsoft.com/office/drawing/2014/main" id="{81B17DBE-222F-48FF-920F-18454FDC5690}"/>
              </a:ext>
            </a:extLst>
          </p:cNvPr>
          <p:cNvPicPr>
            <a:picLocks noChangeAspect="1"/>
          </p:cNvPicPr>
          <p:nvPr/>
        </p:nvPicPr>
        <p:blipFill>
          <a:blip r:embed="rId2"/>
          <a:stretch>
            <a:fillRect/>
          </a:stretch>
        </p:blipFill>
        <p:spPr>
          <a:xfrm>
            <a:off x="0" y="0"/>
            <a:ext cx="9144000" cy="6853612"/>
          </a:xfrm>
          <a:prstGeom prst="rect">
            <a:avLst/>
          </a:prstGeom>
        </p:spPr>
      </p:pic>
    </p:spTree>
    <p:extLst>
      <p:ext uri="{BB962C8B-B14F-4D97-AF65-F5344CB8AC3E}">
        <p14:creationId xmlns:p14="http://schemas.microsoft.com/office/powerpoint/2010/main" val="1956717203"/>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2970</Words>
  <Application>Microsoft Office PowerPoint</Application>
  <PresentationFormat>On-screen Show (4:3)</PresentationFormat>
  <Paragraphs>146</Paragraphs>
  <Slides>16</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Arial Rounded MT Bold</vt:lpstr>
      <vt:lpstr>Calibri</vt:lpstr>
      <vt:lpstr>Comic Sans MS</vt:lpstr>
      <vt:lpstr>Segoe UI</vt:lpstr>
      <vt:lpstr>Wingdings</vt:lpstr>
      <vt:lpstr>LeedsMet template</vt:lpstr>
      <vt:lpstr>101_Custom Design</vt:lpstr>
      <vt:lpstr>Custom Design</vt:lpstr>
      <vt:lpstr>Default Design</vt:lpstr>
      <vt:lpstr>Making assessment future fit: ensuring authentic assessment approaches in the light of Coronavirus changes to HE practice</vt:lpstr>
      <vt:lpstr>The world changed in Spring 2020 and so did university assessment!</vt:lpstr>
      <vt:lpstr>Everyone has been affected and we’ve all had to change orientation rapidly</vt:lpstr>
      <vt:lpstr>Our resources around assessment during times of coronavirus give more detail of our approaches:</vt:lpstr>
      <vt:lpstr>We started thinking about changing assessment due to Covid and began reviewing the role of traditional assessment</vt:lpstr>
      <vt:lpstr>PowerPoint Presentation</vt:lpstr>
      <vt:lpstr>Authentic assessment is more than employability</vt:lpstr>
      <vt:lpstr>Think for a moment or two about what kinds of authentic assessment you would prefer to see used</vt:lpstr>
      <vt:lpstr>What are some alternatives you use/know of which boost authenticity?</vt:lpstr>
      <vt:lpstr>How can you write better assessment tasks </vt:lpstr>
      <vt:lpstr>Working in partnership with students to improve assessment</vt:lpstr>
      <vt:lpstr>Conclusions</vt:lpstr>
      <vt:lpstr>References and other useful reading</vt:lpstr>
      <vt:lpstr>References 2</vt:lpstr>
      <vt:lpstr>References 3</vt:lpstr>
      <vt:lpstr>References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2020-08-28T13:33:25Z</dcterms:created>
  <dcterms:modified xsi:type="dcterms:W3CDTF">2020-09-09T17:52:53Z</dcterms:modified>
</cp:coreProperties>
</file>