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31" r:id="rId3"/>
  </p:sldMasterIdLst>
  <p:notesMasterIdLst>
    <p:notesMasterId r:id="rId34"/>
  </p:notesMasterIdLst>
  <p:handoutMasterIdLst>
    <p:handoutMasterId r:id="rId35"/>
  </p:handoutMasterIdLst>
  <p:sldIdLst>
    <p:sldId id="844" r:id="rId4"/>
    <p:sldId id="867" r:id="rId5"/>
    <p:sldId id="859" r:id="rId6"/>
    <p:sldId id="855" r:id="rId7"/>
    <p:sldId id="851" r:id="rId8"/>
    <p:sldId id="861" r:id="rId9"/>
    <p:sldId id="846" r:id="rId10"/>
    <p:sldId id="862" r:id="rId11"/>
    <p:sldId id="863" r:id="rId12"/>
    <p:sldId id="852" r:id="rId13"/>
    <p:sldId id="853" r:id="rId14"/>
    <p:sldId id="854" r:id="rId15"/>
    <p:sldId id="868" r:id="rId16"/>
    <p:sldId id="877" r:id="rId17"/>
    <p:sldId id="872" r:id="rId18"/>
    <p:sldId id="864" r:id="rId19"/>
    <p:sldId id="878" r:id="rId20"/>
    <p:sldId id="865" r:id="rId21"/>
    <p:sldId id="879" r:id="rId22"/>
    <p:sldId id="866" r:id="rId23"/>
    <p:sldId id="880" r:id="rId24"/>
    <p:sldId id="873" r:id="rId25"/>
    <p:sldId id="874" r:id="rId26"/>
    <p:sldId id="875" r:id="rId27"/>
    <p:sldId id="860" r:id="rId28"/>
    <p:sldId id="871" r:id="rId29"/>
    <p:sldId id="847" r:id="rId30"/>
    <p:sldId id="848" r:id="rId31"/>
    <p:sldId id="849" r:id="rId32"/>
    <p:sldId id="850" r:id="rId33"/>
  </p:sldIdLst>
  <p:sldSz cx="9144000" cy="6858000" type="screen4x3"/>
  <p:notesSz cx="6797675" cy="9926638"/>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BED8A5-2DA8-4AE4-938A-3F69EFC3BEF7}" v="54" dt="2020-08-15T16:25:29.078"/>
    <p1510:client id="{5437D8F6-6CAB-41E2-B897-651020879091}" v="50" dt="2020-08-15T16:53:43.2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41" autoAdjust="0"/>
    <p:restoredTop sz="94384" autoAdjust="0"/>
  </p:normalViewPr>
  <p:slideViewPr>
    <p:cSldViewPr>
      <p:cViewPr varScale="1">
        <p:scale>
          <a:sx n="84" d="100"/>
          <a:sy n="84" d="100"/>
        </p:scale>
        <p:origin x="1306" y="67"/>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40" d="100"/>
        <a:sy n="140" d="100"/>
      </p:scale>
      <p:origin x="0" y="-204"/>
    </p:cViewPr>
  </p:sorterViewPr>
  <p:notesViewPr>
    <p:cSldViewPr>
      <p:cViewPr varScale="1">
        <p:scale>
          <a:sx n="80" d="100"/>
          <a:sy n="80" d="100"/>
        </p:scale>
        <p:origin x="-2022"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50443" y="0"/>
            <a:ext cx="2945659" cy="49633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9428584"/>
            <a:ext cx="2945659" cy="496332"/>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50443" y="9428584"/>
            <a:ext cx="2945659" cy="496332"/>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5659" cy="49633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50443" y="0"/>
            <a:ext cx="2945659" cy="496332"/>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79768" y="4715153"/>
            <a:ext cx="5438140" cy="446698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28584"/>
            <a:ext cx="2945659" cy="496332"/>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50443" y="9428584"/>
            <a:ext cx="2945659" cy="496332"/>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2000351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25/08/2020</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25/08/2020</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25/08/2020</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25/08/2020</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25/08/2020</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25/08/2020</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25/08/2020</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25/08/2020</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25/08/2020</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25/08/2020</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25/08/2020</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25/08/2020</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2"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2"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2"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ADDB06-DF7A-43A3-BE00-4084C6E64B15}" type="datetime1">
              <a:rPr lang="en-GB" smtClean="0"/>
              <a:t>25/08/2020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9182DA-28D1-43F3-B7DA-07663D2C73A9}" type="slidenum">
              <a:rPr lang="en-GB" smtClean="0"/>
              <a:t>‹#›</a:t>
            </a:fld>
            <a:endParaRPr lang="en-GB"/>
          </a:p>
        </p:txBody>
      </p:sp>
    </p:spTree>
    <p:extLst>
      <p:ext uri="{BB962C8B-B14F-4D97-AF65-F5344CB8AC3E}">
        <p14:creationId xmlns:p14="http://schemas.microsoft.com/office/powerpoint/2010/main" val="2487478422"/>
      </p:ext>
    </p:extLst>
  </p:cSld>
  <p:clrMap bg1="lt1" tx1="dk1" bg2="lt2" tx2="dk2" accent1="accent1" accent2="accent2" accent3="accent3" accent4="accent4" accent5="accent5" accent6="accent6" hlink="hlink" folHlink="folHlink"/>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lta.hw.ac.uk/sslo-assessment/" TargetMode="External"/><Relationship Id="rId3" Type="http://schemas.openxmlformats.org/officeDocument/2006/relationships/hyperlink" Target="about:blank" TargetMode="External"/><Relationship Id="rId7" Type="http://schemas.openxmlformats.org/officeDocument/2006/relationships/hyperlink" Target="https://sally-brown.net/2020/04/02/kay-sambell-sally-brown-coronavirus-contingency-suggestions-for-replacing-on-site-exams/" TargetMode="External"/><Relationship Id="rId2" Type="http://schemas.openxmlformats.org/officeDocument/2006/relationships/hyperlink" Target="https://staff.napier.ac.uk/services/dlte/Pages/DLTE-Past-Events-201920.aspx" TargetMode="External"/><Relationship Id="rId1" Type="http://schemas.openxmlformats.org/officeDocument/2006/relationships/slideLayout" Target="../slideLayouts/slideLayout2.xml"/><Relationship Id="rId6" Type="http://schemas.openxmlformats.org/officeDocument/2006/relationships/hyperlink" Target="https://sally-brown.net/2020/03/13/assessment-alternatives-at-a-time-of-university-closures/" TargetMode="External"/><Relationship Id="rId5" Type="http://schemas.openxmlformats.org/officeDocument/2006/relationships/hyperlink" Target="https://uniwise.co.uk/blog/wisecon-2019-beyond-standard-written-exam" TargetMode="External"/><Relationship Id="rId4" Type="http://schemas.openxmlformats.org/officeDocument/2006/relationships/hyperlink" Target="https://uniwise.co.uk/blog/preventing-academic-misconduct-in-digital-exams-using-third-party-programs"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pebblepad.co.uk/" TargetMode="External"/><Relationship Id="rId7" Type="http://schemas.openxmlformats.org/officeDocument/2006/relationships/hyperlink" Target="https://www.sydney.edu.au/education-portfolio/ei/news/pdfs/Practical%20assessment%20strategies%20to%20prevent%20students%20from%20plagiarising3.pdf" TargetMode="External"/><Relationship Id="rId2" Type="http://schemas.openxmlformats.org/officeDocument/2006/relationships/hyperlink" Target="https://darcynorman.net/2020/03/31/online-exam-proctoring/" TargetMode="External"/><Relationship Id="rId1" Type="http://schemas.openxmlformats.org/officeDocument/2006/relationships/slideLayout" Target="../slideLayouts/slideLayout2.xml"/><Relationship Id="rId6" Type="http://schemas.openxmlformats.org/officeDocument/2006/relationships/hyperlink" Target="http://www.heacademy.ac.uk/assets/documents/assessment/A_Marked_Improvement.pdf" TargetMode="External"/><Relationship Id="rId5" Type="http://schemas.openxmlformats.org/officeDocument/2006/relationships/hyperlink" Target="http://www.damiantgordon.com/Guide.pdf" TargetMode="External"/><Relationship Id="rId4" Type="http://schemas.openxmlformats.org/officeDocument/2006/relationships/hyperlink" Target="https://s3.eu-west-2.amazonaws.com/assets.creode.advancehe-document-manager/documents/ecu/ED-in-LT-Section-B_1573211644.pdf"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jisc.ac.uk/guides/transforming-assessment-and-feedback/assessment-design" TargetMode="External"/><Relationship Id="rId2" Type="http://schemas.openxmlformats.org/officeDocument/2006/relationships/hyperlink" Target="http://eprints.leedsbeckett.ac.uk/2804/1/100317_36668_ShortGuideOralAssess1_WEB.pdf" TargetMode="External"/><Relationship Id="rId1" Type="http://schemas.openxmlformats.org/officeDocument/2006/relationships/slideLayout" Target="../slideLayouts/slideLayout2.xml"/><Relationship Id="rId6" Type="http://schemas.openxmlformats.org/officeDocument/2006/relationships/hyperlink" Target="https://staff.napier.ac.uk/services/dlte/Pages/QuickGuides.aspx" TargetMode="External"/><Relationship Id="rId5" Type="http://schemas.openxmlformats.org/officeDocument/2006/relationships/hyperlink" Target="http://www.thersa.org/" TargetMode="External"/><Relationship Id="rId4" Type="http://schemas.openxmlformats.org/officeDocument/2006/relationships/hyperlink" Target="https://thesedablog.wordpress.com/2020/04/02/online-assessmen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sally-brown.net/kay-sambell-and-sally-brown-covid-19-assessment-collection/"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668584"/>
          </a:xfrm>
          <a:noFill/>
        </p:spPr>
        <p:txBody>
          <a:bodyPr anchor="ctr"/>
          <a:lstStyle/>
          <a:p>
            <a:pPr algn="ctr">
              <a:lnSpc>
                <a:spcPct val="107000"/>
              </a:lnSpc>
              <a:spcAft>
                <a:spcPts val="800"/>
              </a:spcAft>
            </a:pPr>
            <a:r>
              <a:rPr lang="en-GB" sz="3600" b="1" dirty="0">
                <a:effectLst/>
                <a:latin typeface="Calibri" panose="020F0502020204030204" pitchFamily="34" charset="0"/>
                <a:ea typeface="Calibri" panose="020F0502020204030204" pitchFamily="34" charset="0"/>
                <a:cs typeface="Times New Roman" panose="02020603050405020304" pitchFamily="18" charset="0"/>
              </a:rPr>
              <a:t>Changing assessment for good: improving post-Covid19 assessment long term</a:t>
            </a:r>
            <a:br>
              <a:rPr lang="en-GB" sz="3600" b="1" dirty="0">
                <a:effectLst/>
                <a:latin typeface="Calibri" panose="020F0502020204030204" pitchFamily="34" charset="0"/>
                <a:ea typeface="Calibri" panose="020F0502020204030204" pitchFamily="34" charset="0"/>
                <a:cs typeface="Times New Roman" panose="02020603050405020304" pitchFamily="18" charset="0"/>
              </a:rPr>
            </a:br>
            <a:r>
              <a:rPr lang="en-GB"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 keynote and discussion for the Centre for Learning, Teaching and Technology (LTTC) at The Education University of Hong Kong (</a:t>
            </a:r>
            <a:r>
              <a:rPr lang="en-GB" sz="2000" dirty="0" err="1">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EdUHK</a:t>
            </a:r>
            <a:r>
              <a:rPr lang="en-GB" sz="20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br>
              <a:rPr lang="en-GB" sz="3600" dirty="0">
                <a:effectLst/>
                <a:latin typeface="Calibri" panose="020F0502020204030204" pitchFamily="34" charset="0"/>
                <a:ea typeface="Calibri" panose="020F0502020204030204" pitchFamily="34" charset="0"/>
                <a:cs typeface="Times New Roman" panose="02020603050405020304" pitchFamily="18" charset="0"/>
              </a:rPr>
            </a:br>
            <a:endParaRPr lang="en-GB"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075" name="Rectangle 3"/>
          <p:cNvSpPr>
            <a:spLocks noGrp="1" noChangeArrowheads="1"/>
          </p:cNvSpPr>
          <p:nvPr>
            <p:ph type="subTitle" idx="1"/>
          </p:nvPr>
        </p:nvSpPr>
        <p:spPr>
          <a:xfrm>
            <a:off x="0" y="2928934"/>
            <a:ext cx="7380312" cy="3429004"/>
          </a:xfrm>
        </p:spPr>
        <p:txBody>
          <a:bodyPr/>
          <a:lstStyle/>
          <a:p>
            <a:pPr algn="ctr">
              <a:defRPr/>
            </a:pPr>
            <a:r>
              <a:rPr lang="en-GB" dirty="0">
                <a:solidFill>
                  <a:srgbClr val="000000"/>
                </a:solidFill>
              </a:rPr>
              <a:t>Professor Sally Brown</a:t>
            </a:r>
          </a:p>
          <a:p>
            <a:pPr algn="ctr">
              <a:defRPr/>
            </a:pPr>
            <a:r>
              <a:rPr lang="en-GB" sz="1600" b="1" dirty="0">
                <a:solidFill>
                  <a:srgbClr val="000000"/>
                </a:solidFill>
              </a:rPr>
              <a:t>Emerita Professor Leeds Beckett, Independent consultant</a:t>
            </a:r>
          </a:p>
          <a:p>
            <a:pPr algn="ctr">
              <a:defRPr/>
            </a:pPr>
            <a:r>
              <a:rPr lang="en-GB" sz="1600" b="1" dirty="0">
                <a:solidFill>
                  <a:srgbClr val="000000"/>
                </a:solidFill>
                <a:effectLst/>
                <a:ea typeface="Times New Roman" panose="02020603050405020304" pitchFamily="18" charset="0"/>
              </a:rPr>
              <a:t>Visiting Professor at Edge Hill University and formerly at the Universities of Plymouth, Robert Gordon, South Wales and Liverpool John Moores and at Australian universities: James Cook, Central Queensland and the Sunshine Coast.</a:t>
            </a:r>
          </a:p>
          <a:p>
            <a:pPr algn="ctr">
              <a:defRPr/>
            </a:pPr>
            <a:r>
              <a:rPr lang="en-GB" sz="1600" b="1" dirty="0">
                <a:effectLst/>
                <a:ea typeface="Times New Roman" panose="02020603050405020304" pitchFamily="18" charset="0"/>
              </a:rPr>
              <a:t>Honorary Doctorates awarded by the </a:t>
            </a:r>
            <a:r>
              <a:rPr lang="en-GB" sz="1600" b="1" dirty="0">
                <a:ea typeface="Times New Roman" panose="02020603050405020304" pitchFamily="18" charset="0"/>
              </a:rPr>
              <a:t>U</a:t>
            </a:r>
            <a:r>
              <a:rPr lang="en-GB" sz="1600" b="1" dirty="0">
                <a:effectLst/>
                <a:ea typeface="Times New Roman" panose="02020603050405020304" pitchFamily="18" charset="0"/>
              </a:rPr>
              <a:t>niversities of Plymouth, Kingston, Bournemouth, Edinburgh Napier and Lincoln. </a:t>
            </a:r>
            <a:endParaRPr lang="en-GB" sz="1600" b="1" dirty="0">
              <a:solidFill>
                <a:srgbClr val="000000"/>
              </a:solidFill>
            </a:endParaRPr>
          </a:p>
          <a:p>
            <a:pPr algn="ctr">
              <a:defRPr/>
            </a:pPr>
            <a:r>
              <a:rPr lang="en-GB" sz="1600" b="1" dirty="0">
                <a:solidFill>
                  <a:srgbClr val="000000"/>
                </a:solidFill>
              </a:rPr>
              <a:t>NTF, PFHEA, SFSEDA PhD, MA, BA, PGCert, </a:t>
            </a:r>
            <a:r>
              <a:rPr lang="en-GB" sz="1600" b="1" dirty="0" err="1">
                <a:solidFill>
                  <a:srgbClr val="000000"/>
                </a:solidFill>
              </a:rPr>
              <a:t>ADBEd</a:t>
            </a:r>
            <a:endParaRPr lang="en-GB" sz="1600" b="1" dirty="0">
              <a:solidFill>
                <a:srgbClr val="000000"/>
              </a:solidFill>
            </a:endParaRPr>
          </a:p>
          <a:p>
            <a:pPr algn="ctr" eaLnBrk="1" hangingPunct="1">
              <a:defRPr/>
            </a:pPr>
            <a:r>
              <a:rPr lang="en-GB" sz="1600" dirty="0">
                <a:hlinkClick r:id="rId3"/>
              </a:rPr>
              <a:t>https://sally-brown.net/</a:t>
            </a:r>
            <a:endParaRPr lang="en-GB" sz="1600" b="1" dirty="0"/>
          </a:p>
          <a:p>
            <a:pPr algn="ctr" eaLnBrk="1" hangingPunct="1">
              <a:defRPr/>
            </a:pPr>
            <a:r>
              <a:rPr lang="en-GB" sz="1600" b="1" dirty="0"/>
              <a:t>@ProfSallyBrown</a:t>
            </a:r>
            <a:endParaRPr lang="en-GB" sz="1600" dirty="0"/>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extLst>
      <p:ext uri="{BB962C8B-B14F-4D97-AF65-F5344CB8AC3E}">
        <p14:creationId xmlns:p14="http://schemas.microsoft.com/office/powerpoint/2010/main" val="1590492444"/>
      </p:ext>
    </p:extLst>
  </p:cSld>
  <p:clrMapOvr>
    <a:masterClrMapping/>
  </p:clrMapOvr>
  <mc:AlternateContent xmlns:mc="http://schemas.openxmlformats.org/markup-compatibility/2006" xmlns:p14="http://schemas.microsoft.com/office/powerpoint/2010/main">
    <mc:Choice Requires="p14">
      <p:transition spd="slow" p14:dur="2000" advTm="32304"/>
    </mc:Choice>
    <mc:Fallback xmlns="">
      <p:transition spd="slow" advTm="3230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20318-DD39-4DD9-9ACB-12FFF8053F83}"/>
              </a:ext>
            </a:extLst>
          </p:cNvPr>
          <p:cNvSpPr>
            <a:spLocks noGrp="1"/>
          </p:cNvSpPr>
          <p:nvPr>
            <p:ph type="title"/>
          </p:nvPr>
        </p:nvSpPr>
        <p:spPr/>
        <p:txBody>
          <a:bodyPr/>
          <a:lstStyle/>
          <a:p>
            <a:r>
              <a:rPr lang="en-GB" dirty="0"/>
              <a:t>So what should future assessment be like, building on current work?</a:t>
            </a:r>
          </a:p>
        </p:txBody>
      </p:sp>
      <p:sp>
        <p:nvSpPr>
          <p:cNvPr id="3" name="Content Placeholder 2">
            <a:extLst>
              <a:ext uri="{FF2B5EF4-FFF2-40B4-BE49-F238E27FC236}">
                <a16:creationId xmlns:a16="http://schemas.microsoft.com/office/drawing/2014/main" id="{CAD9C79A-88A2-4924-A8B1-CB6F36919670}"/>
              </a:ext>
            </a:extLst>
          </p:cNvPr>
          <p:cNvSpPr>
            <a:spLocks noGrp="1"/>
          </p:cNvSpPr>
          <p:nvPr>
            <p:ph idx="1"/>
          </p:nvPr>
        </p:nvSpPr>
        <p:spPr>
          <a:xfrm>
            <a:off x="251520" y="1412875"/>
            <a:ext cx="8640960" cy="4789488"/>
          </a:xfrm>
        </p:spPr>
        <p:txBody>
          <a:bodyPr/>
          <a:lstStyle/>
          <a:p>
            <a:pPr lvl="0"/>
            <a:r>
              <a:rPr lang="en-US" sz="2000" dirty="0"/>
              <a:t>Old-style traditional exams should be used </a:t>
            </a:r>
            <a:r>
              <a:rPr lang="en-US" sz="2000" dirty="0">
                <a:solidFill>
                  <a:srgbClr val="7030A0"/>
                </a:solidFill>
              </a:rPr>
              <a:t>more</a:t>
            </a:r>
            <a:r>
              <a:rPr lang="en-US" sz="2000" dirty="0"/>
              <a:t> </a:t>
            </a:r>
            <a:r>
              <a:rPr lang="en-US" sz="2000" dirty="0">
                <a:solidFill>
                  <a:srgbClr val="7030A0"/>
                </a:solidFill>
              </a:rPr>
              <a:t>rarely, </a:t>
            </a:r>
            <a:r>
              <a:rPr lang="en-US" sz="2000" dirty="0"/>
              <a:t>recognising that they have limited value as authentic assessment methodologies. A case will need to be made as to why these are used, rather than relying on them as the default methodology.</a:t>
            </a:r>
            <a:endParaRPr lang="en-GB" sz="2000" dirty="0"/>
          </a:p>
          <a:p>
            <a:pPr lvl="0"/>
            <a:r>
              <a:rPr lang="en-US" sz="2000" dirty="0"/>
              <a:t>As part of techniques to r</a:t>
            </a:r>
            <a:r>
              <a:rPr lang="en-US" sz="2000" dirty="0">
                <a:solidFill>
                  <a:srgbClr val="7030A0"/>
                </a:solidFill>
              </a:rPr>
              <a:t>isk-assess, and design for future crisis planning,</a:t>
            </a:r>
            <a:r>
              <a:rPr lang="en-US" sz="2000" dirty="0"/>
              <a:t> where these types of exams are used, questions will need to be designed in future that can be used in different scenarios, face-to-face on site, remotely managed or virtually.</a:t>
            </a:r>
            <a:endParaRPr lang="en-GB" sz="2000" dirty="0"/>
          </a:p>
          <a:p>
            <a:pPr lvl="0"/>
            <a:r>
              <a:rPr lang="en-US" sz="2000" dirty="0">
                <a:solidFill>
                  <a:srgbClr val="7030A0"/>
                </a:solidFill>
              </a:rPr>
              <a:t>The language of assessment questions </a:t>
            </a:r>
            <a:r>
              <a:rPr lang="en-US" sz="2000" dirty="0"/>
              <a:t>should be radically reviewed to focus less on recollection and </a:t>
            </a:r>
            <a:r>
              <a:rPr lang="en-US" sz="2000" dirty="0" err="1"/>
              <a:t>memorisation</a:t>
            </a:r>
            <a:r>
              <a:rPr lang="en-US" sz="2000" dirty="0"/>
              <a:t> of information, and more on its usage within specific contexts: we need to consider the ‘learning outcomes’ required by each exam question to promote more explaining, reasoning, applying and arguing, and less describing and listing (Hendry 2020).</a:t>
            </a:r>
          </a:p>
          <a:p>
            <a:r>
              <a:rPr lang="en-US" sz="2000" dirty="0">
                <a:solidFill>
                  <a:srgbClr val="7030A0"/>
                </a:solidFill>
              </a:rPr>
              <a:t>Feedback, </a:t>
            </a:r>
            <a:r>
              <a:rPr lang="en-US" sz="2000" dirty="0"/>
              <a:t>especially generic collective guidance should become an integral part of new assessment processes.</a:t>
            </a:r>
            <a:endParaRPr lang="en-GB" sz="2000" dirty="0"/>
          </a:p>
          <a:p>
            <a:pPr lvl="0"/>
            <a:endParaRPr lang="en-GB" sz="2000" dirty="0"/>
          </a:p>
          <a:p>
            <a:pPr lvl="0"/>
            <a:endParaRPr lang="en-GB" dirty="0"/>
          </a:p>
        </p:txBody>
      </p:sp>
    </p:spTree>
    <p:extLst>
      <p:ext uri="{BB962C8B-B14F-4D97-AF65-F5344CB8AC3E}">
        <p14:creationId xmlns:p14="http://schemas.microsoft.com/office/powerpoint/2010/main" val="2361290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86D02-455E-4DD2-8B12-23ABD9B23940}"/>
              </a:ext>
            </a:extLst>
          </p:cNvPr>
          <p:cNvSpPr>
            <a:spLocks noGrp="1"/>
          </p:cNvSpPr>
          <p:nvPr>
            <p:ph type="title"/>
          </p:nvPr>
        </p:nvSpPr>
        <p:spPr>
          <a:xfrm>
            <a:off x="457200" y="122238"/>
            <a:ext cx="7543800" cy="786482"/>
          </a:xfrm>
        </p:spPr>
        <p:txBody>
          <a:bodyPr/>
          <a:lstStyle/>
          <a:p>
            <a:r>
              <a:rPr lang="en-GB" dirty="0"/>
              <a:t>Further changes</a:t>
            </a:r>
          </a:p>
        </p:txBody>
      </p:sp>
      <p:sp>
        <p:nvSpPr>
          <p:cNvPr id="3" name="Content Placeholder 2">
            <a:extLst>
              <a:ext uri="{FF2B5EF4-FFF2-40B4-BE49-F238E27FC236}">
                <a16:creationId xmlns:a16="http://schemas.microsoft.com/office/drawing/2014/main" id="{04F55B01-F835-40EF-8044-E249F91A43FF}"/>
              </a:ext>
            </a:extLst>
          </p:cNvPr>
          <p:cNvSpPr>
            <a:spLocks noGrp="1"/>
          </p:cNvSpPr>
          <p:nvPr>
            <p:ph idx="1"/>
          </p:nvPr>
        </p:nvSpPr>
        <p:spPr>
          <a:xfrm>
            <a:off x="179512" y="1196752"/>
            <a:ext cx="8640960" cy="5293643"/>
          </a:xfrm>
        </p:spPr>
        <p:txBody>
          <a:bodyPr/>
          <a:lstStyle/>
          <a:p>
            <a:pPr lvl="0"/>
            <a:r>
              <a:rPr lang="en-US" sz="2000" dirty="0"/>
              <a:t>There should be a greater reliance on </a:t>
            </a:r>
            <a:r>
              <a:rPr lang="en-US" sz="2000" dirty="0">
                <a:solidFill>
                  <a:srgbClr val="7030A0"/>
                </a:solidFill>
              </a:rPr>
              <a:t>reflection on practice </a:t>
            </a:r>
            <a:r>
              <a:rPr lang="en-US" sz="2000" dirty="0"/>
              <a:t>in examinations to ensure that students’ alignment with the work being produced is authenticated.</a:t>
            </a:r>
            <a:endParaRPr lang="en-GB" sz="2000" dirty="0"/>
          </a:p>
          <a:p>
            <a:pPr lvl="0"/>
            <a:r>
              <a:rPr lang="en-US" sz="2000" dirty="0"/>
              <a:t>Greater use should be made of </a:t>
            </a:r>
            <a:r>
              <a:rPr lang="en-US" sz="2000" dirty="0">
                <a:solidFill>
                  <a:srgbClr val="7030A0"/>
                </a:solidFill>
              </a:rPr>
              <a:t>asynchronous assessments</a:t>
            </a:r>
            <a:r>
              <a:rPr lang="en-US" sz="2000" dirty="0"/>
              <a:t>, since these are less susceptible to crisis contexts, and can cope better with students accessing exams in different time zones.</a:t>
            </a:r>
            <a:endParaRPr lang="en-GB" sz="2000" dirty="0"/>
          </a:p>
          <a:p>
            <a:pPr lvl="0"/>
            <a:r>
              <a:rPr lang="en-US" sz="2000" dirty="0"/>
              <a:t>Exam-based assessment should not result in </a:t>
            </a:r>
            <a:r>
              <a:rPr lang="en-US" sz="2000" dirty="0">
                <a:solidFill>
                  <a:srgbClr val="7030A0"/>
                </a:solidFill>
              </a:rPr>
              <a:t>‘sudden death’ </a:t>
            </a:r>
            <a:r>
              <a:rPr lang="en-US" sz="2000" dirty="0"/>
              <a:t>of students’ progress and life chances, with less reliance on performance on a single occasion.</a:t>
            </a:r>
            <a:endParaRPr lang="en-GB" sz="2000" dirty="0"/>
          </a:p>
          <a:p>
            <a:pPr lvl="0"/>
            <a:r>
              <a:rPr lang="en-US" sz="2000" dirty="0"/>
              <a:t>Replacements to exams must be </a:t>
            </a:r>
            <a:r>
              <a:rPr lang="en-US" sz="2000" dirty="0">
                <a:solidFill>
                  <a:srgbClr val="7030A0"/>
                </a:solidFill>
              </a:rPr>
              <a:t>inclusive </a:t>
            </a:r>
            <a:r>
              <a:rPr lang="en-US" sz="2000" dirty="0"/>
              <a:t>and allow for reasonable adjustments for students with special or additional needs, as indeed do current exams.</a:t>
            </a:r>
            <a:endParaRPr lang="en-GB" sz="2000" dirty="0"/>
          </a:p>
        </p:txBody>
      </p:sp>
    </p:spTree>
    <p:extLst>
      <p:ext uri="{BB962C8B-B14F-4D97-AF65-F5344CB8AC3E}">
        <p14:creationId xmlns:p14="http://schemas.microsoft.com/office/powerpoint/2010/main" val="3834464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823A5-C0A0-4E0F-9342-6AB1EABCEECA}"/>
              </a:ext>
            </a:extLst>
          </p:cNvPr>
          <p:cNvSpPr>
            <a:spLocks noGrp="1"/>
          </p:cNvSpPr>
          <p:nvPr>
            <p:ph type="title"/>
          </p:nvPr>
        </p:nvSpPr>
        <p:spPr/>
        <p:txBody>
          <a:bodyPr/>
          <a:lstStyle/>
          <a:p>
            <a:r>
              <a:rPr lang="en-GB" dirty="0"/>
              <a:t>Working in partnership with students to improve assessment</a:t>
            </a:r>
          </a:p>
        </p:txBody>
      </p:sp>
      <p:sp>
        <p:nvSpPr>
          <p:cNvPr id="3" name="Content Placeholder 2">
            <a:extLst>
              <a:ext uri="{FF2B5EF4-FFF2-40B4-BE49-F238E27FC236}">
                <a16:creationId xmlns:a16="http://schemas.microsoft.com/office/drawing/2014/main" id="{0EBEB65D-B76E-47FB-8CA4-8A831351B31E}"/>
              </a:ext>
            </a:extLst>
          </p:cNvPr>
          <p:cNvSpPr>
            <a:spLocks noGrp="1"/>
          </p:cNvSpPr>
          <p:nvPr>
            <p:ph idx="1"/>
          </p:nvPr>
        </p:nvSpPr>
        <p:spPr>
          <a:xfrm>
            <a:off x="468313" y="1268760"/>
            <a:ext cx="8229600" cy="4933603"/>
          </a:xfrm>
        </p:spPr>
        <p:txBody>
          <a:bodyPr/>
          <a:lstStyle/>
          <a:p>
            <a:pPr marL="0" indent="0">
              <a:buNone/>
            </a:pPr>
            <a:r>
              <a:rPr lang="en-GB" sz="2000" dirty="0"/>
              <a:t>Many of these innovative approaches can offer greater possibilities for students to contribute to the assessment design, development and quality assurance processes, which Healey </a:t>
            </a:r>
            <a:r>
              <a:rPr lang="en-GB" sz="2000" i="1" dirty="0"/>
              <a:t>et al</a:t>
            </a:r>
            <a:r>
              <a:rPr lang="en-GB" sz="2000" dirty="0"/>
              <a:t> (2016) for example consider offers significant benefit to both staff and students. Students, we suggest, can in redesigning assessment post-Covid19, potentially: </a:t>
            </a:r>
          </a:p>
          <a:p>
            <a:pPr lvl="0"/>
            <a:r>
              <a:rPr lang="en-US" sz="2000" dirty="0"/>
              <a:t>Help us </a:t>
            </a:r>
            <a:r>
              <a:rPr lang="en-US" sz="2000" dirty="0">
                <a:solidFill>
                  <a:srgbClr val="7030A0"/>
                </a:solidFill>
              </a:rPr>
              <a:t>design briefings </a:t>
            </a:r>
            <a:r>
              <a:rPr lang="en-US" sz="2000" dirty="0"/>
              <a:t>that are clear, meaningful and recognizably authentic, thereby helping to avoid excessive numbers of queries from students who don’t understand what is required.</a:t>
            </a:r>
            <a:endParaRPr lang="en-GB" sz="2000" dirty="0"/>
          </a:p>
          <a:p>
            <a:pPr lvl="0"/>
            <a:r>
              <a:rPr lang="en-US" sz="2000" dirty="0"/>
              <a:t>Advise us about </a:t>
            </a:r>
            <a:r>
              <a:rPr lang="en-US" sz="2000" dirty="0">
                <a:solidFill>
                  <a:srgbClr val="7030A0"/>
                </a:solidFill>
              </a:rPr>
              <a:t>special difficulties</a:t>
            </a:r>
            <a:r>
              <a:rPr lang="en-US" sz="2000" dirty="0"/>
              <a:t> students might have complying with requirements, that might not be obvious to the assessment designers.</a:t>
            </a:r>
            <a:endParaRPr lang="en-GB" sz="2000" dirty="0"/>
          </a:p>
          <a:p>
            <a:pPr lvl="0"/>
            <a:r>
              <a:rPr lang="en-US" sz="2000" dirty="0"/>
              <a:t>Provide feedback on formats and approaches that require </a:t>
            </a:r>
            <a:r>
              <a:rPr lang="en-US" sz="2000" dirty="0">
                <a:solidFill>
                  <a:srgbClr val="7030A0"/>
                </a:solidFill>
              </a:rPr>
              <a:t>technologies and applications </a:t>
            </a:r>
            <a:r>
              <a:rPr lang="en-US" sz="2000" dirty="0"/>
              <a:t>that students may not have at home (good broadband, exclusive use of laptops, the correct software, quiet places to work etc.).</a:t>
            </a:r>
            <a:endParaRPr lang="en-GB" sz="2000" dirty="0"/>
          </a:p>
          <a:p>
            <a:pPr lvl="0"/>
            <a:r>
              <a:rPr lang="en-US" sz="2000" dirty="0"/>
              <a:t>Advise on the extent that </a:t>
            </a:r>
            <a:r>
              <a:rPr lang="en-US" sz="2000" dirty="0">
                <a:solidFill>
                  <a:srgbClr val="7030A0"/>
                </a:solidFill>
              </a:rPr>
              <a:t>feedback </a:t>
            </a:r>
            <a:r>
              <a:rPr lang="en-US" sz="2000" dirty="0"/>
              <a:t>could be helpful on replacement assessments</a:t>
            </a:r>
            <a:r>
              <a:rPr lang="en-GB" sz="2000" dirty="0"/>
              <a:t>.</a:t>
            </a:r>
          </a:p>
          <a:p>
            <a:endParaRPr lang="en-GB" sz="2000" dirty="0"/>
          </a:p>
          <a:p>
            <a:endParaRPr lang="en-GB" dirty="0"/>
          </a:p>
        </p:txBody>
      </p:sp>
    </p:spTree>
    <p:extLst>
      <p:ext uri="{BB962C8B-B14F-4D97-AF65-F5344CB8AC3E}">
        <p14:creationId xmlns:p14="http://schemas.microsoft.com/office/powerpoint/2010/main" val="2511344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9067B-02A8-437F-BC7E-6B13E5F84AE3}"/>
              </a:ext>
            </a:extLst>
          </p:cNvPr>
          <p:cNvSpPr>
            <a:spLocks noGrp="1"/>
          </p:cNvSpPr>
          <p:nvPr>
            <p:ph type="title"/>
          </p:nvPr>
        </p:nvSpPr>
        <p:spPr/>
        <p:txBody>
          <a:bodyPr/>
          <a:lstStyle/>
          <a:p>
            <a:r>
              <a:rPr lang="en-GB" dirty="0"/>
              <a:t>Assessment for the future must offer:</a:t>
            </a:r>
          </a:p>
        </p:txBody>
      </p:sp>
      <p:sp>
        <p:nvSpPr>
          <p:cNvPr id="3" name="Content Placeholder 2">
            <a:extLst>
              <a:ext uri="{FF2B5EF4-FFF2-40B4-BE49-F238E27FC236}">
                <a16:creationId xmlns:a16="http://schemas.microsoft.com/office/drawing/2014/main" id="{0F8EDD63-A553-40A6-B9EC-B814EE1415CE}"/>
              </a:ext>
            </a:extLst>
          </p:cNvPr>
          <p:cNvSpPr>
            <a:spLocks noGrp="1"/>
          </p:cNvSpPr>
          <p:nvPr>
            <p:ph idx="1"/>
          </p:nvPr>
        </p:nvSpPr>
        <p:spPr/>
        <p:txBody>
          <a:bodyPr/>
          <a:lstStyle/>
          <a:p>
            <a:r>
              <a:rPr lang="en-GB" dirty="0">
                <a:latin typeface="Calibri" panose="020F0502020204030204" pitchFamily="34" charset="0"/>
                <a:ea typeface="Calibri" panose="020F0502020204030204" pitchFamily="34" charset="0"/>
              </a:rPr>
              <a:t>A</a:t>
            </a:r>
            <a:r>
              <a:rPr lang="en-GB" dirty="0">
                <a:effectLst/>
                <a:latin typeface="Calibri" panose="020F0502020204030204" pitchFamily="34" charset="0"/>
                <a:ea typeface="Calibri" panose="020F0502020204030204" pitchFamily="34" charset="0"/>
              </a:rPr>
              <a:t>uthentic, life-relevant tasks that foster self-regulation rather than tutor over-direction;</a:t>
            </a:r>
          </a:p>
          <a:p>
            <a:r>
              <a:rPr lang="en-GB" dirty="0">
                <a:effectLst/>
                <a:latin typeface="Calibri" panose="020F0502020204030204" pitchFamily="34" charset="0"/>
                <a:ea typeface="Calibri" panose="020F0502020204030204" pitchFamily="34" charset="0"/>
              </a:rPr>
              <a:t>Assignments that place as much emphasis on process as on outcome ;</a:t>
            </a:r>
          </a:p>
          <a:p>
            <a:r>
              <a:rPr lang="en-GB" dirty="0">
                <a:effectLst/>
                <a:latin typeface="Calibri" panose="020F0502020204030204" pitchFamily="34" charset="0"/>
                <a:ea typeface="Calibri" panose="020F0502020204030204" pitchFamily="34" charset="0"/>
                <a:cs typeface="Calibri" panose="020F0502020204030204" pitchFamily="34" charset="0"/>
              </a:rPr>
              <a:t>Tasks that require students to source and evaluate reference material, which they would need to list and formulate appropriately for the context. </a:t>
            </a:r>
          </a:p>
          <a:p>
            <a:r>
              <a:rPr lang="en-GB" dirty="0">
                <a:effectLst/>
                <a:latin typeface="Calibri" panose="020F0502020204030204" pitchFamily="34" charset="0"/>
                <a:ea typeface="Calibri" panose="020F0502020204030204" pitchFamily="34" charset="0"/>
                <a:cs typeface="Calibri" panose="020F0502020204030204" pitchFamily="34" charset="0"/>
              </a:rPr>
              <a:t>Flexibility to be undertaken whatever the circumstances to avoid the problems we have experienced this year. </a:t>
            </a:r>
          </a:p>
          <a:p>
            <a:endParaRPr lang="en-GB"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dirty="0">
                <a:effectLst/>
                <a:latin typeface="Calibri" panose="020F0502020204030204" pitchFamily="34" charset="0"/>
                <a:ea typeface="Calibri" panose="020F0502020204030204" pitchFamily="34" charset="0"/>
                <a:cs typeface="Calibri" panose="020F0502020204030204" pitchFamily="34" charset="0"/>
              </a:rPr>
              <a:t>The next slide shows an approach to redesigning assessment tasks: see appendix for more examples.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965318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E9D2A540-E7D9-4A16-8134-5A90926D5FF9}"/>
              </a:ext>
            </a:extLst>
          </p:cNvPr>
          <p:cNvGraphicFramePr>
            <a:graphicFrameLocks noGrp="1"/>
          </p:cNvGraphicFramePr>
          <p:nvPr>
            <p:extLst>
              <p:ext uri="{D42A27DB-BD31-4B8C-83A1-F6EECF244321}">
                <p14:modId xmlns:p14="http://schemas.microsoft.com/office/powerpoint/2010/main" val="3818660729"/>
              </p:ext>
            </p:extLst>
          </p:nvPr>
        </p:nvGraphicFramePr>
        <p:xfrm>
          <a:off x="575032" y="332656"/>
          <a:ext cx="8173432" cy="720080"/>
        </p:xfrm>
        <a:graphic>
          <a:graphicData uri="http://schemas.openxmlformats.org/drawingml/2006/table">
            <a:tbl>
              <a:tblPr firstRow="1"/>
              <a:tblGrid>
                <a:gridCol w="1836728">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60240">
                  <a:extLst>
                    <a:ext uri="{9D8B030D-6E8A-4147-A177-3AD203B41FA5}">
                      <a16:colId xmlns:a16="http://schemas.microsoft.com/office/drawing/2014/main" val="3845638550"/>
                    </a:ext>
                  </a:extLst>
                </a:gridCol>
                <a:gridCol w="2016224">
                  <a:extLst>
                    <a:ext uri="{9D8B030D-6E8A-4147-A177-3AD203B41FA5}">
                      <a16:colId xmlns:a16="http://schemas.microsoft.com/office/drawing/2014/main" val="1156993274"/>
                    </a:ext>
                  </a:extLst>
                </a:gridCol>
              </a:tblGrid>
              <a:tr h="7200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7030A0"/>
                          </a:solidFill>
                        </a:rPr>
                        <a:t>Verb/educational outcome</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7030A0"/>
                          </a:solidFill>
                        </a:rPr>
                        <a:t>What?</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7030A0"/>
                          </a:solidFill>
                        </a:rPr>
                        <a:t>Then what?</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7030A0"/>
                          </a:solidFill>
                        </a:rPr>
                        <a:t>Modifiers/ developments</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graphicFrame>
        <p:nvGraphicFramePr>
          <p:cNvPr id="7" name="Table 6">
            <a:extLst>
              <a:ext uri="{FF2B5EF4-FFF2-40B4-BE49-F238E27FC236}">
                <a16:creationId xmlns:a16="http://schemas.microsoft.com/office/drawing/2014/main" id="{F5A7EA21-68AC-4B26-93CE-F3FB3F16C565}"/>
              </a:ext>
            </a:extLst>
          </p:cNvPr>
          <p:cNvGraphicFramePr>
            <a:graphicFrameLocks noGrp="1"/>
          </p:cNvGraphicFramePr>
          <p:nvPr>
            <p:extLst>
              <p:ext uri="{D42A27DB-BD31-4B8C-83A1-F6EECF244321}">
                <p14:modId xmlns:p14="http://schemas.microsoft.com/office/powerpoint/2010/main" val="3331761828"/>
              </p:ext>
            </p:extLst>
          </p:nvPr>
        </p:nvGraphicFramePr>
        <p:xfrm>
          <a:off x="539552" y="1162488"/>
          <a:ext cx="8208912" cy="1224136"/>
        </p:xfrm>
        <a:graphic>
          <a:graphicData uri="http://schemas.openxmlformats.org/drawingml/2006/table">
            <a:tbl>
              <a:tblPr firstRow="1"/>
              <a:tblGrid>
                <a:gridCol w="1872208">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60240">
                  <a:extLst>
                    <a:ext uri="{9D8B030D-6E8A-4147-A177-3AD203B41FA5}">
                      <a16:colId xmlns:a16="http://schemas.microsoft.com/office/drawing/2014/main" val="3845638550"/>
                    </a:ext>
                  </a:extLst>
                </a:gridCol>
                <a:gridCol w="2016224">
                  <a:extLst>
                    <a:ext uri="{9D8B030D-6E8A-4147-A177-3AD203B41FA5}">
                      <a16:colId xmlns:a16="http://schemas.microsoft.com/office/drawing/2014/main" val="1156993274"/>
                    </a:ext>
                  </a:extLst>
                </a:gridCol>
              </a:tblGrid>
              <a:tr h="122413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solidFill>
                            <a:srgbClr val="00B050"/>
                          </a:solidFill>
                          <a:effectLst/>
                        </a:rPr>
                        <a:t>Interpret</a:t>
                      </a:r>
                      <a:endParaRPr lang="en-GB" sz="1600" dirty="0">
                        <a:solidFill>
                          <a:srgbClr val="00B050"/>
                        </a:solidFill>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GB" sz="1600" b="1" kern="1200" dirty="0">
                          <a:solidFill>
                            <a:schemeClr val="dk1"/>
                          </a:solidFill>
                          <a:effectLst/>
                        </a:rPr>
                        <a:t>complex and sometimes incomplete or conflicting data</a:t>
                      </a:r>
                      <a:endParaRPr lang="en-GB" sz="1600"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GB" sz="1600" b="1" dirty="0"/>
                        <a:t>compile a summary</a:t>
                      </a:r>
                    </a:p>
                    <a:p>
                      <a:r>
                        <a:rPr lang="en-GB" sz="1600" b="1" kern="1200" dirty="0">
                          <a:solidFill>
                            <a:schemeClr val="dk1"/>
                          </a:solidFill>
                          <a:effectLst/>
                        </a:rPr>
                        <a:t>meaningful for experts and laypersons</a:t>
                      </a:r>
                      <a:endParaRPr lang="en-GB" sz="1600"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r>
                        <a:rPr lang="en-GB" sz="1600" b="1" dirty="0"/>
                        <a:t>leading to a viable action plan.</a:t>
                      </a:r>
                    </a:p>
                    <a:p>
                      <a:endParaRPr lang="en-GB" sz="1600"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graphicFrame>
        <p:nvGraphicFramePr>
          <p:cNvPr id="9" name="Table 8">
            <a:extLst>
              <a:ext uri="{FF2B5EF4-FFF2-40B4-BE49-F238E27FC236}">
                <a16:creationId xmlns:a16="http://schemas.microsoft.com/office/drawing/2014/main" id="{3BE86E40-AEDF-4CC8-95C3-4C2F14FA890A}"/>
              </a:ext>
            </a:extLst>
          </p:cNvPr>
          <p:cNvGraphicFramePr>
            <a:graphicFrameLocks noGrp="1"/>
          </p:cNvGraphicFramePr>
          <p:nvPr>
            <p:extLst>
              <p:ext uri="{D42A27DB-BD31-4B8C-83A1-F6EECF244321}">
                <p14:modId xmlns:p14="http://schemas.microsoft.com/office/powerpoint/2010/main" val="4195388819"/>
              </p:ext>
            </p:extLst>
          </p:nvPr>
        </p:nvGraphicFramePr>
        <p:xfrm>
          <a:off x="539552" y="3410546"/>
          <a:ext cx="8208912" cy="1008112"/>
        </p:xfrm>
        <a:graphic>
          <a:graphicData uri="http://schemas.openxmlformats.org/drawingml/2006/table">
            <a:tbl>
              <a:tblPr/>
              <a:tblGrid>
                <a:gridCol w="1872208">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24236">
                  <a:extLst>
                    <a:ext uri="{9D8B030D-6E8A-4147-A177-3AD203B41FA5}">
                      <a16:colId xmlns:a16="http://schemas.microsoft.com/office/drawing/2014/main" val="3845638550"/>
                    </a:ext>
                  </a:extLst>
                </a:gridCol>
                <a:gridCol w="2052228">
                  <a:extLst>
                    <a:ext uri="{9D8B030D-6E8A-4147-A177-3AD203B41FA5}">
                      <a16:colId xmlns:a16="http://schemas.microsoft.com/office/drawing/2014/main" val="1156993274"/>
                    </a:ext>
                  </a:extLst>
                </a:gridCol>
              </a:tblGrid>
              <a:tr h="1008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00B050"/>
                          </a:solidFill>
                          <a:effectLst/>
                        </a:rPr>
                        <a:t>Set</a:t>
                      </a:r>
                      <a:r>
                        <a:rPr lang="en-GB" sz="1800" b="1" dirty="0">
                          <a:solidFill>
                            <a:srgbClr val="00B050"/>
                          </a:solidFill>
                          <a:effectLst/>
                        </a:rPr>
                        <a:t> </a:t>
                      </a:r>
                      <a:r>
                        <a:rPr lang="en-GB" sz="2000" b="1" dirty="0">
                          <a:solidFill>
                            <a:srgbClr val="00B050"/>
                          </a:solidFill>
                          <a:effectLst/>
                        </a:rPr>
                        <a:t>up</a:t>
                      </a:r>
                      <a:r>
                        <a:rPr lang="en-GB" sz="1800" b="1" dirty="0">
                          <a:solidFill>
                            <a:srgbClr val="00B050"/>
                          </a:solidFill>
                          <a:effectLst/>
                        </a:rPr>
                        <a:t> </a:t>
                      </a:r>
                    </a:p>
                    <a:p>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specialised equipment appropriately </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draw up a ‘quick guide’ for peers </a:t>
                      </a:r>
                      <a:endParaRPr lang="en-GB" b="1" dirty="0"/>
                    </a:p>
                    <a:p>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to enable them to use it safely and appropriately</a:t>
                      </a:r>
                      <a:endParaRPr lang="en-GB"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graphicFrame>
        <p:nvGraphicFramePr>
          <p:cNvPr id="11" name="Table 10">
            <a:extLst>
              <a:ext uri="{FF2B5EF4-FFF2-40B4-BE49-F238E27FC236}">
                <a16:creationId xmlns:a16="http://schemas.microsoft.com/office/drawing/2014/main" id="{01C885D9-C783-405C-A197-E01DDEE1E3C0}"/>
              </a:ext>
            </a:extLst>
          </p:cNvPr>
          <p:cNvGraphicFramePr>
            <a:graphicFrameLocks noGrp="1"/>
          </p:cNvGraphicFramePr>
          <p:nvPr>
            <p:extLst>
              <p:ext uri="{D42A27DB-BD31-4B8C-83A1-F6EECF244321}">
                <p14:modId xmlns:p14="http://schemas.microsoft.com/office/powerpoint/2010/main" val="1055937649"/>
              </p:ext>
            </p:extLst>
          </p:nvPr>
        </p:nvGraphicFramePr>
        <p:xfrm>
          <a:off x="575032" y="5640798"/>
          <a:ext cx="8208912" cy="1008112"/>
        </p:xfrm>
        <a:graphic>
          <a:graphicData uri="http://schemas.openxmlformats.org/drawingml/2006/table">
            <a:tbl>
              <a:tblPr firstRow="1"/>
              <a:tblGrid>
                <a:gridCol w="1836728">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60240">
                  <a:extLst>
                    <a:ext uri="{9D8B030D-6E8A-4147-A177-3AD203B41FA5}">
                      <a16:colId xmlns:a16="http://schemas.microsoft.com/office/drawing/2014/main" val="3845638550"/>
                    </a:ext>
                  </a:extLst>
                </a:gridCol>
                <a:gridCol w="2051704">
                  <a:extLst>
                    <a:ext uri="{9D8B030D-6E8A-4147-A177-3AD203B41FA5}">
                      <a16:colId xmlns:a16="http://schemas.microsoft.com/office/drawing/2014/main" val="1156993274"/>
                    </a:ext>
                  </a:extLst>
                </a:gridCol>
              </a:tblGrid>
              <a:tr h="1008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00B050"/>
                          </a:solidFill>
                        </a:rPr>
                        <a:t>Compile</a:t>
                      </a:r>
                      <a:endParaRPr lang="en-GB" b="1" dirty="0">
                        <a:solidFill>
                          <a:srgbClr val="00B050"/>
                        </a:solidFill>
                      </a:endParaRPr>
                    </a:p>
                    <a:p>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contingency plans for a professional environment</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produce disaster recovery in case of a serious emergency</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leading to mitigations and remediation</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graphicFrame>
        <p:nvGraphicFramePr>
          <p:cNvPr id="13" name="Table 12">
            <a:extLst>
              <a:ext uri="{FF2B5EF4-FFF2-40B4-BE49-F238E27FC236}">
                <a16:creationId xmlns:a16="http://schemas.microsoft.com/office/drawing/2014/main" id="{0BD65368-913B-4620-BC50-C4E4FF155963}"/>
              </a:ext>
            </a:extLst>
          </p:cNvPr>
          <p:cNvGraphicFramePr>
            <a:graphicFrameLocks noGrp="1"/>
          </p:cNvGraphicFramePr>
          <p:nvPr>
            <p:extLst>
              <p:ext uri="{D42A27DB-BD31-4B8C-83A1-F6EECF244321}">
                <p14:modId xmlns:p14="http://schemas.microsoft.com/office/powerpoint/2010/main" val="3875372576"/>
              </p:ext>
            </p:extLst>
          </p:nvPr>
        </p:nvGraphicFramePr>
        <p:xfrm>
          <a:off x="539552" y="2574549"/>
          <a:ext cx="8208912" cy="648072"/>
        </p:xfrm>
        <a:graphic>
          <a:graphicData uri="http://schemas.openxmlformats.org/drawingml/2006/table">
            <a:tbl>
              <a:tblPr firstRow="1"/>
              <a:tblGrid>
                <a:gridCol w="1872208">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24236">
                  <a:extLst>
                    <a:ext uri="{9D8B030D-6E8A-4147-A177-3AD203B41FA5}">
                      <a16:colId xmlns:a16="http://schemas.microsoft.com/office/drawing/2014/main" val="3845638550"/>
                    </a:ext>
                  </a:extLst>
                </a:gridCol>
                <a:gridCol w="2052228">
                  <a:extLst>
                    <a:ext uri="{9D8B030D-6E8A-4147-A177-3AD203B41FA5}">
                      <a16:colId xmlns:a16="http://schemas.microsoft.com/office/drawing/2014/main" val="1156993274"/>
                    </a:ext>
                  </a:extLst>
                </a:gridCol>
              </a:tblGrid>
              <a:tr h="648072">
                <a:tc>
                  <a:txBody>
                    <a:bodyPr/>
                    <a:lstStyle/>
                    <a:p>
                      <a:r>
                        <a:rPr lang="en-GB" sz="2000" b="1" dirty="0">
                          <a:solidFill>
                            <a:srgbClr val="00B050"/>
                          </a:solidFill>
                          <a:effectLst/>
                        </a:rPr>
                        <a:t>Review</a:t>
                      </a:r>
                      <a:endParaRPr lang="en-GB" dirty="0">
                        <a:solidFill>
                          <a:srgbClr val="00B050"/>
                        </a:solidFill>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data from a variety of sources</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produce </a:t>
                      </a:r>
                      <a:r>
                        <a:rPr lang="en-GB" sz="1800" b="1" kern="1200" dirty="0">
                          <a:solidFill>
                            <a:schemeClr val="dk1"/>
                          </a:solidFill>
                          <a:effectLst/>
                        </a:rPr>
                        <a:t>an executive summary </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for a specific audience</a:t>
                      </a:r>
                      <a:endParaRPr lang="en-GB"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graphicFrame>
        <p:nvGraphicFramePr>
          <p:cNvPr id="15" name="Table 14">
            <a:extLst>
              <a:ext uri="{FF2B5EF4-FFF2-40B4-BE49-F238E27FC236}">
                <a16:creationId xmlns:a16="http://schemas.microsoft.com/office/drawing/2014/main" id="{AD55B7A3-BE38-4E09-9FFC-C794F3C459F1}"/>
              </a:ext>
            </a:extLst>
          </p:cNvPr>
          <p:cNvGraphicFramePr>
            <a:graphicFrameLocks noGrp="1"/>
          </p:cNvGraphicFramePr>
          <p:nvPr>
            <p:extLst>
              <p:ext uri="{D42A27DB-BD31-4B8C-83A1-F6EECF244321}">
                <p14:modId xmlns:p14="http://schemas.microsoft.com/office/powerpoint/2010/main" val="570989981"/>
              </p:ext>
            </p:extLst>
          </p:nvPr>
        </p:nvGraphicFramePr>
        <p:xfrm>
          <a:off x="560176" y="4509120"/>
          <a:ext cx="8208912" cy="1008112"/>
        </p:xfrm>
        <a:graphic>
          <a:graphicData uri="http://schemas.openxmlformats.org/drawingml/2006/table">
            <a:tbl>
              <a:tblPr firstRow="1"/>
              <a:tblGrid>
                <a:gridCol w="1851584">
                  <a:extLst>
                    <a:ext uri="{9D8B030D-6E8A-4147-A177-3AD203B41FA5}">
                      <a16:colId xmlns:a16="http://schemas.microsoft.com/office/drawing/2014/main" val="747221603"/>
                    </a:ext>
                  </a:extLst>
                </a:gridCol>
                <a:gridCol w="2160240">
                  <a:extLst>
                    <a:ext uri="{9D8B030D-6E8A-4147-A177-3AD203B41FA5}">
                      <a16:colId xmlns:a16="http://schemas.microsoft.com/office/drawing/2014/main" val="3250006765"/>
                    </a:ext>
                  </a:extLst>
                </a:gridCol>
                <a:gridCol w="2144860">
                  <a:extLst>
                    <a:ext uri="{9D8B030D-6E8A-4147-A177-3AD203B41FA5}">
                      <a16:colId xmlns:a16="http://schemas.microsoft.com/office/drawing/2014/main" val="3845638550"/>
                    </a:ext>
                  </a:extLst>
                </a:gridCol>
                <a:gridCol w="2052228">
                  <a:extLst>
                    <a:ext uri="{9D8B030D-6E8A-4147-A177-3AD203B41FA5}">
                      <a16:colId xmlns:a16="http://schemas.microsoft.com/office/drawing/2014/main" val="1156993274"/>
                    </a:ext>
                  </a:extLst>
                </a:gridCol>
              </a:tblGrid>
              <a:tr h="1008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b="1" dirty="0">
                          <a:solidFill>
                            <a:srgbClr val="00B050"/>
                          </a:solidFill>
                        </a:rPr>
                        <a:t>Evaluate</a:t>
                      </a:r>
                      <a:endParaRPr lang="en-GB" b="1" dirty="0">
                        <a:solidFill>
                          <a:srgbClr val="00B050"/>
                        </a:solidFill>
                      </a:endParaRPr>
                    </a:p>
                    <a:p>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three proposed solutions to a problem </a:t>
                      </a:r>
                      <a:endParaRPr lang="en-GB" b="1"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rPr>
                        <a:t>propose a further two of your own</a:t>
                      </a:r>
                      <a:endParaRPr lang="en-GB" b="1" dirty="0"/>
                    </a:p>
                    <a:p>
                      <a:endParaRPr lang="en-GB"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mpd="sng">
                      <a:solidFill>
                        <a:schemeClr val="tx1"/>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with </a:t>
                      </a:r>
                      <a:r>
                        <a:rPr lang="en-GB" sz="1800" b="1" kern="1200" dirty="0">
                          <a:solidFill>
                            <a:schemeClr val="dk1"/>
                          </a:solidFill>
                          <a:effectLst/>
                        </a:rPr>
                        <a:t>suggestions about what might work best</a:t>
                      </a:r>
                      <a:endParaRPr lang="en-GB"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2607576791"/>
                  </a:ext>
                </a:extLst>
              </a:tr>
            </a:tbl>
          </a:graphicData>
        </a:graphic>
      </p:graphicFrame>
    </p:spTree>
    <p:extLst>
      <p:ext uri="{BB962C8B-B14F-4D97-AF65-F5344CB8AC3E}">
        <p14:creationId xmlns:p14="http://schemas.microsoft.com/office/powerpoint/2010/main" val="1099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341E0-F573-41BC-92F3-9C97233B9147}"/>
              </a:ext>
            </a:extLst>
          </p:cNvPr>
          <p:cNvSpPr>
            <a:spLocks noGrp="1"/>
          </p:cNvSpPr>
          <p:nvPr>
            <p:ph type="title"/>
          </p:nvPr>
        </p:nvSpPr>
        <p:spPr>
          <a:xfrm>
            <a:off x="179512" y="260648"/>
            <a:ext cx="8064896" cy="936327"/>
          </a:xfrm>
        </p:spPr>
        <p:txBody>
          <a:bodyPr/>
          <a:lstStyle/>
          <a:p>
            <a:r>
              <a:rPr lang="en-GB" sz="2600" dirty="0"/>
              <a:t>Thinking about what you are asking students to produce, instead of an exam script you could seek for example: </a:t>
            </a:r>
          </a:p>
        </p:txBody>
      </p:sp>
      <p:sp>
        <p:nvSpPr>
          <p:cNvPr id="3" name="Content Placeholder 2">
            <a:extLst>
              <a:ext uri="{FF2B5EF4-FFF2-40B4-BE49-F238E27FC236}">
                <a16:creationId xmlns:a16="http://schemas.microsoft.com/office/drawing/2014/main" id="{468A8DF7-2485-464F-A2B5-BA08047510C2}"/>
              </a:ext>
            </a:extLst>
          </p:cNvPr>
          <p:cNvSpPr>
            <a:spLocks noGrp="1"/>
          </p:cNvSpPr>
          <p:nvPr>
            <p:ph idx="1"/>
          </p:nvPr>
        </p:nvSpPr>
        <p:spPr>
          <a:xfrm>
            <a:off x="468313" y="1268760"/>
            <a:ext cx="8229600" cy="5040560"/>
          </a:xfrm>
        </p:spPr>
        <p:txBody>
          <a:bodyPr/>
          <a:lstStyle/>
          <a:p>
            <a:pPr marL="0" indent="0">
              <a:buNone/>
            </a:pPr>
            <a:r>
              <a:rPr lang="en-GB" dirty="0"/>
              <a:t>*An electronic or hard copy portfolio, *A viva voce or individual oral test, *A virtual Objective Structured Clinical Examination (OSCE), *Patchwork assessments, *Blogs, *Articles or other types of publications, *Video/audio recordings/ podcasts,  *Reflective journals, *Rough guides, leaflets and other public documents/outputs, *Annotated publications, *Evaluative comparisons and judgments, *In tray exercises, *Creative artefacts, *Presentations, or *Performances </a:t>
            </a:r>
            <a:r>
              <a:rPr lang="en-GB" dirty="0">
                <a:solidFill>
                  <a:srgbClr val="7030A0"/>
                </a:solidFill>
              </a:rPr>
              <a:t>(see Sambell and brown, (2020c) for descriptions and pros and cons of each of these)</a:t>
            </a:r>
            <a:r>
              <a:rPr lang="en-GB" dirty="0"/>
              <a:t>. What follows next are three worked examples:</a:t>
            </a:r>
          </a:p>
          <a:p>
            <a:r>
              <a:rPr lang="en-GB" dirty="0"/>
              <a:t>A case study task</a:t>
            </a:r>
          </a:p>
          <a:p>
            <a:r>
              <a:rPr lang="en-GB" dirty="0"/>
              <a:t>A learning pack</a:t>
            </a:r>
          </a:p>
          <a:p>
            <a:r>
              <a:rPr lang="en-GB" dirty="0"/>
              <a:t>A consultant’s opinion.</a:t>
            </a:r>
          </a:p>
        </p:txBody>
      </p:sp>
    </p:spTree>
    <p:extLst>
      <p:ext uri="{BB962C8B-B14F-4D97-AF65-F5344CB8AC3E}">
        <p14:creationId xmlns:p14="http://schemas.microsoft.com/office/powerpoint/2010/main" val="17018689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12735-03B3-4F9E-97A0-C27D09CF59AF}"/>
              </a:ext>
            </a:extLst>
          </p:cNvPr>
          <p:cNvSpPr>
            <a:spLocks noGrp="1"/>
          </p:cNvSpPr>
          <p:nvPr>
            <p:ph type="title"/>
          </p:nvPr>
        </p:nvSpPr>
        <p:spPr>
          <a:xfrm>
            <a:off x="539552" y="226392"/>
            <a:ext cx="7543800" cy="858489"/>
          </a:xfrm>
        </p:spPr>
        <p:txBody>
          <a:bodyPr/>
          <a:lstStyle/>
          <a:p>
            <a:r>
              <a:rPr lang="en-GB" dirty="0"/>
              <a:t>Worked example 1:	</a:t>
            </a:r>
            <a:r>
              <a:rPr lang="en-GB" sz="2800" b="1" dirty="0">
                <a:effectLst/>
                <a:latin typeface="Calibri" panose="020F0502020204030204" pitchFamily="34" charset="0"/>
                <a:ea typeface="Calibri" panose="020F0502020204030204" pitchFamily="34" charset="0"/>
                <a:cs typeface="Times New Roman" panose="02020603050405020304" pitchFamily="18" charset="0"/>
              </a:rPr>
              <a:t>Early years teaching</a:t>
            </a:r>
            <a:endParaRPr lang="en-GB" dirty="0"/>
          </a:p>
        </p:txBody>
      </p:sp>
      <p:sp>
        <p:nvSpPr>
          <p:cNvPr id="3" name="Content Placeholder 2">
            <a:extLst>
              <a:ext uri="{FF2B5EF4-FFF2-40B4-BE49-F238E27FC236}">
                <a16:creationId xmlns:a16="http://schemas.microsoft.com/office/drawing/2014/main" id="{FE18A7E9-B7C8-49FB-88F4-4A738507BFF1}"/>
              </a:ext>
            </a:extLst>
          </p:cNvPr>
          <p:cNvSpPr>
            <a:spLocks noGrp="1"/>
          </p:cNvSpPr>
          <p:nvPr>
            <p:ph idx="1"/>
          </p:nvPr>
        </p:nvSpPr>
        <p:spPr>
          <a:xfrm>
            <a:off x="179512" y="1196975"/>
            <a:ext cx="8784976" cy="5005388"/>
          </a:xfrm>
        </p:spPr>
        <p:txBody>
          <a:bodyPr/>
          <a:lstStyle/>
          <a:p>
            <a:pPr marL="0" indent="0">
              <a:lnSpc>
                <a:spcPct val="107000"/>
              </a:lnSpc>
              <a:spcAft>
                <a:spcPts val="800"/>
              </a:spcAft>
              <a:buNone/>
            </a:pPr>
            <a:r>
              <a:rPr lang="en-GB" sz="2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Exam question:</a:t>
            </a:r>
            <a:r>
              <a:rPr lang="en-GB" sz="28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Aft>
                <a:spcPts val="800"/>
              </a:spcAft>
              <a:buNone/>
            </a:pPr>
            <a:r>
              <a:rPr lang="en-GB" sz="2800" b="1" dirty="0">
                <a:latin typeface="Calibri" panose="020F0502020204030204" pitchFamily="34" charset="0"/>
                <a:ea typeface="Calibri" panose="020F0502020204030204" pitchFamily="34" charset="0"/>
                <a:cs typeface="Times New Roman" panose="02020603050405020304" pitchFamily="18" charset="0"/>
              </a:rPr>
              <a:t>“</a:t>
            </a:r>
            <a:r>
              <a:rPr lang="en-GB" sz="2800" dirty="0">
                <a:effectLst/>
                <a:latin typeface="Calibri" panose="020F0502020204030204" pitchFamily="34" charset="0"/>
                <a:ea typeface="Calibri" panose="020F0502020204030204" pitchFamily="34" charset="0"/>
                <a:cs typeface="Times New Roman" panose="02020603050405020304" pitchFamily="18" charset="0"/>
              </a:rPr>
              <a:t>What approaches to struggling young readers are available to teachers, and what are the benefits and disadvantages of each?”</a:t>
            </a:r>
          </a:p>
          <a:p>
            <a:pPr marL="0" indent="0">
              <a:lnSpc>
                <a:spcPct val="107000"/>
              </a:lnSpc>
              <a:spcAft>
                <a:spcPts val="800"/>
              </a:spcAft>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4000" dirty="0"/>
          </a:p>
        </p:txBody>
      </p:sp>
      <p:pic>
        <p:nvPicPr>
          <p:cNvPr id="5" name="Picture 4" descr="A person sitting at a fruit stand&#10;&#10;Description automatically generated">
            <a:extLst>
              <a:ext uri="{FF2B5EF4-FFF2-40B4-BE49-F238E27FC236}">
                <a16:creationId xmlns:a16="http://schemas.microsoft.com/office/drawing/2014/main" id="{F746612A-1E42-4986-880A-07F7EFBC3A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3555309" y="3269560"/>
            <a:ext cx="4101073" cy="3075805"/>
          </a:xfrm>
          <a:prstGeom prst="rect">
            <a:avLst/>
          </a:prstGeom>
        </p:spPr>
      </p:pic>
    </p:spTree>
    <p:extLst>
      <p:ext uri="{BB962C8B-B14F-4D97-AF65-F5344CB8AC3E}">
        <p14:creationId xmlns:p14="http://schemas.microsoft.com/office/powerpoint/2010/main" val="3151669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994E0-6E9E-446A-9BD2-DDCBD8A50191}"/>
              </a:ext>
            </a:extLst>
          </p:cNvPr>
          <p:cNvSpPr>
            <a:spLocks noGrp="1"/>
          </p:cNvSpPr>
          <p:nvPr>
            <p:ph type="title"/>
          </p:nvPr>
        </p:nvSpPr>
        <p:spPr>
          <a:xfrm>
            <a:off x="457200" y="122239"/>
            <a:ext cx="7543800" cy="930497"/>
          </a:xfrm>
        </p:spPr>
        <p:txBody>
          <a:bodyPr/>
          <a:lstStyle/>
          <a:p>
            <a:r>
              <a:rPr lang="en-GB" dirty="0"/>
              <a:t>Worked example 1: </a:t>
            </a:r>
            <a:r>
              <a:rPr lang="en-GB" sz="2800" b="1" dirty="0">
                <a:effectLst/>
                <a:latin typeface="Calibri" panose="020F0502020204030204" pitchFamily="34" charset="0"/>
                <a:ea typeface="Calibri" panose="020F0502020204030204" pitchFamily="34" charset="0"/>
                <a:cs typeface="Times New Roman" panose="02020603050405020304" pitchFamily="18" charset="0"/>
              </a:rPr>
              <a:t>Early years teaching</a:t>
            </a:r>
            <a:br>
              <a:rPr lang="en-GB" sz="2800" b="1" dirty="0">
                <a:effectLst/>
                <a:latin typeface="Calibri" panose="020F0502020204030204" pitchFamily="34" charset="0"/>
                <a:ea typeface="Calibri" panose="020F0502020204030204" pitchFamily="34" charset="0"/>
                <a:cs typeface="Times New Roman" panose="02020603050405020304" pitchFamily="18" charset="0"/>
              </a:rPr>
            </a:br>
            <a:r>
              <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rPr>
              <a:t>Alternative: case study task</a:t>
            </a:r>
            <a:endParaRPr lang="en-GB" dirty="0"/>
          </a:p>
        </p:txBody>
      </p:sp>
      <p:sp>
        <p:nvSpPr>
          <p:cNvPr id="3" name="Content Placeholder 2">
            <a:extLst>
              <a:ext uri="{FF2B5EF4-FFF2-40B4-BE49-F238E27FC236}">
                <a16:creationId xmlns:a16="http://schemas.microsoft.com/office/drawing/2014/main" id="{D71DE29C-9F59-48D0-B681-9F0582DEBCBB}"/>
              </a:ext>
            </a:extLst>
          </p:cNvPr>
          <p:cNvSpPr>
            <a:spLocks noGrp="1"/>
          </p:cNvSpPr>
          <p:nvPr>
            <p:ph idx="1"/>
          </p:nvPr>
        </p:nvSpPr>
        <p:spPr>
          <a:xfrm>
            <a:off x="473208" y="1052736"/>
            <a:ext cx="8229600" cy="4524344"/>
          </a:xfrm>
        </p:spPr>
        <p:txBody>
          <a:bodyPr/>
          <a:lstStyle/>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In your class you have a boy, Kai, from a disadvantaged background who is really struggling to get beyond sounding words out. From your experience and from your reading around the topic (which you should reference), draw up a table to help you consider the potential advantages and disbenefits of each of the following interventions to support Kai, and say how each might help him to make progress. Please also suggest one more course of action derived from your wider reading. Provide a conclusion in which you show your plan of action for the next twelve weeks and justify your choices of approach.</a:t>
            </a:r>
          </a:p>
          <a:p>
            <a:pPr lvl="0">
              <a:lnSpc>
                <a:spcPct val="107000"/>
              </a:lnSpc>
              <a:buSzPct val="1000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Sending home a letter to Kai’s parents asking hem to read with him every day for the next 12 weeks.</a:t>
            </a:r>
          </a:p>
          <a:p>
            <a:pPr lvl="0">
              <a:lnSpc>
                <a:spcPct val="107000"/>
              </a:lnSpc>
              <a:buSzPct val="1000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Asking your classroom volunteer (Granny Sally) to come in for extra sessions every week for the next twelve to work intensively with Kai.</a:t>
            </a:r>
          </a:p>
          <a:p>
            <a:pPr lvl="0">
              <a:lnSpc>
                <a:spcPct val="107000"/>
              </a:lnSpc>
              <a:buSzPct val="1000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Make time yourself to work several times a week with Kai using flash cards to help him become very familiar with a number of targeted high-frequency words.</a:t>
            </a:r>
          </a:p>
          <a:p>
            <a:pPr lvl="0">
              <a:lnSpc>
                <a:spcPct val="107000"/>
              </a:lnSpc>
              <a:spcAft>
                <a:spcPts val="800"/>
              </a:spcAft>
              <a:buSzPct val="100000"/>
              <a:buFont typeface="+mj-lt"/>
              <a:buAutoNum type="arabicPeriod"/>
            </a:pPr>
            <a:r>
              <a:rPr lang="en-GB" sz="1800" dirty="0">
                <a:effectLst/>
                <a:latin typeface="Calibri" panose="020F0502020204030204" pitchFamily="34" charset="0"/>
                <a:ea typeface="Calibri" panose="020F0502020204030204" pitchFamily="34" charset="0"/>
                <a:cs typeface="Times New Roman" panose="02020603050405020304" pitchFamily="18" charset="0"/>
              </a:rPr>
              <a:t>Work with the whole class over 12 weeks to learn ‘the word of the day’ thereby helping Kai and all the others gain confidence and familiarity with 60 new words.</a:t>
            </a:r>
          </a:p>
          <a:p>
            <a:endParaRPr lang="en-GB" sz="1800" dirty="0"/>
          </a:p>
        </p:txBody>
      </p:sp>
    </p:spTree>
    <p:extLst>
      <p:ext uri="{BB962C8B-B14F-4D97-AF65-F5344CB8AC3E}">
        <p14:creationId xmlns:p14="http://schemas.microsoft.com/office/powerpoint/2010/main" val="3205229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10BE9-D77D-4651-A61E-1FF44BC59F44}"/>
              </a:ext>
            </a:extLst>
          </p:cNvPr>
          <p:cNvSpPr>
            <a:spLocks noGrp="1"/>
          </p:cNvSpPr>
          <p:nvPr>
            <p:ph type="title"/>
          </p:nvPr>
        </p:nvSpPr>
        <p:spPr/>
        <p:txBody>
          <a:bodyPr/>
          <a:lstStyle/>
          <a:p>
            <a:r>
              <a:rPr lang="en-GB" dirty="0"/>
              <a:t>Example 2: </a:t>
            </a:r>
            <a:br>
              <a:rPr lang="en-GB" dirty="0"/>
            </a:br>
            <a:r>
              <a:rPr lang="en-GB" dirty="0"/>
              <a:t>Sports, physical education and well-being</a:t>
            </a:r>
          </a:p>
        </p:txBody>
      </p:sp>
      <p:sp>
        <p:nvSpPr>
          <p:cNvPr id="3" name="Content Placeholder 2">
            <a:extLst>
              <a:ext uri="{FF2B5EF4-FFF2-40B4-BE49-F238E27FC236}">
                <a16:creationId xmlns:a16="http://schemas.microsoft.com/office/drawing/2014/main" id="{2245B8BA-B136-4759-BCAD-6DB8A5D0B24C}"/>
              </a:ext>
            </a:extLst>
          </p:cNvPr>
          <p:cNvSpPr>
            <a:spLocks noGrp="1"/>
          </p:cNvSpPr>
          <p:nvPr>
            <p:ph idx="1"/>
          </p:nvPr>
        </p:nvSpPr>
        <p:spPr>
          <a:xfrm>
            <a:off x="468313" y="1124744"/>
            <a:ext cx="8229600" cy="5077619"/>
          </a:xfrm>
        </p:spPr>
        <p:txBody>
          <a:bodyPr/>
          <a:lstStyle/>
          <a:p>
            <a:pPr marL="0" indent="0">
              <a:lnSpc>
                <a:spcPct val="107000"/>
              </a:lnSpc>
              <a:spcAft>
                <a:spcPts val="800"/>
              </a:spcAft>
              <a:buNone/>
            </a:pPr>
            <a:r>
              <a:rPr lang="en-GB" sz="32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Exam question:</a:t>
            </a:r>
            <a:endParaRPr lang="en-GB" sz="3200"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a:effectLst/>
                <a:latin typeface="Calibri" panose="020F0502020204030204" pitchFamily="34" charset="0"/>
                <a:ea typeface="Calibri" panose="020F0502020204030204" pitchFamily="34" charset="0"/>
                <a:cs typeface="Times New Roman" panose="02020603050405020304" pitchFamily="18" charset="0"/>
              </a:rPr>
              <a:t>“Outline the health risks associated with an inactive lifestyle and poor diet for Type2 diabetic older females and describe what remedies could improve their health and well-being”.</a:t>
            </a:r>
          </a:p>
        </p:txBody>
      </p:sp>
      <p:pic>
        <p:nvPicPr>
          <p:cNvPr id="5" name="Picture 4" descr="A person sitting in a living room&#10;&#10;Description automatically generated">
            <a:extLst>
              <a:ext uri="{FF2B5EF4-FFF2-40B4-BE49-F238E27FC236}">
                <a16:creationId xmlns:a16="http://schemas.microsoft.com/office/drawing/2014/main" id="{F013F8E7-0D16-4A91-89CF-CA645BC128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0960" y="3266982"/>
            <a:ext cx="4625040" cy="3468780"/>
          </a:xfrm>
          <a:prstGeom prst="rect">
            <a:avLst/>
          </a:prstGeom>
        </p:spPr>
      </p:pic>
    </p:spTree>
    <p:extLst>
      <p:ext uri="{BB962C8B-B14F-4D97-AF65-F5344CB8AC3E}">
        <p14:creationId xmlns:p14="http://schemas.microsoft.com/office/powerpoint/2010/main" val="86099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10BE9-D77D-4651-A61E-1FF44BC59F44}"/>
              </a:ext>
            </a:extLst>
          </p:cNvPr>
          <p:cNvSpPr>
            <a:spLocks noGrp="1"/>
          </p:cNvSpPr>
          <p:nvPr>
            <p:ph type="title"/>
          </p:nvPr>
        </p:nvSpPr>
        <p:spPr/>
        <p:txBody>
          <a:bodyPr/>
          <a:lstStyle/>
          <a:p>
            <a:r>
              <a:rPr lang="en-GB" dirty="0"/>
              <a:t>Example 2: </a:t>
            </a:r>
            <a:br>
              <a:rPr lang="en-GB" dirty="0"/>
            </a:br>
            <a:r>
              <a:rPr lang="en-GB" dirty="0"/>
              <a:t>Sports, physical education and well-being</a:t>
            </a:r>
          </a:p>
        </p:txBody>
      </p:sp>
      <p:sp>
        <p:nvSpPr>
          <p:cNvPr id="3" name="Content Placeholder 2">
            <a:extLst>
              <a:ext uri="{FF2B5EF4-FFF2-40B4-BE49-F238E27FC236}">
                <a16:creationId xmlns:a16="http://schemas.microsoft.com/office/drawing/2014/main" id="{2245B8BA-B136-4759-BCAD-6DB8A5D0B24C}"/>
              </a:ext>
            </a:extLst>
          </p:cNvPr>
          <p:cNvSpPr>
            <a:spLocks noGrp="1"/>
          </p:cNvSpPr>
          <p:nvPr>
            <p:ph idx="1"/>
          </p:nvPr>
        </p:nvSpPr>
        <p:spPr/>
        <p:txBody>
          <a:bodyPr/>
          <a:lstStyle/>
          <a:p>
            <a:pPr marL="0" indent="0">
              <a:lnSpc>
                <a:spcPct val="107000"/>
              </a:lnSpc>
              <a:spcAft>
                <a:spcPts val="800"/>
              </a:spcAft>
              <a:buNone/>
            </a:pPr>
            <a:r>
              <a:rPr lang="en-GB"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Alternative: Learning pack</a:t>
            </a:r>
            <a:endParaRPr lang="en-GB" b="1"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As a community sports</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facilitator, you have been asked to support a group of older women with Type 2 diabetes who take little exercise and whose diet is less than optimum. Produce a digital learning pack targeted to help this group that might contain, for example, self-produced and collated visually attractive and clearly written fact sheets, check lists, recipes and invitations to participate in group activities. Your pack should contain at least five items and no more than eight. Provide a reflective commentary outlining your rationale for choices about what to include (max 200 words), a reference list to your scientific sources (both text and community-based)(max 300 words), a short note on how you accessed, identified and prioritised your information sources (100 words) and a statement of the extent to which your own perceptions and beliefs have altered during the course of undertaking this assignment (max 200 words).</a:t>
            </a:r>
          </a:p>
          <a:p>
            <a:endParaRPr lang="en-GB" dirty="0"/>
          </a:p>
        </p:txBody>
      </p:sp>
    </p:spTree>
    <p:extLst>
      <p:ext uri="{BB962C8B-B14F-4D97-AF65-F5344CB8AC3E}">
        <p14:creationId xmlns:p14="http://schemas.microsoft.com/office/powerpoint/2010/main" val="3228448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17D64-A1BF-42E1-8FD8-FB9F78734E6D}"/>
              </a:ext>
            </a:extLst>
          </p:cNvPr>
          <p:cNvSpPr>
            <a:spLocks noGrp="1"/>
          </p:cNvSpPr>
          <p:nvPr>
            <p:ph type="title"/>
          </p:nvPr>
        </p:nvSpPr>
        <p:spPr/>
        <p:txBody>
          <a:bodyPr/>
          <a:lstStyle/>
          <a:p>
            <a:r>
              <a:rPr lang="en-GB" dirty="0"/>
              <a:t>An opportunity for long-term change</a:t>
            </a:r>
          </a:p>
        </p:txBody>
      </p:sp>
      <p:sp>
        <p:nvSpPr>
          <p:cNvPr id="3" name="Content Placeholder 2">
            <a:extLst>
              <a:ext uri="{FF2B5EF4-FFF2-40B4-BE49-F238E27FC236}">
                <a16:creationId xmlns:a16="http://schemas.microsoft.com/office/drawing/2014/main" id="{CDFE9EF2-BA5E-4314-9A62-EA367BDA6392}"/>
              </a:ext>
            </a:extLst>
          </p:cNvPr>
          <p:cNvSpPr>
            <a:spLocks noGrp="1"/>
          </p:cNvSpPr>
          <p:nvPr>
            <p:ph idx="1"/>
          </p:nvPr>
        </p:nvSpPr>
        <p:spPr/>
        <p:txBody>
          <a:bodyPr/>
          <a:lstStyle/>
          <a:p>
            <a:r>
              <a:rPr lang="en-GB" sz="1800" dirty="0">
                <a:solidFill>
                  <a:srgbClr val="201F1E"/>
                </a:solidFill>
                <a:effectLst/>
                <a:latin typeface="Calibri" panose="020F0502020204030204" pitchFamily="34" charset="0"/>
                <a:ea typeface="Calibri" panose="020F0502020204030204" pitchFamily="34" charset="0"/>
                <a:cs typeface="Times New Roman" panose="02020603050405020304" pitchFamily="18" charset="0"/>
              </a:rPr>
              <a:t>Universities globally have had to work hard and move fast this year to implement assessment practices to replace unseen, time-constrained, on-site exams due to the Covid-19 pandemic. For many these, heroic efforts signal a unique opportunity to radically review how higher education assessment works currently, and to rethink our practices in the future. </a:t>
            </a:r>
          </a:p>
          <a:p>
            <a:r>
              <a:rPr lang="en-GB" sz="1800" dirty="0">
                <a:solidFill>
                  <a:srgbClr val="201F1E"/>
                </a:solidFill>
                <a:effectLst/>
                <a:latin typeface="Calibri" panose="020F0502020204030204" pitchFamily="34" charset="0"/>
                <a:ea typeface="Calibri" panose="020F0502020204030204" pitchFamily="34" charset="0"/>
                <a:cs typeface="Times New Roman" panose="02020603050405020304" pitchFamily="18" charset="0"/>
              </a:rPr>
              <a:t>Kay Sambell and I have spent recent months helping HEIs globally put in place immediate contingency plans to cope with the current fast-moving situation, and now we are working together to present some of our suggestions on future-focused enhancements to assessment methods, systems and strategies that align more fully with four decades of pedagogic research on HE assessment, arguing for a fit-for-purpose, authentic approach that genuinely foregrounds student learning. </a:t>
            </a:r>
          </a:p>
          <a:p>
            <a:r>
              <a:rPr lang="en-GB" sz="1800" dirty="0">
                <a:solidFill>
                  <a:srgbClr val="201F1E"/>
                </a:solidFill>
                <a:effectLst/>
                <a:latin typeface="Calibri" panose="020F0502020204030204" pitchFamily="34" charset="0"/>
                <a:ea typeface="Calibri" panose="020F0502020204030204" pitchFamily="34" charset="0"/>
                <a:cs typeface="Times New Roman" panose="02020603050405020304" pitchFamily="18" charset="0"/>
              </a:rPr>
              <a:t>In this keynote I will explore with you how we can introduce new formats, approaches and tasks within our assessment diets, designed to ensure business continuity in our institutions while mitigating risks in an unknown future and contributing positively to student engagement and achievement.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66939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55B48-8E89-4D8E-A3CF-859FAAFC6DDB}"/>
              </a:ext>
            </a:extLst>
          </p:cNvPr>
          <p:cNvSpPr>
            <a:spLocks noGrp="1"/>
          </p:cNvSpPr>
          <p:nvPr>
            <p:ph type="title"/>
          </p:nvPr>
        </p:nvSpPr>
        <p:spPr/>
        <p:txBody>
          <a:bodyPr/>
          <a:lstStyle/>
          <a:p>
            <a:r>
              <a:rPr lang="en-GB" dirty="0"/>
              <a:t>Example 3: </a:t>
            </a:r>
            <a:br>
              <a:rPr lang="en-GB" dirty="0"/>
            </a:br>
            <a:r>
              <a:rPr lang="en-GB" sz="2800" b="1" dirty="0">
                <a:effectLst/>
                <a:latin typeface="Calibri" panose="020F0502020204030204" pitchFamily="34" charset="0"/>
                <a:ea typeface="Calibri" panose="020F0502020204030204" pitchFamily="34" charset="0"/>
                <a:cs typeface="Times New Roman" panose="02020603050405020304" pitchFamily="18" charset="0"/>
              </a:rPr>
              <a:t>Business and Law</a:t>
            </a:r>
            <a:endParaRPr lang="en-GB" dirty="0"/>
          </a:p>
        </p:txBody>
      </p:sp>
      <p:sp>
        <p:nvSpPr>
          <p:cNvPr id="3" name="Content Placeholder 2">
            <a:extLst>
              <a:ext uri="{FF2B5EF4-FFF2-40B4-BE49-F238E27FC236}">
                <a16:creationId xmlns:a16="http://schemas.microsoft.com/office/drawing/2014/main" id="{DDA43156-7168-44E8-B4C9-EB49690A85F9}"/>
              </a:ext>
            </a:extLst>
          </p:cNvPr>
          <p:cNvSpPr>
            <a:spLocks noGrp="1"/>
          </p:cNvSpPr>
          <p:nvPr>
            <p:ph idx="1"/>
          </p:nvPr>
        </p:nvSpPr>
        <p:spPr>
          <a:xfrm>
            <a:off x="468313" y="1412875"/>
            <a:ext cx="4247703" cy="4789488"/>
          </a:xfrm>
        </p:spPr>
        <p:txBody>
          <a:bodyPr/>
          <a:lstStyle/>
          <a:p>
            <a:pPr marL="0" indent="0">
              <a:lnSpc>
                <a:spcPct val="107000"/>
              </a:lnSpc>
              <a:spcAft>
                <a:spcPts val="800"/>
              </a:spcAft>
              <a:buNone/>
            </a:pPr>
            <a:r>
              <a:rPr lang="en-GB" sz="2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Exam question:</a:t>
            </a:r>
          </a:p>
          <a:p>
            <a:pPr marL="0" indent="0">
              <a:lnSpc>
                <a:spcPct val="107000"/>
              </a:lnSpc>
              <a:spcAft>
                <a:spcPts val="800"/>
              </a:spcAft>
              <a:buNone/>
            </a:pPr>
            <a:r>
              <a:rPr lang="en-GB"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Outline the legal and professional responsibilities of a company importing children’s toys and games into Hong Kong and the UK in terms of health and safety”.</a:t>
            </a:r>
          </a:p>
        </p:txBody>
      </p:sp>
      <p:pic>
        <p:nvPicPr>
          <p:cNvPr id="5" name="Picture 4" descr="A picture containing indoor, small, toy, table&#10;&#10;Description automatically generated">
            <a:extLst>
              <a:ext uri="{FF2B5EF4-FFF2-40B4-BE49-F238E27FC236}">
                <a16:creationId xmlns:a16="http://schemas.microsoft.com/office/drawing/2014/main" id="{9AA87367-4872-4278-A3D1-F261D65B4C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430529" y="2802352"/>
            <a:ext cx="4588145" cy="3441109"/>
          </a:xfrm>
          <a:prstGeom prst="rect">
            <a:avLst/>
          </a:prstGeom>
        </p:spPr>
      </p:pic>
    </p:spTree>
    <p:extLst>
      <p:ext uri="{BB962C8B-B14F-4D97-AF65-F5344CB8AC3E}">
        <p14:creationId xmlns:p14="http://schemas.microsoft.com/office/powerpoint/2010/main" val="2984831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55B48-8E89-4D8E-A3CF-859FAAFC6DDB}"/>
              </a:ext>
            </a:extLst>
          </p:cNvPr>
          <p:cNvSpPr>
            <a:spLocks noGrp="1"/>
          </p:cNvSpPr>
          <p:nvPr>
            <p:ph type="title"/>
          </p:nvPr>
        </p:nvSpPr>
        <p:spPr/>
        <p:txBody>
          <a:bodyPr/>
          <a:lstStyle/>
          <a:p>
            <a:r>
              <a:rPr lang="en-GB" dirty="0"/>
              <a:t>Example 3: </a:t>
            </a:r>
            <a:br>
              <a:rPr lang="en-GB" dirty="0"/>
            </a:br>
            <a:r>
              <a:rPr lang="en-GB" sz="2800" b="1" dirty="0">
                <a:effectLst/>
                <a:latin typeface="Calibri" panose="020F0502020204030204" pitchFamily="34" charset="0"/>
                <a:ea typeface="Calibri" panose="020F0502020204030204" pitchFamily="34" charset="0"/>
                <a:cs typeface="Times New Roman" panose="02020603050405020304" pitchFamily="18" charset="0"/>
              </a:rPr>
              <a:t>Business and Law</a:t>
            </a:r>
            <a:endParaRPr lang="en-GB" dirty="0"/>
          </a:p>
        </p:txBody>
      </p:sp>
      <p:sp>
        <p:nvSpPr>
          <p:cNvPr id="3" name="Content Placeholder 2">
            <a:extLst>
              <a:ext uri="{FF2B5EF4-FFF2-40B4-BE49-F238E27FC236}">
                <a16:creationId xmlns:a16="http://schemas.microsoft.com/office/drawing/2014/main" id="{DDA43156-7168-44E8-B4C9-EB49690A85F9}"/>
              </a:ext>
            </a:extLst>
          </p:cNvPr>
          <p:cNvSpPr>
            <a:spLocks noGrp="1"/>
          </p:cNvSpPr>
          <p:nvPr>
            <p:ph idx="1"/>
          </p:nvPr>
        </p:nvSpPr>
        <p:spPr/>
        <p:txBody>
          <a:bodyPr/>
          <a:lstStyle/>
          <a:p>
            <a:pPr marL="0" indent="0">
              <a:lnSpc>
                <a:spcPct val="107000"/>
              </a:lnSpc>
              <a:spcAft>
                <a:spcPts val="800"/>
              </a:spcAft>
              <a:buNone/>
            </a:pPr>
            <a:r>
              <a:rPr lang="en-GB" sz="2800" b="1" dirty="0">
                <a:solidFill>
                  <a:srgbClr val="7030A0"/>
                </a:solidFill>
                <a:latin typeface="Calibri" panose="020F0502020204030204" pitchFamily="34" charset="0"/>
                <a:ea typeface="Calibri" panose="020F0502020204030204" pitchFamily="34" charset="0"/>
                <a:cs typeface="Times New Roman" panose="02020603050405020304" pitchFamily="18" charset="0"/>
              </a:rPr>
              <a:t>Alternative: </a:t>
            </a:r>
            <a:r>
              <a:rPr lang="en-GB" sz="2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Consultant’s opinion</a:t>
            </a:r>
            <a:endParaRPr lang="en-GB" sz="28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000" dirty="0">
                <a:effectLst/>
                <a:latin typeface="Calibri" panose="020F0502020204030204" pitchFamily="34" charset="0"/>
                <a:ea typeface="Calibri" panose="020F0502020204030204" pitchFamily="34" charset="0"/>
                <a:cs typeface="Times New Roman" panose="02020603050405020304" pitchFamily="18" charset="0"/>
              </a:rPr>
              <a:t>This scenario assumes you are working in a consultancy advising clients on importing and exporting goods into Hong Kong and the UK. You have been approached by a client who has discovered that one of her suppliers of children’s toys and games has been found to have been using unsafe lead-based paint on some items for at least five years. Draw up a brief immediate response for your client, advising her with due caveats of the range of implications this is likely to have for her business in Hong Kong and the UK, and indicating what actions she needs to take as a matter of urgency. Provide with your short opinion an appendix that lists relevant legislation, reference material and other information to back up your advice.</a:t>
            </a:r>
          </a:p>
          <a:p>
            <a:endParaRPr lang="en-GB" dirty="0"/>
          </a:p>
        </p:txBody>
      </p:sp>
    </p:spTree>
    <p:extLst>
      <p:ext uri="{BB962C8B-B14F-4D97-AF65-F5344CB8AC3E}">
        <p14:creationId xmlns:p14="http://schemas.microsoft.com/office/powerpoint/2010/main" val="1448627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9DB33-FF45-4779-9034-26A7F6A5F556}"/>
              </a:ext>
            </a:extLst>
          </p:cNvPr>
          <p:cNvSpPr>
            <a:spLocks noGrp="1"/>
          </p:cNvSpPr>
          <p:nvPr>
            <p:ph type="title"/>
          </p:nvPr>
        </p:nvSpPr>
        <p:spPr/>
        <p:txBody>
          <a:bodyPr/>
          <a:lstStyle/>
          <a:p>
            <a:r>
              <a:rPr lang="en-GB" sz="2800" b="1" dirty="0">
                <a:effectLst/>
                <a:latin typeface="Calibri" panose="020F0502020204030204" pitchFamily="34" charset="0"/>
                <a:ea typeface="Calibri" panose="020F0502020204030204" pitchFamily="34" charset="0"/>
                <a:cs typeface="Calibri" panose="020F0502020204030204" pitchFamily="34" charset="0"/>
              </a:rPr>
              <a:t>Rethinking assessment with a future-focus (1)</a:t>
            </a:r>
            <a:endParaRPr lang="en-GB" dirty="0"/>
          </a:p>
        </p:txBody>
      </p:sp>
      <p:sp>
        <p:nvSpPr>
          <p:cNvPr id="3" name="Content Placeholder 2">
            <a:extLst>
              <a:ext uri="{FF2B5EF4-FFF2-40B4-BE49-F238E27FC236}">
                <a16:creationId xmlns:a16="http://schemas.microsoft.com/office/drawing/2014/main" id="{FA4A9025-4E7D-4847-9105-DB80DCABDF59}"/>
              </a:ext>
            </a:extLst>
          </p:cNvPr>
          <p:cNvSpPr>
            <a:spLocks noGrp="1"/>
          </p:cNvSpPr>
          <p:nvPr>
            <p:ph idx="1"/>
          </p:nvPr>
        </p:nvSpPr>
        <p:spPr>
          <a:xfrm>
            <a:off x="179512" y="1268760"/>
            <a:ext cx="8784976" cy="4933603"/>
          </a:xfrm>
        </p:spPr>
        <p:txBody>
          <a:bodyPr/>
          <a:lstStyle/>
          <a:p>
            <a:pPr>
              <a:lnSpc>
                <a:spcPct val="107000"/>
              </a:lnSpc>
              <a:spcAft>
                <a:spcPts val="800"/>
              </a:spcAft>
              <a:buSzPct val="100000"/>
            </a:pPr>
            <a:r>
              <a:rPr lang="en-GB" sz="1800" dirty="0">
                <a:effectLst/>
                <a:latin typeface="Calibri" panose="020F0502020204030204" pitchFamily="34" charset="0"/>
                <a:ea typeface="Calibri" panose="020F0502020204030204" pitchFamily="34" charset="0"/>
                <a:cs typeface="Calibri" panose="020F0502020204030204" pitchFamily="34" charset="0"/>
              </a:rPr>
              <a:t>Every assessment activity we ask students to undertake in a post-pandemic context should clearly contribute to the student learning journey, by enabling them to develop as well as demonstrate skills and capabilities, as well as knowledge. We know students take assignments more seriously, and undertake them more thoroughly if they can see them to be meaningful and potentially useful, so we should design them to:</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SzPct val="100000"/>
            </a:pPr>
            <a:r>
              <a:rPr lang="en-GB" sz="1800" dirty="0">
                <a:latin typeface="Calibri" panose="020F0502020204030204" pitchFamily="34" charset="0"/>
                <a:ea typeface="Calibri" panose="020F0502020204030204" pitchFamily="34" charset="0"/>
                <a:cs typeface="Calibri" panose="020F0502020204030204" pitchFamily="34" charset="0"/>
              </a:rPr>
              <a:t>We need to e</a:t>
            </a:r>
            <a:r>
              <a:rPr lang="en-GB" sz="1800" dirty="0">
                <a:effectLst/>
                <a:latin typeface="Calibri" panose="020F0502020204030204" pitchFamily="34" charset="0"/>
                <a:ea typeface="Calibri" panose="020F0502020204030204" pitchFamily="34" charset="0"/>
                <a:cs typeface="Calibri" panose="020F0502020204030204" pitchFamily="34" charset="0"/>
              </a:rPr>
              <a:t>ngage students and stretch their capabilities so they find the work challenging but satisfying, with outcomes that require them to contribute from their inner resources and individual thinking, rather than just using what they’ve learned in class;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SzPct val="100000"/>
            </a:pPr>
            <a:r>
              <a:rPr lang="en-GB" sz="1800" dirty="0">
                <a:effectLst/>
                <a:latin typeface="Calibri" panose="020F0502020204030204" pitchFamily="34" charset="0"/>
                <a:ea typeface="Calibri" panose="020F0502020204030204" pitchFamily="34" charset="0"/>
                <a:cs typeface="Calibri" panose="020F0502020204030204" pitchFamily="34" charset="0"/>
              </a:rPr>
              <a:t>Our assignments should be demonstrably relevant to 21</a:t>
            </a:r>
            <a:r>
              <a:rPr lang="en-GB" sz="1800" baseline="30000" dirty="0">
                <a:effectLst/>
                <a:latin typeface="Calibri" panose="020F0502020204030204" pitchFamily="34" charset="0"/>
                <a:ea typeface="Calibri" panose="020F0502020204030204" pitchFamily="34" charset="0"/>
                <a:cs typeface="Calibri" panose="020F0502020204030204" pitchFamily="34" charset="0"/>
              </a:rPr>
              <a:t>st</a:t>
            </a:r>
            <a:r>
              <a:rPr lang="en-GB" sz="1800" dirty="0">
                <a:effectLst/>
                <a:latin typeface="Calibri" panose="020F0502020204030204" pitchFamily="34" charset="0"/>
                <a:ea typeface="Calibri" panose="020F0502020204030204" pitchFamily="34" charset="0"/>
                <a:cs typeface="Calibri" panose="020F0502020204030204" pitchFamily="34" charset="0"/>
              </a:rPr>
              <a:t> century contexts, making use of technologies, data bases, information sources and other evidence that enable them to make research-based decisions relevant to the personal, professional, work or civic society environment;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SzPct val="100000"/>
            </a:pPr>
            <a:r>
              <a:rPr lang="en-GB" sz="1800" dirty="0">
                <a:latin typeface="Calibri" panose="020F0502020204030204" pitchFamily="34" charset="0"/>
                <a:ea typeface="Calibri" panose="020F0502020204030204" pitchFamily="34" charset="0"/>
                <a:cs typeface="Calibri" panose="020F0502020204030204" pitchFamily="34" charset="0"/>
              </a:rPr>
              <a:t>We must f</a:t>
            </a:r>
            <a:r>
              <a:rPr lang="en-GB" sz="1800" dirty="0">
                <a:effectLst/>
                <a:latin typeface="Calibri" panose="020F0502020204030204" pitchFamily="34" charset="0"/>
                <a:ea typeface="Calibri" panose="020F0502020204030204" pitchFamily="34" charset="0"/>
                <a:cs typeface="Calibri" panose="020F0502020204030204" pitchFamily="34" charset="0"/>
              </a:rPr>
              <a:t>oster integration of learning from different elements of their programmes of study so that theory and practice mutually inform one another leading to holistic approaches;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91503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4F8A3-E19D-436B-90AC-B925DD13B617}"/>
              </a:ext>
            </a:extLst>
          </p:cNvPr>
          <p:cNvSpPr>
            <a:spLocks noGrp="1"/>
          </p:cNvSpPr>
          <p:nvPr>
            <p:ph type="title"/>
          </p:nvPr>
        </p:nvSpPr>
        <p:spPr/>
        <p:txBody>
          <a:bodyPr/>
          <a:lstStyle/>
          <a:p>
            <a:r>
              <a:rPr lang="en-GB" sz="2800" b="1" dirty="0">
                <a:effectLst/>
                <a:latin typeface="Calibri" panose="020F0502020204030204" pitchFamily="34" charset="0"/>
                <a:ea typeface="Calibri" panose="020F0502020204030204" pitchFamily="34" charset="0"/>
                <a:cs typeface="Calibri" panose="020F0502020204030204" pitchFamily="34" charset="0"/>
              </a:rPr>
              <a:t>Rethinking assessment with a future-focus (2)</a:t>
            </a:r>
            <a:endParaRPr lang="en-GB" dirty="0"/>
          </a:p>
        </p:txBody>
      </p:sp>
      <p:sp>
        <p:nvSpPr>
          <p:cNvPr id="3" name="Content Placeholder 2">
            <a:extLst>
              <a:ext uri="{FF2B5EF4-FFF2-40B4-BE49-F238E27FC236}">
                <a16:creationId xmlns:a16="http://schemas.microsoft.com/office/drawing/2014/main" id="{4B5C6AA1-1EAD-40CA-86B9-3D3E59311255}"/>
              </a:ext>
            </a:extLst>
          </p:cNvPr>
          <p:cNvSpPr>
            <a:spLocks noGrp="1"/>
          </p:cNvSpPr>
          <p:nvPr>
            <p:ph idx="1"/>
          </p:nvPr>
        </p:nvSpPr>
        <p:spPr>
          <a:xfrm>
            <a:off x="107504" y="1412875"/>
            <a:ext cx="8590409" cy="4789488"/>
          </a:xfrm>
        </p:spPr>
        <p:txBody>
          <a:bodyPr/>
          <a:lstStyle/>
          <a:p>
            <a:pPr>
              <a:lnSpc>
                <a:spcPct val="107000"/>
              </a:lnSpc>
            </a:pPr>
            <a:r>
              <a:rPr lang="en-GB" sz="2000" dirty="0">
                <a:latin typeface="Calibri" panose="020F0502020204030204" pitchFamily="34" charset="0"/>
                <a:ea typeface="Calibri" panose="020F0502020204030204" pitchFamily="34" charset="0"/>
                <a:cs typeface="Calibri" panose="020F0502020204030204" pitchFamily="34" charset="0"/>
              </a:rPr>
              <a:t>We want our students to r</a:t>
            </a:r>
            <a:r>
              <a:rPr lang="en-GB" sz="2000" dirty="0">
                <a:effectLst/>
                <a:latin typeface="Calibri" panose="020F0502020204030204" pitchFamily="34" charset="0"/>
                <a:ea typeface="Calibri" panose="020F0502020204030204" pitchFamily="34" charset="0"/>
                <a:cs typeface="Calibri" panose="020F0502020204030204" pitchFamily="34" charset="0"/>
              </a:rPr>
              <a:t>eflect on their learning within and beyond their university studies, fostering life-long learning which builds on asking not just ‘how?’ and ‘what?’, but also ‘why?’ ‘so what?’ and ‘then what?’, so they consider rationales, implications and next steps;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000" dirty="0">
                <a:latin typeface="Calibri" panose="020F0502020204030204" pitchFamily="34" charset="0"/>
                <a:ea typeface="Calibri" panose="020F0502020204030204" pitchFamily="34" charset="0"/>
                <a:cs typeface="Calibri" panose="020F0502020204030204" pitchFamily="34" charset="0"/>
              </a:rPr>
              <a:t>We must p</a:t>
            </a:r>
            <a:r>
              <a:rPr lang="en-GB" sz="2000" dirty="0">
                <a:effectLst/>
                <a:latin typeface="Calibri" panose="020F0502020204030204" pitchFamily="34" charset="0"/>
                <a:ea typeface="Calibri" panose="020F0502020204030204" pitchFamily="34" charset="0"/>
                <a:cs typeface="Calibri" panose="020F0502020204030204" pitchFamily="34" charset="0"/>
              </a:rPr>
              <a:t>rovide secure contexts, where students can trust the judgments of assessors to be fair, valid and reliable, with different assessors working to the same standards;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000" dirty="0">
                <a:effectLst/>
                <a:latin typeface="Calibri" panose="020F0502020204030204" pitchFamily="34" charset="0"/>
                <a:ea typeface="Calibri" panose="020F0502020204030204" pitchFamily="34" charset="0"/>
                <a:cs typeface="Calibri" panose="020F0502020204030204" pitchFamily="34" charset="0"/>
              </a:rPr>
              <a:t>We should avoid over-assessment, and provide </a:t>
            </a:r>
            <a:r>
              <a:rPr lang="en-GB" sz="2000" b="1" dirty="0">
                <a:effectLst/>
                <a:latin typeface="Calibri" panose="020F0502020204030204" pitchFamily="34" charset="0"/>
                <a:ea typeface="Calibri" panose="020F0502020204030204" pitchFamily="34" charset="0"/>
                <a:cs typeface="Calibri" panose="020F0502020204030204" pitchFamily="34" charset="0"/>
              </a:rPr>
              <a:t>clear notional workloads</a:t>
            </a:r>
            <a:r>
              <a:rPr lang="en-GB" sz="2000" dirty="0">
                <a:effectLst/>
                <a:latin typeface="Calibri" panose="020F0502020204030204" pitchFamily="34" charset="0"/>
                <a:ea typeface="Calibri" panose="020F0502020204030204" pitchFamily="34" charset="0"/>
                <a:cs typeface="Calibri" panose="020F0502020204030204" pitchFamily="34" charset="0"/>
              </a:rPr>
              <a:t> and word counts (e.g. if 24 hours are allowed in total, a guidance note could indicate that students are expected to spend no more than three on the task) thereby avoiding unrealistic and unhealthy student self-expectations and making assessment manageable for students and staff.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2000" dirty="0">
                <a:latin typeface="Calibri" panose="020F0502020204030204" pitchFamily="34" charset="0"/>
                <a:ea typeface="Calibri" panose="020F0502020204030204" pitchFamily="34" charset="0"/>
                <a:cs typeface="Calibri" panose="020F0502020204030204" pitchFamily="34" charset="0"/>
              </a:rPr>
              <a:t>This means we must r</a:t>
            </a:r>
            <a:r>
              <a:rPr lang="en-GB" sz="2000" dirty="0">
                <a:effectLst/>
                <a:latin typeface="Calibri" panose="020F0502020204030204" pitchFamily="34" charset="0"/>
                <a:ea typeface="Calibri" panose="020F0502020204030204" pitchFamily="34" charset="0"/>
                <a:cs typeface="Calibri" panose="020F0502020204030204" pitchFamily="34" charset="0"/>
              </a:rPr>
              <a:t>ethink feedback processes radically to empower students to learn to self regulate and thereby foster lifelong learning.</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2000" dirty="0"/>
          </a:p>
        </p:txBody>
      </p:sp>
    </p:spTree>
    <p:extLst>
      <p:ext uri="{BB962C8B-B14F-4D97-AF65-F5344CB8AC3E}">
        <p14:creationId xmlns:p14="http://schemas.microsoft.com/office/powerpoint/2010/main" val="1555532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C0AB6-6850-4E58-95A2-DB86A98BDD53}"/>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We must f</a:t>
            </a:r>
            <a:r>
              <a:rPr lang="en-GB" sz="2800" b="1" dirty="0">
                <a:effectLst/>
                <a:latin typeface="Calibri" panose="020F0502020204030204" pitchFamily="34" charset="0"/>
                <a:ea typeface="Calibri" panose="020F0502020204030204" pitchFamily="34" charset="0"/>
                <a:cs typeface="Calibri" panose="020F0502020204030204" pitchFamily="34" charset="0"/>
              </a:rPr>
              <a:t>oreground the needs of students rather than those of the institution by:</a:t>
            </a:r>
            <a:endParaRPr lang="en-GB" dirty="0"/>
          </a:p>
        </p:txBody>
      </p:sp>
      <p:sp>
        <p:nvSpPr>
          <p:cNvPr id="3" name="Content Placeholder 2">
            <a:extLst>
              <a:ext uri="{FF2B5EF4-FFF2-40B4-BE49-F238E27FC236}">
                <a16:creationId xmlns:a16="http://schemas.microsoft.com/office/drawing/2014/main" id="{D993F42E-556E-41C6-91C5-CBE31C384F08}"/>
              </a:ext>
            </a:extLst>
          </p:cNvPr>
          <p:cNvSpPr>
            <a:spLocks noGrp="1"/>
          </p:cNvSpPr>
          <p:nvPr>
            <p:ph idx="1"/>
          </p:nvPr>
        </p:nvSpPr>
        <p:spPr>
          <a:xfrm>
            <a:off x="251520" y="1412875"/>
            <a:ext cx="8640960" cy="4789488"/>
          </a:xfrm>
        </p:spPr>
        <p:txBody>
          <a:bodyPr/>
          <a:lstStyle/>
          <a:p>
            <a:pPr>
              <a:lnSpc>
                <a:spcPct val="107000"/>
              </a:lnSpc>
            </a:pPr>
            <a:r>
              <a:rPr lang="en-GB" sz="1800" dirty="0">
                <a:effectLst/>
                <a:latin typeface="Calibri" panose="020F0502020204030204" pitchFamily="34" charset="0"/>
                <a:ea typeface="Calibri" panose="020F0502020204030204" pitchFamily="34" charset="0"/>
                <a:cs typeface="Calibri" panose="020F0502020204030204" pitchFamily="34" charset="0"/>
              </a:rPr>
              <a:t>Moving away from always requiring pen and paper examinations, rather than allowing usage of laptops, due to fears around security, since many IT solutions exist nowadays, to ‘lock down’ kit only, ‘whitelisting’ access to particular software packages or data bases;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800" dirty="0">
                <a:effectLst/>
                <a:latin typeface="Calibri" panose="020F0502020204030204" pitchFamily="34" charset="0"/>
                <a:ea typeface="Calibri" panose="020F0502020204030204" pitchFamily="34" charset="0"/>
                <a:cs typeface="Calibri" panose="020F0502020204030204" pitchFamily="34" charset="0"/>
              </a:rPr>
              <a:t>Providing choice for students to undertake their summative assignments when they feel ready, rather than on single set dates, allowing students to work through programmes at their own pace;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800" dirty="0">
                <a:effectLst/>
                <a:latin typeface="Calibri" panose="020F0502020204030204" pitchFamily="34" charset="0"/>
                <a:ea typeface="Calibri" panose="020F0502020204030204" pitchFamily="34" charset="0"/>
                <a:cs typeface="Calibri" panose="020F0502020204030204" pitchFamily="34" charset="0"/>
              </a:rPr>
              <a:t>Fostering a sense of belonging among students, which encourages cooperative rather than competitive behaviours, and builds a community of learners that in some ways mirrors the ways in which they will be working and learning after graduation;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GB" sz="1800" dirty="0">
                <a:effectLst/>
                <a:latin typeface="Calibri" panose="020F0502020204030204" pitchFamily="34" charset="0"/>
                <a:ea typeface="Calibri" panose="020F0502020204030204" pitchFamily="34" charset="0"/>
                <a:cs typeface="Calibri" panose="020F0502020204030204" pitchFamily="34" charset="0"/>
              </a:rPr>
              <a:t>Encouraging students’ own professional responsibility and integrity, rather than continuously monitoring performance which assumes all students are keen to cheat and plagiarise; and, above all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Calibri" panose="020F0502020204030204" pitchFamily="34" charset="0"/>
              </a:rPr>
              <a:t>Developing assessment and feedback approaches that are transformative, that is, leading to changes in behaviour and attitudes of students as they move from student to graduate status and grow in status towards professionalism.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502892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111C3-FE11-426A-8762-4A2E4BF933AD}"/>
              </a:ext>
            </a:extLst>
          </p:cNvPr>
          <p:cNvSpPr>
            <a:spLocks noGrp="1"/>
          </p:cNvSpPr>
          <p:nvPr>
            <p:ph type="title"/>
          </p:nvPr>
        </p:nvSpPr>
        <p:spPr>
          <a:xfrm>
            <a:off x="457200" y="122239"/>
            <a:ext cx="7543800" cy="930498"/>
          </a:xfrm>
        </p:spPr>
        <p:txBody>
          <a:bodyPr/>
          <a:lstStyle/>
          <a:p>
            <a:r>
              <a:rPr lang="en-GB" dirty="0"/>
              <a:t>Conclusions</a:t>
            </a:r>
          </a:p>
        </p:txBody>
      </p:sp>
      <p:sp>
        <p:nvSpPr>
          <p:cNvPr id="3" name="Content Placeholder 2">
            <a:extLst>
              <a:ext uri="{FF2B5EF4-FFF2-40B4-BE49-F238E27FC236}">
                <a16:creationId xmlns:a16="http://schemas.microsoft.com/office/drawing/2014/main" id="{5D1BF466-AE0D-4FDB-977F-815006BD73DB}"/>
              </a:ext>
            </a:extLst>
          </p:cNvPr>
          <p:cNvSpPr>
            <a:spLocks noGrp="1"/>
          </p:cNvSpPr>
          <p:nvPr>
            <p:ph idx="1"/>
          </p:nvPr>
        </p:nvSpPr>
        <p:spPr>
          <a:xfrm>
            <a:off x="251520" y="1052737"/>
            <a:ext cx="8568952" cy="5149626"/>
          </a:xfrm>
        </p:spPr>
        <p:txBody>
          <a:bodyPr/>
          <a:lstStyle/>
          <a:p>
            <a:r>
              <a:rPr lang="en-GB" sz="2000" dirty="0">
                <a:solidFill>
                  <a:srgbClr val="7030A0"/>
                </a:solidFill>
              </a:rPr>
              <a:t>Things can never be the same </a:t>
            </a:r>
            <a:r>
              <a:rPr lang="en-GB" sz="2000" dirty="0"/>
              <a:t>as formerly is unquestionable, so it is more important than ever to design assessments that minimise stress for students, boost their sense of authenticity and reduce the temptation for poor academic conduct.</a:t>
            </a:r>
          </a:p>
          <a:p>
            <a:r>
              <a:rPr lang="en-GB" sz="2000" dirty="0"/>
              <a:t>Now is a chance like never before to be </a:t>
            </a:r>
            <a:r>
              <a:rPr lang="en-GB" sz="2000" dirty="0">
                <a:solidFill>
                  <a:srgbClr val="7030A0"/>
                </a:solidFill>
              </a:rPr>
              <a:t>radical, innovative and powerful </a:t>
            </a:r>
            <a:r>
              <a:rPr lang="en-GB" sz="2000" dirty="0"/>
              <a:t>in making changes borne of these difficult times, that can ultimately improve assessments in universities for all students.</a:t>
            </a:r>
          </a:p>
          <a:p>
            <a:r>
              <a:rPr lang="en-GB" sz="2000" dirty="0"/>
              <a:t>We've advocated for many years the importance of making assessment </a:t>
            </a:r>
            <a:r>
              <a:rPr lang="en-GB" sz="2000" dirty="0">
                <a:solidFill>
                  <a:srgbClr val="7030A0"/>
                </a:solidFill>
              </a:rPr>
              <a:t>truly for learning, </a:t>
            </a:r>
            <a:r>
              <a:rPr lang="en-GB" sz="2000" dirty="0"/>
              <a:t>and in making the most of the current situation to reengineer assessment for the future, we need to maintain and </a:t>
            </a:r>
            <a:r>
              <a:rPr lang="en-GB" sz="2000" dirty="0">
                <a:solidFill>
                  <a:srgbClr val="7030A0"/>
                </a:solidFill>
              </a:rPr>
              <a:t>further advance </a:t>
            </a:r>
            <a:r>
              <a:rPr lang="en-GB" sz="2000" dirty="0"/>
              <a:t>this principle.</a:t>
            </a:r>
          </a:p>
          <a:p>
            <a:r>
              <a:rPr lang="en-GB" sz="2000" dirty="0"/>
              <a:t>We need to make assessments </a:t>
            </a:r>
            <a:r>
              <a:rPr lang="en-GB" sz="2000" dirty="0">
                <a:solidFill>
                  <a:srgbClr val="7030A0"/>
                </a:solidFill>
              </a:rPr>
              <a:t>manageable for staff and students</a:t>
            </a:r>
            <a:r>
              <a:rPr lang="en-GB" sz="2000" dirty="0"/>
              <a:t>, while maintaining the assurance of standards, avoiding over-assessment wherever possible.</a:t>
            </a:r>
          </a:p>
          <a:p>
            <a:r>
              <a:rPr lang="en-GB" sz="2000" dirty="0"/>
              <a:t>More than anything, we must ensure our assignments are </a:t>
            </a:r>
            <a:r>
              <a:rPr lang="en-GB" sz="2000" dirty="0">
                <a:solidFill>
                  <a:srgbClr val="7030A0"/>
                </a:solidFill>
              </a:rPr>
              <a:t>authentic</a:t>
            </a:r>
            <a:r>
              <a:rPr lang="en-GB" sz="2000" dirty="0"/>
              <a:t> and work in the service of student learning.</a:t>
            </a:r>
          </a:p>
          <a:p>
            <a:endParaRPr lang="en-GB" dirty="0"/>
          </a:p>
        </p:txBody>
      </p:sp>
    </p:spTree>
    <p:extLst>
      <p:ext uri="{BB962C8B-B14F-4D97-AF65-F5344CB8AC3E}">
        <p14:creationId xmlns:p14="http://schemas.microsoft.com/office/powerpoint/2010/main" val="284380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3B445-62EA-4FA4-9BE6-E0FC7C1D00A8}"/>
              </a:ext>
            </a:extLst>
          </p:cNvPr>
          <p:cNvSpPr>
            <a:spLocks noGrp="1"/>
          </p:cNvSpPr>
          <p:nvPr>
            <p:ph type="title"/>
          </p:nvPr>
        </p:nvSpPr>
        <p:spPr>
          <a:xfrm>
            <a:off x="457200" y="122239"/>
            <a:ext cx="7543800" cy="426441"/>
          </a:xfrm>
        </p:spPr>
        <p:txBody>
          <a:bodyPr/>
          <a:lstStyle/>
          <a:p>
            <a:r>
              <a:rPr lang="en-GB" dirty="0"/>
              <a:t>Appendix: examples of tasks to replace exams</a:t>
            </a:r>
          </a:p>
        </p:txBody>
      </p:sp>
      <p:sp>
        <p:nvSpPr>
          <p:cNvPr id="3" name="Content Placeholder 2">
            <a:extLst>
              <a:ext uri="{FF2B5EF4-FFF2-40B4-BE49-F238E27FC236}">
                <a16:creationId xmlns:a16="http://schemas.microsoft.com/office/drawing/2014/main" id="{95AFB264-A3BB-474F-89CB-D8104B4EC334}"/>
              </a:ext>
            </a:extLst>
          </p:cNvPr>
          <p:cNvSpPr>
            <a:spLocks noGrp="1"/>
          </p:cNvSpPr>
          <p:nvPr>
            <p:ph idx="1"/>
          </p:nvPr>
        </p:nvSpPr>
        <p:spPr>
          <a:xfrm>
            <a:off x="107504" y="548680"/>
            <a:ext cx="8928992" cy="6187081"/>
          </a:xfrm>
        </p:spPr>
        <p:txBody>
          <a:bodyPr/>
          <a:lstStyle/>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Interpret</a:t>
            </a:r>
            <a:r>
              <a:rPr lang="en-GB" sz="1600" dirty="0">
                <a:effectLst/>
                <a:latin typeface="Calibri" panose="020F0502020204030204" pitchFamily="34" charset="0"/>
                <a:ea typeface="Calibri" panose="020F0502020204030204" pitchFamily="34" charset="0"/>
                <a:cs typeface="Calibri" panose="020F0502020204030204" pitchFamily="34" charset="0"/>
              </a:rPr>
              <a:t> complex and sometimes incomplete or conflicting data, compiling a summary that is meaningful both for experts and laypersons, leading to a viable action plan.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Review</a:t>
            </a:r>
            <a:r>
              <a:rPr lang="en-GB" sz="1600" dirty="0">
                <a:effectLst/>
                <a:latin typeface="Calibri" panose="020F0502020204030204" pitchFamily="34" charset="0"/>
                <a:ea typeface="Calibri" panose="020F0502020204030204" pitchFamily="34" charset="0"/>
                <a:cs typeface="Calibri" panose="020F0502020204030204" pitchFamily="34" charset="0"/>
              </a:rPr>
              <a:t> data from a variety of self-sought published materials, informal media and other sources, and produce an executive summary for a specific audience.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Set up </a:t>
            </a:r>
            <a:r>
              <a:rPr lang="en-GB" sz="1600" dirty="0">
                <a:effectLst/>
                <a:latin typeface="Calibri" panose="020F0502020204030204" pitchFamily="34" charset="0"/>
                <a:ea typeface="Calibri" panose="020F0502020204030204" pitchFamily="34" charset="0"/>
                <a:cs typeface="Calibri" panose="020F0502020204030204" pitchFamily="34" charset="0"/>
              </a:rPr>
              <a:t>specialised equipment appropriately and draw up a ‘quick guide’ for peers that would enable them to use it safely and appropriately.</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Articulate</a:t>
            </a:r>
            <a:r>
              <a:rPr lang="en-GB" sz="1600" dirty="0">
                <a:effectLst/>
                <a:latin typeface="Calibri" panose="020F0502020204030204" pitchFamily="34" charset="0"/>
                <a:ea typeface="Calibri" panose="020F0502020204030204" pitchFamily="34" charset="0"/>
                <a:cs typeface="Calibri" panose="020F0502020204030204" pitchFamily="34" charset="0"/>
              </a:rPr>
              <a:t> the central aspects of a problem, perhaps presented in a case study, and offer a variety of reasoned solutions.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Argue for </a:t>
            </a:r>
            <a:r>
              <a:rPr lang="en-GB" sz="1600" dirty="0">
                <a:effectLst/>
                <a:latin typeface="Calibri" panose="020F0502020204030204" pitchFamily="34" charset="0"/>
                <a:ea typeface="Calibri" panose="020F0502020204030204" pitchFamily="34" charset="0"/>
                <a:cs typeface="Calibri" panose="020F0502020204030204" pitchFamily="34" charset="0"/>
              </a:rPr>
              <a:t>a particular solution based on a range of complex contextual factors, together with a reasoned rationale for this choice.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Evaluate</a:t>
            </a:r>
            <a:r>
              <a:rPr lang="en-GB" sz="1600" dirty="0">
                <a:effectLst/>
                <a:latin typeface="Calibri" panose="020F0502020204030204" pitchFamily="34" charset="0"/>
                <a:ea typeface="Calibri" panose="020F0502020204030204" pitchFamily="34" charset="0"/>
                <a:cs typeface="Calibri" panose="020F0502020204030204" pitchFamily="34" charset="0"/>
              </a:rPr>
              <a:t> three proposed solutions to a problem and propose a further two of your own, with suggestions about what might work best.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Compile </a:t>
            </a:r>
            <a:r>
              <a:rPr lang="en-GB" sz="1600" dirty="0">
                <a:effectLst/>
                <a:latin typeface="Calibri" panose="020F0502020204030204" pitchFamily="34" charset="0"/>
                <a:ea typeface="Calibri" panose="020F0502020204030204" pitchFamily="34" charset="0"/>
                <a:cs typeface="Calibri" panose="020F0502020204030204" pitchFamily="34" charset="0"/>
              </a:rPr>
              <a:t>contingency plans for a professional environment for disaster recovery in case of a serious emergency, leading to mitigations and remediation.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Prioritise</a:t>
            </a:r>
            <a:r>
              <a:rPr lang="en-GB" sz="1600" dirty="0">
                <a:effectLst/>
                <a:latin typeface="Calibri" panose="020F0502020204030204" pitchFamily="34" charset="0"/>
                <a:ea typeface="Calibri" panose="020F0502020204030204" pitchFamily="34" charset="0"/>
                <a:cs typeface="Calibri" panose="020F0502020204030204" pitchFamily="34" charset="0"/>
              </a:rPr>
              <a:t> action to be taken in a busy work context where all tasks appear equally urgent.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In a given context, draw up </a:t>
            </a:r>
            <a:r>
              <a:rPr lang="en-GB" sz="1600" dirty="0">
                <a:effectLst/>
                <a:latin typeface="Calibri" panose="020F0502020204030204" pitchFamily="34" charset="0"/>
                <a:ea typeface="Calibri" panose="020F0502020204030204" pitchFamily="34" charset="0"/>
                <a:cs typeface="Calibri" panose="020F0502020204030204" pitchFamily="34" charset="0"/>
              </a:rPr>
              <a:t>an action plan with milestones of achievement and measurable indicators of success.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rPr>
              <a:t>Research and reference </a:t>
            </a:r>
            <a:r>
              <a:rPr lang="en-GB" sz="1600" dirty="0">
                <a:effectLst/>
                <a:latin typeface="Calibri" panose="020F0502020204030204" pitchFamily="34" charset="0"/>
                <a:ea typeface="Calibri" panose="020F0502020204030204" pitchFamily="34" charset="0"/>
              </a:rPr>
              <a:t>an area of innovation, and </a:t>
            </a:r>
            <a:r>
              <a:rPr lang="en-GB" sz="1600" dirty="0">
                <a:solidFill>
                  <a:srgbClr val="7030A0"/>
                </a:solidFill>
                <a:effectLst/>
                <a:latin typeface="Calibri" panose="020F0502020204030204" pitchFamily="34" charset="0"/>
                <a:ea typeface="Calibri" panose="020F0502020204030204" pitchFamily="34" charset="0"/>
              </a:rPr>
              <a:t>draw conclusions </a:t>
            </a:r>
            <a:r>
              <a:rPr lang="en-GB" sz="1600" dirty="0">
                <a:effectLst/>
                <a:latin typeface="Calibri" panose="020F0502020204030204" pitchFamily="34" charset="0"/>
                <a:ea typeface="Calibri" panose="020F0502020204030204" pitchFamily="34" charset="0"/>
              </a:rPr>
              <a:t>from your sources of information for the success or failure of the initiative.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Offer</a:t>
            </a:r>
            <a:r>
              <a:rPr lang="en-GB" sz="1600" dirty="0">
                <a:effectLst/>
                <a:latin typeface="Calibri" panose="020F0502020204030204" pitchFamily="34" charset="0"/>
                <a:ea typeface="Calibri" panose="020F0502020204030204" pitchFamily="34" charset="0"/>
                <a:cs typeface="Calibri" panose="020F0502020204030204" pitchFamily="34" charset="0"/>
              </a:rPr>
              <a:t> synopses of multiple and diverse sources including text, image and data which can explain a particular phenomenon discussed within a programme.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Critique</a:t>
            </a:r>
            <a:r>
              <a:rPr lang="en-GB" sz="1600" dirty="0">
                <a:effectLst/>
                <a:latin typeface="Calibri" panose="020F0502020204030204" pitchFamily="34" charset="0"/>
                <a:ea typeface="Calibri" panose="020F0502020204030204" pitchFamily="34" charset="0"/>
                <a:cs typeface="Calibri" panose="020F0502020204030204" pitchFamily="34" charset="0"/>
              </a:rPr>
              <a:t> three perspectives on or readings of a text, choosing one that is most convincing to you and giving your reasons for this choice.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622300" indent="-887413">
              <a:spcBef>
                <a:spcPts val="0"/>
              </a:spcBef>
              <a:spcAft>
                <a:spcPts val="800"/>
              </a:spcAft>
              <a:buNone/>
            </a:pPr>
            <a:r>
              <a:rPr lang="en-GB" sz="16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Provide </a:t>
            </a:r>
            <a:r>
              <a:rPr lang="en-GB" sz="1600" dirty="0">
                <a:effectLst/>
                <a:latin typeface="Calibri" panose="020F0502020204030204" pitchFamily="34" charset="0"/>
                <a:ea typeface="Calibri" panose="020F0502020204030204" pitchFamily="34" charset="0"/>
                <a:cs typeface="Calibri" panose="020F0502020204030204" pitchFamily="34" charset="0"/>
              </a:rPr>
              <a:t>a rationale for a course of action taken in a professional setting, illustrating this with appropriate, relevant and current publications.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buNone/>
            </a:pPr>
            <a:endParaRPr lang="en-GB" sz="1600" dirty="0"/>
          </a:p>
        </p:txBody>
      </p:sp>
    </p:spTree>
    <p:extLst>
      <p:ext uri="{BB962C8B-B14F-4D97-AF65-F5344CB8AC3E}">
        <p14:creationId xmlns:p14="http://schemas.microsoft.com/office/powerpoint/2010/main" val="4200907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D82E8-D2F9-4641-8224-47356DA322BC}"/>
              </a:ext>
            </a:extLst>
          </p:cNvPr>
          <p:cNvSpPr>
            <a:spLocks noGrp="1"/>
          </p:cNvSpPr>
          <p:nvPr>
            <p:ph type="title"/>
          </p:nvPr>
        </p:nvSpPr>
        <p:spPr>
          <a:xfrm>
            <a:off x="457200" y="122239"/>
            <a:ext cx="7543800" cy="642466"/>
          </a:xfrm>
        </p:spPr>
        <p:txBody>
          <a:bodyPr/>
          <a:lstStyle/>
          <a:p>
            <a:r>
              <a:rPr lang="en-GB" dirty="0"/>
              <a:t>References and other useful reading</a:t>
            </a:r>
          </a:p>
        </p:txBody>
      </p:sp>
      <p:sp>
        <p:nvSpPr>
          <p:cNvPr id="3" name="Content Placeholder 2">
            <a:extLst>
              <a:ext uri="{FF2B5EF4-FFF2-40B4-BE49-F238E27FC236}">
                <a16:creationId xmlns:a16="http://schemas.microsoft.com/office/drawing/2014/main" id="{977DD769-AC26-4E88-9D98-C8B5E7B58900}"/>
              </a:ext>
            </a:extLst>
          </p:cNvPr>
          <p:cNvSpPr>
            <a:spLocks noGrp="1"/>
          </p:cNvSpPr>
          <p:nvPr>
            <p:ph idx="1"/>
          </p:nvPr>
        </p:nvSpPr>
        <p:spPr>
          <a:xfrm>
            <a:off x="468313" y="1052736"/>
            <a:ext cx="8229600" cy="5149627"/>
          </a:xfrm>
        </p:spPr>
        <p:txBody>
          <a:bodyPr/>
          <a:lstStyle/>
          <a:p>
            <a:pPr marL="360363" indent="-360363">
              <a:buNone/>
            </a:pPr>
            <a:r>
              <a:rPr lang="en-GB" sz="1400" dirty="0"/>
              <a:t>Arnold, L (2019) Unlocking the power of authentic assessment, DLTE ARISE lecture, Edinburgh Napier University Nov 27</a:t>
            </a:r>
            <a:r>
              <a:rPr lang="en-GB" sz="1400" baseline="30000" dirty="0"/>
              <a:t>th</a:t>
            </a:r>
            <a:r>
              <a:rPr lang="en-GB" sz="1400" dirty="0"/>
              <a:t>. Slides and recording available (ENU staff only) </a:t>
            </a:r>
            <a:r>
              <a:rPr lang="en-GB" sz="1400" u="sng" dirty="0">
                <a:hlinkClick r:id="rId2"/>
              </a:rPr>
              <a:t>https://staff.napier.ac.uk/services/dlte/Pages/DLTE-Past-Events-201920.aspx</a:t>
            </a:r>
            <a:r>
              <a:rPr lang="en-GB" sz="1400" u="sng" dirty="0"/>
              <a:t> </a:t>
            </a:r>
            <a:r>
              <a:rPr lang="en-GB" sz="1400" dirty="0"/>
              <a:t>, or slides from </a:t>
            </a:r>
            <a:r>
              <a:rPr lang="en-GB" sz="1400" u="sng" dirty="0">
                <a:hlinkClick r:id="rId3"/>
              </a:rPr>
              <a:t>https://lydiaarnold.wordpress.com/</a:t>
            </a:r>
            <a:endParaRPr lang="en-GB" sz="1400" dirty="0"/>
          </a:p>
          <a:p>
            <a:pPr marL="360363" indent="-360363">
              <a:buNone/>
            </a:pPr>
            <a:r>
              <a:rPr lang="en-GB" sz="1400" dirty="0"/>
              <a:t>Arnold, L., Williams, T. and Thompson, K. (2009). Advancing the Patchwork Text: The Development of Patchwork Media Approaches. </a:t>
            </a:r>
            <a:r>
              <a:rPr lang="en-GB" sz="1400" i="1" dirty="0"/>
              <a:t>International Journal of Learning</a:t>
            </a:r>
            <a:r>
              <a:rPr lang="en-GB" sz="1400" dirty="0"/>
              <a:t>, </a:t>
            </a:r>
            <a:r>
              <a:rPr lang="en-GB" sz="1400" i="1" dirty="0"/>
              <a:t>16</a:t>
            </a:r>
            <a:r>
              <a:rPr lang="en-GB" sz="1400" dirty="0"/>
              <a:t>(5).</a:t>
            </a:r>
          </a:p>
          <a:p>
            <a:pPr marL="360363" indent="-360363">
              <a:buNone/>
            </a:pPr>
            <a:r>
              <a:rPr lang="en-US" sz="1400" dirty="0"/>
              <a:t>Bjerrum Nielsen, S. (2020a) (blog) </a:t>
            </a:r>
            <a:r>
              <a:rPr lang="en-US" sz="1400" i="1" dirty="0"/>
              <a:t>’Preventing Academic Misconduct in digital exams using third-party programs</a:t>
            </a:r>
            <a:r>
              <a:rPr lang="en-US" sz="1400" dirty="0"/>
              <a:t>’ </a:t>
            </a:r>
            <a:r>
              <a:rPr lang="en-US" sz="1400" u="sng" dirty="0">
                <a:hlinkClick r:id="rId4"/>
              </a:rPr>
              <a:t>https://uniwise.co.uk/blog/preventing-academic-misconduct-in-digital-exams-using-third-party-programs</a:t>
            </a:r>
            <a:r>
              <a:rPr lang="en-US" sz="1400" u="sng" dirty="0"/>
              <a:t> </a:t>
            </a:r>
            <a:r>
              <a:rPr lang="en-US" sz="1400" dirty="0"/>
              <a:t> </a:t>
            </a:r>
            <a:r>
              <a:rPr lang="en-GB" sz="1400" dirty="0"/>
              <a:t>(accessed May 2020).</a:t>
            </a:r>
          </a:p>
          <a:p>
            <a:pPr marL="360363" indent="-360363">
              <a:buNone/>
            </a:pPr>
            <a:r>
              <a:rPr lang="da-DK" sz="1400" dirty="0"/>
              <a:t>Bjerrum Nielsen, S. et. al. </a:t>
            </a:r>
            <a:r>
              <a:rPr lang="en-US" sz="1400" dirty="0"/>
              <a:t>(2020b) (blog) </a:t>
            </a:r>
            <a:r>
              <a:rPr lang="en-US" sz="1400" i="1" dirty="0"/>
              <a:t>‘</a:t>
            </a:r>
            <a:r>
              <a:rPr lang="en-US" sz="1400" i="1" dirty="0" err="1"/>
              <a:t>WISEcon</a:t>
            </a:r>
            <a:r>
              <a:rPr lang="en-US" sz="1400" i="1" dirty="0"/>
              <a:t> 2019: Beyond the standard written exam’ </a:t>
            </a:r>
            <a:r>
              <a:rPr lang="en-US" sz="1400" u="sng" dirty="0">
                <a:hlinkClick r:id="rId5"/>
              </a:rPr>
              <a:t>https://uniwise.co.uk/blog/wisecon-2019-beyond-standard-written-exam</a:t>
            </a:r>
            <a:r>
              <a:rPr lang="en-US" sz="1400" u="sng" dirty="0"/>
              <a:t> </a:t>
            </a:r>
            <a:r>
              <a:rPr lang="en-US" sz="1400" dirty="0"/>
              <a:t> </a:t>
            </a:r>
            <a:r>
              <a:rPr lang="en-GB" sz="1400" dirty="0"/>
              <a:t>(accessed May 2020).</a:t>
            </a:r>
          </a:p>
          <a:p>
            <a:pPr marL="360363" indent="-360363">
              <a:buNone/>
            </a:pPr>
            <a:r>
              <a:rPr lang="en-GB" sz="1400" dirty="0"/>
              <a:t>Brown, S. and Race, P. ‘Using effective assessment and feedback to promote learning’ in Hunt, L. and Chalmers, D., 2020 (at press). </a:t>
            </a:r>
            <a:r>
              <a:rPr lang="en-GB" sz="1400" i="1" dirty="0"/>
              <a:t>University teaching in focus: A learning-centred approach</a:t>
            </a:r>
            <a:r>
              <a:rPr lang="en-GB" sz="1400" dirty="0"/>
              <a:t>. Routledge.</a:t>
            </a:r>
          </a:p>
          <a:p>
            <a:pPr marL="360363" indent="-360363">
              <a:buNone/>
            </a:pPr>
            <a:r>
              <a:rPr lang="en-GB" sz="1400" dirty="0"/>
              <a:t>Brown, S. and Sambell, K (2020a) ‘Contingency planning: exploring rapid alternatives to face to face assessment’ Downloadable from </a:t>
            </a:r>
            <a:r>
              <a:rPr lang="en-GB" sz="1400" u="sng" dirty="0">
                <a:hlinkClick r:id="rId6"/>
              </a:rPr>
              <a:t>https://sally-brown.net/2020/03/13/assessment-alternatives-at-a-time-of-university-closures/</a:t>
            </a:r>
            <a:r>
              <a:rPr lang="en-GB" sz="1400" u="sng" dirty="0"/>
              <a:t> </a:t>
            </a:r>
            <a:r>
              <a:rPr lang="en-GB" sz="1400" dirty="0"/>
              <a:t> (accessed May 2020).</a:t>
            </a:r>
          </a:p>
          <a:p>
            <a:pPr marL="360363" indent="-360363">
              <a:buNone/>
            </a:pPr>
            <a:r>
              <a:rPr lang="en-GB" sz="1400" dirty="0"/>
              <a:t>Brown, S. and Sambell, K (2020b) Fifty tips for replacements for time-constrained, invigilated on-site exams Downloadable from </a:t>
            </a:r>
            <a:r>
              <a:rPr lang="en-GB" sz="1400" u="sng" dirty="0">
                <a:hlinkClick r:id="rId7"/>
              </a:rPr>
              <a:t>https://sally-brown.net/2020/04/02/kay-sambell-sally-brown-coronavirus-contingency-suggestions-for-replacing-on-site-exams/</a:t>
            </a:r>
            <a:r>
              <a:rPr lang="en-GB" sz="1400" u="sng" dirty="0"/>
              <a:t> </a:t>
            </a:r>
            <a:r>
              <a:rPr lang="en-GB" sz="1400" dirty="0"/>
              <a:t> (accessed May 2020).</a:t>
            </a:r>
          </a:p>
          <a:p>
            <a:pPr marL="360363" indent="-360363">
              <a:buNone/>
            </a:pPr>
            <a:r>
              <a:rPr lang="en-GB" sz="1400" dirty="0"/>
              <a:t>Buckley, A. (2020) Heriot Watt University Adapting your assessments: supporting student online learning toolkit </a:t>
            </a:r>
            <a:r>
              <a:rPr lang="en-GB" sz="1400" u="sng" dirty="0">
                <a:hlinkClick r:id="rId8"/>
              </a:rPr>
              <a:t>https://lta.hw.ac.uk/sslo-assessment/</a:t>
            </a:r>
            <a:r>
              <a:rPr lang="en-GB" sz="1400" u="sng" dirty="0"/>
              <a:t> </a:t>
            </a:r>
            <a:r>
              <a:rPr lang="en-GB" sz="1400" dirty="0"/>
              <a:t> (accessed May 2020).</a:t>
            </a:r>
          </a:p>
        </p:txBody>
      </p:sp>
    </p:spTree>
    <p:extLst>
      <p:ext uri="{BB962C8B-B14F-4D97-AF65-F5344CB8AC3E}">
        <p14:creationId xmlns:p14="http://schemas.microsoft.com/office/powerpoint/2010/main" val="42864582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4D5F0-0E9F-4AC9-B397-6BFC9D4BCDE3}"/>
              </a:ext>
            </a:extLst>
          </p:cNvPr>
          <p:cNvSpPr>
            <a:spLocks noGrp="1"/>
          </p:cNvSpPr>
          <p:nvPr>
            <p:ph type="title"/>
          </p:nvPr>
        </p:nvSpPr>
        <p:spPr>
          <a:xfrm>
            <a:off x="457200" y="122238"/>
            <a:ext cx="7543800" cy="858490"/>
          </a:xfrm>
        </p:spPr>
        <p:txBody>
          <a:bodyPr/>
          <a:lstStyle/>
          <a:p>
            <a:r>
              <a:rPr lang="en-GB" dirty="0"/>
              <a:t>References 2</a:t>
            </a:r>
          </a:p>
        </p:txBody>
      </p:sp>
      <p:sp>
        <p:nvSpPr>
          <p:cNvPr id="3" name="Content Placeholder 2">
            <a:extLst>
              <a:ext uri="{FF2B5EF4-FFF2-40B4-BE49-F238E27FC236}">
                <a16:creationId xmlns:a16="http://schemas.microsoft.com/office/drawing/2014/main" id="{52D151E4-CE09-42DD-8C78-D6B2AD0B7EB4}"/>
              </a:ext>
            </a:extLst>
          </p:cNvPr>
          <p:cNvSpPr>
            <a:spLocks noGrp="1"/>
          </p:cNvSpPr>
          <p:nvPr>
            <p:ph idx="1"/>
          </p:nvPr>
        </p:nvSpPr>
        <p:spPr>
          <a:xfrm>
            <a:off x="468313" y="980728"/>
            <a:ext cx="8229600" cy="5221635"/>
          </a:xfrm>
        </p:spPr>
        <p:txBody>
          <a:bodyPr/>
          <a:lstStyle/>
          <a:p>
            <a:pPr marL="360363" indent="-360363">
              <a:buNone/>
            </a:pPr>
            <a:r>
              <a:rPr lang="en-GB" sz="1400" dirty="0"/>
              <a:t>Clarke, J.L. and Boud, D., 2018. Refocusing portfolio assessment: Curating for feedback and portrayal. </a:t>
            </a:r>
            <a:r>
              <a:rPr lang="en-GB" sz="1400" i="1" dirty="0"/>
              <a:t>Innovations in education and teaching international</a:t>
            </a:r>
            <a:r>
              <a:rPr lang="en-GB" sz="1400" dirty="0"/>
              <a:t>, </a:t>
            </a:r>
            <a:r>
              <a:rPr lang="en-GB" sz="1400" i="1" dirty="0"/>
              <a:t>55</a:t>
            </a:r>
            <a:r>
              <a:rPr lang="en-GB" sz="1400" dirty="0"/>
              <a:t>(4), pp.479-486. </a:t>
            </a:r>
          </a:p>
          <a:p>
            <a:pPr marL="360363" indent="-360363">
              <a:buNone/>
            </a:pPr>
            <a:r>
              <a:rPr lang="en-GB" sz="1400" dirty="0"/>
              <a:t>D’Arcy Norma dot net (blog), March 31, 2020. ‘Online Exam Proctoring’; </a:t>
            </a:r>
            <a:r>
              <a:rPr lang="en-GB" sz="1400" u="sng" dirty="0">
                <a:hlinkClick r:id="rId2"/>
              </a:rPr>
              <a:t>https://darcynorman.net/2020/03/31/online-exam-proctoring/</a:t>
            </a:r>
            <a:r>
              <a:rPr lang="en-GB" sz="1400" u="sng" dirty="0"/>
              <a:t> </a:t>
            </a:r>
            <a:r>
              <a:rPr lang="en-GB" sz="1400" dirty="0"/>
              <a:t> (accessed May 2020)</a:t>
            </a:r>
          </a:p>
          <a:p>
            <a:pPr marL="360363" indent="-360363">
              <a:buNone/>
            </a:pPr>
            <a:r>
              <a:rPr lang="en-GB" sz="1400" u="sng" dirty="0">
                <a:hlinkClick r:id="rId3"/>
              </a:rPr>
              <a:t>https://www.pebblepad.co.uk/</a:t>
            </a:r>
            <a:r>
              <a:rPr lang="en-GB" sz="1400" u="sng" dirty="0"/>
              <a:t> </a:t>
            </a:r>
            <a:endParaRPr lang="en-GB" sz="1400" dirty="0"/>
          </a:p>
          <a:p>
            <a:pPr marL="360363" indent="-360363">
              <a:buNone/>
            </a:pPr>
            <a:r>
              <a:rPr lang="en-GB" sz="1400" dirty="0" err="1"/>
              <a:t>Ghandi</a:t>
            </a:r>
            <a:r>
              <a:rPr lang="en-GB" sz="1400" dirty="0"/>
              <a:t>, S (2016) Lessons from the coalface: supporting inclusivity. Lessons of an accidental inclusivist. Advance HE Equality and Diversity in L and T: . </a:t>
            </a:r>
            <a:r>
              <a:rPr lang="en-GB" sz="1400" u="sng" dirty="0">
                <a:hlinkClick r:id="rId4"/>
              </a:rPr>
              <a:t>https://s3.eu-west-2.amazonaws.com/assets.creode.advancehe-document-manager/documents/ecu/ED-in-LT-Section-B_1573211644.pdf</a:t>
            </a:r>
            <a:r>
              <a:rPr lang="en-GB" sz="1400" u="sng" dirty="0"/>
              <a:t> </a:t>
            </a:r>
            <a:endParaRPr lang="en-GB" sz="1400" dirty="0"/>
          </a:p>
          <a:p>
            <a:pPr marL="360363" indent="-360363">
              <a:buNone/>
            </a:pPr>
            <a:r>
              <a:rPr lang="en-GB" sz="1400" dirty="0"/>
              <a:t>Godfrey, J., (2020). </a:t>
            </a:r>
            <a:r>
              <a:rPr lang="en-GB" sz="1400" i="1" dirty="0"/>
              <a:t>The Student Phrase Book: Vocabulary for Writing at University</a:t>
            </a:r>
            <a:r>
              <a:rPr lang="en-GB" sz="1400" dirty="0"/>
              <a:t>. Macmillan International Higher Education.</a:t>
            </a:r>
          </a:p>
          <a:p>
            <a:pPr marL="360363" indent="-360363">
              <a:buNone/>
            </a:pPr>
            <a:r>
              <a:rPr lang="en-GB" sz="1400" dirty="0"/>
              <a:t>Gordon, D. (2020) Don’t Panic: the Hitchhiker’s Guide to alternative online assessment. </a:t>
            </a:r>
            <a:r>
              <a:rPr lang="en-GB" sz="1400" u="sng" dirty="0">
                <a:hlinkClick r:id="rId5"/>
              </a:rPr>
              <a:t>http://www.damiantgordon.com/Guide.pdf</a:t>
            </a:r>
            <a:r>
              <a:rPr lang="en-GB" sz="1400" u="sng" dirty="0"/>
              <a:t> </a:t>
            </a:r>
            <a:endParaRPr lang="en-GB" sz="1400" dirty="0"/>
          </a:p>
          <a:p>
            <a:pPr marL="360363" indent="-360363">
              <a:buNone/>
            </a:pPr>
            <a:r>
              <a:rPr lang="en-GB" sz="1400" dirty="0"/>
              <a:t>HEA (2012) </a:t>
            </a:r>
            <a:r>
              <a:rPr lang="en-GB" sz="1400" i="1" dirty="0"/>
              <a:t>A Marked Improvement: transforming assessment in higher education, </a:t>
            </a:r>
            <a:r>
              <a:rPr lang="en-GB" sz="1400" dirty="0"/>
              <a:t>York: Higher Education Academy. (</a:t>
            </a:r>
            <a:r>
              <a:rPr lang="en-GB" sz="1400" u="sng" dirty="0">
                <a:hlinkClick r:id="rId6"/>
              </a:rPr>
              <a:t>http://www.heacademy.ac.uk/assets/documents/assessment/A_Marked_Improvement.pdf</a:t>
            </a:r>
            <a:r>
              <a:rPr lang="en-GB" sz="1400" u="sng" dirty="0"/>
              <a:t> </a:t>
            </a:r>
            <a:endParaRPr lang="en-GB" sz="1400" dirty="0"/>
          </a:p>
          <a:p>
            <a:pPr marL="360363" indent="-360363">
              <a:buNone/>
            </a:pPr>
            <a:r>
              <a:rPr lang="en-GB" sz="1400" dirty="0"/>
              <a:t>Healey, M., Flint, A. and Harrington, K., 2016. Students as partners: Reflections on a conceptual model. </a:t>
            </a:r>
            <a:r>
              <a:rPr lang="en-GB" sz="1400" i="1" dirty="0"/>
              <a:t>Teaching &amp; Learning Inquiry</a:t>
            </a:r>
            <a:r>
              <a:rPr lang="en-GB" sz="1400" dirty="0"/>
              <a:t>, </a:t>
            </a:r>
            <a:r>
              <a:rPr lang="en-GB" sz="1400" i="1" dirty="0"/>
              <a:t>4</a:t>
            </a:r>
            <a:r>
              <a:rPr lang="en-GB" sz="1400" dirty="0"/>
              <a:t>(2), pp.1-13.</a:t>
            </a:r>
          </a:p>
          <a:p>
            <a:pPr marL="360363" indent="-360363">
              <a:buNone/>
            </a:pPr>
            <a:r>
              <a:rPr lang="en-GB" sz="1400" dirty="0"/>
              <a:t>Hendry, G. (2020) Practical assessment strategies to prevent students from plagiarising </a:t>
            </a:r>
            <a:r>
              <a:rPr lang="en-GB" sz="1400" u="sng" dirty="0">
                <a:hlinkClick r:id="rId7"/>
              </a:rPr>
              <a:t>https://www.sydney.edu.au/education-portfolio/ei/news/pdfs/Practical%20assessment%20strategies%20to%20prevent%20students%20from%20plagiarising3.pdf</a:t>
            </a:r>
            <a:r>
              <a:rPr lang="en-GB" sz="1400" u="sng" dirty="0"/>
              <a:t> </a:t>
            </a:r>
            <a:endParaRPr lang="en-GB" sz="1400" dirty="0"/>
          </a:p>
          <a:p>
            <a:pPr marL="360363" indent="-360363">
              <a:buNone/>
            </a:pPr>
            <a:r>
              <a:rPr lang="en-GB" sz="1400" dirty="0"/>
              <a:t>Hughes, J. and Purnell, E., 2008. Blogging for beginners? Using blogs and </a:t>
            </a:r>
            <a:r>
              <a:rPr lang="en-GB" sz="1400" dirty="0" err="1"/>
              <a:t>eportfolios</a:t>
            </a:r>
            <a:r>
              <a:rPr lang="en-GB" sz="1400" dirty="0"/>
              <a:t> in Teacher Education.</a:t>
            </a:r>
          </a:p>
          <a:p>
            <a:endParaRPr lang="en-GB" sz="2800" dirty="0"/>
          </a:p>
        </p:txBody>
      </p:sp>
    </p:spTree>
    <p:extLst>
      <p:ext uri="{BB962C8B-B14F-4D97-AF65-F5344CB8AC3E}">
        <p14:creationId xmlns:p14="http://schemas.microsoft.com/office/powerpoint/2010/main" val="39631670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38D06-CDAD-4378-A5BE-32DF5D977706}"/>
              </a:ext>
            </a:extLst>
          </p:cNvPr>
          <p:cNvSpPr>
            <a:spLocks noGrp="1"/>
          </p:cNvSpPr>
          <p:nvPr>
            <p:ph type="title"/>
          </p:nvPr>
        </p:nvSpPr>
        <p:spPr>
          <a:xfrm>
            <a:off x="457200" y="122239"/>
            <a:ext cx="7543800" cy="498449"/>
          </a:xfrm>
        </p:spPr>
        <p:txBody>
          <a:bodyPr/>
          <a:lstStyle/>
          <a:p>
            <a:r>
              <a:rPr lang="en-GB" dirty="0"/>
              <a:t>References 3</a:t>
            </a:r>
          </a:p>
        </p:txBody>
      </p:sp>
      <p:sp>
        <p:nvSpPr>
          <p:cNvPr id="3" name="Content Placeholder 2">
            <a:extLst>
              <a:ext uri="{FF2B5EF4-FFF2-40B4-BE49-F238E27FC236}">
                <a16:creationId xmlns:a16="http://schemas.microsoft.com/office/drawing/2014/main" id="{AB6F2C24-2242-48EE-B9D8-A9DE019FB7E4}"/>
              </a:ext>
            </a:extLst>
          </p:cNvPr>
          <p:cNvSpPr>
            <a:spLocks noGrp="1"/>
          </p:cNvSpPr>
          <p:nvPr>
            <p:ph idx="1"/>
          </p:nvPr>
        </p:nvSpPr>
        <p:spPr>
          <a:xfrm>
            <a:off x="468313" y="620688"/>
            <a:ext cx="8229600" cy="5581675"/>
          </a:xfrm>
        </p:spPr>
        <p:txBody>
          <a:bodyPr/>
          <a:lstStyle/>
          <a:p>
            <a:pPr marL="360363" indent="-360363">
              <a:buNone/>
            </a:pPr>
            <a:r>
              <a:rPr lang="en-GB" sz="1400" dirty="0"/>
              <a:t>Joughin, G. (2010) A short guide to oral assessment </a:t>
            </a:r>
            <a:r>
              <a:rPr lang="en-GB" sz="1400" u="sng" dirty="0">
                <a:hlinkClick r:id="rId2"/>
              </a:rPr>
              <a:t>http://eprints.leedsbeckett.ac.uk/2804/1/100317_36668_ShortGuideOralAssess1_WEB.pdf</a:t>
            </a:r>
            <a:r>
              <a:rPr lang="en-GB" sz="1400" u="sng" dirty="0"/>
              <a:t> </a:t>
            </a:r>
            <a:endParaRPr lang="en-GB" sz="1400" dirty="0"/>
          </a:p>
          <a:p>
            <a:pPr marL="360363" indent="-360363">
              <a:buNone/>
            </a:pPr>
            <a:r>
              <a:rPr lang="en-GB" sz="1400" dirty="0"/>
              <a:t>JISC (2015) </a:t>
            </a:r>
            <a:r>
              <a:rPr lang="en-GB" sz="1400" u="sng" dirty="0">
                <a:hlinkClick r:id="rId3"/>
              </a:rPr>
              <a:t>https://www.jisc.ac.uk/guides/transforming-assessment-and-feedback/assessment-design</a:t>
            </a:r>
            <a:r>
              <a:rPr lang="en-GB" sz="1400" u="sng" dirty="0"/>
              <a:t> </a:t>
            </a:r>
            <a:endParaRPr lang="en-GB" sz="1400" dirty="0"/>
          </a:p>
          <a:p>
            <a:pPr marL="360363" indent="-360363">
              <a:buNone/>
            </a:pPr>
            <a:r>
              <a:rPr lang="en-GB" sz="1400" u="sng" dirty="0"/>
              <a:t>Lawrence, Jenny. (2020) Designing out plagiarism for online assessment. </a:t>
            </a:r>
            <a:r>
              <a:rPr lang="en-GB" sz="1400" u="sng" dirty="0">
                <a:hlinkClick r:id="rId4"/>
              </a:rPr>
              <a:t>https://thesedablog.wordpress.com/2020/04/02/online-assessment/</a:t>
            </a:r>
            <a:r>
              <a:rPr lang="en-GB" sz="1400" u="sng" dirty="0"/>
              <a:t>  (accessed May 2020).</a:t>
            </a:r>
            <a:endParaRPr lang="en-GB" sz="1400" dirty="0"/>
          </a:p>
          <a:p>
            <a:pPr marL="360363" indent="-360363">
              <a:buNone/>
            </a:pPr>
            <a:r>
              <a:rPr lang="en-GB" sz="1400" dirty="0"/>
              <a:t>Logan, D., </a:t>
            </a:r>
            <a:r>
              <a:rPr lang="en-GB" sz="1400" dirty="0" err="1"/>
              <a:t>Sotiriadou</a:t>
            </a:r>
            <a:r>
              <a:rPr lang="en-GB" sz="1400" dirty="0"/>
              <a:t>, P., Daly, A. and Guest, R., 2017, October. Interactive oral assessments: Pedagogical and policy considerations. In </a:t>
            </a:r>
            <a:r>
              <a:rPr lang="en-GB" sz="1400" i="1" dirty="0"/>
              <a:t>E-Learn: World Conference on E-Learning in Corporate, Government, Healthcare, and Higher Education</a:t>
            </a:r>
            <a:r>
              <a:rPr lang="en-GB" sz="1400" dirty="0"/>
              <a:t> (pp. 403-409). Association for the Advancement of Computing in Education (AACE).</a:t>
            </a:r>
          </a:p>
          <a:p>
            <a:pPr marL="360363" indent="-360363">
              <a:buNone/>
            </a:pPr>
            <a:r>
              <a:rPr lang="en-GB" sz="1400" dirty="0"/>
              <a:t>Orr. S. (2020) private correspondence.</a:t>
            </a:r>
          </a:p>
          <a:p>
            <a:pPr marL="360363" indent="-360363">
              <a:buNone/>
            </a:pPr>
            <a:r>
              <a:rPr lang="en-GB" sz="1400" dirty="0" err="1"/>
              <a:t>Radclyfe</a:t>
            </a:r>
            <a:r>
              <a:rPr lang="en-GB" sz="1400" dirty="0"/>
              <a:t> Thomas, N. (2012) ‘Blogging is additive’ in Increasing Student Engagement and Retention using Online Learning Activities: Wikis, Blogs and </a:t>
            </a:r>
            <a:r>
              <a:rPr lang="en-GB" sz="1400" dirty="0" err="1"/>
              <a:t>Webquests</a:t>
            </a:r>
            <a:r>
              <a:rPr lang="en-GB" sz="1400" dirty="0"/>
              <a:t> Cutting-edge Technologies in Higher Education, Volume 6A, 75107 by Emerald Group Publishing Limited.</a:t>
            </a:r>
          </a:p>
          <a:p>
            <a:pPr marL="360363" indent="-360363">
              <a:buNone/>
            </a:pPr>
            <a:r>
              <a:rPr lang="en-GB" sz="1400" dirty="0"/>
              <a:t>RSA(2020) </a:t>
            </a:r>
            <a:r>
              <a:rPr lang="en-GB" sz="1400" dirty="0">
                <a:hlinkClick r:id="rId5"/>
              </a:rPr>
              <a:t>www.thersa.org</a:t>
            </a:r>
            <a:r>
              <a:rPr lang="en-GB" sz="1400" dirty="0"/>
              <a:t> </a:t>
            </a:r>
          </a:p>
          <a:p>
            <a:pPr marL="360363" indent="-360363">
              <a:buNone/>
            </a:pPr>
            <a:r>
              <a:rPr lang="en-GB" sz="1400" dirty="0"/>
              <a:t>Sambell, K. Brown, S and Race, P (2019) Combatting Contract Cheating. DLTE Edinburgh Napier Quick Guide (#14) </a:t>
            </a:r>
            <a:r>
              <a:rPr lang="en-GB" sz="1400" u="sng" dirty="0">
                <a:hlinkClick r:id="rId6"/>
              </a:rPr>
              <a:t>https://staff.napier.ac.uk/services/dlte/Pages/QuickGuides.aspx</a:t>
            </a:r>
            <a:r>
              <a:rPr lang="en-GB" sz="1400" u="sng" dirty="0"/>
              <a:t> </a:t>
            </a:r>
            <a:endParaRPr lang="en-GB" sz="1400" dirty="0"/>
          </a:p>
          <a:p>
            <a:pPr marL="360363" indent="-360363">
              <a:buNone/>
            </a:pPr>
            <a:r>
              <a:rPr lang="en-GB" sz="1400" dirty="0"/>
              <a:t>Sambell, K. and Brown, S. (2020) The changing landscape of assessment: some possible replacements for unseen, time-constrained, face-to-face invigilated exams. </a:t>
            </a:r>
            <a:r>
              <a:rPr lang="en-GB" sz="1400" dirty="0">
                <a:highlight>
                  <a:srgbClr val="FFFF00"/>
                </a:highlight>
              </a:rPr>
              <a:t>(Link to be added when posted</a:t>
            </a:r>
            <a:r>
              <a:rPr lang="en-GB" sz="1400" dirty="0"/>
              <a:t>)</a:t>
            </a:r>
          </a:p>
          <a:p>
            <a:pPr marL="360363" indent="-360363">
              <a:buNone/>
            </a:pPr>
            <a:r>
              <a:rPr lang="en-GB" sz="1200" i="0" dirty="0">
                <a:solidFill>
                  <a:srgbClr val="222222"/>
                </a:solidFill>
                <a:effectLst/>
                <a:latin typeface="Arial" panose="020B0604020202020204" pitchFamily="34" charset="0"/>
              </a:rPr>
              <a:t>Sambell, K., Brown, S. and Race, P., 2019. Assessment as a locus for engagement: priorities and practicalities. </a:t>
            </a:r>
            <a:r>
              <a:rPr lang="en-GB" sz="1200" i="1" dirty="0">
                <a:solidFill>
                  <a:srgbClr val="222222"/>
                </a:solidFill>
                <a:effectLst/>
                <a:latin typeface="Arial" panose="020B0604020202020204" pitchFamily="34" charset="0"/>
              </a:rPr>
              <a:t>Italian Journal of Educational Research</a:t>
            </a:r>
            <a:r>
              <a:rPr lang="en-GB" sz="1200" i="0" dirty="0">
                <a:solidFill>
                  <a:srgbClr val="222222"/>
                </a:solidFill>
                <a:effectLst/>
                <a:latin typeface="Arial" panose="020B0604020202020204" pitchFamily="34" charset="0"/>
              </a:rPr>
              <a:t>, pp.45-62. </a:t>
            </a:r>
          </a:p>
          <a:p>
            <a:pPr marL="360363" indent="-360363">
              <a:buNone/>
            </a:pPr>
            <a:r>
              <a:rPr lang="en-GB" sz="1400" dirty="0" err="1"/>
              <a:t>Sotiriadou</a:t>
            </a:r>
            <a:r>
              <a:rPr lang="en-GB" sz="1400" dirty="0"/>
              <a:t>, P., Logan, D., Daly, A. and Guest, R., 2019. The role of authentic assessment to preserve academic integrity and promote skill development and employability. </a:t>
            </a:r>
            <a:r>
              <a:rPr lang="en-GB" sz="1400" i="1" dirty="0"/>
              <a:t>Studies in Higher Education</a:t>
            </a:r>
            <a:r>
              <a:rPr lang="en-GB" sz="1400" dirty="0"/>
              <a:t>, pp.1-17.</a:t>
            </a:r>
          </a:p>
          <a:p>
            <a:pPr marL="360363" indent="-360363">
              <a:buNone/>
            </a:pPr>
            <a:r>
              <a:rPr lang="en-GB" sz="1400" dirty="0" err="1"/>
              <a:t>Villaroel</a:t>
            </a:r>
            <a:r>
              <a:rPr lang="en-GB" sz="1400" dirty="0"/>
              <a:t>, V., Boud, D., Bloxham, S., Bruna, D. and Bruna, C. (2020) Using principles of authentic assessment to redesign written examinations and tests. </a:t>
            </a:r>
            <a:r>
              <a:rPr lang="en-GB" sz="1400" i="1" dirty="0"/>
              <a:t>Innovations in Education and Teaching International</a:t>
            </a:r>
            <a:r>
              <a:rPr lang="en-GB" sz="1400" dirty="0"/>
              <a:t>, </a:t>
            </a:r>
            <a:r>
              <a:rPr lang="en-GB" sz="1400" i="1" dirty="0"/>
              <a:t>57</a:t>
            </a:r>
            <a:r>
              <a:rPr lang="en-GB" sz="1400" dirty="0"/>
              <a:t>(1), pp.38-49.</a:t>
            </a:r>
          </a:p>
          <a:p>
            <a:endParaRPr lang="en-GB" sz="2800" dirty="0"/>
          </a:p>
        </p:txBody>
      </p:sp>
    </p:spTree>
    <p:extLst>
      <p:ext uri="{BB962C8B-B14F-4D97-AF65-F5344CB8AC3E}">
        <p14:creationId xmlns:p14="http://schemas.microsoft.com/office/powerpoint/2010/main" val="2416301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99FC2-0C09-4479-B1C4-89DFD9371F40}"/>
              </a:ext>
            </a:extLst>
          </p:cNvPr>
          <p:cNvSpPr>
            <a:spLocks noGrp="1"/>
          </p:cNvSpPr>
          <p:nvPr>
            <p:ph type="title"/>
          </p:nvPr>
        </p:nvSpPr>
        <p:spPr/>
        <p:txBody>
          <a:bodyPr/>
          <a:lstStyle/>
          <a:p>
            <a:r>
              <a:rPr lang="en-GB" dirty="0"/>
              <a:t>Everyone has been affected, and we’ve all had to change orientation rapidly</a:t>
            </a:r>
          </a:p>
        </p:txBody>
      </p:sp>
      <p:sp>
        <p:nvSpPr>
          <p:cNvPr id="3" name="Content Placeholder 2">
            <a:extLst>
              <a:ext uri="{FF2B5EF4-FFF2-40B4-BE49-F238E27FC236}">
                <a16:creationId xmlns:a16="http://schemas.microsoft.com/office/drawing/2014/main" id="{4151DD5D-3F18-471D-859C-45814CAD07A3}"/>
              </a:ext>
            </a:extLst>
          </p:cNvPr>
          <p:cNvSpPr>
            <a:spLocks noGrp="1"/>
          </p:cNvSpPr>
          <p:nvPr>
            <p:ph idx="1"/>
          </p:nvPr>
        </p:nvSpPr>
        <p:spPr/>
        <p:txBody>
          <a:bodyPr/>
          <a:lstStyle/>
          <a:p>
            <a:r>
              <a:rPr lang="en-GB" sz="2000" dirty="0">
                <a:solidFill>
                  <a:srgbClr val="7030A0"/>
                </a:solidFill>
              </a:rPr>
              <a:t>Students </a:t>
            </a:r>
            <a:r>
              <a:rPr lang="en-GB" sz="2000" dirty="0"/>
              <a:t>have</a:t>
            </a:r>
            <a:r>
              <a:rPr lang="en-GB" sz="2000" dirty="0">
                <a:solidFill>
                  <a:srgbClr val="7030A0"/>
                </a:solidFill>
              </a:rPr>
              <a:t> </a:t>
            </a:r>
            <a:r>
              <a:rPr lang="en-GB" sz="2000" dirty="0"/>
              <a:t>had to battle with working from home, often with sub-optimal kit, poor broadband access, caring responsibilities and nowhere peaceful to work, against a background of high anxiety. They’ve been flexible, but won’t always be so forgiving;</a:t>
            </a:r>
          </a:p>
          <a:p>
            <a:r>
              <a:rPr lang="en-GB" sz="2000" dirty="0">
                <a:solidFill>
                  <a:srgbClr val="7030A0"/>
                </a:solidFill>
              </a:rPr>
              <a:t>University staff </a:t>
            </a:r>
            <a:r>
              <a:rPr lang="en-GB" sz="2000" dirty="0"/>
              <a:t>have</a:t>
            </a:r>
            <a:r>
              <a:rPr lang="en-GB" sz="2000" dirty="0">
                <a:solidFill>
                  <a:srgbClr val="7030A0"/>
                </a:solidFill>
              </a:rPr>
              <a:t> </a:t>
            </a:r>
            <a:r>
              <a:rPr lang="en-GB" sz="2000" dirty="0"/>
              <a:t>faced often exactly the same conditions and everyone (academics, learning support staff, librarians, quality assurers, educational developers and others) had to move quickly to do the best by their students without any loss to quality and standards. With some exceptions, we’ve pulled it off, but we don’t ever want to be put in the same position again;</a:t>
            </a:r>
          </a:p>
          <a:p>
            <a:r>
              <a:rPr lang="en-GB" sz="2000" dirty="0">
                <a:solidFill>
                  <a:srgbClr val="7030A0"/>
                </a:solidFill>
              </a:rPr>
              <a:t>Senior managers </a:t>
            </a:r>
            <a:r>
              <a:rPr lang="en-GB" sz="2000" dirty="0"/>
              <a:t>were under huge pressure to manage the process under conditions that changed rapidly and unpredictably. Unless they had strong pedagogic backgrounds themselves, they had to rely on advice from internal and external colleagues (including us!) to make matters workable.</a:t>
            </a:r>
          </a:p>
          <a:p>
            <a:endParaRPr lang="en-GB" dirty="0"/>
          </a:p>
        </p:txBody>
      </p:sp>
    </p:spTree>
    <p:extLst>
      <p:ext uri="{BB962C8B-B14F-4D97-AF65-F5344CB8AC3E}">
        <p14:creationId xmlns:p14="http://schemas.microsoft.com/office/powerpoint/2010/main" val="3891599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9394E-040C-4D89-99BD-65AB264228EF}"/>
              </a:ext>
            </a:extLst>
          </p:cNvPr>
          <p:cNvSpPr>
            <a:spLocks noGrp="1"/>
          </p:cNvSpPr>
          <p:nvPr>
            <p:ph type="title"/>
          </p:nvPr>
        </p:nvSpPr>
        <p:spPr/>
        <p:txBody>
          <a:bodyPr/>
          <a:lstStyle/>
          <a:p>
            <a:r>
              <a:rPr lang="en-GB" dirty="0"/>
              <a:t>References 4</a:t>
            </a:r>
          </a:p>
        </p:txBody>
      </p:sp>
      <p:sp>
        <p:nvSpPr>
          <p:cNvPr id="3" name="Content Placeholder 2">
            <a:extLst>
              <a:ext uri="{FF2B5EF4-FFF2-40B4-BE49-F238E27FC236}">
                <a16:creationId xmlns:a16="http://schemas.microsoft.com/office/drawing/2014/main" id="{F944BDC3-06E6-4413-A57F-D4043B274A02}"/>
              </a:ext>
            </a:extLst>
          </p:cNvPr>
          <p:cNvSpPr>
            <a:spLocks noGrp="1"/>
          </p:cNvSpPr>
          <p:nvPr>
            <p:ph idx="1"/>
          </p:nvPr>
        </p:nvSpPr>
        <p:spPr/>
        <p:txBody>
          <a:bodyPr/>
          <a:lstStyle/>
          <a:p>
            <a:pPr marL="360363" indent="-360363">
              <a:buNone/>
            </a:pPr>
            <a:r>
              <a:rPr lang="en-GB" sz="1400" dirty="0"/>
              <a:t>Webster, H. and Crow, C. (2020) Newcastle University Writing Centre </a:t>
            </a:r>
            <a:br>
              <a:rPr lang="en-GB" sz="1400" dirty="0"/>
            </a:br>
            <a:r>
              <a:rPr lang="en-GB" sz="1400" u="sng" dirty="0">
                <a:hlinkClick r:id="rId2"/>
              </a:rPr>
              <a:t>https://eur02.safelinks.protection.outlook.com/?url=https%3A%2F%2Fblogs.ncl.ac.uk%2Facademicskills%2Ffiles%2F2020%2F05%2FWriting-coursework-under-time-constraints-v2.pdf&amp;amp;data=02%7C01%7CS.Brown%40leedsbeckett.ac.uk%7C0094394477944eb4031108d7f991e631%7Cd79a81124fbe417aa112cd0fb490d85c%7C0%7C0%7C637252277459343117&amp;amp;sdata=Er1Fgo8Prq0CTivK2aZbdZI7cZgLvNqlE011j40sOwI%3D&amp;amp;reserved=0</a:t>
            </a:r>
            <a:endParaRPr lang="en-GB" sz="1400" dirty="0"/>
          </a:p>
          <a:p>
            <a:pPr marL="360363" indent="-360363">
              <a:buNone/>
            </a:pPr>
            <a:r>
              <a:rPr lang="en-GB" sz="1400" dirty="0"/>
              <a:t>Webster. H. (2020) Writing Development Centre Newcastle University ‘WDC explains it all in one slide Higher Order Thinking: Critical Analysis’ </a:t>
            </a:r>
            <a:r>
              <a:rPr lang="en-GB" sz="1400" u="sng" dirty="0">
                <a:hlinkClick r:id="rId2"/>
              </a:rPr>
              <a:t>https://www.youtube.com/watch?v=dqyJVotAOdo</a:t>
            </a:r>
            <a:r>
              <a:rPr lang="en-GB" sz="1400" dirty="0"/>
              <a:t> (accessed May 2020).</a:t>
            </a:r>
          </a:p>
          <a:p>
            <a:pPr marL="360363" indent="-360363">
              <a:buNone/>
            </a:pPr>
            <a:r>
              <a:rPr lang="en-GB" sz="1400" dirty="0"/>
              <a:t>Wood, G. (11 May 2020) Preparing students for take-home and Open Book exams </a:t>
            </a:r>
            <a:r>
              <a:rPr lang="en-GB" sz="1400" u="sng" dirty="0">
                <a:hlinkClick r:id="rId2"/>
              </a:rPr>
              <a:t>https://www.garycwood.uk/</a:t>
            </a:r>
            <a:r>
              <a:rPr lang="en-GB" sz="1400" u="sng" dirty="0"/>
              <a:t> and 19</a:t>
            </a:r>
            <a:r>
              <a:rPr lang="en-GB" sz="1400" u="sng" baseline="30000" dirty="0"/>
              <a:t>th</a:t>
            </a:r>
            <a:r>
              <a:rPr lang="en-GB" sz="1400" u="sng" dirty="0"/>
              <a:t> May 2020 7 Tips for students on the day of the exam itself: </a:t>
            </a:r>
            <a:r>
              <a:rPr lang="en-GB" sz="1400" u="sng" dirty="0">
                <a:hlinkClick r:id="rId2"/>
              </a:rPr>
              <a:t>https://www.garycwood.uk/2020/05/sitting-your-take-home-and-open-book-exams.html</a:t>
            </a:r>
            <a:r>
              <a:rPr lang="en-GB" sz="1400" dirty="0"/>
              <a:t>, University of Sheffield | Department of Mechanical Engineering.</a:t>
            </a:r>
          </a:p>
          <a:p>
            <a:pPr marL="360363" indent="-360363">
              <a:buNone/>
            </a:pPr>
            <a:r>
              <a:rPr lang="en-GB" sz="1400" dirty="0"/>
              <a:t> </a:t>
            </a:r>
          </a:p>
          <a:p>
            <a:endParaRPr lang="en-GB" sz="1400" dirty="0"/>
          </a:p>
        </p:txBody>
      </p:sp>
    </p:spTree>
    <p:extLst>
      <p:ext uri="{BB962C8B-B14F-4D97-AF65-F5344CB8AC3E}">
        <p14:creationId xmlns:p14="http://schemas.microsoft.com/office/powerpoint/2010/main" val="3738646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94B22-BB6C-4556-8E1A-2ED9AD91167A}"/>
              </a:ext>
            </a:extLst>
          </p:cNvPr>
          <p:cNvSpPr>
            <a:spLocks noGrp="1"/>
          </p:cNvSpPr>
          <p:nvPr>
            <p:ph type="title"/>
          </p:nvPr>
        </p:nvSpPr>
        <p:spPr>
          <a:xfrm>
            <a:off x="457200" y="274638"/>
            <a:ext cx="8229600" cy="1143000"/>
          </a:xfrm>
        </p:spPr>
        <p:txBody>
          <a:bodyPr wrap="square" anchor="b">
            <a:normAutofit/>
          </a:bodyPr>
          <a:lstStyle/>
          <a:p>
            <a:r>
              <a:rPr lang="en-GB" sz="3000"/>
              <a:t>Our resources around assessment during times of coronavirus give more detail of our approaches:</a:t>
            </a:r>
          </a:p>
        </p:txBody>
      </p:sp>
      <p:sp>
        <p:nvSpPr>
          <p:cNvPr id="3" name="Content Placeholder 2">
            <a:extLst>
              <a:ext uri="{FF2B5EF4-FFF2-40B4-BE49-F238E27FC236}">
                <a16:creationId xmlns:a16="http://schemas.microsoft.com/office/drawing/2014/main" id="{284B4605-4EF6-4209-A88B-2F0F10757552}"/>
              </a:ext>
            </a:extLst>
          </p:cNvPr>
          <p:cNvSpPr>
            <a:spLocks noGrp="1"/>
          </p:cNvSpPr>
          <p:nvPr>
            <p:ph sz="half" idx="2"/>
          </p:nvPr>
        </p:nvSpPr>
        <p:spPr>
          <a:xfrm>
            <a:off x="457200" y="1556792"/>
            <a:ext cx="4834880" cy="4968552"/>
          </a:xfrm>
        </p:spPr>
        <p:txBody>
          <a:bodyPr wrap="square" anchor="t">
            <a:normAutofit/>
          </a:bodyPr>
          <a:lstStyle/>
          <a:p>
            <a:pPr>
              <a:lnSpc>
                <a:spcPct val="90000"/>
              </a:lnSpc>
              <a:spcAft>
                <a:spcPts val="800"/>
              </a:spcAft>
            </a:pPr>
            <a:r>
              <a:rPr lang="en-GB" sz="1800" b="1" dirty="0">
                <a:effectLst/>
              </a:rPr>
              <a:t>Sambell, K. and Brown, S. (23 March 2020) ‘Contingency-planning: exploring rapid alternatives to face-to-face assessment’. </a:t>
            </a:r>
            <a:endParaRPr lang="en-GB" sz="1800" dirty="0">
              <a:effectLst/>
            </a:endParaRPr>
          </a:p>
          <a:p>
            <a:pPr>
              <a:lnSpc>
                <a:spcPct val="90000"/>
              </a:lnSpc>
              <a:spcAft>
                <a:spcPts val="800"/>
              </a:spcAft>
            </a:pPr>
            <a:r>
              <a:rPr lang="en-GB" sz="1800" b="1" dirty="0">
                <a:effectLst/>
              </a:rPr>
              <a:t>Sambell, K. and Brown, S. (2 April 2020) ‘Fifty tips for replacements for time-constrained, invigilated on-site exams’ </a:t>
            </a:r>
            <a:endParaRPr lang="en-GB" sz="1800" dirty="0">
              <a:effectLst/>
            </a:endParaRPr>
          </a:p>
          <a:p>
            <a:pPr>
              <a:lnSpc>
                <a:spcPct val="90000"/>
              </a:lnSpc>
              <a:spcAft>
                <a:spcPts val="800"/>
              </a:spcAft>
            </a:pPr>
            <a:r>
              <a:rPr lang="en-GB" sz="1800" b="1" dirty="0">
                <a:effectLst/>
              </a:rPr>
              <a:t>Sambell, K. and Brown, S. (1 June 2020) ‘The changing landscape of assessment: some possible replacements for unseen time-constrained face-to-face invigilated exams’ </a:t>
            </a:r>
          </a:p>
          <a:p>
            <a:pPr marL="0" indent="0">
              <a:lnSpc>
                <a:spcPct val="90000"/>
              </a:lnSpc>
              <a:spcAft>
                <a:spcPts val="800"/>
              </a:spcAft>
              <a:buNone/>
            </a:pPr>
            <a:r>
              <a:rPr lang="en-GB" sz="1800" b="1" dirty="0">
                <a:effectLst/>
              </a:rPr>
              <a:t>Find them all collected here and look out for the next one!</a:t>
            </a:r>
            <a:endParaRPr lang="en-GB" sz="1800" b="1" dirty="0"/>
          </a:p>
          <a:p>
            <a:pPr marL="0" indent="0">
              <a:lnSpc>
                <a:spcPct val="90000"/>
              </a:lnSpc>
              <a:spcAft>
                <a:spcPts val="800"/>
              </a:spcAft>
              <a:buNone/>
            </a:pPr>
            <a:r>
              <a:rPr lang="en-GB" sz="1800" u="sng" dirty="0">
                <a:hlinkClick r:id="rId2"/>
              </a:rPr>
              <a:t>https://sally-brown.net/kay-sambell-and-sally-brown-covid-19-assessment-collection/</a:t>
            </a:r>
            <a:r>
              <a:rPr lang="en-GB" sz="1800" u="sng" dirty="0"/>
              <a:t> </a:t>
            </a:r>
            <a:endParaRPr lang="en-GB" sz="1800" dirty="0">
              <a:effectLst/>
            </a:endParaRPr>
          </a:p>
        </p:txBody>
      </p:sp>
      <p:pic>
        <p:nvPicPr>
          <p:cNvPr id="5" name="Picture 4" descr="A close up of a flower&#10;&#10;Description automatically generated">
            <a:extLst>
              <a:ext uri="{FF2B5EF4-FFF2-40B4-BE49-F238E27FC236}">
                <a16:creationId xmlns:a16="http://schemas.microsoft.com/office/drawing/2014/main" id="{7D29986F-0571-4E8F-84B9-9BA49CDE43DD}"/>
              </a:ext>
            </a:extLst>
          </p:cNvPr>
          <p:cNvPicPr>
            <a:picLocks noChangeAspect="1"/>
          </p:cNvPicPr>
          <p:nvPr/>
        </p:nvPicPr>
        <p:blipFill rotWithShape="1">
          <a:blip r:embed="rId3">
            <a:extLst>
              <a:ext uri="{28A0092B-C50C-407E-A947-70E740481C1C}">
                <a14:useLocalDpi xmlns:a14="http://schemas.microsoft.com/office/drawing/2010/main" val="0"/>
              </a:ext>
            </a:extLst>
          </a:blip>
          <a:srcRect l="16769" r="14953" b="1"/>
          <a:stretch/>
        </p:blipFill>
        <p:spPr>
          <a:xfrm>
            <a:off x="5436096" y="1844824"/>
            <a:ext cx="3421843" cy="3345235"/>
          </a:xfrm>
          <a:prstGeom prst="rect">
            <a:avLst/>
          </a:prstGeom>
          <a:noFill/>
        </p:spPr>
      </p:pic>
    </p:spTree>
    <p:extLst>
      <p:ext uri="{BB962C8B-B14F-4D97-AF65-F5344CB8AC3E}">
        <p14:creationId xmlns:p14="http://schemas.microsoft.com/office/powerpoint/2010/main" val="321844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B8306-C0D6-41D6-95A8-6D47161130ED}"/>
              </a:ext>
            </a:extLst>
          </p:cNvPr>
          <p:cNvSpPr>
            <a:spLocks noGrp="1"/>
          </p:cNvSpPr>
          <p:nvPr>
            <p:ph type="title"/>
          </p:nvPr>
        </p:nvSpPr>
        <p:spPr>
          <a:xfrm>
            <a:off x="457200" y="122238"/>
            <a:ext cx="7543800" cy="1218530"/>
          </a:xfrm>
        </p:spPr>
        <p:txBody>
          <a:bodyPr/>
          <a:lstStyle/>
          <a:p>
            <a:r>
              <a:rPr lang="en-GB" dirty="0"/>
              <a:t>The RSA argue that there are transformational opportunities that can lead to lasting change for the good, coming out of the current crisis:</a:t>
            </a:r>
          </a:p>
        </p:txBody>
      </p:sp>
      <p:sp>
        <p:nvSpPr>
          <p:cNvPr id="3" name="Content Placeholder 2">
            <a:extLst>
              <a:ext uri="{FF2B5EF4-FFF2-40B4-BE49-F238E27FC236}">
                <a16:creationId xmlns:a16="http://schemas.microsoft.com/office/drawing/2014/main" id="{8A745F86-C874-42C2-B072-C825B36011B6}"/>
              </a:ext>
            </a:extLst>
          </p:cNvPr>
          <p:cNvSpPr>
            <a:spLocks noGrp="1"/>
          </p:cNvSpPr>
          <p:nvPr>
            <p:ph idx="1"/>
          </p:nvPr>
        </p:nvSpPr>
        <p:spPr>
          <a:xfrm>
            <a:off x="468312" y="1340768"/>
            <a:ext cx="8496175" cy="4861595"/>
          </a:xfrm>
        </p:spPr>
        <p:txBody>
          <a:bodyPr/>
          <a:lstStyle/>
          <a:p>
            <a:pPr marL="0" indent="0">
              <a:buNone/>
            </a:pPr>
            <a:r>
              <a:rPr lang="en-GB" dirty="0"/>
              <a:t>“As we think of ‘bridges to the future’, we are thinking too of the variety of measures and activities that have been put in place during the crisis response, from those which may be most promising signs of new ways of doing things to those we see as only ever temporary.” (RSA,2020). They suggest four potential post-crisis response measures:</a:t>
            </a:r>
          </a:p>
          <a:p>
            <a:pPr lvl="0"/>
            <a:r>
              <a:rPr lang="en-US" dirty="0"/>
              <a:t>End: We’ve done these things to respond to immediate demands, but they are specific to the crisis;</a:t>
            </a:r>
            <a:endParaRPr lang="en-GB" dirty="0"/>
          </a:p>
          <a:p>
            <a:pPr lvl="0"/>
            <a:r>
              <a:rPr lang="en-US" dirty="0"/>
              <a:t>Restart: We’ve had to stop these things to focus on the crisis, but they need to be picked up in some form;</a:t>
            </a:r>
            <a:endParaRPr lang="en-GB" dirty="0"/>
          </a:p>
          <a:p>
            <a:pPr lvl="0"/>
            <a:r>
              <a:rPr lang="en-US" dirty="0"/>
              <a:t>Let go: We’ve been unable to stop doing things that were already or are now unfit for purpose;</a:t>
            </a:r>
            <a:endParaRPr lang="en-GB" dirty="0"/>
          </a:p>
          <a:p>
            <a:pPr lvl="0"/>
            <a:r>
              <a:rPr lang="en-US" dirty="0"/>
              <a:t>Amplify: We’ve been able to try these new things and they show some signs of promise for the future.</a:t>
            </a:r>
            <a:endParaRPr lang="en-GB" dirty="0"/>
          </a:p>
          <a:p>
            <a:endParaRPr lang="en-GB" dirty="0"/>
          </a:p>
        </p:txBody>
      </p:sp>
    </p:spTree>
    <p:extLst>
      <p:ext uri="{BB962C8B-B14F-4D97-AF65-F5344CB8AC3E}">
        <p14:creationId xmlns:p14="http://schemas.microsoft.com/office/powerpoint/2010/main" val="3828812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F1D17-675B-4EDD-B548-3DC84325E584}"/>
              </a:ext>
            </a:extLst>
          </p:cNvPr>
          <p:cNvSpPr>
            <a:spLocks noGrp="1"/>
          </p:cNvSpPr>
          <p:nvPr>
            <p:ph type="title"/>
          </p:nvPr>
        </p:nvSpPr>
        <p:spPr/>
        <p:txBody>
          <a:bodyPr/>
          <a:lstStyle/>
          <a:p>
            <a:r>
              <a:rPr lang="en-GB" dirty="0"/>
              <a:t>Broadly there have been four phases to our work which align with these responses:</a:t>
            </a:r>
          </a:p>
        </p:txBody>
      </p:sp>
      <p:sp>
        <p:nvSpPr>
          <p:cNvPr id="3" name="Content Placeholder 2">
            <a:extLst>
              <a:ext uri="{FF2B5EF4-FFF2-40B4-BE49-F238E27FC236}">
                <a16:creationId xmlns:a16="http://schemas.microsoft.com/office/drawing/2014/main" id="{CBDBCD46-0BB7-4A82-9EA0-675F512C0CF4}"/>
              </a:ext>
            </a:extLst>
          </p:cNvPr>
          <p:cNvSpPr>
            <a:spLocks noGrp="1"/>
          </p:cNvSpPr>
          <p:nvPr>
            <p:ph idx="1"/>
          </p:nvPr>
        </p:nvSpPr>
        <p:spPr/>
        <p:txBody>
          <a:bodyPr/>
          <a:lstStyle/>
          <a:p>
            <a:pPr lvl="0">
              <a:lnSpc>
                <a:spcPct val="107000"/>
              </a:lnSpc>
              <a:buSzPct val="100000"/>
              <a:buFont typeface="+mj-lt"/>
              <a:buAutoNum type="arabicPeriod"/>
            </a:pPr>
            <a:r>
              <a:rPr lang="en-GB" sz="1800" dirty="0">
                <a:solidFill>
                  <a:srgbClr val="7030A0"/>
                </a:solidFill>
                <a:latin typeface="Calibri" panose="020F0502020204030204" pitchFamily="34" charset="0"/>
                <a:ea typeface="Calibri" panose="020F0502020204030204" pitchFamily="34" charset="0"/>
                <a:cs typeface="Calibri" panose="020F0502020204030204" pitchFamily="34" charset="0"/>
              </a:rPr>
              <a:t>E</a:t>
            </a:r>
            <a:r>
              <a:rPr lang="en-GB" sz="18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mergency planning </a:t>
            </a:r>
            <a:r>
              <a:rPr lang="en-GB" sz="1800" dirty="0">
                <a:effectLst/>
                <a:latin typeface="Calibri" panose="020F0502020204030204" pitchFamily="34" charset="0"/>
                <a:ea typeface="Calibri" panose="020F0502020204030204" pitchFamily="34" charset="0"/>
                <a:cs typeface="Calibri" panose="020F0502020204030204" pitchFamily="34" charset="0"/>
              </a:rPr>
              <a:t>when exams can’t be run, to put into place arrangements to conduct this academic year’s assessment where we need to replace all unseen, time-constrained invigilated on-site exams with something university systems and students can manage, involving emergency protocols and crisis management processes.</a:t>
            </a:r>
          </a:p>
          <a:p>
            <a:pPr lvl="0">
              <a:lnSpc>
                <a:spcPct val="107000"/>
              </a:lnSpc>
              <a:buSzPct val="100000"/>
              <a:buFont typeface="+mj-lt"/>
              <a:buAutoNum type="arabicPeriod"/>
            </a:pPr>
            <a:r>
              <a:rPr lang="en-GB" sz="1800" dirty="0">
                <a:latin typeface="Calibri" panose="020F0502020204030204" pitchFamily="34" charset="0"/>
                <a:ea typeface="Calibri" panose="020F0502020204030204" pitchFamily="34" charset="0"/>
                <a:cs typeface="Calibri" panose="020F0502020204030204" pitchFamily="34" charset="0"/>
              </a:rPr>
              <a:t>Working out h</a:t>
            </a:r>
            <a:r>
              <a:rPr lang="en-GB" sz="1800" dirty="0">
                <a:effectLst/>
                <a:latin typeface="Calibri" panose="020F0502020204030204" pitchFamily="34" charset="0"/>
                <a:ea typeface="Calibri" panose="020F0502020204030204" pitchFamily="34" charset="0"/>
                <a:cs typeface="Calibri" panose="020F0502020204030204" pitchFamily="34" charset="0"/>
              </a:rPr>
              <a:t>ow we can </a:t>
            </a:r>
            <a:r>
              <a:rPr lang="en-GB" sz="18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switch to other formats </a:t>
            </a:r>
            <a:r>
              <a:rPr lang="en-GB" sz="1800" dirty="0">
                <a:effectLst/>
                <a:latin typeface="Calibri" panose="020F0502020204030204" pitchFamily="34" charset="0"/>
                <a:ea typeface="Calibri" panose="020F0502020204030204" pitchFamily="34" charset="0"/>
                <a:cs typeface="Calibri" panose="020F0502020204030204" pitchFamily="34" charset="0"/>
              </a:rPr>
              <a:t>immediately, by exploring what could replace face-to-face exams (for example, open-book exams).</a:t>
            </a:r>
          </a:p>
          <a:p>
            <a:pPr lvl="0">
              <a:lnSpc>
                <a:spcPct val="107000"/>
              </a:lnSpc>
              <a:buSzPct val="100000"/>
              <a:buFont typeface="+mj-lt"/>
              <a:buAutoNum type="arabicPeriod"/>
            </a:pPr>
            <a:r>
              <a:rPr lang="en-GB" sz="1800" b="1" dirty="0">
                <a:effectLst/>
                <a:latin typeface="Calibri" panose="020F0502020204030204" pitchFamily="34" charset="0"/>
                <a:ea typeface="Calibri" panose="020F0502020204030204" pitchFamily="34" charset="0"/>
                <a:cs typeface="Calibri" panose="020F0502020204030204" pitchFamily="34" charset="0"/>
              </a:rPr>
              <a:t>Exploring workable </a:t>
            </a:r>
            <a:r>
              <a:rPr lang="en-GB" sz="18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alternative forms of assignments to exams </a:t>
            </a:r>
            <a:r>
              <a:rPr lang="en-GB" sz="1800" dirty="0">
                <a:effectLst/>
                <a:latin typeface="Calibri" panose="020F0502020204030204" pitchFamily="34" charset="0"/>
                <a:ea typeface="Calibri" panose="020F0502020204030204" pitchFamily="34" charset="0"/>
                <a:cs typeface="Calibri" panose="020F0502020204030204" pitchFamily="34" charset="0"/>
              </a:rPr>
              <a:t>(using a handy pros and cons table!)</a:t>
            </a:r>
            <a:r>
              <a:rPr lang="en-GB" sz="18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 </a:t>
            </a:r>
            <a:r>
              <a:rPr lang="en-GB" sz="1800" dirty="0">
                <a:effectLst/>
                <a:latin typeface="Calibri" panose="020F0502020204030204" pitchFamily="34" charset="0"/>
                <a:ea typeface="Calibri" panose="020F0502020204030204" pitchFamily="34" charset="0"/>
                <a:cs typeface="Calibri" panose="020F0502020204030204" pitchFamily="34" charset="0"/>
              </a:rPr>
              <a:t>which are likely also to have benefits for learners when there is a slightly longer lead-in </a:t>
            </a:r>
            <a:r>
              <a:rPr lang="en-GB" sz="1800" dirty="0">
                <a:latin typeface="Calibri" panose="020F0502020204030204" pitchFamily="34" charset="0"/>
                <a:ea typeface="Calibri" panose="020F0502020204030204" pitchFamily="34" charset="0"/>
                <a:cs typeface="Calibri" panose="020F0502020204030204" pitchFamily="34" charset="0"/>
              </a:rPr>
              <a:t>for change </a:t>
            </a:r>
            <a:r>
              <a:rPr lang="en-GB" sz="1800" dirty="0">
                <a:effectLst/>
                <a:latin typeface="Calibri" panose="020F0502020204030204" pitchFamily="34" charset="0"/>
                <a:ea typeface="Calibri" panose="020F0502020204030204" pitchFamily="34" charset="0"/>
                <a:cs typeface="Calibri" panose="020F0502020204030204" pitchFamily="34" charset="0"/>
              </a:rPr>
              <a:t>in the new academic year when campus access is still likely to be patchy. </a:t>
            </a:r>
          </a:p>
          <a:p>
            <a:pPr lvl="0">
              <a:lnSpc>
                <a:spcPct val="107000"/>
              </a:lnSpc>
              <a:buSzPct val="100000"/>
              <a:buFont typeface="+mj-lt"/>
              <a:buAutoNum type="arabicPeriod"/>
            </a:pPr>
            <a:r>
              <a:rPr lang="en-GB" sz="1800" dirty="0">
                <a:latin typeface="Calibri" panose="020F0502020204030204" pitchFamily="34" charset="0"/>
                <a:ea typeface="Calibri" panose="020F0502020204030204" pitchFamily="34" charset="0"/>
                <a:cs typeface="Calibri" panose="020F0502020204030204" pitchFamily="34" charset="0"/>
              </a:rPr>
              <a:t>T</a:t>
            </a:r>
            <a:r>
              <a:rPr lang="en-GB" sz="1800" dirty="0">
                <a:effectLst/>
                <a:latin typeface="Calibri" panose="020F0502020204030204" pitchFamily="34" charset="0"/>
                <a:ea typeface="Calibri" panose="020F0502020204030204" pitchFamily="34" charset="0"/>
                <a:cs typeface="Calibri" panose="020F0502020204030204" pitchFamily="34" charset="0"/>
              </a:rPr>
              <a:t>hinking over the summer of 2020, </a:t>
            </a:r>
            <a:r>
              <a:rPr lang="en-GB" sz="1800" dirty="0">
                <a:solidFill>
                  <a:srgbClr val="7030A0"/>
                </a:solidFill>
                <a:effectLst/>
                <a:latin typeface="Calibri" panose="020F0502020204030204" pitchFamily="34" charset="0"/>
                <a:ea typeface="Calibri" panose="020F0502020204030204" pitchFamily="34" charset="0"/>
                <a:cs typeface="Calibri" panose="020F0502020204030204" pitchFamily="34" charset="0"/>
              </a:rPr>
              <a:t>how we can make changes for good</a:t>
            </a:r>
            <a:r>
              <a:rPr lang="en-GB" sz="1800" dirty="0">
                <a:effectLst/>
                <a:latin typeface="Calibri" panose="020F0502020204030204" pitchFamily="34" charset="0"/>
                <a:ea typeface="Calibri" panose="020F0502020204030204" pitchFamily="34" charset="0"/>
                <a:cs typeface="Calibri" panose="020F0502020204030204" pitchFamily="34" charset="0"/>
              </a:rPr>
              <a:t>, to ensure that systems, methods and processes are ultimately improved long term. Assessment can thereby be redesigned to become more future-focused administratively and, more importantly, philosophically in design, rather than returning to business-as-usual conservatism.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buSzPct val="100000"/>
              <a:buFont typeface="+mj-lt"/>
              <a:buAutoNum type="arabicPeriod"/>
            </a:pPr>
            <a:endParaRPr lang="en-GB" dirty="0"/>
          </a:p>
        </p:txBody>
      </p:sp>
    </p:spTree>
    <p:extLst>
      <p:ext uri="{BB962C8B-B14F-4D97-AF65-F5344CB8AC3E}">
        <p14:creationId xmlns:p14="http://schemas.microsoft.com/office/powerpoint/2010/main" val="428185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CB1BD-F588-4B0D-B502-3185A0B57EE1}"/>
              </a:ext>
            </a:extLst>
          </p:cNvPr>
          <p:cNvSpPr>
            <a:spLocks noGrp="1"/>
          </p:cNvSpPr>
          <p:nvPr>
            <p:ph type="title"/>
          </p:nvPr>
        </p:nvSpPr>
        <p:spPr/>
        <p:txBody>
          <a:bodyPr/>
          <a:lstStyle/>
          <a:p>
            <a:r>
              <a:rPr lang="en-GB" dirty="0"/>
              <a:t>So then we started thinking that we don’t want to go back to how we did things before, do we?</a:t>
            </a:r>
          </a:p>
        </p:txBody>
      </p:sp>
      <p:sp>
        <p:nvSpPr>
          <p:cNvPr id="3" name="Content Placeholder 2">
            <a:extLst>
              <a:ext uri="{FF2B5EF4-FFF2-40B4-BE49-F238E27FC236}">
                <a16:creationId xmlns:a16="http://schemas.microsoft.com/office/drawing/2014/main" id="{A5033058-5C9F-4D25-AC0F-2A4349861ADD}"/>
              </a:ext>
            </a:extLst>
          </p:cNvPr>
          <p:cNvSpPr>
            <a:spLocks noGrp="1"/>
          </p:cNvSpPr>
          <p:nvPr>
            <p:ph idx="1"/>
          </p:nvPr>
        </p:nvSpPr>
        <p:spPr/>
        <p:txBody>
          <a:bodyPr/>
          <a:lstStyle/>
          <a:p>
            <a:pPr marL="0" indent="0">
              <a:buNone/>
            </a:pPr>
            <a:r>
              <a:rPr lang="en-GB" dirty="0"/>
              <a:t>Unseen, time-constrained exams have been known to have their limitations for some time, and this seems like a wonderful opportunity, not just to make changes in crisis conditions, but also to improve university assessment forever! It’s the best opportunity educators have ever had to make assessment more relevant and authentic. </a:t>
            </a:r>
          </a:p>
          <a:p>
            <a:pPr marL="0" indent="0">
              <a:buNone/>
            </a:pPr>
            <a:endParaRPr lang="en-GB" dirty="0"/>
          </a:p>
        </p:txBody>
      </p:sp>
    </p:spTree>
    <p:extLst>
      <p:ext uri="{BB962C8B-B14F-4D97-AF65-F5344CB8AC3E}">
        <p14:creationId xmlns:p14="http://schemas.microsoft.com/office/powerpoint/2010/main" val="2568249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9A657-F98D-42FC-8F9F-9CFACEEBAA9F}"/>
              </a:ext>
            </a:extLst>
          </p:cNvPr>
          <p:cNvSpPr>
            <a:spLocks noGrp="1"/>
          </p:cNvSpPr>
          <p:nvPr>
            <p:ph type="title"/>
          </p:nvPr>
        </p:nvSpPr>
        <p:spPr>
          <a:xfrm>
            <a:off x="457200" y="122239"/>
            <a:ext cx="7543800" cy="858490"/>
          </a:xfrm>
        </p:spPr>
        <p:txBody>
          <a:bodyPr/>
          <a:lstStyle/>
          <a:p>
            <a:r>
              <a:rPr lang="en-GB" dirty="0"/>
              <a:t>So what’s wrong with a traditional exams?</a:t>
            </a:r>
          </a:p>
        </p:txBody>
      </p:sp>
      <p:sp>
        <p:nvSpPr>
          <p:cNvPr id="3" name="Content Placeholder 2">
            <a:extLst>
              <a:ext uri="{FF2B5EF4-FFF2-40B4-BE49-F238E27FC236}">
                <a16:creationId xmlns:a16="http://schemas.microsoft.com/office/drawing/2014/main" id="{C9E22396-C10B-4D67-B4BA-53B12F62D0F2}"/>
              </a:ext>
            </a:extLst>
          </p:cNvPr>
          <p:cNvSpPr>
            <a:spLocks noGrp="1"/>
          </p:cNvSpPr>
          <p:nvPr>
            <p:ph idx="1"/>
          </p:nvPr>
        </p:nvSpPr>
        <p:spPr>
          <a:xfrm>
            <a:off x="107504" y="1124744"/>
            <a:ext cx="8928991" cy="5077619"/>
          </a:xfrm>
        </p:spPr>
        <p:txBody>
          <a:bodyPr/>
          <a:lstStyle/>
          <a:p>
            <a:pPr marL="342900" lvl="0" indent="-342900">
              <a:lnSpc>
                <a:spcPct val="107000"/>
              </a:lnSpc>
              <a:buSzPct val="100000"/>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The time/place/duration constraints carry </a:t>
            </a:r>
            <a:r>
              <a:rPr lang="en-GB" sz="2000" b="1" dirty="0">
                <a:effectLst/>
                <a:latin typeface="Calibri" panose="020F0502020204030204" pitchFamily="34" charset="0"/>
                <a:ea typeface="Calibri" panose="020F0502020204030204" pitchFamily="34" charset="0"/>
                <a:cs typeface="Calibri" panose="020F0502020204030204" pitchFamily="34" charset="0"/>
              </a:rPr>
              <a:t>high risks</a:t>
            </a:r>
            <a:r>
              <a:rPr lang="en-GB" sz="2000" dirty="0">
                <a:effectLst/>
                <a:latin typeface="Calibri" panose="020F0502020204030204" pitchFamily="34" charset="0"/>
                <a:ea typeface="Calibri" panose="020F0502020204030204" pitchFamily="34" charset="0"/>
                <a:cs typeface="Calibri" panose="020F0502020204030204" pitchFamily="34" charset="0"/>
              </a:rPr>
              <a:t> issues, preventing the traditional exam being taken, and thereby risk business continuity interruption, which would require on-the-hoof mitigations.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SzPct val="100000"/>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Traditional exams </a:t>
            </a:r>
            <a:r>
              <a:rPr lang="en-GB" sz="2000" b="1" dirty="0">
                <a:effectLst/>
                <a:latin typeface="Calibri" panose="020F0502020204030204" pitchFamily="34" charset="0"/>
                <a:ea typeface="Calibri" panose="020F0502020204030204" pitchFamily="34" charset="0"/>
                <a:cs typeface="Calibri" panose="020F0502020204030204" pitchFamily="34" charset="0"/>
              </a:rPr>
              <a:t>lack relevance</a:t>
            </a:r>
            <a:r>
              <a:rPr lang="en-GB" sz="2000" dirty="0">
                <a:effectLst/>
                <a:latin typeface="Calibri" panose="020F0502020204030204" pitchFamily="34" charset="0"/>
                <a:ea typeface="Calibri" panose="020F0502020204030204" pitchFamily="34" charset="0"/>
                <a:cs typeface="Calibri" panose="020F0502020204030204" pitchFamily="34" charset="0"/>
              </a:rPr>
              <a:t> to students’ future lives in employment, entrepreneurship and civil society, since they are not in any meaningful way a valid representation of what work or life challenges actually require.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SzPct val="100000"/>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The </a:t>
            </a:r>
            <a:r>
              <a:rPr lang="en-GB" sz="2000" b="1" dirty="0">
                <a:effectLst/>
                <a:latin typeface="Calibri" panose="020F0502020204030204" pitchFamily="34" charset="0"/>
                <a:ea typeface="Calibri" panose="020F0502020204030204" pitchFamily="34" charset="0"/>
                <a:cs typeface="Calibri" panose="020F0502020204030204" pitchFamily="34" charset="0"/>
              </a:rPr>
              <a:t>range of activities</a:t>
            </a:r>
            <a:r>
              <a:rPr lang="en-GB" sz="2000" dirty="0">
                <a:effectLst/>
                <a:latin typeface="Calibri" panose="020F0502020204030204" pitchFamily="34" charset="0"/>
                <a:ea typeface="Calibri" panose="020F0502020204030204" pitchFamily="34" charset="0"/>
                <a:cs typeface="Calibri" panose="020F0502020204030204" pitchFamily="34" charset="0"/>
              </a:rPr>
              <a:t> that students can be asked to do in a traditional written exam are very limited, writing with a pen individually in silence, with no reference to wider resources. In employment and wider contexts, most will have internet access and a keyboard to work on, as well as the expectation that they will work as team members, often in interdisciplinary settings.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SzPct val="100000"/>
              <a:buFont typeface="Symbol" panose="05050102010706020507" pitchFamily="18" charset="2"/>
              <a:buChar char=""/>
            </a:pPr>
            <a:r>
              <a:rPr lang="en-GB" sz="2000" dirty="0">
                <a:effectLst/>
                <a:latin typeface="Calibri" panose="020F0502020204030204" pitchFamily="34" charset="0"/>
                <a:ea typeface="Calibri" panose="020F0502020204030204" pitchFamily="34" charset="0"/>
                <a:cs typeface="Calibri" panose="020F0502020204030204" pitchFamily="34" charset="0"/>
              </a:rPr>
              <a:t>Because (in the UK at least), traditional unseen exams rarely have a </a:t>
            </a:r>
            <a:r>
              <a:rPr lang="en-GB" sz="2000" b="1" dirty="0">
                <a:effectLst/>
                <a:latin typeface="Calibri" panose="020F0502020204030204" pitchFamily="34" charset="0"/>
                <a:ea typeface="Calibri" panose="020F0502020204030204" pitchFamily="34" charset="0"/>
                <a:cs typeface="Calibri" panose="020F0502020204030204" pitchFamily="34" charset="0"/>
              </a:rPr>
              <a:t>feedback</a:t>
            </a:r>
            <a:r>
              <a:rPr lang="en-GB" sz="2000" dirty="0">
                <a:effectLst/>
                <a:latin typeface="Calibri" panose="020F0502020204030204" pitchFamily="34" charset="0"/>
                <a:ea typeface="Calibri" panose="020F0502020204030204" pitchFamily="34" charset="0"/>
                <a:cs typeface="Calibri" panose="020F0502020204030204" pitchFamily="34" charset="0"/>
              </a:rPr>
              <a:t> function, the process of sitting an exam adds little or nothing to students’ learning – no scope for formative development or active student participation in the feedback process.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buSzPct val="100000"/>
            </a:pPr>
            <a:endParaRPr lang="en-GB" dirty="0"/>
          </a:p>
        </p:txBody>
      </p:sp>
    </p:spTree>
    <p:extLst>
      <p:ext uri="{BB962C8B-B14F-4D97-AF65-F5344CB8AC3E}">
        <p14:creationId xmlns:p14="http://schemas.microsoft.com/office/powerpoint/2010/main" val="2607271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ADF38-A5D0-43EE-A591-037104254A64}"/>
              </a:ext>
            </a:extLst>
          </p:cNvPr>
          <p:cNvSpPr>
            <a:spLocks noGrp="1"/>
          </p:cNvSpPr>
          <p:nvPr>
            <p:ph type="title"/>
          </p:nvPr>
        </p:nvSpPr>
        <p:spPr/>
        <p:txBody>
          <a:bodyPr/>
          <a:lstStyle/>
          <a:p>
            <a:r>
              <a:rPr lang="en-GB" dirty="0"/>
              <a:t>Authentic assessment is more than employability</a:t>
            </a:r>
          </a:p>
        </p:txBody>
      </p:sp>
      <p:sp>
        <p:nvSpPr>
          <p:cNvPr id="3" name="Content Placeholder 2">
            <a:extLst>
              <a:ext uri="{FF2B5EF4-FFF2-40B4-BE49-F238E27FC236}">
                <a16:creationId xmlns:a16="http://schemas.microsoft.com/office/drawing/2014/main" id="{F6FB1B6B-C5E0-4507-8498-766D6FEDED18}"/>
              </a:ext>
            </a:extLst>
          </p:cNvPr>
          <p:cNvSpPr>
            <a:spLocks noGrp="1"/>
          </p:cNvSpPr>
          <p:nvPr>
            <p:ph idx="1"/>
          </p:nvPr>
        </p:nvSpPr>
        <p:spPr/>
        <p:txBody>
          <a:bodyPr/>
          <a:lstStyle/>
          <a:p>
            <a:pPr marL="11430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“Authenticity has been identified as a key characteristic of assessment design which promotes learning. Authentic assessment aims to replicate the tasks and performance standards typically found in the world of work and has been found to have a positive impact on student learning, solve problems skills, autonomy, motivation, self-regulation and metacognition; abilities highly related with employability.” </a:t>
            </a:r>
            <a:r>
              <a:rPr lang="en-GB" sz="1800" dirty="0" err="1">
                <a:effectLst/>
                <a:latin typeface="Calibri" panose="020F0502020204030204" pitchFamily="34" charset="0"/>
                <a:ea typeface="Calibri" panose="020F0502020204030204" pitchFamily="34" charset="0"/>
                <a:cs typeface="Calibri" panose="020F0502020204030204" pitchFamily="34" charset="0"/>
              </a:rPr>
              <a:t>Villarroel</a:t>
            </a:r>
            <a:r>
              <a:rPr lang="en-GB" sz="1800" dirty="0">
                <a:effectLst/>
                <a:latin typeface="Calibri" panose="020F0502020204030204" pitchFamily="34" charset="0"/>
                <a:ea typeface="Calibri" panose="020F0502020204030204" pitchFamily="34" charset="0"/>
                <a:cs typeface="Calibri" panose="020F0502020204030204" pitchFamily="34" charset="0"/>
              </a:rPr>
              <a:t> </a:t>
            </a:r>
            <a:r>
              <a:rPr lang="en-GB" sz="1800" i="1" dirty="0">
                <a:effectLst/>
                <a:latin typeface="Calibri" panose="020F0502020204030204" pitchFamily="34" charset="0"/>
                <a:ea typeface="Calibri" panose="020F0502020204030204" pitchFamily="34" charset="0"/>
                <a:cs typeface="Calibri" panose="020F0502020204030204" pitchFamily="34" charset="0"/>
              </a:rPr>
              <a:t>et al</a:t>
            </a:r>
            <a:r>
              <a:rPr lang="en-GB" sz="1800" dirty="0">
                <a:effectLst/>
                <a:latin typeface="Calibri" panose="020F0502020204030204" pitchFamily="34" charset="0"/>
                <a:ea typeface="Calibri" panose="020F0502020204030204" pitchFamily="34" charset="0"/>
                <a:cs typeface="Calibri" panose="020F0502020204030204" pitchFamily="34" charset="0"/>
              </a:rPr>
              <a:t> (2019).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But for us, authenticity implies much more than this. We needs students to become agents for change in their own lives and beyond. It involves cognitive challenge, development of metacognitive capabilities, shaping of identity, building of confidence and a growth towards active citizenship. Hence, we are keen to develop and value assessment practices which are transformative, and which stimulate student engagement, both now and in the longer term.</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114300" indent="0">
              <a:lnSpc>
                <a:spcPct val="107000"/>
              </a:lnSpc>
              <a:spcAft>
                <a:spcPts val="8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“This entails redesigning assessment practices to foster individual engagement in learning activities and subject matter, but also involves the development of assessment practices whereby students learn via participation and the development of identity” (Sambell, Brown and Race, 2019).</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885489322"/>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5286</Words>
  <Application>Microsoft Office PowerPoint</Application>
  <PresentationFormat>On-screen Show (4:3)</PresentationFormat>
  <Paragraphs>193</Paragraphs>
  <Slides>30</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30</vt:i4>
      </vt:variant>
    </vt:vector>
  </HeadingPairs>
  <TitlesOfParts>
    <vt:vector size="39" baseType="lpstr">
      <vt:lpstr>Arial</vt:lpstr>
      <vt:lpstr>Arial Rounded MT Bold</vt:lpstr>
      <vt:lpstr>Calibri</vt:lpstr>
      <vt:lpstr>Comic Sans MS</vt:lpstr>
      <vt:lpstr>Symbol</vt:lpstr>
      <vt:lpstr>Wingdings</vt:lpstr>
      <vt:lpstr>LeedsMet template</vt:lpstr>
      <vt:lpstr>101_Custom Design</vt:lpstr>
      <vt:lpstr>Custom Design</vt:lpstr>
      <vt:lpstr>Changing assessment for good: improving post-Covid19 assessment long term A keynote and discussion for the Centre for Learning, Teaching and Technology (LTTC) at The Education University of Hong Kong (EdUHK)  </vt:lpstr>
      <vt:lpstr>An opportunity for long-term change</vt:lpstr>
      <vt:lpstr>Everyone has been affected, and we’ve all had to change orientation rapidly</vt:lpstr>
      <vt:lpstr>Our resources around assessment during times of coronavirus give more detail of our approaches:</vt:lpstr>
      <vt:lpstr>The RSA argue that there are transformational opportunities that can lead to lasting change for the good, coming out of the current crisis:</vt:lpstr>
      <vt:lpstr>Broadly there have been four phases to our work which align with these responses:</vt:lpstr>
      <vt:lpstr>So then we started thinking that we don’t want to go back to how we did things before, do we?</vt:lpstr>
      <vt:lpstr>So what’s wrong with a traditional exams?</vt:lpstr>
      <vt:lpstr>Authentic assessment is more than employability</vt:lpstr>
      <vt:lpstr>So what should future assessment be like, building on current work?</vt:lpstr>
      <vt:lpstr>Further changes</vt:lpstr>
      <vt:lpstr>Working in partnership with students to improve assessment</vt:lpstr>
      <vt:lpstr>Assessment for the future must offer:</vt:lpstr>
      <vt:lpstr>PowerPoint Presentation</vt:lpstr>
      <vt:lpstr>Thinking about what you are asking students to produce, instead of an exam script you could seek for example: </vt:lpstr>
      <vt:lpstr>Worked example 1: Early years teaching</vt:lpstr>
      <vt:lpstr>Worked example 1: Early years teaching Alternative: case study task</vt:lpstr>
      <vt:lpstr>Example 2:  Sports, physical education and well-being</vt:lpstr>
      <vt:lpstr>Example 2:  Sports, physical education and well-being</vt:lpstr>
      <vt:lpstr>Example 3:  Business and Law</vt:lpstr>
      <vt:lpstr>Example 3:  Business and Law</vt:lpstr>
      <vt:lpstr>Rethinking assessment with a future-focus (1)</vt:lpstr>
      <vt:lpstr>Rethinking assessment with a future-focus (2)</vt:lpstr>
      <vt:lpstr>We must foreground the needs of students rather than those of the institution by:</vt:lpstr>
      <vt:lpstr>Conclusions</vt:lpstr>
      <vt:lpstr>Appendix: examples of tasks to replace exams</vt:lpstr>
      <vt:lpstr>References and other useful reading</vt:lpstr>
      <vt:lpstr>References 2</vt:lpstr>
      <vt:lpstr>References 3</vt:lpstr>
      <vt:lpstr>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2020-08-15T09:25:05Z</dcterms:created>
  <dcterms:modified xsi:type="dcterms:W3CDTF">2020-08-25T08:05:06Z</dcterms:modified>
</cp:coreProperties>
</file>