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theme/theme6.xml" ContentType="application/vnd.openxmlformats-officedocument.theme+xml"/>
  <Override PartName="/ppt/slideLayouts/slideLayout1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65" r:id="rId2"/>
    <p:sldMasterId id="2147483767" r:id="rId3"/>
    <p:sldMasterId id="2147483769" r:id="rId4"/>
    <p:sldMasterId id="2147483771" r:id="rId5"/>
    <p:sldMasterId id="2147483773" r:id="rId6"/>
    <p:sldMasterId id="2147483775" r:id="rId7"/>
  </p:sldMasterIdLst>
  <p:notesMasterIdLst>
    <p:notesMasterId r:id="rId55"/>
  </p:notesMasterIdLst>
  <p:handoutMasterIdLst>
    <p:handoutMasterId r:id="rId56"/>
  </p:handoutMasterIdLst>
  <p:sldIdLst>
    <p:sldId id="301" r:id="rId8"/>
    <p:sldId id="321" r:id="rId9"/>
    <p:sldId id="544" r:id="rId10"/>
    <p:sldId id="265" r:id="rId11"/>
    <p:sldId id="267" r:id="rId12"/>
    <p:sldId id="269" r:id="rId13"/>
    <p:sldId id="543" r:id="rId14"/>
    <p:sldId id="270" r:id="rId15"/>
    <p:sldId id="489" r:id="rId16"/>
    <p:sldId id="310" r:id="rId17"/>
    <p:sldId id="323" r:id="rId18"/>
    <p:sldId id="324" r:id="rId19"/>
    <p:sldId id="326" r:id="rId20"/>
    <p:sldId id="327" r:id="rId21"/>
    <p:sldId id="328" r:id="rId22"/>
    <p:sldId id="299" r:id="rId23"/>
    <p:sldId id="509" r:id="rId24"/>
    <p:sldId id="329" r:id="rId25"/>
    <p:sldId id="510" r:id="rId26"/>
    <p:sldId id="295" r:id="rId27"/>
    <p:sldId id="332" r:id="rId28"/>
    <p:sldId id="296" r:id="rId29"/>
    <p:sldId id="297" r:id="rId30"/>
    <p:sldId id="511" r:id="rId31"/>
    <p:sldId id="312" r:id="rId32"/>
    <p:sldId id="313" r:id="rId33"/>
    <p:sldId id="546" r:id="rId34"/>
    <p:sldId id="314" r:id="rId35"/>
    <p:sldId id="315" r:id="rId36"/>
    <p:sldId id="316" r:id="rId37"/>
    <p:sldId id="317" r:id="rId38"/>
    <p:sldId id="318" r:id="rId39"/>
    <p:sldId id="319" r:id="rId40"/>
    <p:sldId id="548" r:id="rId41"/>
    <p:sldId id="311" r:id="rId42"/>
    <p:sldId id="552" r:id="rId43"/>
    <p:sldId id="502" r:id="rId44"/>
    <p:sldId id="503" r:id="rId45"/>
    <p:sldId id="504" r:id="rId46"/>
    <p:sldId id="550" r:id="rId47"/>
    <p:sldId id="500" r:id="rId48"/>
    <p:sldId id="505" r:id="rId49"/>
    <p:sldId id="506" r:id="rId50"/>
    <p:sldId id="508" r:id="rId51"/>
    <p:sldId id="554" r:id="rId52"/>
    <p:sldId id="333" r:id="rId53"/>
    <p:sldId id="540" r:id="rId54"/>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31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31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31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3100" kern="1200">
        <a:solidFill>
          <a:schemeClr val="tx1"/>
        </a:solidFill>
        <a:latin typeface="Arial" panose="020B0604020202020204" pitchFamily="34" charset="0"/>
        <a:ea typeface="+mn-ea"/>
        <a:cs typeface="+mn-cs"/>
      </a:defRPr>
    </a:lvl5pPr>
    <a:lvl6pPr marL="2286000" algn="l" defTabSz="914400" rtl="0" eaLnBrk="1" latinLnBrk="0" hangingPunct="1">
      <a:defRPr sz="3100" kern="1200">
        <a:solidFill>
          <a:schemeClr val="tx1"/>
        </a:solidFill>
        <a:latin typeface="Arial" panose="020B0604020202020204" pitchFamily="34" charset="0"/>
        <a:ea typeface="+mn-ea"/>
        <a:cs typeface="+mn-cs"/>
      </a:defRPr>
    </a:lvl6pPr>
    <a:lvl7pPr marL="2743200" algn="l" defTabSz="914400" rtl="0" eaLnBrk="1" latinLnBrk="0" hangingPunct="1">
      <a:defRPr sz="3100" kern="1200">
        <a:solidFill>
          <a:schemeClr val="tx1"/>
        </a:solidFill>
        <a:latin typeface="Arial" panose="020B0604020202020204" pitchFamily="34" charset="0"/>
        <a:ea typeface="+mn-ea"/>
        <a:cs typeface="+mn-cs"/>
      </a:defRPr>
    </a:lvl7pPr>
    <a:lvl8pPr marL="3200400" algn="l" defTabSz="914400" rtl="0" eaLnBrk="1" latinLnBrk="0" hangingPunct="1">
      <a:defRPr sz="3100" kern="1200">
        <a:solidFill>
          <a:schemeClr val="tx1"/>
        </a:solidFill>
        <a:latin typeface="Arial" panose="020B0604020202020204" pitchFamily="34" charset="0"/>
        <a:ea typeface="+mn-ea"/>
        <a:cs typeface="+mn-cs"/>
      </a:defRPr>
    </a:lvl8pPr>
    <a:lvl9pPr marL="3657600" algn="l" defTabSz="914400" rtl="0" eaLnBrk="1" latinLnBrk="0" hangingPunct="1">
      <a:defRPr sz="31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43" autoAdjust="0"/>
    <p:restoredTop sz="94660"/>
  </p:normalViewPr>
  <p:slideViewPr>
    <p:cSldViewPr>
      <p:cViewPr varScale="1">
        <p:scale>
          <a:sx n="87" d="100"/>
          <a:sy n="87" d="100"/>
        </p:scale>
        <p:origin x="147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54" Type="http://schemas.openxmlformats.org/officeDocument/2006/relationships/slide" Target="slides/slide47.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handoutMaster" Target="handoutMasters/handoutMaster1.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6FE1E2A-929A-44E8-A883-64970EEF2B05}"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FAB321D-CEB7-4604-B7CC-4BE840CAAA3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39B97D95-7F09-4B1F-8EAF-A80E82350351}" type="slidenum">
              <a:rPr lang="en-US" altLang="en-US" sz="1200"/>
              <a:pPr eaLnBrk="1" hangingPunct="1"/>
              <a:t>1</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6ACA0AC9-9A71-402F-90C4-9E292140D01A}" type="slidenum">
              <a:rPr lang="en-GB" altLang="en-US" sz="1200">
                <a:solidFill>
                  <a:srgbClr val="000000"/>
                </a:solidFill>
              </a:rPr>
              <a:pPr eaLnBrk="1" hangingPunct="1"/>
              <a:t>28</a:t>
            </a:fld>
            <a:endParaRPr lang="en-GB" altLang="en-US" sz="120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AB919354-DFE5-4CBE-B8BD-9F1F17599648}" type="slidenum">
              <a:rPr lang="en-GB" altLang="en-US" sz="1200">
                <a:solidFill>
                  <a:srgbClr val="000000"/>
                </a:solidFill>
              </a:rPr>
              <a:pPr eaLnBrk="1" hangingPunct="1"/>
              <a:t>29</a:t>
            </a:fld>
            <a:endParaRPr lang="en-GB" altLang="en-US" sz="120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F7841773-659B-46A7-BA7C-C625C4C7A37E}" type="slidenum">
              <a:rPr lang="en-GB" altLang="en-US" sz="1200">
                <a:solidFill>
                  <a:srgbClr val="000000"/>
                </a:solidFill>
              </a:rPr>
              <a:pPr eaLnBrk="1" hangingPunct="1"/>
              <a:t>30</a:t>
            </a:fld>
            <a:endParaRPr lang="en-GB" altLang="en-US" sz="120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005838B4-A36C-467C-9290-EB6252D4F7E0}" type="slidenum">
              <a:rPr lang="en-GB" altLang="en-US" sz="1200">
                <a:solidFill>
                  <a:srgbClr val="000000"/>
                </a:solidFill>
              </a:rPr>
              <a:pPr eaLnBrk="1" hangingPunct="1"/>
              <a:t>31</a:t>
            </a:fld>
            <a:endParaRPr lang="en-GB" altLang="en-US" sz="120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9BE9824F-7C1B-4A00-973C-54D9C9A6719C}" type="slidenum">
              <a:rPr lang="en-GB" altLang="en-US" sz="1200">
                <a:solidFill>
                  <a:srgbClr val="000000"/>
                </a:solidFill>
              </a:rPr>
              <a:pPr eaLnBrk="1" hangingPunct="1"/>
              <a:t>32</a:t>
            </a:fld>
            <a:endParaRPr lang="en-GB" altLang="en-US" sz="120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B86E979F-4075-4F06-A0FB-5ABB15C1CC66}" type="slidenum">
              <a:rPr lang="en-GB" altLang="en-US" sz="1200">
                <a:solidFill>
                  <a:srgbClr val="000000"/>
                </a:solidFill>
              </a:rPr>
              <a:pPr eaLnBrk="1" hangingPunct="1"/>
              <a:t>33</a:t>
            </a:fld>
            <a:endParaRPr lang="en-GB" altLang="en-US" sz="120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377A560F-5EF0-4D45-AE02-17AEFA352E25}" type="datetime1">
              <a:rPr lang="en-GB" altLang="en-US"/>
              <a:pPr>
                <a:defRPr/>
              </a:pPr>
              <a:t>28/06/2020</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extLst>
      <p:ext uri="{BB962C8B-B14F-4D97-AF65-F5344CB8AC3E}">
        <p14:creationId xmlns:p14="http://schemas.microsoft.com/office/powerpoint/2010/main" val="3742836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7C849C8-3EA3-469F-81C0-6DC454393D35}" type="datetime1">
              <a:rPr lang="en-GB"/>
              <a:pPr>
                <a:defRPr/>
              </a:pPr>
              <a:t>28/06/2020</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2F6A4899-F98B-49FE-AD82-FBCCECCF7C24}" type="slidenum">
              <a:rPr lang="en-GB" altLang="en-US"/>
              <a:pPr/>
              <a:t>‹#›</a:t>
            </a:fld>
            <a:endParaRPr lang="en-GB" altLang="en-US"/>
          </a:p>
        </p:txBody>
      </p:sp>
    </p:spTree>
    <p:extLst>
      <p:ext uri="{BB962C8B-B14F-4D97-AF65-F5344CB8AC3E}">
        <p14:creationId xmlns:p14="http://schemas.microsoft.com/office/powerpoint/2010/main" val="3138155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E940EDA-EDFF-43A8-A740-144AF1CD368A}" type="datetime1">
              <a:rPr lang="en-GB"/>
              <a:pPr>
                <a:defRPr/>
              </a:pPr>
              <a:t>28/06/2020</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94AACDCB-FD5F-45D5-B372-94B832DA32EA}" type="slidenum">
              <a:rPr lang="en-GB" altLang="en-US"/>
              <a:pPr/>
              <a:t>‹#›</a:t>
            </a:fld>
            <a:endParaRPr lang="en-GB" altLang="en-US"/>
          </a:p>
        </p:txBody>
      </p:sp>
    </p:spTree>
    <p:extLst>
      <p:ext uri="{BB962C8B-B14F-4D97-AF65-F5344CB8AC3E}">
        <p14:creationId xmlns:p14="http://schemas.microsoft.com/office/powerpoint/2010/main" val="18774220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6/28/2020</a:t>
            </a:fld>
            <a:endParaRPr lang="en-US"/>
          </a:p>
        </p:txBody>
      </p:sp>
      <p:sp>
        <p:nvSpPr>
          <p:cNvPr id="5" name="Rectangle 6"/>
          <p:cNvSpPr>
            <a:spLocks noGrp="1" noChangeArrowheads="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p:txBody>
          <a:bodyPr/>
          <a:lstStyle>
            <a:lvl1pPr>
              <a:defRPr/>
            </a:lvl1pPr>
          </a:lstStyle>
          <a:p>
            <a:fld id="{E4DCE534-02B1-4DB1-BB24-91963E3E24EF}" type="slidenum">
              <a:rPr lang="en-US" altLang="en-US"/>
              <a:pPr/>
              <a:t>‹#›</a:t>
            </a:fld>
            <a:endParaRPr lang="en-US" altLang="en-US"/>
          </a:p>
        </p:txBody>
      </p:sp>
    </p:spTree>
    <p:extLst>
      <p:ext uri="{BB962C8B-B14F-4D97-AF65-F5344CB8AC3E}">
        <p14:creationId xmlns:p14="http://schemas.microsoft.com/office/powerpoint/2010/main" val="657274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6/28/2020</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0836CCCD-B1F4-4174-966B-2E63CBE91CD2}" type="slidenum">
              <a:rPr lang="en-US" altLang="en-US"/>
              <a:pPr/>
              <a:t>‹#›</a:t>
            </a:fld>
            <a:endParaRPr lang="en-US" altLang="en-US"/>
          </a:p>
        </p:txBody>
      </p:sp>
    </p:spTree>
    <p:extLst>
      <p:ext uri="{BB962C8B-B14F-4D97-AF65-F5344CB8AC3E}">
        <p14:creationId xmlns:p14="http://schemas.microsoft.com/office/powerpoint/2010/main" val="3867306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6/28/2020</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5C1DD650-8622-4ACF-992B-47FDA4260C0A}" type="slidenum">
              <a:rPr lang="en-US" altLang="en-US"/>
              <a:pPr/>
              <a:t>‹#›</a:t>
            </a:fld>
            <a:endParaRPr lang="en-US" altLang="en-US"/>
          </a:p>
        </p:txBody>
      </p:sp>
    </p:spTree>
    <p:extLst>
      <p:ext uri="{BB962C8B-B14F-4D97-AF65-F5344CB8AC3E}">
        <p14:creationId xmlns:p14="http://schemas.microsoft.com/office/powerpoint/2010/main" val="1757938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6/28/2020</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468A87FE-140E-4324-848D-50EF844C37BE}" type="slidenum">
              <a:rPr lang="en-US" altLang="en-US"/>
              <a:pPr/>
              <a:t>‹#›</a:t>
            </a:fld>
            <a:endParaRPr lang="en-US" altLang="en-US"/>
          </a:p>
        </p:txBody>
      </p:sp>
    </p:spTree>
    <p:extLst>
      <p:ext uri="{BB962C8B-B14F-4D97-AF65-F5344CB8AC3E}">
        <p14:creationId xmlns:p14="http://schemas.microsoft.com/office/powerpoint/2010/main" val="1953553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6/28/2020</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8E8D3D81-663F-4C80-B1B7-8985D54FB438}" type="slidenum">
              <a:rPr lang="en-US" altLang="en-US"/>
              <a:pPr/>
              <a:t>‹#›</a:t>
            </a:fld>
            <a:endParaRPr lang="en-US" altLang="en-US"/>
          </a:p>
        </p:txBody>
      </p:sp>
    </p:spTree>
    <p:extLst>
      <p:ext uri="{BB962C8B-B14F-4D97-AF65-F5344CB8AC3E}">
        <p14:creationId xmlns:p14="http://schemas.microsoft.com/office/powerpoint/2010/main" val="4120950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4" name="Rectangle 5"/>
          <p:cNvSpPr>
            <a:spLocks noGrp="1" noChangeArrowheads="1"/>
          </p:cNvSpPr>
          <p:nvPr>
            <p:ph type="dt" sz="half" idx="10"/>
          </p:nvPr>
        </p:nvSpPr>
        <p:spPr>
          <a:xfrm>
            <a:off x="323850" y="6237288"/>
            <a:ext cx="2133600" cy="457200"/>
          </a:xfrm>
        </p:spPr>
        <p:txBody>
          <a:bodyPr/>
          <a:lstStyle>
            <a:lvl1pPr algn="ctr" fontAlgn="base">
              <a:spcBef>
                <a:spcPct val="0"/>
              </a:spcBef>
              <a:spcAft>
                <a:spcPct val="0"/>
              </a:spcAft>
              <a:defRPr smtClean="0">
                <a:latin typeface="Arial" charset="0"/>
              </a:defRPr>
            </a:lvl1pPr>
          </a:lstStyle>
          <a:p>
            <a:pPr>
              <a:defRPr/>
            </a:pPr>
            <a:fld id="{1D8BD707-D9CF-40AE-B4C6-C98DA3205C09}" type="datetimeFigureOut">
              <a:rPr lang="en-US"/>
              <a:pPr>
                <a:defRPr/>
              </a:pPr>
              <a:t>6/28/2020</a:t>
            </a:fld>
            <a:endParaRPr lang="en-US"/>
          </a:p>
        </p:txBody>
      </p:sp>
      <p:sp>
        <p:nvSpPr>
          <p:cNvPr id="5" name="Rectangle 6"/>
          <p:cNvSpPr>
            <a:spLocks noGrp="1" noChangeArrowheads="1"/>
          </p:cNvSpPr>
          <p:nvPr>
            <p:ph type="ftr" sz="quarter" idx="11"/>
          </p:nvPr>
        </p:nvSpPr>
        <p:spPr>
          <a:xfrm>
            <a:off x="3124200" y="6248400"/>
            <a:ext cx="2895600" cy="457200"/>
          </a:xfrm>
        </p:spPr>
        <p:txBody>
          <a:bodyPr/>
          <a:lstStyle>
            <a:lvl1pPr fontAlgn="base">
              <a:spcBef>
                <a:spcPct val="0"/>
              </a:spcBef>
              <a:spcAft>
                <a:spcPct val="0"/>
              </a:spcAft>
              <a:defRPr>
                <a:latin typeface="Arial" charset="0"/>
              </a:defRPr>
            </a:lvl1pPr>
          </a:lstStyle>
          <a:p>
            <a:pPr>
              <a:defRPr/>
            </a:pPr>
            <a:endParaRPr lang="en-US"/>
          </a:p>
        </p:txBody>
      </p:sp>
      <p:sp>
        <p:nvSpPr>
          <p:cNvPr id="6" name="Rectangle 7"/>
          <p:cNvSpPr>
            <a:spLocks noGrp="1" noChangeArrowheads="1"/>
          </p:cNvSpPr>
          <p:nvPr>
            <p:ph type="sldNum" sz="quarter" idx="12"/>
          </p:nvPr>
        </p:nvSpPr>
        <p:spPr>
          <a:xfrm>
            <a:off x="6553200" y="6248400"/>
            <a:ext cx="2133600" cy="457200"/>
          </a:xfrm>
        </p:spPr>
        <p:txBody>
          <a:bodyPr/>
          <a:lstStyle>
            <a:lvl1pPr>
              <a:defRPr b="0"/>
            </a:lvl1pPr>
          </a:lstStyle>
          <a:p>
            <a:fld id="{391B3293-3683-4950-A2D8-F636834A30F5}" type="slidenum">
              <a:rPr lang="en-US" altLang="en-US"/>
              <a:pPr/>
              <a:t>‹#›</a:t>
            </a:fld>
            <a:endParaRPr lang="en-US" altLang="en-US"/>
          </a:p>
        </p:txBody>
      </p:sp>
    </p:spTree>
    <p:extLst>
      <p:ext uri="{BB962C8B-B14F-4D97-AF65-F5344CB8AC3E}">
        <p14:creationId xmlns:p14="http://schemas.microsoft.com/office/powerpoint/2010/main" val="1279934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8605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8CB08B8D-0CFE-4026-96D8-1E58A5F07197}" type="datetime1">
              <a:rPr lang="en-GB"/>
              <a:pPr>
                <a:defRPr/>
              </a:pPr>
              <a:t>28/06/2020</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849AC359-826A-41D2-9EFF-3B8A75F4FEBF}" type="slidenum">
              <a:rPr lang="en-GB" altLang="en-US"/>
              <a:pPr/>
              <a:t>‹#›</a:t>
            </a:fld>
            <a:endParaRPr lang="en-GB" altLang="en-US"/>
          </a:p>
        </p:txBody>
      </p:sp>
    </p:spTree>
    <p:extLst>
      <p:ext uri="{BB962C8B-B14F-4D97-AF65-F5344CB8AC3E}">
        <p14:creationId xmlns:p14="http://schemas.microsoft.com/office/powerpoint/2010/main" val="12445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01A4A7EA-0E37-4E11-BE0F-BFC6B93AF670}" type="datetime1">
              <a:rPr lang="en-GB"/>
              <a:pPr>
                <a:defRPr/>
              </a:pPr>
              <a:t>28/06/2020</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09834ED8-8436-4372-AAE6-2275FD707B7F}" type="slidenum">
              <a:rPr lang="en-GB" altLang="en-US"/>
              <a:pPr/>
              <a:t>‹#›</a:t>
            </a:fld>
            <a:endParaRPr lang="en-GB" altLang="en-US"/>
          </a:p>
        </p:txBody>
      </p:sp>
    </p:spTree>
    <p:extLst>
      <p:ext uri="{BB962C8B-B14F-4D97-AF65-F5344CB8AC3E}">
        <p14:creationId xmlns:p14="http://schemas.microsoft.com/office/powerpoint/2010/main" val="292371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FDE63597-0D44-488C-A193-7ED1A235F305}" type="datetime1">
              <a:rPr lang="en-GB"/>
              <a:pPr>
                <a:defRPr/>
              </a:pPr>
              <a:t>28/06/2020</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r>
              <a:rPr lang="en-GB" altLang="en-US"/>
              <a:t>Slide # </a:t>
            </a:r>
            <a:fld id="{60BE427E-C7DB-4682-91D1-AAD69977A458}" type="slidenum">
              <a:rPr lang="en-GB" altLang="en-US"/>
              <a:pPr/>
              <a:t>‹#›</a:t>
            </a:fld>
            <a:endParaRPr lang="en-GB" altLang="en-US"/>
          </a:p>
        </p:txBody>
      </p:sp>
    </p:spTree>
    <p:extLst>
      <p:ext uri="{BB962C8B-B14F-4D97-AF65-F5344CB8AC3E}">
        <p14:creationId xmlns:p14="http://schemas.microsoft.com/office/powerpoint/2010/main" val="3286100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66E1E1F9-56A8-41C0-9C9E-831BD2263A92}" type="datetime1">
              <a:rPr lang="en-GB"/>
              <a:pPr>
                <a:defRPr/>
              </a:pPr>
              <a:t>28/06/2020</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r>
              <a:rPr lang="en-GB" altLang="en-US"/>
              <a:t>Slide # </a:t>
            </a:r>
            <a:fld id="{BA3416FF-C78F-4CB9-9F0C-BED0341E53D1}" type="slidenum">
              <a:rPr lang="en-GB" altLang="en-US"/>
              <a:pPr/>
              <a:t>‹#›</a:t>
            </a:fld>
            <a:endParaRPr lang="en-GB" altLang="en-US"/>
          </a:p>
        </p:txBody>
      </p:sp>
    </p:spTree>
    <p:extLst>
      <p:ext uri="{BB962C8B-B14F-4D97-AF65-F5344CB8AC3E}">
        <p14:creationId xmlns:p14="http://schemas.microsoft.com/office/powerpoint/2010/main" val="1286294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E5CE4EF1-462B-44F8-8C03-6D58A57165F4}" type="datetime1">
              <a:rPr lang="en-GB"/>
              <a:pPr>
                <a:defRPr/>
              </a:pPr>
              <a:t>28/06/2020</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r>
              <a:rPr lang="en-GB" altLang="en-US"/>
              <a:t>Slide # </a:t>
            </a:r>
            <a:fld id="{4D7C71EB-BF44-4211-9B79-E2FBE3437BAD}" type="slidenum">
              <a:rPr lang="en-GB" altLang="en-US"/>
              <a:pPr/>
              <a:t>‹#›</a:t>
            </a:fld>
            <a:endParaRPr lang="en-GB" altLang="en-US"/>
          </a:p>
        </p:txBody>
      </p:sp>
    </p:spTree>
    <p:extLst>
      <p:ext uri="{BB962C8B-B14F-4D97-AF65-F5344CB8AC3E}">
        <p14:creationId xmlns:p14="http://schemas.microsoft.com/office/powerpoint/2010/main" val="583832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CF7E8F-23DB-40E7-91D1-CB1113A32F3E}" type="datetime1">
              <a:rPr lang="en-GB"/>
              <a:pPr>
                <a:defRPr/>
              </a:pPr>
              <a:t>28/06/2020</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86A85E4E-13B4-4EED-90A3-30B4AEA0202F}" type="slidenum">
              <a:rPr lang="en-GB" altLang="en-US"/>
              <a:pPr/>
              <a:t>‹#›</a:t>
            </a:fld>
            <a:endParaRPr lang="en-GB" altLang="en-US"/>
          </a:p>
        </p:txBody>
      </p:sp>
    </p:spTree>
    <p:extLst>
      <p:ext uri="{BB962C8B-B14F-4D97-AF65-F5344CB8AC3E}">
        <p14:creationId xmlns:p14="http://schemas.microsoft.com/office/powerpoint/2010/main" val="1008235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3ECBE51-AF61-4917-BF29-76CD1B93544D}" type="datetime1">
              <a:rPr lang="en-GB"/>
              <a:pPr>
                <a:defRPr/>
              </a:pPr>
              <a:t>28/06/2020</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1B604FBB-77EE-42C0-B50E-7B39C8DED001}" type="slidenum">
              <a:rPr lang="en-GB" altLang="en-US"/>
              <a:pPr/>
              <a:t>‹#›</a:t>
            </a:fld>
            <a:endParaRPr lang="en-GB" altLang="en-US"/>
          </a:p>
        </p:txBody>
      </p:sp>
    </p:spTree>
    <p:extLst>
      <p:ext uri="{BB962C8B-B14F-4D97-AF65-F5344CB8AC3E}">
        <p14:creationId xmlns:p14="http://schemas.microsoft.com/office/powerpoint/2010/main" val="190464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atin typeface="Arial" charset="0"/>
              </a:defRPr>
            </a:lvl1pPr>
          </a:lstStyle>
          <a:p>
            <a:pPr>
              <a:defRPr/>
            </a:pPr>
            <a:fld id="{A7A5349E-D91F-4F4B-A19F-6405422F106F}" type="datetime1">
              <a:rPr lang="en-GB"/>
              <a:pPr>
                <a:defRPr/>
              </a:pPr>
              <a:t>28/06/2020</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r>
              <a:rPr lang="en-GB" altLang="en-US"/>
              <a:t>Slide # </a:t>
            </a:r>
            <a:fld id="{E429CBAF-B36F-4D5B-BBF4-B746620511A2}" type="slidenum">
              <a:rPr lang="en-GB" altLang="en-US"/>
              <a:pPr/>
              <a:t>‹#›</a:t>
            </a:fld>
            <a:endParaRPr lang="en-GB" altLang="en-US"/>
          </a:p>
        </p:txBody>
      </p:sp>
      <p:pic>
        <p:nvPicPr>
          <p:cNvPr id="1032" name="Picture 8" descr="LeedsMetRose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495550" y="6280150"/>
            <a:ext cx="2794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2051"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2052"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6/28/2020</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8CDBA1C8-F559-41D9-92D7-1FF5830E98B0}" type="slidenum">
              <a:rPr lang="en-US" altLang="en-US"/>
              <a:pPr/>
              <a:t>‹#›</a:t>
            </a:fld>
            <a:endParaRPr lang="en-US" altLang="en-US"/>
          </a:p>
        </p:txBody>
      </p:sp>
      <p:grpSp>
        <p:nvGrpSpPr>
          <p:cNvPr id="2056"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6"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3075"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3076"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6/28/2020</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31744009-6473-48E6-ADFD-4FF960C114D7}" type="slidenum">
              <a:rPr lang="en-US" altLang="en-US"/>
              <a:pPr/>
              <a:t>‹#›</a:t>
            </a:fld>
            <a:endParaRPr lang="en-US" altLang="en-US"/>
          </a:p>
        </p:txBody>
      </p:sp>
      <p:grpSp>
        <p:nvGrpSpPr>
          <p:cNvPr id="3080"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7"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4099"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4100"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6/28/2020</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087F6557-C9B8-4444-ACF3-A9CE7FE76725}" type="slidenum">
              <a:rPr lang="en-US" altLang="en-US"/>
              <a:pPr/>
              <a:t>‹#›</a:t>
            </a:fld>
            <a:endParaRPr lang="en-US" altLang="en-US"/>
          </a:p>
        </p:txBody>
      </p:sp>
      <p:grpSp>
        <p:nvGrpSpPr>
          <p:cNvPr id="4104"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8"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5123"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5124"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6/28/2020</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10EC3D64-68E7-4F38-9D9E-54050C7C43F4}" type="slidenum">
              <a:rPr lang="en-US" altLang="en-US"/>
              <a:pPr/>
              <a:t>‹#›</a:t>
            </a:fld>
            <a:endParaRPr lang="en-US" altLang="en-US"/>
          </a:p>
        </p:txBody>
      </p:sp>
      <p:grpSp>
        <p:nvGrpSpPr>
          <p:cNvPr id="5128"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799"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614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614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6/28/2020</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61494016-B94B-4453-BDE3-C08874E00C0F}" type="slidenum">
              <a:rPr lang="en-US" altLang="en-US"/>
              <a:pPr/>
              <a:t>‹#›</a:t>
            </a:fld>
            <a:endParaRPr lang="en-US" altLang="en-US"/>
          </a:p>
        </p:txBody>
      </p:sp>
      <p:grpSp>
        <p:nvGrpSpPr>
          <p:cNvPr id="615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800"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lgn="l" fontAlgn="auto">
              <a:spcBef>
                <a:spcPts val="0"/>
              </a:spcBef>
              <a:spcAft>
                <a:spcPts val="0"/>
              </a:spcAft>
              <a:defRPr/>
            </a:pPr>
            <a:endParaRPr lang="en-GB" sz="1800">
              <a:solidFill>
                <a:srgbClr val="000000"/>
              </a:solidFill>
              <a:latin typeface="Arial"/>
            </a:endParaRPr>
          </a:p>
        </p:txBody>
      </p:sp>
      <p:sp>
        <p:nvSpPr>
          <p:cNvPr id="7171"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7172"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sz="1000" smtClean="0">
                <a:solidFill>
                  <a:srgbClr val="000000"/>
                </a:solidFill>
                <a:latin typeface="Arial"/>
              </a:defRPr>
            </a:lvl1pPr>
          </a:lstStyle>
          <a:p>
            <a:pPr>
              <a:defRPr/>
            </a:pPr>
            <a:fld id="{1D8BD707-D9CF-40AE-B4C6-C98DA3205C09}" type="datetimeFigureOut">
              <a:rPr lang="en-US"/>
              <a:pPr>
                <a:defRPr/>
              </a:pPr>
              <a:t>6/28/2020</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000">
                <a:solidFill>
                  <a:srgbClr val="000000"/>
                </a:solidFill>
                <a:latin typeface="Arial"/>
              </a:defRPr>
            </a:lvl1pPr>
          </a:lstStyle>
          <a:p>
            <a:pPr>
              <a:defRPr/>
            </a:pPr>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fld id="{5FD8AEFD-65EB-47AC-A703-823E503B3C83}" type="slidenum">
              <a:rPr lang="en-US" altLang="en-US"/>
              <a:pPr/>
              <a:t>‹#›</a:t>
            </a:fld>
            <a:endParaRPr lang="en-US" altLang="en-US"/>
          </a:p>
        </p:txBody>
      </p:sp>
      <p:grpSp>
        <p:nvGrpSpPr>
          <p:cNvPr id="7176"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lgn="l" fontAlgn="auto">
                <a:spcBef>
                  <a:spcPts val="0"/>
                </a:spcBef>
                <a:spcAft>
                  <a:spcPts val="0"/>
                </a:spcAft>
                <a:defRPr/>
              </a:pPr>
              <a:endParaRPr lang="en-US" sz="1800">
                <a:solidFill>
                  <a:srgbClr val="000000"/>
                </a:solidFill>
                <a:latin typeface="Arial"/>
              </a:endParaRPr>
            </a:p>
          </p:txBody>
        </p:sp>
      </p:grpSp>
    </p:spTree>
  </p:cSld>
  <p:clrMap bg1="lt1" tx1="dk1" bg2="lt2" tx2="dk2" accent1="accent1" accent2="accent2" accent3="accent3" accent4="accent4" accent5="accent5" accent6="accent6" hlink="hlink" folHlink="folHlink"/>
  <p:sldLayoutIdLst>
    <p:sldLayoutId id="2147483801" r:id="rId1"/>
  </p:sldLayoutIdLst>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fontAlgn="base">
        <a:spcBef>
          <a:spcPct val="30000"/>
        </a:spcBef>
        <a:spcAft>
          <a:spcPct val="0"/>
        </a:spcAft>
        <a:buClr>
          <a:schemeClr val="tx2"/>
        </a:buClr>
        <a:buSzPct val="70000"/>
        <a:buFont typeface="Wingdings" panose="05000000000000000000" pitchFamily="2" charset="2"/>
        <a:buChar char="l"/>
        <a:defRPr sz="2400" b="1">
          <a:solidFill>
            <a:schemeClr val="tx1"/>
          </a:solidFill>
          <a:latin typeface="+mn-lt"/>
          <a:ea typeface="+mn-ea"/>
          <a:cs typeface="+mn-cs"/>
        </a:defRPr>
      </a:lvl1pPr>
      <a:lvl2pPr marL="692150" indent="-347663" algn="l" rtl="0" fontAlgn="base">
        <a:spcBef>
          <a:spcPct val="30000"/>
        </a:spcBef>
        <a:spcAft>
          <a:spcPct val="0"/>
        </a:spcAft>
        <a:buClr>
          <a:srgbClr val="339966"/>
        </a:buClr>
        <a:buSzPct val="70000"/>
        <a:buFont typeface="Wingdings" panose="05000000000000000000" pitchFamily="2" charset="2"/>
        <a:buChar char="l"/>
        <a:defRPr sz="2400">
          <a:solidFill>
            <a:schemeClr val="tx1"/>
          </a:solidFill>
          <a:latin typeface="+mn-lt"/>
        </a:defRPr>
      </a:lvl2pPr>
      <a:lvl3pPr marL="987425" indent="-293688" algn="l" rtl="0" fontAlgn="base">
        <a:spcBef>
          <a:spcPct val="30000"/>
        </a:spcBef>
        <a:spcAft>
          <a:spcPct val="0"/>
        </a:spcAft>
        <a:buClr>
          <a:srgbClr val="8A00C0"/>
        </a:buClr>
        <a:buSzPct val="70000"/>
        <a:buFont typeface="Wingdings" panose="05000000000000000000" pitchFamily="2" charset="2"/>
        <a:buChar char="l"/>
        <a:defRPr sz="2000">
          <a:solidFill>
            <a:schemeClr val="tx1"/>
          </a:solidFill>
          <a:latin typeface="+mn-lt"/>
        </a:defRPr>
      </a:lvl3pPr>
      <a:lvl4pPr marL="1281113" indent="-292100" algn="l" rtl="0" fontAlgn="base">
        <a:spcBef>
          <a:spcPct val="30000"/>
        </a:spcBef>
        <a:spcAft>
          <a:spcPct val="0"/>
        </a:spcAft>
        <a:buClr>
          <a:srgbClr val="A0C6A0"/>
        </a:buClr>
        <a:buSzPct val="75000"/>
        <a:buFont typeface="Wingdings" panose="05000000000000000000" pitchFamily="2" charset="2"/>
        <a:buChar char="§"/>
        <a:defRPr>
          <a:solidFill>
            <a:schemeClr val="tx1"/>
          </a:solidFill>
          <a:latin typeface="+mn-lt"/>
        </a:defRPr>
      </a:lvl4pPr>
      <a:lvl5pPr marL="1598613" indent="-315913" algn="l" rtl="0" fontAlgn="base">
        <a:spcBef>
          <a:spcPct val="30000"/>
        </a:spcBef>
        <a:spcAft>
          <a:spcPct val="0"/>
        </a:spcAft>
        <a:buClr>
          <a:srgbClr val="CC99FF"/>
        </a:buClr>
        <a:buSzPct val="80000"/>
        <a:buFont typeface="Wingdings" panose="05000000000000000000"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scimagojr.com/index.php"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323850" y="260350"/>
            <a:ext cx="7056438" cy="2520950"/>
          </a:xfrm>
        </p:spPr>
        <p:txBody>
          <a:bodyPr anchor="ctr"/>
          <a:lstStyle/>
          <a:p>
            <a:pPr algn="ctr" eaLnBrk="1" hangingPunct="1"/>
            <a:r>
              <a:rPr lang="en-GB" altLang="en-US" sz="4400" dirty="0"/>
              <a:t>Getting published on assessment, learning and teaching</a:t>
            </a:r>
            <a:endParaRPr lang="en-GB" altLang="en-US" sz="4000" dirty="0"/>
          </a:p>
        </p:txBody>
      </p:sp>
      <p:sp>
        <p:nvSpPr>
          <p:cNvPr id="3075" name="Rectangle 3"/>
          <p:cNvSpPr>
            <a:spLocks noGrp="1" noChangeArrowheads="1"/>
          </p:cNvSpPr>
          <p:nvPr>
            <p:ph type="subTitle" idx="1"/>
          </p:nvPr>
        </p:nvSpPr>
        <p:spPr>
          <a:xfrm>
            <a:off x="860612" y="2928938"/>
            <a:ext cx="6214876" cy="3429000"/>
          </a:xfrm>
        </p:spPr>
        <p:txBody>
          <a:bodyPr/>
          <a:lstStyle/>
          <a:p>
            <a:pPr algn="ctr">
              <a:defRPr/>
            </a:pPr>
            <a:r>
              <a:rPr lang="en-GB" sz="2400" b="1" dirty="0">
                <a:solidFill>
                  <a:srgbClr val="000000"/>
                </a:solidFill>
              </a:rPr>
              <a:t>Sally Brown</a:t>
            </a:r>
          </a:p>
          <a:p>
            <a:pPr algn="ctr">
              <a:defRPr/>
            </a:pPr>
            <a:r>
              <a:rPr lang="en-GB" sz="2400" b="1" dirty="0">
                <a:solidFill>
                  <a:srgbClr val="000000"/>
                </a:solidFill>
              </a:rPr>
              <a:t>Emerita Professor Leeds Beckett</a:t>
            </a:r>
          </a:p>
          <a:p>
            <a:pPr algn="ctr">
              <a:defRPr/>
            </a:pPr>
            <a:r>
              <a:rPr lang="en-GB" sz="1400" b="1" dirty="0">
                <a:solidFill>
                  <a:srgbClr val="000000"/>
                </a:solidFill>
                <a:effectLst/>
                <a:latin typeface="Calibri" panose="020F0502020204030204" pitchFamily="34" charset="0"/>
                <a:ea typeface="Times New Roman" panose="02020603050405020304" pitchFamily="18" charset="0"/>
              </a:rPr>
              <a:t>Visiting Professor at Edge Hill University and formerly at the Universities of Plymouth, Robert Gordon, South Wales and Liverpool John Moores and at Australian universities: James Cook, Central Queensland and the Sunshine Coast.</a:t>
            </a:r>
          </a:p>
          <a:p>
            <a:pPr algn="ctr">
              <a:defRPr/>
            </a:pPr>
            <a:r>
              <a:rPr lang="en-GB" sz="1400" b="1" dirty="0">
                <a:effectLst/>
                <a:latin typeface="Calibri" panose="020F0502020204030204" pitchFamily="34" charset="0"/>
                <a:ea typeface="Times New Roman" panose="02020603050405020304" pitchFamily="18" charset="0"/>
              </a:rPr>
              <a:t>Honorary Doctorates awarded by the </a:t>
            </a:r>
            <a:r>
              <a:rPr lang="en-GB" sz="1400" b="1" dirty="0">
                <a:latin typeface="Calibri" panose="020F0502020204030204" pitchFamily="34" charset="0"/>
                <a:ea typeface="Times New Roman" panose="02020603050405020304" pitchFamily="18" charset="0"/>
              </a:rPr>
              <a:t>U</a:t>
            </a:r>
            <a:r>
              <a:rPr lang="en-GB" sz="1400" b="1" dirty="0">
                <a:effectLst/>
                <a:latin typeface="Calibri" panose="020F0502020204030204" pitchFamily="34" charset="0"/>
                <a:ea typeface="Times New Roman" panose="02020603050405020304" pitchFamily="18" charset="0"/>
              </a:rPr>
              <a:t>niversities of Plymouth, Kingston, Bournemouth, Edinburgh Napier and Lincoln. </a:t>
            </a:r>
            <a:endParaRPr lang="en-GB" sz="1400" b="1" dirty="0">
              <a:solidFill>
                <a:srgbClr val="000000"/>
              </a:solidFill>
            </a:endParaRPr>
          </a:p>
          <a:p>
            <a:pPr algn="ctr">
              <a:defRPr/>
            </a:pPr>
            <a:r>
              <a:rPr lang="en-GB" sz="1600" b="1" dirty="0">
                <a:solidFill>
                  <a:srgbClr val="000000"/>
                </a:solidFill>
              </a:rPr>
              <a:t>PFHEA, NTF, PhD, MA, BA, PGCert, </a:t>
            </a:r>
            <a:r>
              <a:rPr lang="en-GB" sz="1600" b="1" dirty="0" err="1">
                <a:solidFill>
                  <a:srgbClr val="000000"/>
                </a:solidFill>
              </a:rPr>
              <a:t>ADBEd</a:t>
            </a:r>
            <a:endParaRPr lang="en-GB" sz="1600" b="1" dirty="0">
              <a:solidFill>
                <a:srgbClr val="000000"/>
              </a:solidFill>
            </a:endParaRPr>
          </a:p>
          <a:p>
            <a:pPr algn="ctr">
              <a:defRPr/>
            </a:pPr>
            <a:r>
              <a:rPr lang="en-GB" sz="1600" b="1" dirty="0">
                <a:solidFill>
                  <a:srgbClr val="000000"/>
                </a:solidFill>
              </a:rPr>
              <a:t>Independent consultant</a:t>
            </a:r>
            <a:endParaRPr lang="en-GB" sz="1800" b="1" dirty="0">
              <a:solidFill>
                <a:srgbClr val="000000"/>
              </a:solidFill>
            </a:endParaRPr>
          </a:p>
          <a:p>
            <a:pPr algn="ctr" eaLnBrk="1" hangingPunct="1">
              <a:defRPr/>
            </a:pPr>
            <a:r>
              <a:rPr lang="en-GB" sz="2400" b="1" dirty="0"/>
              <a:t>sally-brown.net</a:t>
            </a:r>
          </a:p>
          <a:p>
            <a:pPr algn="ctr" eaLnBrk="1" hangingPunct="1">
              <a:defRPr/>
            </a:pPr>
            <a:r>
              <a:rPr lang="en-GB" sz="2400" b="1" dirty="0"/>
              <a:t>@ProfSallyBrown</a:t>
            </a:r>
          </a:p>
        </p:txBody>
      </p:sp>
      <p:sp>
        <p:nvSpPr>
          <p:cNvPr id="16388"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Good advice to help you maximise your chances of publication:</a:t>
            </a:r>
            <a:endParaRPr lang="en-GB" altLang="en-US" sz="3200" dirty="0"/>
          </a:p>
        </p:txBody>
      </p:sp>
      <p:sp>
        <p:nvSpPr>
          <p:cNvPr id="36867" name="Content Placeholder 4"/>
          <p:cNvSpPr>
            <a:spLocks noGrp="1"/>
          </p:cNvSpPr>
          <p:nvPr>
            <p:ph idx="1"/>
          </p:nvPr>
        </p:nvSpPr>
        <p:spPr/>
        <p:txBody>
          <a:bodyPr/>
          <a:lstStyle/>
          <a:p>
            <a:r>
              <a:rPr lang="en-US" altLang="en-US" b="1" dirty="0"/>
              <a:t>Write clearly, logically and sequentially.</a:t>
            </a:r>
            <a:endParaRPr lang="en-GB" altLang="en-US" b="1" dirty="0"/>
          </a:p>
          <a:p>
            <a:r>
              <a:rPr lang="en-US" altLang="en-US" b="1" dirty="0"/>
              <a:t>Study and follow the author guidelines.</a:t>
            </a:r>
            <a:endParaRPr lang="en-GB" altLang="en-US" b="1" dirty="0"/>
          </a:p>
          <a:p>
            <a:r>
              <a:rPr lang="en-US" altLang="en-US" b="1" dirty="0"/>
              <a:t>Have the manuscript critiqued by peers and others before submission.</a:t>
            </a:r>
            <a:endParaRPr lang="en-GB" altLang="en-US" b="1" dirty="0"/>
          </a:p>
          <a:p>
            <a:r>
              <a:rPr lang="en-US" altLang="en-US" b="1" dirty="0"/>
              <a:t>Think what readers might want to know, rather than what you want to say.</a:t>
            </a:r>
            <a:endParaRPr lang="en-GB" altLang="en-US" b="1" dirty="0"/>
          </a:p>
          <a:p>
            <a:r>
              <a:rPr lang="en-US" altLang="en-US" b="1" dirty="0"/>
              <a:t>Pay great attention to detail about presentation/appearance/format.</a:t>
            </a:r>
            <a:endParaRPr lang="en-GB" altLang="en-US" b="1" dirty="0"/>
          </a:p>
          <a:p>
            <a:r>
              <a:rPr lang="en-US" altLang="en-US" b="1" dirty="0"/>
              <a:t>Ensure your research method is relevant, appropriate and accurate.</a:t>
            </a:r>
            <a:endParaRPr lang="en-GB" altLang="en-US" b="1" dirty="0"/>
          </a:p>
          <a:p>
            <a:endParaRPr lang="en-GB" alt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43A16-1754-45EC-A8AD-F8513CA6964F}"/>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Getting feedback on your work</a:t>
            </a:r>
          </a:p>
        </p:txBody>
      </p:sp>
      <p:sp>
        <p:nvSpPr>
          <p:cNvPr id="3" name="Content Placeholder 2">
            <a:extLst>
              <a:ext uri="{FF2B5EF4-FFF2-40B4-BE49-F238E27FC236}">
                <a16:creationId xmlns:a16="http://schemas.microsoft.com/office/drawing/2014/main" id="{EB336C9C-248D-4277-91D7-1B64B51F2461}"/>
              </a:ext>
            </a:extLst>
          </p:cNvPr>
          <p:cNvSpPr>
            <a:spLocks noGrp="1"/>
          </p:cNvSpPr>
          <p:nvPr>
            <p:ph idx="1"/>
          </p:nvPr>
        </p:nvSpPr>
        <p:spPr/>
        <p:txBody>
          <a:bodyPr/>
          <a:lstStyle/>
          <a:p>
            <a:pPr marL="0" indent="0">
              <a:buNone/>
            </a:pPr>
            <a:r>
              <a:rPr lang="en-GB" b="1" dirty="0"/>
              <a:t>Never submit work for publication without:</a:t>
            </a:r>
          </a:p>
          <a:p>
            <a:r>
              <a:rPr lang="en-GB" b="1" dirty="0"/>
              <a:t>reading it aloud to yourself;</a:t>
            </a:r>
          </a:p>
          <a:p>
            <a:r>
              <a:rPr lang="en-GB" b="1" dirty="0"/>
              <a:t>Getting feedback from at least two people, one an expert colleague, the other a ‘talented amateur’;</a:t>
            </a:r>
          </a:p>
          <a:p>
            <a:r>
              <a:rPr lang="en-GB" b="1" dirty="0"/>
              <a:t>Seek out and make good use of an experienced mentor;</a:t>
            </a:r>
          </a:p>
          <a:p>
            <a:r>
              <a:rPr lang="en-GB" b="1" dirty="0"/>
              <a:t>Constructively use feedback you get once you have submitted work for publication.</a:t>
            </a:r>
          </a:p>
          <a:p>
            <a:endParaRPr lang="en-GB" dirty="0"/>
          </a:p>
        </p:txBody>
      </p:sp>
    </p:spTree>
    <p:extLst>
      <p:ext uri="{BB962C8B-B14F-4D97-AF65-F5344CB8AC3E}">
        <p14:creationId xmlns:p14="http://schemas.microsoft.com/office/powerpoint/2010/main" val="517769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Honing your writing style;</a:t>
            </a:r>
          </a:p>
        </p:txBody>
      </p:sp>
      <p:sp>
        <p:nvSpPr>
          <p:cNvPr id="3" name="Content Placeholder 2"/>
          <p:cNvSpPr>
            <a:spLocks noGrp="1"/>
          </p:cNvSpPr>
          <p:nvPr>
            <p:ph idx="1"/>
          </p:nvPr>
        </p:nvSpPr>
        <p:spPr/>
        <p:txBody>
          <a:bodyPr/>
          <a:lstStyle/>
          <a:p>
            <a:r>
              <a:rPr lang="en-GB" sz="2400" b="1" dirty="0"/>
              <a:t>If you want to publish in a journal or a book series, become very familiar with their existing outputs;</a:t>
            </a:r>
          </a:p>
          <a:p>
            <a:r>
              <a:rPr lang="en-GB" sz="2400" b="1" dirty="0"/>
              <a:t>Read thoroughly the last couple of issues of a journal you want to submit to, for example, or scrutinize other books in the series;</a:t>
            </a:r>
          </a:p>
          <a:p>
            <a:r>
              <a:rPr lang="en-GB" sz="2400" b="1" dirty="0"/>
              <a:t>Look at:</a:t>
            </a:r>
          </a:p>
          <a:p>
            <a:pPr lvl="1"/>
            <a:r>
              <a:rPr lang="en-GB" sz="2400" b="1" dirty="0"/>
              <a:t>Technical issues like length, format, layout, number of diagrams / tables expected;</a:t>
            </a:r>
          </a:p>
          <a:p>
            <a:pPr lvl="1"/>
            <a:r>
              <a:rPr lang="en-GB" sz="2400" b="1" dirty="0"/>
              <a:t>Stylistic issues like active or passive verbs, typical sentence structure, tone, register, vocabulary; </a:t>
            </a:r>
          </a:p>
          <a:p>
            <a:pPr lvl="1"/>
            <a:r>
              <a:rPr lang="en-GB" sz="2400" b="1" dirty="0"/>
              <a:t>Read and read and read to get the look and feel right.</a:t>
            </a:r>
          </a:p>
          <a:p>
            <a:pPr lvl="1"/>
            <a:endParaRPr lang="en-GB" sz="2400" b="1" dirty="0"/>
          </a:p>
          <a:p>
            <a:pPr marL="0" indent="0">
              <a:buNone/>
            </a:pPr>
            <a:endParaRPr lang="en-GB" sz="2800" b="1" dirty="0"/>
          </a:p>
          <a:p>
            <a:endParaRPr lang="en-GB" b="1" dirty="0"/>
          </a:p>
        </p:txBody>
      </p:sp>
    </p:spTree>
    <p:extLst>
      <p:ext uri="{BB962C8B-B14F-4D97-AF65-F5344CB8AC3E}">
        <p14:creationId xmlns:p14="http://schemas.microsoft.com/office/powerpoint/2010/main" val="2566966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Persisting in the face of setbacks</a:t>
            </a:r>
          </a:p>
        </p:txBody>
      </p:sp>
      <p:sp>
        <p:nvSpPr>
          <p:cNvPr id="3" name="Content Placeholder 2"/>
          <p:cNvSpPr>
            <a:spLocks noGrp="1"/>
          </p:cNvSpPr>
          <p:nvPr>
            <p:ph idx="1"/>
          </p:nvPr>
        </p:nvSpPr>
        <p:spPr/>
        <p:txBody>
          <a:bodyPr/>
          <a:lstStyle/>
          <a:p>
            <a:r>
              <a:rPr lang="en-GB" sz="2800" b="1" dirty="0"/>
              <a:t>Make time to write: it’s not selfish to prioritise this, it’s essential for your career (and don’t wait for the best time);</a:t>
            </a:r>
          </a:p>
          <a:p>
            <a:r>
              <a:rPr lang="en-GB" sz="2800" b="1" dirty="0"/>
              <a:t>If initial feedback is harsh, seek other views but listen intently and consider it carefully;</a:t>
            </a:r>
          </a:p>
          <a:p>
            <a:r>
              <a:rPr lang="en-GB" sz="2800" b="1" dirty="0"/>
              <a:t>If your article gets rejected, it’s not you but your work that has been unsuccessful;</a:t>
            </a:r>
          </a:p>
          <a:p>
            <a:r>
              <a:rPr lang="en-GB" sz="2800" b="1" dirty="0"/>
              <a:t>Don’t overreact in your response to negative criticism.</a:t>
            </a:r>
          </a:p>
        </p:txBody>
      </p:sp>
    </p:spTree>
    <p:extLst>
      <p:ext uri="{BB962C8B-B14F-4D97-AF65-F5344CB8AC3E}">
        <p14:creationId xmlns:p14="http://schemas.microsoft.com/office/powerpoint/2010/main" val="3052581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Ten most common reasons for immediately rejecting a manuscript (after Noble)</a:t>
            </a:r>
            <a:endParaRPr lang="en-GB" altLang="en-US" sz="3200" dirty="0"/>
          </a:p>
        </p:txBody>
      </p:sp>
      <p:sp>
        <p:nvSpPr>
          <p:cNvPr id="31747" name="Rectangle 3"/>
          <p:cNvSpPr>
            <a:spLocks noGrp="1" noChangeArrowheads="1"/>
          </p:cNvSpPr>
          <p:nvPr>
            <p:ph type="body" idx="1"/>
          </p:nvPr>
        </p:nvSpPr>
        <p:spPr/>
        <p:txBody>
          <a:bodyPr/>
          <a:lstStyle/>
          <a:p>
            <a:pPr eaLnBrk="1" hangingPunct="1"/>
            <a:r>
              <a:rPr lang="en-US" altLang="en-US" sz="2400" b="1" dirty="0"/>
              <a:t>Author guidelines not followed.</a:t>
            </a:r>
          </a:p>
          <a:p>
            <a:pPr eaLnBrk="1" hangingPunct="1"/>
            <a:r>
              <a:rPr lang="en-US" altLang="en-US" sz="2400" b="1" dirty="0"/>
              <a:t>Not thorough.</a:t>
            </a:r>
          </a:p>
          <a:p>
            <a:pPr eaLnBrk="1" hangingPunct="1"/>
            <a:r>
              <a:rPr lang="en-US" altLang="en-US" sz="2400" b="1" dirty="0"/>
              <a:t>Bad writing: clarity and style.</a:t>
            </a:r>
          </a:p>
          <a:p>
            <a:pPr eaLnBrk="1" hangingPunct="1"/>
            <a:r>
              <a:rPr lang="en-US" altLang="en-US" sz="2400" b="1" dirty="0"/>
              <a:t>Subject of no interest to readers.</a:t>
            </a:r>
          </a:p>
          <a:p>
            <a:pPr eaLnBrk="1" hangingPunct="1"/>
            <a:r>
              <a:rPr lang="en-US" altLang="en-US" sz="2400" b="1" dirty="0"/>
              <a:t>Poor statistics, tables, figures.</a:t>
            </a:r>
          </a:p>
          <a:p>
            <a:pPr eaLnBrk="1" hangingPunct="1"/>
            <a:r>
              <a:rPr lang="en-US" altLang="en-US" sz="2400" b="1" dirty="0"/>
              <a:t>Old subject / manuscript.</a:t>
            </a:r>
          </a:p>
          <a:p>
            <a:pPr eaLnBrk="1" hangingPunct="1"/>
            <a:r>
              <a:rPr lang="en-US" altLang="en-US" sz="2400" b="1" dirty="0"/>
              <a:t>Unprofessional appearance.</a:t>
            </a:r>
          </a:p>
          <a:p>
            <a:pPr eaLnBrk="1" hangingPunct="1"/>
            <a:r>
              <a:rPr lang="en-US" altLang="en-US" sz="2400" b="1" dirty="0"/>
              <a:t>Title of manuscript.</a:t>
            </a:r>
          </a:p>
          <a:p>
            <a:pPr eaLnBrk="1" hangingPunct="1"/>
            <a:r>
              <a:rPr lang="en-US" altLang="en-US" sz="2400" b="1" dirty="0"/>
              <a:t>Too simple – ‘reporting’.</a:t>
            </a:r>
          </a:p>
          <a:p>
            <a:pPr eaLnBrk="1" hangingPunct="1"/>
            <a:r>
              <a:rPr lang="en-US" altLang="en-US" sz="2400" b="1" dirty="0"/>
              <a:t>Written at the wrong level.</a:t>
            </a:r>
          </a:p>
          <a:p>
            <a:pPr eaLnBrk="1" hangingPunct="1"/>
            <a:endParaRPr lang="en-US" altLang="en-US" b="1" dirty="0"/>
          </a:p>
          <a:p>
            <a:pPr eaLnBrk="1" hangingPunct="1"/>
            <a:endParaRPr lang="en-GB" altLang="en-US" dirty="0"/>
          </a:p>
        </p:txBody>
      </p:sp>
    </p:spTree>
    <p:extLst>
      <p:ext uri="{BB962C8B-B14F-4D97-AF65-F5344CB8AC3E}">
        <p14:creationId xmlns:p14="http://schemas.microsoft.com/office/powerpoint/2010/main" val="2593116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You can do it!</a:t>
            </a:r>
          </a:p>
        </p:txBody>
      </p:sp>
      <p:sp>
        <p:nvSpPr>
          <p:cNvPr id="3" name="Content Placeholder 2"/>
          <p:cNvSpPr>
            <a:spLocks noGrp="1"/>
          </p:cNvSpPr>
          <p:nvPr>
            <p:ph idx="1"/>
          </p:nvPr>
        </p:nvSpPr>
        <p:spPr/>
        <p:txBody>
          <a:bodyPr/>
          <a:lstStyle/>
          <a:p>
            <a:r>
              <a:rPr lang="en-GB" sz="2800" b="1" dirty="0"/>
              <a:t>The greatest barriers to having a successful track record of publications are often self-generated;</a:t>
            </a:r>
          </a:p>
          <a:p>
            <a:r>
              <a:rPr lang="en-GB" sz="2800" b="1" dirty="0"/>
              <a:t>Don’t be afraid or embarrassed to seek out help: practically all successful academic writers have needed an initial leg up!</a:t>
            </a:r>
          </a:p>
          <a:p>
            <a:r>
              <a:rPr lang="en-GB" sz="2800" b="1" dirty="0"/>
              <a:t>Look for co-publication opportunities with experienced writers;</a:t>
            </a:r>
          </a:p>
          <a:p>
            <a:r>
              <a:rPr lang="en-GB" sz="2800" b="1" dirty="0"/>
              <a:t>Always ask with any data set ‘How can I use this in more than one way to maximise impact?’</a:t>
            </a:r>
          </a:p>
        </p:txBody>
      </p:sp>
    </p:spTree>
    <p:extLst>
      <p:ext uri="{BB962C8B-B14F-4D97-AF65-F5344CB8AC3E}">
        <p14:creationId xmlns:p14="http://schemas.microsoft.com/office/powerpoint/2010/main" val="1723763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The ‘ten damn fool questions’ method of getting started...</a:t>
            </a:r>
            <a:endParaRPr lang="en-GB" altLang="en-US" sz="3200" dirty="0"/>
          </a:p>
        </p:txBody>
      </p:sp>
      <p:sp>
        <p:nvSpPr>
          <p:cNvPr id="40963" name="Rectangle 3"/>
          <p:cNvSpPr>
            <a:spLocks noGrp="1" noChangeArrowheads="1"/>
          </p:cNvSpPr>
          <p:nvPr>
            <p:ph type="body" idx="1"/>
          </p:nvPr>
        </p:nvSpPr>
        <p:spPr>
          <a:xfrm>
            <a:off x="468313" y="1412875"/>
            <a:ext cx="3167062" cy="4789488"/>
          </a:xfrm>
        </p:spPr>
        <p:txBody>
          <a:bodyPr/>
          <a:lstStyle/>
          <a:p>
            <a:pPr eaLnBrk="1" hangingPunct="1">
              <a:lnSpc>
                <a:spcPct val="90000"/>
              </a:lnSpc>
            </a:pPr>
            <a:r>
              <a:rPr lang="en-US" altLang="en-US" sz="2400" b="1" dirty="0"/>
              <a:t>What am I doing?</a:t>
            </a:r>
          </a:p>
          <a:p>
            <a:pPr eaLnBrk="1" hangingPunct="1">
              <a:lnSpc>
                <a:spcPct val="90000"/>
              </a:lnSpc>
            </a:pPr>
            <a:r>
              <a:rPr lang="en-US" altLang="en-US" sz="2400" b="1" dirty="0"/>
              <a:t>Why am I doing it?</a:t>
            </a:r>
          </a:p>
          <a:p>
            <a:pPr eaLnBrk="1" hangingPunct="1">
              <a:lnSpc>
                <a:spcPct val="90000"/>
              </a:lnSpc>
            </a:pPr>
            <a:r>
              <a:rPr lang="en-US" altLang="en-US" sz="2400" b="1" dirty="0"/>
              <a:t>What has been done in the past?</a:t>
            </a:r>
          </a:p>
          <a:p>
            <a:pPr eaLnBrk="1" hangingPunct="1">
              <a:lnSpc>
                <a:spcPct val="90000"/>
              </a:lnSpc>
            </a:pPr>
            <a:r>
              <a:rPr lang="en-US" altLang="en-US" sz="2400" b="1" dirty="0"/>
              <a:t>What were the effects?</a:t>
            </a:r>
          </a:p>
          <a:p>
            <a:pPr eaLnBrk="1" hangingPunct="1">
              <a:lnSpc>
                <a:spcPct val="90000"/>
              </a:lnSpc>
            </a:pPr>
            <a:r>
              <a:rPr lang="en-US" altLang="en-US" sz="2400" b="1" dirty="0"/>
              <a:t>Why was this unsatisfactory?</a:t>
            </a:r>
          </a:p>
          <a:p>
            <a:pPr eaLnBrk="1" hangingPunct="1">
              <a:lnSpc>
                <a:spcPct val="90000"/>
              </a:lnSpc>
            </a:pPr>
            <a:r>
              <a:rPr lang="en-US" altLang="en-US" sz="2400" b="1" dirty="0"/>
              <a:t>What have I tried that worked?</a:t>
            </a:r>
          </a:p>
          <a:p>
            <a:pPr eaLnBrk="1" hangingPunct="1">
              <a:lnSpc>
                <a:spcPct val="90000"/>
              </a:lnSpc>
            </a:pPr>
            <a:endParaRPr lang="en-GB" altLang="en-US" sz="2600" dirty="0"/>
          </a:p>
        </p:txBody>
      </p:sp>
      <p:sp>
        <p:nvSpPr>
          <p:cNvPr id="5" name="Rectangle 3"/>
          <p:cNvSpPr txBox="1">
            <a:spLocks noChangeArrowheads="1"/>
          </p:cNvSpPr>
          <p:nvPr/>
        </p:nvSpPr>
        <p:spPr bwMode="auto">
          <a:xfrm>
            <a:off x="4068328" y="1423255"/>
            <a:ext cx="3167062"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a:lstStyle>
          <a:p>
            <a:pPr eaLnBrk="1" hangingPunct="1">
              <a:buClr>
                <a:srgbClr val="002060"/>
              </a:buClr>
            </a:pPr>
            <a:r>
              <a:rPr lang="en-US" altLang="en-US" sz="2400" b="1" dirty="0"/>
              <a:t>What didn’t work so well?</a:t>
            </a:r>
          </a:p>
          <a:p>
            <a:pPr eaLnBrk="1" hangingPunct="1">
              <a:buClr>
                <a:srgbClr val="002060"/>
              </a:buClr>
            </a:pPr>
            <a:r>
              <a:rPr lang="en-US" altLang="en-US" sz="2400" b="1" dirty="0"/>
              <a:t>What have I learned from my success and failures? </a:t>
            </a:r>
          </a:p>
          <a:p>
            <a:pPr eaLnBrk="1" hangingPunct="1">
              <a:buClr>
                <a:srgbClr val="002060"/>
              </a:buClr>
            </a:pPr>
            <a:r>
              <a:rPr lang="en-US" altLang="en-US" sz="2400" b="1" dirty="0"/>
              <a:t>What can I deduce from what I have done?</a:t>
            </a:r>
          </a:p>
          <a:p>
            <a:pPr eaLnBrk="1" hangingPunct="1">
              <a:buClr>
                <a:srgbClr val="002060"/>
              </a:buClr>
            </a:pPr>
            <a:r>
              <a:rPr lang="en-US" altLang="en-US" sz="2400" b="1" dirty="0"/>
              <a:t>What do I plan to do next?</a:t>
            </a:r>
            <a:endParaRPr lang="en-GB" altLang="en-US" sz="2400" b="1" dirty="0"/>
          </a:p>
          <a:p>
            <a:pPr eaLnBrk="1" hangingPunct="1">
              <a:lnSpc>
                <a:spcPct val="90000"/>
              </a:lnSpc>
            </a:pPr>
            <a:endParaRPr lang="en-US" altLang="en-US" sz="2400" b="1" kern="0" dirty="0"/>
          </a:p>
          <a:p>
            <a:pPr eaLnBrk="1" hangingPunct="1">
              <a:lnSpc>
                <a:spcPct val="90000"/>
              </a:lnSpc>
            </a:pPr>
            <a:endParaRPr lang="en-GB" altLang="en-US" sz="2600" kern="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E1BA060-D0F3-4D8D-925A-77525408A768}"/>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is the right journal for me?</a:t>
            </a:r>
          </a:p>
        </p:txBody>
      </p:sp>
      <p:sp>
        <p:nvSpPr>
          <p:cNvPr id="4" name="Content Placeholder 3">
            <a:extLst>
              <a:ext uri="{FF2B5EF4-FFF2-40B4-BE49-F238E27FC236}">
                <a16:creationId xmlns:a16="http://schemas.microsoft.com/office/drawing/2014/main" id="{F75D7123-7837-4985-BFF5-E0E6E1DF4CD5}"/>
              </a:ext>
            </a:extLst>
          </p:cNvPr>
          <p:cNvSpPr>
            <a:spLocks noGrp="1"/>
          </p:cNvSpPr>
          <p:nvPr>
            <p:ph idx="1"/>
          </p:nvPr>
        </p:nvSpPr>
        <p:spPr/>
        <p:txBody>
          <a:bodyPr/>
          <a:lstStyle/>
          <a:p>
            <a:pPr marL="0" lvl="0" indent="0">
              <a:buNone/>
            </a:pPr>
            <a:r>
              <a:rPr lang="en-GB" sz="2800" b="1" dirty="0"/>
              <a:t>You need to make some realistic choices based on your publishing plan:</a:t>
            </a:r>
          </a:p>
          <a:p>
            <a:pPr lvl="0"/>
            <a:r>
              <a:rPr lang="en-GB" sz="2800" b="1" dirty="0"/>
              <a:t>High impact factor journal or getting a foot on the ladder?</a:t>
            </a:r>
          </a:p>
          <a:p>
            <a:pPr lvl="0"/>
            <a:r>
              <a:rPr lang="en-GB" sz="2800" b="1" dirty="0"/>
              <a:t>A long-established or a less well-known one?</a:t>
            </a:r>
          </a:p>
          <a:p>
            <a:pPr lvl="0"/>
            <a:r>
              <a:rPr lang="en-GB" sz="2800" b="1" dirty="0"/>
              <a:t>Single nation or international?</a:t>
            </a:r>
          </a:p>
          <a:p>
            <a:pPr lvl="0"/>
            <a:r>
              <a:rPr lang="en-GB" sz="2800" b="1" dirty="0"/>
              <a:t>Paper or electronic?</a:t>
            </a:r>
          </a:p>
          <a:p>
            <a:pPr lvl="0"/>
            <a:r>
              <a:rPr lang="en-GB" sz="2800" b="1" dirty="0"/>
              <a:t>A practically-orientated or a more theoretical one?</a:t>
            </a:r>
          </a:p>
          <a:p>
            <a:pPr lvl="0"/>
            <a:r>
              <a:rPr lang="en-GB" sz="2800" b="1" dirty="0"/>
              <a:t>One that prefers qualitative or quantitative articles?</a:t>
            </a:r>
          </a:p>
          <a:p>
            <a:endParaRPr lang="en-GB" b="1" dirty="0"/>
          </a:p>
        </p:txBody>
      </p:sp>
    </p:spTree>
    <p:extLst>
      <p:ext uri="{BB962C8B-B14F-4D97-AF65-F5344CB8AC3E}">
        <p14:creationId xmlns:p14="http://schemas.microsoft.com/office/powerpoint/2010/main" val="4255723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1E0A3-C618-4860-A407-EE269BD35695}"/>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Publishing in journals</a:t>
            </a:r>
          </a:p>
        </p:txBody>
      </p:sp>
      <p:sp>
        <p:nvSpPr>
          <p:cNvPr id="3" name="Content Placeholder 2">
            <a:extLst>
              <a:ext uri="{FF2B5EF4-FFF2-40B4-BE49-F238E27FC236}">
                <a16:creationId xmlns:a16="http://schemas.microsoft.com/office/drawing/2014/main" id="{47D0CDA9-ACCD-4F32-8980-48C7C653B5AF}"/>
              </a:ext>
            </a:extLst>
          </p:cNvPr>
          <p:cNvSpPr>
            <a:spLocks noGrp="1"/>
          </p:cNvSpPr>
          <p:nvPr>
            <p:ph idx="1"/>
          </p:nvPr>
        </p:nvSpPr>
        <p:spPr/>
        <p:txBody>
          <a:bodyPr/>
          <a:lstStyle/>
          <a:p>
            <a:r>
              <a:rPr lang="en-GB" b="1" dirty="0"/>
              <a:t>All academics want/need to publish in journals but this can be a daunting task;</a:t>
            </a:r>
          </a:p>
          <a:p>
            <a:r>
              <a:rPr lang="en-GB" b="1" dirty="0"/>
              <a:t>Getting into high quality refereed journals is the ambition of most people, but this is difficult to achieve;</a:t>
            </a:r>
          </a:p>
          <a:p>
            <a:r>
              <a:rPr lang="en-GB" b="1" dirty="0"/>
              <a:t>This workshop explores how you can maximise your potential to do this, without underplaying the challenges you will face.</a:t>
            </a:r>
          </a:p>
        </p:txBody>
      </p:sp>
    </p:spTree>
    <p:extLst>
      <p:ext uri="{BB962C8B-B14F-4D97-AF65-F5344CB8AC3E}">
        <p14:creationId xmlns:p14="http://schemas.microsoft.com/office/powerpoint/2010/main" val="3655270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7BAFD-F17E-4128-B25C-A9BCEF6657A0}"/>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might impact on your decision:</a:t>
            </a:r>
          </a:p>
        </p:txBody>
      </p:sp>
      <p:sp>
        <p:nvSpPr>
          <p:cNvPr id="3" name="Content Placeholder 2">
            <a:extLst>
              <a:ext uri="{FF2B5EF4-FFF2-40B4-BE49-F238E27FC236}">
                <a16:creationId xmlns:a16="http://schemas.microsoft.com/office/drawing/2014/main" id="{2E9B0F03-603A-4FBF-AD0D-2AA540B58942}"/>
              </a:ext>
            </a:extLst>
          </p:cNvPr>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b="1" dirty="0"/>
              <a:t>Pressure to publish only in high-impact journals;</a:t>
            </a:r>
          </a:p>
          <a:p>
            <a:r>
              <a:rPr lang="en-GB" sz="2800" b="1" dirty="0"/>
              <a:t>The extent to which you are in a hurry;</a:t>
            </a:r>
          </a:p>
          <a:p>
            <a:r>
              <a:rPr lang="en-GB" sz="2800" b="1" dirty="0"/>
              <a:t>Advice from colleagues/mentors about how innovative this work is;</a:t>
            </a:r>
          </a:p>
          <a:p>
            <a:r>
              <a:rPr lang="en-GB" sz="2800" b="1" dirty="0"/>
              <a:t>Whether you or your mentor has any contacts within an editorial team.</a:t>
            </a:r>
          </a:p>
          <a:p>
            <a:endParaRPr lang="en-GB" sz="2800" b="1" dirty="0"/>
          </a:p>
        </p:txBody>
      </p:sp>
    </p:spTree>
    <p:extLst>
      <p:ext uri="{BB962C8B-B14F-4D97-AF65-F5344CB8AC3E}">
        <p14:creationId xmlns:p14="http://schemas.microsoft.com/office/powerpoint/2010/main" val="3954633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265BA-8AFF-42BC-9BDC-0B63B04C9483}"/>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Getting started publishing on teaching, learning and assessment</a:t>
            </a:r>
          </a:p>
        </p:txBody>
      </p:sp>
      <p:sp>
        <p:nvSpPr>
          <p:cNvPr id="3" name="Content Placeholder 2">
            <a:extLst>
              <a:ext uri="{FF2B5EF4-FFF2-40B4-BE49-F238E27FC236}">
                <a16:creationId xmlns:a16="http://schemas.microsoft.com/office/drawing/2014/main" id="{FF7A26F3-B749-4EC6-A050-A67B0B4CAF16}"/>
              </a:ext>
            </a:extLst>
          </p:cNvPr>
          <p:cNvSpPr>
            <a:spLocks noGrp="1"/>
          </p:cNvSpPr>
          <p:nvPr>
            <p:ph idx="1"/>
          </p:nvPr>
        </p:nvSpPr>
        <p:spPr/>
        <p:txBody>
          <a:bodyPr/>
          <a:lstStyle/>
          <a:p>
            <a:pPr marL="0" indent="0">
              <a:buNone/>
            </a:pPr>
            <a:r>
              <a:rPr lang="en-GB" sz="2400" b="1" dirty="0"/>
              <a:t>This interactive workshop for </a:t>
            </a:r>
            <a:r>
              <a:rPr lang="en-GB" sz="2400" b="1" dirty="0" err="1"/>
              <a:t>PebblePad</a:t>
            </a:r>
            <a:r>
              <a:rPr lang="en-GB" sz="2400" b="1" dirty="0"/>
              <a:t> will enable participants who are relative novices to publishing about higher education teaching, learning and assessment to:</a:t>
            </a:r>
          </a:p>
          <a:p>
            <a:pPr lvl="0"/>
            <a:r>
              <a:rPr lang="en-GB" sz="2400" b="1" dirty="0"/>
              <a:t>​practise all the necessary steps required to complete articles and other outputs for publication;</a:t>
            </a:r>
          </a:p>
          <a:p>
            <a:pPr lvl="0"/>
            <a:r>
              <a:rPr lang="en-GB" sz="2400" b="1" dirty="0"/>
              <a:t>consider the range of outlets where academics can publish research and good scholarly practice on teaching, learning, assessment and feedback;</a:t>
            </a:r>
          </a:p>
          <a:p>
            <a:pPr lvl="0"/>
            <a:r>
              <a:rPr lang="en-GB" sz="2400" b="1" dirty="0"/>
              <a:t>review appropriate styles, registers and language for journal publications;</a:t>
            </a:r>
          </a:p>
          <a:p>
            <a:pPr lvl="0"/>
            <a:r>
              <a:rPr lang="en-GB" sz="2400" b="1" dirty="0"/>
              <a:t>discuss some simple processes to draft, redraft and complete a journal article.</a:t>
            </a:r>
          </a:p>
          <a:p>
            <a:endParaRPr lang="en-GB" dirty="0"/>
          </a:p>
        </p:txBody>
      </p:sp>
    </p:spTree>
    <p:extLst>
      <p:ext uri="{BB962C8B-B14F-4D97-AF65-F5344CB8AC3E}">
        <p14:creationId xmlns:p14="http://schemas.microsoft.com/office/powerpoint/2010/main" val="1349544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476250"/>
            <a:ext cx="7543800" cy="714375"/>
          </a:xfrm>
        </p:spPr>
        <p:txBody>
          <a:bodyPr/>
          <a:lstStyle/>
          <a:p>
            <a:pPr eaLnBrk="1" hangingPunct="1"/>
            <a:r>
              <a:rPr lang="en-US" altLang="en-US" sz="3200" dirty="0"/>
              <a:t>Referees and reviewers are looking for the following in manuscripts:</a:t>
            </a:r>
            <a:endParaRPr lang="en-GB" altLang="en-US" sz="3200" dirty="0"/>
          </a:p>
        </p:txBody>
      </p:sp>
      <p:sp>
        <p:nvSpPr>
          <p:cNvPr id="35843" name="Rectangle 3"/>
          <p:cNvSpPr>
            <a:spLocks noGrp="1" noChangeArrowheads="1"/>
          </p:cNvSpPr>
          <p:nvPr>
            <p:ph type="body" idx="1"/>
          </p:nvPr>
        </p:nvSpPr>
        <p:spPr/>
        <p:txBody>
          <a:bodyPr/>
          <a:lstStyle/>
          <a:p>
            <a:pPr eaLnBrk="1" hangingPunct="1">
              <a:lnSpc>
                <a:spcPct val="90000"/>
              </a:lnSpc>
            </a:pPr>
            <a:r>
              <a:rPr lang="en-US" altLang="en-US" b="1"/>
              <a:t>Clarity, coherence, well-written.</a:t>
            </a:r>
          </a:p>
          <a:p>
            <a:pPr eaLnBrk="1" hangingPunct="1">
              <a:lnSpc>
                <a:spcPct val="90000"/>
              </a:lnSpc>
            </a:pPr>
            <a:r>
              <a:rPr lang="en-US" altLang="en-US" b="1"/>
              <a:t>Thoroughness.</a:t>
            </a:r>
          </a:p>
          <a:p>
            <a:pPr eaLnBrk="1" hangingPunct="1">
              <a:lnSpc>
                <a:spcPct val="90000"/>
              </a:lnSpc>
            </a:pPr>
            <a:r>
              <a:rPr lang="en-US" altLang="en-US" b="1"/>
              <a:t>Research method.</a:t>
            </a:r>
          </a:p>
          <a:p>
            <a:pPr eaLnBrk="1" hangingPunct="1">
              <a:lnSpc>
                <a:spcPct val="90000"/>
              </a:lnSpc>
            </a:pPr>
            <a:r>
              <a:rPr lang="en-US" altLang="en-US" b="1"/>
              <a:t>Appropriateness to the journal.</a:t>
            </a:r>
          </a:p>
          <a:p>
            <a:pPr eaLnBrk="1" hangingPunct="1">
              <a:lnSpc>
                <a:spcPct val="90000"/>
              </a:lnSpc>
            </a:pPr>
            <a:r>
              <a:rPr lang="en-US" altLang="en-US" b="1"/>
              <a:t>A unique contribution.</a:t>
            </a:r>
          </a:p>
          <a:p>
            <a:pPr eaLnBrk="1" hangingPunct="1">
              <a:lnSpc>
                <a:spcPct val="90000"/>
              </a:lnSpc>
            </a:pPr>
            <a:r>
              <a:rPr lang="en-US" altLang="en-US" b="1"/>
              <a:t>Advancement of knowledge.</a:t>
            </a:r>
          </a:p>
          <a:p>
            <a:pPr eaLnBrk="1" hangingPunct="1">
              <a:lnSpc>
                <a:spcPct val="90000"/>
              </a:lnSpc>
            </a:pPr>
            <a:r>
              <a:rPr lang="en-US" altLang="en-US" b="1"/>
              <a:t>Importance of subject</a:t>
            </a:r>
          </a:p>
          <a:p>
            <a:pPr eaLnBrk="1" hangingPunct="1">
              <a:lnSpc>
                <a:spcPct val="90000"/>
              </a:lnSpc>
            </a:pPr>
            <a:r>
              <a:rPr lang="en-US" altLang="en-US" b="1"/>
              <a:t>Generalisability and validity of results.</a:t>
            </a:r>
          </a:p>
          <a:p>
            <a:pPr eaLnBrk="1" hangingPunct="1">
              <a:lnSpc>
                <a:spcPct val="90000"/>
              </a:lnSpc>
            </a:pPr>
            <a:r>
              <a:rPr lang="en-US" altLang="en-US" b="1"/>
              <a:t>Timeliness.</a:t>
            </a:r>
            <a:endParaRPr lang="en-GB" altLang="en-US"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Most common problems editors experience with manuscripts received...</a:t>
            </a:r>
            <a:endParaRPr lang="en-GB" altLang="en-US" sz="3200" dirty="0"/>
          </a:p>
        </p:txBody>
      </p:sp>
      <p:sp>
        <p:nvSpPr>
          <p:cNvPr id="34819" name="Rectangle 3"/>
          <p:cNvSpPr>
            <a:spLocks noGrp="1" noChangeArrowheads="1"/>
          </p:cNvSpPr>
          <p:nvPr>
            <p:ph type="body" idx="1"/>
          </p:nvPr>
        </p:nvSpPr>
        <p:spPr/>
        <p:txBody>
          <a:bodyPr/>
          <a:lstStyle/>
          <a:p>
            <a:pPr eaLnBrk="1" hangingPunct="1"/>
            <a:r>
              <a:rPr lang="en-US" altLang="en-US" b="1" dirty="0"/>
              <a:t>slight, trivial or low-quality work/research.</a:t>
            </a:r>
          </a:p>
          <a:p>
            <a:pPr eaLnBrk="1" hangingPunct="1"/>
            <a:r>
              <a:rPr lang="en-US" altLang="en-US" b="1" dirty="0"/>
              <a:t>inappropriate subject for journal.</a:t>
            </a:r>
          </a:p>
          <a:p>
            <a:pPr eaLnBrk="1" hangingPunct="1"/>
            <a:r>
              <a:rPr lang="en-US" altLang="en-US" b="1" dirty="0"/>
              <a:t>poor quality of writing.</a:t>
            </a:r>
          </a:p>
          <a:p>
            <a:pPr eaLnBrk="1" hangingPunct="1"/>
            <a:r>
              <a:rPr lang="en-US" altLang="en-US" b="1" dirty="0"/>
              <a:t>failure to follow author guidelines.</a:t>
            </a:r>
          </a:p>
          <a:p>
            <a:pPr eaLnBrk="1" hangingPunct="1"/>
            <a:r>
              <a:rPr lang="en-US" altLang="en-US" b="1" dirty="0"/>
              <a:t>presentation/appearance/format.</a:t>
            </a:r>
          </a:p>
          <a:p>
            <a:pPr eaLnBrk="1" hangingPunct="1"/>
            <a:endParaRPr lang="en-GB" altLang="en-US" dirty="0"/>
          </a:p>
        </p:txBody>
      </p:sp>
    </p:spTree>
    <p:extLst>
      <p:ext uri="{BB962C8B-B14F-4D97-AF65-F5344CB8AC3E}">
        <p14:creationId xmlns:p14="http://schemas.microsoft.com/office/powerpoint/2010/main" val="8340629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Writing in journals: some suggestions...</a:t>
            </a:r>
            <a:endParaRPr lang="en-GB" altLang="en-US" sz="3200" dirty="0"/>
          </a:p>
        </p:txBody>
      </p:sp>
      <p:sp>
        <p:nvSpPr>
          <p:cNvPr id="37891" name="Rectangle 3"/>
          <p:cNvSpPr>
            <a:spLocks noGrp="1" noChangeArrowheads="1"/>
          </p:cNvSpPr>
          <p:nvPr>
            <p:ph type="body" idx="1"/>
          </p:nvPr>
        </p:nvSpPr>
        <p:spPr/>
        <p:txBody>
          <a:bodyPr/>
          <a:lstStyle/>
          <a:p>
            <a:pPr eaLnBrk="1" hangingPunct="1"/>
            <a:r>
              <a:rPr lang="en-US" altLang="en-US" b="1" dirty="0"/>
              <a:t>Never publish in a vacuum: know where you are aiming to publish your work by carefully reviewing the available outlets in your field;</a:t>
            </a:r>
          </a:p>
          <a:p>
            <a:pPr eaLnBrk="1" hangingPunct="1"/>
            <a:r>
              <a:rPr lang="en-US" altLang="en-US" b="1" dirty="0"/>
              <a:t>Ask your mentor or research leader which journals would be best for you to target;</a:t>
            </a:r>
          </a:p>
          <a:p>
            <a:pPr eaLnBrk="1" hangingPunct="1"/>
            <a:r>
              <a:rPr lang="en-US" altLang="en-US" b="1" dirty="0"/>
              <a:t>Every journal has its own particular strengths and preferences, so consider whether your work should best be published in a major academic journal, or perhaps some emerging, less prestigious journal.</a:t>
            </a:r>
            <a:endParaRPr lang="en-GB" altLang="en-US"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Writing in journals: some suggestions...</a:t>
            </a:r>
            <a:endParaRPr lang="en-GB" altLang="en-US" sz="3200" dirty="0"/>
          </a:p>
        </p:txBody>
      </p:sp>
      <p:sp>
        <p:nvSpPr>
          <p:cNvPr id="38915" name="Rectangle 3"/>
          <p:cNvSpPr>
            <a:spLocks noGrp="1" noChangeArrowheads="1"/>
          </p:cNvSpPr>
          <p:nvPr>
            <p:ph type="body" idx="1"/>
          </p:nvPr>
        </p:nvSpPr>
        <p:spPr/>
        <p:txBody>
          <a:bodyPr/>
          <a:lstStyle/>
          <a:p>
            <a:pPr eaLnBrk="1" hangingPunct="1"/>
            <a:r>
              <a:rPr lang="en-US" altLang="en-US" sz="2600" b="1" dirty="0"/>
              <a:t>Some material has a more practical than academic bias. You may consider a practitioners’ journal to be the appropriate vehicle for a particular piece rather than a strictly academic journal;</a:t>
            </a:r>
          </a:p>
          <a:p>
            <a:pPr eaLnBrk="1" hangingPunct="1"/>
            <a:r>
              <a:rPr lang="en-US" altLang="en-US" sz="2600" b="1" dirty="0"/>
              <a:t>It may be that your work has a particular specialist audience, and that it is best placed in a specialist journal;</a:t>
            </a:r>
          </a:p>
          <a:p>
            <a:pPr eaLnBrk="1" hangingPunct="1"/>
            <a:r>
              <a:rPr lang="en-US" altLang="en-US" sz="2600" b="1" dirty="0"/>
              <a:t>Assess what may be attractive to the editor of a journal in the light of recent trends in the publication. Some topics move rapidly in and out of fashion;</a:t>
            </a:r>
          </a:p>
          <a:p>
            <a:pPr eaLnBrk="1" hangingPunct="1"/>
            <a:r>
              <a:rPr lang="en-US" altLang="en-US" sz="2600" b="1" dirty="0"/>
              <a:t>Assess realistically whether you can match up to the demands of a target journal.</a:t>
            </a:r>
          </a:p>
          <a:p>
            <a:pPr eaLnBrk="1" hangingPunct="1"/>
            <a:endParaRPr lang="en-GB" altLang="en-US" sz="26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FAFAD-552F-4B87-BCD5-B73D5F0570AA}"/>
              </a:ext>
            </a:extLst>
          </p:cNvPr>
          <p:cNvSpPr>
            <a:spLocks noGrp="1"/>
          </p:cNvSpPr>
          <p:nvPr>
            <p:ph type="title"/>
          </p:nvPr>
        </p:nvSpPr>
        <p:spPr>
          <a:xfrm>
            <a:off x="250825" y="188913"/>
            <a:ext cx="8713788" cy="28775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How does the editorial process work?</a:t>
            </a:r>
          </a:p>
        </p:txBody>
      </p:sp>
      <p:sp>
        <p:nvSpPr>
          <p:cNvPr id="3" name="Content Placeholder 2">
            <a:extLst>
              <a:ext uri="{FF2B5EF4-FFF2-40B4-BE49-F238E27FC236}">
                <a16:creationId xmlns:a16="http://schemas.microsoft.com/office/drawing/2014/main" id="{38229912-0E52-4ECA-9CC3-4D2BF22DB93B}"/>
              </a:ext>
            </a:extLst>
          </p:cNvPr>
          <p:cNvSpPr>
            <a:spLocks noGrp="1"/>
          </p:cNvSpPr>
          <p:nvPr>
            <p:ph idx="1"/>
          </p:nvPr>
        </p:nvSpPr>
        <p:spPr>
          <a:xfrm>
            <a:off x="107504" y="548680"/>
            <a:ext cx="9036496" cy="5174780"/>
          </a:xfrm>
        </p:spPr>
        <p:txBody>
          <a:bodyPr/>
          <a:lstStyle/>
          <a:p>
            <a:pPr lvl="0"/>
            <a:r>
              <a:rPr lang="en-GB" sz="2100" b="1" dirty="0"/>
              <a:t>You having decided that your work is ready, you submit your material (normally online nowadays);</a:t>
            </a:r>
          </a:p>
          <a:p>
            <a:pPr lvl="0"/>
            <a:r>
              <a:rPr lang="en-GB" sz="2100" b="1" dirty="0"/>
              <a:t>An editor or an editorial assistant gives it a first scrutiny based on the title and the abstract, and decides whether your article fits the journal’s requirements;</a:t>
            </a:r>
          </a:p>
          <a:p>
            <a:pPr lvl="0"/>
            <a:r>
              <a:rPr lang="en-GB" sz="2100" b="1" dirty="0"/>
              <a:t>If it does, two or more reviewers are allocated, normally with around a three-week turnaround time (if not, you should get an immediate rejection);</a:t>
            </a:r>
          </a:p>
          <a:p>
            <a:pPr lvl="0"/>
            <a:r>
              <a:rPr lang="en-GB" sz="2100" b="1" dirty="0"/>
              <a:t>The editor or editorial assistant looks at what the reviewers have said to see if there is consensus, either to publish as it stands (very rare), publish with minor revisions (much more common), publish it with major revisions (also pretty common), to ask you to do more work without any assurance of acceptance (not unusual) or reject (also not unusual). If there is no consensus, they may seek a further reviewer, or the editor may take on this role herself/himself;</a:t>
            </a:r>
          </a:p>
          <a:p>
            <a:pPr lvl="0"/>
            <a:r>
              <a:rPr lang="en-GB" sz="2100" b="1" dirty="0"/>
              <a:t>For anything other than an outright rejection or an instant acceptance, the response to you has to be crafted by the editor or editorial assistant which can also take considerable time.</a:t>
            </a:r>
          </a:p>
          <a:p>
            <a:endParaRPr lang="en-GB" sz="2100" b="1" dirty="0"/>
          </a:p>
        </p:txBody>
      </p:sp>
    </p:spTree>
    <p:extLst>
      <p:ext uri="{BB962C8B-B14F-4D97-AF65-F5344CB8AC3E}">
        <p14:creationId xmlns:p14="http://schemas.microsoft.com/office/powerpoint/2010/main" val="3073408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altLang="en-US" sz="3200" dirty="0"/>
              <a:t>How do you evaluate the status and impact of journals?</a:t>
            </a:r>
          </a:p>
        </p:txBody>
      </p:sp>
      <p:sp>
        <p:nvSpPr>
          <p:cNvPr id="49155" name="Content Placeholder 4"/>
          <p:cNvSpPr>
            <a:spLocks noGrp="1"/>
          </p:cNvSpPr>
          <p:nvPr>
            <p:ph idx="1"/>
          </p:nvPr>
        </p:nvSpPr>
        <p:spPr/>
        <p:txBody>
          <a:bodyPr/>
          <a:lstStyle/>
          <a:p>
            <a:pPr>
              <a:buFont typeface="Wingdings" panose="05000000000000000000" pitchFamily="2" charset="2"/>
              <a:buNone/>
            </a:pPr>
            <a:r>
              <a:rPr lang="en-GB" altLang="en-US" sz="2200" b="1" dirty="0"/>
              <a:t>The impact factor (IF) of an </a:t>
            </a:r>
            <a:r>
              <a:rPr lang="en-GB" altLang="en-US" sz="2200" b="1" dirty="0">
                <a:hlinkClick r:id="rId2" tooltip="Academic journal"/>
              </a:rPr>
              <a:t>academic journal</a:t>
            </a:r>
            <a:r>
              <a:rPr lang="en-GB" altLang="en-US" sz="2200" b="1" dirty="0"/>
              <a:t> is a measure reflecting the average number of </a:t>
            </a:r>
            <a:r>
              <a:rPr lang="en-GB" altLang="en-US" sz="2200" b="1" dirty="0">
                <a:hlinkClick r:id="rId2" tooltip="Citation"/>
              </a:rPr>
              <a:t>citations</a:t>
            </a:r>
            <a:r>
              <a:rPr lang="en-GB" altLang="en-US" sz="2200" b="1" dirty="0"/>
              <a:t> to recent articles published in the journal. It is frequently used as a </a:t>
            </a:r>
            <a:r>
              <a:rPr lang="en-GB" altLang="en-US" sz="2200" b="1" dirty="0">
                <a:hlinkClick r:id="rId2" tooltip="Proxy (statistics)"/>
              </a:rPr>
              <a:t>proxy</a:t>
            </a:r>
            <a:r>
              <a:rPr lang="en-GB" altLang="en-US" sz="2200" b="1" dirty="0"/>
              <a:t> for the relative importance of a journal within its field, with journals with higher impact factors deemed to be more important than those with lower ones. The impact factor was devised by </a:t>
            </a:r>
            <a:r>
              <a:rPr lang="en-GB" altLang="en-US" sz="2200" b="1" dirty="0">
                <a:hlinkClick r:id="rId2" tooltip="Eugene Garfield"/>
              </a:rPr>
              <a:t>Eugene Garfield</a:t>
            </a:r>
            <a:r>
              <a:rPr lang="en-GB" altLang="en-US" sz="2200" b="1" dirty="0"/>
              <a:t>, the founder of the </a:t>
            </a:r>
            <a:r>
              <a:rPr lang="en-GB" altLang="en-US" sz="2200" b="1" dirty="0">
                <a:hlinkClick r:id="rId2" tooltip="Institute for Scientific Information"/>
              </a:rPr>
              <a:t>Institute for Scientific Information</a:t>
            </a:r>
            <a:r>
              <a:rPr lang="en-GB" altLang="en-US" sz="2200" b="1" dirty="0"/>
              <a:t>. Impact factors are calculated yearly starting from 1975 for those journals that are indexed in the </a:t>
            </a:r>
            <a:r>
              <a:rPr lang="en-GB" altLang="en-US" sz="2200" b="1" i="1" dirty="0">
                <a:hlinkClick r:id="rId2" tooltip="Journal Citation Reports"/>
              </a:rPr>
              <a:t>Journal Citation Reports</a:t>
            </a:r>
            <a:r>
              <a:rPr lang="en-GB" altLang="en-US" sz="2200" b="1" dirty="0"/>
              <a:t>. Impact factors cannot be used to compare journals across disciplines. A journal can adopt editorial policies to increase its impact factor. For example, journals may publish a larger percentage of </a:t>
            </a:r>
            <a:r>
              <a:rPr lang="en-GB" altLang="en-US" sz="2200" b="1" dirty="0">
                <a:hlinkClick r:id="rId2" tooltip="Review article"/>
              </a:rPr>
              <a:t>review articles</a:t>
            </a:r>
            <a:r>
              <a:rPr lang="en-GB" altLang="en-US" sz="2200" b="1" dirty="0"/>
              <a:t> which generally are cited more than research reports </a:t>
            </a:r>
            <a:r>
              <a:rPr lang="en-GB" altLang="en-US" sz="2200" b="1" u="sng" dirty="0">
                <a:hlinkClick r:id="rId2"/>
              </a:rPr>
              <a:t>http://en.wikipedia.org/wiki/Impact_factor</a:t>
            </a:r>
            <a:r>
              <a:rPr lang="en-GB" altLang="en-US" sz="2200" b="1" dirty="0"/>
              <a:t>, see also </a:t>
            </a:r>
            <a:r>
              <a:rPr lang="en-GB" altLang="en-US" sz="2200" b="1" u="sng" dirty="0">
                <a:hlinkClick r:id="rId2"/>
              </a:rPr>
              <a:t>http://en.wikipedia.org/wiki/Journal_Citation_Reports</a:t>
            </a:r>
            <a:endParaRPr lang="en-GB" altLang="en-US" sz="2200" b="1" dirty="0"/>
          </a:p>
          <a:p>
            <a:endParaRPr lang="en-GB" altLang="en-US" sz="2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3"/>
          <p:cNvSpPr>
            <a:spLocks noGrp="1"/>
          </p:cNvSpPr>
          <p:nvPr>
            <p:ph type="title"/>
          </p:nvPr>
        </p:nvSpPr>
        <p:spPr>
          <a:xfrm>
            <a:off x="457200" y="249238"/>
            <a:ext cx="7543800" cy="7413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altLang="en-US" sz="3200" dirty="0"/>
              <a:t>A useful tool to help you calculate ratings at </a:t>
            </a:r>
            <a:r>
              <a:rPr lang="en-GB" altLang="en-US" sz="3200" dirty="0">
                <a:hlinkClick r:id="rId2"/>
              </a:rPr>
              <a:t>http://www.scimagojr.com/index.php</a:t>
            </a:r>
            <a:r>
              <a:rPr lang="en-GB" altLang="en-US" sz="3200" dirty="0"/>
              <a:t> </a:t>
            </a:r>
          </a:p>
        </p:txBody>
      </p:sp>
      <p:sp>
        <p:nvSpPr>
          <p:cNvPr id="50179" name="Content Placeholder 4"/>
          <p:cNvSpPr>
            <a:spLocks noGrp="1"/>
          </p:cNvSpPr>
          <p:nvPr>
            <p:ph idx="1"/>
          </p:nvPr>
        </p:nvSpPr>
        <p:spPr>
          <a:xfrm>
            <a:off x="571500" y="1285875"/>
            <a:ext cx="8229600" cy="5033963"/>
          </a:xfrm>
        </p:spPr>
        <p:txBody>
          <a:bodyPr/>
          <a:lstStyle/>
          <a:p>
            <a:pPr>
              <a:buFont typeface="Wingdings" panose="05000000000000000000" pitchFamily="2" charset="2"/>
              <a:buNone/>
            </a:pPr>
            <a:r>
              <a:rPr lang="en-GB" altLang="en-US" sz="2400" b="1" dirty="0"/>
              <a:t>If you type in the name of a journal in the box JOURNAL SEARCH it will give a graphical and numerical indication of its influence over the last few years (rising or falling). (It also identifies its country of publication).</a:t>
            </a:r>
          </a:p>
          <a:p>
            <a:pPr>
              <a:buFont typeface="Wingdings" panose="05000000000000000000" pitchFamily="2" charset="2"/>
              <a:buNone/>
            </a:pPr>
            <a:r>
              <a:rPr lang="en-GB" altLang="en-US" sz="2400" b="1" dirty="0"/>
              <a:t>If you click on JOURNAL RANKING they can select by Social Science and then Education and then by region (worldwide or in the UK or in the USA, etc.) and it will show the journals with the highest impact factors in rank order. You will notice that it also includes journals for primary and secondary education but you can select out the HE ones. </a:t>
            </a:r>
          </a:p>
          <a:p>
            <a:pPr>
              <a:buFont typeface="Wingdings" panose="05000000000000000000" pitchFamily="2" charset="2"/>
              <a:buNone/>
            </a:pPr>
            <a:r>
              <a:rPr lang="en-GB" altLang="en-US" sz="1800" b="1" dirty="0"/>
              <a:t>Thanks to Ray Land at Durham University for this tip</a:t>
            </a:r>
            <a:r>
              <a:rPr lang="en-GB" altLang="en-US" b="1" dirty="0"/>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AABF0-A9FA-4D24-8057-6F0A7D6AF86E}"/>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2146F8B7-593C-4A6A-B615-916E30F17FEA}"/>
              </a:ext>
            </a:extLst>
          </p:cNvPr>
          <p:cNvSpPr>
            <a:spLocks noGrp="1"/>
          </p:cNvSpPr>
          <p:nvPr>
            <p:ph type="subTitle" idx="1"/>
          </p:nvPr>
        </p:nvSpPr>
        <p:spPr/>
        <p:txBody>
          <a:bodyPr/>
          <a:lstStyle/>
          <a:p>
            <a:r>
              <a:rPr lang="en-GB" sz="4000" b="1" dirty="0"/>
              <a:t>Using material from your dissertation as a basis for publications</a:t>
            </a:r>
          </a:p>
        </p:txBody>
      </p:sp>
    </p:spTree>
    <p:extLst>
      <p:ext uri="{BB962C8B-B14F-4D97-AF65-F5344CB8AC3E}">
        <p14:creationId xmlns:p14="http://schemas.microsoft.com/office/powerpoint/2010/main" val="518123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Title 3"/>
          <p:cNvSpPr>
            <a:spLocks noGrp="1"/>
          </p:cNvSpPr>
          <p:nvPr>
            <p:ph type="title"/>
          </p:nvPr>
        </p:nvSpPr>
        <p:spPr>
          <a:xfrm>
            <a:off x="457200" y="152400"/>
            <a:ext cx="7543800" cy="5334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0" hangingPunct="0"/>
            <a:r>
              <a:rPr lang="en-GB" altLang="en-US" sz="3200" dirty="0"/>
              <a:t>From dissertation to publication</a:t>
            </a:r>
          </a:p>
        </p:txBody>
      </p:sp>
      <p:graphicFrame>
        <p:nvGraphicFramePr>
          <p:cNvPr id="6" name="Table 5"/>
          <p:cNvGraphicFramePr>
            <a:graphicFrameLocks noGrp="1"/>
          </p:cNvGraphicFramePr>
          <p:nvPr>
            <p:extLst>
              <p:ext uri="{D42A27DB-BD31-4B8C-83A1-F6EECF244321}">
                <p14:modId xmlns:p14="http://schemas.microsoft.com/office/powerpoint/2010/main" val="4012700546"/>
              </p:ext>
            </p:extLst>
          </p:nvPr>
        </p:nvGraphicFramePr>
        <p:xfrm>
          <a:off x="304800" y="609600"/>
          <a:ext cx="8686800" cy="6015953"/>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418311">
                <a:tc>
                  <a:txBody>
                    <a:bodyPr/>
                    <a:lstStyle/>
                    <a:p>
                      <a:endParaRPr lang="en-GB" sz="1800" b="1" dirty="0"/>
                    </a:p>
                  </a:txBody>
                  <a:tcPr marT="45723" marB="45723"/>
                </a:tc>
                <a:tc>
                  <a:txBody>
                    <a:bodyPr/>
                    <a:lstStyle/>
                    <a:p>
                      <a:r>
                        <a:rPr lang="en-GB" sz="1800" b="1" dirty="0"/>
                        <a:t>Do:</a:t>
                      </a:r>
                    </a:p>
                  </a:txBody>
                  <a:tcPr marT="45723" marB="45723"/>
                </a:tc>
                <a:tc>
                  <a:txBody>
                    <a:bodyPr/>
                    <a:lstStyle/>
                    <a:p>
                      <a:r>
                        <a:rPr lang="en-GB" sz="1800" b="1" dirty="0"/>
                        <a:t>Do not:</a:t>
                      </a:r>
                    </a:p>
                  </a:txBody>
                  <a:tcPr marT="45723" marB="45723"/>
                </a:tc>
                <a:extLst>
                  <a:ext uri="{0D108BD9-81ED-4DB2-BD59-A6C34878D82A}">
                    <a16:rowId xmlns:a16="http://schemas.microsoft.com/office/drawing/2014/main" val="10000"/>
                  </a:ext>
                </a:extLst>
              </a:tr>
              <a:tr h="1724109">
                <a:tc>
                  <a:txBody>
                    <a:bodyPr/>
                    <a:lstStyle/>
                    <a:p>
                      <a:r>
                        <a:rPr lang="en-GB" sz="1800" b="1" dirty="0"/>
                        <a:t>1</a:t>
                      </a:r>
                    </a:p>
                  </a:txBody>
                  <a:tcPr marT="45723" marB="45723"/>
                </a:tc>
                <a:tc>
                  <a:txBody>
                    <a:bodyPr/>
                    <a:lstStyle/>
                    <a:p>
                      <a:r>
                        <a:rPr lang="en-GB" sz="1800" b="1" kern="1200" dirty="0">
                          <a:solidFill>
                            <a:schemeClr val="tx1"/>
                          </a:solidFill>
                          <a:latin typeface="+mn-lt"/>
                          <a:ea typeface="+mn-ea"/>
                          <a:cs typeface="+mn-cs"/>
                        </a:rPr>
                        <a:t>Review your thesis looking for publication potential as fast as possible after the assessment so the ideas remain current and you don’t have extra work to do updating references and so on.</a:t>
                      </a:r>
                      <a:endParaRPr lang="en-GB" sz="1800" b="1" dirty="0"/>
                    </a:p>
                  </a:txBody>
                  <a:tcPr marT="45723" marB="45723"/>
                </a:tc>
                <a:tc>
                  <a:txBody>
                    <a:bodyPr/>
                    <a:lstStyle/>
                    <a:p>
                      <a:r>
                        <a:rPr lang="en-GB" sz="1800" b="1" kern="1200" dirty="0">
                          <a:solidFill>
                            <a:schemeClr val="tx1"/>
                          </a:solidFill>
                          <a:latin typeface="+mn-lt"/>
                          <a:ea typeface="+mn-ea"/>
                          <a:cs typeface="+mn-cs"/>
                        </a:rPr>
                        <a:t>Give up hope if you’ve done nothing for years: it’s possible to revive elements of an old thesis and still find things worth saying.</a:t>
                      </a:r>
                      <a:endParaRPr lang="en-GB" sz="1800" b="1" dirty="0"/>
                    </a:p>
                  </a:txBody>
                  <a:tcPr marT="45723" marB="45723"/>
                </a:tc>
                <a:extLst>
                  <a:ext uri="{0D108BD9-81ED-4DB2-BD59-A6C34878D82A}">
                    <a16:rowId xmlns:a16="http://schemas.microsoft.com/office/drawing/2014/main" val="10001"/>
                  </a:ext>
                </a:extLst>
              </a:tr>
              <a:tr h="2175891">
                <a:tc>
                  <a:txBody>
                    <a:bodyPr/>
                    <a:lstStyle/>
                    <a:p>
                      <a:r>
                        <a:rPr lang="en-GB" sz="1800" b="1" dirty="0"/>
                        <a:t>2</a:t>
                      </a:r>
                    </a:p>
                  </a:txBody>
                  <a:tcPr marT="45723" marB="45723"/>
                </a:tc>
                <a:tc>
                  <a:txBody>
                    <a:bodyPr/>
                    <a:lstStyle/>
                    <a:p>
                      <a:r>
                        <a:rPr lang="en-GB" sz="1800" b="1" kern="1200" dirty="0">
                          <a:solidFill>
                            <a:schemeClr val="tx1"/>
                          </a:solidFill>
                          <a:latin typeface="+mn-lt"/>
                          <a:ea typeface="+mn-ea"/>
                          <a:cs typeface="+mn-cs"/>
                        </a:rPr>
                        <a:t>Look for discrete / freestanding elements of your thesis that might well be readily turned into a quick publication, for example, re-versioning the literature review as an article for a journal that says in its guidelines that it publishes literature reviews.</a:t>
                      </a:r>
                      <a:endParaRPr lang="en-GB" sz="1800" b="1" dirty="0"/>
                    </a:p>
                  </a:txBody>
                  <a:tcPr marT="45723" marB="45723"/>
                </a:tc>
                <a:tc>
                  <a:txBody>
                    <a:bodyPr/>
                    <a:lstStyle/>
                    <a:p>
                      <a:r>
                        <a:rPr lang="en-GB" sz="1800" b="1" kern="1200" dirty="0">
                          <a:solidFill>
                            <a:schemeClr val="tx1"/>
                          </a:solidFill>
                          <a:latin typeface="+mn-lt"/>
                          <a:ea typeface="+mn-ea"/>
                          <a:cs typeface="+mn-cs"/>
                        </a:rPr>
                        <a:t>Post off your whole thesis to a publisher with a note saying ‘my supervisor / examiner said this is publishable as a book, so please will you publish it?’</a:t>
                      </a:r>
                      <a:endParaRPr lang="en-GB" sz="1800" b="1" dirty="0"/>
                    </a:p>
                  </a:txBody>
                  <a:tcPr marT="45723" marB="45723"/>
                </a:tc>
                <a:extLst>
                  <a:ext uri="{0D108BD9-81ED-4DB2-BD59-A6C34878D82A}">
                    <a16:rowId xmlns:a16="http://schemas.microsoft.com/office/drawing/2014/main" val="10002"/>
                  </a:ext>
                </a:extLst>
              </a:tr>
              <a:tr h="1684385">
                <a:tc>
                  <a:txBody>
                    <a:bodyPr/>
                    <a:lstStyle/>
                    <a:p>
                      <a:r>
                        <a:rPr lang="en-GB" sz="1800" b="1" dirty="0"/>
                        <a:t>3</a:t>
                      </a:r>
                    </a:p>
                  </a:txBody>
                  <a:tcPr marT="45723" marB="45723"/>
                </a:tc>
                <a:tc>
                  <a:txBody>
                    <a:bodyPr/>
                    <a:lstStyle/>
                    <a:p>
                      <a:r>
                        <a:rPr lang="en-GB" sz="1800" b="1" kern="1200" dirty="0">
                          <a:solidFill>
                            <a:schemeClr val="tx1"/>
                          </a:solidFill>
                          <a:latin typeface="+mn-lt"/>
                          <a:ea typeface="+mn-ea"/>
                          <a:cs typeface="+mn-cs"/>
                        </a:rPr>
                        <a:t>Look for the really original ideas within your work, and see if you can write an opinion piece for a journal conveying your key thoughts.</a:t>
                      </a:r>
                      <a:endParaRPr lang="en-GB" sz="1800" b="1" dirty="0"/>
                    </a:p>
                  </a:txBody>
                  <a:tcPr marT="45723" marB="45723"/>
                </a:tc>
                <a:tc>
                  <a:txBody>
                    <a:bodyPr/>
                    <a:lstStyle/>
                    <a:p>
                      <a:r>
                        <a:rPr lang="en-GB" sz="1800" b="1" kern="1200" dirty="0">
                          <a:solidFill>
                            <a:schemeClr val="tx1"/>
                          </a:solidFill>
                          <a:latin typeface="+mn-lt"/>
                          <a:ea typeface="+mn-ea"/>
                          <a:cs typeface="+mn-cs"/>
                        </a:rPr>
                        <a:t>Expect the text to simply be capable of being ‘boiler-plated’ into a journal article; you are likely to need to revise style, tone and register to make it fit the author guidelines for a journal.</a:t>
                      </a:r>
                      <a:endParaRPr lang="en-GB" sz="1800" b="1" dirty="0"/>
                    </a:p>
                  </a:txBody>
                  <a:tcPr marT="45723" marB="45723"/>
                </a:tc>
                <a:extLst>
                  <a:ext uri="{0D108BD9-81ED-4DB2-BD59-A6C34878D82A}">
                    <a16:rowId xmlns:a16="http://schemas.microsoft.com/office/drawing/2014/main" val="10003"/>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eaLnBrk="0" hangingPunct="0">
              <a:defRPr sz="3200" b="1">
                <a:solidFill>
                  <a:schemeClr val="tx2"/>
                </a:solidFill>
                <a:latin typeface="+mj-lt"/>
                <a:ea typeface="+mj-ea"/>
                <a:cs typeface="+mj-cs"/>
              </a:defRPr>
            </a:lvl1pPr>
            <a:lvl2pPr algn="l" eaLnBrk="0" hangingPunct="0">
              <a:defRPr sz="3900" b="1">
                <a:solidFill>
                  <a:schemeClr val="tx2"/>
                </a:solidFill>
                <a:latin typeface="Arial" charset="0"/>
              </a:defRPr>
            </a:lvl2pPr>
            <a:lvl3pPr algn="l" eaLnBrk="0" hangingPunct="0">
              <a:defRPr sz="3900" b="1">
                <a:solidFill>
                  <a:schemeClr val="tx2"/>
                </a:solidFill>
                <a:latin typeface="Arial" charset="0"/>
              </a:defRPr>
            </a:lvl3pPr>
            <a:lvl4pPr algn="l" eaLnBrk="0" hangingPunct="0">
              <a:defRPr sz="3900" b="1">
                <a:solidFill>
                  <a:schemeClr val="tx2"/>
                </a:solidFill>
                <a:latin typeface="Arial" charset="0"/>
              </a:defRPr>
            </a:lvl4pPr>
            <a:lvl5pPr algn="l" eaLnBrk="0" hangingPunct="0">
              <a:defRPr sz="3900" b="1">
                <a:solidFill>
                  <a:schemeClr val="tx2"/>
                </a:solidFill>
                <a:latin typeface="Arial" charset="0"/>
              </a:defRPr>
            </a:lvl5pPr>
            <a:lvl6pPr marL="457200" fontAlgn="base">
              <a:spcBef>
                <a:spcPct val="0"/>
              </a:spcBef>
              <a:spcAft>
                <a:spcPct val="0"/>
              </a:spcAft>
              <a:defRPr sz="3900" b="1">
                <a:solidFill>
                  <a:schemeClr val="tx2"/>
                </a:solidFill>
                <a:latin typeface="Arial" charset="0"/>
              </a:defRPr>
            </a:lvl6pPr>
            <a:lvl7pPr marL="914400" fontAlgn="base">
              <a:spcBef>
                <a:spcPct val="0"/>
              </a:spcBef>
              <a:spcAft>
                <a:spcPct val="0"/>
              </a:spcAft>
              <a:defRPr sz="3900" b="1">
                <a:solidFill>
                  <a:schemeClr val="tx2"/>
                </a:solidFill>
                <a:latin typeface="Arial" charset="0"/>
              </a:defRPr>
            </a:lvl7pPr>
            <a:lvl8pPr marL="1371600" fontAlgn="base">
              <a:spcBef>
                <a:spcPct val="0"/>
              </a:spcBef>
              <a:spcAft>
                <a:spcPct val="0"/>
              </a:spcAft>
              <a:defRPr sz="3900" b="1">
                <a:solidFill>
                  <a:schemeClr val="tx2"/>
                </a:solidFill>
                <a:latin typeface="Arial" charset="0"/>
              </a:defRPr>
            </a:lvl8pPr>
            <a:lvl9pPr marL="1828800" fontAlgn="base">
              <a:spcBef>
                <a:spcPct val="0"/>
              </a:spcBef>
              <a:spcAft>
                <a:spcPct val="0"/>
              </a:spcAft>
              <a:defRPr sz="3900" b="1">
                <a:solidFill>
                  <a:schemeClr val="tx2"/>
                </a:solidFill>
                <a:latin typeface="Arial" charset="0"/>
              </a:defRPr>
            </a:lvl9pPr>
          </a:lstStyle>
          <a:p>
            <a:r>
              <a:rPr lang="en-GB" dirty="0"/>
              <a:t>From dissertation to publication</a:t>
            </a:r>
          </a:p>
        </p:txBody>
      </p:sp>
      <p:graphicFrame>
        <p:nvGraphicFramePr>
          <p:cNvPr id="5" name="Table 4"/>
          <p:cNvGraphicFramePr>
            <a:graphicFrameLocks noGrp="1"/>
          </p:cNvGraphicFramePr>
          <p:nvPr/>
        </p:nvGraphicFramePr>
        <p:xfrm>
          <a:off x="304800" y="609600"/>
          <a:ext cx="8686800" cy="5902325"/>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45">
                <a:tc>
                  <a:txBody>
                    <a:bodyPr/>
                    <a:lstStyle/>
                    <a:p>
                      <a:endParaRPr lang="en-GB" sz="1800" b="1" dirty="0"/>
                    </a:p>
                  </a:txBody>
                  <a:tcPr marT="45718" marB="45718"/>
                </a:tc>
                <a:tc>
                  <a:txBody>
                    <a:bodyPr/>
                    <a:lstStyle/>
                    <a:p>
                      <a:r>
                        <a:rPr lang="en-GB" sz="1800" b="1" dirty="0"/>
                        <a:t>Do:</a:t>
                      </a:r>
                    </a:p>
                  </a:txBody>
                  <a:tcPr marT="45718" marB="45718"/>
                </a:tc>
                <a:tc>
                  <a:txBody>
                    <a:bodyPr/>
                    <a:lstStyle/>
                    <a:p>
                      <a:r>
                        <a:rPr lang="en-GB" sz="1800" b="1" dirty="0"/>
                        <a:t>Do not:</a:t>
                      </a:r>
                    </a:p>
                  </a:txBody>
                  <a:tcPr marT="45718" marB="45718"/>
                </a:tc>
                <a:extLst>
                  <a:ext uri="{0D108BD9-81ED-4DB2-BD59-A6C34878D82A}">
                    <a16:rowId xmlns:a16="http://schemas.microsoft.com/office/drawing/2014/main" val="10000"/>
                  </a:ext>
                </a:extLst>
              </a:tr>
              <a:tr h="1462965">
                <a:tc>
                  <a:txBody>
                    <a:bodyPr/>
                    <a:lstStyle/>
                    <a:p>
                      <a:r>
                        <a:rPr lang="en-GB" sz="1800" b="1" dirty="0"/>
                        <a:t>4</a:t>
                      </a:r>
                    </a:p>
                  </a:txBody>
                  <a:tcPr marT="45718" marB="45718"/>
                </a:tc>
                <a:tc>
                  <a:txBody>
                    <a:bodyPr/>
                    <a:lstStyle/>
                    <a:p>
                      <a:r>
                        <a:rPr lang="en-GB" sz="1800" b="1" kern="1200" dirty="0">
                          <a:solidFill>
                            <a:schemeClr val="tx1"/>
                          </a:solidFill>
                          <a:latin typeface="+mn-lt"/>
                          <a:ea typeface="+mn-ea"/>
                          <a:cs typeface="+mn-cs"/>
                        </a:rPr>
                        <a:t>Try to get several articles out of your thesis (particularly doctoral ones). </a:t>
                      </a:r>
                      <a:endParaRPr lang="en-GB" sz="1800" b="1" dirty="0"/>
                    </a:p>
                  </a:txBody>
                  <a:tcPr marT="45718" marB="45718"/>
                </a:tc>
                <a:tc>
                  <a:txBody>
                    <a:bodyPr/>
                    <a:lstStyle/>
                    <a:p>
                      <a:r>
                        <a:rPr lang="en-GB" sz="1800" b="1" kern="1200" dirty="0">
                          <a:solidFill>
                            <a:schemeClr val="tx1"/>
                          </a:solidFill>
                          <a:latin typeface="+mn-lt"/>
                          <a:ea typeface="+mn-ea"/>
                          <a:cs typeface="+mn-cs"/>
                        </a:rPr>
                        <a:t>So thinly ‘salami slice’ your data that you are sending off a number of rather thin articles; one or two chunky one are likely to be better received.</a:t>
                      </a:r>
                      <a:endParaRPr lang="en-GB" sz="1800" b="1" dirty="0"/>
                    </a:p>
                  </a:txBody>
                  <a:tcPr marT="45718" marB="45718"/>
                </a:tc>
                <a:extLst>
                  <a:ext uri="{0D108BD9-81ED-4DB2-BD59-A6C34878D82A}">
                    <a16:rowId xmlns:a16="http://schemas.microsoft.com/office/drawing/2014/main" val="10001"/>
                  </a:ext>
                </a:extLst>
              </a:tr>
              <a:tr h="1447726">
                <a:tc>
                  <a:txBody>
                    <a:bodyPr/>
                    <a:lstStyle/>
                    <a:p>
                      <a:r>
                        <a:rPr lang="en-GB" sz="1800" b="1" dirty="0"/>
                        <a:t>5</a:t>
                      </a:r>
                    </a:p>
                  </a:txBody>
                  <a:tcPr marT="45718" marB="45718"/>
                </a:tc>
                <a:tc>
                  <a:txBody>
                    <a:bodyPr/>
                    <a:lstStyle/>
                    <a:p>
                      <a:r>
                        <a:rPr lang="en-GB" sz="1800" b="1" kern="1200" dirty="0">
                          <a:solidFill>
                            <a:schemeClr val="tx1"/>
                          </a:solidFill>
                          <a:latin typeface="+mn-lt"/>
                          <a:ea typeface="+mn-ea"/>
                          <a:cs typeface="+mn-cs"/>
                        </a:rPr>
                        <a:t>Ask your supervisor for her/his thoughts on what elements of the thesis are the ones that are likely to most lend themselves to publication.</a:t>
                      </a:r>
                      <a:endParaRPr lang="en-GB" sz="1800" b="1" dirty="0"/>
                    </a:p>
                  </a:txBody>
                  <a:tcPr marT="45718" marB="45718"/>
                </a:tc>
                <a:tc>
                  <a:txBody>
                    <a:bodyPr/>
                    <a:lstStyle/>
                    <a:p>
                      <a:r>
                        <a:rPr lang="en-GB" sz="1800" b="1" kern="1200" dirty="0">
                          <a:solidFill>
                            <a:schemeClr val="tx1"/>
                          </a:solidFill>
                          <a:latin typeface="+mn-lt"/>
                          <a:ea typeface="+mn-ea"/>
                          <a:cs typeface="+mn-cs"/>
                        </a:rPr>
                        <a:t>Don’t over-rely on other’s opinions, you’ve worked on this topic for ages so trust your own judgments.</a:t>
                      </a:r>
                      <a:endParaRPr lang="en-GB" sz="1800" b="1" dirty="0"/>
                    </a:p>
                  </a:txBody>
                  <a:tcPr marT="45718" marB="45718"/>
                </a:tc>
                <a:extLst>
                  <a:ext uri="{0D108BD9-81ED-4DB2-BD59-A6C34878D82A}">
                    <a16:rowId xmlns:a16="http://schemas.microsoft.com/office/drawing/2014/main" val="10002"/>
                  </a:ext>
                </a:extLst>
              </a:tr>
              <a:tr h="2560189">
                <a:tc>
                  <a:txBody>
                    <a:bodyPr/>
                    <a:lstStyle/>
                    <a:p>
                      <a:r>
                        <a:rPr lang="en-GB" sz="1800" b="1" dirty="0"/>
                        <a:t>6</a:t>
                      </a:r>
                    </a:p>
                  </a:txBody>
                  <a:tcPr marT="45718" marB="45718"/>
                </a:tc>
                <a:tc>
                  <a:txBody>
                    <a:bodyPr/>
                    <a:lstStyle/>
                    <a:p>
                      <a:r>
                        <a:rPr lang="en-GB" sz="1800" b="1" kern="1200" dirty="0">
                          <a:solidFill>
                            <a:schemeClr val="tx1"/>
                          </a:solidFill>
                          <a:latin typeface="+mn-lt"/>
                          <a:ea typeface="+mn-ea"/>
                          <a:cs typeface="+mn-cs"/>
                        </a:rPr>
                        <a:t>Think through the range of publication options: a book, journal articles, articles for less formal publications like trade journals, newspaper / magazine articles. Think through what your key aims are in relation to publication and work out a plan of what is likely to give you most value in terms of output.</a:t>
                      </a:r>
                      <a:endParaRPr lang="en-GB" sz="1800" b="1" dirty="0"/>
                    </a:p>
                  </a:txBody>
                  <a:tcPr marT="45718" marB="45718"/>
                </a:tc>
                <a:tc>
                  <a:txBody>
                    <a:bodyPr/>
                    <a:lstStyle/>
                    <a:p>
                      <a:r>
                        <a:rPr lang="en-GB" sz="1800" b="1" kern="1200" dirty="0">
                          <a:solidFill>
                            <a:schemeClr val="tx1"/>
                          </a:solidFill>
                          <a:latin typeface="+mn-lt"/>
                          <a:ea typeface="+mn-ea"/>
                          <a:cs typeface="+mn-cs"/>
                        </a:rPr>
                        <a:t>Be afraid to look at ways of using your thesis data set in diverse ways for different audiences ranging from formal to informal: you can say the same thing more than once to different people. Look for different kinds of journal to publish your ideas.</a:t>
                      </a:r>
                      <a:endParaRPr lang="en-GB" sz="1800" b="1" dirty="0"/>
                    </a:p>
                  </a:txBody>
                  <a:tcPr marT="45718" marB="45718"/>
                </a:tc>
                <a:extLst>
                  <a:ext uri="{0D108BD9-81ED-4DB2-BD59-A6C34878D82A}">
                    <a16:rowId xmlns:a16="http://schemas.microsoft.com/office/drawing/2014/main" val="1000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AABF0-A9FA-4D24-8057-6F0A7D6AF86E}"/>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2146F8B7-593C-4A6A-B615-916E30F17FEA}"/>
              </a:ext>
            </a:extLst>
          </p:cNvPr>
          <p:cNvSpPr>
            <a:spLocks noGrp="1"/>
          </p:cNvSpPr>
          <p:nvPr>
            <p:ph type="subTitle" idx="1"/>
          </p:nvPr>
        </p:nvSpPr>
        <p:spPr/>
        <p:txBody>
          <a:bodyPr/>
          <a:lstStyle/>
          <a:p>
            <a:r>
              <a:rPr lang="en-GB" sz="4000" b="1" dirty="0"/>
              <a:t>Why might you want to publish about assessment, learning and teaching?</a:t>
            </a:r>
          </a:p>
        </p:txBody>
      </p:sp>
    </p:spTree>
    <p:extLst>
      <p:ext uri="{BB962C8B-B14F-4D97-AF65-F5344CB8AC3E}">
        <p14:creationId xmlns:p14="http://schemas.microsoft.com/office/powerpoint/2010/main" val="7570556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eaLnBrk="0" hangingPunct="0">
              <a:defRPr sz="3200" b="1">
                <a:solidFill>
                  <a:schemeClr val="tx2"/>
                </a:solidFill>
                <a:latin typeface="+mj-lt"/>
                <a:ea typeface="+mj-ea"/>
                <a:cs typeface="+mj-cs"/>
              </a:defRPr>
            </a:lvl1pPr>
            <a:lvl2pPr algn="l" eaLnBrk="0" hangingPunct="0">
              <a:defRPr sz="3900" b="1">
                <a:solidFill>
                  <a:schemeClr val="tx2"/>
                </a:solidFill>
                <a:latin typeface="Arial" charset="0"/>
              </a:defRPr>
            </a:lvl2pPr>
            <a:lvl3pPr algn="l" eaLnBrk="0" hangingPunct="0">
              <a:defRPr sz="3900" b="1">
                <a:solidFill>
                  <a:schemeClr val="tx2"/>
                </a:solidFill>
                <a:latin typeface="Arial" charset="0"/>
              </a:defRPr>
            </a:lvl3pPr>
            <a:lvl4pPr algn="l" eaLnBrk="0" hangingPunct="0">
              <a:defRPr sz="3900" b="1">
                <a:solidFill>
                  <a:schemeClr val="tx2"/>
                </a:solidFill>
                <a:latin typeface="Arial" charset="0"/>
              </a:defRPr>
            </a:lvl4pPr>
            <a:lvl5pPr algn="l" eaLnBrk="0" hangingPunct="0">
              <a:defRPr sz="3900" b="1">
                <a:solidFill>
                  <a:schemeClr val="tx2"/>
                </a:solidFill>
                <a:latin typeface="Arial" charset="0"/>
              </a:defRPr>
            </a:lvl5pPr>
            <a:lvl6pPr marL="457200" fontAlgn="base">
              <a:spcBef>
                <a:spcPct val="0"/>
              </a:spcBef>
              <a:spcAft>
                <a:spcPct val="0"/>
              </a:spcAft>
              <a:defRPr sz="3900" b="1">
                <a:solidFill>
                  <a:schemeClr val="tx2"/>
                </a:solidFill>
                <a:latin typeface="Arial" charset="0"/>
              </a:defRPr>
            </a:lvl6pPr>
            <a:lvl7pPr marL="914400" fontAlgn="base">
              <a:spcBef>
                <a:spcPct val="0"/>
              </a:spcBef>
              <a:spcAft>
                <a:spcPct val="0"/>
              </a:spcAft>
              <a:defRPr sz="3900" b="1">
                <a:solidFill>
                  <a:schemeClr val="tx2"/>
                </a:solidFill>
                <a:latin typeface="Arial" charset="0"/>
              </a:defRPr>
            </a:lvl7pPr>
            <a:lvl8pPr marL="1371600" fontAlgn="base">
              <a:spcBef>
                <a:spcPct val="0"/>
              </a:spcBef>
              <a:spcAft>
                <a:spcPct val="0"/>
              </a:spcAft>
              <a:defRPr sz="3900" b="1">
                <a:solidFill>
                  <a:schemeClr val="tx2"/>
                </a:solidFill>
                <a:latin typeface="Arial" charset="0"/>
              </a:defRPr>
            </a:lvl8pPr>
            <a:lvl9pPr marL="1828800" fontAlgn="base">
              <a:spcBef>
                <a:spcPct val="0"/>
              </a:spcBef>
              <a:spcAft>
                <a:spcPct val="0"/>
              </a:spcAft>
              <a:defRPr sz="3900" b="1">
                <a:solidFill>
                  <a:schemeClr val="tx2"/>
                </a:solidFill>
                <a:latin typeface="Arial" charset="0"/>
              </a:defRPr>
            </a:lvl9pPr>
          </a:lstStyle>
          <a:p>
            <a:r>
              <a:rPr lang="en-GB" dirty="0"/>
              <a:t>From dissertation to publication</a:t>
            </a:r>
          </a:p>
        </p:txBody>
      </p:sp>
      <p:graphicFrame>
        <p:nvGraphicFramePr>
          <p:cNvPr id="6" name="Table 5"/>
          <p:cNvGraphicFramePr>
            <a:graphicFrameLocks noGrp="1"/>
          </p:cNvGraphicFramePr>
          <p:nvPr/>
        </p:nvGraphicFramePr>
        <p:xfrm>
          <a:off x="304800" y="609600"/>
          <a:ext cx="8686800" cy="5718175"/>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514">
                <a:tc>
                  <a:txBody>
                    <a:bodyPr/>
                    <a:lstStyle/>
                    <a:p>
                      <a:endParaRPr lang="en-GB" sz="1800" b="1" dirty="0"/>
                    </a:p>
                  </a:txBody>
                  <a:tcPr marT="45725" marB="45725"/>
                </a:tc>
                <a:tc>
                  <a:txBody>
                    <a:bodyPr/>
                    <a:lstStyle/>
                    <a:p>
                      <a:r>
                        <a:rPr lang="en-GB" sz="1800" b="1" dirty="0"/>
                        <a:t>Do:</a:t>
                      </a:r>
                    </a:p>
                  </a:txBody>
                  <a:tcPr marT="45725" marB="45725"/>
                </a:tc>
                <a:tc>
                  <a:txBody>
                    <a:bodyPr/>
                    <a:lstStyle/>
                    <a:p>
                      <a:r>
                        <a:rPr lang="en-GB" sz="1800" b="1" dirty="0"/>
                        <a:t>Do not:</a:t>
                      </a:r>
                    </a:p>
                  </a:txBody>
                  <a:tcPr marT="45725" marB="45725"/>
                </a:tc>
                <a:extLst>
                  <a:ext uri="{0D108BD9-81ED-4DB2-BD59-A6C34878D82A}">
                    <a16:rowId xmlns:a16="http://schemas.microsoft.com/office/drawing/2014/main" val="10000"/>
                  </a:ext>
                </a:extLst>
              </a:tr>
              <a:tr h="2011899">
                <a:tc>
                  <a:txBody>
                    <a:bodyPr/>
                    <a:lstStyle/>
                    <a:p>
                      <a:r>
                        <a:rPr lang="en-GB" sz="1800" b="1" dirty="0"/>
                        <a:t>7</a:t>
                      </a:r>
                    </a:p>
                  </a:txBody>
                  <a:tcPr marT="45725" marB="45725"/>
                </a:tc>
                <a:tc>
                  <a:txBody>
                    <a:bodyPr/>
                    <a:lstStyle/>
                    <a:p>
                      <a:r>
                        <a:rPr lang="en-GB" sz="1800" b="1" kern="1200" dirty="0">
                          <a:solidFill>
                            <a:schemeClr val="tx1"/>
                          </a:solidFill>
                          <a:latin typeface="+mn-lt"/>
                          <a:ea typeface="+mn-ea"/>
                          <a:cs typeface="+mn-cs"/>
                        </a:rPr>
                        <a:t>Consider the different kinds of articles you could write: overviews, opinion pieces, literature reviews, scientific accounts etc., and select the approaches that fir your work best.</a:t>
                      </a:r>
                      <a:endParaRPr lang="en-GB" sz="1800" b="1" dirty="0"/>
                    </a:p>
                  </a:txBody>
                  <a:tcPr marT="45725" marB="45725"/>
                </a:tc>
                <a:tc>
                  <a:txBody>
                    <a:bodyPr/>
                    <a:lstStyle/>
                    <a:p>
                      <a:r>
                        <a:rPr lang="en-GB" sz="1800" b="1" kern="1200" dirty="0">
                          <a:solidFill>
                            <a:schemeClr val="tx1"/>
                          </a:solidFill>
                          <a:latin typeface="+mn-lt"/>
                          <a:ea typeface="+mn-ea"/>
                          <a:cs typeface="+mn-cs"/>
                        </a:rPr>
                        <a:t>Ignore the author guidelines given by the journal: make sure your articles don’t get rejected straight off because they don’t fit the requirements of the journal. Many fall at the first fence for this reason!</a:t>
                      </a:r>
                      <a:endParaRPr lang="en-GB" sz="1800" b="1" dirty="0"/>
                    </a:p>
                  </a:txBody>
                  <a:tcPr marT="45725" marB="45725"/>
                </a:tc>
                <a:extLst>
                  <a:ext uri="{0D108BD9-81ED-4DB2-BD59-A6C34878D82A}">
                    <a16:rowId xmlns:a16="http://schemas.microsoft.com/office/drawing/2014/main" val="10001"/>
                  </a:ext>
                </a:extLst>
              </a:tr>
              <a:tr h="1737549">
                <a:tc>
                  <a:txBody>
                    <a:bodyPr/>
                    <a:lstStyle/>
                    <a:p>
                      <a:r>
                        <a:rPr lang="en-GB" sz="1800" b="1" dirty="0"/>
                        <a:t>8</a:t>
                      </a:r>
                    </a:p>
                  </a:txBody>
                  <a:tcPr marT="45725" marB="45725"/>
                </a:tc>
                <a:tc>
                  <a:txBody>
                    <a:bodyPr/>
                    <a:lstStyle/>
                    <a:p>
                      <a:r>
                        <a:rPr lang="en-GB" sz="1800" b="1" kern="1200" dirty="0">
                          <a:solidFill>
                            <a:schemeClr val="tx1"/>
                          </a:solidFill>
                          <a:latin typeface="+mn-lt"/>
                          <a:ea typeface="+mn-ea"/>
                          <a:cs typeface="+mn-cs"/>
                        </a:rPr>
                        <a:t>Consider using your thesis as a basis for co-authoring, perhaps even with one of your examiners or peers.</a:t>
                      </a:r>
                      <a:endParaRPr lang="en-GB" sz="1800" b="1" dirty="0"/>
                    </a:p>
                  </a:txBody>
                  <a:tcPr marT="45725" marB="45725"/>
                </a:tc>
                <a:tc>
                  <a:txBody>
                    <a:bodyPr/>
                    <a:lstStyle/>
                    <a:p>
                      <a:r>
                        <a:rPr lang="en-GB" sz="1800" b="1" kern="1200" dirty="0">
                          <a:solidFill>
                            <a:schemeClr val="tx1"/>
                          </a:solidFill>
                          <a:latin typeface="+mn-lt"/>
                          <a:ea typeface="+mn-ea"/>
                          <a:cs typeface="+mn-cs"/>
                        </a:rPr>
                        <a:t>Allow yourself to be exploited by someone familiar with your thesis who wants to use if for a publication with themselves as lead author. Watch out for people who want to exploit your ideas!</a:t>
                      </a:r>
                      <a:endParaRPr lang="en-GB" sz="1800" b="1" dirty="0"/>
                    </a:p>
                  </a:txBody>
                  <a:tcPr marT="45725" marB="45725"/>
                </a:tc>
                <a:extLst>
                  <a:ext uri="{0D108BD9-81ED-4DB2-BD59-A6C34878D82A}">
                    <a16:rowId xmlns:a16="http://schemas.microsoft.com/office/drawing/2014/main" val="10002"/>
                  </a:ext>
                </a:extLst>
              </a:tr>
              <a:tr h="1537213">
                <a:tc>
                  <a:txBody>
                    <a:bodyPr/>
                    <a:lstStyle/>
                    <a:p>
                      <a:r>
                        <a:rPr lang="en-GB" sz="1800" b="1" dirty="0"/>
                        <a:t>9</a:t>
                      </a:r>
                    </a:p>
                  </a:txBody>
                  <a:tcPr marT="45725" marB="45725"/>
                </a:tc>
                <a:tc>
                  <a:txBody>
                    <a:bodyPr/>
                    <a:lstStyle/>
                    <a:p>
                      <a:r>
                        <a:rPr lang="en-GB" sz="1800" b="1" kern="1200" dirty="0">
                          <a:solidFill>
                            <a:schemeClr val="tx1"/>
                          </a:solidFill>
                          <a:latin typeface="+mn-lt"/>
                          <a:ea typeface="+mn-ea"/>
                          <a:cs typeface="+mn-cs"/>
                        </a:rPr>
                        <a:t>Build on the hard work you have put into the literature review and consider updating your literature review regularly so you can use it as a source for future publications.</a:t>
                      </a:r>
                      <a:endParaRPr lang="en-GB" sz="1800" b="1" dirty="0"/>
                    </a:p>
                  </a:txBody>
                  <a:tcPr marT="45725" marB="45725"/>
                </a:tc>
                <a:tc>
                  <a:txBody>
                    <a:bodyPr/>
                    <a:lstStyle/>
                    <a:p>
                      <a:r>
                        <a:rPr lang="en-GB" sz="1800" b="1" kern="1200" dirty="0">
                          <a:solidFill>
                            <a:schemeClr val="tx1"/>
                          </a:solidFill>
                          <a:latin typeface="+mn-lt"/>
                          <a:ea typeface="+mn-ea"/>
                          <a:cs typeface="+mn-cs"/>
                        </a:rPr>
                        <a:t>Stop reading around the topic as soon as you’ve handed in the thesis as you will need to keep up with current ideas.</a:t>
                      </a:r>
                      <a:endParaRPr lang="en-GB" sz="1800" b="1" dirty="0"/>
                    </a:p>
                  </a:txBody>
                  <a:tcPr marT="45725" marB="45725"/>
                </a:tc>
                <a:extLst>
                  <a:ext uri="{0D108BD9-81ED-4DB2-BD59-A6C34878D82A}">
                    <a16:rowId xmlns:a16="http://schemas.microsoft.com/office/drawing/2014/main" val="10003"/>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eaLnBrk="0" hangingPunct="0">
              <a:defRPr sz="3200" b="1">
                <a:solidFill>
                  <a:schemeClr val="tx2"/>
                </a:solidFill>
                <a:latin typeface="+mj-lt"/>
                <a:ea typeface="+mj-ea"/>
                <a:cs typeface="+mj-cs"/>
              </a:defRPr>
            </a:lvl1pPr>
            <a:lvl2pPr algn="l" eaLnBrk="0" hangingPunct="0">
              <a:defRPr sz="3900" b="1">
                <a:solidFill>
                  <a:schemeClr val="tx2"/>
                </a:solidFill>
                <a:latin typeface="Arial" charset="0"/>
              </a:defRPr>
            </a:lvl2pPr>
            <a:lvl3pPr algn="l" eaLnBrk="0" hangingPunct="0">
              <a:defRPr sz="3900" b="1">
                <a:solidFill>
                  <a:schemeClr val="tx2"/>
                </a:solidFill>
                <a:latin typeface="Arial" charset="0"/>
              </a:defRPr>
            </a:lvl3pPr>
            <a:lvl4pPr algn="l" eaLnBrk="0" hangingPunct="0">
              <a:defRPr sz="3900" b="1">
                <a:solidFill>
                  <a:schemeClr val="tx2"/>
                </a:solidFill>
                <a:latin typeface="Arial" charset="0"/>
              </a:defRPr>
            </a:lvl4pPr>
            <a:lvl5pPr algn="l" eaLnBrk="0" hangingPunct="0">
              <a:defRPr sz="3900" b="1">
                <a:solidFill>
                  <a:schemeClr val="tx2"/>
                </a:solidFill>
                <a:latin typeface="Arial" charset="0"/>
              </a:defRPr>
            </a:lvl5pPr>
            <a:lvl6pPr marL="457200" fontAlgn="base">
              <a:spcBef>
                <a:spcPct val="0"/>
              </a:spcBef>
              <a:spcAft>
                <a:spcPct val="0"/>
              </a:spcAft>
              <a:defRPr sz="3900" b="1">
                <a:solidFill>
                  <a:schemeClr val="tx2"/>
                </a:solidFill>
                <a:latin typeface="Arial" charset="0"/>
              </a:defRPr>
            </a:lvl6pPr>
            <a:lvl7pPr marL="914400" fontAlgn="base">
              <a:spcBef>
                <a:spcPct val="0"/>
              </a:spcBef>
              <a:spcAft>
                <a:spcPct val="0"/>
              </a:spcAft>
              <a:defRPr sz="3900" b="1">
                <a:solidFill>
                  <a:schemeClr val="tx2"/>
                </a:solidFill>
                <a:latin typeface="Arial" charset="0"/>
              </a:defRPr>
            </a:lvl7pPr>
            <a:lvl8pPr marL="1371600" fontAlgn="base">
              <a:spcBef>
                <a:spcPct val="0"/>
              </a:spcBef>
              <a:spcAft>
                <a:spcPct val="0"/>
              </a:spcAft>
              <a:defRPr sz="3900" b="1">
                <a:solidFill>
                  <a:schemeClr val="tx2"/>
                </a:solidFill>
                <a:latin typeface="Arial" charset="0"/>
              </a:defRPr>
            </a:lvl8pPr>
            <a:lvl9pPr marL="1828800" fontAlgn="base">
              <a:spcBef>
                <a:spcPct val="0"/>
              </a:spcBef>
              <a:spcAft>
                <a:spcPct val="0"/>
              </a:spcAft>
              <a:defRPr sz="3900" b="1">
                <a:solidFill>
                  <a:schemeClr val="tx2"/>
                </a:solidFill>
                <a:latin typeface="Arial" charset="0"/>
              </a:defRPr>
            </a:lvl9pPr>
          </a:lstStyle>
          <a:p>
            <a:r>
              <a:rPr lang="en-GB" dirty="0"/>
              <a:t>From dissertation to publication</a:t>
            </a:r>
          </a:p>
        </p:txBody>
      </p:sp>
      <p:graphicFrame>
        <p:nvGraphicFramePr>
          <p:cNvPr id="6" name="Table 5"/>
          <p:cNvGraphicFramePr>
            <a:graphicFrameLocks noGrp="1"/>
          </p:cNvGraphicFramePr>
          <p:nvPr/>
        </p:nvGraphicFramePr>
        <p:xfrm>
          <a:off x="304800" y="609600"/>
          <a:ext cx="8686800" cy="5551488"/>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gridCol w="4572000">
                  <a:extLst>
                    <a:ext uri="{9D8B030D-6E8A-4147-A177-3AD203B41FA5}">
                      <a16:colId xmlns:a16="http://schemas.microsoft.com/office/drawing/2014/main" val="20002"/>
                    </a:ext>
                  </a:extLst>
                </a:gridCol>
              </a:tblGrid>
              <a:tr h="431419">
                <a:tc>
                  <a:txBody>
                    <a:bodyPr/>
                    <a:lstStyle/>
                    <a:p>
                      <a:endParaRPr lang="en-GB" sz="1800" b="1" dirty="0"/>
                    </a:p>
                  </a:txBody>
                  <a:tcPr marT="45715" marB="45715"/>
                </a:tc>
                <a:tc>
                  <a:txBody>
                    <a:bodyPr/>
                    <a:lstStyle/>
                    <a:p>
                      <a:r>
                        <a:rPr lang="en-GB" sz="1800" b="1" dirty="0"/>
                        <a:t>Do:</a:t>
                      </a:r>
                    </a:p>
                  </a:txBody>
                  <a:tcPr marT="45715" marB="45715"/>
                </a:tc>
                <a:tc>
                  <a:txBody>
                    <a:bodyPr/>
                    <a:lstStyle/>
                    <a:p>
                      <a:r>
                        <a:rPr lang="en-GB" sz="1800" b="1" dirty="0"/>
                        <a:t>Do not:</a:t>
                      </a:r>
                    </a:p>
                  </a:txBody>
                  <a:tcPr marT="45715" marB="45715"/>
                </a:tc>
                <a:extLst>
                  <a:ext uri="{0D108BD9-81ED-4DB2-BD59-A6C34878D82A}">
                    <a16:rowId xmlns:a16="http://schemas.microsoft.com/office/drawing/2014/main" val="10000"/>
                  </a:ext>
                </a:extLst>
              </a:tr>
              <a:tr h="2011456">
                <a:tc>
                  <a:txBody>
                    <a:bodyPr/>
                    <a:lstStyle/>
                    <a:p>
                      <a:r>
                        <a:rPr lang="en-GB" sz="1800" b="1" dirty="0"/>
                        <a:t>10</a:t>
                      </a:r>
                    </a:p>
                  </a:txBody>
                  <a:tcPr marT="45715" marB="45715"/>
                </a:tc>
                <a:tc>
                  <a:txBody>
                    <a:bodyPr/>
                    <a:lstStyle/>
                    <a:p>
                      <a:r>
                        <a:rPr lang="en-GB" sz="1800" b="1" kern="1200" dirty="0">
                          <a:solidFill>
                            <a:schemeClr val="tx1"/>
                          </a:solidFill>
                          <a:latin typeface="+mn-lt"/>
                          <a:ea typeface="+mn-ea"/>
                          <a:cs typeface="+mn-cs"/>
                        </a:rPr>
                        <a:t>Have a look at the elements you wrote and then later cut out of your thesis: there may be good work there that didn’t fit the thesis but can contribute to a publication.</a:t>
                      </a:r>
                    </a:p>
                    <a:p>
                      <a:endParaRPr lang="en-GB" sz="1800" b="1" dirty="0"/>
                    </a:p>
                  </a:txBody>
                  <a:tcPr marT="45715" marB="45715"/>
                </a:tc>
                <a:tc>
                  <a:txBody>
                    <a:bodyPr/>
                    <a:lstStyle/>
                    <a:p>
                      <a:r>
                        <a:rPr lang="en-GB" sz="1800" b="1" kern="1200" dirty="0">
                          <a:solidFill>
                            <a:schemeClr val="tx1"/>
                          </a:solidFill>
                          <a:latin typeface="+mn-lt"/>
                          <a:ea typeface="+mn-ea"/>
                          <a:cs typeface="+mn-cs"/>
                        </a:rPr>
                        <a:t>Ever throw any writing away: keep all rejected text for potential later use.</a:t>
                      </a:r>
                      <a:endParaRPr lang="en-GB" sz="1800" b="1" dirty="0"/>
                    </a:p>
                  </a:txBody>
                  <a:tcPr marT="45715" marB="45715"/>
                </a:tc>
                <a:extLst>
                  <a:ext uri="{0D108BD9-81ED-4DB2-BD59-A6C34878D82A}">
                    <a16:rowId xmlns:a16="http://schemas.microsoft.com/office/drawing/2014/main" val="10001"/>
                  </a:ext>
                </a:extLst>
              </a:tr>
              <a:tr h="3108613">
                <a:tc>
                  <a:txBody>
                    <a:bodyPr/>
                    <a:lstStyle/>
                    <a:p>
                      <a:r>
                        <a:rPr lang="en-GB" sz="1800" b="1" dirty="0"/>
                        <a:t>11</a:t>
                      </a:r>
                    </a:p>
                  </a:txBody>
                  <a:tcPr marT="45715" marB="45715"/>
                </a:tc>
                <a:tc>
                  <a:txBody>
                    <a:bodyPr/>
                    <a:lstStyle/>
                    <a:p>
                      <a:r>
                        <a:rPr lang="en-GB" sz="1800" b="1" kern="1200" dirty="0">
                          <a:solidFill>
                            <a:schemeClr val="tx1"/>
                          </a:solidFill>
                          <a:latin typeface="+mn-lt"/>
                          <a:ea typeface="+mn-ea"/>
                          <a:cs typeface="+mn-cs"/>
                        </a:rPr>
                        <a:t>Re-read your thesis after the examination and think through what your current ideas are now, and how you’ve moved on from your thinking at the time of submission, and use these further insights as a basis for future publication.</a:t>
                      </a:r>
                      <a:endParaRPr lang="en-GB" sz="1800" b="1" dirty="0"/>
                    </a:p>
                  </a:txBody>
                  <a:tcPr marT="45715" marB="45715"/>
                </a:tc>
                <a:tc>
                  <a:txBody>
                    <a:bodyPr/>
                    <a:lstStyle/>
                    <a:p>
                      <a:r>
                        <a:rPr lang="en-GB" sz="1800" b="1" kern="1200" dirty="0">
                          <a:solidFill>
                            <a:schemeClr val="tx1"/>
                          </a:solidFill>
                          <a:latin typeface="+mn-lt"/>
                          <a:ea typeface="+mn-ea"/>
                          <a:cs typeface="+mn-cs"/>
                        </a:rPr>
                        <a:t>Feel that you have to re-state identically in your publication what you said in your thesis: you are likely to have moved on in some areas after you wrote up and you can smooth over some areas that you now no longer like from your original thesis. It’s worth celebrating the fact that ideas have moved on since you first examined the topic.</a:t>
                      </a:r>
                    </a:p>
                    <a:p>
                      <a:endParaRPr lang="en-GB" sz="1800" b="1" dirty="0"/>
                    </a:p>
                  </a:txBody>
                  <a:tcPr marT="45715" marB="45715"/>
                </a:tc>
                <a:extLst>
                  <a:ext uri="{0D108BD9-81ED-4DB2-BD59-A6C34878D82A}">
                    <a16:rowId xmlns:a16="http://schemas.microsoft.com/office/drawing/2014/main" val="10002"/>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eaLnBrk="0" hangingPunct="0">
              <a:defRPr sz="3200" b="1">
                <a:solidFill>
                  <a:schemeClr val="tx2"/>
                </a:solidFill>
                <a:latin typeface="+mj-lt"/>
                <a:ea typeface="+mj-ea"/>
                <a:cs typeface="+mj-cs"/>
              </a:defRPr>
            </a:lvl1pPr>
            <a:lvl2pPr algn="l" eaLnBrk="0" hangingPunct="0">
              <a:defRPr sz="3900" b="1">
                <a:solidFill>
                  <a:schemeClr val="tx2"/>
                </a:solidFill>
                <a:latin typeface="Arial" charset="0"/>
              </a:defRPr>
            </a:lvl2pPr>
            <a:lvl3pPr algn="l" eaLnBrk="0" hangingPunct="0">
              <a:defRPr sz="3900" b="1">
                <a:solidFill>
                  <a:schemeClr val="tx2"/>
                </a:solidFill>
                <a:latin typeface="Arial" charset="0"/>
              </a:defRPr>
            </a:lvl3pPr>
            <a:lvl4pPr algn="l" eaLnBrk="0" hangingPunct="0">
              <a:defRPr sz="3900" b="1">
                <a:solidFill>
                  <a:schemeClr val="tx2"/>
                </a:solidFill>
                <a:latin typeface="Arial" charset="0"/>
              </a:defRPr>
            </a:lvl4pPr>
            <a:lvl5pPr algn="l" eaLnBrk="0" hangingPunct="0">
              <a:defRPr sz="3900" b="1">
                <a:solidFill>
                  <a:schemeClr val="tx2"/>
                </a:solidFill>
                <a:latin typeface="Arial" charset="0"/>
              </a:defRPr>
            </a:lvl5pPr>
            <a:lvl6pPr marL="457200" fontAlgn="base">
              <a:spcBef>
                <a:spcPct val="0"/>
              </a:spcBef>
              <a:spcAft>
                <a:spcPct val="0"/>
              </a:spcAft>
              <a:defRPr sz="3900" b="1">
                <a:solidFill>
                  <a:schemeClr val="tx2"/>
                </a:solidFill>
                <a:latin typeface="Arial" charset="0"/>
              </a:defRPr>
            </a:lvl6pPr>
            <a:lvl7pPr marL="914400" fontAlgn="base">
              <a:spcBef>
                <a:spcPct val="0"/>
              </a:spcBef>
              <a:spcAft>
                <a:spcPct val="0"/>
              </a:spcAft>
              <a:defRPr sz="3900" b="1">
                <a:solidFill>
                  <a:schemeClr val="tx2"/>
                </a:solidFill>
                <a:latin typeface="Arial" charset="0"/>
              </a:defRPr>
            </a:lvl7pPr>
            <a:lvl8pPr marL="1371600" fontAlgn="base">
              <a:spcBef>
                <a:spcPct val="0"/>
              </a:spcBef>
              <a:spcAft>
                <a:spcPct val="0"/>
              </a:spcAft>
              <a:defRPr sz="3900" b="1">
                <a:solidFill>
                  <a:schemeClr val="tx2"/>
                </a:solidFill>
                <a:latin typeface="Arial" charset="0"/>
              </a:defRPr>
            </a:lvl8pPr>
            <a:lvl9pPr marL="1828800" fontAlgn="base">
              <a:spcBef>
                <a:spcPct val="0"/>
              </a:spcBef>
              <a:spcAft>
                <a:spcPct val="0"/>
              </a:spcAft>
              <a:defRPr sz="3900" b="1">
                <a:solidFill>
                  <a:schemeClr val="tx2"/>
                </a:solidFill>
                <a:latin typeface="Arial" charset="0"/>
              </a:defRPr>
            </a:lvl9pPr>
          </a:lstStyle>
          <a:p>
            <a:r>
              <a:rPr lang="en-GB" dirty="0"/>
              <a:t>From dissertation to publication</a:t>
            </a:r>
          </a:p>
        </p:txBody>
      </p:sp>
      <p:graphicFrame>
        <p:nvGraphicFramePr>
          <p:cNvPr id="6" name="Table 5"/>
          <p:cNvGraphicFramePr>
            <a:graphicFrameLocks noGrp="1"/>
          </p:cNvGraphicFramePr>
          <p:nvPr/>
        </p:nvGraphicFramePr>
        <p:xfrm>
          <a:off x="304800" y="609600"/>
          <a:ext cx="8686800" cy="5003800"/>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gridCol w="4191000">
                  <a:extLst>
                    <a:ext uri="{9D8B030D-6E8A-4147-A177-3AD203B41FA5}">
                      <a16:colId xmlns:a16="http://schemas.microsoft.com/office/drawing/2014/main" val="20002"/>
                    </a:ext>
                  </a:extLst>
                </a:gridCol>
              </a:tblGrid>
              <a:tr h="431496">
                <a:tc>
                  <a:txBody>
                    <a:bodyPr/>
                    <a:lstStyle/>
                    <a:p>
                      <a:endParaRPr lang="en-GB" sz="1800" b="1" dirty="0"/>
                    </a:p>
                  </a:txBody>
                  <a:tcPr marT="45723" marB="45723"/>
                </a:tc>
                <a:tc>
                  <a:txBody>
                    <a:bodyPr/>
                    <a:lstStyle/>
                    <a:p>
                      <a:r>
                        <a:rPr lang="en-GB" sz="1800" b="1" dirty="0"/>
                        <a:t>Do:</a:t>
                      </a:r>
                    </a:p>
                  </a:txBody>
                  <a:tcPr marT="45723" marB="45723"/>
                </a:tc>
                <a:tc>
                  <a:txBody>
                    <a:bodyPr/>
                    <a:lstStyle/>
                    <a:p>
                      <a:r>
                        <a:rPr lang="en-GB" sz="1800" b="1" dirty="0"/>
                        <a:t>Do not:</a:t>
                      </a:r>
                    </a:p>
                  </a:txBody>
                  <a:tcPr marT="45723" marB="45723"/>
                </a:tc>
                <a:extLst>
                  <a:ext uri="{0D108BD9-81ED-4DB2-BD59-A6C34878D82A}">
                    <a16:rowId xmlns:a16="http://schemas.microsoft.com/office/drawing/2014/main" val="10000"/>
                  </a:ext>
                </a:extLst>
              </a:tr>
              <a:tr h="2286152">
                <a:tc>
                  <a:txBody>
                    <a:bodyPr/>
                    <a:lstStyle/>
                    <a:p>
                      <a:r>
                        <a:rPr lang="en-GB" sz="1800" b="1" dirty="0"/>
                        <a:t>12</a:t>
                      </a:r>
                    </a:p>
                  </a:txBody>
                  <a:tcPr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If there were good ideas discussed in your viva, use these to frame your thinking for future publications, and even maybe contact your examiner after the event to follow up on questions or suggestions made.</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800" b="1" dirty="0"/>
                    </a:p>
                  </a:txBody>
                  <a:tcPr marT="45723" marB="4572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Cast a veil of darkness over your examination and push it from your mind, since the occasion may well have made you pause for thought about your own work.</a:t>
                      </a:r>
                      <a:endParaRPr lang="en-GB" sz="1800" b="1" dirty="0"/>
                    </a:p>
                    <a:p>
                      <a:endParaRPr lang="en-GB" sz="1800" b="1" dirty="0"/>
                    </a:p>
                  </a:txBody>
                  <a:tcPr marT="45723" marB="45723"/>
                </a:tc>
                <a:extLst>
                  <a:ext uri="{0D108BD9-81ED-4DB2-BD59-A6C34878D82A}">
                    <a16:rowId xmlns:a16="http://schemas.microsoft.com/office/drawing/2014/main" val="10001"/>
                  </a:ext>
                </a:extLst>
              </a:tr>
              <a:tr h="2286152">
                <a:tc>
                  <a:txBody>
                    <a:bodyPr/>
                    <a:lstStyle/>
                    <a:p>
                      <a:r>
                        <a:rPr lang="en-GB" sz="1800" b="1" dirty="0"/>
                        <a:t>13</a:t>
                      </a:r>
                    </a:p>
                  </a:txBody>
                  <a:tcPr marT="45723" marB="45723"/>
                </a:tc>
                <a:tc>
                  <a:txBody>
                    <a:bodyPr/>
                    <a:lstStyle/>
                    <a:p>
                      <a:r>
                        <a:rPr lang="en-GB" sz="1800" b="1" kern="1200" dirty="0">
                          <a:solidFill>
                            <a:schemeClr val="tx1"/>
                          </a:solidFill>
                          <a:latin typeface="+mn-lt"/>
                          <a:ea typeface="+mn-ea"/>
                          <a:cs typeface="+mn-cs"/>
                        </a:rPr>
                        <a:t>Consider submitting to publications in different parts of the world: what may be rather old hat in your country could be a very novel idea elsewhere (and vice versa).</a:t>
                      </a:r>
                      <a:endParaRPr lang="en-GB" sz="1800" b="1" dirty="0"/>
                    </a:p>
                  </a:txBody>
                  <a:tcPr marT="45723" marB="45723"/>
                </a:tc>
                <a:tc>
                  <a:txBody>
                    <a:bodyPr/>
                    <a:lstStyle/>
                    <a:p>
                      <a:r>
                        <a:rPr lang="en-GB" sz="1800" b="1" kern="1200" dirty="0">
                          <a:solidFill>
                            <a:schemeClr val="tx1"/>
                          </a:solidFill>
                          <a:latin typeface="+mn-lt"/>
                          <a:ea typeface="+mn-ea"/>
                          <a:cs typeface="+mn-cs"/>
                        </a:rPr>
                        <a:t>Forget to make sure that your writing is culturally relevant to the nation in which you plan to publish: look out specially for ideas, bodies and organisations mentioned in your thesis that are specific to your nation and unknown elsewhere.</a:t>
                      </a:r>
                    </a:p>
                    <a:p>
                      <a:endParaRPr lang="en-GB" sz="1800" b="1" dirty="0"/>
                    </a:p>
                  </a:txBody>
                  <a:tcPr marT="45723" marB="45723"/>
                </a:tc>
                <a:extLst>
                  <a:ext uri="{0D108BD9-81ED-4DB2-BD59-A6C34878D82A}">
                    <a16:rowId xmlns:a16="http://schemas.microsoft.com/office/drawing/2014/main" val="10002"/>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0"/>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eaLnBrk="0" hangingPunct="0">
              <a:defRPr sz="3200" b="1">
                <a:solidFill>
                  <a:schemeClr val="tx2"/>
                </a:solidFill>
                <a:latin typeface="+mj-lt"/>
                <a:ea typeface="+mj-ea"/>
                <a:cs typeface="+mj-cs"/>
              </a:defRPr>
            </a:lvl1pPr>
            <a:lvl2pPr algn="l" eaLnBrk="0" hangingPunct="0">
              <a:defRPr sz="3900" b="1">
                <a:solidFill>
                  <a:schemeClr val="tx2"/>
                </a:solidFill>
                <a:latin typeface="Arial" charset="0"/>
              </a:defRPr>
            </a:lvl2pPr>
            <a:lvl3pPr algn="l" eaLnBrk="0" hangingPunct="0">
              <a:defRPr sz="3900" b="1">
                <a:solidFill>
                  <a:schemeClr val="tx2"/>
                </a:solidFill>
                <a:latin typeface="Arial" charset="0"/>
              </a:defRPr>
            </a:lvl3pPr>
            <a:lvl4pPr algn="l" eaLnBrk="0" hangingPunct="0">
              <a:defRPr sz="3900" b="1">
                <a:solidFill>
                  <a:schemeClr val="tx2"/>
                </a:solidFill>
                <a:latin typeface="Arial" charset="0"/>
              </a:defRPr>
            </a:lvl4pPr>
            <a:lvl5pPr algn="l" eaLnBrk="0" hangingPunct="0">
              <a:defRPr sz="3900" b="1">
                <a:solidFill>
                  <a:schemeClr val="tx2"/>
                </a:solidFill>
                <a:latin typeface="Arial" charset="0"/>
              </a:defRPr>
            </a:lvl5pPr>
            <a:lvl6pPr marL="457200" fontAlgn="base">
              <a:spcBef>
                <a:spcPct val="0"/>
              </a:spcBef>
              <a:spcAft>
                <a:spcPct val="0"/>
              </a:spcAft>
              <a:defRPr sz="3900" b="1">
                <a:solidFill>
                  <a:schemeClr val="tx2"/>
                </a:solidFill>
                <a:latin typeface="Arial" charset="0"/>
              </a:defRPr>
            </a:lvl6pPr>
            <a:lvl7pPr marL="914400" fontAlgn="base">
              <a:spcBef>
                <a:spcPct val="0"/>
              </a:spcBef>
              <a:spcAft>
                <a:spcPct val="0"/>
              </a:spcAft>
              <a:defRPr sz="3900" b="1">
                <a:solidFill>
                  <a:schemeClr val="tx2"/>
                </a:solidFill>
                <a:latin typeface="Arial" charset="0"/>
              </a:defRPr>
            </a:lvl7pPr>
            <a:lvl8pPr marL="1371600" fontAlgn="base">
              <a:spcBef>
                <a:spcPct val="0"/>
              </a:spcBef>
              <a:spcAft>
                <a:spcPct val="0"/>
              </a:spcAft>
              <a:defRPr sz="3900" b="1">
                <a:solidFill>
                  <a:schemeClr val="tx2"/>
                </a:solidFill>
                <a:latin typeface="Arial" charset="0"/>
              </a:defRPr>
            </a:lvl8pPr>
            <a:lvl9pPr marL="1828800" fontAlgn="base">
              <a:spcBef>
                <a:spcPct val="0"/>
              </a:spcBef>
              <a:spcAft>
                <a:spcPct val="0"/>
              </a:spcAft>
              <a:defRPr sz="3900" b="1">
                <a:solidFill>
                  <a:schemeClr val="tx2"/>
                </a:solidFill>
                <a:latin typeface="Arial" charset="0"/>
              </a:defRPr>
            </a:lvl9pPr>
          </a:lstStyle>
          <a:p>
            <a:r>
              <a:rPr lang="en-GB" dirty="0"/>
              <a:t>From dissertation to publication</a:t>
            </a:r>
          </a:p>
        </p:txBody>
      </p:sp>
      <p:graphicFrame>
        <p:nvGraphicFramePr>
          <p:cNvPr id="5" name="Table 4"/>
          <p:cNvGraphicFramePr>
            <a:graphicFrameLocks noGrp="1"/>
          </p:cNvGraphicFramePr>
          <p:nvPr/>
        </p:nvGraphicFramePr>
        <p:xfrm>
          <a:off x="304800" y="609600"/>
          <a:ext cx="8686800" cy="4454526"/>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38">
                <a:tc>
                  <a:txBody>
                    <a:bodyPr/>
                    <a:lstStyle/>
                    <a:p>
                      <a:endParaRPr lang="en-GB" sz="1800" b="1" dirty="0"/>
                    </a:p>
                  </a:txBody>
                  <a:tcPr marT="45717" marB="45717"/>
                </a:tc>
                <a:tc>
                  <a:txBody>
                    <a:bodyPr/>
                    <a:lstStyle/>
                    <a:p>
                      <a:r>
                        <a:rPr lang="en-GB" sz="1800" b="1" dirty="0"/>
                        <a:t>Do:</a:t>
                      </a:r>
                    </a:p>
                  </a:txBody>
                  <a:tcPr marT="45717" marB="45717"/>
                </a:tc>
                <a:tc>
                  <a:txBody>
                    <a:bodyPr/>
                    <a:lstStyle/>
                    <a:p>
                      <a:r>
                        <a:rPr lang="en-GB" sz="1800" b="1" dirty="0"/>
                        <a:t>Do not:</a:t>
                      </a:r>
                    </a:p>
                  </a:txBody>
                  <a:tcPr marT="45717" marB="45717"/>
                </a:tc>
                <a:extLst>
                  <a:ext uri="{0D108BD9-81ED-4DB2-BD59-A6C34878D82A}">
                    <a16:rowId xmlns:a16="http://schemas.microsoft.com/office/drawing/2014/main" val="10000"/>
                  </a:ext>
                </a:extLst>
              </a:tr>
              <a:tr h="2011544">
                <a:tc>
                  <a:txBody>
                    <a:bodyPr/>
                    <a:lstStyle/>
                    <a:p>
                      <a:r>
                        <a:rPr lang="en-GB" sz="1800" b="1" dirty="0"/>
                        <a:t>14</a:t>
                      </a:r>
                    </a:p>
                  </a:txBody>
                  <a:tcPr marT="45717" marB="45717"/>
                </a:tc>
                <a:tc>
                  <a:txBody>
                    <a:bodyPr/>
                    <a:lstStyle/>
                    <a:p>
                      <a:r>
                        <a:rPr lang="en-GB" sz="1800" b="1" kern="1200" dirty="0">
                          <a:solidFill>
                            <a:schemeClr val="tx1"/>
                          </a:solidFill>
                          <a:latin typeface="+mn-lt"/>
                          <a:ea typeface="+mn-ea"/>
                          <a:cs typeface="+mn-cs"/>
                        </a:rPr>
                        <a:t>Show drafts of your publications to readers other than your supervisor and examiner: it can be helpful to get different opinions from those without any kind of vested interest in your work.</a:t>
                      </a:r>
                    </a:p>
                    <a:p>
                      <a:endParaRPr lang="en-GB" sz="1800" b="1" dirty="0"/>
                    </a:p>
                  </a:txBody>
                  <a:tcPr marT="45717" marB="45717"/>
                </a:tc>
                <a:tc>
                  <a:txBody>
                    <a:bodyPr/>
                    <a:lstStyle/>
                    <a:p>
                      <a:r>
                        <a:rPr lang="en-GB" sz="1800" b="1" kern="1200" dirty="0">
                          <a:solidFill>
                            <a:schemeClr val="tx1"/>
                          </a:solidFill>
                          <a:latin typeface="+mn-lt"/>
                          <a:ea typeface="+mn-ea"/>
                          <a:cs typeface="+mn-cs"/>
                        </a:rPr>
                        <a:t>Spend so long getting opinions from others that you don’t actually get round to sending your work off for review by the journals themselves.</a:t>
                      </a:r>
                      <a:endParaRPr lang="en-GB" sz="1800" b="1" dirty="0"/>
                    </a:p>
                    <a:p>
                      <a:endParaRPr lang="en-GB" sz="1800" b="1" dirty="0"/>
                    </a:p>
                  </a:txBody>
                  <a:tcPr marT="45717" marB="45717"/>
                </a:tc>
                <a:extLst>
                  <a:ext uri="{0D108BD9-81ED-4DB2-BD59-A6C34878D82A}">
                    <a16:rowId xmlns:a16="http://schemas.microsoft.com/office/drawing/2014/main" val="10001"/>
                  </a:ext>
                </a:extLst>
              </a:tr>
              <a:tr h="2011544">
                <a:tc>
                  <a:txBody>
                    <a:bodyPr/>
                    <a:lstStyle/>
                    <a:p>
                      <a:r>
                        <a:rPr lang="en-GB" sz="1800" b="1" dirty="0"/>
                        <a:t>15</a:t>
                      </a:r>
                    </a:p>
                  </a:txBody>
                  <a:tcPr marT="45717" marB="45717"/>
                </a:tc>
                <a:tc>
                  <a:txBody>
                    <a:bodyPr/>
                    <a:lstStyle/>
                    <a:p>
                      <a:r>
                        <a:rPr lang="en-GB" sz="1800" b="1" kern="1200" dirty="0">
                          <a:solidFill>
                            <a:schemeClr val="tx1"/>
                          </a:solidFill>
                          <a:latin typeface="+mn-lt"/>
                          <a:ea typeface="+mn-ea"/>
                          <a:cs typeface="+mn-cs"/>
                        </a:rPr>
                        <a:t>Try to retain your own interest in the work: if you are bored of it, others are likely to be too! (But remember new readers are likely to be really interested by what you have to say).</a:t>
                      </a:r>
                      <a:endParaRPr lang="en-GB" sz="1800" b="1" dirty="0"/>
                    </a:p>
                  </a:txBody>
                  <a:tcPr marT="45717" marB="45717"/>
                </a:tc>
                <a:tc>
                  <a:txBody>
                    <a:bodyPr/>
                    <a:lstStyle/>
                    <a:p>
                      <a:r>
                        <a:rPr lang="en-GB" sz="1800" b="1" kern="1200" dirty="0">
                          <a:solidFill>
                            <a:schemeClr val="tx1"/>
                          </a:solidFill>
                          <a:latin typeface="+mn-lt"/>
                          <a:ea typeface="+mn-ea"/>
                          <a:cs typeface="+mn-cs"/>
                        </a:rPr>
                        <a:t>Overwork your original text: if you find you are having to revise significant elements of your original writing it may be more economical of your time simply to start anew altogether.</a:t>
                      </a:r>
                    </a:p>
                    <a:p>
                      <a:endParaRPr lang="en-GB" sz="1800" b="1" dirty="0"/>
                    </a:p>
                  </a:txBody>
                  <a:tcPr marT="45717" marB="45717"/>
                </a:tc>
                <a:extLst>
                  <a:ext uri="{0D108BD9-81ED-4DB2-BD59-A6C34878D82A}">
                    <a16:rowId xmlns:a16="http://schemas.microsoft.com/office/drawing/2014/main" val="10002"/>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AABF0-A9FA-4D24-8057-6F0A7D6AF86E}"/>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2146F8B7-593C-4A6A-B615-916E30F17FEA}"/>
              </a:ext>
            </a:extLst>
          </p:cNvPr>
          <p:cNvSpPr>
            <a:spLocks noGrp="1"/>
          </p:cNvSpPr>
          <p:nvPr>
            <p:ph type="subTitle" idx="1"/>
          </p:nvPr>
        </p:nvSpPr>
        <p:spPr/>
        <p:txBody>
          <a:bodyPr/>
          <a:lstStyle/>
          <a:p>
            <a:r>
              <a:rPr lang="en-GB" sz="4000" b="1" dirty="0"/>
              <a:t>Writing abstracts</a:t>
            </a:r>
          </a:p>
        </p:txBody>
      </p:sp>
    </p:spTree>
    <p:extLst>
      <p:ext uri="{BB962C8B-B14F-4D97-AF65-F5344CB8AC3E}">
        <p14:creationId xmlns:p14="http://schemas.microsoft.com/office/powerpoint/2010/main" val="16909484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altLang="en-US" sz="3200" dirty="0"/>
              <a:t>When writing an abstract</a:t>
            </a:r>
          </a:p>
        </p:txBody>
      </p:sp>
      <p:sp>
        <p:nvSpPr>
          <p:cNvPr id="48131" name="Content Placeholder 4"/>
          <p:cNvSpPr>
            <a:spLocks noGrp="1"/>
          </p:cNvSpPr>
          <p:nvPr>
            <p:ph idx="1"/>
          </p:nvPr>
        </p:nvSpPr>
        <p:spPr>
          <a:xfrm>
            <a:off x="304800" y="1371600"/>
            <a:ext cx="8534400" cy="4957763"/>
          </a:xfrm>
        </p:spPr>
        <p:txBody>
          <a:bodyPr/>
          <a:lstStyle/>
          <a:p>
            <a:r>
              <a:rPr lang="en-GB" altLang="en-US" sz="2400" b="1" dirty="0"/>
              <a:t>Write this at the very end of the article production process;</a:t>
            </a:r>
          </a:p>
          <a:p>
            <a:r>
              <a:rPr lang="en-GB" altLang="en-US" sz="2400" b="1" dirty="0"/>
              <a:t>Summarise briefly what you set out to achieve, your research methods and your key findings;</a:t>
            </a:r>
          </a:p>
          <a:p>
            <a:r>
              <a:rPr lang="en-GB" altLang="en-US" sz="2400" b="1" dirty="0"/>
              <a:t>Look at abstracts within the target journal so you can emulate their style, scope and length. Some journals have a prescribed format for abstracts which you must follow using their on-line form;</a:t>
            </a:r>
          </a:p>
          <a:p>
            <a:r>
              <a:rPr lang="en-GB" altLang="en-US" sz="2400" b="1" dirty="0"/>
              <a:t>Scientific journals normally use short sentences but social science journals use longer more complex ones;</a:t>
            </a:r>
          </a:p>
          <a:p>
            <a:r>
              <a:rPr lang="en-GB" altLang="en-US" sz="2400" b="1" dirty="0"/>
              <a:t>Seek peer review from a more experienced colleague as abstracts really matter.</a:t>
            </a:r>
          </a:p>
          <a:p>
            <a:endParaRPr lang="en-GB" altLang="en-US"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AABF0-A9FA-4D24-8057-6F0A7D6AF86E}"/>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2146F8B7-593C-4A6A-B615-916E30F17FEA}"/>
              </a:ext>
            </a:extLst>
          </p:cNvPr>
          <p:cNvSpPr>
            <a:spLocks noGrp="1"/>
          </p:cNvSpPr>
          <p:nvPr>
            <p:ph type="subTitle" idx="1"/>
          </p:nvPr>
        </p:nvSpPr>
        <p:spPr/>
        <p:txBody>
          <a:bodyPr/>
          <a:lstStyle/>
          <a:p>
            <a:r>
              <a:rPr lang="en-GB" sz="4000" b="1" dirty="0"/>
              <a:t>Co-authoring</a:t>
            </a:r>
          </a:p>
        </p:txBody>
      </p:sp>
    </p:spTree>
    <p:extLst>
      <p:ext uri="{BB962C8B-B14F-4D97-AF65-F5344CB8AC3E}">
        <p14:creationId xmlns:p14="http://schemas.microsoft.com/office/powerpoint/2010/main" val="41163081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3F30436-107D-4E5E-A0D4-5D33867FF1AF}"/>
              </a:ext>
            </a:extLst>
          </p:cNvPr>
          <p:cNvSpPr>
            <a:spLocks noGrp="1"/>
          </p:cNvSpPr>
          <p:nvPr>
            <p:ph type="title"/>
          </p:nvPr>
        </p:nvSpPr>
        <p:spPr>
          <a:xfrm>
            <a:off x="457200" y="122239"/>
            <a:ext cx="7543800" cy="64246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Why it’s good to co-author</a:t>
            </a:r>
          </a:p>
        </p:txBody>
      </p:sp>
      <p:sp useBgFill="1">
        <p:nvSpPr>
          <p:cNvPr id="4" name="Content Placeholder 3">
            <a:extLst>
              <a:ext uri="{FF2B5EF4-FFF2-40B4-BE49-F238E27FC236}">
                <a16:creationId xmlns:a16="http://schemas.microsoft.com/office/drawing/2014/main" id="{EF9FE3C3-0C4F-4F96-9036-63D6E8F33804}"/>
              </a:ext>
            </a:extLst>
          </p:cNvPr>
          <p:cNvSpPr>
            <a:spLocks noGrp="1"/>
          </p:cNvSpPr>
          <p:nvPr>
            <p:ph idx="1"/>
          </p:nvPr>
        </p:nvSpPr>
        <p:spPr>
          <a:xfrm>
            <a:off x="269081" y="764705"/>
            <a:ext cx="8605838" cy="4743450"/>
          </a:xfrm>
        </p:spPr>
        <p:txBody>
          <a:bodyPr/>
          <a:lstStyle/>
          <a:p>
            <a:r>
              <a:rPr lang="en-GB" sz="2400" b="1" dirty="0"/>
              <a:t>Brainstorming the first ideas together can be really powerful and can generate more ideas than you could on your own.</a:t>
            </a:r>
          </a:p>
          <a:p>
            <a:pPr lvl="0"/>
            <a:r>
              <a:rPr lang="en-GB" sz="2400" b="1" dirty="0"/>
              <a:t>A writing partner (or two) can provide incentives to stay on task (you might not want to let them down, or you might be frightened of their reaction if you don’t deliver!).</a:t>
            </a:r>
          </a:p>
          <a:p>
            <a:pPr lvl="0"/>
            <a:r>
              <a:rPr lang="en-GB" sz="2400" b="1" dirty="0"/>
              <a:t>It’s great to have a second pair of eyes looking at something, because they can spot gaps that you might have missed.</a:t>
            </a:r>
          </a:p>
          <a:p>
            <a:pPr lvl="0"/>
            <a:r>
              <a:rPr lang="en-GB" sz="2400" b="1" dirty="0"/>
              <a:t>Two people often have a better data set to draw on than one, and each is likely to bring a different knowledge base and variety of reference sources to the partnership.</a:t>
            </a:r>
          </a:p>
          <a:p>
            <a:pPr lvl="0"/>
            <a:r>
              <a:rPr lang="en-GB" sz="2400" b="1" dirty="0"/>
              <a:t>Often each co-author brings different strengths to the task (e.g. one might be better at fine detail, the other at creative ways of tackling things, or one might be a great originator of ideas, the other a ‘finisher’). Longstanding friendships (and even marriages) can result.</a:t>
            </a:r>
          </a:p>
          <a:p>
            <a:endParaRPr lang="en-GB" sz="3600" b="1" dirty="0"/>
          </a:p>
        </p:txBody>
      </p:sp>
    </p:spTree>
    <p:extLst>
      <p:ext uri="{BB962C8B-B14F-4D97-AF65-F5344CB8AC3E}">
        <p14:creationId xmlns:p14="http://schemas.microsoft.com/office/powerpoint/2010/main" val="29677495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335BC-E8BC-4D9A-A29D-58F29D8E994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disadvantages of co-authoring</a:t>
            </a:r>
          </a:p>
        </p:txBody>
      </p:sp>
      <p:sp>
        <p:nvSpPr>
          <p:cNvPr id="3" name="Content Placeholder 2">
            <a:extLst>
              <a:ext uri="{FF2B5EF4-FFF2-40B4-BE49-F238E27FC236}">
                <a16:creationId xmlns:a16="http://schemas.microsoft.com/office/drawing/2014/main" id="{5AFF566E-8B75-407D-A4E5-EC2968135694}"/>
              </a:ext>
            </a:extLst>
          </p:cNvPr>
          <p:cNvSpPr>
            <a:spLocks noGrp="1"/>
          </p:cNvSpPr>
          <p:nvPr>
            <p:ph idx="1"/>
          </p:nvPr>
        </p:nvSpPr>
        <p:spPr>
          <a:xfrm>
            <a:off x="269081" y="1196975"/>
            <a:ext cx="8605838" cy="4886741"/>
          </a:xfrm>
        </p:spPr>
        <p:txBody>
          <a:bodyPr/>
          <a:lstStyle/>
          <a:p>
            <a:r>
              <a:rPr lang="en-GB" sz="2100" b="1" dirty="0"/>
              <a:t>Sometimes you find that you have really different ideas of what you are trying to achieve, paradigms, intentions, work rates, attitudes to deadlines, standards etc., and you may end up ‘splitting up for artistic reasons’ as musicians say!</a:t>
            </a:r>
          </a:p>
          <a:p>
            <a:pPr lvl="0"/>
            <a:r>
              <a:rPr lang="en-GB" sz="2100" b="1" dirty="0"/>
              <a:t>If you fall out badly, it can harm extant relationships with one another.</a:t>
            </a:r>
          </a:p>
          <a:p>
            <a:pPr lvl="0"/>
            <a:r>
              <a:rPr lang="en-GB" sz="2100" b="1" dirty="0"/>
              <a:t>Your institution may not like or value your work if you co-author with someone from a different HEI or country, particularly if it is a REF-able output.</a:t>
            </a:r>
          </a:p>
          <a:p>
            <a:pPr lvl="0"/>
            <a:r>
              <a:rPr lang="en-GB" sz="2100" b="1" dirty="0"/>
              <a:t>Some co-authors are ungenerous and want to hog the limelight, gain lead author status when they don’t deserve it and even steal your ideas. Be cautious about people who eye up your data set or findings, as presented at conferences, in a predatory way and seek to co-author with you. </a:t>
            </a:r>
          </a:p>
          <a:p>
            <a:pPr lvl="0"/>
            <a:r>
              <a:rPr lang="en-GB" sz="2100" b="1" dirty="0"/>
              <a:t>Always weigh up the benefits of working with a more established co-author: are they genuinely trying to help you on your way, or are they ‘harvesting’ material selfishly?</a:t>
            </a:r>
          </a:p>
          <a:p>
            <a:endParaRPr lang="en-GB" sz="2100" b="1" dirty="0"/>
          </a:p>
        </p:txBody>
      </p:sp>
    </p:spTree>
    <p:extLst>
      <p:ext uri="{BB962C8B-B14F-4D97-AF65-F5344CB8AC3E}">
        <p14:creationId xmlns:p14="http://schemas.microsoft.com/office/powerpoint/2010/main" val="37610676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3F733-1B74-46EF-B61D-4EC573DBBFED}"/>
              </a:ext>
            </a:extLst>
          </p:cNvPr>
          <p:cNvSpPr>
            <a:spLocks noGrp="1"/>
          </p:cNvSpPr>
          <p:nvPr>
            <p:ph type="title"/>
          </p:nvPr>
        </p:nvSpPr>
        <p:spPr>
          <a:xfrm>
            <a:off x="457200" y="122239"/>
            <a:ext cx="7543800" cy="570458"/>
          </a:xfrm>
        </p:spPr>
        <p:txBody>
          <a:bodyPr/>
          <a:lstStyle/>
          <a:p>
            <a:r>
              <a:rPr lang="en-GB" sz="3200" dirty="0"/>
              <a:t>Guidelines for potential co-authors</a:t>
            </a:r>
          </a:p>
        </p:txBody>
      </p:sp>
      <p:sp>
        <p:nvSpPr>
          <p:cNvPr id="3" name="Content Placeholder 2">
            <a:extLst>
              <a:ext uri="{FF2B5EF4-FFF2-40B4-BE49-F238E27FC236}">
                <a16:creationId xmlns:a16="http://schemas.microsoft.com/office/drawing/2014/main" id="{7A925557-A270-4201-BC22-53B73687D080}"/>
              </a:ext>
            </a:extLst>
          </p:cNvPr>
          <p:cNvSpPr>
            <a:spLocks noGrp="1"/>
          </p:cNvSpPr>
          <p:nvPr>
            <p:ph idx="1"/>
          </p:nvPr>
        </p:nvSpPr>
        <p:spPr>
          <a:xfrm>
            <a:off x="269081" y="908720"/>
            <a:ext cx="8605838" cy="4670425"/>
          </a:xfrm>
        </p:spPr>
        <p:txBody>
          <a:bodyPr/>
          <a:lstStyle/>
          <a:p>
            <a:pPr lvl="0"/>
            <a:r>
              <a:rPr lang="en-GB" sz="2300" b="1" dirty="0"/>
              <a:t>Sort out ground rules well in advance, including sharing of work, order of authors, how you allocate percentages of input for REF or other reasons, and so on.</a:t>
            </a:r>
          </a:p>
          <a:p>
            <a:pPr lvl="0"/>
            <a:r>
              <a:rPr lang="en-GB" sz="2300" b="1" dirty="0"/>
              <a:t>Agree before you start writing, (but after extensive discussion) which journal or publisher you are targeting, whether you will use footnotes, what referencing style you will use, what kind of language/tone/register you will jointly write in;</a:t>
            </a:r>
          </a:p>
          <a:p>
            <a:pPr lvl="0"/>
            <a:r>
              <a:rPr lang="en-GB" sz="2300" b="1" dirty="0"/>
              <a:t>Be realistic about timelines and what you can achieve, and have contingency plans when things go wrong (as they inevitably will);</a:t>
            </a:r>
          </a:p>
          <a:p>
            <a:pPr lvl="0"/>
            <a:r>
              <a:rPr lang="en-GB" sz="2300" b="1" dirty="0"/>
              <a:t>Have in place an exit strategy for if you do abort the publication (i.e. who owns what for use separately in other publications);</a:t>
            </a:r>
          </a:p>
          <a:p>
            <a:pPr lvl="0"/>
            <a:r>
              <a:rPr lang="en-GB" sz="2300" b="1" dirty="0"/>
              <a:t>Don’t try to co-author with too many people: it just becomes unmanageable if you have too many others to consult;</a:t>
            </a:r>
          </a:p>
          <a:p>
            <a:pPr lvl="0"/>
            <a:r>
              <a:rPr lang="en-GB" sz="2300" b="1" dirty="0"/>
              <a:t>However the writing goes, do plan an end of publication celebration! </a:t>
            </a:r>
          </a:p>
          <a:p>
            <a:endParaRPr lang="en-GB" sz="2300" b="1" dirty="0"/>
          </a:p>
        </p:txBody>
      </p:sp>
    </p:spTree>
    <p:extLst>
      <p:ext uri="{BB962C8B-B14F-4D97-AF65-F5344CB8AC3E}">
        <p14:creationId xmlns:p14="http://schemas.microsoft.com/office/powerpoint/2010/main" val="3963756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22238"/>
            <a:ext cx="754380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Motives for publishing (1)</a:t>
            </a:r>
            <a:endParaRPr lang="en-GB" altLang="en-US" sz="3200" dirty="0"/>
          </a:p>
        </p:txBody>
      </p:sp>
      <p:sp>
        <p:nvSpPr>
          <p:cNvPr id="23555" name="Rectangle 3"/>
          <p:cNvSpPr>
            <a:spLocks noGrp="1" noChangeArrowheads="1"/>
          </p:cNvSpPr>
          <p:nvPr>
            <p:ph type="body" idx="1"/>
          </p:nvPr>
        </p:nvSpPr>
        <p:spPr/>
        <p:txBody>
          <a:bodyPr/>
          <a:lstStyle/>
          <a:p>
            <a:pPr eaLnBrk="1" hangingPunct="1"/>
            <a:r>
              <a:rPr lang="en-US" altLang="en-US" sz="2400" b="1" dirty="0"/>
              <a:t>Disseminating the outcomes of your research.</a:t>
            </a:r>
          </a:p>
          <a:p>
            <a:pPr eaLnBrk="1" hangingPunct="1"/>
            <a:r>
              <a:rPr lang="en-US" altLang="en-US" sz="2400" b="1" dirty="0"/>
              <a:t>Accumulating evidence for your professional portfolio/ HEA application.</a:t>
            </a:r>
          </a:p>
          <a:p>
            <a:pPr eaLnBrk="1" hangingPunct="1"/>
            <a:r>
              <a:rPr lang="en-US" altLang="en-US" sz="2400" b="1" dirty="0"/>
              <a:t>Making a contribution to your department’s research profile.</a:t>
            </a:r>
            <a:r>
              <a:rPr lang="en-US" altLang="en-US" sz="2400" dirty="0"/>
              <a:t> </a:t>
            </a:r>
          </a:p>
          <a:p>
            <a:pPr eaLnBrk="1" hangingPunct="1"/>
            <a:r>
              <a:rPr lang="en-US" altLang="en-US" sz="2400" b="1" dirty="0"/>
              <a:t>Making a contribution to the academic community.</a:t>
            </a:r>
          </a:p>
          <a:p>
            <a:pPr eaLnBrk="1" hangingPunct="1"/>
            <a:r>
              <a:rPr lang="en-US" altLang="en-US" sz="2400" b="1" dirty="0"/>
              <a:t>Improving your own national or international profile and standing in the academic or professional community.</a:t>
            </a:r>
          </a:p>
          <a:p>
            <a:pPr eaLnBrk="1" hangingPunct="1"/>
            <a:r>
              <a:rPr lang="en-US" altLang="en-US" sz="2400" b="1" dirty="0"/>
              <a:t>Making some money.</a:t>
            </a:r>
            <a:endParaRPr lang="en-GB" altLang="en-US" sz="2400" b="1" dirty="0"/>
          </a:p>
          <a:p>
            <a:pPr eaLnBrk="1" hangingPunct="1"/>
            <a:endParaRPr lang="en-US" altLang="en-US" dirty="0"/>
          </a:p>
          <a:p>
            <a:pPr eaLnBrk="1" hangingPunct="1">
              <a:buFont typeface="Wingdings" panose="05000000000000000000" pitchFamily="2" charset="2"/>
              <a:buNone/>
            </a:pPr>
            <a:endParaRPr lang="en-GB" altLang="en-US" dirty="0"/>
          </a:p>
        </p:txBody>
      </p:sp>
      <p:sp>
        <p:nvSpPr>
          <p:cNvPr id="23556" name="Text Box 4"/>
          <p:cNvSpPr txBox="1">
            <a:spLocks noChangeArrowheads="1"/>
          </p:cNvSpPr>
          <p:nvPr/>
        </p:nvSpPr>
        <p:spPr bwMode="auto">
          <a:xfrm>
            <a:off x="1042988" y="5448300"/>
            <a:ext cx="70580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7" name="Text Box 5"/>
          <p:cNvSpPr txBox="1">
            <a:spLocks noChangeArrowheads="1"/>
          </p:cNvSpPr>
          <p:nvPr/>
        </p:nvSpPr>
        <p:spPr bwMode="auto">
          <a:xfrm>
            <a:off x="827088" y="5232400"/>
            <a:ext cx="676910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AABF0-A9FA-4D24-8057-6F0A7D6AF86E}"/>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2146F8B7-593C-4A6A-B615-916E30F17FEA}"/>
              </a:ext>
            </a:extLst>
          </p:cNvPr>
          <p:cNvSpPr>
            <a:spLocks noGrp="1"/>
          </p:cNvSpPr>
          <p:nvPr>
            <p:ph type="subTitle" idx="1"/>
          </p:nvPr>
        </p:nvSpPr>
        <p:spPr/>
        <p:txBody>
          <a:bodyPr/>
          <a:lstStyle/>
          <a:p>
            <a:r>
              <a:rPr lang="en-GB" sz="4000" b="1" dirty="0"/>
              <a:t>Networking</a:t>
            </a:r>
          </a:p>
        </p:txBody>
      </p:sp>
    </p:spTree>
    <p:extLst>
      <p:ext uri="{BB962C8B-B14F-4D97-AF65-F5344CB8AC3E}">
        <p14:creationId xmlns:p14="http://schemas.microsoft.com/office/powerpoint/2010/main" val="32028857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4E79-56CE-491E-BD98-05F20F5BBD34}"/>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Networking to improve your publication success</a:t>
            </a:r>
          </a:p>
        </p:txBody>
      </p:sp>
      <p:sp>
        <p:nvSpPr>
          <p:cNvPr id="3" name="Content Placeholder 2">
            <a:extLst>
              <a:ext uri="{FF2B5EF4-FFF2-40B4-BE49-F238E27FC236}">
                <a16:creationId xmlns:a16="http://schemas.microsoft.com/office/drawing/2014/main" id="{F0686190-6A3A-4DE4-836D-ABEEC759F54D}"/>
              </a:ext>
            </a:extLst>
          </p:cNvPr>
          <p:cNvSpPr>
            <a:spLocks noGrp="1"/>
          </p:cNvSpPr>
          <p:nvPr>
            <p:ph idx="1"/>
          </p:nvPr>
        </p:nvSpPr>
        <p:spPr>
          <a:xfrm>
            <a:off x="457200" y="1196975"/>
            <a:ext cx="8229600" cy="4789488"/>
          </a:xfrm>
        </p:spPr>
        <p:txBody>
          <a:bodyPr/>
          <a:lstStyle/>
          <a:p>
            <a:pPr lvl="0"/>
            <a:r>
              <a:rPr lang="en-GB" sz="2400" b="1" dirty="0"/>
              <a:t>Go to conferences and meet people: talk to publishers on book stands who may be the commissioning editor for one of the series they are showing, talk to people over dinner and in the lunch queue, go to workshops on related themes to yours and actively look for co-authors or project collaborators.</a:t>
            </a:r>
          </a:p>
          <a:p>
            <a:pPr lvl="0"/>
            <a:r>
              <a:rPr lang="en-GB" sz="2400" b="1" dirty="0"/>
              <a:t>Use electronic networks to find out what people are doing: (my favourite lists are the SEDA, NTF and PF </a:t>
            </a:r>
            <a:r>
              <a:rPr lang="en-GB" sz="2400" b="1" dirty="0" err="1"/>
              <a:t>Jiscmail</a:t>
            </a:r>
            <a:r>
              <a:rPr lang="en-GB" sz="2400" b="1" dirty="0"/>
              <a:t> lists: what are yours?), and also join in with Tweetchats, and review research fora like </a:t>
            </a:r>
            <a:r>
              <a:rPr lang="en-GB" sz="2400" b="1" dirty="0" err="1"/>
              <a:t>Researchgate</a:t>
            </a:r>
            <a:r>
              <a:rPr lang="en-GB" sz="2400" b="1" dirty="0"/>
              <a:t> or ORCID.</a:t>
            </a:r>
          </a:p>
          <a:p>
            <a:pPr lvl="0"/>
            <a:r>
              <a:rPr lang="en-GB" sz="2400" b="1" dirty="0"/>
              <a:t>Try to achieve a balance between productive networking and hassling: don’t be afraid to contact your heroines/heroes to discuss productive collaboration, but don’t stalk them live or virtually.</a:t>
            </a:r>
          </a:p>
          <a:p>
            <a:endParaRPr lang="en-GB" b="1" dirty="0"/>
          </a:p>
        </p:txBody>
      </p:sp>
    </p:spTree>
    <p:extLst>
      <p:ext uri="{BB962C8B-B14F-4D97-AF65-F5344CB8AC3E}">
        <p14:creationId xmlns:p14="http://schemas.microsoft.com/office/powerpoint/2010/main" val="29541166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411BC-0016-45F0-BB91-53ED676929C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networking tips</a:t>
            </a:r>
          </a:p>
        </p:txBody>
      </p:sp>
      <p:sp>
        <p:nvSpPr>
          <p:cNvPr id="3" name="Content Placeholder 2">
            <a:extLst>
              <a:ext uri="{FF2B5EF4-FFF2-40B4-BE49-F238E27FC236}">
                <a16:creationId xmlns:a16="http://schemas.microsoft.com/office/drawing/2014/main" id="{88597CEC-DADF-48F9-A7EF-4A1793668510}"/>
              </a:ext>
            </a:extLst>
          </p:cNvPr>
          <p:cNvSpPr>
            <a:spLocks noGrp="1"/>
          </p:cNvSpPr>
          <p:nvPr>
            <p:ph idx="1"/>
          </p:nvPr>
        </p:nvSpPr>
        <p:spPr>
          <a:xfrm>
            <a:off x="457200" y="1196975"/>
            <a:ext cx="8229600" cy="4789488"/>
          </a:xfrm>
        </p:spPr>
        <p:txBody>
          <a:bodyPr/>
          <a:lstStyle/>
          <a:p>
            <a:pPr lvl="0"/>
            <a:r>
              <a:rPr lang="en-GB" sz="2800" b="1" dirty="0"/>
              <a:t>Use your mentors to help you find the people you need to talk to: ask them to be generous in sharing their networks with you or at least to make initial contacts for you. Often an introduction really helps and is easy for a ‘guru’ to do.</a:t>
            </a:r>
          </a:p>
          <a:p>
            <a:pPr lvl="0"/>
            <a:r>
              <a:rPr lang="en-GB" sz="2800" b="1" dirty="0"/>
              <a:t>Use your professional body and subject-related networks to seek publication opportunities: frequently that’s how book chapters are sought.</a:t>
            </a:r>
          </a:p>
          <a:p>
            <a:pPr lvl="0"/>
            <a:r>
              <a:rPr lang="en-GB" sz="2800" b="1" dirty="0"/>
              <a:t>Commit to helping your newcomer colleagues join in with networks: paying forward the help you’ve got from colleagues is a professional obligation in our view.</a:t>
            </a:r>
          </a:p>
          <a:p>
            <a:endParaRPr lang="en-GB" sz="3600" b="1" dirty="0"/>
          </a:p>
        </p:txBody>
      </p:sp>
    </p:spTree>
    <p:extLst>
      <p:ext uri="{BB962C8B-B14F-4D97-AF65-F5344CB8AC3E}">
        <p14:creationId xmlns:p14="http://schemas.microsoft.com/office/powerpoint/2010/main" val="27535602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3ABD-2AF7-420D-9D7A-A0523FBE0BC8}"/>
              </a:ext>
            </a:extLst>
          </p:cNvPr>
          <p:cNvSpPr>
            <a:spLocks noGrp="1"/>
          </p:cNvSpPr>
          <p:nvPr>
            <p:ph type="title"/>
          </p:nvPr>
        </p:nvSpPr>
        <p:spPr>
          <a:xfrm>
            <a:off x="468313" y="-243408"/>
            <a:ext cx="754380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Where might you want to network?</a:t>
            </a:r>
          </a:p>
        </p:txBody>
      </p:sp>
      <p:sp>
        <p:nvSpPr>
          <p:cNvPr id="3" name="Content Placeholder 2">
            <a:extLst>
              <a:ext uri="{FF2B5EF4-FFF2-40B4-BE49-F238E27FC236}">
                <a16:creationId xmlns:a16="http://schemas.microsoft.com/office/drawing/2014/main" id="{FAB3C395-8869-45C5-A232-2979F3DFB141}"/>
              </a:ext>
            </a:extLst>
          </p:cNvPr>
          <p:cNvSpPr>
            <a:spLocks noGrp="1"/>
          </p:cNvSpPr>
          <p:nvPr>
            <p:ph idx="1"/>
          </p:nvPr>
        </p:nvSpPr>
        <p:spPr>
          <a:xfrm>
            <a:off x="468313" y="1052736"/>
            <a:ext cx="8229600" cy="514962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b="1" dirty="0"/>
              <a:t>Within your institution: who coordinates people interested in writing about learning and teaching?</a:t>
            </a:r>
          </a:p>
          <a:p>
            <a:r>
              <a:rPr lang="en-GB" sz="2800" b="1" dirty="0"/>
              <a:t>In your PSRB: does yours have a strand at its conferences around learning and teaching e.g. BPS?</a:t>
            </a:r>
          </a:p>
          <a:p>
            <a:r>
              <a:rPr lang="en-GB" sz="2800" b="1" dirty="0"/>
              <a:t>Nationally: via organisations including SEDA, SRHE ALDinHE, ALT etc.</a:t>
            </a:r>
          </a:p>
          <a:p>
            <a:r>
              <a:rPr lang="en-GB" sz="2800" b="1" dirty="0"/>
              <a:t>Through AdvanceHE which has a number of specialist networks.</a:t>
            </a:r>
          </a:p>
          <a:p>
            <a:r>
              <a:rPr lang="en-GB" sz="2800" b="1" dirty="0"/>
              <a:t>Electronically: </a:t>
            </a:r>
            <a:r>
              <a:rPr lang="en-GB" sz="2800" b="1" dirty="0" err="1"/>
              <a:t>e.g</a:t>
            </a:r>
            <a:r>
              <a:rPr lang="en-GB" sz="2800" b="1" dirty="0"/>
              <a:t> through #LTHEchat on Wednesday nights at 8pm or through various webinars (UQ Transforming Assessment webinars).</a:t>
            </a:r>
          </a:p>
          <a:p>
            <a:r>
              <a:rPr lang="en-GB" sz="2800" b="1" dirty="0"/>
              <a:t>Internationally e.g. though IFNTF, </a:t>
            </a:r>
            <a:r>
              <a:rPr lang="en-GB" sz="2800" b="1" dirty="0" err="1"/>
              <a:t>ISoTL</a:t>
            </a:r>
            <a:r>
              <a:rPr lang="en-GB" sz="2800" b="1" dirty="0"/>
              <a:t>.</a:t>
            </a:r>
          </a:p>
        </p:txBody>
      </p:sp>
    </p:spTree>
    <p:extLst>
      <p:ext uri="{BB962C8B-B14F-4D97-AF65-F5344CB8AC3E}">
        <p14:creationId xmlns:p14="http://schemas.microsoft.com/office/powerpoint/2010/main" val="26319039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Linking conference presentations to published outputs</a:t>
            </a:r>
          </a:p>
        </p:txBody>
      </p:sp>
      <p:sp>
        <p:nvSpPr>
          <p:cNvPr id="3" name="Content Placeholder 2"/>
          <p:cNvSpPr>
            <a:spLocks noGrp="1"/>
          </p:cNvSpPr>
          <p:nvPr>
            <p:ph idx="1"/>
          </p:nvPr>
        </p:nvSpPr>
        <p:spPr>
          <a:xfrm>
            <a:off x="448460" y="1196975"/>
            <a:ext cx="8229600" cy="478948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b="1" dirty="0"/>
              <a:t>If there is a conference on a topic, it is likely that this is a current area of interest, and this raises the chances of your getting a publication out of it;</a:t>
            </a:r>
          </a:p>
          <a:p>
            <a:r>
              <a:rPr lang="en-GB" sz="2800" b="1" dirty="0"/>
              <a:t>Scan the contents of other sessions to glean ideas that will help your own work;</a:t>
            </a:r>
          </a:p>
          <a:p>
            <a:r>
              <a:rPr lang="en-GB" sz="2800" b="1" dirty="0"/>
              <a:t>Find out if there are plans to have a special issue of the journal linked to the event at which you are speaking, and don’t be embarrassed to hustle to get your paper included;</a:t>
            </a:r>
          </a:p>
          <a:p>
            <a:r>
              <a:rPr lang="en-GB" sz="2800" b="1" dirty="0"/>
              <a:t>Use feedback you received in the session to refine and enhance your thinking before you write the article.</a:t>
            </a:r>
          </a:p>
        </p:txBody>
      </p:sp>
    </p:spTree>
    <p:extLst>
      <p:ext uri="{BB962C8B-B14F-4D97-AF65-F5344CB8AC3E}">
        <p14:creationId xmlns:p14="http://schemas.microsoft.com/office/powerpoint/2010/main" val="31493470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AABF0-A9FA-4D24-8057-6F0A7D6AF86E}"/>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2146F8B7-593C-4A6A-B615-916E30F17FEA}"/>
              </a:ext>
            </a:extLst>
          </p:cNvPr>
          <p:cNvSpPr>
            <a:spLocks noGrp="1"/>
          </p:cNvSpPr>
          <p:nvPr>
            <p:ph type="subTitle" idx="1"/>
          </p:nvPr>
        </p:nvSpPr>
        <p:spPr/>
        <p:txBody>
          <a:bodyPr/>
          <a:lstStyle/>
          <a:p>
            <a:r>
              <a:rPr lang="en-GB" sz="4000" b="1" dirty="0"/>
              <a:t>Planning for your next steps</a:t>
            </a:r>
          </a:p>
        </p:txBody>
      </p:sp>
    </p:spTree>
    <p:extLst>
      <p:ext uri="{BB962C8B-B14F-4D97-AF65-F5344CB8AC3E}">
        <p14:creationId xmlns:p14="http://schemas.microsoft.com/office/powerpoint/2010/main" val="27032695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1C487-6B7A-41DD-A6E1-92C5AFF17239}"/>
              </a:ext>
            </a:extLst>
          </p:cNvPr>
          <p:cNvSpPr>
            <a:spLocks noGrp="1"/>
          </p:cNvSpPr>
          <p:nvPr>
            <p:ph type="title"/>
          </p:nvPr>
        </p:nvSpPr>
        <p:spPr>
          <a:xfrm>
            <a:off x="457200" y="122238"/>
            <a:ext cx="7543800" cy="53339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Your personal plan of action</a:t>
            </a:r>
          </a:p>
        </p:txBody>
      </p:sp>
      <p:sp>
        <p:nvSpPr>
          <p:cNvPr id="3" name="Content Placeholder 2">
            <a:extLst>
              <a:ext uri="{FF2B5EF4-FFF2-40B4-BE49-F238E27FC236}">
                <a16:creationId xmlns:a16="http://schemas.microsoft.com/office/drawing/2014/main" id="{39959DBC-B54F-48E1-9761-C56F2ADDB94E}"/>
              </a:ext>
            </a:extLst>
          </p:cNvPr>
          <p:cNvSpPr>
            <a:spLocks noGrp="1"/>
          </p:cNvSpPr>
          <p:nvPr>
            <p:ph idx="1"/>
          </p:nvPr>
        </p:nvSpPr>
        <p:spPr>
          <a:xfrm>
            <a:off x="215516" y="655637"/>
            <a:ext cx="8712968" cy="4789488"/>
          </a:xfrm>
        </p:spPr>
        <p:txBody>
          <a:bodyPr/>
          <a:lstStyle/>
          <a:p>
            <a:r>
              <a:rPr lang="en-GB" sz="2200" b="1" dirty="0"/>
              <a:t>This week: Set yourself some small and realistic tasks to achieve which could include, for example, finishing something you’ve already started, doing a literature search, brainstorming a new piece of writing, thinking through some ideas, discussing something with a colleague, getting peer feedback, seeking help with references or layout, talking to a potential co-author or whatever will advance your writing activities. </a:t>
            </a:r>
          </a:p>
          <a:p>
            <a:r>
              <a:rPr lang="en-GB" sz="2200" b="1" dirty="0"/>
              <a:t>This month: If you were to allocate four hours a week, what could you do in this time?</a:t>
            </a:r>
          </a:p>
          <a:p>
            <a:r>
              <a:rPr lang="en-GB" sz="2200" b="1" dirty="0"/>
              <a:t>This summer: How many days can you commit to writing? Is it possible to draft and complete ready to send off a whole publication?</a:t>
            </a:r>
          </a:p>
          <a:p>
            <a:r>
              <a:rPr lang="en-GB" sz="2200" b="1" dirty="0"/>
              <a:t>By the end of this year: What realistically could you achieve if you set your mind to it?</a:t>
            </a:r>
          </a:p>
          <a:p>
            <a:pPr marL="0" indent="0">
              <a:buNone/>
            </a:pPr>
            <a:r>
              <a:rPr lang="en-GB" sz="2200" b="1" dirty="0"/>
              <a:t>In each case, when do you expect to complete the task? Who can help you achieve these goals? What might stop you doing it? What steps can you take to stop you being sabotaged (or sabotaging yourself!), and how will you know you have been successful?</a:t>
            </a:r>
          </a:p>
          <a:p>
            <a:endParaRPr lang="en-GB" sz="2200" dirty="0"/>
          </a:p>
        </p:txBody>
      </p:sp>
    </p:spTree>
    <p:extLst>
      <p:ext uri="{BB962C8B-B14F-4D97-AF65-F5344CB8AC3E}">
        <p14:creationId xmlns:p14="http://schemas.microsoft.com/office/powerpoint/2010/main" val="37989222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250825" y="1"/>
            <a:ext cx="8713788" cy="54867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altLang="en-US" sz="3200" dirty="0"/>
              <a:t>Useful references</a:t>
            </a:r>
          </a:p>
        </p:txBody>
      </p:sp>
      <p:sp>
        <p:nvSpPr>
          <p:cNvPr id="51203" name="Rectangle 3"/>
          <p:cNvSpPr>
            <a:spLocks noGrp="1" noChangeArrowheads="1"/>
          </p:cNvSpPr>
          <p:nvPr>
            <p:ph type="body" idx="4294967295"/>
          </p:nvPr>
        </p:nvSpPr>
        <p:spPr>
          <a:xfrm>
            <a:off x="308472" y="583894"/>
            <a:ext cx="8602166" cy="6274105"/>
          </a:xfrm>
        </p:spPr>
        <p:txBody>
          <a:bodyPr/>
          <a:lstStyle/>
          <a:p>
            <a:pPr marL="363538" lvl="0" indent="-363538">
              <a:spcAft>
                <a:spcPts val="0"/>
              </a:spcAft>
              <a:buNone/>
            </a:pP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Black, D., Brown, S. and Race, P. (1998) </a:t>
            </a:r>
            <a:r>
              <a:rPr lang="en-US" sz="15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500 Tips for Getting Published, </a:t>
            </a:r>
            <a:r>
              <a:rPr lang="en-US"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London: Kogan Page (out of print but still available on Amazon. You will recognise some elements here of my advice from it).</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0"/>
              </a:spcAft>
              <a:buNone/>
            </a:pP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Day, A. (2008) </a:t>
            </a:r>
            <a:r>
              <a:rPr lang="en-GB" sz="15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How to Get Research Published in Journals,</a:t>
            </a: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London: Gower.</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0"/>
              </a:spcAft>
              <a:buNone/>
            </a:pPr>
            <a:r>
              <a:rPr lang="en-US"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Fairbairn, G. and Fairbairn, S. (2005) </a:t>
            </a:r>
            <a:r>
              <a:rPr lang="en-US" sz="15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Writing your abstract: a guide for would be conference presenters,</a:t>
            </a:r>
            <a:r>
              <a:rPr lang="en-US"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Salisbury: APS publishing. </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0"/>
              </a:spcAft>
              <a:buNone/>
            </a:pPr>
            <a:r>
              <a:rPr lang="en-GB" sz="15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Guccione</a:t>
            </a: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K. and Wellington, J. (2017) </a:t>
            </a:r>
            <a:r>
              <a:rPr lang="en-GB" sz="15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Taking control of writing your thesis: a guide to get you to the end.</a:t>
            </a: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Bloomsbury Publishing.</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0"/>
              </a:spcAft>
              <a:buNone/>
            </a:pP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Kamler, B. and Thomson, P. (2006) Helping doctoral students write: pedagogies for supervision, London: Routledge.</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0"/>
              </a:spcAft>
              <a:buNone/>
            </a:pPr>
            <a:r>
              <a:rPr lang="en-US"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Noble: Studies in Higher Education </a:t>
            </a:r>
            <a:r>
              <a:rPr lang="en-US" sz="15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Publish or Perish: what 23 Journal Editors have to say </a:t>
            </a:r>
            <a:r>
              <a:rPr lang="en-GB" sz="1500" b="1" i="1" u="sng"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2"/>
              </a:rPr>
              <a:t>Studies in Higher Education</a:t>
            </a:r>
            <a:r>
              <a:rPr lang="en-GB" sz="15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Volume </a:t>
            </a:r>
            <a:r>
              <a:rPr lang="en-GB" sz="1500" b="1" i="1" u="sng"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2"/>
              </a:rPr>
              <a:t>14, Issue 1 1989 , pages 97 - 102</a:t>
            </a:r>
            <a:r>
              <a:rPr lang="en-GB" sz="1500" b="1" u="sng"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 </a:t>
            </a: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Routledge (old, but still has some relevant things to say).</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0"/>
              </a:spcAft>
              <a:buNone/>
            </a:pP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Peacock, S. (2017).</a:t>
            </a:r>
            <a:r>
              <a:rPr lang="en-GB" sz="15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PhD by publication</a:t>
            </a: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International Journal of Doctoral Studies.</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0"/>
              </a:spcAft>
              <a:buNone/>
            </a:pPr>
            <a:r>
              <a:rPr lang="en-GB" sz="1500" b="1"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Sadler, D. R. (2006) </a:t>
            </a:r>
            <a:r>
              <a:rPr lang="en-GB" sz="1500" b="1" i="1"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Up the Publication Road: A Guide to Publishing in Scholarly Journals for Academics, Researchers, and Graduate Students</a:t>
            </a:r>
            <a:r>
              <a:rPr lang="en-GB" sz="1500" b="1"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 Higher Education Research and Development Society of Australasia.</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0"/>
              </a:spcAft>
              <a:buNone/>
            </a:pPr>
            <a:r>
              <a:rPr lang="en-GB" sz="1500" b="1"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Smith, S., (2015) </a:t>
            </a:r>
            <a:r>
              <a:rPr lang="en-GB" sz="1500" b="1" i="1"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PhD by published work: A practical guide for success</a:t>
            </a:r>
            <a:r>
              <a:rPr lang="en-GB" sz="1500" b="1"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 Macmillan International Higher Education.</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0"/>
              </a:spcAft>
              <a:buNone/>
            </a:pPr>
            <a:r>
              <a:rPr lang="en-GB" sz="1500" b="1"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Sword, H., (2017) </a:t>
            </a:r>
            <a:r>
              <a:rPr lang="en-GB" sz="1500" b="1" i="1"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Air &amp; light &amp; time &amp; space: How successful academics write</a:t>
            </a:r>
            <a:r>
              <a:rPr lang="en-GB" sz="1500" b="1"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 Harvard University Press.</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0"/>
              </a:spcAft>
              <a:buNone/>
            </a:pP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Thomson, P. and Kamler, B. (2013) </a:t>
            </a:r>
            <a:r>
              <a:rPr lang="en-GB" sz="15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Writing for peer reviewed journals</a:t>
            </a: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London: Routledge.</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0"/>
              </a:spcAft>
              <a:buNone/>
            </a:pP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Trafford, V. and </a:t>
            </a:r>
            <a:r>
              <a:rPr lang="en-GB" sz="1500" b="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Leshem</a:t>
            </a: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 (2008) Stepping-stones to achieving your doctorate: by focusing on your viva from the start: McGraw-Hill Education (UK).</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p>
            <a:pPr marL="363538" lvl="0" indent="-363538">
              <a:spcAft>
                <a:spcPts val="1000"/>
              </a:spcAft>
              <a:buNone/>
            </a:pP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Wellington, J., (2003</a:t>
            </a:r>
            <a:r>
              <a:rPr lang="en-GB" sz="15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a: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15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Getting published: A guide for lecturers and researchers</a:t>
            </a:r>
            <a:r>
              <a:rPr lang="en-GB" sz="15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Routledge.</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7077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Motives for publishing (2)</a:t>
            </a:r>
            <a:endParaRPr lang="en-GB" altLang="en-US" sz="3200" dirty="0"/>
          </a:p>
        </p:txBody>
      </p:sp>
      <p:sp>
        <p:nvSpPr>
          <p:cNvPr id="25603" name="Rectangle 3"/>
          <p:cNvSpPr>
            <a:spLocks noGrp="1" noChangeArrowheads="1"/>
          </p:cNvSpPr>
          <p:nvPr>
            <p:ph type="body" idx="1"/>
          </p:nvPr>
        </p:nvSpPr>
        <p:spPr/>
        <p:txBody>
          <a:bodyPr/>
          <a:lstStyle/>
          <a:p>
            <a:pPr eaLnBrk="1" hangingPunct="1"/>
            <a:r>
              <a:rPr lang="en-US" altLang="en-US" sz="2400" b="1" dirty="0"/>
              <a:t>identifying yourself within a domain of research or scholarship and facilitating contact with other professionals working in the same area.</a:t>
            </a:r>
          </a:p>
          <a:p>
            <a:pPr eaLnBrk="1" hangingPunct="1"/>
            <a:r>
              <a:rPr lang="en-US" altLang="en-US" sz="2400" b="1" dirty="0"/>
              <a:t>because writing requires a very disciplined approach, it can help to facilitate your thinking and clarify your logic.</a:t>
            </a:r>
          </a:p>
          <a:p>
            <a:pPr eaLnBrk="1" hangingPunct="1"/>
            <a:r>
              <a:rPr lang="en-US" altLang="en-US" sz="2400" b="1" dirty="0"/>
              <a:t>Publications make you more credible to your students. They see you as a person who has something scholarly to offer.</a:t>
            </a:r>
          </a:p>
          <a:p>
            <a:pPr eaLnBrk="1" hangingPunct="1"/>
            <a:r>
              <a:rPr lang="en-US" altLang="en-US" sz="2400" b="1" dirty="0"/>
              <a:t>It can provide an immense amount of personal satisfaction.</a:t>
            </a:r>
          </a:p>
          <a:p>
            <a:pPr eaLnBrk="1" hangingPunct="1"/>
            <a:endParaRPr lang="en-US" altLang="en-US" b="1" dirty="0"/>
          </a:p>
          <a:p>
            <a:pPr eaLnBrk="1" hangingPunct="1"/>
            <a:endParaRPr lang="en-GB" altLang="en-US" b="1" dirty="0"/>
          </a:p>
        </p:txBody>
      </p:sp>
      <p:sp>
        <p:nvSpPr>
          <p:cNvPr id="25604" name="Text Box 5"/>
          <p:cNvSpPr txBox="1">
            <a:spLocks noChangeArrowheads="1"/>
          </p:cNvSpPr>
          <p:nvPr/>
        </p:nvSpPr>
        <p:spPr bwMode="auto">
          <a:xfrm>
            <a:off x="1259632" y="4744578"/>
            <a:ext cx="76327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a:r>
              <a:rPr lang="en-US" altLang="en-US" sz="2000" b="1" dirty="0">
                <a:latin typeface="Calibri" panose="020F0502020204030204" pitchFamily="34" charset="0"/>
                <a:cs typeface="Calibri" panose="020F0502020204030204" pitchFamily="34" charset="0"/>
              </a:rPr>
              <a:t>D Royce Sadler: ‘Up the Publications Road’ HERDSA</a:t>
            </a:r>
          </a:p>
          <a:p>
            <a:pPr algn="l" eaLnBrk="1" hangingPunct="1"/>
            <a:endParaRPr lang="en-GB" alt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Other reasons</a:t>
            </a:r>
            <a:endParaRPr lang="en-GB" altLang="en-US" sz="3200"/>
          </a:p>
        </p:txBody>
      </p:sp>
      <p:sp>
        <p:nvSpPr>
          <p:cNvPr id="27651" name="Rectangle 3"/>
          <p:cNvSpPr>
            <a:spLocks noGrp="1" noChangeArrowheads="1"/>
          </p:cNvSpPr>
          <p:nvPr>
            <p:ph type="body" idx="1"/>
          </p:nvPr>
        </p:nvSpPr>
        <p:spPr>
          <a:xfrm>
            <a:off x="484741" y="1090670"/>
            <a:ext cx="8213171" cy="5111693"/>
          </a:xfrm>
        </p:spPr>
        <p:txBody>
          <a:bodyPr/>
          <a:lstStyle/>
          <a:p>
            <a:pPr eaLnBrk="1" hangingPunct="1"/>
            <a:r>
              <a:rPr lang="en-US" altLang="en-US" b="1" dirty="0"/>
              <a:t>opening doors, getting a background.</a:t>
            </a:r>
          </a:p>
          <a:p>
            <a:pPr eaLnBrk="1" hangingPunct="1"/>
            <a:r>
              <a:rPr lang="en-US" altLang="en-US" b="1" dirty="0"/>
              <a:t>to get a broader career, leading maybe to a leadership role in learning and teaching.</a:t>
            </a:r>
          </a:p>
          <a:p>
            <a:pPr eaLnBrk="1" hangingPunct="1"/>
            <a:r>
              <a:rPr lang="en-US" altLang="en-US" b="1" dirty="0"/>
              <a:t>As evidence for your application for Advance HE/HEA Fellowship, Senior Fellowship or Principal Fellowship, or for Fellowship or Senior Fellowship of the Staff and Educational Development Association (SEDA).</a:t>
            </a:r>
          </a:p>
          <a:p>
            <a:pPr eaLnBrk="1" hangingPunct="1"/>
            <a:r>
              <a:rPr lang="en-US" altLang="en-US" b="1" dirty="0"/>
              <a:t>to help you get a temporary contract renewed.</a:t>
            </a:r>
          </a:p>
          <a:p>
            <a:pPr eaLnBrk="1" hangingPunct="1"/>
            <a:r>
              <a:rPr lang="en-US" altLang="en-US" b="1" dirty="0"/>
              <a:t>to get free books for reviewing them!</a:t>
            </a:r>
          </a:p>
          <a:p>
            <a:pPr eaLnBrk="1" hangingPunct="1"/>
            <a:endParaRPr lang="en-GB"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AABF0-A9FA-4D24-8057-6F0A7D6AF86E}"/>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2146F8B7-593C-4A6A-B615-916E30F17FEA}"/>
              </a:ext>
            </a:extLst>
          </p:cNvPr>
          <p:cNvSpPr>
            <a:spLocks noGrp="1"/>
          </p:cNvSpPr>
          <p:nvPr>
            <p:ph type="subTitle" idx="1"/>
          </p:nvPr>
        </p:nvSpPr>
        <p:spPr/>
        <p:txBody>
          <a:bodyPr/>
          <a:lstStyle/>
          <a:p>
            <a:r>
              <a:rPr lang="en-GB" sz="4000" b="1" dirty="0"/>
              <a:t>What kinds of outlets exist for pedagogic publication?</a:t>
            </a:r>
          </a:p>
        </p:txBody>
      </p:sp>
    </p:spTree>
    <p:extLst>
      <p:ext uri="{BB962C8B-B14F-4D97-AF65-F5344CB8AC3E}">
        <p14:creationId xmlns:p14="http://schemas.microsoft.com/office/powerpoint/2010/main" val="3130572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US" altLang="en-US" sz="3200" dirty="0"/>
              <a:t>Outlets for publications: a hierarchy</a:t>
            </a:r>
            <a:endParaRPr lang="en-GB" altLang="en-US" sz="3200" dirty="0"/>
          </a:p>
        </p:txBody>
      </p:sp>
      <p:sp>
        <p:nvSpPr>
          <p:cNvPr id="28675" name="Rectangle 3"/>
          <p:cNvSpPr>
            <a:spLocks noGrp="1" noChangeArrowheads="1"/>
          </p:cNvSpPr>
          <p:nvPr>
            <p:ph type="body" idx="1"/>
          </p:nvPr>
        </p:nvSpPr>
        <p:spPr/>
        <p:txBody>
          <a:bodyPr/>
          <a:lstStyle/>
          <a:p>
            <a:pPr eaLnBrk="1" hangingPunct="1">
              <a:lnSpc>
                <a:spcPct val="90000"/>
              </a:lnSpc>
            </a:pPr>
            <a:r>
              <a:rPr lang="en-US" altLang="en-US" sz="2000" b="1" dirty="0">
                <a:solidFill>
                  <a:srgbClr val="7030A0"/>
                </a:solidFill>
              </a:rPr>
              <a:t>Journals: </a:t>
            </a:r>
            <a:r>
              <a:rPr lang="en-US" altLang="en-US" sz="2000" b="1" dirty="0"/>
              <a:t>international refereed journals usually have most status but it’s worth starting in other journals too;</a:t>
            </a:r>
          </a:p>
          <a:p>
            <a:pPr eaLnBrk="1" hangingPunct="1">
              <a:lnSpc>
                <a:spcPct val="90000"/>
              </a:lnSpc>
            </a:pPr>
            <a:r>
              <a:rPr lang="en-US" altLang="en-US" sz="2000" b="1" dirty="0">
                <a:solidFill>
                  <a:srgbClr val="7030A0"/>
                </a:solidFill>
              </a:rPr>
              <a:t>Books:</a:t>
            </a:r>
            <a:r>
              <a:rPr lang="en-US" altLang="en-US" sz="2000" b="1" dirty="0"/>
              <a:t> scholarly monograph count most in many disciplines, co-written, edited, co-edited book also have their value, while textbooks and distance learning materials rarely count towards your research record but have substantial value when demonstrating your commitment to student learning.</a:t>
            </a:r>
          </a:p>
          <a:p>
            <a:pPr eaLnBrk="1" hangingPunct="1">
              <a:lnSpc>
                <a:spcPct val="90000"/>
              </a:lnSpc>
            </a:pPr>
            <a:r>
              <a:rPr lang="en-US" altLang="en-US" sz="2000" b="1" dirty="0">
                <a:solidFill>
                  <a:srgbClr val="7030A0"/>
                </a:solidFill>
              </a:rPr>
              <a:t>Conference</a:t>
            </a:r>
            <a:r>
              <a:rPr lang="en-US" altLang="en-US" sz="2000" b="1" dirty="0"/>
              <a:t> proceedings, papers and posters count most when they are refereed.</a:t>
            </a:r>
          </a:p>
          <a:p>
            <a:pPr eaLnBrk="1" hangingPunct="1">
              <a:lnSpc>
                <a:spcPct val="90000"/>
              </a:lnSpc>
            </a:pPr>
            <a:r>
              <a:rPr lang="en-US" altLang="en-US" sz="2000" b="1" dirty="0">
                <a:solidFill>
                  <a:srgbClr val="7030A0"/>
                </a:solidFill>
              </a:rPr>
              <a:t>Book reviews </a:t>
            </a:r>
            <a:r>
              <a:rPr lang="en-US" altLang="en-US" sz="2000" b="1" dirty="0"/>
              <a:t>can be positively regarded in many disciplines and provide often a step into the world of journal publishing</a:t>
            </a:r>
          </a:p>
          <a:p>
            <a:pPr eaLnBrk="1" hangingPunct="1">
              <a:lnSpc>
                <a:spcPct val="90000"/>
              </a:lnSpc>
            </a:pPr>
            <a:r>
              <a:rPr lang="en-US" altLang="en-US" sz="2000" b="1" dirty="0">
                <a:solidFill>
                  <a:srgbClr val="7030A0"/>
                </a:solidFill>
              </a:rPr>
              <a:t>Project and other reports </a:t>
            </a:r>
            <a:r>
              <a:rPr lang="en-US" altLang="en-US" sz="2000" b="1" dirty="0"/>
              <a:t>can be differentially regarded depending on the context.</a:t>
            </a:r>
          </a:p>
          <a:p>
            <a:pPr eaLnBrk="1" hangingPunct="1">
              <a:lnSpc>
                <a:spcPct val="90000"/>
              </a:lnSpc>
            </a:pPr>
            <a:r>
              <a:rPr lang="en-US" altLang="en-US" sz="2000" b="1" dirty="0">
                <a:solidFill>
                  <a:srgbClr val="7030A0"/>
                </a:solidFill>
              </a:rPr>
              <a:t>Informal media </a:t>
            </a:r>
            <a:r>
              <a:rPr lang="en-US" altLang="en-US" sz="2000" b="1" dirty="0"/>
              <a:t>including newspaper and magazine articles, blogs, Tweetchats etc. can have huge impact without necessarily high regard as outlets.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AABF0-A9FA-4D24-8057-6F0A7D6AF86E}"/>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2146F8B7-593C-4A6A-B615-916E30F17FEA}"/>
              </a:ext>
            </a:extLst>
          </p:cNvPr>
          <p:cNvSpPr>
            <a:spLocks noGrp="1"/>
          </p:cNvSpPr>
          <p:nvPr>
            <p:ph type="subTitle" idx="1"/>
          </p:nvPr>
        </p:nvSpPr>
        <p:spPr/>
        <p:txBody>
          <a:bodyPr/>
          <a:lstStyle/>
          <a:p>
            <a:r>
              <a:rPr lang="en-GB" sz="4000" b="1" dirty="0"/>
              <a:t>Improving your chances of getting published in journals</a:t>
            </a:r>
          </a:p>
        </p:txBody>
      </p:sp>
    </p:spTree>
    <p:extLst>
      <p:ext uri="{BB962C8B-B14F-4D97-AF65-F5344CB8AC3E}">
        <p14:creationId xmlns:p14="http://schemas.microsoft.com/office/powerpoint/2010/main" val="429192884"/>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984</TotalTime>
  <Words>4880</Words>
  <Application>Microsoft Office PowerPoint</Application>
  <PresentationFormat>On-screen Show (4:3)</PresentationFormat>
  <Paragraphs>291</Paragraphs>
  <Slides>47</Slides>
  <Notes>7</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47</vt:i4>
      </vt:variant>
    </vt:vector>
  </HeadingPairs>
  <TitlesOfParts>
    <vt:vector size="57" baseType="lpstr">
      <vt:lpstr>Arial</vt:lpstr>
      <vt:lpstr>Calibri</vt:lpstr>
      <vt:lpstr>Wingdings</vt:lpstr>
      <vt:lpstr>LeedsMet template</vt:lpstr>
      <vt:lpstr>1_LeedsMet template</vt:lpstr>
      <vt:lpstr>2_LeedsMet template</vt:lpstr>
      <vt:lpstr>3_LeedsMet template</vt:lpstr>
      <vt:lpstr>4_LeedsMet template</vt:lpstr>
      <vt:lpstr>5_LeedsMet template</vt:lpstr>
      <vt:lpstr>6_LeedsMet template</vt:lpstr>
      <vt:lpstr>Getting published on assessment, learning and teaching</vt:lpstr>
      <vt:lpstr>Getting started publishing on teaching, learning and assessment</vt:lpstr>
      <vt:lpstr>PowerPoint Presentation</vt:lpstr>
      <vt:lpstr>Motives for publishing (1)</vt:lpstr>
      <vt:lpstr>Motives for publishing (2)</vt:lpstr>
      <vt:lpstr>Other reasons</vt:lpstr>
      <vt:lpstr>PowerPoint Presentation</vt:lpstr>
      <vt:lpstr>Outlets for publications: a hierarchy</vt:lpstr>
      <vt:lpstr>PowerPoint Presentation</vt:lpstr>
      <vt:lpstr>Good advice to help you maximise your chances of publication:</vt:lpstr>
      <vt:lpstr>Getting feedback on your work</vt:lpstr>
      <vt:lpstr>Honing your writing style;</vt:lpstr>
      <vt:lpstr>Persisting in the face of setbacks</vt:lpstr>
      <vt:lpstr>Ten most common reasons for immediately rejecting a manuscript (after Noble)</vt:lpstr>
      <vt:lpstr>You can do it!</vt:lpstr>
      <vt:lpstr>The ‘ten damn fool questions’ method of getting started...</vt:lpstr>
      <vt:lpstr>What is the right journal for me?</vt:lpstr>
      <vt:lpstr>Publishing in journals</vt:lpstr>
      <vt:lpstr>What might impact on your decision:</vt:lpstr>
      <vt:lpstr>Referees and reviewers are looking for the following in manuscripts:</vt:lpstr>
      <vt:lpstr>Most common problems editors experience with manuscripts received...</vt:lpstr>
      <vt:lpstr>Writing in journals: some suggestions...</vt:lpstr>
      <vt:lpstr>Writing in journals: some suggestions...</vt:lpstr>
      <vt:lpstr>How does the editorial process work?</vt:lpstr>
      <vt:lpstr>How do you evaluate the status and impact of journals?</vt:lpstr>
      <vt:lpstr>A useful tool to help you calculate ratings at http://www.scimagojr.com/index.php </vt:lpstr>
      <vt:lpstr>PowerPoint Presentation</vt:lpstr>
      <vt:lpstr>From dissertation to publication</vt:lpstr>
      <vt:lpstr>PowerPoint Presentation</vt:lpstr>
      <vt:lpstr>PowerPoint Presentation</vt:lpstr>
      <vt:lpstr>PowerPoint Presentation</vt:lpstr>
      <vt:lpstr>PowerPoint Presentation</vt:lpstr>
      <vt:lpstr>PowerPoint Presentation</vt:lpstr>
      <vt:lpstr>PowerPoint Presentation</vt:lpstr>
      <vt:lpstr>When writing an abstract</vt:lpstr>
      <vt:lpstr>PowerPoint Presentation</vt:lpstr>
      <vt:lpstr>Why it’s good to co-author</vt:lpstr>
      <vt:lpstr>Some disadvantages of co-authoring</vt:lpstr>
      <vt:lpstr>Guidelines for potential co-authors</vt:lpstr>
      <vt:lpstr>PowerPoint Presentation</vt:lpstr>
      <vt:lpstr>Networking to improve your publication success</vt:lpstr>
      <vt:lpstr>More networking tips</vt:lpstr>
      <vt:lpstr>Where might you want to network?</vt:lpstr>
      <vt:lpstr>Linking conference presentations to published outputs</vt:lpstr>
      <vt:lpstr>PowerPoint Presentation</vt:lpstr>
      <vt:lpstr>Your personal plan of action</vt:lpstr>
      <vt:lpstr>Useful references</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92</cp:revision>
  <dcterms:created xsi:type="dcterms:W3CDTF">2007-03-06T12:05:28Z</dcterms:created>
  <dcterms:modified xsi:type="dcterms:W3CDTF">2020-06-28T19:01:51Z</dcterms:modified>
</cp:coreProperties>
</file>