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65" r:id="rId2"/>
    <p:sldMasterId id="2147483767" r:id="rId3"/>
    <p:sldMasterId id="2147483769" r:id="rId4"/>
    <p:sldMasterId id="2147483771" r:id="rId5"/>
    <p:sldMasterId id="2147483773" r:id="rId6"/>
    <p:sldMasterId id="2147483775" r:id="rId7"/>
  </p:sldMasterIdLst>
  <p:notesMasterIdLst>
    <p:notesMasterId r:id="rId55"/>
  </p:notesMasterIdLst>
  <p:handoutMasterIdLst>
    <p:handoutMasterId r:id="rId56"/>
  </p:handoutMasterIdLst>
  <p:sldIdLst>
    <p:sldId id="301" r:id="rId8"/>
    <p:sldId id="321" r:id="rId9"/>
    <p:sldId id="544" r:id="rId10"/>
    <p:sldId id="265" r:id="rId11"/>
    <p:sldId id="267" r:id="rId12"/>
    <p:sldId id="269" r:id="rId13"/>
    <p:sldId id="543" r:id="rId14"/>
    <p:sldId id="270" r:id="rId15"/>
    <p:sldId id="489" r:id="rId16"/>
    <p:sldId id="310" r:id="rId17"/>
    <p:sldId id="323" r:id="rId18"/>
    <p:sldId id="324" r:id="rId19"/>
    <p:sldId id="326" r:id="rId20"/>
    <p:sldId id="327" r:id="rId21"/>
    <p:sldId id="328" r:id="rId22"/>
    <p:sldId id="299" r:id="rId23"/>
    <p:sldId id="509" r:id="rId24"/>
    <p:sldId id="329" r:id="rId25"/>
    <p:sldId id="510" r:id="rId26"/>
    <p:sldId id="295" r:id="rId27"/>
    <p:sldId id="332" r:id="rId28"/>
    <p:sldId id="296" r:id="rId29"/>
    <p:sldId id="297" r:id="rId30"/>
    <p:sldId id="511" r:id="rId31"/>
    <p:sldId id="312" r:id="rId32"/>
    <p:sldId id="313" r:id="rId33"/>
    <p:sldId id="546" r:id="rId34"/>
    <p:sldId id="314" r:id="rId35"/>
    <p:sldId id="315" r:id="rId36"/>
    <p:sldId id="316" r:id="rId37"/>
    <p:sldId id="317" r:id="rId38"/>
    <p:sldId id="318" r:id="rId39"/>
    <p:sldId id="319" r:id="rId40"/>
    <p:sldId id="548" r:id="rId41"/>
    <p:sldId id="311" r:id="rId42"/>
    <p:sldId id="552" r:id="rId43"/>
    <p:sldId id="502" r:id="rId44"/>
    <p:sldId id="503" r:id="rId45"/>
    <p:sldId id="504" r:id="rId46"/>
    <p:sldId id="550" r:id="rId47"/>
    <p:sldId id="500" r:id="rId48"/>
    <p:sldId id="505" r:id="rId49"/>
    <p:sldId id="506" r:id="rId50"/>
    <p:sldId id="508" r:id="rId51"/>
    <p:sldId id="554" r:id="rId52"/>
    <p:sldId id="333" r:id="rId53"/>
    <p:sldId id="540" r:id="rId54"/>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43" autoAdjust="0"/>
    <p:restoredTop sz="94660"/>
  </p:normalViewPr>
  <p:slideViewPr>
    <p:cSldViewPr>
      <p:cViewPr varScale="1">
        <p:scale>
          <a:sx n="87" d="100"/>
          <a:sy n="87" d="100"/>
        </p:scale>
        <p:origin x="1470"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handoutMaster" Target="handoutMasters/handoutMaster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6ACA0AC9-9A71-402F-90C4-9E292140D01A}" type="slidenum">
              <a:rPr lang="en-GB" altLang="en-US" sz="1200">
                <a:solidFill>
                  <a:srgbClr val="000000"/>
                </a:solidFill>
              </a:rPr>
              <a:pPr eaLnBrk="1" hangingPunct="1"/>
              <a:t>28</a:t>
            </a:fld>
            <a:endParaRPr lang="en-GB"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AB919354-DFE5-4CBE-B8BD-9F1F17599648}" type="slidenum">
              <a:rPr lang="en-GB" altLang="en-US" sz="1200">
                <a:solidFill>
                  <a:srgbClr val="000000"/>
                </a:solidFill>
              </a:rPr>
              <a:pPr eaLnBrk="1" hangingPunct="1"/>
              <a:t>29</a:t>
            </a:fld>
            <a:endParaRPr lang="en-GB" altLang="en-US"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F7841773-659B-46A7-BA7C-C625C4C7A37E}" type="slidenum">
              <a:rPr lang="en-GB" altLang="en-US" sz="1200">
                <a:solidFill>
                  <a:srgbClr val="000000"/>
                </a:solidFill>
              </a:rPr>
              <a:pPr eaLnBrk="1" hangingPunct="1"/>
              <a:t>30</a:t>
            </a:fld>
            <a:endParaRPr lang="en-GB" altLang="en-US" sz="12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005838B4-A36C-467C-9290-EB6252D4F7E0}" type="slidenum">
              <a:rPr lang="en-GB" altLang="en-US" sz="1200">
                <a:solidFill>
                  <a:srgbClr val="000000"/>
                </a:solidFill>
              </a:rPr>
              <a:pPr eaLnBrk="1" hangingPunct="1"/>
              <a:t>31</a:t>
            </a:fld>
            <a:endParaRPr lang="en-GB" altLang="en-US"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9BE9824F-7C1B-4A00-973C-54D9C9A6719C}" type="slidenum">
              <a:rPr lang="en-GB" altLang="en-US" sz="1200">
                <a:solidFill>
                  <a:srgbClr val="000000"/>
                </a:solidFill>
              </a:rPr>
              <a:pPr eaLnBrk="1" hangingPunct="1"/>
              <a:t>32</a:t>
            </a:fld>
            <a:endParaRPr lang="en-GB" altLang="en-US"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B86E979F-4075-4F06-A0FB-5ABB15C1CC66}" type="slidenum">
              <a:rPr lang="en-GB" altLang="en-US" sz="1200">
                <a:solidFill>
                  <a:srgbClr val="000000"/>
                </a:solidFill>
              </a:rPr>
              <a:pPr eaLnBrk="1" hangingPunct="1"/>
              <a:t>33</a:t>
            </a:fld>
            <a:endParaRPr lang="en-GB"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28/06/2020</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28/06/2020</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28/06/2020</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p:txBody>
          <a:bodyPr/>
          <a:lstStyle>
            <a:lvl1pPr>
              <a:defRPr/>
            </a:lvl1pPr>
          </a:lstStyle>
          <a:p>
            <a:fld id="{E4DCE534-02B1-4DB1-BB24-91963E3E24EF}" type="slidenum">
              <a:rPr lang="en-US" altLang="en-US"/>
              <a:pPr/>
              <a:t>‹#›</a:t>
            </a:fld>
            <a:endParaRPr lang="en-US" altLang="en-US"/>
          </a:p>
        </p:txBody>
      </p:sp>
    </p:spTree>
    <p:extLst>
      <p:ext uri="{BB962C8B-B14F-4D97-AF65-F5344CB8AC3E}">
        <p14:creationId xmlns:p14="http://schemas.microsoft.com/office/powerpoint/2010/main" val="65727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0836CCCD-B1F4-4174-966B-2E63CBE91CD2}" type="slidenum">
              <a:rPr lang="en-US" altLang="en-US"/>
              <a:pPr/>
              <a:t>‹#›</a:t>
            </a:fld>
            <a:endParaRPr lang="en-US" altLang="en-US"/>
          </a:p>
        </p:txBody>
      </p:sp>
    </p:spTree>
    <p:extLst>
      <p:ext uri="{BB962C8B-B14F-4D97-AF65-F5344CB8AC3E}">
        <p14:creationId xmlns:p14="http://schemas.microsoft.com/office/powerpoint/2010/main" val="3867306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5C1DD650-8622-4ACF-992B-47FDA4260C0A}" type="slidenum">
              <a:rPr lang="en-US" altLang="en-US"/>
              <a:pPr/>
              <a:t>‹#›</a:t>
            </a:fld>
            <a:endParaRPr lang="en-US" altLang="en-US"/>
          </a:p>
        </p:txBody>
      </p:sp>
    </p:spTree>
    <p:extLst>
      <p:ext uri="{BB962C8B-B14F-4D97-AF65-F5344CB8AC3E}">
        <p14:creationId xmlns:p14="http://schemas.microsoft.com/office/powerpoint/2010/main" val="175793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468A87FE-140E-4324-848D-50EF844C37BE}" type="slidenum">
              <a:rPr lang="en-US" altLang="en-US"/>
              <a:pPr/>
              <a:t>‹#›</a:t>
            </a:fld>
            <a:endParaRPr lang="en-US" altLang="en-US"/>
          </a:p>
        </p:txBody>
      </p:sp>
    </p:spTree>
    <p:extLst>
      <p:ext uri="{BB962C8B-B14F-4D97-AF65-F5344CB8AC3E}">
        <p14:creationId xmlns:p14="http://schemas.microsoft.com/office/powerpoint/2010/main" val="1953553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8E8D3D81-663F-4C80-B1B7-8985D54FB438}" type="slidenum">
              <a:rPr lang="en-US" altLang="en-US"/>
              <a:pPr/>
              <a:t>‹#›</a:t>
            </a:fld>
            <a:endParaRPr lang="en-US" altLang="en-US"/>
          </a:p>
        </p:txBody>
      </p:sp>
    </p:spTree>
    <p:extLst>
      <p:ext uri="{BB962C8B-B14F-4D97-AF65-F5344CB8AC3E}">
        <p14:creationId xmlns:p14="http://schemas.microsoft.com/office/powerpoint/2010/main" val="412095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6/28/2020</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391B3293-3683-4950-A2D8-F636834A30F5}" type="slidenum">
              <a:rPr lang="en-US" altLang="en-US"/>
              <a:pPr/>
              <a:t>‹#›</a:t>
            </a:fld>
            <a:endParaRPr lang="en-US" altLang="en-US"/>
          </a:p>
        </p:txBody>
      </p:sp>
    </p:spTree>
    <p:extLst>
      <p:ext uri="{BB962C8B-B14F-4D97-AF65-F5344CB8AC3E}">
        <p14:creationId xmlns:p14="http://schemas.microsoft.com/office/powerpoint/2010/main" val="127993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28/06/2020</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28/06/2020</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28/06/2020</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28/06/2020</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28/06/2020</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28/06/2020</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28/06/2020</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28/06/2020</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205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205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8CDBA1C8-F559-41D9-92D7-1FF5830E98B0}" type="slidenum">
              <a:rPr lang="en-US" altLang="en-US"/>
              <a:pPr/>
              <a:t>‹#›</a:t>
            </a:fld>
            <a:endParaRPr lang="en-US" altLang="en-US"/>
          </a:p>
        </p:txBody>
      </p:sp>
      <p:grpSp>
        <p:nvGrpSpPr>
          <p:cNvPr id="205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6"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3075"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3076"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31744009-6473-48E6-ADFD-4FF960C114D7}" type="slidenum">
              <a:rPr lang="en-US" altLang="en-US"/>
              <a:pPr/>
              <a:t>‹#›</a:t>
            </a:fld>
            <a:endParaRPr lang="en-US" altLang="en-US"/>
          </a:p>
        </p:txBody>
      </p:sp>
      <p:grpSp>
        <p:nvGrpSpPr>
          <p:cNvPr id="3080"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7"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4099"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4100"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087F6557-C9B8-4444-ACF3-A9CE7FE76725}" type="slidenum">
              <a:rPr lang="en-US" altLang="en-US"/>
              <a:pPr/>
              <a:t>‹#›</a:t>
            </a:fld>
            <a:endParaRPr lang="en-US" altLang="en-US"/>
          </a:p>
        </p:txBody>
      </p:sp>
      <p:grpSp>
        <p:nvGrpSpPr>
          <p:cNvPr id="4104"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8"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5123"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5124"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10EC3D64-68E7-4F38-9D9E-54050C7C43F4}" type="slidenum">
              <a:rPr lang="en-US" altLang="en-US"/>
              <a:pPr/>
              <a:t>‹#›</a:t>
            </a:fld>
            <a:endParaRPr lang="en-US" altLang="en-US"/>
          </a:p>
        </p:txBody>
      </p:sp>
      <p:grpSp>
        <p:nvGrpSpPr>
          <p:cNvPr id="5128"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9"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614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614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61494016-B94B-4453-BDE3-C08874E00C0F}" type="slidenum">
              <a:rPr lang="en-US" altLang="en-US"/>
              <a:pPr/>
              <a:t>‹#›</a:t>
            </a:fld>
            <a:endParaRPr lang="en-US" altLang="en-US"/>
          </a:p>
        </p:txBody>
      </p:sp>
      <p:grpSp>
        <p:nvGrpSpPr>
          <p:cNvPr id="615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0"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717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717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6/28/2020</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5FD8AEFD-65EB-47AC-A703-823E503B3C83}" type="slidenum">
              <a:rPr lang="en-US" altLang="en-US"/>
              <a:pPr/>
              <a:t>‹#›</a:t>
            </a:fld>
            <a:endParaRPr lang="en-US" altLang="en-US"/>
          </a:p>
        </p:txBody>
      </p:sp>
      <p:grpSp>
        <p:nvGrpSpPr>
          <p:cNvPr id="717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1"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scimagojr.com/index.ph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Getting published on assessment, learning and teaching</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a:defRPr/>
            </a:pPr>
            <a:r>
              <a:rPr lang="en-GB" sz="2400" b="1" dirty="0">
                <a:solidFill>
                  <a:srgbClr val="000000"/>
                </a:solidFill>
              </a:rPr>
              <a:t>Sally Brown</a:t>
            </a:r>
          </a:p>
          <a:p>
            <a:pPr algn="ctr">
              <a:defRPr/>
            </a:pPr>
            <a:r>
              <a:rPr lang="en-GB" sz="2400" b="1" dirty="0">
                <a:solidFill>
                  <a:srgbClr val="000000"/>
                </a:solidFill>
              </a:rPr>
              <a:t>Emerita Professor Leeds Beckett</a:t>
            </a:r>
          </a:p>
          <a:p>
            <a:pPr algn="ctr">
              <a:defRPr/>
            </a:pPr>
            <a:r>
              <a:rPr lang="en-GB" sz="1400" b="1" dirty="0">
                <a:solidFill>
                  <a:srgbClr val="000000"/>
                </a:solidFill>
                <a:effectLst/>
                <a:latin typeface="Calibri" panose="020F0502020204030204" pitchFamily="34" charset="0"/>
                <a:ea typeface="Times New Roman" panose="02020603050405020304" pitchFamily="18" charset="0"/>
              </a:rPr>
              <a:t>Visiting Professor at Edge Hill University and formerly at the Universities of Plymouth, Robert Gordon, South Wales and Liverpool John Moores and at Australian universities: James Cook, Central Queensland and the Sunshine Coast.</a:t>
            </a:r>
          </a:p>
          <a:p>
            <a:pPr algn="ctr">
              <a:defRPr/>
            </a:pPr>
            <a:r>
              <a:rPr lang="en-GB" sz="1400" b="1" dirty="0">
                <a:effectLst/>
                <a:latin typeface="Calibri" panose="020F0502020204030204" pitchFamily="34" charset="0"/>
                <a:ea typeface="Times New Roman" panose="02020603050405020304" pitchFamily="18" charset="0"/>
              </a:rPr>
              <a:t>Honorary Doctorates awarded by the </a:t>
            </a:r>
            <a:r>
              <a:rPr lang="en-GB" sz="1400" b="1" dirty="0">
                <a:latin typeface="Calibri" panose="020F0502020204030204" pitchFamily="34" charset="0"/>
                <a:ea typeface="Times New Roman" panose="02020603050405020304" pitchFamily="18" charset="0"/>
              </a:rPr>
              <a:t>U</a:t>
            </a:r>
            <a:r>
              <a:rPr lang="en-GB" sz="1400" b="1" dirty="0">
                <a:effectLst/>
                <a:latin typeface="Calibri" panose="020F0502020204030204" pitchFamily="34" charset="0"/>
                <a:ea typeface="Times New Roman" panose="02020603050405020304" pitchFamily="18" charset="0"/>
              </a:rPr>
              <a:t>niversities of Plymouth, Kingston, Bournemouth, Edinburgh Napier and Lincoln. </a:t>
            </a:r>
            <a:endParaRPr lang="en-GB" sz="1400" b="1" dirty="0">
              <a:solidFill>
                <a:srgbClr val="000000"/>
              </a:solidFill>
            </a:endParaRPr>
          </a:p>
          <a:p>
            <a:pPr algn="ctr">
              <a:defRPr/>
            </a:pPr>
            <a:r>
              <a:rPr lang="en-GB" sz="1600" b="1" dirty="0">
                <a:solidFill>
                  <a:srgbClr val="000000"/>
                </a:solidFill>
              </a:rPr>
              <a:t>PFHEA, NTF, PhD, MA, BA, PGCert, </a:t>
            </a:r>
            <a:r>
              <a:rPr lang="en-GB" sz="1600" b="1" dirty="0" err="1">
                <a:solidFill>
                  <a:srgbClr val="000000"/>
                </a:solidFill>
              </a:rPr>
              <a:t>ADBEd</a:t>
            </a:r>
            <a:endParaRPr lang="en-GB" sz="1600" b="1" dirty="0">
              <a:solidFill>
                <a:srgbClr val="000000"/>
              </a:solidFill>
            </a:endParaRPr>
          </a:p>
          <a:p>
            <a:pPr algn="ctr">
              <a:defRPr/>
            </a:pPr>
            <a:r>
              <a:rPr lang="en-GB" sz="1600" b="1" dirty="0">
                <a:solidFill>
                  <a:srgbClr val="000000"/>
                </a:solidFill>
              </a:rPr>
              <a:t>Independent consultant</a:t>
            </a:r>
            <a:endParaRPr lang="en-GB" sz="1800" b="1" dirty="0">
              <a:solidFill>
                <a:srgbClr val="000000"/>
              </a:solidFill>
            </a:endParaRPr>
          </a:p>
          <a:p>
            <a:pPr algn="ctr" eaLnBrk="1" hangingPunct="1">
              <a:defRPr/>
            </a:pPr>
            <a:r>
              <a:rPr lang="en-GB" sz="2400" b="1" dirty="0"/>
              <a:t>sally-brown.net</a:t>
            </a:r>
          </a:p>
          <a:p>
            <a:pPr algn="ctr" eaLnBrk="1" hangingPunct="1">
              <a:defRPr/>
            </a:pPr>
            <a:r>
              <a:rPr lang="en-GB" sz="2400" b="1" dirty="0"/>
              <a:t>@ProfSallyBrown</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Good advice to help you maximise your chances of publication:</a:t>
            </a:r>
            <a:endParaRPr lang="en-GB" altLang="en-US" sz="3200" dirty="0"/>
          </a:p>
        </p:txBody>
      </p:sp>
      <p:sp>
        <p:nvSpPr>
          <p:cNvPr id="36867" name="Content Placeholder 4"/>
          <p:cNvSpPr>
            <a:spLocks noGrp="1"/>
          </p:cNvSpPr>
          <p:nvPr>
            <p:ph idx="1"/>
          </p:nvPr>
        </p:nvSpPr>
        <p:spPr/>
        <p:txBody>
          <a:bodyPr/>
          <a:lstStyle/>
          <a:p>
            <a:r>
              <a:rPr lang="en-US" altLang="en-US" b="1" dirty="0"/>
              <a:t>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3A16-1754-45EC-A8AD-F8513CA6964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Getting feedback on your work</a:t>
            </a:r>
          </a:p>
        </p:txBody>
      </p:sp>
      <p:sp>
        <p:nvSpPr>
          <p:cNvPr id="3" name="Content Placeholder 2">
            <a:extLst>
              <a:ext uri="{FF2B5EF4-FFF2-40B4-BE49-F238E27FC236}">
                <a16:creationId xmlns:a16="http://schemas.microsoft.com/office/drawing/2014/main" id="{EB336C9C-248D-4277-91D7-1B64B51F2461}"/>
              </a:ext>
            </a:extLst>
          </p:cNvPr>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a:p>
            <a:endParaRPr lang="en-GB" dirty="0"/>
          </a:p>
        </p:txBody>
      </p:sp>
    </p:spTree>
    <p:extLst>
      <p:ext uri="{BB962C8B-B14F-4D97-AF65-F5344CB8AC3E}">
        <p14:creationId xmlns:p14="http://schemas.microsoft.com/office/powerpoint/2010/main" val="517769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2566966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3052581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extLst>
      <p:ext uri="{BB962C8B-B14F-4D97-AF65-F5344CB8AC3E}">
        <p14:creationId xmlns:p14="http://schemas.microsoft.com/office/powerpoint/2010/main" val="259311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1723763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The ‘ten damn fool questions’ method of getting started...</a:t>
            </a:r>
            <a:endParaRPr lang="en-GB" altLang="en-US" sz="3200" dirty="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1BA060-D0F3-4D8D-925A-77525408A76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the right journal for me?</a:t>
            </a:r>
          </a:p>
        </p:txBody>
      </p:sp>
      <p:sp>
        <p:nvSpPr>
          <p:cNvPr id="4" name="Content Placeholder 3">
            <a:extLst>
              <a:ext uri="{FF2B5EF4-FFF2-40B4-BE49-F238E27FC236}">
                <a16:creationId xmlns:a16="http://schemas.microsoft.com/office/drawing/2014/main" id="{F75D7123-7837-4985-BFF5-E0E6E1DF4CD5}"/>
              </a:ext>
            </a:extLst>
          </p:cNvPr>
          <p:cNvSpPr>
            <a:spLocks noGrp="1"/>
          </p:cNvSpPr>
          <p:nvPr>
            <p:ph idx="1"/>
          </p:nvPr>
        </p:nvSpPr>
        <p:spPr/>
        <p:txBody>
          <a:bodyPr/>
          <a:lstStyle/>
          <a:p>
            <a:pPr marL="0" lvl="0" indent="0">
              <a:buNone/>
            </a:pPr>
            <a:r>
              <a:rPr lang="en-GB" sz="2800" b="1" dirty="0"/>
              <a:t>You need to make some realistic choices based on your publishing plan:</a:t>
            </a:r>
          </a:p>
          <a:p>
            <a:pPr lvl="0"/>
            <a:r>
              <a:rPr lang="en-GB" sz="2800" b="1" dirty="0"/>
              <a:t>High impact factor journal or getting a foot on the ladder?</a:t>
            </a:r>
          </a:p>
          <a:p>
            <a:pPr lvl="0"/>
            <a:r>
              <a:rPr lang="en-GB" sz="2800" b="1" dirty="0"/>
              <a:t>A long-established or a less well-known one?</a:t>
            </a:r>
          </a:p>
          <a:p>
            <a:pPr lvl="0"/>
            <a:r>
              <a:rPr lang="en-GB" sz="2800" b="1" dirty="0"/>
              <a:t>Single nation or international?</a:t>
            </a:r>
          </a:p>
          <a:p>
            <a:pPr lvl="0"/>
            <a:r>
              <a:rPr lang="en-GB" sz="2800" b="1" dirty="0"/>
              <a:t>Paper or electronic?</a:t>
            </a:r>
          </a:p>
          <a:p>
            <a:pPr lvl="0"/>
            <a:r>
              <a:rPr lang="en-GB" sz="2800" b="1" dirty="0"/>
              <a:t>A practically-orientated or a more theoretical one?</a:t>
            </a:r>
          </a:p>
          <a:p>
            <a:pPr lvl="0"/>
            <a:r>
              <a:rPr lang="en-GB" sz="2800" b="1" dirty="0"/>
              <a:t>One that prefers qualitative or quantitative articles?</a:t>
            </a:r>
          </a:p>
          <a:p>
            <a:endParaRPr lang="en-GB" b="1" dirty="0"/>
          </a:p>
        </p:txBody>
      </p:sp>
    </p:spTree>
    <p:extLst>
      <p:ext uri="{BB962C8B-B14F-4D97-AF65-F5344CB8AC3E}">
        <p14:creationId xmlns:p14="http://schemas.microsoft.com/office/powerpoint/2010/main" val="425572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0A3-C618-4860-A407-EE269BD3569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Publishing in journals</a:t>
            </a:r>
          </a:p>
        </p:txBody>
      </p:sp>
      <p:sp>
        <p:nvSpPr>
          <p:cNvPr id="3" name="Content Placeholder 2">
            <a:extLst>
              <a:ext uri="{FF2B5EF4-FFF2-40B4-BE49-F238E27FC236}">
                <a16:creationId xmlns:a16="http://schemas.microsoft.com/office/drawing/2014/main" id="{47D0CDA9-ACCD-4F32-8980-48C7C653B5AF}"/>
              </a:ext>
            </a:extLst>
          </p:cNvPr>
          <p:cNvSpPr>
            <a:spLocks noGrp="1"/>
          </p:cNvSpPr>
          <p:nvPr>
            <p:ph idx="1"/>
          </p:nvPr>
        </p:nvSpPr>
        <p:spPr/>
        <p:txBody>
          <a:bodyPr/>
          <a:lstStyle/>
          <a:p>
            <a:r>
              <a:rPr lang="en-GB" b="1" dirty="0"/>
              <a:t>All academics want/need to publish in journals but this can be a daunting task;</a:t>
            </a:r>
          </a:p>
          <a:p>
            <a:r>
              <a:rPr lang="en-GB" b="1" dirty="0"/>
              <a:t>Getting into high quality refereed journals is the ambition of most people, but this is difficult to achieve;</a:t>
            </a:r>
          </a:p>
          <a:p>
            <a:r>
              <a:rPr lang="en-GB" b="1" dirty="0"/>
              <a:t>This workshop explores how you can maximise your potential to do this, without underplaying the challenges you will face.</a:t>
            </a:r>
          </a:p>
        </p:txBody>
      </p:sp>
    </p:spTree>
    <p:extLst>
      <p:ext uri="{BB962C8B-B14F-4D97-AF65-F5344CB8AC3E}">
        <p14:creationId xmlns:p14="http://schemas.microsoft.com/office/powerpoint/2010/main" val="36552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BAFD-F17E-4128-B25C-A9BCEF6657A0}"/>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might impact on your decision:</a:t>
            </a:r>
          </a:p>
        </p:txBody>
      </p:sp>
      <p:sp>
        <p:nvSpPr>
          <p:cNvPr id="3" name="Content Placeholder 2">
            <a:extLst>
              <a:ext uri="{FF2B5EF4-FFF2-40B4-BE49-F238E27FC236}">
                <a16:creationId xmlns:a16="http://schemas.microsoft.com/office/drawing/2014/main" id="{2E9B0F03-603A-4FBF-AD0D-2AA540B58942}"/>
              </a:ext>
            </a:extLst>
          </p:cNvPr>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Pressure to publish only in high-impact journals;</a:t>
            </a:r>
          </a:p>
          <a:p>
            <a:r>
              <a:rPr lang="en-GB" sz="2800" b="1" dirty="0"/>
              <a:t>The extent to which you are in a hurry;</a:t>
            </a:r>
          </a:p>
          <a:p>
            <a:r>
              <a:rPr lang="en-GB" sz="2800" b="1" dirty="0"/>
              <a:t>Advice from colleagues/mentors about how innovative this work is;</a:t>
            </a:r>
          </a:p>
          <a:p>
            <a:r>
              <a:rPr lang="en-GB" sz="2800" b="1" dirty="0"/>
              <a:t>Whether you or your mentor has any contacts within an editorial team.</a:t>
            </a:r>
          </a:p>
          <a:p>
            <a:endParaRPr lang="en-GB" sz="2800" b="1" dirty="0"/>
          </a:p>
        </p:txBody>
      </p:sp>
    </p:spTree>
    <p:extLst>
      <p:ext uri="{BB962C8B-B14F-4D97-AF65-F5344CB8AC3E}">
        <p14:creationId xmlns:p14="http://schemas.microsoft.com/office/powerpoint/2010/main" val="3954633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65BA-8AFF-42BC-9BDC-0B63B04C948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Getting started publishing on teaching, learning and assessment</a:t>
            </a:r>
          </a:p>
        </p:txBody>
      </p:sp>
      <p:sp>
        <p:nvSpPr>
          <p:cNvPr id="3" name="Content Placeholder 2">
            <a:extLst>
              <a:ext uri="{FF2B5EF4-FFF2-40B4-BE49-F238E27FC236}">
                <a16:creationId xmlns:a16="http://schemas.microsoft.com/office/drawing/2014/main" id="{FF7A26F3-B749-4EC6-A050-A67B0B4CAF16}"/>
              </a:ext>
            </a:extLst>
          </p:cNvPr>
          <p:cNvSpPr>
            <a:spLocks noGrp="1"/>
          </p:cNvSpPr>
          <p:nvPr>
            <p:ph idx="1"/>
          </p:nvPr>
        </p:nvSpPr>
        <p:spPr/>
        <p:txBody>
          <a:bodyPr/>
          <a:lstStyle/>
          <a:p>
            <a:pPr marL="0" indent="0">
              <a:buNone/>
            </a:pPr>
            <a:r>
              <a:rPr lang="en-GB" sz="2400" b="1" dirty="0"/>
              <a:t>This interactive workshop for </a:t>
            </a:r>
            <a:r>
              <a:rPr lang="en-GB" sz="2400" b="1" dirty="0" err="1"/>
              <a:t>PebblePad</a:t>
            </a:r>
            <a:r>
              <a:rPr lang="en-GB" sz="2400" b="1" dirty="0"/>
              <a:t> will enable participants who are relative novices to publishing about higher education teaching, learning and assessment to:</a:t>
            </a:r>
          </a:p>
          <a:p>
            <a:pPr lvl="0"/>
            <a:r>
              <a:rPr lang="en-GB" sz="2400" b="1" dirty="0"/>
              <a:t>​practise all the necessary steps required to complete articles and other outputs for publication;</a:t>
            </a:r>
          </a:p>
          <a:p>
            <a:pPr lvl="0"/>
            <a:r>
              <a:rPr lang="en-GB" sz="2400" b="1" dirty="0"/>
              <a:t>consider the range of outlets where academics can publish research and good scholarly practice on teaching, learning, assessment and feedback;</a:t>
            </a:r>
          </a:p>
          <a:p>
            <a:pPr lvl="0"/>
            <a:r>
              <a:rPr lang="en-GB" sz="2400" b="1" dirty="0"/>
              <a:t>review appropriate styles, registers and language for journal publications;</a:t>
            </a:r>
          </a:p>
          <a:p>
            <a:pPr lvl="0"/>
            <a:r>
              <a:rPr lang="en-GB" sz="2400" b="1" dirty="0"/>
              <a:t>discuss some simple processes to draft, redraft and complete a journal article.</a:t>
            </a:r>
          </a:p>
          <a:p>
            <a:endParaRPr lang="en-GB" dirty="0"/>
          </a:p>
        </p:txBody>
      </p:sp>
    </p:spTree>
    <p:extLst>
      <p:ext uri="{BB962C8B-B14F-4D97-AF65-F5344CB8AC3E}">
        <p14:creationId xmlns:p14="http://schemas.microsoft.com/office/powerpoint/2010/main" val="1349544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are looking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Most common problems editors experience with manuscripts received...</a:t>
            </a:r>
            <a:endParaRPr lang="en-GB" altLang="en-US" sz="3200" dirty="0"/>
          </a:p>
        </p:txBody>
      </p:sp>
      <p:sp>
        <p:nvSpPr>
          <p:cNvPr id="34819" name="Rectangle 3"/>
          <p:cNvSpPr>
            <a:spLocks noGrp="1" noChangeArrowheads="1"/>
          </p:cNvSpPr>
          <p:nvPr>
            <p:ph type="body" idx="1"/>
          </p:nvPr>
        </p:nvSpPr>
        <p:spPr/>
        <p:txBody>
          <a:bodyPr/>
          <a:lstStyle/>
          <a:p>
            <a:pPr eaLnBrk="1" hangingPunct="1"/>
            <a:r>
              <a:rPr lang="en-US" altLang="en-US" b="1" dirty="0"/>
              <a:t>slight, trivial or low-quality work/research.</a:t>
            </a:r>
          </a:p>
          <a:p>
            <a:pPr eaLnBrk="1" hangingPunct="1"/>
            <a:r>
              <a:rPr lang="en-US" altLang="en-US" b="1" dirty="0"/>
              <a:t>inappropriate subject for journal.</a:t>
            </a:r>
          </a:p>
          <a:p>
            <a:pPr eaLnBrk="1" hangingPunct="1"/>
            <a:r>
              <a:rPr lang="en-US" altLang="en-US" b="1" dirty="0"/>
              <a:t>poor quality of writing.</a:t>
            </a:r>
          </a:p>
          <a:p>
            <a:pPr eaLnBrk="1" hangingPunct="1"/>
            <a:r>
              <a:rPr lang="en-US" altLang="en-US" b="1" dirty="0"/>
              <a:t>failure to follow author guidelines.</a:t>
            </a:r>
          </a:p>
          <a:p>
            <a:pPr eaLnBrk="1" hangingPunct="1"/>
            <a:r>
              <a:rPr lang="en-US" altLang="en-US" b="1" dirty="0"/>
              <a:t>presentation/appearance/format.</a:t>
            </a:r>
          </a:p>
          <a:p>
            <a:pPr eaLnBrk="1" hangingPunct="1"/>
            <a:endParaRPr lang="en-GB" altLang="en-US" dirty="0"/>
          </a:p>
        </p:txBody>
      </p:sp>
    </p:spTree>
    <p:extLst>
      <p:ext uri="{BB962C8B-B14F-4D97-AF65-F5344CB8AC3E}">
        <p14:creationId xmlns:p14="http://schemas.microsoft.com/office/powerpoint/2010/main" val="834062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Writing in journals: some suggestions...</a:t>
            </a:r>
            <a:endParaRPr lang="en-GB" altLang="en-US" sz="3200" dirty="0"/>
          </a:p>
        </p:txBody>
      </p:sp>
      <p:sp>
        <p:nvSpPr>
          <p:cNvPr id="37891" name="Rectangle 3"/>
          <p:cNvSpPr>
            <a:spLocks noGrp="1" noChangeArrowheads="1"/>
          </p:cNvSpPr>
          <p:nvPr>
            <p:ph type="body" idx="1"/>
          </p:nvPr>
        </p:nvSpPr>
        <p:spPr/>
        <p:txBody>
          <a:bodyPr/>
          <a:lstStyle/>
          <a:p>
            <a:pPr eaLnBrk="1" hangingPunct="1"/>
            <a:r>
              <a:rPr lang="en-US" altLang="en-US" b="1" dirty="0"/>
              <a:t>Never publish in a vacuum: know where you are aiming to publish your work by carefully reviewing the available outlets in your field;</a:t>
            </a:r>
          </a:p>
          <a:p>
            <a:pPr eaLnBrk="1" hangingPunct="1"/>
            <a:r>
              <a:rPr lang="en-US" altLang="en-US" b="1" dirty="0"/>
              <a:t>Ask your mentor or research leader which journals would be best for you to target;</a:t>
            </a:r>
          </a:p>
          <a:p>
            <a:pPr eaLnBrk="1" hangingPunct="1"/>
            <a:r>
              <a:rPr lang="en-US" altLang="en-US" b="1" dirty="0"/>
              <a:t>Every journal has its own particular strengths and preferences, so consider whether your work should best be published in a major academic journal, or perhaps some emerging, less prestigious journal.</a:t>
            </a:r>
            <a:endParaRPr lang="en-GB" alt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Writing in journals: some suggestions...</a:t>
            </a:r>
            <a:endParaRPr lang="en-GB" altLang="en-US" sz="3200" dirty="0"/>
          </a:p>
        </p:txBody>
      </p:sp>
      <p:sp>
        <p:nvSpPr>
          <p:cNvPr id="38915" name="Rectangle 3"/>
          <p:cNvSpPr>
            <a:spLocks noGrp="1" noChangeArrowheads="1"/>
          </p:cNvSpPr>
          <p:nvPr>
            <p:ph type="body" idx="1"/>
          </p:nvPr>
        </p:nvSpPr>
        <p:spPr/>
        <p:txBody>
          <a:bodyPr/>
          <a:lstStyle/>
          <a:p>
            <a:pPr eaLnBrk="1" hangingPunct="1"/>
            <a:r>
              <a:rPr lang="en-US" altLang="en-US" sz="2600" b="1" dirty="0"/>
              <a:t>Some material has a more practical than academic bias. You may consider a practitioners’ journal to be the appropriate vehicle for a particular piece rather than a strictly academic journal;</a:t>
            </a:r>
          </a:p>
          <a:p>
            <a:pPr eaLnBrk="1" hangingPunct="1"/>
            <a:r>
              <a:rPr lang="en-US" altLang="en-US" sz="2600" b="1" dirty="0"/>
              <a:t>It may be that your work has a particular specialist audience, and that it is best placed in a specialist journal;</a:t>
            </a:r>
          </a:p>
          <a:p>
            <a:pPr eaLnBrk="1" hangingPunct="1"/>
            <a:r>
              <a:rPr lang="en-US" altLang="en-US" sz="2600" b="1" dirty="0"/>
              <a:t>Assess what may be attractive to the editor of a journal in the light of recent trends in the publication. Some topics move rapidly in and out of fashion;</a:t>
            </a:r>
          </a:p>
          <a:p>
            <a:pPr eaLnBrk="1" hangingPunct="1"/>
            <a:r>
              <a:rPr lang="en-US" altLang="en-US" sz="2600" b="1" dirty="0"/>
              <a:t>Assess realistically whether you can match up to the demands of a target journal.</a:t>
            </a:r>
          </a:p>
          <a:p>
            <a:pPr eaLnBrk="1" hangingPunct="1"/>
            <a:endParaRPr lang="en-GB" altLang="en-US" sz="2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AFAD-552F-4B87-BCD5-B73D5F0570AA}"/>
              </a:ext>
            </a:extLst>
          </p:cNvPr>
          <p:cNvSpPr>
            <a:spLocks noGrp="1"/>
          </p:cNvSpPr>
          <p:nvPr>
            <p:ph type="title"/>
          </p:nvPr>
        </p:nvSpPr>
        <p:spPr>
          <a:xfrm>
            <a:off x="250825" y="188913"/>
            <a:ext cx="8713788" cy="28775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does the editorial process work?</a:t>
            </a:r>
          </a:p>
        </p:txBody>
      </p:sp>
      <p:sp>
        <p:nvSpPr>
          <p:cNvPr id="3" name="Content Placeholder 2">
            <a:extLst>
              <a:ext uri="{FF2B5EF4-FFF2-40B4-BE49-F238E27FC236}">
                <a16:creationId xmlns:a16="http://schemas.microsoft.com/office/drawing/2014/main" id="{38229912-0E52-4ECA-9CC3-4D2BF22DB93B}"/>
              </a:ext>
            </a:extLst>
          </p:cNvPr>
          <p:cNvSpPr>
            <a:spLocks noGrp="1"/>
          </p:cNvSpPr>
          <p:nvPr>
            <p:ph idx="1"/>
          </p:nvPr>
        </p:nvSpPr>
        <p:spPr>
          <a:xfrm>
            <a:off x="107504" y="548680"/>
            <a:ext cx="9036496" cy="5174780"/>
          </a:xfrm>
        </p:spPr>
        <p:txBody>
          <a:bodyPr/>
          <a:lstStyle/>
          <a:p>
            <a:pPr lvl="0"/>
            <a:r>
              <a:rPr lang="en-GB" sz="2100" b="1" dirty="0"/>
              <a:t>You having decided that your work is ready, you submit your material (normally online nowadays);</a:t>
            </a:r>
          </a:p>
          <a:p>
            <a:pPr lvl="0"/>
            <a:r>
              <a:rPr lang="en-GB" sz="2100" b="1" dirty="0"/>
              <a:t>An editor or an editorial assistant gives it a first scrutiny based on the title and the abstract, and decides whether your article fits the journal’s requirements;</a:t>
            </a:r>
          </a:p>
          <a:p>
            <a:pPr lvl="0"/>
            <a:r>
              <a:rPr lang="en-GB" sz="2100" b="1" dirty="0"/>
              <a:t>If it does, two or more reviewers are allocated, normally with around a three-week turnaround time (if not, you should get an immediate rejection);</a:t>
            </a:r>
          </a:p>
          <a:p>
            <a:pPr lvl="0"/>
            <a:r>
              <a:rPr lang="en-GB" sz="2100" b="1" dirty="0"/>
              <a:t>The editor or editorial assistant looks at what the reviewers have said to see if there is consensus, either to publish as it stands (very rare), publish with minor revisions (much more common), publish it with major revisions (also pretty common), to ask you to do more work without any assurance of acceptance (not unusual) or reject (also not unusual). If there is no consensus, they may seek a further reviewer, or the editor may take on this role herself/himself;</a:t>
            </a:r>
          </a:p>
          <a:p>
            <a:pPr lvl="0"/>
            <a:r>
              <a:rPr lang="en-GB" sz="2100" b="1" dirty="0"/>
              <a:t>For anything other than an outright rejection or an instant acceptance, the response to you has to be crafted by the editor or editorial assistant which can also take considerable time.</a:t>
            </a:r>
          </a:p>
          <a:p>
            <a:endParaRPr lang="en-GB" sz="2100" b="1" dirty="0"/>
          </a:p>
        </p:txBody>
      </p:sp>
    </p:spTree>
    <p:extLst>
      <p:ext uri="{BB962C8B-B14F-4D97-AF65-F5344CB8AC3E}">
        <p14:creationId xmlns:p14="http://schemas.microsoft.com/office/powerpoint/2010/main" val="307340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2" tooltip="Citation"/>
              </a:rPr>
              <a:t>citations</a:t>
            </a:r>
            <a:r>
              <a:rPr lang="en-GB" altLang="en-US" sz="2200" b="1" dirty="0"/>
              <a:t> to recent articles published in the journal. It is frequently used as a </a:t>
            </a:r>
            <a:r>
              <a:rPr lang="en-GB" altLang="en-US" sz="2200" b="1" dirty="0">
                <a:hlinkClick r:id="rId2"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2" tooltip="Eugene Garfield"/>
              </a:rPr>
              <a:t>Eugene Garfield</a:t>
            </a:r>
            <a:r>
              <a:rPr lang="en-GB" altLang="en-US" sz="2200" b="1" dirty="0"/>
              <a:t>, the founder of the </a:t>
            </a:r>
            <a:r>
              <a:rPr lang="en-GB" altLang="en-US" sz="2200" b="1" dirty="0">
                <a:hlinkClick r:id="rId2"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2"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2" tooltip="Review article"/>
              </a:rPr>
              <a:t>review articles</a:t>
            </a:r>
            <a:r>
              <a:rPr lang="en-GB" altLang="en-US" sz="2200" b="1" dirty="0"/>
              <a:t> which generally are cited more than research reports </a:t>
            </a:r>
            <a:r>
              <a:rPr lang="en-GB" altLang="en-US" sz="2200" b="1" u="sng" dirty="0">
                <a:hlinkClick r:id="rId2"/>
              </a:rPr>
              <a:t>http://en.wikipedia.org/wiki/Impact_factor</a:t>
            </a:r>
            <a:r>
              <a:rPr lang="en-GB" altLang="en-US" sz="2200" b="1" dirty="0"/>
              <a:t>, see also </a:t>
            </a:r>
            <a:r>
              <a:rPr lang="en-GB" altLang="en-US" sz="2200" b="1" u="sng" dirty="0">
                <a:hlinkClick r:id="rId2"/>
              </a:rPr>
              <a:t>http://en.wikipedia.org/wiki/Journal_Citation_Reports</a:t>
            </a:r>
            <a:endParaRPr lang="en-GB" altLang="en-US" sz="2200" b="1" dirty="0"/>
          </a:p>
          <a:p>
            <a:endParaRPr lang="en-GB" altLang="en-US"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A useful tool to help you calculate ratings at </a:t>
            </a:r>
            <a:r>
              <a:rPr lang="en-GB" altLang="en-US" sz="3200" dirty="0">
                <a:hlinkClick r:id="rId2"/>
              </a:rPr>
              <a:t>http://www.scimagojr.com/index.php</a:t>
            </a:r>
            <a:r>
              <a:rPr lang="en-GB" altLang="en-US" sz="3200" dirty="0"/>
              <a:t> </a:t>
            </a:r>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etc.)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Using material from your dissertation as a basis for publications</a:t>
            </a:r>
          </a:p>
        </p:txBody>
      </p:sp>
    </p:spTree>
    <p:extLst>
      <p:ext uri="{BB962C8B-B14F-4D97-AF65-F5344CB8AC3E}">
        <p14:creationId xmlns:p14="http://schemas.microsoft.com/office/powerpoint/2010/main" val="518123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3"/>
          <p:cNvSpPr>
            <a:spLocks noGrp="1"/>
          </p:cNvSpPr>
          <p:nvPr>
            <p:ph type="title"/>
          </p:nvPr>
        </p:nvSpPr>
        <p:spPr>
          <a:xfrm>
            <a:off x="457200" y="152400"/>
            <a:ext cx="7543800" cy="53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0" hangingPunct="0"/>
            <a:r>
              <a:rPr lang="en-GB" altLang="en-US" sz="3200" dirty="0"/>
              <a:t>From dissertation to publication</a:t>
            </a:r>
          </a:p>
        </p:txBody>
      </p:sp>
      <p:graphicFrame>
        <p:nvGraphicFramePr>
          <p:cNvPr id="6" name="Table 5"/>
          <p:cNvGraphicFramePr>
            <a:graphicFrameLocks noGrp="1"/>
          </p:cNvGraphicFramePr>
          <p:nvPr>
            <p:extLst>
              <p:ext uri="{D42A27DB-BD31-4B8C-83A1-F6EECF244321}">
                <p14:modId xmlns:p14="http://schemas.microsoft.com/office/powerpoint/2010/main" val="4012700546"/>
              </p:ext>
            </p:extLst>
          </p:nvPr>
        </p:nvGraphicFramePr>
        <p:xfrm>
          <a:off x="304800" y="609600"/>
          <a:ext cx="8686800" cy="6015953"/>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18311">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1724109">
                <a:tc>
                  <a:txBody>
                    <a:bodyPr/>
                    <a:lstStyle/>
                    <a:p>
                      <a:r>
                        <a:rPr lang="en-GB" sz="1800" b="1" dirty="0"/>
                        <a:t>1</a:t>
                      </a:r>
                    </a:p>
                  </a:txBody>
                  <a:tcPr marT="45723" marB="45723"/>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sz="1800" b="1" dirty="0"/>
                    </a:p>
                  </a:txBody>
                  <a:tcPr marT="45723" marB="45723"/>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sz="1800" b="1" dirty="0"/>
                    </a:p>
                  </a:txBody>
                  <a:tcPr marT="45723" marB="45723"/>
                </a:tc>
                <a:extLst>
                  <a:ext uri="{0D108BD9-81ED-4DB2-BD59-A6C34878D82A}">
                    <a16:rowId xmlns:a16="http://schemas.microsoft.com/office/drawing/2014/main" val="10001"/>
                  </a:ext>
                </a:extLst>
              </a:tr>
              <a:tr h="2175891">
                <a:tc>
                  <a:txBody>
                    <a:bodyPr/>
                    <a:lstStyle/>
                    <a:p>
                      <a:r>
                        <a:rPr lang="en-GB" sz="1800" b="1" dirty="0"/>
                        <a:t>2</a:t>
                      </a:r>
                    </a:p>
                  </a:txBody>
                  <a:tcPr marT="45723" marB="45723"/>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sz="1800" b="1" dirty="0"/>
                    </a:p>
                  </a:txBody>
                  <a:tcPr marT="45723" marB="45723"/>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sz="1800" b="1" dirty="0"/>
                    </a:p>
                  </a:txBody>
                  <a:tcPr marT="45723" marB="45723"/>
                </a:tc>
                <a:extLst>
                  <a:ext uri="{0D108BD9-81ED-4DB2-BD59-A6C34878D82A}">
                    <a16:rowId xmlns:a16="http://schemas.microsoft.com/office/drawing/2014/main" val="10002"/>
                  </a:ext>
                </a:extLst>
              </a:tr>
              <a:tr h="1684385">
                <a:tc>
                  <a:txBody>
                    <a:bodyPr/>
                    <a:lstStyle/>
                    <a:p>
                      <a:r>
                        <a:rPr lang="en-GB" sz="1800" b="1" dirty="0"/>
                        <a:t>3</a:t>
                      </a:r>
                    </a:p>
                  </a:txBody>
                  <a:tcPr marT="45723" marB="45723"/>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sz="1800" b="1" dirty="0"/>
                    </a:p>
                  </a:txBody>
                  <a:tcPr marT="45723" marB="45723"/>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sz="1800" b="1" dirty="0"/>
                    </a:p>
                  </a:txBody>
                  <a:tcPr marT="45723" marB="45723"/>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5" name="Table 4"/>
          <p:cNvGraphicFramePr>
            <a:graphicFrameLocks noGrp="1"/>
          </p:cNvGraphicFramePr>
          <p:nvPr/>
        </p:nvGraphicFramePr>
        <p:xfrm>
          <a:off x="304800" y="609600"/>
          <a:ext cx="8686800" cy="590232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45">
                <a:tc>
                  <a:txBody>
                    <a:bodyPr/>
                    <a:lstStyle/>
                    <a:p>
                      <a:endParaRPr lang="en-GB" sz="1800" b="1" dirty="0"/>
                    </a:p>
                  </a:txBody>
                  <a:tcPr marT="45718" marB="45718"/>
                </a:tc>
                <a:tc>
                  <a:txBody>
                    <a:bodyPr/>
                    <a:lstStyle/>
                    <a:p>
                      <a:r>
                        <a:rPr lang="en-GB" sz="1800" b="1" dirty="0"/>
                        <a:t>Do:</a:t>
                      </a:r>
                    </a:p>
                  </a:txBody>
                  <a:tcPr marT="45718" marB="45718"/>
                </a:tc>
                <a:tc>
                  <a:txBody>
                    <a:bodyPr/>
                    <a:lstStyle/>
                    <a:p>
                      <a:r>
                        <a:rPr lang="en-GB" sz="1800" b="1" dirty="0"/>
                        <a:t>Do not:</a:t>
                      </a:r>
                    </a:p>
                  </a:txBody>
                  <a:tcPr marT="45718" marB="45718"/>
                </a:tc>
                <a:extLst>
                  <a:ext uri="{0D108BD9-81ED-4DB2-BD59-A6C34878D82A}">
                    <a16:rowId xmlns:a16="http://schemas.microsoft.com/office/drawing/2014/main" val="10000"/>
                  </a:ext>
                </a:extLst>
              </a:tr>
              <a:tr h="1462965">
                <a:tc>
                  <a:txBody>
                    <a:bodyPr/>
                    <a:lstStyle/>
                    <a:p>
                      <a:r>
                        <a:rPr lang="en-GB" sz="1800" b="1" dirty="0"/>
                        <a:t>4</a:t>
                      </a:r>
                    </a:p>
                  </a:txBody>
                  <a:tcPr marT="45718" marB="45718"/>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sz="1800" b="1" dirty="0"/>
                    </a:p>
                  </a:txBody>
                  <a:tcPr marT="45718" marB="45718"/>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sz="1800" b="1" dirty="0"/>
                    </a:p>
                  </a:txBody>
                  <a:tcPr marT="45718" marB="45718"/>
                </a:tc>
                <a:extLst>
                  <a:ext uri="{0D108BD9-81ED-4DB2-BD59-A6C34878D82A}">
                    <a16:rowId xmlns:a16="http://schemas.microsoft.com/office/drawing/2014/main" val="10001"/>
                  </a:ext>
                </a:extLst>
              </a:tr>
              <a:tr h="1447726">
                <a:tc>
                  <a:txBody>
                    <a:bodyPr/>
                    <a:lstStyle/>
                    <a:p>
                      <a:r>
                        <a:rPr lang="en-GB" sz="1800" b="1" dirty="0"/>
                        <a:t>5</a:t>
                      </a:r>
                    </a:p>
                  </a:txBody>
                  <a:tcPr marT="45718" marB="45718"/>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sz="1800" b="1" dirty="0"/>
                    </a:p>
                  </a:txBody>
                  <a:tcPr marT="45718" marB="45718"/>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sz="1800" b="1" dirty="0"/>
                    </a:p>
                  </a:txBody>
                  <a:tcPr marT="45718" marB="45718"/>
                </a:tc>
                <a:extLst>
                  <a:ext uri="{0D108BD9-81ED-4DB2-BD59-A6C34878D82A}">
                    <a16:rowId xmlns:a16="http://schemas.microsoft.com/office/drawing/2014/main" val="10002"/>
                  </a:ext>
                </a:extLst>
              </a:tr>
              <a:tr h="2560189">
                <a:tc>
                  <a:txBody>
                    <a:bodyPr/>
                    <a:lstStyle/>
                    <a:p>
                      <a:r>
                        <a:rPr lang="en-GB" sz="1800" b="1" dirty="0"/>
                        <a:t>6</a:t>
                      </a:r>
                    </a:p>
                  </a:txBody>
                  <a:tcPr marT="45718" marB="45718"/>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sz="1800" b="1" dirty="0"/>
                    </a:p>
                  </a:txBody>
                  <a:tcPr marT="45718" marB="45718"/>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sz="1800" b="1" dirty="0"/>
                    </a:p>
                  </a:txBody>
                  <a:tcPr marT="45718" marB="45718"/>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Why might you want to publish about assessment, learning and teaching?</a:t>
            </a:r>
          </a:p>
        </p:txBody>
      </p:sp>
    </p:spTree>
    <p:extLst>
      <p:ext uri="{BB962C8B-B14F-4D97-AF65-F5344CB8AC3E}">
        <p14:creationId xmlns:p14="http://schemas.microsoft.com/office/powerpoint/2010/main" val="757055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71817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514">
                <a:tc>
                  <a:txBody>
                    <a:bodyPr/>
                    <a:lstStyle/>
                    <a:p>
                      <a:endParaRPr lang="en-GB" sz="1800" b="1" dirty="0"/>
                    </a:p>
                  </a:txBody>
                  <a:tcPr marT="45725" marB="45725"/>
                </a:tc>
                <a:tc>
                  <a:txBody>
                    <a:bodyPr/>
                    <a:lstStyle/>
                    <a:p>
                      <a:r>
                        <a:rPr lang="en-GB" sz="1800" b="1" dirty="0"/>
                        <a:t>Do:</a:t>
                      </a:r>
                    </a:p>
                  </a:txBody>
                  <a:tcPr marT="45725" marB="45725"/>
                </a:tc>
                <a:tc>
                  <a:txBody>
                    <a:bodyPr/>
                    <a:lstStyle/>
                    <a:p>
                      <a:r>
                        <a:rPr lang="en-GB" sz="1800" b="1" dirty="0"/>
                        <a:t>Do not:</a:t>
                      </a:r>
                    </a:p>
                  </a:txBody>
                  <a:tcPr marT="45725" marB="45725"/>
                </a:tc>
                <a:extLst>
                  <a:ext uri="{0D108BD9-81ED-4DB2-BD59-A6C34878D82A}">
                    <a16:rowId xmlns:a16="http://schemas.microsoft.com/office/drawing/2014/main" val="10000"/>
                  </a:ext>
                </a:extLst>
              </a:tr>
              <a:tr h="2011899">
                <a:tc>
                  <a:txBody>
                    <a:bodyPr/>
                    <a:lstStyle/>
                    <a:p>
                      <a:r>
                        <a:rPr lang="en-GB" sz="1800" b="1" dirty="0"/>
                        <a:t>7</a:t>
                      </a:r>
                    </a:p>
                  </a:txBody>
                  <a:tcPr marT="45725" marB="45725"/>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sz="1800" b="1" dirty="0"/>
                    </a:p>
                  </a:txBody>
                  <a:tcPr marT="45725" marB="45725"/>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sz="1800" b="1" dirty="0"/>
                    </a:p>
                  </a:txBody>
                  <a:tcPr marT="45725" marB="45725"/>
                </a:tc>
                <a:extLst>
                  <a:ext uri="{0D108BD9-81ED-4DB2-BD59-A6C34878D82A}">
                    <a16:rowId xmlns:a16="http://schemas.microsoft.com/office/drawing/2014/main" val="10001"/>
                  </a:ext>
                </a:extLst>
              </a:tr>
              <a:tr h="1737549">
                <a:tc>
                  <a:txBody>
                    <a:bodyPr/>
                    <a:lstStyle/>
                    <a:p>
                      <a:r>
                        <a:rPr lang="en-GB" sz="1800" b="1" dirty="0"/>
                        <a:t>8</a:t>
                      </a:r>
                    </a:p>
                  </a:txBody>
                  <a:tcPr marT="45725" marB="45725"/>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sz="1800" b="1" dirty="0"/>
                    </a:p>
                  </a:txBody>
                  <a:tcPr marT="45725" marB="45725"/>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sz="1800" b="1" dirty="0"/>
                    </a:p>
                  </a:txBody>
                  <a:tcPr marT="45725" marB="45725"/>
                </a:tc>
                <a:extLst>
                  <a:ext uri="{0D108BD9-81ED-4DB2-BD59-A6C34878D82A}">
                    <a16:rowId xmlns:a16="http://schemas.microsoft.com/office/drawing/2014/main" val="10002"/>
                  </a:ext>
                </a:extLst>
              </a:tr>
              <a:tr h="1537213">
                <a:tc>
                  <a:txBody>
                    <a:bodyPr/>
                    <a:lstStyle/>
                    <a:p>
                      <a:r>
                        <a:rPr lang="en-GB" sz="1800" b="1" dirty="0"/>
                        <a:t>9</a:t>
                      </a:r>
                    </a:p>
                  </a:txBody>
                  <a:tcPr marT="45725" marB="45725"/>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sz="1800" b="1" dirty="0"/>
                    </a:p>
                  </a:txBody>
                  <a:tcPr marT="45725" marB="45725"/>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sz="1800" b="1" dirty="0"/>
                    </a:p>
                  </a:txBody>
                  <a:tcPr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551488"/>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19">
                <a:tc>
                  <a:txBody>
                    <a:bodyPr/>
                    <a:lstStyle/>
                    <a:p>
                      <a:endParaRPr lang="en-GB" sz="1800" b="1" dirty="0"/>
                    </a:p>
                  </a:txBody>
                  <a:tcPr marT="45715" marB="45715"/>
                </a:tc>
                <a:tc>
                  <a:txBody>
                    <a:bodyPr/>
                    <a:lstStyle/>
                    <a:p>
                      <a:r>
                        <a:rPr lang="en-GB" sz="1800" b="1" dirty="0"/>
                        <a:t>Do:</a:t>
                      </a:r>
                    </a:p>
                  </a:txBody>
                  <a:tcPr marT="45715" marB="45715"/>
                </a:tc>
                <a:tc>
                  <a:txBody>
                    <a:bodyPr/>
                    <a:lstStyle/>
                    <a:p>
                      <a:r>
                        <a:rPr lang="en-GB" sz="1800" b="1" dirty="0"/>
                        <a:t>Do not:</a:t>
                      </a:r>
                    </a:p>
                  </a:txBody>
                  <a:tcPr marT="45715" marB="45715"/>
                </a:tc>
                <a:extLst>
                  <a:ext uri="{0D108BD9-81ED-4DB2-BD59-A6C34878D82A}">
                    <a16:rowId xmlns:a16="http://schemas.microsoft.com/office/drawing/2014/main" val="10000"/>
                  </a:ext>
                </a:extLst>
              </a:tr>
              <a:tr h="2011456">
                <a:tc>
                  <a:txBody>
                    <a:bodyPr/>
                    <a:lstStyle/>
                    <a:p>
                      <a:r>
                        <a:rPr lang="en-GB" sz="1800" b="1" dirty="0"/>
                        <a:t>10</a:t>
                      </a:r>
                    </a:p>
                  </a:txBody>
                  <a:tcPr marT="45715" marB="45715"/>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sz="1800" b="1" dirty="0"/>
                    </a:p>
                  </a:txBody>
                  <a:tcPr marT="45715" marB="45715"/>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sz="1800" b="1" dirty="0"/>
                    </a:p>
                  </a:txBody>
                  <a:tcPr marT="45715" marB="45715"/>
                </a:tc>
                <a:extLst>
                  <a:ext uri="{0D108BD9-81ED-4DB2-BD59-A6C34878D82A}">
                    <a16:rowId xmlns:a16="http://schemas.microsoft.com/office/drawing/2014/main" val="10001"/>
                  </a:ext>
                </a:extLst>
              </a:tr>
              <a:tr h="3108613">
                <a:tc>
                  <a:txBody>
                    <a:bodyPr/>
                    <a:lstStyle/>
                    <a:p>
                      <a:r>
                        <a:rPr lang="en-GB" sz="1800" b="1" dirty="0"/>
                        <a:t>11</a:t>
                      </a:r>
                    </a:p>
                  </a:txBody>
                  <a:tcPr marT="45715" marB="45715"/>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sz="1800" b="1" dirty="0"/>
                    </a:p>
                  </a:txBody>
                  <a:tcPr marT="45715" marB="45715"/>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sz="1800" b="1" dirty="0"/>
                    </a:p>
                  </a:txBody>
                  <a:tcPr marT="45715" marB="45715"/>
                </a:tc>
                <a:extLst>
                  <a:ext uri="{0D108BD9-81ED-4DB2-BD59-A6C34878D82A}">
                    <a16:rowId xmlns:a16="http://schemas.microsoft.com/office/drawing/2014/main" val="10002"/>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5003800"/>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96">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2286152">
                <a:tc>
                  <a:txBody>
                    <a:bodyPr/>
                    <a:lstStyle/>
                    <a:p>
                      <a:r>
                        <a:rPr lang="en-GB" sz="1800" b="1" dirty="0"/>
                        <a:t>12</a:t>
                      </a: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sz="1800" b="1" dirty="0"/>
                    </a:p>
                    <a:p>
                      <a:endParaRPr lang="en-GB" sz="1800" b="1" dirty="0"/>
                    </a:p>
                  </a:txBody>
                  <a:tcPr marT="45723" marB="45723"/>
                </a:tc>
                <a:extLst>
                  <a:ext uri="{0D108BD9-81ED-4DB2-BD59-A6C34878D82A}">
                    <a16:rowId xmlns:a16="http://schemas.microsoft.com/office/drawing/2014/main" val="10001"/>
                  </a:ext>
                </a:extLst>
              </a:tr>
              <a:tr h="2286152">
                <a:tc>
                  <a:txBody>
                    <a:bodyPr/>
                    <a:lstStyle/>
                    <a:p>
                      <a:r>
                        <a:rPr lang="en-GB" sz="1800" b="1" dirty="0"/>
                        <a:t>13</a:t>
                      </a:r>
                    </a:p>
                  </a:txBody>
                  <a:tcPr marT="45723" marB="45723"/>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sz="1800" b="1" dirty="0"/>
                    </a:p>
                  </a:txBody>
                  <a:tcPr marT="45723" marB="45723"/>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sz="1800" b="1" dirty="0"/>
                    </a:p>
                  </a:txBody>
                  <a:tcPr marT="45723" marB="45723"/>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eaLnBrk="0" hangingPunct="0">
              <a:defRPr sz="3200" b="1">
                <a:solidFill>
                  <a:schemeClr val="tx2"/>
                </a:solidFill>
                <a:latin typeface="+mj-lt"/>
                <a:ea typeface="+mj-ea"/>
                <a:cs typeface="+mj-cs"/>
              </a:defRPr>
            </a:lvl1pPr>
            <a:lvl2pPr algn="l" eaLnBrk="0" hangingPunct="0">
              <a:defRPr sz="3900" b="1">
                <a:solidFill>
                  <a:schemeClr val="tx2"/>
                </a:solidFill>
                <a:latin typeface="Arial" charset="0"/>
              </a:defRPr>
            </a:lvl2pPr>
            <a:lvl3pPr algn="l" eaLnBrk="0" hangingPunct="0">
              <a:defRPr sz="3900" b="1">
                <a:solidFill>
                  <a:schemeClr val="tx2"/>
                </a:solidFill>
                <a:latin typeface="Arial" charset="0"/>
              </a:defRPr>
            </a:lvl3pPr>
            <a:lvl4pPr algn="l" eaLnBrk="0" hangingPunct="0">
              <a:defRPr sz="3900" b="1">
                <a:solidFill>
                  <a:schemeClr val="tx2"/>
                </a:solidFill>
                <a:latin typeface="Arial" charset="0"/>
              </a:defRPr>
            </a:lvl4pPr>
            <a:lvl5pPr algn="l" eaLnBrk="0" hangingPunct="0">
              <a:defRPr sz="3900" b="1">
                <a:solidFill>
                  <a:schemeClr val="tx2"/>
                </a:solidFill>
                <a:latin typeface="Arial" charset="0"/>
              </a:defRPr>
            </a:lvl5pPr>
            <a:lvl6pPr marL="457200" fontAlgn="base">
              <a:spcBef>
                <a:spcPct val="0"/>
              </a:spcBef>
              <a:spcAft>
                <a:spcPct val="0"/>
              </a:spcAft>
              <a:defRPr sz="3900" b="1">
                <a:solidFill>
                  <a:schemeClr val="tx2"/>
                </a:solidFill>
                <a:latin typeface="Arial" charset="0"/>
              </a:defRPr>
            </a:lvl6pPr>
            <a:lvl7pPr marL="914400" fontAlgn="base">
              <a:spcBef>
                <a:spcPct val="0"/>
              </a:spcBef>
              <a:spcAft>
                <a:spcPct val="0"/>
              </a:spcAft>
              <a:defRPr sz="3900" b="1">
                <a:solidFill>
                  <a:schemeClr val="tx2"/>
                </a:solidFill>
                <a:latin typeface="Arial" charset="0"/>
              </a:defRPr>
            </a:lvl7pPr>
            <a:lvl8pPr marL="1371600" fontAlgn="base">
              <a:spcBef>
                <a:spcPct val="0"/>
              </a:spcBef>
              <a:spcAft>
                <a:spcPct val="0"/>
              </a:spcAft>
              <a:defRPr sz="3900" b="1">
                <a:solidFill>
                  <a:schemeClr val="tx2"/>
                </a:solidFill>
                <a:latin typeface="Arial" charset="0"/>
              </a:defRPr>
            </a:lvl8pPr>
            <a:lvl9pPr marL="1828800" fontAlgn="base">
              <a:spcBef>
                <a:spcPct val="0"/>
              </a:spcBef>
              <a:spcAft>
                <a:spcPct val="0"/>
              </a:spcAft>
              <a:defRPr sz="3900" b="1">
                <a:solidFill>
                  <a:schemeClr val="tx2"/>
                </a:solidFill>
                <a:latin typeface="Arial" charset="0"/>
              </a:defRPr>
            </a:lvl9pPr>
          </a:lstStyle>
          <a:p>
            <a:r>
              <a:rPr lang="en-GB" dirty="0"/>
              <a:t>From dissertation to publication</a:t>
            </a:r>
          </a:p>
        </p:txBody>
      </p:sp>
      <p:graphicFrame>
        <p:nvGraphicFramePr>
          <p:cNvPr id="5" name="Table 4"/>
          <p:cNvGraphicFramePr>
            <a:graphicFrameLocks noGrp="1"/>
          </p:cNvGraphicFramePr>
          <p:nvPr/>
        </p:nvGraphicFramePr>
        <p:xfrm>
          <a:off x="304800" y="609600"/>
          <a:ext cx="8686800" cy="4454526"/>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38">
                <a:tc>
                  <a:txBody>
                    <a:bodyPr/>
                    <a:lstStyle/>
                    <a:p>
                      <a:endParaRPr lang="en-GB" sz="1800" b="1" dirty="0"/>
                    </a:p>
                  </a:txBody>
                  <a:tcPr marT="45717" marB="45717"/>
                </a:tc>
                <a:tc>
                  <a:txBody>
                    <a:bodyPr/>
                    <a:lstStyle/>
                    <a:p>
                      <a:r>
                        <a:rPr lang="en-GB" sz="1800" b="1" dirty="0"/>
                        <a:t>Do:</a:t>
                      </a:r>
                    </a:p>
                  </a:txBody>
                  <a:tcPr marT="45717" marB="45717"/>
                </a:tc>
                <a:tc>
                  <a:txBody>
                    <a:bodyPr/>
                    <a:lstStyle/>
                    <a:p>
                      <a:r>
                        <a:rPr lang="en-GB" sz="1800" b="1" dirty="0"/>
                        <a:t>Do not:</a:t>
                      </a:r>
                    </a:p>
                  </a:txBody>
                  <a:tcPr marT="45717" marB="45717"/>
                </a:tc>
                <a:extLst>
                  <a:ext uri="{0D108BD9-81ED-4DB2-BD59-A6C34878D82A}">
                    <a16:rowId xmlns:a16="http://schemas.microsoft.com/office/drawing/2014/main" val="10000"/>
                  </a:ext>
                </a:extLst>
              </a:tr>
              <a:tr h="2011544">
                <a:tc>
                  <a:txBody>
                    <a:bodyPr/>
                    <a:lstStyle/>
                    <a:p>
                      <a:r>
                        <a:rPr lang="en-GB" sz="1800" b="1" dirty="0"/>
                        <a:t>14</a:t>
                      </a:r>
                    </a:p>
                  </a:txBody>
                  <a:tcPr marT="45717" marB="45717"/>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sz="1800" b="1" dirty="0"/>
                    </a:p>
                  </a:txBody>
                  <a:tcPr marT="45717" marB="45717"/>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sz="1800" b="1" dirty="0"/>
                    </a:p>
                    <a:p>
                      <a:endParaRPr lang="en-GB" sz="1800" b="1" dirty="0"/>
                    </a:p>
                  </a:txBody>
                  <a:tcPr marT="45717" marB="45717"/>
                </a:tc>
                <a:extLst>
                  <a:ext uri="{0D108BD9-81ED-4DB2-BD59-A6C34878D82A}">
                    <a16:rowId xmlns:a16="http://schemas.microsoft.com/office/drawing/2014/main" val="10001"/>
                  </a:ext>
                </a:extLst>
              </a:tr>
              <a:tr h="2011544">
                <a:tc>
                  <a:txBody>
                    <a:bodyPr/>
                    <a:lstStyle/>
                    <a:p>
                      <a:r>
                        <a:rPr lang="en-GB" sz="1800" b="1" dirty="0"/>
                        <a:t>15</a:t>
                      </a:r>
                    </a:p>
                  </a:txBody>
                  <a:tcPr marT="45717" marB="45717"/>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sz="1800" b="1" dirty="0"/>
                    </a:p>
                  </a:txBody>
                  <a:tcPr marT="45717" marB="45717"/>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sz="1800" b="1" dirty="0"/>
                    </a:p>
                  </a:txBody>
                  <a:tcPr marT="45717" marB="45717"/>
                </a:tc>
                <a:extLst>
                  <a:ext uri="{0D108BD9-81ED-4DB2-BD59-A6C34878D82A}">
                    <a16:rowId xmlns:a16="http://schemas.microsoft.com/office/drawing/2014/main" val="1000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Writing abstracts</a:t>
            </a:r>
          </a:p>
        </p:txBody>
      </p:sp>
    </p:spTree>
    <p:extLst>
      <p:ext uri="{BB962C8B-B14F-4D97-AF65-F5344CB8AC3E}">
        <p14:creationId xmlns:p14="http://schemas.microsoft.com/office/powerpoint/2010/main" val="1690948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When writing an abstract</a:t>
            </a:r>
          </a:p>
        </p:txBody>
      </p:sp>
      <p:sp>
        <p:nvSpPr>
          <p:cNvPr id="48131" name="Content Placeholder 4"/>
          <p:cNvSpPr>
            <a:spLocks noGrp="1"/>
          </p:cNvSpPr>
          <p:nvPr>
            <p:ph idx="1"/>
          </p:nvPr>
        </p:nvSpPr>
        <p:spPr>
          <a:xfrm>
            <a:off x="304800" y="1371600"/>
            <a:ext cx="8534400" cy="4957763"/>
          </a:xfrm>
        </p:spPr>
        <p:txBody>
          <a:bodyPr/>
          <a:lstStyle/>
          <a:p>
            <a:r>
              <a:rPr lang="en-GB" altLang="en-US" sz="2400" b="1" dirty="0"/>
              <a:t>Write this at the very end of the article production process;</a:t>
            </a:r>
          </a:p>
          <a:p>
            <a:r>
              <a:rPr lang="en-GB" altLang="en-US" sz="2400" b="1" dirty="0"/>
              <a:t>Summarise briefly what you set out to achieve, your research methods and your key findings;</a:t>
            </a:r>
          </a:p>
          <a:p>
            <a:r>
              <a:rPr lang="en-GB" altLang="en-US" sz="2400" b="1" dirty="0"/>
              <a:t>Look at abstracts within the target journal so you can emulate their style, scope and length. Some journals have a prescribed format for abstracts which you must follow using their on-line form;</a:t>
            </a:r>
          </a:p>
          <a:p>
            <a:r>
              <a:rPr lang="en-GB" altLang="en-US" sz="2400" b="1" dirty="0"/>
              <a:t>Scientific journals normally use short sentences but social science journals use longer more complex ones;</a:t>
            </a:r>
          </a:p>
          <a:p>
            <a:r>
              <a:rPr lang="en-GB" altLang="en-US" sz="2400" b="1" dirty="0"/>
              <a:t>Seek peer review from a more experienced colleague as abstracts really matter.</a:t>
            </a:r>
          </a:p>
          <a:p>
            <a:endParaRPr lang="en-GB" alt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Co-authoring</a:t>
            </a:r>
          </a:p>
        </p:txBody>
      </p:sp>
    </p:spTree>
    <p:extLst>
      <p:ext uri="{BB962C8B-B14F-4D97-AF65-F5344CB8AC3E}">
        <p14:creationId xmlns:p14="http://schemas.microsoft.com/office/powerpoint/2010/main" val="4116308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F30436-107D-4E5E-A0D4-5D33867FF1AF}"/>
              </a:ext>
            </a:extLst>
          </p:cNvPr>
          <p:cNvSpPr>
            <a:spLocks noGrp="1"/>
          </p:cNvSpPr>
          <p:nvPr>
            <p:ph type="title"/>
          </p:nvPr>
        </p:nvSpPr>
        <p:spPr>
          <a:xfrm>
            <a:off x="457200" y="122239"/>
            <a:ext cx="7543800" cy="6424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Why it’s good to co-author</a:t>
            </a:r>
          </a:p>
        </p:txBody>
      </p:sp>
      <p:sp useBgFill="1">
        <p:nvSpPr>
          <p:cNvPr id="4" name="Content Placeholder 3">
            <a:extLst>
              <a:ext uri="{FF2B5EF4-FFF2-40B4-BE49-F238E27FC236}">
                <a16:creationId xmlns:a16="http://schemas.microsoft.com/office/drawing/2014/main" id="{EF9FE3C3-0C4F-4F96-9036-63D6E8F33804}"/>
              </a:ext>
            </a:extLst>
          </p:cNvPr>
          <p:cNvSpPr>
            <a:spLocks noGrp="1"/>
          </p:cNvSpPr>
          <p:nvPr>
            <p:ph idx="1"/>
          </p:nvPr>
        </p:nvSpPr>
        <p:spPr>
          <a:xfrm>
            <a:off x="269081" y="764705"/>
            <a:ext cx="8605838" cy="4743450"/>
          </a:xfrm>
        </p:spPr>
        <p:txBody>
          <a:bodyPr/>
          <a:lstStyle/>
          <a:p>
            <a:r>
              <a:rPr lang="en-GB" sz="2400" b="1" dirty="0"/>
              <a:t>Brainstorming the first ideas together can be really powerful and can generate more ideas than you could on your own.</a:t>
            </a:r>
          </a:p>
          <a:p>
            <a:pPr lvl="0"/>
            <a:r>
              <a:rPr lang="en-GB" sz="2400" b="1" dirty="0"/>
              <a:t>A writing partner (or two) can provide incentives to stay on task (you might not want to let them down, or you might be frightened of their reaction if you don’t deliver!).</a:t>
            </a:r>
          </a:p>
          <a:p>
            <a:pPr lvl="0"/>
            <a:r>
              <a:rPr lang="en-GB" sz="2400" b="1" dirty="0"/>
              <a:t>It’s great to have a second pair of eyes looking at something, because they can spot gaps that you might have missed.</a:t>
            </a:r>
          </a:p>
          <a:p>
            <a:pPr lvl="0"/>
            <a:r>
              <a:rPr lang="en-GB" sz="2400" b="1" dirty="0"/>
              <a:t>Two people often have a better data set to draw on than one, and each is likely to bring a different knowledge base and variety of reference sources to the partnership.</a:t>
            </a:r>
          </a:p>
          <a:p>
            <a:pPr lvl="0"/>
            <a:r>
              <a:rPr lang="en-GB" sz="2400" b="1" dirty="0"/>
              <a:t>Often each co-author brings different strengths to the task (e.g. one might be better at fine detail, the other at creative ways of tackling things, or one might be a great originator of ideas, the other a ‘finisher’). Longstanding friendships (and even marriages) can result.</a:t>
            </a:r>
          </a:p>
          <a:p>
            <a:endParaRPr lang="en-GB" sz="3600" b="1" dirty="0"/>
          </a:p>
        </p:txBody>
      </p:sp>
    </p:spTree>
    <p:extLst>
      <p:ext uri="{BB962C8B-B14F-4D97-AF65-F5344CB8AC3E}">
        <p14:creationId xmlns:p14="http://schemas.microsoft.com/office/powerpoint/2010/main" val="2967749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35BC-E8BC-4D9A-A29D-58F29D8E994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disadvantages of co-authoring</a:t>
            </a:r>
          </a:p>
        </p:txBody>
      </p:sp>
      <p:sp>
        <p:nvSpPr>
          <p:cNvPr id="3" name="Content Placeholder 2">
            <a:extLst>
              <a:ext uri="{FF2B5EF4-FFF2-40B4-BE49-F238E27FC236}">
                <a16:creationId xmlns:a16="http://schemas.microsoft.com/office/drawing/2014/main" id="{5AFF566E-8B75-407D-A4E5-EC2968135694}"/>
              </a:ext>
            </a:extLst>
          </p:cNvPr>
          <p:cNvSpPr>
            <a:spLocks noGrp="1"/>
          </p:cNvSpPr>
          <p:nvPr>
            <p:ph idx="1"/>
          </p:nvPr>
        </p:nvSpPr>
        <p:spPr>
          <a:xfrm>
            <a:off x="269081" y="1196975"/>
            <a:ext cx="8605838" cy="4886741"/>
          </a:xfrm>
        </p:spPr>
        <p:txBody>
          <a:bodyPr/>
          <a:lstStyle/>
          <a:p>
            <a:r>
              <a:rPr lang="en-GB" sz="2100" b="1" dirty="0"/>
              <a:t>Sometimes you find that you have really different ideas of what you are trying to achieve, paradigms, intentions, work rates, attitudes to deadlines, standards etc., and you may end up ‘splitting up for artistic reasons’ as musicians say!</a:t>
            </a:r>
          </a:p>
          <a:p>
            <a:pPr lvl="0"/>
            <a:r>
              <a:rPr lang="en-GB" sz="2100" b="1" dirty="0"/>
              <a:t>If you fall out badly, it can harm extant relationships with one another.</a:t>
            </a:r>
          </a:p>
          <a:p>
            <a:pPr lvl="0"/>
            <a:r>
              <a:rPr lang="en-GB" sz="2100" b="1" dirty="0"/>
              <a:t>Your institution may not like or value your work if you co-author with someone from a different HEI or country, particularly if it is a REF-able output.</a:t>
            </a:r>
          </a:p>
          <a:p>
            <a:pPr lvl="0"/>
            <a:r>
              <a:rPr lang="en-GB" sz="2100" b="1" dirty="0"/>
              <a:t>Some co-authors are ungenerous and want to hog the limelight, gain lead author status when they don’t deserve it and even steal your ideas. Be cautious about people who eye up your data set or findings, as presented at conferences, in a predatory way and seek to co-author with you. </a:t>
            </a:r>
          </a:p>
          <a:p>
            <a:pPr lvl="0"/>
            <a:r>
              <a:rPr lang="en-GB" sz="2100" b="1" dirty="0"/>
              <a:t>Always weigh up the benefits of working with a more established co-author: are they genuinely trying to help you on your way, or are they ‘harvesting’ material selfishly?</a:t>
            </a:r>
          </a:p>
          <a:p>
            <a:endParaRPr lang="en-GB" sz="2100" b="1" dirty="0"/>
          </a:p>
        </p:txBody>
      </p:sp>
    </p:spTree>
    <p:extLst>
      <p:ext uri="{BB962C8B-B14F-4D97-AF65-F5344CB8AC3E}">
        <p14:creationId xmlns:p14="http://schemas.microsoft.com/office/powerpoint/2010/main" val="3761067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F733-1B74-46EF-B61D-4EC573DBBFED}"/>
              </a:ext>
            </a:extLst>
          </p:cNvPr>
          <p:cNvSpPr>
            <a:spLocks noGrp="1"/>
          </p:cNvSpPr>
          <p:nvPr>
            <p:ph type="title"/>
          </p:nvPr>
        </p:nvSpPr>
        <p:spPr>
          <a:xfrm>
            <a:off x="457200" y="122239"/>
            <a:ext cx="7543800" cy="570458"/>
          </a:xfrm>
        </p:spPr>
        <p:txBody>
          <a:bodyPr/>
          <a:lstStyle/>
          <a:p>
            <a:r>
              <a:rPr lang="en-GB" sz="3200" dirty="0"/>
              <a:t>Guidelines for potential co-authors</a:t>
            </a:r>
          </a:p>
        </p:txBody>
      </p:sp>
      <p:sp>
        <p:nvSpPr>
          <p:cNvPr id="3" name="Content Placeholder 2">
            <a:extLst>
              <a:ext uri="{FF2B5EF4-FFF2-40B4-BE49-F238E27FC236}">
                <a16:creationId xmlns:a16="http://schemas.microsoft.com/office/drawing/2014/main" id="{7A925557-A270-4201-BC22-53B73687D080}"/>
              </a:ext>
            </a:extLst>
          </p:cNvPr>
          <p:cNvSpPr>
            <a:spLocks noGrp="1"/>
          </p:cNvSpPr>
          <p:nvPr>
            <p:ph idx="1"/>
          </p:nvPr>
        </p:nvSpPr>
        <p:spPr>
          <a:xfrm>
            <a:off x="269081" y="908720"/>
            <a:ext cx="8605838" cy="4670425"/>
          </a:xfrm>
        </p:spPr>
        <p:txBody>
          <a:bodyPr/>
          <a:lstStyle/>
          <a:p>
            <a:pPr lvl="0"/>
            <a:r>
              <a:rPr lang="en-GB" sz="2300" b="1" dirty="0"/>
              <a:t>Sort out ground rules well in advance, including sharing of work, order of authors, how you allocate percentages of input for REF or other reasons, and so on.</a:t>
            </a:r>
          </a:p>
          <a:p>
            <a:pPr lvl="0"/>
            <a:r>
              <a:rPr lang="en-GB" sz="2300" b="1" dirty="0"/>
              <a:t>Agree before you start writing, (but after extensive discussion) which journal or publisher you are targeting, whether you will use footnotes, what referencing style you will use, what kind of language/tone/register you will jointly write in;</a:t>
            </a:r>
          </a:p>
          <a:p>
            <a:pPr lvl="0"/>
            <a:r>
              <a:rPr lang="en-GB" sz="2300" b="1" dirty="0"/>
              <a:t>Be realistic about timelines and what you can achieve, and have contingency plans when things go wrong (as they inevitably will);</a:t>
            </a:r>
          </a:p>
          <a:p>
            <a:pPr lvl="0"/>
            <a:r>
              <a:rPr lang="en-GB" sz="2300" b="1" dirty="0"/>
              <a:t>Have in place an exit strategy for if you do abort the publication (i.e. who owns what for use separately in other publications);</a:t>
            </a:r>
          </a:p>
          <a:p>
            <a:pPr lvl="0"/>
            <a:r>
              <a:rPr lang="en-GB" sz="2300" b="1" dirty="0"/>
              <a:t>Don’t try to co-author with too many people: it just becomes unmanageable if you have too many others to consult;</a:t>
            </a:r>
          </a:p>
          <a:p>
            <a:pPr lvl="0"/>
            <a:r>
              <a:rPr lang="en-GB" sz="2300" b="1" dirty="0"/>
              <a:t>However the writing goes, do plan an end of publication celebration! </a:t>
            </a:r>
          </a:p>
          <a:p>
            <a:endParaRPr lang="en-GB" sz="2300" b="1" dirty="0"/>
          </a:p>
        </p:txBody>
      </p:sp>
    </p:spTree>
    <p:extLst>
      <p:ext uri="{BB962C8B-B14F-4D97-AF65-F5344CB8AC3E}">
        <p14:creationId xmlns:p14="http://schemas.microsoft.com/office/powerpoint/2010/main" val="396375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(1)</a:t>
            </a:r>
            <a:endParaRPr lang="en-GB" altLang="en-US" sz="3200" dirty="0"/>
          </a:p>
        </p:txBody>
      </p:sp>
      <p:sp>
        <p:nvSpPr>
          <p:cNvPr id="23555" name="Rectangle 3"/>
          <p:cNvSpPr>
            <a:spLocks noGrp="1" noChangeArrowheads="1"/>
          </p:cNvSpPr>
          <p:nvPr>
            <p:ph type="body" idx="1"/>
          </p:nvPr>
        </p:nvSpPr>
        <p:spPr/>
        <p:txBody>
          <a:bodyPr/>
          <a:lstStyle/>
          <a:p>
            <a:pPr eaLnBrk="1" hangingPunct="1"/>
            <a:r>
              <a:rPr lang="en-US" altLang="en-US" sz="2400" b="1" dirty="0"/>
              <a:t>Disseminating the outcomes of your research.</a:t>
            </a:r>
          </a:p>
          <a:p>
            <a:pPr eaLnBrk="1" hangingPunct="1"/>
            <a:r>
              <a:rPr lang="en-US" altLang="en-US" sz="2400" b="1" dirty="0"/>
              <a:t>Accumulating evidence for your professional portfolio/ HEA application.</a:t>
            </a:r>
          </a:p>
          <a:p>
            <a:pPr eaLnBrk="1" hangingPunct="1"/>
            <a:r>
              <a:rPr lang="en-US" altLang="en-US" sz="2400" b="1" dirty="0"/>
              <a:t>Making a contribution to your department’s research profile.</a:t>
            </a:r>
            <a:r>
              <a:rPr lang="en-US" altLang="en-US" sz="2400" dirty="0"/>
              <a:t> </a:t>
            </a:r>
          </a:p>
          <a:p>
            <a:pPr eaLnBrk="1" hangingPunct="1"/>
            <a:r>
              <a:rPr lang="en-US" altLang="en-US" sz="2400" b="1" dirty="0"/>
              <a:t>Making a contribution to the academic community.</a:t>
            </a:r>
          </a:p>
          <a:p>
            <a:pPr eaLnBrk="1" hangingPunct="1"/>
            <a:r>
              <a:rPr lang="en-US" altLang="en-US" sz="2400" b="1" dirty="0"/>
              <a:t>Improving your own national or international profile and standing in the academic or professional community.</a:t>
            </a:r>
          </a:p>
          <a:p>
            <a:pPr eaLnBrk="1" hangingPunct="1"/>
            <a:r>
              <a:rPr lang="en-US" altLang="en-US" sz="2400" b="1" dirty="0"/>
              <a:t>Making some money.</a:t>
            </a:r>
            <a:endParaRPr lang="en-GB" altLang="en-US" sz="2400" b="1" dirty="0"/>
          </a:p>
          <a:p>
            <a:pPr eaLnBrk="1" hangingPunct="1"/>
            <a:endParaRPr lang="en-US" altLang="en-US" dirty="0"/>
          </a:p>
          <a:p>
            <a:pPr eaLnBrk="1" hangingPunct="1">
              <a:buFont typeface="Wingdings" panose="05000000000000000000" pitchFamily="2" charset="2"/>
              <a:buNone/>
            </a:pPr>
            <a:endParaRPr lang="en-GB" altLang="en-US" dirty="0"/>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Networking</a:t>
            </a:r>
          </a:p>
        </p:txBody>
      </p:sp>
    </p:spTree>
    <p:extLst>
      <p:ext uri="{BB962C8B-B14F-4D97-AF65-F5344CB8AC3E}">
        <p14:creationId xmlns:p14="http://schemas.microsoft.com/office/powerpoint/2010/main" val="3202885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4E79-56CE-491E-BD98-05F20F5BBD3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Networking to improve your publication success</a:t>
            </a:r>
          </a:p>
        </p:txBody>
      </p:sp>
      <p:sp>
        <p:nvSpPr>
          <p:cNvPr id="3" name="Content Placeholder 2">
            <a:extLst>
              <a:ext uri="{FF2B5EF4-FFF2-40B4-BE49-F238E27FC236}">
                <a16:creationId xmlns:a16="http://schemas.microsoft.com/office/drawing/2014/main" id="{F0686190-6A3A-4DE4-836D-ABEEC759F54D}"/>
              </a:ext>
            </a:extLst>
          </p:cNvPr>
          <p:cNvSpPr>
            <a:spLocks noGrp="1"/>
          </p:cNvSpPr>
          <p:nvPr>
            <p:ph idx="1"/>
          </p:nvPr>
        </p:nvSpPr>
        <p:spPr>
          <a:xfrm>
            <a:off x="457200" y="1196975"/>
            <a:ext cx="8229600" cy="4789488"/>
          </a:xfrm>
        </p:spPr>
        <p:txBody>
          <a:bodyPr/>
          <a:lstStyle/>
          <a:p>
            <a:pPr lvl="0"/>
            <a:r>
              <a:rPr lang="en-GB" sz="2400" b="1" dirty="0"/>
              <a:t>Go to conferences and meet people: talk to publishers on book stands who may be the commissioning editor for one of the series they are showing, talk to people over dinner and in the lunch queue, go to workshops on related themes to yours and actively look for co-authors or project collaborators.</a:t>
            </a:r>
          </a:p>
          <a:p>
            <a:pPr lvl="0"/>
            <a:r>
              <a:rPr lang="en-GB" sz="2400" b="1" dirty="0"/>
              <a:t>Use electronic networks to find out what people are doing: (my favourite lists are the SEDA, NTF and PF </a:t>
            </a:r>
            <a:r>
              <a:rPr lang="en-GB" sz="2400" b="1" dirty="0" err="1"/>
              <a:t>Jiscmail</a:t>
            </a:r>
            <a:r>
              <a:rPr lang="en-GB" sz="2400" b="1" dirty="0"/>
              <a:t> lists: what are yours?), and also join in with Tweetchats, and review research fora like </a:t>
            </a:r>
            <a:r>
              <a:rPr lang="en-GB" sz="2400" b="1" dirty="0" err="1"/>
              <a:t>Researchgate</a:t>
            </a:r>
            <a:r>
              <a:rPr lang="en-GB" sz="2400" b="1" dirty="0"/>
              <a:t> or ORCID.</a:t>
            </a:r>
          </a:p>
          <a:p>
            <a:pPr lvl="0"/>
            <a:r>
              <a:rPr lang="en-GB" sz="2400" b="1" dirty="0"/>
              <a:t>Try to achieve a balance between productive networking and hassling: don’t be afraid to contact your heroines/heroes to discuss productive collaboration, but don’t stalk them live or virtually.</a:t>
            </a:r>
          </a:p>
          <a:p>
            <a:endParaRPr lang="en-GB" b="1" dirty="0"/>
          </a:p>
        </p:txBody>
      </p:sp>
    </p:spTree>
    <p:extLst>
      <p:ext uri="{BB962C8B-B14F-4D97-AF65-F5344CB8AC3E}">
        <p14:creationId xmlns:p14="http://schemas.microsoft.com/office/powerpoint/2010/main" val="2954116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411BC-0016-45F0-BB91-53ED676929C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networking tips</a:t>
            </a:r>
          </a:p>
        </p:txBody>
      </p:sp>
      <p:sp>
        <p:nvSpPr>
          <p:cNvPr id="3" name="Content Placeholder 2">
            <a:extLst>
              <a:ext uri="{FF2B5EF4-FFF2-40B4-BE49-F238E27FC236}">
                <a16:creationId xmlns:a16="http://schemas.microsoft.com/office/drawing/2014/main" id="{88597CEC-DADF-48F9-A7EF-4A1793668510}"/>
              </a:ext>
            </a:extLst>
          </p:cNvPr>
          <p:cNvSpPr>
            <a:spLocks noGrp="1"/>
          </p:cNvSpPr>
          <p:nvPr>
            <p:ph idx="1"/>
          </p:nvPr>
        </p:nvSpPr>
        <p:spPr>
          <a:xfrm>
            <a:off x="457200" y="1196975"/>
            <a:ext cx="8229600" cy="4789488"/>
          </a:xfrm>
        </p:spPr>
        <p:txBody>
          <a:bodyPr/>
          <a:lstStyle/>
          <a:p>
            <a:pPr lvl="0"/>
            <a:r>
              <a:rPr lang="en-GB" sz="2800" b="1" dirty="0"/>
              <a:t>Use your mentors to help you find the people you need to talk to: ask them to be generous in sharing their networks with you or at least to make initial contacts for you. Often an introduction really helps and is easy for a ‘guru’ to do.</a:t>
            </a:r>
          </a:p>
          <a:p>
            <a:pPr lvl="0"/>
            <a:r>
              <a:rPr lang="en-GB" sz="2800" b="1" dirty="0"/>
              <a:t>Use your professional body and subject-related networks to seek publication opportunities: frequently that’s how book chapters are sought.</a:t>
            </a:r>
          </a:p>
          <a:p>
            <a:pPr lvl="0"/>
            <a:r>
              <a:rPr lang="en-GB" sz="2800" b="1" dirty="0"/>
              <a:t>Commit to helping your newcomer colleagues join in with networks: paying forward the help you’ve got from colleagues is a professional obligation in our view.</a:t>
            </a:r>
          </a:p>
          <a:p>
            <a:endParaRPr lang="en-GB" sz="3600" b="1" dirty="0"/>
          </a:p>
        </p:txBody>
      </p:sp>
    </p:spTree>
    <p:extLst>
      <p:ext uri="{BB962C8B-B14F-4D97-AF65-F5344CB8AC3E}">
        <p14:creationId xmlns:p14="http://schemas.microsoft.com/office/powerpoint/2010/main" val="27535602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3ABD-2AF7-420D-9D7A-A0523FBE0BC8}"/>
              </a:ext>
            </a:extLst>
          </p:cNvPr>
          <p:cNvSpPr>
            <a:spLocks noGrp="1"/>
          </p:cNvSpPr>
          <p:nvPr>
            <p:ph type="title"/>
          </p:nvPr>
        </p:nvSpPr>
        <p:spPr>
          <a:xfrm>
            <a:off x="468313" y="-24340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Where might you want to network?</a:t>
            </a:r>
          </a:p>
        </p:txBody>
      </p:sp>
      <p:sp>
        <p:nvSpPr>
          <p:cNvPr id="3" name="Content Placeholder 2">
            <a:extLst>
              <a:ext uri="{FF2B5EF4-FFF2-40B4-BE49-F238E27FC236}">
                <a16:creationId xmlns:a16="http://schemas.microsoft.com/office/drawing/2014/main" id="{FAB3C395-8869-45C5-A232-2979F3DFB141}"/>
              </a:ext>
            </a:extLst>
          </p:cNvPr>
          <p:cNvSpPr>
            <a:spLocks noGrp="1"/>
          </p:cNvSpPr>
          <p:nvPr>
            <p:ph idx="1"/>
          </p:nvPr>
        </p:nvSpPr>
        <p:spPr>
          <a:xfrm>
            <a:off x="468313" y="1052736"/>
            <a:ext cx="8229600" cy="51496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Within your institution: who coordinates people interested in writing about learning and teaching?</a:t>
            </a:r>
          </a:p>
          <a:p>
            <a:r>
              <a:rPr lang="en-GB" sz="2800" b="1" dirty="0"/>
              <a:t>In your PSRB: does yours have a strand at its conferences around learning and teaching e.g. BPS?</a:t>
            </a:r>
          </a:p>
          <a:p>
            <a:r>
              <a:rPr lang="en-GB" sz="2800" b="1" dirty="0"/>
              <a:t>Nationally: via organisations including SEDA, SRHE ALDinHE, ALT etc.</a:t>
            </a:r>
          </a:p>
          <a:p>
            <a:r>
              <a:rPr lang="en-GB" sz="2800" b="1" dirty="0"/>
              <a:t>Through AdvanceHE which has a number of specialist networks.</a:t>
            </a:r>
          </a:p>
          <a:p>
            <a:r>
              <a:rPr lang="en-GB" sz="2800" b="1" dirty="0"/>
              <a:t>Electronically: </a:t>
            </a:r>
            <a:r>
              <a:rPr lang="en-GB" sz="2800" b="1" dirty="0" err="1"/>
              <a:t>e.g</a:t>
            </a:r>
            <a:r>
              <a:rPr lang="en-GB" sz="2800" b="1" dirty="0"/>
              <a:t> through #LTHEchat on Wednesday nights at 8pm or through various webinars (UQ Transforming Assessment webinars).</a:t>
            </a:r>
          </a:p>
          <a:p>
            <a:r>
              <a:rPr lang="en-GB" sz="2800" b="1" dirty="0"/>
              <a:t>Internationally e.g. though IFNTF, </a:t>
            </a:r>
            <a:r>
              <a:rPr lang="en-GB" sz="2800" b="1" dirty="0" err="1"/>
              <a:t>ISoTL</a:t>
            </a:r>
            <a:r>
              <a:rPr lang="en-GB" sz="2800" b="1" dirty="0"/>
              <a:t>.</a:t>
            </a:r>
          </a:p>
        </p:txBody>
      </p:sp>
    </p:spTree>
    <p:extLst>
      <p:ext uri="{BB962C8B-B14F-4D97-AF65-F5344CB8AC3E}">
        <p14:creationId xmlns:p14="http://schemas.microsoft.com/office/powerpoint/2010/main" val="2631903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Linking conference presentations to published outputs</a:t>
            </a:r>
          </a:p>
        </p:txBody>
      </p:sp>
      <p:sp>
        <p:nvSpPr>
          <p:cNvPr id="3" name="Content Placeholder 2"/>
          <p:cNvSpPr>
            <a:spLocks noGrp="1"/>
          </p:cNvSpPr>
          <p:nvPr>
            <p:ph idx="1"/>
          </p:nvPr>
        </p:nvSpPr>
        <p:spPr>
          <a:xfrm>
            <a:off x="448460" y="1196975"/>
            <a:ext cx="8229600" cy="4789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b="1" dirty="0"/>
              <a:t>If there is a conference on a topic, it is likely that this is a current area of interest, and this raises the chances of your getting a publication out of it;</a:t>
            </a:r>
          </a:p>
          <a:p>
            <a:r>
              <a:rPr lang="en-GB" sz="2800" b="1" dirty="0"/>
              <a:t>Scan the contents of other sessions to glean ideas that will help your own work;</a:t>
            </a:r>
          </a:p>
          <a:p>
            <a:r>
              <a:rPr lang="en-GB" sz="2800" b="1" dirty="0"/>
              <a:t>Find out if there are plans to have a special issue of the journal linked to the event at which you are speaking, and don’t be embarrassed to hustle to get your paper included;</a:t>
            </a:r>
          </a:p>
          <a:p>
            <a:r>
              <a:rPr lang="en-GB" sz="2800" b="1" dirty="0"/>
              <a:t>Use feedback you received in the session to refine and enhance your thinking before you write the article.</a:t>
            </a:r>
          </a:p>
        </p:txBody>
      </p:sp>
    </p:spTree>
    <p:extLst>
      <p:ext uri="{BB962C8B-B14F-4D97-AF65-F5344CB8AC3E}">
        <p14:creationId xmlns:p14="http://schemas.microsoft.com/office/powerpoint/2010/main" val="3149347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Planning for your next steps</a:t>
            </a:r>
          </a:p>
        </p:txBody>
      </p:sp>
    </p:spTree>
    <p:extLst>
      <p:ext uri="{BB962C8B-B14F-4D97-AF65-F5344CB8AC3E}">
        <p14:creationId xmlns:p14="http://schemas.microsoft.com/office/powerpoint/2010/main" val="2703269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C487-6B7A-41DD-A6E1-92C5AFF17239}"/>
              </a:ext>
            </a:extLst>
          </p:cNvPr>
          <p:cNvSpPr>
            <a:spLocks noGrp="1"/>
          </p:cNvSpPr>
          <p:nvPr>
            <p:ph type="title"/>
          </p:nvPr>
        </p:nvSpPr>
        <p:spPr>
          <a:xfrm>
            <a:off x="457200" y="122238"/>
            <a:ext cx="7543800" cy="5333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Your personal plan of action</a:t>
            </a:r>
          </a:p>
        </p:txBody>
      </p:sp>
      <p:sp>
        <p:nvSpPr>
          <p:cNvPr id="3" name="Content Placeholder 2">
            <a:extLst>
              <a:ext uri="{FF2B5EF4-FFF2-40B4-BE49-F238E27FC236}">
                <a16:creationId xmlns:a16="http://schemas.microsoft.com/office/drawing/2014/main" id="{39959DBC-B54F-48E1-9761-C56F2ADDB94E}"/>
              </a:ext>
            </a:extLst>
          </p:cNvPr>
          <p:cNvSpPr>
            <a:spLocks noGrp="1"/>
          </p:cNvSpPr>
          <p:nvPr>
            <p:ph idx="1"/>
          </p:nvPr>
        </p:nvSpPr>
        <p:spPr>
          <a:xfrm>
            <a:off x="215516" y="655637"/>
            <a:ext cx="8712968" cy="4789488"/>
          </a:xfrm>
        </p:spPr>
        <p:txBody>
          <a:bodyPr/>
          <a:lstStyle/>
          <a:p>
            <a:r>
              <a:rPr lang="en-GB" sz="2200" b="1" dirty="0"/>
              <a:t>This week: Set yourself some small and realistic tasks to achieve which could include, for example, finishing something you’ve already started, doing a literature search, brainstorming a new piece of writing, thinking through some ideas, discussing something with a colleague, getting peer feedback, seeking help with references or layout, talking to a potential co-author or whatever will advance your writing activities. </a:t>
            </a:r>
          </a:p>
          <a:p>
            <a:r>
              <a:rPr lang="en-GB" sz="2200" b="1" dirty="0"/>
              <a:t>This month: If you were to allocate four hours a week, what could you do in this time?</a:t>
            </a:r>
          </a:p>
          <a:p>
            <a:r>
              <a:rPr lang="en-GB" sz="2200" b="1" dirty="0"/>
              <a:t>This summer: How many days can you commit to writing? Is it possible to draft and complete ready to send off a whole publication?</a:t>
            </a:r>
          </a:p>
          <a:p>
            <a:r>
              <a:rPr lang="en-GB" sz="2200" b="1" dirty="0"/>
              <a:t>By the end of this year: What realistically could you achieve if you set your mind to it?</a:t>
            </a:r>
          </a:p>
          <a:p>
            <a:pPr marL="0" indent="0">
              <a:buNone/>
            </a:pPr>
            <a:r>
              <a:rPr lang="en-GB" sz="2200" b="1" dirty="0"/>
              <a:t>In each case, when do you expect to complete the task? Who can help you achieve these goals? What might stop you doing it? What steps can you take to stop you being sabotaged (or sabotaging yourself!), and how will you know you have been successful?</a:t>
            </a:r>
          </a:p>
          <a:p>
            <a:endParaRPr lang="en-GB" sz="2200" dirty="0"/>
          </a:p>
        </p:txBody>
      </p:sp>
    </p:spTree>
    <p:extLst>
      <p:ext uri="{BB962C8B-B14F-4D97-AF65-F5344CB8AC3E}">
        <p14:creationId xmlns:p14="http://schemas.microsoft.com/office/powerpoint/2010/main" val="37989222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50825" y="1"/>
            <a:ext cx="8713788" cy="54867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ltLang="en-US" sz="3200" dirty="0"/>
              <a:t>Useful references</a:t>
            </a:r>
          </a:p>
        </p:txBody>
      </p:sp>
      <p:sp>
        <p:nvSpPr>
          <p:cNvPr id="51203" name="Rectangle 3"/>
          <p:cNvSpPr>
            <a:spLocks noGrp="1" noChangeArrowheads="1"/>
          </p:cNvSpPr>
          <p:nvPr>
            <p:ph type="body" idx="4294967295"/>
          </p:nvPr>
        </p:nvSpPr>
        <p:spPr>
          <a:xfrm>
            <a:off x="308472" y="583894"/>
            <a:ext cx="8602166" cy="6274105"/>
          </a:xfrm>
        </p:spPr>
        <p:txBody>
          <a:bodyPr/>
          <a:lstStyle/>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Black, D., Brown, S. and Race, P. (1998) </a:t>
            </a:r>
            <a:r>
              <a:rPr lang="en-US"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 Tips for Getting Published, </a:t>
            </a: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London: Kogan Page (out of print but still available on Amazon. You will recognise some elements here of my advice from it).</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Day, A. (2008) </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to Get Research Published in Journals,</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London: Gower.</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Fairbairn, G. and Fairbairn, S. (2005) </a:t>
            </a:r>
            <a:r>
              <a:rPr lang="en-US"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Writing your abstract: a guide for would be conference presenters,</a:t>
            </a: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Salisbury: APS publishing. </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Guccione</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 and Wellington, J. (2017) </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Taking control of writing your thesis: a guide to get you to the end.</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Bloomsbury Publishing.</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Kamler, B. and Thomson, P. (2006) Helping doctoral students write: pedagogies for supervision, London: Routledge.</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US"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Noble: Studies in Higher Education </a:t>
            </a:r>
            <a:r>
              <a:rPr lang="en-US"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Publish or Perish: what 23 Journal Editors have to say </a:t>
            </a:r>
            <a:r>
              <a:rPr lang="en-GB" sz="1500" b="1"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Studies in Higher Education</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Volume </a:t>
            </a:r>
            <a:r>
              <a:rPr lang="en-GB" sz="1500" b="1"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14, Issue 1 1989 , pages 97 - 102</a:t>
            </a:r>
            <a:r>
              <a:rPr lang="en-GB" sz="1500" b="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 </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Routledge (old, but still has some relevant things to say).</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Peacock, S. (2017).</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PhD by publication</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International Journal of Doctoral Studies.</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Sadler, D. R. (2006) </a:t>
            </a:r>
            <a:r>
              <a:rPr lang="en-GB" sz="1500" b="1" i="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Up the Publication Road: A Guide to Publishing in Scholarly Journals for Academics, Researchers, and Graduate Students</a:t>
            </a: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Higher Education Research and Development Society of Australasia.</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Smith, S., (2015) </a:t>
            </a:r>
            <a:r>
              <a:rPr lang="en-GB" sz="1500" b="1" i="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PhD by published work: A practical guide for success</a:t>
            </a: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Macmillan International Higher Education.</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Sword, H., (2017) </a:t>
            </a:r>
            <a:r>
              <a:rPr lang="en-GB" sz="1500" b="1" i="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Air &amp; light &amp; time &amp; space: How successful academics write</a:t>
            </a:r>
            <a:r>
              <a:rPr lang="en-GB" sz="1500" b="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Harvard University Press.</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Thomson, P. and Kamler, B. (2013) </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Writing for peer reviewed journals</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London: Routledge.</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Trafford, V. and </a:t>
            </a:r>
            <a:r>
              <a:rPr lang="en-GB" sz="15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Leshem</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 (2008) Stepping-stones to achieving your doctorate: by focusing on your viva from the start: McGraw-Hill Education (UK).</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p>
            <a:pPr marL="363538" lvl="0" indent="-363538">
              <a:spcAft>
                <a:spcPts val="1000"/>
              </a:spcAft>
              <a:buNone/>
            </a:pP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Wellington, J., (2003</a:t>
            </a:r>
            <a:r>
              <a:rPr lang="en-GB" sz="15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5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Getting published: A guide for lecturers and researchers</a:t>
            </a:r>
            <a:r>
              <a:rPr lang="en-GB" sz="15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Routledge.</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7077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Motives for publishing (2)</a:t>
            </a:r>
            <a:endParaRPr lang="en-GB" altLang="en-US" sz="3200" dirty="0"/>
          </a:p>
        </p:txBody>
      </p:sp>
      <p:sp>
        <p:nvSpPr>
          <p:cNvPr id="25603" name="Rectangle 3"/>
          <p:cNvSpPr>
            <a:spLocks noGrp="1" noChangeArrowheads="1"/>
          </p:cNvSpPr>
          <p:nvPr>
            <p:ph type="body" idx="1"/>
          </p:nvPr>
        </p:nvSpPr>
        <p:spPr/>
        <p:txBody>
          <a:bodyPr/>
          <a:lstStyle/>
          <a:p>
            <a:pPr eaLnBrk="1" hangingPunct="1"/>
            <a:r>
              <a:rPr lang="en-US" altLang="en-US" sz="2400" b="1" dirty="0"/>
              <a:t>identifying yourself within a domain of research or scholarship and facilitating contact with other professionals working in the same area.</a:t>
            </a:r>
          </a:p>
          <a:p>
            <a:pPr eaLnBrk="1" hangingPunct="1"/>
            <a:r>
              <a:rPr lang="en-US" altLang="en-US" sz="2400" b="1" dirty="0"/>
              <a:t>because writing requires a very disciplined approach, it can help to facilitate your thinking and clarify your logic.</a:t>
            </a:r>
          </a:p>
          <a:p>
            <a:pPr eaLnBrk="1" hangingPunct="1"/>
            <a:r>
              <a:rPr lang="en-US" altLang="en-US" sz="2400" b="1" dirty="0"/>
              <a:t>Publications make you more credible to your students. They see you as a person who has something scholarly to offer.</a:t>
            </a:r>
          </a:p>
          <a:p>
            <a:pPr eaLnBrk="1" hangingPunct="1"/>
            <a:r>
              <a:rPr lang="en-US" altLang="en-US" sz="2400" b="1" dirty="0"/>
              <a:t>It can provide an immense amount of personal satisfaction.</a:t>
            </a:r>
          </a:p>
          <a:p>
            <a:pPr eaLnBrk="1" hangingPunct="1"/>
            <a:endParaRPr lang="en-US" altLang="en-US" b="1" dirty="0"/>
          </a:p>
          <a:p>
            <a:pPr eaLnBrk="1" hangingPunct="1"/>
            <a:endParaRPr lang="en-GB" altLang="en-US" b="1" dirty="0"/>
          </a:p>
        </p:txBody>
      </p:sp>
      <p:sp>
        <p:nvSpPr>
          <p:cNvPr id="25604" name="Text Box 5"/>
          <p:cNvSpPr txBox="1">
            <a:spLocks noChangeArrowheads="1"/>
          </p:cNvSpPr>
          <p:nvPr/>
        </p:nvSpPr>
        <p:spPr bwMode="auto">
          <a:xfrm>
            <a:off x="1259632" y="4744578"/>
            <a:ext cx="76327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000" b="1" dirty="0">
                <a:latin typeface="Calibri" panose="020F0502020204030204" pitchFamily="34" charset="0"/>
                <a:cs typeface="Calibri" panose="020F0502020204030204" pitchFamily="34" charset="0"/>
              </a:rPr>
              <a:t>D Royce Sadler: ‘Up the Publications Road’ HERDSA</a:t>
            </a:r>
          </a:p>
          <a:p>
            <a:pPr algn="l" eaLnBrk="1" hangingPunct="1"/>
            <a:endParaRPr lang="en-GB"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a:xfrm>
            <a:off x="484741" y="1090670"/>
            <a:ext cx="8213171" cy="5111693"/>
          </a:xfrm>
        </p:spPr>
        <p:txBody>
          <a:bodyPr/>
          <a:lstStyle/>
          <a:p>
            <a:pPr eaLnBrk="1" hangingPunct="1"/>
            <a:r>
              <a:rPr lang="en-US" altLang="en-US" b="1" dirty="0"/>
              <a:t>opening doors, getting a background.</a:t>
            </a:r>
          </a:p>
          <a:p>
            <a:pPr eaLnBrk="1" hangingPunct="1"/>
            <a:r>
              <a:rPr lang="en-US" altLang="en-US" b="1" dirty="0"/>
              <a:t>to get a broader career, leading maybe to a leadership role in learning and teaching.</a:t>
            </a:r>
          </a:p>
          <a:p>
            <a:pPr eaLnBrk="1" hangingPunct="1"/>
            <a:r>
              <a:rPr lang="en-US" altLang="en-US" b="1" dirty="0"/>
              <a:t>As evidence for your application for Advance HE/HEA Fellowship, Senior Fellowship or Principal Fellowship, or for Fellowship or Senior Fellowship of the Staff and Educational Development Association (SEDA).</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endParaRPr lang="en-GB"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What kinds of outlets exist for pedagogic publication?</a:t>
            </a:r>
          </a:p>
        </p:txBody>
      </p:sp>
    </p:spTree>
    <p:extLst>
      <p:ext uri="{BB962C8B-B14F-4D97-AF65-F5344CB8AC3E}">
        <p14:creationId xmlns:p14="http://schemas.microsoft.com/office/powerpoint/2010/main" val="3130572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Outlets for publications: a hierarchy</a:t>
            </a:r>
            <a:endParaRPr lang="en-GB" altLang="en-US" sz="3200" dirty="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000" b="1" dirty="0">
                <a:solidFill>
                  <a:srgbClr val="7030A0"/>
                </a:solidFill>
              </a:rPr>
              <a:t>Journals: </a:t>
            </a:r>
            <a:r>
              <a:rPr lang="en-US" altLang="en-US" sz="2000" b="1" dirty="0"/>
              <a:t>international refereed journals usually have most status but it’s worth starting in other journals too;</a:t>
            </a:r>
          </a:p>
          <a:p>
            <a:pPr eaLnBrk="1" hangingPunct="1">
              <a:lnSpc>
                <a:spcPct val="90000"/>
              </a:lnSpc>
            </a:pPr>
            <a:r>
              <a:rPr lang="en-US" altLang="en-US" sz="2000" b="1" dirty="0">
                <a:solidFill>
                  <a:srgbClr val="7030A0"/>
                </a:solidFill>
              </a:rPr>
              <a:t>Books:</a:t>
            </a:r>
            <a:r>
              <a:rPr lang="en-US" altLang="en-US" sz="2000" b="1" dirty="0"/>
              <a:t> scholarly monograph count most in many disciplines, co-written, edited, co-edited book also have their value, while textbooks and distance learning materials rarely count towards your research record but have substantial value when demonstrating your commitment to student learning.</a:t>
            </a:r>
          </a:p>
          <a:p>
            <a:pPr eaLnBrk="1" hangingPunct="1">
              <a:lnSpc>
                <a:spcPct val="90000"/>
              </a:lnSpc>
            </a:pPr>
            <a:r>
              <a:rPr lang="en-US" altLang="en-US" sz="2000" b="1" dirty="0">
                <a:solidFill>
                  <a:srgbClr val="7030A0"/>
                </a:solidFill>
              </a:rPr>
              <a:t>Conference</a:t>
            </a:r>
            <a:r>
              <a:rPr lang="en-US" altLang="en-US" sz="2000" b="1" dirty="0"/>
              <a:t> proceedings, papers and posters count most when they are refereed.</a:t>
            </a:r>
          </a:p>
          <a:p>
            <a:pPr eaLnBrk="1" hangingPunct="1">
              <a:lnSpc>
                <a:spcPct val="90000"/>
              </a:lnSpc>
            </a:pPr>
            <a:r>
              <a:rPr lang="en-US" altLang="en-US" sz="2000" b="1" dirty="0">
                <a:solidFill>
                  <a:srgbClr val="7030A0"/>
                </a:solidFill>
              </a:rPr>
              <a:t>Book reviews </a:t>
            </a:r>
            <a:r>
              <a:rPr lang="en-US" altLang="en-US" sz="2000" b="1" dirty="0"/>
              <a:t>can be positively regarded in many disciplines and provide often a step into the world of journal publishing</a:t>
            </a:r>
          </a:p>
          <a:p>
            <a:pPr eaLnBrk="1" hangingPunct="1">
              <a:lnSpc>
                <a:spcPct val="90000"/>
              </a:lnSpc>
            </a:pPr>
            <a:r>
              <a:rPr lang="en-US" altLang="en-US" sz="2000" b="1" dirty="0">
                <a:solidFill>
                  <a:srgbClr val="7030A0"/>
                </a:solidFill>
              </a:rPr>
              <a:t>Project and other reports </a:t>
            </a:r>
            <a:r>
              <a:rPr lang="en-US" altLang="en-US" sz="2000" b="1" dirty="0"/>
              <a:t>can be differentially regarded depending on the context.</a:t>
            </a:r>
          </a:p>
          <a:p>
            <a:pPr eaLnBrk="1" hangingPunct="1">
              <a:lnSpc>
                <a:spcPct val="90000"/>
              </a:lnSpc>
            </a:pPr>
            <a:r>
              <a:rPr lang="en-US" altLang="en-US" sz="2000" b="1" dirty="0">
                <a:solidFill>
                  <a:srgbClr val="7030A0"/>
                </a:solidFill>
              </a:rPr>
              <a:t>Informal media </a:t>
            </a:r>
            <a:r>
              <a:rPr lang="en-US" altLang="en-US" sz="2000" b="1" dirty="0"/>
              <a:t>including newspaper and magazine articles, blogs, Tweetchats etc. can have huge impact without necessarily high regard as outlets.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Improving your chances of getting published in journals</a:t>
            </a:r>
          </a:p>
        </p:txBody>
      </p:sp>
    </p:spTree>
    <p:extLst>
      <p:ext uri="{BB962C8B-B14F-4D97-AF65-F5344CB8AC3E}">
        <p14:creationId xmlns:p14="http://schemas.microsoft.com/office/powerpoint/2010/main" val="42919288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984</TotalTime>
  <Words>4880</Words>
  <Application>Microsoft Office PowerPoint</Application>
  <PresentationFormat>On-screen Show (4:3)</PresentationFormat>
  <Paragraphs>291</Paragraphs>
  <Slides>47</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47</vt:i4>
      </vt:variant>
    </vt:vector>
  </HeadingPairs>
  <TitlesOfParts>
    <vt:vector size="57" baseType="lpstr">
      <vt:lpstr>Arial</vt:lpstr>
      <vt:lpstr>Calibri</vt:lpstr>
      <vt:lpstr>Wingdings</vt:lpstr>
      <vt:lpstr>LeedsMet template</vt:lpstr>
      <vt:lpstr>1_LeedsMet template</vt:lpstr>
      <vt:lpstr>2_LeedsMet template</vt:lpstr>
      <vt:lpstr>3_LeedsMet template</vt:lpstr>
      <vt:lpstr>4_LeedsMet template</vt:lpstr>
      <vt:lpstr>5_LeedsMet template</vt:lpstr>
      <vt:lpstr>6_LeedsMet template</vt:lpstr>
      <vt:lpstr>Getting published on assessment, learning and teaching</vt:lpstr>
      <vt:lpstr>Getting started publishing on teaching, learning and assessment</vt:lpstr>
      <vt:lpstr>PowerPoint Presentation</vt:lpstr>
      <vt:lpstr>Motives for publishing (1)</vt:lpstr>
      <vt:lpstr>Motives for publishing (2)</vt:lpstr>
      <vt:lpstr>Other reasons</vt:lpstr>
      <vt:lpstr>PowerPoint Presentation</vt:lpstr>
      <vt:lpstr>Outlets for publications: a hierarchy</vt:lpstr>
      <vt:lpstr>PowerPoint Presentation</vt:lpstr>
      <vt:lpstr>Good advice to help you maximise your chances of publication:</vt:lpstr>
      <vt:lpstr>Getting feedback on your work</vt:lpstr>
      <vt:lpstr>Honing your writing style;</vt:lpstr>
      <vt:lpstr>Persisting in the face of setbacks</vt:lpstr>
      <vt:lpstr>Ten most common reasons for immediately rejecting a manuscript (after Noble)</vt:lpstr>
      <vt:lpstr>You can do it!</vt:lpstr>
      <vt:lpstr>The ‘ten damn fool questions’ method of getting started...</vt:lpstr>
      <vt:lpstr>What is the right journal for me?</vt:lpstr>
      <vt:lpstr>Publishing in journals</vt:lpstr>
      <vt:lpstr>What might impact on your decision:</vt:lpstr>
      <vt:lpstr>Referees and reviewers are looking for the following in manuscripts:</vt:lpstr>
      <vt:lpstr>Most common problems editors experience with manuscripts received...</vt:lpstr>
      <vt:lpstr>Writing in journals: some suggestions...</vt:lpstr>
      <vt:lpstr>Writing in journals: some suggestions...</vt:lpstr>
      <vt:lpstr>How does the editorial process work?</vt:lpstr>
      <vt:lpstr>How do you evaluate the status and impact of journals?</vt:lpstr>
      <vt:lpstr>A useful tool to help you calculate ratings at http://www.scimagojr.com/index.php </vt:lpstr>
      <vt:lpstr>PowerPoint Presentation</vt:lpstr>
      <vt:lpstr>From dissertation to publication</vt:lpstr>
      <vt:lpstr>PowerPoint Presentation</vt:lpstr>
      <vt:lpstr>PowerPoint Presentation</vt:lpstr>
      <vt:lpstr>PowerPoint Presentation</vt:lpstr>
      <vt:lpstr>PowerPoint Presentation</vt:lpstr>
      <vt:lpstr>PowerPoint Presentation</vt:lpstr>
      <vt:lpstr>PowerPoint Presentation</vt:lpstr>
      <vt:lpstr>When writing an abstract</vt:lpstr>
      <vt:lpstr>PowerPoint Presentation</vt:lpstr>
      <vt:lpstr>Why it’s good to co-author</vt:lpstr>
      <vt:lpstr>Some disadvantages of co-authoring</vt:lpstr>
      <vt:lpstr>Guidelines for potential co-authors</vt:lpstr>
      <vt:lpstr>PowerPoint Presentation</vt:lpstr>
      <vt:lpstr>Networking to improve your publication success</vt:lpstr>
      <vt:lpstr>More networking tips</vt:lpstr>
      <vt:lpstr>Where might you want to network?</vt:lpstr>
      <vt:lpstr>Linking conference presentations to published outputs</vt:lpstr>
      <vt:lpstr>PowerPoint Presentation</vt:lpstr>
      <vt:lpstr>Your personal plan of action</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92</cp:revision>
  <dcterms:created xsi:type="dcterms:W3CDTF">2007-03-06T12:05:28Z</dcterms:created>
  <dcterms:modified xsi:type="dcterms:W3CDTF">2020-06-28T19:01:51Z</dcterms:modified>
</cp:coreProperties>
</file>