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slideLayouts/slideLayout21.xml" ContentType="application/vnd.openxmlformats-officedocument.presentationml.slideLayout+xml"/>
  <Override PartName="/ppt/theme/theme17.xml" ContentType="application/vnd.openxmlformats-officedocument.theme+xml"/>
  <Override PartName="/ppt/theme/theme18.xml" ContentType="application/vnd.openxmlformats-officedocument.theme+xml"/>
  <Override PartName="/ppt/theme/theme1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 id="2147483811" r:id="rId4"/>
    <p:sldMasterId id="2147483813" r:id="rId5"/>
    <p:sldMasterId id="2147483815" r:id="rId6"/>
    <p:sldMasterId id="2147483817" r:id="rId7"/>
    <p:sldMasterId id="2147483819" r:id="rId8"/>
    <p:sldMasterId id="2147483821" r:id="rId9"/>
    <p:sldMasterId id="2147483823" r:id="rId10"/>
    <p:sldMasterId id="2147483825" r:id="rId11"/>
    <p:sldMasterId id="2147483828" r:id="rId12"/>
    <p:sldMasterId id="2147483829" r:id="rId13"/>
    <p:sldMasterId id="2147483831" r:id="rId14"/>
    <p:sldMasterId id="2147483833" r:id="rId15"/>
    <p:sldMasterId id="2147483837" r:id="rId16"/>
    <p:sldMasterId id="2147483844" r:id="rId17"/>
  </p:sldMasterIdLst>
  <p:notesMasterIdLst>
    <p:notesMasterId r:id="rId80"/>
  </p:notesMasterIdLst>
  <p:handoutMasterIdLst>
    <p:handoutMasterId r:id="rId81"/>
  </p:handoutMasterIdLst>
  <p:sldIdLst>
    <p:sldId id="420" r:id="rId18"/>
    <p:sldId id="1745" r:id="rId19"/>
    <p:sldId id="833" r:id="rId20"/>
    <p:sldId id="834" r:id="rId21"/>
    <p:sldId id="1746" r:id="rId22"/>
    <p:sldId id="705" r:id="rId23"/>
    <p:sldId id="1747" r:id="rId24"/>
    <p:sldId id="1754" r:id="rId25"/>
    <p:sldId id="1765" r:id="rId26"/>
    <p:sldId id="656" r:id="rId27"/>
    <p:sldId id="727" r:id="rId28"/>
    <p:sldId id="662" r:id="rId29"/>
    <p:sldId id="664" r:id="rId30"/>
    <p:sldId id="665" r:id="rId31"/>
    <p:sldId id="733" r:id="rId32"/>
    <p:sldId id="684" r:id="rId33"/>
    <p:sldId id="672" r:id="rId34"/>
    <p:sldId id="676" r:id="rId35"/>
    <p:sldId id="675" r:id="rId36"/>
    <p:sldId id="666" r:id="rId37"/>
    <p:sldId id="667" r:id="rId38"/>
    <p:sldId id="668" r:id="rId39"/>
    <p:sldId id="1748" r:id="rId40"/>
    <p:sldId id="1753" r:id="rId41"/>
    <p:sldId id="714" r:id="rId42"/>
    <p:sldId id="1755" r:id="rId43"/>
    <p:sldId id="1756" r:id="rId44"/>
    <p:sldId id="1757" r:id="rId45"/>
    <p:sldId id="1758" r:id="rId46"/>
    <p:sldId id="447" r:id="rId47"/>
    <p:sldId id="1749" r:id="rId48"/>
    <p:sldId id="386" r:id="rId49"/>
    <p:sldId id="397" r:id="rId50"/>
    <p:sldId id="398" r:id="rId51"/>
    <p:sldId id="383" r:id="rId52"/>
    <p:sldId id="422" r:id="rId53"/>
    <p:sldId id="387" r:id="rId54"/>
    <p:sldId id="388" r:id="rId55"/>
    <p:sldId id="390" r:id="rId56"/>
    <p:sldId id="391" r:id="rId57"/>
    <p:sldId id="1750" r:id="rId58"/>
    <p:sldId id="264" r:id="rId59"/>
    <p:sldId id="260" r:id="rId60"/>
    <p:sldId id="1763" r:id="rId61"/>
    <p:sldId id="1764" r:id="rId62"/>
    <p:sldId id="263" r:id="rId63"/>
    <p:sldId id="258" r:id="rId64"/>
    <p:sldId id="259" r:id="rId65"/>
    <p:sldId id="1760" r:id="rId66"/>
    <p:sldId id="1761" r:id="rId67"/>
    <p:sldId id="1762" r:id="rId68"/>
    <p:sldId id="1751" r:id="rId69"/>
    <p:sldId id="1111" r:id="rId70"/>
    <p:sldId id="797" r:id="rId71"/>
    <p:sldId id="798" r:id="rId72"/>
    <p:sldId id="820" r:id="rId73"/>
    <p:sldId id="799" r:id="rId74"/>
    <p:sldId id="800" r:id="rId75"/>
    <p:sldId id="801" r:id="rId76"/>
    <p:sldId id="802" r:id="rId77"/>
    <p:sldId id="803" r:id="rId78"/>
    <p:sldId id="804" r:id="rId79"/>
  </p:sldIdLst>
  <p:sldSz cx="9144000" cy="6858000" type="screen4x3"/>
  <p:notesSz cx="6808788" cy="99409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0361" autoAdjust="0"/>
    <p:restoredTop sz="95291" autoAdjust="0"/>
  </p:normalViewPr>
  <p:slideViewPr>
    <p:cSldViewPr>
      <p:cViewPr varScale="1">
        <p:scale>
          <a:sx n="79" d="100"/>
          <a:sy n="79" d="100"/>
        </p:scale>
        <p:origin x="1738" y="9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9.xml"/><Relationship Id="rId21" Type="http://schemas.openxmlformats.org/officeDocument/2006/relationships/slide" Target="slides/slide4.xml"/><Relationship Id="rId42" Type="http://schemas.openxmlformats.org/officeDocument/2006/relationships/slide" Target="slides/slide25.xml"/><Relationship Id="rId47" Type="http://schemas.openxmlformats.org/officeDocument/2006/relationships/slide" Target="slides/slide30.xml"/><Relationship Id="rId63" Type="http://schemas.openxmlformats.org/officeDocument/2006/relationships/slide" Target="slides/slide46.xml"/><Relationship Id="rId68" Type="http://schemas.openxmlformats.org/officeDocument/2006/relationships/slide" Target="slides/slide51.xml"/><Relationship Id="rId84" Type="http://schemas.openxmlformats.org/officeDocument/2006/relationships/viewProps" Target="viewProps.xml"/><Relationship Id="rId16" Type="http://schemas.openxmlformats.org/officeDocument/2006/relationships/slideMaster" Target="slideMasters/slideMaster16.xml"/><Relationship Id="rId11" Type="http://schemas.openxmlformats.org/officeDocument/2006/relationships/slideMaster" Target="slideMasters/slideMaster11.xml"/><Relationship Id="rId32" Type="http://schemas.openxmlformats.org/officeDocument/2006/relationships/slide" Target="slides/slide15.xml"/><Relationship Id="rId37" Type="http://schemas.openxmlformats.org/officeDocument/2006/relationships/slide" Target="slides/slide20.xml"/><Relationship Id="rId53" Type="http://schemas.openxmlformats.org/officeDocument/2006/relationships/slide" Target="slides/slide36.xml"/><Relationship Id="rId58" Type="http://schemas.openxmlformats.org/officeDocument/2006/relationships/slide" Target="slides/slide41.xml"/><Relationship Id="rId74" Type="http://schemas.openxmlformats.org/officeDocument/2006/relationships/slide" Target="slides/slide57.xml"/><Relationship Id="rId79" Type="http://schemas.openxmlformats.org/officeDocument/2006/relationships/slide" Target="slides/slide62.xml"/><Relationship Id="rId5" Type="http://schemas.openxmlformats.org/officeDocument/2006/relationships/slideMaster" Target="slideMasters/slideMaster5.xml"/><Relationship Id="rId19" Type="http://schemas.openxmlformats.org/officeDocument/2006/relationships/slide" Target="slides/slide2.xml"/><Relationship Id="rId14" Type="http://schemas.openxmlformats.org/officeDocument/2006/relationships/slideMaster" Target="slideMasters/slideMaster14.xml"/><Relationship Id="rId22" Type="http://schemas.openxmlformats.org/officeDocument/2006/relationships/slide" Target="slides/slide5.xml"/><Relationship Id="rId27" Type="http://schemas.openxmlformats.org/officeDocument/2006/relationships/slide" Target="slides/slide10.xml"/><Relationship Id="rId30" Type="http://schemas.openxmlformats.org/officeDocument/2006/relationships/slide" Target="slides/slide13.xml"/><Relationship Id="rId35" Type="http://schemas.openxmlformats.org/officeDocument/2006/relationships/slide" Target="slides/slide18.xml"/><Relationship Id="rId43" Type="http://schemas.openxmlformats.org/officeDocument/2006/relationships/slide" Target="slides/slide26.xml"/><Relationship Id="rId48" Type="http://schemas.openxmlformats.org/officeDocument/2006/relationships/slide" Target="slides/slide31.xml"/><Relationship Id="rId56" Type="http://schemas.openxmlformats.org/officeDocument/2006/relationships/slide" Target="slides/slide39.xml"/><Relationship Id="rId64" Type="http://schemas.openxmlformats.org/officeDocument/2006/relationships/slide" Target="slides/slide47.xml"/><Relationship Id="rId69" Type="http://schemas.openxmlformats.org/officeDocument/2006/relationships/slide" Target="slides/slide52.xml"/><Relationship Id="rId77" Type="http://schemas.openxmlformats.org/officeDocument/2006/relationships/slide" Target="slides/slide60.xml"/><Relationship Id="rId8" Type="http://schemas.openxmlformats.org/officeDocument/2006/relationships/slideMaster" Target="slideMasters/slideMaster8.xml"/><Relationship Id="rId51" Type="http://schemas.openxmlformats.org/officeDocument/2006/relationships/slide" Target="slides/slide34.xml"/><Relationship Id="rId72" Type="http://schemas.openxmlformats.org/officeDocument/2006/relationships/slide" Target="slides/slide55.xml"/><Relationship Id="rId80" Type="http://schemas.openxmlformats.org/officeDocument/2006/relationships/notesMaster" Target="notesMasters/notesMaster1.xml"/><Relationship Id="rId85"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8.xml"/><Relationship Id="rId33" Type="http://schemas.openxmlformats.org/officeDocument/2006/relationships/slide" Target="slides/slide16.xml"/><Relationship Id="rId38" Type="http://schemas.openxmlformats.org/officeDocument/2006/relationships/slide" Target="slides/slide21.xml"/><Relationship Id="rId46" Type="http://schemas.openxmlformats.org/officeDocument/2006/relationships/slide" Target="slides/slide29.xml"/><Relationship Id="rId59" Type="http://schemas.openxmlformats.org/officeDocument/2006/relationships/slide" Target="slides/slide42.xml"/><Relationship Id="rId67" Type="http://schemas.openxmlformats.org/officeDocument/2006/relationships/slide" Target="slides/slide50.xml"/><Relationship Id="rId20" Type="http://schemas.openxmlformats.org/officeDocument/2006/relationships/slide" Target="slides/slide3.xml"/><Relationship Id="rId41" Type="http://schemas.openxmlformats.org/officeDocument/2006/relationships/slide" Target="slides/slide24.xml"/><Relationship Id="rId54" Type="http://schemas.openxmlformats.org/officeDocument/2006/relationships/slide" Target="slides/slide37.xml"/><Relationship Id="rId62" Type="http://schemas.openxmlformats.org/officeDocument/2006/relationships/slide" Target="slides/slide45.xml"/><Relationship Id="rId70" Type="http://schemas.openxmlformats.org/officeDocument/2006/relationships/slide" Target="slides/slide53.xml"/><Relationship Id="rId75" Type="http://schemas.openxmlformats.org/officeDocument/2006/relationships/slide" Target="slides/slide58.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 Target="slides/slide6.xml"/><Relationship Id="rId28" Type="http://schemas.openxmlformats.org/officeDocument/2006/relationships/slide" Target="slides/slide11.xml"/><Relationship Id="rId36" Type="http://schemas.openxmlformats.org/officeDocument/2006/relationships/slide" Target="slides/slide19.xml"/><Relationship Id="rId49" Type="http://schemas.openxmlformats.org/officeDocument/2006/relationships/slide" Target="slides/slide32.xml"/><Relationship Id="rId57" Type="http://schemas.openxmlformats.org/officeDocument/2006/relationships/slide" Target="slides/slide40.xml"/><Relationship Id="rId10" Type="http://schemas.openxmlformats.org/officeDocument/2006/relationships/slideMaster" Target="slideMasters/slideMaster10.xml"/><Relationship Id="rId31" Type="http://schemas.openxmlformats.org/officeDocument/2006/relationships/slide" Target="slides/slide14.xml"/><Relationship Id="rId44" Type="http://schemas.openxmlformats.org/officeDocument/2006/relationships/slide" Target="slides/slide27.xml"/><Relationship Id="rId52" Type="http://schemas.openxmlformats.org/officeDocument/2006/relationships/slide" Target="slides/slide35.xml"/><Relationship Id="rId60" Type="http://schemas.openxmlformats.org/officeDocument/2006/relationships/slide" Target="slides/slide43.xml"/><Relationship Id="rId65" Type="http://schemas.openxmlformats.org/officeDocument/2006/relationships/slide" Target="slides/slide48.xml"/><Relationship Id="rId73" Type="http://schemas.openxmlformats.org/officeDocument/2006/relationships/slide" Target="slides/slide56.xml"/><Relationship Id="rId78" Type="http://schemas.openxmlformats.org/officeDocument/2006/relationships/slide" Target="slides/slide61.xml"/><Relationship Id="rId81" Type="http://schemas.openxmlformats.org/officeDocument/2006/relationships/handoutMaster" Target="handoutMasters/handoutMaster1.xml"/><Relationship Id="rId86"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 Target="slides/slide1.xml"/><Relationship Id="rId39" Type="http://schemas.openxmlformats.org/officeDocument/2006/relationships/slide" Target="slides/slide22.xml"/><Relationship Id="rId34" Type="http://schemas.openxmlformats.org/officeDocument/2006/relationships/slide" Target="slides/slide17.xml"/><Relationship Id="rId50" Type="http://schemas.openxmlformats.org/officeDocument/2006/relationships/slide" Target="slides/slide33.xml"/><Relationship Id="rId55" Type="http://schemas.openxmlformats.org/officeDocument/2006/relationships/slide" Target="slides/slide38.xml"/><Relationship Id="rId76" Type="http://schemas.openxmlformats.org/officeDocument/2006/relationships/slide" Target="slides/slide59.xml"/><Relationship Id="rId7" Type="http://schemas.openxmlformats.org/officeDocument/2006/relationships/slideMaster" Target="slideMasters/slideMaster7.xml"/><Relationship Id="rId71" Type="http://schemas.openxmlformats.org/officeDocument/2006/relationships/slide" Target="slides/slide54.xml"/><Relationship Id="rId2" Type="http://schemas.openxmlformats.org/officeDocument/2006/relationships/slideMaster" Target="slideMasters/slideMaster2.xml"/><Relationship Id="rId29" Type="http://schemas.openxmlformats.org/officeDocument/2006/relationships/slide" Target="slides/slide12.xml"/><Relationship Id="rId24" Type="http://schemas.openxmlformats.org/officeDocument/2006/relationships/slide" Target="slides/slide7.xml"/><Relationship Id="rId40" Type="http://schemas.openxmlformats.org/officeDocument/2006/relationships/slide" Target="slides/slide23.xml"/><Relationship Id="rId45" Type="http://schemas.openxmlformats.org/officeDocument/2006/relationships/slide" Target="slides/slide28.xml"/><Relationship Id="rId66" Type="http://schemas.openxmlformats.org/officeDocument/2006/relationships/slide" Target="slides/slide49.xml"/><Relationship Id="rId61" Type="http://schemas.openxmlformats.org/officeDocument/2006/relationships/slide" Target="slides/slide44.xml"/><Relationship Id="rId8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50475" cy="497046"/>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56738" y="0"/>
            <a:ext cx="2950475" cy="497046"/>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9442154"/>
            <a:ext cx="2950475" cy="497046"/>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56738" y="9442154"/>
            <a:ext cx="2950475" cy="497046"/>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50475" cy="497046"/>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56738" y="0"/>
            <a:ext cx="2950475" cy="497046"/>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919163" y="744538"/>
            <a:ext cx="4970462" cy="3729037"/>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0879" y="4721940"/>
            <a:ext cx="5447030" cy="4473416"/>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9442154"/>
            <a:ext cx="2950475" cy="497046"/>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56738" y="9442154"/>
            <a:ext cx="2950475" cy="497046"/>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18672449-DE7B-4257-B39B-C62828311D3E}"/>
              </a:ext>
            </a:extLst>
          </p:cNvPr>
          <p:cNvSpPr>
            <a:spLocks noGrp="1" noRot="1" noChangeAspect="1" noTextEdit="1"/>
          </p:cNvSpPr>
          <p:nvPr>
            <p:ph type="sldImg"/>
          </p:nvPr>
        </p:nvSpPr>
        <p:spPr>
          <a:ln/>
        </p:spPr>
      </p:sp>
      <p:sp>
        <p:nvSpPr>
          <p:cNvPr id="11267" name="Notes Placeholder 2">
            <a:extLst>
              <a:ext uri="{FF2B5EF4-FFF2-40B4-BE49-F238E27FC236}">
                <a16:creationId xmlns:a16="http://schemas.microsoft.com/office/drawing/2014/main" id="{B4272C1D-7F36-4901-BB23-5E0CC69F823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1268" name="Slide Number Placeholder 3">
            <a:extLst>
              <a:ext uri="{FF2B5EF4-FFF2-40B4-BE49-F238E27FC236}">
                <a16:creationId xmlns:a16="http://schemas.microsoft.com/office/drawing/2014/main" id="{CFD076DB-FF7F-420F-A57F-780FA747334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A17BD61-1AD6-4829-828C-312B18566284}" type="slidenum">
              <a:rPr lang="en-US" altLang="en-US"/>
              <a:pPr>
                <a:spcBef>
                  <a:spcPct val="0"/>
                </a:spcBef>
              </a:pPr>
              <a:t>33</a:t>
            </a:fld>
            <a:endParaRPr lang="en-US" altLang="en-US"/>
          </a:p>
        </p:txBody>
      </p:sp>
    </p:spTree>
    <p:extLst>
      <p:ext uri="{BB962C8B-B14F-4D97-AF65-F5344CB8AC3E}">
        <p14:creationId xmlns:p14="http://schemas.microsoft.com/office/powerpoint/2010/main" val="1264084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E27E2443-8486-4EB4-8CCD-189915A09300}"/>
              </a:ext>
            </a:extLst>
          </p:cNvPr>
          <p:cNvSpPr>
            <a:spLocks noGrp="1" noRot="1" noChangeAspect="1" noTextEdit="1"/>
          </p:cNvSpPr>
          <p:nvPr>
            <p:ph type="sldImg"/>
          </p:nvPr>
        </p:nvSpPr>
        <p:spPr>
          <a:ln/>
        </p:spPr>
      </p:sp>
      <p:sp>
        <p:nvSpPr>
          <p:cNvPr id="13315" name="Notes Placeholder 2">
            <a:extLst>
              <a:ext uri="{FF2B5EF4-FFF2-40B4-BE49-F238E27FC236}">
                <a16:creationId xmlns:a16="http://schemas.microsoft.com/office/drawing/2014/main" id="{5122A270-D009-45F7-9E60-C49F70DF757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3316" name="Slide Number Placeholder 3">
            <a:extLst>
              <a:ext uri="{FF2B5EF4-FFF2-40B4-BE49-F238E27FC236}">
                <a16:creationId xmlns:a16="http://schemas.microsoft.com/office/drawing/2014/main" id="{96E3DA86-43B3-449B-8E4B-555A2B0A236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1ABDA99-2CEB-4101-9429-D206E336726C}" type="slidenum">
              <a:rPr lang="en-US" altLang="en-US"/>
              <a:pPr>
                <a:spcBef>
                  <a:spcPct val="0"/>
                </a:spcBef>
              </a:pPr>
              <a:t>34</a:t>
            </a:fld>
            <a:endParaRPr lang="en-US" altLang="en-US"/>
          </a:p>
        </p:txBody>
      </p:sp>
    </p:spTree>
    <p:extLst>
      <p:ext uri="{BB962C8B-B14F-4D97-AF65-F5344CB8AC3E}">
        <p14:creationId xmlns:p14="http://schemas.microsoft.com/office/powerpoint/2010/main" val="2784228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6FB8B8F4-DA02-4D58-BFE2-A4AF980F7E1F}"/>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id="{9295D890-4988-430D-A726-304682C034B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0484" name="Slide Number Placeholder 3">
            <a:extLst>
              <a:ext uri="{FF2B5EF4-FFF2-40B4-BE49-F238E27FC236}">
                <a16:creationId xmlns:a16="http://schemas.microsoft.com/office/drawing/2014/main" id="{2A554556-95EE-4D0F-AFBA-E459ED098EF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75089F4-2579-4B52-918A-FDAA76ADE705}" type="slidenum">
              <a:rPr lang="en-US" altLang="en-US"/>
              <a:pPr>
                <a:spcBef>
                  <a:spcPct val="0"/>
                </a:spcBef>
              </a:pPr>
              <a:t>35</a:t>
            </a:fld>
            <a:endParaRPr lang="en-US" altLang="en-US"/>
          </a:p>
        </p:txBody>
      </p:sp>
    </p:spTree>
    <p:extLst>
      <p:ext uri="{BB962C8B-B14F-4D97-AF65-F5344CB8AC3E}">
        <p14:creationId xmlns:p14="http://schemas.microsoft.com/office/powerpoint/2010/main" val="3470025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A7ABD513-B46F-4A4C-8E8A-514B77B2D919}"/>
              </a:ext>
            </a:extLst>
          </p:cNvPr>
          <p:cNvSpPr>
            <a:spLocks noGrp="1" noRot="1" noChangeAspect="1" noTextEdit="1"/>
          </p:cNvSpPr>
          <p:nvPr>
            <p:ph type="sldImg"/>
          </p:nvPr>
        </p:nvSpPr>
        <p:spPr>
          <a:ln/>
        </p:spPr>
      </p:sp>
      <p:sp>
        <p:nvSpPr>
          <p:cNvPr id="25603" name="Notes Placeholder 2">
            <a:extLst>
              <a:ext uri="{FF2B5EF4-FFF2-40B4-BE49-F238E27FC236}">
                <a16:creationId xmlns:a16="http://schemas.microsoft.com/office/drawing/2014/main" id="{5F9261EB-2ED5-4CAC-AD03-87BBB90D74D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5604" name="Slide Number Placeholder 3">
            <a:extLst>
              <a:ext uri="{FF2B5EF4-FFF2-40B4-BE49-F238E27FC236}">
                <a16:creationId xmlns:a16="http://schemas.microsoft.com/office/drawing/2014/main" id="{9B105E09-6B0A-49D6-81C9-70FA6BF9444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E7FF7F8-C3F7-468D-B22D-9844ABFE0DB9}" type="slidenum">
              <a:rPr lang="en-US" altLang="en-US"/>
              <a:pPr>
                <a:spcBef>
                  <a:spcPct val="0"/>
                </a:spcBef>
              </a:pPr>
              <a:t>37</a:t>
            </a:fld>
            <a:endParaRPr lang="en-US" altLang="en-US"/>
          </a:p>
        </p:txBody>
      </p:sp>
    </p:spTree>
    <p:extLst>
      <p:ext uri="{BB962C8B-B14F-4D97-AF65-F5344CB8AC3E}">
        <p14:creationId xmlns:p14="http://schemas.microsoft.com/office/powerpoint/2010/main" val="18752590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2F7C1D2-3589-4EA6-9913-7D20446B89C4}"/>
              </a:ext>
            </a:extLst>
          </p:cNvPr>
          <p:cNvSpPr>
            <a:spLocks noGrp="1" noRot="1" noChangeAspect="1" noTextEdit="1"/>
          </p:cNvSpPr>
          <p:nvPr>
            <p:ph type="sldImg"/>
          </p:nvPr>
        </p:nvSpPr>
        <p:spPr>
          <a:ln/>
        </p:spPr>
      </p:sp>
      <p:sp>
        <p:nvSpPr>
          <p:cNvPr id="27651" name="Notes Placeholder 2">
            <a:extLst>
              <a:ext uri="{FF2B5EF4-FFF2-40B4-BE49-F238E27FC236}">
                <a16:creationId xmlns:a16="http://schemas.microsoft.com/office/drawing/2014/main" id="{2E8B1127-B483-450B-AD77-44B43298830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7652" name="Slide Number Placeholder 3">
            <a:extLst>
              <a:ext uri="{FF2B5EF4-FFF2-40B4-BE49-F238E27FC236}">
                <a16:creationId xmlns:a16="http://schemas.microsoft.com/office/drawing/2014/main" id="{81665860-6F90-48E5-B367-6EFD2845D8E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74EF8CE-B07E-4A9F-A4F8-F8D0A58B6ED1}" type="slidenum">
              <a:rPr lang="en-US" altLang="en-US"/>
              <a:pPr>
                <a:spcBef>
                  <a:spcPct val="0"/>
                </a:spcBef>
              </a:pPr>
              <a:t>38</a:t>
            </a:fld>
            <a:endParaRPr lang="en-US" altLang="en-US"/>
          </a:p>
        </p:txBody>
      </p:sp>
    </p:spTree>
    <p:extLst>
      <p:ext uri="{BB962C8B-B14F-4D97-AF65-F5344CB8AC3E}">
        <p14:creationId xmlns:p14="http://schemas.microsoft.com/office/powerpoint/2010/main" val="79458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AB9C866F-2B59-487F-9176-DE4C0BF75CE6}"/>
              </a:ext>
            </a:extLst>
          </p:cNvPr>
          <p:cNvSpPr>
            <a:spLocks noGrp="1" noRot="1" noChangeAspect="1" noTextEdit="1"/>
          </p:cNvSpPr>
          <p:nvPr>
            <p:ph type="sldImg"/>
          </p:nvPr>
        </p:nvSpPr>
        <p:spPr>
          <a:ln/>
        </p:spPr>
      </p:sp>
      <p:sp>
        <p:nvSpPr>
          <p:cNvPr id="31747" name="Notes Placeholder 2">
            <a:extLst>
              <a:ext uri="{FF2B5EF4-FFF2-40B4-BE49-F238E27FC236}">
                <a16:creationId xmlns:a16="http://schemas.microsoft.com/office/drawing/2014/main" id="{BC5E26BD-1476-4E36-88CC-64DAD1851A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1748" name="Slide Number Placeholder 3">
            <a:extLst>
              <a:ext uri="{FF2B5EF4-FFF2-40B4-BE49-F238E27FC236}">
                <a16:creationId xmlns:a16="http://schemas.microsoft.com/office/drawing/2014/main" id="{0CD298B7-C030-4D71-950B-6A41F728008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F4C59E-5817-4FEC-B21B-09DA537AFB45}" type="slidenum">
              <a:rPr lang="en-US" altLang="en-US"/>
              <a:pPr>
                <a:spcBef>
                  <a:spcPct val="0"/>
                </a:spcBef>
              </a:pPr>
              <a:t>39</a:t>
            </a:fld>
            <a:endParaRPr lang="en-US" altLang="en-US"/>
          </a:p>
        </p:txBody>
      </p:sp>
    </p:spTree>
    <p:extLst>
      <p:ext uri="{BB962C8B-B14F-4D97-AF65-F5344CB8AC3E}">
        <p14:creationId xmlns:p14="http://schemas.microsoft.com/office/powerpoint/2010/main" val="3279584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6E59792D-93A5-4B58-9AA3-AE08E9190D63}"/>
              </a:ext>
            </a:extLst>
          </p:cNvPr>
          <p:cNvSpPr>
            <a:spLocks noGrp="1" noRot="1" noChangeAspect="1" noTextEdit="1"/>
          </p:cNvSpPr>
          <p:nvPr>
            <p:ph type="sldImg"/>
          </p:nvPr>
        </p:nvSpPr>
        <p:spPr>
          <a:ln/>
        </p:spPr>
      </p:sp>
      <p:sp>
        <p:nvSpPr>
          <p:cNvPr id="33795" name="Notes Placeholder 2">
            <a:extLst>
              <a:ext uri="{FF2B5EF4-FFF2-40B4-BE49-F238E27FC236}">
                <a16:creationId xmlns:a16="http://schemas.microsoft.com/office/drawing/2014/main" id="{D2DE24EF-5F9F-46C9-AC17-3AE4C34CA44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3796" name="Slide Number Placeholder 3">
            <a:extLst>
              <a:ext uri="{FF2B5EF4-FFF2-40B4-BE49-F238E27FC236}">
                <a16:creationId xmlns:a16="http://schemas.microsoft.com/office/drawing/2014/main" id="{4CEC8171-EDC3-4769-A931-99A2797F9E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FC7D983-A6A3-45CD-AC5B-22A7E53A4C75}" type="slidenum">
              <a:rPr lang="en-US" altLang="en-US"/>
              <a:pPr>
                <a:spcBef>
                  <a:spcPct val="0"/>
                </a:spcBef>
              </a:pPr>
              <a:t>40</a:t>
            </a:fld>
            <a:endParaRPr lang="en-US" altLang="en-US"/>
          </a:p>
        </p:txBody>
      </p:sp>
    </p:spTree>
    <p:extLst>
      <p:ext uri="{BB962C8B-B14F-4D97-AF65-F5344CB8AC3E}">
        <p14:creationId xmlns:p14="http://schemas.microsoft.com/office/powerpoint/2010/main" val="2964244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Scottish</a:t>
            </a:r>
            <a:r>
              <a:rPr lang="en-GB" baseline="0" dirty="0"/>
              <a:t> Qualifications Framework suggested verb/phrases on p59 ENU Assessment Handbook</a:t>
            </a:r>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a:p>
        </p:txBody>
      </p:sp>
    </p:spTree>
    <p:extLst>
      <p:ext uri="{BB962C8B-B14F-4D97-AF65-F5344CB8AC3E}">
        <p14:creationId xmlns:p14="http://schemas.microsoft.com/office/powerpoint/2010/main" val="14664275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52475"/>
            <a:ext cx="4948238" cy="3713163"/>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54</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Scottish Credit and Qualifications Framework Level Descriptors at </a:t>
            </a:r>
            <a:r>
              <a:rPr lang="en-GB" sz="1200" u="sng" kern="1200" dirty="0">
                <a:solidFill>
                  <a:schemeClr val="tx1"/>
                </a:solidFill>
                <a:effectLst/>
                <a:latin typeface="Arial" charset="0"/>
                <a:ea typeface="+mn-ea"/>
                <a:cs typeface="+mn-cs"/>
                <a:hlinkClick r:id="rId3"/>
              </a:rPr>
              <a:t>https://scqf.org.uk/media/1123/scqf-level-descriptors-web-aug-2015.pdf</a:t>
            </a:r>
            <a:endParaRPr lang="en-GB" sz="1200" kern="1200" dirty="0">
              <a:solidFill>
                <a:schemeClr val="tx1"/>
              </a:solidFill>
              <a:effectLst/>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extLst>
      <p:ext uri="{BB962C8B-B14F-4D97-AF65-F5344CB8AC3E}">
        <p14:creationId xmlns:p14="http://schemas.microsoft.com/office/powerpoint/2010/main" val="3475774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6</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10</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12</a:t>
            </a:fld>
            <a:endParaRPr lang="en-GB" dirty="0"/>
          </a:p>
        </p:txBody>
      </p:sp>
    </p:spTree>
    <p:extLst>
      <p:ext uri="{BB962C8B-B14F-4D97-AF65-F5344CB8AC3E}">
        <p14:creationId xmlns:p14="http://schemas.microsoft.com/office/powerpoint/2010/main" val="2759730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13</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14</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30</a:t>
            </a:fld>
            <a:endParaRPr lang="en-US" dirty="0"/>
          </a:p>
        </p:txBody>
      </p:sp>
    </p:spTree>
    <p:extLst>
      <p:ext uri="{BB962C8B-B14F-4D97-AF65-F5344CB8AC3E}">
        <p14:creationId xmlns:p14="http://schemas.microsoft.com/office/powerpoint/2010/main" val="3443276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9E272FBB-58CA-4DD1-A3DD-6A8A1C1F1694}"/>
              </a:ext>
            </a:extLst>
          </p:cNvPr>
          <p:cNvSpPr>
            <a:spLocks noGrp="1" noRot="1" noChangeAspect="1" noTextEdit="1"/>
          </p:cNvSpPr>
          <p:nvPr>
            <p:ph type="sldImg"/>
          </p:nvPr>
        </p:nvSpPr>
        <p:spPr>
          <a:ln/>
        </p:spPr>
      </p:sp>
      <p:sp>
        <p:nvSpPr>
          <p:cNvPr id="23555" name="Notes Placeholder 2">
            <a:extLst>
              <a:ext uri="{FF2B5EF4-FFF2-40B4-BE49-F238E27FC236}">
                <a16:creationId xmlns:a16="http://schemas.microsoft.com/office/drawing/2014/main" id="{3B5EB7AF-C6A7-4259-B650-CBDE1D17A38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388CD129-C0CA-4065-AC0B-683D73DEDF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C35088C-782F-424C-A388-5EAD00788A83}" type="slidenum">
              <a:rPr lang="en-US" altLang="en-US"/>
              <a:pPr>
                <a:spcBef>
                  <a:spcPct val="0"/>
                </a:spcBef>
              </a:pPr>
              <a:t>32</a:t>
            </a:fld>
            <a:endParaRPr lang="en-US" altLang="en-US"/>
          </a:p>
        </p:txBody>
      </p:sp>
    </p:spTree>
    <p:extLst>
      <p:ext uri="{BB962C8B-B14F-4D97-AF65-F5344CB8AC3E}">
        <p14:creationId xmlns:p14="http://schemas.microsoft.com/office/powerpoint/2010/main" val="1580633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03/02/2020</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03/02/2020</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03/02/2020</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03/02/2020</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03/02/2020</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03/02/2020</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3345054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03/02/2020</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03/02/2020</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03/02/2020</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03/02/2020</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03/02/2020</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03/02/2020</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03/02/2020</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theme" Target="../theme/theme15.xml"/></Relationships>
</file>

<file path=ppt/slideMasters/_rels/slideMaster16.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theme" Target="../theme/theme17.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2"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2"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2"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4269798167"/>
      </p:ext>
    </p:extLst>
  </p:cSld>
  <p:clrMap bg1="lt1" tx1="dk1" bg2="lt2" tx2="dk2" accent1="accent1" accent2="accent2" accent3="accent3" accent4="accent4" accent5="accent5" accent6="accent6" hlink="hlink" folHlink="folHlink"/>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a:spcBef>
                <a:spcPct val="50000"/>
              </a:spcBef>
              <a:defRPr/>
            </a:pPr>
            <a:endParaRPr lang="en-US" sz="2400" b="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a:defRPr/>
            </a:pPr>
            <a:endParaRPr lang="en-US" sz="2000" b="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2000"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2000" b="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a:defRPr/>
            </a:pPr>
            <a:endParaRPr lang="en-US" sz="2000" b="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a:defRPr/>
            </a:pPr>
            <a:endParaRPr lang="en-US" sz="2000" b="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a:defRPr/>
            </a:pPr>
            <a:r>
              <a:rPr lang="en-GB" sz="1400" dirty="0">
                <a:solidFill>
                  <a:srgbClr val="FF0000"/>
                </a:solidFill>
                <a:latin typeface="Arial Rounded MT Bold"/>
              </a:rPr>
              <a:t>www.phil-race.co.uk</a:t>
            </a:r>
          </a:p>
        </p:txBody>
      </p:sp>
      <p:sp>
        <p:nvSpPr>
          <p:cNvPr id="13" name="AutoShape 38">
            <a:hlinkClick r:id="rId2"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4" name="AutoShape 39">
            <a:hlinkClick r:id="rId2"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5" name="AutoShape 40">
            <a:hlinkClick r:id="rId2"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Tree>
    <p:extLst>
      <p:ext uri="{BB962C8B-B14F-4D97-AF65-F5344CB8AC3E}">
        <p14:creationId xmlns:p14="http://schemas.microsoft.com/office/powerpoint/2010/main" val="3921855368"/>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Tree>
    <p:extLst>
      <p:ext uri="{BB962C8B-B14F-4D97-AF65-F5344CB8AC3E}">
        <p14:creationId xmlns:p14="http://schemas.microsoft.com/office/powerpoint/2010/main" val="3609881054"/>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presetID="59" presetClass="entr"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presetID="59" presetClass="entr"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presetID="59" presetClass="entr"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Calibri"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alibri"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alibri"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2"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4" name="AutoShape 39">
            <a:hlinkClick r:id="rId2"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5" name="AutoShape 40">
            <a:hlinkClick r:id="rId2"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Tree>
    <p:extLst>
      <p:ext uri="{BB962C8B-B14F-4D97-AF65-F5344CB8AC3E}">
        <p14:creationId xmlns:p14="http://schemas.microsoft.com/office/powerpoint/2010/main" val="3149336889"/>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2"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2"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2"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3666328517"/>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3"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3"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497759917"/>
      </p:ext>
    </p:extLst>
  </p:cSld>
  <p:clrMap bg1="lt1" tx1="dk1" bg2="lt2" tx2="dk2" accent1="accent1" accent2="accent2" accent3="accent3" accent4="accent4" accent5="accent5" accent6="accent6" hlink="hlink" folHlink="folHlink"/>
  <p:sldLayoutIdLst>
    <p:sldLayoutId id="2147483845"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2"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2"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2"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03/02/2020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03/02/2020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8.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1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18.xml"/></Relationships>
</file>

<file path=ppt/slides/_rels/slide61.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1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a:t>Edinburgh Napier University</a:t>
            </a:r>
            <a:br>
              <a:rPr lang="en-GB" sz="3200" dirty="0"/>
            </a:br>
            <a:r>
              <a:rPr lang="en-GB" sz="3200" dirty="0"/>
              <a:t>School of Health and Social Care</a:t>
            </a:r>
            <a:br>
              <a:rPr lang="en-GB" sz="3200" dirty="0"/>
            </a:br>
            <a:r>
              <a:rPr lang="en-GB" sz="3200" dirty="0"/>
              <a:t>Bachelor of Nursing &amp; Midwifery scrutiny Enhancement workshop </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6</a:t>
            </a:r>
            <a:r>
              <a:rPr lang="en-GB" baseline="30000" dirty="0"/>
              <a:t>th</a:t>
            </a:r>
            <a:r>
              <a:rPr lang="en-GB" dirty="0"/>
              <a:t> February 2020</a:t>
            </a:r>
            <a:endParaRPr lang="en-GB" sz="2000" dirty="0"/>
          </a:p>
          <a:p>
            <a:pPr algn="ctr" eaLnBrk="1" hangingPunct="1">
              <a:defRPr/>
            </a:pPr>
            <a:r>
              <a:rPr lang="en-GB" sz="2800" b="1" dirty="0"/>
              <a:t>Sally Brown </a:t>
            </a:r>
            <a:r>
              <a:rPr lang="en-GB" sz="2800" dirty="0"/>
              <a:t>NTF, PFHEA, SFSEDA</a:t>
            </a:r>
            <a:endParaRPr lang="en-GB" sz="2400"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r>
              <a:rPr lang="en-GB" sz="2800" dirty="0"/>
              <a:t>Kay Sambell, NTF, PFHEA</a:t>
            </a:r>
            <a:endParaRPr lang="en-GB" sz="2000" dirty="0"/>
          </a:p>
          <a:p>
            <a:pPr algn="ctr" eaLnBrk="1" hangingPunct="1">
              <a:defRPr/>
            </a:pPr>
            <a:r>
              <a:rPr lang="en-GB" sz="1800" b="1" dirty="0"/>
              <a:t>k.sambell@napier.ac.uk</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t>
            </a:r>
            <a:r>
              <a:rPr lang="en-GB" sz="3600" dirty="0" err="1"/>
              <a:t>AfL</a:t>
            </a:r>
            <a:endParaRPr lang="en-GB" sz="3600" dirty="0"/>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err="1">
                <a:ln>
                  <a:noFill/>
                </a:ln>
                <a:solidFill>
                  <a:srgbClr val="3366FF"/>
                </a:solidFill>
                <a:effectLst/>
                <a:uLnTx/>
                <a:uFillTx/>
                <a:latin typeface="Tahoma" charset="0"/>
                <a:ea typeface="+mn-ea"/>
                <a:cs typeface="+mn-cs"/>
              </a:rPr>
              <a:t>AfL</a:t>
            </a:r>
            <a:r>
              <a:rPr kumimoji="0" lang="en-GB" sz="2800" b="1" i="0" u="none" strike="noStrike" kern="1200" cap="none" spc="0" normalizeH="0" baseline="0" noProof="0" dirty="0">
                <a:ln>
                  <a:noFill/>
                </a:ln>
                <a:solidFill>
                  <a:srgbClr val="3366FF"/>
                </a:solidFill>
                <a:effectLst/>
                <a:uLnTx/>
                <a:uFillTx/>
                <a:latin typeface="Tahoma" charset="0"/>
                <a:ea typeface="+mn-ea"/>
                <a:cs typeface="+mn-cs"/>
              </a:rPr>
              <a:t>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2013)</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(Boud,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a:t>
            </a:r>
            <a:r>
              <a:rPr lang="en-GB" sz="3200" i="1" dirty="0"/>
              <a:t>for</a:t>
            </a:r>
            <a:r>
              <a:rPr lang="en-GB" sz="3200"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8543292" cy="570457"/>
          </a:xfrm>
          <a:ln w="9525">
            <a:noFill/>
            <a:miter lim="800000"/>
            <a:headEnd/>
            <a:tailEnd/>
          </a:ln>
        </p:spPr>
        <p:txBody>
          <a:bodyPr vert="horz" wrap="square" lIns="91440" tIns="45720" rIns="91440" bIns="45720" numCol="1" anchor="b" anchorCtr="0" compatLnSpc="1">
            <a:prstTxWarp prst="textNoShape">
              <a:avLst/>
            </a:prstTxWarp>
          </a:bodyPr>
          <a:lstStyle/>
          <a:p>
            <a:r>
              <a:rPr lang="en-GB"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836712"/>
            <a:ext cx="8856984" cy="5149405"/>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 2010)</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446086" y="122238"/>
            <a:ext cx="7554913"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Helping students better understand what is needed of them through anticipatory feedback </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24744"/>
            <a:ext cx="8229600" cy="5077619"/>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16881-BDF2-4FC5-B137-F185102A9437}"/>
              </a:ext>
            </a:extLst>
          </p:cNvPr>
          <p:cNvSpPr>
            <a:spLocks noGrp="1"/>
          </p:cNvSpPr>
          <p:nvPr>
            <p:ph type="title"/>
          </p:nvPr>
        </p:nvSpPr>
        <p:spPr/>
        <p:txBody>
          <a:bodyPr/>
          <a:lstStyle/>
          <a:p>
            <a:r>
              <a:rPr lang="en-GB" dirty="0"/>
              <a:t>Provisional programme</a:t>
            </a:r>
          </a:p>
        </p:txBody>
      </p:sp>
      <p:sp>
        <p:nvSpPr>
          <p:cNvPr id="3" name="Content Placeholder 2">
            <a:extLst>
              <a:ext uri="{FF2B5EF4-FFF2-40B4-BE49-F238E27FC236}">
                <a16:creationId xmlns:a16="http://schemas.microsoft.com/office/drawing/2014/main" id="{A22637F3-A3FA-432C-8E0B-B7DBE0916992}"/>
              </a:ext>
            </a:extLst>
          </p:cNvPr>
          <p:cNvSpPr>
            <a:spLocks noGrp="1"/>
          </p:cNvSpPr>
          <p:nvPr>
            <p:ph idx="1"/>
          </p:nvPr>
        </p:nvSpPr>
        <p:spPr>
          <a:xfrm>
            <a:off x="468313" y="1196975"/>
            <a:ext cx="8229600" cy="5005388"/>
          </a:xfrm>
        </p:spPr>
        <p:txBody>
          <a:bodyPr/>
          <a:lstStyle/>
          <a:p>
            <a:pPr marL="720725" indent="-720725">
              <a:buNone/>
            </a:pPr>
            <a:r>
              <a:rPr lang="en-GB" sz="2000" dirty="0"/>
              <a:t>9.30 	Enhancing learning outcomes. Thinking through the language to ensure these are fit-for-purpose and usable by all stakeholders</a:t>
            </a:r>
          </a:p>
          <a:p>
            <a:pPr marL="720725" indent="-720725">
              <a:buNone/>
            </a:pPr>
            <a:r>
              <a:rPr lang="en-GB" sz="2000" dirty="0"/>
              <a:t>10.45 	Providing formative feedback: some manageable ways of doing this both pre-emptively and subsequently. </a:t>
            </a:r>
          </a:p>
          <a:p>
            <a:pPr marL="720725" indent="-720725">
              <a:buNone/>
            </a:pPr>
            <a:r>
              <a:rPr lang="en-GB" sz="2000" dirty="0"/>
              <a:t>11.30 	break</a:t>
            </a:r>
          </a:p>
          <a:p>
            <a:pPr marL="720725" indent="-720725">
              <a:buNone/>
            </a:pPr>
            <a:r>
              <a:rPr lang="en-GB" sz="2000" dirty="0"/>
              <a:t>11.45 	Building a community of practice to ensure consistency of feedback across multiple markers</a:t>
            </a:r>
          </a:p>
          <a:p>
            <a:pPr marL="720725" indent="-720725">
              <a:buNone/>
            </a:pPr>
            <a:r>
              <a:rPr lang="en-GB" sz="2000" dirty="0"/>
              <a:t>12.30 	lunch</a:t>
            </a:r>
          </a:p>
          <a:p>
            <a:pPr marL="720725" indent="-720725">
              <a:buNone/>
            </a:pPr>
            <a:r>
              <a:rPr lang="en-GB" sz="2000" dirty="0"/>
              <a:t>1.15 	Ensuring fairness in assessed group activities and presentations</a:t>
            </a:r>
          </a:p>
          <a:p>
            <a:pPr marL="720725" indent="-720725">
              <a:buNone/>
            </a:pPr>
            <a:r>
              <a:rPr lang="en-GB" sz="2000" dirty="0"/>
              <a:t>2.15 	Demonstrating progression over 3yrs of assessed tasks, e.g. presentations </a:t>
            </a:r>
          </a:p>
          <a:p>
            <a:pPr marL="720725" indent="-720725">
              <a:buNone/>
            </a:pPr>
            <a:r>
              <a:rPr lang="en-GB" sz="2000" dirty="0"/>
              <a:t>3.15 	ask us anything about teaching and learning particularly assessment and feedback</a:t>
            </a:r>
          </a:p>
          <a:p>
            <a:pPr marL="720725" indent="-720725">
              <a:buNone/>
            </a:pPr>
            <a:r>
              <a:rPr lang="en-GB" sz="2000" dirty="0"/>
              <a:t>4.30 	close</a:t>
            </a:r>
          </a:p>
          <a:p>
            <a:endParaRPr lang="en-GB" dirty="0"/>
          </a:p>
        </p:txBody>
      </p:sp>
    </p:spTree>
    <p:extLst>
      <p:ext uri="{BB962C8B-B14F-4D97-AF65-F5344CB8AC3E}">
        <p14:creationId xmlns:p14="http://schemas.microsoft.com/office/powerpoint/2010/main" val="62664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95C1D-BF17-46B6-917A-443EAE500C9C}"/>
              </a:ext>
            </a:extLst>
          </p:cNvPr>
          <p:cNvSpPr>
            <a:spLocks noGrp="1"/>
          </p:cNvSpPr>
          <p:nvPr>
            <p:ph type="title"/>
          </p:nvPr>
        </p:nvSpPr>
        <p:spPr/>
        <p:txBody>
          <a:bodyPr/>
          <a:lstStyle/>
          <a:p>
            <a:r>
              <a:rPr lang="en-GB" dirty="0"/>
              <a:t>3. Building a community of practice to ensure consistency of feedback across multiple markers</a:t>
            </a:r>
          </a:p>
        </p:txBody>
      </p:sp>
      <p:sp>
        <p:nvSpPr>
          <p:cNvPr id="3" name="Content Placeholder 2">
            <a:extLst>
              <a:ext uri="{FF2B5EF4-FFF2-40B4-BE49-F238E27FC236}">
                <a16:creationId xmlns:a16="http://schemas.microsoft.com/office/drawing/2014/main" id="{E08CC407-ACAC-4FED-9231-95FC4624A137}"/>
              </a:ext>
            </a:extLst>
          </p:cNvPr>
          <p:cNvSpPr>
            <a:spLocks noGrp="1"/>
          </p:cNvSpPr>
          <p:nvPr>
            <p:ph idx="1"/>
          </p:nvPr>
        </p:nvSpPr>
        <p:spPr/>
        <p:txBody>
          <a:bodyPr/>
          <a:lstStyle/>
          <a:p>
            <a:pPr marL="0" indent="0">
              <a:buNone/>
            </a:pPr>
            <a:r>
              <a:rPr lang="en-GB" dirty="0"/>
              <a:t>“Staff and students need to develop their own understandings of what is required from, and entailed in the assessment and feedback process. They are not passive recipients in the process, but will actively engage with it over time, building their knowledge and experience. A common understanding of the meanings of standards - both academic and professional- requires mutual trust and dialogue between staff and students” </a:t>
            </a:r>
          </a:p>
          <a:p>
            <a:pPr marL="0" indent="0">
              <a:buNone/>
            </a:pPr>
            <a:r>
              <a:rPr lang="en-GB" dirty="0"/>
              <a:t>A Marked Improvement (HEA) p 21</a:t>
            </a:r>
          </a:p>
        </p:txBody>
      </p:sp>
    </p:spTree>
    <p:extLst>
      <p:ext uri="{BB962C8B-B14F-4D97-AF65-F5344CB8AC3E}">
        <p14:creationId xmlns:p14="http://schemas.microsoft.com/office/powerpoint/2010/main" val="2284660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A504F-23FD-49E0-836B-DCD7AD4E1FE3}"/>
              </a:ext>
            </a:extLst>
          </p:cNvPr>
          <p:cNvSpPr>
            <a:spLocks noGrp="1"/>
          </p:cNvSpPr>
          <p:nvPr>
            <p:ph type="title"/>
          </p:nvPr>
        </p:nvSpPr>
        <p:spPr/>
        <p:txBody>
          <a:bodyPr/>
          <a:lstStyle/>
          <a:p>
            <a:r>
              <a:rPr lang="en-GB" dirty="0"/>
              <a:t>Constructing standards in the programme community </a:t>
            </a:r>
            <a:r>
              <a:rPr lang="en-GB" sz="1400" dirty="0"/>
              <a:t>(after O'Donovan, B., Price, M. and Rust, C., 2008.) </a:t>
            </a:r>
          </a:p>
        </p:txBody>
      </p:sp>
      <p:sp>
        <p:nvSpPr>
          <p:cNvPr id="3" name="Content Placeholder 2">
            <a:extLst>
              <a:ext uri="{FF2B5EF4-FFF2-40B4-BE49-F238E27FC236}">
                <a16:creationId xmlns:a16="http://schemas.microsoft.com/office/drawing/2014/main" id="{D18C0AB3-0840-4C2F-A5D1-E37F5B0130A3}"/>
              </a:ext>
            </a:extLst>
          </p:cNvPr>
          <p:cNvSpPr>
            <a:spLocks noGrp="1"/>
          </p:cNvSpPr>
          <p:nvPr>
            <p:ph idx="1"/>
          </p:nvPr>
        </p:nvSpPr>
        <p:spPr/>
        <p:txBody>
          <a:bodyPr/>
          <a:lstStyle/>
          <a:p>
            <a:r>
              <a:rPr lang="en-GB" dirty="0"/>
              <a:t>Where do you provide opportunities for staff to engage in dialogues about standards among staff?</a:t>
            </a:r>
          </a:p>
          <a:p>
            <a:r>
              <a:rPr lang="en-GB" dirty="0"/>
              <a:t>How can you involve students in these dialogues?</a:t>
            </a:r>
          </a:p>
          <a:p>
            <a:r>
              <a:rPr lang="en-GB" dirty="0"/>
              <a:t>How do you induct new staff members into your community of assessors?</a:t>
            </a:r>
          </a:p>
          <a:p>
            <a:r>
              <a:rPr lang="en-GB" dirty="0"/>
              <a:t>How do you brief all staff assessing an assignment to ensure they are all assessing using the same standards?</a:t>
            </a:r>
          </a:p>
          <a:p>
            <a:r>
              <a:rPr lang="en-GB" dirty="0"/>
              <a:t>How do you calibrate an individual’s standards with the group as a whole?</a:t>
            </a:r>
          </a:p>
          <a:p>
            <a:r>
              <a:rPr lang="en-GB" dirty="0"/>
              <a:t>How do you identify assessors who deviate significantly from agreed standards and what do you do about them?</a:t>
            </a:r>
          </a:p>
          <a:p>
            <a:r>
              <a:rPr lang="en-GB" dirty="0"/>
              <a:t>How can your external examiners help?</a:t>
            </a:r>
          </a:p>
        </p:txBody>
      </p:sp>
    </p:spTree>
    <p:extLst>
      <p:ext uri="{BB962C8B-B14F-4D97-AF65-F5344CB8AC3E}">
        <p14:creationId xmlns:p14="http://schemas.microsoft.com/office/powerpoint/2010/main" val="3039757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Firstly, 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335B2-4349-47C1-8FFA-EA40190CC2A0}"/>
              </a:ext>
            </a:extLst>
          </p:cNvPr>
          <p:cNvSpPr>
            <a:spLocks noGrp="1"/>
          </p:cNvSpPr>
          <p:nvPr>
            <p:ph type="title"/>
          </p:nvPr>
        </p:nvSpPr>
        <p:spPr/>
        <p:txBody>
          <a:bodyPr/>
          <a:lstStyle/>
          <a:p>
            <a:r>
              <a:rPr lang="en-GB" dirty="0"/>
              <a:t>Activity</a:t>
            </a:r>
          </a:p>
        </p:txBody>
      </p:sp>
      <p:sp>
        <p:nvSpPr>
          <p:cNvPr id="3" name="Content Placeholder 2">
            <a:extLst>
              <a:ext uri="{FF2B5EF4-FFF2-40B4-BE49-F238E27FC236}">
                <a16:creationId xmlns:a16="http://schemas.microsoft.com/office/drawing/2014/main" id="{2B0E3C94-1E4F-4FCF-85C2-4D55169F29CB}"/>
              </a:ext>
            </a:extLst>
          </p:cNvPr>
          <p:cNvSpPr>
            <a:spLocks noGrp="1"/>
          </p:cNvSpPr>
          <p:nvPr>
            <p:ph idx="1"/>
          </p:nvPr>
        </p:nvSpPr>
        <p:spPr/>
        <p:txBody>
          <a:bodyPr/>
          <a:lstStyle/>
          <a:p>
            <a:r>
              <a:rPr lang="en-GB" dirty="0"/>
              <a:t>You are asked to mark two simulated examples of student work;</a:t>
            </a:r>
          </a:p>
          <a:p>
            <a:r>
              <a:rPr lang="en-GB" dirty="0"/>
              <a:t>A task involving assessment critical thinking was chosen as it is an area which both students and assessors often find challenging. (Brookfield (1987) and Bryan (2015) are both illuminating in this area);</a:t>
            </a:r>
          </a:p>
          <a:p>
            <a:r>
              <a:rPr lang="en-GB" dirty="0"/>
              <a:t>You are asked in the first instance to read the criteria and mark the work individually, after which a discussion will follow;</a:t>
            </a:r>
          </a:p>
          <a:p>
            <a:r>
              <a:rPr lang="en-GB" dirty="0"/>
              <a:t>Please provide brief feedback to each student, Aru and </a:t>
            </a:r>
            <a:r>
              <a:rPr lang="en-GB" dirty="0" err="1"/>
              <a:t>Tena</a:t>
            </a:r>
            <a:r>
              <a:rPr lang="en-GB" dirty="0"/>
              <a:t>.</a:t>
            </a:r>
          </a:p>
          <a:p>
            <a:endParaRPr lang="en-GB" dirty="0"/>
          </a:p>
        </p:txBody>
      </p:sp>
    </p:spTree>
    <p:extLst>
      <p:ext uri="{BB962C8B-B14F-4D97-AF65-F5344CB8AC3E}">
        <p14:creationId xmlns:p14="http://schemas.microsoft.com/office/powerpoint/2010/main" val="2387156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7F767-728A-425E-A538-0569B73D3054}"/>
              </a:ext>
            </a:extLst>
          </p:cNvPr>
          <p:cNvSpPr>
            <a:spLocks noGrp="1"/>
          </p:cNvSpPr>
          <p:nvPr>
            <p:ph type="title"/>
          </p:nvPr>
        </p:nvSpPr>
        <p:spPr/>
        <p:txBody>
          <a:bodyPr/>
          <a:lstStyle/>
          <a:p>
            <a:r>
              <a:rPr lang="en-GB" dirty="0"/>
              <a:t>Learning points from this activity?</a:t>
            </a:r>
          </a:p>
        </p:txBody>
      </p:sp>
      <p:sp>
        <p:nvSpPr>
          <p:cNvPr id="3" name="Content Placeholder 2">
            <a:extLst>
              <a:ext uri="{FF2B5EF4-FFF2-40B4-BE49-F238E27FC236}">
                <a16:creationId xmlns:a16="http://schemas.microsoft.com/office/drawing/2014/main" id="{EBA2A9D9-EC9F-4922-8E00-6193A253696A}"/>
              </a:ext>
            </a:extLst>
          </p:cNvPr>
          <p:cNvSpPr>
            <a:spLocks noGrp="1"/>
          </p:cNvSpPr>
          <p:nvPr>
            <p:ph idx="1"/>
          </p:nvPr>
        </p:nvSpPr>
        <p:spPr/>
        <p:txBody>
          <a:bodyPr/>
          <a:lstStyle/>
          <a:p>
            <a:r>
              <a:rPr lang="en-GB" dirty="0"/>
              <a:t>The examples have been designed so that neither is either completely disastrous or stupendously good. Both have their flaws and it is in discussing the flaws that the facilitator can help assessors recognise that assessment is a complex, nuanced and demanding process, requiring the exercise of judgment by the assessors with outcomes that are rarely clear-cut. </a:t>
            </a:r>
          </a:p>
          <a:p>
            <a:r>
              <a:rPr lang="en-GB" dirty="0"/>
              <a:t>In discussing what marks have been given, it is likely that these will vary significantly across the whole group, which can give rise to conversations about how best to ensure inter-assessor reliability and how to ensure everyone is marking to the same standard.</a:t>
            </a:r>
          </a:p>
        </p:txBody>
      </p:sp>
    </p:spTree>
    <p:extLst>
      <p:ext uri="{BB962C8B-B14F-4D97-AF65-F5344CB8AC3E}">
        <p14:creationId xmlns:p14="http://schemas.microsoft.com/office/powerpoint/2010/main" val="4184927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6187D-7678-423D-B3B1-1B5A84A30023}"/>
              </a:ext>
            </a:extLst>
          </p:cNvPr>
          <p:cNvSpPr>
            <a:spLocks noGrp="1"/>
          </p:cNvSpPr>
          <p:nvPr>
            <p:ph type="title"/>
          </p:nvPr>
        </p:nvSpPr>
        <p:spPr/>
        <p:txBody>
          <a:bodyPr/>
          <a:lstStyle/>
          <a:p>
            <a:r>
              <a:rPr lang="en-GB" dirty="0"/>
              <a:t>Advice on achieving consistency of marking when multiple markers are involved </a:t>
            </a:r>
          </a:p>
        </p:txBody>
      </p:sp>
      <p:sp>
        <p:nvSpPr>
          <p:cNvPr id="3" name="Content Placeholder 2">
            <a:extLst>
              <a:ext uri="{FF2B5EF4-FFF2-40B4-BE49-F238E27FC236}">
                <a16:creationId xmlns:a16="http://schemas.microsoft.com/office/drawing/2014/main" id="{659C2AEA-440F-4AB0-9851-B765BE76F9E0}"/>
              </a:ext>
            </a:extLst>
          </p:cNvPr>
          <p:cNvSpPr>
            <a:spLocks noGrp="1"/>
          </p:cNvSpPr>
          <p:nvPr>
            <p:ph idx="1"/>
          </p:nvPr>
        </p:nvSpPr>
        <p:spPr/>
        <p:txBody>
          <a:bodyPr/>
          <a:lstStyle/>
          <a:p>
            <a:r>
              <a:rPr lang="en-GB" dirty="0"/>
              <a:t>Every assignment requires a ‘captain’ who is in charge of drafting the assignment, getting peer feedback on its feasibility and practicality, drafting the briefing for students in collaboration with peers and putting together the mark scheme and criteria, together with assessor guidance. This could comprise a rubric or notes on what assessors should be specially looking for. (It’s really helpful if this briefing can be in person, live or virtual)</a:t>
            </a:r>
          </a:p>
          <a:p>
            <a:r>
              <a:rPr lang="en-GB" dirty="0"/>
              <a:t>The ‘captain’ should not always be the module leader especially if more than one assignment is used in a module;</a:t>
            </a:r>
          </a:p>
          <a:p>
            <a:r>
              <a:rPr lang="en-GB" dirty="0"/>
              <a:t>The ‘captain’ is responsible for some level of scrutiny of the marking process, looking for anomalies and preparing a brief debrief for fellow assessors.</a:t>
            </a:r>
          </a:p>
        </p:txBody>
      </p:sp>
    </p:spTree>
    <p:extLst>
      <p:ext uri="{BB962C8B-B14F-4D97-AF65-F5344CB8AC3E}">
        <p14:creationId xmlns:p14="http://schemas.microsoft.com/office/powerpoint/2010/main" val="293461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5E348-FE6F-4B4F-9C7D-2AFDEBDAAE5B}"/>
              </a:ext>
            </a:extLst>
          </p:cNvPr>
          <p:cNvSpPr>
            <a:spLocks noGrp="1"/>
          </p:cNvSpPr>
          <p:nvPr>
            <p:ph type="title"/>
          </p:nvPr>
        </p:nvSpPr>
        <p:spPr/>
        <p:txBody>
          <a:bodyPr/>
          <a:lstStyle/>
          <a:p>
            <a:r>
              <a:rPr lang="en-GB" dirty="0"/>
              <a:t>Ensuring consistency of feedback</a:t>
            </a:r>
          </a:p>
        </p:txBody>
      </p:sp>
      <p:sp>
        <p:nvSpPr>
          <p:cNvPr id="3" name="Content Placeholder 2">
            <a:extLst>
              <a:ext uri="{FF2B5EF4-FFF2-40B4-BE49-F238E27FC236}">
                <a16:creationId xmlns:a16="http://schemas.microsoft.com/office/drawing/2014/main" id="{1D1F3A68-E051-41F4-A331-3F2B62C6FCB6}"/>
              </a:ext>
            </a:extLst>
          </p:cNvPr>
          <p:cNvSpPr>
            <a:spLocks noGrp="1"/>
          </p:cNvSpPr>
          <p:nvPr>
            <p:ph idx="1"/>
          </p:nvPr>
        </p:nvSpPr>
        <p:spPr/>
        <p:txBody>
          <a:bodyPr/>
          <a:lstStyle/>
          <a:p>
            <a:r>
              <a:rPr lang="en-GB" dirty="0"/>
              <a:t>It’s helpful if the assignment captain can provide guidance on the amount of feedback to be given by each assessor (word count or box size), the nature of the feedback and suggestions about resources that could be helpful for other assessors to mention (e.g. additional numeracy tasks to help students gain practice);</a:t>
            </a:r>
          </a:p>
          <a:p>
            <a:r>
              <a:rPr lang="en-GB" dirty="0"/>
              <a:t>School agreement on tone of feedback and dos and don’ts is also very helpful (i.e. a focus on making feedback forward-looking (termed feed-forward by some), encouraging and avoiding final language which gives students nowhere to go.</a:t>
            </a:r>
          </a:p>
          <a:p>
            <a:endParaRPr lang="en-GB" dirty="0"/>
          </a:p>
        </p:txBody>
      </p:sp>
    </p:spTree>
    <p:extLst>
      <p:ext uri="{BB962C8B-B14F-4D97-AF65-F5344CB8AC3E}">
        <p14:creationId xmlns:p14="http://schemas.microsoft.com/office/powerpoint/2010/main" val="3818240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A4F840-8B54-4944-9BA2-65F034368A07}"/>
              </a:ext>
            </a:extLst>
          </p:cNvPr>
          <p:cNvSpPr>
            <a:spLocks noGrp="1"/>
          </p:cNvSpPr>
          <p:nvPr>
            <p:ph type="title"/>
          </p:nvPr>
        </p:nvSpPr>
        <p:spPr>
          <a:xfrm>
            <a:off x="179512" y="122238"/>
            <a:ext cx="7821488"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1. Are your learning outcomes SMART or VASCULAR? The usual ‘requirements’ are that they be:</a:t>
            </a:r>
          </a:p>
        </p:txBody>
      </p:sp>
      <p:sp>
        <p:nvSpPr>
          <p:cNvPr id="5" name="Content Placeholder 4">
            <a:extLst>
              <a:ext uri="{FF2B5EF4-FFF2-40B4-BE49-F238E27FC236}">
                <a16:creationId xmlns:a16="http://schemas.microsoft.com/office/drawing/2014/main" id="{7C992D50-A2FB-4E34-AC24-A991602B314A}"/>
              </a:ext>
            </a:extLst>
          </p:cNvPr>
          <p:cNvSpPr>
            <a:spLocks noGrp="1"/>
          </p:cNvSpPr>
          <p:nvPr>
            <p:ph idx="1"/>
          </p:nvPr>
        </p:nvSpPr>
        <p:spPr>
          <a:xfrm>
            <a:off x="468313" y="1700807"/>
            <a:ext cx="8229600" cy="4501555"/>
          </a:xfrm>
        </p:spPr>
        <p:txBody>
          <a:bodyPr/>
          <a:lstStyle/>
          <a:p>
            <a:r>
              <a:rPr lang="en-GB" sz="2800" dirty="0"/>
              <a:t>Specific;</a:t>
            </a:r>
          </a:p>
          <a:p>
            <a:r>
              <a:rPr lang="en-GB" sz="2800" dirty="0"/>
              <a:t>Measurable;</a:t>
            </a:r>
          </a:p>
          <a:p>
            <a:r>
              <a:rPr lang="en-GB" sz="2800" dirty="0"/>
              <a:t>Achievable;</a:t>
            </a:r>
          </a:p>
          <a:p>
            <a:r>
              <a:rPr lang="en-GB" sz="2800" dirty="0"/>
              <a:t>Realistic;</a:t>
            </a:r>
          </a:p>
          <a:p>
            <a:r>
              <a:rPr lang="en-GB" sz="2800" dirty="0"/>
              <a:t>Time constrained.</a:t>
            </a:r>
          </a:p>
          <a:p>
            <a:pPr marL="0" indent="0">
              <a:buNone/>
            </a:pPr>
            <a:r>
              <a:rPr lang="en-GB" sz="2800" dirty="0"/>
              <a:t>Instead let’s make them VASCULAR</a:t>
            </a:r>
          </a:p>
          <a:p>
            <a:pPr marL="0" indent="0">
              <a:buNone/>
            </a:pPr>
            <a:r>
              <a:rPr lang="en-GB" sz="2800" dirty="0">
                <a:solidFill>
                  <a:srgbClr val="0070C0"/>
                </a:solidFill>
                <a:hlinkClick r:id="rId2">
                  <a:extLst>
                    <a:ext uri="{A12FA001-AC4F-418D-AE19-62706E023703}">
                      <ahyp:hlinkClr xmlns:ahyp="http://schemas.microsoft.com/office/drawing/2018/hyperlinkcolor" val="tx"/>
                    </a:ext>
                  </a:extLst>
                </a:hlinkClick>
              </a:rPr>
              <a:t>https://www.youtube.com/watch?v=3fWvtbojDfA&amp;feature=youtu.be</a:t>
            </a:r>
            <a:r>
              <a:rPr lang="en-GB" sz="2800" dirty="0">
                <a:solidFill>
                  <a:srgbClr val="0070C0"/>
                </a:solidFill>
              </a:rPr>
              <a:t> </a:t>
            </a:r>
          </a:p>
          <a:p>
            <a:endParaRPr lang="en-GB" sz="2800" dirty="0"/>
          </a:p>
        </p:txBody>
      </p:sp>
    </p:spTree>
    <p:extLst>
      <p:ext uri="{BB962C8B-B14F-4D97-AF65-F5344CB8AC3E}">
        <p14:creationId xmlns:p14="http://schemas.microsoft.com/office/powerpoint/2010/main" val="10240648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28068219"/>
              </p:ext>
            </p:extLst>
          </p:nvPr>
        </p:nvGraphicFramePr>
        <p:xfrm>
          <a:off x="215515" y="815181"/>
          <a:ext cx="8712969" cy="5558367"/>
        </p:xfrm>
        <a:graphic>
          <a:graphicData uri="http://schemas.openxmlformats.org/drawingml/2006/table">
            <a:tbl>
              <a:tblPr/>
              <a:tblGrid>
                <a:gridCol w="602628">
                  <a:extLst>
                    <a:ext uri="{9D8B030D-6E8A-4147-A177-3AD203B41FA5}">
                      <a16:colId xmlns:a16="http://schemas.microsoft.com/office/drawing/2014/main" val="20000"/>
                    </a:ext>
                  </a:extLst>
                </a:gridCol>
                <a:gridCol w="1883211">
                  <a:extLst>
                    <a:ext uri="{9D8B030D-6E8A-4147-A177-3AD203B41FA5}">
                      <a16:colId xmlns:a16="http://schemas.microsoft.com/office/drawing/2014/main" val="20001"/>
                    </a:ext>
                  </a:extLst>
                </a:gridCol>
                <a:gridCol w="892822">
                  <a:extLst>
                    <a:ext uri="{9D8B030D-6E8A-4147-A177-3AD203B41FA5}">
                      <a16:colId xmlns:a16="http://schemas.microsoft.com/office/drawing/2014/main" val="20002"/>
                    </a:ext>
                  </a:extLst>
                </a:gridCol>
                <a:gridCol w="3710573">
                  <a:extLst>
                    <a:ext uri="{9D8B030D-6E8A-4147-A177-3AD203B41FA5}">
                      <a16:colId xmlns:a16="http://schemas.microsoft.com/office/drawing/2014/main" val="20003"/>
                    </a:ext>
                  </a:extLst>
                </a:gridCol>
                <a:gridCol w="1623735">
                  <a:extLst>
                    <a:ext uri="{9D8B030D-6E8A-4147-A177-3AD203B41FA5}">
                      <a16:colId xmlns:a16="http://schemas.microsoft.com/office/drawing/2014/main" val="20004"/>
                    </a:ext>
                  </a:extLst>
                </a:gridCol>
              </a:tblGrid>
              <a:tr h="807558">
                <a:tc>
                  <a:txBody>
                    <a:bodyPr/>
                    <a:lstStyle/>
                    <a:p>
                      <a:pPr algn="ctr">
                        <a:lnSpc>
                          <a:spcPct val="115000"/>
                        </a:lnSpc>
                        <a:spcAft>
                          <a:spcPts val="0"/>
                        </a:spcAft>
                      </a:pPr>
                      <a:r>
                        <a:rPr lang="en-GB" sz="1200" b="1" dirty="0">
                          <a:latin typeface="+mn-lt"/>
                          <a:ea typeface="Calibri"/>
                          <a:cs typeface="Times New Roman"/>
                        </a:rPr>
                        <a:t>Criterion no</a:t>
                      </a:r>
                    </a:p>
                  </a:txBody>
                  <a:tcPr marL="40627" marR="40627"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Criterion</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100" b="1" dirty="0">
                          <a:latin typeface="+mn-lt"/>
                          <a:ea typeface="Calibri"/>
                          <a:cs typeface="Times New Roman"/>
                        </a:rPr>
                        <a:t>Mark</a:t>
                      </a:r>
                    </a:p>
                    <a:p>
                      <a:pPr algn="ctr">
                        <a:lnSpc>
                          <a:spcPct val="115000"/>
                        </a:lnSpc>
                        <a:spcAft>
                          <a:spcPts val="0"/>
                        </a:spcAft>
                      </a:pPr>
                      <a:r>
                        <a:rPr lang="en-GB" sz="1100" b="1" dirty="0">
                          <a:latin typeface="+mn-lt"/>
                          <a:ea typeface="Calibri"/>
                          <a:cs typeface="Times New Roman"/>
                        </a:rPr>
                        <a:t> (0-5</a:t>
                      </a:r>
                      <a:r>
                        <a:rPr lang="en-GB" sz="1100" b="1" baseline="0" dirty="0">
                          <a:latin typeface="+mn-lt"/>
                          <a:ea typeface="Calibri"/>
                          <a:cs typeface="Times New Roman"/>
                        </a:rPr>
                        <a:t> marks)</a:t>
                      </a:r>
                      <a:endParaRPr lang="en-GB" sz="1100" b="1" dirty="0">
                        <a:latin typeface="+mn-lt"/>
                        <a:ea typeface="Calibri"/>
                        <a:cs typeface="Times New Roman"/>
                      </a:endParaRPr>
                    </a:p>
                  </a:txBody>
                  <a:tcPr marL="40627" marR="40627"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Tutor</a:t>
                      </a:r>
                      <a:r>
                        <a:rPr lang="en-GB" sz="1600" b="1" baseline="0" dirty="0">
                          <a:latin typeface="+mn-lt"/>
                          <a:ea typeface="Calibri"/>
                          <a:cs typeface="Times New Roman"/>
                        </a:rPr>
                        <a:t> c</a:t>
                      </a:r>
                      <a:r>
                        <a:rPr lang="en-GB" sz="1600" b="1" dirty="0">
                          <a:latin typeface="+mn-lt"/>
                          <a:ea typeface="Calibri"/>
                          <a:cs typeface="Times New Roman"/>
                        </a:rPr>
                        <a:t>omments and suggestions for further work</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b="1" dirty="0">
                          <a:latin typeface="+mn-lt"/>
                          <a:ea typeface="Calibri"/>
                          <a:cs typeface="Times New Roman"/>
                        </a:rPr>
                        <a:t>Student response</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14516">
                <a:tc>
                  <a:txBody>
                    <a:bodyPr/>
                    <a:lstStyle/>
                    <a:p>
                      <a:pPr algn="ctr">
                        <a:lnSpc>
                          <a:spcPct val="115000"/>
                        </a:lnSpc>
                        <a:spcAft>
                          <a:spcPts val="0"/>
                        </a:spcAft>
                      </a:pPr>
                      <a:r>
                        <a:rPr lang="en-GB" sz="2000" b="1" dirty="0">
                          <a:latin typeface="+mn-lt"/>
                          <a:ea typeface="Calibri"/>
                          <a:cs typeface="Times New Roman"/>
                        </a:rPr>
                        <a:t>1</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Demonstrates ability to present information clearly logically, accurately and fluently</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latin typeface="+mn-lt"/>
                          <a:ea typeface="Calibri"/>
                          <a:cs typeface="Times New Roman"/>
                        </a:rPr>
                        <a:t>3</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This work is written reasonably fluently</a:t>
                      </a:r>
                      <a:r>
                        <a:rPr lang="en-GB" sz="16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600" b="1" dirty="0">
                        <a:latin typeface="+mn-lt"/>
                        <a:ea typeface="Calibri"/>
                        <a:cs typeface="Times New Roman"/>
                      </a:endParaRP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000" dirty="0">
                          <a:latin typeface="Blackadder ITC" pitchFamily="82" charset="0"/>
                          <a:ea typeface="Batang" pitchFamily="18" charset="-127"/>
                          <a:cs typeface="Times New Roman"/>
                        </a:rPr>
                        <a:t>This is something I’ve had problems with over the years but am still working on it</a:t>
                      </a:r>
                      <a:endParaRPr lang="en-GB" sz="2000" dirty="0">
                        <a:latin typeface="+mn-lt"/>
                        <a:ea typeface="Calibri"/>
                        <a:cs typeface="Times New Roman"/>
                      </a:endParaRP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05401">
                <a:tc>
                  <a:txBody>
                    <a:bodyPr/>
                    <a:lstStyle/>
                    <a:p>
                      <a:pPr algn="ctr">
                        <a:lnSpc>
                          <a:spcPct val="115000"/>
                        </a:lnSpc>
                        <a:spcAft>
                          <a:spcPts val="0"/>
                        </a:spcAft>
                      </a:pPr>
                      <a:r>
                        <a:rPr lang="en-GB" sz="2000" b="1" dirty="0">
                          <a:latin typeface="+mn-lt"/>
                          <a:ea typeface="Calibri"/>
                          <a:cs typeface="Times New Roman"/>
                        </a:rPr>
                        <a:t>2</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Demonstrates ability to choose</a:t>
                      </a:r>
                      <a:r>
                        <a:rPr lang="en-GB" sz="1600" b="1" baseline="0" dirty="0">
                          <a:latin typeface="+mn-lt"/>
                          <a:ea typeface="Calibri"/>
                          <a:cs typeface="Times New Roman"/>
                        </a:rPr>
                        <a:t> and use appropriate software</a:t>
                      </a:r>
                      <a:endParaRPr lang="en-GB" sz="1600" b="1" dirty="0">
                        <a:latin typeface="+mn-lt"/>
                        <a:ea typeface="Calibri"/>
                        <a:cs typeface="Times New Roman"/>
                      </a:endParaRP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latin typeface="+mn-lt"/>
                          <a:ea typeface="Calibri"/>
                          <a:cs typeface="Times New Roman"/>
                        </a:rPr>
                        <a:t>5</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Made excellent choices and used it well to suit the context of the problem being addressed</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000" dirty="0">
                          <a:latin typeface="Blackadder ITC" pitchFamily="82" charset="0"/>
                          <a:ea typeface="Batang" pitchFamily="18" charset="-127"/>
                          <a:cs typeface="Times New Roman"/>
                        </a:rPr>
                        <a:t>Thank you</a:t>
                      </a:r>
                      <a:endParaRPr lang="en-GB" sz="2000" dirty="0">
                        <a:latin typeface="+mn-lt"/>
                        <a:ea typeface="Calibri"/>
                        <a:cs typeface="Times New Roman"/>
                      </a:endParaRP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29109">
                <a:tc>
                  <a:txBody>
                    <a:bodyPr/>
                    <a:lstStyle/>
                    <a:p>
                      <a:pPr algn="ctr">
                        <a:lnSpc>
                          <a:spcPct val="115000"/>
                        </a:lnSpc>
                        <a:spcAft>
                          <a:spcPts val="0"/>
                        </a:spcAft>
                      </a:pPr>
                      <a:r>
                        <a:rPr lang="en-GB" sz="2000" b="1" dirty="0">
                          <a:latin typeface="+mn-lt"/>
                          <a:ea typeface="Calibri"/>
                          <a:cs typeface="Times New Roman"/>
                        </a:rPr>
                        <a:t>3</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Demonstrates ability to use a range of reference materials and cite them appropriately </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b="1" dirty="0">
                          <a:latin typeface="+mn-lt"/>
                          <a:ea typeface="Calibri"/>
                          <a:cs typeface="Times New Roman"/>
                        </a:rPr>
                        <a:t>1</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b="1" dirty="0">
                          <a:latin typeface="+mn-lt"/>
                          <a:ea typeface="Calibri"/>
                          <a:cs typeface="Times New Roman"/>
                        </a:rPr>
                        <a:t>Cited only one reference and did</a:t>
                      </a:r>
                      <a:r>
                        <a:rPr lang="en-GB" sz="1600" b="1" baseline="0" dirty="0">
                          <a:latin typeface="+mn-lt"/>
                          <a:ea typeface="Calibri"/>
                          <a:cs typeface="Times New Roman"/>
                        </a:rPr>
                        <a:t> so inaccurately</a:t>
                      </a:r>
                    </a:p>
                    <a:p>
                      <a:pPr>
                        <a:lnSpc>
                          <a:spcPct val="115000"/>
                        </a:lnSpc>
                        <a:spcAft>
                          <a:spcPts val="0"/>
                        </a:spcAft>
                      </a:pPr>
                      <a:r>
                        <a:rPr lang="en-GB" sz="1600" b="1" baseline="0" dirty="0">
                          <a:latin typeface="+mn-lt"/>
                          <a:ea typeface="Calibri"/>
                          <a:cs typeface="Times New Roman"/>
                        </a:rPr>
                        <a:t>Please refer to the referencing guide on the VLE and ensure that you provide all the information required</a:t>
                      </a:r>
                      <a:endParaRPr lang="en-GB" sz="1600" b="1" dirty="0">
                        <a:latin typeface="+mn-lt"/>
                        <a:ea typeface="Calibri"/>
                        <a:cs typeface="Times New Roman"/>
                      </a:endParaRP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400" dirty="0">
                          <a:latin typeface="Blackadder ITC" pitchFamily="82" charset="0"/>
                          <a:ea typeface="Batang" pitchFamily="18" charset="-127"/>
                          <a:cs typeface="Times New Roman"/>
                        </a:rPr>
                        <a:t>I've checked it out and see where I was going wrong</a:t>
                      </a:r>
                    </a:p>
                  </a:txBody>
                  <a:tcPr marL="40627" marR="406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1143001" y="815181"/>
            <a:ext cx="138564" cy="427040"/>
          </a:xfrm>
          <a:prstGeom prst="rect">
            <a:avLst/>
          </a:prstGeom>
          <a:noFill/>
          <a:ln w="9525">
            <a:noFill/>
            <a:miter lim="800000"/>
            <a:headEnd/>
            <a:tailEnd/>
          </a:ln>
          <a:effectLst/>
        </p:spPr>
        <p:txBody>
          <a:bodyPr vert="horz" wrap="none" lIns="68580" tIns="34290" rIns="68580" bIns="34290" numCol="1" anchor="ctr" anchorCtr="0" compatLnSpc="1">
            <a:prstTxWarp prst="textNoShape">
              <a:avLst/>
            </a:prstTxWarp>
            <a:spAutoFit/>
          </a:bodyPr>
          <a:lstStyle/>
          <a:p>
            <a:pPr fontAlgn="base">
              <a:spcBef>
                <a:spcPct val="0"/>
              </a:spcBef>
              <a:spcAft>
                <a:spcPct val="0"/>
              </a:spcAft>
            </a:pPr>
            <a:endParaRPr lang="en-US" sz="2325" dirty="0">
              <a:latin typeface="Arial" pitchFamily="34" charset="0"/>
            </a:endParaRPr>
          </a:p>
        </p:txBody>
      </p:sp>
      <p:sp>
        <p:nvSpPr>
          <p:cNvPr id="6" name="Title 5"/>
          <p:cNvSpPr>
            <a:spLocks noGrp="1"/>
          </p:cNvSpPr>
          <p:nvPr>
            <p:ph type="title"/>
          </p:nvPr>
        </p:nvSpPr>
        <p:spPr>
          <a:xfrm>
            <a:off x="1393059" y="188640"/>
            <a:ext cx="5657850" cy="494611"/>
          </a:xfrm>
          <a:noFill/>
          <a:ln w="9525">
            <a:noFill/>
            <a:miter lim="800000"/>
            <a:headEnd/>
            <a:tailEnd/>
          </a:ln>
        </p:spPr>
        <p:txBody>
          <a:bodyPr vert="horz" wrap="square" lIns="68580" tIns="34290" rIns="68580" bIns="34290" numCol="1" rtlCol="0" anchor="b" anchorCtr="0" compatLnSpc="1">
            <a:prstTxWarp prst="textNoShape">
              <a:avLst/>
            </a:prstTxWarp>
            <a:normAutofit/>
          </a:bodyPr>
          <a:lstStyle/>
          <a:p>
            <a:pPr eaLnBrk="1" hangingPunct="1"/>
            <a:r>
              <a:rPr lang="en-GB" sz="2400" dirty="0"/>
              <a:t>Sample assignment return proforma</a:t>
            </a:r>
          </a:p>
        </p:txBody>
      </p:sp>
    </p:spTree>
    <p:extLst>
      <p:ext uri="{BB962C8B-B14F-4D97-AF65-F5344CB8AC3E}">
        <p14:creationId xmlns:p14="http://schemas.microsoft.com/office/powerpoint/2010/main" val="2739752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F6F4B-01E2-4C80-94BE-67236300175A}"/>
              </a:ext>
            </a:extLst>
          </p:cNvPr>
          <p:cNvSpPr>
            <a:spLocks noGrp="1"/>
          </p:cNvSpPr>
          <p:nvPr>
            <p:ph type="title"/>
          </p:nvPr>
        </p:nvSpPr>
        <p:spPr/>
        <p:txBody>
          <a:bodyPr/>
          <a:lstStyle/>
          <a:p>
            <a:r>
              <a:rPr lang="en-GB" dirty="0"/>
              <a:t>4. Ensuring fairness in assessed group activities and presentations</a:t>
            </a:r>
          </a:p>
        </p:txBody>
      </p:sp>
      <p:sp>
        <p:nvSpPr>
          <p:cNvPr id="3" name="Content Placeholder 2">
            <a:extLst>
              <a:ext uri="{FF2B5EF4-FFF2-40B4-BE49-F238E27FC236}">
                <a16:creationId xmlns:a16="http://schemas.microsoft.com/office/drawing/2014/main" id="{88AB7E9F-5413-483C-A8A3-2941694CA23F}"/>
              </a:ext>
            </a:extLst>
          </p:cNvPr>
          <p:cNvSpPr>
            <a:spLocks noGrp="1"/>
          </p:cNvSpPr>
          <p:nvPr>
            <p:ph idx="1"/>
          </p:nvPr>
        </p:nvSpPr>
        <p:spPr/>
        <p:txBody>
          <a:bodyPr/>
          <a:lstStyle/>
          <a:p>
            <a:r>
              <a:rPr lang="en-GB" dirty="0"/>
              <a:t>Unfairness in assessment is one of the most complained-about areas in student feedback, especially NSS, and often results from some students perceiving others to be not ‘pulling their weight’;</a:t>
            </a:r>
          </a:p>
          <a:p>
            <a:r>
              <a:rPr lang="en-GB" dirty="0"/>
              <a:t>Fellow students are more understanding of poor contributors if they know there is a good reason for it;</a:t>
            </a:r>
          </a:p>
          <a:p>
            <a:r>
              <a:rPr lang="en-GB" dirty="0"/>
              <a:t>It is a key responsibility for assessors and assessment captains to set up assessed group activities in ways that mitigate against poor group behaviour, and establishing shared ground rules is a crucial part of this. </a:t>
            </a:r>
          </a:p>
        </p:txBody>
      </p:sp>
    </p:spTree>
    <p:extLst>
      <p:ext uri="{BB962C8B-B14F-4D97-AF65-F5344CB8AC3E}">
        <p14:creationId xmlns:p14="http://schemas.microsoft.com/office/powerpoint/2010/main" val="3167958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A7985E9F-6B91-443A-A989-89BCC253A1A4}"/>
              </a:ext>
            </a:extLst>
          </p:cNvPr>
          <p:cNvSpPr>
            <a:spLocks noGrp="1"/>
          </p:cNvSpPr>
          <p:nvPr>
            <p:ph type="title"/>
          </p:nvPr>
        </p:nvSpPr>
        <p:spPr/>
        <p:txBody>
          <a:bodyPr/>
          <a:lstStyle/>
          <a:p>
            <a:r>
              <a:rPr lang="en-GB" altLang="en-US"/>
              <a:t>Implicit values in group work</a:t>
            </a:r>
            <a:br>
              <a:rPr lang="en-GB" altLang="en-US"/>
            </a:br>
            <a:endParaRPr lang="en-GB" altLang="en-US"/>
          </a:p>
        </p:txBody>
      </p:sp>
      <p:sp>
        <p:nvSpPr>
          <p:cNvPr id="22531" name="Content Placeholder 2">
            <a:extLst>
              <a:ext uri="{FF2B5EF4-FFF2-40B4-BE49-F238E27FC236}">
                <a16:creationId xmlns:a16="http://schemas.microsoft.com/office/drawing/2014/main" id="{168D1E38-5281-4EBC-976E-1058BB655810}"/>
              </a:ext>
            </a:extLst>
          </p:cNvPr>
          <p:cNvSpPr>
            <a:spLocks noGrp="1"/>
          </p:cNvSpPr>
          <p:nvPr>
            <p:ph idx="1"/>
          </p:nvPr>
        </p:nvSpPr>
        <p:spPr>
          <a:xfrm>
            <a:off x="214313" y="1196975"/>
            <a:ext cx="8643937" cy="5005388"/>
          </a:xfrm>
        </p:spPr>
        <p:txBody>
          <a:bodyPr/>
          <a:lstStyle/>
          <a:p>
            <a:r>
              <a:rPr lang="en-GB" altLang="en-US" dirty="0"/>
              <a:t>Respect for the opinions and viewpoints of others, listening and responding appropriately:</a:t>
            </a:r>
          </a:p>
          <a:p>
            <a:r>
              <a:rPr lang="en-GB" altLang="en-US" dirty="0"/>
              <a:t>An agreement to take turns rather than excessive domination by individuals;</a:t>
            </a:r>
          </a:p>
          <a:p>
            <a:r>
              <a:rPr lang="en-GB" altLang="en-US" dirty="0"/>
              <a:t>Respect for valid reasoning. The ability to detect poor argument and to engage in respectful dialogue;</a:t>
            </a:r>
          </a:p>
          <a:p>
            <a:r>
              <a:rPr lang="en-GB" altLang="en-US" dirty="0"/>
              <a:t>A commitment to regular attendance and to cooperation with others in independent group work involving debate and dialogue;</a:t>
            </a:r>
          </a:p>
          <a:p>
            <a:r>
              <a:rPr lang="en-GB" altLang="en-US" dirty="0"/>
              <a:t>Consensus that a fairly-agreed course of action will be stood by under the principle of collective responsibility;</a:t>
            </a:r>
          </a:p>
          <a:p>
            <a:r>
              <a:rPr lang="en-GB" altLang="en-US" dirty="0"/>
              <a:t>A commitment to shared reflection on course processes.</a:t>
            </a:r>
          </a:p>
          <a:p>
            <a:pPr>
              <a:buFont typeface="Wingdings" panose="05000000000000000000" pitchFamily="2" charset="2"/>
              <a:buNone/>
            </a:pPr>
            <a:r>
              <a:rPr lang="en-GB" altLang="en-US" dirty="0"/>
              <a:t>(adapted from Foreman-Peck and Winch, 2010)</a:t>
            </a:r>
          </a:p>
          <a:p>
            <a:endParaRPr lang="en-GB" altLang="en-US" dirty="0"/>
          </a:p>
        </p:txBody>
      </p:sp>
    </p:spTree>
    <p:extLst>
      <p:ext uri="{BB962C8B-B14F-4D97-AF65-F5344CB8AC3E}">
        <p14:creationId xmlns:p14="http://schemas.microsoft.com/office/powerpoint/2010/main" val="803004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681188A6-8040-4307-82CC-A0AA3872FDDC}"/>
              </a:ext>
            </a:extLst>
          </p:cNvPr>
          <p:cNvSpPr>
            <a:spLocks noGrp="1"/>
          </p:cNvSpPr>
          <p:nvPr>
            <p:ph type="title"/>
          </p:nvPr>
        </p:nvSpPr>
        <p:spPr/>
        <p:txBody>
          <a:bodyPr/>
          <a:lstStyle/>
          <a:p>
            <a:r>
              <a:rPr lang="en-GB" altLang="en-US"/>
              <a:t>Why get students working in small groups?</a:t>
            </a:r>
          </a:p>
        </p:txBody>
      </p:sp>
      <p:sp>
        <p:nvSpPr>
          <p:cNvPr id="10243" name="Content Placeholder 2">
            <a:extLst>
              <a:ext uri="{FF2B5EF4-FFF2-40B4-BE49-F238E27FC236}">
                <a16:creationId xmlns:a16="http://schemas.microsoft.com/office/drawing/2014/main" id="{C0A70ABE-A6FF-4358-99FA-26AFCF459C12}"/>
              </a:ext>
            </a:extLst>
          </p:cNvPr>
          <p:cNvSpPr>
            <a:spLocks noGrp="1"/>
          </p:cNvSpPr>
          <p:nvPr>
            <p:ph idx="1"/>
          </p:nvPr>
        </p:nvSpPr>
        <p:spPr/>
        <p:txBody>
          <a:bodyPr/>
          <a:lstStyle/>
          <a:p>
            <a:pPr eaLnBrk="1" fontAlgn="t" hangingPunct="1"/>
            <a:r>
              <a:rPr lang="en-US" altLang="en-US"/>
              <a:t>Teaching in small groups requires a range of skills different from those used in lecturing, particularly in terms of managing student inputs and activities. Group size and means of formation can influence student behaviors, hence the importance of tutor choices. </a:t>
            </a:r>
          </a:p>
          <a:p>
            <a:pPr eaLnBrk="1" hangingPunct="1"/>
            <a:r>
              <a:rPr lang="en-US" altLang="en-US"/>
              <a:t>Effective tutoring can engender positive student behaviours and study habits, to ensure that all students are well prepared as learners.</a:t>
            </a:r>
          </a:p>
          <a:p>
            <a:pPr eaLnBrk="1" hangingPunct="1"/>
            <a:r>
              <a:rPr lang="en-US" altLang="en-US"/>
              <a:t>Most employers expect graduates to be able to perform well in team situations, and so effective in-course support for skills development is key.</a:t>
            </a:r>
          </a:p>
          <a:p>
            <a:endParaRPr lang="en-GB" altLang="en-US"/>
          </a:p>
        </p:txBody>
      </p:sp>
    </p:spTree>
    <p:extLst>
      <p:ext uri="{BB962C8B-B14F-4D97-AF65-F5344CB8AC3E}">
        <p14:creationId xmlns:p14="http://schemas.microsoft.com/office/powerpoint/2010/main" val="14109314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5B8CE33-E1E3-449C-B99F-49A2A0B2473C}"/>
              </a:ext>
            </a:extLst>
          </p:cNvPr>
          <p:cNvSpPr>
            <a:spLocks noGrp="1"/>
          </p:cNvSpPr>
          <p:nvPr>
            <p:ph type="title"/>
          </p:nvPr>
        </p:nvSpPr>
        <p:spPr/>
        <p:txBody>
          <a:bodyPr/>
          <a:lstStyle/>
          <a:p>
            <a:r>
              <a:rPr lang="en-GB" altLang="en-US"/>
              <a:t>Group work to encourage learning</a:t>
            </a:r>
          </a:p>
        </p:txBody>
      </p:sp>
      <p:sp>
        <p:nvSpPr>
          <p:cNvPr id="12291" name="Content Placeholder 2">
            <a:extLst>
              <a:ext uri="{FF2B5EF4-FFF2-40B4-BE49-F238E27FC236}">
                <a16:creationId xmlns:a16="http://schemas.microsoft.com/office/drawing/2014/main" id="{06805F08-707C-4EB3-A5E7-57CE244546F0}"/>
              </a:ext>
            </a:extLst>
          </p:cNvPr>
          <p:cNvSpPr>
            <a:spLocks noGrp="1"/>
          </p:cNvSpPr>
          <p:nvPr>
            <p:ph idx="1"/>
          </p:nvPr>
        </p:nvSpPr>
        <p:spPr/>
        <p:txBody>
          <a:bodyPr/>
          <a:lstStyle/>
          <a:p>
            <a:r>
              <a:rPr lang="en-GB" altLang="en-US"/>
              <a:t>Working in small groups can be a highly effective means of engendering learning particularly when purposeful and systematic approaches are used;</a:t>
            </a:r>
          </a:p>
          <a:p>
            <a:r>
              <a:rPr lang="en-GB" altLang="en-US"/>
              <a:t>Students frequently quite like being involved in group tasks, but often don’t like being assessed as a member of a group as they often see it as unfair;</a:t>
            </a:r>
          </a:p>
          <a:p>
            <a:r>
              <a:rPr lang="en-GB" altLang="en-US"/>
              <a:t>When you ask students years after they have finished university what they found their most memorable experiences, group work often features in both positive and negative comments.</a:t>
            </a:r>
          </a:p>
        </p:txBody>
      </p:sp>
    </p:spTree>
    <p:extLst>
      <p:ext uri="{BB962C8B-B14F-4D97-AF65-F5344CB8AC3E}">
        <p14:creationId xmlns:p14="http://schemas.microsoft.com/office/powerpoint/2010/main" val="10045941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685E4B9-4F2D-4F5F-B97E-FE2255FB3E57}"/>
              </a:ext>
            </a:extLst>
          </p:cNvPr>
          <p:cNvSpPr>
            <a:spLocks noGrp="1"/>
          </p:cNvSpPr>
          <p:nvPr>
            <p:ph type="title"/>
          </p:nvPr>
        </p:nvSpPr>
        <p:spPr>
          <a:xfrm>
            <a:off x="457200" y="122238"/>
            <a:ext cx="7543800" cy="806450"/>
          </a:xfrm>
        </p:spPr>
        <p:txBody>
          <a:bodyPr/>
          <a:lstStyle/>
          <a:p>
            <a:r>
              <a:rPr lang="en-GB" altLang="en-US"/>
              <a:t>Ten steps for effective assessed group work</a:t>
            </a:r>
          </a:p>
        </p:txBody>
      </p:sp>
      <p:sp>
        <p:nvSpPr>
          <p:cNvPr id="3" name="Content Placeholder 2">
            <a:extLst>
              <a:ext uri="{FF2B5EF4-FFF2-40B4-BE49-F238E27FC236}">
                <a16:creationId xmlns:a16="http://schemas.microsoft.com/office/drawing/2014/main" id="{7F5AAE72-9218-41C0-B097-91610BF4E1F0}"/>
              </a:ext>
            </a:extLst>
          </p:cNvPr>
          <p:cNvSpPr>
            <a:spLocks noGrp="1"/>
          </p:cNvSpPr>
          <p:nvPr>
            <p:ph idx="1"/>
          </p:nvPr>
        </p:nvSpPr>
        <p:spPr>
          <a:xfrm>
            <a:off x="468313" y="1071563"/>
            <a:ext cx="8229600" cy="5130800"/>
          </a:xfrm>
        </p:spPr>
        <p:txBody>
          <a:bodyPr/>
          <a:lstStyle/>
          <a:p>
            <a:pPr marL="457200" indent="-457200">
              <a:buSzPct val="100000"/>
              <a:buFont typeface="+mj-lt"/>
              <a:buAutoNum type="arabicPeriod"/>
              <a:defRPr/>
            </a:pPr>
            <a:r>
              <a:rPr lang="en-GB" dirty="0"/>
              <a:t>In the initial briefings, e</a:t>
            </a:r>
            <a:r>
              <a:rPr lang="en-GB" b="0" dirty="0"/>
              <a:t>m</a:t>
            </a:r>
            <a:r>
              <a:rPr lang="en-GB" dirty="0"/>
              <a:t>phasise not just what is to be achieved and how it is to be assessed, but also the rationale for both doing group work and assessing it;</a:t>
            </a:r>
          </a:p>
          <a:p>
            <a:pPr marL="457200" indent="-457200">
              <a:buSzPct val="100000"/>
              <a:buFont typeface="+mj-lt"/>
              <a:buAutoNum type="arabicPeriod"/>
              <a:defRPr/>
            </a:pPr>
            <a:r>
              <a:rPr lang="en-GB" dirty="0"/>
              <a:t>Provide references to research literature on the value placed on group work by employers and graduates;</a:t>
            </a:r>
          </a:p>
          <a:p>
            <a:pPr marL="457200" indent="-457200">
              <a:buSzPct val="100000"/>
              <a:buFont typeface="+mj-lt"/>
              <a:buAutoNum type="arabicPeriod"/>
              <a:defRPr/>
            </a:pPr>
            <a:r>
              <a:rPr lang="en-GB" dirty="0"/>
              <a:t>Ensure that the criteria for assessment are transparent, logical, constructively aligned and reward good group behaviour;</a:t>
            </a:r>
          </a:p>
          <a:p>
            <a:pPr marL="457200" indent="-457200">
              <a:buSzPct val="100000"/>
              <a:buFont typeface="+mj-lt"/>
              <a:buAutoNum type="arabicPeriod"/>
              <a:defRPr/>
            </a:pPr>
            <a:r>
              <a:rPr lang="en-GB" dirty="0"/>
              <a:t>Ensure the tasks you give them are authentic and meaningful;</a:t>
            </a:r>
          </a:p>
          <a:p>
            <a:pPr marL="457200" indent="-457200">
              <a:buSzPct val="100000"/>
              <a:buFont typeface="+mj-lt"/>
              <a:buAutoNum type="arabicPeriod"/>
              <a:defRPr/>
            </a:pPr>
            <a:endParaRPr lang="en-GB" dirty="0"/>
          </a:p>
          <a:p>
            <a:pPr marL="457200" indent="-457200">
              <a:buSzPct val="100000"/>
              <a:buFont typeface="+mj-lt"/>
              <a:buAutoNum type="arabicPeriod"/>
              <a:defRPr/>
            </a:pPr>
            <a:endParaRPr lang="en-GB" dirty="0"/>
          </a:p>
          <a:p>
            <a:pPr>
              <a:buSzPct val="100000"/>
              <a:defRPr/>
            </a:pPr>
            <a:endParaRPr lang="en-GB" dirty="0"/>
          </a:p>
        </p:txBody>
      </p:sp>
    </p:spTree>
    <p:extLst>
      <p:ext uri="{BB962C8B-B14F-4D97-AF65-F5344CB8AC3E}">
        <p14:creationId xmlns:p14="http://schemas.microsoft.com/office/powerpoint/2010/main" val="2565584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E693E04A-A7C1-4073-97A0-FC31DBB9D49E}"/>
              </a:ext>
            </a:extLst>
          </p:cNvPr>
          <p:cNvSpPr>
            <a:spLocks noGrp="1"/>
          </p:cNvSpPr>
          <p:nvPr>
            <p:ph type="title"/>
          </p:nvPr>
        </p:nvSpPr>
        <p:spPr/>
        <p:txBody>
          <a:bodyPr/>
          <a:lstStyle/>
          <a:p>
            <a:r>
              <a:rPr lang="en-GB" altLang="en-US"/>
              <a:t>Ten stages of effective assessed group work (continued)</a:t>
            </a:r>
          </a:p>
        </p:txBody>
      </p:sp>
      <p:sp>
        <p:nvSpPr>
          <p:cNvPr id="21507" name="Content Placeholder 2">
            <a:extLst>
              <a:ext uri="{FF2B5EF4-FFF2-40B4-BE49-F238E27FC236}">
                <a16:creationId xmlns:a16="http://schemas.microsoft.com/office/drawing/2014/main" id="{B26DE4A2-0CB2-4C1B-B13A-CFBDD493ABFC}"/>
              </a:ext>
            </a:extLst>
          </p:cNvPr>
          <p:cNvSpPr>
            <a:spLocks noGrp="1"/>
          </p:cNvSpPr>
          <p:nvPr>
            <p:ph idx="1"/>
          </p:nvPr>
        </p:nvSpPr>
        <p:spPr/>
        <p:txBody>
          <a:bodyPr/>
          <a:lstStyle/>
          <a:p>
            <a:pPr marL="457200" indent="-457200">
              <a:buSzPct val="100000"/>
              <a:buFont typeface="Arial" panose="020B0604020202020204" pitchFamily="34" charset="0"/>
              <a:buAutoNum type="arabicPeriod" startAt="5"/>
            </a:pPr>
            <a:r>
              <a:rPr lang="en-GB" altLang="en-US" dirty="0"/>
              <a:t>Provide risk-free rehearsal opportunities so that students can make mistakes in a safe environment;</a:t>
            </a:r>
          </a:p>
          <a:p>
            <a:pPr marL="457200" indent="-457200">
              <a:buSzPct val="100000"/>
              <a:buFont typeface="Arial" panose="020B0604020202020204" pitchFamily="34" charset="0"/>
              <a:buAutoNum type="arabicPeriod" startAt="5"/>
            </a:pPr>
            <a:r>
              <a:rPr lang="en-GB" altLang="en-US" dirty="0"/>
              <a:t>Offer dialogic opportunities for students to ask questions and clarify potential misunderstandings;</a:t>
            </a:r>
          </a:p>
          <a:p>
            <a:pPr marL="457200" indent="-457200">
              <a:buSzPct val="100000"/>
              <a:buFont typeface="Arial" panose="020B0604020202020204" pitchFamily="34" charset="0"/>
              <a:buAutoNum type="arabicPeriod" startAt="5"/>
            </a:pPr>
            <a:r>
              <a:rPr lang="en-GB" altLang="en-US" dirty="0"/>
              <a:t>Make it clear that sorting out group dysfunction is part of the task;</a:t>
            </a:r>
          </a:p>
          <a:p>
            <a:pPr marL="457200" indent="-457200">
              <a:buSzPct val="100000"/>
              <a:buFont typeface="Arial" panose="020B0604020202020204" pitchFamily="34" charset="0"/>
              <a:buAutoNum type="arabicPeriod" startAt="5"/>
            </a:pPr>
            <a:r>
              <a:rPr lang="en-GB" altLang="en-US" dirty="0"/>
              <a:t>Offer the services of an ‘ombudsperson’ to provide arbitration as necessary;</a:t>
            </a:r>
          </a:p>
          <a:p>
            <a:pPr marL="457200" indent="-457200">
              <a:buSzPct val="100000"/>
              <a:buFont typeface="Arial" panose="020B0604020202020204" pitchFamily="34" charset="0"/>
              <a:buAutoNum type="arabicPeriod" startAt="5"/>
            </a:pPr>
            <a:r>
              <a:rPr lang="en-GB" altLang="en-US" dirty="0"/>
              <a:t>Debrief at the end of the task and the assessment process so students recognise how the marks have been achieved.</a:t>
            </a:r>
          </a:p>
          <a:p>
            <a:pPr marL="457200" indent="-457200">
              <a:buSzPct val="100000"/>
              <a:buFont typeface="Arial" panose="020B0604020202020204" pitchFamily="34" charset="0"/>
              <a:buAutoNum type="arabicPeriod" startAt="5"/>
            </a:pPr>
            <a:r>
              <a:rPr lang="en-GB" altLang="en-US" dirty="0"/>
              <a:t>Clarify what are the values that underpin your group assessment process.</a:t>
            </a:r>
          </a:p>
          <a:p>
            <a:pPr marL="457200" indent="-457200">
              <a:buSzPct val="100000"/>
              <a:buFont typeface="Arial" panose="020B0604020202020204" pitchFamily="34" charset="0"/>
              <a:buAutoNum type="arabicPeriod" startAt="5"/>
            </a:pPr>
            <a:endParaRPr lang="en-GB" altLang="en-US" dirty="0"/>
          </a:p>
        </p:txBody>
      </p:sp>
    </p:spTree>
    <p:extLst>
      <p:ext uri="{BB962C8B-B14F-4D97-AF65-F5344CB8AC3E}">
        <p14:creationId xmlns:p14="http://schemas.microsoft.com/office/powerpoint/2010/main" val="32842428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A2B11099-6B29-4D0B-ACEE-BD39D90F9FEA}"/>
              </a:ext>
            </a:extLst>
          </p:cNvPr>
          <p:cNvSpPr>
            <a:spLocks noGrp="1"/>
          </p:cNvSpPr>
          <p:nvPr>
            <p:ph type="title"/>
          </p:nvPr>
        </p:nvSpPr>
        <p:spPr/>
        <p:txBody>
          <a:bodyPr/>
          <a:lstStyle/>
          <a:p>
            <a:r>
              <a:rPr lang="en-GB" altLang="en-US" dirty="0"/>
              <a:t>How are you going to set up group work: </a:t>
            </a:r>
            <a:br>
              <a:rPr lang="en-GB" altLang="en-US" dirty="0"/>
            </a:br>
            <a:r>
              <a:rPr lang="en-GB" altLang="en-US" dirty="0"/>
              <a:t>7 strategies for assessing students in groups</a:t>
            </a:r>
          </a:p>
        </p:txBody>
      </p:sp>
      <p:sp>
        <p:nvSpPr>
          <p:cNvPr id="24579" name="Content Placeholder 2">
            <a:extLst>
              <a:ext uri="{FF2B5EF4-FFF2-40B4-BE49-F238E27FC236}">
                <a16:creationId xmlns:a16="http://schemas.microsoft.com/office/drawing/2014/main" id="{A360FEF9-AF7B-411D-89A5-4AA592D822FD}"/>
              </a:ext>
            </a:extLst>
          </p:cNvPr>
          <p:cNvSpPr>
            <a:spLocks noGrp="1"/>
          </p:cNvSpPr>
          <p:nvPr>
            <p:ph idx="1"/>
          </p:nvPr>
        </p:nvSpPr>
        <p:spPr/>
        <p:txBody>
          <a:bodyPr/>
          <a:lstStyle/>
          <a:p>
            <a:pPr marL="457200" indent="-457200">
              <a:buSzPct val="100000"/>
              <a:buFont typeface="+mj-lt"/>
              <a:buAutoNum type="arabicPeriod"/>
            </a:pPr>
            <a:r>
              <a:rPr lang="en-GB" altLang="en-US" dirty="0"/>
              <a:t>If the task is small and early and the weighting of marks in relation to the overall module mark is minor, give the students a group mark with no differentiation (but then talk to them about the implications of this);</a:t>
            </a:r>
          </a:p>
          <a:p>
            <a:pPr marL="457200" indent="-457200">
              <a:buSzPct val="100000"/>
              <a:buFont typeface="+mj-lt"/>
              <a:buAutoNum type="arabicPeriod"/>
            </a:pPr>
            <a:r>
              <a:rPr lang="en-GB" altLang="en-US" dirty="0"/>
              <a:t>Break up the group task into separate equivalent elements and assess students individually on these tasks;</a:t>
            </a:r>
          </a:p>
          <a:p>
            <a:pPr marL="457200" indent="-457200">
              <a:buSzPct val="100000"/>
              <a:buFont typeface="+mj-lt"/>
              <a:buAutoNum type="arabicPeriod"/>
            </a:pPr>
            <a:r>
              <a:rPr lang="en-GB" altLang="en-US" dirty="0"/>
              <a:t>Give an overall mark to the group assignment, but give each student an additional individual task (for example, a reflection) to differentiate effort;</a:t>
            </a:r>
          </a:p>
          <a:p>
            <a:pPr marL="457200" indent="-457200">
              <a:buSzPct val="100000"/>
              <a:buFont typeface="+mj-lt"/>
              <a:buAutoNum type="arabicPeriod"/>
            </a:pPr>
            <a:r>
              <a:rPr lang="en-GB" altLang="en-US" dirty="0"/>
              <a:t>Give an overall mark to the group assignment outcome, and then viva the students individually on their learning from the task;</a:t>
            </a:r>
          </a:p>
          <a:p>
            <a:pPr marL="457200" indent="-457200">
              <a:buFont typeface="+mj-lt"/>
              <a:buAutoNum type="arabicPeriod"/>
            </a:pPr>
            <a:endParaRPr lang="en-GB" altLang="en-US" dirty="0"/>
          </a:p>
          <a:p>
            <a:endParaRPr lang="en-GB" altLang="en-US" dirty="0"/>
          </a:p>
        </p:txBody>
      </p:sp>
    </p:spTree>
    <p:extLst>
      <p:ext uri="{BB962C8B-B14F-4D97-AF65-F5344CB8AC3E}">
        <p14:creationId xmlns:p14="http://schemas.microsoft.com/office/powerpoint/2010/main" val="37566654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54EDEF64-6622-46CC-8774-5407C5650219}"/>
              </a:ext>
            </a:extLst>
          </p:cNvPr>
          <p:cNvSpPr>
            <a:spLocks noGrp="1"/>
          </p:cNvSpPr>
          <p:nvPr>
            <p:ph type="title"/>
          </p:nvPr>
        </p:nvSpPr>
        <p:spPr>
          <a:xfrm>
            <a:off x="457200" y="122239"/>
            <a:ext cx="7543800" cy="858490"/>
          </a:xfrm>
        </p:spPr>
        <p:txBody>
          <a:bodyPr/>
          <a:lstStyle/>
          <a:p>
            <a:r>
              <a:rPr lang="en-GB" altLang="en-US" dirty="0"/>
              <a:t>Strategies for assessing students in groups</a:t>
            </a:r>
          </a:p>
        </p:txBody>
      </p:sp>
      <p:sp>
        <p:nvSpPr>
          <p:cNvPr id="26627" name="Content Placeholder 2">
            <a:extLst>
              <a:ext uri="{FF2B5EF4-FFF2-40B4-BE49-F238E27FC236}">
                <a16:creationId xmlns:a16="http://schemas.microsoft.com/office/drawing/2014/main" id="{3F2485E3-4506-4025-9163-52C256C96AF9}"/>
              </a:ext>
            </a:extLst>
          </p:cNvPr>
          <p:cNvSpPr>
            <a:spLocks noGrp="1"/>
          </p:cNvSpPr>
          <p:nvPr>
            <p:ph idx="1"/>
          </p:nvPr>
        </p:nvSpPr>
        <p:spPr>
          <a:xfrm>
            <a:off x="285750" y="980730"/>
            <a:ext cx="8412163" cy="5221634"/>
          </a:xfrm>
        </p:spPr>
        <p:txBody>
          <a:bodyPr/>
          <a:lstStyle/>
          <a:p>
            <a:pPr marL="457200" indent="-457200">
              <a:buSzPct val="100000"/>
              <a:buFont typeface="+mj-lt"/>
              <a:buAutoNum type="arabicPeriod" startAt="5"/>
            </a:pPr>
            <a:r>
              <a:rPr lang="en-GB" altLang="en-US" dirty="0"/>
              <a:t>Give an overall mark to the group assignment outcome, and then set an exam question at the end of the module to enable students individually to demonstrate their learning from the group task.</a:t>
            </a:r>
          </a:p>
          <a:p>
            <a:pPr marL="457200" indent="-457200">
              <a:buSzPct val="100000"/>
              <a:buFont typeface="+mj-lt"/>
              <a:buAutoNum type="arabicPeriod" startAt="5"/>
            </a:pPr>
            <a:r>
              <a:rPr lang="en-GB" altLang="en-US" dirty="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pPr marL="457200" indent="-457200">
              <a:buSzPct val="100000"/>
              <a:buFont typeface="+mj-lt"/>
              <a:buAutoNum type="arabicPeriod" startAt="5"/>
            </a:pPr>
            <a:r>
              <a:rPr lang="en-GB" altLang="en-US" dirty="0"/>
              <a:t>Give an overall mark to the group assignment outcome, divide that mark by the number of students in the group and then ask the students to decide whether each student in the group merits the average mark, the average +1 or +2 or the average -1 or -2.</a:t>
            </a:r>
          </a:p>
          <a:p>
            <a:pPr marL="0" indent="0">
              <a:buNone/>
            </a:pPr>
            <a:r>
              <a:rPr lang="en-GB" altLang="en-US" sz="1600" i="1" dirty="0"/>
              <a:t>(Brown, Rust and Gibbs, (1994) Strategies for Diversifying Assessment)</a:t>
            </a:r>
          </a:p>
          <a:p>
            <a:pPr marL="0" indent="0">
              <a:buNone/>
            </a:pPr>
            <a:endParaRPr lang="en-GB" altLang="en-US" dirty="0"/>
          </a:p>
        </p:txBody>
      </p:sp>
    </p:spTree>
    <p:extLst>
      <p:ext uri="{BB962C8B-B14F-4D97-AF65-F5344CB8AC3E}">
        <p14:creationId xmlns:p14="http://schemas.microsoft.com/office/powerpoint/2010/main" val="11726273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424E1BF-1046-4BD4-B59B-FAA27DF0241A}"/>
              </a:ext>
            </a:extLst>
          </p:cNvPr>
          <p:cNvSpPr>
            <a:spLocks noGrp="1" noChangeArrowheads="1"/>
          </p:cNvSpPr>
          <p:nvPr>
            <p:ph type="title"/>
          </p:nvPr>
        </p:nvSpPr>
        <p:spPr>
          <a:xfrm>
            <a:off x="304800" y="609600"/>
            <a:ext cx="8458200" cy="1143000"/>
          </a:xfrm>
        </p:spPr>
        <p:txBody>
          <a:bodyPr/>
          <a:lstStyle/>
          <a:p>
            <a:r>
              <a:rPr lang="en-GB" altLang="en-US" dirty="0"/>
              <a:t>Involving students in assessing peers in groups: </a:t>
            </a:r>
            <a:br>
              <a:rPr lang="en-GB" altLang="en-US" dirty="0"/>
            </a:br>
            <a:r>
              <a:rPr lang="en-GB" altLang="en-US" dirty="0"/>
              <a:t>Why?</a:t>
            </a:r>
          </a:p>
        </p:txBody>
      </p:sp>
      <p:sp>
        <p:nvSpPr>
          <p:cNvPr id="30723" name="Rectangle 3">
            <a:extLst>
              <a:ext uri="{FF2B5EF4-FFF2-40B4-BE49-F238E27FC236}">
                <a16:creationId xmlns:a16="http://schemas.microsoft.com/office/drawing/2014/main" id="{778F03BD-9268-4205-985E-0899DC612E24}"/>
              </a:ext>
            </a:extLst>
          </p:cNvPr>
          <p:cNvSpPr>
            <a:spLocks noGrp="1" noChangeArrowheads="1"/>
          </p:cNvSpPr>
          <p:nvPr>
            <p:ph type="body" idx="1"/>
          </p:nvPr>
        </p:nvSpPr>
        <p:spPr>
          <a:xfrm>
            <a:off x="304800" y="1916113"/>
            <a:ext cx="8534400" cy="4179887"/>
          </a:xfrm>
        </p:spPr>
        <p:txBody>
          <a:bodyPr/>
          <a:lstStyle/>
          <a:p>
            <a:pPr eaLnBrk="1" hangingPunct="1"/>
            <a:r>
              <a:rPr lang="en-GB" altLang="en-US"/>
              <a:t>Available research indicates that involving students in their own assessment makes them better learners (deep not surface learning);</a:t>
            </a:r>
          </a:p>
          <a:p>
            <a:pPr eaLnBrk="1" hangingPunct="1"/>
            <a:r>
              <a:rPr lang="en-GB" altLang="en-US"/>
              <a:t>If students feel they can get away with a free ride, then engagement may be harder to promote;</a:t>
            </a:r>
          </a:p>
          <a:p>
            <a:pPr eaLnBrk="1" hangingPunct="1"/>
            <a:r>
              <a:rPr lang="en-GB" altLang="en-US"/>
              <a:t>Assessing group participation really needs the involvement of peers to be meaningful;</a:t>
            </a:r>
          </a:p>
          <a:p>
            <a:pPr eaLnBrk="1" hangingPunct="1"/>
            <a:r>
              <a:rPr lang="en-GB" altLang="en-US"/>
              <a:t>Students can get inside the criteria and start to work out what they really mean in practice. </a:t>
            </a:r>
          </a:p>
          <a:p>
            <a:pPr eaLnBrk="1" hangingPunct="1"/>
            <a:endParaRPr lang="en-GB" altLang="en-US"/>
          </a:p>
        </p:txBody>
      </p:sp>
    </p:spTree>
    <p:extLst>
      <p:ext uri="{BB962C8B-B14F-4D97-AF65-F5344CB8AC3E}">
        <p14:creationId xmlns:p14="http://schemas.microsoft.com/office/powerpoint/2010/main" val="489023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EB1E6-206F-46CD-839A-D913F3F12163}"/>
              </a:ext>
            </a:extLst>
          </p:cNvPr>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VASCULAR learning outcomes</a:t>
            </a:r>
          </a:p>
        </p:txBody>
      </p:sp>
      <p:sp>
        <p:nvSpPr>
          <p:cNvPr id="3" name="Content Placeholder 2">
            <a:extLst>
              <a:ext uri="{FF2B5EF4-FFF2-40B4-BE49-F238E27FC236}">
                <a16:creationId xmlns:a16="http://schemas.microsoft.com/office/drawing/2014/main" id="{14A88B89-2B65-4C66-A018-8C71A650F919}"/>
              </a:ext>
            </a:extLst>
          </p:cNvPr>
          <p:cNvSpPr>
            <a:spLocks noGrp="1"/>
          </p:cNvSpPr>
          <p:nvPr>
            <p:ph idx="1"/>
          </p:nvPr>
        </p:nvSpPr>
        <p:spPr>
          <a:xfrm>
            <a:off x="179512" y="620687"/>
            <a:ext cx="8964488" cy="6115073"/>
          </a:xfrm>
        </p:spPr>
        <p:txBody>
          <a:bodyPr/>
          <a:lstStyle/>
          <a:p>
            <a:r>
              <a:rPr lang="en-GB" sz="2200" dirty="0">
                <a:solidFill>
                  <a:srgbClr val="7030A0"/>
                </a:solidFill>
              </a:rPr>
              <a:t>Verifiable:</a:t>
            </a:r>
            <a:r>
              <a:rPr lang="en-GB" sz="2200" dirty="0"/>
              <a:t> Can we tell when they’ve been achieved? And can students?</a:t>
            </a:r>
          </a:p>
          <a:p>
            <a:r>
              <a:rPr lang="en-GB" sz="2200" dirty="0">
                <a:solidFill>
                  <a:srgbClr val="7030A0"/>
                </a:solidFill>
              </a:rPr>
              <a:t>Action orientated</a:t>
            </a:r>
            <a:r>
              <a:rPr lang="en-GB" sz="2200" dirty="0"/>
              <a:t>: Do they lead to real and useful activity?</a:t>
            </a:r>
          </a:p>
          <a:p>
            <a:r>
              <a:rPr lang="en-GB" sz="2200" dirty="0">
                <a:solidFill>
                  <a:srgbClr val="7030A0"/>
                </a:solidFill>
              </a:rPr>
              <a:t>Singular</a:t>
            </a:r>
            <a:r>
              <a:rPr lang="en-GB" sz="2200" dirty="0"/>
              <a:t>: i.e. not portmanteau outcomes combining two or more into one, making it difficult to assess if differently achieved, but readily </a:t>
            </a:r>
            <a:r>
              <a:rPr lang="en-GB" sz="2200" dirty="0" err="1"/>
              <a:t>matchable</a:t>
            </a:r>
            <a:r>
              <a:rPr lang="en-GB" sz="2200" dirty="0"/>
              <a:t> to student work produced?</a:t>
            </a:r>
          </a:p>
          <a:p>
            <a:r>
              <a:rPr lang="en-GB" sz="2200" dirty="0">
                <a:solidFill>
                  <a:srgbClr val="7030A0"/>
                </a:solidFill>
              </a:rPr>
              <a:t>Constructively aligned</a:t>
            </a:r>
            <a:r>
              <a:rPr lang="en-GB" sz="2200" dirty="0"/>
              <a:t>? (Biggs and Tang, 2011) so that there is clear alignment between aims (What do students need to be able to know and do?), what is taught/ learned, how these are assessed and evaluated);</a:t>
            </a:r>
          </a:p>
          <a:p>
            <a:r>
              <a:rPr lang="en-GB" sz="2200" dirty="0">
                <a:solidFill>
                  <a:srgbClr val="7030A0"/>
                </a:solidFill>
              </a:rPr>
              <a:t>Understandable</a:t>
            </a:r>
            <a:r>
              <a:rPr lang="en-GB" sz="2200" dirty="0"/>
              <a:t> i.e. using language codes that are meaningful to all stakeholders?</a:t>
            </a:r>
          </a:p>
          <a:p>
            <a:r>
              <a:rPr lang="en-GB" sz="2200" dirty="0">
                <a:solidFill>
                  <a:srgbClr val="7030A0"/>
                </a:solidFill>
              </a:rPr>
              <a:t>Level-appropriate</a:t>
            </a:r>
            <a:r>
              <a:rPr lang="en-GB" sz="2200" dirty="0"/>
              <a:t>? Suitable and differentiable between1</a:t>
            </a:r>
            <a:r>
              <a:rPr lang="en-GB" sz="2200" baseline="30000" dirty="0"/>
              <a:t>st</a:t>
            </a:r>
            <a:r>
              <a:rPr lang="en-GB" sz="2200" dirty="0"/>
              <a:t> year, 2</a:t>
            </a:r>
            <a:r>
              <a:rPr lang="en-GB" sz="2200" baseline="30000" dirty="0"/>
              <a:t>nd</a:t>
            </a:r>
            <a:r>
              <a:rPr lang="en-GB" sz="2200" dirty="0"/>
              <a:t> year, 3</a:t>
            </a:r>
            <a:r>
              <a:rPr lang="en-GB" sz="2200" baseline="30000" dirty="0"/>
              <a:t>rd</a:t>
            </a:r>
            <a:r>
              <a:rPr lang="en-GB" sz="2200" dirty="0"/>
              <a:t> year, Masters, other PG? </a:t>
            </a:r>
          </a:p>
          <a:p>
            <a:r>
              <a:rPr lang="en-GB" sz="2200" dirty="0">
                <a:solidFill>
                  <a:srgbClr val="7030A0"/>
                </a:solidFill>
              </a:rPr>
              <a:t>Affective-inclusive</a:t>
            </a:r>
            <a:r>
              <a:rPr lang="en-GB" sz="2200" dirty="0"/>
              <a:t> i.e. not just covering actions but capabilities in the affective domain?</a:t>
            </a:r>
          </a:p>
          <a:p>
            <a:r>
              <a:rPr lang="en-GB" sz="2200" dirty="0">
                <a:solidFill>
                  <a:srgbClr val="7030A0"/>
                </a:solidFill>
              </a:rPr>
              <a:t>Regularly reviewed? </a:t>
            </a:r>
            <a:r>
              <a:rPr lang="en-GB" sz="2200" dirty="0"/>
              <a:t>Not just stuck in history and always fit-for-purpose</a:t>
            </a:r>
            <a:r>
              <a:rPr lang="en-GB" sz="2200" dirty="0">
                <a:solidFill>
                  <a:srgbClr val="7030A0"/>
                </a:solidFill>
              </a:rPr>
              <a:t>.</a:t>
            </a:r>
          </a:p>
          <a:p>
            <a:endParaRPr lang="en-GB" sz="2200" dirty="0"/>
          </a:p>
        </p:txBody>
      </p:sp>
    </p:spTree>
    <p:extLst>
      <p:ext uri="{BB962C8B-B14F-4D97-AF65-F5344CB8AC3E}">
        <p14:creationId xmlns:p14="http://schemas.microsoft.com/office/powerpoint/2010/main" val="4041961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6CCAF767-EE19-40C6-B540-852663E523C6}"/>
              </a:ext>
            </a:extLst>
          </p:cNvPr>
          <p:cNvSpPr>
            <a:spLocks noGrp="1" noChangeArrowheads="1"/>
          </p:cNvSpPr>
          <p:nvPr>
            <p:ph type="title"/>
          </p:nvPr>
        </p:nvSpPr>
        <p:spPr>
          <a:xfrm>
            <a:off x="685800" y="381000"/>
            <a:ext cx="7772400" cy="1143000"/>
          </a:xfrm>
        </p:spPr>
        <p:txBody>
          <a:bodyPr/>
          <a:lstStyle/>
          <a:p>
            <a:r>
              <a:rPr lang="en-GB" altLang="en-US"/>
              <a:t>However:</a:t>
            </a:r>
          </a:p>
        </p:txBody>
      </p:sp>
      <p:sp>
        <p:nvSpPr>
          <p:cNvPr id="32771" name="Rectangle 3">
            <a:extLst>
              <a:ext uri="{FF2B5EF4-FFF2-40B4-BE49-F238E27FC236}">
                <a16:creationId xmlns:a16="http://schemas.microsoft.com/office/drawing/2014/main" id="{711318F1-DC09-4C35-AA39-14EFB232D20D}"/>
              </a:ext>
            </a:extLst>
          </p:cNvPr>
          <p:cNvSpPr>
            <a:spLocks noGrp="1" noChangeArrowheads="1"/>
          </p:cNvSpPr>
          <p:nvPr>
            <p:ph type="body" idx="1"/>
          </p:nvPr>
        </p:nvSpPr>
        <p:spPr>
          <a:xfrm>
            <a:off x="457200" y="1524000"/>
            <a:ext cx="8305800" cy="4267200"/>
          </a:xfrm>
        </p:spPr>
        <p:txBody>
          <a:bodyPr/>
          <a:lstStyle/>
          <a:p>
            <a:pPr eaLnBrk="1" hangingPunct="1"/>
            <a:r>
              <a:rPr lang="en-GB" altLang="en-US"/>
              <a:t>Criteria need to be explicit and clear to all concerned from the outset;</a:t>
            </a:r>
          </a:p>
          <a:p>
            <a:pPr eaLnBrk="1" hangingPunct="1"/>
            <a:r>
              <a:rPr lang="en-GB" altLang="en-US"/>
              <a:t>Assessment must use evidence matched against the criteria;</a:t>
            </a:r>
          </a:p>
          <a:p>
            <a:pPr eaLnBrk="1" hangingPunct="1"/>
            <a:r>
              <a:rPr lang="en-GB" altLang="en-US"/>
              <a:t>Students and staff need training and rehearsal before it is implemented ‘for real’;</a:t>
            </a:r>
          </a:p>
          <a:p>
            <a:pPr eaLnBrk="1" hangingPunct="1"/>
            <a:r>
              <a:rPr lang="en-GB" altLang="en-US"/>
              <a:t>Rehearsal implies having the opportunity to practice giving marks and feedback in a non-threatening and supportive environment where issues can be raised and discussed freely and productively.</a:t>
            </a:r>
          </a:p>
          <a:p>
            <a:pPr eaLnBrk="1" hangingPunct="1">
              <a:buFontTx/>
              <a:buNone/>
            </a:pPr>
            <a:r>
              <a:rPr lang="en-GB" altLang="en-US">
                <a:cs typeface="Times New Roman" panose="02020603050405020304" pitchFamily="18" charset="0"/>
              </a:rPr>
              <a:t>	</a:t>
            </a:r>
            <a:endParaRPr lang="en-GB" altLang="en-US"/>
          </a:p>
        </p:txBody>
      </p:sp>
    </p:spTree>
    <p:extLst>
      <p:ext uri="{BB962C8B-B14F-4D97-AF65-F5344CB8AC3E}">
        <p14:creationId xmlns:p14="http://schemas.microsoft.com/office/powerpoint/2010/main" val="35903583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84AF6-9149-438B-A9BE-522D9B520E22}"/>
              </a:ext>
            </a:extLst>
          </p:cNvPr>
          <p:cNvSpPr>
            <a:spLocks noGrp="1"/>
          </p:cNvSpPr>
          <p:nvPr>
            <p:ph type="title"/>
          </p:nvPr>
        </p:nvSpPr>
        <p:spPr/>
        <p:txBody>
          <a:bodyPr/>
          <a:lstStyle/>
          <a:p>
            <a:r>
              <a:rPr lang="en-GB" dirty="0"/>
              <a:t>5. Demonstrating progression across the three years of assessed tasks (n.b. this is not easy!)</a:t>
            </a:r>
          </a:p>
        </p:txBody>
      </p:sp>
      <p:sp>
        <p:nvSpPr>
          <p:cNvPr id="3" name="Content Placeholder 2">
            <a:extLst>
              <a:ext uri="{FF2B5EF4-FFF2-40B4-BE49-F238E27FC236}">
                <a16:creationId xmlns:a16="http://schemas.microsoft.com/office/drawing/2014/main" id="{68C3063E-7AB5-4E4C-A313-6BE66AABBF7F}"/>
              </a:ext>
            </a:extLst>
          </p:cNvPr>
          <p:cNvSpPr>
            <a:spLocks noGrp="1"/>
          </p:cNvSpPr>
          <p:nvPr>
            <p:ph idx="1"/>
          </p:nvPr>
        </p:nvSpPr>
        <p:spPr/>
        <p:txBody>
          <a:bodyPr/>
          <a:lstStyle/>
          <a:p>
            <a:r>
              <a:rPr lang="en-GB" dirty="0"/>
              <a:t>Many UK universities learned from the experiences at Alverno College (</a:t>
            </a:r>
            <a:r>
              <a:rPr lang="en-GB" dirty="0" err="1"/>
              <a:t>Mentowski</a:t>
            </a:r>
            <a:r>
              <a:rPr lang="en-GB" dirty="0"/>
              <a:t>, 2006), which proposes that in skills and capabilities, just as in knowledge, our assignments should demonstrate progression of achievement over the length of a programme;</a:t>
            </a:r>
          </a:p>
          <a:p>
            <a:r>
              <a:rPr lang="en-GB" dirty="0"/>
              <a:t>This suggests that our criteria for assessment outputs like presentations and posters should require more from students in the final year than from novices;</a:t>
            </a:r>
          </a:p>
          <a:p>
            <a:r>
              <a:rPr lang="en-GB" dirty="0"/>
              <a:t>These should be reflected in the learning outcomes at different levels as well as in the assessment criteria and guidance (‘range statements’) for each assignment;</a:t>
            </a:r>
          </a:p>
          <a:p>
            <a:r>
              <a:rPr lang="en-GB" dirty="0"/>
              <a:t>Can the SQF verbs/phrases be useful (handout)? Or can Bloom’s verbs be helpful? (Knowledge, application, comprehension, analysis, synthesis and evaluation). </a:t>
            </a:r>
          </a:p>
        </p:txBody>
      </p:sp>
    </p:spTree>
    <p:extLst>
      <p:ext uri="{BB962C8B-B14F-4D97-AF65-F5344CB8AC3E}">
        <p14:creationId xmlns:p14="http://schemas.microsoft.com/office/powerpoint/2010/main" val="12090542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67745" y="0"/>
            <a:ext cx="4392488" cy="6858000"/>
          </a:xfrm>
          <a:prstGeom prst="rect">
            <a:avLst/>
          </a:prstGeom>
        </p:spPr>
      </p:pic>
    </p:spTree>
    <p:extLst>
      <p:ext uri="{BB962C8B-B14F-4D97-AF65-F5344CB8AC3E}">
        <p14:creationId xmlns:p14="http://schemas.microsoft.com/office/powerpoint/2010/main" val="6995413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a:ext>
            </a:extLst>
          </a:blip>
          <a:srcRect b="77143"/>
          <a:stretch/>
        </p:blipFill>
        <p:spPr>
          <a:xfrm>
            <a:off x="103482" y="0"/>
            <a:ext cx="9040518" cy="5579292"/>
          </a:xfrm>
          <a:prstGeom prst="rect">
            <a:avLst/>
          </a:prstGeom>
        </p:spPr>
      </p:pic>
      <p:sp>
        <p:nvSpPr>
          <p:cNvPr id="5" name="TextBox 4"/>
          <p:cNvSpPr txBox="1"/>
          <p:nvPr/>
        </p:nvSpPr>
        <p:spPr>
          <a:xfrm>
            <a:off x="928914" y="5239657"/>
            <a:ext cx="1480457" cy="638629"/>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9645056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a:ext>
            </a:extLst>
          </a:blip>
          <a:srcRect t="21799" b="58518"/>
          <a:stretch/>
        </p:blipFill>
        <p:spPr>
          <a:xfrm>
            <a:off x="106519" y="116113"/>
            <a:ext cx="9067518" cy="4818743"/>
          </a:xfrm>
          <a:prstGeom prst="rect">
            <a:avLst/>
          </a:prstGeom>
        </p:spPr>
      </p:pic>
      <p:sp>
        <p:nvSpPr>
          <p:cNvPr id="5" name="TextBox 4"/>
          <p:cNvSpPr txBox="1"/>
          <p:nvPr/>
        </p:nvSpPr>
        <p:spPr>
          <a:xfrm>
            <a:off x="5820229" y="3831771"/>
            <a:ext cx="2307771" cy="1393372"/>
          </a:xfrm>
          <a:prstGeom prst="rect">
            <a:avLst/>
          </a:prstGeom>
          <a:solidFill>
            <a:schemeClr val="bg1"/>
          </a:solidFill>
        </p:spPr>
        <p:txBody>
          <a:bodyPr wrap="square" rtlCol="0">
            <a:spAutoFit/>
          </a:bodyPr>
          <a:lstStyle/>
          <a:p>
            <a:endParaRPr lang="en-GB" dirty="0"/>
          </a:p>
        </p:txBody>
      </p:sp>
      <p:sp>
        <p:nvSpPr>
          <p:cNvPr id="7" name="TextBox 6"/>
          <p:cNvSpPr txBox="1"/>
          <p:nvPr/>
        </p:nvSpPr>
        <p:spPr>
          <a:xfrm>
            <a:off x="3323771" y="0"/>
            <a:ext cx="2148115" cy="493486"/>
          </a:xfrm>
          <a:prstGeom prst="rect">
            <a:avLst/>
          </a:prstGeom>
          <a:solidFill>
            <a:schemeClr val="bg1"/>
          </a:solidFill>
        </p:spPr>
        <p:txBody>
          <a:bodyPr wrap="square" rtlCol="0">
            <a:spAutoFit/>
          </a:bodyPr>
          <a:lstStyle/>
          <a:p>
            <a:endParaRPr lang="en-GB" dirty="0"/>
          </a:p>
        </p:txBody>
      </p:sp>
      <p:sp>
        <p:nvSpPr>
          <p:cNvPr id="8" name="TextBox 7"/>
          <p:cNvSpPr txBox="1"/>
          <p:nvPr/>
        </p:nvSpPr>
        <p:spPr>
          <a:xfrm>
            <a:off x="1988457" y="4804229"/>
            <a:ext cx="2888343" cy="420914"/>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1982737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cstate="print">
            <a:extLst>
              <a:ext uri="{28A0092B-C50C-407E-A947-70E740481C1C}">
                <a14:useLocalDpi xmlns:a14="http://schemas.microsoft.com/office/drawing/2010/main"/>
              </a:ext>
            </a:extLst>
          </a:blip>
          <a:srcRect t="38095" b="45397"/>
          <a:stretch/>
        </p:blipFill>
        <p:spPr>
          <a:xfrm>
            <a:off x="208417" y="1117600"/>
            <a:ext cx="8987680" cy="4005943"/>
          </a:xfrm>
          <a:prstGeom prst="rect">
            <a:avLst/>
          </a:prstGeom>
        </p:spPr>
      </p:pic>
      <p:sp>
        <p:nvSpPr>
          <p:cNvPr id="4" name="TextBox 3"/>
          <p:cNvSpPr txBox="1"/>
          <p:nvPr/>
        </p:nvSpPr>
        <p:spPr>
          <a:xfrm>
            <a:off x="208417" y="4905829"/>
            <a:ext cx="1896154" cy="369332"/>
          </a:xfrm>
          <a:prstGeom prst="rect">
            <a:avLst/>
          </a:prstGeom>
          <a:solidFill>
            <a:schemeClr val="bg1"/>
          </a:solidFill>
        </p:spPr>
        <p:txBody>
          <a:bodyPr wrap="square" rtlCol="0">
            <a:spAutoFit/>
          </a:bodyPr>
          <a:lstStyle/>
          <a:p>
            <a:endParaRPr lang="en-GB" dirty="0"/>
          </a:p>
        </p:txBody>
      </p:sp>
      <p:sp>
        <p:nvSpPr>
          <p:cNvPr id="5" name="TextBox 4"/>
          <p:cNvSpPr txBox="1"/>
          <p:nvPr/>
        </p:nvSpPr>
        <p:spPr>
          <a:xfrm>
            <a:off x="6008914" y="4499429"/>
            <a:ext cx="1944915" cy="928914"/>
          </a:xfrm>
          <a:prstGeom prst="rect">
            <a:avLst/>
          </a:prstGeom>
          <a:solidFill>
            <a:schemeClr val="bg1"/>
          </a:solidFill>
        </p:spPr>
        <p:txBody>
          <a:bodyPr wrap="square" rtlCol="0">
            <a:spAutoFit/>
          </a:bodyPr>
          <a:lstStyle/>
          <a:p>
            <a:endParaRPr lang="en-GB" dirty="0"/>
          </a:p>
        </p:txBody>
      </p:sp>
      <p:sp>
        <p:nvSpPr>
          <p:cNvPr id="6" name="TextBox 5"/>
          <p:cNvSpPr txBox="1"/>
          <p:nvPr/>
        </p:nvSpPr>
        <p:spPr>
          <a:xfrm>
            <a:off x="754743" y="899886"/>
            <a:ext cx="4659086" cy="870857"/>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12827066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a:ext>
            </a:extLst>
          </a:blip>
          <a:srcRect t="53757" b="31852"/>
          <a:stretch/>
        </p:blipFill>
        <p:spPr>
          <a:xfrm>
            <a:off x="449943" y="1301143"/>
            <a:ext cx="8679115" cy="3372458"/>
          </a:xfrm>
          <a:prstGeom prst="rect">
            <a:avLst/>
          </a:prstGeom>
        </p:spPr>
      </p:pic>
      <p:sp>
        <p:nvSpPr>
          <p:cNvPr id="3" name="TextBox 2"/>
          <p:cNvSpPr txBox="1"/>
          <p:nvPr/>
        </p:nvSpPr>
        <p:spPr>
          <a:xfrm>
            <a:off x="2336800" y="1074057"/>
            <a:ext cx="2743200" cy="406400"/>
          </a:xfrm>
          <a:prstGeom prst="rect">
            <a:avLst/>
          </a:prstGeom>
          <a:solidFill>
            <a:schemeClr val="bg1"/>
          </a:solidFill>
        </p:spPr>
        <p:txBody>
          <a:bodyPr wrap="square" rtlCol="0">
            <a:spAutoFit/>
          </a:bodyPr>
          <a:lstStyle/>
          <a:p>
            <a:endParaRPr lang="en-GB" dirty="0"/>
          </a:p>
        </p:txBody>
      </p:sp>
      <p:sp>
        <p:nvSpPr>
          <p:cNvPr id="4" name="TextBox 3"/>
          <p:cNvSpPr txBox="1"/>
          <p:nvPr/>
        </p:nvSpPr>
        <p:spPr>
          <a:xfrm>
            <a:off x="2815771" y="4368800"/>
            <a:ext cx="5123543" cy="1407886"/>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23055715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a:ext>
            </a:extLst>
          </a:blip>
          <a:srcRect t="66032" b="20000"/>
          <a:stretch/>
        </p:blipFill>
        <p:spPr>
          <a:xfrm>
            <a:off x="-7700" y="2032000"/>
            <a:ext cx="9159392" cy="3454400"/>
          </a:xfrm>
          <a:prstGeom prst="rect">
            <a:avLst/>
          </a:prstGeom>
        </p:spPr>
      </p:pic>
      <p:sp>
        <p:nvSpPr>
          <p:cNvPr id="3" name="TextBox 2"/>
          <p:cNvSpPr txBox="1"/>
          <p:nvPr/>
        </p:nvSpPr>
        <p:spPr>
          <a:xfrm>
            <a:off x="5094514" y="5021943"/>
            <a:ext cx="2119086" cy="682171"/>
          </a:xfrm>
          <a:prstGeom prst="rect">
            <a:avLst/>
          </a:prstGeom>
          <a:solidFill>
            <a:schemeClr val="bg1"/>
          </a:solidFill>
        </p:spPr>
        <p:txBody>
          <a:bodyPr wrap="square" rtlCol="0">
            <a:spAutoFit/>
          </a:bodyPr>
          <a:lstStyle/>
          <a:p>
            <a:endParaRPr lang="en-GB" dirty="0"/>
          </a:p>
        </p:txBody>
      </p:sp>
      <p:sp>
        <p:nvSpPr>
          <p:cNvPr id="4" name="TextBox 3"/>
          <p:cNvSpPr txBox="1"/>
          <p:nvPr/>
        </p:nvSpPr>
        <p:spPr>
          <a:xfrm>
            <a:off x="348343" y="5355771"/>
            <a:ext cx="2278743" cy="369332"/>
          </a:xfrm>
          <a:prstGeom prst="rect">
            <a:avLst/>
          </a:prstGeom>
          <a:solidFill>
            <a:schemeClr val="bg1"/>
          </a:solidFill>
        </p:spPr>
        <p:txBody>
          <a:bodyPr wrap="square" rtlCol="0">
            <a:spAutoFit/>
          </a:bodyPr>
          <a:lstStyle/>
          <a:p>
            <a:endParaRPr lang="en-GB" dirty="0"/>
          </a:p>
        </p:txBody>
      </p:sp>
      <p:sp>
        <p:nvSpPr>
          <p:cNvPr id="5" name="TextBox 4"/>
          <p:cNvSpPr txBox="1"/>
          <p:nvPr/>
        </p:nvSpPr>
        <p:spPr>
          <a:xfrm>
            <a:off x="1611086" y="1872343"/>
            <a:ext cx="1741714" cy="420914"/>
          </a:xfrm>
          <a:prstGeom prst="rect">
            <a:avLst/>
          </a:prstGeom>
          <a:solidFill>
            <a:schemeClr val="bg1"/>
          </a:solidFill>
        </p:spPr>
        <p:txBody>
          <a:bodyPr wrap="square" rtlCol="0">
            <a:spAutoFit/>
          </a:bodyPr>
          <a:lstStyle/>
          <a:p>
            <a:endParaRPr lang="en-GB" dirty="0"/>
          </a:p>
        </p:txBody>
      </p:sp>
      <p:sp>
        <p:nvSpPr>
          <p:cNvPr id="6" name="TextBox 5"/>
          <p:cNvSpPr txBox="1"/>
          <p:nvPr/>
        </p:nvSpPr>
        <p:spPr>
          <a:xfrm>
            <a:off x="0" y="1770743"/>
            <a:ext cx="2162629" cy="711200"/>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22994889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a:ext>
            </a:extLst>
          </a:blip>
          <a:srcRect t="78519"/>
          <a:stretch/>
        </p:blipFill>
        <p:spPr>
          <a:xfrm>
            <a:off x="-51301" y="1625600"/>
            <a:ext cx="9021379" cy="5232400"/>
          </a:xfrm>
          <a:prstGeom prst="rect">
            <a:avLst/>
          </a:prstGeom>
        </p:spPr>
      </p:pic>
      <p:sp>
        <p:nvSpPr>
          <p:cNvPr id="3" name="TextBox 2"/>
          <p:cNvSpPr txBox="1"/>
          <p:nvPr/>
        </p:nvSpPr>
        <p:spPr>
          <a:xfrm>
            <a:off x="2322286" y="1494971"/>
            <a:ext cx="1451428" cy="369332"/>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4754856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E554-E28F-4802-B441-F9DCEED5C193}"/>
              </a:ext>
            </a:extLst>
          </p:cNvPr>
          <p:cNvSpPr>
            <a:spLocks noGrp="1"/>
          </p:cNvSpPr>
          <p:nvPr>
            <p:ph type="title"/>
          </p:nvPr>
        </p:nvSpPr>
        <p:spPr/>
        <p:txBody>
          <a:bodyPr/>
          <a:lstStyle/>
          <a:p>
            <a:r>
              <a:rPr lang="en-GB" dirty="0"/>
              <a:t>Task 1: typical criteria for a group presentation might include:</a:t>
            </a:r>
          </a:p>
        </p:txBody>
      </p:sp>
      <p:sp>
        <p:nvSpPr>
          <p:cNvPr id="3" name="Content Placeholder 2">
            <a:extLst>
              <a:ext uri="{FF2B5EF4-FFF2-40B4-BE49-F238E27FC236}">
                <a16:creationId xmlns:a16="http://schemas.microsoft.com/office/drawing/2014/main" id="{9FFE7733-A4B3-4938-B565-FF3613087E59}"/>
              </a:ext>
            </a:extLst>
          </p:cNvPr>
          <p:cNvSpPr>
            <a:spLocks noGrp="1"/>
          </p:cNvSpPr>
          <p:nvPr>
            <p:ph idx="1"/>
          </p:nvPr>
        </p:nvSpPr>
        <p:spPr>
          <a:xfrm>
            <a:off x="468313" y="1196975"/>
            <a:ext cx="8229600" cy="5005388"/>
          </a:xfrm>
        </p:spPr>
        <p:txBody>
          <a:bodyPr/>
          <a:lstStyle/>
          <a:p>
            <a:r>
              <a:rPr lang="en-GB" dirty="0"/>
              <a:t>Clarity of ideas expressed;</a:t>
            </a:r>
          </a:p>
          <a:p>
            <a:r>
              <a:rPr lang="en-GB" dirty="0"/>
              <a:t>Evidence of team work and group contributions;</a:t>
            </a:r>
          </a:p>
          <a:p>
            <a:r>
              <a:rPr lang="en-GB" dirty="0"/>
              <a:t>Accuracy of content matter;</a:t>
            </a:r>
          </a:p>
          <a:p>
            <a:r>
              <a:rPr lang="en-GB" dirty="0"/>
              <a:t>Appropriate use of audio-visual aids;</a:t>
            </a:r>
          </a:p>
          <a:p>
            <a:r>
              <a:rPr lang="en-GB" dirty="0"/>
              <a:t>Succinct expression of theory underpinning the content;</a:t>
            </a:r>
          </a:p>
          <a:p>
            <a:r>
              <a:rPr lang="en-GB" dirty="0"/>
              <a:t>Effective information management and appropriate referencing;</a:t>
            </a:r>
          </a:p>
          <a:p>
            <a:r>
              <a:rPr lang="en-GB" dirty="0"/>
              <a:t>Effective presentation techniques (clear speaking, confidence, interaction with audience, ability to respond appropriately to questions etc).</a:t>
            </a:r>
          </a:p>
          <a:p>
            <a:pPr marL="0" indent="0">
              <a:buNone/>
            </a:pPr>
            <a:r>
              <a:rPr lang="en-GB" dirty="0"/>
              <a:t>In small groups, discuss what differences you would expect to see at each of the three levels of the programme. Draft short guidance notes for students and fellow assessors.</a:t>
            </a:r>
          </a:p>
        </p:txBody>
      </p:sp>
    </p:spTree>
    <p:extLst>
      <p:ext uri="{BB962C8B-B14F-4D97-AF65-F5344CB8AC3E}">
        <p14:creationId xmlns:p14="http://schemas.microsoft.com/office/powerpoint/2010/main" val="3598487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651AE-648B-4237-A72C-8042D674BFF5}"/>
              </a:ext>
            </a:extLst>
          </p:cNvPr>
          <p:cNvSpPr>
            <a:spLocks noGrp="1"/>
          </p:cNvSpPr>
          <p:nvPr>
            <p:ph type="title"/>
          </p:nvPr>
        </p:nvSpPr>
        <p:spPr/>
        <p:txBody>
          <a:bodyPr/>
          <a:lstStyle/>
          <a:p>
            <a:r>
              <a:rPr lang="en-GB" dirty="0"/>
              <a:t>Enhancing your learning outcomes following scrutiny event</a:t>
            </a:r>
          </a:p>
        </p:txBody>
      </p:sp>
      <p:sp>
        <p:nvSpPr>
          <p:cNvPr id="3" name="Content Placeholder 2">
            <a:extLst>
              <a:ext uri="{FF2B5EF4-FFF2-40B4-BE49-F238E27FC236}">
                <a16:creationId xmlns:a16="http://schemas.microsoft.com/office/drawing/2014/main" id="{C0179CA5-6BFB-404B-AB09-B43AA5B0BD41}"/>
              </a:ext>
            </a:extLst>
          </p:cNvPr>
          <p:cNvSpPr>
            <a:spLocks noGrp="1"/>
          </p:cNvSpPr>
          <p:nvPr>
            <p:ph idx="1"/>
          </p:nvPr>
        </p:nvSpPr>
        <p:spPr/>
        <p:txBody>
          <a:bodyPr/>
          <a:lstStyle/>
          <a:p>
            <a:r>
              <a:rPr lang="en-GB" dirty="0"/>
              <a:t>Do you have too many?</a:t>
            </a:r>
          </a:p>
          <a:p>
            <a:r>
              <a:rPr lang="en-GB" dirty="0"/>
              <a:t>Are your verbs active and meaningful? Can you verify when they have been achieved? Are they written in language that is understandable by all stakeholders including students, colleagues out in practice settings, employers and quality assurers in Napier and within NMB and SCQF?</a:t>
            </a:r>
          </a:p>
          <a:p>
            <a:r>
              <a:rPr lang="en-GB" dirty="0"/>
              <a:t>Can we see them reflected in the assessed tasks?</a:t>
            </a:r>
          </a:p>
          <a:p>
            <a:r>
              <a:rPr lang="en-GB" dirty="0"/>
              <a:t>Can you see progression from year to year with your learning outcomes being more challenging as students grow in knowledge and capability?</a:t>
            </a:r>
          </a:p>
          <a:p>
            <a:r>
              <a:rPr lang="en-GB" dirty="0"/>
              <a:t>Moving from learning outcomes to module content, does the language become more student-facing?</a:t>
            </a:r>
          </a:p>
        </p:txBody>
      </p:sp>
    </p:spTree>
    <p:extLst>
      <p:ext uri="{BB962C8B-B14F-4D97-AF65-F5344CB8AC3E}">
        <p14:creationId xmlns:p14="http://schemas.microsoft.com/office/powerpoint/2010/main" val="28203169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5C84A-77BB-4FB4-9E17-2C39EBBF774D}"/>
              </a:ext>
            </a:extLst>
          </p:cNvPr>
          <p:cNvSpPr>
            <a:spLocks noGrp="1"/>
          </p:cNvSpPr>
          <p:nvPr>
            <p:ph type="title"/>
          </p:nvPr>
        </p:nvSpPr>
        <p:spPr/>
        <p:txBody>
          <a:bodyPr/>
          <a:lstStyle/>
          <a:p>
            <a:r>
              <a:rPr lang="en-GB" dirty="0"/>
              <a:t>Task 2: typical criteria for a group poster might include:</a:t>
            </a:r>
          </a:p>
        </p:txBody>
      </p:sp>
      <p:sp>
        <p:nvSpPr>
          <p:cNvPr id="3" name="Content Placeholder 2">
            <a:extLst>
              <a:ext uri="{FF2B5EF4-FFF2-40B4-BE49-F238E27FC236}">
                <a16:creationId xmlns:a16="http://schemas.microsoft.com/office/drawing/2014/main" id="{EA7956FA-E992-4FA9-8815-B438BD42C0EF}"/>
              </a:ext>
            </a:extLst>
          </p:cNvPr>
          <p:cNvSpPr>
            <a:spLocks noGrp="1"/>
          </p:cNvSpPr>
          <p:nvPr>
            <p:ph idx="1"/>
          </p:nvPr>
        </p:nvSpPr>
        <p:spPr/>
        <p:txBody>
          <a:bodyPr/>
          <a:lstStyle/>
          <a:p>
            <a:r>
              <a:rPr lang="en-GB" dirty="0"/>
              <a:t>Visual impact (e.g. use of images, colour, etc)</a:t>
            </a:r>
          </a:p>
          <a:p>
            <a:r>
              <a:rPr lang="en-GB" dirty="0"/>
              <a:t>Appropriate balance of graphics and text;</a:t>
            </a:r>
          </a:p>
          <a:p>
            <a:r>
              <a:rPr lang="en-GB" dirty="0"/>
              <a:t>Clarity of ideas expressed;</a:t>
            </a:r>
          </a:p>
          <a:p>
            <a:r>
              <a:rPr lang="en-GB" dirty="0"/>
              <a:t>Evidence of team work and group contributions;</a:t>
            </a:r>
          </a:p>
          <a:p>
            <a:r>
              <a:rPr lang="en-GB" dirty="0"/>
              <a:t>Accuracy of content matter;</a:t>
            </a:r>
          </a:p>
          <a:p>
            <a:r>
              <a:rPr lang="en-GB" dirty="0"/>
              <a:t>Succinct expression of theory underpinning the content;</a:t>
            </a:r>
          </a:p>
          <a:p>
            <a:r>
              <a:rPr lang="en-GB" dirty="0"/>
              <a:t>Effective information management and appropriate referencing.</a:t>
            </a:r>
          </a:p>
          <a:p>
            <a:pPr marL="0" indent="0">
              <a:buNone/>
            </a:pPr>
            <a:r>
              <a:rPr lang="en-GB" dirty="0"/>
              <a:t>In small groups, discuss what differences you would expect to see at each of the three levels of the programme. Draft short guidance notes for students and fellow assessors.</a:t>
            </a:r>
          </a:p>
          <a:p>
            <a:endParaRPr lang="en-GB" dirty="0"/>
          </a:p>
          <a:p>
            <a:endParaRPr lang="en-GB" dirty="0"/>
          </a:p>
          <a:p>
            <a:endParaRPr lang="en-GB" dirty="0"/>
          </a:p>
        </p:txBody>
      </p:sp>
    </p:spTree>
    <p:extLst>
      <p:ext uri="{BB962C8B-B14F-4D97-AF65-F5344CB8AC3E}">
        <p14:creationId xmlns:p14="http://schemas.microsoft.com/office/powerpoint/2010/main" val="4125384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62482-EC3F-4682-92E4-A3580B0D6C11}"/>
              </a:ext>
            </a:extLst>
          </p:cNvPr>
          <p:cNvSpPr>
            <a:spLocks noGrp="1"/>
          </p:cNvSpPr>
          <p:nvPr>
            <p:ph type="title"/>
          </p:nvPr>
        </p:nvSpPr>
        <p:spPr/>
        <p:txBody>
          <a:bodyPr/>
          <a:lstStyle/>
          <a:p>
            <a:r>
              <a:rPr lang="en-GB" dirty="0"/>
              <a:t>Some thoughts on levels of expectations for presentations and posters</a:t>
            </a:r>
          </a:p>
        </p:txBody>
      </p:sp>
      <p:sp>
        <p:nvSpPr>
          <p:cNvPr id="3" name="Content Placeholder 2">
            <a:extLst>
              <a:ext uri="{FF2B5EF4-FFF2-40B4-BE49-F238E27FC236}">
                <a16:creationId xmlns:a16="http://schemas.microsoft.com/office/drawing/2014/main" id="{84368885-E5AA-44C4-BC59-136FDAB53420}"/>
              </a:ext>
            </a:extLst>
          </p:cNvPr>
          <p:cNvSpPr>
            <a:spLocks noGrp="1"/>
          </p:cNvSpPr>
          <p:nvPr>
            <p:ph idx="1"/>
          </p:nvPr>
        </p:nvSpPr>
        <p:spPr/>
        <p:txBody>
          <a:bodyPr/>
          <a:lstStyle/>
          <a:p>
            <a:r>
              <a:rPr lang="en-GB" dirty="0"/>
              <a:t>Think through in advance inclusive practice requirements (e.g., for a student with notified special needs requiring reasonable adjustments, can students contribute a video rather than a live contribution?);</a:t>
            </a:r>
          </a:p>
          <a:p>
            <a:r>
              <a:rPr lang="en-GB" dirty="0"/>
              <a:t>Note that there are cultural implications for presentations e.g. in many cultures, making direct eye confidence with strangers or superiors is unacceptable;</a:t>
            </a:r>
          </a:p>
          <a:p>
            <a:r>
              <a:rPr lang="en-GB" dirty="0"/>
              <a:t>Aim to seek reasonable evidence for each level (e.g. “ability to answer questions that go beyond the scope of the presentation with confidence and authority” is probably a PhD level requirement rather than a final year undergraduate one!);</a:t>
            </a:r>
          </a:p>
          <a:p>
            <a:r>
              <a:rPr lang="en-GB" dirty="0"/>
              <a:t>Try to avoid simple comparators (“adequate”, “good” “excellent”).</a:t>
            </a:r>
          </a:p>
          <a:p>
            <a:endParaRPr lang="en-GB" dirty="0"/>
          </a:p>
        </p:txBody>
      </p:sp>
    </p:spTree>
    <p:extLst>
      <p:ext uri="{BB962C8B-B14F-4D97-AF65-F5344CB8AC3E}">
        <p14:creationId xmlns:p14="http://schemas.microsoft.com/office/powerpoint/2010/main" val="21017754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ED071-15A9-4D06-A9F3-C177E12C9642}"/>
              </a:ext>
            </a:extLst>
          </p:cNvPr>
          <p:cNvSpPr>
            <a:spLocks noGrp="1"/>
          </p:cNvSpPr>
          <p:nvPr>
            <p:ph type="title"/>
          </p:nvPr>
        </p:nvSpPr>
        <p:spPr/>
        <p:txBody>
          <a:bodyPr/>
          <a:lstStyle/>
          <a:p>
            <a:r>
              <a:rPr lang="en-GB" dirty="0"/>
              <a:t>Ask us anything</a:t>
            </a:r>
          </a:p>
        </p:txBody>
      </p:sp>
      <p:sp>
        <p:nvSpPr>
          <p:cNvPr id="3" name="Content Placeholder 2">
            <a:extLst>
              <a:ext uri="{FF2B5EF4-FFF2-40B4-BE49-F238E27FC236}">
                <a16:creationId xmlns:a16="http://schemas.microsoft.com/office/drawing/2014/main" id="{D1E14698-9ECD-42CF-997B-4329E7A8324E}"/>
              </a:ext>
            </a:extLst>
          </p:cNvPr>
          <p:cNvSpPr>
            <a:spLocks noGrp="1"/>
          </p:cNvSpPr>
          <p:nvPr>
            <p:ph idx="1"/>
          </p:nvPr>
        </p:nvSpPr>
        <p:spPr/>
        <p:txBody>
          <a:bodyPr/>
          <a:lstStyle/>
          <a:p>
            <a:pPr marL="0" indent="0">
              <a:buNone/>
            </a:pPr>
            <a:r>
              <a:rPr lang="en-GB" sz="2800" dirty="0"/>
              <a:t>In this section, we are happy to take any questions about the processes and practicalities of assessment and feedback.</a:t>
            </a:r>
          </a:p>
        </p:txBody>
      </p:sp>
    </p:spTree>
    <p:extLst>
      <p:ext uri="{BB962C8B-B14F-4D97-AF65-F5344CB8AC3E}">
        <p14:creationId xmlns:p14="http://schemas.microsoft.com/office/powerpoint/2010/main" val="29941219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CDA65-62BA-4D59-AEAB-518A24203C89}"/>
              </a:ext>
            </a:extLst>
          </p:cNvPr>
          <p:cNvSpPr>
            <a:spLocks noGrp="1"/>
          </p:cNvSpPr>
          <p:nvPr>
            <p:ph type="title"/>
          </p:nvPr>
        </p:nvSpPr>
        <p:spPr>
          <a:xfrm>
            <a:off x="250825" y="188925"/>
            <a:ext cx="8713788" cy="2663995"/>
          </a:xfrm>
        </p:spPr>
        <p:txBody>
          <a:bodyPr/>
          <a:lstStyle/>
          <a:p>
            <a:r>
              <a:rPr lang="en-GB" sz="3200" b="1" dirty="0">
                <a:solidFill>
                  <a:srgbClr val="002060"/>
                </a:solidFill>
              </a:rPr>
              <a:t>Use link below to download the materials on feedback and assessment produced in 2017-18 </a:t>
            </a:r>
            <a:br>
              <a:rPr lang="en-GB" sz="3200" b="1" dirty="0">
                <a:solidFill>
                  <a:srgbClr val="002060"/>
                </a:solidFill>
              </a:rPr>
            </a:br>
            <a:r>
              <a:rPr lang="en-GB" sz="3200" b="1" dirty="0">
                <a:solidFill>
                  <a:srgbClr val="002060"/>
                </a:solidFill>
              </a:rPr>
              <a:t>by Kay Sambell, Sally Brown and Phil Race </a:t>
            </a:r>
            <a:br>
              <a:rPr lang="en-GB" sz="3200" b="1" dirty="0">
                <a:solidFill>
                  <a:srgbClr val="002060"/>
                </a:solidFill>
              </a:rPr>
            </a:br>
            <a:r>
              <a:rPr lang="en-GB" sz="3200" b="1" dirty="0">
                <a:solidFill>
                  <a:srgbClr val="002060"/>
                </a:solidFill>
              </a:rPr>
              <a:t>for Edinburgh Napier University</a:t>
            </a:r>
          </a:p>
        </p:txBody>
      </p:sp>
      <p:sp>
        <p:nvSpPr>
          <p:cNvPr id="3" name="Content Placeholder 2">
            <a:extLst>
              <a:ext uri="{FF2B5EF4-FFF2-40B4-BE49-F238E27FC236}">
                <a16:creationId xmlns:a16="http://schemas.microsoft.com/office/drawing/2014/main" id="{126502B9-6A1E-496A-977F-89042A56B709}"/>
              </a:ext>
            </a:extLst>
          </p:cNvPr>
          <p:cNvSpPr>
            <a:spLocks noGrp="1"/>
          </p:cNvSpPr>
          <p:nvPr>
            <p:ph idx="1"/>
          </p:nvPr>
        </p:nvSpPr>
        <p:spPr>
          <a:xfrm>
            <a:off x="358777" y="3203406"/>
            <a:ext cx="8605838" cy="2663996"/>
          </a:xfrm>
        </p:spPr>
        <p:txBody>
          <a:bodyPr/>
          <a:lstStyle/>
          <a:p>
            <a:pPr marL="0" indent="0">
              <a:buNone/>
            </a:pPr>
            <a:r>
              <a:rPr lang="en-GB" sz="2800" dirty="0">
                <a:hlinkClick r:id="rId2"/>
              </a:rPr>
              <a:t>https://staff.napier.ac.uk/services/dlte/Pages/QuickGuides.aspx</a:t>
            </a:r>
            <a:endParaRPr lang="en-GB" sz="2800" dirty="0"/>
          </a:p>
        </p:txBody>
      </p:sp>
    </p:spTree>
    <p:extLst>
      <p:ext uri="{BB962C8B-B14F-4D97-AF65-F5344CB8AC3E}">
        <p14:creationId xmlns:p14="http://schemas.microsoft.com/office/powerpoint/2010/main" val="365280140"/>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263525" indent="-263525">
              <a:buNone/>
            </a:pPr>
            <a:r>
              <a:rPr lang="en-GB" sz="2200" dirty="0"/>
              <a:t>Assessment Reform Group (1999) </a:t>
            </a:r>
            <a:r>
              <a:rPr lang="en-GB" sz="2200" i="1" dirty="0"/>
              <a:t>Assessment for Learning: Beyond the black box, </a:t>
            </a:r>
            <a:r>
              <a:rPr lang="en-GB" sz="2200" dirty="0"/>
              <a:t>Cambridge UK, University of Cambridge School of Education. </a:t>
            </a:r>
          </a:p>
          <a:p>
            <a:pPr marL="263525" indent="-263525">
              <a:buNone/>
            </a:pPr>
            <a:r>
              <a:rPr lang="en-GB" sz="2200" dirty="0"/>
              <a:t>Bain, K. (2004) </a:t>
            </a:r>
            <a:r>
              <a:rPr lang="en-GB" sz="2200" i="1" dirty="0"/>
              <a:t>What the best College Teachers do</a:t>
            </a:r>
            <a:r>
              <a:rPr lang="en-GB" sz="2200" dirty="0"/>
              <a:t>, Cambridge: Harvard University Press.</a:t>
            </a:r>
          </a:p>
          <a:p>
            <a:pPr marL="263525" indent="-263525">
              <a:buNone/>
            </a:pPr>
            <a:r>
              <a:rPr lang="en-GB" sz="2200" dirty="0"/>
              <a:t>Biggs, J. and Tang, C. (2011) </a:t>
            </a:r>
            <a:r>
              <a:rPr lang="en-GB" sz="2200" i="1" dirty="0"/>
              <a:t>Teaching for Quality Learning at University, </a:t>
            </a:r>
            <a:r>
              <a:rPr lang="en-GB" sz="2200" dirty="0"/>
              <a:t>Maidenhead: Open University Press.</a:t>
            </a:r>
          </a:p>
          <a:p>
            <a:pPr marL="263525" indent="-263525">
              <a:buNone/>
            </a:pPr>
            <a:r>
              <a:rPr lang="en-GB" sz="2200" dirty="0" err="1"/>
              <a:t>Bloxham</a:t>
            </a:r>
            <a:r>
              <a:rPr lang="en-GB" sz="2200" dirty="0"/>
              <a:t>, S. and Boyd, P. (2007) </a:t>
            </a:r>
            <a:r>
              <a:rPr lang="en-GB" sz="2200" i="1" dirty="0"/>
              <a:t>Developing effective assessment in higher education: a practical guide</a:t>
            </a:r>
            <a:r>
              <a:rPr lang="en-GB" sz="2200" dirty="0"/>
              <a:t>, Maidenhead, Open University Press.</a:t>
            </a:r>
          </a:p>
          <a:p>
            <a:pPr marL="263525" indent="-263525">
              <a:buNone/>
            </a:pPr>
            <a:r>
              <a:rPr lang="en-GB" sz="2200" dirty="0"/>
              <a:t>Bloom, B.S., 1956. Taxonomy of educational objectives. Vol. 1: Cognitive domain. </a:t>
            </a:r>
            <a:r>
              <a:rPr lang="en-GB" sz="2200" i="1" dirty="0"/>
              <a:t>New York: McKay</a:t>
            </a:r>
            <a:r>
              <a:rPr lang="en-GB" sz="2200" dirty="0"/>
              <a:t>, pp.20-24.</a:t>
            </a:r>
          </a:p>
          <a:p>
            <a:pPr marL="263525" indent="-263525">
              <a:buNone/>
            </a:pPr>
            <a:r>
              <a:rPr lang="en-GB" sz="2200" dirty="0" err="1"/>
              <a:t>Boud</a:t>
            </a:r>
            <a:r>
              <a:rPr lang="en-GB" sz="2200" dirty="0"/>
              <a:t>, D. (1995) </a:t>
            </a:r>
            <a:r>
              <a:rPr lang="en-GB" sz="2200" i="1" dirty="0"/>
              <a:t>Enhancing learning through self-assessment,</a:t>
            </a:r>
            <a:r>
              <a:rPr lang="en-GB" sz="2200" dirty="0"/>
              <a:t> London: Routledge.</a:t>
            </a:r>
          </a:p>
          <a:p>
            <a:pPr marL="263525" indent="-263525">
              <a:buNone/>
            </a:pPr>
            <a:r>
              <a:rPr lang="en-GB" sz="2200" dirty="0" err="1"/>
              <a:t>Boud</a:t>
            </a:r>
            <a:r>
              <a:rPr lang="en-GB" sz="2200" dirty="0"/>
              <a:t>, D. and Associates (2010) </a:t>
            </a:r>
            <a:r>
              <a:rPr lang="en-GB" sz="2200" i="1" dirty="0"/>
              <a:t>Assessment 2020: seven propositions for assessment reform in higher education </a:t>
            </a:r>
            <a:r>
              <a:rPr lang="en-GB" sz="2200" dirty="0"/>
              <a:t>Sydney: Australian Learning and Teaching Council.</a:t>
            </a:r>
          </a:p>
        </p:txBody>
      </p:sp>
    </p:spTree>
    <p:extLst>
      <p:ext uri="{BB962C8B-B14F-4D97-AF65-F5344CB8AC3E}">
        <p14:creationId xmlns:p14="http://schemas.microsoft.com/office/powerpoint/2010/main" val="7411795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2398" y="260648"/>
            <a:ext cx="7543800" cy="533398"/>
          </a:xfrm>
        </p:spPr>
        <p:txBody>
          <a:bodyPr/>
          <a:lstStyle/>
          <a:p>
            <a:r>
              <a:rPr lang="en-GB" dirty="0"/>
              <a:t>Useful references: 2</a:t>
            </a:r>
          </a:p>
        </p:txBody>
      </p:sp>
      <p:sp>
        <p:nvSpPr>
          <p:cNvPr id="3" name="Content Placeholder 2"/>
          <p:cNvSpPr>
            <a:spLocks noGrp="1"/>
          </p:cNvSpPr>
          <p:nvPr>
            <p:ph idx="1"/>
          </p:nvPr>
        </p:nvSpPr>
        <p:spPr>
          <a:xfrm>
            <a:off x="452002" y="681933"/>
            <a:ext cx="8229600" cy="5189992"/>
          </a:xfrm>
        </p:spPr>
        <p:txBody>
          <a:bodyPr/>
          <a:lstStyle/>
          <a:p>
            <a:pPr marL="360363" indent="-360363">
              <a:buNone/>
            </a:pPr>
            <a:r>
              <a:rPr lang="en-GB" sz="2300" dirty="0"/>
              <a:t>Brown, S. (2012) Assimilate compendium, Leeds, Leeds Met Press</a:t>
            </a:r>
          </a:p>
          <a:p>
            <a:pPr marL="360363" indent="-360363">
              <a:buNone/>
            </a:pPr>
            <a:r>
              <a:rPr lang="en-GB" sz="2300" dirty="0"/>
              <a:t>Brown, S. (2012) ‘What are the perceived differences between assessing at Masters level and undergraduate level assessment? Some findings from an NTFS–funded project’ Innovations in Education and Teaching International, forthcoming</a:t>
            </a:r>
          </a:p>
          <a:p>
            <a:pPr marL="360363" indent="-360363">
              <a:buNone/>
            </a:pPr>
            <a:r>
              <a:rPr lang="en-GB" sz="2300" dirty="0"/>
              <a:t>Brown, S., </a:t>
            </a:r>
            <a:r>
              <a:rPr lang="en-GB" sz="2300" dirty="0" err="1"/>
              <a:t>Deignan</a:t>
            </a:r>
            <a:r>
              <a:rPr lang="en-GB" sz="2300" dirty="0"/>
              <a:t>, T. Race, P. and Priestley, J. (2012) ‘Assessing students at Masters Level: learning points for Educational Developers’ Educational Developments, SEDA, Birmingham.</a:t>
            </a:r>
          </a:p>
          <a:p>
            <a:pPr marL="360363" indent="-360363">
              <a:buNone/>
            </a:pPr>
            <a:r>
              <a:rPr lang="en-GB" sz="2300" dirty="0"/>
              <a:t>Brown, S (2012) ‘Diverse and innovative assessment at Masters Level: alternatives to conventional written assignments’ in AISHE-J: The All Ireland Journal of Teaching and Learning in Higher Education Vol 4, No 2.</a:t>
            </a:r>
          </a:p>
          <a:p>
            <a:pPr marL="360363" indent="-360363">
              <a:buNone/>
            </a:pPr>
            <a:r>
              <a:rPr lang="en-GB" sz="2300" dirty="0"/>
              <a:t>Brown, S. (2014) </a:t>
            </a:r>
            <a:r>
              <a:rPr lang="en-GB" sz="2300" i="1" dirty="0"/>
              <a:t>Learning, teaching and assessment in higher education: global perspectives</a:t>
            </a:r>
            <a:r>
              <a:rPr lang="en-GB" sz="2300" dirty="0"/>
              <a:t>. London: Palgrave Macmillan.</a:t>
            </a:r>
          </a:p>
        </p:txBody>
      </p:sp>
    </p:spTree>
    <p:extLst>
      <p:ext uri="{BB962C8B-B14F-4D97-AF65-F5344CB8AC3E}">
        <p14:creationId xmlns:p14="http://schemas.microsoft.com/office/powerpoint/2010/main" val="30666571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CEF6F0-B0BD-4DEE-A859-4528AE18F51E}"/>
              </a:ext>
            </a:extLst>
          </p:cNvPr>
          <p:cNvSpPr>
            <a:spLocks noGrp="1"/>
          </p:cNvSpPr>
          <p:nvPr>
            <p:ph idx="1"/>
          </p:nvPr>
        </p:nvSpPr>
        <p:spPr/>
        <p:txBody>
          <a:bodyPr/>
          <a:lstStyle/>
          <a:p>
            <a:pPr marL="263525" indent="-263525">
              <a:buNone/>
            </a:pPr>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pPr marL="263525" indent="-263525">
              <a:buNone/>
            </a:pPr>
            <a:r>
              <a:rPr lang="en-GB" dirty="0"/>
              <a:t>Brown, S. and Knight, P. (1994) </a:t>
            </a:r>
            <a:r>
              <a:rPr lang="en-GB" i="1" dirty="0"/>
              <a:t>Assessing Learners in Higher Education</a:t>
            </a:r>
            <a:r>
              <a:rPr lang="en-GB" dirty="0"/>
              <a:t>, London: Kogan Page.</a:t>
            </a:r>
          </a:p>
          <a:p>
            <a:pPr marL="263525" indent="-263525">
              <a:buNone/>
            </a:pPr>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pPr marL="263525" indent="-263525">
              <a:buNone/>
            </a:pPr>
            <a:r>
              <a:rPr lang="en-GB" dirty="0"/>
              <a:t>Brown, S. Rust, C. &amp; Gibbs, G. (1994) </a:t>
            </a:r>
            <a:r>
              <a:rPr lang="en-GB" i="1" dirty="0"/>
              <a:t>Strategies for Diversifying Assessment,</a:t>
            </a:r>
            <a:r>
              <a:rPr lang="en-GB" dirty="0"/>
              <a:t> Oxford: Oxford Centre for Staff Development. </a:t>
            </a:r>
          </a:p>
          <a:p>
            <a:endParaRPr lang="en-GB" dirty="0"/>
          </a:p>
        </p:txBody>
      </p:sp>
      <p:sp>
        <p:nvSpPr>
          <p:cNvPr id="4" name="Title 1">
            <a:extLst>
              <a:ext uri="{FF2B5EF4-FFF2-40B4-BE49-F238E27FC236}">
                <a16:creationId xmlns:a16="http://schemas.microsoft.com/office/drawing/2014/main" id="{4ABB4492-9312-4B7D-BC37-CAC05A8AB3B8}"/>
              </a:ext>
            </a:extLst>
          </p:cNvPr>
          <p:cNvSpPr>
            <a:spLocks noGrp="1"/>
          </p:cNvSpPr>
          <p:nvPr>
            <p:ph type="title"/>
          </p:nvPr>
        </p:nvSpPr>
        <p:spPr>
          <a:xfrm>
            <a:off x="468313" y="118268"/>
            <a:ext cx="7543800" cy="1074737"/>
          </a:xfrm>
        </p:spPr>
        <p:txBody>
          <a:bodyPr/>
          <a:lstStyle/>
          <a:p>
            <a:r>
              <a:rPr lang="en-GB" dirty="0"/>
              <a:t>Useful references: 3</a:t>
            </a:r>
          </a:p>
        </p:txBody>
      </p:sp>
    </p:spTree>
    <p:extLst>
      <p:ext uri="{BB962C8B-B14F-4D97-AF65-F5344CB8AC3E}">
        <p14:creationId xmlns:p14="http://schemas.microsoft.com/office/powerpoint/2010/main" val="35342174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354434"/>
          </a:xfrm>
        </p:spPr>
        <p:txBody>
          <a:bodyPr/>
          <a:lstStyle/>
          <a:p>
            <a:r>
              <a:rPr lang="en-GB" dirty="0"/>
              <a:t>Useful references: 4</a:t>
            </a:r>
          </a:p>
        </p:txBody>
      </p:sp>
      <p:sp>
        <p:nvSpPr>
          <p:cNvPr id="3" name="Content Placeholder 2"/>
          <p:cNvSpPr>
            <a:spLocks noGrp="1"/>
          </p:cNvSpPr>
          <p:nvPr>
            <p:ph idx="1"/>
          </p:nvPr>
        </p:nvSpPr>
        <p:spPr>
          <a:xfrm>
            <a:off x="107504" y="576295"/>
            <a:ext cx="8928992" cy="5271634"/>
          </a:xfrm>
        </p:spPr>
        <p:txBody>
          <a:bodyPr/>
          <a:lstStyle/>
          <a:p>
            <a:pPr marL="360363" indent="-360363">
              <a:buNone/>
            </a:pPr>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pPr marL="360363" indent="-360363">
              <a:buNone/>
            </a:pPr>
            <a:r>
              <a:rPr lang="en-GB" dirty="0"/>
              <a:t>David Carless &amp; David Boud (2018): The development of student feedback literacy: enabling uptake of feedback, Assessment &amp; Evaluation in Higher Education, DOI:10.1080/02602938.2018.1463354</a:t>
            </a:r>
          </a:p>
          <a:p>
            <a:pPr marL="360363" indent="-360363">
              <a:buNone/>
            </a:pPr>
            <a:r>
              <a:rPr lang="en-GB" dirty="0"/>
              <a:t>Carroll, J. and Ryan, J. (2005) </a:t>
            </a:r>
            <a:r>
              <a:rPr lang="en-GB" i="1" dirty="0"/>
              <a:t>Teaching International students: improving learning for all. </a:t>
            </a:r>
            <a:r>
              <a:rPr lang="en-GB" dirty="0"/>
              <a:t>London: Routledge SEDA series.</a:t>
            </a:r>
          </a:p>
          <a:p>
            <a:pPr marL="360363" indent="-360363">
              <a:buNone/>
            </a:pPr>
            <a:r>
              <a:rPr lang="en-GB" dirty="0"/>
              <a:t>Crooks, T. (1988) </a:t>
            </a:r>
            <a:r>
              <a:rPr lang="en-GB" i="1" dirty="0"/>
              <a:t>Assessing student performance, </a:t>
            </a:r>
            <a:r>
              <a:rPr lang="en-GB" dirty="0"/>
              <a:t>HERDSA Green Guide No 8 HERDSA (reprinted 1994).</a:t>
            </a:r>
          </a:p>
          <a:p>
            <a:pPr marL="360363" indent="-360363">
              <a:buNone/>
            </a:pPr>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pPr marL="360363" indent="-360363">
              <a:buNone/>
            </a:pPr>
            <a:r>
              <a:rPr lang="en-GB" dirty="0"/>
              <a:t>O'Donovan, B., Price, M. and Rust, C., 2008. Developing student understanding of assessment standards: A nested hierarchy of approaches. </a:t>
            </a:r>
            <a:r>
              <a:rPr lang="en-GB" i="1" dirty="0"/>
              <a:t>Teaching in Higher Education</a:t>
            </a:r>
            <a:r>
              <a:rPr lang="en-GB" dirty="0"/>
              <a:t>, </a:t>
            </a:r>
            <a:r>
              <a:rPr lang="en-GB" i="1" dirty="0"/>
              <a:t>13</a:t>
            </a:r>
            <a:r>
              <a:rPr lang="en-GB" dirty="0"/>
              <a:t>(2), pp.205-217. </a:t>
            </a:r>
          </a:p>
        </p:txBody>
      </p:sp>
    </p:spTree>
    <p:extLst>
      <p:ext uri="{BB962C8B-B14F-4D97-AF65-F5344CB8AC3E}">
        <p14:creationId xmlns:p14="http://schemas.microsoft.com/office/powerpoint/2010/main" val="35011150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533399"/>
          </a:xfrm>
        </p:spPr>
        <p:txBody>
          <a:bodyPr/>
          <a:lstStyle/>
          <a:p>
            <a:r>
              <a:rPr lang="en-GB" dirty="0"/>
              <a:t>Useful references: 5</a:t>
            </a:r>
          </a:p>
        </p:txBody>
      </p:sp>
      <p:sp>
        <p:nvSpPr>
          <p:cNvPr id="3" name="Content Placeholder 2"/>
          <p:cNvSpPr>
            <a:spLocks noGrp="1"/>
          </p:cNvSpPr>
          <p:nvPr>
            <p:ph idx="1"/>
          </p:nvPr>
        </p:nvSpPr>
        <p:spPr>
          <a:xfrm>
            <a:off x="468313" y="655637"/>
            <a:ext cx="8229600" cy="5546726"/>
          </a:xfrm>
        </p:spPr>
        <p:txBody>
          <a:bodyPr/>
          <a:lstStyle/>
          <a:p>
            <a:pPr marL="360363" indent="-360363">
              <a:buNone/>
            </a:pPr>
            <a:r>
              <a:rPr lang="en-GB" dirty="0"/>
              <a:t>Foreman-Peck, L. and Winch, C. (2010) </a:t>
            </a:r>
            <a:r>
              <a:rPr lang="en-GB" i="1" dirty="0"/>
              <a:t>Using Educational Research to Inform Practice: A Practical Guide to practitioner research in universities and colleges</a:t>
            </a:r>
            <a:r>
              <a:rPr lang="en-GB" dirty="0"/>
              <a:t>. London: Routledge </a:t>
            </a:r>
          </a:p>
          <a:p>
            <a:pPr marL="360363" indent="-360363">
              <a:buNone/>
            </a:pPr>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pPr marL="360363" indent="-360363">
              <a:buNone/>
            </a:pPr>
            <a:r>
              <a:rPr lang="en-GB" dirty="0"/>
              <a:t>Higher Education Academy (2012) </a:t>
            </a:r>
            <a:r>
              <a:rPr lang="en-GB" i="1" dirty="0"/>
              <a:t>A marked improvement; transforming assessment in higher education</a:t>
            </a:r>
            <a:r>
              <a:rPr lang="en-GB" dirty="0"/>
              <a:t>, York: HEA.</a:t>
            </a:r>
          </a:p>
          <a:p>
            <a:pPr marL="360363" indent="-360363">
              <a:buNone/>
            </a:pPr>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pPr marL="360363" indent="-360363">
              <a:buNone/>
            </a:pPr>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pPr marL="360363" indent="-360363">
              <a:buNone/>
            </a:pPr>
            <a:r>
              <a:rPr lang="en-GB" dirty="0"/>
              <a:t>McDowell, L. and Brown, S. (1998) </a:t>
            </a:r>
            <a:r>
              <a:rPr lang="en-GB" i="1" dirty="0"/>
              <a:t>Assessing students: cheating and plagiarism</a:t>
            </a:r>
            <a:r>
              <a:rPr lang="en-GB" dirty="0"/>
              <a:t>, Newcastle: Red Guide 10/11 University of Northumbria.</a:t>
            </a:r>
          </a:p>
          <a:p>
            <a:pPr marL="360363" indent="-360363">
              <a:buNone/>
            </a:pPr>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pPr marL="360363" indent="-360363">
              <a:buNone/>
            </a:pPr>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pPr marL="360363" indent="-360363">
              <a:buNone/>
            </a:pPr>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498450"/>
          </a:xfrm>
        </p:spPr>
        <p:txBody>
          <a:bodyPr/>
          <a:lstStyle/>
          <a:p>
            <a:r>
              <a:rPr lang="en-GB" dirty="0"/>
              <a:t>Useful references: 7</a:t>
            </a:r>
          </a:p>
        </p:txBody>
      </p:sp>
      <p:sp>
        <p:nvSpPr>
          <p:cNvPr id="3" name="Content Placeholder 2"/>
          <p:cNvSpPr>
            <a:spLocks noGrp="1"/>
          </p:cNvSpPr>
          <p:nvPr>
            <p:ph idx="1"/>
          </p:nvPr>
        </p:nvSpPr>
        <p:spPr>
          <a:xfrm>
            <a:off x="457200" y="630898"/>
            <a:ext cx="8229600" cy="4789488"/>
          </a:xfrm>
        </p:spPr>
        <p:txBody>
          <a:bodyPr/>
          <a:lstStyle/>
          <a:p>
            <a:pPr marL="0" indent="0">
              <a:buNone/>
            </a:pPr>
            <a:r>
              <a:rPr lang="en-GB" sz="2200" dirty="0" err="1"/>
              <a:t>Mentowski</a:t>
            </a:r>
            <a:r>
              <a:rPr lang="en-GB" sz="2200" dirty="0"/>
              <a:t>, M,. (2006) Accessible and adaptable elements of Alverno assessment-as-learning: Strategies and Challenges for peer Review in Innovative Assessment in Higher Education: ed. Cordelia Bryan and Karen Clegg: London: Routledge, pp48-63)</a:t>
            </a:r>
          </a:p>
          <a:p>
            <a:pPr marL="263525" indent="-263525">
              <a:buNone/>
            </a:pPr>
            <a:r>
              <a:rPr lang="en-GB" sz="2200" dirty="0"/>
              <a:t>Newstead, S. E., Franklyn-Stokes, A., &amp; Armstead, P. (1996) Individual differences in student cheating, </a:t>
            </a:r>
            <a:r>
              <a:rPr lang="en-GB" sz="2200" i="1" dirty="0"/>
              <a:t>Journal of Educational Psychology</a:t>
            </a:r>
            <a:r>
              <a:rPr lang="en-GB" sz="2200" dirty="0"/>
              <a:t>, 88(2), 229-241</a:t>
            </a:r>
          </a:p>
          <a:p>
            <a:pPr marL="263525" indent="-263525">
              <a:buNone/>
            </a:pPr>
            <a:r>
              <a:rPr lang="en-GB" sz="2200" dirty="0"/>
              <a:t>Nicol, D. J. and Macfarlane-Dick, D. (2006) Formative assessment and self-regulated learning: A model and seven principles of good feedback practice, </a:t>
            </a:r>
            <a:r>
              <a:rPr lang="en-GB" sz="2200" i="1" dirty="0"/>
              <a:t>Studies in Higher Education Vol 31(2), 199-218.</a:t>
            </a:r>
            <a:endParaRPr lang="en-GB" sz="2200" dirty="0"/>
          </a:p>
          <a:p>
            <a:pPr marL="263525" indent="-263525">
              <a:buNone/>
            </a:pPr>
            <a:r>
              <a:rPr lang="en-GB" sz="2200" dirty="0"/>
              <a:t>PASS project Bradford </a:t>
            </a:r>
            <a:r>
              <a:rPr lang="en-GB" sz="2200" u="sng" dirty="0">
                <a:hlinkClick r:id="rId2"/>
              </a:rPr>
              <a:t>http://www.pass.brad.ac.uk/</a:t>
            </a:r>
            <a:r>
              <a:rPr lang="en-GB" sz="2200" dirty="0"/>
              <a:t> Accessed November 2013.</a:t>
            </a:r>
          </a:p>
          <a:p>
            <a:pPr marL="263525" indent="-263525">
              <a:buNone/>
            </a:pPr>
            <a:r>
              <a:rPr lang="en-GB" sz="2200" dirty="0" err="1"/>
              <a:t>Peelo</a:t>
            </a:r>
            <a:r>
              <a:rPr lang="en-GB" sz="2200" dirty="0"/>
              <a:t>, M. T., &amp; Wareham, T. (Eds.). (2002). </a:t>
            </a:r>
            <a:r>
              <a:rPr lang="en-GB" sz="2200" i="1" dirty="0"/>
              <a:t>Failing students in higher education</a:t>
            </a:r>
            <a:r>
              <a:rPr lang="en-GB" sz="2200" dirty="0"/>
              <a:t>. Society for Research into Higher Education. </a:t>
            </a:r>
          </a:p>
          <a:p>
            <a:pPr marL="263525" indent="-263525">
              <a:buNone/>
            </a:pPr>
            <a:r>
              <a:rPr lang="en-GB" sz="2200" dirty="0"/>
              <a:t>Pickford, R. and Brown, S. (2006) </a:t>
            </a:r>
            <a:r>
              <a:rPr lang="en-GB" sz="2200" i="1" dirty="0"/>
              <a:t>Assessing skills and practice,</a:t>
            </a:r>
            <a:r>
              <a:rPr lang="en-GB" sz="2200"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pPr marL="263525" indent="-263525">
              <a:buNone/>
            </a:pPr>
            <a:r>
              <a:rPr lang="en-GB" dirty="0"/>
              <a:t>Race P. (2020) </a:t>
            </a:r>
            <a:r>
              <a:rPr lang="en-GB" i="1" dirty="0"/>
              <a:t>The lecturer’s toolkit (5</a:t>
            </a:r>
            <a:r>
              <a:rPr lang="en-GB" i="1" baseline="30000" dirty="0"/>
              <a:t>th</a:t>
            </a:r>
            <a:r>
              <a:rPr lang="en-GB" i="1" dirty="0"/>
              <a:t> edition),</a:t>
            </a:r>
            <a:r>
              <a:rPr lang="en-GB" dirty="0"/>
              <a:t> London: Routledge.</a:t>
            </a:r>
          </a:p>
          <a:p>
            <a:pPr marL="263525" indent="-263525">
              <a:buNone/>
            </a:pPr>
            <a:r>
              <a:rPr lang="en-GB" dirty="0"/>
              <a:t>Race, P. (2001) </a:t>
            </a:r>
            <a:r>
              <a:rPr lang="en-GB" i="1" dirty="0"/>
              <a:t>A Briefing on Self, Peer &amp; Group Assessment,</a:t>
            </a:r>
            <a:r>
              <a:rPr lang="en-GB" dirty="0"/>
              <a:t> in LTSN Generic Centre Assessment Series No 9, LTSN York.</a:t>
            </a:r>
          </a:p>
          <a:p>
            <a:pPr marL="263525" indent="-263525">
              <a:buNone/>
            </a:pPr>
            <a:r>
              <a:rPr lang="en-GB" dirty="0"/>
              <a:t>Race, P. (2014) </a:t>
            </a:r>
            <a:r>
              <a:rPr lang="en-GB" i="1" dirty="0"/>
              <a:t>Making learning happen: 3</a:t>
            </a:r>
            <a:r>
              <a:rPr lang="en-GB" i="1" baseline="30000" dirty="0"/>
              <a:t>rd</a:t>
            </a:r>
            <a:r>
              <a:rPr lang="en-GB" i="1" dirty="0"/>
              <a:t> edition, </a:t>
            </a:r>
            <a:r>
              <a:rPr lang="en-GB" dirty="0"/>
              <a:t>London: Sage. </a:t>
            </a:r>
          </a:p>
          <a:p>
            <a:pPr marL="263525" indent="-263525">
              <a:buNone/>
            </a:pPr>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pPr marL="263525" indent="-263525">
              <a:buNone/>
            </a:pPr>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426441"/>
          </a:xfrm>
        </p:spPr>
        <p:txBody>
          <a:bodyPr/>
          <a:lstStyle/>
          <a:p>
            <a:r>
              <a:rPr lang="en-GB" dirty="0"/>
              <a:t>Useful references: 9</a:t>
            </a:r>
          </a:p>
        </p:txBody>
      </p:sp>
      <p:sp>
        <p:nvSpPr>
          <p:cNvPr id="3" name="Content Placeholder 2"/>
          <p:cNvSpPr>
            <a:spLocks noGrp="1"/>
          </p:cNvSpPr>
          <p:nvPr>
            <p:ph idx="1"/>
          </p:nvPr>
        </p:nvSpPr>
        <p:spPr>
          <a:xfrm>
            <a:off x="457200" y="558889"/>
            <a:ext cx="8229600" cy="4789488"/>
          </a:xfrm>
        </p:spPr>
        <p:txBody>
          <a:bodyPr/>
          <a:lstStyle/>
          <a:p>
            <a:pPr marL="263525" indent="-263525" eaLnBrk="1" hangingPunct="1">
              <a:buNone/>
            </a:pPr>
            <a:r>
              <a:rPr lang="en-GB" dirty="0"/>
              <a:t>Ryan, J. (2000) </a:t>
            </a:r>
            <a:r>
              <a:rPr lang="en-GB" i="1" dirty="0"/>
              <a:t>A Guide to Teaching International Students,</a:t>
            </a:r>
            <a:r>
              <a:rPr lang="en-GB" dirty="0"/>
              <a:t> Oxford Centre for Staff and Learning Development.</a:t>
            </a:r>
          </a:p>
          <a:p>
            <a:pPr marL="263525" indent="-263525">
              <a:buNone/>
            </a:pPr>
            <a:r>
              <a:rPr lang="en-GB" dirty="0"/>
              <a:t>Sadler, D. R. (2010) Beyond feedback: Developing student capability in complex appraisal. </a:t>
            </a:r>
            <a:r>
              <a:rPr lang="en-GB" i="1" dirty="0"/>
              <a:t>Assessment &amp; Evaluation in Higher Education, 35</a:t>
            </a:r>
            <a:r>
              <a:rPr lang="en-GB" dirty="0"/>
              <a:t>(5), 535-550.</a:t>
            </a:r>
          </a:p>
          <a:p>
            <a:pPr marL="263525" indent="-263525">
              <a:buNone/>
            </a:pPr>
            <a:r>
              <a:rPr lang="en-GB" dirty="0"/>
              <a:t>Sambell, K., McDowell, L &amp; Montgomery, C. (2013) Assessment for Learning in Higher Education. Routledge.</a:t>
            </a:r>
          </a:p>
          <a:p>
            <a:pPr marL="263525" indent="-263525">
              <a:buNone/>
            </a:pPr>
            <a:r>
              <a:rPr lang="en-GB" dirty="0"/>
              <a:t>Seymour, D. (2005) Learning Outcomes and Assessment: developing assessment criteria for Masters-level dissertations. </a:t>
            </a:r>
            <a:r>
              <a:rPr lang="en-GB" i="1" dirty="0"/>
              <a:t>Brookes </a:t>
            </a:r>
            <a:r>
              <a:rPr lang="en-GB" i="1" dirty="0" err="1"/>
              <a:t>eJournal</a:t>
            </a:r>
            <a:r>
              <a:rPr lang="en-GB" i="1" dirty="0"/>
              <a:t> of Learning and Teaching</a:t>
            </a:r>
            <a:r>
              <a:rPr lang="en-GB" dirty="0"/>
              <a:t> 1(2).</a:t>
            </a:r>
          </a:p>
          <a:p>
            <a:pPr marL="263525" indent="-263525">
              <a:buNone/>
            </a:pPr>
            <a:r>
              <a:rPr lang="en-GB" dirty="0"/>
              <a:t>Winstone, N. and Carless, D. (2020) ‘Designing effective feedback processes in Higher Education: a learning-focussed approach’ Routledge London and New York</a:t>
            </a:r>
          </a:p>
          <a:p>
            <a:pPr marL="263525" indent="-263525">
              <a:buNone/>
            </a:pPr>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0A243-4643-424F-87B1-E02F1F5A56BA}"/>
              </a:ext>
            </a:extLst>
          </p:cNvPr>
          <p:cNvSpPr>
            <a:spLocks noGrp="1"/>
          </p:cNvSpPr>
          <p:nvPr>
            <p:ph type="title"/>
          </p:nvPr>
        </p:nvSpPr>
        <p:spPr/>
        <p:txBody>
          <a:bodyPr/>
          <a:lstStyle/>
          <a:p>
            <a:r>
              <a:rPr lang="en-GB" dirty="0"/>
              <a:t>2. Providing formative feedback</a:t>
            </a:r>
          </a:p>
        </p:txBody>
      </p:sp>
      <p:sp>
        <p:nvSpPr>
          <p:cNvPr id="3" name="Content Placeholder 2">
            <a:extLst>
              <a:ext uri="{FF2B5EF4-FFF2-40B4-BE49-F238E27FC236}">
                <a16:creationId xmlns:a16="http://schemas.microsoft.com/office/drawing/2014/main" id="{7240F6B5-7669-4C4E-98CE-C0046B14C161}"/>
              </a:ext>
            </a:extLst>
          </p:cNvPr>
          <p:cNvSpPr>
            <a:spLocks noGrp="1"/>
          </p:cNvSpPr>
          <p:nvPr>
            <p:ph idx="1"/>
          </p:nvPr>
        </p:nvSpPr>
        <p:spPr/>
        <p:txBody>
          <a:bodyPr/>
          <a:lstStyle/>
          <a:p>
            <a:r>
              <a:rPr lang="en-GB" dirty="0"/>
              <a:t>Is what you have written in the free-text box (15b) about Formative Assessment student-facing in its language and tone? </a:t>
            </a:r>
          </a:p>
          <a:p>
            <a:r>
              <a:rPr lang="en-GB" dirty="0"/>
              <a:t>Does it tell students how they will be supported </a:t>
            </a:r>
            <a:r>
              <a:rPr lang="en-GB" dirty="0">
                <a:solidFill>
                  <a:schemeClr val="tx2">
                    <a:lumMod val="60000"/>
                    <a:lumOff val="40000"/>
                  </a:schemeClr>
                </a:solidFill>
              </a:rPr>
              <a:t>to know how they are doing</a:t>
            </a:r>
            <a:r>
              <a:rPr lang="en-GB" dirty="0">
                <a:solidFill>
                  <a:srgbClr val="FF0000"/>
                </a:solidFill>
              </a:rPr>
              <a:t> </a:t>
            </a:r>
            <a:r>
              <a:rPr lang="en-GB" dirty="0"/>
              <a:t>and </a:t>
            </a:r>
            <a:r>
              <a:rPr lang="en-GB" dirty="0">
                <a:solidFill>
                  <a:schemeClr val="tx2">
                    <a:lumMod val="60000"/>
                    <a:lumOff val="40000"/>
                  </a:schemeClr>
                </a:solidFill>
              </a:rPr>
              <a:t>what is expected of them </a:t>
            </a:r>
            <a:r>
              <a:rPr lang="en-GB" i="1" dirty="0"/>
              <a:t>before</a:t>
            </a:r>
            <a:r>
              <a:rPr lang="en-GB" dirty="0"/>
              <a:t> finalising their summative work, and to do (even) better on future assignments (feed-forward)?</a:t>
            </a:r>
          </a:p>
          <a:p>
            <a:r>
              <a:rPr lang="en-GB" dirty="0"/>
              <a:t>Is it part of an assessment-for learning-approach?</a:t>
            </a:r>
          </a:p>
          <a:p>
            <a:endParaRPr lang="en-GB" dirty="0"/>
          </a:p>
          <a:p>
            <a:pPr marL="0" indent="0">
              <a:buNone/>
            </a:pPr>
            <a:r>
              <a:rPr lang="en-GB" dirty="0">
                <a:solidFill>
                  <a:srgbClr val="0070C0"/>
                </a:solidFill>
                <a:hlinkClick r:id="rId2"/>
              </a:rPr>
              <a:t>https://t.co/LIrQvA1JZd</a:t>
            </a:r>
            <a:r>
              <a:rPr lang="en-GB" dirty="0">
                <a:solidFill>
                  <a:srgbClr val="0070C0"/>
                </a:solidFill>
              </a:rPr>
              <a:t> </a:t>
            </a:r>
          </a:p>
          <a:p>
            <a:pPr marL="0" indent="0">
              <a:buNone/>
            </a:pPr>
            <a:r>
              <a:rPr lang="en-GB" dirty="0"/>
              <a:t>Video from Sue Beckingham of Feedback Acrostic </a:t>
            </a:r>
          </a:p>
          <a:p>
            <a:endParaRPr lang="en-GB" dirty="0"/>
          </a:p>
        </p:txBody>
      </p:sp>
    </p:spTree>
    <p:extLst>
      <p:ext uri="{BB962C8B-B14F-4D97-AF65-F5344CB8AC3E}">
        <p14:creationId xmlns:p14="http://schemas.microsoft.com/office/powerpoint/2010/main" val="825811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51378-0F41-466C-8278-559A05C33951}"/>
              </a:ext>
            </a:extLst>
          </p:cNvPr>
          <p:cNvSpPr>
            <a:spLocks noGrp="1"/>
          </p:cNvSpPr>
          <p:nvPr>
            <p:ph type="title"/>
          </p:nvPr>
        </p:nvSpPr>
        <p:spPr/>
        <p:txBody>
          <a:bodyPr/>
          <a:lstStyle/>
          <a:p>
            <a:r>
              <a:rPr lang="en-GB" dirty="0"/>
              <a:t>Providing formative feedback</a:t>
            </a:r>
          </a:p>
        </p:txBody>
      </p:sp>
      <p:sp>
        <p:nvSpPr>
          <p:cNvPr id="3" name="Content Placeholder 2">
            <a:extLst>
              <a:ext uri="{FF2B5EF4-FFF2-40B4-BE49-F238E27FC236}">
                <a16:creationId xmlns:a16="http://schemas.microsoft.com/office/drawing/2014/main" id="{7BA60488-0943-4A2D-925C-862F824CAE17}"/>
              </a:ext>
            </a:extLst>
          </p:cNvPr>
          <p:cNvSpPr>
            <a:spLocks noGrp="1"/>
          </p:cNvSpPr>
          <p:nvPr>
            <p:ph idx="1"/>
          </p:nvPr>
        </p:nvSpPr>
        <p:spPr/>
        <p:txBody>
          <a:bodyPr/>
          <a:lstStyle/>
          <a:p>
            <a:r>
              <a:rPr lang="en-GB" dirty="0"/>
              <a:t>This part of the workshop is designed to foster further thinking about how you can make formative assessment fit-for-purpose and manageable;</a:t>
            </a:r>
          </a:p>
          <a:p>
            <a:r>
              <a:rPr lang="en-GB" dirty="0"/>
              <a:t>We will discuss not just how we complete the proforma using student-facing language, but also how we can manage the formative feedback process in ways that really contribute to their learning.</a:t>
            </a:r>
          </a:p>
        </p:txBody>
      </p:sp>
    </p:spTree>
    <p:extLst>
      <p:ext uri="{BB962C8B-B14F-4D97-AF65-F5344CB8AC3E}">
        <p14:creationId xmlns:p14="http://schemas.microsoft.com/office/powerpoint/2010/main" val="2760704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15119-07AA-4994-8596-4765973C5721}"/>
              </a:ext>
            </a:extLst>
          </p:cNvPr>
          <p:cNvSpPr>
            <a:spLocks noGrp="1"/>
          </p:cNvSpPr>
          <p:nvPr>
            <p:ph type="title"/>
          </p:nvPr>
        </p:nvSpPr>
        <p:spPr>
          <a:xfrm>
            <a:off x="395536" y="-94009"/>
            <a:ext cx="7543800" cy="1002729"/>
          </a:xfrm>
        </p:spPr>
        <p:txBody>
          <a:bodyPr/>
          <a:lstStyle/>
          <a:p>
            <a:r>
              <a:rPr lang="en-GB" dirty="0"/>
              <a:t>What kinds of things could you say in the formative feedback box? Elements could include:</a:t>
            </a:r>
          </a:p>
        </p:txBody>
      </p:sp>
      <p:sp>
        <p:nvSpPr>
          <p:cNvPr id="3" name="Content Placeholder 2">
            <a:extLst>
              <a:ext uri="{FF2B5EF4-FFF2-40B4-BE49-F238E27FC236}">
                <a16:creationId xmlns:a16="http://schemas.microsoft.com/office/drawing/2014/main" id="{C723066E-2C5C-4AEA-9CDE-3B6BAC92D653}"/>
              </a:ext>
            </a:extLst>
          </p:cNvPr>
          <p:cNvSpPr>
            <a:spLocks noGrp="1"/>
          </p:cNvSpPr>
          <p:nvPr>
            <p:ph idx="1"/>
          </p:nvPr>
        </p:nvSpPr>
        <p:spPr>
          <a:xfrm>
            <a:off x="0" y="764704"/>
            <a:ext cx="8686800" cy="4789488"/>
          </a:xfrm>
        </p:spPr>
        <p:txBody>
          <a:bodyPr/>
          <a:lstStyle/>
          <a:p>
            <a:r>
              <a:rPr lang="en-GB" sz="2200" dirty="0"/>
              <a:t>Formative feedback designed to help you enhance current and future work will be given throughout the module in a variety of ways, including oral and written comments, delivered face-to-face and virtually in a variety of contexts;</a:t>
            </a:r>
          </a:p>
          <a:p>
            <a:r>
              <a:rPr lang="en-GB" sz="2200" dirty="0"/>
              <a:t>You will be required to bring extracts of your partially completed assignment (for example, a draft bibliography, blogposts or an outline plan) to feedback tutorials for peer discussion and tutor commentary;</a:t>
            </a:r>
          </a:p>
          <a:p>
            <a:r>
              <a:rPr lang="en-GB" sz="2200" dirty="0"/>
              <a:t>Formative feedback will be provided by the tutor on draft extracts of your assignment submitted to the tutor online (or to peers via the VLE);</a:t>
            </a:r>
          </a:p>
          <a:p>
            <a:r>
              <a:rPr lang="en-GB" sz="2200" dirty="0"/>
              <a:t>Formative advice and feedback will be given orally in your practice sessions: you will be advised to make notes or record the comments for subsequent reference.</a:t>
            </a:r>
          </a:p>
          <a:p>
            <a:r>
              <a:rPr lang="en-GB" sz="2200" dirty="0"/>
              <a:t>Regular online quizzes will be available to help you review your own progress.</a:t>
            </a:r>
          </a:p>
        </p:txBody>
      </p:sp>
    </p:spTree>
    <p:extLst>
      <p:ext uri="{BB962C8B-B14F-4D97-AF65-F5344CB8AC3E}">
        <p14:creationId xmlns:p14="http://schemas.microsoft.com/office/powerpoint/2010/main" val="20962268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7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0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8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6317</Words>
  <Application>Microsoft Office PowerPoint</Application>
  <PresentationFormat>On-screen Show (4:3)</PresentationFormat>
  <Paragraphs>342</Paragraphs>
  <Slides>62</Slides>
  <Notes>18</Notes>
  <HiddenSlides>0</HiddenSlides>
  <MMClips>0</MMClips>
  <ScaleCrop>false</ScaleCrop>
  <HeadingPairs>
    <vt:vector size="6" baseType="variant">
      <vt:variant>
        <vt:lpstr>Fonts Used</vt:lpstr>
      </vt:variant>
      <vt:variant>
        <vt:i4>9</vt:i4>
      </vt:variant>
      <vt:variant>
        <vt:lpstr>Theme</vt:lpstr>
      </vt:variant>
      <vt:variant>
        <vt:i4>17</vt:i4>
      </vt:variant>
      <vt:variant>
        <vt:lpstr>Slide Titles</vt:lpstr>
      </vt:variant>
      <vt:variant>
        <vt:i4>62</vt:i4>
      </vt:variant>
    </vt:vector>
  </HeadingPairs>
  <TitlesOfParts>
    <vt:vector size="88" baseType="lpstr">
      <vt:lpstr>Arial</vt:lpstr>
      <vt:lpstr>Arial Rounded MT Bold</vt:lpstr>
      <vt:lpstr>Blackadder ITC</vt:lpstr>
      <vt:lpstr>Calibri</vt:lpstr>
      <vt:lpstr>Calibri Light</vt:lpstr>
      <vt:lpstr>Comic Sans MS</vt:lpstr>
      <vt:lpstr>Tahoma</vt:lpstr>
      <vt:lpstr>Times New Roman</vt:lpstr>
      <vt:lpstr>Wingdings</vt:lpstr>
      <vt:lpstr>LeedsMet template</vt:lpstr>
      <vt:lpstr>101_Custom Design</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83_Custom Design</vt:lpstr>
      <vt:lpstr>75_Custom Design</vt:lpstr>
      <vt:lpstr>79_Custom Design</vt:lpstr>
      <vt:lpstr>105_Custom Design</vt:lpstr>
      <vt:lpstr>84_Custom Design</vt:lpstr>
      <vt:lpstr>9_Custom Design</vt:lpstr>
      <vt:lpstr>Edinburgh Napier University School of Health and Social Care Bachelor of Nursing &amp; Midwifery scrutiny Enhancement workshop  </vt:lpstr>
      <vt:lpstr>Provisional programme</vt:lpstr>
      <vt:lpstr>1. Are your learning outcomes SMART or VASCULAR? The usual ‘requirements’ are that they be:</vt:lpstr>
      <vt:lpstr>VASCULAR learning outcomes</vt:lpstr>
      <vt:lpstr>Enhancing your learning outcomes following scrutiny event</vt:lpstr>
      <vt:lpstr>Formative and summative assessment</vt:lpstr>
      <vt:lpstr>2. Providing formative feedback</vt:lpstr>
      <vt:lpstr>Providing formative feedback</vt:lpstr>
      <vt:lpstr>What kinds of things could you say in the formative feedback box? Elements could include:</vt:lpstr>
      <vt:lpstr>Underpinning premises for AfL</vt:lpstr>
      <vt:lpstr>PowerPoint Presentation</vt:lpstr>
      <vt:lpstr>Using assessment for learning  (Sambell et al, 2013)</vt:lpstr>
      <vt:lpstr>Assessment for learning: some useful thoughts</vt:lpstr>
      <vt:lpstr>Assessment for learning</vt:lpstr>
      <vt:lpstr>For any assessment activity, we need to be clear about:</vt:lpstr>
      <vt:lpstr>The importance of dialogic feedback (Sadler, 2010)</vt:lpstr>
      <vt:lpstr>Helping students better understand what is needed of them through anticipatory feedback </vt:lpstr>
      <vt:lpstr>Briefings for students: setting the context</vt:lpstr>
      <vt:lpstr>Essential components of an effective assignment brief I would suggest include:</vt:lpstr>
      <vt:lpstr>What are exemplars, and how can we use them productively?</vt:lpstr>
      <vt:lpstr>Exemplars can enable students to:</vt:lpstr>
      <vt:lpstr>What can we do when using exemplars? </vt:lpstr>
      <vt:lpstr>3. Building a community of practice to ensure consistency of feedback across multiple markers</vt:lpstr>
      <vt:lpstr>Constructing standards in the programme community (after O'Donovan, B., Price, M. and Rust, C., 2008.) </vt:lpstr>
      <vt:lpstr>Firstly, are your students aware of all the processes and procedures we use to ensure fair assessment? </vt:lpstr>
      <vt:lpstr>Activity</vt:lpstr>
      <vt:lpstr>Learning points from this activity?</vt:lpstr>
      <vt:lpstr>Advice on achieving consistency of marking when multiple markers are involved </vt:lpstr>
      <vt:lpstr>Ensuring consistency of feedback</vt:lpstr>
      <vt:lpstr>Sample assignment return proforma</vt:lpstr>
      <vt:lpstr>4. Ensuring fairness in assessed group activities and presentations</vt:lpstr>
      <vt:lpstr>Implicit values in group work </vt:lpstr>
      <vt:lpstr>Why get students working in small groups?</vt:lpstr>
      <vt:lpstr>Group work to encourage learning</vt:lpstr>
      <vt:lpstr>Ten steps for effective assessed group work</vt:lpstr>
      <vt:lpstr>Ten stages of effective assessed group work (continued)</vt:lpstr>
      <vt:lpstr>How are you going to set up group work:  7 strategies for assessing students in groups</vt:lpstr>
      <vt:lpstr>Strategies for assessing students in groups</vt:lpstr>
      <vt:lpstr>Involving students in assessing peers in groups:  Why?</vt:lpstr>
      <vt:lpstr>However:</vt:lpstr>
      <vt:lpstr>5. Demonstrating progression across the three years of assessed tasks (n.b. this is not easy!)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Task 1: typical criteria for a group presentation might include:</vt:lpstr>
      <vt:lpstr>Task 2: typical criteria for a group poster might include:</vt:lpstr>
      <vt:lpstr>Some thoughts on levels of expectations for presentations and posters</vt:lpstr>
      <vt:lpstr>Ask us anything</vt:lpstr>
      <vt:lpstr>Use link below to download the materials on feedback and assessment produced in 2017-18  by Kay Sambell, Sally Brown and Phil Race  for Edinburgh Napier University</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2020-02-03T19:59:16Z</dcterms:modified>
</cp:coreProperties>
</file>