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theme/theme16.xml" ContentType="application/vnd.openxmlformats-officedocument.theme+xml"/>
  <Override PartName="/ppt/slideLayouts/slideLayout29.xml" ContentType="application/vnd.openxmlformats-officedocument.presentationml.slideLayout+xml"/>
  <Override PartName="/ppt/theme/theme17.xml" ContentType="application/vnd.openxmlformats-officedocument.theme+xml"/>
  <Override PartName="/ppt/slideLayouts/slideLayout30.xml" ContentType="application/vnd.openxmlformats-officedocument.presentationml.slideLayout+xml"/>
  <Override PartName="/ppt/theme/theme18.xml" ContentType="application/vnd.openxmlformats-officedocument.theme+xml"/>
  <Override PartName="/ppt/slideLayouts/slideLayout31.xml" ContentType="application/vnd.openxmlformats-officedocument.presentationml.slideLayout+xml"/>
  <Override PartName="/ppt/theme/theme19.xml" ContentType="application/vnd.openxmlformats-officedocument.theme+xml"/>
  <Override PartName="/ppt/slideLayouts/slideLayout32.xml" ContentType="application/vnd.openxmlformats-officedocument.presentationml.slideLayout+xml"/>
  <Override PartName="/ppt/theme/theme20.xml" ContentType="application/vnd.openxmlformats-officedocument.theme+xml"/>
  <Override PartName="/ppt/slideLayouts/slideLayout3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6" r:id="rId3"/>
    <p:sldMasterId id="2147483809" r:id="rId4"/>
    <p:sldMasterId id="2147483811" r:id="rId5"/>
    <p:sldMasterId id="2147483813" r:id="rId6"/>
    <p:sldMasterId id="2147483815" r:id="rId7"/>
    <p:sldMasterId id="2147483817" r:id="rId8"/>
    <p:sldMasterId id="2147483819" r:id="rId9"/>
    <p:sldMasterId id="2147483821" r:id="rId10"/>
    <p:sldMasterId id="2147483823" r:id="rId11"/>
    <p:sldMasterId id="2147483825" r:id="rId12"/>
    <p:sldMasterId id="2147483828" r:id="rId13"/>
    <p:sldMasterId id="2147483829" r:id="rId14"/>
    <p:sldMasterId id="2147483831" r:id="rId15"/>
    <p:sldMasterId id="2147483833" r:id="rId16"/>
    <p:sldMasterId id="2147483835" r:id="rId17"/>
    <p:sldMasterId id="2147483837" r:id="rId18"/>
    <p:sldMasterId id="2147483840" r:id="rId19"/>
    <p:sldMasterId id="2147483842" r:id="rId20"/>
    <p:sldMasterId id="2147483844" r:id="rId21"/>
  </p:sldMasterIdLst>
  <p:notesMasterIdLst>
    <p:notesMasterId r:id="rId116"/>
  </p:notesMasterIdLst>
  <p:handoutMasterIdLst>
    <p:handoutMasterId r:id="rId117"/>
  </p:handoutMasterIdLst>
  <p:sldIdLst>
    <p:sldId id="420" r:id="rId22"/>
    <p:sldId id="811" r:id="rId23"/>
    <p:sldId id="861" r:id="rId24"/>
    <p:sldId id="488" r:id="rId25"/>
    <p:sldId id="444" r:id="rId26"/>
    <p:sldId id="457" r:id="rId27"/>
    <p:sldId id="833" r:id="rId28"/>
    <p:sldId id="589" r:id="rId29"/>
    <p:sldId id="591" r:id="rId30"/>
    <p:sldId id="592" r:id="rId31"/>
    <p:sldId id="702" r:id="rId32"/>
    <p:sldId id="719" r:id="rId33"/>
    <p:sldId id="451" r:id="rId34"/>
    <p:sldId id="834" r:id="rId35"/>
    <p:sldId id="838" r:id="rId36"/>
    <p:sldId id="805" r:id="rId37"/>
    <p:sldId id="656" r:id="rId38"/>
    <p:sldId id="727" r:id="rId39"/>
    <p:sldId id="662" r:id="rId40"/>
    <p:sldId id="664" r:id="rId41"/>
    <p:sldId id="665" r:id="rId42"/>
    <p:sldId id="748" r:id="rId43"/>
    <p:sldId id="733" r:id="rId44"/>
    <p:sldId id="446" r:id="rId45"/>
    <p:sldId id="456" r:id="rId46"/>
    <p:sldId id="670" r:id="rId47"/>
    <p:sldId id="1744" r:id="rId48"/>
    <p:sldId id="671" r:id="rId49"/>
    <p:sldId id="705" r:id="rId50"/>
    <p:sldId id="684" r:id="rId51"/>
    <p:sldId id="626" r:id="rId52"/>
    <p:sldId id="710" r:id="rId53"/>
    <p:sldId id="693" r:id="rId54"/>
    <p:sldId id="549" r:id="rId55"/>
    <p:sldId id="856" r:id="rId56"/>
    <p:sldId id="814" r:id="rId57"/>
    <p:sldId id="815" r:id="rId58"/>
    <p:sldId id="817" r:id="rId59"/>
    <p:sldId id="818" r:id="rId60"/>
    <p:sldId id="674" r:id="rId61"/>
    <p:sldId id="816" r:id="rId62"/>
    <p:sldId id="819" r:id="rId63"/>
    <p:sldId id="1622" r:id="rId64"/>
    <p:sldId id="1739" r:id="rId65"/>
    <p:sldId id="1727" r:id="rId66"/>
    <p:sldId id="1682" r:id="rId67"/>
    <p:sldId id="1708" r:id="rId68"/>
    <p:sldId id="1740" r:id="rId69"/>
    <p:sldId id="1741" r:id="rId70"/>
    <p:sldId id="1702" r:id="rId71"/>
    <p:sldId id="1710" r:id="rId72"/>
    <p:sldId id="1712" r:id="rId73"/>
    <p:sldId id="1476" r:id="rId74"/>
    <p:sldId id="1475" r:id="rId75"/>
    <p:sldId id="1463" r:id="rId76"/>
    <p:sldId id="847" r:id="rId77"/>
    <p:sldId id="1717" r:id="rId78"/>
    <p:sldId id="1709" r:id="rId79"/>
    <p:sldId id="1111" r:id="rId80"/>
    <p:sldId id="1742" r:id="rId81"/>
    <p:sldId id="1497" r:id="rId82"/>
    <p:sldId id="512" r:id="rId83"/>
    <p:sldId id="1490" r:id="rId84"/>
    <p:sldId id="1743" r:id="rId85"/>
    <p:sldId id="1249" r:id="rId86"/>
    <p:sldId id="1138" r:id="rId87"/>
    <p:sldId id="1139" r:id="rId88"/>
    <p:sldId id="1137" r:id="rId89"/>
    <p:sldId id="1240" r:id="rId90"/>
    <p:sldId id="1260" r:id="rId91"/>
    <p:sldId id="1258" r:id="rId92"/>
    <p:sldId id="1259" r:id="rId93"/>
    <p:sldId id="757" r:id="rId94"/>
    <p:sldId id="447" r:id="rId95"/>
    <p:sldId id="257" r:id="rId96"/>
    <p:sldId id="256" r:id="rId97"/>
    <p:sldId id="672" r:id="rId98"/>
    <p:sldId id="676" r:id="rId99"/>
    <p:sldId id="675" r:id="rId100"/>
    <p:sldId id="666" r:id="rId101"/>
    <p:sldId id="667" r:id="rId102"/>
    <p:sldId id="668" r:id="rId103"/>
    <p:sldId id="635" r:id="rId104"/>
    <p:sldId id="714" r:id="rId105"/>
    <p:sldId id="869" r:id="rId106"/>
    <p:sldId id="797" r:id="rId107"/>
    <p:sldId id="798" r:id="rId108"/>
    <p:sldId id="820" r:id="rId109"/>
    <p:sldId id="799" r:id="rId110"/>
    <p:sldId id="800" r:id="rId111"/>
    <p:sldId id="801" r:id="rId112"/>
    <p:sldId id="802" r:id="rId113"/>
    <p:sldId id="803" r:id="rId114"/>
    <p:sldId id="804" r:id="rId115"/>
  </p:sldIdLst>
  <p:sldSz cx="9144000" cy="6858000" type="screen4x3"/>
  <p:notesSz cx="7010400" cy="92964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0066"/>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1" autoAdjust="0"/>
    <p:restoredTop sz="94312" autoAdjust="0"/>
  </p:normalViewPr>
  <p:slideViewPr>
    <p:cSldViewPr>
      <p:cViewPr varScale="1">
        <p:scale>
          <a:sx n="69" d="100"/>
          <a:sy n="69" d="100"/>
        </p:scale>
        <p:origin x="1614" y="78"/>
      </p:cViewPr>
      <p:guideLst>
        <p:guide orient="horz" pos="2160"/>
        <p:guide pos="2880"/>
      </p:guideLst>
    </p:cSldViewPr>
  </p:slideViewPr>
  <p:outlineViewPr>
    <p:cViewPr>
      <p:scale>
        <a:sx n="33" d="100"/>
        <a:sy n="33" d="100"/>
      </p:scale>
      <p:origin x="0" y="-143904"/>
    </p:cViewPr>
  </p:outlineViewPr>
  <p:notesTextViewPr>
    <p:cViewPr>
      <p:scale>
        <a:sx n="100" d="100"/>
        <a:sy n="100" d="100"/>
      </p:scale>
      <p:origin x="0" y="0"/>
    </p:cViewPr>
  </p:notesTextViewPr>
  <p:sorterViewPr>
    <p:cViewPr varScale="1">
      <p:scale>
        <a:sx n="1" d="1"/>
        <a:sy n="1" d="1"/>
      </p:scale>
      <p:origin x="0" y="-8112"/>
    </p:cViewPr>
  </p:sorterViewPr>
  <p:notesViewPr>
    <p:cSldViewPr>
      <p:cViewPr varScale="1">
        <p:scale>
          <a:sx n="80" d="100"/>
          <a:sy n="80" d="100"/>
        </p:scale>
        <p:origin x="-202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117" Type="http://schemas.openxmlformats.org/officeDocument/2006/relationships/handoutMaster" Target="handoutMasters/handoutMaster1.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12" Type="http://schemas.openxmlformats.org/officeDocument/2006/relationships/slide" Target="slides/slide91.xml"/><Relationship Id="rId16" Type="http://schemas.openxmlformats.org/officeDocument/2006/relationships/slideMaster" Target="slideMasters/slideMaster16.xml"/><Relationship Id="rId107" Type="http://schemas.openxmlformats.org/officeDocument/2006/relationships/slide" Target="slides/slide86.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slide" Target="slides/slide69.xml"/><Relationship Id="rId95" Type="http://schemas.openxmlformats.org/officeDocument/2006/relationships/slide" Target="slides/slide7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113" Type="http://schemas.openxmlformats.org/officeDocument/2006/relationships/slide" Target="slides/slide92.xml"/><Relationship Id="rId11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93" Type="http://schemas.openxmlformats.org/officeDocument/2006/relationships/slide" Target="slides/slide72.xml"/><Relationship Id="rId98" Type="http://schemas.openxmlformats.org/officeDocument/2006/relationships/slide" Target="slides/slide77.xml"/><Relationship Id="rId12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103" Type="http://schemas.openxmlformats.org/officeDocument/2006/relationships/slide" Target="slides/slide82.xml"/><Relationship Id="rId108" Type="http://schemas.openxmlformats.org/officeDocument/2006/relationships/slide" Target="slides/slide87.xml"/><Relationship Id="rId116"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slide" Target="slides/slide67.xml"/><Relationship Id="rId91" Type="http://schemas.openxmlformats.org/officeDocument/2006/relationships/slide" Target="slides/slide70.xml"/><Relationship Id="rId96" Type="http://schemas.openxmlformats.org/officeDocument/2006/relationships/slide" Target="slides/slide75.xml"/><Relationship Id="rId11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slide" Target="slides/slide85.xml"/><Relationship Id="rId114" Type="http://schemas.openxmlformats.org/officeDocument/2006/relationships/slide" Target="slides/slide93.xml"/><Relationship Id="rId119"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12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slide" Target="slides/slide88.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120"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slide" Target="slides/slide89.xml"/><Relationship Id="rId115" Type="http://schemas.openxmlformats.org/officeDocument/2006/relationships/slide" Target="slides/slide9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31</a:t>
            </a:fld>
            <a:endParaRPr lang="en-US" dirty="0"/>
          </a:p>
        </p:txBody>
      </p:sp>
    </p:spTree>
    <p:extLst>
      <p:ext uri="{BB962C8B-B14F-4D97-AF65-F5344CB8AC3E}">
        <p14:creationId xmlns:p14="http://schemas.microsoft.com/office/powerpoint/2010/main" val="4279416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33</a:t>
            </a:fld>
            <a:endParaRPr lang="en-GB" dirty="0"/>
          </a:p>
        </p:txBody>
      </p:sp>
    </p:spTree>
    <p:extLst>
      <p:ext uri="{BB962C8B-B14F-4D97-AF65-F5344CB8AC3E}">
        <p14:creationId xmlns:p14="http://schemas.microsoft.com/office/powerpoint/2010/main" val="4117719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5D179688-7F9B-411C-9D06-00C1655A9A23}" type="slidenum">
              <a:rPr lang="en-GB" smtClean="0"/>
              <a:pPr>
                <a:defRPr/>
              </a:pPr>
              <a:t>34</a:t>
            </a:fld>
            <a:endParaRPr lang="en-GB" dirty="0"/>
          </a:p>
        </p:txBody>
      </p:sp>
    </p:spTree>
    <p:extLst>
      <p:ext uri="{BB962C8B-B14F-4D97-AF65-F5344CB8AC3E}">
        <p14:creationId xmlns:p14="http://schemas.microsoft.com/office/powerpoint/2010/main" val="227033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35</a:t>
            </a:fld>
            <a:endParaRPr lang="en-US" dirty="0"/>
          </a:p>
        </p:txBody>
      </p:sp>
    </p:spTree>
    <p:extLst>
      <p:ext uri="{BB962C8B-B14F-4D97-AF65-F5344CB8AC3E}">
        <p14:creationId xmlns:p14="http://schemas.microsoft.com/office/powerpoint/2010/main" val="3507537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859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586657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0397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50887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7204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0938" y="692150"/>
            <a:ext cx="4556125" cy="3416300"/>
          </a:xfrm>
          <a:ln/>
        </p:spPr>
      </p:sp>
      <p:sp>
        <p:nvSpPr>
          <p:cNvPr id="28675" name="Notes Placeholder 2"/>
          <p:cNvSpPr>
            <a:spLocks noGrp="1"/>
          </p:cNvSpPr>
          <p:nvPr>
            <p:ph type="body" idx="1"/>
          </p:nvPr>
        </p:nvSpPr>
        <p:spPr>
          <a:noFill/>
          <a:ln/>
        </p:spPr>
        <p:txBody>
          <a:bodyPr/>
          <a:lstStyle/>
          <a:p>
            <a:endParaRPr lang="en-US">
              <a:latin typeface="Arial" charset="0"/>
            </a:endParaRPr>
          </a:p>
        </p:txBody>
      </p:sp>
      <p:sp>
        <p:nvSpPr>
          <p:cNvPr id="28676"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C0103D-919D-404D-A765-59DD853BCAE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781417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B9441881-9B32-4ED1-8DFD-889F7FC1DD4D}" type="slidenum">
              <a:rPr lang="en-US" smtClean="0">
                <a:latin typeface="Arial" charset="0"/>
                <a:ea typeface="MS PGothic"/>
                <a:cs typeface="MS PGothic"/>
              </a:rPr>
              <a:pPr/>
              <a:t>10</a:t>
            </a:fld>
            <a:endParaRPr lang="en-US">
              <a:latin typeface="Arial" charset="0"/>
              <a:ea typeface="MS PGothic"/>
              <a:cs typeface="MS PGothic"/>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en-US">
              <a:ea typeface="MS PGothic"/>
            </a:endParaRPr>
          </a:p>
        </p:txBody>
      </p:sp>
    </p:spTree>
    <p:extLst>
      <p:ext uri="{BB962C8B-B14F-4D97-AF65-F5344CB8AC3E}">
        <p14:creationId xmlns:p14="http://schemas.microsoft.com/office/powerpoint/2010/main" val="2265594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D469B74-8BEA-40BC-B706-02B0D27CA9D5}"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24145168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160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41428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p>
        </p:txBody>
      </p:sp>
      <p:sp>
        <p:nvSpPr>
          <p:cNvPr id="59396" name="Slide Number Placeholder 3"/>
          <p:cNvSpPr>
            <a:spLocks noGrp="1"/>
          </p:cNvSpPr>
          <p:nvPr>
            <p:ph type="sldNum" sz="quarter" idx="5"/>
          </p:nvPr>
        </p:nvSpPr>
        <p:spPr>
          <a:noFill/>
        </p:spPr>
        <p:txBody>
          <a:bodyPr/>
          <a:lstStyle/>
          <a:p>
            <a:fld id="{4B61A48A-3F71-4BCF-A16A-D6E63D9BBD81}" type="slidenum">
              <a:rPr lang="en-US" smtClean="0"/>
              <a:pPr/>
              <a:t>73</a:t>
            </a:fld>
            <a:endParaRPr lang="en-US" dirty="0"/>
          </a:p>
        </p:txBody>
      </p:sp>
    </p:spTree>
    <p:extLst>
      <p:ext uri="{BB962C8B-B14F-4D97-AF65-F5344CB8AC3E}">
        <p14:creationId xmlns:p14="http://schemas.microsoft.com/office/powerpoint/2010/main" val="190832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68459F-6D29-4B7B-B710-913C31443AA0}" type="slidenum">
              <a:rPr lang="en-US" smtClean="0"/>
              <a:pPr>
                <a:defRPr/>
              </a:pPr>
              <a:t>74</a:t>
            </a:fld>
            <a:endParaRPr lang="en-US" dirty="0"/>
          </a:p>
        </p:txBody>
      </p:sp>
    </p:spTree>
    <p:extLst>
      <p:ext uri="{BB962C8B-B14F-4D97-AF65-F5344CB8AC3E}">
        <p14:creationId xmlns:p14="http://schemas.microsoft.com/office/powerpoint/2010/main" val="3443276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C1A6F607-7343-4EDF-B7A5-0C6E64E7190B}" type="slidenum">
              <a:rPr lang="en-US" smtClean="0"/>
              <a:pPr/>
              <a:t>83</a:t>
            </a:fld>
            <a:endParaRPr lang="en-US" dirty="0"/>
          </a:p>
        </p:txBody>
      </p:sp>
    </p:spTree>
    <p:extLst>
      <p:ext uri="{BB962C8B-B14F-4D97-AF65-F5344CB8AC3E}">
        <p14:creationId xmlns:p14="http://schemas.microsoft.com/office/powerpoint/2010/main" val="29277898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9038" y="703263"/>
            <a:ext cx="4632325" cy="347345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defTabSz="931774" fontAlgn="auto">
              <a:spcBef>
                <a:spcPts val="0"/>
              </a:spcBef>
              <a:spcAft>
                <a:spcPts val="0"/>
              </a:spcAft>
              <a:defRPr/>
            </a:pPr>
            <a:fld id="{8A7EB679-7535-4499-998C-2E4C9FDB76DD}" type="slidenum">
              <a:rPr lang="en-US" sz="1800" kern="0">
                <a:solidFill>
                  <a:srgbClr val="000000"/>
                </a:solidFill>
              </a:rPr>
              <a:pPr defTabSz="931774" fontAlgn="auto">
                <a:spcBef>
                  <a:spcPts val="0"/>
                </a:spcBef>
                <a:spcAft>
                  <a:spcPts val="0"/>
                </a:spcAft>
                <a:defRPr/>
              </a:pPr>
              <a:t>86</a:t>
            </a:fld>
            <a:endParaRPr lang="en-US" sz="1800" kern="0">
              <a:solidFill>
                <a:srgbClr val="000000"/>
              </a:solidFill>
            </a:endParaRPr>
          </a:p>
        </p:txBody>
      </p:sp>
    </p:spTree>
    <p:extLst>
      <p:ext uri="{BB962C8B-B14F-4D97-AF65-F5344CB8AC3E}">
        <p14:creationId xmlns:p14="http://schemas.microsoft.com/office/powerpoint/2010/main" val="3338174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D09750A7-3519-442E-A110-933C02423034}"/>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038895C7-2C3B-45D6-B11A-D156F2D811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9396" name="Slide Number Placeholder 3">
            <a:extLst>
              <a:ext uri="{FF2B5EF4-FFF2-40B4-BE49-F238E27FC236}">
                <a16:creationId xmlns:a16="http://schemas.microsoft.com/office/drawing/2014/main" id="{51946C66-A25F-42DA-B532-83C653D223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Arial" panose="020B0604020202020204" pitchFamily="34" charset="0"/>
                <a:cs typeface="Arial" panose="020B0604020202020204" pitchFamily="34" charset="0"/>
              </a:defRPr>
            </a:lvl1pPr>
            <a:lvl2pPr marL="742950" indent="-285750">
              <a:defRPr sz="3100">
                <a:solidFill>
                  <a:schemeClr val="tx1"/>
                </a:solidFill>
                <a:latin typeface="Arial" panose="020B0604020202020204" pitchFamily="34" charset="0"/>
                <a:cs typeface="Arial" panose="020B0604020202020204" pitchFamily="34" charset="0"/>
              </a:defRPr>
            </a:lvl2pPr>
            <a:lvl3pPr marL="1143000" indent="-228600">
              <a:defRPr sz="3100">
                <a:solidFill>
                  <a:schemeClr val="tx1"/>
                </a:solidFill>
                <a:latin typeface="Arial" panose="020B0604020202020204" pitchFamily="34" charset="0"/>
                <a:cs typeface="Arial" panose="020B0604020202020204" pitchFamily="34" charset="0"/>
              </a:defRPr>
            </a:lvl3pPr>
            <a:lvl4pPr marL="1600200" indent="-228600">
              <a:defRPr sz="3100">
                <a:solidFill>
                  <a:schemeClr val="tx1"/>
                </a:solidFill>
                <a:latin typeface="Arial" panose="020B0604020202020204" pitchFamily="34" charset="0"/>
                <a:cs typeface="Arial" panose="020B0604020202020204" pitchFamily="34" charset="0"/>
              </a:defRPr>
            </a:lvl4pPr>
            <a:lvl5pPr marL="2057400" indent="-228600">
              <a:defRPr sz="31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100">
                <a:solidFill>
                  <a:schemeClr val="tx1"/>
                </a:solidFill>
                <a:latin typeface="Arial" panose="020B0604020202020204" pitchFamily="34" charset="0"/>
                <a:cs typeface="Arial" panose="020B0604020202020204" pitchFamily="34" charset="0"/>
              </a:defRPr>
            </a:lvl9pPr>
          </a:lstStyle>
          <a:p>
            <a:fld id="{F0833D07-550D-4D35-96F0-98F36B83DCB3}" type="slidenum">
              <a:rPr lang="en-GB" altLang="en-US" sz="1200"/>
              <a:pPr/>
              <a:t>11</a:t>
            </a:fld>
            <a:endParaRPr lang="en-GB" altLang="en-US" sz="1200"/>
          </a:p>
        </p:txBody>
      </p:sp>
    </p:spTree>
    <p:extLst>
      <p:ext uri="{BB962C8B-B14F-4D97-AF65-F5344CB8AC3E}">
        <p14:creationId xmlns:p14="http://schemas.microsoft.com/office/powerpoint/2010/main" val="3903879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en-US" dirty="0"/>
          </a:p>
        </p:txBody>
      </p:sp>
      <p:sp>
        <p:nvSpPr>
          <p:cNvPr id="79876" name="Slide Number Placeholder 3"/>
          <p:cNvSpPr>
            <a:spLocks noGrp="1"/>
          </p:cNvSpPr>
          <p:nvPr>
            <p:ph type="sldNum" sz="quarter" idx="5"/>
          </p:nvPr>
        </p:nvSpPr>
        <p:spPr>
          <a:noFill/>
        </p:spPr>
        <p:txBody>
          <a:bodyPr/>
          <a:lstStyle/>
          <a:p>
            <a:fld id="{DA1B6886-9AB8-4328-86A1-C89F301BE134}" type="slidenum">
              <a:rPr lang="en-US" smtClean="0"/>
              <a:pPr/>
              <a:t>17</a:t>
            </a:fld>
            <a:endParaRPr lang="en-US" dirty="0"/>
          </a:p>
        </p:txBody>
      </p:sp>
    </p:spTree>
    <p:extLst>
      <p:ext uri="{BB962C8B-B14F-4D97-AF65-F5344CB8AC3E}">
        <p14:creationId xmlns:p14="http://schemas.microsoft.com/office/powerpoint/2010/main" val="243747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a:p>
        </p:txBody>
      </p:sp>
      <p:sp>
        <p:nvSpPr>
          <p:cNvPr id="4" name="Slide Number Placeholder 3"/>
          <p:cNvSpPr>
            <a:spLocks noGrp="1"/>
          </p:cNvSpPr>
          <p:nvPr>
            <p:ph type="sldNum" sz="quarter" idx="5"/>
          </p:nvPr>
        </p:nvSpPr>
        <p:spPr/>
        <p:txBody>
          <a:bodyPr/>
          <a:lstStyle/>
          <a:p>
            <a:pPr>
              <a:defRPr/>
            </a:pPr>
            <a:fld id="{2750034B-FA1B-4989-9657-9088CB755A55}" type="slidenum">
              <a:rPr lang="en-GB" smtClean="0"/>
              <a:pPr>
                <a:defRPr/>
              </a:pPr>
              <a:t>19</a:t>
            </a:fld>
            <a:endParaRPr lang="en-GB" dirty="0"/>
          </a:p>
        </p:txBody>
      </p:sp>
    </p:spTree>
    <p:extLst>
      <p:ext uri="{BB962C8B-B14F-4D97-AF65-F5344CB8AC3E}">
        <p14:creationId xmlns:p14="http://schemas.microsoft.com/office/powerpoint/2010/main" val="2759730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72D40F86-12A5-48D4-A9E6-1BFF2696B705}" type="slidenum">
              <a:rPr lang="en-US" smtClean="0"/>
              <a:pPr/>
              <a:t>20</a:t>
            </a:fld>
            <a:endParaRPr lang="en-US" dirty="0"/>
          </a:p>
        </p:txBody>
      </p:sp>
    </p:spTree>
    <p:extLst>
      <p:ext uri="{BB962C8B-B14F-4D97-AF65-F5344CB8AC3E}">
        <p14:creationId xmlns:p14="http://schemas.microsoft.com/office/powerpoint/2010/main" val="3958250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endParaRPr lang="en-US" dirty="0"/>
          </a:p>
        </p:txBody>
      </p:sp>
      <p:sp>
        <p:nvSpPr>
          <p:cNvPr id="73732" name="Slide Number Placeholder 3"/>
          <p:cNvSpPr>
            <a:spLocks noGrp="1"/>
          </p:cNvSpPr>
          <p:nvPr>
            <p:ph type="sldNum" sz="quarter" idx="5"/>
          </p:nvPr>
        </p:nvSpPr>
        <p:spPr>
          <a:noFill/>
        </p:spPr>
        <p:txBody>
          <a:bodyPr/>
          <a:lstStyle/>
          <a:p>
            <a:fld id="{E29BF5DA-30D4-4115-A8F5-D6FD25D51032}" type="slidenum">
              <a:rPr lang="en-US" smtClean="0"/>
              <a:pPr/>
              <a:t>21</a:t>
            </a:fld>
            <a:endParaRPr lang="en-US" dirty="0"/>
          </a:p>
        </p:txBody>
      </p:sp>
    </p:spTree>
    <p:extLst>
      <p:ext uri="{BB962C8B-B14F-4D97-AF65-F5344CB8AC3E}">
        <p14:creationId xmlns:p14="http://schemas.microsoft.com/office/powerpoint/2010/main" val="198101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1B4A8355-6CED-46FA-95B5-811F1F72AC4C}" type="slidenum">
              <a:rPr lang="en-US" smtClean="0"/>
              <a:pPr/>
              <a:t>22</a:t>
            </a:fld>
            <a:endParaRPr lang="en-US" dirty="0"/>
          </a:p>
        </p:txBody>
      </p:sp>
      <p:sp>
        <p:nvSpPr>
          <p:cNvPr id="60419" name="Slide Image Placeholder 1"/>
          <p:cNvSpPr>
            <a:spLocks noGrp="1" noRot="1" noChangeAspect="1" noTextEdit="1"/>
          </p:cNvSpPr>
          <p:nvPr>
            <p:ph type="sldImg"/>
          </p:nvPr>
        </p:nvSpPr>
        <p:spPr>
          <a:ln/>
        </p:spPr>
      </p:sp>
      <p:sp>
        <p:nvSpPr>
          <p:cNvPr id="60420" name="Notes Placeholder 2"/>
          <p:cNvSpPr>
            <a:spLocks noGrp="1"/>
          </p:cNvSpPr>
          <p:nvPr>
            <p:ph type="body" idx="1"/>
          </p:nvPr>
        </p:nvSpPr>
        <p:spPr>
          <a:noFill/>
          <a:ln/>
        </p:spPr>
        <p:txBody>
          <a:bodyPr/>
          <a:lstStyle/>
          <a:p>
            <a:endParaRPr lang="en-US" dirty="0"/>
          </a:p>
        </p:txBody>
      </p:sp>
      <p:sp>
        <p:nvSpPr>
          <p:cNvPr id="60421" name="Slide Number Placeholder 3"/>
          <p:cNvSpPr txBox="1">
            <a:spLocks noGrp="1"/>
          </p:cNvSpPr>
          <p:nvPr/>
        </p:nvSpPr>
        <p:spPr bwMode="auto">
          <a:xfrm>
            <a:off x="4059181" y="8977133"/>
            <a:ext cx="3105348" cy="472567"/>
          </a:xfrm>
          <a:prstGeom prst="rect">
            <a:avLst/>
          </a:prstGeom>
          <a:noFill/>
          <a:ln w="9525">
            <a:noFill/>
            <a:miter lim="800000"/>
            <a:headEnd/>
            <a:tailEnd/>
          </a:ln>
        </p:spPr>
        <p:txBody>
          <a:bodyPr lIns="94947" tIns="47474" rIns="94947" bIns="47474" anchor="b"/>
          <a:lstStyle/>
          <a:p>
            <a:pPr algn="r"/>
            <a:fld id="{797A5476-295C-4F37-9D9E-889D798F1D04}" type="slidenum">
              <a:rPr lang="en-US" sz="1200"/>
              <a:pPr algn="r"/>
              <a:t>22</a:t>
            </a:fld>
            <a:endParaRPr lang="en-US" sz="1200" dirty="0"/>
          </a:p>
        </p:txBody>
      </p:sp>
    </p:spTree>
    <p:extLst>
      <p:ext uri="{BB962C8B-B14F-4D97-AF65-F5344CB8AC3E}">
        <p14:creationId xmlns:p14="http://schemas.microsoft.com/office/powerpoint/2010/main" val="326553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091578A-4C6F-4F5D-82CF-58878E724506}" type="slidenum">
              <a:rPr lang="en-US" smtClean="0"/>
              <a:pPr/>
              <a:t>29</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endParaRPr lang="en-GB" dirty="0"/>
          </a:p>
        </p:txBody>
      </p:sp>
    </p:spTree>
    <p:extLst>
      <p:ext uri="{BB962C8B-B14F-4D97-AF65-F5344CB8AC3E}">
        <p14:creationId xmlns:p14="http://schemas.microsoft.com/office/powerpoint/2010/main" val="1316171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25/11/2019</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25/11/2019</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25/11/2019</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25/11/2019</a:t>
            </a:fld>
            <a:endParaRPr lang="en-GB" altLang="en-US"/>
          </a:p>
        </p:txBody>
      </p:sp>
    </p:spTree>
    <p:extLst>
      <p:ext uri="{BB962C8B-B14F-4D97-AF65-F5344CB8AC3E}">
        <p14:creationId xmlns:p14="http://schemas.microsoft.com/office/powerpoint/2010/main" val="378056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C16814-CFB7-4205-9B00-D7AA0B4F04E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4F4153-C958-45CA-9101-9DAC497976E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31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58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51816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7815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0275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25549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25/11/2019</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920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3887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6993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D419B9B9-35AD-4C4A-A16A-05A32AC7D501}" type="datetime1">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25/11/2019</a:t>
            </a:fld>
            <a:endParaRPr kumimoji="0" lang="en-GB"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5804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86625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840257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12A94-5F61-4F58-A450-7B337C555B5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6E55F2C-23E3-4DEF-A0C4-1E91EC8ADC0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4D5B3A6-8EB8-4EE5-BE45-4F10A009B9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3EC9DA-917E-4430-957F-A2BE023D2C6A}" type="datetimeFigureOut">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25/11/2019</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A538E72-C02A-4CEC-8C19-8828311F04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5352FCE2-5B8B-4FD2-AE8B-EA7D50E9B8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229229-8553-416E-AFAB-746704246035}" type="slidenum">
              <a:rPr kumimoji="0" lang="en-GB"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661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09337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00536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25/11/2019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25/11/2019</a:t>
            </a:fld>
            <a:endParaRPr lang="en-GB"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1971377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605796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31DC8AE-B192-402A-B14F-F0E519CCB1CE}" type="datetimeFigureOut">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11/25/2019</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EBAEE5-C1FE-4140-965B-64058E2C0C83}" type="slidenum">
              <a:rPr kumimoji="0" lang="en-US" sz="1200" b="0" i="0" u="none" strike="noStrike" kern="1200" cap="none" spc="0" normalizeH="0" baseline="0" noProof="0" smtClean="0">
                <a:ln>
                  <a:noFill/>
                </a:ln>
                <a:solidFill>
                  <a:prstClr val="black">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553705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3345054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25/11/2019</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25/11/2019</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25/11/2019</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25/11/2019</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25/11/2019</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25/11/2019</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4.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hyperlink" Target="00%20main%20menu.ppt" TargetMode="External"/><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6.xml"/><Relationship Id="rId1" Type="http://schemas.openxmlformats.org/officeDocument/2006/relationships/slideLayout" Target="../slideLayouts/slideLayout2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9.xml"/></Relationships>
</file>

<file path=ppt/slideMasters/_rels/slideMaster1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8.xml"/><Relationship Id="rId1" Type="http://schemas.openxmlformats.org/officeDocument/2006/relationships/slideLayout" Target="../slideLayouts/slideLayout3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9.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2.xml"/></Relationships>
</file>

<file path=ppt/slideMasters/_rels/slideMaster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1.xml"/><Relationship Id="rId1" Type="http://schemas.openxmlformats.org/officeDocument/2006/relationships/slideLayout" Target="../slideLayouts/slideLayout3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250285590"/>
      </p:ext>
    </p:extLst>
  </p:cSld>
  <p:clrMap bg1="lt1" tx1="dk1" bg2="lt2" tx2="dk2" accent1="accent1" accent2="accent2" accent3="accent3" accent4="accent4" accent5="accent5" accent6="accent6" hlink="hlink" folHlink="folHlink"/>
  <p:sldLayoutIdLst>
    <p:sldLayoutId id="214748382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740372625"/>
      </p:ext>
    </p:extLst>
  </p:cSld>
  <p:clrMap bg1="lt1" tx1="dk1" bg2="lt2" tx2="dk2" accent1="accent1" accent2="accent2" accent3="accent3" accent4="accent4" accent5="accent5" accent6="accent6" hlink="hlink" folHlink="folHlink"/>
  <p:sldLayoutIdLst>
    <p:sldLayoutId id="214748382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17246278"/>
      </p:ext>
    </p:extLst>
  </p:cSld>
  <p:clrMap bg1="lt1" tx1="dk1" bg2="lt2" tx2="dk2" accent1="accent1" accent2="accent2" accent3="accent3" accent4="accent4" accent5="accent5" accent6="accent6" hlink="hlink" folHlink="folHlink"/>
  <p:sldLayoutIdLst>
    <p:sldLayoutId id="214748382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2"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2"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2"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4269798167"/>
      </p:ext>
    </p:extLst>
  </p:cSld>
  <p:clrMap bg1="lt1" tx1="dk1" bg2="lt2" tx2="dk2" accent1="accent1" accent2="accent2" accent3="accent3" accent4="accent4" accent5="accent5" accent6="accent6" hlink="hlink" folHlink="folHlink"/>
  <p:transition/>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21855368"/>
      </p:ext>
    </p:extLst>
  </p:cSld>
  <p:clrMap bg1="lt1" tx1="dk1" bg2="lt2" tx2="dk2" accent1="accent1" accent2="accent2" accent3="accent3" accent4="accent4" accent5="accent5" accent6="accent6" hlink="hlink" folHlink="folHlink"/>
  <p:sldLayoutIdLst>
    <p:sldLayoutId id="214748383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3609881054"/>
      </p:ext>
    </p:extLst>
  </p:cSld>
  <p:clrMap bg1="lt1" tx1="dk1" bg2="lt2" tx2="dk2" accent1="accent1" accent2="accent2" accent3="accent3" accent4="accent4" accent5="accent5" accent6="accent6" hlink="hlink" folHlink="folHlink"/>
  <p:sldLayoutIdLst>
    <p:sldLayoutId id="2147483832" r:id="rId1"/>
    <p:sldLayoutId id="2147483846" r:id="rId2"/>
    <p:sldLayoutId id="2147483847"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presetID="59" presetClass="entr"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extLst>
      <p:ext uri="{BB962C8B-B14F-4D97-AF65-F5344CB8AC3E}">
        <p14:creationId xmlns:p14="http://schemas.microsoft.com/office/powerpoint/2010/main" val="3149336889"/>
      </p:ext>
    </p:extLst>
  </p:cSld>
  <p:clrMap bg1="lt1" tx1="dk1" bg2="lt2" tx2="dk2" accent1="accent1" accent2="accent2" accent3="accent3" accent4="accent4" accent5="accent5" accent6="accent6" hlink="hlink" folHlink="folHlink"/>
  <p:sldLayoutIdLst>
    <p:sldLayoutId id="214748383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25/11/2019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3231313921"/>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3666328517"/>
      </p:ext>
    </p:extLst>
  </p:cSld>
  <p:clrMap bg1="lt1" tx1="dk1" bg2="lt2" tx2="dk2" accent1="accent1" accent2="accent2" accent3="accent3" accent4="accent4" accent5="accent5" accent6="accent6" hlink="hlink" folHlink="folHlink"/>
  <p:sldLayoutIdLst>
    <p:sldLayoutId id="214748383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84736650"/>
      </p:ext>
    </p:extLst>
  </p:cSld>
  <p:clrMap bg1="lt1" tx1="dk1" bg2="lt2" tx2="dk2" accent1="accent1" accent2="accent2" accent3="accent3" accent4="accent4" accent5="accent5" accent6="accent6" hlink="hlink" folHlink="folHlink"/>
  <p:sldLayoutIdLst>
    <p:sldLayoutId id="2147483841"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2"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2"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2"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11/25/2019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49992178"/>
      </p:ext>
    </p:extLst>
  </p:cSld>
  <p:clrMap bg1="lt1" tx1="dk1" bg2="lt2" tx2="dk2" accent1="accent1" accent2="accent2" accent3="accent3" accent4="accent4" accent5="accent5" accent6="accent6" hlink="hlink" folHlink="folHlink"/>
  <p:sldLayoutIdLst>
    <p:sldLayoutId id="214748384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497759917"/>
      </p:ext>
    </p:extLst>
  </p:cSld>
  <p:clrMap bg1="lt1" tx1="dk1" bg2="lt2" tx2="dk2" accent1="accent1" accent2="accent2" accent3="accent3" accent4="accent4" accent5="accent5" accent6="accent6" hlink="hlink" folHlink="folHlink"/>
  <p:sldLayoutIdLst>
    <p:sldLayoutId id="214748384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F551D434-A24C-44BD-8275-B34813C3838A}" type="datetimeFigureOut">
              <a:rPr lang="en-GB" smtClean="0">
                <a:solidFill>
                  <a:prstClr val="black">
                    <a:tint val="75000"/>
                  </a:prstClr>
                </a:solidFill>
                <a:latin typeface="Calibri"/>
              </a:rPr>
              <a:pPr fontAlgn="auto">
                <a:spcBef>
                  <a:spcPts val="0"/>
                </a:spcBef>
                <a:spcAft>
                  <a:spcPts val="0"/>
                </a:spcAft>
              </a:pPr>
              <a:t>25/11/2019</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D68250A-A216-4130-B0FB-C51F576BA778}" type="slidenum">
              <a:rPr lang="en-GB" smtClean="0">
                <a:solidFill>
                  <a:prstClr val="black">
                    <a:tint val="75000"/>
                  </a:prstClr>
                </a:solidFill>
                <a:latin typeface="Calibri"/>
              </a:rPr>
              <a:pPr fontAlgn="auto">
                <a:spcBef>
                  <a:spcPts val="0"/>
                </a:spcBef>
                <a:spcAft>
                  <a:spcPts val="0"/>
                </a:spcAft>
              </a:pPr>
              <a:t>‹#›</a:t>
            </a:fld>
            <a:endParaRPr lang="en-GB">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08" r:id="rId1"/>
    <p:sldLayoutId id="2147483827"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C16814-CFB7-4205-9B00-D7AA0B4F04E1}" type="datetimeFigureOut">
              <a:rPr lang="en-GB" smtClean="0"/>
              <a:t>25/11/2019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4F4153-C958-45CA-9101-9DAC497976E3}" type="slidenum">
              <a:rPr lang="en-GB" smtClean="0"/>
              <a:t>‹#›</a:t>
            </a:fld>
            <a:endParaRPr lang="en-GB"/>
          </a:p>
        </p:txBody>
      </p:sp>
    </p:spTree>
    <p:extLst>
      <p:ext uri="{BB962C8B-B14F-4D97-AF65-F5344CB8AC3E}">
        <p14:creationId xmlns:p14="http://schemas.microsoft.com/office/powerpoint/2010/main" val="3034697320"/>
      </p:ext>
    </p:extLst>
  </p:cSld>
  <p:clrMap bg1="lt1" tx1="dk1" bg2="lt2" tx2="dk2" accent1="accent1" accent2="accent2" accent3="accent3" accent4="accent4" accent5="accent5" accent6="accent6" hlink="hlink" folHlink="folHlink"/>
  <p:sldLayoutIdLst>
    <p:sldLayoutId id="2147483810" r:id="rId1"/>
    <p:sldLayoutId id="214748383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4105356220"/>
      </p:ext>
    </p:extLst>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22336025"/>
      </p:ext>
    </p:extLst>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3244806412"/>
      </p:ext>
    </p:extLst>
  </p:cSld>
  <p:clrMap bg1="lt1" tx1="dk1" bg2="lt2" tx2="dk2" accent1="accent1" accent2="accent2" accent3="accent3" accent4="accent4" accent5="accent5" accent6="accent6" hlink="hlink" folHlink="folHlink"/>
  <p:sldLayoutIdLst>
    <p:sldLayoutId id="2147483816"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712205143"/>
      </p:ext>
    </p:extLst>
  </p:cSld>
  <p:clrMap bg1="lt1" tx1="dk1" bg2="lt2" tx2="dk2" accent1="accent1" accent2="accent2" accent3="accent3" accent4="accent4" accent5="accent5" accent6="accent6" hlink="hlink" folHlink="folHlink"/>
  <p:sldLayoutIdLst>
    <p:sldLayoutId id="2147483818"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25/11/2019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598360777"/>
      </p:ext>
    </p:extLst>
  </p:cSld>
  <p:clrMap bg1="lt1" tx1="dk1" bg2="lt2" tx2="dk2" accent1="accent1" accent2="accent2" accent3="accent3" accent4="accent4" accent5="accent5" accent6="accent6" hlink="hlink" folHlink="folHlink"/>
  <p:sldLayoutIdLst>
    <p:sldLayoutId id="214748382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hyperlink" Target="https://sally-brown.net/2019/03/08/invigorating-the-curriculum-with-vascular-learning-outcomes/" TargetMode="External"/><Relationship Id="rId2" Type="http://schemas.openxmlformats.org/officeDocument/2006/relationships/image" Target="../media/image12.jpeg"/><Relationship Id="rId1" Type="http://schemas.openxmlformats.org/officeDocument/2006/relationships/slideLayout" Target="../slideLayouts/slideLayout24.xml"/><Relationship Id="rId4" Type="http://schemas.openxmlformats.org/officeDocument/2006/relationships/hyperlink" Target="https://doi.org/10.1080/02602938.2018.1463354"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phil-race.co.uk/2016/10/lthe-tweetchat-lthechat-wed-oct-19-8-00-9-00-pm/" TargetMode="External"/><Relationship Id="rId7" Type="http://schemas.openxmlformats.org/officeDocument/2006/relationships/hyperlink" Target="http://phil-race.co.uk/ripples-model-seven-factors-underpinning-successful-learning-update-july-2015/"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25.xml"/><Relationship Id="rId6" Type="http://schemas.openxmlformats.org/officeDocument/2006/relationships/hyperlink" Target="http://phil-race.co.uk/2017/05/lectures-and-learning/" TargetMode="External"/><Relationship Id="rId5" Type="http://schemas.openxmlformats.org/officeDocument/2006/relationships/hyperlink" Target="http://phil-race.co.uk/2015/01/assessment-bits-new-editions/" TargetMode="External"/><Relationship Id="rId4" Type="http://schemas.openxmlformats.org/officeDocument/2006/relationships/hyperlink" Target="https://phil-race.co.uk/2018/02/feedback-feedforward-just-tips-including-studen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5.xml"/><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hyperlink" Target="http://phil-race.co.uk/2016/04/updated-powerpoint-ripples-mode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t.co/LIrQvA1JZd" TargetMode="External"/><Relationship Id="rId2" Type="http://schemas.openxmlformats.org/officeDocument/2006/relationships/hyperlink" Target="https://www.youtube.com/watch?v=3fWvtbojDfA&amp;feature=youtu.be" TargetMode="Externa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taff.napier.ac.uk/services/dlte/Pages/QuickGuides.aspx" TargetMode="Externa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hyperlink" Target="https://t.co/bs44uhKGgw" TargetMode="Externa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25.xml"/><Relationship Id="rId4" Type="http://schemas.openxmlformats.org/officeDocument/2006/relationships/image" Target="../media/image2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3fWvtbojDfA&amp;feature=youtu.be"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1.xml"/></Relationships>
</file>

<file path=ppt/slides/_rels/slide93.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000" dirty="0"/>
              <a:t>Assessment and feedback</a:t>
            </a:r>
            <a:br>
              <a:rPr lang="en-GB" sz="3200" dirty="0"/>
            </a:br>
            <a:endParaRPr lang="en-GB" sz="3200" dirty="0"/>
          </a:p>
        </p:txBody>
      </p:sp>
      <p:sp>
        <p:nvSpPr>
          <p:cNvPr id="3075" name="Rectangle 3"/>
          <p:cNvSpPr>
            <a:spLocks noGrp="1" noChangeArrowheads="1"/>
          </p:cNvSpPr>
          <p:nvPr>
            <p:ph type="subTitle" idx="1"/>
          </p:nvPr>
        </p:nvSpPr>
        <p:spPr>
          <a:xfrm>
            <a:off x="323528" y="3068960"/>
            <a:ext cx="6912768" cy="3288978"/>
          </a:xfrm>
        </p:spPr>
        <p:txBody>
          <a:bodyPr/>
          <a:lstStyle/>
          <a:p>
            <a:pPr algn="ctr" eaLnBrk="1" hangingPunct="1">
              <a:defRPr/>
            </a:pPr>
            <a:r>
              <a:rPr lang="en-GB" dirty="0"/>
              <a:t>Solent University</a:t>
            </a:r>
          </a:p>
          <a:p>
            <a:pPr algn="ctr" eaLnBrk="1" hangingPunct="1">
              <a:defRPr/>
            </a:pPr>
            <a:r>
              <a:rPr lang="en-GB" sz="2000" dirty="0"/>
              <a:t>28</a:t>
            </a:r>
            <a:r>
              <a:rPr lang="en-GB" sz="2000" baseline="30000" dirty="0"/>
              <a:t>th</a:t>
            </a:r>
            <a:r>
              <a:rPr lang="en-GB" sz="2000" dirty="0"/>
              <a:t> November 2019</a:t>
            </a:r>
          </a:p>
          <a:p>
            <a:pPr algn="ctr" eaLnBrk="1" hangingPunct="1">
              <a:defRPr/>
            </a:pPr>
            <a:r>
              <a:rPr lang="en-GB" sz="2800" b="1" dirty="0"/>
              <a:t>Sally Brown </a:t>
            </a:r>
            <a:r>
              <a:rPr lang="en-GB" sz="2800" dirty="0"/>
              <a:t>NTF, PFHEA, SFSEDA</a:t>
            </a:r>
            <a:endParaRPr lang="en-GB" sz="2400" b="1" dirty="0"/>
          </a:p>
          <a:p>
            <a:pPr algn="ctr" eaLnBrk="1" hangingPunct="1">
              <a:defRPr/>
            </a:pPr>
            <a:r>
              <a:rPr lang="en-GB" sz="2000" b="1" dirty="0"/>
              <a:t>@</a:t>
            </a:r>
            <a:r>
              <a:rPr lang="en-GB" sz="2000" b="1" dirty="0" err="1"/>
              <a:t>ProfSallyBrown</a:t>
            </a:r>
            <a:r>
              <a:rPr lang="en-GB" sz="2000" dirty="0"/>
              <a:t> 	</a:t>
            </a:r>
            <a:r>
              <a:rPr lang="en-GB" sz="2000" dirty="0">
                <a:hlinkClick r:id="rId3"/>
              </a:rPr>
              <a:t>http://sally-brown.net</a:t>
            </a:r>
            <a:r>
              <a:rPr lang="en-GB" sz="2000" dirty="0"/>
              <a:t> </a:t>
            </a:r>
          </a:p>
          <a:p>
            <a:pPr algn="ctr" eaLnBrk="1" hangingPunct="1">
              <a:defRPr/>
            </a:pPr>
            <a:r>
              <a:rPr lang="en-GB" sz="2800" dirty="0"/>
              <a:t>Phil Race, NTF, PFHEA</a:t>
            </a:r>
          </a:p>
          <a:p>
            <a:pPr algn="ctr" eaLnBrk="1" hangingPunct="1">
              <a:defRPr/>
            </a:pPr>
            <a:r>
              <a:rPr lang="en-GB" sz="2000" dirty="0">
                <a:hlinkClick r:id="rId3"/>
              </a:rPr>
              <a:t>phil@phil-race.co.uk</a:t>
            </a:r>
            <a:r>
              <a:rPr lang="en-GB" sz="2000" dirty="0"/>
              <a:t>  http://phil-race.co.uk</a:t>
            </a:r>
          </a:p>
          <a:p>
            <a:pPr algn="ctr" eaLnBrk="1" hangingPunct="1">
              <a:defRPr/>
            </a:pPr>
            <a:endParaRPr lang="en-GB" sz="1800" b="1" dirty="0"/>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215900"/>
            <a:ext cx="7772400"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Programme Focused Assessment: </a:t>
            </a:r>
            <a:br>
              <a:rPr lang="en-GB" sz="3200" dirty="0"/>
            </a:br>
            <a:r>
              <a:rPr lang="en-GB" sz="3200" dirty="0"/>
              <a:t>potential benefits include:</a:t>
            </a:r>
          </a:p>
        </p:txBody>
      </p:sp>
      <p:sp>
        <p:nvSpPr>
          <p:cNvPr id="45059" name="Rectangle 3"/>
          <p:cNvSpPr>
            <a:spLocks noGrp="1" noChangeArrowheads="1"/>
          </p:cNvSpPr>
          <p:nvPr>
            <p:ph idx="1"/>
          </p:nvPr>
        </p:nvSpPr>
        <p:spPr/>
        <p:txBody>
          <a:bodyPr>
            <a:normAutofit lnSpcReduction="10000"/>
          </a:bodyPr>
          <a:lstStyle/>
          <a:p>
            <a:pPr marL="411480" fontAlgn="auto">
              <a:spcAft>
                <a:spcPts val="600"/>
              </a:spcAft>
              <a:defRPr/>
            </a:pPr>
            <a:r>
              <a:rPr lang="en-US" sz="2800" dirty="0"/>
              <a:t>Integrated learning and assessment at the meta-level, ensuring assessment of programme outcomes.</a:t>
            </a:r>
          </a:p>
          <a:p>
            <a:pPr marL="411480" fontAlgn="auto">
              <a:spcAft>
                <a:spcPts val="600"/>
              </a:spcAft>
              <a:defRPr/>
            </a:pPr>
            <a:r>
              <a:rPr lang="en-US" sz="2800" dirty="0"/>
              <a:t>Students taking a deep approach to their learning.</a:t>
            </a:r>
          </a:p>
          <a:p>
            <a:pPr marL="411480" fontAlgn="auto">
              <a:spcAft>
                <a:spcPts val="600"/>
              </a:spcAft>
              <a:defRPr/>
            </a:pPr>
            <a:r>
              <a:rPr lang="en-US" sz="2800" dirty="0"/>
              <a:t>Increased self and peer-assessment, developing assessment literacy.</a:t>
            </a:r>
          </a:p>
          <a:p>
            <a:pPr marL="411480" fontAlgn="auto">
              <a:spcAft>
                <a:spcPts val="600"/>
              </a:spcAft>
              <a:defRPr/>
            </a:pPr>
            <a:r>
              <a:rPr lang="en-US" sz="2800" dirty="0"/>
              <a:t>Greater responsibility of the student for their learning and assessment, developing self-regulated learners. </a:t>
            </a:r>
          </a:p>
          <a:p>
            <a:pPr marL="411480" fontAlgn="auto">
              <a:spcAft>
                <a:spcPts val="600"/>
              </a:spcAft>
              <a:defRPr/>
            </a:pPr>
            <a:r>
              <a:rPr lang="en-US" sz="2800" dirty="0"/>
              <a:t>The possibility of slow learning.</a:t>
            </a:r>
          </a:p>
        </p:txBody>
      </p:sp>
    </p:spTree>
    <p:extLst>
      <p:ext uri="{BB962C8B-B14F-4D97-AF65-F5344CB8AC3E}">
        <p14:creationId xmlns:p14="http://schemas.microsoft.com/office/powerpoint/2010/main" val="18560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a:extLst>
              <a:ext uri="{FF2B5EF4-FFF2-40B4-BE49-F238E27FC236}">
                <a16:creationId xmlns:a16="http://schemas.microsoft.com/office/drawing/2014/main" id="{417D517E-D2FB-4752-9FEB-64228E882CBF}"/>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altLang="en-US" sz="3200" dirty="0"/>
              <a:t>Mapping progression</a:t>
            </a:r>
          </a:p>
        </p:txBody>
      </p:sp>
      <p:sp>
        <p:nvSpPr>
          <p:cNvPr id="26627" name="Content Placeholder 4">
            <a:extLst>
              <a:ext uri="{FF2B5EF4-FFF2-40B4-BE49-F238E27FC236}">
                <a16:creationId xmlns:a16="http://schemas.microsoft.com/office/drawing/2014/main" id="{80204507-9499-474E-BC2E-8656A0A3BFF6}"/>
              </a:ext>
            </a:extLst>
          </p:cNvPr>
          <p:cNvSpPr>
            <a:spLocks noGrp="1"/>
          </p:cNvSpPr>
          <p:nvPr>
            <p:ph idx="1"/>
          </p:nvPr>
        </p:nvSpPr>
        <p:spPr/>
        <p:txBody>
          <a:bodyPr/>
          <a:lstStyle/>
          <a:p>
            <a:r>
              <a:rPr lang="en-GB" altLang="en-US"/>
              <a:t>Is there a coherent model of progression across the student life-cycle from induction to ‘outduction’? </a:t>
            </a:r>
          </a:p>
          <a:p>
            <a:r>
              <a:rPr lang="en-GB" altLang="en-US"/>
              <a:t>Do you manage transitions from year one to year two and year two to year three to ensure students remain committed and engaged?</a:t>
            </a:r>
          </a:p>
          <a:p>
            <a:r>
              <a:rPr lang="en-GB" altLang="en-US"/>
              <a:t>Is there some continuity in the sources of student support throughout the course (e.g. personal tutors)?</a:t>
            </a:r>
          </a:p>
          <a:p>
            <a:r>
              <a:rPr lang="en-GB" altLang="en-US"/>
              <a:t>Are students offered support and guidance in relation to personal development and employability?</a:t>
            </a:r>
          </a:p>
        </p:txBody>
      </p:sp>
    </p:spTree>
    <p:extLst>
      <p:ext uri="{BB962C8B-B14F-4D97-AF65-F5344CB8AC3E}">
        <p14:creationId xmlns:p14="http://schemas.microsoft.com/office/powerpoint/2010/main" val="1740806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D2999-43D0-42B1-97E3-3B0280816DD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concept of universal design</a:t>
            </a:r>
          </a:p>
        </p:txBody>
      </p:sp>
      <p:sp>
        <p:nvSpPr>
          <p:cNvPr id="3" name="Content Placeholder 2">
            <a:extLst>
              <a:ext uri="{FF2B5EF4-FFF2-40B4-BE49-F238E27FC236}">
                <a16:creationId xmlns:a16="http://schemas.microsoft.com/office/drawing/2014/main" id="{5EA126C7-6783-46AB-8F41-53834AFA54D4}"/>
              </a:ext>
            </a:extLst>
          </p:cNvPr>
          <p:cNvSpPr>
            <a:spLocks noGrp="1"/>
          </p:cNvSpPr>
          <p:nvPr>
            <p:ph idx="1"/>
          </p:nvPr>
        </p:nvSpPr>
        <p:spPr>
          <a:xfrm>
            <a:off x="468313" y="1196975"/>
            <a:ext cx="8229600" cy="5005388"/>
          </a:xfrm>
        </p:spPr>
        <p:txBody>
          <a:bodyPr/>
          <a:lstStyle/>
          <a:p>
            <a:pPr marL="0" indent="0">
              <a:buNone/>
            </a:pPr>
            <a:r>
              <a:rPr lang="en-GB" sz="2800" dirty="0"/>
              <a:t>“Instead of retrofitting curriculum for students via accommodations and modifications, the principles of UDL prompt teachers to design curriculum that is flexible and adaptable to multiple forms of learning and engagement to facilitate the learning of all students.” (</a:t>
            </a:r>
            <a:r>
              <a:rPr lang="en-GB" sz="2800" i="1" dirty="0"/>
              <a:t>Lancaster, 2008</a:t>
            </a:r>
            <a:r>
              <a:rPr lang="en-GB" sz="2800" dirty="0"/>
              <a:t>)</a:t>
            </a:r>
          </a:p>
          <a:p>
            <a:pPr marL="0" indent="0">
              <a:buNone/>
            </a:pPr>
            <a:endParaRPr lang="en-GB" sz="2800" dirty="0"/>
          </a:p>
          <a:p>
            <a:pPr marL="0" indent="0">
              <a:buNone/>
            </a:pPr>
            <a:r>
              <a:rPr lang="en-GB" sz="2800" dirty="0"/>
              <a:t>“The ‘universal’ in UDL does not mean there is a single optimal solution for everyone. </a:t>
            </a:r>
            <a:r>
              <a:rPr lang="en-GB" sz="2800" dirty="0">
                <a:latin typeface="+mj-lt"/>
              </a:rPr>
              <a:t>Instead, it underscores the need for flexible approaches to teaching and learning that meet the needs of different kinds of learners.</a:t>
            </a:r>
            <a:r>
              <a:rPr lang="en-GB" sz="2800" b="0" dirty="0"/>
              <a:t> </a:t>
            </a:r>
            <a:r>
              <a:rPr lang="en-GB" sz="2800" dirty="0"/>
              <a:t>” (</a:t>
            </a:r>
            <a:r>
              <a:rPr lang="en-GB" sz="2800" i="1" dirty="0"/>
              <a:t>Rose and Meyer, 2006</a:t>
            </a:r>
            <a:r>
              <a:rPr lang="en-GB" sz="2800" dirty="0"/>
              <a:t>)</a:t>
            </a:r>
          </a:p>
        </p:txBody>
      </p:sp>
    </p:spTree>
    <p:extLst>
      <p:ext uri="{BB962C8B-B14F-4D97-AF65-F5344CB8AC3E}">
        <p14:creationId xmlns:p14="http://schemas.microsoft.com/office/powerpoint/2010/main" val="2098405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658" y="0"/>
            <a:ext cx="6413342" cy="6858000"/>
          </a:xfrm>
          <a:prstGeom prst="rect">
            <a:avLst/>
          </a:prstGeom>
        </p:spPr>
      </p:pic>
      <p:sp>
        <p:nvSpPr>
          <p:cNvPr id="3" name="TextBox 2"/>
          <p:cNvSpPr txBox="1"/>
          <p:nvPr/>
        </p:nvSpPr>
        <p:spPr>
          <a:xfrm>
            <a:off x="279756" y="2238041"/>
            <a:ext cx="2401099" cy="3416320"/>
          </a:xfrm>
          <a:prstGeom prst="rect">
            <a:avLst/>
          </a:prstGeom>
          <a:solidFill>
            <a:srgbClr val="00B05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Exam stress affects different people in different ways</a:t>
            </a:r>
          </a:p>
        </p:txBody>
      </p:sp>
    </p:spTree>
    <p:extLst>
      <p:ext uri="{BB962C8B-B14F-4D97-AF65-F5344CB8AC3E}">
        <p14:creationId xmlns:p14="http://schemas.microsoft.com/office/powerpoint/2010/main" val="118482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B1E6-206F-46CD-839A-D913F3F12163}"/>
              </a:ext>
            </a:extLst>
          </p:cNvPr>
          <p:cNvSpPr>
            <a:spLocks noGrp="1"/>
          </p:cNvSpPr>
          <p:nvPr>
            <p:ph type="title"/>
          </p:nvPr>
        </p:nvSpPr>
        <p:spPr>
          <a:xfrm>
            <a:off x="457200" y="122239"/>
            <a:ext cx="7543800" cy="498449"/>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VASCULAR learning outcomes</a:t>
            </a:r>
          </a:p>
        </p:txBody>
      </p:sp>
      <p:sp>
        <p:nvSpPr>
          <p:cNvPr id="3" name="Content Placeholder 2">
            <a:extLst>
              <a:ext uri="{FF2B5EF4-FFF2-40B4-BE49-F238E27FC236}">
                <a16:creationId xmlns:a16="http://schemas.microsoft.com/office/drawing/2014/main" id="{14A88B89-2B65-4C66-A018-8C71A650F919}"/>
              </a:ext>
            </a:extLst>
          </p:cNvPr>
          <p:cNvSpPr>
            <a:spLocks noGrp="1"/>
          </p:cNvSpPr>
          <p:nvPr>
            <p:ph idx="1"/>
          </p:nvPr>
        </p:nvSpPr>
        <p:spPr>
          <a:xfrm>
            <a:off x="179512" y="620687"/>
            <a:ext cx="8964488" cy="6115073"/>
          </a:xfrm>
        </p:spPr>
        <p:txBody>
          <a:bodyPr/>
          <a:lstStyle/>
          <a:p>
            <a:r>
              <a:rPr lang="en-GB" sz="2200" dirty="0">
                <a:solidFill>
                  <a:srgbClr val="7030A0"/>
                </a:solidFill>
              </a:rPr>
              <a:t>Verifiable:</a:t>
            </a:r>
            <a:r>
              <a:rPr lang="en-GB" sz="2200" dirty="0"/>
              <a:t> Can we tell when they’ve been achieved? And can students?</a:t>
            </a:r>
          </a:p>
          <a:p>
            <a:r>
              <a:rPr lang="en-GB" sz="2200" dirty="0">
                <a:solidFill>
                  <a:srgbClr val="7030A0"/>
                </a:solidFill>
              </a:rPr>
              <a:t>Action orientated</a:t>
            </a:r>
            <a:r>
              <a:rPr lang="en-GB" sz="2200" dirty="0"/>
              <a:t>: Do they lead to real and useful activity?</a:t>
            </a:r>
          </a:p>
          <a:p>
            <a:r>
              <a:rPr lang="en-GB" sz="2200" dirty="0">
                <a:solidFill>
                  <a:srgbClr val="7030A0"/>
                </a:solidFill>
              </a:rPr>
              <a:t>Singular</a:t>
            </a:r>
            <a:r>
              <a:rPr lang="en-GB" sz="2200" dirty="0"/>
              <a:t>: i.e. not portmanteau outcomes combining two or more into one, making it difficult to assess if differently achieved, but readily </a:t>
            </a:r>
            <a:r>
              <a:rPr lang="en-GB" sz="2200" dirty="0" err="1"/>
              <a:t>matchable</a:t>
            </a:r>
            <a:r>
              <a:rPr lang="en-GB" sz="2200" dirty="0"/>
              <a:t> to student work produced?</a:t>
            </a:r>
          </a:p>
          <a:p>
            <a:r>
              <a:rPr lang="en-GB" sz="2200" dirty="0">
                <a:solidFill>
                  <a:srgbClr val="7030A0"/>
                </a:solidFill>
              </a:rPr>
              <a:t>Constructively aligned</a:t>
            </a:r>
            <a:r>
              <a:rPr lang="en-GB" sz="2200" dirty="0"/>
              <a:t>? (Biggs and Tang, 2011) so that there is clear alignment between aims (What do students need to be able to know and do?), what is taught/ learned, how these are assessed and evaluated);</a:t>
            </a:r>
          </a:p>
          <a:p>
            <a:r>
              <a:rPr lang="en-GB" sz="2200" dirty="0">
                <a:solidFill>
                  <a:srgbClr val="7030A0"/>
                </a:solidFill>
              </a:rPr>
              <a:t>Understandable</a:t>
            </a:r>
            <a:r>
              <a:rPr lang="en-GB" sz="2200" dirty="0"/>
              <a:t> i.e. using language codes that are meaningful to all stakeholders?</a:t>
            </a:r>
          </a:p>
          <a:p>
            <a:r>
              <a:rPr lang="en-GB" sz="2200" dirty="0">
                <a:solidFill>
                  <a:srgbClr val="7030A0"/>
                </a:solidFill>
              </a:rPr>
              <a:t>Level-appropriate</a:t>
            </a:r>
            <a:r>
              <a:rPr lang="en-GB" sz="2200" dirty="0"/>
              <a:t>? Suitable and differentiable between1</a:t>
            </a:r>
            <a:r>
              <a:rPr lang="en-GB" sz="2200" baseline="30000" dirty="0"/>
              <a:t>st</a:t>
            </a:r>
            <a:r>
              <a:rPr lang="en-GB" sz="2200" dirty="0"/>
              <a:t> year, 2</a:t>
            </a:r>
            <a:r>
              <a:rPr lang="en-GB" sz="2200" baseline="30000" dirty="0"/>
              <a:t>nd</a:t>
            </a:r>
            <a:r>
              <a:rPr lang="en-GB" sz="2200" dirty="0"/>
              <a:t> year, 3</a:t>
            </a:r>
            <a:r>
              <a:rPr lang="en-GB" sz="2200" baseline="30000" dirty="0"/>
              <a:t>rd</a:t>
            </a:r>
            <a:r>
              <a:rPr lang="en-GB" sz="2200" dirty="0"/>
              <a:t> year, Masters, other PG? </a:t>
            </a:r>
          </a:p>
          <a:p>
            <a:r>
              <a:rPr lang="en-GB" sz="2200" dirty="0">
                <a:solidFill>
                  <a:srgbClr val="7030A0"/>
                </a:solidFill>
              </a:rPr>
              <a:t>Affective-inclusive</a:t>
            </a:r>
            <a:r>
              <a:rPr lang="en-GB" sz="2200" dirty="0"/>
              <a:t> i.e. not just covering actions but capabilities in the affective domain?</a:t>
            </a:r>
          </a:p>
          <a:p>
            <a:r>
              <a:rPr lang="en-GB" sz="2200" dirty="0">
                <a:solidFill>
                  <a:srgbClr val="7030A0"/>
                </a:solidFill>
              </a:rPr>
              <a:t>Regularly reviewed? </a:t>
            </a:r>
            <a:r>
              <a:rPr lang="en-GB" sz="2200" dirty="0"/>
              <a:t>Not just stuck in history and always fit-for-purpose</a:t>
            </a:r>
            <a:r>
              <a:rPr lang="en-GB" sz="2200" dirty="0">
                <a:solidFill>
                  <a:srgbClr val="7030A0"/>
                </a:solidFill>
              </a:rPr>
              <a:t>.</a:t>
            </a:r>
          </a:p>
          <a:p>
            <a:endParaRPr lang="en-GB" sz="2200" dirty="0"/>
          </a:p>
        </p:txBody>
      </p:sp>
    </p:spTree>
    <p:extLst>
      <p:ext uri="{BB962C8B-B14F-4D97-AF65-F5344CB8AC3E}">
        <p14:creationId xmlns:p14="http://schemas.microsoft.com/office/powerpoint/2010/main" val="40419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00CF-7EE2-49C3-B73A-DA96D299933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Phil Race is concerned we need to go beyond learning outcomes and include:</a:t>
            </a:r>
          </a:p>
        </p:txBody>
      </p:sp>
      <p:sp>
        <p:nvSpPr>
          <p:cNvPr id="3" name="Content Placeholder 2">
            <a:extLst>
              <a:ext uri="{FF2B5EF4-FFF2-40B4-BE49-F238E27FC236}">
                <a16:creationId xmlns:a16="http://schemas.microsoft.com/office/drawing/2014/main" id="{125E750F-D853-48E6-AE16-67A7DAE91507}"/>
              </a:ext>
            </a:extLst>
          </p:cNvPr>
          <p:cNvSpPr>
            <a:spLocks noGrp="1"/>
          </p:cNvSpPr>
          <p:nvPr>
            <p:ph idx="1"/>
          </p:nvPr>
        </p:nvSpPr>
        <p:spPr/>
        <p:txBody>
          <a:bodyPr/>
          <a:lstStyle/>
          <a:p>
            <a:r>
              <a:rPr lang="en-GB" dirty="0"/>
              <a:t>Learning </a:t>
            </a:r>
            <a:r>
              <a:rPr lang="en-GB" dirty="0">
                <a:solidFill>
                  <a:srgbClr val="7030A0"/>
                </a:solidFill>
              </a:rPr>
              <a:t>incomes: </a:t>
            </a:r>
            <a:r>
              <a:rPr lang="en-GB" dirty="0"/>
              <a:t>all the things learners are bringing to the learning situation:</a:t>
            </a:r>
          </a:p>
          <a:p>
            <a:r>
              <a:rPr lang="en-GB" dirty="0">
                <a:solidFill>
                  <a:srgbClr val="7030A0"/>
                </a:solidFill>
              </a:rPr>
              <a:t>Emergent</a:t>
            </a:r>
            <a:r>
              <a:rPr lang="en-GB" dirty="0"/>
              <a:t> learning outcomes: those we didn’t (and maybe couldn’t) predict, which may surprise and astound us!:</a:t>
            </a:r>
          </a:p>
          <a:p>
            <a:r>
              <a:rPr lang="en-GB" dirty="0"/>
              <a:t>Intended learning </a:t>
            </a:r>
            <a:r>
              <a:rPr lang="en-GB" dirty="0">
                <a:solidFill>
                  <a:srgbClr val="7030A0"/>
                </a:solidFill>
              </a:rPr>
              <a:t>outgoings: </a:t>
            </a:r>
            <a:r>
              <a:rPr lang="en-GB" dirty="0"/>
              <a:t>helping them link the intended learning outcomes to the wider world of future learning and employment</a:t>
            </a:r>
            <a:r>
              <a:rPr lang="en-GB" dirty="0">
                <a:solidFill>
                  <a:srgbClr val="7030A0"/>
                </a:solidFill>
              </a:rPr>
              <a:t>;</a:t>
            </a:r>
          </a:p>
          <a:p>
            <a:endParaRPr lang="en-GB" dirty="0"/>
          </a:p>
          <a:p>
            <a:pPr marL="0" indent="0">
              <a:buNone/>
            </a:pPr>
            <a:r>
              <a:rPr lang="en-GB" dirty="0"/>
              <a:t>See http://phil-race.co.uk/2018/05/beyond-learning-outcomes/</a:t>
            </a:r>
          </a:p>
        </p:txBody>
      </p:sp>
    </p:spTree>
    <p:extLst>
      <p:ext uri="{BB962C8B-B14F-4D97-AF65-F5344CB8AC3E}">
        <p14:creationId xmlns:p14="http://schemas.microsoft.com/office/powerpoint/2010/main" val="63437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99DF-0BCA-4A81-9AB5-9274606A4E07}"/>
              </a:ext>
            </a:extLst>
          </p:cNvPr>
          <p:cNvSpPr>
            <a:spLocks noGrp="1"/>
          </p:cNvSpPr>
          <p:nvPr>
            <p:ph type="title"/>
          </p:nvPr>
        </p:nvSpPr>
        <p:spPr>
          <a:xfrm>
            <a:off x="457200" y="122239"/>
            <a:ext cx="7543800" cy="786482"/>
          </a:xfrm>
        </p:spPr>
        <p:txBody>
          <a:bodyPr/>
          <a:lstStyle/>
          <a:p>
            <a:r>
              <a:rPr lang="en-GB" dirty="0"/>
              <a:t>Enhancing Assessment and Feedback</a:t>
            </a:r>
          </a:p>
        </p:txBody>
      </p:sp>
      <p:sp>
        <p:nvSpPr>
          <p:cNvPr id="3" name="Content Placeholder 2">
            <a:extLst>
              <a:ext uri="{FF2B5EF4-FFF2-40B4-BE49-F238E27FC236}">
                <a16:creationId xmlns:a16="http://schemas.microsoft.com/office/drawing/2014/main" id="{788FEAA1-6AD1-402F-BB22-B960D7D440CB}"/>
              </a:ext>
            </a:extLst>
          </p:cNvPr>
          <p:cNvSpPr>
            <a:spLocks noGrp="1"/>
          </p:cNvSpPr>
          <p:nvPr>
            <p:ph idx="1"/>
          </p:nvPr>
        </p:nvSpPr>
        <p:spPr>
          <a:xfrm>
            <a:off x="468313" y="1052736"/>
            <a:ext cx="8229600" cy="5149627"/>
          </a:xfrm>
        </p:spPr>
        <p:txBody>
          <a:bodyPr/>
          <a:lstStyle/>
          <a:p>
            <a:pPr marL="0" indent="0">
              <a:buNone/>
            </a:pPr>
            <a:r>
              <a:rPr lang="en-GB" sz="2200" dirty="0"/>
              <a:t>Effective assessment is crucial for student satisfaction and achievement. This session will explore how we can review and revise our assessment approaches so that students have the best possible chance of success, particularly by:</a:t>
            </a:r>
          </a:p>
          <a:p>
            <a:r>
              <a:rPr lang="en-GB" sz="2200" dirty="0"/>
              <a:t>building students' assessment literacy and thereby enabling them better to understand how criteria and assessment practices work;</a:t>
            </a:r>
          </a:p>
          <a:p>
            <a:r>
              <a:rPr lang="en-GB" sz="2200" dirty="0"/>
              <a:t>ensuring that assessment is </a:t>
            </a:r>
            <a:r>
              <a:rPr lang="en-GB" sz="2200" i="1" dirty="0"/>
              <a:t>for</a:t>
            </a:r>
            <a:r>
              <a:rPr lang="en-GB" sz="2200" dirty="0"/>
              <a:t> not just </a:t>
            </a:r>
            <a:r>
              <a:rPr lang="en-GB" sz="2200" i="1" dirty="0"/>
              <a:t>of</a:t>
            </a:r>
            <a:r>
              <a:rPr lang="en-GB" sz="2200" dirty="0"/>
              <a:t> learning;</a:t>
            </a:r>
          </a:p>
          <a:p>
            <a:r>
              <a:rPr lang="en-GB" sz="2200" dirty="0"/>
              <a:t>fostering approaches to feedback that mean students take good note of and use the comments and advice provided by their assessors.</a:t>
            </a:r>
          </a:p>
          <a:p>
            <a:pPr marL="0" indent="0">
              <a:buNone/>
            </a:pPr>
            <a:r>
              <a:rPr lang="en-GB" sz="2200" dirty="0"/>
              <a:t>By the end of the session, participants will have had opportunities to come to grips with typical problematic aspects of assessment and feedback, and to devise strategies to ensure their own practices and approaches are fit-for-purpose and manageable by students and themselves.</a:t>
            </a:r>
          </a:p>
          <a:p>
            <a:endParaRPr lang="en-GB" sz="2200" dirty="0"/>
          </a:p>
        </p:txBody>
      </p:sp>
    </p:spTree>
    <p:extLst>
      <p:ext uri="{BB962C8B-B14F-4D97-AF65-F5344CB8AC3E}">
        <p14:creationId xmlns:p14="http://schemas.microsoft.com/office/powerpoint/2010/main" val="114896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9"/>
            <a:ext cx="7543800" cy="642466"/>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600" dirty="0"/>
              <a:t>Underpinning premises for A4L</a:t>
            </a:r>
          </a:p>
        </p:txBody>
      </p:sp>
      <p:sp>
        <p:nvSpPr>
          <p:cNvPr id="43011" name="Rectangle 3"/>
          <p:cNvSpPr>
            <a:spLocks noGrp="1" noChangeArrowheads="1"/>
          </p:cNvSpPr>
          <p:nvPr>
            <p:ph type="body" idx="1"/>
          </p:nvPr>
        </p:nvSpPr>
        <p:spPr>
          <a:xfrm>
            <a:off x="285720" y="1196752"/>
            <a:ext cx="8629680" cy="4929411"/>
          </a:xfrm>
        </p:spPr>
        <p:txBody>
          <a:bodyPr/>
          <a:lstStyle/>
          <a:p>
            <a:pPr eaLnBrk="1" hangingPunct="1"/>
            <a:r>
              <a:rPr lang="en-US" sz="2600" dirty="0"/>
              <a:t>Assessment can be a powerful means of focusing student effort and enhancing achievement if it is well designed and constructively aligned (Biggs and Tang, 2011);</a:t>
            </a:r>
          </a:p>
          <a:p>
            <a:pPr eaLnBrk="1" hangingPunct="1"/>
            <a:r>
              <a:rPr lang="en-US" sz="2600" dirty="0"/>
              <a:t>We need to deploy a diverse range of tactics to our assessment and feedback to ensure that they work to enhance and extend student learning;</a:t>
            </a:r>
          </a:p>
          <a:p>
            <a:pPr eaLnBrk="1" hangingPunct="1"/>
            <a:r>
              <a:rPr lang="en-US" sz="2600" dirty="0"/>
              <a:t>Students need to achieve assessment literacy to ensure they understand and can benefit from our assessment systems;</a:t>
            </a:r>
          </a:p>
          <a:p>
            <a:pPr eaLnBrk="1" hangingPunct="1"/>
            <a:r>
              <a:rPr lang="en-US" sz="2600" dirty="0"/>
              <a:t>Assessment needs to be manageable for staff and students if it is going to engage students in learning activities. </a:t>
            </a:r>
          </a:p>
        </p:txBody>
      </p:sp>
    </p:spTree>
    <p:extLst>
      <p:ext uri="{BB962C8B-B14F-4D97-AF65-F5344CB8AC3E}">
        <p14:creationId xmlns:p14="http://schemas.microsoft.com/office/powerpoint/2010/main" val="305450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51" y="0"/>
            <a:ext cx="9487224" cy="7125511"/>
          </a:xfrm>
          <a:prstGeom prst="rect">
            <a:avLst/>
          </a:prstGeom>
        </p:spPr>
      </p:pic>
      <p:sp>
        <p:nvSpPr>
          <p:cNvPr id="7" name="Text Box 21">
            <a:extLst>
              <a:ext uri="{FF2B5EF4-FFF2-40B4-BE49-F238E27FC236}">
                <a16:creationId xmlns:a16="http://schemas.microsoft.com/office/drawing/2014/main" id="{3A8712D1-17CC-42D5-BCC3-CE0C97A6A646}"/>
              </a:ext>
            </a:extLst>
          </p:cNvPr>
          <p:cNvSpPr txBox="1">
            <a:spLocks noChangeArrowheads="1"/>
          </p:cNvSpPr>
          <p:nvPr/>
        </p:nvSpPr>
        <p:spPr bwMode="auto">
          <a:xfrm>
            <a:off x="6661583" y="122238"/>
            <a:ext cx="3325812"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GB" sz="2800" b="1" i="0" u="none" strike="noStrike" kern="1200" cap="none" spc="0" normalizeH="0" baseline="0" noProof="0" dirty="0">
                <a:ln>
                  <a:noFill/>
                </a:ln>
                <a:solidFill>
                  <a:srgbClr val="3366FF"/>
                </a:solidFill>
                <a:effectLst/>
                <a:uLnTx/>
                <a:uFillTx/>
                <a:latin typeface="Tahoma" charset="0"/>
                <a:ea typeface="+mn-ea"/>
                <a:cs typeface="+mn-cs"/>
              </a:rPr>
              <a:t>A4L the Northumbria model</a:t>
            </a:r>
            <a:endParaRPr kumimoji="0" lang="en-GB" sz="2400" b="0" i="0" u="none" strike="noStrike" kern="1200" cap="none" spc="0" normalizeH="0" baseline="0" noProof="0" dirty="0">
              <a:ln>
                <a:noFill/>
              </a:ln>
              <a:solidFill>
                <a:srgbClr val="3366FF"/>
              </a:solidFill>
              <a:effectLst/>
              <a:uLnTx/>
              <a:uFillTx/>
              <a:latin typeface="Tahoma" charset="0"/>
              <a:ea typeface="+mn-ea"/>
              <a:cs typeface="+mn-cs"/>
            </a:endParaRPr>
          </a:p>
        </p:txBody>
      </p:sp>
    </p:spTree>
    <p:extLst>
      <p:ext uri="{BB962C8B-B14F-4D97-AF65-F5344CB8AC3E}">
        <p14:creationId xmlns:p14="http://schemas.microsoft.com/office/powerpoint/2010/main" val="2003945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Using assessment </a:t>
            </a:r>
            <a:r>
              <a:rPr lang="en-GB" sz="3200" i="1" dirty="0"/>
              <a:t>for</a:t>
            </a:r>
            <a:r>
              <a:rPr lang="en-GB" sz="3200" dirty="0"/>
              <a:t> learning </a:t>
            </a:r>
            <a:br>
              <a:rPr lang="en-GB" sz="3200" dirty="0"/>
            </a:br>
            <a:r>
              <a:rPr lang="en-GB" sz="3200" dirty="0"/>
              <a:t>(Sambell et al, 2012)</a:t>
            </a:r>
          </a:p>
        </p:txBody>
      </p:sp>
      <p:sp>
        <p:nvSpPr>
          <p:cNvPr id="22531" name="Content Placeholder 2"/>
          <p:cNvSpPr>
            <a:spLocks noGrp="1"/>
          </p:cNvSpPr>
          <p:nvPr>
            <p:ph idx="1"/>
          </p:nvPr>
        </p:nvSpPr>
        <p:spPr/>
        <p:txBody>
          <a:bodyPr/>
          <a:lstStyle/>
          <a:p>
            <a:pPr eaLnBrk="1" hangingPunct="1"/>
            <a:r>
              <a:rPr lang="en-US" sz="2800" b="1" dirty="0"/>
              <a:t>Assessment that is meaningful to students can provide them with a framework for activity;</a:t>
            </a:r>
          </a:p>
          <a:p>
            <a:pPr eaLnBrk="1" hangingPunct="1"/>
            <a:r>
              <a:rPr lang="en-US" sz="2800" b="1" dirty="0"/>
              <a:t>“Students can escape bad teaching but they can’t escape bad assessment” (Boud, 1995);</a:t>
            </a:r>
          </a:p>
          <a:p>
            <a:pPr eaLnBrk="1" hangingPunct="1"/>
            <a:r>
              <a:rPr lang="en-US" sz="2800" b="1" dirty="0"/>
              <a:t>Where assessment is fully part of the learning process and integrated within it, the act of being assessed can help students to make sense of their learning;</a:t>
            </a:r>
          </a:p>
          <a:p>
            <a:pPr eaLnBrk="1" hangingPunct="1"/>
            <a:r>
              <a:rPr lang="en-GB" sz="2800" b="1" dirty="0"/>
              <a:t>Assessment should be formative, informative, developmental and remediable.</a:t>
            </a:r>
          </a:p>
          <a:p>
            <a:pPr eaLnBrk="1" hangingPunct="1"/>
            <a:endParaRPr lang="en-US" sz="2800" dirty="0"/>
          </a:p>
        </p:txBody>
      </p:sp>
    </p:spTree>
    <p:extLst>
      <p:ext uri="{BB962C8B-B14F-4D97-AF65-F5344CB8AC3E}">
        <p14:creationId xmlns:p14="http://schemas.microsoft.com/office/powerpoint/2010/main" val="282527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E26B7-459C-4537-81BB-6C7D8217EEC1}"/>
              </a:ext>
            </a:extLst>
          </p:cNvPr>
          <p:cNvSpPr>
            <a:spLocks noGrp="1"/>
          </p:cNvSpPr>
          <p:nvPr>
            <p:ph type="title"/>
          </p:nvPr>
        </p:nvSpPr>
        <p:spPr>
          <a:xfrm>
            <a:off x="457200" y="122238"/>
            <a:ext cx="7543800" cy="1002506"/>
          </a:xfrm>
        </p:spPr>
        <p:txBody>
          <a:bodyPr/>
          <a:lstStyle/>
          <a:p>
            <a:r>
              <a:rPr lang="en-GB" sz="2400" dirty="0"/>
              <a:t>Central to student satisfaction, retention and positive regard for our programmes are excellent curriculum design delivery and assessment.</a:t>
            </a:r>
          </a:p>
        </p:txBody>
      </p:sp>
      <p:sp>
        <p:nvSpPr>
          <p:cNvPr id="3" name="Content Placeholder 2">
            <a:extLst>
              <a:ext uri="{FF2B5EF4-FFF2-40B4-BE49-F238E27FC236}">
                <a16:creationId xmlns:a16="http://schemas.microsoft.com/office/drawing/2014/main" id="{AC8DF6A2-3280-498C-84C9-0B054286D7C4}"/>
              </a:ext>
            </a:extLst>
          </p:cNvPr>
          <p:cNvSpPr>
            <a:spLocks noGrp="1"/>
          </p:cNvSpPr>
          <p:nvPr>
            <p:ph idx="1"/>
          </p:nvPr>
        </p:nvSpPr>
        <p:spPr>
          <a:xfrm>
            <a:off x="323528" y="1196975"/>
            <a:ext cx="8496944" cy="5005388"/>
          </a:xfrm>
        </p:spPr>
        <p:txBody>
          <a:bodyPr/>
          <a:lstStyle/>
          <a:p>
            <a:pPr marL="0" indent="0">
              <a:buNone/>
            </a:pPr>
            <a:r>
              <a:rPr lang="en-GB" sz="2000" dirty="0"/>
              <a:t>This needs to be developed strategically using contemporary evidence-based approaches and research-informed principles, involving a constructively aligned programme level cycle comprising: </a:t>
            </a:r>
          </a:p>
          <a:p>
            <a:pPr lvl="0"/>
            <a:r>
              <a:rPr lang="en-GB" sz="2000" dirty="0"/>
              <a:t>Determining and reviewing subject material: reviewing currency, relevance, level; </a:t>
            </a:r>
          </a:p>
          <a:p>
            <a:pPr lvl="0"/>
            <a:r>
              <a:rPr lang="en-GB" sz="2000" dirty="0"/>
              <a:t>Designing and refining learning outcomes, which are the lifeblood of learning; </a:t>
            </a:r>
          </a:p>
          <a:p>
            <a:pPr lvl="0"/>
            <a:r>
              <a:rPr lang="en-GB" sz="2000" dirty="0"/>
              <a:t>Considering delivery modes including face-to-face, online, PBL, and blended approaches; </a:t>
            </a:r>
          </a:p>
          <a:p>
            <a:pPr lvl="0"/>
            <a:r>
              <a:rPr lang="en-GB" sz="2000" dirty="0"/>
              <a:t>Thinking through student support to maximise engagement; </a:t>
            </a:r>
          </a:p>
          <a:p>
            <a:pPr lvl="0"/>
            <a:r>
              <a:rPr lang="en-GB" sz="2000" dirty="0"/>
              <a:t>Designing fit-for-purpose assessment methods and approaches; </a:t>
            </a:r>
          </a:p>
          <a:p>
            <a:pPr lvl="0"/>
            <a:r>
              <a:rPr lang="en-GB" sz="2000" dirty="0"/>
              <a:t>Assuring quality, matching HEI, national and PRSB requirements; </a:t>
            </a:r>
          </a:p>
          <a:p>
            <a:pPr lvl="0"/>
            <a:r>
              <a:rPr lang="en-GB" sz="2000" dirty="0"/>
              <a:t>Evaluating programmes, exploring strengths and areas for improvement;</a:t>
            </a:r>
          </a:p>
          <a:p>
            <a:pPr lvl="0"/>
            <a:r>
              <a:rPr lang="en-GB" sz="2000" dirty="0"/>
              <a:t>Enhancing quality, seeking continuous improvement.</a:t>
            </a:r>
          </a:p>
          <a:p>
            <a:endParaRPr lang="en-GB" dirty="0"/>
          </a:p>
        </p:txBody>
      </p:sp>
    </p:spTree>
    <p:extLst>
      <p:ext uri="{BB962C8B-B14F-4D97-AF65-F5344CB8AC3E}">
        <p14:creationId xmlns:p14="http://schemas.microsoft.com/office/powerpoint/2010/main" val="4009302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78682"/>
            <a:ext cx="7543800" cy="714473"/>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Assessment </a:t>
            </a:r>
            <a:r>
              <a:rPr lang="en-GB" i="1" dirty="0"/>
              <a:t>for</a:t>
            </a:r>
            <a:r>
              <a:rPr lang="en-GB" dirty="0"/>
              <a:t> learning: some useful thoughts</a:t>
            </a:r>
          </a:p>
        </p:txBody>
      </p:sp>
      <p:sp>
        <p:nvSpPr>
          <p:cNvPr id="3" name="Content Placeholder 2"/>
          <p:cNvSpPr>
            <a:spLocks noGrp="1"/>
          </p:cNvSpPr>
          <p:nvPr>
            <p:ph idx="1"/>
          </p:nvPr>
        </p:nvSpPr>
        <p:spPr>
          <a:xfrm>
            <a:off x="468313" y="836712"/>
            <a:ext cx="8229600" cy="5365651"/>
          </a:xfrm>
        </p:spPr>
        <p:txBody>
          <a:bodyPr/>
          <a:lstStyle/>
          <a:p>
            <a:pPr marL="438150" indent="-438150" eaLnBrk="1" hangingPunct="1">
              <a:buFont typeface="Wingdings" pitchFamily="2" charset="2"/>
              <a:buNone/>
              <a:defRPr/>
            </a:pPr>
            <a:r>
              <a:rPr lang="en-GB" sz="2300" dirty="0"/>
              <a:t>1. 	Tasks should be </a:t>
            </a:r>
            <a:r>
              <a:rPr lang="en-GB" sz="2300" dirty="0">
                <a:solidFill>
                  <a:schemeClr val="tx2">
                    <a:lumMod val="40000"/>
                    <a:lumOff val="60000"/>
                  </a:schemeClr>
                </a:solidFill>
              </a:rPr>
              <a:t>challenging</a:t>
            </a:r>
            <a:r>
              <a:rPr lang="en-GB" sz="2300" dirty="0"/>
              <a:t>, demanding higher order learning and integration of knowledge learned in both the university and other contexts;</a:t>
            </a:r>
          </a:p>
          <a:p>
            <a:pPr marL="438150" indent="-438150" eaLnBrk="1" hangingPunct="1">
              <a:buFont typeface="Wingdings" pitchFamily="2" charset="2"/>
              <a:buNone/>
              <a:defRPr/>
            </a:pPr>
            <a:r>
              <a:rPr lang="en-GB" sz="2300" dirty="0"/>
              <a:t>2. 	Learning and assessment should be </a:t>
            </a:r>
            <a:r>
              <a:rPr lang="en-GB" sz="2300" dirty="0">
                <a:solidFill>
                  <a:srgbClr val="AD5CFF"/>
                </a:solidFill>
              </a:rPr>
              <a:t>integrated</a:t>
            </a:r>
            <a:r>
              <a:rPr lang="en-GB" sz="2300" dirty="0"/>
              <a:t>, assessment should not come at the end of learning but should be part of the learning process;</a:t>
            </a:r>
          </a:p>
          <a:p>
            <a:pPr marL="438150" indent="-438150" eaLnBrk="1" hangingPunct="1">
              <a:buFont typeface="Wingdings" pitchFamily="2" charset="2"/>
              <a:buNone/>
              <a:defRPr/>
            </a:pPr>
            <a:r>
              <a:rPr lang="en-GB" sz="2300" dirty="0"/>
              <a:t>3. 	Students are involved in self assessment and reflection on their learning, they are involved in </a:t>
            </a:r>
            <a:r>
              <a:rPr lang="en-GB" sz="2300" dirty="0">
                <a:solidFill>
                  <a:srgbClr val="AD5CFF"/>
                </a:solidFill>
              </a:rPr>
              <a:t>judging performance</a:t>
            </a:r>
            <a:r>
              <a:rPr lang="en-GB" sz="2300" dirty="0"/>
              <a:t>;</a:t>
            </a:r>
          </a:p>
          <a:p>
            <a:pPr marL="438150" indent="-438150" eaLnBrk="1" hangingPunct="1">
              <a:buFont typeface="Wingdings" pitchFamily="2" charset="2"/>
              <a:buNone/>
              <a:defRPr/>
            </a:pPr>
            <a:r>
              <a:rPr lang="en-GB" sz="2300" dirty="0"/>
              <a:t>4. 	Assessment should encourage </a:t>
            </a:r>
            <a:r>
              <a:rPr lang="en-GB" sz="2300" dirty="0">
                <a:solidFill>
                  <a:srgbClr val="AD5CFF"/>
                </a:solidFill>
              </a:rPr>
              <a:t>metacognition</a:t>
            </a:r>
            <a:r>
              <a:rPr lang="en-GB" sz="2300" dirty="0"/>
              <a:t>, promoting thinking about the learning process not just the learning outcomes;</a:t>
            </a:r>
          </a:p>
          <a:p>
            <a:pPr marL="438150" indent="-438150" eaLnBrk="1" hangingPunct="1">
              <a:buFont typeface="Wingdings" pitchFamily="2" charset="2"/>
              <a:buNone/>
              <a:defRPr/>
            </a:pPr>
            <a:r>
              <a:rPr lang="en-GB" sz="2300" dirty="0"/>
              <a:t>5. 	Assessment should have a </a:t>
            </a:r>
            <a:r>
              <a:rPr lang="en-GB" sz="2300" dirty="0">
                <a:solidFill>
                  <a:srgbClr val="AD5CFF"/>
                </a:solidFill>
              </a:rPr>
              <a:t>formative </a:t>
            </a:r>
            <a:r>
              <a:rPr lang="en-GB" sz="2300" dirty="0"/>
              <a:t>function, providing ‘feedforward’ for future learning which can be acted upon. There is opportunity and a safe context for students to expose problems with their study and get help; there should be an opportunity for dialogue about students’ work;</a:t>
            </a:r>
          </a:p>
        </p:txBody>
      </p:sp>
    </p:spTree>
    <p:extLst>
      <p:ext uri="{BB962C8B-B14F-4D97-AF65-F5344CB8AC3E}">
        <p14:creationId xmlns:p14="http://schemas.microsoft.com/office/powerpoint/2010/main" val="793489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22239"/>
            <a:ext cx="7543800"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a:t>
            </a:r>
            <a:r>
              <a:rPr lang="en-GB" sz="3200" i="1" dirty="0"/>
              <a:t>for</a:t>
            </a:r>
            <a:r>
              <a:rPr lang="en-GB" sz="3200" dirty="0"/>
              <a:t> learning</a:t>
            </a:r>
          </a:p>
        </p:txBody>
      </p:sp>
      <p:sp>
        <p:nvSpPr>
          <p:cNvPr id="34820" name="Rectangle 3"/>
          <p:cNvSpPr>
            <a:spLocks noGrp="1" noChangeArrowheads="1"/>
          </p:cNvSpPr>
          <p:nvPr>
            <p:ph type="body" idx="1"/>
          </p:nvPr>
        </p:nvSpPr>
        <p:spPr>
          <a:xfrm>
            <a:off x="468313" y="1052736"/>
            <a:ext cx="8229600" cy="5149627"/>
          </a:xfrm>
        </p:spPr>
        <p:txBody>
          <a:bodyPr/>
          <a:lstStyle/>
          <a:p>
            <a:pPr marL="538163" indent="-538163" eaLnBrk="1" hangingPunct="1">
              <a:buFont typeface="Wingdings" pitchFamily="2" charset="2"/>
              <a:buNone/>
              <a:defRPr/>
            </a:pPr>
            <a:r>
              <a:rPr lang="en-GB" sz="2600" dirty="0"/>
              <a:t>6. 	Assessment expectations should be made </a:t>
            </a:r>
            <a:r>
              <a:rPr lang="en-GB" sz="2600" dirty="0">
                <a:solidFill>
                  <a:schemeClr val="tx2">
                    <a:lumMod val="40000"/>
                    <a:lumOff val="60000"/>
                  </a:schemeClr>
                </a:solidFill>
              </a:rPr>
              <a:t>visible</a:t>
            </a:r>
            <a:r>
              <a:rPr lang="en-GB" sz="2600" dirty="0">
                <a:solidFill>
                  <a:srgbClr val="7030A0"/>
                </a:solidFill>
              </a:rPr>
              <a:t> </a:t>
            </a:r>
            <a:r>
              <a:rPr lang="en-GB" sz="2600" dirty="0"/>
              <a:t>to students as far as possible;</a:t>
            </a:r>
          </a:p>
          <a:p>
            <a:pPr marL="538163" indent="-538163" eaLnBrk="1" hangingPunct="1">
              <a:buFont typeface="Wingdings" pitchFamily="2" charset="2"/>
              <a:buNone/>
              <a:defRPr/>
            </a:pPr>
            <a:r>
              <a:rPr lang="en-GB" sz="2600" dirty="0"/>
              <a:t>7. 	Tasks should involve the </a:t>
            </a:r>
            <a:r>
              <a:rPr lang="en-GB" sz="2600" dirty="0">
                <a:solidFill>
                  <a:schemeClr val="tx2">
                    <a:lumMod val="40000"/>
                    <a:lumOff val="60000"/>
                  </a:schemeClr>
                </a:solidFill>
              </a:rPr>
              <a:t>active engagement </a:t>
            </a:r>
            <a:r>
              <a:rPr lang="en-GB" sz="2600" dirty="0"/>
              <a:t>of students developing the capacity to find things out for themselves and learn independently;</a:t>
            </a:r>
          </a:p>
          <a:p>
            <a:pPr marL="538163" indent="-538163" eaLnBrk="1" hangingPunct="1">
              <a:buFont typeface="Wingdings" pitchFamily="2" charset="2"/>
              <a:buNone/>
              <a:defRPr/>
            </a:pPr>
            <a:r>
              <a:rPr lang="en-GB" sz="2600" dirty="0"/>
              <a:t>8. 	Tasks should be </a:t>
            </a:r>
            <a:r>
              <a:rPr lang="en-GB" sz="2600" dirty="0">
                <a:solidFill>
                  <a:schemeClr val="tx2">
                    <a:lumMod val="40000"/>
                    <a:lumOff val="60000"/>
                  </a:schemeClr>
                </a:solidFill>
              </a:rPr>
              <a:t>authentic</a:t>
            </a:r>
            <a:r>
              <a:rPr lang="en-GB" sz="2600" dirty="0"/>
              <a:t>; worthwhile, relevant and offering students some level of control over their work;</a:t>
            </a:r>
          </a:p>
          <a:p>
            <a:pPr marL="538163" indent="-538163" eaLnBrk="1" hangingPunct="1">
              <a:buFont typeface="Wingdings" pitchFamily="2" charset="2"/>
              <a:buNone/>
              <a:defRPr/>
            </a:pPr>
            <a:r>
              <a:rPr lang="en-GB" sz="2600" dirty="0"/>
              <a:t>9. 	Tasks are </a:t>
            </a:r>
            <a:r>
              <a:rPr lang="en-GB" sz="2600" dirty="0">
                <a:solidFill>
                  <a:schemeClr val="tx2">
                    <a:lumMod val="40000"/>
                    <a:lumOff val="60000"/>
                  </a:schemeClr>
                </a:solidFill>
              </a:rPr>
              <a:t>fit for purpose </a:t>
            </a:r>
            <a:r>
              <a:rPr lang="en-GB" sz="2600" dirty="0"/>
              <a:t>and align with important learning outcomes;</a:t>
            </a:r>
          </a:p>
          <a:p>
            <a:pPr marL="538163" indent="-538163" eaLnBrk="1" hangingPunct="1">
              <a:buFont typeface="Wingdings" pitchFamily="2" charset="2"/>
              <a:buNone/>
              <a:defRPr/>
            </a:pPr>
            <a:r>
              <a:rPr lang="en-GB" sz="2600" dirty="0"/>
              <a:t>10. 	Assessment should be used to </a:t>
            </a:r>
            <a:r>
              <a:rPr lang="en-GB" sz="2600" dirty="0">
                <a:solidFill>
                  <a:schemeClr val="tx2">
                    <a:lumMod val="40000"/>
                    <a:lumOff val="60000"/>
                  </a:schemeClr>
                </a:solidFill>
              </a:rPr>
              <a:t>evaluate teaching </a:t>
            </a:r>
            <a:r>
              <a:rPr lang="en-GB" sz="2600" dirty="0"/>
              <a:t>as well as student learning.</a:t>
            </a:r>
          </a:p>
          <a:p>
            <a:pPr eaLnBrk="1" hangingPunct="1">
              <a:buFont typeface="Wingdings" pitchFamily="2" charset="2"/>
              <a:buNone/>
              <a:defRPr/>
            </a:pPr>
            <a:r>
              <a:rPr lang="en-GB" sz="2600" i="1" dirty="0"/>
              <a:t>(Bloxham and Boyd)</a:t>
            </a:r>
          </a:p>
        </p:txBody>
      </p:sp>
    </p:spTree>
    <p:extLst>
      <p:ext uri="{BB962C8B-B14F-4D97-AF65-F5344CB8AC3E}">
        <p14:creationId xmlns:p14="http://schemas.microsoft.com/office/powerpoint/2010/main" val="1401331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US" dirty="0"/>
              <a:t>My fit-for-purpose model of assessment: the key questions</a:t>
            </a:r>
          </a:p>
        </p:txBody>
      </p:sp>
      <p:sp>
        <p:nvSpPr>
          <p:cNvPr id="19459" name="Rectangle 3"/>
          <p:cNvSpPr>
            <a:spLocks noGrp="1" noChangeArrowheads="1"/>
          </p:cNvSpPr>
          <p:nvPr>
            <p:ph type="body" idx="4294967295"/>
          </p:nvPr>
        </p:nvSpPr>
        <p:spPr>
          <a:noFill/>
        </p:spPr>
        <p:txBody>
          <a:bodyPr lIns="92075" tIns="46038" rIns="92075" bIns="46038"/>
          <a:lstStyle/>
          <a:p>
            <a:r>
              <a:rPr lang="en-US" dirty="0"/>
              <a:t>Why are we assessing?</a:t>
            </a:r>
          </a:p>
          <a:p>
            <a:r>
              <a:rPr lang="en-US" dirty="0"/>
              <a:t>What is it we are actually assessing?</a:t>
            </a:r>
          </a:p>
          <a:p>
            <a:r>
              <a:rPr lang="en-US" dirty="0"/>
              <a:t>How are we assessing?</a:t>
            </a:r>
          </a:p>
          <a:p>
            <a:r>
              <a:rPr lang="en-US" dirty="0"/>
              <a:t>Who is best placed to assess?</a:t>
            </a:r>
          </a:p>
          <a:p>
            <a:r>
              <a:rPr lang="en-US" dirty="0"/>
              <a:t>When should we assess?</a:t>
            </a:r>
          </a:p>
        </p:txBody>
      </p:sp>
    </p:spTree>
    <p:extLst>
      <p:ext uri="{BB962C8B-B14F-4D97-AF65-F5344CB8AC3E}">
        <p14:creationId xmlns:p14="http://schemas.microsoft.com/office/powerpoint/2010/main" val="1734516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E403557-85B9-46A1-8406-6BC36F0C4FF6}"/>
              </a:ext>
            </a:extLst>
          </p:cNvPr>
          <p:cNvSpPr>
            <a:spLocks noGrp="1"/>
          </p:cNvSpPr>
          <p:nvPr>
            <p:ph type="title"/>
          </p:nvPr>
        </p:nvSpPr>
        <p:spPr>
          <a:xfrm>
            <a:off x="457200" y="122239"/>
            <a:ext cx="8543292" cy="570457"/>
          </a:xfrm>
          <a:ln w="9525">
            <a:noFill/>
            <a:miter lim="800000"/>
            <a:headEnd/>
            <a:tailEnd/>
          </a:ln>
        </p:spPr>
        <p:txBody>
          <a:bodyPr vert="horz" wrap="square" lIns="91440" tIns="45720" rIns="91440" bIns="45720" numCol="1" anchor="b" anchorCtr="0" compatLnSpc="1">
            <a:prstTxWarp prst="textNoShape">
              <a:avLst/>
            </a:prstTxWarp>
          </a:bodyPr>
          <a:lstStyle/>
          <a:p>
            <a:r>
              <a:rPr lang="en-GB" dirty="0"/>
              <a:t>For any assessment activity, we need to be clear about:</a:t>
            </a:r>
          </a:p>
        </p:txBody>
      </p:sp>
      <p:sp>
        <p:nvSpPr>
          <p:cNvPr id="3" name="Content Placeholder 2">
            <a:extLst>
              <a:ext uri="{FF2B5EF4-FFF2-40B4-BE49-F238E27FC236}">
                <a16:creationId xmlns:a16="http://schemas.microsoft.com/office/drawing/2014/main" id="{5EE972C6-12E3-4CD2-A580-4EF243C62BF1}"/>
              </a:ext>
            </a:extLst>
          </p:cNvPr>
          <p:cNvSpPr>
            <a:spLocks noGrp="1"/>
          </p:cNvSpPr>
          <p:nvPr>
            <p:ph idx="1"/>
          </p:nvPr>
        </p:nvSpPr>
        <p:spPr>
          <a:xfrm>
            <a:off x="143508" y="836712"/>
            <a:ext cx="8856984" cy="5149405"/>
          </a:xfrm>
        </p:spPr>
        <p:txBody>
          <a:bodyPr/>
          <a:lstStyle/>
          <a:p>
            <a:r>
              <a:rPr lang="en-GB" sz="2200" dirty="0">
                <a:solidFill>
                  <a:srgbClr val="7030A0"/>
                </a:solidFill>
              </a:rPr>
              <a:t>Aims</a:t>
            </a:r>
            <a:r>
              <a:rPr lang="en-GB" sz="2200" dirty="0"/>
              <a:t>: is this an early stage assignment, that is principally about building confidence and helping students see what is required of them, or is it a key element of their summative assessment, designment to gauge fitness to progress, or fitness-to-practice?</a:t>
            </a:r>
          </a:p>
          <a:p>
            <a:r>
              <a:rPr lang="en-GB" sz="2200" dirty="0">
                <a:solidFill>
                  <a:srgbClr val="7030A0"/>
                </a:solidFill>
              </a:rPr>
              <a:t>Scope</a:t>
            </a:r>
            <a:r>
              <a:rPr lang="en-GB" sz="2200" dirty="0"/>
              <a:t>: is this testing low level outcomes, like demonstrating recollection of key terms, or is it cognitively more demanding requiring synthesis of multiple elements, critical analysis, evaluation and reflection?</a:t>
            </a:r>
          </a:p>
          <a:p>
            <a:r>
              <a:rPr lang="en-GB" sz="2200" dirty="0">
                <a:solidFill>
                  <a:srgbClr val="7030A0"/>
                </a:solidFill>
              </a:rPr>
              <a:t>Scale</a:t>
            </a:r>
            <a:r>
              <a:rPr lang="en-GB" sz="2200" dirty="0"/>
              <a:t>: is this a small scale or a substantial task carrying a heavy weighting? Do students know how much effort and energy is needed to achieve at least a satisfactory level?</a:t>
            </a:r>
          </a:p>
          <a:p>
            <a:r>
              <a:rPr lang="en-GB" sz="2200" dirty="0">
                <a:solidFill>
                  <a:srgbClr val="7030A0"/>
                </a:solidFill>
              </a:rPr>
              <a:t>Orientation: </a:t>
            </a:r>
            <a:r>
              <a:rPr lang="en-GB" sz="2200" dirty="0"/>
              <a:t>Is the key aim to demonstrate the achievement of skills and competences, and/or to produce a definite product or is it primarily about demonstrating mastery of appropriate processes?</a:t>
            </a:r>
          </a:p>
          <a:p>
            <a:r>
              <a:rPr lang="en-GB" sz="2200" dirty="0">
                <a:solidFill>
                  <a:srgbClr val="7030A0"/>
                </a:solidFill>
              </a:rPr>
              <a:t>Constructive alignment: </a:t>
            </a:r>
            <a:r>
              <a:rPr lang="en-GB" sz="2200" dirty="0"/>
              <a:t>To what extent does the assessment closely link to the learning outcomes (and specifically the verbs used in them)?</a:t>
            </a:r>
          </a:p>
        </p:txBody>
      </p:sp>
    </p:spTree>
    <p:extLst>
      <p:ext uri="{BB962C8B-B14F-4D97-AF65-F5344CB8AC3E}">
        <p14:creationId xmlns:p14="http://schemas.microsoft.com/office/powerpoint/2010/main" val="46515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305356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187462" y="1641231"/>
            <a:ext cx="3710354" cy="1200329"/>
          </a:xfrm>
          <a:prstGeom prst="rect">
            <a:avLst/>
          </a:prstGeom>
          <a:solidFill>
            <a:srgbClr val="00B050"/>
          </a:solidFill>
        </p:spPr>
        <p:txBody>
          <a:bodyPr wrap="square" rtlCol="0">
            <a:spAutoFit/>
          </a:bodyPr>
          <a:lstStyle/>
          <a:p>
            <a:r>
              <a:rPr lang="en-GB" sz="3600" b="1" dirty="0">
                <a:solidFill>
                  <a:srgbClr val="FFFF00"/>
                </a:solidFill>
              </a:rPr>
              <a:t>Peace and quiet at last!</a:t>
            </a:r>
          </a:p>
        </p:txBody>
      </p:sp>
    </p:spTree>
    <p:extLst>
      <p:ext uri="{BB962C8B-B14F-4D97-AF65-F5344CB8AC3E}">
        <p14:creationId xmlns:p14="http://schemas.microsoft.com/office/powerpoint/2010/main" val="205406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ABF6B-3A8E-4AF6-AED9-7603D2C62995}"/>
              </a:ext>
            </a:extLst>
          </p:cNvPr>
          <p:cNvSpPr>
            <a:spLocks noGrp="1"/>
          </p:cNvSpPr>
          <p:nvPr>
            <p:ph type="title"/>
          </p:nvPr>
        </p:nvSpPr>
        <p:spPr>
          <a:xfrm>
            <a:off x="457200" y="122238"/>
            <a:ext cx="7543800"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So to help us focus on assessment criteria and developing students’ assessment literacy, a game!</a:t>
            </a:r>
          </a:p>
        </p:txBody>
      </p:sp>
      <p:sp>
        <p:nvSpPr>
          <p:cNvPr id="3" name="Content Placeholder 2">
            <a:extLst>
              <a:ext uri="{FF2B5EF4-FFF2-40B4-BE49-F238E27FC236}">
                <a16:creationId xmlns:a16="http://schemas.microsoft.com/office/drawing/2014/main" id="{5E240BED-5E90-4E22-9D98-38FB32CA080A}"/>
              </a:ext>
            </a:extLst>
          </p:cNvPr>
          <p:cNvSpPr>
            <a:spLocks noGrp="1"/>
          </p:cNvSpPr>
          <p:nvPr>
            <p:ph idx="1"/>
          </p:nvPr>
        </p:nvSpPr>
        <p:spPr>
          <a:xfrm>
            <a:off x="468313" y="1700807"/>
            <a:ext cx="8229600" cy="4501555"/>
          </a:xfrm>
        </p:spPr>
        <p:txBody>
          <a:bodyPr/>
          <a:lstStyle/>
          <a:p>
            <a:r>
              <a:rPr lang="en-GB" sz="2800" dirty="0"/>
              <a:t>This game is designed to help you think about how we can explain the importance of taking assessment criteria seriously in assessment to help students really understand what they need to do to succeed;</a:t>
            </a:r>
          </a:p>
          <a:p>
            <a:r>
              <a:rPr lang="en-GB" sz="2800" dirty="0"/>
              <a:t>Biscuits are a metaphor!</a:t>
            </a:r>
          </a:p>
          <a:p>
            <a:endParaRPr lang="en-GB" sz="2800" dirty="0"/>
          </a:p>
        </p:txBody>
      </p:sp>
      <p:sp>
        <p:nvSpPr>
          <p:cNvPr id="4" name="AutoShape 2" descr="Biscuits.webp (600×420)">
            <a:extLst>
              <a:ext uri="{FF2B5EF4-FFF2-40B4-BE49-F238E27FC236}">
                <a16:creationId xmlns:a16="http://schemas.microsoft.com/office/drawing/2014/main" id="{52E27A3E-A306-4651-844E-4FB4CB15BB9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9020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ughnut on a plate&#10;&#10;Description automatically generated">
            <a:extLst>
              <a:ext uri="{FF2B5EF4-FFF2-40B4-BE49-F238E27FC236}">
                <a16:creationId xmlns:a16="http://schemas.microsoft.com/office/drawing/2014/main" id="{A7938ECC-3392-4A20-A276-8B06FD9B2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4"/>
            <a:ext cx="9149892" cy="6853586"/>
          </a:xfrm>
          <a:prstGeom prst="rect">
            <a:avLst/>
          </a:prstGeom>
        </p:spPr>
      </p:pic>
    </p:spTree>
    <p:extLst>
      <p:ext uri="{BB962C8B-B14F-4D97-AF65-F5344CB8AC3E}">
        <p14:creationId xmlns:p14="http://schemas.microsoft.com/office/powerpoint/2010/main" val="2772484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A262-FB0B-47B6-BC26-1081F74053A1}"/>
              </a:ext>
            </a:extLst>
          </p:cNvPr>
          <p:cNvSpPr>
            <a:spLocks noGrp="1"/>
          </p:cNvSpPr>
          <p:nvPr>
            <p:ph type="title"/>
          </p:nvPr>
        </p:nvSpPr>
        <p:spPr>
          <a:xfrm>
            <a:off x="457200" y="122239"/>
            <a:ext cx="8579296" cy="570458"/>
          </a:xfrm>
        </p:spPr>
        <p:txBody>
          <a:bodyPr/>
          <a:lstStyle/>
          <a:p>
            <a:r>
              <a:rPr lang="en-GB" dirty="0"/>
              <a:t>Thinking through the issues raised in the biscuit game</a:t>
            </a:r>
          </a:p>
        </p:txBody>
      </p:sp>
      <p:sp>
        <p:nvSpPr>
          <p:cNvPr id="3" name="Content Placeholder 2">
            <a:extLst>
              <a:ext uri="{FF2B5EF4-FFF2-40B4-BE49-F238E27FC236}">
                <a16:creationId xmlns:a16="http://schemas.microsoft.com/office/drawing/2014/main" id="{0D301135-AEEC-4738-A5CF-C6EE8F8396D7}"/>
              </a:ext>
            </a:extLst>
          </p:cNvPr>
          <p:cNvSpPr>
            <a:spLocks noGrp="1"/>
          </p:cNvSpPr>
          <p:nvPr>
            <p:ph idx="1"/>
          </p:nvPr>
        </p:nvSpPr>
        <p:spPr>
          <a:xfrm>
            <a:off x="251520" y="764704"/>
            <a:ext cx="8446393" cy="5250903"/>
          </a:xfrm>
        </p:spPr>
        <p:txBody>
          <a:bodyPr/>
          <a:lstStyle/>
          <a:p>
            <a:r>
              <a:rPr lang="en-GB" sz="2200" dirty="0"/>
              <a:t>It is often useful to start from individual perspectives at the outset of an assignment and clarify preconceptions;</a:t>
            </a:r>
          </a:p>
          <a:p>
            <a:r>
              <a:rPr lang="en-GB" sz="2200" dirty="0"/>
              <a:t>Assessment is a complex nuanced task with grey areas, and just as agreed definitions of biscuits are not always readily achievable, so also assignments benefit from dialogue to clarify expectations;</a:t>
            </a:r>
          </a:p>
          <a:p>
            <a:r>
              <a:rPr lang="en-GB" sz="2200" dirty="0"/>
              <a:t>Category definitions can sometimes be complicated when setting assignments. It’s helpful in advance of an assessment to agree definitions of what is, for example, a portfolio;</a:t>
            </a:r>
          </a:p>
          <a:p>
            <a:r>
              <a:rPr lang="en-GB" sz="2200" dirty="0"/>
              <a:t>It’s helpful to face the fact that although criteria may be considered to be explicit, the way people grade using criteria can differ substantially;</a:t>
            </a:r>
          </a:p>
          <a:p>
            <a:r>
              <a:rPr lang="en-GB" sz="2200" dirty="0"/>
              <a:t>Assigning grades is an imprecise and inexact activity, and we need to recognise that absolute certainty about grades is not always achievable;</a:t>
            </a:r>
          </a:p>
          <a:p>
            <a:r>
              <a:rPr lang="en-GB" sz="2200" dirty="0"/>
              <a:t>Generic discussion about assessment, and how we grade can help develop assessment literacy.</a:t>
            </a:r>
          </a:p>
          <a:p>
            <a:endParaRPr lang="en-GB" sz="2200" dirty="0"/>
          </a:p>
        </p:txBody>
      </p:sp>
    </p:spTree>
    <p:extLst>
      <p:ext uri="{BB962C8B-B14F-4D97-AF65-F5344CB8AC3E}">
        <p14:creationId xmlns:p14="http://schemas.microsoft.com/office/powerpoint/2010/main" val="235854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76250"/>
            <a:ext cx="7543800" cy="865188"/>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Formative and summative assessment</a:t>
            </a:r>
          </a:p>
        </p:txBody>
      </p:sp>
      <p:sp>
        <p:nvSpPr>
          <p:cNvPr id="17411" name="Rectangle 3"/>
          <p:cNvSpPr>
            <a:spLocks noGrp="1" noChangeArrowheads="1"/>
          </p:cNvSpPr>
          <p:nvPr>
            <p:ph type="body" idx="1"/>
          </p:nvPr>
        </p:nvSpPr>
        <p:spPr>
          <a:xfrm>
            <a:off x="468313" y="1916113"/>
            <a:ext cx="8229600" cy="4286250"/>
          </a:xfrm>
        </p:spPr>
        <p:txBody>
          <a:bodyPr/>
          <a:lstStyle/>
          <a:p>
            <a:r>
              <a:rPr lang="en-US" sz="2800" dirty="0"/>
              <a:t>Formative assessment is primarily concerned with feedback aimed at prompting improvement, is often continuous and usually involves words.</a:t>
            </a:r>
          </a:p>
          <a:p>
            <a:r>
              <a:rPr lang="en-US" sz="2800" dirty="0"/>
              <a:t>Summative assessment is concerned with making evaluative judgments, is often end point and involves numbers.</a:t>
            </a:r>
          </a:p>
          <a:p>
            <a:endParaRPr lang="en-GB" sz="2800" dirty="0"/>
          </a:p>
        </p:txBody>
      </p:sp>
    </p:spTree>
    <p:extLst>
      <p:ext uri="{BB962C8B-B14F-4D97-AF65-F5344CB8AC3E}">
        <p14:creationId xmlns:p14="http://schemas.microsoft.com/office/powerpoint/2010/main" val="301819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164E-FF65-43F0-BCEA-8F81BB70EBD2}"/>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Designing assessment as a central part of curriculum design</a:t>
            </a:r>
          </a:p>
        </p:txBody>
      </p:sp>
      <p:sp>
        <p:nvSpPr>
          <p:cNvPr id="3" name="Content Placeholder 2">
            <a:extLst>
              <a:ext uri="{FF2B5EF4-FFF2-40B4-BE49-F238E27FC236}">
                <a16:creationId xmlns:a16="http://schemas.microsoft.com/office/drawing/2014/main" id="{9A0CF1F9-72AB-4B78-A046-5BD0F997E20B}"/>
              </a:ext>
            </a:extLst>
          </p:cNvPr>
          <p:cNvSpPr>
            <a:spLocks noGrp="1"/>
          </p:cNvSpPr>
          <p:nvPr>
            <p:ph idx="1"/>
          </p:nvPr>
        </p:nvSpPr>
        <p:spPr/>
        <p:txBody>
          <a:bodyPr/>
          <a:lstStyle/>
          <a:p>
            <a:pPr marL="0" indent="0">
              <a:buNone/>
            </a:pPr>
            <a:r>
              <a:rPr lang="en-GB" sz="2600" dirty="0"/>
              <a:t>Assessment is a complex, nuanced and highly important process​ and if we want students to engage fully, we must make it really meaningful to them and convince them that there is merit in the activities we ask them to undertake. To focus students’ effort and improve their engagement with learning, we need to take a fresh look at our current practice to make sure assessment is </a:t>
            </a:r>
            <a:r>
              <a:rPr lang="en-GB" sz="2600" i="1" dirty="0"/>
              <a:t>for</a:t>
            </a:r>
            <a:r>
              <a:rPr lang="en-GB" sz="2600" dirty="0"/>
              <a:t> rather than just </a:t>
            </a:r>
            <a:r>
              <a:rPr lang="en-GB" sz="2600" i="1" dirty="0"/>
              <a:t>of</a:t>
            </a:r>
            <a:r>
              <a:rPr lang="en-GB" sz="2600" dirty="0"/>
              <a:t> learning, with students learning while they are being assessed rather than it being merely a summative end process. We also need to ensure that we make assessment practices and the giving of feedback manageable for staff and valuable for students.</a:t>
            </a:r>
          </a:p>
          <a:p>
            <a:endParaRPr lang="en-GB" sz="2600" dirty="0"/>
          </a:p>
        </p:txBody>
      </p:sp>
    </p:spTree>
    <p:extLst>
      <p:ext uri="{BB962C8B-B14F-4D97-AF65-F5344CB8AC3E}">
        <p14:creationId xmlns:p14="http://schemas.microsoft.com/office/powerpoint/2010/main" val="330293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The importance of dialogic feedback (Sadler)</a:t>
            </a:r>
          </a:p>
        </p:txBody>
      </p:sp>
      <p:sp>
        <p:nvSpPr>
          <p:cNvPr id="3" name="Content Placeholder 2"/>
          <p:cNvSpPr>
            <a:spLocks noGrp="1"/>
          </p:cNvSpPr>
          <p:nvPr>
            <p:ph idx="1"/>
          </p:nvPr>
        </p:nvSpPr>
        <p:spPr/>
        <p:txBody>
          <a:bodyPr/>
          <a:lstStyle/>
          <a:p>
            <a:pPr marL="0" indent="0">
              <a:buNone/>
            </a:pPr>
            <a:r>
              <a:rPr lang="en-GB" sz="2800" dirty="0"/>
              <a:t>Students need to be exposed to, and gain experience in making judgements about, </a:t>
            </a:r>
            <a:r>
              <a:rPr lang="en-GB" sz="2800" dirty="0">
                <a:solidFill>
                  <a:srgbClr val="7030A0"/>
                </a:solidFill>
              </a:rPr>
              <a:t>a variety of works of different quality</a:t>
            </a:r>
            <a:r>
              <a:rPr lang="en-GB" sz="2800" dirty="0"/>
              <a:t>... They need planned rather than random exposure to exemplars, and experience in </a:t>
            </a:r>
            <a:r>
              <a:rPr lang="en-GB" sz="2800" dirty="0">
                <a:solidFill>
                  <a:srgbClr val="7030A0"/>
                </a:solidFill>
              </a:rPr>
              <a:t>making judgements </a:t>
            </a:r>
            <a:r>
              <a:rPr lang="en-GB" sz="2800" dirty="0"/>
              <a:t>about quality. They need to create </a:t>
            </a:r>
            <a:r>
              <a:rPr lang="en-GB" sz="2800" dirty="0">
                <a:solidFill>
                  <a:srgbClr val="7030A0"/>
                </a:solidFill>
              </a:rPr>
              <a:t>verbalised </a:t>
            </a:r>
            <a:r>
              <a:rPr lang="en-GB" sz="2800" dirty="0"/>
              <a:t>rationales and accounts of how various works could have been done better. Finally, they need to engage in evaluative </a:t>
            </a:r>
            <a:r>
              <a:rPr lang="en-GB" sz="2800" dirty="0">
                <a:solidFill>
                  <a:srgbClr val="7030A0"/>
                </a:solidFill>
              </a:rPr>
              <a:t>conversations</a:t>
            </a:r>
            <a:r>
              <a:rPr lang="en-GB" sz="2800" dirty="0"/>
              <a:t> with teachers and other students. </a:t>
            </a:r>
          </a:p>
          <a:p>
            <a:pPr marL="0" indent="0">
              <a:buNone/>
            </a:pPr>
            <a:endParaRPr lang="en-GB" sz="2800" dirty="0"/>
          </a:p>
        </p:txBody>
      </p:sp>
    </p:spTree>
    <p:extLst>
      <p:ext uri="{BB962C8B-B14F-4D97-AF65-F5344CB8AC3E}">
        <p14:creationId xmlns:p14="http://schemas.microsoft.com/office/powerpoint/2010/main" val="3570073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Assessment literacy: students do better if they can: </a:t>
            </a:r>
          </a:p>
        </p:txBody>
      </p:sp>
      <p:sp>
        <p:nvSpPr>
          <p:cNvPr id="3" name="Content Placeholder 2"/>
          <p:cNvSpPr>
            <a:spLocks noGrp="1"/>
          </p:cNvSpPr>
          <p:nvPr>
            <p:ph idx="1"/>
          </p:nvPr>
        </p:nvSpPr>
        <p:spPr>
          <a:xfrm>
            <a:off x="214282" y="1357298"/>
            <a:ext cx="8483631" cy="4972065"/>
          </a:xfrm>
          <a:noFill/>
          <a:ln>
            <a:noFill/>
          </a:ln>
        </p:spPr>
        <p:txBody>
          <a:bodyPr vert="horz" wrap="square" lIns="91440" tIns="45720" rIns="91440" bIns="45720" numCol="1" anchor="t" anchorCtr="0" compatLnSpc="1">
            <a:prstTxWarp prst="textNoShape">
              <a:avLst/>
            </a:prstTxWarp>
          </a:bodyPr>
          <a:lstStyle/>
          <a:p>
            <a:r>
              <a:rPr lang="en-GB" sz="2600" dirty="0"/>
              <a:t>Make sense of key terms such as criteria, weightings, and level;</a:t>
            </a:r>
          </a:p>
          <a:p>
            <a:r>
              <a:rPr lang="en-GB" sz="2600" dirty="0"/>
              <a:t>Encounter a variety of assessment methods (e.g. presentations, portfolios, posters, assessed web participation, practicals, vivas etc) and get practice in using them;</a:t>
            </a:r>
          </a:p>
          <a:p>
            <a:r>
              <a:rPr lang="en-GB" sz="2600" dirty="0"/>
              <a:t>Be strategic in their behaviours, putting more work into aspects of an assignment with high weightings, interrogating criteria to find out what is really required and so on;</a:t>
            </a:r>
          </a:p>
          <a:p>
            <a:r>
              <a:rPr lang="en-GB" sz="2600" dirty="0"/>
              <a:t>Gain clarity on how the assessment regulations work in their HEI, including issues concerning submission, resubmission, pass marks, condonement etc.</a:t>
            </a:r>
          </a:p>
        </p:txBody>
      </p:sp>
    </p:spTree>
    <p:extLst>
      <p:ext uri="{BB962C8B-B14F-4D97-AF65-F5344CB8AC3E}">
        <p14:creationId xmlns:p14="http://schemas.microsoft.com/office/powerpoint/2010/main" val="3903459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CD127-39D5-466F-A74D-BDE92BA2C082}"/>
              </a:ext>
            </a:extLst>
          </p:cNvPr>
          <p:cNvSpPr>
            <a:spLocks noGrp="1"/>
          </p:cNvSpPr>
          <p:nvPr>
            <p:ph type="title"/>
          </p:nvPr>
        </p:nvSpPr>
        <p:spPr/>
        <p:txBody>
          <a:bodyPr/>
          <a:lstStyle/>
          <a:p>
            <a:r>
              <a:rPr lang="en-GB" sz="3200" dirty="0"/>
              <a:t>Students tend to be more convinced about the fairness of the assessment process if</a:t>
            </a:r>
          </a:p>
        </p:txBody>
      </p:sp>
      <p:sp>
        <p:nvSpPr>
          <p:cNvPr id="3" name="Content Placeholder 2">
            <a:extLst>
              <a:ext uri="{FF2B5EF4-FFF2-40B4-BE49-F238E27FC236}">
                <a16:creationId xmlns:a16="http://schemas.microsoft.com/office/drawing/2014/main" id="{3B011CCD-46DC-4709-B00A-6492F4B28559}"/>
              </a:ext>
            </a:extLst>
          </p:cNvPr>
          <p:cNvSpPr>
            <a:spLocks noGrp="1"/>
          </p:cNvSpPr>
          <p:nvPr>
            <p:ph idx="1"/>
          </p:nvPr>
        </p:nvSpPr>
        <p:spPr/>
        <p:txBody>
          <a:bodyPr/>
          <a:lstStyle/>
          <a:p>
            <a:r>
              <a:rPr lang="en-GB" sz="2800" dirty="0"/>
              <a:t>Requirements and procedures are transparent and made readily available to them;</a:t>
            </a:r>
          </a:p>
          <a:p>
            <a:r>
              <a:rPr lang="en-GB" sz="2800" dirty="0"/>
              <a:t>They believe that the tasks they are asked to do are worthwhile and are closely linked to what course documentation indicates they should be able to know and do at the end of the programme i.e. authentic assessment;</a:t>
            </a:r>
          </a:p>
          <a:p>
            <a:r>
              <a:rPr lang="en-GB" sz="2800" dirty="0"/>
              <a:t>They fully understand the ‘rules of the game’.</a:t>
            </a:r>
          </a:p>
        </p:txBody>
      </p:sp>
    </p:spTree>
    <p:extLst>
      <p:ext uri="{BB962C8B-B14F-4D97-AF65-F5344CB8AC3E}">
        <p14:creationId xmlns:p14="http://schemas.microsoft.com/office/powerpoint/2010/main" val="4020112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extLst>
              <a:ext uri="{28A0092B-C50C-407E-A947-70E740481C1C}">
                <a14:useLocalDpi xmlns:a14="http://schemas.microsoft.com/office/drawing/2010/main" val="0"/>
              </a:ext>
            </a:extLst>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297163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algn="l" eaLnBrk="0" fontAlgn="base" hangingPunct="0">
              <a:spcAft>
                <a:spcPct val="0"/>
              </a:spcAft>
            </a:pPr>
            <a:r>
              <a:rPr lang="en-GB" sz="3200" b="1" dirty="0">
                <a:solidFill>
                  <a:srgbClr val="330066"/>
                </a:solidFill>
              </a:rPr>
              <a:t>Do your international students understand UK assessment approaches?</a:t>
            </a:r>
          </a:p>
        </p:txBody>
      </p:sp>
      <p:sp>
        <p:nvSpPr>
          <p:cNvPr id="13315"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normAutofit/>
          </a:bodyPr>
          <a:lstStyle/>
          <a:p>
            <a:pPr fontAlgn="base">
              <a:spcBef>
                <a:spcPts val="600"/>
              </a:spcBef>
              <a:spcAft>
                <a:spcPct val="0"/>
              </a:spcAft>
              <a:buClr>
                <a:schemeClr val="tx2"/>
              </a:buClr>
              <a:buSzPct val="70000"/>
              <a:buFont typeface="Wingdings" pitchFamily="2" charset="2"/>
              <a:buChar char="l"/>
            </a:pPr>
            <a:r>
              <a:rPr lang="en-GB" sz="2800" b="1" dirty="0"/>
              <a:t>Have you clarified the ground rules on issues like pass marks, criterion-referenced assessment and grading systems?</a:t>
            </a:r>
          </a:p>
          <a:p>
            <a:pPr fontAlgn="base">
              <a:spcBef>
                <a:spcPts val="600"/>
              </a:spcBef>
              <a:spcAft>
                <a:spcPct val="0"/>
              </a:spcAft>
              <a:buClr>
                <a:schemeClr val="tx2"/>
              </a:buClr>
              <a:buSzPct val="70000"/>
              <a:buFont typeface="Wingdings" pitchFamily="2" charset="2"/>
              <a:buChar char="l"/>
            </a:pPr>
            <a:r>
              <a:rPr lang="en-GB" sz="2800" b="1" dirty="0"/>
              <a:t>Have you explained how extensions, condonements, and university assessment regulations work?</a:t>
            </a:r>
          </a:p>
          <a:p>
            <a:pPr fontAlgn="base">
              <a:spcBef>
                <a:spcPts val="600"/>
              </a:spcBef>
              <a:spcAft>
                <a:spcPct val="0"/>
              </a:spcAft>
              <a:buClr>
                <a:schemeClr val="tx2"/>
              </a:buClr>
              <a:buSzPct val="70000"/>
              <a:buFont typeface="Wingdings" pitchFamily="2" charset="2"/>
              <a:buChar char="l"/>
            </a:pPr>
            <a:r>
              <a:rPr lang="en-GB" sz="2800" b="1" dirty="0"/>
              <a:t>Are the assignments built around a curriculum international in scope and content? Are tasks and case studies globally orientated?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extLst>
              <a:ext uri="{28A0092B-C50C-407E-A947-70E740481C1C}">
                <a14:useLocalDpi xmlns:a14="http://schemas.microsoft.com/office/drawing/2010/main" val="0"/>
              </a:ext>
            </a:extLst>
          </a:blip>
          <a:srcRect/>
          <a:stretch>
            <a:fillRect/>
          </a:stretch>
        </p:blipFill>
        <p:spPr bwMode="auto">
          <a:xfrm>
            <a:off x="-540568" y="28387"/>
            <a:ext cx="9553575" cy="6800851"/>
          </a:xfrm>
          <a:prstGeom prst="rect">
            <a:avLst/>
          </a:prstGeom>
          <a:noFill/>
          <a:ln w="9525">
            <a:noFill/>
            <a:miter lim="800000"/>
            <a:headEnd/>
            <a:tailEnd/>
          </a:ln>
        </p:spPr>
      </p:pic>
    </p:spTree>
    <p:extLst>
      <p:ext uri="{BB962C8B-B14F-4D97-AF65-F5344CB8AC3E}">
        <p14:creationId xmlns:p14="http://schemas.microsoft.com/office/powerpoint/2010/main" val="4235134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2F5C9-2A8A-4994-9257-1ABC917E2438}"/>
              </a:ext>
            </a:extLst>
          </p:cNvPr>
          <p:cNvSpPr>
            <a:spLocks noGrp="1"/>
          </p:cNvSpPr>
          <p:nvPr>
            <p:ph type="title"/>
          </p:nvPr>
        </p:nvSpPr>
        <p:spPr/>
        <p:txBody>
          <a:bodyPr/>
          <a:lstStyle/>
          <a:p>
            <a:r>
              <a:rPr lang="en-GB" dirty="0"/>
              <a:t>What do we mean by ‘traditional assessment formats”? </a:t>
            </a:r>
          </a:p>
        </p:txBody>
      </p:sp>
      <p:sp>
        <p:nvSpPr>
          <p:cNvPr id="3" name="Content Placeholder 2">
            <a:extLst>
              <a:ext uri="{FF2B5EF4-FFF2-40B4-BE49-F238E27FC236}">
                <a16:creationId xmlns:a16="http://schemas.microsoft.com/office/drawing/2014/main" id="{3A5B795B-57FB-4449-86D5-7A6B58AE68D3}"/>
              </a:ext>
            </a:extLst>
          </p:cNvPr>
          <p:cNvSpPr>
            <a:spLocks noGrp="1"/>
          </p:cNvSpPr>
          <p:nvPr>
            <p:ph idx="1"/>
          </p:nvPr>
        </p:nvSpPr>
        <p:spPr/>
        <p:txBody>
          <a:bodyPr/>
          <a:lstStyle/>
          <a:p>
            <a:pPr marL="0" indent="0">
              <a:buNone/>
            </a:pPr>
            <a:r>
              <a:rPr lang="en-GB" dirty="0"/>
              <a:t>At least 80% of UK higher education assessment uses three main forms;</a:t>
            </a:r>
          </a:p>
          <a:p>
            <a:r>
              <a:rPr lang="en-GB" dirty="0"/>
              <a:t>Unseen time constrained exams of some sort;</a:t>
            </a:r>
          </a:p>
          <a:p>
            <a:r>
              <a:rPr lang="en-GB" dirty="0"/>
              <a:t>Essays where students respond to a stimulus question or title;</a:t>
            </a:r>
          </a:p>
          <a:p>
            <a:r>
              <a:rPr lang="en-GB" dirty="0"/>
              <a:t>Reports of some kind.</a:t>
            </a:r>
          </a:p>
          <a:p>
            <a:endParaRPr lang="en-GB" dirty="0"/>
          </a:p>
          <a:p>
            <a:pPr marL="0" indent="0">
              <a:buNone/>
            </a:pPr>
            <a:r>
              <a:rPr lang="en-GB" dirty="0"/>
              <a:t>These are not necessarily authentic or useful means of assessing students knowledge, capabilities and understanding.</a:t>
            </a:r>
          </a:p>
        </p:txBody>
      </p:sp>
    </p:spTree>
    <p:extLst>
      <p:ext uri="{BB962C8B-B14F-4D97-AF65-F5344CB8AC3E}">
        <p14:creationId xmlns:p14="http://schemas.microsoft.com/office/powerpoint/2010/main" val="354357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Authentic assessment: what are the principal benefits for stakeholders?</a:t>
            </a:r>
          </a:p>
        </p:txBody>
      </p:sp>
      <p:sp>
        <p:nvSpPr>
          <p:cNvPr id="3" name="Content Placeholder 2"/>
          <p:cNvSpPr>
            <a:spLocks noGrp="1"/>
          </p:cNvSpPr>
          <p:nvPr>
            <p:ph idx="1"/>
          </p:nvPr>
        </p:nvSpPr>
        <p:spPr/>
        <p:txBody>
          <a:bodyPr/>
          <a:lstStyle/>
          <a:p>
            <a:r>
              <a:rPr lang="en-GB" sz="2600" dirty="0"/>
              <a:t>Students undertaking authentic assessments tend to be more fully engaged in learning and hence tend to achieve more highly because they see the sense of what they are doing (Sadler, 2005). </a:t>
            </a:r>
          </a:p>
          <a:p>
            <a:r>
              <a:rPr lang="en-GB" sz="2600" dirty="0"/>
              <a:t>University teachers adopting authentic approaches can use realistic and live contexts within which to frame assessment tasks, which help to make theoretical elements of the course come to life. </a:t>
            </a:r>
          </a:p>
          <a:p>
            <a:r>
              <a:rPr lang="en-GB" sz="2600" dirty="0"/>
              <a:t>Employers value students who can quickly engage in real-life tasks immediately on employment, having practiced and developed relevant skills and competences through their assignments. </a:t>
            </a:r>
          </a:p>
        </p:txBody>
      </p:sp>
    </p:spTree>
    <p:extLst>
      <p:ext uri="{BB962C8B-B14F-4D97-AF65-F5344CB8AC3E}">
        <p14:creationId xmlns:p14="http://schemas.microsoft.com/office/powerpoint/2010/main" val="2961478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7543800"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Wiggins (1990) says assessment can be regarded as authentic if we can draw valid inferences about quality from the work students produce</a:t>
            </a:r>
          </a:p>
        </p:txBody>
      </p:sp>
      <p:sp>
        <p:nvSpPr>
          <p:cNvPr id="3" name="Content Placeholder 2"/>
          <p:cNvSpPr>
            <a:spLocks noGrp="1"/>
          </p:cNvSpPr>
          <p:nvPr>
            <p:ph idx="1"/>
          </p:nvPr>
        </p:nvSpPr>
        <p:spPr>
          <a:xfrm>
            <a:off x="468313" y="1772815"/>
            <a:ext cx="8229600" cy="4429547"/>
          </a:xfrm>
        </p:spPr>
        <p:txBody>
          <a:bodyPr/>
          <a:lstStyle/>
          <a:p>
            <a:r>
              <a:rPr lang="en-GB" sz="2600" dirty="0"/>
              <a:t>He proposes that we should aim to offer students assignments that present the student with the full array of tasks that mirror the priorities and challenges found in the best [teaching] activities and that attend to whether the student can craft polished, thorough and justifiable answers, performances or products.</a:t>
            </a:r>
          </a:p>
          <a:p>
            <a:r>
              <a:rPr lang="en-GB" sz="2600" dirty="0"/>
              <a:t>He says they must involve students being able to cope with potentially ill-structured challenges and roles, with incomplete information, that help them rehearse for the complex ambiguities of adult and professional life.</a:t>
            </a:r>
          </a:p>
          <a:p>
            <a:endParaRPr lang="en-GB" sz="2600" dirty="0"/>
          </a:p>
        </p:txBody>
      </p:sp>
    </p:spTree>
    <p:extLst>
      <p:ext uri="{BB962C8B-B14F-4D97-AF65-F5344CB8AC3E}">
        <p14:creationId xmlns:p14="http://schemas.microsoft.com/office/powerpoint/2010/main" val="20137263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22238"/>
            <a:ext cx="7893496" cy="1074737"/>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We often assess what is easy to assess, or proxies of what’s been learned, rather than the learning itself</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A valid assessment is one that has close relevance to the criteria, which are in turn constructively aligned to the stated learning outcomes of a programme. </a:t>
            </a:r>
          </a:p>
          <a:p>
            <a:r>
              <a:rPr lang="en-GB" sz="2600" dirty="0"/>
              <a:t>Effective assessment is highly relevant to ensuring that graduates can demonstrate the knowledge, behaviours, qualities and attributes that were described in the course outline or programme specification. </a:t>
            </a:r>
          </a:p>
          <a:p>
            <a:r>
              <a:rPr lang="en-GB" sz="2600" dirty="0"/>
              <a:t>Assignments that require students to write about something, rather than be or do something, may not always be fit-for-purpose. </a:t>
            </a:r>
          </a:p>
          <a:p>
            <a:endParaRPr lang="en-GB" sz="2600" dirty="0"/>
          </a:p>
        </p:txBody>
      </p:sp>
    </p:spTree>
    <p:extLst>
      <p:ext uri="{BB962C8B-B14F-4D97-AF65-F5344CB8AC3E}">
        <p14:creationId xmlns:p14="http://schemas.microsoft.com/office/powerpoint/2010/main" val="2430580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val="29234220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How can authentic assessment engage students?</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Using types of assessment that are much more like the ‘real things’ that academics or professionals do in their chosen fields can engage students in much more meaningful ways.</a:t>
            </a:r>
          </a:p>
          <a:p>
            <a:r>
              <a:rPr lang="en-GB" sz="2600" dirty="0"/>
              <a:t>A useful way to help you ascertain how authentic your assessment is could be to ask yourself where in the programme you help students answer questions in job interviews (Sambell, Brown and Graham, 2017)</a:t>
            </a:r>
          </a:p>
          <a:p>
            <a:endParaRPr lang="en-GB" sz="2600" dirty="0"/>
          </a:p>
        </p:txBody>
      </p:sp>
    </p:spTree>
    <p:extLst>
      <p:ext uri="{BB962C8B-B14F-4D97-AF65-F5344CB8AC3E}">
        <p14:creationId xmlns:p14="http://schemas.microsoft.com/office/powerpoint/2010/main" val="1473413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Questions employers might ask at interview that might help us frame some of our assignments</a:t>
            </a:r>
          </a:p>
        </p:txBody>
      </p:sp>
      <p:sp>
        <p:nvSpPr>
          <p:cNvPr id="5" name="Content Placeholder 4"/>
          <p:cNvSpPr>
            <a:spLocks noGrp="1"/>
          </p:cNvSpPr>
          <p:nvPr>
            <p:ph idx="1"/>
          </p:nvPr>
        </p:nvSpPr>
        <p:spPr>
          <a:xfrm>
            <a:off x="107504" y="1124744"/>
            <a:ext cx="8640960" cy="5077619"/>
          </a:xfrm>
        </p:spPr>
        <p:txBody>
          <a:bodyPr/>
          <a:lstStyle/>
          <a:p>
            <a:pPr marL="0" indent="0">
              <a:buNone/>
            </a:pPr>
            <a:r>
              <a:rPr lang="en-GB" b="0" dirty="0"/>
              <a:t> </a:t>
            </a:r>
            <a:r>
              <a:rPr lang="en-GB" dirty="0"/>
              <a:t>Can you tell us about an occasion when:</a:t>
            </a:r>
          </a:p>
          <a:p>
            <a:r>
              <a:rPr lang="en-GB" dirty="0"/>
              <a:t>you worked together with colleagues in a group to produce a collective outcome;</a:t>
            </a:r>
          </a:p>
          <a:p>
            <a:r>
              <a:rPr lang="en-GB" dirty="0"/>
              <a:t>you had to work autonomously with incomplete information and self-derived data sources;</a:t>
            </a:r>
          </a:p>
          <a:p>
            <a:r>
              <a:rPr lang="en-GB" dirty="0"/>
              <a:t>you developed strategies to solve real life problems and tested them out;</a:t>
            </a:r>
          </a:p>
          <a:p>
            <a:r>
              <a:rPr lang="en-GB" dirty="0"/>
              <a:t>you had a leadership role in a team, and could you tell us your strategies to influence and persuade your colleagues to achieve a collective task;</a:t>
            </a:r>
          </a:p>
          <a:p>
            <a:r>
              <a:rPr lang="en-GB" dirty="0"/>
              <a:t>you had to communicate outcomes from your project work orally, in writing, through social media and/or through a visual medium?"</a:t>
            </a:r>
            <a:br>
              <a:rPr lang="en-GB" dirty="0"/>
            </a:br>
            <a:endParaRPr lang="en-GB" dirty="0"/>
          </a:p>
          <a:p>
            <a:endParaRPr lang="en-GB" dirty="0"/>
          </a:p>
          <a:p>
            <a:endParaRPr lang="en-GB" dirty="0"/>
          </a:p>
        </p:txBody>
      </p:sp>
    </p:spTree>
    <p:extLst>
      <p:ext uri="{BB962C8B-B14F-4D97-AF65-F5344CB8AC3E}">
        <p14:creationId xmlns:p14="http://schemas.microsoft.com/office/powerpoint/2010/main" val="1893508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579296" cy="1143000"/>
          </a:xfrm>
          <a:noFill/>
          <a:ln w="12700">
            <a:noFill/>
            <a:miter lim="800000"/>
            <a:headEnd/>
            <a:tailEnd/>
          </a:ln>
          <a:effectLst/>
        </p:spPr>
        <p:txBody>
          <a:bodyPr lIns="92075" tIns="46038" rIns="92075" bIns="46038" anchor="ctr">
            <a:normAutofit/>
          </a:bodyPr>
          <a:lstStyle/>
          <a:p>
            <a:pPr eaLnBrk="0" fontAlgn="base" hangingPunct="0">
              <a:lnSpc>
                <a:spcPct val="80000"/>
              </a:lnSpc>
              <a:spcAft>
                <a:spcPct val="0"/>
              </a:spcAft>
            </a:pPr>
            <a:r>
              <a:rPr lang="en-GB" sz="2900" b="1" dirty="0">
                <a:solidFill>
                  <a:srgbClr val="800080"/>
                </a:solidFill>
                <a:ea typeface="+mn-ea"/>
                <a:cs typeface="+mn-cs"/>
              </a:rPr>
              <a:t>Diverse format assignments for authenticity could include:</a:t>
            </a:r>
          </a:p>
        </p:txBody>
      </p:sp>
      <p:sp>
        <p:nvSpPr>
          <p:cNvPr id="4" name="Content Placeholder 3"/>
          <p:cNvSpPr>
            <a:spLocks noGrp="1"/>
          </p:cNvSpPr>
          <p:nvPr>
            <p:ph sz="half" idx="1"/>
          </p:nvPr>
        </p:nvSpPr>
        <p:spPr>
          <a:xfrm>
            <a:off x="228600" y="764704"/>
            <a:ext cx="4267200" cy="6093296"/>
          </a:xfrm>
        </p:spPr>
        <p:txBody>
          <a:bodyPr>
            <a:noAutofit/>
          </a:bodyPr>
          <a:lstStyle/>
          <a:p>
            <a:pPr marL="0" indent="0">
              <a:buNone/>
            </a:pPr>
            <a:endParaRPr lang="en-GB" sz="2000" b="1" dirty="0"/>
          </a:p>
          <a:p>
            <a:pPr marL="0" indent="0">
              <a:buNone/>
            </a:pPr>
            <a:r>
              <a:rPr lang="en-GB" sz="2000" b="1" dirty="0"/>
              <a:t>Simulations (paper-based or computer-based)	.	</a:t>
            </a:r>
          </a:p>
          <a:p>
            <a:pPr marL="0" indent="0">
              <a:buNone/>
            </a:pPr>
            <a:r>
              <a:rPr lang="en-GB" sz="2000" b="1" dirty="0"/>
              <a:t>Multiple choice questions , with subsequent questions seeking out rationales for answers.</a:t>
            </a:r>
          </a:p>
          <a:p>
            <a:pPr marL="0" indent="0">
              <a:buNone/>
            </a:pPr>
            <a:r>
              <a:rPr lang="en-GB" sz="2000" dirty="0"/>
              <a:t>Scripts for B</a:t>
            </a:r>
            <a:r>
              <a:rPr lang="en-GB" sz="2000" b="1" dirty="0"/>
              <a:t>usiness/Elevator pitches.</a:t>
            </a:r>
          </a:p>
          <a:p>
            <a:pPr marL="0" indent="0">
              <a:buNone/>
            </a:pPr>
            <a:r>
              <a:rPr lang="en-GB" sz="2000" b="1" dirty="0"/>
              <a:t>Case studies for interrogation.</a:t>
            </a:r>
          </a:p>
          <a:p>
            <a:pPr marL="0" indent="0">
              <a:buNone/>
            </a:pPr>
            <a:r>
              <a:rPr lang="en-GB" sz="2000" dirty="0"/>
              <a:t>The requirement to write e</a:t>
            </a:r>
            <a:r>
              <a:rPr lang="en-GB" sz="2000" b="1" dirty="0"/>
              <a:t>xecutive summaries of complex documents.</a:t>
            </a:r>
          </a:p>
          <a:p>
            <a:pPr marL="0" indent="0">
              <a:buNone/>
            </a:pPr>
            <a:r>
              <a:rPr lang="en-GB" sz="2000" b="1" dirty="0"/>
              <a:t>Reports of</a:t>
            </a:r>
            <a:r>
              <a:rPr lang="en-GB" sz="2000" dirty="0"/>
              <a:t> P</a:t>
            </a:r>
            <a:r>
              <a:rPr lang="en-GB" sz="2000" b="1" dirty="0"/>
              <a:t>roject outputs.</a:t>
            </a:r>
          </a:p>
          <a:p>
            <a:pPr marL="0" indent="0">
              <a:buNone/>
            </a:pPr>
            <a:r>
              <a:rPr lang="en-GB" sz="2000" dirty="0"/>
              <a:t>Action plans based on project activity undertaken.</a:t>
            </a:r>
          </a:p>
        </p:txBody>
      </p:sp>
      <p:sp>
        <p:nvSpPr>
          <p:cNvPr id="5" name="Content Placeholder 4"/>
          <p:cNvSpPr>
            <a:spLocks noGrp="1"/>
          </p:cNvSpPr>
          <p:nvPr>
            <p:ph sz="half" idx="2"/>
          </p:nvPr>
        </p:nvSpPr>
        <p:spPr>
          <a:xfrm>
            <a:off x="4648200" y="764704"/>
            <a:ext cx="4495800" cy="5864696"/>
          </a:xfrm>
        </p:spPr>
        <p:txBody>
          <a:bodyPr>
            <a:noAutofit/>
          </a:bodyPr>
          <a:lstStyle/>
          <a:p>
            <a:pPr marL="0" indent="0">
              <a:buNone/>
            </a:pPr>
            <a:r>
              <a:rPr lang="en-GB" sz="2000" b="1" dirty="0"/>
              <a:t>		</a:t>
            </a:r>
          </a:p>
          <a:p>
            <a:pPr marL="0" indent="0">
              <a:buNone/>
            </a:pPr>
            <a:r>
              <a:rPr lang="en-GB" sz="2000" b="1" dirty="0"/>
              <a:t>In-tray exercises where students are required to prioritise and use a variety of documents, graphs, tables etc in real time.</a:t>
            </a:r>
          </a:p>
          <a:p>
            <a:pPr marL="0" indent="0">
              <a:buNone/>
            </a:pPr>
            <a:r>
              <a:rPr lang="en-GB" sz="2000" b="1" dirty="0"/>
              <a:t>Short-answer questions which can be marked electronically.</a:t>
            </a:r>
          </a:p>
          <a:p>
            <a:pPr marL="0" indent="0">
              <a:buNone/>
            </a:pPr>
            <a:r>
              <a:rPr lang="en-GB" sz="2000" b="1" dirty="0"/>
              <a:t>Reflective commentaries of practical experience.</a:t>
            </a:r>
            <a:br>
              <a:rPr lang="en-GB" sz="2000" b="1" dirty="0"/>
            </a:br>
            <a:r>
              <a:rPr lang="en-GB" sz="2000" b="1" dirty="0"/>
              <a:t>Critical incident accounts, where students are asked, for example following a placement or project, to write say 200 words on Context, Action taken, Rationale for action, </a:t>
            </a:r>
            <a:r>
              <a:rPr lang="en-GB" sz="2000" dirty="0"/>
              <a:t>L</a:t>
            </a:r>
            <a:r>
              <a:rPr lang="en-GB" sz="2000" b="1" dirty="0"/>
              <a:t>iterature review guiding choice of action, Report of outturn, Indication of what has been learned and what would be done differently next time.</a:t>
            </a:r>
          </a:p>
          <a:p>
            <a:pPr marL="0" indent="0">
              <a:buNone/>
            </a:pPr>
            <a:endParaRPr lang="en-GB" sz="1400" dirty="0"/>
          </a:p>
        </p:txBody>
      </p:sp>
    </p:spTree>
    <p:extLst>
      <p:ext uri="{BB962C8B-B14F-4D97-AF65-F5344CB8AC3E}">
        <p14:creationId xmlns:p14="http://schemas.microsoft.com/office/powerpoint/2010/main" val="632782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640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5F0C4-A097-487A-9E6F-5D8AE18C0C62}"/>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Standing on the shoulders of  giants</a:t>
            </a:r>
          </a:p>
        </p:txBody>
      </p:sp>
      <p:sp>
        <p:nvSpPr>
          <p:cNvPr id="3" name="Content Placeholder 2">
            <a:extLst>
              <a:ext uri="{FF2B5EF4-FFF2-40B4-BE49-F238E27FC236}">
                <a16:creationId xmlns:a16="http://schemas.microsoft.com/office/drawing/2014/main" id="{DBC2E2E8-52CA-416F-AADB-2D6C7F0D9AB0}"/>
              </a:ext>
            </a:extLst>
          </p:cNvPr>
          <p:cNvSpPr>
            <a:spLocks noGrp="1"/>
          </p:cNvSpPr>
          <p:nvPr>
            <p:ph idx="1"/>
          </p:nvPr>
        </p:nvSpPr>
        <p:spPr/>
        <p:txBody>
          <a:bodyPr/>
          <a:lstStyle/>
          <a:p>
            <a:pPr marL="0" indent="0">
              <a:buNone/>
            </a:pPr>
            <a:r>
              <a:rPr lang="en-GB" dirty="0"/>
              <a:t>The paradigms addressed are reflected in the ongoing work of </a:t>
            </a:r>
            <a:r>
              <a:rPr lang="en-GB" dirty="0">
                <a:solidFill>
                  <a:srgbClr val="C00000"/>
                </a:solidFill>
              </a:rPr>
              <a:t>David Carless, Naomi Winstone</a:t>
            </a:r>
            <a:r>
              <a:rPr lang="en-GB" dirty="0"/>
              <a:t> and </a:t>
            </a:r>
            <a:r>
              <a:rPr lang="en-GB" dirty="0">
                <a:solidFill>
                  <a:srgbClr val="C00000"/>
                </a:solidFill>
              </a:rPr>
              <a:t>David Nicol </a:t>
            </a:r>
            <a:r>
              <a:rPr lang="en-GB" dirty="0"/>
              <a:t>on feedback literacy and dialogues, the work of </a:t>
            </a:r>
            <a:r>
              <a:rPr lang="en-GB" dirty="0">
                <a:solidFill>
                  <a:srgbClr val="C00000"/>
                </a:solidFill>
              </a:rPr>
              <a:t>Phil Newton </a:t>
            </a:r>
            <a:r>
              <a:rPr lang="en-GB" dirty="0"/>
              <a:t>and </a:t>
            </a:r>
            <a:r>
              <a:rPr lang="en-GB" dirty="0">
                <a:solidFill>
                  <a:srgbClr val="C00000"/>
                </a:solidFill>
              </a:rPr>
              <a:t>Philip Dawson </a:t>
            </a:r>
            <a:r>
              <a:rPr lang="en-GB" dirty="0"/>
              <a:t>on addressing contract cheating and plagiarism in the digital age, and the ‘VASCULAR’ approach of breathing new life into the use of learning outcomes by </a:t>
            </a:r>
            <a:r>
              <a:rPr lang="en-GB" dirty="0">
                <a:solidFill>
                  <a:srgbClr val="C00000"/>
                </a:solidFill>
              </a:rPr>
              <a:t>Sally Brown.</a:t>
            </a:r>
            <a:endParaRPr lang="en-GB" dirty="0"/>
          </a:p>
        </p:txBody>
      </p:sp>
    </p:spTree>
    <p:extLst>
      <p:ext uri="{BB962C8B-B14F-4D97-AF65-F5344CB8AC3E}">
        <p14:creationId xmlns:p14="http://schemas.microsoft.com/office/powerpoint/2010/main" val="136631052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A picture containing book, shelf, indoor, table&#10;&#10;Description automatically generated">
            <a:extLst>
              <a:ext uri="{FF2B5EF4-FFF2-40B4-BE49-F238E27FC236}">
                <a16:creationId xmlns:a16="http://schemas.microsoft.com/office/drawing/2014/main" id="{F60888F8-F2F0-40CB-B912-02F1E633EFA4}"/>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065"/>
          <a:stretch/>
        </p:blipFill>
        <p:spPr>
          <a:xfrm>
            <a:off x="-379025" y="-19155"/>
            <a:ext cx="9497336" cy="6877154"/>
          </a:xfrm>
          <a:prstGeom prst="rect">
            <a:avLst/>
          </a:prstGeom>
        </p:spPr>
      </p:pic>
      <p:sp>
        <p:nvSpPr>
          <p:cNvPr id="2" name="Title 1">
            <a:extLst>
              <a:ext uri="{FF2B5EF4-FFF2-40B4-BE49-F238E27FC236}">
                <a16:creationId xmlns:a16="http://schemas.microsoft.com/office/drawing/2014/main" id="{2348D9C4-BF29-4CF1-82F5-513B2B607F28}"/>
              </a:ext>
            </a:extLst>
          </p:cNvPr>
          <p:cNvSpPr>
            <a:spLocks noGrp="1"/>
          </p:cNvSpPr>
          <p:nvPr>
            <p:ph type="title"/>
          </p:nvPr>
        </p:nvSpPr>
        <p:spPr>
          <a:xfrm>
            <a:off x="304802" y="62433"/>
            <a:ext cx="8713788" cy="692619"/>
          </a:xfrm>
          <a:solidFill>
            <a:schemeClr val="accent1"/>
          </a:solidFill>
          <a:ln w="19050" algn="ctr">
            <a:solidFill>
              <a:schemeClr val="tx1"/>
            </a:solid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b="1" dirty="0">
                <a:solidFill>
                  <a:srgbClr val="0070C0"/>
                </a:solidFill>
                <a:latin typeface="+mn-lt"/>
              </a:rPr>
              <a:t>5 References to feedback </a:t>
            </a:r>
            <a:r>
              <a:rPr lang="en-GB" b="1" dirty="0" err="1">
                <a:solidFill>
                  <a:srgbClr val="0070C0"/>
                </a:solidFill>
                <a:latin typeface="+mn-lt"/>
              </a:rPr>
              <a:t>resouces</a:t>
            </a:r>
            <a:endParaRPr lang="en-GB" b="1" dirty="0">
              <a:solidFill>
                <a:srgbClr val="0070C0"/>
              </a:solidFill>
              <a:latin typeface="+mn-lt"/>
            </a:endParaRPr>
          </a:p>
        </p:txBody>
      </p:sp>
      <p:sp>
        <p:nvSpPr>
          <p:cNvPr id="3" name="Content Placeholder 2">
            <a:extLst>
              <a:ext uri="{FF2B5EF4-FFF2-40B4-BE49-F238E27FC236}">
                <a16:creationId xmlns:a16="http://schemas.microsoft.com/office/drawing/2014/main" id="{6C169030-5E26-443D-A9FA-2650CDDB984D}"/>
              </a:ext>
            </a:extLst>
          </p:cNvPr>
          <p:cNvSpPr>
            <a:spLocks noGrp="1"/>
          </p:cNvSpPr>
          <p:nvPr>
            <p:ph idx="1"/>
          </p:nvPr>
        </p:nvSpPr>
        <p:spPr>
          <a:xfrm>
            <a:off x="358777" y="836639"/>
            <a:ext cx="8605838" cy="5958927"/>
          </a:xfrm>
          <a:solidFill>
            <a:srgbClr val="FFFFFF">
              <a:alpha val="65882"/>
            </a:srgbClr>
          </a:solidFill>
        </p:spPr>
        <p:txBody>
          <a:bodyPr/>
          <a:lstStyle/>
          <a:p>
            <a:pPr marL="360363" indent="-360363"/>
            <a:r>
              <a:rPr lang="en-GB" sz="2300" dirty="0">
                <a:solidFill>
                  <a:schemeClr val="tx1"/>
                </a:solidFill>
              </a:rPr>
              <a:t>Brown, S. (2019) Invigorating the curriculum with VASCLULAR learning outcomes SEDA blog, accessible via </a:t>
            </a:r>
            <a:r>
              <a:rPr lang="en-GB" sz="2300" dirty="0">
                <a:solidFill>
                  <a:schemeClr val="tx1"/>
                </a:solidFill>
                <a:hlinkClick r:id="rId3">
                  <a:extLst>
                    <a:ext uri="{A12FA001-AC4F-418D-AE19-62706E023703}">
                      <ahyp:hlinkClr xmlns:ahyp="http://schemas.microsoft.com/office/drawing/2018/hyperlinkcolor" val="tx"/>
                    </a:ext>
                  </a:extLst>
                </a:hlinkClick>
              </a:rPr>
              <a:t>https://sally-brown.net/2019/03/08/invigorating-the-curriculum-with-vascular-learning-outcomes/</a:t>
            </a:r>
            <a:r>
              <a:rPr lang="en-GB" sz="2300" dirty="0">
                <a:solidFill>
                  <a:schemeClr val="tx1"/>
                </a:solidFill>
              </a:rPr>
              <a:t>  (accessed November 2019) </a:t>
            </a:r>
          </a:p>
          <a:p>
            <a:pPr marL="360363" indent="-360363"/>
            <a:r>
              <a:rPr lang="en-GB" sz="2300" dirty="0">
                <a:solidFill>
                  <a:schemeClr val="tx1"/>
                </a:solidFill>
              </a:rPr>
              <a:t>Carless, D and Boud, D. (2018) The development of student feedback literacy: enabling uptake of feedback</a:t>
            </a:r>
            <a:r>
              <a:rPr lang="en-GB" sz="2300" i="1" dirty="0">
                <a:solidFill>
                  <a:schemeClr val="tx1"/>
                </a:solidFill>
              </a:rPr>
              <a:t>, Assessment &amp; Evaluation in Higher Education, </a:t>
            </a:r>
            <a:r>
              <a:rPr lang="en-GB" sz="2300" dirty="0">
                <a:solidFill>
                  <a:schemeClr val="tx1"/>
                </a:solidFill>
                <a:hlinkClick r:id="rId4">
                  <a:extLst>
                    <a:ext uri="{A12FA001-AC4F-418D-AE19-62706E023703}">
                      <ahyp:hlinkClr xmlns:ahyp="http://schemas.microsoft.com/office/drawing/2018/hyperlinkcolor" val="tx"/>
                    </a:ext>
                  </a:extLst>
                </a:hlinkClick>
              </a:rPr>
              <a:t>https://doi.org/10.1080/02602938.2018.1463354</a:t>
            </a:r>
            <a:r>
              <a:rPr lang="en-GB" sz="2300" dirty="0">
                <a:solidFill>
                  <a:schemeClr val="tx1"/>
                </a:solidFill>
              </a:rPr>
              <a:t>  (Accessed November 2019) </a:t>
            </a:r>
          </a:p>
          <a:p>
            <a:pPr marL="360363" indent="-360363"/>
            <a:r>
              <a:rPr lang="en-GB" sz="2300" dirty="0">
                <a:solidFill>
                  <a:schemeClr val="tx1"/>
                </a:solidFill>
              </a:rPr>
              <a:t>Nicol, D. (2010) From monologue to dialogue: improving written feedback processes in mass higher education. </a:t>
            </a:r>
            <a:r>
              <a:rPr lang="en-GB" sz="2300" i="1" dirty="0">
                <a:solidFill>
                  <a:schemeClr val="tx1"/>
                </a:solidFill>
              </a:rPr>
              <a:t>Assessment &amp; Evaluation in Higher Education</a:t>
            </a:r>
            <a:r>
              <a:rPr lang="en-GB" sz="2300" dirty="0">
                <a:solidFill>
                  <a:schemeClr val="tx1"/>
                </a:solidFill>
              </a:rPr>
              <a:t>, </a:t>
            </a:r>
            <a:r>
              <a:rPr lang="en-GB" sz="2300" i="1" dirty="0">
                <a:solidFill>
                  <a:schemeClr val="tx1"/>
                </a:solidFill>
              </a:rPr>
              <a:t>35</a:t>
            </a:r>
            <a:r>
              <a:rPr lang="en-GB" sz="2300" dirty="0">
                <a:solidFill>
                  <a:schemeClr val="tx1"/>
                </a:solidFill>
              </a:rPr>
              <a:t>(5), 501-517. </a:t>
            </a:r>
          </a:p>
          <a:p>
            <a:pPr marL="360363" indent="-360363"/>
            <a:r>
              <a:rPr lang="en-GB" sz="2300" dirty="0">
                <a:solidFill>
                  <a:schemeClr val="tx1"/>
                </a:solidFill>
              </a:rPr>
              <a:t>Race, P. (2020) </a:t>
            </a:r>
            <a:r>
              <a:rPr lang="en-GB" sz="2300" i="1" dirty="0">
                <a:solidFill>
                  <a:schemeClr val="tx1"/>
                </a:solidFill>
              </a:rPr>
              <a:t>The Lecturer’s Toolkit: 5th edition, </a:t>
            </a:r>
            <a:r>
              <a:rPr lang="en-GB" sz="2300" dirty="0">
                <a:solidFill>
                  <a:schemeClr val="tx1"/>
                </a:solidFill>
              </a:rPr>
              <a:t>London: Routledge. </a:t>
            </a:r>
          </a:p>
          <a:p>
            <a:pPr marL="360363" indent="-360363"/>
            <a:r>
              <a:rPr lang="en-GB" sz="2300" dirty="0">
                <a:solidFill>
                  <a:schemeClr val="tx1"/>
                </a:solidFill>
              </a:rPr>
              <a:t>Winstone and Carless (2019) </a:t>
            </a:r>
            <a:r>
              <a:rPr lang="en-GB" sz="2300" i="1" dirty="0">
                <a:solidFill>
                  <a:schemeClr val="tx1"/>
                </a:solidFill>
              </a:rPr>
              <a:t>Designing effective feedback processes in higher education, - a learning focused approach, </a:t>
            </a:r>
            <a:r>
              <a:rPr lang="en-GB" sz="2300" dirty="0">
                <a:solidFill>
                  <a:schemeClr val="tx1"/>
                </a:solidFill>
              </a:rPr>
              <a:t>London: Routledge. </a:t>
            </a:r>
          </a:p>
        </p:txBody>
      </p:sp>
    </p:spTree>
    <p:extLst>
      <p:ext uri="{BB962C8B-B14F-4D97-AF65-F5344CB8AC3E}">
        <p14:creationId xmlns:p14="http://schemas.microsoft.com/office/powerpoint/2010/main" val="2773384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6540"/>
            <a:ext cx="8713788" cy="86412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You can download free much of my published work</a:t>
            </a:r>
          </a:p>
        </p:txBody>
      </p:sp>
      <p:sp>
        <p:nvSpPr>
          <p:cNvPr id="3" name="Content Placeholder 2"/>
          <p:cNvSpPr>
            <a:spLocks noGrp="1"/>
          </p:cNvSpPr>
          <p:nvPr>
            <p:ph idx="1"/>
          </p:nvPr>
        </p:nvSpPr>
        <p:spPr>
          <a:xfrm>
            <a:off x="304800" y="1196690"/>
            <a:ext cx="8605838" cy="4256067"/>
          </a:xfrm>
        </p:spPr>
        <p:txBody>
          <a:bodyPr/>
          <a:lstStyle/>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dirty="0">
                <a:hlinkClick r:id="rId4"/>
              </a:rPr>
              <a:t>https://phil-race.co.uk/2018/02/feedback-feedforward-just-tips-including-students/</a:t>
            </a:r>
            <a:r>
              <a:rPr lang="en-GB" sz="2800" dirty="0"/>
              <a:t> (just the feedback tips!)</a:t>
            </a:r>
          </a:p>
          <a:p>
            <a:pPr>
              <a:buFont typeface="+mj-lt"/>
              <a:buAutoNum type="arabicPeriod"/>
            </a:pPr>
            <a:r>
              <a:rPr lang="en-GB" sz="2800" u="sng" dirty="0">
                <a:hlinkClick r:id="rId5"/>
              </a:rPr>
              <a:t>http://phil-race.co.uk/2015/01/assessment-bits-new-editions/</a:t>
            </a:r>
            <a:r>
              <a:rPr lang="en-GB" sz="2800" dirty="0"/>
              <a:t>  (extracts on assessment)</a:t>
            </a:r>
          </a:p>
          <a:p>
            <a:pPr>
              <a:buFont typeface="+mj-lt"/>
              <a:buAutoNum type="arabicPeriod"/>
            </a:pPr>
            <a:r>
              <a:rPr lang="en-GB" sz="2800" dirty="0">
                <a:hlinkClick r:id="rId6"/>
              </a:rPr>
              <a:t>http://phil-race.co.uk/2017/05/lectures-and-learning/</a:t>
            </a:r>
            <a:r>
              <a:rPr lang="en-GB" sz="2800" dirty="0"/>
              <a:t>  (extracts on lecturing)</a:t>
            </a:r>
          </a:p>
          <a:p>
            <a:pPr>
              <a:buFont typeface="+mj-lt"/>
              <a:buAutoNum type="arabicPeriod"/>
            </a:pPr>
            <a:endParaRPr lang="en-GB" sz="2800" u="sng" dirty="0">
              <a:hlinkClick r:id="rId7"/>
            </a:endParaRPr>
          </a:p>
          <a:p>
            <a:pPr>
              <a:buFont typeface="+mj-lt"/>
              <a:buAutoNum type="arabicPeriod"/>
            </a:pPr>
            <a:endParaRPr lang="en-GB" sz="2800" dirty="0"/>
          </a:p>
        </p:txBody>
      </p:sp>
      <p:pic>
        <p:nvPicPr>
          <p:cNvPr id="5" name="Picture 4" descr="A picture containing clock&#10;&#10;Description automatically generated">
            <a:extLst>
              <a:ext uri="{FF2B5EF4-FFF2-40B4-BE49-F238E27FC236}">
                <a16:creationId xmlns:a16="http://schemas.microsoft.com/office/drawing/2014/main" id="{850763CE-7C88-4560-8E27-C0A65F06AB7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2350" y="500496"/>
            <a:ext cx="2267680" cy="1176359"/>
          </a:xfrm>
          <a:prstGeom prst="rect">
            <a:avLst/>
          </a:prstGeom>
        </p:spPr>
      </p:pic>
    </p:spTree>
    <p:extLst>
      <p:ext uri="{BB962C8B-B14F-4D97-AF65-F5344CB8AC3E}">
        <p14:creationId xmlns:p14="http://schemas.microsoft.com/office/powerpoint/2010/main" val="1723266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sz="4000" kern="1200" dirty="0">
                <a:solidFill>
                  <a:srgbClr val="0070C0"/>
                </a:solidFill>
                <a:latin typeface="+mn-lt"/>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1979640" y="1412720"/>
            <a:ext cx="4933325" cy="4680650"/>
          </a:xfrm>
          <a:prstGeom prst="rect">
            <a:avLst/>
          </a:prstGeom>
          <a:solidFill>
            <a:srgbClr val="FF66FF"/>
          </a:solidFill>
        </p:spPr>
        <p:txBody>
          <a:bodyPr wrap="square" rtlCol="0">
            <a:noAutofit/>
          </a:bodyPr>
          <a:lstStyle/>
          <a:p>
            <a:pPr eaLnBrk="0" hangingPunct="0">
              <a:buFont typeface="+mj-lt"/>
              <a:buAutoNum type="arabicPeriod"/>
            </a:pPr>
            <a:r>
              <a:rPr lang="en-GB" sz="3600" b="1" dirty="0">
                <a:solidFill>
                  <a:srgbClr val="000000"/>
                </a:solidFill>
              </a:rPr>
              <a:t>What will I be expected to show for this?</a:t>
            </a:r>
          </a:p>
          <a:p>
            <a:pPr eaLnBrk="0" hangingPunct="0">
              <a:buFont typeface="+mj-lt"/>
              <a:buAutoNum type="arabicPeriod"/>
            </a:pPr>
            <a:r>
              <a:rPr lang="en-GB" sz="3600" b="1" dirty="0">
                <a:solidFill>
                  <a:srgbClr val="000000"/>
                </a:solidFill>
              </a:rPr>
              <a:t>What does a good one look like and a bad one?</a:t>
            </a:r>
          </a:p>
          <a:p>
            <a:pPr eaLnBrk="0" hangingPunct="0">
              <a:buFont typeface="+mj-lt"/>
              <a:buAutoNum type="arabicPeriod"/>
            </a:pPr>
            <a:r>
              <a:rPr lang="en-GB" sz="3600" b="1" dirty="0">
                <a:solidFill>
                  <a:srgbClr val="000000"/>
                </a:solidFill>
              </a:rPr>
              <a:t>Where does this fit into the big picture?</a:t>
            </a:r>
          </a:p>
        </p:txBody>
      </p:sp>
      <p:pic>
        <p:nvPicPr>
          <p:cNvPr id="5" name="Picture 4" descr="A picture containing drawing&#10;&#10;Description automatically generated">
            <a:extLst>
              <a:ext uri="{FF2B5EF4-FFF2-40B4-BE49-F238E27FC236}">
                <a16:creationId xmlns:a16="http://schemas.microsoft.com/office/drawing/2014/main" id="{3CB3B894-B75E-4D15-A6B6-8D4128AF988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89934" y="2147239"/>
            <a:ext cx="2069574" cy="2361911"/>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1220B-6258-46BF-A8E7-8451D3603F5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932431" y="2005984"/>
            <a:ext cx="2211569" cy="2647186"/>
          </a:xfrm>
          <a:prstGeom prst="rect">
            <a:avLst/>
          </a:prstGeom>
        </p:spPr>
      </p:pic>
    </p:spTree>
    <p:extLst>
      <p:ext uri="{BB962C8B-B14F-4D97-AF65-F5344CB8AC3E}">
        <p14:creationId xmlns:p14="http://schemas.microsoft.com/office/powerpoint/2010/main" val="1644506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fontAlgn="base">
              <a:spcAft>
                <a:spcPct val="0"/>
              </a:spcAft>
            </a:pPr>
            <a:r>
              <a:rPr lang="en-GB" sz="4000" b="1" dirty="0">
                <a:solidFill>
                  <a:srgbClr val="0070C0"/>
                </a:solidFill>
                <a:latin typeface="+mn-lt"/>
              </a:rPr>
              <a:t>Addressing the 2020s:</a:t>
            </a:r>
            <a:br>
              <a:rPr lang="en-GB" sz="4000" b="1" dirty="0">
                <a:solidFill>
                  <a:srgbClr val="0070C0"/>
                </a:solidFill>
                <a:latin typeface="+mn-lt"/>
              </a:rPr>
            </a:br>
            <a:r>
              <a:rPr lang="en-GB" sz="40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1124680"/>
            <a:ext cx="8893277" cy="5733320"/>
          </a:xfrm>
        </p:spPr>
        <p:txBody>
          <a:bodyPr>
            <a:noAutofit/>
          </a:bodyPr>
          <a:lstStyle/>
          <a:p>
            <a:pPr marL="449263" indent="-449263">
              <a:lnSpc>
                <a:spcPct val="100000"/>
              </a:lnSpc>
              <a:buClr>
                <a:schemeClr val="tx2"/>
              </a:buClr>
              <a:buFont typeface="+mj-lt"/>
              <a:buAutoNum type="arabicPeriod"/>
            </a:pPr>
            <a:r>
              <a:rPr lang="en-US" sz="3200" b="1" dirty="0"/>
              <a:t>Online information and the internet now just </a:t>
            </a:r>
            <a:r>
              <a:rPr lang="en-US" sz="3200" b="1" dirty="0">
                <a:solidFill>
                  <a:srgbClr val="7030A0"/>
                </a:solidFill>
              </a:rPr>
              <a:t>normal</a:t>
            </a:r>
            <a:r>
              <a:rPr lang="en-US" sz="3200" b="1" dirty="0"/>
              <a:t>, ‘digital’ has now ‘grown up’, and is no longer something different.</a:t>
            </a:r>
          </a:p>
          <a:p>
            <a:pPr marL="449263" indent="-449263">
              <a:lnSpc>
                <a:spcPct val="100000"/>
              </a:lnSpc>
              <a:buClr>
                <a:schemeClr val="tx2"/>
              </a:buClr>
              <a:buFont typeface="+mj-lt"/>
              <a:buAutoNum type="arabicPeriod"/>
              <a:tabLst>
                <a:tab pos="1609725" algn="l"/>
              </a:tabLst>
            </a:pPr>
            <a:r>
              <a:rPr lang="en-US" sz="3200" b="1" dirty="0"/>
              <a:t>More attention to </a:t>
            </a:r>
            <a:r>
              <a:rPr lang="en-US" sz="3200" b="1" dirty="0">
                <a:solidFill>
                  <a:srgbClr val="7030A0"/>
                </a:solidFill>
              </a:rPr>
              <a:t>learning</a:t>
            </a:r>
            <a:r>
              <a:rPr lang="en-US" sz="3200" b="1" dirty="0"/>
              <a:t>, rather than teaching.</a:t>
            </a:r>
          </a:p>
          <a:p>
            <a:pPr marL="449263" indent="-449263">
              <a:lnSpc>
                <a:spcPct val="100000"/>
              </a:lnSpc>
              <a:buClr>
                <a:schemeClr val="tx2"/>
              </a:buClr>
              <a:buFont typeface="+mj-lt"/>
              <a:buAutoNum type="arabicPeriod"/>
            </a:pPr>
            <a:r>
              <a:rPr lang="en-US" sz="3200" b="1" dirty="0"/>
              <a:t>Less focus on classes as ‘</a:t>
            </a:r>
            <a:r>
              <a:rPr lang="en-US" sz="3200" b="1" dirty="0">
                <a:solidFill>
                  <a:srgbClr val="7030A0"/>
                </a:solidFill>
              </a:rPr>
              <a:t>transmission</a:t>
            </a:r>
            <a:r>
              <a:rPr lang="en-US" sz="3200" b="1" dirty="0"/>
              <a:t>’ occasions.</a:t>
            </a:r>
          </a:p>
          <a:p>
            <a:pPr marL="449263" indent="-449263">
              <a:lnSpc>
                <a:spcPct val="100000"/>
              </a:lnSpc>
              <a:buClr>
                <a:schemeClr val="tx2"/>
              </a:buClr>
              <a:buFont typeface="+mj-lt"/>
              <a:buAutoNum type="arabicPeriod"/>
            </a:pPr>
            <a:r>
              <a:rPr lang="en-US" sz="3200" b="1" dirty="0"/>
              <a:t>Learning-centred approach to </a:t>
            </a:r>
            <a:r>
              <a:rPr lang="en-US" sz="3200" b="1" dirty="0">
                <a:solidFill>
                  <a:srgbClr val="7030A0"/>
                </a:solidFill>
              </a:rPr>
              <a:t>assessment of student outcomes.</a:t>
            </a:r>
          </a:p>
        </p:txBody>
      </p:sp>
    </p:spTree>
    <p:extLst>
      <p:ext uri="{BB962C8B-B14F-4D97-AF65-F5344CB8AC3E}">
        <p14:creationId xmlns:p14="http://schemas.microsoft.com/office/powerpoint/2010/main" val="64865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3366FF"/>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3366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3366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3366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fontAlgn="base">
              <a:spcAft>
                <a:spcPct val="0"/>
              </a:spcAft>
            </a:pPr>
            <a:r>
              <a:rPr lang="en-GB" sz="4000" b="1" dirty="0">
                <a:solidFill>
                  <a:srgbClr val="0070C0"/>
                </a:solidFill>
                <a:latin typeface="+mn-lt"/>
              </a:rPr>
              <a:t>Addressing the 2020s:</a:t>
            </a:r>
            <a:br>
              <a:rPr lang="en-GB" sz="4000" b="1" dirty="0">
                <a:solidFill>
                  <a:srgbClr val="0070C0"/>
                </a:solidFill>
                <a:latin typeface="+mn-lt"/>
              </a:rPr>
            </a:br>
            <a:r>
              <a:rPr lang="en-GB" sz="40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1124680"/>
            <a:ext cx="8893277" cy="5733320"/>
          </a:xfrm>
        </p:spPr>
        <p:txBody>
          <a:bodyPr>
            <a:noAutofit/>
          </a:bodyPr>
          <a:lstStyle/>
          <a:p>
            <a:pPr marL="457200" indent="-457200">
              <a:buClr>
                <a:schemeClr val="tx2"/>
              </a:buClr>
              <a:buFont typeface="+mj-lt"/>
              <a:buAutoNum type="arabicPeriod" startAt="5"/>
            </a:pPr>
            <a:r>
              <a:rPr lang="en-US" sz="3200" b="1" dirty="0"/>
              <a:t>Greater focus on feedback </a:t>
            </a:r>
            <a:r>
              <a:rPr lang="en-US" sz="3200" b="1" i="1" dirty="0">
                <a:solidFill>
                  <a:srgbClr val="7030A0"/>
                </a:solidFill>
              </a:rPr>
              <a:t>dialogues</a:t>
            </a:r>
            <a:r>
              <a:rPr lang="en-US" sz="3200" b="1" i="1" dirty="0"/>
              <a:t>, </a:t>
            </a:r>
            <a:r>
              <a:rPr lang="en-US" sz="3200" b="1" dirty="0"/>
              <a:t>and development of feedback </a:t>
            </a:r>
            <a:r>
              <a:rPr lang="en-US" sz="3200" b="1" i="1" dirty="0">
                <a:solidFill>
                  <a:srgbClr val="7030A0"/>
                </a:solidFill>
              </a:rPr>
              <a:t>literacy</a:t>
            </a:r>
            <a:r>
              <a:rPr lang="en-US" sz="3200" b="1" dirty="0"/>
              <a:t> by students.</a:t>
            </a:r>
          </a:p>
          <a:p>
            <a:pPr marL="457200" indent="-457200">
              <a:buClr>
                <a:schemeClr val="tx2"/>
              </a:buClr>
              <a:buFont typeface="+mj-lt"/>
              <a:buAutoNum type="arabicPeriod" startAt="5"/>
            </a:pPr>
            <a:r>
              <a:rPr lang="en-US" sz="3200" b="1" dirty="0"/>
              <a:t>Increased recognition of the skills, attitudes and behaviours graduates need to be </a:t>
            </a:r>
            <a:r>
              <a:rPr lang="en-US" sz="3200" b="1" dirty="0">
                <a:solidFill>
                  <a:srgbClr val="7030A0"/>
                </a:solidFill>
              </a:rPr>
              <a:t>work-ready.</a:t>
            </a:r>
          </a:p>
          <a:p>
            <a:pPr marL="457200" indent="-457200">
              <a:buClr>
                <a:schemeClr val="tx2"/>
              </a:buClr>
              <a:buFont typeface="+mj-lt"/>
              <a:buAutoNum type="arabicPeriod" startAt="5"/>
            </a:pPr>
            <a:r>
              <a:rPr lang="en-US" sz="3200" b="1" dirty="0"/>
              <a:t>Responsibility of institutions to prepare students for </a:t>
            </a:r>
            <a:r>
              <a:rPr lang="en-US" sz="3200" b="1" dirty="0">
                <a:solidFill>
                  <a:srgbClr val="7030A0"/>
                </a:solidFill>
              </a:rPr>
              <a:t>active citizenship </a:t>
            </a:r>
            <a:r>
              <a:rPr lang="en-US" sz="3200" b="1" dirty="0"/>
              <a:t>in their own communities, nations and globally. </a:t>
            </a:r>
            <a:endParaRPr lang="en-GB" sz="3200" b="1" dirty="0"/>
          </a:p>
          <a:p>
            <a:pPr marL="457200" indent="-457200">
              <a:buClr>
                <a:schemeClr val="tx2"/>
              </a:buClr>
              <a:buFont typeface="+mj-lt"/>
              <a:buAutoNum type="arabicPeriod" startAt="5"/>
            </a:pPr>
            <a:r>
              <a:rPr lang="en-US" sz="3200" b="1" dirty="0"/>
              <a:t>Increased recognition of the need for teaching staff to be </a:t>
            </a:r>
            <a:r>
              <a:rPr lang="en-US" sz="3200" b="1" dirty="0">
                <a:solidFill>
                  <a:srgbClr val="7030A0"/>
                </a:solidFill>
              </a:rPr>
              <a:t>trained, qualified and accredited as teachers.</a:t>
            </a:r>
            <a:endParaRPr lang="en-GB" sz="3200" b="1" dirty="0">
              <a:solidFill>
                <a:srgbClr val="7030A0"/>
              </a:solidFill>
            </a:endParaRPr>
          </a:p>
        </p:txBody>
      </p:sp>
    </p:spTree>
    <p:extLst>
      <p:ext uri="{BB962C8B-B14F-4D97-AF65-F5344CB8AC3E}">
        <p14:creationId xmlns:p14="http://schemas.microsoft.com/office/powerpoint/2010/main" val="370793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F63D9F-FE36-43DB-B30F-D8787745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1861687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pic>
        <p:nvPicPr>
          <p:cNvPr id="9" name="Picture 8" descr="A large green lettuce&#10;&#10;Description automatically generated">
            <a:extLst>
              <a:ext uri="{FF2B5EF4-FFF2-40B4-BE49-F238E27FC236}">
                <a16:creationId xmlns:a16="http://schemas.microsoft.com/office/drawing/2014/main" id="{5D68C10F-B7A1-4386-987F-BF268472C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975" y="3530765"/>
            <a:ext cx="4424050" cy="3138310"/>
          </a:xfrm>
          <a:prstGeom prst="rect">
            <a:avLst/>
          </a:prstGeom>
        </p:spPr>
      </p:pic>
    </p:spTree>
    <p:extLst>
      <p:ext uri="{BB962C8B-B14F-4D97-AF65-F5344CB8AC3E}">
        <p14:creationId xmlns:p14="http://schemas.microsoft.com/office/powerpoint/2010/main" val="21247321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844737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318570"/>
            <a:ext cx="6120850" cy="3539430"/>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(including Chapter 1 from ‘The Lecturer’s Toolkit 2015 – not much changed in new edition).</a:t>
            </a:r>
            <a:endParaRPr kumimoji="0" lang="en-GB" sz="32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4" name="Picture 3" descr="A picture containing clock&#10;&#10;Description automatically generated">
            <a:extLst>
              <a:ext uri="{FF2B5EF4-FFF2-40B4-BE49-F238E27FC236}">
                <a16:creationId xmlns:a16="http://schemas.microsoft.com/office/drawing/2014/main" id="{40B54B70-A549-407D-950D-B58D292D84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80140" y="3951973"/>
            <a:ext cx="3563860" cy="1848752"/>
          </a:xfrm>
          <a:prstGeom prst="rect">
            <a:avLst/>
          </a:prstGeom>
        </p:spPr>
      </p:pic>
    </p:spTree>
    <p:extLst>
      <p:ext uri="{BB962C8B-B14F-4D97-AF65-F5344CB8AC3E}">
        <p14:creationId xmlns:p14="http://schemas.microsoft.com/office/powerpoint/2010/main" val="3957197533"/>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What </a:t>
            </a:r>
            <a:r>
              <a:rPr kumimoji="0" lang="en-US" sz="3200" b="1" i="1"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else</a:t>
            </a: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can we do to use </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teaching, assessment and feedback to:</a:t>
            </a:r>
          </a:p>
        </p:txBody>
      </p:sp>
    </p:spTree>
    <p:extLst>
      <p:ext uri="{BB962C8B-B14F-4D97-AF65-F5344CB8AC3E}">
        <p14:creationId xmlns:p14="http://schemas.microsoft.com/office/powerpoint/2010/main" val="10316316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96496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430787" y="404566"/>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539440" y="332570"/>
            <a:ext cx="8352928" cy="1872177"/>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323411" y="2420783"/>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32516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C6300-07F1-4F41-840A-6523F5D8FDE6}"/>
              </a:ext>
            </a:extLst>
          </p:cNvPr>
          <p:cNvSpPr>
            <a:spLocks noGrp="1"/>
          </p:cNvSpPr>
          <p:nvPr>
            <p:ph type="title"/>
          </p:nvPr>
        </p:nvSpPr>
        <p:spPr>
          <a:xfrm>
            <a:off x="628650" y="1"/>
            <a:ext cx="7886700" cy="476672"/>
          </a:xfr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a:lnSpc>
                <a:spcPct val="90000"/>
              </a:lnSpc>
            </a:pPr>
            <a:r>
              <a:rPr lang="en-GB" sz="4000" kern="1200" dirty="0">
                <a:solidFill>
                  <a:srgbClr val="0070C0"/>
                </a:solidFill>
                <a:latin typeface="+mn-lt"/>
              </a:rPr>
              <a:t>Feedback</a:t>
            </a:r>
          </a:p>
        </p:txBody>
      </p:sp>
      <p:sp>
        <p:nvSpPr>
          <p:cNvPr id="5" name="Content Placeholder 4">
            <a:extLst>
              <a:ext uri="{FF2B5EF4-FFF2-40B4-BE49-F238E27FC236}">
                <a16:creationId xmlns:a16="http://schemas.microsoft.com/office/drawing/2014/main" id="{CA88E455-0978-49C2-A9B6-DFB81E57D18A}"/>
              </a:ext>
            </a:extLst>
          </p:cNvPr>
          <p:cNvSpPr>
            <a:spLocks noGrp="1"/>
          </p:cNvSpPr>
          <p:nvPr>
            <p:ph idx="1"/>
          </p:nvPr>
        </p:nvSpPr>
        <p:spPr>
          <a:xfrm>
            <a:off x="490787" y="476673"/>
            <a:ext cx="8162425" cy="6116632"/>
          </a:xfrm>
        </p:spPr>
        <p:txBody>
          <a:bodyPr>
            <a:noAutofit/>
          </a:bodyPr>
          <a:lstStyle/>
          <a:p>
            <a:pPr marL="360363" indent="-360363">
              <a:buNone/>
            </a:pPr>
            <a:r>
              <a:rPr lang="en-US" sz="2300" b="1" dirty="0">
                <a:solidFill>
                  <a:srgbClr val="C00000"/>
                </a:solidFill>
              </a:rPr>
              <a:t>F</a:t>
            </a:r>
            <a:r>
              <a:rPr lang="en-US" sz="2300" dirty="0">
                <a:solidFill>
                  <a:srgbClr val="C00000"/>
                </a:solidFill>
              </a:rPr>
              <a:t>ormative</a:t>
            </a:r>
            <a:r>
              <a:rPr lang="en-US" sz="2300" dirty="0"/>
              <a:t>, helping to shape and improve future performances, that is Feed-forward;</a:t>
            </a:r>
            <a:endParaRPr lang="en-GB" sz="2300" dirty="0"/>
          </a:p>
          <a:p>
            <a:pPr marL="360363" indent="-360363">
              <a:buNone/>
            </a:pPr>
            <a:r>
              <a:rPr lang="en-US" sz="2300" b="1" dirty="0">
                <a:solidFill>
                  <a:srgbClr val="C00000"/>
                </a:solidFill>
              </a:rPr>
              <a:t>E</a:t>
            </a:r>
            <a:r>
              <a:rPr lang="en-US" sz="2300" dirty="0">
                <a:solidFill>
                  <a:srgbClr val="C00000"/>
                </a:solidFill>
              </a:rPr>
              <a:t>nergising</a:t>
            </a:r>
            <a:r>
              <a:rPr lang="en-US" sz="2300" dirty="0"/>
              <a:t>: helping students to feel motivated and inclined to work towards Enhancement;</a:t>
            </a:r>
            <a:endParaRPr lang="en-GB" sz="2300" dirty="0"/>
          </a:p>
          <a:p>
            <a:pPr marL="360363" indent="-360363">
              <a:buNone/>
            </a:pPr>
            <a:r>
              <a:rPr lang="en-US" sz="2300" b="1" dirty="0">
                <a:solidFill>
                  <a:srgbClr val="C00000"/>
                </a:solidFill>
              </a:rPr>
              <a:t>E</a:t>
            </a:r>
            <a:r>
              <a:rPr lang="en-US" sz="2300" dirty="0">
                <a:solidFill>
                  <a:srgbClr val="C00000"/>
                </a:solidFill>
              </a:rPr>
              <a:t>fficient</a:t>
            </a:r>
            <a:r>
              <a:rPr lang="en-US" sz="2300" dirty="0"/>
              <a:t>: enabling you to maximise your helpful commentary while minimising your Effort;</a:t>
            </a:r>
            <a:endParaRPr lang="en-GB" sz="2300" dirty="0"/>
          </a:p>
          <a:p>
            <a:pPr marL="360363" indent="-360363">
              <a:buNone/>
            </a:pPr>
            <a:r>
              <a:rPr lang="en-US" sz="2300" b="1" dirty="0">
                <a:solidFill>
                  <a:srgbClr val="C00000"/>
                </a:solidFill>
              </a:rPr>
              <a:t>D</a:t>
            </a:r>
            <a:r>
              <a:rPr lang="en-US" sz="2300" dirty="0">
                <a:solidFill>
                  <a:srgbClr val="C00000"/>
                </a:solidFill>
              </a:rPr>
              <a:t>ialogic</a:t>
            </a:r>
            <a:r>
              <a:rPr lang="en-US" sz="2300" dirty="0"/>
              <a:t>, involving interaction with and between students, plus Developmental comments;</a:t>
            </a:r>
            <a:endParaRPr lang="en-GB" sz="2300" dirty="0"/>
          </a:p>
          <a:p>
            <a:pPr marL="360363" indent="-360363">
              <a:buNone/>
            </a:pPr>
            <a:r>
              <a:rPr lang="en-US" sz="2300" b="1" dirty="0">
                <a:solidFill>
                  <a:srgbClr val="C00000"/>
                </a:solidFill>
              </a:rPr>
              <a:t>B</a:t>
            </a:r>
            <a:r>
              <a:rPr lang="en-US" sz="2300" dirty="0">
                <a:solidFill>
                  <a:srgbClr val="C00000"/>
                </a:solidFill>
              </a:rPr>
              <a:t>enevolent</a:t>
            </a:r>
            <a:r>
              <a:rPr lang="en-US" sz="2300" dirty="0"/>
              <a:t>: students should Believe you have their Best interests at heart;</a:t>
            </a:r>
            <a:endParaRPr lang="en-GB" sz="2300" dirty="0"/>
          </a:p>
          <a:p>
            <a:pPr marL="360363" indent="-360363">
              <a:buNone/>
            </a:pPr>
            <a:r>
              <a:rPr lang="en-US" sz="2300" b="1" dirty="0">
                <a:solidFill>
                  <a:srgbClr val="C00000"/>
                </a:solidFill>
              </a:rPr>
              <a:t>A</a:t>
            </a:r>
            <a:r>
              <a:rPr lang="en-US" sz="2300" dirty="0">
                <a:solidFill>
                  <a:srgbClr val="C00000"/>
                </a:solidFill>
              </a:rPr>
              <a:t>ction-orientated</a:t>
            </a:r>
            <a:r>
              <a:rPr lang="en-US" sz="2300" dirty="0"/>
              <a:t>: that is leading students to Actually Advancing their Achievement;</a:t>
            </a:r>
            <a:endParaRPr lang="en-GB" sz="2300" dirty="0"/>
          </a:p>
          <a:p>
            <a:pPr marL="360363" indent="-360363">
              <a:buNone/>
            </a:pPr>
            <a:r>
              <a:rPr lang="en-US" sz="2300" b="1" dirty="0">
                <a:solidFill>
                  <a:srgbClr val="C00000"/>
                </a:solidFill>
              </a:rPr>
              <a:t>C</a:t>
            </a:r>
            <a:r>
              <a:rPr lang="en-US" sz="2300" dirty="0">
                <a:solidFill>
                  <a:srgbClr val="C00000"/>
                </a:solidFill>
              </a:rPr>
              <a:t>onstructive</a:t>
            </a:r>
            <a:r>
              <a:rPr lang="en-US" sz="2300" dirty="0"/>
              <a:t> rather than destructive, taking note of the affective impact of our Comments;</a:t>
            </a:r>
            <a:endParaRPr lang="en-GB" sz="2300" dirty="0"/>
          </a:p>
          <a:p>
            <a:pPr marL="360363" indent="-360363">
              <a:buNone/>
            </a:pPr>
            <a:r>
              <a:rPr lang="en-US" sz="2300" b="1" dirty="0">
                <a:solidFill>
                  <a:srgbClr val="C00000"/>
                </a:solidFill>
              </a:rPr>
              <a:t>K</a:t>
            </a:r>
            <a:r>
              <a:rPr lang="en-US" sz="2300" dirty="0">
                <a:solidFill>
                  <a:srgbClr val="C00000"/>
                </a:solidFill>
              </a:rPr>
              <a:t>indly</a:t>
            </a:r>
            <a:r>
              <a:rPr lang="en-US" sz="2300" dirty="0"/>
              <a:t>: when putting across tough messages, we need to remember the affective impact. </a:t>
            </a:r>
            <a:r>
              <a:rPr lang="en-US" sz="2400" dirty="0"/>
              <a:t>		</a:t>
            </a:r>
            <a:r>
              <a:rPr lang="en-US" sz="2400" dirty="0">
                <a:solidFill>
                  <a:srgbClr val="C00000"/>
                </a:solidFill>
              </a:rPr>
              <a:t>(Sally Brown, 2019)</a:t>
            </a:r>
            <a:endParaRPr lang="en-GB" sz="2400" dirty="0">
              <a:solidFill>
                <a:srgbClr val="C00000"/>
              </a:solidFill>
            </a:endParaRPr>
          </a:p>
          <a:p>
            <a:pPr marL="0" indent="0">
              <a:buNone/>
            </a:pPr>
            <a:r>
              <a:rPr lang="en-US" sz="2400" dirty="0"/>
              <a:t> </a:t>
            </a:r>
            <a:endParaRPr lang="en-GB" sz="2400" dirty="0"/>
          </a:p>
          <a:p>
            <a:pPr marL="0" indent="0">
              <a:buNone/>
            </a:pPr>
            <a:endParaRPr lang="en-GB" sz="2400" dirty="0"/>
          </a:p>
        </p:txBody>
      </p:sp>
      <p:sp>
        <p:nvSpPr>
          <p:cNvPr id="2" name="Rectangle 1">
            <a:extLst>
              <a:ext uri="{FF2B5EF4-FFF2-40B4-BE49-F238E27FC236}">
                <a16:creationId xmlns:a16="http://schemas.microsoft.com/office/drawing/2014/main" id="{55B9DFED-B6F0-4BC6-9B96-F0FD8FCA30CE}"/>
              </a:ext>
            </a:extLst>
          </p:cNvPr>
          <p:cNvSpPr/>
          <p:nvPr/>
        </p:nvSpPr>
        <p:spPr>
          <a:xfrm>
            <a:off x="490787" y="476673"/>
            <a:ext cx="336693" cy="5832728"/>
          </a:xfrm>
          <a:prstGeom prst="rect">
            <a:avLst/>
          </a:prstGeom>
          <a:solidFill>
            <a:srgbClr val="FFFF00">
              <a:alpha val="4902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70E419E-BEC5-4EF8-9ABC-C372A2B71E2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33049" y="1036650"/>
            <a:ext cx="3410951" cy="4726060"/>
          </a:xfrm>
          <a:prstGeom prst="rect">
            <a:avLst/>
          </a:prstGeom>
        </p:spPr>
      </p:pic>
    </p:spTree>
    <p:extLst>
      <p:ext uri="{BB962C8B-B14F-4D97-AF65-F5344CB8AC3E}">
        <p14:creationId xmlns:p14="http://schemas.microsoft.com/office/powerpoint/2010/main" val="19210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044A-EA3A-4510-8707-27986E2B76DB}"/>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gn="ctr">
              <a:lnSpc>
                <a:spcPct val="90000"/>
              </a:lnSpc>
            </a:pPr>
            <a:r>
              <a:rPr lang="en-GB" sz="4000" kern="1200" dirty="0">
                <a:solidFill>
                  <a:srgbClr val="0070C0"/>
                </a:solidFill>
                <a:latin typeface="+mn-lt"/>
              </a:rPr>
              <a:t>Link to videos made by Sue Beckingham of SHU</a:t>
            </a:r>
          </a:p>
        </p:txBody>
      </p:sp>
      <p:sp>
        <p:nvSpPr>
          <p:cNvPr id="3" name="Content Placeholder 2">
            <a:extLst>
              <a:ext uri="{FF2B5EF4-FFF2-40B4-BE49-F238E27FC236}">
                <a16:creationId xmlns:a16="http://schemas.microsoft.com/office/drawing/2014/main" id="{6BA3ADFF-4D7C-4F22-880B-EF5E7D6A7096}"/>
              </a:ext>
            </a:extLst>
          </p:cNvPr>
          <p:cNvSpPr>
            <a:spLocks noGrp="1"/>
          </p:cNvSpPr>
          <p:nvPr>
            <p:ph idx="1"/>
          </p:nvPr>
        </p:nvSpPr>
        <p:spPr/>
        <p:txBody>
          <a:bodyPr/>
          <a:lstStyle/>
          <a:p>
            <a:pPr marL="0" indent="0">
              <a:buNone/>
            </a:pPr>
            <a:r>
              <a:rPr lang="en-GB" sz="3200" dirty="0">
                <a:solidFill>
                  <a:srgbClr val="0070C0"/>
                </a:solidFill>
                <a:hlinkClick r:id="rId2">
                  <a:extLst>
                    <a:ext uri="{A12FA001-AC4F-418D-AE19-62706E023703}">
                      <ahyp:hlinkClr xmlns:ahyp="http://schemas.microsoft.com/office/drawing/2018/hyperlinkcolor" val="tx"/>
                    </a:ext>
                  </a:extLst>
                </a:hlinkClick>
              </a:rPr>
              <a:t>https://www.youtube.com/watch?v=3fWvtbojDfA&amp;feature=youtu.be</a:t>
            </a:r>
            <a:r>
              <a:rPr lang="en-GB" sz="3200" dirty="0">
                <a:solidFill>
                  <a:srgbClr val="0070C0"/>
                </a:solidFill>
              </a:rPr>
              <a:t> </a:t>
            </a:r>
          </a:p>
          <a:p>
            <a:pPr marL="0" indent="0">
              <a:buNone/>
            </a:pPr>
            <a:r>
              <a:rPr lang="en-GB" sz="3200" dirty="0"/>
              <a:t>Video of Vascular Acrostic</a:t>
            </a:r>
          </a:p>
          <a:p>
            <a:pPr marL="0" indent="0">
              <a:buNone/>
            </a:pPr>
            <a:endParaRPr lang="en-GB" sz="3200" dirty="0"/>
          </a:p>
          <a:p>
            <a:pPr marL="0" indent="0">
              <a:buNone/>
            </a:pPr>
            <a:r>
              <a:rPr lang="en-GB" sz="3200" dirty="0">
                <a:solidFill>
                  <a:srgbClr val="0070C0"/>
                </a:solidFill>
                <a:hlinkClick r:id="rId3">
                  <a:extLst>
                    <a:ext uri="{A12FA001-AC4F-418D-AE19-62706E023703}">
                      <ahyp:hlinkClr xmlns:ahyp="http://schemas.microsoft.com/office/drawing/2018/hyperlinkcolor" val="tx"/>
                    </a:ext>
                  </a:extLst>
                </a:hlinkClick>
              </a:rPr>
              <a:t>https://t.co/LIrQvA1JZd</a:t>
            </a:r>
            <a:r>
              <a:rPr lang="en-GB" sz="3200" dirty="0">
                <a:solidFill>
                  <a:srgbClr val="0070C0"/>
                </a:solidFill>
              </a:rPr>
              <a:t> </a:t>
            </a:r>
          </a:p>
          <a:p>
            <a:pPr marL="0" indent="0">
              <a:buNone/>
            </a:pPr>
            <a:r>
              <a:rPr lang="en-GB" sz="3200" dirty="0"/>
              <a:t>Video of Feedback Acrostic</a:t>
            </a:r>
          </a:p>
        </p:txBody>
      </p:sp>
      <p:pic>
        <p:nvPicPr>
          <p:cNvPr id="5" name="Picture 4" descr="A picture containing clock&#10;&#10;Description automatically generated">
            <a:extLst>
              <a:ext uri="{FF2B5EF4-FFF2-40B4-BE49-F238E27FC236}">
                <a16:creationId xmlns:a16="http://schemas.microsoft.com/office/drawing/2014/main" id="{0D400ED5-030C-4507-A3DC-C0DCED71DB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2496" y="2989263"/>
            <a:ext cx="3429000" cy="3429000"/>
          </a:xfrm>
          <a:prstGeom prst="rect">
            <a:avLst/>
          </a:prstGeom>
        </p:spPr>
      </p:pic>
    </p:spTree>
    <p:extLst>
      <p:ext uri="{BB962C8B-B14F-4D97-AF65-F5344CB8AC3E}">
        <p14:creationId xmlns:p14="http://schemas.microsoft.com/office/powerpoint/2010/main" val="337378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671394"/>
          </a:xfrm>
        </p:spPr>
        <p:txBody>
          <a:bodyPr>
            <a:normAutofit fontScale="90000"/>
          </a:bodyPr>
          <a:lstStyle/>
          <a:p>
            <a:pPr algn="ctr"/>
            <a:r>
              <a:rPr lang="en-GB" b="1" dirty="0">
                <a:solidFill>
                  <a:srgbClr val="FFFF00"/>
                </a:solidFill>
                <a:latin typeface="+mn-lt"/>
              </a:rPr>
              <a:t>My favourite new book…</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37531034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DA65-62BA-4D59-AEAB-518A24203C89}"/>
              </a:ext>
            </a:extLst>
          </p:cNvPr>
          <p:cNvSpPr>
            <a:spLocks noGrp="1"/>
          </p:cNvSpPr>
          <p:nvPr>
            <p:ph type="title"/>
          </p:nvPr>
        </p:nvSpPr>
        <p:spPr>
          <a:xfrm>
            <a:off x="250825" y="188925"/>
            <a:ext cx="8713788" cy="2663995"/>
          </a:xfrm>
        </p:spPr>
        <p:txBody>
          <a:bodyPr/>
          <a:lstStyle/>
          <a:p>
            <a:r>
              <a:rPr lang="en-GB" sz="3200" b="1" dirty="0"/>
              <a:t>Use link below to download the materials on feedback and assessment produced in 2017-18 by </a:t>
            </a:r>
            <a:r>
              <a:rPr lang="en-GB" sz="3200" b="1" dirty="0">
                <a:solidFill>
                  <a:srgbClr val="002060"/>
                </a:solidFill>
              </a:rPr>
              <a:t>Kay Sambell, Sally Brown and Phil Race</a:t>
            </a:r>
            <a:r>
              <a:rPr lang="en-GB" sz="3200" b="1" dirty="0"/>
              <a:t> for Edinburgh Napier University</a:t>
            </a:r>
          </a:p>
        </p:txBody>
      </p:sp>
      <p:sp>
        <p:nvSpPr>
          <p:cNvPr id="3" name="Content Placeholder 2">
            <a:extLst>
              <a:ext uri="{FF2B5EF4-FFF2-40B4-BE49-F238E27FC236}">
                <a16:creationId xmlns:a16="http://schemas.microsoft.com/office/drawing/2014/main" id="{126502B9-6A1E-496A-977F-89042A56B709}"/>
              </a:ext>
            </a:extLst>
          </p:cNvPr>
          <p:cNvSpPr>
            <a:spLocks noGrp="1"/>
          </p:cNvSpPr>
          <p:nvPr>
            <p:ph idx="1"/>
          </p:nvPr>
        </p:nvSpPr>
        <p:spPr>
          <a:xfrm>
            <a:off x="358777" y="3203406"/>
            <a:ext cx="8605838" cy="2663996"/>
          </a:xfrm>
        </p:spPr>
        <p:txBody>
          <a:bodyPr/>
          <a:lstStyle/>
          <a:p>
            <a:pPr marL="0" indent="0">
              <a:buNone/>
            </a:pPr>
            <a:r>
              <a:rPr lang="en-GB" sz="2800" dirty="0">
                <a:hlinkClick r:id="rId2"/>
              </a:rPr>
              <a:t>https://staff.napier.ac.uk/services/dlte/Pages/QuickGuides.aspx</a:t>
            </a:r>
            <a:endParaRPr lang="en-GB" sz="2800" dirty="0"/>
          </a:p>
        </p:txBody>
      </p:sp>
      <p:pic>
        <p:nvPicPr>
          <p:cNvPr id="5" name="Picture 4" descr="A picture containing clock&#10;&#10;Description automatically generated">
            <a:extLst>
              <a:ext uri="{FF2B5EF4-FFF2-40B4-BE49-F238E27FC236}">
                <a16:creationId xmlns:a16="http://schemas.microsoft.com/office/drawing/2014/main" id="{F8179B74-C043-4294-8DBA-243DE5FA7D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790" y="3789050"/>
            <a:ext cx="3573492" cy="1853749"/>
          </a:xfrm>
          <a:prstGeom prst="rect">
            <a:avLst/>
          </a:prstGeom>
        </p:spPr>
      </p:pic>
    </p:spTree>
    <p:extLst>
      <p:ext uri="{BB962C8B-B14F-4D97-AF65-F5344CB8AC3E}">
        <p14:creationId xmlns:p14="http://schemas.microsoft.com/office/powerpoint/2010/main" val="365280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663" y="24630"/>
            <a:ext cx="6016337" cy="6833370"/>
          </a:xfrm>
          <a:prstGeom prst="rect">
            <a:avLst/>
          </a:prstGeom>
        </p:spPr>
      </p:pic>
      <p:sp>
        <p:nvSpPr>
          <p:cNvPr id="3" name="TextBox 2"/>
          <p:cNvSpPr txBox="1"/>
          <p:nvPr/>
        </p:nvSpPr>
        <p:spPr>
          <a:xfrm>
            <a:off x="323528" y="3235569"/>
            <a:ext cx="2575536" cy="1754326"/>
          </a:xfrm>
          <a:prstGeom prst="rect">
            <a:avLst/>
          </a:prstGeom>
          <a:solidFill>
            <a:srgbClr val="00B050"/>
          </a:solidFill>
        </p:spPr>
        <p:txBody>
          <a:bodyPr wrap="square" rtlCol="0">
            <a:spAutoFit/>
          </a:bodyPr>
          <a:lstStyle/>
          <a:p>
            <a:pPr algn="ctr"/>
            <a:r>
              <a:rPr lang="en-GB" sz="3600" b="1" dirty="0">
                <a:solidFill>
                  <a:srgbClr val="FFFF00"/>
                </a:solidFill>
              </a:rPr>
              <a:t>Attitude </a:t>
            </a:r>
          </a:p>
          <a:p>
            <a:pPr algn="ctr"/>
            <a:r>
              <a:rPr lang="en-GB" sz="3600" b="1" dirty="0">
                <a:solidFill>
                  <a:srgbClr val="FFFF00"/>
                </a:solidFill>
              </a:rPr>
              <a:t>is important</a:t>
            </a:r>
          </a:p>
        </p:txBody>
      </p:sp>
    </p:spTree>
    <p:extLst>
      <p:ext uri="{BB962C8B-B14F-4D97-AF65-F5344CB8AC3E}">
        <p14:creationId xmlns:p14="http://schemas.microsoft.com/office/powerpoint/2010/main" val="2856612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D23F-28BB-49CA-9818-ED0A8E183361}"/>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eaLnBrk="0" hangingPunct="0">
              <a:lnSpc>
                <a:spcPct val="90000"/>
              </a:lnSpc>
            </a:pPr>
            <a:r>
              <a:rPr lang="en-GB" b="1" kern="1200" dirty="0">
                <a:solidFill>
                  <a:srgbClr val="0070C0"/>
                </a:solidFill>
                <a:latin typeface="+mn-lt"/>
              </a:rPr>
              <a:t>Employers need ‘deep skills’?</a:t>
            </a:r>
          </a:p>
        </p:txBody>
      </p:sp>
      <p:sp>
        <p:nvSpPr>
          <p:cNvPr id="3" name="Content Placeholder 2">
            <a:extLst>
              <a:ext uri="{FF2B5EF4-FFF2-40B4-BE49-F238E27FC236}">
                <a16:creationId xmlns:a16="http://schemas.microsoft.com/office/drawing/2014/main" id="{A0193590-7188-4211-B468-EB5BDA798D02}"/>
              </a:ext>
            </a:extLst>
          </p:cNvPr>
          <p:cNvSpPr>
            <a:spLocks noGrp="1"/>
          </p:cNvSpPr>
          <p:nvPr>
            <p:ph idx="1"/>
          </p:nvPr>
        </p:nvSpPr>
        <p:spPr/>
        <p:txBody>
          <a:bodyPr/>
          <a:lstStyle/>
          <a:p>
            <a:pPr marL="0" indent="0">
              <a:buNone/>
            </a:pPr>
            <a:r>
              <a:rPr lang="en-GB" dirty="0"/>
              <a:t>I very much like the words of @</a:t>
            </a:r>
            <a:r>
              <a:rPr lang="en-GB" dirty="0" err="1"/>
              <a:t>JedKolko</a:t>
            </a:r>
            <a:r>
              <a:rPr lang="en-GB" dirty="0"/>
              <a:t>: 12/04/2019:</a:t>
            </a:r>
          </a:p>
          <a:p>
            <a:r>
              <a:rPr lang="en-GB" dirty="0"/>
              <a:t>“Not ‘soft skills’. Instead, </a:t>
            </a:r>
            <a:r>
              <a:rPr lang="en-GB" i="1" dirty="0"/>
              <a:t>deep</a:t>
            </a:r>
            <a:r>
              <a:rPr lang="en-GB" dirty="0"/>
              <a:t> skills. Communication, social intelligence, and emotional intelligence are deep skills that are increasingly valuable, under-appreciated, and often strongest among those traditionally disadvantaged in the labour market. Plus, robots can't do them”. (Jed Kolko, 2019)</a:t>
            </a:r>
          </a:p>
          <a:p>
            <a:endParaRPr lang="en-GB" dirty="0"/>
          </a:p>
        </p:txBody>
      </p:sp>
    </p:spTree>
    <p:extLst>
      <p:ext uri="{BB962C8B-B14F-4D97-AF65-F5344CB8AC3E}">
        <p14:creationId xmlns:p14="http://schemas.microsoft.com/office/powerpoint/2010/main" val="368300186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774079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0000"/>
          </a:bodyPr>
          <a:lstStyle/>
          <a:p>
            <a:pPr>
              <a:lnSpc>
                <a:spcPct val="90000"/>
              </a:lnSpc>
            </a:pPr>
            <a:r>
              <a:rPr lang="en-GB" b="1" kern="1200" dirty="0">
                <a:solidFill>
                  <a:srgbClr val="0070C0"/>
                </a:solidFill>
                <a:latin typeface="+mn-lt"/>
              </a:rPr>
              <a:t>WIIFM	</a:t>
            </a:r>
            <a:br>
              <a:rPr lang="en-GB" b="1" kern="1200" dirty="0">
                <a:solidFill>
                  <a:srgbClr val="0070C0"/>
                </a:solidFill>
                <a:latin typeface="+mn-lt"/>
              </a:rPr>
            </a:br>
            <a:endParaRPr lang="en-GB" b="1" kern="1200"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marL="0" indent="0">
              <a:buNone/>
              <a:defRPr/>
            </a:pPr>
            <a:r>
              <a:rPr lang="en-GB" dirty="0">
                <a:solidFill>
                  <a:srgbClr val="0070C0"/>
                </a:solidFill>
              </a:rPr>
              <a:t>What’s in it for me?</a:t>
            </a:r>
          </a:p>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1675990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59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39C6D-3BE7-4946-9C76-4EEA65E20D29}"/>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Feedback and emotions</a:t>
            </a:r>
          </a:p>
        </p:txBody>
      </p:sp>
      <p:sp>
        <p:nvSpPr>
          <p:cNvPr id="3" name="Content Placeholder 2">
            <a:extLst>
              <a:ext uri="{FF2B5EF4-FFF2-40B4-BE49-F238E27FC236}">
                <a16:creationId xmlns:a16="http://schemas.microsoft.com/office/drawing/2014/main" id="{0C471D16-FFA0-4B0F-AE9A-B1F35C5D499E}"/>
              </a:ext>
            </a:extLst>
          </p:cNvPr>
          <p:cNvSpPr>
            <a:spLocks noGrp="1"/>
          </p:cNvSpPr>
          <p:nvPr>
            <p:ph idx="1"/>
          </p:nvPr>
        </p:nvSpPr>
        <p:spPr/>
        <p:txBody>
          <a:bodyPr/>
          <a:lstStyle/>
          <a:p>
            <a:r>
              <a:rPr lang="en-GB" dirty="0"/>
              <a:t>Probably feedback is for many people the most emotionally charged experience linked to assessment?</a:t>
            </a:r>
          </a:p>
          <a:p>
            <a:r>
              <a:rPr lang="en-GB" dirty="0"/>
              <a:t>How best can we help bring ‘compassion’ into feedback?</a:t>
            </a:r>
          </a:p>
          <a:p>
            <a:r>
              <a:rPr lang="en-GB" dirty="0"/>
              <a:t>It is well worth giving 20 minutes to watch this</a:t>
            </a:r>
            <a:r>
              <a:rPr lang="en-GB" dirty="0">
                <a:sym typeface="Wingdings" panose="05000000000000000000" pitchFamily="2" charset="2"/>
              </a:rPr>
              <a:t>: (Theo Gilbert and others)</a:t>
            </a:r>
            <a:r>
              <a:rPr lang="en-GB" dirty="0"/>
              <a:t> </a:t>
            </a:r>
            <a:r>
              <a:rPr lang="en-GB" b="0" dirty="0">
                <a:hlinkClick r:id="rId2" tooltip="https://www.youtube.com/watch?v=3jFVTCuSCOg"/>
              </a:rPr>
              <a:t>https://www.youtube.com/watch?v=3jFVTCuSCOg …</a:t>
            </a:r>
            <a:r>
              <a:rPr lang="en-GB" b="0" dirty="0"/>
              <a:t>​  </a:t>
            </a:r>
            <a:r>
              <a:rPr lang="en-GB" dirty="0"/>
              <a:t>particularly on how we can help students to learn how to get more from feedback from each other as well as us.</a:t>
            </a:r>
          </a:p>
        </p:txBody>
      </p:sp>
    </p:spTree>
    <p:extLst>
      <p:ext uri="{BB962C8B-B14F-4D97-AF65-F5344CB8AC3E}">
        <p14:creationId xmlns:p14="http://schemas.microsoft.com/office/powerpoint/2010/main" val="144601659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4379-6D4D-48B9-9035-BBF48ACAE69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553DD30C-16D2-46DB-A55B-31AF2C207781}"/>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02BEE368-D0DC-489D-97C3-A01C8C2E72BB}"/>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972328"/>
            <a:ext cx="9144000" cy="5885671"/>
          </a:xfrm>
          <a:prstGeom prst="rect">
            <a:avLst/>
          </a:prstGeom>
        </p:spPr>
      </p:pic>
      <p:sp>
        <p:nvSpPr>
          <p:cNvPr id="6" name="Rectangle 5">
            <a:extLst>
              <a:ext uri="{FF2B5EF4-FFF2-40B4-BE49-F238E27FC236}">
                <a16:creationId xmlns:a16="http://schemas.microsoft.com/office/drawing/2014/main" id="{BFA9E1F8-2680-4757-A3C5-C9A6EF29213E}"/>
              </a:ext>
            </a:extLst>
          </p:cNvPr>
          <p:cNvSpPr/>
          <p:nvPr/>
        </p:nvSpPr>
        <p:spPr>
          <a:xfrm>
            <a:off x="54096" y="-5324"/>
            <a:ext cx="9035808" cy="1127687"/>
          </a:xfrm>
          <a:prstGeom prst="rect">
            <a:avLst/>
          </a:prstGeo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p>
            <a:pPr algn="ctr" eaLnBrk="0" hangingPunct="0">
              <a:lnSpc>
                <a:spcPct val="90000"/>
              </a:lnSpc>
            </a:pPr>
            <a:r>
              <a:rPr lang="en-GB" sz="4000" b="1" dirty="0">
                <a:solidFill>
                  <a:srgbClr val="0070C0"/>
                </a:solidFill>
                <a:latin typeface="+mn-lt"/>
                <a:ea typeface="+mj-ea"/>
                <a:cs typeface="+mj-cs"/>
              </a:rPr>
              <a:t>David Carless (on Twitter): </a:t>
            </a:r>
          </a:p>
          <a:p>
            <a:pPr algn="ctr" eaLnBrk="0" hangingPunct="0">
              <a:lnSpc>
                <a:spcPct val="90000"/>
              </a:lnSpc>
            </a:pPr>
            <a:r>
              <a:rPr lang="en-GB" sz="4000" b="1" dirty="0">
                <a:solidFill>
                  <a:srgbClr val="0070C0"/>
                </a:solidFill>
                <a:latin typeface="+mn-lt"/>
                <a:ea typeface="+mj-ea"/>
                <a:cs typeface="+mj-cs"/>
              </a:rPr>
              <a:t>Feedback as telling is seriously overrated!</a:t>
            </a:r>
          </a:p>
        </p:txBody>
      </p:sp>
    </p:spTree>
    <p:extLst>
      <p:ext uri="{BB962C8B-B14F-4D97-AF65-F5344CB8AC3E}">
        <p14:creationId xmlns:p14="http://schemas.microsoft.com/office/powerpoint/2010/main" val="26399587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2479649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Task: think about ghastly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sz="2800" dirty="0"/>
              <a:t>Think back to some occasions, academic or otherwise, historic or recent when you received feedback that you would rather not have received;</a:t>
            </a:r>
          </a:p>
          <a:p>
            <a:r>
              <a:rPr lang="en-GB" sz="2800" dirty="0"/>
              <a:t>How did it make you feel?</a:t>
            </a:r>
          </a:p>
          <a:p>
            <a:r>
              <a:rPr lang="en-GB" sz="2800"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69981261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028D0-889A-42E8-8B59-2E52C9C5D49B}"/>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Feedback needs to have a future focus</a:t>
            </a:r>
          </a:p>
        </p:txBody>
      </p:sp>
      <p:sp>
        <p:nvSpPr>
          <p:cNvPr id="3" name="Content Placeholder 2">
            <a:extLst>
              <a:ext uri="{FF2B5EF4-FFF2-40B4-BE49-F238E27FC236}">
                <a16:creationId xmlns:a16="http://schemas.microsoft.com/office/drawing/2014/main" id="{115DCFBA-368E-48B5-A5C0-7D8F35408A65}"/>
              </a:ext>
            </a:extLst>
          </p:cNvPr>
          <p:cNvSpPr>
            <a:spLocks noGrp="1"/>
          </p:cNvSpPr>
          <p:nvPr>
            <p:ph idx="1"/>
          </p:nvPr>
        </p:nvSpPr>
        <p:spPr/>
        <p:txBody>
          <a:bodyPr/>
          <a:lstStyle/>
          <a:p>
            <a:pPr marL="0" indent="0">
              <a:buNone/>
            </a:pPr>
            <a:r>
              <a:rPr lang="en-GB" sz="2800" dirty="0"/>
              <a:t>Hounsell </a:t>
            </a:r>
            <a:r>
              <a:rPr lang="en-GB" sz="2800" i="1" dirty="0"/>
              <a:t>et al</a:t>
            </a:r>
            <a:r>
              <a:rPr lang="en-GB" sz="2800" dirty="0"/>
              <a:t> argue that we need to: </a:t>
            </a:r>
          </a:p>
          <a:p>
            <a:pPr marL="0" indent="0">
              <a:buNone/>
            </a:pPr>
            <a:r>
              <a:rPr lang="en-GB" sz="2800" dirty="0"/>
              <a:t>‘increase the value of feedback to the students by focusing comments not only on the past and present … </a:t>
            </a:r>
            <a:r>
              <a:rPr lang="en-GB" sz="2800" dirty="0">
                <a:solidFill>
                  <a:schemeClr val="accent2">
                    <a:lumMod val="60000"/>
                    <a:lumOff val="40000"/>
                  </a:schemeClr>
                </a:solidFill>
              </a:rPr>
              <a:t>but also on the future </a:t>
            </a:r>
            <a:r>
              <a:rPr lang="en-GB" sz="2800" dirty="0"/>
              <a:t>– what the student might aim to do, or do differently in the next assignment or assessment if they are to continue to do well or to do better’ </a:t>
            </a:r>
          </a:p>
          <a:p>
            <a:pPr marL="0" indent="0">
              <a:buNone/>
            </a:pPr>
            <a:r>
              <a:rPr lang="en-GB" sz="2800" dirty="0"/>
              <a:t>(Hounsell, McCune, Hounsell and Litjens 2008, p.5).</a:t>
            </a:r>
          </a:p>
          <a:p>
            <a:endParaRPr lang="en-GB" sz="2800" dirty="0"/>
          </a:p>
        </p:txBody>
      </p:sp>
    </p:spTree>
    <p:extLst>
      <p:ext uri="{BB962C8B-B14F-4D97-AF65-F5344CB8AC3E}">
        <p14:creationId xmlns:p14="http://schemas.microsoft.com/office/powerpoint/2010/main" val="185348264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t>
            </a:r>
            <a:r>
              <a:rPr lang="en-GB" sz="2800" dirty="0" err="1"/>
              <a:t>Dunworth</a:t>
            </a:r>
            <a:r>
              <a:rPr lang="en-GB" sz="2800" dirty="0"/>
              <a:t> &amp; Sanchez, 2016, quoted by </a:t>
            </a:r>
            <a:r>
              <a:rPr lang="en-GB" sz="2800" dirty="0" err="1"/>
              <a:t>Winstone</a:t>
            </a:r>
            <a:r>
              <a:rPr lang="en-GB" sz="2800" dirty="0"/>
              <a:t>       and Nash, 2016). </a:t>
            </a:r>
          </a:p>
          <a:p>
            <a:endParaRPr lang="en-GB" sz="2800" dirty="0"/>
          </a:p>
        </p:txBody>
      </p:sp>
    </p:spTree>
    <p:extLst>
      <p:ext uri="{BB962C8B-B14F-4D97-AF65-F5344CB8AC3E}">
        <p14:creationId xmlns:p14="http://schemas.microsoft.com/office/powerpoint/2010/main" val="244701300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195"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6"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a:ln>
                  <a:noFill/>
                </a:ln>
                <a:solidFill>
                  <a:srgbClr val="CCFF33"/>
                </a:solidFill>
                <a:effectLst/>
                <a:uLnTx/>
                <a:uFillTx/>
                <a:latin typeface="Comic Sans MS" pitchFamily="66" charset="0"/>
                <a:ea typeface="+mn-ea"/>
                <a:cs typeface="Arial" charset="0"/>
              </a:rPr>
              <a:t>Ripples on a pond….</a:t>
            </a:r>
          </a:p>
        </p:txBody>
      </p:sp>
      <p:sp>
        <p:nvSpPr>
          <p:cNvPr id="8197"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8"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199"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0"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1"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2"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Arial" charset="0"/>
              </a:rPr>
              <a:t>Needing</a:t>
            </a:r>
          </a:p>
        </p:txBody>
      </p:sp>
      <p:sp>
        <p:nvSpPr>
          <p:cNvPr id="8203" name="Rectangle 10"/>
          <p:cNvSpPr>
            <a:spLocks noChangeArrowheads="1"/>
          </p:cNvSpPr>
          <p:nvPr/>
        </p:nvSpPr>
        <p:spPr bwMode="auto">
          <a:xfrm>
            <a:off x="3810000" y="4618038"/>
            <a:ext cx="14478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Arial" charset="0"/>
              </a:rPr>
              <a:t>Doing</a:t>
            </a:r>
          </a:p>
        </p:txBody>
      </p:sp>
      <p:sp>
        <p:nvSpPr>
          <p:cNvPr id="8204" name="Rectangle 11"/>
          <p:cNvSpPr>
            <a:spLocks noChangeArrowheads="1"/>
          </p:cNvSpPr>
          <p:nvPr/>
        </p:nvSpPr>
        <p:spPr bwMode="auto">
          <a:xfrm>
            <a:off x="3505200" y="6065838"/>
            <a:ext cx="2514600"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Feedback</a:t>
            </a:r>
          </a:p>
        </p:txBody>
      </p:sp>
      <p:sp>
        <p:nvSpPr>
          <p:cNvPr id="8205" name="Text Box 13"/>
          <p:cNvSpPr txBox="1">
            <a:spLocks noChangeArrowheads="1"/>
          </p:cNvSpPr>
          <p:nvPr/>
        </p:nvSpPr>
        <p:spPr bwMode="auto">
          <a:xfrm>
            <a:off x="6429375" y="571500"/>
            <a:ext cx="2438400" cy="1354138"/>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a:ln>
                  <a:noFill/>
                </a:ln>
                <a:solidFill>
                  <a:srgbClr val="FFFF00"/>
                </a:solidFill>
                <a:effectLst/>
                <a:uLnTx/>
                <a:uFillTx/>
                <a:latin typeface="Comic Sans MS" pitchFamily="66" charset="0"/>
                <a:ea typeface="+mn-ea"/>
                <a:cs typeface="Arial" charset="0"/>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a:ln>
                  <a:noFill/>
                </a:ln>
                <a:solidFill>
                  <a:srgbClr val="FFFF00"/>
                </a:solidFill>
                <a:effectLst/>
                <a:uLnTx/>
                <a:uFillTx/>
                <a:latin typeface="Comic Sans MS" pitchFamily="66" charset="0"/>
                <a:ea typeface="+mn-ea"/>
                <a:cs typeface="Arial" charset="0"/>
              </a:rPr>
              <a:t>making informed judgements</a:t>
            </a:r>
          </a:p>
        </p:txBody>
      </p:sp>
      <p:sp>
        <p:nvSpPr>
          <p:cNvPr id="8206"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Comic Sans MS" pitchFamily="66" charset="0"/>
              <a:ea typeface="+mn-ea"/>
              <a:cs typeface="Arial" charset="0"/>
            </a:endParaRPr>
          </a:p>
        </p:txBody>
      </p:sp>
      <p:sp>
        <p:nvSpPr>
          <p:cNvPr id="8207" name="Rectangle 17"/>
          <p:cNvSpPr>
            <a:spLocks noChangeArrowheads="1"/>
          </p:cNvSpPr>
          <p:nvPr/>
        </p:nvSpPr>
        <p:spPr bwMode="auto">
          <a:xfrm>
            <a:off x="2987675" y="5157788"/>
            <a:ext cx="2795588" cy="585787"/>
          </a:xfrm>
          <a:prstGeom prst="rect">
            <a:avLst/>
          </a:prstGeom>
          <a:noFill/>
          <a:ln w="9525">
            <a:noFill/>
            <a:miter lim="800000"/>
            <a:headEnd/>
            <a:tailEnd/>
          </a:ln>
        </p:spPr>
        <p:txBody>
          <a:bodyPr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Arial" charset="0"/>
              </a:rPr>
              <a:t>Making sense</a:t>
            </a:r>
          </a:p>
        </p:txBody>
      </p:sp>
      <p:sp>
        <p:nvSpPr>
          <p:cNvPr id="8208" name="Text Box 12"/>
          <p:cNvSpPr txBox="1">
            <a:spLocks noChangeArrowheads="1"/>
          </p:cNvSpPr>
          <p:nvPr/>
        </p:nvSpPr>
        <p:spPr bwMode="auto">
          <a:xfrm>
            <a:off x="714375" y="142875"/>
            <a:ext cx="7494588" cy="708025"/>
          </a:xfrm>
          <a:prstGeom prst="rect">
            <a:avLst/>
          </a:prstGeom>
          <a:no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Coaching,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Comic Sans MS" pitchFamily="66" charset="0"/>
                <a:ea typeface="+mn-ea"/>
                <a:cs typeface="Arial" charset="0"/>
              </a:rPr>
              <a:t>explaining, teaching</a:t>
            </a:r>
          </a:p>
        </p:txBody>
      </p:sp>
      <p:sp>
        <p:nvSpPr>
          <p:cNvPr id="18" name="Text Box 12"/>
          <p:cNvSpPr txBox="1">
            <a:spLocks noChangeArrowheads="1"/>
          </p:cNvSpPr>
          <p:nvPr/>
        </p:nvSpPr>
        <p:spPr bwMode="auto">
          <a:xfrm>
            <a:off x="0" y="0"/>
            <a:ext cx="9144000" cy="8567738"/>
          </a:xfrm>
          <a:prstGeom prst="rect">
            <a:avLst/>
          </a:prstGeom>
          <a:solidFill>
            <a:srgbClr val="FFFFCC">
              <a:alpha val="81176"/>
            </a:srgbClr>
          </a:solidFill>
          <a:ln w="9525">
            <a:noFill/>
            <a:miter lim="800000"/>
            <a:headEnd/>
            <a:tailEnd/>
          </a:ln>
        </p:spPr>
        <p:txBody>
          <a:bodyPr>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Motivates students – 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want</a:t>
            </a:r>
            <a:r>
              <a:rPr kumimoji="0" lang="en-GB" sz="2800" b="1" i="0" u="none" strike="noStrike" kern="0" cap="none" spc="0" normalizeH="0" baseline="0" noProof="0" dirty="0">
                <a:ln>
                  <a:noFill/>
                </a:ln>
                <a:solidFill>
                  <a:srgbClr val="660066"/>
                </a:solidFill>
                <a:effectLst/>
                <a:uLnTx/>
                <a:uFillTx/>
                <a:latin typeface="Arial"/>
                <a:ea typeface="+mn-ea"/>
                <a:cs typeface="+mn-cs"/>
              </a:rPr>
              <a:t> to learn;</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identify what they </a:t>
            </a:r>
            <a:r>
              <a:rPr kumimoji="0" lang="en-GB" sz="2800" b="1" i="0" u="none" strike="noStrike" kern="0" cap="none" spc="0" normalizeH="0" baseline="0" noProof="0" dirty="0">
                <a:ln>
                  <a:noFill/>
                </a:ln>
                <a:solidFill>
                  <a:srgbClr val="CC0000"/>
                </a:solidFill>
                <a:effectLst/>
                <a:uLnTx/>
                <a:uFillTx/>
                <a:latin typeface="Arial"/>
                <a:ea typeface="+mn-ea"/>
                <a:cs typeface="+mn-cs"/>
              </a:rPr>
              <a:t>need</a:t>
            </a:r>
            <a:r>
              <a:rPr kumimoji="0" lang="en-GB" sz="2800" b="1" i="0" u="none" strike="noStrike" kern="0" cap="none" spc="0" normalizeH="0" baseline="0" noProof="0" dirty="0">
                <a:ln>
                  <a:noFill/>
                </a:ln>
                <a:solidFill>
                  <a:srgbClr val="660066"/>
                </a:solidFill>
                <a:effectLst/>
                <a:uLnTx/>
                <a:uFillTx/>
                <a:latin typeface="Arial"/>
                <a:ea typeface="+mn-ea"/>
                <a:cs typeface="+mn-cs"/>
              </a:rPr>
              <a:t> to do next;</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4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400" b="1" i="0" u="none" strike="noStrike" kern="0" cap="none" spc="0" normalizeH="0" baseline="0" noProof="0" dirty="0">
                <a:ln>
                  <a:noFill/>
                </a:ln>
                <a:solidFill>
                  <a:srgbClr val="CC0000"/>
                </a:solidFill>
                <a:effectLst/>
                <a:uLnTx/>
                <a:uFillTx/>
                <a:latin typeface="Arial"/>
                <a:ea typeface="+mn-ea"/>
                <a:cs typeface="+mn-cs"/>
              </a:rPr>
              <a:t>take action</a:t>
            </a:r>
            <a:r>
              <a:rPr kumimoji="0" lang="en-GB" sz="2400" b="1" i="0" u="none" strike="noStrike" kern="0" cap="none" spc="0" normalizeH="0" baseline="0" noProof="0" dirty="0">
                <a:ln>
                  <a:noFill/>
                </a:ln>
                <a:solidFill>
                  <a:srgbClr val="660066"/>
                </a:solidFill>
                <a:effectLst/>
                <a:uLnTx/>
                <a:uFillTx/>
                <a:latin typeface="Arial"/>
                <a:ea typeface="+mn-ea"/>
                <a:cs typeface="+mn-cs"/>
              </a:rPr>
              <a:t> to improve their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students to </a:t>
            </a:r>
            <a:r>
              <a:rPr kumimoji="0" lang="en-GB" sz="2800" b="1" i="0" u="none" strike="noStrike" kern="0" cap="none" spc="0" normalizeH="0" baseline="0" noProof="0" dirty="0">
                <a:ln>
                  <a:noFill/>
                </a:ln>
                <a:solidFill>
                  <a:srgbClr val="CC0000"/>
                </a:solidFill>
                <a:effectLst/>
                <a:uLnTx/>
                <a:uFillTx/>
                <a:latin typeface="Arial"/>
                <a:ea typeface="+mn-ea"/>
                <a:cs typeface="+mn-cs"/>
              </a:rPr>
              <a:t>make sense</a:t>
            </a:r>
            <a:r>
              <a:rPr kumimoji="0" lang="en-GB" sz="2800" b="1" i="0" u="none" strike="noStrike" kern="0" cap="none" spc="0" normalizeH="0" baseline="0" noProof="0" dirty="0">
                <a:ln>
                  <a:noFill/>
                </a:ln>
                <a:solidFill>
                  <a:srgbClr val="660066"/>
                </a:solidFill>
                <a:effectLst/>
                <a:uLnTx/>
                <a:uFillTx/>
                <a:latin typeface="Arial"/>
                <a:ea typeface="+mn-ea"/>
                <a:cs typeface="+mn-cs"/>
              </a:rPr>
              <a:t> of what they are learning;</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further make sense of their learning by </a:t>
            </a:r>
            <a:r>
              <a:rPr kumimoji="0" lang="en-GB" sz="2800" b="1" i="0" u="none" strike="noStrike" kern="0" cap="none" spc="0" normalizeH="0" baseline="0" noProof="0" dirty="0">
                <a:ln>
                  <a:noFill/>
                </a:ln>
                <a:solidFill>
                  <a:srgbClr val="CC0000"/>
                </a:solidFill>
                <a:effectLst/>
                <a:uLnTx/>
                <a:uFillTx/>
                <a:latin typeface="Arial"/>
                <a:ea typeface="+mn-ea"/>
                <a:cs typeface="+mn-cs"/>
              </a:rPr>
              <a:t>engaging in real dialogue</a:t>
            </a:r>
            <a:r>
              <a:rPr kumimoji="0" lang="en-GB" sz="2800" b="1" i="0" u="none" strike="noStrike" kern="0" cap="none" spc="0" normalizeH="0" baseline="0" noProof="0" dirty="0">
                <a:ln>
                  <a:noFill/>
                </a:ln>
                <a:solidFill>
                  <a:srgbClr val="660066"/>
                </a:solidFill>
                <a:effectLst/>
                <a:uLnTx/>
                <a:uFillTx/>
                <a:latin typeface="Arial"/>
                <a:ea typeface="+mn-ea"/>
                <a:cs typeface="+mn-cs"/>
              </a:rPr>
              <a:t> with tutors and peers;</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a:t>
            </a:r>
            <a:r>
              <a:rPr kumimoji="0" lang="en-GB" sz="2800" b="1" i="0" u="none" strike="noStrike" kern="0" cap="none" spc="0" normalizeH="0" baseline="0" noProof="0" dirty="0">
                <a:ln>
                  <a:noFill/>
                </a:ln>
                <a:solidFill>
                  <a:srgbClr val="CC0000"/>
                </a:solidFill>
                <a:effectLst/>
                <a:uLnTx/>
                <a:uFillTx/>
                <a:latin typeface="Arial"/>
                <a:ea typeface="+mn-ea"/>
                <a:cs typeface="+mn-cs"/>
              </a:rPr>
              <a:t>make informed judgements </a:t>
            </a:r>
            <a:r>
              <a:rPr kumimoji="0" lang="en-GB" sz="2800" b="1" i="0" u="none" strike="noStrike" kern="0" cap="none" spc="0" normalizeH="0" baseline="0" noProof="0" dirty="0">
                <a:ln>
                  <a:noFill/>
                </a:ln>
                <a:solidFill>
                  <a:srgbClr val="660066"/>
                </a:solidFill>
                <a:effectLst/>
                <a:uLnTx/>
                <a:uFillTx/>
                <a:latin typeface="Arial"/>
                <a:ea typeface="+mn-ea"/>
                <a:cs typeface="+mn-cs"/>
              </a:rPr>
              <a:t>on their own work, and each others’ work:</a:t>
            </a:r>
          </a:p>
          <a:p>
            <a:pPr marL="533400" marR="0" lvl="0" indent="-533400" algn="l" defTabSz="914400" rtl="0" eaLnBrk="1" fontAlgn="base" latinLnBrk="0" hangingPunct="1">
              <a:lnSpc>
                <a:spcPct val="90000"/>
              </a:lnSpc>
              <a:spcBef>
                <a:spcPct val="35000"/>
              </a:spcBef>
              <a:spcAft>
                <a:spcPct val="0"/>
              </a:spcAft>
              <a:buClr>
                <a:srgbClr val="009900"/>
              </a:buClr>
              <a:buSzPct val="130000"/>
              <a:buFont typeface="Wingdings" pitchFamily="2" charset="2"/>
              <a:buChar char="ü"/>
              <a:tabLst/>
              <a:defRPr/>
            </a:pPr>
            <a:r>
              <a:rPr kumimoji="0" lang="en-GB" sz="2800" b="1" i="0" u="none" strike="noStrike" kern="0" cap="none" spc="0" normalizeH="0" baseline="0" noProof="0" dirty="0">
                <a:ln>
                  <a:noFill/>
                </a:ln>
                <a:solidFill>
                  <a:srgbClr val="660066"/>
                </a:solidFill>
                <a:effectLst/>
                <a:uLnTx/>
                <a:uFillTx/>
                <a:latin typeface="Arial"/>
                <a:ea typeface="+mn-ea"/>
                <a:cs typeface="+mn-cs"/>
              </a:rPr>
              <a:t>Helps them to reflect on their past work in ways they can use to improve their future work.</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Arial Rounded MT Bold"/>
              <a:ea typeface="+mn-ea"/>
              <a:cs typeface="Arial" pitchFamily="34" charset="0"/>
            </a:endParaRPr>
          </a:p>
        </p:txBody>
      </p:sp>
      <p:sp>
        <p:nvSpPr>
          <p:cNvPr id="8210" name="Rectangle 2"/>
          <p:cNvSpPr>
            <a:spLocks noChangeArrowheads="1"/>
          </p:cNvSpPr>
          <p:nvPr/>
        </p:nvSpPr>
        <p:spPr bwMode="auto">
          <a:xfrm>
            <a:off x="0" y="0"/>
            <a:ext cx="9144000" cy="836613"/>
          </a:xfrm>
          <a:prstGeom prst="rect">
            <a:avLst/>
          </a:prstGeom>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fontScale="82500" lnSpcReduction="20000"/>
          </a:bodyPr>
          <a:lstStyle/>
          <a:p>
            <a:pPr algn="ctr" eaLnBrk="0" hangingPunct="0">
              <a:lnSpc>
                <a:spcPct val="90000"/>
              </a:lnSpc>
            </a:pPr>
            <a:r>
              <a:rPr lang="en-GB" sz="4000" b="1" dirty="0">
                <a:solidFill>
                  <a:srgbClr val="0070C0"/>
                </a:solidFill>
                <a:latin typeface="+mn-lt"/>
                <a:ea typeface="+mj-ea"/>
                <a:cs typeface="+mj-cs"/>
              </a:rPr>
              <a:t>Feedback (including feed forward) works well when it:</a:t>
            </a:r>
            <a:endParaRPr lang="en-US" sz="4000" b="1" dirty="0">
              <a:solidFill>
                <a:srgbClr val="0070C0"/>
              </a:solidFill>
              <a:latin typeface="+mn-lt"/>
              <a:ea typeface="+mj-ea"/>
              <a:cs typeface="+mj-cs"/>
            </a:endParaRPr>
          </a:p>
        </p:txBody>
      </p:sp>
    </p:spTree>
    <p:extLst>
      <p:ext uri="{BB962C8B-B14F-4D97-AF65-F5344CB8AC3E}">
        <p14:creationId xmlns:p14="http://schemas.microsoft.com/office/powerpoint/2010/main" val="2201332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P spid="82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4F840-8B54-4944-9BA2-65F034368A07}"/>
              </a:ext>
            </a:extLst>
          </p:cNvPr>
          <p:cNvSpPr>
            <a:spLocks noGrp="1"/>
          </p:cNvSpPr>
          <p:nvPr>
            <p:ph type="title"/>
          </p:nvPr>
        </p:nvSpPr>
        <p:spPr>
          <a:xfrm>
            <a:off x="179512" y="122238"/>
            <a:ext cx="7821488" cy="143455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Are your learning outcomes SMART or VASCULAR? The usual ‘requirements’ are that they be:</a:t>
            </a:r>
          </a:p>
        </p:txBody>
      </p:sp>
      <p:sp>
        <p:nvSpPr>
          <p:cNvPr id="5" name="Content Placeholder 4">
            <a:extLst>
              <a:ext uri="{FF2B5EF4-FFF2-40B4-BE49-F238E27FC236}">
                <a16:creationId xmlns:a16="http://schemas.microsoft.com/office/drawing/2014/main" id="{7C992D50-A2FB-4E34-AC24-A991602B314A}"/>
              </a:ext>
            </a:extLst>
          </p:cNvPr>
          <p:cNvSpPr>
            <a:spLocks noGrp="1"/>
          </p:cNvSpPr>
          <p:nvPr>
            <p:ph idx="1"/>
          </p:nvPr>
        </p:nvSpPr>
        <p:spPr>
          <a:xfrm>
            <a:off x="468313" y="1700807"/>
            <a:ext cx="8229600" cy="4501555"/>
          </a:xfrm>
        </p:spPr>
        <p:txBody>
          <a:bodyPr/>
          <a:lstStyle/>
          <a:p>
            <a:r>
              <a:rPr lang="en-GB" sz="2800" dirty="0"/>
              <a:t>Specific;</a:t>
            </a:r>
          </a:p>
          <a:p>
            <a:r>
              <a:rPr lang="en-GB" sz="2800" dirty="0"/>
              <a:t>Measurable;</a:t>
            </a:r>
          </a:p>
          <a:p>
            <a:r>
              <a:rPr lang="en-GB" sz="2800" dirty="0"/>
              <a:t>Achievable;</a:t>
            </a:r>
          </a:p>
          <a:p>
            <a:r>
              <a:rPr lang="en-GB" sz="2800" dirty="0"/>
              <a:t>Realistic;</a:t>
            </a:r>
          </a:p>
          <a:p>
            <a:r>
              <a:rPr lang="en-GB" sz="2800" dirty="0"/>
              <a:t>Time constrained.</a:t>
            </a:r>
          </a:p>
          <a:p>
            <a:pPr marL="0" indent="0">
              <a:buNone/>
            </a:pPr>
            <a:r>
              <a:rPr lang="en-GB" sz="2800" dirty="0"/>
              <a:t>Instead let’s make them VASCULAR</a:t>
            </a:r>
          </a:p>
          <a:p>
            <a:pPr marL="0" indent="0">
              <a:buNone/>
            </a:pPr>
            <a:r>
              <a:rPr lang="en-GB" sz="2800" dirty="0">
                <a:solidFill>
                  <a:srgbClr val="0070C0"/>
                </a:solidFill>
                <a:hlinkClick r:id="rId2">
                  <a:extLst>
                    <a:ext uri="{A12FA001-AC4F-418D-AE19-62706E023703}">
                      <ahyp:hlinkClr xmlns:ahyp="http://schemas.microsoft.com/office/drawing/2018/hyperlinkcolor" val="tx"/>
                    </a:ext>
                  </a:extLst>
                </a:hlinkClick>
              </a:rPr>
              <a:t>https://www.youtube.com/watch?v=3fWvtbojDfA&amp;feature=youtu.be</a:t>
            </a:r>
            <a:r>
              <a:rPr lang="en-GB" sz="2800" dirty="0">
                <a:solidFill>
                  <a:srgbClr val="0070C0"/>
                </a:solidFill>
              </a:rPr>
              <a:t> </a:t>
            </a:r>
          </a:p>
          <a:p>
            <a:endParaRPr lang="en-GB" sz="2800" dirty="0"/>
          </a:p>
        </p:txBody>
      </p:sp>
    </p:spTree>
    <p:extLst>
      <p:ext uri="{BB962C8B-B14F-4D97-AF65-F5344CB8AC3E}">
        <p14:creationId xmlns:p14="http://schemas.microsoft.com/office/powerpoint/2010/main" val="10240648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Feedback works badly when it…</a:t>
            </a:r>
            <a:endParaRPr lang="en-US" b="1" kern="1200" dirty="0">
              <a:solidFill>
                <a:srgbClr val="0070C0"/>
              </a:solidFill>
              <a:latin typeface="+mn-lt"/>
            </a:endParaRPr>
          </a:p>
        </p:txBody>
      </p:sp>
      <p:sp>
        <p:nvSpPr>
          <p:cNvPr id="9219" name="Rectangle 3"/>
          <p:cNvSpPr>
            <a:spLocks noGrp="1" noChangeArrowheads="1"/>
          </p:cNvSpPr>
          <p:nvPr>
            <p:ph idx="1"/>
          </p:nvPr>
        </p:nvSpPr>
        <p:spPr/>
        <p:txBody>
          <a:bodyPr/>
          <a:lstStyle/>
          <a:p>
            <a:pPr eaLnBrk="1" hangingPunct="1">
              <a:buFont typeface="Wingdings" pitchFamily="2" charset="2"/>
              <a:buChar char="x"/>
            </a:pPr>
            <a:r>
              <a:rPr lang="en-GB" sz="2400"/>
              <a:t>Is just a monologue from tutors to students;</a:t>
            </a:r>
          </a:p>
          <a:p>
            <a:pPr eaLnBrk="1" hangingPunct="1">
              <a:buFont typeface="Wingdings" pitchFamily="2" charset="2"/>
              <a:buChar char="x"/>
            </a:pPr>
            <a:r>
              <a:rPr lang="en-GB" sz="2400"/>
              <a:t>Saps students’ confidence;</a:t>
            </a:r>
          </a:p>
          <a:p>
            <a:pPr eaLnBrk="1" hangingPunct="1">
              <a:buFont typeface="Wingdings" pitchFamily="2" charset="2"/>
              <a:buChar char="x"/>
            </a:pPr>
            <a:r>
              <a:rPr lang="en-GB" sz="2400"/>
              <a:t>Directs students’ activities in inappropriate directions;</a:t>
            </a:r>
          </a:p>
          <a:p>
            <a:pPr eaLnBrk="1" hangingPunct="1">
              <a:buFont typeface="Wingdings" pitchFamily="2" charset="2"/>
              <a:buChar char="x"/>
            </a:pPr>
            <a:r>
              <a:rPr lang="en-GB" sz="2400"/>
              <a:t>Fails to articulate with learning outcomes;</a:t>
            </a:r>
          </a:p>
          <a:p>
            <a:pPr eaLnBrk="1" hangingPunct="1">
              <a:buFont typeface="Wingdings" pitchFamily="2" charset="2"/>
              <a:buChar char="x"/>
            </a:pPr>
            <a:r>
              <a:rPr lang="en-GB" sz="2400"/>
              <a:t>Fails to relate clearly to evidence of achievement of the assessment criteria;</a:t>
            </a:r>
          </a:p>
          <a:p>
            <a:pPr eaLnBrk="1" hangingPunct="1">
              <a:buFont typeface="Wingdings" pitchFamily="2" charset="2"/>
              <a:buChar char="x"/>
            </a:pPr>
            <a:r>
              <a:rPr lang="en-GB" sz="2400"/>
              <a:t>Relates only to what is easy to assess rather than what is at the heart of learning;</a:t>
            </a:r>
          </a:p>
          <a:p>
            <a:pPr eaLnBrk="1" hangingPunct="1">
              <a:buFont typeface="Wingdings" pitchFamily="2" charset="2"/>
              <a:buChar char="x"/>
            </a:pPr>
            <a:r>
              <a:rPr lang="en-GB" sz="2400"/>
              <a:t>Focuses on failings rather than achievements.</a:t>
            </a:r>
          </a:p>
          <a:p>
            <a:pPr eaLnBrk="1" hangingPunct="1">
              <a:buFont typeface="Wingdings" pitchFamily="2" charset="2"/>
              <a:buChar char="x"/>
            </a:pPr>
            <a:endParaRPr lang="en-US" sz="2400"/>
          </a:p>
        </p:txBody>
      </p:sp>
    </p:spTree>
    <p:extLst>
      <p:ext uri="{BB962C8B-B14F-4D97-AF65-F5344CB8AC3E}">
        <p14:creationId xmlns:p14="http://schemas.microsoft.com/office/powerpoint/2010/main" val="1874787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What’s wrong with feedback?</a:t>
            </a:r>
            <a:endParaRPr lang="en-US" b="1" kern="1200" dirty="0">
              <a:solidFill>
                <a:srgbClr val="0070C0"/>
              </a:solidFill>
              <a:latin typeface="+mn-lt"/>
            </a:endParaRPr>
          </a:p>
        </p:txBody>
      </p:sp>
      <p:sp>
        <p:nvSpPr>
          <p:cNvPr id="3" name="Content Placeholder 2"/>
          <p:cNvSpPr>
            <a:spLocks noGrp="1"/>
          </p:cNvSpPr>
          <p:nvPr>
            <p:ph idx="1"/>
          </p:nvPr>
        </p:nvSpPr>
        <p:spPr/>
        <p:txBody>
          <a:bodyPr/>
          <a:lstStyle/>
          <a:p>
            <a:r>
              <a:rPr lang="en-GB" dirty="0">
                <a:latin typeface="Calibri" pitchFamily="34" charset="0"/>
              </a:rPr>
              <a:t>Students get it too late.</a:t>
            </a:r>
          </a:p>
          <a:p>
            <a:r>
              <a:rPr lang="en-GB" dirty="0">
                <a:latin typeface="Calibri" pitchFamily="34" charset="0"/>
              </a:rPr>
              <a:t>And too often, it’s just words on paper.</a:t>
            </a:r>
          </a:p>
          <a:p>
            <a:r>
              <a:rPr lang="en-GB" dirty="0">
                <a:latin typeface="Calibri" pitchFamily="34" charset="0"/>
              </a:rPr>
              <a:t>It doesn’t help them enough.</a:t>
            </a:r>
          </a:p>
          <a:p>
            <a:r>
              <a:rPr lang="en-GB" dirty="0">
                <a:latin typeface="Calibri" pitchFamily="34" charset="0"/>
              </a:rPr>
              <a:t>They often don’t take enough notice of it.</a:t>
            </a:r>
          </a:p>
        </p:txBody>
      </p:sp>
    </p:spTree>
    <p:extLst>
      <p:ext uri="{BB962C8B-B14F-4D97-AF65-F5344CB8AC3E}">
        <p14:creationId xmlns:p14="http://schemas.microsoft.com/office/powerpoint/2010/main" val="27620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9FFCC"/>
          </a:solidFill>
          <a:ln w="12700" algn="ctr">
            <a:solidFill>
              <a:schemeClr val="tx1"/>
            </a:solidFill>
            <a:miter lim="800000"/>
            <a:headEnd/>
            <a:tailEnd/>
          </a:ln>
        </p:spPr>
        <p:txBody>
          <a:bodyPr vert="horz" wrap="square" lIns="91440" tIns="45720" rIns="91440" bIns="45720" numCol="1" rtlCol="0" anchor="ctr" anchorCtr="0" compatLnSpc="1">
            <a:prstTxWarp prst="textNoShape">
              <a:avLst/>
            </a:prstTxWarp>
            <a:normAutofit/>
          </a:bodyPr>
          <a:lstStyle/>
          <a:p>
            <a:pPr>
              <a:lnSpc>
                <a:spcPct val="90000"/>
              </a:lnSpc>
            </a:pPr>
            <a:r>
              <a:rPr lang="en-GB" b="1" kern="1200" dirty="0">
                <a:solidFill>
                  <a:srgbClr val="0070C0"/>
                </a:solidFill>
                <a:latin typeface="+mn-lt"/>
              </a:rPr>
              <a:t>But what’s really wrong with feedback?</a:t>
            </a:r>
            <a:endParaRPr lang="en-US" b="1" kern="1200" dirty="0">
              <a:solidFill>
                <a:srgbClr val="0070C0"/>
              </a:solidFill>
              <a:latin typeface="+mn-lt"/>
            </a:endParaRPr>
          </a:p>
        </p:txBody>
      </p:sp>
      <p:sp>
        <p:nvSpPr>
          <p:cNvPr id="3" name="Content Placeholder 2"/>
          <p:cNvSpPr>
            <a:spLocks noGrp="1"/>
          </p:cNvSpPr>
          <p:nvPr>
            <p:ph idx="1"/>
          </p:nvPr>
        </p:nvSpPr>
        <p:spPr/>
        <p:txBody>
          <a:bodyPr/>
          <a:lstStyle/>
          <a:p>
            <a:r>
              <a:rPr lang="en-GB" dirty="0">
                <a:latin typeface="Calibri" pitchFamily="34" charset="0"/>
              </a:rPr>
              <a:t>Too often it’s one-way – monologic.</a:t>
            </a:r>
          </a:p>
          <a:p>
            <a:r>
              <a:rPr lang="en-GB" dirty="0">
                <a:latin typeface="Calibri" pitchFamily="34" charset="0"/>
              </a:rPr>
              <a:t>What students want is </a:t>
            </a:r>
            <a:r>
              <a:rPr lang="en-GB" dirty="0">
                <a:solidFill>
                  <a:srgbClr val="FF0000"/>
                </a:solidFill>
                <a:latin typeface="Calibri" pitchFamily="34" charset="0"/>
              </a:rPr>
              <a:t>dialogue</a:t>
            </a:r>
            <a:r>
              <a:rPr lang="en-GB" dirty="0">
                <a:latin typeface="Calibri" pitchFamily="34" charset="0"/>
              </a:rPr>
              <a:t>.</a:t>
            </a:r>
          </a:p>
          <a:p>
            <a:r>
              <a:rPr lang="en-GB" dirty="0">
                <a:latin typeface="Calibri" pitchFamily="34" charset="0"/>
              </a:rPr>
              <a:t>They want to talk to us about their work.</a:t>
            </a:r>
          </a:p>
          <a:p>
            <a:r>
              <a:rPr lang="en-GB" dirty="0">
                <a:latin typeface="Calibri" pitchFamily="34" charset="0"/>
              </a:rPr>
              <a:t>But they’re </a:t>
            </a:r>
            <a:r>
              <a:rPr lang="en-GB" dirty="0">
                <a:solidFill>
                  <a:srgbClr val="FF0000"/>
                </a:solidFill>
                <a:latin typeface="Calibri" pitchFamily="34" charset="0"/>
              </a:rPr>
              <a:t>scared</a:t>
            </a:r>
            <a:r>
              <a:rPr lang="en-GB" dirty="0">
                <a:latin typeface="Calibri" pitchFamily="34" charset="0"/>
              </a:rPr>
              <a:t> to talk to us, for various reasons:</a:t>
            </a:r>
          </a:p>
          <a:p>
            <a:pPr lvl="1"/>
            <a:r>
              <a:rPr lang="en-GB" dirty="0">
                <a:latin typeface="Calibri" pitchFamily="34" charset="0"/>
              </a:rPr>
              <a:t>In case it leads to lower marks;</a:t>
            </a:r>
          </a:p>
          <a:p>
            <a:pPr lvl="1"/>
            <a:r>
              <a:rPr lang="en-GB" dirty="0">
                <a:latin typeface="Calibri" pitchFamily="34" charset="0"/>
              </a:rPr>
              <a:t>In case they’re ‘found out’;</a:t>
            </a:r>
          </a:p>
          <a:p>
            <a:pPr lvl="1"/>
            <a:r>
              <a:rPr lang="en-GB" dirty="0">
                <a:latin typeface="Calibri" pitchFamily="34" charset="0"/>
              </a:rPr>
              <a:t>In case they feel stupid.</a:t>
            </a:r>
            <a:endParaRPr lang="en-US" dirty="0">
              <a:latin typeface="Calibri" pitchFamily="34" charset="0"/>
            </a:endParaRPr>
          </a:p>
        </p:txBody>
      </p:sp>
    </p:spTree>
    <p:extLst>
      <p:ext uri="{BB962C8B-B14F-4D97-AF65-F5344CB8AC3E}">
        <p14:creationId xmlns:p14="http://schemas.microsoft.com/office/powerpoint/2010/main" val="1998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609600"/>
            <a:ext cx="8534400" cy="1143000"/>
          </a:xfrm>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GB" sz="3200" dirty="0"/>
              <a:t>To give feedback more effectively </a:t>
            </a:r>
            <a:br>
              <a:rPr lang="en-GB" sz="3200" dirty="0"/>
            </a:br>
            <a:r>
              <a:rPr lang="en-GB" sz="3200" dirty="0"/>
              <a:t>&amp; efficiently, we can:</a:t>
            </a:r>
          </a:p>
        </p:txBody>
      </p:sp>
      <p:sp>
        <p:nvSpPr>
          <p:cNvPr id="18435" name="Rectangle 3"/>
          <p:cNvSpPr>
            <a:spLocks noGrp="1" noChangeArrowheads="1"/>
          </p:cNvSpPr>
          <p:nvPr>
            <p:ph type="body" idx="1"/>
          </p:nvPr>
        </p:nvSpPr>
        <p:spPr>
          <a:xfrm>
            <a:off x="381000" y="1981200"/>
            <a:ext cx="8382000" cy="4114800"/>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600" dirty="0"/>
              <a:t>Feedback orally to groups of students;</a:t>
            </a:r>
          </a:p>
          <a:p>
            <a:r>
              <a:rPr lang="en-GB" sz="2600" dirty="0"/>
              <a:t>Write an assignment report;</a:t>
            </a:r>
          </a:p>
          <a:p>
            <a:r>
              <a:rPr lang="en-GB" sz="2600" dirty="0"/>
              <a:t>Use model answers;</a:t>
            </a:r>
          </a:p>
          <a:p>
            <a:r>
              <a:rPr lang="en-GB" sz="2600" dirty="0"/>
              <a:t>Use assignment return sheets;</a:t>
            </a:r>
          </a:p>
          <a:p>
            <a:r>
              <a:rPr lang="en-GB" sz="2600" dirty="0"/>
              <a:t>Use statement banks;</a:t>
            </a:r>
          </a:p>
          <a:p>
            <a:r>
              <a:rPr lang="en-GB" sz="2600" dirty="0"/>
              <a:t>Use technologies for delivering and managing assessment.</a:t>
            </a:r>
          </a:p>
          <a:p>
            <a:endParaRPr lang="en-GB" sz="2600" dirty="0"/>
          </a:p>
        </p:txBody>
      </p:sp>
    </p:spTree>
    <p:extLst>
      <p:ext uri="{BB962C8B-B14F-4D97-AF65-F5344CB8AC3E}">
        <p14:creationId xmlns:p14="http://schemas.microsoft.com/office/powerpoint/2010/main" val="17919494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69657851"/>
              </p:ext>
            </p:extLst>
          </p:nvPr>
        </p:nvGraphicFramePr>
        <p:xfrm>
          <a:off x="215515" y="815181"/>
          <a:ext cx="8712969" cy="5541857"/>
        </p:xfrm>
        <a:graphic>
          <a:graphicData uri="http://schemas.openxmlformats.org/drawingml/2006/table">
            <a:tbl>
              <a:tblPr/>
              <a:tblGrid>
                <a:gridCol w="602628">
                  <a:extLst>
                    <a:ext uri="{9D8B030D-6E8A-4147-A177-3AD203B41FA5}">
                      <a16:colId xmlns:a16="http://schemas.microsoft.com/office/drawing/2014/main" val="20000"/>
                    </a:ext>
                  </a:extLst>
                </a:gridCol>
                <a:gridCol w="1883211">
                  <a:extLst>
                    <a:ext uri="{9D8B030D-6E8A-4147-A177-3AD203B41FA5}">
                      <a16:colId xmlns:a16="http://schemas.microsoft.com/office/drawing/2014/main" val="20001"/>
                    </a:ext>
                  </a:extLst>
                </a:gridCol>
                <a:gridCol w="892822">
                  <a:extLst>
                    <a:ext uri="{9D8B030D-6E8A-4147-A177-3AD203B41FA5}">
                      <a16:colId xmlns:a16="http://schemas.microsoft.com/office/drawing/2014/main" val="20002"/>
                    </a:ext>
                  </a:extLst>
                </a:gridCol>
                <a:gridCol w="3710573">
                  <a:extLst>
                    <a:ext uri="{9D8B030D-6E8A-4147-A177-3AD203B41FA5}">
                      <a16:colId xmlns:a16="http://schemas.microsoft.com/office/drawing/2014/main" val="20003"/>
                    </a:ext>
                  </a:extLst>
                </a:gridCol>
                <a:gridCol w="1623735">
                  <a:extLst>
                    <a:ext uri="{9D8B030D-6E8A-4147-A177-3AD203B41FA5}">
                      <a16:colId xmlns:a16="http://schemas.microsoft.com/office/drawing/2014/main" val="20004"/>
                    </a:ext>
                  </a:extLst>
                </a:gridCol>
              </a:tblGrid>
              <a:tr h="807558">
                <a:tc>
                  <a:txBody>
                    <a:bodyPr/>
                    <a:lstStyle/>
                    <a:p>
                      <a:pPr algn="ctr">
                        <a:lnSpc>
                          <a:spcPct val="115000"/>
                        </a:lnSpc>
                        <a:spcAft>
                          <a:spcPts val="0"/>
                        </a:spcAft>
                      </a:pPr>
                      <a:r>
                        <a:rPr lang="en-GB" sz="1200" b="1" dirty="0">
                          <a:latin typeface="+mn-lt"/>
                          <a:ea typeface="Calibri"/>
                          <a:cs typeface="Times New Roman"/>
                        </a:rPr>
                        <a:t>Criterion no</a:t>
                      </a: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Criterion</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b="1" dirty="0">
                          <a:latin typeface="+mn-lt"/>
                          <a:ea typeface="Calibri"/>
                          <a:cs typeface="Times New Roman"/>
                        </a:rPr>
                        <a:t>Mark</a:t>
                      </a:r>
                    </a:p>
                    <a:p>
                      <a:pPr algn="ctr">
                        <a:lnSpc>
                          <a:spcPct val="115000"/>
                        </a:lnSpc>
                        <a:spcAft>
                          <a:spcPts val="0"/>
                        </a:spcAft>
                      </a:pPr>
                      <a:r>
                        <a:rPr lang="en-GB" sz="1100" b="1" dirty="0">
                          <a:latin typeface="+mn-lt"/>
                          <a:ea typeface="Calibri"/>
                          <a:cs typeface="Times New Roman"/>
                        </a:rPr>
                        <a:t> (0-5</a:t>
                      </a:r>
                      <a:r>
                        <a:rPr lang="en-GB" sz="1100" b="1" baseline="0" dirty="0">
                          <a:latin typeface="+mn-lt"/>
                          <a:ea typeface="Calibri"/>
                          <a:cs typeface="Times New Roman"/>
                        </a:rPr>
                        <a:t> marks)</a:t>
                      </a:r>
                      <a:endParaRPr lang="en-GB" sz="1100" b="1" dirty="0">
                        <a:latin typeface="+mn-lt"/>
                        <a:ea typeface="Calibri"/>
                        <a:cs typeface="Times New Roman"/>
                      </a:endParaRPr>
                    </a:p>
                  </a:txBody>
                  <a:tcPr marL="40627" marR="40627" marT="0" marB="0" vert="vert">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Tutor</a:t>
                      </a:r>
                      <a:r>
                        <a:rPr lang="en-GB" sz="1600" b="1" baseline="0" dirty="0">
                          <a:latin typeface="+mn-lt"/>
                          <a:ea typeface="Calibri"/>
                          <a:cs typeface="Times New Roman"/>
                        </a:rPr>
                        <a:t> c</a:t>
                      </a:r>
                      <a:r>
                        <a:rPr lang="en-GB" sz="1600" b="1" dirty="0">
                          <a:latin typeface="+mn-lt"/>
                          <a:ea typeface="Calibri"/>
                          <a:cs typeface="Times New Roman"/>
                        </a:rPr>
                        <a:t>omments and suggestions for further work</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800" b="1" dirty="0">
                          <a:latin typeface="+mn-lt"/>
                          <a:ea typeface="Calibri"/>
                          <a:cs typeface="Times New Roman"/>
                        </a:rPr>
                        <a:t>Student response</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4516">
                <a:tc>
                  <a:txBody>
                    <a:bodyPr/>
                    <a:lstStyle/>
                    <a:p>
                      <a:pPr algn="ctr">
                        <a:lnSpc>
                          <a:spcPct val="115000"/>
                        </a:lnSpc>
                        <a:spcAft>
                          <a:spcPts val="0"/>
                        </a:spcAft>
                      </a:pPr>
                      <a:r>
                        <a:rPr lang="en-GB" sz="20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present information clearly logically, accurately and fluently</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This work is written reasonably fluently</a:t>
                      </a:r>
                      <a:r>
                        <a:rPr lang="en-GB" sz="1600" b="1" baseline="0" dirty="0">
                          <a:latin typeface="+mn-lt"/>
                          <a:ea typeface="Calibri"/>
                          <a:cs typeface="Times New Roman"/>
                        </a:rPr>
                        <a:t> but there are some typos that would not slip in if spell checker used properly. Also note you don’t use the definite and indefinite articles (‘a’ and ‘the’ appropriately: please refer to the language guidance 17.3 on the VLE</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lackadder ITC" pitchFamily="82" charset="0"/>
                          <a:ea typeface="Batang" pitchFamily="18" charset="-127"/>
                          <a:cs typeface="Times New Roman"/>
                        </a:rPr>
                        <a:t>This is something I’ve had problems with over the years but am still working on it</a:t>
                      </a:r>
                      <a:endParaRPr lang="en-GB" sz="2000"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05401">
                <a:tc>
                  <a:txBody>
                    <a:bodyPr/>
                    <a:lstStyle/>
                    <a:p>
                      <a:pPr algn="ctr">
                        <a:lnSpc>
                          <a:spcPct val="115000"/>
                        </a:lnSpc>
                        <a:spcAft>
                          <a:spcPts val="0"/>
                        </a:spcAft>
                      </a:pPr>
                      <a:r>
                        <a:rPr lang="en-GB" sz="2000" b="1" dirty="0">
                          <a:latin typeface="+mn-lt"/>
                          <a:ea typeface="Calibri"/>
                          <a:cs typeface="Times New Roman"/>
                        </a:rPr>
                        <a:t>2</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choose</a:t>
                      </a:r>
                      <a:r>
                        <a:rPr lang="en-GB" sz="1600" b="1" baseline="0" dirty="0">
                          <a:latin typeface="+mn-lt"/>
                          <a:ea typeface="Calibri"/>
                          <a:cs typeface="Times New Roman"/>
                        </a:rPr>
                        <a:t> and use appropriate software</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5</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Made excellent choices and used it well to suit the context of the problem being addressed</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000" dirty="0">
                          <a:latin typeface="Blackadder ITC" pitchFamily="82" charset="0"/>
                          <a:ea typeface="Batang" pitchFamily="18" charset="-127"/>
                          <a:cs typeface="Times New Roman"/>
                        </a:rPr>
                        <a:t>Thank you</a:t>
                      </a:r>
                      <a:endParaRPr lang="en-GB" sz="2000"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29109">
                <a:tc>
                  <a:txBody>
                    <a:bodyPr/>
                    <a:lstStyle/>
                    <a:p>
                      <a:pPr algn="ctr">
                        <a:lnSpc>
                          <a:spcPct val="115000"/>
                        </a:lnSpc>
                        <a:spcAft>
                          <a:spcPts val="0"/>
                        </a:spcAft>
                      </a:pPr>
                      <a:r>
                        <a:rPr lang="en-GB" sz="2000" b="1" dirty="0">
                          <a:latin typeface="+mn-lt"/>
                          <a:ea typeface="Calibri"/>
                          <a:cs typeface="Times New Roman"/>
                        </a:rPr>
                        <a:t>3</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Demonstrates ability to use a range of reference materials and cite them appropriately </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800" b="1" dirty="0">
                          <a:latin typeface="+mn-lt"/>
                          <a:ea typeface="Calibri"/>
                          <a:cs typeface="Times New Roman"/>
                        </a:rPr>
                        <a:t>1</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600" b="1" dirty="0">
                          <a:latin typeface="+mn-lt"/>
                          <a:ea typeface="Calibri"/>
                          <a:cs typeface="Times New Roman"/>
                        </a:rPr>
                        <a:t>Cited only one reference and did</a:t>
                      </a:r>
                      <a:r>
                        <a:rPr lang="en-GB" sz="1600" b="1" baseline="0" dirty="0">
                          <a:latin typeface="+mn-lt"/>
                          <a:ea typeface="Calibri"/>
                          <a:cs typeface="Times New Roman"/>
                        </a:rPr>
                        <a:t> so inaccurately</a:t>
                      </a:r>
                    </a:p>
                    <a:p>
                      <a:pPr>
                        <a:lnSpc>
                          <a:spcPct val="115000"/>
                        </a:lnSpc>
                        <a:spcAft>
                          <a:spcPts val="0"/>
                        </a:spcAft>
                      </a:pPr>
                      <a:r>
                        <a:rPr lang="en-GB" sz="1600" b="1" baseline="0" dirty="0">
                          <a:latin typeface="+mn-lt"/>
                          <a:ea typeface="Calibri"/>
                          <a:cs typeface="Times New Roman"/>
                        </a:rPr>
                        <a:t>Please refer to the ifs referencing guide on the VLE and ensure that you provide all the information required</a:t>
                      </a:r>
                      <a:endParaRPr lang="en-GB" sz="1600" b="1" dirty="0">
                        <a:latin typeface="+mn-lt"/>
                        <a:ea typeface="Calibri"/>
                        <a:cs typeface="Times New Roman"/>
                      </a:endParaRP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2400" dirty="0">
                          <a:latin typeface="Blackadder ITC" pitchFamily="82" charset="0"/>
                          <a:ea typeface="Batang" pitchFamily="18" charset="-127"/>
                          <a:cs typeface="Times New Roman"/>
                        </a:rPr>
                        <a:t>I've checked it out and see where I was going wrong</a:t>
                      </a:r>
                    </a:p>
                  </a:txBody>
                  <a:tcPr marL="40627" marR="406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025" name="Rectangle 1"/>
          <p:cNvSpPr>
            <a:spLocks noChangeArrowheads="1"/>
          </p:cNvSpPr>
          <p:nvPr/>
        </p:nvSpPr>
        <p:spPr bwMode="auto">
          <a:xfrm>
            <a:off x="1143001" y="815181"/>
            <a:ext cx="138564" cy="427040"/>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fontAlgn="base">
              <a:spcBef>
                <a:spcPct val="0"/>
              </a:spcBef>
              <a:spcAft>
                <a:spcPct val="0"/>
              </a:spcAft>
            </a:pPr>
            <a:endParaRPr lang="en-US" sz="2325" dirty="0">
              <a:latin typeface="Arial" pitchFamily="34" charset="0"/>
            </a:endParaRPr>
          </a:p>
        </p:txBody>
      </p:sp>
      <p:sp>
        <p:nvSpPr>
          <p:cNvPr id="6" name="Title 5"/>
          <p:cNvSpPr>
            <a:spLocks noGrp="1"/>
          </p:cNvSpPr>
          <p:nvPr>
            <p:ph type="title"/>
          </p:nvPr>
        </p:nvSpPr>
        <p:spPr>
          <a:xfrm>
            <a:off x="1393059" y="188640"/>
            <a:ext cx="5657850" cy="494611"/>
          </a:xfrm>
          <a:noFill/>
          <a:ln w="9525">
            <a:noFill/>
            <a:miter lim="800000"/>
            <a:headEnd/>
            <a:tailEnd/>
          </a:ln>
        </p:spPr>
        <p:txBody>
          <a:bodyPr vert="horz" wrap="square" lIns="68580" tIns="34290" rIns="68580" bIns="34290" numCol="1" rtlCol="0" anchor="b" anchorCtr="0" compatLnSpc="1">
            <a:prstTxWarp prst="textNoShape">
              <a:avLst/>
            </a:prstTxWarp>
            <a:normAutofit/>
          </a:bodyPr>
          <a:lstStyle/>
          <a:p>
            <a:pPr eaLnBrk="1" hangingPunct="1"/>
            <a:r>
              <a:rPr lang="en-GB" sz="2400" dirty="0"/>
              <a:t>Sample assignment return proforma</a:t>
            </a:r>
          </a:p>
        </p:txBody>
      </p:sp>
    </p:spTree>
    <p:extLst>
      <p:ext uri="{BB962C8B-B14F-4D97-AF65-F5344CB8AC3E}">
        <p14:creationId xmlns:p14="http://schemas.microsoft.com/office/powerpoint/2010/main" val="27397527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E57D533C-F071-48F6-870D-3CC508878B16}"/>
              </a:ext>
            </a:extLst>
          </p:cNvPr>
          <p:cNvPicPr>
            <a:picLocks noChangeAspect="1"/>
          </p:cNvPicPr>
          <p:nvPr/>
        </p:nvPicPr>
        <p:blipFill rotWithShape="1">
          <a:blip r:embed="rId2">
            <a:extLst>
              <a:ext uri="{28A0092B-C50C-407E-A947-70E740481C1C}">
                <a14:useLocalDpi xmlns:a14="http://schemas.microsoft.com/office/drawing/2010/main" val="0"/>
              </a:ext>
            </a:extLst>
          </a:blip>
          <a:srcRect l="2420" t="4732" r="2097" b="14409"/>
          <a:stretch/>
        </p:blipFill>
        <p:spPr>
          <a:xfrm>
            <a:off x="12237" y="1"/>
            <a:ext cx="9125801" cy="6858000"/>
          </a:xfrm>
          <a:prstGeom prst="rect">
            <a:avLst/>
          </a:prstGeom>
        </p:spPr>
      </p:pic>
    </p:spTree>
    <p:extLst>
      <p:ext uri="{BB962C8B-B14F-4D97-AF65-F5344CB8AC3E}">
        <p14:creationId xmlns:p14="http://schemas.microsoft.com/office/powerpoint/2010/main" val="1450641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piece of paper&#10;&#10;Description automatically generated">
            <a:extLst>
              <a:ext uri="{FF2B5EF4-FFF2-40B4-BE49-F238E27FC236}">
                <a16:creationId xmlns:a16="http://schemas.microsoft.com/office/drawing/2014/main" id="{E59EB93B-9DED-4A14-A06E-9349FA1568F7}"/>
              </a:ext>
            </a:extLst>
          </p:cNvPr>
          <p:cNvPicPr>
            <a:picLocks noChangeAspect="1"/>
          </p:cNvPicPr>
          <p:nvPr/>
        </p:nvPicPr>
        <p:blipFill rotWithShape="1">
          <a:blip r:embed="rId2">
            <a:extLst>
              <a:ext uri="{28A0092B-C50C-407E-A947-70E740481C1C}">
                <a14:useLocalDpi xmlns:a14="http://schemas.microsoft.com/office/drawing/2010/main" val="0"/>
              </a:ext>
            </a:extLst>
          </a:blip>
          <a:srcRect l="11613" r="18495" b="4122"/>
          <a:stretch/>
        </p:blipFill>
        <p:spPr>
          <a:xfrm rot="5400000">
            <a:off x="1275736" y="-1157746"/>
            <a:ext cx="6592529" cy="9144002"/>
          </a:xfrm>
          <a:prstGeom prst="rect">
            <a:avLst/>
          </a:prstGeom>
        </p:spPr>
      </p:pic>
    </p:spTree>
    <p:extLst>
      <p:ext uri="{BB962C8B-B14F-4D97-AF65-F5344CB8AC3E}">
        <p14:creationId xmlns:p14="http://schemas.microsoft.com/office/powerpoint/2010/main" val="17901013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48BBE-AD72-432C-97B6-2DE44B6366FC}"/>
              </a:ext>
            </a:extLst>
          </p:cNvPr>
          <p:cNvSpPr>
            <a:spLocks noGrp="1"/>
          </p:cNvSpPr>
          <p:nvPr>
            <p:ph type="title"/>
          </p:nvPr>
        </p:nvSpPr>
        <p:spPr>
          <a:xfrm>
            <a:off x="446086" y="122238"/>
            <a:ext cx="7554913" cy="78648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dirty="0"/>
              <a:t>Helping students better understand what is needed of them through anticipatory feedback </a:t>
            </a:r>
          </a:p>
        </p:txBody>
      </p:sp>
      <p:sp>
        <p:nvSpPr>
          <p:cNvPr id="3" name="Content Placeholder 2">
            <a:extLst>
              <a:ext uri="{FF2B5EF4-FFF2-40B4-BE49-F238E27FC236}">
                <a16:creationId xmlns:a16="http://schemas.microsoft.com/office/drawing/2014/main" id="{9DC2FF15-D780-4B4E-A4CE-FB177D4D1DF2}"/>
              </a:ext>
            </a:extLst>
          </p:cNvPr>
          <p:cNvSpPr>
            <a:spLocks noGrp="1"/>
          </p:cNvSpPr>
          <p:nvPr>
            <p:ph idx="1"/>
          </p:nvPr>
        </p:nvSpPr>
        <p:spPr>
          <a:xfrm>
            <a:off x="468313" y="1124744"/>
            <a:ext cx="8229600" cy="5077619"/>
          </a:xfrm>
        </p:spPr>
        <p:txBody>
          <a:bodyPr/>
          <a:lstStyle/>
          <a:p>
            <a:pPr marL="0" indent="0">
              <a:buNone/>
            </a:pPr>
            <a:r>
              <a:rPr lang="en-GB" sz="2600" dirty="0"/>
              <a:t>This can be achieved in a variety of ways, including:</a:t>
            </a:r>
          </a:p>
          <a:p>
            <a:r>
              <a:rPr lang="en-GB" sz="2600" dirty="0"/>
              <a:t>Using games (like the Biscuit game) can help make students think hard about criteria and required outcomes;</a:t>
            </a:r>
          </a:p>
          <a:p>
            <a:r>
              <a:rPr lang="en-GB" sz="2600" dirty="0"/>
              <a:t>Ensuring that briefings (in the form of documentation, and more importantly, live/ face-to-face briefings, where students can actively interrogate criteria) are useful;</a:t>
            </a:r>
          </a:p>
          <a:p>
            <a:r>
              <a:rPr lang="en-GB" sz="2600" dirty="0"/>
              <a:t>Getting students to self-assess to start a feedback dialogue; </a:t>
            </a:r>
          </a:p>
          <a:p>
            <a:r>
              <a:rPr lang="en-GB" sz="2600" dirty="0"/>
              <a:t>Using exemplars to show students what high quality work in this domain comprises, and what features and aspects are crucial for success.</a:t>
            </a:r>
          </a:p>
        </p:txBody>
      </p:sp>
    </p:spTree>
    <p:extLst>
      <p:ext uri="{BB962C8B-B14F-4D97-AF65-F5344CB8AC3E}">
        <p14:creationId xmlns:p14="http://schemas.microsoft.com/office/powerpoint/2010/main" val="67080720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FC2EF-D432-4FB8-A8CC-B47216B8E04A}"/>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Briefings for students: setting the context</a:t>
            </a:r>
          </a:p>
        </p:txBody>
      </p:sp>
      <p:sp>
        <p:nvSpPr>
          <p:cNvPr id="3" name="Content Placeholder 2">
            <a:extLst>
              <a:ext uri="{FF2B5EF4-FFF2-40B4-BE49-F238E27FC236}">
                <a16:creationId xmlns:a16="http://schemas.microsoft.com/office/drawing/2014/main" id="{1019F8C0-2458-4834-942A-0DA129AE0C7E}"/>
              </a:ext>
            </a:extLst>
          </p:cNvPr>
          <p:cNvSpPr>
            <a:spLocks noGrp="1"/>
          </p:cNvSpPr>
          <p:nvPr>
            <p:ph idx="1"/>
          </p:nvPr>
        </p:nvSpPr>
        <p:spPr>
          <a:xfrm>
            <a:off x="468313" y="1268760"/>
            <a:ext cx="8229600" cy="4933603"/>
          </a:xfrm>
        </p:spPr>
        <p:txBody>
          <a:bodyPr/>
          <a:lstStyle/>
          <a:p>
            <a:r>
              <a:rPr lang="en-GB" dirty="0"/>
              <a:t>Early-stage students are likely to need more reassurance in your briefings in which the tone of your language may be crucial;</a:t>
            </a:r>
          </a:p>
          <a:p>
            <a:r>
              <a:rPr lang="en-GB" dirty="0"/>
              <a:t>We should aim for as much transparency as possible: no student should be having to guess what you are looking for at any stage of their academic careers;</a:t>
            </a:r>
          </a:p>
          <a:p>
            <a:r>
              <a:rPr lang="en-GB" dirty="0"/>
              <a:t>Whenever we use what may be to them an unfamiliar format, briefings should be linked to trial-runs, risk-free rehearsals and Q&amp;A opportunities to clarify any areas of misconceptions; </a:t>
            </a:r>
          </a:p>
          <a:p>
            <a:r>
              <a:rPr lang="en-GB" dirty="0"/>
              <a:t>This is not ‘</a:t>
            </a:r>
            <a:r>
              <a:rPr lang="en-GB" dirty="0" err="1"/>
              <a:t>spoonfeeding</a:t>
            </a:r>
            <a:r>
              <a:rPr lang="en-GB" dirty="0"/>
              <a:t>’ but instead giving them the knives and forks to feed themselves! </a:t>
            </a:r>
          </a:p>
        </p:txBody>
      </p:sp>
    </p:spTree>
    <p:extLst>
      <p:ext uri="{BB962C8B-B14F-4D97-AF65-F5344CB8AC3E}">
        <p14:creationId xmlns:p14="http://schemas.microsoft.com/office/powerpoint/2010/main" val="682126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33257-019D-4E0D-AA0E-69BA404FFB53}"/>
              </a:ext>
            </a:extLst>
          </p:cNvPr>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Essential components of an effective assignment brief I would suggest include:</a:t>
            </a:r>
          </a:p>
        </p:txBody>
      </p:sp>
      <p:sp>
        <p:nvSpPr>
          <p:cNvPr id="3" name="Content Placeholder 2">
            <a:extLst>
              <a:ext uri="{FF2B5EF4-FFF2-40B4-BE49-F238E27FC236}">
                <a16:creationId xmlns:a16="http://schemas.microsoft.com/office/drawing/2014/main" id="{234B8900-D9F0-4238-9CF7-C3EC3BCB6AAB}"/>
              </a:ext>
            </a:extLst>
          </p:cNvPr>
          <p:cNvSpPr>
            <a:spLocks noGrp="1"/>
          </p:cNvSpPr>
          <p:nvPr>
            <p:ph idx="1"/>
          </p:nvPr>
        </p:nvSpPr>
        <p:spPr>
          <a:xfrm>
            <a:off x="251520" y="980729"/>
            <a:ext cx="8568952" cy="5221634"/>
          </a:xfrm>
        </p:spPr>
        <p:txBody>
          <a:bodyPr/>
          <a:lstStyle/>
          <a:p>
            <a:r>
              <a:rPr lang="en-GB" sz="2200" dirty="0">
                <a:solidFill>
                  <a:schemeClr val="tx2">
                    <a:lumMod val="60000"/>
                    <a:lumOff val="40000"/>
                  </a:schemeClr>
                </a:solidFill>
              </a:rPr>
              <a:t>Housekeeping arrangements: </a:t>
            </a:r>
            <a:r>
              <a:rPr lang="en-GB" sz="2200" dirty="0"/>
              <a:t>when does it have to be completed? How must it be submitted? Are you setting limitations around format and layout (e.g. font size, margins, use of figures, tables etc)?</a:t>
            </a:r>
          </a:p>
          <a:p>
            <a:r>
              <a:rPr lang="en-GB" sz="2200" dirty="0">
                <a:solidFill>
                  <a:schemeClr val="tx2">
                    <a:lumMod val="60000"/>
                    <a:lumOff val="40000"/>
                  </a:schemeClr>
                </a:solidFill>
              </a:rPr>
              <a:t>Clarifying the scope of the task</a:t>
            </a:r>
            <a:r>
              <a:rPr lang="en-GB" sz="2200" dirty="0"/>
              <a:t>: how big is the task? How many words? Approximately how much time would you intend an average student to spend on this work? How many and what kinds of references should they use?</a:t>
            </a:r>
          </a:p>
          <a:p>
            <a:r>
              <a:rPr lang="en-GB" sz="2200" dirty="0">
                <a:solidFill>
                  <a:schemeClr val="tx2">
                    <a:lumMod val="60000"/>
                    <a:lumOff val="40000"/>
                  </a:schemeClr>
                </a:solidFill>
              </a:rPr>
              <a:t>Support: </a:t>
            </a:r>
            <a:r>
              <a:rPr lang="en-GB" sz="2200" dirty="0"/>
              <a:t>Where can students go for help? How much and what kind of support can they get? (e.g. checking drafts, proofreading);</a:t>
            </a:r>
          </a:p>
          <a:p>
            <a:r>
              <a:rPr lang="en-GB" sz="2200" dirty="0">
                <a:solidFill>
                  <a:schemeClr val="tx2">
                    <a:lumMod val="60000"/>
                    <a:lumOff val="40000"/>
                  </a:schemeClr>
                </a:solidFill>
              </a:rPr>
              <a:t>Good academic conduct: </a:t>
            </a:r>
            <a:r>
              <a:rPr lang="en-GB" sz="2200" dirty="0"/>
              <a:t>what do they need to know about the appropriate levels of peer support? How might plagiarism regulations impact on them?</a:t>
            </a:r>
          </a:p>
          <a:p>
            <a:r>
              <a:rPr lang="en-GB" sz="2200" dirty="0">
                <a:solidFill>
                  <a:schemeClr val="tx2">
                    <a:lumMod val="60000"/>
                    <a:lumOff val="40000"/>
                  </a:schemeClr>
                </a:solidFill>
              </a:rPr>
              <a:t>Choosing the right medium</a:t>
            </a:r>
            <a:r>
              <a:rPr lang="en-GB" sz="2200" dirty="0"/>
              <a:t>: is an oral or video briefing best? What kinds of documentary detail do they need? Is the briefing a dialogue or monologue?</a:t>
            </a:r>
          </a:p>
          <a:p>
            <a:endParaRPr lang="en-GB" sz="2200" dirty="0"/>
          </a:p>
        </p:txBody>
      </p:sp>
    </p:spTree>
    <p:extLst>
      <p:ext uri="{BB962C8B-B14F-4D97-AF65-F5344CB8AC3E}">
        <p14:creationId xmlns:p14="http://schemas.microsoft.com/office/powerpoint/2010/main" val="2546649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Peter Hartley’s NTFS Bradford-led project on Programme Level Assessment</a:t>
            </a:r>
          </a:p>
        </p:txBody>
      </p:sp>
      <p:sp>
        <p:nvSpPr>
          <p:cNvPr id="3" name="Content Placeholder 2"/>
          <p:cNvSpPr>
            <a:spLocks noGrp="1"/>
          </p:cNvSpPr>
          <p:nvPr>
            <p:ph idx="1"/>
          </p:nvPr>
        </p:nvSpPr>
        <p:spPr/>
        <p:txBody>
          <a:bodyPr/>
          <a:lstStyle/>
          <a:p>
            <a:pPr>
              <a:buNone/>
            </a:pPr>
            <a:r>
              <a:rPr lang="en-GB" dirty="0"/>
              <a:t>It set out to focus on redressing problems including:</a:t>
            </a:r>
          </a:p>
          <a:p>
            <a:r>
              <a:rPr lang="en-GB" dirty="0"/>
              <a:t> not </a:t>
            </a:r>
            <a:r>
              <a:rPr lang="en-US" dirty="0"/>
              <a:t>assessing learning outcomes holistically at a programme level;</a:t>
            </a:r>
          </a:p>
          <a:p>
            <a:r>
              <a:rPr lang="en-US" dirty="0"/>
              <a:t>the </a:t>
            </a:r>
            <a:r>
              <a:rPr lang="en-US" dirty="0" err="1"/>
              <a:t>atomisation</a:t>
            </a:r>
            <a:r>
              <a:rPr lang="en-US" dirty="0"/>
              <a:t> of assessment, often resulting in too much summative and not enough formative feedback and over-standardisation in regulations.</a:t>
            </a:r>
          </a:p>
          <a:p>
            <a:pPr>
              <a:buNone/>
            </a:pPr>
            <a:r>
              <a:rPr lang="en-US" dirty="0"/>
              <a:t>This results in students and staff failing to see the links between disparate elements of the programme, over-assessment and multiple assignments using repetitive formats. </a:t>
            </a:r>
          </a:p>
          <a:p>
            <a:pPr>
              <a:buNone/>
            </a:pPr>
            <a:r>
              <a:rPr lang="en-US" dirty="0"/>
              <a:t>Modules were often too short for complex learning and this tended to lead to surface learning and </a:t>
            </a:r>
            <a:r>
              <a:rPr lang="en-GB" dirty="0"/>
              <a:t>‘</a:t>
            </a:r>
            <a:r>
              <a:rPr lang="en-US" dirty="0"/>
              <a:t>tick-box’ mentality.</a:t>
            </a:r>
            <a:endParaRPr lang="en-GB" dirty="0"/>
          </a:p>
          <a:p>
            <a:endParaRPr lang="en-GB" dirty="0"/>
          </a:p>
        </p:txBody>
      </p:sp>
    </p:spTree>
    <p:extLst>
      <p:ext uri="{BB962C8B-B14F-4D97-AF65-F5344CB8AC3E}">
        <p14:creationId xmlns:p14="http://schemas.microsoft.com/office/powerpoint/2010/main" val="42752392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130-5495-4434-B83A-6B38490230A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are exemplars, and how can we use them productively?</a:t>
            </a:r>
          </a:p>
        </p:txBody>
      </p:sp>
      <p:sp>
        <p:nvSpPr>
          <p:cNvPr id="3" name="Content Placeholder 2">
            <a:extLst>
              <a:ext uri="{FF2B5EF4-FFF2-40B4-BE49-F238E27FC236}">
                <a16:creationId xmlns:a16="http://schemas.microsoft.com/office/drawing/2014/main" id="{7E2498B1-DED7-4C0D-8905-002711E2407D}"/>
              </a:ext>
            </a:extLst>
          </p:cNvPr>
          <p:cNvSpPr>
            <a:spLocks noGrp="1"/>
          </p:cNvSpPr>
          <p:nvPr>
            <p:ph idx="1"/>
          </p:nvPr>
        </p:nvSpPr>
        <p:spPr>
          <a:xfrm>
            <a:off x="468313" y="1196975"/>
            <a:ext cx="8229600" cy="5005388"/>
          </a:xfrm>
        </p:spPr>
        <p:txBody>
          <a:bodyPr/>
          <a:lstStyle/>
          <a:p>
            <a:r>
              <a:rPr lang="en-GB" dirty="0"/>
              <a:t>Exemplars are not model answers. They are carefully selected examples of authentic student work from previous cohorts (anonymised and with permission) or teacher-constructed examples (based on your extensive experience of the kinds of responses and common mistakes students make). They are chosen to typify and illustrate designated levels of quality or competence. </a:t>
            </a:r>
          </a:p>
          <a:p>
            <a:r>
              <a:rPr lang="en-GB" dirty="0"/>
              <a:t>The concrete nature of exemplars means that they are able to convey messages in a way that nothing else can (Sadler, 2002). Carefully selected examples can not only help students to ‘see’ what the teacher expects with regard to the task in hand (</a:t>
            </a:r>
            <a:r>
              <a:rPr lang="en-GB" dirty="0" err="1"/>
              <a:t>Scoles</a:t>
            </a:r>
            <a:r>
              <a:rPr lang="en-GB" dirty="0"/>
              <a:t> et al, 2013), but also guide their action.</a:t>
            </a:r>
          </a:p>
          <a:p>
            <a:endParaRPr lang="en-GB" dirty="0"/>
          </a:p>
        </p:txBody>
      </p:sp>
    </p:spTree>
    <p:extLst>
      <p:ext uri="{BB962C8B-B14F-4D97-AF65-F5344CB8AC3E}">
        <p14:creationId xmlns:p14="http://schemas.microsoft.com/office/powerpoint/2010/main" val="13866217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3B10-CDEB-4392-BB05-AAD95B87ACEF}"/>
              </a:ext>
            </a:extLst>
          </p:cNvPr>
          <p:cNvSpPr>
            <a:spLocks noGrp="1"/>
          </p:cNvSpPr>
          <p:nvPr>
            <p:ph type="title"/>
          </p:nvPr>
        </p:nvSpPr>
        <p:spPr>
          <a:xfrm>
            <a:off x="457200" y="122239"/>
            <a:ext cx="7543800" cy="714474"/>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Exemplars can enable students to:</a:t>
            </a:r>
          </a:p>
        </p:txBody>
      </p:sp>
      <p:sp>
        <p:nvSpPr>
          <p:cNvPr id="3" name="Content Placeholder 2">
            <a:extLst>
              <a:ext uri="{FF2B5EF4-FFF2-40B4-BE49-F238E27FC236}">
                <a16:creationId xmlns:a16="http://schemas.microsoft.com/office/drawing/2014/main" id="{3EFBD1FF-D448-450B-973C-BEB717F1D8BF}"/>
              </a:ext>
            </a:extLst>
          </p:cNvPr>
          <p:cNvSpPr>
            <a:spLocks noGrp="1"/>
          </p:cNvSpPr>
          <p:nvPr>
            <p:ph idx="1"/>
          </p:nvPr>
        </p:nvSpPr>
        <p:spPr>
          <a:xfrm>
            <a:off x="468313" y="1124744"/>
            <a:ext cx="8229600" cy="5077619"/>
          </a:xfrm>
        </p:spPr>
        <p:txBody>
          <a:bodyPr/>
          <a:lstStyle/>
          <a:p>
            <a:pPr lvl="0"/>
            <a:r>
              <a:rPr lang="en-GB" sz="2600" dirty="0"/>
              <a:t>gain a feel for what the final product looks like in terms of layout, structure and language;</a:t>
            </a:r>
          </a:p>
          <a:p>
            <a:pPr lvl="0"/>
            <a:r>
              <a:rPr lang="en-GB" sz="2600" dirty="0"/>
              <a:t>develop their insights into the nature of academic writing; </a:t>
            </a:r>
          </a:p>
          <a:p>
            <a:pPr lvl="0"/>
            <a:r>
              <a:rPr lang="en-GB" sz="2600" dirty="0"/>
              <a:t>raise awareness of the diverse ways a task might fruitfully (or erroneously) be tackled;</a:t>
            </a:r>
          </a:p>
          <a:p>
            <a:pPr lvl="0"/>
            <a:r>
              <a:rPr lang="en-GB" sz="2600" dirty="0"/>
              <a:t>hone students’ evaluative skills.</a:t>
            </a:r>
          </a:p>
          <a:p>
            <a:r>
              <a:rPr lang="en-GB" sz="2600" dirty="0"/>
              <a:t>Act as powerful learning tools (Sadler, 2010), helping students gain insight into the nature of quality and standards, ideally through close analysis and discussion (Hendry et al, 2016). Students typically find exemplars to be more useful than standalone lists of criteria, grids and rubrics (</a:t>
            </a:r>
            <a:r>
              <a:rPr lang="en-GB" sz="2600" dirty="0" err="1"/>
              <a:t>Hawe</a:t>
            </a:r>
            <a:r>
              <a:rPr lang="en-GB" sz="2600" dirty="0"/>
              <a:t> et al, 2017).</a:t>
            </a:r>
          </a:p>
          <a:p>
            <a:endParaRPr lang="en-GB" sz="2600" dirty="0"/>
          </a:p>
        </p:txBody>
      </p:sp>
    </p:spTree>
    <p:extLst>
      <p:ext uri="{BB962C8B-B14F-4D97-AF65-F5344CB8AC3E}">
        <p14:creationId xmlns:p14="http://schemas.microsoft.com/office/powerpoint/2010/main" val="14158443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76B4F-FB8C-4013-824F-806E231D1455}"/>
              </a:ext>
            </a:extLst>
          </p:cNvPr>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What can we do when using exemplars? </a:t>
            </a:r>
          </a:p>
        </p:txBody>
      </p:sp>
      <p:sp>
        <p:nvSpPr>
          <p:cNvPr id="3" name="Content Placeholder 2">
            <a:extLst>
              <a:ext uri="{FF2B5EF4-FFF2-40B4-BE49-F238E27FC236}">
                <a16:creationId xmlns:a16="http://schemas.microsoft.com/office/drawing/2014/main" id="{C5ECE1A1-1276-4704-A7CE-136C90C02C66}"/>
              </a:ext>
            </a:extLst>
          </p:cNvPr>
          <p:cNvSpPr>
            <a:spLocks noGrp="1"/>
          </p:cNvSpPr>
          <p:nvPr>
            <p:ph idx="1"/>
          </p:nvPr>
        </p:nvSpPr>
        <p:spPr>
          <a:xfrm>
            <a:off x="457200" y="1196975"/>
            <a:ext cx="8229600" cy="4789488"/>
          </a:xfrm>
        </p:spPr>
        <p:txBody>
          <a:bodyPr/>
          <a:lstStyle/>
          <a:p>
            <a:pPr marL="457200" lvl="0" indent="-457200">
              <a:buSzPct val="100000"/>
              <a:buFont typeface="+mj-lt"/>
              <a:buAutoNum type="arabicPeriod"/>
            </a:pPr>
            <a:r>
              <a:rPr lang="en-GB" dirty="0"/>
              <a:t>Choose examples which will help students firmly grasp task requirements; </a:t>
            </a:r>
          </a:p>
          <a:p>
            <a:pPr marL="457200" lvl="0" indent="-457200">
              <a:buSzPct val="100000"/>
              <a:buFont typeface="+mj-lt"/>
              <a:buAutoNum type="arabicPeriod"/>
            </a:pPr>
            <a:r>
              <a:rPr lang="en-GB" dirty="0"/>
              <a:t>Help students practice applying criteria to samples of work; </a:t>
            </a:r>
          </a:p>
          <a:p>
            <a:pPr marL="457200" lvl="0" indent="-457200">
              <a:buSzPct val="100000"/>
              <a:buFont typeface="+mj-lt"/>
              <a:buAutoNum type="arabicPeriod"/>
            </a:pPr>
            <a:r>
              <a:rPr lang="en-GB" dirty="0"/>
              <a:t>Enable students to reflect deeply on, and discuss, what high quality work looks like; </a:t>
            </a:r>
          </a:p>
          <a:p>
            <a:pPr marL="457200" lvl="0" indent="-457200">
              <a:buSzPct val="100000"/>
              <a:buFont typeface="+mj-lt"/>
              <a:buAutoNum type="arabicPeriod"/>
            </a:pPr>
            <a:r>
              <a:rPr lang="en-GB" dirty="0"/>
              <a:t>Choose examples to promote self-efficacy; </a:t>
            </a:r>
          </a:p>
          <a:p>
            <a:pPr marL="457200" lvl="0" indent="-457200">
              <a:buSzPct val="100000"/>
              <a:buFont typeface="+mj-lt"/>
              <a:buAutoNum type="arabicPeriod"/>
            </a:pPr>
            <a:r>
              <a:rPr lang="en-GB" dirty="0"/>
              <a:t>Carefully orchestrate discussion activities to promote understanding of fruitful learning strategies and approaches;</a:t>
            </a:r>
          </a:p>
          <a:p>
            <a:pPr marL="457200" lvl="0" indent="-457200">
              <a:buSzPct val="100000"/>
              <a:buFont typeface="+mj-lt"/>
              <a:buAutoNum type="arabicPeriod"/>
            </a:pPr>
            <a:r>
              <a:rPr lang="en-GB" dirty="0"/>
              <a:t>Use exemplars-based activities to develop students’ skills to monitor their own work while they are producing it; </a:t>
            </a:r>
          </a:p>
          <a:p>
            <a:pPr marL="457200" lvl="0" indent="-457200">
              <a:buSzPct val="100000"/>
              <a:buFont typeface="+mj-lt"/>
              <a:buAutoNum type="arabicPeriod"/>
            </a:pPr>
            <a:r>
              <a:rPr lang="en-GB" dirty="0"/>
              <a:t>Help them rate their work by comparison with their peers.</a:t>
            </a:r>
          </a:p>
        </p:txBody>
      </p:sp>
    </p:spTree>
    <p:extLst>
      <p:ext uri="{BB962C8B-B14F-4D97-AF65-F5344CB8AC3E}">
        <p14:creationId xmlns:p14="http://schemas.microsoft.com/office/powerpoint/2010/main" val="38601990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2238"/>
            <a:ext cx="7543800" cy="735012"/>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t>Making assessment work well</a:t>
            </a:r>
          </a:p>
        </p:txBody>
      </p:sp>
      <p:sp>
        <p:nvSpPr>
          <p:cNvPr id="43011" name="Rectangle 3"/>
          <p:cNvSpPr>
            <a:spLocks noGrp="1" noChangeArrowheads="1"/>
          </p:cNvSpPr>
          <p:nvPr>
            <p:ph type="body" idx="1"/>
          </p:nvPr>
        </p:nvSpPr>
        <p:spPr>
          <a:xfrm>
            <a:off x="228600" y="928688"/>
            <a:ext cx="8686800" cy="5197475"/>
          </a:xfrm>
        </p:spPr>
        <p:txBody>
          <a:bodyPr/>
          <a:lstStyle/>
          <a:p>
            <a:pPr eaLnBrk="1" hangingPunct="1"/>
            <a:r>
              <a:rPr lang="en-GB" sz="2800" dirty="0"/>
              <a:t>Intra-tutor and Inter-tutor reliability need to be assured;</a:t>
            </a:r>
          </a:p>
          <a:p>
            <a:pPr eaLnBrk="1" hangingPunct="1"/>
            <a:r>
              <a:rPr lang="en-GB" sz="2800" dirty="0"/>
              <a:t>Practices and processes need to be transparently fair to all students;</a:t>
            </a:r>
          </a:p>
          <a:p>
            <a:pPr eaLnBrk="1" hangingPunct="1"/>
            <a:r>
              <a:rPr lang="en-GB" sz="2800" dirty="0"/>
              <a:t>Cheats and plagiarisers need to be deterred/punished;</a:t>
            </a:r>
          </a:p>
          <a:p>
            <a:pPr eaLnBrk="1" hangingPunct="1"/>
            <a:r>
              <a:rPr lang="en-GB" sz="2800" dirty="0"/>
              <a:t>Assessment needs to be manageable for both staff and students;</a:t>
            </a:r>
          </a:p>
          <a:p>
            <a:pPr eaLnBrk="1" hangingPunct="1"/>
            <a:r>
              <a:rPr lang="en-GB" sz="2800" dirty="0"/>
              <a:t>Assignments should assess what has been taught/learned, not what it is easy to assess.</a:t>
            </a:r>
            <a:endParaRPr lang="en-GB" dirty="0"/>
          </a:p>
        </p:txBody>
      </p:sp>
    </p:spTree>
    <p:extLst>
      <p:ext uri="{BB962C8B-B14F-4D97-AF65-F5344CB8AC3E}">
        <p14:creationId xmlns:p14="http://schemas.microsoft.com/office/powerpoint/2010/main" val="40856675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5F704-9624-488B-9AF8-8FCECCB60FA0}"/>
              </a:ext>
            </a:extLst>
          </p:cNvPr>
          <p:cNvSpPr>
            <a:spLocks noGrp="1"/>
          </p:cNvSpPr>
          <p:nvPr>
            <p:ph type="title"/>
          </p:nvPr>
        </p:nvSpPr>
        <p:spPr>
          <a:xfrm>
            <a:off x="457200" y="122238"/>
            <a:ext cx="7543800" cy="1506561"/>
          </a:xfrm>
          <a:noFill/>
          <a:ln w="9525">
            <a:noFill/>
            <a:miter lim="800000"/>
            <a:headEnd/>
            <a:tailEnd/>
          </a:ln>
        </p:spPr>
        <p:txBody>
          <a:bodyPr vert="horz" wrap="square" lIns="91440" tIns="45720" rIns="91440" bIns="45720" numCol="1" anchor="b" anchorCtr="0" compatLnSpc="1">
            <a:prstTxWarp prst="textNoShape">
              <a:avLst/>
            </a:prstTxWarp>
          </a:bodyPr>
          <a:lstStyle/>
          <a:p>
            <a:r>
              <a:rPr lang="en-GB" sz="3200" dirty="0">
                <a:solidFill>
                  <a:srgbClr val="330066"/>
                </a:solidFill>
              </a:rPr>
              <a:t>Are your students aware of all the processes and procedures we use to ensure fair assessment? </a:t>
            </a:r>
          </a:p>
        </p:txBody>
      </p:sp>
      <p:sp>
        <p:nvSpPr>
          <p:cNvPr id="3" name="Content Placeholder 2">
            <a:extLst>
              <a:ext uri="{FF2B5EF4-FFF2-40B4-BE49-F238E27FC236}">
                <a16:creationId xmlns:a16="http://schemas.microsoft.com/office/drawing/2014/main" id="{15BA3D1C-39BB-4F92-B846-5252259E4B0D}"/>
              </a:ext>
            </a:extLst>
          </p:cNvPr>
          <p:cNvSpPr>
            <a:spLocks noGrp="1"/>
          </p:cNvSpPr>
          <p:nvPr>
            <p:ph idx="1"/>
          </p:nvPr>
        </p:nvSpPr>
        <p:spPr>
          <a:xfrm>
            <a:off x="457200" y="1772816"/>
            <a:ext cx="8229600" cy="4213522"/>
          </a:xfrm>
        </p:spPr>
        <p:txBody>
          <a:bodyPr/>
          <a:lstStyle/>
          <a:p>
            <a:r>
              <a:rPr lang="en-GB" sz="2800" dirty="0"/>
              <a:t>Do they know how we require assessors to match grades to achievement of assessment criteria?</a:t>
            </a:r>
          </a:p>
          <a:p>
            <a:r>
              <a:rPr lang="en-GB" sz="2800" dirty="0"/>
              <a:t>Are they familiar with the steps we take to ensure inter-assessor reliability?</a:t>
            </a:r>
          </a:p>
          <a:p>
            <a:r>
              <a:rPr lang="en-GB" sz="2800" dirty="0"/>
              <a:t>Do they understand that moderation processes are in place, for example through exam boards, to ensure that justice is done to each individual?</a:t>
            </a:r>
          </a:p>
          <a:p>
            <a:r>
              <a:rPr lang="en-GB" sz="2800" dirty="0"/>
              <a:t>Do they get to hear about the work of external examiners (or even get to meet them?)?</a:t>
            </a:r>
          </a:p>
          <a:p>
            <a:endParaRPr lang="en-GB" sz="2800" dirty="0"/>
          </a:p>
        </p:txBody>
      </p:sp>
    </p:spTree>
    <p:extLst>
      <p:ext uri="{BB962C8B-B14F-4D97-AF65-F5344CB8AC3E}">
        <p14:creationId xmlns:p14="http://schemas.microsoft.com/office/powerpoint/2010/main" val="2397463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629E3-3B7E-4C83-8001-72E5E6E93055}"/>
              </a:ext>
            </a:extLst>
          </p:cNvPr>
          <p:cNvSpPr>
            <a:spLocks noGrp="1"/>
          </p:cNvSpPr>
          <p:nvPr>
            <p:ph type="title"/>
          </p:nvPr>
        </p:nvSpPr>
        <p:spPr/>
        <p:txBody>
          <a:bodyPr/>
          <a:lstStyle/>
          <a:p>
            <a:r>
              <a:rPr lang="en-GB" dirty="0"/>
              <a:t>Conclusions The choices are stark: We can either:</a:t>
            </a:r>
          </a:p>
        </p:txBody>
      </p:sp>
      <p:sp>
        <p:nvSpPr>
          <p:cNvPr id="3" name="Content Placeholder 2">
            <a:extLst>
              <a:ext uri="{FF2B5EF4-FFF2-40B4-BE49-F238E27FC236}">
                <a16:creationId xmlns:a16="http://schemas.microsoft.com/office/drawing/2014/main" id="{04271370-C7C7-4093-8875-4D1BD2DC661C}"/>
              </a:ext>
            </a:extLst>
          </p:cNvPr>
          <p:cNvSpPr>
            <a:spLocks noGrp="1"/>
          </p:cNvSpPr>
          <p:nvPr>
            <p:ph idx="1"/>
          </p:nvPr>
        </p:nvSpPr>
        <p:spPr/>
        <p:txBody>
          <a:bodyPr/>
          <a:lstStyle/>
          <a:p>
            <a:r>
              <a:rPr lang="en-GB" dirty="0"/>
              <a:t>Help students to achieve their best by carefully designing assessment systems  that work to their advantage </a:t>
            </a:r>
            <a:r>
              <a:rPr lang="en-GB" u="sng" dirty="0">
                <a:solidFill>
                  <a:srgbClr val="FF0000"/>
                </a:solidFill>
              </a:rPr>
              <a:t>or</a:t>
            </a:r>
            <a:r>
              <a:rPr lang="en-GB" dirty="0"/>
              <a:t> we can confuse and disadvantage them by not using </a:t>
            </a:r>
            <a:r>
              <a:rPr lang="en-GB" dirty="0" err="1"/>
              <a:t>assesment</a:t>
            </a:r>
            <a:r>
              <a:rPr lang="en-GB" dirty="0"/>
              <a:t> as an integral part of </a:t>
            </a:r>
            <a:r>
              <a:rPr lang="en-GB" dirty="0" err="1"/>
              <a:t>elarning</a:t>
            </a:r>
            <a:r>
              <a:rPr lang="en-GB" dirty="0"/>
              <a:t>; </a:t>
            </a:r>
          </a:p>
          <a:p>
            <a:r>
              <a:rPr lang="en-GB" dirty="0"/>
              <a:t>Develop their assessment literacy by clarifying what is needed, giving them practice and rehearsal opportunities and opening dialogues </a:t>
            </a:r>
            <a:r>
              <a:rPr lang="en-GB" u="sng" dirty="0">
                <a:solidFill>
                  <a:srgbClr val="FF0000"/>
                </a:solidFill>
              </a:rPr>
              <a:t>or</a:t>
            </a:r>
            <a:r>
              <a:rPr lang="en-GB" dirty="0"/>
              <a:t> we can leave them to sink or swim;</a:t>
            </a:r>
          </a:p>
          <a:p>
            <a:r>
              <a:rPr lang="en-GB" dirty="0"/>
              <a:t>Offer developmental and productive feedback that helps to transform their practice </a:t>
            </a:r>
            <a:r>
              <a:rPr lang="en-GB" u="sng" dirty="0">
                <a:solidFill>
                  <a:srgbClr val="FF0000"/>
                </a:solidFill>
              </a:rPr>
              <a:t>or </a:t>
            </a:r>
            <a:r>
              <a:rPr lang="en-GB" dirty="0"/>
              <a:t>we can demotivate and discourage them by using final language, or worse still giving them </a:t>
            </a:r>
            <a:r>
              <a:rPr lang="en-GB"/>
              <a:t>cursory feedback or none at all!</a:t>
            </a:r>
            <a:endParaRPr lang="en-GB" dirty="0"/>
          </a:p>
        </p:txBody>
      </p:sp>
    </p:spTree>
    <p:extLst>
      <p:ext uri="{BB962C8B-B14F-4D97-AF65-F5344CB8AC3E}">
        <p14:creationId xmlns:p14="http://schemas.microsoft.com/office/powerpoint/2010/main" val="16364159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263525" indent="-263525">
              <a:buNone/>
            </a:pPr>
            <a:r>
              <a:rPr lang="en-GB" dirty="0"/>
              <a:t>Assessment Reform Group (1999) </a:t>
            </a:r>
            <a:r>
              <a:rPr lang="en-GB" i="1" dirty="0"/>
              <a:t>Assessment for Learning: Beyond the black box, </a:t>
            </a:r>
            <a:r>
              <a:rPr lang="en-GB" dirty="0"/>
              <a:t>Cambridge UK, University of Cambridge School of Education. </a:t>
            </a:r>
          </a:p>
          <a:p>
            <a:pPr marL="263525" indent="-263525">
              <a:buNone/>
            </a:pPr>
            <a:r>
              <a:rPr lang="en-GB" dirty="0"/>
              <a:t>Bain, K. (2004) </a:t>
            </a:r>
            <a:r>
              <a:rPr lang="en-GB" i="1" dirty="0"/>
              <a:t>What the best College Teachers do</a:t>
            </a:r>
            <a:r>
              <a:rPr lang="en-GB" dirty="0"/>
              <a:t>, Cambridge: Harvard University Press.</a:t>
            </a:r>
          </a:p>
          <a:p>
            <a:pPr marL="263525" indent="-263525">
              <a:buNone/>
            </a:pPr>
            <a:r>
              <a:rPr lang="en-GB" dirty="0"/>
              <a:t>Biggs, J. and Tang, C. (2011) </a:t>
            </a:r>
            <a:r>
              <a:rPr lang="en-GB" i="1" dirty="0"/>
              <a:t>Teaching for Quality Learning at University, </a:t>
            </a:r>
            <a:r>
              <a:rPr lang="en-GB" dirty="0"/>
              <a:t>Maidenhead: Open University Press.</a:t>
            </a:r>
          </a:p>
          <a:p>
            <a:pPr marL="263525" indent="-263525">
              <a:buNone/>
            </a:pPr>
            <a:r>
              <a:rPr lang="en-GB" dirty="0" err="1"/>
              <a:t>Bloxham</a:t>
            </a:r>
            <a:r>
              <a:rPr lang="en-GB" dirty="0"/>
              <a:t>, S. and Boyd, P. (2007) </a:t>
            </a:r>
            <a:r>
              <a:rPr lang="en-GB" i="1" dirty="0"/>
              <a:t>Developing effective assessment in higher education: a practical guide</a:t>
            </a:r>
            <a:r>
              <a:rPr lang="en-GB" dirty="0"/>
              <a:t>, Maidenhead, Open University Press.</a:t>
            </a:r>
          </a:p>
          <a:p>
            <a:pPr marL="263525" indent="-263525">
              <a:buNone/>
            </a:pPr>
            <a:r>
              <a:rPr lang="en-GB" dirty="0" err="1"/>
              <a:t>Boud</a:t>
            </a:r>
            <a:r>
              <a:rPr lang="en-GB" dirty="0"/>
              <a:t>, D. (1995) </a:t>
            </a:r>
            <a:r>
              <a:rPr lang="en-GB" i="1" dirty="0"/>
              <a:t>Enhancing learning through self-assessment,</a:t>
            </a:r>
            <a:r>
              <a:rPr lang="en-GB" dirty="0"/>
              <a:t> London: Routledge.</a:t>
            </a:r>
          </a:p>
          <a:p>
            <a:pPr marL="263525" indent="-263525">
              <a:buNone/>
            </a:pPr>
            <a:r>
              <a:rPr lang="en-GB" dirty="0" err="1"/>
              <a:t>Boud</a:t>
            </a:r>
            <a:r>
              <a:rPr lang="en-GB" dirty="0"/>
              <a:t>, D. and Associates (2010) </a:t>
            </a:r>
            <a:r>
              <a:rPr lang="en-GB" i="1" dirty="0"/>
              <a:t>Assessment 2020: seven propositions for assessment reform in higher education </a:t>
            </a:r>
            <a:r>
              <a:rPr lang="en-GB" dirty="0"/>
              <a:t>Sydney: Australian Learning and Teaching Council.</a:t>
            </a:r>
            <a:endParaRPr lang="en-GB" sz="2000" dirty="0"/>
          </a:p>
        </p:txBody>
      </p:sp>
    </p:spTree>
    <p:extLst>
      <p:ext uri="{BB962C8B-B14F-4D97-AF65-F5344CB8AC3E}">
        <p14:creationId xmlns:p14="http://schemas.microsoft.com/office/powerpoint/2010/main" val="7411795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2398" y="260648"/>
            <a:ext cx="7543800" cy="533398"/>
          </a:xfrm>
        </p:spPr>
        <p:txBody>
          <a:bodyPr/>
          <a:lstStyle/>
          <a:p>
            <a:r>
              <a:rPr lang="en-GB" dirty="0"/>
              <a:t>Useful references: 2</a:t>
            </a:r>
          </a:p>
        </p:txBody>
      </p:sp>
      <p:sp>
        <p:nvSpPr>
          <p:cNvPr id="3" name="Content Placeholder 2"/>
          <p:cNvSpPr>
            <a:spLocks noGrp="1"/>
          </p:cNvSpPr>
          <p:nvPr>
            <p:ph idx="1"/>
          </p:nvPr>
        </p:nvSpPr>
        <p:spPr>
          <a:xfrm>
            <a:off x="452002" y="681933"/>
            <a:ext cx="8229600" cy="5189992"/>
          </a:xfrm>
        </p:spPr>
        <p:txBody>
          <a:bodyPr/>
          <a:lstStyle/>
          <a:p>
            <a:pPr marL="360363" indent="-360363">
              <a:buNone/>
            </a:pPr>
            <a:r>
              <a:rPr lang="en-GB" sz="2300" dirty="0"/>
              <a:t>Brown, S. (2012) Assimilate compendium, Leeds, Leeds Met Press</a:t>
            </a:r>
          </a:p>
          <a:p>
            <a:pPr marL="360363" indent="-360363">
              <a:buNone/>
            </a:pPr>
            <a:r>
              <a:rPr lang="en-GB" sz="2300" dirty="0"/>
              <a:t>Brown, S. (2012) ‘What are the perceived differences between assessing at Masters level and undergraduate level assessment? Some findings from an NTFS–funded project’ Innovations in Education and Teaching International, forthcoming</a:t>
            </a:r>
          </a:p>
          <a:p>
            <a:pPr marL="360363" indent="-360363">
              <a:buNone/>
            </a:pPr>
            <a:r>
              <a:rPr lang="en-GB" sz="2300" dirty="0"/>
              <a:t>Brown, S., </a:t>
            </a:r>
            <a:r>
              <a:rPr lang="en-GB" sz="2300" dirty="0" err="1"/>
              <a:t>Deignan</a:t>
            </a:r>
            <a:r>
              <a:rPr lang="en-GB" sz="2300" dirty="0"/>
              <a:t>, T. Race, P. and Priestley, J. (2012) ‘Assessing students at Masters Level: learning points for Educational Developers’ Educational Developments, SEDA, Birmingham.</a:t>
            </a:r>
          </a:p>
          <a:p>
            <a:pPr marL="360363" indent="-360363">
              <a:buNone/>
            </a:pPr>
            <a:r>
              <a:rPr lang="en-GB" sz="2300" dirty="0"/>
              <a:t>Brown, S (2012) ‘Diverse and innovative assessment at Masters Level: alternatives to conventional written assignments’ in AISHE-J: The All Ireland Journal of Teaching and Learning in Higher Education Vol 4, No 2.</a:t>
            </a:r>
          </a:p>
          <a:p>
            <a:pPr marL="360363" indent="-360363">
              <a:buNone/>
            </a:pPr>
            <a:r>
              <a:rPr lang="en-GB" sz="2300" dirty="0"/>
              <a:t>Brown, S. (2014) </a:t>
            </a:r>
            <a:r>
              <a:rPr lang="en-GB" sz="2300" i="1" dirty="0"/>
              <a:t>Learning, teaching and assessment in higher education: global perspectives</a:t>
            </a:r>
            <a:r>
              <a:rPr lang="en-GB" sz="2300" dirty="0"/>
              <a:t>. London: Palgrave Macmillan.</a:t>
            </a:r>
          </a:p>
        </p:txBody>
      </p:sp>
    </p:spTree>
    <p:extLst>
      <p:ext uri="{BB962C8B-B14F-4D97-AF65-F5344CB8AC3E}">
        <p14:creationId xmlns:p14="http://schemas.microsoft.com/office/powerpoint/2010/main" val="30666571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F6F0-B0BD-4DEE-A859-4528AE18F51E}"/>
              </a:ext>
            </a:extLst>
          </p:cNvPr>
          <p:cNvSpPr>
            <a:spLocks noGrp="1"/>
          </p:cNvSpPr>
          <p:nvPr>
            <p:ph idx="1"/>
          </p:nvPr>
        </p:nvSpPr>
        <p:spPr/>
        <p:txBody>
          <a:bodyPr/>
          <a:lstStyle/>
          <a:p>
            <a:pPr marL="263525" indent="-263525">
              <a:buNone/>
            </a:pPr>
            <a:r>
              <a:rPr lang="en-GB" dirty="0"/>
              <a:t>Brown, S. and </a:t>
            </a:r>
            <a:r>
              <a:rPr lang="en-GB" dirty="0" err="1"/>
              <a:t>Glasner</a:t>
            </a:r>
            <a:r>
              <a:rPr lang="en-GB" dirty="0"/>
              <a:t>, A. (eds.) (1999) </a:t>
            </a:r>
            <a:r>
              <a:rPr lang="en-GB" i="1" dirty="0"/>
              <a:t>Assessment Matters in Higher Education, Choosing and Using Diverse Approaches</a:t>
            </a:r>
            <a:r>
              <a:rPr lang="en-GB" dirty="0"/>
              <a:t>, Maidenhead: Open University Press.</a:t>
            </a:r>
          </a:p>
          <a:p>
            <a:pPr marL="263525" indent="-263525">
              <a:buNone/>
            </a:pPr>
            <a:r>
              <a:rPr lang="en-GB" dirty="0"/>
              <a:t>Brown, S. and Knight, P. (1994) </a:t>
            </a:r>
            <a:r>
              <a:rPr lang="en-GB" i="1" dirty="0"/>
              <a:t>Assessing Learners in Higher Education</a:t>
            </a:r>
            <a:r>
              <a:rPr lang="en-GB" dirty="0"/>
              <a:t>, London: Kogan Page.</a:t>
            </a:r>
          </a:p>
          <a:p>
            <a:pPr marL="263525" indent="-263525">
              <a:buNone/>
            </a:pPr>
            <a:r>
              <a:rPr lang="en-US" dirty="0"/>
              <a:t>Brown, S. and Race, P. (2012) </a:t>
            </a:r>
            <a:r>
              <a:rPr lang="en-GB" i="1" dirty="0"/>
              <a:t>Using effective assessment to promote learning </a:t>
            </a:r>
            <a:r>
              <a:rPr lang="en-GB" dirty="0"/>
              <a:t>in Hunt, L. and Chambers, D. (2012) </a:t>
            </a:r>
            <a:r>
              <a:rPr lang="en-GB" i="1" dirty="0"/>
              <a:t>University Teaching in Focus, Victoria, Australia, Acer Press. P74-91</a:t>
            </a:r>
            <a:endParaRPr lang="en-GB" dirty="0"/>
          </a:p>
          <a:p>
            <a:pPr marL="263525" indent="-263525">
              <a:buNone/>
            </a:pPr>
            <a:r>
              <a:rPr lang="en-GB" dirty="0"/>
              <a:t>Brown, S. Rust, C. &amp; Gibbs, G. (1994) </a:t>
            </a:r>
            <a:r>
              <a:rPr lang="en-GB" i="1" dirty="0"/>
              <a:t>Strategies for Diversifying Assessment,</a:t>
            </a:r>
            <a:r>
              <a:rPr lang="en-GB" dirty="0"/>
              <a:t> Oxford: Oxford Centre for Staff Development. </a:t>
            </a:r>
          </a:p>
          <a:p>
            <a:endParaRPr lang="en-GB" dirty="0"/>
          </a:p>
        </p:txBody>
      </p:sp>
      <p:sp>
        <p:nvSpPr>
          <p:cNvPr id="4" name="Title 1">
            <a:extLst>
              <a:ext uri="{FF2B5EF4-FFF2-40B4-BE49-F238E27FC236}">
                <a16:creationId xmlns:a16="http://schemas.microsoft.com/office/drawing/2014/main" id="{4ABB4492-9312-4B7D-BC37-CAC05A8AB3B8}"/>
              </a:ext>
            </a:extLst>
          </p:cNvPr>
          <p:cNvSpPr>
            <a:spLocks noGrp="1"/>
          </p:cNvSpPr>
          <p:nvPr>
            <p:ph type="title"/>
          </p:nvPr>
        </p:nvSpPr>
        <p:spPr>
          <a:xfrm>
            <a:off x="468313" y="118268"/>
            <a:ext cx="7543800" cy="1074737"/>
          </a:xfrm>
        </p:spPr>
        <p:txBody>
          <a:bodyPr/>
          <a:lstStyle/>
          <a:p>
            <a:r>
              <a:rPr lang="en-GB" dirty="0"/>
              <a:t>Useful references: 3</a:t>
            </a:r>
          </a:p>
        </p:txBody>
      </p:sp>
    </p:spTree>
    <p:extLst>
      <p:ext uri="{BB962C8B-B14F-4D97-AF65-F5344CB8AC3E}">
        <p14:creationId xmlns:p14="http://schemas.microsoft.com/office/powerpoint/2010/main" val="35342174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354434"/>
          </a:xfrm>
        </p:spPr>
        <p:txBody>
          <a:bodyPr/>
          <a:lstStyle/>
          <a:p>
            <a:r>
              <a:rPr lang="en-GB" dirty="0"/>
              <a:t>Useful references: 4</a:t>
            </a:r>
          </a:p>
        </p:txBody>
      </p:sp>
      <p:sp>
        <p:nvSpPr>
          <p:cNvPr id="3" name="Content Placeholder 2"/>
          <p:cNvSpPr>
            <a:spLocks noGrp="1"/>
          </p:cNvSpPr>
          <p:nvPr>
            <p:ph idx="1"/>
          </p:nvPr>
        </p:nvSpPr>
        <p:spPr>
          <a:xfrm>
            <a:off x="107504" y="576295"/>
            <a:ext cx="8928992" cy="5271634"/>
          </a:xfrm>
        </p:spPr>
        <p:txBody>
          <a:bodyPr/>
          <a:lstStyle/>
          <a:p>
            <a:pPr marL="360363" indent="-360363">
              <a:buNone/>
            </a:pPr>
            <a:r>
              <a:rPr lang="en-US" dirty="0"/>
              <a:t>Carless, D., </a:t>
            </a:r>
            <a:r>
              <a:rPr lang="en-US" dirty="0" err="1"/>
              <a:t>Joughin</a:t>
            </a:r>
            <a:r>
              <a:rPr lang="en-US" dirty="0"/>
              <a:t>, G., </a:t>
            </a:r>
            <a:r>
              <a:rPr lang="en-US" dirty="0" err="1"/>
              <a:t>Ngar</a:t>
            </a:r>
            <a:r>
              <a:rPr lang="en-US" dirty="0"/>
              <a:t>-Fun Liu </a:t>
            </a:r>
            <a:r>
              <a:rPr lang="en-US" i="1" dirty="0"/>
              <a:t>et al</a:t>
            </a:r>
            <a:r>
              <a:rPr lang="en-US" dirty="0"/>
              <a:t> (2006) </a:t>
            </a:r>
            <a:r>
              <a:rPr lang="en-US" i="1" dirty="0"/>
              <a:t>How Assessment supports learning: Learning orientated assessment in action </a:t>
            </a:r>
            <a:r>
              <a:rPr lang="en-US" dirty="0"/>
              <a:t>Hong Kong: Hong Kong University Press.</a:t>
            </a:r>
            <a:endParaRPr lang="en-GB" dirty="0"/>
          </a:p>
          <a:p>
            <a:pPr marL="360363" indent="-360363">
              <a:buNone/>
            </a:pPr>
            <a:r>
              <a:rPr lang="en-GB" dirty="0"/>
              <a:t>David Carless &amp; David Boud (2018): The development of student feedback literacy: enabling uptake of feedback, Assessment &amp; Evaluation in Higher Education, DOI:10.1080/02602938.2018.1463354</a:t>
            </a:r>
          </a:p>
          <a:p>
            <a:pPr marL="360363" indent="-360363">
              <a:buNone/>
            </a:pPr>
            <a:r>
              <a:rPr lang="en-GB" dirty="0"/>
              <a:t>Carroll, J. and Ryan, J. (2005) </a:t>
            </a:r>
            <a:r>
              <a:rPr lang="en-GB" i="1" dirty="0"/>
              <a:t>Teaching International students: improving learning for all. </a:t>
            </a:r>
            <a:r>
              <a:rPr lang="en-GB" dirty="0"/>
              <a:t>London: Routledge SEDA series.</a:t>
            </a:r>
          </a:p>
          <a:p>
            <a:pPr marL="360363" indent="-360363">
              <a:buNone/>
            </a:pPr>
            <a:r>
              <a:rPr lang="en-GB" dirty="0"/>
              <a:t>Crooks, T. (1988) </a:t>
            </a:r>
            <a:r>
              <a:rPr lang="en-GB" i="1" dirty="0"/>
              <a:t>Assessing student performance, </a:t>
            </a:r>
            <a:r>
              <a:rPr lang="en-GB" dirty="0"/>
              <a:t>HERDSA Green Guide No 8 HERDSA (reprinted 1994).</a:t>
            </a:r>
          </a:p>
          <a:p>
            <a:pPr marL="360363" indent="-360363">
              <a:buNone/>
            </a:pPr>
            <a:r>
              <a:rPr lang="en-GB" dirty="0" err="1"/>
              <a:t>Crosling</a:t>
            </a:r>
            <a:r>
              <a:rPr lang="en-GB" dirty="0"/>
              <a:t>, G., Thomas, L. and </a:t>
            </a:r>
            <a:r>
              <a:rPr lang="en-GB" dirty="0" err="1"/>
              <a:t>Heagney</a:t>
            </a:r>
            <a:r>
              <a:rPr lang="en-GB" dirty="0"/>
              <a:t>, M. (2008) </a:t>
            </a:r>
            <a:r>
              <a:rPr lang="en-GB" i="1" dirty="0"/>
              <a:t>Improving student retention in Higher Education,</a:t>
            </a:r>
            <a:r>
              <a:rPr lang="en-GB" dirty="0"/>
              <a:t> London and New York: Routledge. </a:t>
            </a:r>
          </a:p>
          <a:p>
            <a:pPr marL="360363" indent="-360363">
              <a:buNone/>
            </a:pPr>
            <a:r>
              <a:rPr lang="en-GB" dirty="0" err="1"/>
              <a:t>Falchikov</a:t>
            </a:r>
            <a:r>
              <a:rPr lang="en-GB" dirty="0"/>
              <a:t>, N. (2004) </a:t>
            </a:r>
            <a:r>
              <a:rPr lang="en-GB" i="1" dirty="0"/>
              <a:t>Improving Assessment through Student Involvement: Practical Solutions for Aiding Learning in Higher and Further Education,</a:t>
            </a:r>
            <a:r>
              <a:rPr lang="en-GB" dirty="0"/>
              <a:t> London: Routledge.</a:t>
            </a:r>
          </a:p>
        </p:txBody>
      </p:sp>
    </p:spTree>
    <p:extLst>
      <p:ext uri="{BB962C8B-B14F-4D97-AF65-F5344CB8AC3E}">
        <p14:creationId xmlns:p14="http://schemas.microsoft.com/office/powerpoint/2010/main" val="350111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5900"/>
            <a:ext cx="8472518" cy="914400"/>
          </a:xfrm>
          <a:noFill/>
          <a:ln w="9525">
            <a:noFill/>
            <a:miter lim="800000"/>
            <a:headEnd/>
            <a:tailEnd/>
          </a:ln>
        </p:spPr>
        <p:txBody>
          <a:bodyPr vert="horz" wrap="square" lIns="91440" tIns="45720" rIns="91440" bIns="45720" numCol="1" anchor="b" anchorCtr="0" compatLnSpc="1">
            <a:prstTxWarp prst="textNoShape">
              <a:avLst/>
            </a:prstTxWarp>
          </a:bodyPr>
          <a:lstStyle/>
          <a:p>
            <a:pPr>
              <a:defRPr/>
            </a:pPr>
            <a:r>
              <a:rPr lang="en-GB" sz="3200" dirty="0"/>
              <a:t>What do we mean by Programme Focused Assessment? </a:t>
            </a:r>
          </a:p>
        </p:txBody>
      </p:sp>
      <p:sp>
        <p:nvSpPr>
          <p:cNvPr id="3" name="Content Placeholder 2"/>
          <p:cNvSpPr>
            <a:spLocks noGrp="1"/>
          </p:cNvSpPr>
          <p:nvPr>
            <p:ph idx="1"/>
          </p:nvPr>
        </p:nvSpPr>
        <p:spPr>
          <a:xfrm>
            <a:off x="500034" y="1428736"/>
            <a:ext cx="8229600" cy="4789488"/>
          </a:xfrm>
        </p:spPr>
        <p:txBody>
          <a:bodyPr>
            <a:noAutofit/>
          </a:bodyPr>
          <a:lstStyle/>
          <a:p>
            <a:pPr marL="92075" indent="-23813" fontAlgn="auto">
              <a:lnSpc>
                <a:spcPct val="120000"/>
              </a:lnSpc>
              <a:spcAft>
                <a:spcPts val="0"/>
              </a:spcAft>
              <a:buFontTx/>
              <a:buNone/>
              <a:defRPr/>
            </a:pPr>
            <a:r>
              <a:rPr lang="en-US" sz="2500" dirty="0"/>
              <a:t>“The first and most critical point is that the assessment is </a:t>
            </a:r>
            <a:r>
              <a:rPr lang="en-US" sz="2500" b="1" dirty="0"/>
              <a:t>specifically designed to address major </a:t>
            </a:r>
            <a:r>
              <a:rPr lang="en-GB" sz="2500" b="1" dirty="0"/>
              <a:t>programme</a:t>
            </a:r>
            <a:r>
              <a:rPr lang="en-US" sz="2500" b="1" dirty="0"/>
              <a:t> outcomes </a:t>
            </a:r>
            <a:r>
              <a:rPr lang="en-US" sz="2500" dirty="0"/>
              <a:t>rather than very specific or isolated components of the course. It follows then that such assessment </a:t>
            </a:r>
            <a:r>
              <a:rPr lang="en-US" sz="2500" b="1" dirty="0"/>
              <a:t>is integrative in nature</a:t>
            </a:r>
            <a:r>
              <a:rPr lang="en-US" sz="2500" dirty="0"/>
              <a:t>, trying to bring together understanding and skills in ways which represent key programme aims. As a result, the assessment is likely to be more authentic and meaningful to students, staff and external stakeholders.”</a:t>
            </a:r>
          </a:p>
          <a:p>
            <a:pPr marL="1033272" lvl="3" algn="r" fontAlgn="auto">
              <a:spcAft>
                <a:spcPts val="0"/>
              </a:spcAft>
              <a:buClr>
                <a:schemeClr val="accent3"/>
              </a:buClr>
              <a:buFont typeface="Wingdings 3"/>
              <a:buNone/>
              <a:defRPr/>
            </a:pPr>
            <a:r>
              <a:rPr lang="en-US" sz="1800" dirty="0">
                <a:latin typeface="Gill Sans MT" pitchFamily="34" charset="0"/>
              </a:rPr>
              <a:t>Chris Rust. See also PASS project at </a:t>
            </a:r>
            <a:br>
              <a:rPr lang="en-US" sz="1800" dirty="0">
                <a:latin typeface="Gill Sans MT" pitchFamily="34" charset="0"/>
              </a:rPr>
            </a:br>
            <a:r>
              <a:rPr lang="en-US" sz="2000" dirty="0">
                <a:solidFill>
                  <a:schemeClr val="accent3">
                    <a:lumMod val="50000"/>
                  </a:schemeClr>
                </a:solidFill>
                <a:latin typeface="Gill Sans MT" pitchFamily="34" charset="0"/>
                <a:hlinkClick r:id="rId2"/>
              </a:rPr>
              <a:t>http://www.pass.brad.ac.uk/position-paper.pdf</a:t>
            </a:r>
            <a:r>
              <a:rPr lang="en-US" sz="2000" dirty="0">
                <a:solidFill>
                  <a:schemeClr val="accent3">
                    <a:lumMod val="50000"/>
                  </a:schemeClr>
                </a:solidFill>
                <a:latin typeface="Gill Sans MT" pitchFamily="34" charset="0"/>
              </a:rPr>
              <a:t> </a:t>
            </a:r>
            <a:endParaRPr lang="en-US" sz="1800" dirty="0">
              <a:solidFill>
                <a:schemeClr val="accent3">
                  <a:lumMod val="50000"/>
                </a:schemeClr>
              </a:solidFill>
              <a:latin typeface="Gill Sans MT" pitchFamily="34" charset="0"/>
            </a:endParaRPr>
          </a:p>
        </p:txBody>
      </p:sp>
    </p:spTree>
    <p:extLst>
      <p:ext uri="{BB962C8B-B14F-4D97-AF65-F5344CB8AC3E}">
        <p14:creationId xmlns:p14="http://schemas.microsoft.com/office/powerpoint/2010/main" val="34466906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5</a:t>
            </a:r>
          </a:p>
        </p:txBody>
      </p:sp>
      <p:sp>
        <p:nvSpPr>
          <p:cNvPr id="3" name="Content Placeholder 2"/>
          <p:cNvSpPr>
            <a:spLocks noGrp="1"/>
          </p:cNvSpPr>
          <p:nvPr>
            <p:ph idx="1"/>
          </p:nvPr>
        </p:nvSpPr>
        <p:spPr/>
        <p:txBody>
          <a:bodyPr/>
          <a:lstStyle/>
          <a:p>
            <a:pPr marL="360363" indent="-360363">
              <a:buNone/>
            </a:pPr>
            <a:r>
              <a:rPr lang="en-GB" dirty="0"/>
              <a:t>Gibbs, G. (1999) </a:t>
            </a:r>
            <a:r>
              <a:rPr lang="en-GB" i="1" dirty="0"/>
              <a:t>Using assessment strategically to change the way students learn</a:t>
            </a:r>
            <a:r>
              <a:rPr lang="en-GB" dirty="0"/>
              <a:t>, in Brown S. &amp; </a:t>
            </a:r>
            <a:r>
              <a:rPr lang="en-GB" dirty="0" err="1"/>
              <a:t>Glasner</a:t>
            </a:r>
            <a:r>
              <a:rPr lang="en-GB" dirty="0"/>
              <a:t>, A. (eds.), </a:t>
            </a:r>
            <a:r>
              <a:rPr lang="en-GB" i="1" dirty="0"/>
              <a:t>Assessment Matters in Higher Education: Choosing and Using Diverse Approaches, </a:t>
            </a:r>
            <a:r>
              <a:rPr lang="en-GB" dirty="0"/>
              <a:t>Maidenhead: SRHE/Open University Press.</a:t>
            </a:r>
          </a:p>
          <a:p>
            <a:pPr marL="360363" indent="-360363">
              <a:buNone/>
            </a:pPr>
            <a:r>
              <a:rPr lang="en-GB" dirty="0"/>
              <a:t>Higher Education Academy (2012) </a:t>
            </a:r>
            <a:r>
              <a:rPr lang="en-GB" i="1" dirty="0"/>
              <a:t>A marked improvement; transforming assessment in higher education</a:t>
            </a:r>
            <a:r>
              <a:rPr lang="en-GB" dirty="0"/>
              <a:t>, York: HEA.</a:t>
            </a:r>
          </a:p>
          <a:p>
            <a:pPr marL="360363" indent="-360363">
              <a:buNone/>
            </a:pPr>
            <a:r>
              <a:rPr lang="en-GB" dirty="0" err="1"/>
              <a:t>Hounsell</a:t>
            </a:r>
            <a:r>
              <a:rPr lang="en-GB" dirty="0"/>
              <a:t>, D. (2008). The trouble with feedback: New challenges, emerging strategies, </a:t>
            </a:r>
            <a:r>
              <a:rPr lang="en-GB" i="1" dirty="0"/>
              <a:t>Interchange, Spring</a:t>
            </a:r>
            <a:r>
              <a:rPr lang="en-GB" dirty="0"/>
              <a:t>, Accessed at </a:t>
            </a:r>
            <a:r>
              <a:rPr lang="en-GB" u="sng" dirty="0">
                <a:hlinkClick r:id="rId2"/>
              </a:rPr>
              <a:t>www.tla.ed.ac.uk/interchange</a:t>
            </a:r>
            <a:r>
              <a:rPr lang="en-GB" dirty="0"/>
              <a:t>.</a:t>
            </a:r>
          </a:p>
          <a:p>
            <a:pPr marL="360363" indent="-360363">
              <a:buNone/>
            </a:pPr>
            <a:r>
              <a:rPr lang="en-GB" dirty="0"/>
              <a:t>Knight, P. and Yorke, M. (2003) </a:t>
            </a:r>
            <a:r>
              <a:rPr lang="en-GB" i="1" dirty="0"/>
              <a:t>Assessment, learning and employability</a:t>
            </a:r>
            <a:r>
              <a:rPr lang="en-GB" dirty="0"/>
              <a:t> Maidenhead, UK: SRHE/Open University Press.</a:t>
            </a:r>
          </a:p>
        </p:txBody>
      </p:sp>
    </p:spTree>
    <p:extLst>
      <p:ext uri="{BB962C8B-B14F-4D97-AF65-F5344CB8AC3E}">
        <p14:creationId xmlns:p14="http://schemas.microsoft.com/office/powerpoint/2010/main" val="36528548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6</a:t>
            </a:r>
          </a:p>
        </p:txBody>
      </p:sp>
      <p:sp>
        <p:nvSpPr>
          <p:cNvPr id="3" name="Content Placeholder 2"/>
          <p:cNvSpPr>
            <a:spLocks noGrp="1"/>
          </p:cNvSpPr>
          <p:nvPr>
            <p:ph idx="1"/>
          </p:nvPr>
        </p:nvSpPr>
        <p:spPr/>
        <p:txBody>
          <a:bodyPr/>
          <a:lstStyle/>
          <a:p>
            <a:pPr marL="360363" indent="-360363">
              <a:buNone/>
            </a:pPr>
            <a:r>
              <a:rPr lang="en-GB" dirty="0"/>
              <a:t>McDowell, L. and Brown, S. (1998) </a:t>
            </a:r>
            <a:r>
              <a:rPr lang="en-GB" i="1" dirty="0"/>
              <a:t>Assessing students: cheating and plagiarism</a:t>
            </a:r>
            <a:r>
              <a:rPr lang="en-GB" dirty="0"/>
              <a:t>, Newcastle: Red Guide 10/11 University of Northumbria.</a:t>
            </a:r>
          </a:p>
          <a:p>
            <a:pPr marL="360363" indent="-360363">
              <a:buNone/>
            </a:pPr>
            <a:r>
              <a:rPr lang="en-GB" dirty="0" err="1"/>
              <a:t>Mentkowski</a:t>
            </a:r>
            <a:r>
              <a:rPr lang="en-GB" dirty="0"/>
              <a:t>, M. and associates (2000) p.82 </a:t>
            </a:r>
            <a:r>
              <a:rPr lang="en-GB" i="1" dirty="0"/>
              <a:t>Learning that lasts: integrating learning development and performance in college and beyond,</a:t>
            </a:r>
            <a:r>
              <a:rPr lang="en-GB" dirty="0"/>
              <a:t> San Francisco: </a:t>
            </a:r>
            <a:r>
              <a:rPr lang="en-GB" dirty="0" err="1"/>
              <a:t>Jossey</a:t>
            </a:r>
            <a:r>
              <a:rPr lang="en-GB" dirty="0"/>
              <a:t>-Bass.</a:t>
            </a:r>
          </a:p>
          <a:p>
            <a:pPr marL="360363" indent="-360363">
              <a:buNone/>
            </a:pPr>
            <a:r>
              <a:rPr lang="en-GB" dirty="0"/>
              <a:t>Meyer, J.H.F. and Land, R. (2003) ‘Threshold Concepts and Troublesome Knowledge 1 – Linkages to Ways of Thinking and Practising within the Disciplines’ in C. Rust (ed.) </a:t>
            </a:r>
            <a:r>
              <a:rPr lang="en-GB" i="1" dirty="0"/>
              <a:t>Improving Student Learning </a:t>
            </a:r>
            <a:r>
              <a:rPr lang="en-GB" dirty="0"/>
              <a:t>–</a:t>
            </a:r>
            <a:r>
              <a:rPr lang="en-GB" i="1" dirty="0"/>
              <a:t> Ten years on</a:t>
            </a:r>
            <a:r>
              <a:rPr lang="en-GB" dirty="0"/>
              <a:t>. Oxford: OCSLD.</a:t>
            </a:r>
          </a:p>
          <a:p>
            <a:pPr marL="360363" indent="-360363">
              <a:buNone/>
            </a:pPr>
            <a:r>
              <a:rPr lang="en-GB" dirty="0"/>
              <a:t>Morgan, C., Dunn, L., Parry, S. and O'Reilly, M. (2004) </a:t>
            </a:r>
            <a:r>
              <a:rPr lang="en-GB" i="1" dirty="0"/>
              <a:t>The student assessment handbook: New directions in traditional and online assessment, </a:t>
            </a:r>
            <a:r>
              <a:rPr lang="en-GB" dirty="0"/>
              <a:t>London, Routledge.</a:t>
            </a:r>
          </a:p>
        </p:txBody>
      </p:sp>
    </p:spTree>
    <p:extLst>
      <p:ext uri="{BB962C8B-B14F-4D97-AF65-F5344CB8AC3E}">
        <p14:creationId xmlns:p14="http://schemas.microsoft.com/office/powerpoint/2010/main" val="37316001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7</a:t>
            </a:r>
          </a:p>
        </p:txBody>
      </p:sp>
      <p:sp>
        <p:nvSpPr>
          <p:cNvPr id="3" name="Content Placeholder 2"/>
          <p:cNvSpPr>
            <a:spLocks noGrp="1"/>
          </p:cNvSpPr>
          <p:nvPr>
            <p:ph idx="1"/>
          </p:nvPr>
        </p:nvSpPr>
        <p:spPr>
          <a:xfrm>
            <a:off x="457200" y="1196975"/>
            <a:ext cx="8229600" cy="4789488"/>
          </a:xfrm>
        </p:spPr>
        <p:txBody>
          <a:bodyPr/>
          <a:lstStyle/>
          <a:p>
            <a:pPr marL="263525" indent="-263525">
              <a:buNone/>
            </a:pPr>
            <a:r>
              <a:rPr lang="en-GB" dirty="0"/>
              <a:t>Newstead, S. E., Franklyn-Stokes, A., &amp; Armstead, P. (1996) Individual differences in student cheating, </a:t>
            </a:r>
            <a:r>
              <a:rPr lang="en-GB" i="1" dirty="0"/>
              <a:t>Journal of Educational Psychology</a:t>
            </a:r>
            <a:r>
              <a:rPr lang="en-GB" dirty="0"/>
              <a:t>, 88(2), 229-241</a:t>
            </a:r>
          </a:p>
          <a:p>
            <a:pPr marL="263525" indent="-263525">
              <a:buNone/>
            </a:pPr>
            <a:r>
              <a:rPr lang="en-GB" dirty="0"/>
              <a:t>Nicol, D. J. and Macfarlane-Dick, D. (2006) Formative assessment and self-regulated learning: A model and seven principles of good feedback practice, </a:t>
            </a:r>
            <a:r>
              <a:rPr lang="en-GB" i="1" dirty="0"/>
              <a:t>Studies in Higher Education Vol 31(2), 199-218.</a:t>
            </a:r>
            <a:endParaRPr lang="en-GB" dirty="0"/>
          </a:p>
          <a:p>
            <a:pPr marL="263525" indent="-263525">
              <a:buNone/>
            </a:pPr>
            <a:r>
              <a:rPr lang="en-GB" dirty="0"/>
              <a:t>PASS project Bradford </a:t>
            </a:r>
            <a:r>
              <a:rPr lang="en-GB" u="sng" dirty="0">
                <a:hlinkClick r:id="rId2"/>
              </a:rPr>
              <a:t>http://www.pass.brad.ac.uk/</a:t>
            </a:r>
            <a:r>
              <a:rPr lang="en-GB" dirty="0"/>
              <a:t> Accessed November 2013.</a:t>
            </a:r>
          </a:p>
          <a:p>
            <a:pPr marL="263525" indent="-263525">
              <a:buNone/>
            </a:pPr>
            <a:r>
              <a:rPr lang="en-GB" dirty="0" err="1"/>
              <a:t>Peelo</a:t>
            </a:r>
            <a:r>
              <a:rPr lang="en-GB" dirty="0"/>
              <a:t>, M. T., &amp; Wareham, T. (Eds.). (2002). </a:t>
            </a:r>
            <a:r>
              <a:rPr lang="en-GB" i="1" dirty="0"/>
              <a:t>Failing students in higher education</a:t>
            </a:r>
            <a:r>
              <a:rPr lang="en-GB" dirty="0"/>
              <a:t>. Society for Research into Higher Education. </a:t>
            </a:r>
          </a:p>
          <a:p>
            <a:pPr marL="263525" indent="-263525">
              <a:buNone/>
            </a:pPr>
            <a:r>
              <a:rPr lang="en-GB" dirty="0"/>
              <a:t>Pickford, R. and Brown, S. (2006) </a:t>
            </a:r>
            <a:r>
              <a:rPr lang="en-GB" i="1" dirty="0"/>
              <a:t>Assessing skills and practice,</a:t>
            </a:r>
            <a:r>
              <a:rPr lang="en-GB" dirty="0"/>
              <a:t> London: Routledge. </a:t>
            </a:r>
          </a:p>
        </p:txBody>
      </p:sp>
    </p:spTree>
    <p:extLst>
      <p:ext uri="{BB962C8B-B14F-4D97-AF65-F5344CB8AC3E}">
        <p14:creationId xmlns:p14="http://schemas.microsoft.com/office/powerpoint/2010/main" val="4266960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8</a:t>
            </a:r>
          </a:p>
        </p:txBody>
      </p:sp>
      <p:sp>
        <p:nvSpPr>
          <p:cNvPr id="3" name="Content Placeholder 2"/>
          <p:cNvSpPr>
            <a:spLocks noGrp="1"/>
          </p:cNvSpPr>
          <p:nvPr>
            <p:ph idx="1"/>
          </p:nvPr>
        </p:nvSpPr>
        <p:spPr/>
        <p:txBody>
          <a:bodyPr/>
          <a:lstStyle/>
          <a:p>
            <a:pPr marL="263525" indent="-263525">
              <a:buNone/>
            </a:pPr>
            <a:r>
              <a:rPr lang="en-GB" dirty="0"/>
              <a:t>Race P. (2020) </a:t>
            </a:r>
            <a:r>
              <a:rPr lang="en-GB" i="1" dirty="0"/>
              <a:t>The lecturer’s toolkit (5</a:t>
            </a:r>
            <a:r>
              <a:rPr lang="en-GB" i="1" baseline="30000" dirty="0"/>
              <a:t>th</a:t>
            </a:r>
            <a:r>
              <a:rPr lang="en-GB" i="1" dirty="0"/>
              <a:t> edition),</a:t>
            </a:r>
            <a:r>
              <a:rPr lang="en-GB" dirty="0"/>
              <a:t> London: Routledge.</a:t>
            </a:r>
          </a:p>
          <a:p>
            <a:pPr marL="263525" indent="-263525">
              <a:buNone/>
            </a:pPr>
            <a:r>
              <a:rPr lang="en-GB" dirty="0"/>
              <a:t>Race, P. (2001) </a:t>
            </a:r>
            <a:r>
              <a:rPr lang="en-GB" i="1" dirty="0"/>
              <a:t>A Briefing on Self, Peer &amp; Group Assessment,</a:t>
            </a:r>
            <a:r>
              <a:rPr lang="en-GB" dirty="0"/>
              <a:t> in LTSN Generic Centre Assessment Series No 9, LTSN York.</a:t>
            </a:r>
          </a:p>
          <a:p>
            <a:pPr marL="263525" indent="-263525">
              <a:buNone/>
            </a:pPr>
            <a:r>
              <a:rPr lang="en-GB" dirty="0"/>
              <a:t>Race, P. (2014) </a:t>
            </a:r>
            <a:r>
              <a:rPr lang="en-GB" i="1" dirty="0"/>
              <a:t>Making learning happen: 3</a:t>
            </a:r>
            <a:r>
              <a:rPr lang="en-GB" i="1" baseline="30000" dirty="0"/>
              <a:t>rd</a:t>
            </a:r>
            <a:r>
              <a:rPr lang="en-GB" i="1" dirty="0"/>
              <a:t> edition, </a:t>
            </a:r>
            <a:r>
              <a:rPr lang="en-GB" dirty="0"/>
              <a:t>London: Sage. </a:t>
            </a:r>
          </a:p>
          <a:p>
            <a:pPr marL="263525" indent="-263525">
              <a:buNone/>
            </a:pPr>
            <a:r>
              <a:rPr lang="en-GB" dirty="0" err="1"/>
              <a:t>Rotheram</a:t>
            </a:r>
            <a:r>
              <a:rPr lang="en-GB" dirty="0"/>
              <a:t>, B. (2009) </a:t>
            </a:r>
            <a:r>
              <a:rPr lang="en-GB" i="1" dirty="0"/>
              <a:t>Sounds Good,</a:t>
            </a:r>
            <a:r>
              <a:rPr lang="en-GB" dirty="0"/>
              <a:t> JISC project </a:t>
            </a:r>
            <a:r>
              <a:rPr lang="en-GB" u="sng" dirty="0">
                <a:hlinkClick r:id="rId2"/>
              </a:rPr>
              <a:t>http://www.jisc.ac.uk/whatwedo/programmes/usersandinnovation/soundsgood.aspx</a:t>
            </a:r>
            <a:r>
              <a:rPr lang="en-GB" dirty="0"/>
              <a:t> </a:t>
            </a:r>
          </a:p>
          <a:p>
            <a:pPr marL="263525" indent="-263525">
              <a:buNone/>
            </a:pPr>
            <a:r>
              <a:rPr lang="en-GB" dirty="0"/>
              <a:t>Rust, C., Price, M. and O’Donovan, B. (2003) Improving students’ learning by developing their understanding of assessment criteria and processes</a:t>
            </a:r>
            <a:r>
              <a:rPr lang="en-GB" i="1" dirty="0"/>
              <a:t>, Assessment and Evaluation in Higher Education. 28 (2), 147-164.</a:t>
            </a:r>
            <a:endParaRPr lang="en-GB" dirty="0"/>
          </a:p>
        </p:txBody>
      </p:sp>
    </p:spTree>
    <p:extLst>
      <p:ext uri="{BB962C8B-B14F-4D97-AF65-F5344CB8AC3E}">
        <p14:creationId xmlns:p14="http://schemas.microsoft.com/office/powerpoint/2010/main" val="8080494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 9</a:t>
            </a:r>
          </a:p>
        </p:txBody>
      </p:sp>
      <p:sp>
        <p:nvSpPr>
          <p:cNvPr id="3" name="Content Placeholder 2"/>
          <p:cNvSpPr>
            <a:spLocks noGrp="1"/>
          </p:cNvSpPr>
          <p:nvPr>
            <p:ph idx="1"/>
          </p:nvPr>
        </p:nvSpPr>
        <p:spPr>
          <a:xfrm>
            <a:off x="460451" y="1231327"/>
            <a:ext cx="8229600" cy="4789488"/>
          </a:xfrm>
        </p:spPr>
        <p:txBody>
          <a:bodyPr/>
          <a:lstStyle/>
          <a:p>
            <a:pPr marL="263525" indent="-263525" eaLnBrk="1" hangingPunct="1">
              <a:buNone/>
            </a:pPr>
            <a:r>
              <a:rPr lang="en-GB" dirty="0"/>
              <a:t>Ryan, J. (2000) </a:t>
            </a:r>
            <a:r>
              <a:rPr lang="en-GB" i="1" dirty="0"/>
              <a:t>A Guide to Teaching International Students,</a:t>
            </a:r>
            <a:r>
              <a:rPr lang="en-GB" dirty="0"/>
              <a:t> Oxford Centre for Staff and Learning Development.</a:t>
            </a:r>
          </a:p>
          <a:p>
            <a:pPr marL="263525" indent="-263525">
              <a:buNone/>
            </a:pPr>
            <a:r>
              <a:rPr lang="en-GB" dirty="0"/>
              <a:t>Sadler, D. R. (2010) Beyond feedback: Developing student capability in complex appraisal. </a:t>
            </a:r>
            <a:r>
              <a:rPr lang="en-GB" i="1" dirty="0"/>
              <a:t>Assessment &amp; Evaluation in Higher Education, 35</a:t>
            </a:r>
            <a:r>
              <a:rPr lang="en-GB" dirty="0"/>
              <a:t>(5), 535-550.</a:t>
            </a:r>
          </a:p>
          <a:p>
            <a:pPr marL="263525" indent="-263525">
              <a:buNone/>
            </a:pPr>
            <a:r>
              <a:rPr lang="en-GB" dirty="0"/>
              <a:t>Seymour, D. (2005) Learning Outcomes and Assessment: developing assessment criteria for Masters-level dissertations. </a:t>
            </a:r>
            <a:r>
              <a:rPr lang="en-GB" i="1" dirty="0"/>
              <a:t>Brookes </a:t>
            </a:r>
            <a:r>
              <a:rPr lang="en-GB" i="1" dirty="0" err="1"/>
              <a:t>eJournal</a:t>
            </a:r>
            <a:r>
              <a:rPr lang="en-GB" i="1" dirty="0"/>
              <a:t> of Learning and Teaching</a:t>
            </a:r>
            <a:r>
              <a:rPr lang="en-GB" dirty="0"/>
              <a:t> 1(2).</a:t>
            </a:r>
          </a:p>
          <a:p>
            <a:pPr marL="263525" indent="-263525">
              <a:buNone/>
            </a:pPr>
            <a:r>
              <a:rPr lang="en-GB" dirty="0"/>
              <a:t>Winstone, N. and Carless, D. (2020) ‘Designing effective feedback processes in Higher Education: a learning-focussed approach’ Routledge London and New York</a:t>
            </a:r>
          </a:p>
          <a:p>
            <a:pPr marL="263525" indent="-263525">
              <a:buNone/>
            </a:pPr>
            <a:r>
              <a:rPr lang="en-GB" dirty="0"/>
              <a:t>Yorke, M. (1999) </a:t>
            </a:r>
            <a:r>
              <a:rPr lang="en-GB" i="1" dirty="0"/>
              <a:t>Leaving Early: Undergraduate Non-completion in Higher Education,</a:t>
            </a:r>
            <a:r>
              <a:rPr lang="en-GB" dirty="0"/>
              <a:t> London: Routledge.</a:t>
            </a:r>
          </a:p>
        </p:txBody>
      </p:sp>
    </p:spTree>
    <p:extLst>
      <p:ext uri="{BB962C8B-B14F-4D97-AF65-F5344CB8AC3E}">
        <p14:creationId xmlns:p14="http://schemas.microsoft.com/office/powerpoint/2010/main" val="2007725959"/>
      </p:ext>
    </p:extLst>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8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9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0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7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7889</Words>
  <Application>Microsoft Office PowerPoint</Application>
  <PresentationFormat>On-screen Show (4:3)</PresentationFormat>
  <Paragraphs>551</Paragraphs>
  <Slides>94</Slides>
  <Notes>26</Notes>
  <HiddenSlides>0</HiddenSlides>
  <MMClips>0</MMClips>
  <ScaleCrop>false</ScaleCrop>
  <HeadingPairs>
    <vt:vector size="6" baseType="variant">
      <vt:variant>
        <vt:lpstr>Fonts Used</vt:lpstr>
      </vt:variant>
      <vt:variant>
        <vt:i4>13</vt:i4>
      </vt:variant>
      <vt:variant>
        <vt:lpstr>Theme</vt:lpstr>
      </vt:variant>
      <vt:variant>
        <vt:i4>21</vt:i4>
      </vt:variant>
      <vt:variant>
        <vt:lpstr>Slide Titles</vt:lpstr>
      </vt:variant>
      <vt:variant>
        <vt:i4>94</vt:i4>
      </vt:variant>
    </vt:vector>
  </HeadingPairs>
  <TitlesOfParts>
    <vt:vector size="128" baseType="lpstr">
      <vt:lpstr>AR CARTER</vt:lpstr>
      <vt:lpstr>Arial</vt:lpstr>
      <vt:lpstr>Arial Rounded MT Bold</vt:lpstr>
      <vt:lpstr>Blackadder ITC</vt:lpstr>
      <vt:lpstr>Calibri</vt:lpstr>
      <vt:lpstr>Calibri Light</vt:lpstr>
      <vt:lpstr>Comic Sans MS</vt:lpstr>
      <vt:lpstr>Curlz MT</vt:lpstr>
      <vt:lpstr>Gill Sans MT</vt:lpstr>
      <vt:lpstr>Tahoma</vt:lpstr>
      <vt:lpstr>Times New Roman</vt:lpstr>
      <vt:lpstr>Wingdings</vt:lpstr>
      <vt:lpstr>Wingdings 3</vt:lpstr>
      <vt:lpstr>LeedsMet template</vt:lpstr>
      <vt:lpstr>101_Custom Design</vt:lpstr>
      <vt:lpstr>Office Theme</vt:lpstr>
      <vt:lpstr>1_Office Theme</vt:lpstr>
      <vt:lpstr>13_LeedsMet template</vt:lpstr>
      <vt:lpstr>14_LeedsMet template</vt:lpstr>
      <vt:lpstr>15_LeedsMet template</vt:lpstr>
      <vt:lpstr>16_LeedsMet template</vt:lpstr>
      <vt:lpstr>17_LeedsMet template</vt:lpstr>
      <vt:lpstr>18_LeedsMet template</vt:lpstr>
      <vt:lpstr>19_LeedsMet template</vt:lpstr>
      <vt:lpstr>20_LeedsMet template</vt:lpstr>
      <vt:lpstr>83_Custom Design</vt:lpstr>
      <vt:lpstr>75_Custom Design</vt:lpstr>
      <vt:lpstr>79_Custom Design</vt:lpstr>
      <vt:lpstr>105_Custom Design</vt:lpstr>
      <vt:lpstr>4_Office Theme</vt:lpstr>
      <vt:lpstr>84_Custom Design</vt:lpstr>
      <vt:lpstr>4_LeedsMet template</vt:lpstr>
      <vt:lpstr>2_Office Theme</vt:lpstr>
      <vt:lpstr>9_Custom Design</vt:lpstr>
      <vt:lpstr>Assessment and feedback </vt:lpstr>
      <vt:lpstr>Central to student satisfaction, retention and positive regard for our programmes are excellent curriculum design delivery and assessment.</vt:lpstr>
      <vt:lpstr>Designing assessment as a central part of curriculum design</vt:lpstr>
      <vt:lpstr>PowerPoint Presentation</vt:lpstr>
      <vt:lpstr>PowerPoint Presentation</vt:lpstr>
      <vt:lpstr>PowerPoint Presentation</vt:lpstr>
      <vt:lpstr>Are your learning outcomes SMART or VASCULAR? The usual ‘requirements’ are that they be:</vt:lpstr>
      <vt:lpstr>Peter Hartley’s NTFS Bradford-led project on Programme Level Assessment</vt:lpstr>
      <vt:lpstr>What do we mean by Programme Focused Assessment? </vt:lpstr>
      <vt:lpstr>Programme Focused Assessment:  potential benefits include:</vt:lpstr>
      <vt:lpstr>Mapping progression</vt:lpstr>
      <vt:lpstr>The concept of universal design</vt:lpstr>
      <vt:lpstr>PowerPoint Presentation</vt:lpstr>
      <vt:lpstr>VASCULAR learning outcomes</vt:lpstr>
      <vt:lpstr>Phil Race is concerned we need to go beyond learning outcomes and include:</vt:lpstr>
      <vt:lpstr>Enhancing Assessment and Feedback</vt:lpstr>
      <vt:lpstr>Underpinning premises for A4L</vt:lpstr>
      <vt:lpstr>PowerPoint Presentation</vt:lpstr>
      <vt:lpstr>Using assessment for learning  (Sambell et al, 2012)</vt:lpstr>
      <vt:lpstr>Assessment for learning: some useful thoughts</vt:lpstr>
      <vt:lpstr>Assessment for learning</vt:lpstr>
      <vt:lpstr>My fit-for-purpose model of assessment: the key questions</vt:lpstr>
      <vt:lpstr>For any assessment activity, we need to be clear about:</vt:lpstr>
      <vt:lpstr>PowerPoint Presentation</vt:lpstr>
      <vt:lpstr>PowerPoint Presentation</vt:lpstr>
      <vt:lpstr>So to help us focus on assessment criteria and developing students’ assessment literacy, a game!</vt:lpstr>
      <vt:lpstr>PowerPoint Presentation</vt:lpstr>
      <vt:lpstr>Thinking through the issues raised in the biscuit game</vt:lpstr>
      <vt:lpstr>Formative and summative assessment</vt:lpstr>
      <vt:lpstr>The importance of dialogic feedback (Sadler)</vt:lpstr>
      <vt:lpstr>Assessment literacy: students do better if they can: </vt:lpstr>
      <vt:lpstr>Students tend to be more convinced about the fairness of the assessment process if</vt:lpstr>
      <vt:lpstr>PowerPoint Presentation</vt:lpstr>
      <vt:lpstr>Do your international students understand UK assessment approaches?</vt:lpstr>
      <vt:lpstr>PowerPoint Presentation</vt:lpstr>
      <vt:lpstr>What do we mean by ‘traditional assessment formats”? </vt:lpstr>
      <vt:lpstr>Authentic assessment: what are the principal benefits for stakeholders?</vt:lpstr>
      <vt:lpstr>Wiggins (1990) says assessment can be regarded as authentic if we can draw valid inferences about quality from the work students produce</vt:lpstr>
      <vt:lpstr>We often assess what is easy to assess, or proxies of what’s been learned, rather than the learning itself</vt:lpstr>
      <vt:lpstr>How can authentic assessment engage students?</vt:lpstr>
      <vt:lpstr>Questions employers might ask at interview that might help us frame some of our assignments</vt:lpstr>
      <vt:lpstr>Diverse format assignments for authenticity could include:</vt:lpstr>
      <vt:lpstr>PowerPoint Presentation</vt:lpstr>
      <vt:lpstr>Standing on the shoulders of  giants</vt:lpstr>
      <vt:lpstr>5 References to feedback resouces</vt:lpstr>
      <vt:lpstr>You can download free much of my published work</vt:lpstr>
      <vt:lpstr>The three questions always in each student’s mind…</vt:lpstr>
      <vt:lpstr>Addressing the 2020s: Eight concurrent, related paradigm shifts</vt:lpstr>
      <vt:lpstr>Addressing the 2020s: Eight concurrent, related paradigm shifts</vt:lpstr>
      <vt:lpstr>Teaching, learning and enthusiasm</vt:lpstr>
      <vt:lpstr>PowerPoint Presentation</vt:lpstr>
      <vt:lpstr> How students really learn </vt:lpstr>
      <vt:lpstr>PowerPoint Presentation</vt:lpstr>
      <vt:lpstr>PowerPoint Presentation</vt:lpstr>
      <vt:lpstr>PowerPoint Presentation</vt:lpstr>
      <vt:lpstr>Feedback</vt:lpstr>
      <vt:lpstr>Link to videos made by Sue Beckingham of SHU</vt:lpstr>
      <vt:lpstr>My favourite new book…</vt:lpstr>
      <vt:lpstr>Use link below to download the materials on feedback and assessment produced in 2017-18 by Kay Sambell, Sally Brown and Phil Race for Edinburgh Napier University</vt:lpstr>
      <vt:lpstr>Employers need ‘deep skills’?</vt:lpstr>
      <vt:lpstr>Experience of Royce Sadler on standards, assessment and feedback</vt:lpstr>
      <vt:lpstr>WIIFM  </vt:lpstr>
      <vt:lpstr>Feedback and emotions</vt:lpstr>
      <vt:lpstr>PowerPoint Presentation</vt:lpstr>
      <vt:lpstr>Developing students’ feedback literacy</vt:lpstr>
      <vt:lpstr>Task: think about ghastly feedback</vt:lpstr>
      <vt:lpstr>Feedback needs to have a future focus</vt:lpstr>
      <vt:lpstr>Quality feedback: 3 functions</vt:lpstr>
      <vt:lpstr>PowerPoint Presentation</vt:lpstr>
      <vt:lpstr>Feedback works badly when it…</vt:lpstr>
      <vt:lpstr>What’s wrong with feedback?</vt:lpstr>
      <vt:lpstr>But what’s really wrong with feedback?</vt:lpstr>
      <vt:lpstr>To give feedback more effectively  &amp; efficiently, we can:</vt:lpstr>
      <vt:lpstr>Sample assignment return proforma</vt:lpstr>
      <vt:lpstr>PowerPoint Presentation</vt:lpstr>
      <vt:lpstr>PowerPoint Presentation</vt:lpstr>
      <vt:lpstr>Helping students better understand what is needed of them through anticipatory feedback </vt:lpstr>
      <vt:lpstr>Briefings for students: setting the context</vt:lpstr>
      <vt:lpstr>Essential components of an effective assignment brief I would suggest include:</vt:lpstr>
      <vt:lpstr>What are exemplars, and how can we use them productively?</vt:lpstr>
      <vt:lpstr>Exemplars can enable students to:</vt:lpstr>
      <vt:lpstr>What can we do when using exemplars? </vt:lpstr>
      <vt:lpstr>Making assessment work well</vt:lpstr>
      <vt:lpstr>Are your students aware of all the processes and procedures we use to ensure fair assessment? </vt:lpstr>
      <vt:lpstr>Conclusions The choices are stark: We can either:</vt:lpstr>
      <vt:lpstr>Useful references: 1</vt:lpstr>
      <vt:lpstr>Useful references: 2</vt:lpstr>
      <vt:lpstr>Useful references: 3</vt:lpstr>
      <vt:lpstr>Useful references: 4</vt:lpstr>
      <vt:lpstr>Useful references: 5</vt:lpstr>
      <vt:lpstr>Useful references: 6</vt:lpstr>
      <vt:lpstr>Useful references: 7</vt:lpstr>
      <vt:lpstr>Useful references: 8</vt:lpstr>
      <vt:lpstr>Useful references: 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2019-11-25T20:08:54Z</dcterms:modified>
</cp:coreProperties>
</file>