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7" r:id="rId2"/>
    <p:sldId id="271" r:id="rId3"/>
    <p:sldId id="272" r:id="rId4"/>
    <p:sldId id="273" r:id="rId5"/>
    <p:sldId id="1719" r:id="rId6"/>
    <p:sldId id="1715" r:id="rId7"/>
    <p:sldId id="275" r:id="rId8"/>
    <p:sldId id="276" r:id="rId9"/>
    <p:sldId id="277" r:id="rId10"/>
    <p:sldId id="284" r:id="rId11"/>
    <p:sldId id="1716" r:id="rId12"/>
    <p:sldId id="278" r:id="rId13"/>
    <p:sldId id="270" r:id="rId14"/>
    <p:sldId id="285" r:id="rId15"/>
    <p:sldId id="279" r:id="rId16"/>
    <p:sldId id="269" r:id="rId17"/>
    <p:sldId id="1720" r:id="rId18"/>
    <p:sldId id="280" r:id="rId19"/>
    <p:sldId id="282" r:id="rId20"/>
    <p:sldId id="283" r:id="rId21"/>
    <p:sldId id="281" r:id="rId22"/>
    <p:sldId id="286" r:id="rId23"/>
    <p:sldId id="287" r:id="rId24"/>
    <p:sldId id="1717" r:id="rId25"/>
    <p:sldId id="1718"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333" autoAdjust="0"/>
  </p:normalViewPr>
  <p:slideViewPr>
    <p:cSldViewPr snapToGrid="0">
      <p:cViewPr varScale="1">
        <p:scale>
          <a:sx n="69" d="100"/>
          <a:sy n="69" d="100"/>
        </p:scale>
        <p:origin x="1272" y="78"/>
      </p:cViewPr>
      <p:guideLst/>
    </p:cSldViewPr>
  </p:slideViewPr>
  <p:notesTextViewPr>
    <p:cViewPr>
      <p:scale>
        <a:sx n="1" d="1"/>
        <a:sy n="1" d="1"/>
      </p:scale>
      <p:origin x="0" y="0"/>
    </p:cViewPr>
  </p:notesTextViewPr>
  <p:sorterViewPr>
    <p:cViewPr>
      <p:scale>
        <a:sx n="100" d="100"/>
        <a:sy n="100" d="100"/>
      </p:scale>
      <p:origin x="0" y="-10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7835F-59C0-4F35-90B1-75027C017F0A}" type="datetimeFigureOut">
              <a:rPr lang="en-GB" smtClean="0"/>
              <a:t>10/11/2019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5D3C2-D684-4964-8ED4-5E09AE832E37}" type="slidenum">
              <a:rPr lang="en-GB" smtClean="0"/>
              <a:t>‹#›</a:t>
            </a:fld>
            <a:endParaRPr lang="en-GB"/>
          </a:p>
        </p:txBody>
      </p:sp>
    </p:spTree>
    <p:extLst>
      <p:ext uri="{BB962C8B-B14F-4D97-AF65-F5344CB8AC3E}">
        <p14:creationId xmlns:p14="http://schemas.microsoft.com/office/powerpoint/2010/main" val="336946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A88113-30B1-4F84-86F2-04E89C1C7437}" type="slidenum">
              <a:rPr lang="en-GB" smtClean="0"/>
              <a:t>1</a:t>
            </a:fld>
            <a:endParaRPr lang="en-GB"/>
          </a:p>
        </p:txBody>
      </p:sp>
    </p:spTree>
    <p:extLst>
      <p:ext uri="{BB962C8B-B14F-4D97-AF65-F5344CB8AC3E}">
        <p14:creationId xmlns:p14="http://schemas.microsoft.com/office/powerpoint/2010/main" val="116147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Conservatory days: Kay to talk about the concept of self-led cost-free mutual self-development and illustrate it with a photo of our book as an output. It’s possible to do all this for free and without permission</a:t>
            </a:r>
          </a:p>
        </p:txBody>
      </p:sp>
      <p:sp>
        <p:nvSpPr>
          <p:cNvPr id="4" name="Slide Number Placeholder 3"/>
          <p:cNvSpPr>
            <a:spLocks noGrp="1"/>
          </p:cNvSpPr>
          <p:nvPr>
            <p:ph type="sldNum" sz="quarter" idx="5"/>
          </p:nvPr>
        </p:nvSpPr>
        <p:spPr/>
        <p:txBody>
          <a:bodyPr/>
          <a:lstStyle/>
          <a:p>
            <a:fld id="{27A88113-30B1-4F84-86F2-04E89C1C7437}" type="slidenum">
              <a:rPr lang="en-GB" smtClean="0"/>
              <a:t>13</a:t>
            </a:fld>
            <a:endParaRPr lang="en-GB"/>
          </a:p>
        </p:txBody>
      </p:sp>
    </p:spTree>
    <p:extLst>
      <p:ext uri="{BB962C8B-B14F-4D97-AF65-F5344CB8AC3E}">
        <p14:creationId xmlns:p14="http://schemas.microsoft.com/office/powerpoint/2010/main" val="54008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go mad in Padua/Cork/ the world: Sally talk about collectively contributing to things here no one pays us, just covers expenses or we pay out of our own money and there’s lots in it for everyone. Talk about outputs including the Padua journals</a:t>
            </a:r>
          </a:p>
          <a:p>
            <a:endParaRPr lang="en-GB" dirty="0"/>
          </a:p>
        </p:txBody>
      </p:sp>
      <p:sp>
        <p:nvSpPr>
          <p:cNvPr id="4" name="Slide Number Placeholder 3"/>
          <p:cNvSpPr>
            <a:spLocks noGrp="1"/>
          </p:cNvSpPr>
          <p:nvPr>
            <p:ph type="sldNum" sz="quarter" idx="5"/>
          </p:nvPr>
        </p:nvSpPr>
        <p:spPr/>
        <p:txBody>
          <a:bodyPr/>
          <a:lstStyle/>
          <a:p>
            <a:fld id="{27A88113-30B1-4F84-86F2-04E89C1C7437}" type="slidenum">
              <a:rPr lang="en-GB" smtClean="0"/>
              <a:t>16</a:t>
            </a:fld>
            <a:endParaRPr lang="en-GB"/>
          </a:p>
        </p:txBody>
      </p:sp>
    </p:spTree>
    <p:extLst>
      <p:ext uri="{BB962C8B-B14F-4D97-AF65-F5344CB8AC3E}">
        <p14:creationId xmlns:p14="http://schemas.microsoft.com/office/powerpoint/2010/main" val="22245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839A-3240-4E34-9918-D4C670CDCE3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ACBF8D0-4CBA-418A-8375-2630553293B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C5ECF3-FECC-441B-9540-D36864C9E365}"/>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5" name="Footer Placeholder 4">
            <a:extLst>
              <a:ext uri="{FF2B5EF4-FFF2-40B4-BE49-F238E27FC236}">
                <a16:creationId xmlns:a16="http://schemas.microsoft.com/office/drawing/2014/main" id="{012972CA-C1D4-4C11-A629-1BA29FC4A2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11D896-6218-4105-9E7F-7A930F8203A3}"/>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37044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CED0-5DC7-4254-9E0B-C24EC3F02A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C7EAAF-3C69-4582-97A1-F6F26E7232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F823A5-F275-4F87-92C3-8E288B555F8D}"/>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5" name="Footer Placeholder 4">
            <a:extLst>
              <a:ext uri="{FF2B5EF4-FFF2-40B4-BE49-F238E27FC236}">
                <a16:creationId xmlns:a16="http://schemas.microsoft.com/office/drawing/2014/main" id="{06E8AB12-98FA-47A4-989A-EF5B34AD5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7538D4-8024-498E-B219-BCE6DAF4ED8F}"/>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46101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A1679-B8F0-4715-A1DA-894CAB9167B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EB2492-EDDF-45FF-8703-A0CBB5AA64C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8F99AB-89EA-4D4B-BDFF-5C48FC15756B}"/>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5" name="Footer Placeholder 4">
            <a:extLst>
              <a:ext uri="{FF2B5EF4-FFF2-40B4-BE49-F238E27FC236}">
                <a16:creationId xmlns:a16="http://schemas.microsoft.com/office/drawing/2014/main" id="{5CB3D71D-AF6D-4363-AC56-113B67109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754CD2-2F82-4229-B105-FBFA833E9209}"/>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196849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2EF4-F31C-4E98-B126-637A994BCA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39B06-E26A-43DC-B211-EF80C20807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59E966-CD52-4C99-8F94-F8DAF0E232A4}"/>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5" name="Footer Placeholder 4">
            <a:extLst>
              <a:ext uri="{FF2B5EF4-FFF2-40B4-BE49-F238E27FC236}">
                <a16:creationId xmlns:a16="http://schemas.microsoft.com/office/drawing/2014/main" id="{B26D3E43-934D-47C0-A8DB-73513535E1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EC63E6-168D-4C52-96C4-6744829E02B5}"/>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207802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929-5FF8-465D-9DB7-53E4A67685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7C792E-33E4-422B-839A-554734AC3C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45C2A8-B022-4FDF-B81E-932CC470048D}"/>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5" name="Footer Placeholder 4">
            <a:extLst>
              <a:ext uri="{FF2B5EF4-FFF2-40B4-BE49-F238E27FC236}">
                <a16:creationId xmlns:a16="http://schemas.microsoft.com/office/drawing/2014/main" id="{459B664B-B2B9-4502-BAD9-721914A80A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F9039-7C5F-437F-91DD-A2303A630E32}"/>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353084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7F37-8ABC-4750-9006-6FF979A088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098948-F09B-4A48-A3D2-928FAFEECE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E6952D-F36A-4CF4-BBD7-2AD0E11166D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D43414-BCAD-4870-8A92-4BDA92141582}"/>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6" name="Footer Placeholder 5">
            <a:extLst>
              <a:ext uri="{FF2B5EF4-FFF2-40B4-BE49-F238E27FC236}">
                <a16:creationId xmlns:a16="http://schemas.microsoft.com/office/drawing/2014/main" id="{EF2993AE-F19E-49EF-B601-356E98A12E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DF2C9F-8BB2-4165-9C4D-F88403BA0D45}"/>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303438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F6CA-1C74-4C74-AA34-57369F55B2F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6EF22D-FB3A-42B6-94B3-98188EB97B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D55FC5F-12EE-4072-87AC-0C6C18EEF1B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FC9276-2750-490E-90AC-EA26553A44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25DDED7-D5E0-42D9-AD55-85F14F159B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63939B-6A2F-4EAC-96C7-3F47EC6AE34C}"/>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8" name="Footer Placeholder 7">
            <a:extLst>
              <a:ext uri="{FF2B5EF4-FFF2-40B4-BE49-F238E27FC236}">
                <a16:creationId xmlns:a16="http://schemas.microsoft.com/office/drawing/2014/main" id="{38548072-AE64-4FC6-A598-0007B3243E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7B5BDE-409A-48FE-8CB4-15314F1AD591}"/>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312775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B202-C9FE-4F39-B504-A07941EC2D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A7E06F-C04E-49E9-A9A3-B720014E8615}"/>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4" name="Footer Placeholder 3">
            <a:extLst>
              <a:ext uri="{FF2B5EF4-FFF2-40B4-BE49-F238E27FC236}">
                <a16:creationId xmlns:a16="http://schemas.microsoft.com/office/drawing/2014/main" id="{698EB60F-1728-4F5E-9D93-17A2499407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52397A-4E29-49D9-8791-BD77ED1FC92B}"/>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415404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958327-2CD3-4EC2-8309-705BEBA93DA7}"/>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3" name="Footer Placeholder 2">
            <a:extLst>
              <a:ext uri="{FF2B5EF4-FFF2-40B4-BE49-F238E27FC236}">
                <a16:creationId xmlns:a16="http://schemas.microsoft.com/office/drawing/2014/main" id="{9E0A675D-AD37-402A-8FAE-EAF68ED06B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DA12FE-5D63-4E5B-AA22-A785FB3FFBF0}"/>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398527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CE82-8938-4BCF-A507-F81F19CC5B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8A6438-0A99-40A9-9805-7F78FF5DE0A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60DAAE-F2E1-4FF1-A967-BEAA1F2825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E34E0C6-0487-4CC7-911E-4B01C10D4797}"/>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6" name="Footer Placeholder 5">
            <a:extLst>
              <a:ext uri="{FF2B5EF4-FFF2-40B4-BE49-F238E27FC236}">
                <a16:creationId xmlns:a16="http://schemas.microsoft.com/office/drawing/2014/main" id="{4445EB3C-6839-4F28-BEF8-7AE07AE713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C8185F-3CCB-4048-ABA6-4E4E3336B316}"/>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42292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B0F3-7259-4CF5-94BD-DF550FDE3FD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B1FE25-3E4A-4DB6-85E4-4DF49AA3F8A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ACEB854-ADDE-41C4-9826-6E0424B951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503717-6A83-4E34-9972-686178D8D8A6}"/>
              </a:ext>
            </a:extLst>
          </p:cNvPr>
          <p:cNvSpPr>
            <a:spLocks noGrp="1"/>
          </p:cNvSpPr>
          <p:nvPr>
            <p:ph type="dt" sz="half" idx="10"/>
          </p:nvPr>
        </p:nvSpPr>
        <p:spPr/>
        <p:txBody>
          <a:bodyPr/>
          <a:lstStyle/>
          <a:p>
            <a:fld id="{F2453631-94BC-4B5D-A06F-F053C63321B4}" type="datetimeFigureOut">
              <a:rPr lang="en-GB" smtClean="0"/>
              <a:t>10/11/2019</a:t>
            </a:fld>
            <a:endParaRPr lang="en-GB"/>
          </a:p>
        </p:txBody>
      </p:sp>
      <p:sp>
        <p:nvSpPr>
          <p:cNvPr id="6" name="Footer Placeholder 5">
            <a:extLst>
              <a:ext uri="{FF2B5EF4-FFF2-40B4-BE49-F238E27FC236}">
                <a16:creationId xmlns:a16="http://schemas.microsoft.com/office/drawing/2014/main" id="{C30C9BEC-9D57-45C8-8603-3E2E5419CD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AF0DA0-A926-4BEF-97E3-C233F1572DAF}"/>
              </a:ext>
            </a:extLst>
          </p:cNvPr>
          <p:cNvSpPr>
            <a:spLocks noGrp="1"/>
          </p:cNvSpPr>
          <p:nvPr>
            <p:ph type="sldNum" sz="quarter" idx="12"/>
          </p:nvPr>
        </p:nvSpPr>
        <p:spPr/>
        <p:txBody>
          <a:bodyPr/>
          <a:lstStyle/>
          <a:p>
            <a:fld id="{3581F9D7-45F5-4EC0-BD6D-542E9112340D}" type="slidenum">
              <a:rPr lang="en-GB" smtClean="0"/>
              <a:t>‹#›</a:t>
            </a:fld>
            <a:endParaRPr lang="en-GB"/>
          </a:p>
        </p:txBody>
      </p:sp>
    </p:spTree>
    <p:extLst>
      <p:ext uri="{BB962C8B-B14F-4D97-AF65-F5344CB8AC3E}">
        <p14:creationId xmlns:p14="http://schemas.microsoft.com/office/powerpoint/2010/main" val="414683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87DE6-62CD-4263-9DFB-E165229E07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20EB8D-33D3-4FBC-B0EA-00A3199F5D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586598-4C0A-4109-AC1D-B00CFA8EFFB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453631-94BC-4B5D-A06F-F053C63321B4}" type="datetimeFigureOut">
              <a:rPr lang="en-GB" smtClean="0"/>
              <a:t>10/11/2019</a:t>
            </a:fld>
            <a:endParaRPr lang="en-GB"/>
          </a:p>
        </p:txBody>
      </p:sp>
      <p:sp>
        <p:nvSpPr>
          <p:cNvPr id="5" name="Footer Placeholder 4">
            <a:extLst>
              <a:ext uri="{FF2B5EF4-FFF2-40B4-BE49-F238E27FC236}">
                <a16:creationId xmlns:a16="http://schemas.microsoft.com/office/drawing/2014/main" id="{9306D344-84C7-4799-9366-A7DFB7B84E4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76E0F8-D3FC-4149-98A1-C13B8525FEE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81F9D7-45F5-4EC0-BD6D-542E9112340D}" type="slidenum">
              <a:rPr lang="en-GB" smtClean="0"/>
              <a:t>‹#›</a:t>
            </a:fld>
            <a:endParaRPr lang="en-GB"/>
          </a:p>
        </p:txBody>
      </p:sp>
    </p:spTree>
    <p:extLst>
      <p:ext uri="{BB962C8B-B14F-4D97-AF65-F5344CB8AC3E}">
        <p14:creationId xmlns:p14="http://schemas.microsoft.com/office/powerpoint/2010/main" val="3669674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transforming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8942-4856-419B-8901-3A336BFD17C7}"/>
              </a:ext>
            </a:extLst>
          </p:cNvPr>
          <p:cNvSpPr>
            <a:spLocks noGrp="1"/>
          </p:cNvSpPr>
          <p:nvPr>
            <p:ph type="ctrTitle"/>
          </p:nvPr>
        </p:nvSpPr>
        <p:spPr>
          <a:xfrm>
            <a:off x="366487" y="1331232"/>
            <a:ext cx="4902200" cy="4195536"/>
          </a:xfrm>
        </p:spPr>
        <p:txBody>
          <a:bodyPr anchor="ctr">
            <a:normAutofit/>
          </a:bodyPr>
          <a:lstStyle/>
          <a:p>
            <a:r>
              <a:rPr lang="en-GB" sz="4100" b="1" dirty="0">
                <a:latin typeface="+mn-lt"/>
              </a:rPr>
              <a:t>Doing it for ourselves: collegially developed professional educational development as a means of self care</a:t>
            </a:r>
          </a:p>
        </p:txBody>
      </p:sp>
      <p:sp>
        <p:nvSpPr>
          <p:cNvPr id="8" name="Rectangle 7">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1951" y="0"/>
            <a:ext cx="348204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a:extLst>
              <a:ext uri="{FF2B5EF4-FFF2-40B4-BE49-F238E27FC236}">
                <a16:creationId xmlns:a16="http://schemas.microsoft.com/office/drawing/2014/main" id="{F53636FA-71B0-4518-B178-7952165311E4}"/>
              </a:ext>
            </a:extLst>
          </p:cNvPr>
          <p:cNvSpPr>
            <a:spLocks noGrp="1"/>
          </p:cNvSpPr>
          <p:nvPr>
            <p:ph type="subTitle" idx="1"/>
          </p:nvPr>
        </p:nvSpPr>
        <p:spPr>
          <a:xfrm>
            <a:off x="5915891" y="637309"/>
            <a:ext cx="3117273" cy="4889459"/>
          </a:xfrm>
        </p:spPr>
        <p:txBody>
          <a:bodyPr anchor="ctr">
            <a:normAutofit/>
          </a:bodyPr>
          <a:lstStyle/>
          <a:p>
            <a:pPr algn="l"/>
            <a:r>
              <a:rPr lang="en-GB" sz="2800" b="1" dirty="0">
                <a:solidFill>
                  <a:srgbClr val="FFFFFF"/>
                </a:solidFill>
              </a:rPr>
              <a:t>Sally Brown, Independent Consultant,</a:t>
            </a:r>
          </a:p>
          <a:p>
            <a:pPr algn="l"/>
            <a:endParaRPr lang="en-GB" sz="2800" b="1" dirty="0">
              <a:solidFill>
                <a:srgbClr val="FFFFFF"/>
              </a:solidFill>
            </a:endParaRPr>
          </a:p>
          <a:p>
            <a:pPr algn="l"/>
            <a:r>
              <a:rPr lang="en-GB" sz="2800" b="1" dirty="0">
                <a:solidFill>
                  <a:srgbClr val="FFFFFF"/>
                </a:solidFill>
              </a:rPr>
              <a:t>Kay Sambell, Edinburgh Napier University </a:t>
            </a:r>
          </a:p>
          <a:p>
            <a:pPr algn="l"/>
            <a:endParaRPr lang="en-GB" sz="2800" b="1" dirty="0">
              <a:solidFill>
                <a:srgbClr val="FFFFFF"/>
              </a:solidFill>
            </a:endParaRPr>
          </a:p>
          <a:p>
            <a:pPr algn="l"/>
            <a:r>
              <a:rPr lang="en-GB" sz="2800" b="1" dirty="0">
                <a:solidFill>
                  <a:srgbClr val="FFFFFF"/>
                </a:solidFill>
              </a:rPr>
              <a:t>Linda Graham, University of Sunderland </a:t>
            </a:r>
          </a:p>
        </p:txBody>
      </p:sp>
    </p:spTree>
    <p:extLst>
      <p:ext uri="{BB962C8B-B14F-4D97-AF65-F5344CB8AC3E}">
        <p14:creationId xmlns:p14="http://schemas.microsoft.com/office/powerpoint/2010/main" val="371508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BF5E-272D-4DE6-8722-568EB27E203E}"/>
              </a:ext>
            </a:extLst>
          </p:cNvPr>
          <p:cNvSpPr>
            <a:spLocks noGrp="1"/>
          </p:cNvSpPr>
          <p:nvPr>
            <p:ph type="title"/>
          </p:nvPr>
        </p:nvSpPr>
        <p:spPr/>
        <p:txBody>
          <a:bodyPr vert="horz" lIns="91440" tIns="45720" rIns="91440" bIns="45720" rtlCol="0" anchor="ctr">
            <a:normAutofit/>
          </a:bodyPr>
          <a:lstStyle/>
          <a:p>
            <a:r>
              <a:rPr lang="en-GB" sz="4000" b="1">
                <a:latin typeface="+mn-lt"/>
              </a:rPr>
              <a:t>This technique is based upon three basic assumptions:</a:t>
            </a:r>
            <a:endParaRPr lang="en-GB" sz="4000" b="1" dirty="0">
              <a:latin typeface="+mn-lt"/>
            </a:endParaRPr>
          </a:p>
        </p:txBody>
      </p:sp>
      <p:sp>
        <p:nvSpPr>
          <p:cNvPr id="3" name="Content Placeholder 2">
            <a:extLst>
              <a:ext uri="{FF2B5EF4-FFF2-40B4-BE49-F238E27FC236}">
                <a16:creationId xmlns:a16="http://schemas.microsoft.com/office/drawing/2014/main" id="{7D9C6CFF-872A-4005-B8E4-C51F6258B052}"/>
              </a:ext>
            </a:extLst>
          </p:cNvPr>
          <p:cNvSpPr>
            <a:spLocks noGrp="1"/>
          </p:cNvSpPr>
          <p:nvPr>
            <p:ph idx="1"/>
          </p:nvPr>
        </p:nvSpPr>
        <p:spPr>
          <a:xfrm>
            <a:off x="628650" y="1690689"/>
            <a:ext cx="7886700" cy="4486274"/>
          </a:xfrm>
        </p:spPr>
        <p:txBody>
          <a:bodyPr vert="horz" lIns="91440" tIns="45720" rIns="91440" bIns="45720" rtlCol="0">
            <a:normAutofit fontScale="92500" lnSpcReduction="10000"/>
          </a:bodyPr>
          <a:lstStyle/>
          <a:p>
            <a:r>
              <a:rPr lang="en-GB" sz="2800" b="1" dirty="0"/>
              <a:t>‘A different way of seeing time [no longer focused on the concept of becoming productive] alleviates anxiety and in doing so leads to enhanced personal effectiveness.’</a:t>
            </a:r>
          </a:p>
          <a:p>
            <a:r>
              <a:rPr lang="en-GB" sz="2800" b="1" dirty="0"/>
              <a:t>‘Better use of the mind enables us to achieve greater clarity of thought, higher consciousness, and sharper focus, all the while facilitating learning.’</a:t>
            </a:r>
          </a:p>
          <a:p>
            <a:r>
              <a:rPr lang="en-GB" sz="2800" b="1" dirty="0"/>
              <a:t>‘Employing easy-to-use, unobtrusive tools reduces the complexity of applying the Technique while favouring continuity and allows you to concentrate your efforts on the activities you want to accomplish’ (Cirillo, 2006).</a:t>
            </a:r>
          </a:p>
          <a:p>
            <a:endParaRPr lang="en-GB" sz="2800" b="1" dirty="0"/>
          </a:p>
        </p:txBody>
      </p:sp>
    </p:spTree>
    <p:extLst>
      <p:ext uri="{BB962C8B-B14F-4D97-AF65-F5344CB8AC3E}">
        <p14:creationId xmlns:p14="http://schemas.microsoft.com/office/powerpoint/2010/main" val="392079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BFED-F13B-41E4-B7CE-9B4C245418E0}"/>
              </a:ext>
            </a:extLst>
          </p:cNvPr>
          <p:cNvSpPr>
            <a:spLocks noGrp="1"/>
          </p:cNvSpPr>
          <p:nvPr>
            <p:ph type="title"/>
          </p:nvPr>
        </p:nvSpPr>
        <p:spPr>
          <a:xfrm>
            <a:off x="486696" y="629266"/>
            <a:ext cx="2738601" cy="1676603"/>
          </a:xfrm>
        </p:spPr>
        <p:txBody>
          <a:bodyPr>
            <a:normAutofit/>
          </a:bodyPr>
          <a:lstStyle/>
          <a:p>
            <a:r>
              <a:rPr lang="en-GB" sz="3600" b="1" dirty="0"/>
              <a:t>Task 3</a:t>
            </a:r>
          </a:p>
        </p:txBody>
      </p:sp>
      <p:sp>
        <p:nvSpPr>
          <p:cNvPr id="13" name="Content Placeholder 7">
            <a:extLst>
              <a:ext uri="{FF2B5EF4-FFF2-40B4-BE49-F238E27FC236}">
                <a16:creationId xmlns:a16="http://schemas.microsoft.com/office/drawing/2014/main" id="{FBB73489-6808-41C1-A5A0-5AEAD1F6C28A}"/>
              </a:ext>
            </a:extLst>
          </p:cNvPr>
          <p:cNvSpPr>
            <a:spLocks noGrp="1"/>
          </p:cNvSpPr>
          <p:nvPr>
            <p:ph idx="1"/>
          </p:nvPr>
        </p:nvSpPr>
        <p:spPr>
          <a:xfrm>
            <a:off x="143774" y="2030083"/>
            <a:ext cx="3081523" cy="3785419"/>
          </a:xfrm>
        </p:spPr>
        <p:txBody>
          <a:bodyPr>
            <a:normAutofit/>
          </a:bodyPr>
          <a:lstStyle/>
          <a:p>
            <a:r>
              <a:rPr lang="en-US" sz="2400" b="1" dirty="0"/>
              <a:t>Try a tiny cherry pomodoro (10 mins).</a:t>
            </a:r>
          </a:p>
          <a:p>
            <a:r>
              <a:rPr lang="en-US" sz="2400" b="1" dirty="0"/>
              <a:t>Write the first two paragraphs on any article on learning and teaching that set the current scene in higher education.</a:t>
            </a:r>
          </a:p>
        </p:txBody>
      </p:sp>
      <p:pic>
        <p:nvPicPr>
          <p:cNvPr id="4" name="Content Placeholder 3">
            <a:extLst>
              <a:ext uri="{FF2B5EF4-FFF2-40B4-BE49-F238E27FC236}">
                <a16:creationId xmlns:a16="http://schemas.microsoft.com/office/drawing/2014/main" id="{F49ABCF3-1424-4AD5-BA64-FEF5667B91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9292" y="10"/>
            <a:ext cx="5664708" cy="6857990"/>
          </a:xfrm>
          <a:prstGeom prst="rect">
            <a:avLst/>
          </a:prstGeom>
          <a:effectLst/>
        </p:spPr>
      </p:pic>
    </p:spTree>
    <p:extLst>
      <p:ext uri="{BB962C8B-B14F-4D97-AF65-F5344CB8AC3E}">
        <p14:creationId xmlns:p14="http://schemas.microsoft.com/office/powerpoint/2010/main" val="390870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AAB7-6D9D-45B6-A5E6-C74DB7ED2D04}"/>
              </a:ext>
            </a:extLst>
          </p:cNvPr>
          <p:cNvSpPr>
            <a:spLocks noGrp="1"/>
          </p:cNvSpPr>
          <p:nvPr>
            <p:ph type="title"/>
          </p:nvPr>
        </p:nvSpPr>
        <p:spPr>
          <a:xfrm>
            <a:off x="3724072" y="255195"/>
            <a:ext cx="4939868" cy="1286160"/>
          </a:xfrm>
        </p:spPr>
        <p:txBody>
          <a:bodyPr vert="horz" lIns="91440" tIns="45720" rIns="91440" bIns="45720" rtlCol="0" anchor="b">
            <a:normAutofit/>
          </a:bodyPr>
          <a:lstStyle/>
          <a:p>
            <a:r>
              <a:rPr lang="en-GB" sz="2800" b="1" dirty="0">
                <a:latin typeface="+mn-lt"/>
              </a:rPr>
              <a:t>Convene self-supported mutual encouragement activities</a:t>
            </a:r>
          </a:p>
        </p:txBody>
      </p:sp>
      <p:sp>
        <p:nvSpPr>
          <p:cNvPr id="3" name="Content Placeholder 2">
            <a:extLst>
              <a:ext uri="{FF2B5EF4-FFF2-40B4-BE49-F238E27FC236}">
                <a16:creationId xmlns:a16="http://schemas.microsoft.com/office/drawing/2014/main" id="{A46927C5-B223-4125-A7D2-AB527A962E66}"/>
              </a:ext>
            </a:extLst>
          </p:cNvPr>
          <p:cNvSpPr>
            <a:spLocks noGrp="1"/>
          </p:cNvSpPr>
          <p:nvPr>
            <p:ph idx="1"/>
          </p:nvPr>
        </p:nvSpPr>
        <p:spPr>
          <a:xfrm>
            <a:off x="3724073" y="1541355"/>
            <a:ext cx="4939867" cy="5205809"/>
          </a:xfrm>
        </p:spPr>
        <p:txBody>
          <a:bodyPr vert="horz" lIns="91440" tIns="45720" rIns="91440" bIns="45720" rtlCol="0">
            <a:normAutofit/>
          </a:bodyPr>
          <a:lstStyle/>
          <a:p>
            <a:pPr marL="0" indent="0">
              <a:buNone/>
            </a:pPr>
            <a:r>
              <a:rPr lang="en-GB" sz="1800" b="1"/>
              <a:t>If your institution doesn’t formally offer support for writing about pedagogic practice, it’s possible you might need to self-generate it;</a:t>
            </a:r>
          </a:p>
          <a:p>
            <a:r>
              <a:rPr lang="en-GB" sz="1800" b="1"/>
              <a:t>Our version comprises ‘when our jobs took us in different directions and to different HEIs, we decided we would still like to continue working together but had no funds for paid writing retreats etc.</a:t>
            </a:r>
          </a:p>
          <a:p>
            <a:r>
              <a:rPr lang="en-GB" sz="1800" b="1"/>
              <a:t>A child’s easel replaces a flip chart, with lining paper for scribing on, and our principal resource (other than home-made food) is each other’s energy, support and senses of humour.</a:t>
            </a:r>
          </a:p>
          <a:p>
            <a:r>
              <a:rPr lang="en-GB" sz="1800" b="1"/>
              <a:t>So far we have co-produced a book (Sambell et al, 2017), a suite of open educational development resources that have been used in three HEIs, several conference presentations as well as five journal articles, in the UK and internationally.</a:t>
            </a:r>
          </a:p>
        </p:txBody>
      </p:sp>
      <p:pic>
        <p:nvPicPr>
          <p:cNvPr id="4" name="Picture 3">
            <a:extLst>
              <a:ext uri="{FF2B5EF4-FFF2-40B4-BE49-F238E27FC236}">
                <a16:creationId xmlns:a16="http://schemas.microsoft.com/office/drawing/2014/main" id="{9B8C1AE3-91F1-401E-8A6E-1CAD51698C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spTree>
    <p:extLst>
      <p:ext uri="{BB962C8B-B14F-4D97-AF65-F5344CB8AC3E}">
        <p14:creationId xmlns:p14="http://schemas.microsoft.com/office/powerpoint/2010/main" val="21132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2213A-F13E-4D9D-8FCF-88FB3A5BBED2}"/>
              </a:ext>
            </a:extLst>
          </p:cNvPr>
          <p:cNvSpPr>
            <a:spLocks noGrp="1"/>
          </p:cNvSpPr>
          <p:nvPr>
            <p:ph type="title"/>
          </p:nvPr>
        </p:nvSpPr>
        <p:spPr>
          <a:xfrm>
            <a:off x="3452601" y="4741948"/>
            <a:ext cx="5122140" cy="862031"/>
          </a:xfrm>
        </p:spPr>
        <p:txBody>
          <a:bodyPr vert="horz" lIns="91440" tIns="45720" rIns="91440" bIns="45720" rtlCol="0" anchor="b">
            <a:normAutofit/>
          </a:bodyPr>
          <a:lstStyle/>
          <a:p>
            <a:br>
              <a:rPr lang="en-US" sz="1700" b="1" kern="1200">
                <a:solidFill>
                  <a:srgbClr val="FFFFFF"/>
                </a:solidFill>
                <a:latin typeface="+mj-lt"/>
                <a:ea typeface="+mj-ea"/>
                <a:cs typeface="+mj-cs"/>
              </a:rPr>
            </a:br>
            <a:br>
              <a:rPr lang="en-US" sz="1700" b="1" kern="1200">
                <a:solidFill>
                  <a:srgbClr val="FFFFFF"/>
                </a:solidFill>
                <a:latin typeface="+mj-lt"/>
                <a:ea typeface="+mj-ea"/>
                <a:cs typeface="+mj-cs"/>
              </a:rPr>
            </a:br>
            <a:endParaRPr lang="en-US" sz="1700" b="1" kern="1200">
              <a:solidFill>
                <a:srgbClr val="FFFFFF"/>
              </a:solidFill>
              <a:latin typeface="+mj-lt"/>
              <a:ea typeface="+mj-ea"/>
              <a:cs typeface="+mj-cs"/>
            </a:endParaRPr>
          </a:p>
        </p:txBody>
      </p:sp>
      <p:sp>
        <p:nvSpPr>
          <p:cNvPr id="23" name="Content Placeholder 20">
            <a:extLst>
              <a:ext uri="{FF2B5EF4-FFF2-40B4-BE49-F238E27FC236}">
                <a16:creationId xmlns:a16="http://schemas.microsoft.com/office/drawing/2014/main" id="{457215DD-7F04-4A1C-91F3-8ECF92B3476E}"/>
              </a:ext>
            </a:extLst>
          </p:cNvPr>
          <p:cNvSpPr>
            <a:spLocks noGrp="1"/>
          </p:cNvSpPr>
          <p:nvPr>
            <p:ph idx="1"/>
          </p:nvPr>
        </p:nvSpPr>
        <p:spPr>
          <a:xfrm>
            <a:off x="3383590" y="4741948"/>
            <a:ext cx="5122140" cy="403749"/>
          </a:xfrm>
        </p:spPr>
        <p:txBody>
          <a:bodyPr vert="horz" lIns="91440" tIns="45720" rIns="91440" bIns="45720" rtlCol="0">
            <a:noAutofit/>
          </a:bodyPr>
          <a:lstStyle/>
          <a:p>
            <a:pPr marL="0" indent="0" algn="ctr">
              <a:buNone/>
            </a:pPr>
            <a:r>
              <a:rPr lang="en-US" sz="3200" b="1" kern="1200">
                <a:solidFill>
                  <a:schemeClr val="accent1">
                    <a:lumMod val="75000"/>
                  </a:schemeClr>
                </a:solidFill>
                <a:latin typeface="+mn-lt"/>
                <a:ea typeface="+mn-ea"/>
                <a:cs typeface="+mn-cs"/>
              </a:rPr>
              <a:t>Conservatory Days: Self-led cost-free mutual self-development </a:t>
            </a:r>
            <a:endParaRPr lang="en-US" sz="3200" b="1" kern="1200" dirty="0">
              <a:solidFill>
                <a:schemeClr val="accent1">
                  <a:lumMod val="75000"/>
                </a:schemeClr>
              </a:solidFill>
              <a:latin typeface="+mn-lt"/>
              <a:ea typeface="+mn-ea"/>
              <a:cs typeface="+mn-cs"/>
            </a:endParaRPr>
          </a:p>
        </p:txBody>
      </p:sp>
      <p:pic>
        <p:nvPicPr>
          <p:cNvPr id="10" name="Picture 9">
            <a:extLst>
              <a:ext uri="{FF2B5EF4-FFF2-40B4-BE49-F238E27FC236}">
                <a16:creationId xmlns:a16="http://schemas.microsoft.com/office/drawing/2014/main" id="{79D6DB4C-D4AD-434D-9016-7CD7D3C92B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230880" y="321732"/>
            <a:ext cx="2845104" cy="4111323"/>
          </a:xfrm>
          <a:prstGeom prst="rect">
            <a:avLst/>
          </a:prstGeom>
        </p:spPr>
      </p:pic>
      <p:pic>
        <p:nvPicPr>
          <p:cNvPr id="11" name="Picture 10" descr="A person sitting at a table with a cake&#10;&#10;Description automatically generated">
            <a:extLst>
              <a:ext uri="{FF2B5EF4-FFF2-40B4-BE49-F238E27FC236}">
                <a16:creationId xmlns:a16="http://schemas.microsoft.com/office/drawing/2014/main" id="{2DC68D47-CD1E-4620-AE20-29413D361F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46219" y="321734"/>
            <a:ext cx="2848177" cy="2010551"/>
          </a:xfrm>
          <a:prstGeom prst="rect">
            <a:avLst/>
          </a:prstGeom>
        </p:spPr>
      </p:pic>
      <p:pic>
        <p:nvPicPr>
          <p:cNvPr id="7" name="Picture 6" descr="A group of people around a table&#10;&#10;Description automatically generated">
            <a:extLst>
              <a:ext uri="{FF2B5EF4-FFF2-40B4-BE49-F238E27FC236}">
                <a16:creationId xmlns:a16="http://schemas.microsoft.com/office/drawing/2014/main" id="{BE5F442C-EF6E-436D-A19E-8A67649B22E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
          <a:stretch/>
        </p:blipFill>
        <p:spPr>
          <a:xfrm>
            <a:off x="3142635" y="2422097"/>
            <a:ext cx="2846070" cy="2013804"/>
          </a:xfrm>
          <a:prstGeom prst="rect">
            <a:avLst/>
          </a:prstGeom>
        </p:spPr>
      </p:pic>
      <p:pic>
        <p:nvPicPr>
          <p:cNvPr id="5" name="Picture 4" descr="A person standing in a room&#10;&#10;Description automatically generated">
            <a:extLst>
              <a:ext uri="{FF2B5EF4-FFF2-40B4-BE49-F238E27FC236}">
                <a16:creationId xmlns:a16="http://schemas.microsoft.com/office/drawing/2014/main" id="{7335F9C9-6005-4D97-860C-55913455A01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 b="-3"/>
          <a:stretch/>
        </p:blipFill>
        <p:spPr>
          <a:xfrm>
            <a:off x="6064632" y="321733"/>
            <a:ext cx="2848488" cy="4111321"/>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80612B0E-5F57-4551-9EEE-F7E6A5C257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2" b="-2"/>
          <a:stretch/>
        </p:blipFill>
        <p:spPr>
          <a:xfrm>
            <a:off x="230880" y="4525715"/>
            <a:ext cx="2846070" cy="2010551"/>
          </a:xfrm>
          <a:prstGeom prst="rect">
            <a:avLst/>
          </a:prstGeom>
        </p:spPr>
      </p:pic>
    </p:spTree>
    <p:extLst>
      <p:ext uri="{BB962C8B-B14F-4D97-AF65-F5344CB8AC3E}">
        <p14:creationId xmlns:p14="http://schemas.microsoft.com/office/powerpoint/2010/main" val="226498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F3FB-F9D5-440D-8EB9-DDE8312D549F}"/>
              </a:ext>
            </a:extLst>
          </p:cNvPr>
          <p:cNvSpPr>
            <a:spLocks noGrp="1"/>
          </p:cNvSpPr>
          <p:nvPr>
            <p:ph type="title"/>
          </p:nvPr>
        </p:nvSpPr>
        <p:spPr>
          <a:xfrm>
            <a:off x="845388" y="-221872"/>
            <a:ext cx="7755291" cy="1286160"/>
          </a:xfrm>
        </p:spPr>
        <p:txBody>
          <a:bodyPr vert="horz" lIns="91440" tIns="45720" rIns="91440" bIns="45720" rtlCol="0" anchor="b">
            <a:normAutofit/>
          </a:bodyPr>
          <a:lstStyle/>
          <a:p>
            <a:r>
              <a:rPr lang="en-GB" sz="4100" b="1" dirty="0">
                <a:latin typeface="+mn-lt"/>
              </a:rPr>
              <a:t>Why do conservatory days work?</a:t>
            </a:r>
          </a:p>
        </p:txBody>
      </p:sp>
      <p:sp>
        <p:nvSpPr>
          <p:cNvPr id="3" name="Content Placeholder 2">
            <a:extLst>
              <a:ext uri="{FF2B5EF4-FFF2-40B4-BE49-F238E27FC236}">
                <a16:creationId xmlns:a16="http://schemas.microsoft.com/office/drawing/2014/main" id="{F750E4CD-1AB2-42DD-9483-7BE36E6B85D4}"/>
              </a:ext>
            </a:extLst>
          </p:cNvPr>
          <p:cNvSpPr>
            <a:spLocks noGrp="1"/>
          </p:cNvSpPr>
          <p:nvPr>
            <p:ph idx="1"/>
          </p:nvPr>
        </p:nvSpPr>
        <p:spPr>
          <a:xfrm>
            <a:off x="601280" y="1086062"/>
            <a:ext cx="7962326" cy="3785419"/>
          </a:xfrm>
        </p:spPr>
        <p:txBody>
          <a:bodyPr vert="horz" lIns="91440" tIns="45720" rIns="91440" bIns="45720" rtlCol="0">
            <a:noAutofit/>
          </a:bodyPr>
          <a:lstStyle/>
          <a:p>
            <a:r>
              <a:rPr lang="en-GB" sz="2400" b="1" dirty="0"/>
              <a:t>We believe it’s because they offer cost-free opportunities for which we need to ask no permission and create a positive locus for interaction and creativity </a:t>
            </a:r>
          </a:p>
          <a:p>
            <a:r>
              <a:rPr lang="en-GB" sz="2400" b="1" dirty="0"/>
              <a:t>The work gets done because we are committed to not letting each other down. </a:t>
            </a:r>
          </a:p>
          <a:p>
            <a:r>
              <a:rPr lang="en-GB" sz="2400" b="1" dirty="0"/>
              <a:t>The approach can be emulated by others: we recommend working off-site, rather than within an academic setting because this offers flexibility, having clear ideas about overall goals and outputs, while allowing unfixed views about the precise outcome and ensuring that we genuinely set aside dedicated time for this work just as much as if we were undertaking paid-for CPD.</a:t>
            </a:r>
          </a:p>
          <a:p>
            <a:r>
              <a:rPr lang="en-GB" sz="2400" b="1" dirty="0"/>
              <a:t>The days are characterised mutual trust which supports risk-taking and adventurous thinking, as well as peer support</a:t>
            </a:r>
          </a:p>
        </p:txBody>
      </p:sp>
    </p:spTree>
    <p:extLst>
      <p:ext uri="{BB962C8B-B14F-4D97-AF65-F5344CB8AC3E}">
        <p14:creationId xmlns:p14="http://schemas.microsoft.com/office/powerpoint/2010/main" val="219630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B7B4A0-A088-4E51-8B59-0B67F253FC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4045517"/>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504EB-67D4-427F-AB1A-7CCF3C7121F6}"/>
              </a:ext>
            </a:extLst>
          </p:cNvPr>
          <p:cNvSpPr>
            <a:spLocks noGrp="1"/>
          </p:cNvSpPr>
          <p:nvPr>
            <p:ph type="title"/>
          </p:nvPr>
        </p:nvSpPr>
        <p:spPr>
          <a:xfrm>
            <a:off x="241540" y="4551037"/>
            <a:ext cx="3375803" cy="1509931"/>
          </a:xfrm>
        </p:spPr>
        <p:txBody>
          <a:bodyPr vert="horz" lIns="91440" tIns="45720" rIns="91440" bIns="45720" rtlCol="0">
            <a:normAutofit fontScale="90000"/>
          </a:bodyPr>
          <a:lstStyle/>
          <a:p>
            <a:r>
              <a:rPr lang="en-GB" sz="3200" b="1" dirty="0">
                <a:solidFill>
                  <a:srgbClr val="000000"/>
                </a:solidFill>
                <a:latin typeface="+mn-lt"/>
              </a:rPr>
              <a:t>Find alternative ways to attend and run conferences</a:t>
            </a:r>
          </a:p>
        </p:txBody>
      </p:sp>
      <p:sp>
        <p:nvSpPr>
          <p:cNvPr id="3" name="Content Placeholder 2">
            <a:extLst>
              <a:ext uri="{FF2B5EF4-FFF2-40B4-BE49-F238E27FC236}">
                <a16:creationId xmlns:a16="http://schemas.microsoft.com/office/drawing/2014/main" id="{3D0466A4-F194-46C5-85CF-9CEE5B50DF09}"/>
              </a:ext>
            </a:extLst>
          </p:cNvPr>
          <p:cNvSpPr>
            <a:spLocks noGrp="1"/>
          </p:cNvSpPr>
          <p:nvPr>
            <p:ph idx="1"/>
          </p:nvPr>
        </p:nvSpPr>
        <p:spPr>
          <a:xfrm>
            <a:off x="3329796" y="3906983"/>
            <a:ext cx="5658929" cy="2951008"/>
          </a:xfrm>
        </p:spPr>
        <p:txBody>
          <a:bodyPr vert="horz" lIns="91440" tIns="45720" rIns="91440" bIns="45720" rtlCol="0" anchor="ctr">
            <a:noAutofit/>
          </a:bodyPr>
          <a:lstStyle/>
          <a:p>
            <a:r>
              <a:rPr lang="en-GB" sz="1800" b="1" dirty="0">
                <a:solidFill>
                  <a:srgbClr val="000000"/>
                </a:solidFill>
              </a:rPr>
              <a:t>“Can you find me a job to do at your conference could you consider not charging me a delegate fee?”</a:t>
            </a:r>
          </a:p>
          <a:p>
            <a:r>
              <a:rPr lang="en-GB" sz="1800" b="1" dirty="0">
                <a:solidFill>
                  <a:srgbClr val="000000"/>
                </a:solidFill>
              </a:rPr>
              <a:t>“If I forego my fee, can I bring my co-presenter with me and will you pay her travelling expenses too?”</a:t>
            </a:r>
          </a:p>
          <a:p>
            <a:r>
              <a:rPr lang="en-GB" sz="1800" b="1" dirty="0">
                <a:solidFill>
                  <a:srgbClr val="000000"/>
                </a:solidFill>
              </a:rPr>
              <a:t>If I join your committee and work really hard beforehand collating the programme, reviewing papers, helping publicise the event, can I come to the conference without charge?”</a:t>
            </a:r>
          </a:p>
          <a:p>
            <a:r>
              <a:rPr lang="en-GB" sz="1800" b="1" dirty="0">
                <a:solidFill>
                  <a:srgbClr val="000000"/>
                </a:solidFill>
              </a:rPr>
              <a:t>“Is it possible for non-attendees to access the conference proceedings?”</a:t>
            </a:r>
          </a:p>
        </p:txBody>
      </p:sp>
    </p:spTree>
    <p:extLst>
      <p:ext uri="{BB962C8B-B14F-4D97-AF65-F5344CB8AC3E}">
        <p14:creationId xmlns:p14="http://schemas.microsoft.com/office/powerpoint/2010/main" val="375868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95918" y="4577975"/>
            <a:ext cx="5654511"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94EDCB-213F-4CCF-AF8C-2715A18F04D0}"/>
              </a:ext>
            </a:extLst>
          </p:cNvPr>
          <p:cNvSpPr>
            <a:spLocks noGrp="1"/>
          </p:cNvSpPr>
          <p:nvPr>
            <p:ph type="title"/>
          </p:nvPr>
        </p:nvSpPr>
        <p:spPr>
          <a:xfrm>
            <a:off x="3452601" y="4741948"/>
            <a:ext cx="5122140" cy="862031"/>
          </a:xfrm>
        </p:spPr>
        <p:txBody>
          <a:bodyPr vert="horz" lIns="91440" tIns="45720" rIns="91440" bIns="45720" rtlCol="0" anchor="b">
            <a:normAutofit/>
          </a:bodyPr>
          <a:lstStyle/>
          <a:p>
            <a:pPr defTabSz="914400"/>
            <a:r>
              <a:rPr lang="en-US" sz="3500" b="1" kern="1200">
                <a:solidFill>
                  <a:srgbClr val="FFFFFF"/>
                </a:solidFill>
                <a:latin typeface="+mj-lt"/>
                <a:ea typeface="+mj-ea"/>
                <a:cs typeface="+mj-cs"/>
              </a:rPr>
              <a:t>Can we help you?</a:t>
            </a:r>
          </a:p>
        </p:txBody>
      </p:sp>
      <p:pic>
        <p:nvPicPr>
          <p:cNvPr id="8" name="Picture 7">
            <a:extLst>
              <a:ext uri="{FF2B5EF4-FFF2-40B4-BE49-F238E27FC236}">
                <a16:creationId xmlns:a16="http://schemas.microsoft.com/office/drawing/2014/main" id="{AB49F022-F3C6-4754-AFB7-64B3ED06A3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
          <a:stretch/>
        </p:blipFill>
        <p:spPr>
          <a:xfrm>
            <a:off x="238227" y="321734"/>
            <a:ext cx="2848177" cy="2010551"/>
          </a:xfrm>
          <a:prstGeom prst="rect">
            <a:avLst/>
          </a:prstGeom>
        </p:spPr>
      </p:pic>
      <p:pic>
        <p:nvPicPr>
          <p:cNvPr id="5" name="Picture 4">
            <a:extLst>
              <a:ext uri="{FF2B5EF4-FFF2-40B4-BE49-F238E27FC236}">
                <a16:creationId xmlns:a16="http://schemas.microsoft.com/office/drawing/2014/main" id="{C15D9F04-240B-421D-ADE0-77A4A82A56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b="-2"/>
          <a:stretch/>
        </p:blipFill>
        <p:spPr>
          <a:xfrm>
            <a:off x="238225" y="2422097"/>
            <a:ext cx="2846070" cy="2013804"/>
          </a:xfrm>
          <a:prstGeom prst="rect">
            <a:avLst/>
          </a:prstGeom>
        </p:spPr>
      </p:pic>
      <p:pic>
        <p:nvPicPr>
          <p:cNvPr id="4" name="Content Placeholder 3">
            <a:extLst>
              <a:ext uri="{FF2B5EF4-FFF2-40B4-BE49-F238E27FC236}">
                <a16:creationId xmlns:a16="http://schemas.microsoft.com/office/drawing/2014/main" id="{E56DBFE1-2511-4088-AC9E-ABE5BBA048A1}"/>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b="-3"/>
          <a:stretch/>
        </p:blipFill>
        <p:spPr>
          <a:xfrm>
            <a:off x="3151911" y="321732"/>
            <a:ext cx="2845104" cy="4111323"/>
          </a:xfrm>
          <a:prstGeom prst="rect">
            <a:avLst/>
          </a:prstGeom>
        </p:spPr>
      </p:pic>
      <p:pic>
        <p:nvPicPr>
          <p:cNvPr id="7" name="Picture 6">
            <a:extLst>
              <a:ext uri="{FF2B5EF4-FFF2-40B4-BE49-F238E27FC236}">
                <a16:creationId xmlns:a16="http://schemas.microsoft.com/office/drawing/2014/main" id="{A5FFB4AA-FF99-4579-939D-EBCFD8E662A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 b="-3"/>
          <a:stretch/>
        </p:blipFill>
        <p:spPr>
          <a:xfrm>
            <a:off x="6064632" y="321733"/>
            <a:ext cx="2848488" cy="4111321"/>
          </a:xfrm>
          <a:prstGeom prst="rect">
            <a:avLst/>
          </a:prstGeom>
        </p:spPr>
      </p:pic>
      <p:cxnSp>
        <p:nvCxnSpPr>
          <p:cNvPr id="15" name="Straight Connector 1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39950" y="5694097"/>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C6168FF-EF8A-44BA-808B-C3655163AE3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2" b="-2"/>
          <a:stretch/>
        </p:blipFill>
        <p:spPr>
          <a:xfrm>
            <a:off x="238225" y="4525715"/>
            <a:ext cx="2846070" cy="2010551"/>
          </a:xfrm>
          <a:prstGeom prst="rect">
            <a:avLst/>
          </a:prstGeom>
        </p:spPr>
      </p:pic>
    </p:spTree>
    <p:extLst>
      <p:ext uri="{BB962C8B-B14F-4D97-AF65-F5344CB8AC3E}">
        <p14:creationId xmlns:p14="http://schemas.microsoft.com/office/powerpoint/2010/main" val="112888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82DE0B-1F65-4786-85A3-75554E0D7E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578864"/>
          </a:xfrm>
          <a:prstGeom prst="rect">
            <a:avLst/>
          </a:prstGeom>
        </p:spPr>
      </p:pic>
      <p:sp>
        <p:nvSpPr>
          <p:cNvPr id="3" name="Content Placeholder 2">
            <a:extLst>
              <a:ext uri="{FF2B5EF4-FFF2-40B4-BE49-F238E27FC236}">
                <a16:creationId xmlns:a16="http://schemas.microsoft.com/office/drawing/2014/main" id="{3B6993F4-A2FD-43FB-983C-09DE36EC3DD1}"/>
              </a:ext>
            </a:extLst>
          </p:cNvPr>
          <p:cNvSpPr>
            <a:spLocks noGrp="1"/>
          </p:cNvSpPr>
          <p:nvPr>
            <p:ph idx="1"/>
          </p:nvPr>
        </p:nvSpPr>
        <p:spPr/>
        <p:txBody>
          <a:bodyPr>
            <a:normAutofit/>
          </a:bodyPr>
          <a:lstStyle/>
          <a:p>
            <a:pPr marL="0" indent="0" algn="ctr">
              <a:buNone/>
            </a:pPr>
            <a:r>
              <a:rPr lang="en-GB" sz="2400" b="1" dirty="0"/>
              <a:t>Our next Assessment in Higher Education one day event is on 2nd July 2020 at Manchester </a:t>
            </a:r>
          </a:p>
        </p:txBody>
      </p:sp>
      <p:pic>
        <p:nvPicPr>
          <p:cNvPr id="4" name="Picture 3">
            <a:extLst>
              <a:ext uri="{FF2B5EF4-FFF2-40B4-BE49-F238E27FC236}">
                <a16:creationId xmlns:a16="http://schemas.microsoft.com/office/drawing/2014/main" id="{B129F54A-BF57-4391-966E-039D9300D297}"/>
              </a:ext>
            </a:extLst>
          </p:cNvPr>
          <p:cNvPicPr>
            <a:picLocks noChangeAspect="1"/>
          </p:cNvPicPr>
          <p:nvPr/>
        </p:nvPicPr>
        <p:blipFill>
          <a:blip r:embed="rId3"/>
          <a:stretch>
            <a:fillRect/>
          </a:stretch>
        </p:blipFill>
        <p:spPr>
          <a:xfrm>
            <a:off x="235798" y="2777706"/>
            <a:ext cx="8856443" cy="3975968"/>
          </a:xfrm>
          <a:prstGeom prst="rect">
            <a:avLst/>
          </a:prstGeom>
        </p:spPr>
      </p:pic>
    </p:spTree>
    <p:extLst>
      <p:ext uri="{BB962C8B-B14F-4D97-AF65-F5344CB8AC3E}">
        <p14:creationId xmlns:p14="http://schemas.microsoft.com/office/powerpoint/2010/main" val="95144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4E15-60B3-4CD2-9040-82B9B59E4EC1}"/>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GB" sz="2800" b="1">
                <a:latin typeface="+mn-lt"/>
              </a:rPr>
              <a:t>Engage in informal activities that can lead to formal publications</a:t>
            </a:r>
          </a:p>
        </p:txBody>
      </p:sp>
      <p:pic>
        <p:nvPicPr>
          <p:cNvPr id="4" name="Picture 3">
            <a:extLst>
              <a:ext uri="{FF2B5EF4-FFF2-40B4-BE49-F238E27FC236}">
                <a16:creationId xmlns:a16="http://schemas.microsoft.com/office/drawing/2014/main" id="{91092819-5A00-4446-AEA4-6BE27B112B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D49C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98A4A9-6B78-46AC-B09A-029A6E674B31}"/>
              </a:ext>
            </a:extLst>
          </p:cNvPr>
          <p:cNvSpPr>
            <a:spLocks noGrp="1"/>
          </p:cNvSpPr>
          <p:nvPr>
            <p:ph idx="1"/>
          </p:nvPr>
        </p:nvSpPr>
        <p:spPr>
          <a:xfrm>
            <a:off x="3724073" y="2438400"/>
            <a:ext cx="4939867" cy="4419600"/>
          </a:xfrm>
        </p:spPr>
        <p:txBody>
          <a:bodyPr vert="horz" lIns="91440" tIns="45720" rIns="91440" bIns="45720" rtlCol="0">
            <a:normAutofit/>
          </a:bodyPr>
          <a:lstStyle/>
          <a:p>
            <a:r>
              <a:rPr lang="en-GB" sz="2000" b="1"/>
              <a:t>Post blogs, either on curated and widely-read blogs like SEDA’s or on Wonkhe.com, or have your own (I rate rattusscholasticus.word for example);</a:t>
            </a:r>
          </a:p>
          <a:p>
            <a:r>
              <a:rPr lang="en-GB" sz="2000" b="1"/>
              <a:t>Work commissioned or accepted by these sites can provide immediate outlet’s for authors newest ideas prior to more formal publications, and can both raise your profile and have impact on current practice;</a:t>
            </a:r>
          </a:p>
          <a:p>
            <a:r>
              <a:rPr lang="en-GB" sz="2000" b="1"/>
              <a:t>Improve your writing by publishing with internal HEI ejournals and getting feedback on it.</a:t>
            </a:r>
          </a:p>
          <a:p>
            <a:endParaRPr lang="en-GB" sz="2000" b="1"/>
          </a:p>
        </p:txBody>
      </p:sp>
    </p:spTree>
    <p:extLst>
      <p:ext uri="{BB962C8B-B14F-4D97-AF65-F5344CB8AC3E}">
        <p14:creationId xmlns:p14="http://schemas.microsoft.com/office/powerpoint/2010/main" val="355467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94C7C6-5377-4389-9103-A483BC3A5C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3906972"/>
          </a:xfrm>
          <a:prstGeom prst="rect">
            <a:avLst/>
          </a:prstGeom>
        </p:spPr>
      </p:pic>
      <p:pic>
        <p:nvPicPr>
          <p:cNvPr id="16" name="Picture 15">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Oval 17">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7521D-7619-40E9-97AB-97EEF701A239}"/>
              </a:ext>
            </a:extLst>
          </p:cNvPr>
          <p:cNvSpPr>
            <a:spLocks noGrp="1"/>
          </p:cNvSpPr>
          <p:nvPr>
            <p:ph type="title"/>
          </p:nvPr>
        </p:nvSpPr>
        <p:spPr>
          <a:xfrm>
            <a:off x="172428" y="4388303"/>
            <a:ext cx="3145866" cy="2167772"/>
          </a:xfrm>
        </p:spPr>
        <p:txBody>
          <a:bodyPr vert="horz" lIns="91440" tIns="45720" rIns="91440" bIns="45720" rtlCol="0">
            <a:normAutofit/>
          </a:bodyPr>
          <a:lstStyle/>
          <a:p>
            <a:r>
              <a:rPr lang="en-GB" sz="2500" b="1" dirty="0">
                <a:solidFill>
                  <a:srgbClr val="000000"/>
                </a:solidFill>
                <a:latin typeface="+mn-lt"/>
              </a:rPr>
              <a:t>Engaging with conferences and events without physically going there</a:t>
            </a:r>
          </a:p>
        </p:txBody>
      </p:sp>
      <p:sp>
        <p:nvSpPr>
          <p:cNvPr id="3" name="Content Placeholder 2">
            <a:extLst>
              <a:ext uri="{FF2B5EF4-FFF2-40B4-BE49-F238E27FC236}">
                <a16:creationId xmlns:a16="http://schemas.microsoft.com/office/drawing/2014/main" id="{089C83C1-7084-4D95-8E8F-492943575FFA}"/>
              </a:ext>
            </a:extLst>
          </p:cNvPr>
          <p:cNvSpPr>
            <a:spLocks noGrp="1"/>
          </p:cNvSpPr>
          <p:nvPr>
            <p:ph idx="1"/>
          </p:nvPr>
        </p:nvSpPr>
        <p:spPr>
          <a:xfrm>
            <a:off x="3375804" y="4073237"/>
            <a:ext cx="5595768" cy="2784764"/>
          </a:xfrm>
        </p:spPr>
        <p:txBody>
          <a:bodyPr vert="horz" lIns="91440" tIns="45720" rIns="91440" bIns="45720" rtlCol="0" anchor="ctr">
            <a:noAutofit/>
          </a:bodyPr>
          <a:lstStyle/>
          <a:p>
            <a:r>
              <a:rPr lang="en-GB" sz="2000" b="1" dirty="0">
                <a:solidFill>
                  <a:srgbClr val="000000"/>
                </a:solidFill>
              </a:rPr>
              <a:t>Follow the twitter hashtag and contribute by joining in conversations and downloading free presentations;:</a:t>
            </a:r>
          </a:p>
          <a:p>
            <a:r>
              <a:rPr lang="en-GB" sz="2000" b="1" dirty="0">
                <a:solidFill>
                  <a:srgbClr val="000000"/>
                </a:solidFill>
              </a:rPr>
              <a:t>#</a:t>
            </a:r>
            <a:r>
              <a:rPr lang="en-GB" sz="2000" b="1" dirty="0" err="1">
                <a:solidFill>
                  <a:srgbClr val="000000"/>
                </a:solidFill>
              </a:rPr>
              <a:t>lthechat</a:t>
            </a:r>
            <a:r>
              <a:rPr lang="en-GB" sz="2000" b="1" dirty="0">
                <a:solidFill>
                  <a:srgbClr val="000000"/>
                </a:solidFill>
              </a:rPr>
              <a:t> Wednesdays at 8pm GMT throughout the year: the best free international CPD!</a:t>
            </a:r>
          </a:p>
          <a:p>
            <a:r>
              <a:rPr lang="en-GB" sz="2000" b="1" dirty="0">
                <a:solidFill>
                  <a:srgbClr val="000000"/>
                </a:solidFill>
              </a:rPr>
              <a:t>Webinars, e.g. the Australian-originated but global in focus </a:t>
            </a:r>
            <a:r>
              <a:rPr lang="en-GB" sz="2000" b="1" dirty="0">
                <a:solidFill>
                  <a:srgbClr val="000000"/>
                </a:solidFill>
                <a:hlinkClick r:id="rId4"/>
              </a:rPr>
              <a:t>http://transformingassessment.com</a:t>
            </a:r>
            <a:r>
              <a:rPr lang="en-GB" sz="2000" b="1" dirty="0">
                <a:solidFill>
                  <a:srgbClr val="000000"/>
                </a:solidFill>
              </a:rPr>
              <a:t> exploring assessment in higher education, particularly focused on e-assessment;</a:t>
            </a:r>
          </a:p>
        </p:txBody>
      </p:sp>
    </p:spTree>
    <p:extLst>
      <p:ext uri="{BB962C8B-B14F-4D97-AF65-F5344CB8AC3E}">
        <p14:creationId xmlns:p14="http://schemas.microsoft.com/office/powerpoint/2010/main" val="25749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2E67-1311-4B85-9CFE-832690F7709A}"/>
              </a:ext>
            </a:extLst>
          </p:cNvPr>
          <p:cNvSpPr>
            <a:spLocks noGrp="1"/>
          </p:cNvSpPr>
          <p:nvPr>
            <p:ph type="title"/>
          </p:nvPr>
        </p:nvSpPr>
        <p:spPr>
          <a:xfrm>
            <a:off x="3724072" y="629268"/>
            <a:ext cx="4939868" cy="1286160"/>
          </a:xfrm>
        </p:spPr>
        <p:txBody>
          <a:bodyPr anchor="b">
            <a:normAutofit/>
          </a:bodyPr>
          <a:lstStyle/>
          <a:p>
            <a:r>
              <a:rPr lang="en-GB" sz="4400" b="1">
                <a:latin typeface="+mn-lt"/>
              </a:rPr>
              <a:t>What’s the context?</a:t>
            </a:r>
          </a:p>
        </p:txBody>
      </p:sp>
      <p:sp>
        <p:nvSpPr>
          <p:cNvPr id="3" name="Content Placeholder 2">
            <a:extLst>
              <a:ext uri="{FF2B5EF4-FFF2-40B4-BE49-F238E27FC236}">
                <a16:creationId xmlns:a16="http://schemas.microsoft.com/office/drawing/2014/main" id="{0517CB38-59EC-49AD-A49B-C8990B7A9F14}"/>
              </a:ext>
            </a:extLst>
          </p:cNvPr>
          <p:cNvSpPr>
            <a:spLocks noGrp="1"/>
          </p:cNvSpPr>
          <p:nvPr>
            <p:ph idx="1"/>
          </p:nvPr>
        </p:nvSpPr>
        <p:spPr>
          <a:xfrm>
            <a:off x="3724073" y="1915428"/>
            <a:ext cx="4939867" cy="4817881"/>
          </a:xfrm>
        </p:spPr>
        <p:txBody>
          <a:bodyPr>
            <a:normAutofit fontScale="92500" lnSpcReduction="10000"/>
          </a:bodyPr>
          <a:lstStyle/>
          <a:p>
            <a:r>
              <a:rPr lang="en-GB" sz="2400" b="1" dirty="0"/>
              <a:t>Higher Education is in a period of rapid change and all-too-often viewed as being in crisis with ebbing funding, soaring fees and mounting expectations about what we will ‘deliver’;</a:t>
            </a:r>
          </a:p>
          <a:p>
            <a:r>
              <a:rPr lang="en-GB" sz="2400" b="1" dirty="0"/>
              <a:t>Formerly there were big budgets for Learning, Teaching and Assessment in HEIs, but now there’s not a lot of money around for CPD for us or the people we support;</a:t>
            </a:r>
          </a:p>
          <a:p>
            <a:r>
              <a:rPr lang="en-GB" sz="2400" b="1" dirty="0"/>
              <a:t>This session is about how we can use low-cost or (ideally) cost-free opportunities for producing outputs in the domain of learning, teaching and assessment?</a:t>
            </a:r>
          </a:p>
        </p:txBody>
      </p:sp>
      <p:pic>
        <p:nvPicPr>
          <p:cNvPr id="5" name="Picture 4" descr="A picture containing green, light&#10;&#10;Description automatically generated">
            <a:extLst>
              <a:ext uri="{FF2B5EF4-FFF2-40B4-BE49-F238E27FC236}">
                <a16:creationId xmlns:a16="http://schemas.microsoft.com/office/drawing/2014/main" id="{21DE40EF-A9B7-4380-98E5-D5BB781FBF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3476673" cy="6857990"/>
          </a:xfrm>
          <a:prstGeom prst="rect">
            <a:avLst/>
          </a:prstGeom>
          <a:effectLst/>
        </p:spPr>
      </p:pic>
    </p:spTree>
    <p:extLst>
      <p:ext uri="{BB962C8B-B14F-4D97-AF65-F5344CB8AC3E}">
        <p14:creationId xmlns:p14="http://schemas.microsoft.com/office/powerpoint/2010/main" val="859164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0753-E609-461D-92E4-1309AE41662A}"/>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GB" sz="3100" b="1">
                <a:latin typeface="+mn-lt"/>
              </a:rPr>
              <a:t>Running your own events and activities without cash </a:t>
            </a:r>
          </a:p>
        </p:txBody>
      </p:sp>
      <p:pic>
        <p:nvPicPr>
          <p:cNvPr id="1026" name="Picture 2" descr="Treasure Chest, Box, Treasure, Chest, Chained, Chain">
            <a:extLst>
              <a:ext uri="{FF2B5EF4-FFF2-40B4-BE49-F238E27FC236}">
                <a16:creationId xmlns:a16="http://schemas.microsoft.com/office/drawing/2014/main" id="{6F073705-1D6C-4518-BB16-7627FBFA677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8841"/>
          <a:stretch/>
        </p:blipFill>
        <p:spPr bwMode="auto">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C202937-A940-4134-B28A-52474B9A83DE}"/>
              </a:ext>
            </a:extLst>
          </p:cNvPr>
          <p:cNvSpPr>
            <a:spLocks noGrp="1"/>
          </p:cNvSpPr>
          <p:nvPr>
            <p:ph idx="1"/>
          </p:nvPr>
        </p:nvSpPr>
        <p:spPr>
          <a:xfrm>
            <a:off x="3167986" y="3061855"/>
            <a:ext cx="5614060" cy="3710603"/>
          </a:xfrm>
        </p:spPr>
        <p:txBody>
          <a:bodyPr vert="horz" lIns="91440" tIns="45720" rIns="91440" bIns="45720" rtlCol="0" anchor="ctr">
            <a:normAutofit/>
          </a:bodyPr>
          <a:lstStyle/>
          <a:p>
            <a:r>
              <a:rPr lang="en-GB" sz="2000" b="1"/>
              <a:t>These events run on white collar piracy: no one is paying anything and everyone gives their services free, they often work best within an institution;</a:t>
            </a:r>
          </a:p>
          <a:p>
            <a:r>
              <a:rPr lang="en-GB" sz="2000" b="1"/>
              <a:t>Provide no catering: tell everyone to bring or buy their own (but a few donated biscuits never go amiss);</a:t>
            </a:r>
          </a:p>
          <a:p>
            <a:r>
              <a:rPr lang="en-GB" sz="2000" b="1"/>
              <a:t>Go to another campus within your university: often you can book rooms without fees;</a:t>
            </a:r>
          </a:p>
          <a:p>
            <a:r>
              <a:rPr lang="en-GB" sz="2000" b="1"/>
              <a:t>But don’t exploit unpaid student labour on the grounds that “it will be good for your CV”.</a:t>
            </a:r>
          </a:p>
        </p:txBody>
      </p:sp>
    </p:spTree>
    <p:extLst>
      <p:ext uri="{BB962C8B-B14F-4D97-AF65-F5344CB8AC3E}">
        <p14:creationId xmlns:p14="http://schemas.microsoft.com/office/powerpoint/2010/main" val="252116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entoring, Business, Success, Mentor, Teamwork">
            <a:extLst>
              <a:ext uri="{FF2B5EF4-FFF2-40B4-BE49-F238E27FC236}">
                <a16:creationId xmlns:a16="http://schemas.microsoft.com/office/drawing/2014/main" id="{27E3EA30-611C-412F-8306-B937EE83B4A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9143980" cy="375399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54FB7-F6B0-464D-94EB-ED560005A021}"/>
              </a:ext>
            </a:extLst>
          </p:cNvPr>
          <p:cNvSpPr>
            <a:spLocks noGrp="1"/>
          </p:cNvSpPr>
          <p:nvPr>
            <p:ph type="title"/>
          </p:nvPr>
        </p:nvSpPr>
        <p:spPr>
          <a:xfrm>
            <a:off x="429405" y="3904891"/>
            <a:ext cx="1961173" cy="1509931"/>
          </a:xfrm>
        </p:spPr>
        <p:txBody>
          <a:bodyPr vert="horz" lIns="91440" tIns="45720" rIns="91440" bIns="45720" rtlCol="0">
            <a:normAutofit fontScale="90000"/>
          </a:bodyPr>
          <a:lstStyle/>
          <a:p>
            <a:r>
              <a:rPr lang="en-GB" sz="3500" b="1" dirty="0">
                <a:solidFill>
                  <a:srgbClr val="000000"/>
                </a:solidFill>
                <a:latin typeface="+mn-lt"/>
              </a:rPr>
              <a:t>Work with mentors</a:t>
            </a:r>
          </a:p>
        </p:txBody>
      </p:sp>
      <p:sp>
        <p:nvSpPr>
          <p:cNvPr id="3" name="Content Placeholder 2">
            <a:extLst>
              <a:ext uri="{FF2B5EF4-FFF2-40B4-BE49-F238E27FC236}">
                <a16:creationId xmlns:a16="http://schemas.microsoft.com/office/drawing/2014/main" id="{4DF914BE-7EE2-438F-95A9-D41DD9A0682F}"/>
              </a:ext>
            </a:extLst>
          </p:cNvPr>
          <p:cNvSpPr>
            <a:spLocks noGrp="1"/>
          </p:cNvSpPr>
          <p:nvPr>
            <p:ph idx="1"/>
          </p:nvPr>
        </p:nvSpPr>
        <p:spPr>
          <a:xfrm>
            <a:off x="2390578" y="2978727"/>
            <a:ext cx="6552139" cy="3879264"/>
          </a:xfrm>
        </p:spPr>
        <p:txBody>
          <a:bodyPr vert="horz" lIns="91440" tIns="45720" rIns="91440" bIns="45720" rtlCol="0" anchor="ctr">
            <a:normAutofit/>
          </a:bodyPr>
          <a:lstStyle/>
          <a:p>
            <a:r>
              <a:rPr lang="en-GB" sz="1800" b="1" dirty="0">
                <a:solidFill>
                  <a:srgbClr val="000000"/>
                </a:solidFill>
              </a:rPr>
              <a:t>A good mentoring relationship is likely to be one of the richest of one’s professional life and a great privilege which can help to set the course of one’s career: we’ve all had at least one and benefited from the occasional well-made suggestion or pressure to complete a task;</a:t>
            </a:r>
          </a:p>
          <a:p>
            <a:r>
              <a:rPr lang="en-US" sz="1800" b="1" dirty="0">
                <a:solidFill>
                  <a:srgbClr val="000000"/>
                </a:solidFill>
              </a:rPr>
              <a:t>A mentor is the person to whom to turn on those days where challenges seem just too challenging, from whom to seek validation and with whom to celebrate when things have gone really well. </a:t>
            </a:r>
          </a:p>
          <a:p>
            <a:r>
              <a:rPr lang="en-US" sz="1800" b="1" dirty="0">
                <a:solidFill>
                  <a:srgbClr val="000000"/>
                </a:solidFill>
              </a:rPr>
              <a:t>We think mentoring works best when it is altruistic, rather than a part of one’s professional duties: for us, the role when undertaken for love rather than money is one that has high value without an enormous personal cost: sometimes it’s great just to be helpful to others just for the fun of it! </a:t>
            </a:r>
            <a:endParaRPr lang="en-GB" sz="1800" b="1" dirty="0">
              <a:solidFill>
                <a:srgbClr val="000000"/>
              </a:solidFill>
            </a:endParaRPr>
          </a:p>
          <a:p>
            <a:endParaRPr lang="en-GB" sz="900" b="1" dirty="0">
              <a:solidFill>
                <a:srgbClr val="000000"/>
              </a:solidFill>
            </a:endParaRPr>
          </a:p>
        </p:txBody>
      </p:sp>
    </p:spTree>
    <p:extLst>
      <p:ext uri="{BB962C8B-B14F-4D97-AF65-F5344CB8AC3E}">
        <p14:creationId xmlns:p14="http://schemas.microsoft.com/office/powerpoint/2010/main" val="386750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3807-052C-490F-9840-95CCC20793A6}"/>
              </a:ext>
            </a:extLst>
          </p:cNvPr>
          <p:cNvSpPr>
            <a:spLocks noGrp="1"/>
          </p:cNvSpPr>
          <p:nvPr>
            <p:ph type="title"/>
          </p:nvPr>
        </p:nvSpPr>
        <p:spPr>
          <a:xfrm>
            <a:off x="491490" y="365125"/>
            <a:ext cx="3840085" cy="1692794"/>
          </a:xfrm>
        </p:spPr>
        <p:txBody>
          <a:bodyPr vert="horz" lIns="91440" tIns="45720" rIns="91440" bIns="45720" rtlCol="0">
            <a:normAutofit/>
          </a:bodyPr>
          <a:lstStyle/>
          <a:p>
            <a:r>
              <a:rPr lang="en-GB" sz="3300" b="1">
                <a:latin typeface="+mn-lt"/>
              </a:rPr>
              <a:t>Good advice in Phil Race (2019) suggests that:</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55A04A-CCBE-4909-A782-6DF3FBB9C4A9}"/>
              </a:ext>
            </a:extLst>
          </p:cNvPr>
          <p:cNvSpPr>
            <a:spLocks noGrp="1"/>
          </p:cNvSpPr>
          <p:nvPr>
            <p:ph idx="1"/>
          </p:nvPr>
        </p:nvSpPr>
        <p:spPr>
          <a:xfrm>
            <a:off x="491490" y="2575033"/>
            <a:ext cx="3840085" cy="4019725"/>
          </a:xfrm>
        </p:spPr>
        <p:txBody>
          <a:bodyPr vert="horz" lIns="91440" tIns="45720" rIns="91440" bIns="45720" rtlCol="0">
            <a:normAutofit fontScale="92500" lnSpcReduction="10000"/>
          </a:bodyPr>
          <a:lstStyle/>
          <a:p>
            <a:r>
              <a:rPr lang="en-GB" sz="2400" b="1" dirty="0"/>
              <a:t>“How you work with your mentor will be a matter for mutual negotiation, but it is as well to do this from the outset, so you are both clear what you are trying to achieve. Some, with lots of experience will jump straight into advice on things you can do, and others will work hard at drawing from your personal approaches that can help you reach your own decisions. “(pp 279-80)</a:t>
            </a:r>
          </a:p>
          <a:p>
            <a:endParaRPr lang="en-GB" sz="2400" b="1" dirty="0"/>
          </a:p>
        </p:txBody>
      </p:sp>
      <p:pic>
        <p:nvPicPr>
          <p:cNvPr id="4" name="Picture 3">
            <a:extLst>
              <a:ext uri="{FF2B5EF4-FFF2-40B4-BE49-F238E27FC236}">
                <a16:creationId xmlns:a16="http://schemas.microsoft.com/office/drawing/2014/main" id="{E6470B1A-616A-471A-A8E4-A683FF8FA6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27197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9672-429E-4EB3-92EF-CF6D8B790242}"/>
              </a:ext>
            </a:extLst>
          </p:cNvPr>
          <p:cNvSpPr>
            <a:spLocks noGrp="1"/>
          </p:cNvSpPr>
          <p:nvPr>
            <p:ph type="title"/>
          </p:nvPr>
        </p:nvSpPr>
        <p:spPr>
          <a:xfrm>
            <a:off x="0" y="247291"/>
            <a:ext cx="4428226" cy="971909"/>
          </a:xfrm>
        </p:spPr>
        <p:txBody>
          <a:bodyPr vert="horz" lIns="91440" tIns="45720" rIns="91440" bIns="45720" rtlCol="0" anchor="b">
            <a:normAutofit fontScale="90000"/>
          </a:bodyPr>
          <a:lstStyle/>
          <a:p>
            <a:pPr algn="ctr"/>
            <a:r>
              <a:rPr lang="en-GB" sz="3600" b="1" dirty="0">
                <a:latin typeface="+mn-lt"/>
              </a:rPr>
              <a:t>More of Sally’s wise words from Phil’s book</a:t>
            </a:r>
          </a:p>
        </p:txBody>
      </p:sp>
      <p:sp>
        <p:nvSpPr>
          <p:cNvPr id="3" name="Content Placeholder 2">
            <a:extLst>
              <a:ext uri="{FF2B5EF4-FFF2-40B4-BE49-F238E27FC236}">
                <a16:creationId xmlns:a16="http://schemas.microsoft.com/office/drawing/2014/main" id="{DA590CB4-45AA-46A3-9667-DCCF2A950C5E}"/>
              </a:ext>
            </a:extLst>
          </p:cNvPr>
          <p:cNvSpPr>
            <a:spLocks noGrp="1"/>
          </p:cNvSpPr>
          <p:nvPr>
            <p:ph idx="1"/>
          </p:nvPr>
        </p:nvSpPr>
        <p:spPr>
          <a:xfrm>
            <a:off x="0" y="1220788"/>
            <a:ext cx="4649899" cy="5637212"/>
          </a:xfrm>
        </p:spPr>
        <p:txBody>
          <a:bodyPr vert="horz" lIns="91440" tIns="45720" rIns="91440" bIns="45720" rtlCol="0">
            <a:noAutofit/>
          </a:bodyPr>
          <a:lstStyle/>
          <a:p>
            <a:r>
              <a:rPr lang="en-GB" sz="1600" b="1" dirty="0"/>
              <a:t>Finding an altruistic mentor is largely a matter of networking, making requests with humility, thinking through how the relationship might benefit both parties, and a certain amount of luck. </a:t>
            </a:r>
          </a:p>
          <a:p>
            <a:r>
              <a:rPr lang="en-GB" sz="1600" b="1" dirty="0"/>
              <a:t>Mentoring arrangement can be seen to have worked if both parties feel they have gained from working together: mentors may find the process of mentoring someone younger in career than themselves helps to keep them refreshed and current, and mentees can benefit by enhanced confidence, greater skills proficiency , career advancement and eventually believing in their own agency to help others. </a:t>
            </a:r>
          </a:p>
          <a:p>
            <a:r>
              <a:rPr lang="en-GB" sz="1600" b="1" dirty="0"/>
              <a:t>Some mentoring relationships taper off when they have served their purposes, other continue as lifelong relationships, progressively becoming more mutually supportive and ultimately resulting in many cases in deep friendships. </a:t>
            </a:r>
          </a:p>
          <a:p>
            <a:r>
              <a:rPr lang="en-GB" sz="1600" b="1" dirty="0"/>
              <a:t>You can never repay the generosity of a good volunteer mentor other than, when you are in an advanced career position later, paying the favour forward by mentoring new-comers to the profession yourself, when you can help to make the next generations’ lives less stressful. </a:t>
            </a:r>
          </a:p>
          <a:p>
            <a:endParaRPr lang="en-GB" sz="1600" b="1" dirty="0"/>
          </a:p>
        </p:txBody>
      </p:sp>
      <p:pic>
        <p:nvPicPr>
          <p:cNvPr id="4" name="Picture 3">
            <a:extLst>
              <a:ext uri="{FF2B5EF4-FFF2-40B4-BE49-F238E27FC236}">
                <a16:creationId xmlns:a16="http://schemas.microsoft.com/office/drawing/2014/main" id="{38448CFB-A26C-44B0-B666-C72E0D3568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91152" y="1"/>
            <a:ext cx="4852848" cy="6856412"/>
          </a:xfrm>
          <a:custGeom>
            <a:avLst/>
            <a:gdLst>
              <a:gd name="connsiteX0" fmla="*/ 0 w 6470464"/>
              <a:gd name="connsiteY0" fmla="*/ 0 h 6856412"/>
              <a:gd name="connsiteX1" fmla="*/ 6470464 w 6470464"/>
              <a:gd name="connsiteY1" fmla="*/ 0 h 6856412"/>
              <a:gd name="connsiteX2" fmla="*/ 6470464 w 6470464"/>
              <a:gd name="connsiteY2" fmla="*/ 6856412 h 6856412"/>
              <a:gd name="connsiteX3" fmla="*/ 753 w 6470464"/>
              <a:gd name="connsiteY3" fmla="*/ 6856412 h 6856412"/>
              <a:gd name="connsiteX4" fmla="*/ 83736 w 6470464"/>
              <a:gd name="connsiteY4" fmla="*/ 6682434 h 6856412"/>
              <a:gd name="connsiteX5" fmla="*/ 777103 w 6470464"/>
              <a:gd name="connsiteY5" fmla="*/ 3428997 h 6856412"/>
              <a:gd name="connsiteX6" fmla="*/ 83736 w 6470464"/>
              <a:gd name="connsiteY6" fmla="*/ 175558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532764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6233-9569-45D6-814D-75F410384782}"/>
              </a:ext>
            </a:extLst>
          </p:cNvPr>
          <p:cNvSpPr>
            <a:spLocks noGrp="1"/>
          </p:cNvSpPr>
          <p:nvPr>
            <p:ph type="title"/>
          </p:nvPr>
        </p:nvSpPr>
        <p:spPr>
          <a:xfrm>
            <a:off x="360759" y="3752849"/>
            <a:ext cx="2468166" cy="2452687"/>
          </a:xfrm>
        </p:spPr>
        <p:txBody>
          <a:bodyPr anchor="ctr">
            <a:normAutofit/>
          </a:bodyPr>
          <a:lstStyle/>
          <a:p>
            <a:r>
              <a:rPr lang="en-GB" sz="4400" b="1" dirty="0"/>
              <a:t>Task 4</a:t>
            </a:r>
          </a:p>
        </p:txBody>
      </p:sp>
      <p:sp>
        <p:nvSpPr>
          <p:cNvPr id="3" name="Content Placeholder 2">
            <a:extLst>
              <a:ext uri="{FF2B5EF4-FFF2-40B4-BE49-F238E27FC236}">
                <a16:creationId xmlns:a16="http://schemas.microsoft.com/office/drawing/2014/main" id="{BDCE7353-F9B4-422E-A858-A284DE12C4F3}"/>
              </a:ext>
            </a:extLst>
          </p:cNvPr>
          <p:cNvSpPr>
            <a:spLocks noGrp="1"/>
          </p:cNvSpPr>
          <p:nvPr>
            <p:ph idx="1"/>
          </p:nvPr>
        </p:nvSpPr>
        <p:spPr>
          <a:xfrm>
            <a:off x="2024332" y="3752850"/>
            <a:ext cx="7119668" cy="2452687"/>
          </a:xfrm>
        </p:spPr>
        <p:txBody>
          <a:bodyPr anchor="ctr">
            <a:normAutofit/>
          </a:bodyPr>
          <a:lstStyle/>
          <a:p>
            <a:pPr marL="0" indent="0">
              <a:buNone/>
            </a:pPr>
            <a:r>
              <a:rPr lang="en-GB" sz="3200" b="1" dirty="0"/>
              <a:t>What would you like to do with colleagues and friends using any of these suggestions? </a:t>
            </a:r>
          </a:p>
          <a:p>
            <a:pPr marL="0" indent="0">
              <a:buNone/>
            </a:pPr>
            <a:r>
              <a:rPr lang="en-GB" sz="3200" b="1" dirty="0"/>
              <a:t>Produce a poster</a:t>
            </a:r>
          </a:p>
        </p:txBody>
      </p:sp>
      <p:pic>
        <p:nvPicPr>
          <p:cNvPr id="4" name="Picture 3">
            <a:extLst>
              <a:ext uri="{FF2B5EF4-FFF2-40B4-BE49-F238E27FC236}">
                <a16:creationId xmlns:a16="http://schemas.microsoft.com/office/drawing/2014/main" id="{9B6350B5-4D88-4DC6-ABC1-813F469659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462895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197750-0DBB-42CC-9EE7-5880259151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4666928"/>
          </a:xfrm>
          <a:prstGeom prst="rect">
            <a:avLst/>
          </a:prstGeom>
        </p:spPr>
      </p:pic>
      <p:sp>
        <p:nvSpPr>
          <p:cNvPr id="2" name="Title 1">
            <a:extLst>
              <a:ext uri="{FF2B5EF4-FFF2-40B4-BE49-F238E27FC236}">
                <a16:creationId xmlns:a16="http://schemas.microsoft.com/office/drawing/2014/main" id="{401543A4-5BB4-4F5B-9927-347E8D09313E}"/>
              </a:ext>
            </a:extLst>
          </p:cNvPr>
          <p:cNvSpPr>
            <a:spLocks noGrp="1"/>
          </p:cNvSpPr>
          <p:nvPr>
            <p:ph type="title"/>
          </p:nvPr>
        </p:nvSpPr>
        <p:spPr>
          <a:xfrm>
            <a:off x="603748" y="4551037"/>
            <a:ext cx="3766337" cy="1509931"/>
          </a:xfrm>
        </p:spPr>
        <p:txBody>
          <a:bodyPr>
            <a:normAutofit/>
          </a:bodyPr>
          <a:lstStyle/>
          <a:p>
            <a:r>
              <a:rPr lang="en-GB" sz="4400" b="1" dirty="0">
                <a:solidFill>
                  <a:srgbClr val="000000"/>
                </a:solidFill>
              </a:rPr>
              <a:t>Task 5</a:t>
            </a:r>
          </a:p>
        </p:txBody>
      </p:sp>
      <p:sp>
        <p:nvSpPr>
          <p:cNvPr id="3" name="Content Placeholder 2">
            <a:extLst>
              <a:ext uri="{FF2B5EF4-FFF2-40B4-BE49-F238E27FC236}">
                <a16:creationId xmlns:a16="http://schemas.microsoft.com/office/drawing/2014/main" id="{BA29E9E6-EB04-4E10-B320-DC526518418A}"/>
              </a:ext>
            </a:extLst>
          </p:cNvPr>
          <p:cNvSpPr>
            <a:spLocks noGrp="1"/>
          </p:cNvSpPr>
          <p:nvPr>
            <p:ph idx="1"/>
          </p:nvPr>
        </p:nvSpPr>
        <p:spPr>
          <a:xfrm>
            <a:off x="3134264" y="4551037"/>
            <a:ext cx="5413229" cy="1509935"/>
          </a:xfrm>
        </p:spPr>
        <p:txBody>
          <a:bodyPr anchor="ctr">
            <a:normAutofit/>
          </a:bodyPr>
          <a:lstStyle/>
          <a:p>
            <a:pPr marL="0" indent="0">
              <a:buNone/>
            </a:pPr>
            <a:r>
              <a:rPr lang="en-GB" sz="3200" b="1" dirty="0">
                <a:solidFill>
                  <a:srgbClr val="000000"/>
                </a:solidFill>
              </a:rPr>
              <a:t>Poster display show and tell and competition prize</a:t>
            </a:r>
          </a:p>
        </p:txBody>
      </p:sp>
    </p:spTree>
    <p:extLst>
      <p:ext uri="{BB962C8B-B14F-4D97-AF65-F5344CB8AC3E}">
        <p14:creationId xmlns:p14="http://schemas.microsoft.com/office/powerpoint/2010/main" val="3184034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2B3D-7D99-4FE3-A47D-ADD662329E9C}"/>
              </a:ext>
            </a:extLst>
          </p:cNvPr>
          <p:cNvSpPr>
            <a:spLocks noGrp="1"/>
          </p:cNvSpPr>
          <p:nvPr>
            <p:ph type="title"/>
          </p:nvPr>
        </p:nvSpPr>
        <p:spPr>
          <a:xfrm>
            <a:off x="628650" y="96982"/>
            <a:ext cx="7886700" cy="720436"/>
          </a:xfrm>
        </p:spPr>
        <p:txBody>
          <a:bodyPr vert="horz" lIns="91440" tIns="45720" rIns="91440" bIns="45720" rtlCol="0" anchor="ctr">
            <a:normAutofit/>
          </a:bodyPr>
          <a:lstStyle/>
          <a:p>
            <a:r>
              <a:rPr lang="en-GB" sz="4000" b="1" dirty="0">
                <a:latin typeface="+mn-lt"/>
              </a:rPr>
              <a:t>References</a:t>
            </a:r>
          </a:p>
        </p:txBody>
      </p:sp>
      <p:sp>
        <p:nvSpPr>
          <p:cNvPr id="3" name="Content Placeholder 2">
            <a:extLst>
              <a:ext uri="{FF2B5EF4-FFF2-40B4-BE49-F238E27FC236}">
                <a16:creationId xmlns:a16="http://schemas.microsoft.com/office/drawing/2014/main" id="{57BC0768-5283-4C23-B6D9-F2151D9DECDB}"/>
              </a:ext>
            </a:extLst>
          </p:cNvPr>
          <p:cNvSpPr>
            <a:spLocks noGrp="1"/>
          </p:cNvSpPr>
          <p:nvPr>
            <p:ph idx="1"/>
          </p:nvPr>
        </p:nvSpPr>
        <p:spPr>
          <a:xfrm>
            <a:off x="166255" y="817418"/>
            <a:ext cx="8977745" cy="6040582"/>
          </a:xfrm>
        </p:spPr>
        <p:txBody>
          <a:bodyPr vert="horz" lIns="91440" tIns="45720" rIns="91440" bIns="45720" rtlCol="0">
            <a:noAutofit/>
          </a:bodyPr>
          <a:lstStyle/>
          <a:p>
            <a:pPr marL="360363" indent="-360363">
              <a:lnSpc>
                <a:spcPct val="100000"/>
              </a:lnSpc>
              <a:buNone/>
            </a:pPr>
            <a:r>
              <a:rPr lang="en-GB" sz="2200" b="1" dirty="0"/>
              <a:t>Caddell, M., &amp; Wilder, K. (2018) Seeking Compassion in the Measured University: Generosity, Collegiality and Competition in Academic Practice.</a:t>
            </a:r>
          </a:p>
          <a:p>
            <a:pPr marL="360363" indent="-360363">
              <a:lnSpc>
                <a:spcPct val="100000"/>
              </a:lnSpc>
              <a:buNone/>
            </a:pPr>
            <a:r>
              <a:rPr lang="en-GB" sz="2200" b="1" dirty="0"/>
              <a:t>Cirillo, F. (2006) The pomodoro technique (the pomodoro). Agile Processes in Software Engineering, 54(2). </a:t>
            </a:r>
          </a:p>
          <a:p>
            <a:pPr marL="360363" indent="-360363">
              <a:lnSpc>
                <a:spcPct val="100000"/>
              </a:lnSpc>
              <a:buNone/>
            </a:pPr>
            <a:r>
              <a:rPr lang="en-GB" sz="2200" b="1" dirty="0" err="1"/>
              <a:t>MacKenzie</a:t>
            </a:r>
            <a:r>
              <a:rPr lang="en-GB" sz="2200" b="1" dirty="0"/>
              <a:t>, J. and Bell, S. and </a:t>
            </a:r>
            <a:r>
              <a:rPr lang="en-GB" sz="2200" b="1" dirty="0" err="1"/>
              <a:t>Bohan</a:t>
            </a:r>
            <a:r>
              <a:rPr lang="en-GB" sz="2200" b="1" dirty="0"/>
              <a:t>, J. and Brown, A. and Burke, J. and </a:t>
            </a:r>
            <a:r>
              <a:rPr lang="en-GB" sz="2200" b="1" dirty="0" err="1"/>
              <a:t>Cogdell</a:t>
            </a:r>
            <a:r>
              <a:rPr lang="en-GB" sz="2200" b="1" dirty="0"/>
              <a:t>, B. and Jamieson, S. and McAdam, J. and </a:t>
            </a:r>
            <a:r>
              <a:rPr lang="en-GB" sz="2200" b="1" dirty="0" err="1"/>
              <a:t>McKerlie</a:t>
            </a:r>
            <a:r>
              <a:rPr lang="en-GB" sz="2200" b="1" dirty="0"/>
              <a:t>, R. and Morrow, L. and </a:t>
            </a:r>
            <a:r>
              <a:rPr lang="en-GB" sz="2200" b="1" dirty="0" err="1"/>
              <a:t>Paschke</a:t>
            </a:r>
            <a:r>
              <a:rPr lang="en-GB" sz="2200" b="1" dirty="0"/>
              <a:t>, B. and Rea, P. and Tierney, A. (2010) From anxiety to empowerment: a learning community of university teachers. Teaching in Higher Education, 15 (3). pp. 273-284. ISSN 1356-2517 </a:t>
            </a:r>
          </a:p>
          <a:p>
            <a:pPr marL="360363" indent="-360363">
              <a:lnSpc>
                <a:spcPct val="100000"/>
              </a:lnSpc>
              <a:buNone/>
            </a:pPr>
            <a:r>
              <a:rPr lang="en-GB" sz="2200" b="1" dirty="0" err="1"/>
              <a:t>Maxcy</a:t>
            </a:r>
            <a:r>
              <a:rPr lang="en-GB" sz="2200" b="1" dirty="0"/>
              <a:t>, S.J. (1991) Educational Leadership: A Critical Pragmatic Perspective. Critical Studies in Education and Culture Series. Greenwood Publishing Group, Inc., 88 Post Road West, PO Box 5007, Westport, CT 06881-9990 (ISBN-0-89789-259-3, paperback: $16.95; ISBN-89789-258-5, hardback)</a:t>
            </a:r>
          </a:p>
          <a:p>
            <a:pPr marL="360363" indent="-360363">
              <a:lnSpc>
                <a:spcPct val="100000"/>
              </a:lnSpc>
              <a:buNone/>
            </a:pPr>
            <a:r>
              <a:rPr lang="en-GB" sz="2200" b="1" dirty="0"/>
              <a:t>Race, P. (2019) </a:t>
            </a:r>
            <a:r>
              <a:rPr lang="en-GB" sz="2200" b="1" i="1" dirty="0"/>
              <a:t>The Lecturer’s Toolkit</a:t>
            </a:r>
            <a:r>
              <a:rPr lang="en-GB" sz="2200" b="1" dirty="0"/>
              <a:t>, London and New York, Routledge.</a:t>
            </a:r>
          </a:p>
        </p:txBody>
      </p:sp>
    </p:spTree>
    <p:extLst>
      <p:ext uri="{BB962C8B-B14F-4D97-AF65-F5344CB8AC3E}">
        <p14:creationId xmlns:p14="http://schemas.microsoft.com/office/powerpoint/2010/main" val="26934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9067-ACDC-4D56-AC3E-CFA2E93A3390}"/>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GB" sz="4100" b="1">
                <a:latin typeface="+mn-lt"/>
              </a:rPr>
              <a:t>What is our key message today?</a:t>
            </a:r>
          </a:p>
        </p:txBody>
      </p:sp>
      <p:sp>
        <p:nvSpPr>
          <p:cNvPr id="3" name="Content Placeholder 2">
            <a:extLst>
              <a:ext uri="{FF2B5EF4-FFF2-40B4-BE49-F238E27FC236}">
                <a16:creationId xmlns:a16="http://schemas.microsoft.com/office/drawing/2014/main" id="{685757B8-8424-4658-8E91-ED7C0B95C1F9}"/>
              </a:ext>
            </a:extLst>
          </p:cNvPr>
          <p:cNvSpPr>
            <a:spLocks noGrp="1"/>
          </p:cNvSpPr>
          <p:nvPr>
            <p:ph idx="1"/>
          </p:nvPr>
        </p:nvSpPr>
        <p:spPr>
          <a:xfrm>
            <a:off x="3724073" y="1915428"/>
            <a:ext cx="4939867" cy="4942572"/>
          </a:xfrm>
        </p:spPr>
        <p:txBody>
          <a:bodyPr vert="horz" lIns="91440" tIns="45720" rIns="91440" bIns="45720" rtlCol="0">
            <a:noAutofit/>
          </a:bodyPr>
          <a:lstStyle/>
          <a:p>
            <a:r>
              <a:rPr lang="en-GB" sz="2000" b="1" dirty="0"/>
              <a:t>When targeted funding for learning and teaching development activities and projects is in short-supply, we often have to do it ourselves or miss out;</a:t>
            </a:r>
          </a:p>
          <a:p>
            <a:r>
              <a:rPr lang="en-GB" sz="2000" b="1" dirty="0"/>
              <a:t>Without wishing to abnegate any Higher Education Institutions (HEI)’s responsibility to provide proper support for investigating pedagogic innovations and sharing good practice, and works best when supported, we can, in extremis emulate philanthropic models from other sectors and look to how experienced colleagues and others can gift each other opportunities and experiences in kind, without it involving cash transactions or a formal commitment to repay the favour.</a:t>
            </a:r>
          </a:p>
        </p:txBody>
      </p:sp>
      <p:pic>
        <p:nvPicPr>
          <p:cNvPr id="5" name="Picture 4" descr="A picture containing umbrella&#10;&#10;Description automatically generated">
            <a:extLst>
              <a:ext uri="{FF2B5EF4-FFF2-40B4-BE49-F238E27FC236}">
                <a16:creationId xmlns:a16="http://schemas.microsoft.com/office/drawing/2014/main" id="{0302C02D-E663-4B08-979A-1511BBA129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spTree>
    <p:extLst>
      <p:ext uri="{BB962C8B-B14F-4D97-AF65-F5344CB8AC3E}">
        <p14:creationId xmlns:p14="http://schemas.microsoft.com/office/powerpoint/2010/main" val="405612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6504-26DD-4EFC-AF9F-E10EAF4F214B}"/>
              </a:ext>
            </a:extLst>
          </p:cNvPr>
          <p:cNvSpPr>
            <a:spLocks noGrp="1"/>
          </p:cNvSpPr>
          <p:nvPr>
            <p:ph type="title"/>
          </p:nvPr>
        </p:nvSpPr>
        <p:spPr>
          <a:xfrm>
            <a:off x="3724072" y="144359"/>
            <a:ext cx="5115127" cy="1286160"/>
          </a:xfrm>
        </p:spPr>
        <p:txBody>
          <a:bodyPr vert="horz" lIns="91440" tIns="45720" rIns="91440" bIns="45720" rtlCol="0" anchor="b">
            <a:normAutofit/>
          </a:bodyPr>
          <a:lstStyle/>
          <a:p>
            <a:pPr algn="ctr"/>
            <a:r>
              <a:rPr lang="en-GB" sz="2800" b="1" dirty="0">
                <a:latin typeface="+mn-lt"/>
              </a:rPr>
              <a:t>We are aiming for models relying on ‘academic altruism’ to share practical wisdom: ‘phronesis’</a:t>
            </a:r>
          </a:p>
        </p:txBody>
      </p:sp>
      <p:sp>
        <p:nvSpPr>
          <p:cNvPr id="3" name="Content Placeholder 2">
            <a:extLst>
              <a:ext uri="{FF2B5EF4-FFF2-40B4-BE49-F238E27FC236}">
                <a16:creationId xmlns:a16="http://schemas.microsoft.com/office/drawing/2014/main" id="{FF8A29D2-2745-4830-A0B9-C80DFBD686BA}"/>
              </a:ext>
            </a:extLst>
          </p:cNvPr>
          <p:cNvSpPr>
            <a:spLocks noGrp="1"/>
          </p:cNvSpPr>
          <p:nvPr>
            <p:ph idx="1"/>
          </p:nvPr>
        </p:nvSpPr>
        <p:spPr>
          <a:xfrm>
            <a:off x="3724073" y="1551709"/>
            <a:ext cx="4939867" cy="5161931"/>
          </a:xfrm>
        </p:spPr>
        <p:txBody>
          <a:bodyPr vert="horz" lIns="91440" tIns="45720" rIns="91440" bIns="45720" rtlCol="0">
            <a:normAutofit lnSpcReduction="10000"/>
          </a:bodyPr>
          <a:lstStyle/>
          <a:p>
            <a:r>
              <a:rPr lang="en-GB" sz="2400" b="1" dirty="0"/>
              <a:t>‘A world in which the process values of dialogue, conversation, phronesis, practical discourse, and judgement are linked to the universal values of solidarity, participation, unity, and mutual recognition’ (</a:t>
            </a:r>
            <a:r>
              <a:rPr lang="en-GB" sz="2400" b="1" dirty="0" err="1"/>
              <a:t>Maxcy</a:t>
            </a:r>
            <a:r>
              <a:rPr lang="en-GB" sz="2400" b="1" dirty="0"/>
              <a:t>, 1991, p.20).</a:t>
            </a:r>
          </a:p>
          <a:p>
            <a:r>
              <a:rPr lang="en-GB" sz="2400" b="1" dirty="0"/>
              <a:t>We are keen to foster mutually productive dialogues where collegiality and collaboration lead to social hope and kindness in times when the context may seem to foster the context may seem to foster only competition and selfishness (Caddell &amp; Wilder, 2018).</a:t>
            </a:r>
          </a:p>
          <a:p>
            <a:endParaRPr lang="en-GB" sz="1800" b="1" dirty="0"/>
          </a:p>
          <a:p>
            <a:endParaRPr lang="en-GB" sz="1800" b="1" dirty="0"/>
          </a:p>
        </p:txBody>
      </p:sp>
      <p:pic>
        <p:nvPicPr>
          <p:cNvPr id="7" name="Picture 6">
            <a:extLst>
              <a:ext uri="{FF2B5EF4-FFF2-40B4-BE49-F238E27FC236}">
                <a16:creationId xmlns:a16="http://schemas.microsoft.com/office/drawing/2014/main" id="{37D1D333-5042-41C8-9C96-7016F42933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spTree>
    <p:extLst>
      <p:ext uri="{BB962C8B-B14F-4D97-AF65-F5344CB8AC3E}">
        <p14:creationId xmlns:p14="http://schemas.microsoft.com/office/powerpoint/2010/main" val="425919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3650F-0E43-444E-AAA2-49E9467EDE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3674843"/>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16619A-2E76-4086-B0A1-627963A7BAFF}"/>
              </a:ext>
            </a:extLst>
          </p:cNvPr>
          <p:cNvSpPr>
            <a:spLocks noGrp="1"/>
          </p:cNvSpPr>
          <p:nvPr>
            <p:ph type="title"/>
          </p:nvPr>
        </p:nvSpPr>
        <p:spPr>
          <a:xfrm>
            <a:off x="57509" y="4457542"/>
            <a:ext cx="3766337" cy="1509931"/>
          </a:xfrm>
        </p:spPr>
        <p:txBody>
          <a:bodyPr>
            <a:normAutofit/>
          </a:bodyPr>
          <a:lstStyle/>
          <a:p>
            <a:r>
              <a:rPr lang="en-GB" sz="3600" b="1" dirty="0">
                <a:solidFill>
                  <a:srgbClr val="000000"/>
                </a:solidFill>
              </a:rPr>
              <a:t>Introduction Activity </a:t>
            </a:r>
          </a:p>
        </p:txBody>
      </p:sp>
      <p:sp>
        <p:nvSpPr>
          <p:cNvPr id="3" name="Content Placeholder 2">
            <a:extLst>
              <a:ext uri="{FF2B5EF4-FFF2-40B4-BE49-F238E27FC236}">
                <a16:creationId xmlns:a16="http://schemas.microsoft.com/office/drawing/2014/main" id="{7365CB20-2105-4FFD-8638-64A1038BAFBF}"/>
              </a:ext>
            </a:extLst>
          </p:cNvPr>
          <p:cNvSpPr>
            <a:spLocks noGrp="1"/>
          </p:cNvSpPr>
          <p:nvPr>
            <p:ph idx="1"/>
          </p:nvPr>
        </p:nvSpPr>
        <p:spPr>
          <a:xfrm>
            <a:off x="2590800" y="4184073"/>
            <a:ext cx="6495691" cy="1876899"/>
          </a:xfrm>
        </p:spPr>
        <p:txBody>
          <a:bodyPr anchor="ctr">
            <a:noAutofit/>
          </a:bodyPr>
          <a:lstStyle/>
          <a:p>
            <a:pPr marL="0" indent="0">
              <a:buNone/>
            </a:pPr>
            <a:r>
              <a:rPr lang="en-GB" sz="2400" b="1" dirty="0">
                <a:solidFill>
                  <a:srgbClr val="000000"/>
                </a:solidFill>
              </a:rPr>
              <a:t>Divide into 2 teams.  </a:t>
            </a:r>
          </a:p>
          <a:p>
            <a:r>
              <a:rPr lang="en-GB" sz="2400" b="1" dirty="0">
                <a:solidFill>
                  <a:srgbClr val="000000"/>
                </a:solidFill>
              </a:rPr>
              <a:t>Team 1 are the Academic Altruists  (Glass half full)</a:t>
            </a:r>
          </a:p>
          <a:p>
            <a:r>
              <a:rPr lang="en-GB" sz="2400" b="1" dirty="0">
                <a:solidFill>
                  <a:srgbClr val="000000"/>
                </a:solidFill>
              </a:rPr>
              <a:t>Team 2 are the Naysaying Numpties  (Glass half empty)</a:t>
            </a:r>
          </a:p>
          <a:p>
            <a:pPr marL="0" indent="0">
              <a:buNone/>
            </a:pPr>
            <a:r>
              <a:rPr lang="en-GB" sz="2400" b="1" dirty="0">
                <a:solidFill>
                  <a:srgbClr val="000000"/>
                </a:solidFill>
              </a:rPr>
              <a:t>Prepare and deliver a short manifesto on how you will be running CPD in your university and respond to each other’s refuting theirs.</a:t>
            </a:r>
          </a:p>
        </p:txBody>
      </p:sp>
    </p:spTree>
    <p:extLst>
      <p:ext uri="{BB962C8B-B14F-4D97-AF65-F5344CB8AC3E}">
        <p14:creationId xmlns:p14="http://schemas.microsoft.com/office/powerpoint/2010/main" val="61410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F01870-A662-42CF-85C0-77FB13796B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34495"/>
            <a:ext cx="9143980" cy="4666928"/>
          </a:xfrm>
          <a:prstGeom prst="rect">
            <a:avLst/>
          </a:prstGeom>
        </p:spPr>
      </p:pic>
      <p:sp>
        <p:nvSpPr>
          <p:cNvPr id="2" name="Title 1">
            <a:extLst>
              <a:ext uri="{FF2B5EF4-FFF2-40B4-BE49-F238E27FC236}">
                <a16:creationId xmlns:a16="http://schemas.microsoft.com/office/drawing/2014/main" id="{619236EF-067D-4A91-8D5A-0527F016DF68}"/>
              </a:ext>
            </a:extLst>
          </p:cNvPr>
          <p:cNvSpPr>
            <a:spLocks noGrp="1"/>
          </p:cNvSpPr>
          <p:nvPr>
            <p:ph type="title"/>
          </p:nvPr>
        </p:nvSpPr>
        <p:spPr>
          <a:xfrm>
            <a:off x="603748" y="4551037"/>
            <a:ext cx="3766337" cy="1509931"/>
          </a:xfrm>
        </p:spPr>
        <p:txBody>
          <a:bodyPr>
            <a:normAutofit/>
          </a:bodyPr>
          <a:lstStyle/>
          <a:p>
            <a:r>
              <a:rPr lang="en-GB" b="1" dirty="0">
                <a:solidFill>
                  <a:srgbClr val="000000"/>
                </a:solidFill>
              </a:rPr>
              <a:t>Task 1</a:t>
            </a:r>
          </a:p>
        </p:txBody>
      </p:sp>
      <p:sp>
        <p:nvSpPr>
          <p:cNvPr id="3" name="Content Placeholder 2">
            <a:extLst>
              <a:ext uri="{FF2B5EF4-FFF2-40B4-BE49-F238E27FC236}">
                <a16:creationId xmlns:a16="http://schemas.microsoft.com/office/drawing/2014/main" id="{DAA3903B-42FD-4BFF-B5F2-C6EA63015D5A}"/>
              </a:ext>
            </a:extLst>
          </p:cNvPr>
          <p:cNvSpPr>
            <a:spLocks noGrp="1"/>
          </p:cNvSpPr>
          <p:nvPr>
            <p:ph idx="1"/>
          </p:nvPr>
        </p:nvSpPr>
        <p:spPr>
          <a:xfrm>
            <a:off x="2570672" y="5016864"/>
            <a:ext cx="5896308" cy="1509935"/>
          </a:xfrm>
        </p:spPr>
        <p:txBody>
          <a:bodyPr anchor="ctr">
            <a:normAutofit lnSpcReduction="10000"/>
          </a:bodyPr>
          <a:lstStyle/>
          <a:p>
            <a:pPr marL="0" indent="0">
              <a:buNone/>
            </a:pPr>
            <a:r>
              <a:rPr lang="en-GB" sz="3600" b="1" dirty="0">
                <a:solidFill>
                  <a:srgbClr val="000000"/>
                </a:solidFill>
              </a:rPr>
              <a:t>Eat biscuits and brainstorm what activities you can do with little or no cash?</a:t>
            </a:r>
          </a:p>
          <a:p>
            <a:endParaRPr lang="en-GB" sz="1600" b="1" dirty="0">
              <a:solidFill>
                <a:srgbClr val="000000"/>
              </a:solidFill>
            </a:endParaRPr>
          </a:p>
        </p:txBody>
      </p:sp>
    </p:spTree>
    <p:extLst>
      <p:ext uri="{BB962C8B-B14F-4D97-AF65-F5344CB8AC3E}">
        <p14:creationId xmlns:p14="http://schemas.microsoft.com/office/powerpoint/2010/main" val="203947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B46B-A473-4BF9-A559-D1C659B2CBBD}"/>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GB" sz="4400" b="1">
                <a:latin typeface="+mn-lt"/>
              </a:rPr>
              <a:t>So what can we do?</a:t>
            </a:r>
          </a:p>
        </p:txBody>
      </p:sp>
      <p:sp>
        <p:nvSpPr>
          <p:cNvPr id="3" name="Content Placeholder 2">
            <a:extLst>
              <a:ext uri="{FF2B5EF4-FFF2-40B4-BE49-F238E27FC236}">
                <a16:creationId xmlns:a16="http://schemas.microsoft.com/office/drawing/2014/main" id="{1E6D6977-2843-415B-9EB4-A82BF0B573E7}"/>
              </a:ext>
            </a:extLst>
          </p:cNvPr>
          <p:cNvSpPr>
            <a:spLocks noGrp="1"/>
          </p:cNvSpPr>
          <p:nvPr>
            <p:ph idx="1"/>
          </p:nvPr>
        </p:nvSpPr>
        <p:spPr>
          <a:xfrm>
            <a:off x="3724073" y="1915428"/>
            <a:ext cx="4939867" cy="4942572"/>
          </a:xfrm>
        </p:spPr>
        <p:txBody>
          <a:bodyPr vert="horz" lIns="91440" tIns="45720" rIns="91440" bIns="45720" rtlCol="0">
            <a:normAutofit/>
          </a:bodyPr>
          <a:lstStyle/>
          <a:p>
            <a:r>
              <a:rPr lang="en-GB" sz="2000" b="1" dirty="0"/>
              <a:t>Establish Learning Communities;</a:t>
            </a:r>
          </a:p>
          <a:p>
            <a:r>
              <a:rPr lang="en-GB" sz="2000" b="1" dirty="0"/>
              <a:t>Run mutually supported ‘pomodoro’ groups;</a:t>
            </a:r>
          </a:p>
          <a:p>
            <a:r>
              <a:rPr lang="en-GB" sz="2000" b="1" dirty="0"/>
              <a:t>Convene self supported mutual encouragement activities to produce articles, conference presentations and even books;</a:t>
            </a:r>
          </a:p>
          <a:p>
            <a:r>
              <a:rPr lang="en-GB" sz="2000" b="1" dirty="0"/>
              <a:t>Find alternative ways to attend and run conferences;</a:t>
            </a:r>
          </a:p>
          <a:p>
            <a:r>
              <a:rPr lang="en-GB" sz="2000" b="1" dirty="0"/>
              <a:t>Engage in informal activities that can lead to formal publications ;</a:t>
            </a:r>
          </a:p>
          <a:p>
            <a:r>
              <a:rPr lang="en-GB" sz="2000" b="1" dirty="0"/>
              <a:t>Run your own events and activities without cash; </a:t>
            </a:r>
          </a:p>
          <a:p>
            <a:r>
              <a:rPr lang="en-GB" sz="2000" b="1" dirty="0"/>
              <a:t>Work with mentors.</a:t>
            </a:r>
          </a:p>
          <a:p>
            <a:endParaRPr lang="en-GB" sz="2000" b="1" dirty="0"/>
          </a:p>
        </p:txBody>
      </p:sp>
      <p:pic>
        <p:nvPicPr>
          <p:cNvPr id="5" name="Picture 4" descr="A sunset over a body of water&#10;&#10;Description automatically generated">
            <a:extLst>
              <a:ext uri="{FF2B5EF4-FFF2-40B4-BE49-F238E27FC236}">
                <a16:creationId xmlns:a16="http://schemas.microsoft.com/office/drawing/2014/main" id="{A8BF6786-E58A-4071-9D1D-E5F4DEDBAD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spTree>
    <p:extLst>
      <p:ext uri="{BB962C8B-B14F-4D97-AF65-F5344CB8AC3E}">
        <p14:creationId xmlns:p14="http://schemas.microsoft.com/office/powerpoint/2010/main" val="144164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8BA1D-FADF-42A0-BAB0-6AA4DC9EF393}"/>
              </a:ext>
            </a:extLst>
          </p:cNvPr>
          <p:cNvSpPr>
            <a:spLocks noGrp="1"/>
          </p:cNvSpPr>
          <p:nvPr>
            <p:ph type="title"/>
          </p:nvPr>
        </p:nvSpPr>
        <p:spPr/>
        <p:txBody>
          <a:bodyPr vert="horz" lIns="91440" tIns="45720" rIns="91440" bIns="45720" rtlCol="0" anchor="ctr">
            <a:normAutofit/>
          </a:bodyPr>
          <a:lstStyle/>
          <a:p>
            <a:r>
              <a:rPr lang="en-GB" sz="4000" b="1" dirty="0">
                <a:latin typeface="+mn-lt"/>
              </a:rPr>
              <a:t>Self-directed learning communities</a:t>
            </a:r>
          </a:p>
        </p:txBody>
      </p:sp>
      <p:sp>
        <p:nvSpPr>
          <p:cNvPr id="3" name="Content Placeholder 2">
            <a:extLst>
              <a:ext uri="{FF2B5EF4-FFF2-40B4-BE49-F238E27FC236}">
                <a16:creationId xmlns:a16="http://schemas.microsoft.com/office/drawing/2014/main" id="{359CDB2F-0295-4000-A0B8-6CA6DDB05FE1}"/>
              </a:ext>
            </a:extLst>
          </p:cNvPr>
          <p:cNvSpPr>
            <a:spLocks noGrp="1"/>
          </p:cNvSpPr>
          <p:nvPr>
            <p:ph idx="1"/>
          </p:nvPr>
        </p:nvSpPr>
        <p:spPr>
          <a:xfrm>
            <a:off x="628650" y="1454726"/>
            <a:ext cx="8116516" cy="5292437"/>
          </a:xfrm>
        </p:spPr>
        <p:txBody>
          <a:bodyPr vert="horz" lIns="91440" tIns="45720" rIns="91440" bIns="45720" rtlCol="0">
            <a:normAutofit/>
          </a:bodyPr>
          <a:lstStyle/>
          <a:p>
            <a:pPr marL="0" indent="0">
              <a:buNone/>
            </a:pPr>
            <a:r>
              <a:rPr lang="en-GB" sz="2800" b="1" dirty="0"/>
              <a:t>North American models rely on these being funded and supported but our version works on self direction (see </a:t>
            </a:r>
            <a:r>
              <a:rPr lang="en-GB" sz="2800" b="1" dirty="0" err="1"/>
              <a:t>MacKenzie</a:t>
            </a:r>
            <a:r>
              <a:rPr lang="en-GB" sz="2800" b="1" dirty="0"/>
              <a:t> et al,2010) for example; </a:t>
            </a:r>
          </a:p>
          <a:p>
            <a:r>
              <a:rPr lang="en-GB" sz="2800" b="1" dirty="0"/>
              <a:t>Working in a LC offers the opportunity to work collectively meet for discussion and peer support and feedback on work in progress and to work collaboratively to address a particular issue.</a:t>
            </a:r>
          </a:p>
          <a:p>
            <a:r>
              <a:rPr lang="en-GB" sz="2800" b="1" dirty="0"/>
              <a:t>Reported benefits include the opportunity to work with like-minded individuals, to try out new ideas, to learn more about possible T&amp;L approaches and to feel valued and empowered to produce collective outputs that will gain more recognition than an individual working alone. </a:t>
            </a:r>
          </a:p>
          <a:p>
            <a:endParaRPr lang="en-GB" sz="2800" b="1" dirty="0"/>
          </a:p>
          <a:p>
            <a:endParaRPr lang="en-GB" sz="2800" b="1" dirty="0"/>
          </a:p>
        </p:txBody>
      </p:sp>
    </p:spTree>
    <p:extLst>
      <p:ext uri="{BB962C8B-B14F-4D97-AF65-F5344CB8AC3E}">
        <p14:creationId xmlns:p14="http://schemas.microsoft.com/office/powerpoint/2010/main" val="213766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2770-D1FB-4314-9CDF-0EFF7D5D3600}"/>
              </a:ext>
            </a:extLst>
          </p:cNvPr>
          <p:cNvSpPr>
            <a:spLocks noGrp="1"/>
          </p:cNvSpPr>
          <p:nvPr>
            <p:ph type="title"/>
          </p:nvPr>
        </p:nvSpPr>
        <p:spPr>
          <a:xfrm>
            <a:off x="4582123" y="908344"/>
            <a:ext cx="3933226" cy="1538130"/>
          </a:xfrm>
        </p:spPr>
        <p:txBody>
          <a:bodyPr vert="horz" lIns="91440" tIns="45720" rIns="91440" bIns="45720" rtlCol="0">
            <a:normAutofit/>
          </a:bodyPr>
          <a:lstStyle/>
          <a:p>
            <a:r>
              <a:rPr lang="en-GB" sz="3300" b="1" dirty="0">
                <a:latin typeface="+mn-lt"/>
              </a:rPr>
              <a:t>Mutually supported ‘Pomodoro’ writing sessions</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E870A65B-BDED-4443-BF56-97D6047950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0129" y="1939275"/>
            <a:ext cx="2450957" cy="2970857"/>
          </a:xfrm>
          <a:prstGeom prst="rect">
            <a:avLst/>
          </a:prstGeom>
        </p:spPr>
      </p:pic>
      <p:sp>
        <p:nvSpPr>
          <p:cNvPr id="3" name="Content Placeholder 2">
            <a:extLst>
              <a:ext uri="{FF2B5EF4-FFF2-40B4-BE49-F238E27FC236}">
                <a16:creationId xmlns:a16="http://schemas.microsoft.com/office/drawing/2014/main" id="{F6067EF9-B921-4323-AA19-C4BC4424C6E6}"/>
              </a:ext>
            </a:extLst>
          </p:cNvPr>
          <p:cNvSpPr>
            <a:spLocks noGrp="1"/>
          </p:cNvSpPr>
          <p:nvPr>
            <p:ph idx="1"/>
          </p:nvPr>
        </p:nvSpPr>
        <p:spPr>
          <a:xfrm>
            <a:off x="4433368" y="2706865"/>
            <a:ext cx="4710632" cy="4054153"/>
          </a:xfrm>
        </p:spPr>
        <p:txBody>
          <a:bodyPr vert="horz" lIns="91440" tIns="45720" rIns="91440" bIns="45720" rtlCol="0">
            <a:normAutofit lnSpcReduction="10000"/>
          </a:bodyPr>
          <a:lstStyle/>
          <a:p>
            <a:r>
              <a:rPr lang="en-GB" sz="2400" b="1" dirty="0"/>
              <a:t>This is dedicated time to produce written outcomes focussed on learning and teaching.</a:t>
            </a:r>
          </a:p>
          <a:p>
            <a:r>
              <a:rPr lang="en-GB" sz="2400" b="1" dirty="0"/>
              <a:t>The technique uses a kitchen timer to break down work into intervals (it’s named after the tomato shaped timer by its Italian inventor).</a:t>
            </a:r>
          </a:p>
          <a:p>
            <a:r>
              <a:rPr lang="en-GB" sz="2400" b="1" dirty="0"/>
              <a:t>Short 10 minutes concentrated activity, without distraction either physical or mental, can be extremely productive.</a:t>
            </a:r>
          </a:p>
        </p:txBody>
      </p:sp>
    </p:spTree>
    <p:extLst>
      <p:ext uri="{BB962C8B-B14F-4D97-AF65-F5344CB8AC3E}">
        <p14:creationId xmlns:p14="http://schemas.microsoft.com/office/powerpoint/2010/main" val="3438036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2216</Words>
  <Application>Microsoft Office PowerPoint</Application>
  <PresentationFormat>On-screen Show (4:3)</PresentationFormat>
  <Paragraphs>105</Paragraphs>
  <Slides>26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Doing it for ourselves: collegially developed professional educational development as a means of self care</vt:lpstr>
      <vt:lpstr>What’s the context?</vt:lpstr>
      <vt:lpstr>What is our key message today?</vt:lpstr>
      <vt:lpstr>We are aiming for models relying on ‘academic altruism’ to share practical wisdom: ‘phronesis’</vt:lpstr>
      <vt:lpstr>Introduction Activity </vt:lpstr>
      <vt:lpstr>Task 1</vt:lpstr>
      <vt:lpstr>So what can we do?</vt:lpstr>
      <vt:lpstr>Self-directed learning communities</vt:lpstr>
      <vt:lpstr>Mutually supported ‘Pomodoro’ writing sessions</vt:lpstr>
      <vt:lpstr>This technique is based upon three basic assumptions:</vt:lpstr>
      <vt:lpstr>Task 3</vt:lpstr>
      <vt:lpstr>Convene self-supported mutual encouragement activities</vt:lpstr>
      <vt:lpstr>  </vt:lpstr>
      <vt:lpstr>Why do conservatory days work?</vt:lpstr>
      <vt:lpstr>Find alternative ways to attend and run conferences</vt:lpstr>
      <vt:lpstr>Can we help you?</vt:lpstr>
      <vt:lpstr>PowerPoint Presentation</vt:lpstr>
      <vt:lpstr>Engage in informal activities that can lead to formal publications</vt:lpstr>
      <vt:lpstr>Engaging with conferences and events without physically going there</vt:lpstr>
      <vt:lpstr>Running your own events and activities without cash </vt:lpstr>
      <vt:lpstr>Work with mentors</vt:lpstr>
      <vt:lpstr>Good advice in Phil Race (2019) suggests that:</vt:lpstr>
      <vt:lpstr>More of Sally’s wise words from Phil’s book</vt:lpstr>
      <vt:lpstr>Task 4</vt:lpstr>
      <vt:lpstr>Task 5</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it for ourselves: collegially developed professional educational development as a means of self care</dc:title>
  <dc:creator>linda.graham</dc:creator>
  <cp:lastModifiedBy>Phil Race</cp:lastModifiedBy>
  <cp:revision>4</cp:revision>
  <dcterms:created xsi:type="dcterms:W3CDTF">2019-11-04T14:14:14Z</dcterms:created>
  <dcterms:modified xsi:type="dcterms:W3CDTF">2019-11-10T17:06:45Z</dcterms:modified>
</cp:coreProperties>
</file>