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 id="2147483828" r:id="rId13"/>
  </p:sldMasterIdLst>
  <p:notesMasterIdLst>
    <p:notesMasterId r:id="rId64"/>
  </p:notesMasterIdLst>
  <p:handoutMasterIdLst>
    <p:handoutMasterId r:id="rId65"/>
  </p:handoutMasterIdLst>
  <p:sldIdLst>
    <p:sldId id="420" r:id="rId14"/>
    <p:sldId id="862" r:id="rId15"/>
    <p:sldId id="863" r:id="rId16"/>
    <p:sldId id="488" r:id="rId17"/>
    <p:sldId id="840" r:id="rId18"/>
    <p:sldId id="834" r:id="rId19"/>
    <p:sldId id="861" r:id="rId20"/>
    <p:sldId id="444" r:id="rId21"/>
    <p:sldId id="727" r:id="rId22"/>
    <p:sldId id="733" r:id="rId23"/>
    <p:sldId id="705" r:id="rId24"/>
    <p:sldId id="684" r:id="rId25"/>
    <p:sldId id="549" r:id="rId26"/>
    <p:sldId id="709" r:id="rId27"/>
    <p:sldId id="688" r:id="rId28"/>
    <p:sldId id="680" r:id="rId29"/>
    <p:sldId id="681" r:id="rId30"/>
    <p:sldId id="682" r:id="rId31"/>
    <p:sldId id="683" r:id="rId32"/>
    <p:sldId id="261" r:id="rId33"/>
    <p:sldId id="262" r:id="rId34"/>
    <p:sldId id="263" r:id="rId35"/>
    <p:sldId id="264" r:id="rId36"/>
    <p:sldId id="266" r:id="rId37"/>
    <p:sldId id="270" r:id="rId38"/>
    <p:sldId id="271" r:id="rId39"/>
    <p:sldId id="272" r:id="rId40"/>
    <p:sldId id="273" r:id="rId41"/>
    <p:sldId id="308" r:id="rId42"/>
    <p:sldId id="256" r:id="rId43"/>
    <p:sldId id="672" r:id="rId44"/>
    <p:sldId id="676" r:id="rId45"/>
    <p:sldId id="675" r:id="rId46"/>
    <p:sldId id="666" r:id="rId47"/>
    <p:sldId id="667" r:id="rId48"/>
    <p:sldId id="668" r:id="rId49"/>
    <p:sldId id="686" r:id="rId50"/>
    <p:sldId id="685" r:id="rId51"/>
    <p:sldId id="689" r:id="rId52"/>
    <p:sldId id="714" r:id="rId53"/>
    <p:sldId id="796" r:id="rId54"/>
    <p:sldId id="797" r:id="rId55"/>
    <p:sldId id="798" r:id="rId56"/>
    <p:sldId id="820" r:id="rId57"/>
    <p:sldId id="799" r:id="rId58"/>
    <p:sldId id="800" r:id="rId59"/>
    <p:sldId id="801" r:id="rId60"/>
    <p:sldId id="802" r:id="rId61"/>
    <p:sldId id="803" r:id="rId62"/>
    <p:sldId id="804" r:id="rId63"/>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51" autoAdjust="0"/>
    <p:restoredTop sz="94312" autoAdjust="0"/>
  </p:normalViewPr>
  <p:slideViewPr>
    <p:cSldViewPr>
      <p:cViewPr varScale="1">
        <p:scale>
          <a:sx n="69" d="100"/>
          <a:sy n="69" d="100"/>
        </p:scale>
        <p:origin x="1614"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50" d="100"/>
        <a:sy n="150" d="100"/>
      </p:scale>
      <p:origin x="0" y="-78912"/>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61" Type="http://schemas.openxmlformats.org/officeDocument/2006/relationships/slide" Target="slides/slide48.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3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presProps" Target="presProps.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11</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13</a:t>
            </a:fld>
            <a:endParaRPr lang="en-GB" dirty="0"/>
          </a:p>
        </p:txBody>
      </p:sp>
    </p:spTree>
    <p:extLst>
      <p:ext uri="{BB962C8B-B14F-4D97-AF65-F5344CB8AC3E}">
        <p14:creationId xmlns:p14="http://schemas.microsoft.com/office/powerpoint/2010/main" val="2270331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42</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22/10/2019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22/10/2019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22/10/2019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22/10/2019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22/10/2019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2014584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22/10/2019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22/10/2019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22/10/2019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22/10/2019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22/10/2019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22/10/2019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22/10/2019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4269798167"/>
      </p:ext>
    </p:extLst>
  </p:cSld>
  <p:clrMap bg1="lt1" tx1="dk1" bg2="lt2" tx2="dk2" accent1="accent1" accent2="accent2" accent3="accent3" accent4="accent4" accent5="accent5" accent6="accent6" hlink="hlink" folHlink="folHlink"/>
  <p:sldLayoutIdLst>
    <p:sldLayoutId id="2147483829"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22/10/2019</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22/10/2019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hyperlink" Target="https://www.officeforstudents.org.uk/news-blog-and-events/our-news-and-blog/next-steps-for-the-national-student-survey/"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Improving assessment (and particularly)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Southampton Solent University </a:t>
            </a:r>
          </a:p>
          <a:p>
            <a:pPr algn="ctr" eaLnBrk="1" hangingPunct="1">
              <a:defRPr/>
            </a:pPr>
            <a:r>
              <a:rPr lang="en-GB" dirty="0"/>
              <a:t>School of Business, Law and Comms</a:t>
            </a:r>
          </a:p>
          <a:p>
            <a:pPr algn="ctr" eaLnBrk="1" hangingPunct="1">
              <a:defRPr/>
            </a:pPr>
            <a:r>
              <a:rPr lang="en-GB" dirty="0"/>
              <a:t>Course Leaders’ Forum</a:t>
            </a:r>
          </a:p>
          <a:p>
            <a:pPr algn="ctr" eaLnBrk="1" hangingPunct="1">
              <a:defRPr/>
            </a:pPr>
            <a:r>
              <a:rPr lang="en-GB" sz="2000" dirty="0"/>
              <a:t>23 October 2019 1pm-2pm</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8543292" cy="570457"/>
          </a:xfrm>
          <a:ln w="9525">
            <a:noFill/>
            <a:miter lim="800000"/>
            <a:headEnd/>
            <a:tailEnd/>
          </a:ln>
        </p:spPr>
        <p:txBody>
          <a:bodyPr vert="horz" wrap="square" lIns="91440" tIns="45720" rIns="91440" bIns="45720" numCol="1" anchor="b" anchorCtr="0" compatLnSpc="1">
            <a:prstTxWarp prst="textNoShape">
              <a:avLst/>
            </a:prstTxWarp>
          </a:bodyPr>
          <a:lstStyle/>
          <a:p>
            <a:r>
              <a:rPr lang="en-GB"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836712"/>
            <a:ext cx="8856984" cy="5149405"/>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179512" y="1124744"/>
            <a:ext cx="8640959" cy="5077619"/>
          </a:xfrm>
        </p:spPr>
        <p:txBody>
          <a:bodyPr/>
          <a:lstStyle/>
          <a:p>
            <a:pPr lvl="0"/>
            <a:r>
              <a:rPr lang="en-GB" dirty="0"/>
              <a:t>Emphasise early on the importance to students of formative feedback;</a:t>
            </a:r>
          </a:p>
          <a:p>
            <a:pPr lvl="0"/>
            <a:r>
              <a:rPr lang="en-GB" dirty="0"/>
              <a:t>Consider how best to provide them with feedback (orally, in writing, face-to-face, virtually);</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(Hounsell,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13A57-1B76-44C7-B137-01B5A45F5060}"/>
              </a:ext>
            </a:extLst>
          </p:cNvPr>
          <p:cNvSpPr>
            <a:spLocks noGrp="1"/>
          </p:cNvSpPr>
          <p:nvPr>
            <p:ph type="title"/>
          </p:nvPr>
        </p:nvSpPr>
        <p:spPr/>
        <p:txBody>
          <a:bodyPr/>
          <a:lstStyle/>
          <a:p>
            <a:r>
              <a:rPr lang="en-GB" dirty="0"/>
              <a:t>What is the ambition of the Business School in relation to assessment and feedback?</a:t>
            </a:r>
          </a:p>
        </p:txBody>
      </p:sp>
      <p:sp>
        <p:nvSpPr>
          <p:cNvPr id="3" name="Content Placeholder 2">
            <a:extLst>
              <a:ext uri="{FF2B5EF4-FFF2-40B4-BE49-F238E27FC236}">
                <a16:creationId xmlns:a16="http://schemas.microsoft.com/office/drawing/2014/main" id="{871DFAC9-9824-4BB8-911D-C0F383BD79F4}"/>
              </a:ext>
            </a:extLst>
          </p:cNvPr>
          <p:cNvSpPr>
            <a:spLocks noGrp="1"/>
          </p:cNvSpPr>
          <p:nvPr>
            <p:ph idx="1"/>
          </p:nvPr>
        </p:nvSpPr>
        <p:spPr/>
        <p:txBody>
          <a:bodyPr/>
          <a:lstStyle/>
          <a:p>
            <a:r>
              <a:rPr lang="en-GB" dirty="0"/>
              <a:t>Reinforcing the importance of a consistent approach to marking, giving feedback and moderation;</a:t>
            </a:r>
          </a:p>
          <a:p>
            <a:r>
              <a:rPr lang="en-GB" dirty="0"/>
              <a:t>Ensuring that everyone giving feedback aligns comments to the marks awarded, and that these are consistent with the guidance provided by rubrics;</a:t>
            </a:r>
          </a:p>
          <a:p>
            <a:r>
              <a:rPr lang="en-GB" dirty="0"/>
              <a:t>Ensuring that marking is manageable for assessors (so long pacing is appropriate).</a:t>
            </a:r>
          </a:p>
          <a:p>
            <a:endParaRPr lang="en-GB" dirty="0"/>
          </a:p>
          <a:p>
            <a:pPr marL="0" indent="0">
              <a:buNone/>
            </a:pPr>
            <a:r>
              <a:rPr lang="en-GB" dirty="0"/>
              <a:t>This is not just about enhancing or maintaining good NSS scores, but also about ensuring that students have positive experiences of assessment.</a:t>
            </a:r>
          </a:p>
        </p:txBody>
      </p:sp>
    </p:spTree>
    <p:extLst>
      <p:ext uri="{BB962C8B-B14F-4D97-AF65-F5344CB8AC3E}">
        <p14:creationId xmlns:p14="http://schemas.microsoft.com/office/powerpoint/2010/main" val="2444316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What is feedback literacy?</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a:xfrm>
            <a:off x="358777" y="1196977"/>
            <a:ext cx="8605838" cy="4670425"/>
          </a:xfrm>
        </p:spPr>
        <p:txBody>
          <a:bodyPr/>
          <a:lstStyle/>
          <a:p>
            <a:pPr marL="0" indent="0">
              <a:buNone/>
            </a:pPr>
            <a:r>
              <a:rPr lang="en-GB" dirty="0"/>
              <a:t>One of the main barriers to effective feedback is generally low levels of student feedback literacy. Students’ feedback literacy involves </a:t>
            </a:r>
          </a:p>
          <a:p>
            <a:r>
              <a:rPr lang="en-GB" dirty="0"/>
              <a:t>an understanding of what feedback is and how it can be managed effectively; </a:t>
            </a:r>
          </a:p>
          <a:p>
            <a:r>
              <a:rPr lang="en-GB" dirty="0"/>
              <a:t>capacities and dispositions to make productive use of feedback; </a:t>
            </a:r>
          </a:p>
          <a:p>
            <a:r>
              <a:rPr lang="en-GB" dirty="0"/>
              <a:t>appreciation of the roles of teachers and themselves in these processes. </a:t>
            </a:r>
            <a:endParaRPr lang="en-US" dirty="0"/>
          </a:p>
        </p:txBody>
      </p:sp>
    </p:spTree>
    <p:extLst>
      <p:ext uri="{BB962C8B-B14F-4D97-AF65-F5344CB8AC3E}">
        <p14:creationId xmlns:p14="http://schemas.microsoft.com/office/powerpoint/2010/main" val="182575036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What is feedback?</a:t>
            </a:r>
            <a:br>
              <a:rPr lang="en-GB" dirty="0"/>
            </a:br>
            <a:r>
              <a:rPr lang="en-US" sz="3200" dirty="0">
                <a:solidFill>
                  <a:srgbClr val="00B050"/>
                </a:solidFill>
              </a:rPr>
              <a:t>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Building on previous definitions (Boud and Molloy 2013; Carless 2015), feedback is defined as a process through which learners make sense of information from various sources and use it to enhance their work or learning strategies. </a:t>
            </a:r>
          </a:p>
          <a:p>
            <a:pPr marL="0" indent="0">
              <a:buNone/>
            </a:pPr>
            <a:r>
              <a:rPr lang="en-GB" sz="2800" dirty="0"/>
              <a:t>This definition goes beyond notions that feedback is principally about teachers informing students about strengths, weaknesses and how to improve, and highlights the centrality of the student role in sense-making and using comments to improve subsequent work. Information may come from different sources e.g. peers, teachers, friends, family members or automated computer-based systems to support student self-evaluation of progress.</a:t>
            </a:r>
            <a:endParaRPr lang="en-US" sz="2800" dirty="0"/>
          </a:p>
        </p:txBody>
      </p:sp>
    </p:spTree>
    <p:extLst>
      <p:ext uri="{BB962C8B-B14F-4D97-AF65-F5344CB8AC3E}">
        <p14:creationId xmlns:p14="http://schemas.microsoft.com/office/powerpoint/2010/main" val="177606634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Present dissatisfaction with feedback</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US" sz="2800" dirty="0"/>
              <a:t>There is also </a:t>
            </a:r>
            <a:r>
              <a:rPr lang="en-GB" sz="2800" dirty="0"/>
              <a:t>a wide range of evidence from the National Student Survey in England and Wales (Higher Education Funding Council for England 2016) and the Student Experience Survey in Australia (Quality Indicators for Learning and Teaching 2017) that students are not particularly satisfied with feedback and the broader assessment regimes within which feedback is commonly organised. </a:t>
            </a:r>
          </a:p>
          <a:p>
            <a:pPr marL="0" indent="0">
              <a:buNone/>
            </a:pPr>
            <a:r>
              <a:rPr lang="en-GB" sz="2800" dirty="0"/>
              <a:t>For feedback processes to be enhanced, students need both appreciation of how feedback can operate effectively and opportunities to use feedback within the curriculum.</a:t>
            </a:r>
            <a:endParaRPr lang="en-US" sz="2800" dirty="0"/>
          </a:p>
        </p:txBody>
      </p:sp>
    </p:spTree>
    <p:extLst>
      <p:ext uri="{BB962C8B-B14F-4D97-AF65-F5344CB8AC3E}">
        <p14:creationId xmlns:p14="http://schemas.microsoft.com/office/powerpoint/2010/main" val="367485318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dirty="0">
                <a:solidFill>
                  <a:srgbClr val="0070C0"/>
                </a:solidFill>
              </a:rPr>
              <a:t>Student appreciation of feedback processes</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Appreciating feedback refers to both students recognising the value of feedback and understanding their active role in its processes. Students have various conceptions of feedback and these are often not particularly sophisticated, mainly focusing on feedback as telling (McLean, Bond, and Nicholson 2015).</a:t>
            </a:r>
          </a:p>
          <a:p>
            <a:pPr marL="0" indent="0">
              <a:buNone/>
            </a:pPr>
            <a:r>
              <a:rPr lang="en-GB" sz="2800" dirty="0"/>
              <a:t>Students sometimes fail to recognise or appreciate forms of feedback other than written comments on submitted work (Price, Handley, and Millar 2011). Based on their secondary school experience, students may have limited absolutist beliefs about knowledge and prefer to receive unequivocal corrective feedback </a:t>
            </a:r>
            <a:r>
              <a:rPr lang="en-US" sz="2800" dirty="0"/>
              <a:t>(O’Donovan 2017).</a:t>
            </a:r>
          </a:p>
        </p:txBody>
      </p:sp>
    </p:spTree>
    <p:extLst>
      <p:ext uri="{BB962C8B-B14F-4D97-AF65-F5344CB8AC3E}">
        <p14:creationId xmlns:p14="http://schemas.microsoft.com/office/powerpoint/2010/main" val="415140927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Why ‘feedback as telling’ is not enough</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dirty="0"/>
              <a:t>Approaches that emphasise feedback as telling are insufficient because students are often not equipped to decode or act on statements satisfactorily, so key messages remain invisible (Sadler 2010).</a:t>
            </a:r>
          </a:p>
          <a:p>
            <a:pPr marL="0" indent="0">
              <a:buNone/>
            </a:pPr>
            <a:r>
              <a:rPr lang="en-GB" dirty="0"/>
              <a:t>Feedback literacy demands that learners acquire the academic language necessary for understanding, interpreting and thinking with complex ideas (Sutton 2012).</a:t>
            </a:r>
            <a:endParaRPr lang="en-US" dirty="0"/>
          </a:p>
        </p:txBody>
      </p:sp>
    </p:spTree>
    <p:extLst>
      <p:ext uri="{BB962C8B-B14F-4D97-AF65-F5344CB8AC3E}">
        <p14:creationId xmlns:p14="http://schemas.microsoft.com/office/powerpoint/2010/main" val="185202566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Managing the ‘affect’ of feedback</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Affect refers to feelings, emotions and attitudes. Students often exhibit defensive responses to feedback, particularly when comments are critical or grades are low (Robinson, Pope, and </a:t>
            </a:r>
            <a:r>
              <a:rPr lang="en-GB" sz="2800" dirty="0" err="1"/>
              <a:t>Holyoak</a:t>
            </a:r>
            <a:r>
              <a:rPr lang="en-GB" sz="2800" dirty="0"/>
              <a:t> 2013).Under these circumstances, feedback often provokes negative affective reactions and threats to identity, so how students manage their emotional equilibrium impacts on their engagement with critical commentary (To 2016). Affective responses to feedback are mediated by students’ relationships with their teacher and with other participants as they construct meanings together (Esterhazy and </a:t>
            </a:r>
            <a:r>
              <a:rPr lang="en-GB" sz="2800" dirty="0" err="1"/>
              <a:t>Damsa</a:t>
            </a:r>
            <a:r>
              <a:rPr lang="en-GB" sz="2800" dirty="0"/>
              <a:t> 2017).</a:t>
            </a:r>
            <a:endParaRPr lang="en-US" sz="2800" dirty="0"/>
          </a:p>
        </p:txBody>
      </p:sp>
    </p:spTree>
    <p:extLst>
      <p:ext uri="{BB962C8B-B14F-4D97-AF65-F5344CB8AC3E}">
        <p14:creationId xmlns:p14="http://schemas.microsoft.com/office/powerpoint/2010/main" val="42632580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Affect, and tone of feedback</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An aim of feedback is to challenge students to adopt new perspectives, but students often do not welcome this challenge (Forsythe and Johnson 2017). Critical feedback can have positive or negative impacts depending on a range of factors, including student self-efficacy, motivation and ability to handle emotions constructively (Pitt and Norton 2017). </a:t>
            </a:r>
          </a:p>
          <a:p>
            <a:pPr marL="0" indent="0">
              <a:buNone/>
            </a:pPr>
            <a:r>
              <a:rPr lang="en-GB" sz="2800" dirty="0"/>
              <a:t>The tone in which feedback is shared is one of the most critical aspects of how students react to feedback (</a:t>
            </a:r>
            <a:r>
              <a:rPr lang="en-GB" sz="2800" dirty="0" err="1"/>
              <a:t>Lipnevich</a:t>
            </a:r>
            <a:r>
              <a:rPr lang="en-GB" sz="2800" dirty="0"/>
              <a:t>, Berg, and Smith 2016). When teachers signify in writing and speech that they care about their learners, then student engagement with feedback is enhanced (Sutton 2012).</a:t>
            </a:r>
            <a:endParaRPr lang="en-US" sz="2800" dirty="0"/>
          </a:p>
        </p:txBody>
      </p:sp>
    </p:spTree>
    <p:extLst>
      <p:ext uri="{BB962C8B-B14F-4D97-AF65-F5344CB8AC3E}">
        <p14:creationId xmlns:p14="http://schemas.microsoft.com/office/powerpoint/2010/main" val="327585465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70C0"/>
                </a:solidFill>
              </a:rPr>
              <a:t>Affect: developing confidence</a:t>
            </a:r>
            <a:br>
              <a:rPr lang="en-GB" sz="4000" dirty="0">
                <a:solidFill>
                  <a:srgbClr val="0070C0"/>
                </a:solidFill>
              </a:rPr>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If a trusting atmosphere is established, learners are more likely to develop the confidence and faith to reveal what they do not fully understand (Carless 2013).</a:t>
            </a:r>
          </a:p>
          <a:p>
            <a:pPr marL="0" indent="0">
              <a:buNone/>
            </a:pPr>
            <a:r>
              <a:rPr lang="en-GB" sz="2800" dirty="0"/>
              <a:t>Student dispositions to engage with feedback are often not optimal. Students seem to recognise that feedback can facilitate progress but underplay their own responsibility to actualise this improvement (</a:t>
            </a:r>
            <a:r>
              <a:rPr lang="en-GB" sz="2800" dirty="0" err="1"/>
              <a:t>Winstone</a:t>
            </a:r>
            <a:r>
              <a:rPr lang="en-GB" sz="2800" dirty="0"/>
              <a:t> et al. 2017a). </a:t>
            </a:r>
          </a:p>
          <a:p>
            <a:pPr marL="0" indent="0">
              <a:buNone/>
            </a:pPr>
            <a:r>
              <a:rPr lang="en-GB" sz="2800" dirty="0"/>
              <a:t>Capable students are often pro-active in seeking out feedback and striving to understand what teachers look for in assignments; i.e. cue-conscious or cue-seeking behaviours identified in the literature (Miller and </a:t>
            </a:r>
            <a:r>
              <a:rPr lang="en-GB" sz="2800" dirty="0" err="1"/>
              <a:t>Parlett</a:t>
            </a:r>
            <a:r>
              <a:rPr lang="en-GB" sz="2800" dirty="0"/>
              <a:t> 1974; Yang and Carless 2013).</a:t>
            </a:r>
            <a:endParaRPr lang="en-US" sz="2800" dirty="0"/>
          </a:p>
        </p:txBody>
      </p:sp>
    </p:spTree>
    <p:extLst>
      <p:ext uri="{BB962C8B-B14F-4D97-AF65-F5344CB8AC3E}">
        <p14:creationId xmlns:p14="http://schemas.microsoft.com/office/powerpoint/2010/main" val="149680116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rgbClr val="0070C0"/>
                </a:solidFill>
              </a:rPr>
              <a:t>Motivating students to take action</a:t>
            </a:r>
            <a:br>
              <a:rPr lang="en-GB" dirty="0"/>
            </a:br>
            <a:r>
              <a:rPr lang="en-US" sz="3200" dirty="0">
                <a:solidFill>
                  <a:srgbClr val="00B050"/>
                </a:solidFill>
              </a:rPr>
              <a:t>Slides based on Carless and Boud 2018</a:t>
            </a:r>
            <a:endParaRPr lang="en-US" dirty="0">
              <a:solidFill>
                <a:srgbClr val="00B050"/>
              </a:solidFill>
            </a:endParaRPr>
          </a:p>
        </p:txBody>
      </p:sp>
      <p:sp>
        <p:nvSpPr>
          <p:cNvPr id="5" name="Content Placeholder 4"/>
          <p:cNvSpPr>
            <a:spLocks noGrp="1"/>
          </p:cNvSpPr>
          <p:nvPr>
            <p:ph idx="1"/>
          </p:nvPr>
        </p:nvSpPr>
        <p:spPr/>
        <p:txBody>
          <a:bodyPr/>
          <a:lstStyle/>
          <a:p>
            <a:pPr marL="0" indent="0">
              <a:buNone/>
            </a:pPr>
            <a:r>
              <a:rPr lang="en-GB" sz="2800" dirty="0"/>
              <a:t>Feedback literacy requires learners to act upon comments that they have received (Sutton 2012).</a:t>
            </a:r>
          </a:p>
          <a:p>
            <a:pPr marL="0" indent="0">
              <a:buNone/>
            </a:pPr>
            <a:r>
              <a:rPr lang="en-GB" sz="2800" dirty="0"/>
              <a:t>Students need to engage actively in making sense of information and use it to inform their later work, thereby closing a feedback loop (Boud and Molloy 2013). </a:t>
            </a:r>
          </a:p>
          <a:p>
            <a:pPr marL="0" indent="0">
              <a:buNone/>
            </a:pPr>
            <a:r>
              <a:rPr lang="en-GB" sz="2800" dirty="0"/>
              <a:t>This imperative for students to take action is a critical aspect of feedback processes which is sometimes underplayed. Students need motivation, opportunities and means to act on feedback (Shute 2008).</a:t>
            </a:r>
            <a:endParaRPr lang="en-US" sz="2800" dirty="0"/>
          </a:p>
        </p:txBody>
      </p:sp>
    </p:spTree>
    <p:extLst>
      <p:ext uri="{BB962C8B-B14F-4D97-AF65-F5344CB8AC3E}">
        <p14:creationId xmlns:p14="http://schemas.microsoft.com/office/powerpoint/2010/main" val="77581239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ABAA-86A8-4640-834B-AD88D37C39BD}"/>
              </a:ext>
            </a:extLst>
          </p:cNvPr>
          <p:cNvSpPr>
            <a:spLocks noGrp="1"/>
          </p:cNvSpPr>
          <p:nvPr>
            <p:ph type="title"/>
          </p:nvPr>
        </p:nvSpPr>
        <p:spPr>
          <a:xfrm>
            <a:off x="250825" y="188925"/>
            <a:ext cx="8713788" cy="369333"/>
          </a:xfrm>
        </p:spPr>
        <p:txBody>
          <a:bodyPr/>
          <a:lstStyle/>
          <a:p>
            <a:r>
              <a:rPr lang="en-GB" sz="3600" dirty="0">
                <a:solidFill>
                  <a:srgbClr val="0070C0"/>
                </a:solidFill>
              </a:rPr>
              <a:t>Feedback literate students:</a:t>
            </a:r>
          </a:p>
        </p:txBody>
      </p:sp>
      <p:sp>
        <p:nvSpPr>
          <p:cNvPr id="4" name="TextBox 3">
            <a:extLst>
              <a:ext uri="{FF2B5EF4-FFF2-40B4-BE49-F238E27FC236}">
                <a16:creationId xmlns:a16="http://schemas.microsoft.com/office/drawing/2014/main" id="{0D74F4CB-2910-401C-8B0A-FD86EE4330E3}"/>
              </a:ext>
            </a:extLst>
          </p:cNvPr>
          <p:cNvSpPr txBox="1"/>
          <p:nvPr/>
        </p:nvSpPr>
        <p:spPr>
          <a:xfrm>
            <a:off x="577374" y="762000"/>
            <a:ext cx="4038600" cy="258532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Appreciating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understand and appreciate the role of feedback in improving work and the active learner role in these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recognise that feedback information comes in different forms and from different sources;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use technology to access, store and revisit feedback.</a:t>
            </a:r>
          </a:p>
        </p:txBody>
      </p:sp>
      <p:sp>
        <p:nvSpPr>
          <p:cNvPr id="5" name="TextBox 4">
            <a:extLst>
              <a:ext uri="{FF2B5EF4-FFF2-40B4-BE49-F238E27FC236}">
                <a16:creationId xmlns:a16="http://schemas.microsoft.com/office/drawing/2014/main" id="{3CF42374-FC27-4FF7-897F-1864ECA87656}"/>
              </a:ext>
            </a:extLst>
          </p:cNvPr>
          <p:cNvSpPr txBox="1"/>
          <p:nvPr/>
        </p:nvSpPr>
        <p:spPr>
          <a:xfrm>
            <a:off x="4709160" y="1508760"/>
            <a:ext cx="40386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TextBox 5">
            <a:extLst>
              <a:ext uri="{FF2B5EF4-FFF2-40B4-BE49-F238E27FC236}">
                <a16:creationId xmlns:a16="http://schemas.microsoft.com/office/drawing/2014/main" id="{960BA9EC-387A-4601-8C78-1E0D32D4D502}"/>
              </a:ext>
            </a:extLst>
          </p:cNvPr>
          <p:cNvSpPr txBox="1"/>
          <p:nvPr/>
        </p:nvSpPr>
        <p:spPr>
          <a:xfrm>
            <a:off x="4895533" y="793327"/>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Making judgements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capacities to make sound academic judgments about their own work and the work of others;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participate productively in peer feedback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refine self-evaluative capacities over time in order to make more robust judgments.</a:t>
            </a:r>
          </a:p>
        </p:txBody>
      </p:sp>
      <p:sp>
        <p:nvSpPr>
          <p:cNvPr id="7" name="TextBox 6">
            <a:extLst>
              <a:ext uri="{FF2B5EF4-FFF2-40B4-BE49-F238E27FC236}">
                <a16:creationId xmlns:a16="http://schemas.microsoft.com/office/drawing/2014/main" id="{4B6B5770-5971-4C9D-A7DE-758598A81FFA}"/>
              </a:ext>
            </a:extLst>
          </p:cNvPr>
          <p:cNvSpPr txBox="1"/>
          <p:nvPr/>
        </p:nvSpPr>
        <p:spPr>
          <a:xfrm>
            <a:off x="577374" y="3510678"/>
            <a:ext cx="4038600" cy="3139321"/>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261938" marR="0" lvl="0" indent="-261938"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Managing affect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maintain emotional equilibrium and avoid defensiveness when receiving critical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proactive in eliciting suggestions from peers or teachers and continuing dialogue with them as needed;</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habits of striving for continuous improvement on the basis of internal and external feedback.</a:t>
            </a:r>
          </a:p>
        </p:txBody>
      </p:sp>
      <p:sp>
        <p:nvSpPr>
          <p:cNvPr id="8" name="TextBox 7">
            <a:extLst>
              <a:ext uri="{FF2B5EF4-FFF2-40B4-BE49-F238E27FC236}">
                <a16:creationId xmlns:a16="http://schemas.microsoft.com/office/drawing/2014/main" id="{07786922-4E06-429F-8644-DC962EFEF6D1}"/>
              </a:ext>
            </a:extLst>
          </p:cNvPr>
          <p:cNvSpPr txBox="1"/>
          <p:nvPr/>
        </p:nvSpPr>
        <p:spPr>
          <a:xfrm>
            <a:off x="4895533" y="3558963"/>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Taking action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aware of the imperative to take action in response to feedback information;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draw inferences from a range of feedback experiences for the purpose of continuous improvement;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a repertoire of strategies for acting on feedback.</a:t>
            </a:r>
          </a:p>
        </p:txBody>
      </p:sp>
      <p:sp>
        <p:nvSpPr>
          <p:cNvPr id="9" name="TextBox 8">
            <a:extLst>
              <a:ext uri="{FF2B5EF4-FFF2-40B4-BE49-F238E27FC236}">
                <a16:creationId xmlns:a16="http://schemas.microsoft.com/office/drawing/2014/main" id="{0CB0E3BE-8F58-4B0D-959E-E6805F8DF55F}"/>
              </a:ext>
            </a:extLst>
          </p:cNvPr>
          <p:cNvSpPr txBox="1"/>
          <p:nvPr/>
        </p:nvSpPr>
        <p:spPr>
          <a:xfrm>
            <a:off x="4920554" y="6180372"/>
            <a:ext cx="385222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Calibri"/>
                <a:ea typeface="+mn-ea"/>
                <a:cs typeface="+mn-cs"/>
              </a:rPr>
              <a:t>Carless and Boud: 2018</a:t>
            </a:r>
          </a:p>
        </p:txBody>
      </p:sp>
    </p:spTree>
    <p:extLst>
      <p:ext uri="{BB962C8B-B14F-4D97-AF65-F5344CB8AC3E}">
        <p14:creationId xmlns:p14="http://schemas.microsoft.com/office/powerpoint/2010/main" val="278391807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9E220-93F0-4756-8975-687B2E774E88}"/>
              </a:ext>
            </a:extLst>
          </p:cNvPr>
          <p:cNvSpPr>
            <a:spLocks noGrp="1"/>
          </p:cNvSpPr>
          <p:nvPr>
            <p:ph type="title"/>
          </p:nvPr>
        </p:nvSpPr>
        <p:spPr>
          <a:xfrm>
            <a:off x="158824" y="122239"/>
            <a:ext cx="8229600" cy="642466"/>
          </a:xfrm>
        </p:spPr>
        <p:txBody>
          <a:bodyPr/>
          <a:lstStyle/>
          <a:p>
            <a:r>
              <a:rPr lang="en-GB" dirty="0"/>
              <a:t>Next steps with NSS (according to OfS, October 2019)</a:t>
            </a:r>
          </a:p>
        </p:txBody>
      </p:sp>
      <p:sp>
        <p:nvSpPr>
          <p:cNvPr id="3" name="Content Placeholder 2">
            <a:extLst>
              <a:ext uri="{FF2B5EF4-FFF2-40B4-BE49-F238E27FC236}">
                <a16:creationId xmlns:a16="http://schemas.microsoft.com/office/drawing/2014/main" id="{921A255F-876C-4632-82F3-A1179F4514F9}"/>
              </a:ext>
            </a:extLst>
          </p:cNvPr>
          <p:cNvSpPr>
            <a:spLocks noGrp="1"/>
          </p:cNvSpPr>
          <p:nvPr>
            <p:ph idx="1"/>
          </p:nvPr>
        </p:nvSpPr>
        <p:spPr>
          <a:xfrm>
            <a:off x="611560" y="764705"/>
            <a:ext cx="8229600" cy="4789488"/>
          </a:xfrm>
        </p:spPr>
        <p:txBody>
          <a:bodyPr/>
          <a:lstStyle/>
          <a:p>
            <a:pPr marL="0" indent="0">
              <a:buNone/>
            </a:pPr>
            <a:r>
              <a:rPr lang="en-GB" dirty="0"/>
              <a:t>They note that in England 2019, 83% students were satisfied with their courses, with overall satisfaction ranging from 73-91%. As NSS enters its 15</a:t>
            </a:r>
            <a:r>
              <a:rPr lang="en-GB" baseline="30000" dirty="0"/>
              <a:t>th</a:t>
            </a:r>
            <a:r>
              <a:rPr lang="en-GB" dirty="0"/>
              <a:t> year of operation, OfS are undertaking an in-depth exploration of its impact and a major overhaul. They are:</a:t>
            </a:r>
          </a:p>
          <a:p>
            <a:r>
              <a:rPr lang="en-GB" dirty="0"/>
              <a:t>Considering using with all levels of undergraduates, not just final year students;</a:t>
            </a:r>
          </a:p>
          <a:p>
            <a:r>
              <a:rPr lang="en-GB" dirty="0"/>
              <a:t>Reconsidering its timing, use of a 5-point Likert scale, </a:t>
            </a:r>
          </a:p>
          <a:p>
            <a:r>
              <a:rPr lang="en-GB" dirty="0"/>
              <a:t>Making changes as appropriate;</a:t>
            </a:r>
          </a:p>
          <a:p>
            <a:r>
              <a:rPr lang="en-GB" dirty="0"/>
              <a:t>Exploring new survey questions about mental-health provision and well-being;</a:t>
            </a:r>
          </a:p>
          <a:p>
            <a:pPr marL="0" indent="0">
              <a:buNone/>
            </a:pPr>
            <a:r>
              <a:rPr lang="en-GB" dirty="0"/>
              <a:t>A consultation process opens in March 2020.</a:t>
            </a:r>
          </a:p>
          <a:p>
            <a:pPr marL="0" indent="0">
              <a:buNone/>
            </a:pPr>
            <a:r>
              <a:rPr lang="en-GB" u="sng" dirty="0">
                <a:hlinkClick r:id="rId2"/>
              </a:rPr>
              <a:t>https://www.officeforstudents.org.uk/news-blog-and-events/our-news-and-blog/next-steps-for-the-national-student-survey/</a:t>
            </a:r>
            <a:endParaRPr lang="en-GB" dirty="0"/>
          </a:p>
          <a:p>
            <a:pPr marL="0" indent="0">
              <a:buNone/>
            </a:pPr>
            <a:endParaRPr lang="en-GB" dirty="0"/>
          </a:p>
        </p:txBody>
      </p:sp>
    </p:spTree>
    <p:extLst>
      <p:ext uri="{BB962C8B-B14F-4D97-AF65-F5344CB8AC3E}">
        <p14:creationId xmlns:p14="http://schemas.microsoft.com/office/powerpoint/2010/main" val="38133892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piece of paper&#10;&#10;Description automatically generated">
            <a:extLst>
              <a:ext uri="{FF2B5EF4-FFF2-40B4-BE49-F238E27FC236}">
                <a16:creationId xmlns:a16="http://schemas.microsoft.com/office/drawing/2014/main" id="{E59EB93B-9DED-4A14-A06E-9349FA1568F7}"/>
              </a:ext>
            </a:extLst>
          </p:cNvPr>
          <p:cNvPicPr>
            <a:picLocks noChangeAspect="1"/>
          </p:cNvPicPr>
          <p:nvPr/>
        </p:nvPicPr>
        <p:blipFill rotWithShape="1">
          <a:blip r:embed="rId2">
            <a:extLst>
              <a:ext uri="{28A0092B-C50C-407E-A947-70E740481C1C}">
                <a14:useLocalDpi xmlns:a14="http://schemas.microsoft.com/office/drawing/2010/main" val="0"/>
              </a:ext>
            </a:extLst>
          </a:blip>
          <a:srcRect l="11613" r="18495" b="4122"/>
          <a:stretch/>
        </p:blipFill>
        <p:spPr>
          <a:xfrm rot="5400000">
            <a:off x="1275736" y="-1157746"/>
            <a:ext cx="6592529" cy="9144002"/>
          </a:xfrm>
          <a:prstGeom prst="rect">
            <a:avLst/>
          </a:prstGeom>
        </p:spPr>
      </p:pic>
    </p:spTree>
    <p:extLst>
      <p:ext uri="{BB962C8B-B14F-4D97-AF65-F5344CB8AC3E}">
        <p14:creationId xmlns:p14="http://schemas.microsoft.com/office/powerpoint/2010/main" val="17901013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446086" y="122238"/>
            <a:ext cx="7554913"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Helping students better understand what is needed of them through anticipatory feedback </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24744"/>
            <a:ext cx="8229600" cy="5077619"/>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29234220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263525" indent="-263525">
              <a:buNone/>
            </a:pPr>
            <a:r>
              <a:rPr lang="en-GB" dirty="0"/>
              <a:t>Assessment Reform Group (1999) </a:t>
            </a:r>
            <a:r>
              <a:rPr lang="en-GB" i="1" dirty="0"/>
              <a:t>Assessment for Learning: Beyond the black box, </a:t>
            </a:r>
            <a:r>
              <a:rPr lang="en-GB" dirty="0"/>
              <a:t>Cambridge UK, University of Cambridge School of Education. </a:t>
            </a:r>
          </a:p>
          <a:p>
            <a:pPr marL="263525" indent="-263525">
              <a:buNone/>
            </a:pPr>
            <a:r>
              <a:rPr lang="en-GB" dirty="0"/>
              <a:t>Bain, K. (2004) </a:t>
            </a:r>
            <a:r>
              <a:rPr lang="en-GB" i="1" dirty="0"/>
              <a:t>What the best College Teachers do</a:t>
            </a:r>
            <a:r>
              <a:rPr lang="en-GB" dirty="0"/>
              <a:t>, Cambridge: Harvard University Press.</a:t>
            </a:r>
          </a:p>
          <a:p>
            <a:pPr marL="263525" indent="-263525">
              <a:buNone/>
            </a:pPr>
            <a:r>
              <a:rPr lang="en-GB" dirty="0"/>
              <a:t>Biggs, J. and Tang, C. (2011) </a:t>
            </a:r>
            <a:r>
              <a:rPr lang="en-GB" i="1" dirty="0"/>
              <a:t>Teaching for Quality Learning at University, </a:t>
            </a:r>
            <a:r>
              <a:rPr lang="en-GB" dirty="0"/>
              <a:t>Maidenhead: Open University Press.</a:t>
            </a:r>
          </a:p>
          <a:p>
            <a:pPr marL="263525" indent="-263525">
              <a:buNone/>
            </a:pPr>
            <a:r>
              <a:rPr lang="en-GB" dirty="0" err="1"/>
              <a:t>Bloxham</a:t>
            </a:r>
            <a:r>
              <a:rPr lang="en-GB" dirty="0"/>
              <a:t>, S. and Boyd, P. (2007) </a:t>
            </a:r>
            <a:r>
              <a:rPr lang="en-GB" i="1" dirty="0"/>
              <a:t>Developing effective assessment in higher education: a practical guide</a:t>
            </a:r>
            <a:r>
              <a:rPr lang="en-GB" dirty="0"/>
              <a:t>, Maidenhead, Open University Press.</a:t>
            </a:r>
          </a:p>
          <a:p>
            <a:pPr marL="263525" indent="-263525">
              <a:buNone/>
            </a:pPr>
            <a:r>
              <a:rPr lang="en-GB" dirty="0" err="1"/>
              <a:t>Boud</a:t>
            </a:r>
            <a:r>
              <a:rPr lang="en-GB" dirty="0"/>
              <a:t>, D. (1995) </a:t>
            </a:r>
            <a:r>
              <a:rPr lang="en-GB" i="1" dirty="0"/>
              <a:t>Enhancing learning through self-assessment,</a:t>
            </a:r>
            <a:r>
              <a:rPr lang="en-GB" dirty="0"/>
              <a:t> London: Routledge.</a:t>
            </a:r>
          </a:p>
          <a:p>
            <a:pPr marL="263525" indent="-263525">
              <a:buNone/>
            </a:pPr>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2398" y="260648"/>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p:spPr>
        <p:txBody>
          <a:bodyPr/>
          <a:lstStyle/>
          <a:p>
            <a:pPr marL="360363" indent="-360363">
              <a:buNone/>
            </a:pPr>
            <a:r>
              <a:rPr lang="en-GB" sz="2300" dirty="0"/>
              <a:t>Brown, S. (2012) Assimilate compendium, Leeds, Leeds Met Press</a:t>
            </a:r>
          </a:p>
          <a:p>
            <a:pPr marL="360363" indent="-360363">
              <a:buNone/>
            </a:pPr>
            <a:r>
              <a:rPr lang="en-GB" sz="2300" dirty="0"/>
              <a:t>Brown, S. (2012) ‘What are the perceived differences between assessing at Masters level and undergraduate level assessment? Some findings from an NTFS–funded project’ Innovations in Education and Teaching International, forthcoming</a:t>
            </a:r>
          </a:p>
          <a:p>
            <a:pPr marL="360363" indent="-360363">
              <a:buNone/>
            </a:pPr>
            <a:r>
              <a:rPr lang="en-GB" sz="2300" dirty="0"/>
              <a:t>Brown, S., </a:t>
            </a:r>
            <a:r>
              <a:rPr lang="en-GB" sz="2300" dirty="0" err="1"/>
              <a:t>Deignan</a:t>
            </a:r>
            <a:r>
              <a:rPr lang="en-GB" sz="2300" dirty="0"/>
              <a:t>, T. Race, P. and Priestley, J. (2012) ‘Assessing students at Masters Level: learning points for Educational Developers’ Educational Developments, SEDA, Birmingham.</a:t>
            </a:r>
          </a:p>
          <a:p>
            <a:pPr marL="360363" indent="-360363">
              <a:buNone/>
            </a:pPr>
            <a:r>
              <a:rPr lang="en-GB" sz="2300" dirty="0"/>
              <a:t>Brown, S (2012) ‘Diverse and innovative assessment at Masters Level: alternatives to conventional written assignments’ in AISHE-J: The All Ireland Journal of Teaching and Learning in Higher Education Vol 4, No 2.</a:t>
            </a:r>
          </a:p>
          <a:p>
            <a:pPr marL="360363" indent="-360363">
              <a:buNone/>
            </a:pPr>
            <a:r>
              <a:rPr lang="en-GB" sz="2300" dirty="0"/>
              <a:t>Brown, S. (2014) </a:t>
            </a:r>
            <a:r>
              <a:rPr lang="en-GB" sz="2300" i="1" dirty="0"/>
              <a:t>Learning, teaching and assessment in higher education: global perspectives</a:t>
            </a:r>
            <a:r>
              <a:rPr lang="en-GB" sz="2300" dirty="0"/>
              <a:t>.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p:txBody>
          <a:bodyPr/>
          <a:lstStyle/>
          <a:p>
            <a:pPr marL="263525" indent="-263525">
              <a:buNone/>
            </a:pPr>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pPr marL="263525" indent="-263525">
              <a:buNone/>
            </a:pPr>
            <a:r>
              <a:rPr lang="en-GB" dirty="0"/>
              <a:t>Brown, S. and Knight, P. (1994) </a:t>
            </a:r>
            <a:r>
              <a:rPr lang="en-GB" i="1" dirty="0"/>
              <a:t>Assessing Learners in Higher Education</a:t>
            </a:r>
            <a:r>
              <a:rPr lang="en-GB" dirty="0"/>
              <a:t>, London: Kogan Page.</a:t>
            </a:r>
          </a:p>
          <a:p>
            <a:pPr marL="263525" indent="-263525">
              <a:buNone/>
            </a:pPr>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pPr marL="263525" indent="-263525">
              <a:buNone/>
            </a:pPr>
            <a:r>
              <a:rPr lang="en-GB" dirty="0"/>
              <a:t>Brown, S. Rust, C. &amp; Gibbs, G. (1994) </a:t>
            </a:r>
            <a:r>
              <a:rPr lang="en-GB" i="1" dirty="0"/>
              <a:t>Strategies for Diversifying Assessment,</a:t>
            </a:r>
            <a:r>
              <a:rPr lang="en-GB" dirty="0"/>
              <a:t> Oxford: Oxford Centre for Staff Development. </a:t>
            </a:r>
          </a:p>
          <a:p>
            <a:endParaRPr lang="en-GB"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354434"/>
          </a:xfrm>
        </p:spPr>
        <p:txBody>
          <a:bodyPr/>
          <a:lstStyle/>
          <a:p>
            <a:r>
              <a:rPr lang="en-GB" dirty="0"/>
              <a:t>Useful references: 4</a:t>
            </a:r>
          </a:p>
        </p:txBody>
      </p:sp>
      <p:sp>
        <p:nvSpPr>
          <p:cNvPr id="3" name="Content Placeholder 2"/>
          <p:cNvSpPr>
            <a:spLocks noGrp="1"/>
          </p:cNvSpPr>
          <p:nvPr>
            <p:ph idx="1"/>
          </p:nvPr>
        </p:nvSpPr>
        <p:spPr>
          <a:xfrm>
            <a:off x="107504" y="576295"/>
            <a:ext cx="8928992" cy="5271634"/>
          </a:xfrm>
        </p:spPr>
        <p:txBody>
          <a:bodyPr/>
          <a:lstStyle/>
          <a:p>
            <a:pPr marL="360363" indent="-360363">
              <a:buNone/>
            </a:pPr>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pPr marL="360363" indent="-360363">
              <a:buNone/>
            </a:pPr>
            <a:r>
              <a:rPr lang="en-GB" dirty="0"/>
              <a:t>David Carless &amp; David Boud (2018): The development of student feedback literacy: enabling uptake of feedback, Assessment &amp; Evaluation in Higher Education, DOI:10.1080/02602938.2018.1463354</a:t>
            </a:r>
          </a:p>
          <a:p>
            <a:pPr marL="360363" indent="-360363">
              <a:buNone/>
            </a:pPr>
            <a:r>
              <a:rPr lang="en-GB" dirty="0"/>
              <a:t>Carroll, J. and Ryan, J. (2005) </a:t>
            </a:r>
            <a:r>
              <a:rPr lang="en-GB" i="1" dirty="0"/>
              <a:t>Teaching International students: improving learning for all. </a:t>
            </a:r>
            <a:r>
              <a:rPr lang="en-GB" dirty="0"/>
              <a:t>London: Routledge SEDA series.</a:t>
            </a:r>
          </a:p>
          <a:p>
            <a:pPr marL="360363" indent="-360363">
              <a:buNone/>
            </a:pPr>
            <a:r>
              <a:rPr lang="en-GB" dirty="0"/>
              <a:t>Crooks, T. (1988) </a:t>
            </a:r>
            <a:r>
              <a:rPr lang="en-GB" i="1" dirty="0"/>
              <a:t>Assessing student performance, </a:t>
            </a:r>
            <a:r>
              <a:rPr lang="en-GB" dirty="0"/>
              <a:t>HERDSA Green Guide No 8 HERDSA (reprinted 1994).</a:t>
            </a:r>
          </a:p>
          <a:p>
            <a:pPr marL="360363" indent="-360363">
              <a:buNone/>
            </a:pPr>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pPr marL="360363" indent="-360363">
              <a:buNone/>
            </a:pPr>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pPr marL="360363" indent="-360363">
              <a:buNone/>
            </a:pPr>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pPr marL="360363" indent="-360363">
              <a:buNone/>
            </a:pPr>
            <a:r>
              <a:rPr lang="en-GB" dirty="0"/>
              <a:t>Higher Education Academy (2012) </a:t>
            </a:r>
            <a:r>
              <a:rPr lang="en-GB" i="1" dirty="0"/>
              <a:t>A marked improvement; transforming assessment in higher education</a:t>
            </a:r>
            <a:r>
              <a:rPr lang="en-GB" dirty="0"/>
              <a:t>, York: HEA.</a:t>
            </a:r>
          </a:p>
          <a:p>
            <a:pPr marL="360363" indent="-360363">
              <a:buNone/>
            </a:pPr>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pPr marL="360363" indent="-360363">
              <a:buNone/>
            </a:pPr>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pPr marL="360363" indent="-360363">
              <a:buNone/>
            </a:pPr>
            <a:r>
              <a:rPr lang="en-GB" dirty="0"/>
              <a:t>McDowell, L. and Brown, S. (1998) </a:t>
            </a:r>
            <a:r>
              <a:rPr lang="en-GB" i="1" dirty="0"/>
              <a:t>Assessing students: cheating and plagiarism</a:t>
            </a:r>
            <a:r>
              <a:rPr lang="en-GB" dirty="0"/>
              <a:t>, Newcastle: Red Guide 10/11 University of Northumbria.</a:t>
            </a:r>
          </a:p>
          <a:p>
            <a:pPr marL="360363" indent="-360363">
              <a:buNone/>
            </a:pPr>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pPr marL="360363" indent="-360363">
              <a:buNone/>
            </a:pPr>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pPr marL="360363" indent="-360363">
              <a:buNone/>
            </a:pPr>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a:xfrm>
            <a:off x="457200" y="1196975"/>
            <a:ext cx="8229600" cy="4789488"/>
          </a:xfrm>
        </p:spPr>
        <p:txBody>
          <a:bodyPr/>
          <a:lstStyle/>
          <a:p>
            <a:pPr marL="263525" indent="-263525">
              <a:buNone/>
            </a:pPr>
            <a:r>
              <a:rPr lang="en-GB" dirty="0"/>
              <a:t>Newstead, S. E., Franklyn-Stokes, A., &amp; Armstead, P. (1996) Individual differences in student cheating, </a:t>
            </a:r>
            <a:r>
              <a:rPr lang="en-GB" i="1" dirty="0"/>
              <a:t>Journal of Educational Psychology</a:t>
            </a:r>
            <a:r>
              <a:rPr lang="en-GB" dirty="0"/>
              <a:t>, 88(2), 229-241</a:t>
            </a:r>
          </a:p>
          <a:p>
            <a:pPr marL="263525" indent="-263525">
              <a:buNone/>
            </a:pPr>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pPr marL="263525" indent="-263525">
              <a:buNone/>
            </a:pPr>
            <a:r>
              <a:rPr lang="en-GB" dirty="0"/>
              <a:t>PASS project Bradford </a:t>
            </a:r>
            <a:r>
              <a:rPr lang="en-GB" u="sng" dirty="0">
                <a:hlinkClick r:id="rId2"/>
              </a:rPr>
              <a:t>http://www.pass.brad.ac.uk/</a:t>
            </a:r>
            <a:r>
              <a:rPr lang="en-GB" dirty="0"/>
              <a:t> Accessed November 2013.</a:t>
            </a:r>
          </a:p>
          <a:p>
            <a:pPr marL="263525" indent="-263525">
              <a:buNone/>
            </a:pPr>
            <a:r>
              <a:rPr lang="en-GB" dirty="0" err="1"/>
              <a:t>Peelo</a:t>
            </a:r>
            <a:r>
              <a:rPr lang="en-GB" dirty="0"/>
              <a:t>, M. T., &amp; Wareham, T. (Eds.). (2002). </a:t>
            </a:r>
            <a:r>
              <a:rPr lang="en-GB" i="1" dirty="0"/>
              <a:t>Failing students in higher education</a:t>
            </a:r>
            <a:r>
              <a:rPr lang="en-GB" dirty="0"/>
              <a:t>. Society for Research into Higher Education. </a:t>
            </a:r>
          </a:p>
          <a:p>
            <a:pPr marL="263525" indent="-263525">
              <a:buNone/>
            </a:pPr>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pPr marL="263525" indent="-263525">
              <a:buNone/>
            </a:pPr>
            <a:r>
              <a:rPr lang="en-GB" dirty="0"/>
              <a:t>Race P. (2020) </a:t>
            </a:r>
            <a:r>
              <a:rPr lang="en-GB" i="1" dirty="0"/>
              <a:t>The lecturer’s toolkit (5</a:t>
            </a:r>
            <a:r>
              <a:rPr lang="en-GB" i="1" baseline="30000" dirty="0"/>
              <a:t>th</a:t>
            </a:r>
            <a:r>
              <a:rPr lang="en-GB" i="1" dirty="0"/>
              <a:t> edition),</a:t>
            </a:r>
            <a:r>
              <a:rPr lang="en-GB" dirty="0"/>
              <a:t> London: Routledge.</a:t>
            </a:r>
          </a:p>
          <a:p>
            <a:pPr marL="263525" indent="-263525">
              <a:buNone/>
            </a:pPr>
            <a:r>
              <a:rPr lang="en-GB" dirty="0"/>
              <a:t>Race, P. (2001) </a:t>
            </a:r>
            <a:r>
              <a:rPr lang="en-GB" i="1" dirty="0"/>
              <a:t>A Briefing on Self, Peer &amp; Group Assessment,</a:t>
            </a:r>
            <a:r>
              <a:rPr lang="en-GB" dirty="0"/>
              <a:t> in LTSN Generic Centre Assessment Series No 9, LTSN York.</a:t>
            </a:r>
          </a:p>
          <a:p>
            <a:pPr marL="263525" indent="-263525">
              <a:buNone/>
            </a:pPr>
            <a:r>
              <a:rPr lang="en-GB" dirty="0"/>
              <a:t>Race, P. (2014) </a:t>
            </a:r>
            <a:r>
              <a:rPr lang="en-GB" i="1" dirty="0"/>
              <a:t>Making learning happen: 3</a:t>
            </a:r>
            <a:r>
              <a:rPr lang="en-GB" i="1" baseline="30000" dirty="0"/>
              <a:t>rd</a:t>
            </a:r>
            <a:r>
              <a:rPr lang="en-GB" i="1" dirty="0"/>
              <a:t> edition, </a:t>
            </a:r>
            <a:r>
              <a:rPr lang="en-GB" dirty="0"/>
              <a:t>London: Sage. </a:t>
            </a:r>
          </a:p>
          <a:p>
            <a:pPr marL="263525" indent="-263525">
              <a:buNone/>
            </a:pPr>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pPr marL="263525" indent="-263525">
              <a:buNone/>
            </a:pPr>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D90887-8944-461D-9BDA-77CAB4A25F2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0132921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a:xfrm>
            <a:off x="460451" y="1231327"/>
            <a:ext cx="8229600" cy="4789488"/>
          </a:xfrm>
        </p:spPr>
        <p:txBody>
          <a:bodyPr/>
          <a:lstStyle/>
          <a:p>
            <a:pPr marL="263525" indent="-263525" eaLnBrk="1" hangingPunct="1">
              <a:buNone/>
            </a:pPr>
            <a:r>
              <a:rPr lang="en-GB" dirty="0"/>
              <a:t>Ryan, J. (2000) </a:t>
            </a:r>
            <a:r>
              <a:rPr lang="en-GB" i="1" dirty="0"/>
              <a:t>A Guide to Teaching International Students,</a:t>
            </a:r>
            <a:r>
              <a:rPr lang="en-GB" dirty="0"/>
              <a:t> Oxford Centre for Staff and Learning Development.</a:t>
            </a:r>
          </a:p>
          <a:p>
            <a:pPr marL="263525" indent="-263525">
              <a:buNone/>
            </a:pPr>
            <a:r>
              <a:rPr lang="en-GB" dirty="0"/>
              <a:t>Sadler, D. R. (2010) Beyond feedback: Developing student capability in complex appraisal. </a:t>
            </a:r>
            <a:r>
              <a:rPr lang="en-GB" i="1" dirty="0"/>
              <a:t>Assessment &amp; Evaluation in Higher Education, 35</a:t>
            </a:r>
            <a:r>
              <a:rPr lang="en-GB" dirty="0"/>
              <a:t>(5), 535-550.</a:t>
            </a:r>
          </a:p>
          <a:p>
            <a:pPr marL="263525" indent="-263525">
              <a:buNone/>
            </a:pPr>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pPr marL="263525" indent="-263525">
              <a:buNone/>
            </a:pPr>
            <a:r>
              <a:rPr lang="en-GB" dirty="0"/>
              <a:t>Winstone, N. and Carless, D. (2020) ‘Designing effective feedback processes in Higher Education: a learning-focussed approach’ Routledge London and New York</a:t>
            </a:r>
          </a:p>
          <a:p>
            <a:pPr marL="263525" indent="-263525">
              <a:buNone/>
            </a:pPr>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EB1E6-206F-46CD-839A-D913F3F12163}"/>
              </a:ext>
            </a:extLst>
          </p:cNvPr>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VASCULAR learning outcomes</a:t>
            </a:r>
          </a:p>
        </p:txBody>
      </p:sp>
      <p:sp>
        <p:nvSpPr>
          <p:cNvPr id="3" name="Content Placeholder 2">
            <a:extLst>
              <a:ext uri="{FF2B5EF4-FFF2-40B4-BE49-F238E27FC236}">
                <a16:creationId xmlns:a16="http://schemas.microsoft.com/office/drawing/2014/main" id="{14A88B89-2B65-4C66-A018-8C71A650F919}"/>
              </a:ext>
            </a:extLst>
          </p:cNvPr>
          <p:cNvSpPr>
            <a:spLocks noGrp="1"/>
          </p:cNvSpPr>
          <p:nvPr>
            <p:ph idx="1"/>
          </p:nvPr>
        </p:nvSpPr>
        <p:spPr>
          <a:xfrm>
            <a:off x="179512" y="620687"/>
            <a:ext cx="8964488" cy="6115073"/>
          </a:xfrm>
        </p:spPr>
        <p:txBody>
          <a:bodyPr/>
          <a:lstStyle/>
          <a:p>
            <a:r>
              <a:rPr lang="en-GB" sz="2200" dirty="0">
                <a:solidFill>
                  <a:srgbClr val="7030A0"/>
                </a:solidFill>
              </a:rPr>
              <a:t>Verifiable:</a:t>
            </a:r>
            <a:r>
              <a:rPr lang="en-GB" sz="2200" dirty="0"/>
              <a:t> Can we tell when they’ve been achieved? And can students?</a:t>
            </a:r>
          </a:p>
          <a:p>
            <a:r>
              <a:rPr lang="en-GB" sz="2200" dirty="0">
                <a:solidFill>
                  <a:srgbClr val="7030A0"/>
                </a:solidFill>
              </a:rPr>
              <a:t>Action orientated</a:t>
            </a:r>
            <a:r>
              <a:rPr lang="en-GB" sz="2200" dirty="0"/>
              <a:t>: Do they lead to real and useful activity?</a:t>
            </a:r>
          </a:p>
          <a:p>
            <a:r>
              <a:rPr lang="en-GB" sz="2200" dirty="0">
                <a:solidFill>
                  <a:srgbClr val="7030A0"/>
                </a:solidFill>
              </a:rPr>
              <a:t>Singular</a:t>
            </a:r>
            <a:r>
              <a:rPr lang="en-GB" sz="2200" dirty="0"/>
              <a:t>: i.e. not portmanteau outcomes combining two or more into one, making it difficult to assess if differently achieved, but readily </a:t>
            </a:r>
            <a:r>
              <a:rPr lang="en-GB" sz="2200" dirty="0" err="1"/>
              <a:t>matchable</a:t>
            </a:r>
            <a:r>
              <a:rPr lang="en-GB" sz="2200" dirty="0"/>
              <a:t> to student work produced?</a:t>
            </a:r>
          </a:p>
          <a:p>
            <a:r>
              <a:rPr lang="en-GB" sz="2200" dirty="0">
                <a:solidFill>
                  <a:srgbClr val="7030A0"/>
                </a:solidFill>
              </a:rPr>
              <a:t>Constructively aligned</a:t>
            </a:r>
            <a:r>
              <a:rPr lang="en-GB" sz="2200" dirty="0"/>
              <a:t>? (Biggs and Tang, 2011) so that there is clear alignment between aims (What do students need to be able to know and do?), what is taught/ learned, how these are assessed and evaluated);</a:t>
            </a:r>
          </a:p>
          <a:p>
            <a:r>
              <a:rPr lang="en-GB" sz="2200" dirty="0">
                <a:solidFill>
                  <a:srgbClr val="7030A0"/>
                </a:solidFill>
              </a:rPr>
              <a:t>Understandable</a:t>
            </a:r>
            <a:r>
              <a:rPr lang="en-GB" sz="2200" dirty="0"/>
              <a:t> i.e. using language codes that are meaningful to all stakeholders?</a:t>
            </a:r>
          </a:p>
          <a:p>
            <a:r>
              <a:rPr lang="en-GB" sz="2200" dirty="0">
                <a:solidFill>
                  <a:srgbClr val="7030A0"/>
                </a:solidFill>
              </a:rPr>
              <a:t>Level-appropriate</a:t>
            </a:r>
            <a:r>
              <a:rPr lang="en-GB" sz="2200" dirty="0"/>
              <a:t>? Suitable and differentiable between1</a:t>
            </a:r>
            <a:r>
              <a:rPr lang="en-GB" sz="2200" baseline="30000" dirty="0"/>
              <a:t>st</a:t>
            </a:r>
            <a:r>
              <a:rPr lang="en-GB" sz="2200" dirty="0"/>
              <a:t> year, 2</a:t>
            </a:r>
            <a:r>
              <a:rPr lang="en-GB" sz="2200" baseline="30000" dirty="0"/>
              <a:t>nd</a:t>
            </a:r>
            <a:r>
              <a:rPr lang="en-GB" sz="2200" dirty="0"/>
              <a:t> year, 3</a:t>
            </a:r>
            <a:r>
              <a:rPr lang="en-GB" sz="2200" baseline="30000" dirty="0"/>
              <a:t>rd</a:t>
            </a:r>
            <a:r>
              <a:rPr lang="en-GB" sz="2200" dirty="0"/>
              <a:t> year, Masters, other PG? </a:t>
            </a:r>
          </a:p>
          <a:p>
            <a:r>
              <a:rPr lang="en-GB" sz="2200" dirty="0">
                <a:solidFill>
                  <a:srgbClr val="7030A0"/>
                </a:solidFill>
              </a:rPr>
              <a:t>Affective-inclusive</a:t>
            </a:r>
            <a:r>
              <a:rPr lang="en-GB" sz="2200" dirty="0"/>
              <a:t> i.e. not just covering actions but capabilities in the affective domain?</a:t>
            </a:r>
          </a:p>
          <a:p>
            <a:r>
              <a:rPr lang="en-GB" sz="2200" dirty="0">
                <a:solidFill>
                  <a:srgbClr val="7030A0"/>
                </a:solidFill>
              </a:rPr>
              <a:t>Regularly reviewed? </a:t>
            </a:r>
            <a:r>
              <a:rPr lang="en-GB" sz="2200" dirty="0"/>
              <a:t>Not just stuck in history and always fit-for-purpose</a:t>
            </a:r>
            <a:r>
              <a:rPr lang="en-GB" sz="2200" dirty="0">
                <a:solidFill>
                  <a:srgbClr val="7030A0"/>
                </a:solidFill>
              </a:rPr>
              <a:t>.</a:t>
            </a:r>
          </a:p>
          <a:p>
            <a:endParaRPr lang="en-GB" sz="2200" dirty="0"/>
          </a:p>
        </p:txBody>
      </p:sp>
    </p:spTree>
    <p:extLst>
      <p:ext uri="{BB962C8B-B14F-4D97-AF65-F5344CB8AC3E}">
        <p14:creationId xmlns:p14="http://schemas.microsoft.com/office/powerpoint/2010/main" val="404196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Designing assessment as a central part of curriculum design</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sz="2600"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sz="2600" i="1" dirty="0"/>
              <a:t>for</a:t>
            </a:r>
            <a:r>
              <a:rPr lang="en-GB" sz="2600" dirty="0"/>
              <a:t> rather than just </a:t>
            </a:r>
            <a:r>
              <a:rPr lang="en-GB" sz="2600" i="1" dirty="0"/>
              <a:t>of</a:t>
            </a:r>
            <a:r>
              <a:rPr lang="en-GB" sz="2600" dirty="0"/>
              <a:t> learning, with students learning while they are being assessed rather than it being merely a summative end process. We also need to ensure that we make assessment practices and the giving of feedback manageable for staff and valuable for students.</a:t>
            </a:r>
          </a:p>
          <a:p>
            <a:endParaRPr lang="en-GB" sz="2600" dirty="0"/>
          </a:p>
        </p:txBody>
      </p:sp>
    </p:spTree>
    <p:extLst>
      <p:ext uri="{BB962C8B-B14F-4D97-AF65-F5344CB8AC3E}">
        <p14:creationId xmlns:p14="http://schemas.microsoft.com/office/powerpoint/2010/main" val="3302938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EF63D9F-FE36-43DB-B30F-D878774511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957392"/>
          </a:xfrm>
          <a:prstGeom prst="rect">
            <a:avLst/>
          </a:prstGeom>
        </p:spPr>
      </p:pic>
    </p:spTree>
    <p:extLst>
      <p:ext uri="{BB962C8B-B14F-4D97-AF65-F5344CB8AC3E}">
        <p14:creationId xmlns:p14="http://schemas.microsoft.com/office/powerpoint/2010/main" val="1861687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4883</Words>
  <Application>Microsoft Office PowerPoint</Application>
  <PresentationFormat>On-screen Show (4:3)</PresentationFormat>
  <Paragraphs>244</Paragraphs>
  <Slides>50</Slides>
  <Notes>4</Notes>
  <HiddenSlides>0</HiddenSlides>
  <MMClips>0</MMClips>
  <ScaleCrop>false</ScaleCrop>
  <HeadingPairs>
    <vt:vector size="6" baseType="variant">
      <vt:variant>
        <vt:lpstr>Fonts Used</vt:lpstr>
      </vt:variant>
      <vt:variant>
        <vt:i4>7</vt:i4>
      </vt:variant>
      <vt:variant>
        <vt:lpstr>Theme</vt:lpstr>
      </vt:variant>
      <vt:variant>
        <vt:i4>13</vt:i4>
      </vt:variant>
      <vt:variant>
        <vt:lpstr>Slide Titles</vt:lpstr>
      </vt:variant>
      <vt:variant>
        <vt:i4>50</vt:i4>
      </vt:variant>
    </vt:vector>
  </HeadingPairs>
  <TitlesOfParts>
    <vt:vector size="70"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Improving assessment (and particularly) feedback </vt:lpstr>
      <vt:lpstr>What is the ambition of the Business School in relation to assessment and feedback?</vt:lpstr>
      <vt:lpstr>Next steps with NSS (according to OfS, October 2019)</vt:lpstr>
      <vt:lpstr>PowerPoint Presentation</vt:lpstr>
      <vt:lpstr>PowerPoint Presentation</vt:lpstr>
      <vt:lpstr>VASCULAR learning outcomes</vt:lpstr>
      <vt:lpstr>Designing assessment as a central part of curriculum design</vt:lpstr>
      <vt:lpstr>PowerPoint Presentation</vt:lpstr>
      <vt:lpstr>PowerPoint Presentation</vt:lpstr>
      <vt:lpstr>For any assessment activity, we need to be clear about:</vt:lpstr>
      <vt:lpstr>Formative and summative assessment</vt:lpstr>
      <vt:lpstr>The importance of dialogic feedback (Sadler)</vt:lpstr>
      <vt:lpstr>Do your international students understand UK assessment approaches?</vt:lpstr>
      <vt:lpstr>Fostering student engagement with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What is feedback literacy? Slides based on Carless and Boud 2018</vt:lpstr>
      <vt:lpstr>What is feedback? Carless and Boud 2018</vt:lpstr>
      <vt:lpstr>Present dissatisfaction with feedback Slides based on Carless and Boud 2018</vt:lpstr>
      <vt:lpstr>Student appreciation of feedback processes Slides based on Carless and Boud 2018</vt:lpstr>
      <vt:lpstr>Why ‘feedback as telling’ is not enough Slides based on Carless and Boud 2018</vt:lpstr>
      <vt:lpstr>Managing the ‘affect’ of feedback Slides based on Carless and Boud 2018</vt:lpstr>
      <vt:lpstr>Affect, and tone of feedback Slides based on Carless and Boud 2018</vt:lpstr>
      <vt:lpstr>Affect: developing confidence Slides based on Carless and Boud 2018</vt:lpstr>
      <vt:lpstr>Motivating students to take action Slides based on Carless and Boud 2018</vt:lpstr>
      <vt:lpstr>Feedback literate students:</vt:lpstr>
      <vt:lpstr>PowerPoint Presentation</vt:lpstr>
      <vt:lpstr>Helping students better understand what is needed of them through anticipatory feedback </vt:lpstr>
      <vt:lpstr>Briefings for students: setting the context</vt:lpstr>
      <vt:lpstr>Essential components of an effective assignment brief I would suggest include:</vt:lpstr>
      <vt:lpstr>What are exemplars, and how can we use them productively?</vt:lpstr>
      <vt:lpstr>Exemplars can enable students to:</vt:lpstr>
      <vt:lpstr>What can we do when using exemplars? </vt:lpstr>
      <vt:lpstr>Five things students really hate about poor feedback</vt:lpstr>
      <vt:lpstr>Five things students really hate about poor feedback</vt:lpstr>
      <vt:lpstr>Encouraging students to recognise and use the feedback we provide for them</vt:lpstr>
      <vt:lpstr>Are your students aware of all the processes and procedures we use to ensure fair assessment? </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2019-10-22T13:34:10Z</dcterms:modified>
</cp:coreProperties>
</file>