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17" r:id="rId3"/>
    <p:sldMasterId id="2147483823" r:id="rId4"/>
    <p:sldMasterId id="2147483828" r:id="rId5"/>
  </p:sldMasterIdLst>
  <p:notesMasterIdLst>
    <p:notesMasterId r:id="rId37"/>
  </p:notesMasterIdLst>
  <p:handoutMasterIdLst>
    <p:handoutMasterId r:id="rId38"/>
  </p:handoutMasterIdLst>
  <p:sldIdLst>
    <p:sldId id="420" r:id="rId6"/>
    <p:sldId id="840" r:id="rId7"/>
    <p:sldId id="353" r:id="rId8"/>
    <p:sldId id="488" r:id="rId9"/>
    <p:sldId id="451" r:id="rId10"/>
    <p:sldId id="449" r:id="rId11"/>
    <p:sldId id="535" r:id="rId12"/>
    <p:sldId id="620" r:id="rId13"/>
    <p:sldId id="625" r:id="rId14"/>
    <p:sldId id="1248" r:id="rId15"/>
    <p:sldId id="1247" r:id="rId16"/>
    <p:sldId id="1249" r:id="rId17"/>
    <p:sldId id="1250" r:id="rId18"/>
    <p:sldId id="684" r:id="rId19"/>
    <p:sldId id="1246" r:id="rId20"/>
    <p:sldId id="257" r:id="rId21"/>
    <p:sldId id="1245" r:id="rId22"/>
    <p:sldId id="258" r:id="rId23"/>
    <p:sldId id="259" r:id="rId24"/>
    <p:sldId id="256" r:id="rId25"/>
    <p:sldId id="444" r:id="rId26"/>
    <p:sldId id="492" r:id="rId27"/>
    <p:sldId id="494" r:id="rId28"/>
    <p:sldId id="493" r:id="rId29"/>
    <p:sldId id="495" r:id="rId30"/>
    <p:sldId id="496" r:id="rId31"/>
    <p:sldId id="382" r:id="rId32"/>
    <p:sldId id="682" r:id="rId33"/>
    <p:sldId id="1243" r:id="rId34"/>
    <p:sldId id="800" r:id="rId35"/>
    <p:sldId id="803" r:id="rId36"/>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51" autoAdjust="0"/>
    <p:restoredTop sz="94312" autoAdjust="0"/>
  </p:normalViewPr>
  <p:slideViewPr>
    <p:cSldViewPr>
      <p:cViewPr varScale="1">
        <p:scale>
          <a:sx n="69" d="100"/>
          <a:sy n="69" d="100"/>
        </p:scale>
        <p:origin x="1614"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50" d="100"/>
        <a:sy n="150" d="100"/>
      </p:scale>
      <p:origin x="0" y="-7602"/>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7</a:t>
            </a:fld>
            <a:endParaRPr lang="en-GB"/>
          </a:p>
        </p:txBody>
      </p:sp>
    </p:spTree>
    <p:extLst>
      <p:ext uri="{BB962C8B-B14F-4D97-AF65-F5344CB8AC3E}">
        <p14:creationId xmlns:p14="http://schemas.microsoft.com/office/powerpoint/2010/main" val="3304919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8</a:t>
            </a:fld>
            <a:endParaRPr lang="en-GB"/>
          </a:p>
        </p:txBody>
      </p:sp>
    </p:spTree>
    <p:extLst>
      <p:ext uri="{BB962C8B-B14F-4D97-AF65-F5344CB8AC3E}">
        <p14:creationId xmlns:p14="http://schemas.microsoft.com/office/powerpoint/2010/main" val="2301490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442654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20/10/2019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20/10/2019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20/10/2019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20/10/2019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20/10/2019</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20/10/2019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20/10/2019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20/10/2019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20/10/2019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20/10/2019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20/10/2019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20/10/2019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20/10/2019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2"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3"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4269798167"/>
      </p:ext>
    </p:extLst>
  </p:cSld>
  <p:clrMap bg1="lt1" tx1="dk1" bg2="lt2" tx2="dk2" accent1="accent1" accent2="accent2" accent3="accent3" accent4="accent4" accent5="accent5" accent6="accent6" hlink="hlink" folHlink="folHlink"/>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260350"/>
            <a:ext cx="7524328" cy="2520950"/>
          </a:xfrm>
          <a:noFill/>
        </p:spPr>
        <p:txBody>
          <a:bodyPr anchor="ctr"/>
          <a:lstStyle/>
          <a:p>
            <a:pPr algn="ctr"/>
            <a:r>
              <a:rPr lang="en-GB" sz="3200" dirty="0"/>
              <a:t>Developing effective learning environments and approaches to student support and guidance; Interacting with students live and virtually</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Southampton Solent University PGCert</a:t>
            </a:r>
          </a:p>
          <a:p>
            <a:pPr algn="ctr" eaLnBrk="1" hangingPunct="1">
              <a:defRPr/>
            </a:pPr>
            <a:endParaRPr lang="en-GB" dirty="0"/>
          </a:p>
          <a:p>
            <a:pPr algn="ctr" eaLnBrk="1" hangingPunct="1">
              <a:defRPr/>
            </a:pPr>
            <a:r>
              <a:rPr lang="en-GB" sz="2000" dirty="0"/>
              <a:t>23</a:t>
            </a:r>
            <a:r>
              <a:rPr lang="en-GB" sz="2000" baseline="30000" dirty="0"/>
              <a:t>rd</a:t>
            </a:r>
            <a:r>
              <a:rPr lang="en-GB" sz="2000" dirty="0"/>
              <a:t> October 2019 3.15pm-3.45pm</a:t>
            </a:r>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D9AA0F1-BAD8-4A25-8DD1-455CE5C4FFE2}"/>
              </a:ext>
            </a:extLst>
          </p:cNvPr>
          <p:cNvSpPr>
            <a:spLocks noGrp="1"/>
          </p:cNvSpPr>
          <p:nvPr>
            <p:ph type="title"/>
          </p:nvPr>
        </p:nvSpPr>
        <p:spPr>
          <a:xfrm>
            <a:off x="323528" y="2132856"/>
            <a:ext cx="7772400" cy="4608512"/>
          </a:xfrm>
        </p:spPr>
        <p:txBody>
          <a:bodyPr/>
          <a:lstStyle/>
          <a:p>
            <a:r>
              <a:rPr lang="en-GB" dirty="0"/>
              <a:t>Thinking about your own experiences as a learner, what kinds of interactions with teachers made you feel included / unwelcome?</a:t>
            </a:r>
          </a:p>
        </p:txBody>
      </p:sp>
      <p:sp>
        <p:nvSpPr>
          <p:cNvPr id="5" name="Text Placeholder 4">
            <a:extLst>
              <a:ext uri="{FF2B5EF4-FFF2-40B4-BE49-F238E27FC236}">
                <a16:creationId xmlns:a16="http://schemas.microsoft.com/office/drawing/2014/main" id="{D74C79FF-A972-4D3F-8701-0D41F59E2195}"/>
              </a:ext>
            </a:extLst>
          </p:cNvPr>
          <p:cNvSpPr>
            <a:spLocks noGrp="1"/>
          </p:cNvSpPr>
          <p:nvPr>
            <p:ph type="body" idx="1"/>
          </p:nvPr>
        </p:nvSpPr>
        <p:spPr>
          <a:xfrm>
            <a:off x="722313" y="1598589"/>
            <a:ext cx="7772400" cy="246235"/>
          </a:xfrm>
        </p:spPr>
        <p:txBody>
          <a:bodyPr/>
          <a:lstStyle/>
          <a:p>
            <a:endParaRPr lang="en-GB" dirty="0"/>
          </a:p>
        </p:txBody>
      </p:sp>
    </p:spTree>
    <p:extLst>
      <p:ext uri="{BB962C8B-B14F-4D97-AF65-F5344CB8AC3E}">
        <p14:creationId xmlns:p14="http://schemas.microsoft.com/office/powerpoint/2010/main" val="3781492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697ED-E7B9-4E82-9F2A-0C5273865D0A}"/>
              </a:ext>
            </a:extLst>
          </p:cNvPr>
          <p:cNvSpPr>
            <a:spLocks noGrp="1"/>
          </p:cNvSpPr>
          <p:nvPr>
            <p:ph type="title"/>
          </p:nvPr>
        </p:nvSpPr>
        <p:spPr>
          <a:xfrm>
            <a:off x="251520" y="122238"/>
            <a:ext cx="774948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Research suggests the following positive behaviours:</a:t>
            </a:r>
          </a:p>
        </p:txBody>
      </p:sp>
      <p:sp>
        <p:nvSpPr>
          <p:cNvPr id="3" name="Content Placeholder 2">
            <a:extLst>
              <a:ext uri="{FF2B5EF4-FFF2-40B4-BE49-F238E27FC236}">
                <a16:creationId xmlns:a16="http://schemas.microsoft.com/office/drawing/2014/main" id="{DAA97A3B-6CD5-4BF7-B8EC-5882C2348A21}"/>
              </a:ext>
            </a:extLst>
          </p:cNvPr>
          <p:cNvSpPr>
            <a:spLocks noGrp="1"/>
          </p:cNvSpPr>
          <p:nvPr>
            <p:ph idx="1"/>
          </p:nvPr>
        </p:nvSpPr>
        <p:spPr/>
        <p:txBody>
          <a:bodyPr/>
          <a:lstStyle/>
          <a:p>
            <a:r>
              <a:rPr lang="en-GB" dirty="0"/>
              <a:t>Using (if not always knowing) students names / pronouns (e.g. use badges) and checking so you pronounce them right;</a:t>
            </a:r>
          </a:p>
          <a:p>
            <a:r>
              <a:rPr lang="en-GB" dirty="0"/>
              <a:t>Using equitable systems to ensure you don’t always take responses to your questions from the same students;</a:t>
            </a:r>
          </a:p>
          <a:p>
            <a:r>
              <a:rPr lang="en-GB" dirty="0"/>
              <a:t>Using language in virtual spaces, responses to emails, out-of-office replies and notices on office doors that is respectful and friendly without overfamiliarity;</a:t>
            </a:r>
          </a:p>
          <a:p>
            <a:r>
              <a:rPr lang="en-GB" dirty="0"/>
              <a:t> Being consistent in how you reply to requests for help (NB you are not expected to be on call 24/7/365);</a:t>
            </a:r>
          </a:p>
          <a:p>
            <a:r>
              <a:rPr lang="en-GB" dirty="0"/>
              <a:t>Having an open demeanour and body language, ideally being generous with smiles (without being silly about it!).</a:t>
            </a:r>
          </a:p>
        </p:txBody>
      </p:sp>
    </p:spTree>
    <p:extLst>
      <p:ext uri="{BB962C8B-B14F-4D97-AF65-F5344CB8AC3E}">
        <p14:creationId xmlns:p14="http://schemas.microsoft.com/office/powerpoint/2010/main" val="183692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7E1B2-A6E9-4A12-9F7C-11EA13EA1505}"/>
              </a:ext>
            </a:extLst>
          </p:cNvPr>
          <p:cNvSpPr>
            <a:spLocks noGrp="1"/>
          </p:cNvSpPr>
          <p:nvPr>
            <p:ph type="title"/>
          </p:nvPr>
        </p:nvSpPr>
        <p:spPr/>
        <p:txBody>
          <a:bodyPr/>
          <a:lstStyle/>
          <a:p>
            <a:r>
              <a:rPr lang="en-GB" dirty="0"/>
              <a:t>And what cheeses students off?</a:t>
            </a:r>
          </a:p>
        </p:txBody>
      </p:sp>
      <p:sp>
        <p:nvSpPr>
          <p:cNvPr id="3" name="Content Placeholder 2">
            <a:extLst>
              <a:ext uri="{FF2B5EF4-FFF2-40B4-BE49-F238E27FC236}">
                <a16:creationId xmlns:a16="http://schemas.microsoft.com/office/drawing/2014/main" id="{42F684C1-1876-4816-8764-EE3B18008204}"/>
              </a:ext>
            </a:extLst>
          </p:cNvPr>
          <p:cNvSpPr>
            <a:spLocks noGrp="1"/>
          </p:cNvSpPr>
          <p:nvPr>
            <p:ph idx="1"/>
          </p:nvPr>
        </p:nvSpPr>
        <p:spPr/>
        <p:txBody>
          <a:bodyPr/>
          <a:lstStyle/>
          <a:p>
            <a:r>
              <a:rPr lang="en-GB" dirty="0"/>
              <a:t>Dismissive behaviour that suggests students are an interruption to their real work;</a:t>
            </a:r>
          </a:p>
          <a:p>
            <a:r>
              <a:rPr lang="en-GB" dirty="0"/>
              <a:t>Treating students as units rather than people;</a:t>
            </a:r>
          </a:p>
          <a:p>
            <a:r>
              <a:rPr lang="en-GB" dirty="0"/>
              <a:t>Failure to make eye contact in contexts (where this is appropriate);</a:t>
            </a:r>
          </a:p>
          <a:p>
            <a:r>
              <a:rPr lang="en-GB" dirty="0"/>
              <a:t>Failure to behave inclusively;</a:t>
            </a:r>
          </a:p>
          <a:p>
            <a:r>
              <a:rPr lang="en-GB" dirty="0"/>
              <a:t>Literal and metaphorical closed doors, suggesting unwillingness to engage.</a:t>
            </a:r>
          </a:p>
        </p:txBody>
      </p:sp>
    </p:spTree>
    <p:extLst>
      <p:ext uri="{BB962C8B-B14F-4D97-AF65-F5344CB8AC3E}">
        <p14:creationId xmlns:p14="http://schemas.microsoft.com/office/powerpoint/2010/main" val="2363181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3BBAE-7EF7-4A56-AC39-0FB235A5DFC9}"/>
              </a:ext>
            </a:extLst>
          </p:cNvPr>
          <p:cNvSpPr>
            <a:spLocks noGrp="1"/>
          </p:cNvSpPr>
          <p:nvPr>
            <p:ph type="title"/>
          </p:nvPr>
        </p:nvSpPr>
        <p:spPr/>
        <p:txBody>
          <a:bodyPr/>
          <a:lstStyle/>
          <a:p>
            <a:r>
              <a:rPr lang="en-GB" dirty="0"/>
              <a:t>The importance of dialogic assessment in fostering positive learning environments.</a:t>
            </a:r>
          </a:p>
        </p:txBody>
      </p:sp>
      <p:sp>
        <p:nvSpPr>
          <p:cNvPr id="3" name="Content Placeholder 2">
            <a:extLst>
              <a:ext uri="{FF2B5EF4-FFF2-40B4-BE49-F238E27FC236}">
                <a16:creationId xmlns:a16="http://schemas.microsoft.com/office/drawing/2014/main" id="{F8A422BB-A794-47DD-9ED9-FB28D416AAE8}"/>
              </a:ext>
            </a:extLst>
          </p:cNvPr>
          <p:cNvSpPr>
            <a:spLocks noGrp="1"/>
          </p:cNvSpPr>
          <p:nvPr>
            <p:ph idx="1"/>
          </p:nvPr>
        </p:nvSpPr>
        <p:spPr/>
        <p:txBody>
          <a:bodyPr/>
          <a:lstStyle/>
          <a:p>
            <a:r>
              <a:rPr lang="en-GB" dirty="0"/>
              <a:t>Feedback is a crucial means by which students can engage with their assessors in meaningful ways, which can be highly beneficial both to performance and engagement;</a:t>
            </a:r>
          </a:p>
          <a:p>
            <a:r>
              <a:rPr lang="en-GB" dirty="0"/>
              <a:t>Rust et al (2003) argue that assessment can improve student learning, and Sadler (2010) suggests that dialogue and evaluative conversations can help bring assessment through learning come to life;</a:t>
            </a:r>
          </a:p>
          <a:p>
            <a:r>
              <a:rPr lang="en-GB" dirty="0"/>
              <a:t>The language of feedback is crucial: we need to avoid damaging ‘final language’ and encourage students to see it as constructive and transformative advice rather than negative criticism.</a:t>
            </a:r>
          </a:p>
        </p:txBody>
      </p:sp>
    </p:spTree>
    <p:extLst>
      <p:ext uri="{BB962C8B-B14F-4D97-AF65-F5344CB8AC3E}">
        <p14:creationId xmlns:p14="http://schemas.microsoft.com/office/powerpoint/2010/main" val="1068556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4172100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37CAD36-1153-49DC-8822-87E5A1AC71A4}"/>
              </a:ext>
            </a:extLst>
          </p:cNvPr>
          <p:cNvSpPr>
            <a:spLocks noGrp="1"/>
          </p:cNvSpPr>
          <p:nvPr>
            <p:ph type="title"/>
          </p:nvPr>
        </p:nvSpPr>
        <p:spPr/>
        <p:txBody>
          <a:bodyPr/>
          <a:lstStyle/>
          <a:p>
            <a:r>
              <a:rPr lang="en-GB" dirty="0"/>
              <a:t>Task: can you make these spaces work for you?</a:t>
            </a:r>
          </a:p>
        </p:txBody>
      </p:sp>
      <p:sp>
        <p:nvSpPr>
          <p:cNvPr id="5" name="Text Placeholder 4">
            <a:extLst>
              <a:ext uri="{FF2B5EF4-FFF2-40B4-BE49-F238E27FC236}">
                <a16:creationId xmlns:a16="http://schemas.microsoft.com/office/drawing/2014/main" id="{B9241FF5-1AE1-4F0D-A8E7-C6E6FB37E367}"/>
              </a:ext>
            </a:extLst>
          </p:cNvPr>
          <p:cNvSpPr>
            <a:spLocks noGrp="1"/>
          </p:cNvSpPr>
          <p:nvPr>
            <p:ph type="body" idx="1"/>
          </p:nvPr>
        </p:nvSpPr>
        <p:spPr>
          <a:xfrm>
            <a:off x="722313" y="2451101"/>
            <a:ext cx="7772400" cy="1121915"/>
          </a:xfrm>
        </p:spPr>
        <p:txBody>
          <a:bodyPr/>
          <a:lstStyle/>
          <a:p>
            <a:r>
              <a:rPr lang="en-GB" sz="2800" dirty="0"/>
              <a:t>Building on what you have discussed earlier:</a:t>
            </a:r>
          </a:p>
        </p:txBody>
      </p:sp>
    </p:spTree>
    <p:extLst>
      <p:ext uri="{BB962C8B-B14F-4D97-AF65-F5344CB8AC3E}">
        <p14:creationId xmlns:p14="http://schemas.microsoft.com/office/powerpoint/2010/main" val="3848379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rot="5400000">
            <a:off x="1142999" y="857250"/>
            <a:ext cx="6858000" cy="5143500"/>
          </a:xfrm>
          <a:prstGeom prst="rect">
            <a:avLst/>
          </a:prstGeom>
        </p:spPr>
      </p:pic>
    </p:spTree>
    <p:extLst>
      <p:ext uri="{BB962C8B-B14F-4D97-AF65-F5344CB8AC3E}">
        <p14:creationId xmlns:p14="http://schemas.microsoft.com/office/powerpoint/2010/main" val="1941818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55003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70000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973298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7D90887-8944-461D-9BDA-77CAB4A25F21}"/>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013292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9370" y="-1"/>
            <a:ext cx="9193369" cy="6895027"/>
          </a:xfrm>
          <a:prstGeom prst="rect">
            <a:avLst/>
          </a:prstGeom>
        </p:spPr>
      </p:pic>
    </p:spTree>
    <p:extLst>
      <p:ext uri="{BB962C8B-B14F-4D97-AF65-F5344CB8AC3E}">
        <p14:creationId xmlns:p14="http://schemas.microsoft.com/office/powerpoint/2010/main" val="2471476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EF63D9F-FE36-43DB-B30F-D878774511C1}"/>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6957392"/>
          </a:xfrm>
          <a:prstGeom prst="rect">
            <a:avLst/>
          </a:prstGeom>
        </p:spPr>
      </p:pic>
    </p:spTree>
    <p:extLst>
      <p:ext uri="{BB962C8B-B14F-4D97-AF65-F5344CB8AC3E}">
        <p14:creationId xmlns:p14="http://schemas.microsoft.com/office/powerpoint/2010/main" val="1861687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DA9BA-23DC-4E70-95DB-8DC6D8435C90}"/>
              </a:ext>
            </a:extLst>
          </p:cNvPr>
          <p:cNvSpPr>
            <a:spLocks noGrp="1"/>
          </p:cNvSpPr>
          <p:nvPr>
            <p:ph type="title"/>
          </p:nvPr>
        </p:nvSpPr>
        <p:spPr>
          <a:xfrm>
            <a:off x="251520" y="122238"/>
            <a:ext cx="7749480" cy="1074737"/>
          </a:xfrm>
        </p:spPr>
        <p:txBody>
          <a:bodyPr/>
          <a:lstStyle/>
          <a:p>
            <a:r>
              <a:rPr lang="en-GB" dirty="0"/>
              <a:t>Thinking about your personal agency: how can you keep yourself energised and thoughtful: 6 ideas</a:t>
            </a:r>
          </a:p>
        </p:txBody>
      </p:sp>
      <p:sp>
        <p:nvSpPr>
          <p:cNvPr id="3" name="Content Placeholder 2">
            <a:extLst>
              <a:ext uri="{FF2B5EF4-FFF2-40B4-BE49-F238E27FC236}">
                <a16:creationId xmlns:a16="http://schemas.microsoft.com/office/drawing/2014/main" id="{080F6922-3270-4A75-A8CE-9190B1CDD77F}"/>
              </a:ext>
            </a:extLst>
          </p:cNvPr>
          <p:cNvSpPr>
            <a:spLocks noGrp="1"/>
          </p:cNvSpPr>
          <p:nvPr>
            <p:ph idx="1"/>
          </p:nvPr>
        </p:nvSpPr>
        <p:spPr/>
        <p:txBody>
          <a:bodyPr/>
          <a:lstStyle/>
          <a:p>
            <a:pPr marL="0" lvl="0" indent="0">
              <a:buNone/>
            </a:pPr>
            <a:r>
              <a:rPr lang="en-US" sz="2400" dirty="0"/>
              <a:t>1. </a:t>
            </a:r>
            <a:r>
              <a:rPr lang="en-US" sz="2400" dirty="0">
                <a:solidFill>
                  <a:srgbClr val="7030A0"/>
                </a:solidFill>
              </a:rPr>
              <a:t>Take calculated risks</a:t>
            </a:r>
            <a:r>
              <a:rPr lang="en-US" sz="2400" dirty="0"/>
              <a:t>: It is often said that for good health that we should exert ourselves sufficiently to be out of breath at least three times a day and should frighten ourselves once a week! Without gambling with students’ futures, are there activities that you can use in your teaching and learning support that you find challenging, that you could try out in your classes to help you see the world of teaching with fresh eyes? If you always start classes in the same way, for example, could you devise a different type of opening? If you always use the same presentation software e.g. PowerPoint, could you use Prezi instead? Or simply use no slides? Work out who in your class might be negatively implicated, think through remediation, and then go for it!</a:t>
            </a:r>
            <a:endParaRPr lang="en-GB" sz="2400" dirty="0"/>
          </a:p>
          <a:p>
            <a:pPr marL="0" lvl="0" indent="0">
              <a:buNone/>
            </a:pPr>
            <a:endParaRPr lang="en-GB" sz="2400" dirty="0"/>
          </a:p>
          <a:p>
            <a:pPr lvl="0"/>
            <a:endParaRPr lang="en-GB" dirty="0"/>
          </a:p>
        </p:txBody>
      </p:sp>
    </p:spTree>
    <p:extLst>
      <p:ext uri="{BB962C8B-B14F-4D97-AF65-F5344CB8AC3E}">
        <p14:creationId xmlns:p14="http://schemas.microsoft.com/office/powerpoint/2010/main" val="10431301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9CEE-2162-4A37-94DA-8BEE2C0E1702}"/>
              </a:ext>
            </a:extLst>
          </p:cNvPr>
          <p:cNvSpPr>
            <a:spLocks noGrp="1"/>
          </p:cNvSpPr>
          <p:nvPr>
            <p:ph type="title"/>
          </p:nvPr>
        </p:nvSpPr>
        <p:spPr/>
        <p:txBody>
          <a:bodyPr/>
          <a:lstStyle/>
          <a:p>
            <a:r>
              <a:rPr lang="en-GB" dirty="0"/>
              <a:t>Spring clean and ask a friend</a:t>
            </a:r>
          </a:p>
        </p:txBody>
      </p:sp>
      <p:sp>
        <p:nvSpPr>
          <p:cNvPr id="3" name="Content Placeholder 2">
            <a:extLst>
              <a:ext uri="{FF2B5EF4-FFF2-40B4-BE49-F238E27FC236}">
                <a16:creationId xmlns:a16="http://schemas.microsoft.com/office/drawing/2014/main" id="{A152319D-C626-4B63-9F66-962C22B74C25}"/>
              </a:ext>
            </a:extLst>
          </p:cNvPr>
          <p:cNvSpPr>
            <a:spLocks noGrp="1"/>
          </p:cNvSpPr>
          <p:nvPr>
            <p:ph idx="1"/>
          </p:nvPr>
        </p:nvSpPr>
        <p:spPr/>
        <p:txBody>
          <a:bodyPr/>
          <a:lstStyle/>
          <a:p>
            <a:pPr marL="0" lvl="0" indent="0">
              <a:buNone/>
            </a:pPr>
            <a:r>
              <a:rPr lang="en-GB" dirty="0"/>
              <a:t>2. </a:t>
            </a:r>
            <a:r>
              <a:rPr lang="en-US" sz="2400" dirty="0">
                <a:solidFill>
                  <a:srgbClr val="7030A0"/>
                </a:solidFill>
              </a:rPr>
              <a:t>Do a spring clean</a:t>
            </a:r>
            <a:r>
              <a:rPr lang="en-US" sz="2400" dirty="0"/>
              <a:t>: at least annually, rigorously review your curriculum offer and be particularly assiduous in following the contemporary trend of ‘decluttering’, that is stripping out elements that no longer serve a useful purpose and making way for fresh new activities and approaches.</a:t>
            </a:r>
            <a:endParaRPr lang="en-GB" sz="2400" dirty="0"/>
          </a:p>
          <a:p>
            <a:pPr marL="0" lvl="0" indent="0">
              <a:buNone/>
            </a:pPr>
            <a:r>
              <a:rPr lang="en-US" sz="2400" dirty="0"/>
              <a:t>3. </a:t>
            </a:r>
            <a:r>
              <a:rPr lang="en-US" sz="2400" dirty="0">
                <a:solidFill>
                  <a:srgbClr val="7030A0"/>
                </a:solidFill>
              </a:rPr>
              <a:t>Ask a friend: </a:t>
            </a:r>
            <a:r>
              <a:rPr lang="en-US" sz="2400" dirty="0"/>
              <a:t>Among your close colleagues, find someone who is amenable to undertaking a paired activity where you ask each other searching questions, not just about the ‘What’ of your teaching, but also the ‘So what’ (impact) and the ‘Then what’ (outcomes) as well as the ‘What else?’ (future directions). A trusted friend who knows you well is likely to help you interrogate your practice thoroughly while at the same time help you keep a sense of proportion by recognizing which aspects of your work you do really well.</a:t>
            </a:r>
            <a:endParaRPr lang="en-GB" sz="2400" dirty="0"/>
          </a:p>
        </p:txBody>
      </p:sp>
    </p:spTree>
    <p:extLst>
      <p:ext uri="{BB962C8B-B14F-4D97-AF65-F5344CB8AC3E}">
        <p14:creationId xmlns:p14="http://schemas.microsoft.com/office/powerpoint/2010/main" val="26933916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7BF94-4430-4B07-871E-BDE8CE465EB9}"/>
              </a:ext>
            </a:extLst>
          </p:cNvPr>
          <p:cNvSpPr>
            <a:spLocks noGrp="1"/>
          </p:cNvSpPr>
          <p:nvPr>
            <p:ph type="title"/>
          </p:nvPr>
        </p:nvSpPr>
        <p:spPr/>
        <p:txBody>
          <a:bodyPr/>
          <a:lstStyle/>
          <a:p>
            <a:r>
              <a:rPr lang="en-GB" dirty="0"/>
              <a:t>Involve students</a:t>
            </a:r>
          </a:p>
        </p:txBody>
      </p:sp>
      <p:sp>
        <p:nvSpPr>
          <p:cNvPr id="3" name="Content Placeholder 2">
            <a:extLst>
              <a:ext uri="{FF2B5EF4-FFF2-40B4-BE49-F238E27FC236}">
                <a16:creationId xmlns:a16="http://schemas.microsoft.com/office/drawing/2014/main" id="{43D50A1A-AF73-4DAE-9014-FD1703A814D6}"/>
              </a:ext>
            </a:extLst>
          </p:cNvPr>
          <p:cNvSpPr>
            <a:spLocks noGrp="1"/>
          </p:cNvSpPr>
          <p:nvPr>
            <p:ph idx="1"/>
          </p:nvPr>
        </p:nvSpPr>
        <p:spPr/>
        <p:txBody>
          <a:bodyPr/>
          <a:lstStyle/>
          <a:p>
            <a:pPr marL="0" lvl="0" indent="0">
              <a:buNone/>
            </a:pPr>
            <a:r>
              <a:rPr lang="en-US" dirty="0"/>
              <a:t>4. </a:t>
            </a:r>
            <a:r>
              <a:rPr lang="en-US" dirty="0">
                <a:solidFill>
                  <a:srgbClr val="7030A0"/>
                </a:solidFill>
              </a:rPr>
              <a:t>Use students as partners</a:t>
            </a:r>
            <a:r>
              <a:rPr lang="en-US" dirty="0"/>
              <a:t>: Seale </a:t>
            </a:r>
            <a:r>
              <a:rPr lang="en-US" i="1" dirty="0"/>
              <a:t>et al</a:t>
            </a:r>
            <a:r>
              <a:rPr lang="en-US" dirty="0"/>
              <a:t> argue that students working in partnership with us can have diverse roles including as story-tellers, teachers/facilitators, evaluators/informants, stakeholders/representatives and customers/consumers. How can you work alongside, with and through students to help authentic student voices shape your teaching and learning activities? How can you use students productively to help you learn from and with students as active collaborators, not just from traditional evaluations but also form active and participatory approaches that go well beyond satisfaction surveys? </a:t>
            </a:r>
            <a:endParaRPr lang="en-GB" dirty="0"/>
          </a:p>
        </p:txBody>
      </p:sp>
    </p:spTree>
    <p:extLst>
      <p:ext uri="{BB962C8B-B14F-4D97-AF65-F5344CB8AC3E}">
        <p14:creationId xmlns:p14="http://schemas.microsoft.com/office/powerpoint/2010/main" val="3766291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BFA38-1C7A-4E5F-AC01-A036F4FBCF0C}"/>
              </a:ext>
            </a:extLst>
          </p:cNvPr>
          <p:cNvSpPr>
            <a:spLocks noGrp="1"/>
          </p:cNvSpPr>
          <p:nvPr>
            <p:ph type="title"/>
          </p:nvPr>
        </p:nvSpPr>
        <p:spPr>
          <a:xfrm>
            <a:off x="457200" y="122239"/>
            <a:ext cx="7543800" cy="858490"/>
          </a:xfrm>
        </p:spPr>
        <p:txBody>
          <a:bodyPr/>
          <a:lstStyle/>
          <a:p>
            <a:r>
              <a:rPr lang="en-GB" dirty="0"/>
              <a:t>Help out a newbie</a:t>
            </a:r>
          </a:p>
        </p:txBody>
      </p:sp>
      <p:sp>
        <p:nvSpPr>
          <p:cNvPr id="3" name="Content Placeholder 2">
            <a:extLst>
              <a:ext uri="{FF2B5EF4-FFF2-40B4-BE49-F238E27FC236}">
                <a16:creationId xmlns:a16="http://schemas.microsoft.com/office/drawing/2014/main" id="{2497C91C-3582-4607-9DF7-9D417C3771E7}"/>
              </a:ext>
            </a:extLst>
          </p:cNvPr>
          <p:cNvSpPr>
            <a:spLocks noGrp="1"/>
          </p:cNvSpPr>
          <p:nvPr>
            <p:ph idx="1"/>
          </p:nvPr>
        </p:nvSpPr>
        <p:spPr>
          <a:xfrm>
            <a:off x="468313" y="980729"/>
            <a:ext cx="8229600" cy="5221634"/>
          </a:xfrm>
        </p:spPr>
        <p:txBody>
          <a:bodyPr/>
          <a:lstStyle/>
          <a:p>
            <a:pPr marL="0" lvl="0" indent="0">
              <a:buNone/>
            </a:pPr>
            <a:r>
              <a:rPr lang="en-US" dirty="0"/>
              <a:t>5. </a:t>
            </a:r>
            <a:r>
              <a:rPr lang="en-US" dirty="0">
                <a:solidFill>
                  <a:srgbClr val="7030A0"/>
                </a:solidFill>
              </a:rPr>
              <a:t>Become a mentor</a:t>
            </a:r>
            <a:r>
              <a:rPr lang="en-US" dirty="0"/>
              <a:t>: this may seem counterintuitive if you are relatively new in role or already finding your workload heavy, but actually having a supportive conversation with a new(</a:t>
            </a:r>
            <a:r>
              <a:rPr lang="en-US" dirty="0" err="1"/>
              <a:t>er</a:t>
            </a:r>
            <a:r>
              <a:rPr lang="en-US" dirty="0"/>
              <a:t>) colleague can not only give you the benefits of </a:t>
            </a:r>
            <a:r>
              <a:rPr lang="en-US" dirty="0">
                <a:solidFill>
                  <a:srgbClr val="7030A0"/>
                </a:solidFill>
              </a:rPr>
              <a:t>academic altruism</a:t>
            </a:r>
            <a:r>
              <a:rPr lang="en-US" dirty="0"/>
              <a:t>, but it can sometimes cause you to look at your own approaches in new ways, particularly if your mentee asks searching questions about your rationale for certain course of action, or approaches. Everyone I know finds being a mentor gives you back more than you input, in terms of new ways of looking at how you work. And even people relatively new in post can be helpful to colleagues right at the start of their teaching journeys, since your initial problems will remain very fresh in your mind.</a:t>
            </a:r>
            <a:endParaRPr lang="en-GB" dirty="0"/>
          </a:p>
          <a:p>
            <a:pPr marL="0" indent="0">
              <a:buNone/>
            </a:pPr>
            <a:endParaRPr lang="en-GB" dirty="0"/>
          </a:p>
        </p:txBody>
      </p:sp>
    </p:spTree>
    <p:extLst>
      <p:ext uri="{BB962C8B-B14F-4D97-AF65-F5344CB8AC3E}">
        <p14:creationId xmlns:p14="http://schemas.microsoft.com/office/powerpoint/2010/main" val="3049998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B90B7-8FFE-43F6-832B-FD56FB6F249B}"/>
              </a:ext>
            </a:extLst>
          </p:cNvPr>
          <p:cNvSpPr>
            <a:spLocks noGrp="1"/>
          </p:cNvSpPr>
          <p:nvPr>
            <p:ph type="title"/>
          </p:nvPr>
        </p:nvSpPr>
        <p:spPr/>
        <p:txBody>
          <a:bodyPr/>
          <a:lstStyle/>
          <a:p>
            <a:r>
              <a:rPr lang="en-GB" dirty="0"/>
              <a:t>Carpe Diem</a:t>
            </a:r>
          </a:p>
        </p:txBody>
      </p:sp>
      <p:sp>
        <p:nvSpPr>
          <p:cNvPr id="3" name="Content Placeholder 2">
            <a:extLst>
              <a:ext uri="{FF2B5EF4-FFF2-40B4-BE49-F238E27FC236}">
                <a16:creationId xmlns:a16="http://schemas.microsoft.com/office/drawing/2014/main" id="{46469B49-F839-40D6-BE20-BF7033D78BBD}"/>
              </a:ext>
            </a:extLst>
          </p:cNvPr>
          <p:cNvSpPr>
            <a:spLocks noGrp="1"/>
          </p:cNvSpPr>
          <p:nvPr>
            <p:ph idx="1"/>
          </p:nvPr>
        </p:nvSpPr>
        <p:spPr>
          <a:xfrm>
            <a:off x="468312" y="1268760"/>
            <a:ext cx="8424167" cy="4933603"/>
          </a:xfrm>
        </p:spPr>
        <p:txBody>
          <a:bodyPr/>
          <a:lstStyle/>
          <a:p>
            <a:pPr marL="0" lvl="0" indent="0">
              <a:buNone/>
            </a:pPr>
            <a:r>
              <a:rPr lang="en-US" dirty="0"/>
              <a:t>6. </a:t>
            </a:r>
            <a:r>
              <a:rPr lang="en-US" dirty="0">
                <a:solidFill>
                  <a:srgbClr val="7030A0"/>
                </a:solidFill>
              </a:rPr>
              <a:t>Lift your head above the parapet: </a:t>
            </a:r>
            <a:r>
              <a:rPr lang="en-US" dirty="0"/>
              <a:t>some of us working in teaching, learning, assessment and learning support become so encultured within the higher education context that we forget to look beyond. We may lose sight of the fact that it is a privilege to work in a domain where we can influence and shape the future of our society, even if only in a small way, by helping our learners gain broader perspectives and grow to achieve a potential neither they nor we had envisaged earlier. Even on the days when we may feel bogged down in the morass of bureaucracy and managerialism we need to take a moment to celebrate our roles and seize the day (after Race 2020, The Lecturer’s toolkit, 5</a:t>
            </a:r>
            <a:r>
              <a:rPr lang="en-US" baseline="30000" dirty="0"/>
              <a:t>th</a:t>
            </a:r>
            <a:r>
              <a:rPr lang="en-US" dirty="0"/>
              <a:t> Edition)</a:t>
            </a:r>
            <a:endParaRPr lang="en-GB" dirty="0"/>
          </a:p>
          <a:p>
            <a:pPr marL="0" indent="0">
              <a:buNone/>
            </a:pPr>
            <a:r>
              <a:rPr lang="en-US" dirty="0"/>
              <a:t> </a:t>
            </a:r>
            <a:endParaRPr lang="en-GB" dirty="0"/>
          </a:p>
          <a:p>
            <a:endParaRPr lang="en-GB" dirty="0"/>
          </a:p>
        </p:txBody>
      </p:sp>
    </p:spTree>
    <p:extLst>
      <p:ext uri="{BB962C8B-B14F-4D97-AF65-F5344CB8AC3E}">
        <p14:creationId xmlns:p14="http://schemas.microsoft.com/office/powerpoint/2010/main" val="2760864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a:t>
            </a:r>
            <a:r>
              <a:rPr lang="en-GB" sz="2800"/>
              <a:t>slides are available </a:t>
            </a:r>
            <a:r>
              <a:rPr lang="en-GB" sz="2800" dirty="0"/>
              <a:t>on my website at http://sally-brown.net</a:t>
            </a:r>
          </a:p>
        </p:txBody>
      </p:sp>
      <p:pic>
        <p:nvPicPr>
          <p:cNvPr id="4" name="Picture 3">
            <a:extLst>
              <a:ext uri="{FF2B5EF4-FFF2-40B4-BE49-F238E27FC236}">
                <a16:creationId xmlns:a16="http://schemas.microsoft.com/office/drawing/2014/main" id="{55D354DD-9F43-4F4C-AD56-A174025DCF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47864" y="1732892"/>
            <a:ext cx="3698956" cy="5125107"/>
          </a:xfrm>
          <a:prstGeom prst="rect">
            <a:avLst/>
          </a:prstGeom>
        </p:spPr>
      </p:pic>
    </p:spTree>
    <p:extLst>
      <p:ext uri="{BB962C8B-B14F-4D97-AF65-F5344CB8AC3E}">
        <p14:creationId xmlns:p14="http://schemas.microsoft.com/office/powerpoint/2010/main" val="4122501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B459E-3C2D-493A-A631-2E3C380F46C4}"/>
              </a:ext>
            </a:extLst>
          </p:cNvPr>
          <p:cNvSpPr>
            <a:spLocks noGrp="1"/>
          </p:cNvSpPr>
          <p:nvPr>
            <p:ph idx="1"/>
          </p:nvPr>
        </p:nvSpPr>
        <p:spPr>
          <a:xfrm>
            <a:off x="358777" y="1196977"/>
            <a:ext cx="3925191" cy="4670425"/>
          </a:xfrm>
        </p:spPr>
        <p:txBody>
          <a:bodyPr/>
          <a:lstStyle/>
          <a:p>
            <a:pPr marL="0" indent="0">
              <a:buNone/>
            </a:pPr>
            <a:r>
              <a:rPr lang="en-US" dirty="0">
                <a:solidFill>
                  <a:srgbClr val="002060"/>
                </a:solidFill>
              </a:rPr>
              <a:t>Sambell, K, Brown, S and Graham, L. (2017) </a:t>
            </a:r>
            <a:r>
              <a:rPr lang="en-US" i="1" dirty="0"/>
              <a:t>Professionalism in Practice: Key directions in higher education: Learning, Teaching and Assessment, </a:t>
            </a:r>
            <a:r>
              <a:rPr lang="en-US" dirty="0">
                <a:solidFill>
                  <a:srgbClr val="002060"/>
                </a:solidFill>
              </a:rPr>
              <a:t>Basingstoke: Palgrave-Macmillan.</a:t>
            </a:r>
          </a:p>
          <a:p>
            <a:endParaRPr lang="en-GB" dirty="0"/>
          </a:p>
        </p:txBody>
      </p:sp>
      <p:pic>
        <p:nvPicPr>
          <p:cNvPr id="4" name="Picture 3">
            <a:extLst>
              <a:ext uri="{FF2B5EF4-FFF2-40B4-BE49-F238E27FC236}">
                <a16:creationId xmlns:a16="http://schemas.microsoft.com/office/drawing/2014/main" id="{150B527A-8AD6-4F2A-B5AD-02508026BC82}"/>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283968" y="980728"/>
            <a:ext cx="3925191" cy="5545111"/>
          </a:xfrm>
          <a:prstGeom prst="rect">
            <a:avLst/>
          </a:prstGeom>
        </p:spPr>
      </p:pic>
    </p:spTree>
    <p:extLst>
      <p:ext uri="{BB962C8B-B14F-4D97-AF65-F5344CB8AC3E}">
        <p14:creationId xmlns:p14="http://schemas.microsoft.com/office/powerpoint/2010/main" val="262831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1EAC0-7E93-45D6-8B12-C085E619B35C}"/>
              </a:ext>
            </a:extLst>
          </p:cNvPr>
          <p:cNvSpPr>
            <a:spLocks noGrp="1"/>
          </p:cNvSpPr>
          <p:nvPr>
            <p:ph type="title"/>
          </p:nvPr>
        </p:nvSpPr>
        <p:spPr>
          <a:xfrm>
            <a:off x="457200" y="122240"/>
            <a:ext cx="7543800" cy="667469"/>
          </a:xfrm>
        </p:spPr>
        <p:txBody>
          <a:bodyPr/>
          <a:lstStyle/>
          <a:p>
            <a:r>
              <a:rPr lang="en-GB" dirty="0"/>
              <a:t>References 1</a:t>
            </a:r>
          </a:p>
        </p:txBody>
      </p:sp>
      <p:sp>
        <p:nvSpPr>
          <p:cNvPr id="3" name="Content Placeholder 2">
            <a:extLst>
              <a:ext uri="{FF2B5EF4-FFF2-40B4-BE49-F238E27FC236}">
                <a16:creationId xmlns:a16="http://schemas.microsoft.com/office/drawing/2014/main" id="{25E9E56E-9574-4395-92AA-59B785C2072F}"/>
              </a:ext>
            </a:extLst>
          </p:cNvPr>
          <p:cNvSpPr>
            <a:spLocks noGrp="1"/>
          </p:cNvSpPr>
          <p:nvPr>
            <p:ph idx="1"/>
          </p:nvPr>
        </p:nvSpPr>
        <p:spPr>
          <a:xfrm>
            <a:off x="-1" y="991673"/>
            <a:ext cx="9005455" cy="5210690"/>
          </a:xfrm>
        </p:spPr>
        <p:txBody>
          <a:bodyPr/>
          <a:lstStyle/>
          <a:p>
            <a:pPr marL="539750" indent="-539750">
              <a:buNone/>
            </a:pPr>
            <a:r>
              <a:rPr lang="en-GB" sz="2000" dirty="0"/>
              <a:t>Brown, S. (2015) </a:t>
            </a:r>
            <a:r>
              <a:rPr lang="en-GB" sz="2000" i="1" dirty="0"/>
              <a:t>Learning, teaching and assessment in higher education: global perspectives, </a:t>
            </a:r>
            <a:r>
              <a:rPr lang="en-GB" sz="2000" dirty="0"/>
              <a:t>London: Palgrave-MacMillan.(p98-101)</a:t>
            </a:r>
            <a:r>
              <a:rPr lang="en-GB" sz="2000" i="1" dirty="0"/>
              <a:t> </a:t>
            </a:r>
          </a:p>
          <a:p>
            <a:pPr marL="539750" indent="-539750">
              <a:buNone/>
            </a:pPr>
            <a:r>
              <a:rPr lang="en-GB" sz="2000" dirty="0"/>
              <a:t>Sambell, K., Brown, S. and Graham, L. (2017) Professionalism in Practice: key directions in higher education learning, teaching and assessment Chapter 5). London, New York, Palgrave Macmillan </a:t>
            </a:r>
          </a:p>
          <a:p>
            <a:pPr marL="539750" indent="-539750">
              <a:buNone/>
            </a:pPr>
            <a:r>
              <a:rPr lang="en-GB" sz="2000" dirty="0"/>
              <a:t>Winstone, N. and Nash, R., (2016) The “Developing Engagement with Feedback Toolkit (DEFT)”: Integrating Assessment Literacy into Course Design. </a:t>
            </a:r>
            <a:r>
              <a:rPr lang="en-GB" sz="2000" i="1" dirty="0"/>
              <a:t>Transforming Assessment In Higher Education</a:t>
            </a:r>
            <a:r>
              <a:rPr lang="en-GB" sz="2000" dirty="0"/>
              <a:t>, p.48.</a:t>
            </a:r>
          </a:p>
          <a:p>
            <a:pPr marL="360363" indent="-360363">
              <a:buNone/>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endParaRPr lang="en-GB" sz="2000" dirty="0"/>
          </a:p>
          <a:p>
            <a:pPr marL="360363" indent="-360363">
              <a:buNone/>
            </a:pPr>
            <a:r>
              <a:rPr lang="en-GB" sz="2000" dirty="0"/>
              <a:t>David Carless &amp; David Boud (2018): The development of student feedback literacy: enabling uptake of feedback, Assessment &amp; Evaluation in Higher Education, DOI:10.1080/02602938.2018.1463354</a:t>
            </a:r>
          </a:p>
          <a:p>
            <a:pPr marL="360363" indent="-360363">
              <a:buNone/>
            </a:pPr>
            <a:r>
              <a:rPr lang="en-GB" sz="2000" dirty="0"/>
              <a:t>Carroll, J. and Ryan, J. (2005) </a:t>
            </a:r>
            <a:r>
              <a:rPr lang="en-GB" sz="2000" i="1" dirty="0"/>
              <a:t>Teaching International students: improving learning for all. </a:t>
            </a:r>
            <a:r>
              <a:rPr lang="en-GB" sz="2000" dirty="0"/>
              <a:t>London: Routledge SEDA series.</a:t>
            </a:r>
          </a:p>
          <a:p>
            <a:pPr marL="539750" indent="-539750">
              <a:buNone/>
            </a:pPr>
            <a:endParaRPr lang="en-GB" sz="2000" dirty="0"/>
          </a:p>
          <a:p>
            <a:endParaRPr lang="en-GB" dirty="0"/>
          </a:p>
        </p:txBody>
      </p:sp>
    </p:spTree>
    <p:extLst>
      <p:ext uri="{BB962C8B-B14F-4D97-AF65-F5344CB8AC3E}">
        <p14:creationId xmlns:p14="http://schemas.microsoft.com/office/powerpoint/2010/main" val="243265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extLst>
      <p:ext uri="{BB962C8B-B14F-4D97-AF65-F5344CB8AC3E}">
        <p14:creationId xmlns:p14="http://schemas.microsoft.com/office/powerpoint/2010/main" val="23809441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315416"/>
            <a:ext cx="7543800" cy="1074737"/>
          </a:xfrm>
        </p:spPr>
        <p:txBody>
          <a:bodyPr/>
          <a:lstStyle/>
          <a:p>
            <a:r>
              <a:rPr lang="en-GB" dirty="0"/>
              <a:t>Useful references: 2</a:t>
            </a:r>
          </a:p>
        </p:txBody>
      </p:sp>
      <p:sp>
        <p:nvSpPr>
          <p:cNvPr id="3" name="Content Placeholder 2"/>
          <p:cNvSpPr>
            <a:spLocks noGrp="1"/>
          </p:cNvSpPr>
          <p:nvPr>
            <p:ph idx="1"/>
          </p:nvPr>
        </p:nvSpPr>
        <p:spPr>
          <a:xfrm>
            <a:off x="468313" y="759321"/>
            <a:ext cx="8229600" cy="5443042"/>
          </a:xfrm>
        </p:spPr>
        <p:txBody>
          <a:bodyPr/>
          <a:lstStyle/>
          <a:p>
            <a:pPr marL="360363" indent="-360363">
              <a:buNone/>
            </a:pPr>
            <a:r>
              <a:rPr lang="en-GB" sz="2300" dirty="0" err="1"/>
              <a:t>Crosling</a:t>
            </a:r>
            <a:r>
              <a:rPr lang="en-GB" sz="2300" dirty="0"/>
              <a:t>, G., Thomas, L. and </a:t>
            </a:r>
            <a:r>
              <a:rPr lang="en-GB" sz="2300" dirty="0" err="1"/>
              <a:t>Heagney</a:t>
            </a:r>
            <a:r>
              <a:rPr lang="en-GB" sz="2300" dirty="0"/>
              <a:t>, M. (2008) </a:t>
            </a:r>
            <a:r>
              <a:rPr lang="en-GB" sz="2300" i="1" dirty="0"/>
              <a:t>Improving student retention in Higher Education,</a:t>
            </a:r>
            <a:r>
              <a:rPr lang="en-GB" sz="2300" dirty="0"/>
              <a:t> London and New York: Routledge. </a:t>
            </a:r>
          </a:p>
          <a:p>
            <a:pPr marL="360363" indent="-360363">
              <a:buNone/>
            </a:pPr>
            <a:r>
              <a:rPr lang="en-GB" sz="2300" dirty="0"/>
              <a:t>Falchikov, N. (2004) </a:t>
            </a:r>
            <a:r>
              <a:rPr lang="en-GB" sz="2300" i="1" dirty="0"/>
              <a:t>Improving Assessment through Student Involvement: Practical Solutions for Aiding Learning in Higher and Further Education,</a:t>
            </a:r>
            <a:r>
              <a:rPr lang="en-GB" sz="2300" dirty="0"/>
              <a:t> London: Routledge.</a:t>
            </a:r>
          </a:p>
          <a:p>
            <a:pPr marL="360363" indent="-360363">
              <a:buNone/>
            </a:pPr>
            <a:r>
              <a:rPr lang="en-GB" sz="2300" dirty="0"/>
              <a:t>Mentkowski, M. and associates (2000) p.82 </a:t>
            </a:r>
            <a:r>
              <a:rPr lang="en-GB" sz="2300" i="1" dirty="0"/>
              <a:t>Learning that lasts: integrating learning development and performance in college and beyond,</a:t>
            </a:r>
            <a:r>
              <a:rPr lang="en-GB" sz="2300" dirty="0"/>
              <a:t> San Francisco: Jossey-Bass.</a:t>
            </a:r>
          </a:p>
          <a:p>
            <a:pPr marL="360363" indent="-360363">
              <a:buNone/>
            </a:pPr>
            <a:r>
              <a:rPr lang="en-GB" sz="2300" dirty="0"/>
              <a:t>Meyer, J.H.F. and Land, R. (2003) ‘Threshold Concepts and Troublesome Knowledge 1 – Linkages to Ways of Thinking and Practising within the Disciplines’ in C. Rust (ed.) </a:t>
            </a:r>
            <a:r>
              <a:rPr lang="en-GB" sz="2300" i="1" dirty="0"/>
              <a:t>Improving Student Learning </a:t>
            </a:r>
            <a:r>
              <a:rPr lang="en-GB" sz="2300" dirty="0"/>
              <a:t>–</a:t>
            </a:r>
            <a:r>
              <a:rPr lang="en-GB" sz="2300" i="1" dirty="0"/>
              <a:t> Ten years on</a:t>
            </a:r>
            <a:r>
              <a:rPr lang="en-GB" sz="2300" dirty="0"/>
              <a:t>. Oxford: OCSLD.</a:t>
            </a:r>
          </a:p>
          <a:p>
            <a:pPr marL="360363" indent="-360363">
              <a:buNone/>
            </a:pPr>
            <a:r>
              <a:rPr lang="en-GB" sz="2300" dirty="0"/>
              <a:t>Peelo, M. T., &amp; Wareham, T. (Eds.). (2002). </a:t>
            </a:r>
            <a:r>
              <a:rPr lang="en-GB" sz="2300" i="1" dirty="0"/>
              <a:t>Failing students in higher education</a:t>
            </a:r>
            <a:r>
              <a:rPr lang="en-GB" sz="2300" dirty="0"/>
              <a:t>. Society for Research into Higher Education. </a:t>
            </a:r>
          </a:p>
          <a:p>
            <a:pPr marL="360363" indent="-360363">
              <a:buNone/>
            </a:pPr>
            <a:endParaRPr lang="en-GB" sz="2300" dirty="0"/>
          </a:p>
        </p:txBody>
      </p:sp>
    </p:spTree>
    <p:extLst>
      <p:ext uri="{BB962C8B-B14F-4D97-AF65-F5344CB8AC3E}">
        <p14:creationId xmlns:p14="http://schemas.microsoft.com/office/powerpoint/2010/main" val="3652854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3</a:t>
            </a:r>
          </a:p>
        </p:txBody>
      </p:sp>
      <p:sp>
        <p:nvSpPr>
          <p:cNvPr id="3" name="Content Placeholder 2"/>
          <p:cNvSpPr>
            <a:spLocks noGrp="1"/>
          </p:cNvSpPr>
          <p:nvPr>
            <p:ph idx="1"/>
          </p:nvPr>
        </p:nvSpPr>
        <p:spPr>
          <a:xfrm>
            <a:off x="468313" y="1196975"/>
            <a:ext cx="8229600" cy="5005388"/>
          </a:xfrm>
        </p:spPr>
        <p:txBody>
          <a:bodyPr/>
          <a:lstStyle/>
          <a:p>
            <a:pPr marL="263525" indent="-263525">
              <a:buNone/>
            </a:pPr>
            <a:r>
              <a:rPr lang="en-GB" dirty="0"/>
              <a:t>Race P. (2020) </a:t>
            </a:r>
            <a:r>
              <a:rPr lang="en-GB" i="1" dirty="0"/>
              <a:t>The lecturer’s toolkit (5</a:t>
            </a:r>
            <a:r>
              <a:rPr lang="en-GB" i="1" baseline="30000" dirty="0"/>
              <a:t>th</a:t>
            </a:r>
            <a:r>
              <a:rPr lang="en-GB" i="1" dirty="0"/>
              <a:t> edition),</a:t>
            </a:r>
            <a:r>
              <a:rPr lang="en-GB" dirty="0"/>
              <a:t> London: Routledge.</a:t>
            </a:r>
          </a:p>
          <a:p>
            <a:pPr marL="263525" indent="-263525">
              <a:buNone/>
            </a:pPr>
            <a:r>
              <a:rPr lang="en-GB" dirty="0"/>
              <a:t>Race, P. (2014) </a:t>
            </a:r>
            <a:r>
              <a:rPr lang="en-GB" i="1" dirty="0"/>
              <a:t>Making learning happen: 3</a:t>
            </a:r>
            <a:r>
              <a:rPr lang="en-GB" i="1" baseline="30000" dirty="0"/>
              <a:t>rd</a:t>
            </a:r>
            <a:r>
              <a:rPr lang="en-GB" i="1" dirty="0"/>
              <a:t> edition, </a:t>
            </a:r>
            <a:r>
              <a:rPr lang="en-GB" dirty="0"/>
              <a:t>London: Sage. </a:t>
            </a:r>
          </a:p>
          <a:p>
            <a:pPr marL="263525" indent="-263525" eaLnBrk="1" hangingPunct="1">
              <a:buNone/>
            </a:pPr>
            <a:r>
              <a:rPr lang="en-GB" dirty="0"/>
              <a:t>Rust, C., Price, M. and O’Donovan, B. (2003) Improving students’ learning by developing their understanding of assessment criteria and processes</a:t>
            </a:r>
            <a:r>
              <a:rPr lang="en-GB" i="1" dirty="0"/>
              <a:t>, Assessment and Evaluation in Higher Education. 28 (2), 147-164.</a:t>
            </a:r>
            <a:r>
              <a:rPr lang="en-GB" dirty="0"/>
              <a:t> Ryan, J. (2000) </a:t>
            </a:r>
            <a:r>
              <a:rPr lang="en-GB" i="1" dirty="0"/>
              <a:t>A Guide to Teaching International Students,</a:t>
            </a:r>
            <a:r>
              <a:rPr lang="en-GB" dirty="0"/>
              <a:t> Oxford Centre for Staff and Learning Development.</a:t>
            </a:r>
          </a:p>
          <a:p>
            <a:pPr marL="263525" indent="-263525">
              <a:buNone/>
            </a:pPr>
            <a:r>
              <a:rPr lang="en-GB" dirty="0"/>
              <a:t>Yale, A.T., (2019) The personal tutor–student relationship: student expectations and experiences of personal tutoring in higher education. </a:t>
            </a:r>
            <a:r>
              <a:rPr lang="en-GB" i="1" dirty="0"/>
              <a:t>Journal of Further and Higher Education</a:t>
            </a:r>
            <a:r>
              <a:rPr lang="en-GB" dirty="0"/>
              <a:t>, </a:t>
            </a:r>
            <a:r>
              <a:rPr lang="en-GB" i="1" dirty="0"/>
              <a:t>43</a:t>
            </a:r>
            <a:r>
              <a:rPr lang="en-GB" dirty="0"/>
              <a:t>(4), pp.533-544</a:t>
            </a:r>
            <a:r>
              <a:rPr lang="en-GB" b="0" dirty="0"/>
              <a:t>.</a:t>
            </a:r>
            <a:endParaRPr lang="en-GB" dirty="0"/>
          </a:p>
          <a:p>
            <a:pPr marL="263525" indent="-263525">
              <a:buNone/>
            </a:pPr>
            <a:endParaRPr lang="en-GB" dirty="0"/>
          </a:p>
        </p:txBody>
      </p:sp>
    </p:spTree>
    <p:extLst>
      <p:ext uri="{BB962C8B-B14F-4D97-AF65-F5344CB8AC3E}">
        <p14:creationId xmlns:p14="http://schemas.microsoft.com/office/powerpoint/2010/main" val="808049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2923422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2F84C70-925D-42C0-9674-6BF3829FC2B5}"/>
              </a:ext>
            </a:extLst>
          </p:cNvPr>
          <p:cNvSpPr>
            <a:spLocks noGrp="1"/>
          </p:cNvSpPr>
          <p:nvPr>
            <p:ph type="title"/>
          </p:nvPr>
        </p:nvSpPr>
        <p:spPr/>
        <p:txBody>
          <a:bodyPr/>
          <a:lstStyle/>
          <a:p>
            <a:r>
              <a:rPr lang="en-GB" altLang="en-US" dirty="0"/>
              <a:t>Changing students’ attitudes to engagement</a:t>
            </a:r>
          </a:p>
        </p:txBody>
      </p:sp>
      <p:sp>
        <p:nvSpPr>
          <p:cNvPr id="3" name="Content Placeholder 2">
            <a:extLst>
              <a:ext uri="{FF2B5EF4-FFF2-40B4-BE49-F238E27FC236}">
                <a16:creationId xmlns:a16="http://schemas.microsoft.com/office/drawing/2014/main" id="{75BAB6DE-B779-4191-8EA8-270AA42FB3A0}"/>
              </a:ext>
            </a:extLst>
          </p:cNvPr>
          <p:cNvSpPr>
            <a:spLocks noGrp="1"/>
          </p:cNvSpPr>
          <p:nvPr>
            <p:ph idx="1"/>
          </p:nvPr>
        </p:nvSpPr>
        <p:spPr/>
        <p:txBody>
          <a:bodyPr/>
          <a:lstStyle/>
          <a:p>
            <a:pPr>
              <a:defRPr/>
            </a:pPr>
            <a:r>
              <a:rPr lang="en-GB" dirty="0"/>
              <a:t>Many suggest students are more demanding of staff time and have higher expectations than previously (although colleagues in Scotland report similar trends);</a:t>
            </a:r>
          </a:p>
          <a:p>
            <a:pPr>
              <a:defRPr/>
            </a:pPr>
            <a:r>
              <a:rPr lang="en-GB" dirty="0"/>
              <a:t>Many HEIs are reporting worsening attendance here certainly seems to be an attitude among some students that “well, I am paying for it so it’s up to me if I come in or not”;</a:t>
            </a:r>
          </a:p>
          <a:p>
            <a:pPr>
              <a:defRPr/>
            </a:pPr>
            <a:r>
              <a:rPr lang="en-GB" dirty="0"/>
              <a:t>Some report a more litigious approach among dissatisfied students and their parents.</a:t>
            </a:r>
          </a:p>
          <a:p>
            <a:pPr>
              <a:defRPr/>
            </a:pPr>
            <a:endParaRPr lang="en-GB" dirty="0"/>
          </a:p>
        </p:txBody>
      </p:sp>
    </p:spTree>
    <p:extLst>
      <p:ext uri="{BB962C8B-B14F-4D97-AF65-F5344CB8AC3E}">
        <p14:creationId xmlns:p14="http://schemas.microsoft.com/office/powerpoint/2010/main" val="1631115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8857D8B-3E25-4401-A6E2-1EBFF74ACFC1}"/>
              </a:ext>
            </a:extLst>
          </p:cNvPr>
          <p:cNvSpPr>
            <a:spLocks noGrp="1"/>
          </p:cNvSpPr>
          <p:nvPr>
            <p:ph type="title"/>
          </p:nvPr>
        </p:nvSpPr>
        <p:spPr/>
        <p:txBody>
          <a:bodyPr/>
          <a:lstStyle/>
          <a:p>
            <a:r>
              <a:rPr lang="en-GB" altLang="en-US" dirty="0"/>
              <a:t>Changing students’ behaviours</a:t>
            </a:r>
          </a:p>
        </p:txBody>
      </p:sp>
      <p:sp>
        <p:nvSpPr>
          <p:cNvPr id="19459" name="Content Placeholder 2">
            <a:extLst>
              <a:ext uri="{FF2B5EF4-FFF2-40B4-BE49-F238E27FC236}">
                <a16:creationId xmlns:a16="http://schemas.microsoft.com/office/drawing/2014/main" id="{D1AE0622-D7A6-47D2-ADA1-63B15A2D0997}"/>
              </a:ext>
            </a:extLst>
          </p:cNvPr>
          <p:cNvSpPr>
            <a:spLocks noGrp="1"/>
          </p:cNvSpPr>
          <p:nvPr>
            <p:ph idx="1"/>
          </p:nvPr>
        </p:nvSpPr>
        <p:spPr/>
        <p:txBody>
          <a:bodyPr/>
          <a:lstStyle/>
          <a:p>
            <a:r>
              <a:rPr lang="en-GB" altLang="en-US" dirty="0"/>
              <a:t>Reading: academic book sales are dropping, students don’t use library books as much as they did, more and more reading is on-line with consequential changes to tolerances of length, breadth and depth;</a:t>
            </a:r>
          </a:p>
          <a:p>
            <a:r>
              <a:rPr lang="en-GB" altLang="en-US" dirty="0"/>
              <a:t>Writing: students (and HE staff!) often find writing with a pen and paper in exams and in lectures an alien concept but our practices haven’t kept pace;</a:t>
            </a:r>
          </a:p>
          <a:p>
            <a:r>
              <a:rPr lang="en-GB" altLang="en-US" dirty="0"/>
              <a:t>Learning: with the power of the internet at our fingers, many are querying the value of learning stuff. Isn’t it enough just to know how to find information?</a:t>
            </a:r>
          </a:p>
        </p:txBody>
      </p:sp>
    </p:spTree>
    <p:extLst>
      <p:ext uri="{BB962C8B-B14F-4D97-AF65-F5344CB8AC3E}">
        <p14:creationId xmlns:p14="http://schemas.microsoft.com/office/powerpoint/2010/main" val="35458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683568" y="226392"/>
            <a:ext cx="7543800" cy="8584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dirty="0"/>
              <a:t>The nature of the transaction seems to be changing in the light of high fees;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extLst>
      <p:ext uri="{BB962C8B-B14F-4D97-AF65-F5344CB8AC3E}">
        <p14:creationId xmlns:p14="http://schemas.microsoft.com/office/powerpoint/2010/main" val="190241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3"/>
          <p:cNvSpPr>
            <a:spLocks noGrp="1"/>
          </p:cNvSpPr>
          <p:nvPr>
            <p:ph type="title"/>
          </p:nvPr>
        </p:nvSpPr>
        <p:spPr>
          <a:xfrm>
            <a:off x="457200" y="122239"/>
            <a:ext cx="7543800" cy="498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Developing engagement among your students</a:t>
            </a:r>
          </a:p>
        </p:txBody>
      </p:sp>
      <p:sp>
        <p:nvSpPr>
          <p:cNvPr id="20483" name="Content Placeholder 4"/>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b="1" dirty="0"/>
              <a:t>Is there a coherent model of progression across the student life-cycle from induction to ‘</a:t>
            </a:r>
            <a:r>
              <a:rPr lang="en-GB" b="1" dirty="0" err="1"/>
              <a:t>outduction</a:t>
            </a:r>
            <a:r>
              <a:rPr lang="en-GB" b="1" dirty="0"/>
              <a:t>’ (Morgan, 2011)? </a:t>
            </a:r>
          </a:p>
          <a:p>
            <a:pPr fontAlgn="base">
              <a:spcBef>
                <a:spcPts val="600"/>
              </a:spcBef>
              <a:spcAft>
                <a:spcPct val="0"/>
              </a:spcAft>
              <a:buClr>
                <a:schemeClr val="tx2"/>
              </a:buClr>
              <a:buSzPct val="70000"/>
              <a:buFont typeface="Wingdings" pitchFamily="2" charset="2"/>
              <a:buChar char="l"/>
            </a:pPr>
            <a:r>
              <a:rPr lang="en-GB" b="1" dirty="0"/>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b="1" dirty="0"/>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b="1" dirty="0"/>
              <a:t>Are students offered support and guidance in relation to personal development and employability?</a:t>
            </a:r>
          </a:p>
          <a:p>
            <a:pPr eaLnBrk="1" hangingPunct="1"/>
            <a:r>
              <a:rPr lang="en-GB" dirty="0"/>
              <a:t>Are students using critical thinking and high levels of analytical thought sufficiently at each level of a programme?</a:t>
            </a:r>
          </a:p>
          <a:p>
            <a:pPr eaLnBrk="1" hangingPunct="1"/>
            <a:r>
              <a:rPr lang="en-GB" dirty="0"/>
              <a:t>Are students working autonomously as well?</a:t>
            </a:r>
          </a:p>
          <a:p>
            <a:pPr eaLnBrk="1" hangingPunct="1"/>
            <a:r>
              <a:rPr lang="en-GB" dirty="0"/>
              <a:t>Do students have meaningful and purposeful opportunities of working together?</a:t>
            </a:r>
          </a:p>
          <a:p>
            <a:pPr fontAlgn="base">
              <a:spcBef>
                <a:spcPts val="600"/>
              </a:spcBef>
              <a:spcAft>
                <a:spcPct val="0"/>
              </a:spcAft>
              <a:buClr>
                <a:schemeClr val="tx2"/>
              </a:buClr>
              <a:buSzPct val="70000"/>
              <a:buFont typeface="Wingdings" pitchFamily="2" charset="2"/>
              <a:buChar char="l"/>
            </a:pPr>
            <a:endParaRPr lang="en-GB" sz="2800" b="1" dirty="0"/>
          </a:p>
        </p:txBody>
      </p:sp>
    </p:spTree>
    <p:extLst>
      <p:ext uri="{BB962C8B-B14F-4D97-AF65-F5344CB8AC3E}">
        <p14:creationId xmlns:p14="http://schemas.microsoft.com/office/powerpoint/2010/main" val="836487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Disengaged students</a:t>
            </a:r>
          </a:p>
        </p:txBody>
      </p:sp>
      <p:sp>
        <p:nvSpPr>
          <p:cNvPr id="3" name="Content Placeholder 2"/>
          <p:cNvSpPr>
            <a:spLocks noGrp="1"/>
          </p:cNvSpPr>
          <p:nvPr>
            <p:ph idx="1"/>
          </p:nvPr>
        </p:nvSpPr>
        <p:spPr/>
        <p:txBody>
          <a:bodyPr/>
          <a:lstStyle/>
          <a:p>
            <a:r>
              <a:rPr lang="en-GB" sz="2600" dirty="0"/>
              <a:t>Don’t live up to their potential and fail to achieve their very best;</a:t>
            </a:r>
          </a:p>
          <a:p>
            <a:r>
              <a:rPr lang="en-GB" sz="2600" dirty="0"/>
              <a:t>Make life more difficult for the staff who teach and support them;</a:t>
            </a:r>
          </a:p>
          <a:p>
            <a:r>
              <a:rPr lang="en-GB" sz="2600" dirty="0"/>
              <a:t>Don’t achieve as highly as they might &amp; underperform;</a:t>
            </a:r>
          </a:p>
          <a:p>
            <a:r>
              <a:rPr lang="en-GB" sz="2600" dirty="0"/>
              <a:t>Drop out of higher education, thereby damaging their own prospects and HEIs’ performance indicators;</a:t>
            </a:r>
          </a:p>
          <a:p>
            <a:r>
              <a:rPr lang="en-GB" sz="2600" dirty="0"/>
              <a:t>HEIs suffer both financially and in terms of their status and reputation from high attrition rates. </a:t>
            </a:r>
          </a:p>
        </p:txBody>
      </p:sp>
    </p:spTree>
    <p:extLst>
      <p:ext uri="{BB962C8B-B14F-4D97-AF65-F5344CB8AC3E}">
        <p14:creationId xmlns:p14="http://schemas.microsoft.com/office/powerpoint/2010/main" val="130429161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2170</Words>
  <Application>Microsoft Office PowerPoint</Application>
  <PresentationFormat>On-screen Show (4:3)</PresentationFormat>
  <Paragraphs>104</Paragraphs>
  <Slides>31</Slides>
  <Notes>4</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31</vt:i4>
      </vt:variant>
    </vt:vector>
  </HeadingPairs>
  <TitlesOfParts>
    <vt:vector size="41" baseType="lpstr">
      <vt:lpstr>Arial</vt:lpstr>
      <vt:lpstr>Arial Rounded MT Bold</vt:lpstr>
      <vt:lpstr>Calibri</vt:lpstr>
      <vt:lpstr>Comic Sans MS</vt:lpstr>
      <vt:lpstr>Wingdings</vt:lpstr>
      <vt:lpstr>LeedsMet template</vt:lpstr>
      <vt:lpstr>101_Custom Design</vt:lpstr>
      <vt:lpstr>16_LeedsMet template</vt:lpstr>
      <vt:lpstr>19_LeedsMet template</vt:lpstr>
      <vt:lpstr>83_Custom Design</vt:lpstr>
      <vt:lpstr>Developing effective learning environments and approaches to student support and guidance; Interacting with students live and virtually </vt:lpstr>
      <vt:lpstr>PowerPoint Presentation</vt:lpstr>
      <vt:lpstr>PowerPoint Presentation</vt:lpstr>
      <vt:lpstr>PowerPoint Presentation</vt:lpstr>
      <vt:lpstr>Changing students’ attitudes to engagement</vt:lpstr>
      <vt:lpstr>Changing students’ behaviours</vt:lpstr>
      <vt:lpstr>Engagement: Why talk about it? Because:</vt:lpstr>
      <vt:lpstr>Developing engagement among your students</vt:lpstr>
      <vt:lpstr>Disengaged students</vt:lpstr>
      <vt:lpstr>Thinking about your own experiences as a learner, what kinds of interactions with teachers made you feel included / unwelcome?</vt:lpstr>
      <vt:lpstr>Research suggests the following positive behaviours:</vt:lpstr>
      <vt:lpstr>And what cheeses students off?</vt:lpstr>
      <vt:lpstr>The importance of dialogic assessment in fostering positive learning environments.</vt:lpstr>
      <vt:lpstr>The importance of dialogic feedback (Sadler)</vt:lpstr>
      <vt:lpstr>Task: can you make these spaces work for you?</vt:lpstr>
      <vt:lpstr>PowerPoint Presentation</vt:lpstr>
      <vt:lpstr>PowerPoint Presentation</vt:lpstr>
      <vt:lpstr>PowerPoint Presentation</vt:lpstr>
      <vt:lpstr>PowerPoint Presentation</vt:lpstr>
      <vt:lpstr>PowerPoint Presentation</vt:lpstr>
      <vt:lpstr>PowerPoint Presentation</vt:lpstr>
      <vt:lpstr>Thinking about your personal agency: how can you keep yourself energised and thoughtful: 6 ideas</vt:lpstr>
      <vt:lpstr>Spring clean and ask a friend</vt:lpstr>
      <vt:lpstr>Involve students</vt:lpstr>
      <vt:lpstr>Help out a newbie</vt:lpstr>
      <vt:lpstr>Carpe Diem</vt:lpstr>
      <vt:lpstr>These and other slides are available on my website at http://sally-brown.net</vt:lpstr>
      <vt:lpstr>PowerPoint Presentation</vt:lpstr>
      <vt:lpstr>References 1</vt:lpstr>
      <vt:lpstr>Useful references: 2</vt:lpstr>
      <vt:lpstr>Useful references: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2019-10-20T17:21:22Z</dcterms:modified>
</cp:coreProperties>
</file>