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 id="2147483806" r:id="rId3"/>
    <p:sldMasterId id="2147483809" r:id="rId4"/>
    <p:sldMasterId id="2147483811" r:id="rId5"/>
    <p:sldMasterId id="2147483813" r:id="rId6"/>
    <p:sldMasterId id="2147483815" r:id="rId7"/>
    <p:sldMasterId id="2147483817" r:id="rId8"/>
    <p:sldMasterId id="2147483819" r:id="rId9"/>
    <p:sldMasterId id="2147483821" r:id="rId10"/>
    <p:sldMasterId id="2147483823" r:id="rId11"/>
    <p:sldMasterId id="2147483825" r:id="rId12"/>
    <p:sldMasterId id="2147483828" r:id="rId13"/>
  </p:sldMasterIdLst>
  <p:notesMasterIdLst>
    <p:notesMasterId r:id="rId151"/>
  </p:notesMasterIdLst>
  <p:handoutMasterIdLst>
    <p:handoutMasterId r:id="rId152"/>
  </p:handoutMasterIdLst>
  <p:sldIdLst>
    <p:sldId id="420" r:id="rId14"/>
    <p:sldId id="811" r:id="rId15"/>
    <p:sldId id="488" r:id="rId16"/>
    <p:sldId id="840" r:id="rId17"/>
    <p:sldId id="443" r:id="rId18"/>
    <p:sldId id="451" r:id="rId19"/>
    <p:sldId id="449" r:id="rId20"/>
    <p:sldId id="354" r:id="rId21"/>
    <p:sldId id="580" r:id="rId22"/>
    <p:sldId id="579" r:id="rId23"/>
    <p:sldId id="851" r:id="rId24"/>
    <p:sldId id="855" r:id="rId25"/>
    <p:sldId id="854" r:id="rId26"/>
    <p:sldId id="849" r:id="rId27"/>
    <p:sldId id="853" r:id="rId28"/>
    <p:sldId id="852" r:id="rId29"/>
    <p:sldId id="824" r:id="rId30"/>
    <p:sldId id="860" r:id="rId31"/>
    <p:sldId id="590" r:id="rId32"/>
    <p:sldId id="563" r:id="rId33"/>
    <p:sldId id="585" r:id="rId34"/>
    <p:sldId id="589" r:id="rId35"/>
    <p:sldId id="591" r:id="rId36"/>
    <p:sldId id="592" r:id="rId37"/>
    <p:sldId id="702" r:id="rId38"/>
    <p:sldId id="259" r:id="rId39"/>
    <p:sldId id="481" r:id="rId40"/>
    <p:sldId id="620" r:id="rId41"/>
    <p:sldId id="843" r:id="rId42"/>
    <p:sldId id="859" r:id="rId43"/>
    <p:sldId id="636" r:id="rId44"/>
    <p:sldId id="541" r:id="rId45"/>
    <p:sldId id="719" r:id="rId46"/>
    <p:sldId id="833" r:id="rId47"/>
    <p:sldId id="834" r:id="rId48"/>
    <p:sldId id="838" r:id="rId49"/>
    <p:sldId id="861" r:id="rId50"/>
    <p:sldId id="444" r:id="rId51"/>
    <p:sldId id="805" r:id="rId52"/>
    <p:sldId id="656" r:id="rId53"/>
    <p:sldId id="727" r:id="rId54"/>
    <p:sldId id="662" r:id="rId55"/>
    <p:sldId id="748" r:id="rId56"/>
    <p:sldId id="733" r:id="rId57"/>
    <p:sldId id="670" r:id="rId58"/>
    <p:sldId id="671" r:id="rId59"/>
    <p:sldId id="705" r:id="rId60"/>
    <p:sldId id="684" r:id="rId61"/>
    <p:sldId id="626" r:id="rId62"/>
    <p:sldId id="710" r:id="rId63"/>
    <p:sldId id="693" r:id="rId64"/>
    <p:sldId id="664" r:id="rId65"/>
    <p:sldId id="665" r:id="rId66"/>
    <p:sldId id="549" r:id="rId67"/>
    <p:sldId id="856" r:id="rId68"/>
    <p:sldId id="814" r:id="rId69"/>
    <p:sldId id="815" r:id="rId70"/>
    <p:sldId id="817" r:id="rId71"/>
    <p:sldId id="818" r:id="rId72"/>
    <p:sldId id="674" r:id="rId73"/>
    <p:sldId id="816" r:id="rId74"/>
    <p:sldId id="819" r:id="rId75"/>
    <p:sldId id="709" r:id="rId76"/>
    <p:sldId id="688" r:id="rId77"/>
    <p:sldId id="680" r:id="rId78"/>
    <p:sldId id="681" r:id="rId79"/>
    <p:sldId id="682" r:id="rId80"/>
    <p:sldId id="683" r:id="rId81"/>
    <p:sldId id="307" r:id="rId82"/>
    <p:sldId id="866" r:id="rId83"/>
    <p:sldId id="867" r:id="rId84"/>
    <p:sldId id="261" r:id="rId85"/>
    <p:sldId id="262" r:id="rId86"/>
    <p:sldId id="263" r:id="rId87"/>
    <p:sldId id="264" r:id="rId88"/>
    <p:sldId id="265" r:id="rId89"/>
    <p:sldId id="266" r:id="rId90"/>
    <p:sldId id="267" r:id="rId91"/>
    <p:sldId id="268" r:id="rId92"/>
    <p:sldId id="269" r:id="rId93"/>
    <p:sldId id="270" r:id="rId94"/>
    <p:sldId id="271" r:id="rId95"/>
    <p:sldId id="272" r:id="rId96"/>
    <p:sldId id="273" r:id="rId97"/>
    <p:sldId id="274" r:id="rId98"/>
    <p:sldId id="275" r:id="rId99"/>
    <p:sldId id="278" r:id="rId100"/>
    <p:sldId id="277" r:id="rId101"/>
    <p:sldId id="308" r:id="rId102"/>
    <p:sldId id="756" r:id="rId103"/>
    <p:sldId id="757" r:id="rId104"/>
    <p:sldId id="862" r:id="rId105"/>
    <p:sldId id="442" r:id="rId106"/>
    <p:sldId id="440" r:id="rId107"/>
    <p:sldId id="863" r:id="rId108"/>
    <p:sldId id="447" r:id="rId109"/>
    <p:sldId id="446" r:id="rId110"/>
    <p:sldId id="438" r:id="rId111"/>
    <p:sldId id="257" r:id="rId112"/>
    <p:sldId id="256" r:id="rId113"/>
    <p:sldId id="439" r:id="rId114"/>
    <p:sldId id="445" r:id="rId115"/>
    <p:sldId id="448" r:id="rId116"/>
    <p:sldId id="864" r:id="rId117"/>
    <p:sldId id="865" r:id="rId118"/>
    <p:sldId id="672" r:id="rId119"/>
    <p:sldId id="676" r:id="rId120"/>
    <p:sldId id="675" r:id="rId121"/>
    <p:sldId id="666" r:id="rId122"/>
    <p:sldId id="667" r:id="rId123"/>
    <p:sldId id="668" r:id="rId124"/>
    <p:sldId id="452" r:id="rId125"/>
    <p:sldId id="453" r:id="rId126"/>
    <p:sldId id="454" r:id="rId127"/>
    <p:sldId id="455" r:id="rId128"/>
    <p:sldId id="456" r:id="rId129"/>
    <p:sldId id="457" r:id="rId130"/>
    <p:sldId id="686" r:id="rId131"/>
    <p:sldId id="685" r:id="rId132"/>
    <p:sldId id="689" r:id="rId133"/>
    <p:sldId id="690" r:id="rId134"/>
    <p:sldId id="635" r:id="rId135"/>
    <p:sldId id="714" r:id="rId136"/>
    <p:sldId id="796" r:id="rId137"/>
    <p:sldId id="868" r:id="rId138"/>
    <p:sldId id="869" r:id="rId139"/>
    <p:sldId id="870" r:id="rId140"/>
    <p:sldId id="871" r:id="rId141"/>
    <p:sldId id="797" r:id="rId142"/>
    <p:sldId id="798" r:id="rId143"/>
    <p:sldId id="820" r:id="rId144"/>
    <p:sldId id="799" r:id="rId145"/>
    <p:sldId id="800" r:id="rId146"/>
    <p:sldId id="801" r:id="rId147"/>
    <p:sldId id="802" r:id="rId148"/>
    <p:sldId id="803" r:id="rId149"/>
    <p:sldId id="804" r:id="rId150"/>
  </p:sldIdLst>
  <p:sldSz cx="9144000" cy="6858000" type="screen4x3"/>
  <p:notesSz cx="7010400" cy="92964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66"/>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1" autoAdjust="0"/>
    <p:restoredTop sz="94312" autoAdjust="0"/>
  </p:normalViewPr>
  <p:slideViewPr>
    <p:cSldViewPr>
      <p:cViewPr varScale="1">
        <p:scale>
          <a:sx n="70" d="100"/>
          <a:sy n="70" d="100"/>
        </p:scale>
        <p:origin x="1584" y="66"/>
      </p:cViewPr>
      <p:guideLst>
        <p:guide orient="horz" pos="2160"/>
        <p:guide pos="2880"/>
      </p:guideLst>
    </p:cSldViewPr>
  </p:slideViewPr>
  <p:outlineViewPr>
    <p:cViewPr>
      <p:scale>
        <a:sx n="33" d="100"/>
        <a:sy n="33" d="100"/>
      </p:scale>
      <p:origin x="0" y="-143904"/>
    </p:cViewPr>
  </p:outlineViewPr>
  <p:notesTextViewPr>
    <p:cViewPr>
      <p:scale>
        <a:sx n="100" d="100"/>
        <a:sy n="100" d="100"/>
      </p:scale>
      <p:origin x="0" y="0"/>
    </p:cViewPr>
  </p:notesTextViewPr>
  <p:sorterViewPr>
    <p:cViewPr>
      <p:scale>
        <a:sx n="150" d="100"/>
        <a:sy n="150" d="100"/>
      </p:scale>
      <p:origin x="0" y="-79368"/>
    </p:cViewPr>
  </p:sorterViewPr>
  <p:notesViewPr>
    <p:cSldViewPr>
      <p:cViewPr varScale="1">
        <p:scale>
          <a:sx n="80" d="100"/>
          <a:sy n="80" d="100"/>
        </p:scale>
        <p:origin x="-20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38" Type="http://schemas.openxmlformats.org/officeDocument/2006/relationships/slide" Target="slides/slide125.xml"/><Relationship Id="rId154" Type="http://schemas.openxmlformats.org/officeDocument/2006/relationships/presProps" Target="presProps.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28" Type="http://schemas.openxmlformats.org/officeDocument/2006/relationships/slide" Target="slides/slide115.xml"/><Relationship Id="rId144" Type="http://schemas.openxmlformats.org/officeDocument/2006/relationships/slide" Target="slides/slide131.xml"/><Relationship Id="rId149" Type="http://schemas.openxmlformats.org/officeDocument/2006/relationships/slide" Target="slides/slide136.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slide" Target="slides/slide121.xml"/><Relationship Id="rId139" Type="http://schemas.openxmlformats.org/officeDocument/2006/relationships/slide" Target="slides/slide126.xml"/><Relationship Id="rId80" Type="http://schemas.openxmlformats.org/officeDocument/2006/relationships/slide" Target="slides/slide67.xml"/><Relationship Id="rId85" Type="http://schemas.openxmlformats.org/officeDocument/2006/relationships/slide" Target="slides/slide72.xml"/><Relationship Id="rId150" Type="http://schemas.openxmlformats.org/officeDocument/2006/relationships/slide" Target="slides/slide137.xml"/><Relationship Id="rId155" Type="http://schemas.openxmlformats.org/officeDocument/2006/relationships/viewProps" Target="viewProps.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124" Type="http://schemas.openxmlformats.org/officeDocument/2006/relationships/slide" Target="slides/slide111.xml"/><Relationship Id="rId129" Type="http://schemas.openxmlformats.org/officeDocument/2006/relationships/slide" Target="slides/slide116.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11" Type="http://schemas.openxmlformats.org/officeDocument/2006/relationships/slide" Target="slides/slide98.xml"/><Relationship Id="rId132" Type="http://schemas.openxmlformats.org/officeDocument/2006/relationships/slide" Target="slides/slide119.xml"/><Relationship Id="rId140" Type="http://schemas.openxmlformats.org/officeDocument/2006/relationships/slide" Target="slides/slide127.xml"/><Relationship Id="rId145" Type="http://schemas.openxmlformats.org/officeDocument/2006/relationships/slide" Target="slides/slide132.xml"/><Relationship Id="rId15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14" Type="http://schemas.openxmlformats.org/officeDocument/2006/relationships/slide" Target="slides/slide101.xml"/><Relationship Id="rId119" Type="http://schemas.openxmlformats.org/officeDocument/2006/relationships/slide" Target="slides/slide106.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30" Type="http://schemas.openxmlformats.org/officeDocument/2006/relationships/slide" Target="slides/slide117.xml"/><Relationship Id="rId135" Type="http://schemas.openxmlformats.org/officeDocument/2006/relationships/slide" Target="slides/slide122.xml"/><Relationship Id="rId143" Type="http://schemas.openxmlformats.org/officeDocument/2006/relationships/slide" Target="slides/slide130.xml"/><Relationship Id="rId148" Type="http://schemas.openxmlformats.org/officeDocument/2006/relationships/slide" Target="slides/slide135.xml"/><Relationship Id="rId151" Type="http://schemas.openxmlformats.org/officeDocument/2006/relationships/notesMaster" Target="notesMasters/notesMaster1.xml"/><Relationship Id="rId15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slide" Target="slides/slide128.xml"/><Relationship Id="rId146" Type="http://schemas.openxmlformats.org/officeDocument/2006/relationships/slide" Target="slides/slide133.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157" Type="http://schemas.openxmlformats.org/officeDocument/2006/relationships/tableStyles" Target="tableStyles.xml"/><Relationship Id="rId61" Type="http://schemas.openxmlformats.org/officeDocument/2006/relationships/slide" Target="slides/slide48.xml"/><Relationship Id="rId82" Type="http://schemas.openxmlformats.org/officeDocument/2006/relationships/slide" Target="slides/slide69.xml"/><Relationship Id="rId152" Type="http://schemas.openxmlformats.org/officeDocument/2006/relationships/handoutMaster" Target="handoutMasters/handoutMaster1.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slide" Target="slides/slide13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slide" Target="slides/slide129.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slide" Target="slides/slide1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131189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DFCDBB1C-63F9-4F31-A772-5A69223F8D9C}" type="slidenum">
              <a:rPr lang="en-GB" smtClean="0">
                <a:solidFill>
                  <a:prstClr val="black"/>
                </a:solidFill>
              </a:rPr>
              <a:pPr>
                <a:defRPr/>
              </a:pPr>
              <a:t>31</a:t>
            </a:fld>
            <a:endParaRPr lang="en-GB">
              <a:solidFill>
                <a:prstClr val="black"/>
              </a:solidFill>
            </a:endParaRPr>
          </a:p>
        </p:txBody>
      </p:sp>
    </p:spTree>
    <p:extLst>
      <p:ext uri="{BB962C8B-B14F-4D97-AF65-F5344CB8AC3E}">
        <p14:creationId xmlns:p14="http://schemas.microsoft.com/office/powerpoint/2010/main" val="2316817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92D71623-7F2A-438A-8E66-50BAF9256315}" type="slidenum">
              <a:rPr lang="en-GB" smtClean="0"/>
              <a:pPr>
                <a:defRPr/>
              </a:pPr>
              <a:t>32</a:t>
            </a:fld>
            <a:endParaRPr lang="en-GB"/>
          </a:p>
        </p:txBody>
      </p:sp>
    </p:spTree>
    <p:extLst>
      <p:ext uri="{BB962C8B-B14F-4D97-AF65-F5344CB8AC3E}">
        <p14:creationId xmlns:p14="http://schemas.microsoft.com/office/powerpoint/2010/main" val="1309692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40</a:t>
            </a:fld>
            <a:endParaRPr lang="en-US" dirty="0"/>
          </a:p>
        </p:txBody>
      </p:sp>
    </p:spTree>
    <p:extLst>
      <p:ext uri="{BB962C8B-B14F-4D97-AF65-F5344CB8AC3E}">
        <p14:creationId xmlns:p14="http://schemas.microsoft.com/office/powerpoint/2010/main" val="2437472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2750034B-FA1B-4989-9657-9088CB755A55}" type="slidenum">
              <a:rPr lang="en-GB" smtClean="0"/>
              <a:pPr>
                <a:defRPr/>
              </a:pPr>
              <a:t>42</a:t>
            </a:fld>
            <a:endParaRPr lang="en-GB" dirty="0"/>
          </a:p>
        </p:txBody>
      </p:sp>
    </p:spTree>
    <p:extLst>
      <p:ext uri="{BB962C8B-B14F-4D97-AF65-F5344CB8AC3E}">
        <p14:creationId xmlns:p14="http://schemas.microsoft.com/office/powerpoint/2010/main" val="2759730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B4A8355-6CED-46FA-95B5-811F1F72AC4C}" type="slidenum">
              <a:rPr lang="en-US" smtClean="0"/>
              <a:pPr/>
              <a:t>43</a:t>
            </a:fld>
            <a:endParaRPr lang="en-US" dirty="0"/>
          </a:p>
        </p:txBody>
      </p:sp>
      <p:sp>
        <p:nvSpPr>
          <p:cNvPr id="60419" name="Slide Image Placeholder 1"/>
          <p:cNvSpPr>
            <a:spLocks noGrp="1" noRot="1" noChangeAspect="1" noTextEdit="1"/>
          </p:cNvSpPr>
          <p:nvPr>
            <p:ph type="sldImg"/>
          </p:nvPr>
        </p:nvSpPr>
        <p:spPr>
          <a:ln/>
        </p:spPr>
      </p:sp>
      <p:sp>
        <p:nvSpPr>
          <p:cNvPr id="60420" name="Notes Placeholder 2"/>
          <p:cNvSpPr>
            <a:spLocks noGrp="1"/>
          </p:cNvSpPr>
          <p:nvPr>
            <p:ph type="body" idx="1"/>
          </p:nvPr>
        </p:nvSpPr>
        <p:spPr>
          <a:noFill/>
          <a:ln/>
        </p:spPr>
        <p:txBody>
          <a:bodyPr/>
          <a:lstStyle/>
          <a:p>
            <a:endParaRPr lang="en-US" dirty="0"/>
          </a:p>
        </p:txBody>
      </p:sp>
      <p:sp>
        <p:nvSpPr>
          <p:cNvPr id="60421" name="Slide Number Placeholder 3"/>
          <p:cNvSpPr txBox="1">
            <a:spLocks noGrp="1"/>
          </p:cNvSpPr>
          <p:nvPr/>
        </p:nvSpPr>
        <p:spPr bwMode="auto">
          <a:xfrm>
            <a:off x="4059181" y="8977133"/>
            <a:ext cx="3105348" cy="472567"/>
          </a:xfrm>
          <a:prstGeom prst="rect">
            <a:avLst/>
          </a:prstGeom>
          <a:noFill/>
          <a:ln w="9525">
            <a:noFill/>
            <a:miter lim="800000"/>
            <a:headEnd/>
            <a:tailEnd/>
          </a:ln>
        </p:spPr>
        <p:txBody>
          <a:bodyPr lIns="94947" tIns="47474" rIns="94947" bIns="47474" anchor="b"/>
          <a:lstStyle/>
          <a:p>
            <a:pPr algn="r"/>
            <a:fld id="{797A5476-295C-4F37-9D9E-889D798F1D04}" type="slidenum">
              <a:rPr lang="en-US" sz="1200"/>
              <a:pPr algn="r"/>
              <a:t>43</a:t>
            </a:fld>
            <a:endParaRPr lang="en-US" sz="1200" dirty="0"/>
          </a:p>
        </p:txBody>
      </p:sp>
    </p:spTree>
    <p:extLst>
      <p:ext uri="{BB962C8B-B14F-4D97-AF65-F5344CB8AC3E}">
        <p14:creationId xmlns:p14="http://schemas.microsoft.com/office/powerpoint/2010/main" val="3265530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47</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316171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49</a:t>
            </a:fld>
            <a:endParaRPr lang="en-US" dirty="0"/>
          </a:p>
        </p:txBody>
      </p:sp>
    </p:spTree>
    <p:extLst>
      <p:ext uri="{BB962C8B-B14F-4D97-AF65-F5344CB8AC3E}">
        <p14:creationId xmlns:p14="http://schemas.microsoft.com/office/powerpoint/2010/main" val="4279416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3FB56F1-60F1-488B-A081-8D7FD241E705}" type="slidenum">
              <a:rPr lang="en-GB" smtClean="0"/>
              <a:pPr/>
              <a:t>51</a:t>
            </a:fld>
            <a:endParaRPr lang="en-GB" dirty="0"/>
          </a:p>
        </p:txBody>
      </p:sp>
    </p:spTree>
    <p:extLst>
      <p:ext uri="{BB962C8B-B14F-4D97-AF65-F5344CB8AC3E}">
        <p14:creationId xmlns:p14="http://schemas.microsoft.com/office/powerpoint/2010/main" val="4117719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p>
        </p:txBody>
      </p:sp>
      <p:sp>
        <p:nvSpPr>
          <p:cNvPr id="72708" name="Slide Number Placeholder 3"/>
          <p:cNvSpPr>
            <a:spLocks noGrp="1"/>
          </p:cNvSpPr>
          <p:nvPr>
            <p:ph type="sldNum" sz="quarter" idx="5"/>
          </p:nvPr>
        </p:nvSpPr>
        <p:spPr>
          <a:noFill/>
        </p:spPr>
        <p:txBody>
          <a:bodyPr/>
          <a:lstStyle/>
          <a:p>
            <a:fld id="{72D40F86-12A5-48D4-A9E6-1BFF2696B705}" type="slidenum">
              <a:rPr lang="en-US" smtClean="0"/>
              <a:pPr/>
              <a:t>52</a:t>
            </a:fld>
            <a:endParaRPr lang="en-US" dirty="0"/>
          </a:p>
        </p:txBody>
      </p:sp>
    </p:spTree>
    <p:extLst>
      <p:ext uri="{BB962C8B-B14F-4D97-AF65-F5344CB8AC3E}">
        <p14:creationId xmlns:p14="http://schemas.microsoft.com/office/powerpoint/2010/main" val="3958250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a:p>
        </p:txBody>
      </p:sp>
      <p:sp>
        <p:nvSpPr>
          <p:cNvPr id="73732" name="Slide Number Placeholder 3"/>
          <p:cNvSpPr>
            <a:spLocks noGrp="1"/>
          </p:cNvSpPr>
          <p:nvPr>
            <p:ph type="sldNum" sz="quarter" idx="5"/>
          </p:nvPr>
        </p:nvSpPr>
        <p:spPr>
          <a:noFill/>
        </p:spPr>
        <p:txBody>
          <a:bodyPr/>
          <a:lstStyle/>
          <a:p>
            <a:fld id="{E29BF5DA-30D4-4115-A8F5-D6FD25D51032}" type="slidenum">
              <a:rPr lang="en-US" smtClean="0"/>
              <a:pPr/>
              <a:t>53</a:t>
            </a:fld>
            <a:endParaRPr lang="en-US" dirty="0"/>
          </a:p>
        </p:txBody>
      </p:sp>
    </p:spTree>
    <p:extLst>
      <p:ext uri="{BB962C8B-B14F-4D97-AF65-F5344CB8AC3E}">
        <p14:creationId xmlns:p14="http://schemas.microsoft.com/office/powerpoint/2010/main" val="198101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CC224363-394E-4029-8BA0-C5384BB31DD7}" type="slidenum">
              <a:rPr lang="en-GB" smtClean="0">
                <a:solidFill>
                  <a:srgbClr val="000000"/>
                </a:solidFill>
              </a:rPr>
              <a:pPr/>
              <a:t>8</a:t>
            </a:fld>
            <a:endParaRPr lang="en-GB">
              <a:solidFill>
                <a:srgbClr val="000000"/>
              </a:solidFill>
            </a:endParaRPr>
          </a:p>
        </p:txBody>
      </p:sp>
    </p:spTree>
    <p:extLst>
      <p:ext uri="{BB962C8B-B14F-4D97-AF65-F5344CB8AC3E}">
        <p14:creationId xmlns:p14="http://schemas.microsoft.com/office/powerpoint/2010/main" val="346289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5D179688-7F9B-411C-9D06-00C1655A9A23}" type="slidenum">
              <a:rPr lang="en-GB" smtClean="0"/>
              <a:pPr>
                <a:defRPr/>
              </a:pPr>
              <a:t>54</a:t>
            </a:fld>
            <a:endParaRPr lang="en-GB" dirty="0"/>
          </a:p>
        </p:txBody>
      </p:sp>
    </p:spTree>
    <p:extLst>
      <p:ext uri="{BB962C8B-B14F-4D97-AF65-F5344CB8AC3E}">
        <p14:creationId xmlns:p14="http://schemas.microsoft.com/office/powerpoint/2010/main" val="2270331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55</a:t>
            </a:fld>
            <a:endParaRPr lang="en-US" dirty="0"/>
          </a:p>
        </p:txBody>
      </p:sp>
    </p:spTree>
    <p:extLst>
      <p:ext uri="{BB962C8B-B14F-4D97-AF65-F5344CB8AC3E}">
        <p14:creationId xmlns:p14="http://schemas.microsoft.com/office/powerpoint/2010/main" val="3507537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p>
        </p:txBody>
      </p:sp>
      <p:sp>
        <p:nvSpPr>
          <p:cNvPr id="56324" name="Slide Number Placeholder 3"/>
          <p:cNvSpPr>
            <a:spLocks noGrp="1"/>
          </p:cNvSpPr>
          <p:nvPr>
            <p:ph type="sldNum" sz="quarter" idx="5"/>
          </p:nvPr>
        </p:nvSpPr>
        <p:spPr>
          <a:noFill/>
        </p:spPr>
        <p:txBody>
          <a:bodyPr/>
          <a:lstStyle/>
          <a:p>
            <a:fld id="{612FB99C-F638-443F-A635-6DA97A7256E7}" type="slidenum">
              <a:rPr lang="en-US" smtClean="0"/>
              <a:pPr/>
              <a:t>90</a:t>
            </a:fld>
            <a:endParaRPr lang="en-US" dirty="0"/>
          </a:p>
        </p:txBody>
      </p:sp>
    </p:spTree>
    <p:extLst>
      <p:ext uri="{BB962C8B-B14F-4D97-AF65-F5344CB8AC3E}">
        <p14:creationId xmlns:p14="http://schemas.microsoft.com/office/powerpoint/2010/main" val="1450618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a:p>
        </p:txBody>
      </p:sp>
      <p:sp>
        <p:nvSpPr>
          <p:cNvPr id="59396" name="Slide Number Placeholder 3"/>
          <p:cNvSpPr>
            <a:spLocks noGrp="1"/>
          </p:cNvSpPr>
          <p:nvPr>
            <p:ph type="sldNum" sz="quarter" idx="5"/>
          </p:nvPr>
        </p:nvSpPr>
        <p:spPr>
          <a:noFill/>
        </p:spPr>
        <p:txBody>
          <a:bodyPr/>
          <a:lstStyle/>
          <a:p>
            <a:fld id="{4B61A48A-3F71-4BCF-A16A-D6E63D9BBD81}" type="slidenum">
              <a:rPr lang="en-US" smtClean="0"/>
              <a:pPr/>
              <a:t>91</a:t>
            </a:fld>
            <a:endParaRPr lang="en-US" dirty="0"/>
          </a:p>
        </p:txBody>
      </p:sp>
    </p:spTree>
    <p:extLst>
      <p:ext uri="{BB962C8B-B14F-4D97-AF65-F5344CB8AC3E}">
        <p14:creationId xmlns:p14="http://schemas.microsoft.com/office/powerpoint/2010/main" val="1908325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a:noFill/>
        </p:spPr>
        <p:txBody>
          <a:bodyPr/>
          <a:lstStyle/>
          <a:p>
            <a:fld id="{9FC9312F-456D-49D8-BFEE-3A8DA400570D}" type="slidenum">
              <a:rPr lang="en-US" smtClean="0"/>
              <a:pPr/>
              <a:t>92</a:t>
            </a:fld>
            <a:endParaRPr lang="en-US"/>
          </a:p>
        </p:txBody>
      </p:sp>
    </p:spTree>
    <p:extLst>
      <p:ext uri="{BB962C8B-B14F-4D97-AF65-F5344CB8AC3E}">
        <p14:creationId xmlns:p14="http://schemas.microsoft.com/office/powerpoint/2010/main" val="3586501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a:p>
        </p:txBody>
      </p:sp>
      <p:sp>
        <p:nvSpPr>
          <p:cNvPr id="64516" name="Slide Number Placeholder 3"/>
          <p:cNvSpPr>
            <a:spLocks noGrp="1"/>
          </p:cNvSpPr>
          <p:nvPr>
            <p:ph type="sldNum" sz="quarter" idx="5"/>
          </p:nvPr>
        </p:nvSpPr>
        <p:spPr>
          <a:noFill/>
        </p:spPr>
        <p:txBody>
          <a:bodyPr/>
          <a:lstStyle/>
          <a:p>
            <a:fld id="{56E23A86-C95C-4586-B5CC-14E5E3383775}" type="slidenum">
              <a:rPr lang="en-US" smtClean="0"/>
              <a:pPr/>
              <a:t>93</a:t>
            </a:fld>
            <a:endParaRPr lang="en-US"/>
          </a:p>
        </p:txBody>
      </p:sp>
    </p:spTree>
    <p:extLst>
      <p:ext uri="{BB962C8B-B14F-4D97-AF65-F5344CB8AC3E}">
        <p14:creationId xmlns:p14="http://schemas.microsoft.com/office/powerpoint/2010/main" val="2170518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p>
        </p:txBody>
      </p:sp>
      <p:sp>
        <p:nvSpPr>
          <p:cNvPr id="62468" name="Slide Number Placeholder 3"/>
          <p:cNvSpPr>
            <a:spLocks noGrp="1"/>
          </p:cNvSpPr>
          <p:nvPr>
            <p:ph type="sldNum" sz="quarter" idx="5"/>
          </p:nvPr>
        </p:nvSpPr>
        <p:spPr>
          <a:noFill/>
        </p:spPr>
        <p:txBody>
          <a:bodyPr/>
          <a:lstStyle/>
          <a:p>
            <a:fld id="{09EE743B-BCBB-4D5A-9BE7-018FDD5951E3}" type="slidenum">
              <a:rPr lang="en-US" smtClean="0"/>
              <a:pPr/>
              <a:t>94</a:t>
            </a:fld>
            <a:endParaRPr lang="en-US"/>
          </a:p>
        </p:txBody>
      </p:sp>
    </p:spTree>
    <p:extLst>
      <p:ext uri="{BB962C8B-B14F-4D97-AF65-F5344CB8AC3E}">
        <p14:creationId xmlns:p14="http://schemas.microsoft.com/office/powerpoint/2010/main" val="647785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a:noFill/>
        </p:spPr>
        <p:txBody>
          <a:bodyPr/>
          <a:lstStyle/>
          <a:p>
            <a:fld id="{F17A75F1-232C-43A3-8AF3-7BE9D1FC4D68}" type="slidenum">
              <a:rPr lang="en-US" smtClean="0"/>
              <a:pPr/>
              <a:t>95</a:t>
            </a:fld>
            <a:endParaRPr lang="en-US"/>
          </a:p>
        </p:txBody>
      </p:sp>
    </p:spTree>
    <p:extLst>
      <p:ext uri="{BB962C8B-B14F-4D97-AF65-F5344CB8AC3E}">
        <p14:creationId xmlns:p14="http://schemas.microsoft.com/office/powerpoint/2010/main" val="2740590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C68459F-6D29-4B7B-B710-913C31443AA0}" type="slidenum">
              <a:rPr lang="en-US" smtClean="0"/>
              <a:pPr>
                <a:defRPr/>
              </a:pPr>
              <a:t>96</a:t>
            </a:fld>
            <a:endParaRPr lang="en-US" dirty="0"/>
          </a:p>
        </p:txBody>
      </p:sp>
    </p:spTree>
    <p:extLst>
      <p:ext uri="{BB962C8B-B14F-4D97-AF65-F5344CB8AC3E}">
        <p14:creationId xmlns:p14="http://schemas.microsoft.com/office/powerpoint/2010/main" val="3443276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p>
        </p:txBody>
      </p:sp>
      <p:sp>
        <p:nvSpPr>
          <p:cNvPr id="68612" name="Slide Number Placeholder 3"/>
          <p:cNvSpPr>
            <a:spLocks noGrp="1"/>
          </p:cNvSpPr>
          <p:nvPr>
            <p:ph type="sldNum" sz="quarter" idx="5"/>
          </p:nvPr>
        </p:nvSpPr>
        <p:spPr>
          <a:noFill/>
        </p:spPr>
        <p:txBody>
          <a:bodyPr/>
          <a:lstStyle/>
          <a:p>
            <a:fld id="{0EB60148-128B-4993-8FF5-59D31705D307}" type="slidenum">
              <a:rPr lang="en-US" smtClean="0"/>
              <a:pPr/>
              <a:t>97</a:t>
            </a:fld>
            <a:endParaRPr lang="en-US"/>
          </a:p>
        </p:txBody>
      </p:sp>
    </p:spTree>
    <p:extLst>
      <p:ext uri="{BB962C8B-B14F-4D97-AF65-F5344CB8AC3E}">
        <p14:creationId xmlns:p14="http://schemas.microsoft.com/office/powerpoint/2010/main" val="76658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a:noFill/>
        </p:spPr>
        <p:txBody>
          <a:bodyPr/>
          <a:lstStyle/>
          <a:p>
            <a:fld id="{48303D8A-DAAE-4BE3-8623-703CB7C316FA}" type="slidenum">
              <a:rPr lang="en-US" smtClean="0"/>
              <a:pPr/>
              <a:t>9</a:t>
            </a:fld>
            <a:endParaRPr lang="en-US"/>
          </a:p>
        </p:txBody>
      </p:sp>
    </p:spTree>
    <p:extLst>
      <p:ext uri="{BB962C8B-B14F-4D97-AF65-F5344CB8AC3E}">
        <p14:creationId xmlns:p14="http://schemas.microsoft.com/office/powerpoint/2010/main" val="2218224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982AA6D0-6B4C-4A32-92C5-F2962674EDBC}" type="slidenum">
              <a:rPr lang="en-US" smtClean="0"/>
              <a:pPr/>
              <a:t>98</a:t>
            </a:fld>
            <a:endParaRPr lang="en-US"/>
          </a:p>
        </p:txBody>
      </p:sp>
    </p:spTree>
    <p:extLst>
      <p:ext uri="{BB962C8B-B14F-4D97-AF65-F5344CB8AC3E}">
        <p14:creationId xmlns:p14="http://schemas.microsoft.com/office/powerpoint/2010/main" val="1388000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p>
        </p:txBody>
      </p:sp>
      <p:sp>
        <p:nvSpPr>
          <p:cNvPr id="61444" name="Slide Number Placeholder 3"/>
          <p:cNvSpPr>
            <a:spLocks noGrp="1"/>
          </p:cNvSpPr>
          <p:nvPr>
            <p:ph type="sldNum" sz="quarter" idx="5"/>
          </p:nvPr>
        </p:nvSpPr>
        <p:spPr>
          <a:noFill/>
        </p:spPr>
        <p:txBody>
          <a:bodyPr/>
          <a:lstStyle/>
          <a:p>
            <a:fld id="{43030A29-2FF2-4849-BC08-464BB9184BA9}" type="slidenum">
              <a:rPr lang="en-US" smtClean="0"/>
              <a:pPr/>
              <a:t>101</a:t>
            </a:fld>
            <a:endParaRPr lang="en-US"/>
          </a:p>
        </p:txBody>
      </p:sp>
    </p:spTree>
    <p:extLst>
      <p:ext uri="{BB962C8B-B14F-4D97-AF65-F5344CB8AC3E}">
        <p14:creationId xmlns:p14="http://schemas.microsoft.com/office/powerpoint/2010/main" val="867713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a:p>
        </p:txBody>
      </p:sp>
      <p:sp>
        <p:nvSpPr>
          <p:cNvPr id="67588" name="Slide Number Placeholder 3"/>
          <p:cNvSpPr>
            <a:spLocks noGrp="1"/>
          </p:cNvSpPr>
          <p:nvPr>
            <p:ph type="sldNum" sz="quarter" idx="5"/>
          </p:nvPr>
        </p:nvSpPr>
        <p:spPr>
          <a:noFill/>
        </p:spPr>
        <p:txBody>
          <a:bodyPr/>
          <a:lstStyle/>
          <a:p>
            <a:fld id="{679C7F4A-B15A-4BDE-8576-E4B1FC9DEB9F}" type="slidenum">
              <a:rPr lang="en-US" smtClean="0"/>
              <a:pPr/>
              <a:t>102</a:t>
            </a:fld>
            <a:endParaRPr lang="en-US"/>
          </a:p>
        </p:txBody>
      </p:sp>
    </p:spTree>
    <p:extLst>
      <p:ext uri="{BB962C8B-B14F-4D97-AF65-F5344CB8AC3E}">
        <p14:creationId xmlns:p14="http://schemas.microsoft.com/office/powerpoint/2010/main" val="22054909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a:p>
        </p:txBody>
      </p:sp>
      <p:sp>
        <p:nvSpPr>
          <p:cNvPr id="70660" name="Slide Number Placeholder 3"/>
          <p:cNvSpPr>
            <a:spLocks noGrp="1"/>
          </p:cNvSpPr>
          <p:nvPr>
            <p:ph type="sldNum" sz="quarter" idx="5"/>
          </p:nvPr>
        </p:nvSpPr>
        <p:spPr>
          <a:noFill/>
        </p:spPr>
        <p:txBody>
          <a:bodyPr/>
          <a:lstStyle/>
          <a:p>
            <a:fld id="{D5CD037E-64C4-4B61-8879-39ECC509A407}" type="slidenum">
              <a:rPr lang="en-US" smtClean="0"/>
              <a:pPr/>
              <a:t>103</a:t>
            </a:fld>
            <a:endParaRPr lang="en-US"/>
          </a:p>
        </p:txBody>
      </p:sp>
    </p:spTree>
    <p:extLst>
      <p:ext uri="{BB962C8B-B14F-4D97-AF65-F5344CB8AC3E}">
        <p14:creationId xmlns:p14="http://schemas.microsoft.com/office/powerpoint/2010/main" val="646361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a:p>
        </p:txBody>
      </p:sp>
      <p:sp>
        <p:nvSpPr>
          <p:cNvPr id="71684" name="Slide Number Placeholder 3"/>
          <p:cNvSpPr>
            <a:spLocks noGrp="1"/>
          </p:cNvSpPr>
          <p:nvPr>
            <p:ph type="sldNum" sz="quarter" idx="5"/>
          </p:nvPr>
        </p:nvSpPr>
        <p:spPr>
          <a:noFill/>
        </p:spPr>
        <p:txBody>
          <a:bodyPr/>
          <a:lstStyle/>
          <a:p>
            <a:fld id="{365D9500-7478-45C9-B3D3-2927BB55A942}" type="slidenum">
              <a:rPr lang="en-US" smtClean="0"/>
              <a:pPr/>
              <a:t>104</a:t>
            </a:fld>
            <a:endParaRPr lang="en-US"/>
          </a:p>
        </p:txBody>
      </p:sp>
    </p:spTree>
    <p:extLst>
      <p:ext uri="{BB962C8B-B14F-4D97-AF65-F5344CB8AC3E}">
        <p14:creationId xmlns:p14="http://schemas.microsoft.com/office/powerpoint/2010/main" val="2469623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a:p>
        </p:txBody>
      </p:sp>
      <p:sp>
        <p:nvSpPr>
          <p:cNvPr id="73732" name="Slide Number Placeholder 3"/>
          <p:cNvSpPr>
            <a:spLocks noGrp="1"/>
          </p:cNvSpPr>
          <p:nvPr>
            <p:ph type="sldNum" sz="quarter" idx="5"/>
          </p:nvPr>
        </p:nvSpPr>
        <p:spPr>
          <a:noFill/>
        </p:spPr>
        <p:txBody>
          <a:bodyPr/>
          <a:lstStyle/>
          <a:p>
            <a:fld id="{4894E341-A9F0-4BE7-8721-7050202EB3F0}" type="slidenum">
              <a:rPr lang="en-US" smtClean="0"/>
              <a:pPr/>
              <a:t>105</a:t>
            </a:fld>
            <a:endParaRPr lang="en-US"/>
          </a:p>
        </p:txBody>
      </p:sp>
    </p:spTree>
    <p:extLst>
      <p:ext uri="{BB962C8B-B14F-4D97-AF65-F5344CB8AC3E}">
        <p14:creationId xmlns:p14="http://schemas.microsoft.com/office/powerpoint/2010/main" val="3196325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a:p>
        </p:txBody>
      </p:sp>
      <p:sp>
        <p:nvSpPr>
          <p:cNvPr id="74756" name="Slide Number Placeholder 3"/>
          <p:cNvSpPr>
            <a:spLocks noGrp="1"/>
          </p:cNvSpPr>
          <p:nvPr>
            <p:ph type="sldNum" sz="quarter" idx="5"/>
          </p:nvPr>
        </p:nvSpPr>
        <p:spPr>
          <a:noFill/>
        </p:spPr>
        <p:txBody>
          <a:bodyPr/>
          <a:lstStyle/>
          <a:p>
            <a:fld id="{A5FB6288-561D-46D9-9FC8-610D9BB85627}" type="slidenum">
              <a:rPr lang="en-US" smtClean="0"/>
              <a:pPr/>
              <a:t>112</a:t>
            </a:fld>
            <a:endParaRPr lang="en-US"/>
          </a:p>
        </p:txBody>
      </p:sp>
    </p:spTree>
    <p:extLst>
      <p:ext uri="{BB962C8B-B14F-4D97-AF65-F5344CB8AC3E}">
        <p14:creationId xmlns:p14="http://schemas.microsoft.com/office/powerpoint/2010/main" val="3936015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a:p>
        </p:txBody>
      </p:sp>
      <p:sp>
        <p:nvSpPr>
          <p:cNvPr id="75780" name="Slide Number Placeholder 3"/>
          <p:cNvSpPr>
            <a:spLocks noGrp="1"/>
          </p:cNvSpPr>
          <p:nvPr>
            <p:ph type="sldNum" sz="quarter" idx="5"/>
          </p:nvPr>
        </p:nvSpPr>
        <p:spPr>
          <a:noFill/>
        </p:spPr>
        <p:txBody>
          <a:bodyPr/>
          <a:lstStyle/>
          <a:p>
            <a:fld id="{5B095BEB-A405-4CB6-8061-F011938B4AD2}" type="slidenum">
              <a:rPr lang="en-US" smtClean="0"/>
              <a:pPr/>
              <a:t>113</a:t>
            </a:fld>
            <a:endParaRPr lang="en-US"/>
          </a:p>
        </p:txBody>
      </p:sp>
    </p:spTree>
    <p:extLst>
      <p:ext uri="{BB962C8B-B14F-4D97-AF65-F5344CB8AC3E}">
        <p14:creationId xmlns:p14="http://schemas.microsoft.com/office/powerpoint/2010/main" val="36885500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854E7F22-7A8D-4FCD-A638-D74373C6C105}" type="slidenum">
              <a:rPr lang="en-US" smtClean="0"/>
              <a:pPr/>
              <a:t>114</a:t>
            </a:fld>
            <a:endParaRPr lang="en-US"/>
          </a:p>
        </p:txBody>
      </p:sp>
    </p:spTree>
    <p:extLst>
      <p:ext uri="{BB962C8B-B14F-4D97-AF65-F5344CB8AC3E}">
        <p14:creationId xmlns:p14="http://schemas.microsoft.com/office/powerpoint/2010/main" val="3773761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a:p>
        </p:txBody>
      </p:sp>
      <p:sp>
        <p:nvSpPr>
          <p:cNvPr id="77828" name="Slide Number Placeholder 3"/>
          <p:cNvSpPr>
            <a:spLocks noGrp="1"/>
          </p:cNvSpPr>
          <p:nvPr>
            <p:ph type="sldNum" sz="quarter" idx="5"/>
          </p:nvPr>
        </p:nvSpPr>
        <p:spPr>
          <a:noFill/>
        </p:spPr>
        <p:txBody>
          <a:bodyPr/>
          <a:lstStyle/>
          <a:p>
            <a:fld id="{67D795D7-C33A-4062-BFF0-C67758B7FEC2}" type="slidenum">
              <a:rPr lang="en-US" smtClean="0"/>
              <a:pPr/>
              <a:t>115</a:t>
            </a:fld>
            <a:endParaRPr lang="en-US"/>
          </a:p>
        </p:txBody>
      </p:sp>
    </p:spTree>
    <p:extLst>
      <p:ext uri="{BB962C8B-B14F-4D97-AF65-F5344CB8AC3E}">
        <p14:creationId xmlns:p14="http://schemas.microsoft.com/office/powerpoint/2010/main" val="175028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19</a:t>
            </a:fld>
            <a:endParaRPr lang="en-US"/>
          </a:p>
        </p:txBody>
      </p:sp>
    </p:spTree>
    <p:extLst>
      <p:ext uri="{BB962C8B-B14F-4D97-AF65-F5344CB8AC3E}">
        <p14:creationId xmlns:p14="http://schemas.microsoft.com/office/powerpoint/2010/main" val="2976513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endParaRPr lang="en-US"/>
          </a:p>
        </p:txBody>
      </p:sp>
      <p:sp>
        <p:nvSpPr>
          <p:cNvPr id="78852" name="Slide Number Placeholder 3"/>
          <p:cNvSpPr>
            <a:spLocks noGrp="1"/>
          </p:cNvSpPr>
          <p:nvPr>
            <p:ph type="sldNum" sz="quarter" idx="5"/>
          </p:nvPr>
        </p:nvSpPr>
        <p:spPr>
          <a:noFill/>
        </p:spPr>
        <p:txBody>
          <a:bodyPr/>
          <a:lstStyle/>
          <a:p>
            <a:fld id="{C72AD846-C5CF-44DE-A921-7CF1AC0A5267}" type="slidenum">
              <a:rPr lang="en-US" smtClean="0"/>
              <a:pPr/>
              <a:t>116</a:t>
            </a:fld>
            <a:endParaRPr lang="en-US"/>
          </a:p>
        </p:txBody>
      </p:sp>
    </p:spTree>
    <p:extLst>
      <p:ext uri="{BB962C8B-B14F-4D97-AF65-F5344CB8AC3E}">
        <p14:creationId xmlns:p14="http://schemas.microsoft.com/office/powerpoint/2010/main" val="923430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a:p>
        </p:txBody>
      </p:sp>
      <p:sp>
        <p:nvSpPr>
          <p:cNvPr id="79876" name="Slide Number Placeholder 3"/>
          <p:cNvSpPr>
            <a:spLocks noGrp="1"/>
          </p:cNvSpPr>
          <p:nvPr>
            <p:ph type="sldNum" sz="quarter" idx="5"/>
          </p:nvPr>
        </p:nvSpPr>
        <p:spPr>
          <a:noFill/>
        </p:spPr>
        <p:txBody>
          <a:bodyPr/>
          <a:lstStyle/>
          <a:p>
            <a:fld id="{1E2C520D-DDCC-4969-A1D5-9F7D7C155C08}" type="slidenum">
              <a:rPr lang="en-US" smtClean="0"/>
              <a:pPr/>
              <a:t>117</a:t>
            </a:fld>
            <a:endParaRPr lang="en-US"/>
          </a:p>
        </p:txBody>
      </p:sp>
    </p:spTree>
    <p:extLst>
      <p:ext uri="{BB962C8B-B14F-4D97-AF65-F5344CB8AC3E}">
        <p14:creationId xmlns:p14="http://schemas.microsoft.com/office/powerpoint/2010/main" val="32047917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a:p>
        </p:txBody>
      </p:sp>
      <p:sp>
        <p:nvSpPr>
          <p:cNvPr id="83972" name="Slide Number Placeholder 3"/>
          <p:cNvSpPr>
            <a:spLocks noGrp="1"/>
          </p:cNvSpPr>
          <p:nvPr>
            <p:ph type="sldNum" sz="quarter" idx="5"/>
          </p:nvPr>
        </p:nvSpPr>
        <p:spPr>
          <a:noFill/>
        </p:spPr>
        <p:txBody>
          <a:bodyPr/>
          <a:lstStyle/>
          <a:p>
            <a:fld id="{C1A6F607-7343-4EDF-B7A5-0C6E64E7190B}" type="slidenum">
              <a:rPr lang="en-US" smtClean="0"/>
              <a:pPr/>
              <a:t>122</a:t>
            </a:fld>
            <a:endParaRPr lang="en-US" dirty="0"/>
          </a:p>
        </p:txBody>
      </p:sp>
    </p:spTree>
    <p:extLst>
      <p:ext uri="{BB962C8B-B14F-4D97-AF65-F5344CB8AC3E}">
        <p14:creationId xmlns:p14="http://schemas.microsoft.com/office/powerpoint/2010/main" val="2927789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31774" fontAlgn="auto">
              <a:spcBef>
                <a:spcPts val="0"/>
              </a:spcBef>
              <a:spcAft>
                <a:spcPts val="0"/>
              </a:spcAft>
              <a:defRPr/>
            </a:pPr>
            <a:fld id="{8A7EB679-7535-4499-998C-2E4C9FDB76DD}" type="slidenum">
              <a:rPr lang="en-US" sz="1800" kern="0">
                <a:solidFill>
                  <a:srgbClr val="000000"/>
                </a:solidFill>
              </a:rPr>
              <a:pPr defTabSz="931774" fontAlgn="auto">
                <a:spcBef>
                  <a:spcPts val="0"/>
                </a:spcBef>
                <a:spcAft>
                  <a:spcPts val="0"/>
                </a:spcAft>
                <a:defRPr/>
              </a:pPr>
              <a:t>129</a:t>
            </a:fld>
            <a:endParaRPr lang="en-US" sz="1800" kern="0">
              <a:solidFill>
                <a:srgbClr val="000000"/>
              </a:solidFill>
            </a:endParaRPr>
          </a:p>
        </p:txBody>
      </p:sp>
    </p:spTree>
    <p:extLst>
      <p:ext uri="{BB962C8B-B14F-4D97-AF65-F5344CB8AC3E}">
        <p14:creationId xmlns:p14="http://schemas.microsoft.com/office/powerpoint/2010/main" val="333817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7C6B1B7-B06F-454A-94FC-AB72A83E8E52}" type="slidenum">
              <a:rPr lang="en-GB" smtClean="0"/>
              <a:pPr>
                <a:defRPr/>
              </a:pPr>
              <a:t>20</a:t>
            </a:fld>
            <a:endParaRPr lang="en-GB"/>
          </a:p>
        </p:txBody>
      </p:sp>
    </p:spTree>
    <p:extLst>
      <p:ext uri="{BB962C8B-B14F-4D97-AF65-F5344CB8AC3E}">
        <p14:creationId xmlns:p14="http://schemas.microsoft.com/office/powerpoint/2010/main" val="78575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B9441881-9B32-4ED1-8DFD-889F7FC1DD4D}" type="slidenum">
              <a:rPr lang="en-US" smtClean="0">
                <a:latin typeface="Arial" charset="0"/>
                <a:ea typeface="MS PGothic"/>
                <a:cs typeface="MS PGothic"/>
              </a:rPr>
              <a:pPr/>
              <a:t>24</a:t>
            </a:fld>
            <a:endParaRPr lang="en-US">
              <a:latin typeface="Arial" charset="0"/>
              <a:ea typeface="MS PGothic"/>
              <a:cs typeface="MS PGothic"/>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a:ea typeface="MS PGothic"/>
            </a:endParaRPr>
          </a:p>
        </p:txBody>
      </p:sp>
    </p:spTree>
    <p:extLst>
      <p:ext uri="{BB962C8B-B14F-4D97-AF65-F5344CB8AC3E}">
        <p14:creationId xmlns:p14="http://schemas.microsoft.com/office/powerpoint/2010/main" val="2265594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09750A7-3519-442E-A110-933C02423034}"/>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038895C7-2C3B-45D6-B11A-D156F2D811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51946C66-A25F-42DA-B532-83C653D223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a:solidFill>
                  <a:schemeClr val="tx1"/>
                </a:solidFill>
                <a:latin typeface="Arial" panose="020B0604020202020204" pitchFamily="34" charset="0"/>
                <a:cs typeface="Arial" panose="020B0604020202020204" pitchFamily="34" charset="0"/>
              </a:defRPr>
            </a:lvl1pPr>
            <a:lvl2pPr marL="742950" indent="-285750">
              <a:defRPr sz="3100">
                <a:solidFill>
                  <a:schemeClr val="tx1"/>
                </a:solidFill>
                <a:latin typeface="Arial" panose="020B0604020202020204" pitchFamily="34" charset="0"/>
                <a:cs typeface="Arial" panose="020B0604020202020204" pitchFamily="34" charset="0"/>
              </a:defRPr>
            </a:lvl2pPr>
            <a:lvl3pPr marL="1143000" indent="-228600">
              <a:defRPr sz="3100">
                <a:solidFill>
                  <a:schemeClr val="tx1"/>
                </a:solidFill>
                <a:latin typeface="Arial" panose="020B0604020202020204" pitchFamily="34" charset="0"/>
                <a:cs typeface="Arial" panose="020B0604020202020204" pitchFamily="34" charset="0"/>
              </a:defRPr>
            </a:lvl3pPr>
            <a:lvl4pPr marL="1600200" indent="-228600">
              <a:defRPr sz="3100">
                <a:solidFill>
                  <a:schemeClr val="tx1"/>
                </a:solidFill>
                <a:latin typeface="Arial" panose="020B0604020202020204" pitchFamily="34" charset="0"/>
                <a:cs typeface="Arial" panose="020B0604020202020204" pitchFamily="34" charset="0"/>
              </a:defRPr>
            </a:lvl4pPr>
            <a:lvl5pPr marL="2057400" indent="-228600">
              <a:defRPr sz="3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9pPr>
          </a:lstStyle>
          <a:p>
            <a:fld id="{F0833D07-550D-4D35-96F0-98F36B83DCB3}" type="slidenum">
              <a:rPr lang="en-GB" altLang="en-US" sz="1200"/>
              <a:pPr/>
              <a:t>25</a:t>
            </a:fld>
            <a:endParaRPr lang="en-GB" altLang="en-US" sz="1200"/>
          </a:p>
        </p:txBody>
      </p:sp>
    </p:spTree>
    <p:extLst>
      <p:ext uri="{BB962C8B-B14F-4D97-AF65-F5344CB8AC3E}">
        <p14:creationId xmlns:p14="http://schemas.microsoft.com/office/powerpoint/2010/main" val="3903879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A5E4C8F2-14B1-46DB-B2A6-2B26EA4B6D5C}" type="slidenum">
              <a:rPr lang="en-GB" smtClean="0"/>
              <a:pPr>
                <a:defRPr/>
              </a:pPr>
              <a:t>28</a:t>
            </a:fld>
            <a:endParaRPr lang="en-GB"/>
          </a:p>
        </p:txBody>
      </p:sp>
    </p:spTree>
    <p:extLst>
      <p:ext uri="{BB962C8B-B14F-4D97-AF65-F5344CB8AC3E}">
        <p14:creationId xmlns:p14="http://schemas.microsoft.com/office/powerpoint/2010/main" val="124844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208240E0-AAB5-428E-A3C2-DD17AF1DA728}" type="slidenum">
              <a:rPr lang="en-GB" smtClean="0">
                <a:solidFill>
                  <a:prstClr val="black"/>
                </a:solidFill>
              </a:rPr>
              <a:pPr>
                <a:defRPr/>
              </a:pPr>
              <a:t>30</a:t>
            </a:fld>
            <a:endParaRPr lang="en-GB">
              <a:solidFill>
                <a:prstClr val="black"/>
              </a:solidFill>
            </a:endParaRPr>
          </a:p>
        </p:txBody>
      </p:sp>
    </p:spTree>
    <p:extLst>
      <p:ext uri="{BB962C8B-B14F-4D97-AF65-F5344CB8AC3E}">
        <p14:creationId xmlns:p14="http://schemas.microsoft.com/office/powerpoint/2010/main" val="419688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25/09/2019</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25/09/2019</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25/09/2019</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25/09/2019</a:t>
            </a:fld>
            <a:endParaRPr lang="en-GB" altLang="en-US"/>
          </a:p>
        </p:txBody>
      </p:sp>
    </p:spTree>
    <p:extLst>
      <p:ext uri="{BB962C8B-B14F-4D97-AF65-F5344CB8AC3E}">
        <p14:creationId xmlns:p14="http://schemas.microsoft.com/office/powerpoint/2010/main" val="378056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8C16814-CFB7-4205-9B00-D7AA0B4F04E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25/09/2019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4153-C958-45CA-9101-9DAC497976E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1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25/09/2019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51816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25/09/2019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7815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25/09/2019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02752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25/09/2019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5549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25/09/2019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992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25/09/2019</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25/09/2019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38877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25/09/2019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9939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25/09/2019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58043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201458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25/09/2019</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25/09/2019</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25/09/2019</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25/09/2019</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25/09/2019</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25/09/2019</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25/09/2019</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xml"/><Relationship Id="rId1" Type="http://schemas.openxmlformats.org/officeDocument/2006/relationships/slideLayout" Target="../slideLayouts/slideLayout2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25/09/2019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25/09/2019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250285590"/>
      </p:ext>
    </p:extLst>
  </p:cSld>
  <p:clrMap bg1="lt1" tx1="dk1" bg2="lt2" tx2="dk2" accent1="accent1" accent2="accent2" accent3="accent3" accent4="accent4" accent5="accent5" accent6="accent6" hlink="hlink" folHlink="folHlink"/>
  <p:sldLayoutIdLst>
    <p:sldLayoutId id="214748382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25/09/2019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740372625"/>
      </p:ext>
    </p:extLst>
  </p:cSld>
  <p:clrMap bg1="lt1" tx1="dk1" bg2="lt2" tx2="dk2" accent1="accent1" accent2="accent2" accent3="accent3" accent4="accent4" accent5="accent5" accent6="accent6" hlink="hlink" folHlink="folHlink"/>
  <p:sldLayoutIdLst>
    <p:sldLayoutId id="214748382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25/09/2019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17246278"/>
      </p:ext>
    </p:extLst>
  </p:cSld>
  <p:clrMap bg1="lt1" tx1="dk1" bg2="lt2" tx2="dk2" accent1="accent1" accent2="accent2" accent3="accent3" accent4="accent4" accent5="accent5" accent6="accent6" hlink="hlink" folHlink="folHlink"/>
  <p:sldLayoutIdLst>
    <p:sldLayoutId id="214748382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4269798167"/>
      </p:ext>
    </p:extLst>
  </p:cSld>
  <p:clrMap bg1="lt1" tx1="dk1" bg2="lt2" tx2="dk2" accent1="accent1" accent2="accent2" accent3="accent3" accent4="accent4" accent5="accent5" accent6="accent6" hlink="hlink" folHlink="folHlink"/>
  <p:sldLayoutIdLst>
    <p:sldLayoutId id="2147483829" r:id="rId1"/>
  </p:sldLayoutIdLst>
  <p:transition/>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551D434-A24C-44BD-8275-B34813C3838A}" type="datetimeFigureOut">
              <a:rPr lang="en-GB" smtClean="0">
                <a:solidFill>
                  <a:prstClr val="black">
                    <a:tint val="75000"/>
                  </a:prstClr>
                </a:solidFill>
                <a:latin typeface="Calibri"/>
              </a:rPr>
              <a:pPr fontAlgn="auto">
                <a:spcBef>
                  <a:spcPts val="0"/>
                </a:spcBef>
                <a:spcAft>
                  <a:spcPts val="0"/>
                </a:spcAft>
              </a:pPr>
              <a:t>25/09/2019</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D68250A-A216-4130-B0FB-C51F576BA778}"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08" r:id="rId1"/>
    <p:sldLayoutId id="214748382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16814-CFB7-4205-9B00-D7AA0B4F04E1}" type="datetimeFigureOut">
              <a:rPr lang="en-GB" smtClean="0"/>
              <a:t>25/09/2019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4153-C958-45CA-9101-9DAC497976E3}" type="slidenum">
              <a:rPr lang="en-GB" smtClean="0"/>
              <a:t>‹#›</a:t>
            </a:fld>
            <a:endParaRPr lang="en-GB"/>
          </a:p>
        </p:txBody>
      </p:sp>
    </p:spTree>
    <p:extLst>
      <p:ext uri="{BB962C8B-B14F-4D97-AF65-F5344CB8AC3E}">
        <p14:creationId xmlns:p14="http://schemas.microsoft.com/office/powerpoint/2010/main" val="3034697320"/>
      </p:ext>
    </p:extLst>
  </p:cSld>
  <p:clrMap bg1="lt1" tx1="dk1" bg2="lt2" tx2="dk2" accent1="accent1" accent2="accent2" accent3="accent3" accent4="accent4" accent5="accent5" accent6="accent6" hlink="hlink" folHlink="folHlink"/>
  <p:sldLayoutIdLst>
    <p:sldLayoutId id="21474838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25/09/2019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4105356220"/>
      </p:ext>
    </p:extLst>
  </p:cSld>
  <p:clrMap bg1="lt1" tx1="dk1" bg2="lt2" tx2="dk2" accent1="accent1" accent2="accent2" accent3="accent3" accent4="accent4" accent5="accent5" accent6="accent6" hlink="hlink" folHlink="folHlink"/>
  <p:sldLayoutIdLst>
    <p:sldLayoutId id="214748381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25/09/2019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2336025"/>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25/09/2019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244806412"/>
      </p:ext>
    </p:extLst>
  </p:cSld>
  <p:clrMap bg1="lt1" tx1="dk1" bg2="lt2" tx2="dk2" accent1="accent1" accent2="accent2" accent3="accent3" accent4="accent4" accent5="accent5" accent6="accent6" hlink="hlink" folHlink="folHlink"/>
  <p:sldLayoutIdLst>
    <p:sldLayoutId id="214748381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25/09/2019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712205143"/>
      </p:ext>
    </p:extLst>
  </p:cSld>
  <p:clrMap bg1="lt1" tx1="dk1" bg2="lt2" tx2="dk2" accent1="accent1" accent2="accent2" accent3="accent3" accent4="accent4" accent5="accent5" accent6="accent6" hlink="hlink" folHlink="folHlink"/>
  <p:sldLayoutIdLst>
    <p:sldLayoutId id="214748381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25/09/2019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598360777"/>
      </p:ext>
    </p:extLst>
  </p:cSld>
  <p:clrMap bg1="lt1" tx1="dk1" bg2="lt2" tx2="dk2" accent1="accent1" accent2="accent2" accent3="accent3" accent4="accent4" accent5="accent5" accent6="accent6" hlink="hlink" folHlink="folHlink"/>
  <p:sldLayoutIdLst>
    <p:sldLayoutId id="214748382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lly-brown.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2" Type="http://schemas.openxmlformats.org/officeDocument/2006/relationships/hyperlink" Target="http://www.tla.ed.ac.uk/interchange" TargetMode="External"/><Relationship Id="rId1" Type="http://schemas.openxmlformats.org/officeDocument/2006/relationships/slideLayout" Target="../slideLayouts/slideLayout1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2" Type="http://schemas.openxmlformats.org/officeDocument/2006/relationships/hyperlink" Target="http://www.pass.brad.ac.uk/" TargetMode="External"/><Relationship Id="rId1" Type="http://schemas.openxmlformats.org/officeDocument/2006/relationships/slideLayout" Target="../slideLayouts/slideLayout20.xml"/></Relationships>
</file>

<file path=ppt/slides/_rels/slide136.xml.rels><?xml version="1.0" encoding="UTF-8" standalone="yes"?>
<Relationships xmlns="http://schemas.openxmlformats.org/package/2006/relationships"><Relationship Id="rId2" Type="http://schemas.openxmlformats.org/officeDocument/2006/relationships/hyperlink" Target="http://www.jisc.ac.uk/whatwedo/programmes/usersandinnovation/soundsgood.aspx" TargetMode="External"/><Relationship Id="rId1" Type="http://schemas.openxmlformats.org/officeDocument/2006/relationships/slideLayout" Target="../slideLayouts/slideLayout2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pass.brad.ac.uk/position-paper.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doi.org/10.1080/02602938.2018.146335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sz="4000" dirty="0"/>
              <a:t>Improving the student experience at Solent University: assessment, feedback, engagements and community</a:t>
            </a:r>
            <a:br>
              <a:rPr lang="en-GB" sz="3200" dirty="0"/>
            </a:br>
            <a:endParaRPr lang="en-GB" sz="3200" dirty="0"/>
          </a:p>
        </p:txBody>
      </p:sp>
      <p:sp>
        <p:nvSpPr>
          <p:cNvPr id="3075" name="Rectangle 3"/>
          <p:cNvSpPr>
            <a:spLocks noGrp="1" noChangeArrowheads="1"/>
          </p:cNvSpPr>
          <p:nvPr>
            <p:ph type="subTitle" idx="1"/>
          </p:nvPr>
        </p:nvSpPr>
        <p:spPr>
          <a:xfrm>
            <a:off x="323528" y="3068960"/>
            <a:ext cx="6912768" cy="3288978"/>
          </a:xfrm>
        </p:spPr>
        <p:txBody>
          <a:bodyPr/>
          <a:lstStyle/>
          <a:p>
            <a:pPr algn="ctr" eaLnBrk="1" hangingPunct="1">
              <a:defRPr/>
            </a:pPr>
            <a:r>
              <a:rPr lang="en-GB" dirty="0"/>
              <a:t>A presentation for staff at Southampton Solent University</a:t>
            </a:r>
          </a:p>
          <a:p>
            <a:pPr algn="ctr" eaLnBrk="1" hangingPunct="1">
              <a:defRPr/>
            </a:pPr>
            <a:r>
              <a:rPr lang="en-GB" sz="2000" dirty="0"/>
              <a:t>Autumn 2019</a:t>
            </a:r>
          </a:p>
          <a:p>
            <a:pPr algn="ctr" eaLnBrk="1" hangingPunct="1">
              <a:defRPr/>
            </a:pPr>
            <a:r>
              <a:rPr lang="en-GB" b="1" dirty="0"/>
              <a:t>Sally Brown </a:t>
            </a:r>
            <a:r>
              <a:rPr lang="en-GB" dirty="0"/>
              <a:t>NTF, PFHEA, SFSEDA</a:t>
            </a:r>
            <a:endParaRPr lang="en-GB" b="1" dirty="0"/>
          </a:p>
          <a:p>
            <a:pPr algn="ctr" eaLnBrk="1" hangingPunct="1">
              <a:defRPr/>
            </a:pPr>
            <a:r>
              <a:rPr lang="en-GB" sz="2000" b="1" dirty="0"/>
              <a:t>@</a:t>
            </a:r>
            <a:r>
              <a:rPr lang="en-GB" sz="2000" b="1" dirty="0" err="1"/>
              <a:t>ProfSallyBrown</a:t>
            </a:r>
            <a:r>
              <a:rPr lang="en-GB" sz="2000" dirty="0"/>
              <a:t> 	</a:t>
            </a:r>
            <a:r>
              <a:rPr lang="en-GB" sz="2000" dirty="0">
                <a:hlinkClick r:id="rId3"/>
              </a:rPr>
              <a:t>http://sally-brown.net</a:t>
            </a:r>
            <a:r>
              <a:rPr lang="en-GB" sz="2000" dirty="0"/>
              <a:t> </a:t>
            </a:r>
          </a:p>
          <a:p>
            <a:pPr algn="ctr" eaLnBrk="1" hangingPunct="1">
              <a:defRPr/>
            </a:pPr>
            <a:endParaRPr lang="en-GB" sz="1800" b="1" dirty="0"/>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a:t>
            </a:r>
            <a:r>
              <a:rPr lang="en-US" sz="3200" dirty="0"/>
              <a:t>Maieutic model</a:t>
            </a:r>
            <a:endParaRPr lang="en-GB" sz="3200" dirty="0"/>
          </a:p>
        </p:txBody>
      </p:sp>
      <p:sp>
        <p:nvSpPr>
          <p:cNvPr id="16387" name="Content Placeholder 2"/>
          <p:cNvSpPr>
            <a:spLocks noGrp="1"/>
          </p:cNvSpPr>
          <p:nvPr>
            <p:ph idx="1"/>
          </p:nvPr>
        </p:nvSpPr>
        <p:spPr/>
        <p:txBody>
          <a:bodyPr/>
          <a:lstStyle/>
          <a:p>
            <a:pPr>
              <a:lnSpc>
                <a:spcPct val="100000"/>
              </a:lnSpc>
              <a:buFont typeface="Wingdings" pitchFamily="2" charset="2"/>
              <a:buNone/>
            </a:pPr>
            <a:r>
              <a:rPr lang="en-US" sz="2800" dirty="0" err="1"/>
              <a:t>Maieutics</a:t>
            </a:r>
            <a:r>
              <a:rPr lang="en-US" sz="2800" dirty="0"/>
              <a:t> is a complex procedure of research introduced by Socrates, embracing the Socratic method in its widest sense. It is based on the idea that the truth is latent in the mind of every human being due to her/his innate reason but has to be “given birth” by answering questions (or problems) intelligently proposed. The word is derived from the Greek “μα</a:t>
            </a:r>
            <a:r>
              <a:rPr lang="en-US" sz="2800" dirty="0" err="1"/>
              <a:t>ιευτικός</a:t>
            </a:r>
            <a:r>
              <a:rPr lang="en-US" sz="2800" dirty="0"/>
              <a:t>”, pertaining to midwifery.</a:t>
            </a:r>
            <a:r>
              <a:rPr lang="en-GB" sz="2800" dirty="0"/>
              <a:t> </a:t>
            </a:r>
          </a:p>
          <a:p>
            <a:pPr>
              <a:lnSpc>
                <a:spcPct val="100000"/>
              </a:lnSpc>
              <a:buFont typeface="Wingdings" pitchFamily="2" charset="2"/>
              <a:buNone/>
            </a:pPr>
            <a:endParaRPr lang="en-GB" sz="2800" dirty="0"/>
          </a:p>
        </p:txBody>
      </p:sp>
    </p:spTree>
    <p:extLst>
      <p:ext uri="{BB962C8B-B14F-4D97-AF65-F5344CB8AC3E}">
        <p14:creationId xmlns:p14="http://schemas.microsoft.com/office/powerpoint/2010/main" val="23814499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automatically generated">
            <a:extLst>
              <a:ext uri="{FF2B5EF4-FFF2-40B4-BE49-F238E27FC236}">
                <a16:creationId xmlns:a16="http://schemas.microsoft.com/office/drawing/2014/main" id="{E59EB93B-9DED-4A14-A06E-9349FA1568F7}"/>
              </a:ext>
            </a:extLst>
          </p:cNvPr>
          <p:cNvPicPr>
            <a:picLocks noChangeAspect="1"/>
          </p:cNvPicPr>
          <p:nvPr/>
        </p:nvPicPr>
        <p:blipFill rotWithShape="1">
          <a:blip r:embed="rId2">
            <a:extLst>
              <a:ext uri="{28A0092B-C50C-407E-A947-70E740481C1C}">
                <a14:useLocalDpi xmlns:a14="http://schemas.microsoft.com/office/drawing/2010/main" val="0"/>
              </a:ext>
            </a:extLst>
          </a:blip>
          <a:srcRect l="11613" r="18495" b="4122"/>
          <a:stretch/>
        </p:blipFill>
        <p:spPr>
          <a:xfrm rot="5400000">
            <a:off x="1275736" y="-1157746"/>
            <a:ext cx="6592529" cy="9144002"/>
          </a:xfrm>
          <a:prstGeom prst="rect">
            <a:avLst/>
          </a:prstGeom>
        </p:spPr>
      </p:pic>
    </p:spTree>
    <p:extLst>
      <p:ext uri="{BB962C8B-B14F-4D97-AF65-F5344CB8AC3E}">
        <p14:creationId xmlns:p14="http://schemas.microsoft.com/office/powerpoint/2010/main" val="17901013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eaLnBrk="1" hangingPunct="1"/>
            <a:r>
              <a:rPr lang="en-GB" sz="3600"/>
              <a:t>Using model answers: how?</a:t>
            </a:r>
          </a:p>
        </p:txBody>
      </p:sp>
      <p:sp>
        <p:nvSpPr>
          <p:cNvPr id="20483" name="Rectangle 3"/>
          <p:cNvSpPr>
            <a:spLocks noGrp="1" noChangeArrowheads="1"/>
          </p:cNvSpPr>
          <p:nvPr>
            <p:ph type="body" idx="1"/>
          </p:nvPr>
        </p:nvSpPr>
        <p:spPr>
          <a:xfrm>
            <a:off x="468313" y="1196975"/>
            <a:ext cx="8280400" cy="4899025"/>
          </a:xfrm>
          <a:noFill/>
        </p:spPr>
        <p:txBody>
          <a:bodyPr/>
          <a:lstStyle/>
          <a:p>
            <a:pPr eaLnBrk="1" hangingPunct="1"/>
            <a:r>
              <a:rPr lang="en-GB"/>
              <a:t>Staff preparing an assignment can draft a model answer;</a:t>
            </a:r>
          </a:p>
          <a:p>
            <a:pPr eaLnBrk="1" hangingPunct="1"/>
            <a:r>
              <a:rPr lang="en-GB"/>
              <a:t>Student work (or extracts from several student’s answers) can be anonymised and (with permission) used as a model;</a:t>
            </a:r>
          </a:p>
          <a:p>
            <a:pPr eaLnBrk="1" hangingPunct="1"/>
            <a:r>
              <a:rPr lang="en-GB"/>
              <a:t>Text can be placed on page with explanatory comments appended (‘exploded text’);</a:t>
            </a:r>
          </a:p>
          <a:p>
            <a:pPr eaLnBrk="1" hangingPunct="1"/>
            <a:r>
              <a:rPr lang="en-GB"/>
              <a:t>However, caution should be exercised in order to lead students to think only one approach is acceptable.</a:t>
            </a:r>
          </a:p>
        </p:txBody>
      </p:sp>
    </p:spTree>
    <p:extLst>
      <p:ext uri="{BB962C8B-B14F-4D97-AF65-F5344CB8AC3E}">
        <p14:creationId xmlns:p14="http://schemas.microsoft.com/office/powerpoint/2010/main" val="10689189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pPr eaLnBrk="1" hangingPunct="1"/>
            <a:r>
              <a:rPr lang="en-GB" sz="3600"/>
              <a:t>Feeding back orally to groups of students: how?</a:t>
            </a:r>
          </a:p>
        </p:txBody>
      </p:sp>
      <p:sp>
        <p:nvSpPr>
          <p:cNvPr id="26627" name="Rectangle 3"/>
          <p:cNvSpPr>
            <a:spLocks noGrp="1" noChangeArrowheads="1"/>
          </p:cNvSpPr>
          <p:nvPr>
            <p:ph type="body" idx="1"/>
          </p:nvPr>
        </p:nvSpPr>
        <p:spPr>
          <a:noFill/>
        </p:spPr>
        <p:txBody>
          <a:bodyPr/>
          <a:lstStyle/>
          <a:p>
            <a:pPr eaLnBrk="1" hangingPunct="1"/>
            <a:r>
              <a:rPr lang="en-GB"/>
              <a:t>Staff mark assignments with minimal in-text comment and provide grades/marks as normal;</a:t>
            </a:r>
          </a:p>
          <a:p>
            <a:pPr eaLnBrk="1" hangingPunct="1"/>
            <a:r>
              <a:rPr lang="en-GB"/>
              <a:t>At the start of a lecture or seminar, the tutor provides an overview of class performance and orally remediates errors ,clarifies misunderstandings, and praises good practice;</a:t>
            </a:r>
          </a:p>
          <a:p>
            <a:pPr eaLnBrk="1" hangingPunct="1"/>
            <a:r>
              <a:rPr lang="en-GB"/>
              <a:t>Students have a chance to ask and answer questions.</a:t>
            </a:r>
          </a:p>
        </p:txBody>
      </p:sp>
    </p:spTree>
    <p:extLst>
      <p:ext uri="{BB962C8B-B14F-4D97-AF65-F5344CB8AC3E}">
        <p14:creationId xmlns:p14="http://schemas.microsoft.com/office/powerpoint/2010/main" val="28560762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214313"/>
            <a:ext cx="8382000" cy="1071562"/>
          </a:xfrm>
          <a:noFill/>
        </p:spPr>
        <p:txBody>
          <a:bodyPr/>
          <a:lstStyle/>
          <a:p>
            <a:pPr eaLnBrk="1" hangingPunct="1"/>
            <a:r>
              <a:rPr lang="en-GB" sz="3600"/>
              <a:t>Computer-assisted assessment: why?</a:t>
            </a:r>
          </a:p>
        </p:txBody>
      </p:sp>
      <p:sp>
        <p:nvSpPr>
          <p:cNvPr id="29699" name="Rectangle 3"/>
          <p:cNvSpPr>
            <a:spLocks noGrp="1" noChangeArrowheads="1"/>
          </p:cNvSpPr>
          <p:nvPr>
            <p:ph type="body" idx="1"/>
          </p:nvPr>
        </p:nvSpPr>
        <p:spPr>
          <a:noFill/>
        </p:spPr>
        <p:txBody>
          <a:bodyPr/>
          <a:lstStyle/>
          <a:p>
            <a:pPr eaLnBrk="1" hangingPunct="1"/>
            <a:r>
              <a:rPr lang="en-GB"/>
              <a:t>Enables feedback to be given regularly and incrementally;</a:t>
            </a:r>
          </a:p>
          <a:p>
            <a:pPr eaLnBrk="1" hangingPunct="1"/>
            <a:r>
              <a:rPr lang="en-GB"/>
              <a:t>Saves tutor time for large cohorts and repeated classes;</a:t>
            </a:r>
          </a:p>
          <a:p>
            <a:pPr eaLnBrk="1" hangingPunct="1"/>
            <a:r>
              <a:rPr lang="en-GB"/>
              <a:t>Can allow instant (or rapid) on screen feedback to e.g. MCQ options;</a:t>
            </a:r>
          </a:p>
          <a:p>
            <a:pPr eaLnBrk="1" hangingPunct="1"/>
            <a:r>
              <a:rPr lang="en-GB"/>
              <a:t>Saves drudgery, (but not a quick fix);</a:t>
            </a:r>
          </a:p>
          <a:p>
            <a:pPr eaLnBrk="1" hangingPunct="1"/>
            <a:r>
              <a:rPr lang="en-GB"/>
              <a:t>Can track the performance of test items.</a:t>
            </a:r>
          </a:p>
        </p:txBody>
      </p:sp>
    </p:spTree>
    <p:extLst>
      <p:ext uri="{BB962C8B-B14F-4D97-AF65-F5344CB8AC3E}">
        <p14:creationId xmlns:p14="http://schemas.microsoft.com/office/powerpoint/2010/main" val="22263497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pPr eaLnBrk="1" hangingPunct="1"/>
            <a:r>
              <a:rPr lang="en-GB" sz="3600"/>
              <a:t>Computer-assisted assessment: how?</a:t>
            </a:r>
          </a:p>
        </p:txBody>
      </p:sp>
      <p:sp>
        <p:nvSpPr>
          <p:cNvPr id="30723" name="Rectangle 3"/>
          <p:cNvSpPr>
            <a:spLocks noGrp="1" noChangeArrowheads="1"/>
          </p:cNvSpPr>
          <p:nvPr>
            <p:ph type="body" idx="1"/>
          </p:nvPr>
        </p:nvSpPr>
        <p:spPr>
          <a:xfrm>
            <a:off x="179388" y="1412875"/>
            <a:ext cx="8785225" cy="4752975"/>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GB" dirty="0"/>
              <a:t>This should not be a cottage industry!</a:t>
            </a:r>
          </a:p>
          <a:p>
            <a:pPr eaLnBrk="1" hangingPunct="1"/>
            <a:r>
              <a:rPr lang="en-GB" dirty="0"/>
              <a:t>Training and support both in designing questions and applying the relevant technology are essential;</a:t>
            </a:r>
          </a:p>
          <a:p>
            <a:pPr eaLnBrk="1" hangingPunct="1"/>
            <a:r>
              <a:rPr lang="en-GB" dirty="0"/>
              <a:t>Testing and piloting of CAA items is also imperative;</a:t>
            </a:r>
          </a:p>
          <a:p>
            <a:pPr eaLnBrk="1" hangingPunct="1"/>
            <a:r>
              <a:rPr lang="en-GB" dirty="0"/>
              <a:t>Make use of existing test packages (e.g. from publishers), colleagues with expertise and advice from software companies (e.g. </a:t>
            </a:r>
            <a:r>
              <a:rPr lang="en-GB" dirty="0" err="1"/>
              <a:t>QuestionMark</a:t>
            </a:r>
            <a:r>
              <a:rPr lang="en-GB" dirty="0"/>
              <a:t>). </a:t>
            </a:r>
          </a:p>
          <a:p>
            <a:pPr eaLnBrk="1" hangingPunct="1"/>
            <a:endParaRPr lang="en-GB" dirty="0"/>
          </a:p>
        </p:txBody>
      </p:sp>
    </p:spTree>
    <p:extLst>
      <p:ext uri="{BB962C8B-B14F-4D97-AF65-F5344CB8AC3E}">
        <p14:creationId xmlns:p14="http://schemas.microsoft.com/office/powerpoint/2010/main" val="32937143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pPr eaLnBrk="1" hangingPunct="1"/>
            <a:r>
              <a:rPr lang="en-GB" sz="3600"/>
              <a:t>Giving feedback electronically: you can use</a:t>
            </a:r>
          </a:p>
        </p:txBody>
      </p:sp>
      <p:sp>
        <p:nvSpPr>
          <p:cNvPr id="32771" name="Rectangle 3"/>
          <p:cNvSpPr>
            <a:spLocks noGrp="1" noChangeArrowheads="1"/>
          </p:cNvSpPr>
          <p:nvPr>
            <p:ph type="body" idx="1"/>
          </p:nvPr>
        </p:nvSpPr>
        <p:spPr/>
        <p:txBody>
          <a:bodyPr/>
          <a:lstStyle/>
          <a:p>
            <a:pPr eaLnBrk="1" hangingPunct="1"/>
            <a:r>
              <a:rPr lang="en-GB" sz="2800"/>
              <a:t>Emailed comments from you to students on their individual work.</a:t>
            </a:r>
          </a:p>
          <a:p>
            <a:pPr eaLnBrk="1" hangingPunct="1"/>
            <a:r>
              <a:rPr lang="en-GB" sz="2800"/>
              <a:t>Overall comments delivered by email to the whole cohort of students or through a computer conference.</a:t>
            </a:r>
          </a:p>
          <a:p>
            <a:pPr eaLnBrk="1" hangingPunct="1"/>
            <a:r>
              <a:rPr lang="en-GB" sz="2800"/>
              <a:t>Computer-delivered feedback. (There is an interesting research project currently being undertaken to give formative feedback to students on electronically submitted work).</a:t>
            </a:r>
          </a:p>
          <a:p>
            <a:pPr eaLnBrk="1" hangingPunct="1"/>
            <a:endParaRPr lang="en-GB" sz="2800"/>
          </a:p>
        </p:txBody>
      </p:sp>
    </p:spTree>
    <p:extLst>
      <p:ext uri="{BB962C8B-B14F-4D97-AF65-F5344CB8AC3E}">
        <p14:creationId xmlns:p14="http://schemas.microsoft.com/office/powerpoint/2010/main" val="40487486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8BBE-AD72-432C-97B6-2DE44B6366FC}"/>
              </a:ext>
            </a:extLst>
          </p:cNvPr>
          <p:cNvSpPr>
            <a:spLocks noGrp="1"/>
          </p:cNvSpPr>
          <p:nvPr>
            <p:ph type="title"/>
          </p:nvPr>
        </p:nvSpPr>
        <p:spPr>
          <a:xfrm>
            <a:off x="446086" y="122238"/>
            <a:ext cx="7554913"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Helping students better understand what is needed of them through anticipatory feedback </a:t>
            </a:r>
          </a:p>
        </p:txBody>
      </p:sp>
      <p:sp>
        <p:nvSpPr>
          <p:cNvPr id="3" name="Content Placeholder 2">
            <a:extLst>
              <a:ext uri="{FF2B5EF4-FFF2-40B4-BE49-F238E27FC236}">
                <a16:creationId xmlns:a16="http://schemas.microsoft.com/office/drawing/2014/main" id="{9DC2FF15-D780-4B4E-A4CE-FB177D4D1DF2}"/>
              </a:ext>
            </a:extLst>
          </p:cNvPr>
          <p:cNvSpPr>
            <a:spLocks noGrp="1"/>
          </p:cNvSpPr>
          <p:nvPr>
            <p:ph idx="1"/>
          </p:nvPr>
        </p:nvSpPr>
        <p:spPr>
          <a:xfrm>
            <a:off x="468313" y="1124744"/>
            <a:ext cx="8229600" cy="5077619"/>
          </a:xfrm>
        </p:spPr>
        <p:txBody>
          <a:bodyPr/>
          <a:lstStyle/>
          <a:p>
            <a:pPr marL="0" indent="0">
              <a:buNone/>
            </a:pPr>
            <a:r>
              <a:rPr lang="en-GB" sz="2600" dirty="0"/>
              <a:t>This can be achieved in a variety of ways, including:</a:t>
            </a:r>
          </a:p>
          <a:p>
            <a:r>
              <a:rPr lang="en-GB" sz="2600" dirty="0"/>
              <a:t>Using games (like the Biscuit game) can help make students think hard about criteria and required outcomes;</a:t>
            </a:r>
          </a:p>
          <a:p>
            <a:r>
              <a:rPr lang="en-GB" sz="2600" dirty="0"/>
              <a:t>Ensuring that briefings (in the form of documentation, and more importantly, live/ face-to-face briefings, where students can actively interrogate criteria) are useful;</a:t>
            </a:r>
          </a:p>
          <a:p>
            <a:r>
              <a:rPr lang="en-GB" sz="2600" dirty="0"/>
              <a:t>Getting students to self-assess to start a feedback dialogue; </a:t>
            </a:r>
          </a:p>
          <a:p>
            <a:r>
              <a:rPr lang="en-GB" sz="2600" dirty="0"/>
              <a:t>Using exemplars to show students what high quality work in this domain comprises, and what features and aspects are crucial for success.</a:t>
            </a:r>
          </a:p>
        </p:txBody>
      </p:sp>
    </p:spTree>
    <p:extLst>
      <p:ext uri="{BB962C8B-B14F-4D97-AF65-F5344CB8AC3E}">
        <p14:creationId xmlns:p14="http://schemas.microsoft.com/office/powerpoint/2010/main" val="6708072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FC2EF-D432-4FB8-A8CC-B47216B8E04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Briefings for students: setting the context</a:t>
            </a:r>
          </a:p>
        </p:txBody>
      </p:sp>
      <p:sp>
        <p:nvSpPr>
          <p:cNvPr id="3" name="Content Placeholder 2">
            <a:extLst>
              <a:ext uri="{FF2B5EF4-FFF2-40B4-BE49-F238E27FC236}">
                <a16:creationId xmlns:a16="http://schemas.microsoft.com/office/drawing/2014/main" id="{1019F8C0-2458-4834-942A-0DA129AE0C7E}"/>
              </a:ext>
            </a:extLst>
          </p:cNvPr>
          <p:cNvSpPr>
            <a:spLocks noGrp="1"/>
          </p:cNvSpPr>
          <p:nvPr>
            <p:ph idx="1"/>
          </p:nvPr>
        </p:nvSpPr>
        <p:spPr>
          <a:xfrm>
            <a:off x="468313" y="1268760"/>
            <a:ext cx="8229600" cy="4933603"/>
          </a:xfrm>
        </p:spPr>
        <p:txBody>
          <a:bodyPr/>
          <a:lstStyle/>
          <a:p>
            <a:r>
              <a:rPr lang="en-GB" dirty="0"/>
              <a:t>Early-stage students are likely to need more reassurance in your briefings in which the tone of your language may be crucial;</a:t>
            </a:r>
          </a:p>
          <a:p>
            <a:r>
              <a:rPr lang="en-GB" dirty="0"/>
              <a:t>We should aim for as much transparency as possible: no student should be having to guess what you are looking for at any stage of their academic careers;</a:t>
            </a:r>
          </a:p>
          <a:p>
            <a:r>
              <a:rPr lang="en-GB" dirty="0"/>
              <a:t>Whenever we use what may be to them an unfamiliar format, briefings should be linked to trial-runs, risk-free rehearsals and Q&amp;A opportunities to clarify any areas of misconceptions; </a:t>
            </a:r>
          </a:p>
          <a:p>
            <a:r>
              <a:rPr lang="en-GB" dirty="0"/>
              <a:t>This is not ‘</a:t>
            </a:r>
            <a:r>
              <a:rPr lang="en-GB" dirty="0" err="1"/>
              <a:t>spoonfeeding</a:t>
            </a:r>
            <a:r>
              <a:rPr lang="en-GB" dirty="0"/>
              <a:t>’ but instead giving them the knives and forks to feed themselves! </a:t>
            </a:r>
          </a:p>
        </p:txBody>
      </p:sp>
    </p:spTree>
    <p:extLst>
      <p:ext uri="{BB962C8B-B14F-4D97-AF65-F5344CB8AC3E}">
        <p14:creationId xmlns:p14="http://schemas.microsoft.com/office/powerpoint/2010/main" val="6821263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3257-019D-4E0D-AA0E-69BA404FFB53}"/>
              </a:ext>
            </a:extLst>
          </p:cNvPr>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Essential components of an effective assignment brief I would suggest include:</a:t>
            </a:r>
          </a:p>
        </p:txBody>
      </p:sp>
      <p:sp>
        <p:nvSpPr>
          <p:cNvPr id="3" name="Content Placeholder 2">
            <a:extLst>
              <a:ext uri="{FF2B5EF4-FFF2-40B4-BE49-F238E27FC236}">
                <a16:creationId xmlns:a16="http://schemas.microsoft.com/office/drawing/2014/main" id="{234B8900-D9F0-4238-9CF7-C3EC3BCB6AAB}"/>
              </a:ext>
            </a:extLst>
          </p:cNvPr>
          <p:cNvSpPr>
            <a:spLocks noGrp="1"/>
          </p:cNvSpPr>
          <p:nvPr>
            <p:ph idx="1"/>
          </p:nvPr>
        </p:nvSpPr>
        <p:spPr>
          <a:xfrm>
            <a:off x="251520" y="980729"/>
            <a:ext cx="8568952" cy="5221634"/>
          </a:xfrm>
        </p:spPr>
        <p:txBody>
          <a:bodyPr/>
          <a:lstStyle/>
          <a:p>
            <a:r>
              <a:rPr lang="en-GB" sz="2200" dirty="0">
                <a:solidFill>
                  <a:schemeClr val="tx2">
                    <a:lumMod val="60000"/>
                    <a:lumOff val="40000"/>
                  </a:schemeClr>
                </a:solidFill>
              </a:rPr>
              <a:t>Housekeeping arrangements: </a:t>
            </a:r>
            <a:r>
              <a:rPr lang="en-GB" sz="2200" dirty="0"/>
              <a:t>when does it have to be completed? How must it be submitted? Are you setting limitations around format and layout (e.g. font size, margins, use of figures, tables etc)?</a:t>
            </a:r>
          </a:p>
          <a:p>
            <a:r>
              <a:rPr lang="en-GB" sz="2200" dirty="0">
                <a:solidFill>
                  <a:schemeClr val="tx2">
                    <a:lumMod val="60000"/>
                    <a:lumOff val="40000"/>
                  </a:schemeClr>
                </a:solidFill>
              </a:rPr>
              <a:t>Clarifying the scope of the task</a:t>
            </a:r>
            <a:r>
              <a:rPr lang="en-GB" sz="2200" dirty="0"/>
              <a:t>: how big is the task? How many words? Approximately how much time would you intend an average student to spend on this work? How many and what kinds of references should they use?</a:t>
            </a:r>
          </a:p>
          <a:p>
            <a:r>
              <a:rPr lang="en-GB" sz="2200" dirty="0">
                <a:solidFill>
                  <a:schemeClr val="tx2">
                    <a:lumMod val="60000"/>
                    <a:lumOff val="40000"/>
                  </a:schemeClr>
                </a:solidFill>
              </a:rPr>
              <a:t>Support: </a:t>
            </a:r>
            <a:r>
              <a:rPr lang="en-GB" sz="2200" dirty="0"/>
              <a:t>Where can students go for help? How much and what kind of support can they get? (e.g. checking drafts, proofreading);</a:t>
            </a:r>
          </a:p>
          <a:p>
            <a:r>
              <a:rPr lang="en-GB" sz="2200" dirty="0">
                <a:solidFill>
                  <a:schemeClr val="tx2">
                    <a:lumMod val="60000"/>
                    <a:lumOff val="40000"/>
                  </a:schemeClr>
                </a:solidFill>
              </a:rPr>
              <a:t>Good academic conduct: </a:t>
            </a:r>
            <a:r>
              <a:rPr lang="en-GB" sz="2200" dirty="0"/>
              <a:t>what do they need to know about the appropriate levels of peer support? How might plagiarism regulations impact on them?</a:t>
            </a:r>
          </a:p>
          <a:p>
            <a:r>
              <a:rPr lang="en-GB" sz="2200" dirty="0">
                <a:solidFill>
                  <a:schemeClr val="tx2">
                    <a:lumMod val="60000"/>
                    <a:lumOff val="40000"/>
                  </a:schemeClr>
                </a:solidFill>
              </a:rPr>
              <a:t>Choosing the right medium</a:t>
            </a:r>
            <a:r>
              <a:rPr lang="en-GB" sz="2200" dirty="0"/>
              <a:t>: is an oral or video briefing best? What kinds of documentary detail do they need? Is the briefing a dialogue or monologue?</a:t>
            </a:r>
          </a:p>
          <a:p>
            <a:endParaRPr lang="en-GB" sz="2200" dirty="0"/>
          </a:p>
        </p:txBody>
      </p:sp>
    </p:spTree>
    <p:extLst>
      <p:ext uri="{BB962C8B-B14F-4D97-AF65-F5344CB8AC3E}">
        <p14:creationId xmlns:p14="http://schemas.microsoft.com/office/powerpoint/2010/main" val="25466492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9130-5495-4434-B83A-6B38490230A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are exemplars, and how can we use them productively?</a:t>
            </a:r>
          </a:p>
        </p:txBody>
      </p:sp>
      <p:sp>
        <p:nvSpPr>
          <p:cNvPr id="3" name="Content Placeholder 2">
            <a:extLst>
              <a:ext uri="{FF2B5EF4-FFF2-40B4-BE49-F238E27FC236}">
                <a16:creationId xmlns:a16="http://schemas.microsoft.com/office/drawing/2014/main" id="{7E2498B1-DED7-4C0D-8905-002711E2407D}"/>
              </a:ext>
            </a:extLst>
          </p:cNvPr>
          <p:cNvSpPr>
            <a:spLocks noGrp="1"/>
          </p:cNvSpPr>
          <p:nvPr>
            <p:ph idx="1"/>
          </p:nvPr>
        </p:nvSpPr>
        <p:spPr>
          <a:xfrm>
            <a:off x="468313" y="1196975"/>
            <a:ext cx="8229600" cy="5005388"/>
          </a:xfrm>
        </p:spPr>
        <p:txBody>
          <a:bodyPr/>
          <a:lstStyle/>
          <a:p>
            <a:r>
              <a:rPr lang="en-GB" dirty="0"/>
              <a:t>Exemplars are not model answers. They are carefully selected examples of authentic student work from previous cohorts (anonymised and with permission) or teacher-constructed examples (based on your extensive experience of the kinds of responses and common mistakes students make). They are chosen to typify and illustrate designated levels of quality or competence. </a:t>
            </a:r>
          </a:p>
          <a:p>
            <a:r>
              <a:rPr lang="en-GB" dirty="0"/>
              <a:t>The concrete nature of exemplars means that they are able to convey messages in a way that nothing else can (Sadler, 2002). Carefully selected examples can not only help students to ‘see’ what the teacher expects with regard to the task in hand (</a:t>
            </a:r>
            <a:r>
              <a:rPr lang="en-GB" dirty="0" err="1"/>
              <a:t>Scoles</a:t>
            </a:r>
            <a:r>
              <a:rPr lang="en-GB" dirty="0"/>
              <a:t> et al, 2013), but also guide their action.</a:t>
            </a:r>
          </a:p>
          <a:p>
            <a:endParaRPr lang="en-GB" dirty="0"/>
          </a:p>
        </p:txBody>
      </p:sp>
    </p:spTree>
    <p:extLst>
      <p:ext uri="{BB962C8B-B14F-4D97-AF65-F5344CB8AC3E}">
        <p14:creationId xmlns:p14="http://schemas.microsoft.com/office/powerpoint/2010/main" val="1386621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3EB9-52EC-423A-87CF-5C99DDFABA64}"/>
              </a:ext>
            </a:extLst>
          </p:cNvPr>
          <p:cNvSpPr>
            <a:spLocks noGrp="1"/>
          </p:cNvSpPr>
          <p:nvPr>
            <p:ph type="title"/>
          </p:nvPr>
        </p:nvSpPr>
        <p:spPr>
          <a:xfrm>
            <a:off x="251520" y="118268"/>
            <a:ext cx="7704856" cy="1074737"/>
          </a:xfrm>
        </p:spPr>
        <p:txBody>
          <a:bodyPr/>
          <a:lstStyle/>
          <a:p>
            <a:r>
              <a:rPr lang="en-GB" dirty="0"/>
              <a:t>What are you aiming to teach?</a:t>
            </a:r>
          </a:p>
        </p:txBody>
      </p:sp>
      <p:sp>
        <p:nvSpPr>
          <p:cNvPr id="3" name="Content Placeholder 2">
            <a:extLst>
              <a:ext uri="{FF2B5EF4-FFF2-40B4-BE49-F238E27FC236}">
                <a16:creationId xmlns:a16="http://schemas.microsoft.com/office/drawing/2014/main" id="{A7A65E80-1478-416B-9EE9-DCE83BED80CC}"/>
              </a:ext>
            </a:extLst>
          </p:cNvPr>
          <p:cNvSpPr>
            <a:spLocks noGrp="1"/>
          </p:cNvSpPr>
          <p:nvPr>
            <p:ph idx="1"/>
          </p:nvPr>
        </p:nvSpPr>
        <p:spPr/>
        <p:txBody>
          <a:bodyPr/>
          <a:lstStyle/>
          <a:p>
            <a:r>
              <a:rPr lang="en-GB" dirty="0"/>
              <a:t>Content knowledge?</a:t>
            </a:r>
          </a:p>
          <a:p>
            <a:r>
              <a:rPr lang="en-GB" dirty="0"/>
              <a:t>Critical thinking?</a:t>
            </a:r>
          </a:p>
          <a:p>
            <a:r>
              <a:rPr lang="en-GB" dirty="0"/>
              <a:t>Problem identification and solution-finding?</a:t>
            </a:r>
          </a:p>
          <a:p>
            <a:r>
              <a:rPr lang="en-GB" dirty="0"/>
              <a:t>Left-field and creative thinking?</a:t>
            </a:r>
          </a:p>
          <a:p>
            <a:r>
              <a:rPr lang="en-GB" dirty="0"/>
              <a:t>The ability to work with incomplete information and changing circumstances?</a:t>
            </a:r>
          </a:p>
          <a:p>
            <a:r>
              <a:rPr lang="en-GB" dirty="0"/>
              <a:t>Application of knowledge to practical contexts?</a:t>
            </a:r>
          </a:p>
          <a:p>
            <a:pPr marL="0" indent="0">
              <a:buNone/>
            </a:pPr>
            <a:r>
              <a:rPr lang="en-GB" dirty="0"/>
              <a:t>Plus other things you can identify</a:t>
            </a:r>
          </a:p>
          <a:p>
            <a:endParaRPr lang="en-GB" dirty="0"/>
          </a:p>
          <a:p>
            <a:endParaRPr lang="en-GB" dirty="0"/>
          </a:p>
        </p:txBody>
      </p:sp>
    </p:spTree>
    <p:extLst>
      <p:ext uri="{BB962C8B-B14F-4D97-AF65-F5344CB8AC3E}">
        <p14:creationId xmlns:p14="http://schemas.microsoft.com/office/powerpoint/2010/main" val="7779468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3B10-CDEB-4392-BB05-AAD95B87ACEF}"/>
              </a:ext>
            </a:extLst>
          </p:cNvPr>
          <p:cNvSpPr>
            <a:spLocks noGrp="1"/>
          </p:cNvSpPr>
          <p:nvPr>
            <p:ph type="title"/>
          </p:nvPr>
        </p:nvSpPr>
        <p:spPr>
          <a:xfrm>
            <a:off x="457200" y="122239"/>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Exemplars can enable students to:</a:t>
            </a:r>
          </a:p>
        </p:txBody>
      </p:sp>
      <p:sp>
        <p:nvSpPr>
          <p:cNvPr id="3" name="Content Placeholder 2">
            <a:extLst>
              <a:ext uri="{FF2B5EF4-FFF2-40B4-BE49-F238E27FC236}">
                <a16:creationId xmlns:a16="http://schemas.microsoft.com/office/drawing/2014/main" id="{3EFBD1FF-D448-450B-973C-BEB717F1D8BF}"/>
              </a:ext>
            </a:extLst>
          </p:cNvPr>
          <p:cNvSpPr>
            <a:spLocks noGrp="1"/>
          </p:cNvSpPr>
          <p:nvPr>
            <p:ph idx="1"/>
          </p:nvPr>
        </p:nvSpPr>
        <p:spPr>
          <a:xfrm>
            <a:off x="468313" y="1124744"/>
            <a:ext cx="8229600" cy="5077619"/>
          </a:xfrm>
        </p:spPr>
        <p:txBody>
          <a:bodyPr/>
          <a:lstStyle/>
          <a:p>
            <a:pPr lvl="0"/>
            <a:r>
              <a:rPr lang="en-GB" sz="2600" dirty="0"/>
              <a:t>gain a feel for what the final product looks like in terms of layout, structure and language;</a:t>
            </a:r>
          </a:p>
          <a:p>
            <a:pPr lvl="0"/>
            <a:r>
              <a:rPr lang="en-GB" sz="2600" dirty="0"/>
              <a:t>develop their insights into the nature of academic writing; </a:t>
            </a:r>
          </a:p>
          <a:p>
            <a:pPr lvl="0"/>
            <a:r>
              <a:rPr lang="en-GB" sz="2600" dirty="0"/>
              <a:t>raise awareness of the diverse ways a task might fruitfully (or erroneously) be tackled;</a:t>
            </a:r>
          </a:p>
          <a:p>
            <a:pPr lvl="0"/>
            <a:r>
              <a:rPr lang="en-GB" sz="2600" dirty="0"/>
              <a:t>hone students’ evaluative skills.</a:t>
            </a:r>
          </a:p>
          <a:p>
            <a:r>
              <a:rPr lang="en-GB" sz="2600" dirty="0"/>
              <a:t>Act as powerful learning tools (Sadler, 2010), helping students gain insight into the nature of quality and standards, ideally through close analysis and discussion (Hendry et al, 2016). Students typically find exemplars to be more useful than standalone lists of criteria, grids and rubrics (</a:t>
            </a:r>
            <a:r>
              <a:rPr lang="en-GB" sz="2600" dirty="0" err="1"/>
              <a:t>Hawe</a:t>
            </a:r>
            <a:r>
              <a:rPr lang="en-GB" sz="2600" dirty="0"/>
              <a:t> et al, 2017).</a:t>
            </a:r>
          </a:p>
          <a:p>
            <a:endParaRPr lang="en-GB" sz="2600" dirty="0"/>
          </a:p>
        </p:txBody>
      </p:sp>
    </p:spTree>
    <p:extLst>
      <p:ext uri="{BB962C8B-B14F-4D97-AF65-F5344CB8AC3E}">
        <p14:creationId xmlns:p14="http://schemas.microsoft.com/office/powerpoint/2010/main" val="14158443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6B4F-FB8C-4013-824F-806E231D145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can we do when using exemplars? </a:t>
            </a:r>
          </a:p>
        </p:txBody>
      </p:sp>
      <p:sp>
        <p:nvSpPr>
          <p:cNvPr id="3" name="Content Placeholder 2">
            <a:extLst>
              <a:ext uri="{FF2B5EF4-FFF2-40B4-BE49-F238E27FC236}">
                <a16:creationId xmlns:a16="http://schemas.microsoft.com/office/drawing/2014/main" id="{C5ECE1A1-1276-4704-A7CE-136C90C02C66}"/>
              </a:ext>
            </a:extLst>
          </p:cNvPr>
          <p:cNvSpPr>
            <a:spLocks noGrp="1"/>
          </p:cNvSpPr>
          <p:nvPr>
            <p:ph idx="1"/>
          </p:nvPr>
        </p:nvSpPr>
        <p:spPr>
          <a:xfrm>
            <a:off x="457200" y="1196975"/>
            <a:ext cx="8229600" cy="4789488"/>
          </a:xfrm>
        </p:spPr>
        <p:txBody>
          <a:bodyPr/>
          <a:lstStyle/>
          <a:p>
            <a:pPr marL="457200" lvl="0" indent="-457200">
              <a:buSzPct val="100000"/>
              <a:buFont typeface="+mj-lt"/>
              <a:buAutoNum type="arabicPeriod"/>
            </a:pPr>
            <a:r>
              <a:rPr lang="en-GB" dirty="0"/>
              <a:t>Choose examples which will help students firmly grasp task requirements; </a:t>
            </a:r>
          </a:p>
          <a:p>
            <a:pPr marL="457200" lvl="0" indent="-457200">
              <a:buSzPct val="100000"/>
              <a:buFont typeface="+mj-lt"/>
              <a:buAutoNum type="arabicPeriod"/>
            </a:pPr>
            <a:r>
              <a:rPr lang="en-GB" dirty="0"/>
              <a:t>Help students practice applying criteria to samples of work; </a:t>
            </a:r>
          </a:p>
          <a:p>
            <a:pPr marL="457200" lvl="0" indent="-457200">
              <a:buSzPct val="100000"/>
              <a:buFont typeface="+mj-lt"/>
              <a:buAutoNum type="arabicPeriod"/>
            </a:pPr>
            <a:r>
              <a:rPr lang="en-GB" dirty="0"/>
              <a:t>Enable students to reflect deeply on, and discuss, what high quality work looks like; </a:t>
            </a:r>
          </a:p>
          <a:p>
            <a:pPr marL="457200" lvl="0" indent="-457200">
              <a:buSzPct val="100000"/>
              <a:buFont typeface="+mj-lt"/>
              <a:buAutoNum type="arabicPeriod"/>
            </a:pPr>
            <a:r>
              <a:rPr lang="en-GB" dirty="0"/>
              <a:t>Choose examples to promote self-efficacy; </a:t>
            </a:r>
          </a:p>
          <a:p>
            <a:pPr marL="457200" lvl="0" indent="-457200">
              <a:buSzPct val="100000"/>
              <a:buFont typeface="+mj-lt"/>
              <a:buAutoNum type="arabicPeriod"/>
            </a:pPr>
            <a:r>
              <a:rPr lang="en-GB" dirty="0"/>
              <a:t>Carefully orchestrate discussion activities to promote understanding of fruitful learning strategies and approaches;</a:t>
            </a:r>
          </a:p>
          <a:p>
            <a:pPr marL="457200" lvl="0" indent="-457200">
              <a:buSzPct val="100000"/>
              <a:buFont typeface="+mj-lt"/>
              <a:buAutoNum type="arabicPeriod"/>
            </a:pPr>
            <a:r>
              <a:rPr lang="en-GB" dirty="0"/>
              <a:t>Use exemplars-based activities to develop students’ skills to monitor their own work while they are producing it; </a:t>
            </a:r>
          </a:p>
          <a:p>
            <a:pPr marL="457200" lvl="0" indent="-457200">
              <a:buSzPct val="100000"/>
              <a:buFont typeface="+mj-lt"/>
              <a:buAutoNum type="arabicPeriod"/>
            </a:pPr>
            <a:r>
              <a:rPr lang="en-GB" dirty="0"/>
              <a:t>Help them rate their work by comparison with their peers.</a:t>
            </a:r>
          </a:p>
        </p:txBody>
      </p:sp>
    </p:spTree>
    <p:extLst>
      <p:ext uri="{BB962C8B-B14F-4D97-AF65-F5344CB8AC3E}">
        <p14:creationId xmlns:p14="http://schemas.microsoft.com/office/powerpoint/2010/main" val="38601990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609600"/>
            <a:ext cx="8458200" cy="1143000"/>
          </a:xfrm>
          <a:noFill/>
        </p:spPr>
        <p:txBody>
          <a:bodyPr/>
          <a:lstStyle/>
          <a:p>
            <a:pPr eaLnBrk="1" hangingPunct="1"/>
            <a:r>
              <a:rPr lang="en-GB" sz="3600"/>
              <a:t>Involving students in their own assessment: why?</a:t>
            </a:r>
          </a:p>
        </p:txBody>
      </p:sp>
      <p:sp>
        <p:nvSpPr>
          <p:cNvPr id="33795" name="Rectangle 3"/>
          <p:cNvSpPr>
            <a:spLocks noGrp="1" noChangeArrowheads="1"/>
          </p:cNvSpPr>
          <p:nvPr>
            <p:ph type="body" idx="1"/>
          </p:nvPr>
        </p:nvSpPr>
        <p:spPr>
          <a:xfrm>
            <a:off x="304800" y="1916113"/>
            <a:ext cx="8534400" cy="4179887"/>
          </a:xfrm>
        </p:spPr>
        <p:txBody>
          <a:bodyPr/>
          <a:lstStyle/>
          <a:p>
            <a:pPr eaLnBrk="1" hangingPunct="1"/>
            <a:r>
              <a:rPr lang="en-GB" sz="2800"/>
              <a:t>Available research indicates that involving students in their own assessment makes them better learners (deep not surface learning);</a:t>
            </a:r>
          </a:p>
          <a:p>
            <a:pPr eaLnBrk="1" hangingPunct="1"/>
            <a:r>
              <a:rPr lang="en-GB" sz="2800"/>
              <a:t>S &amp;PA have the potential to save some time for staff (but effort is front loaded);</a:t>
            </a:r>
          </a:p>
          <a:p>
            <a:pPr eaLnBrk="1" hangingPunct="1"/>
            <a:r>
              <a:rPr lang="en-GB" sz="2800"/>
              <a:t>With the growth of independent learning, an element of independent assessment makes sense.</a:t>
            </a:r>
          </a:p>
          <a:p>
            <a:pPr eaLnBrk="1" hangingPunct="1"/>
            <a:endParaRPr lang="en-GB" sz="2800"/>
          </a:p>
        </p:txBody>
      </p:sp>
    </p:spTree>
    <p:extLst>
      <p:ext uri="{BB962C8B-B14F-4D97-AF65-F5344CB8AC3E}">
        <p14:creationId xmlns:p14="http://schemas.microsoft.com/office/powerpoint/2010/main" val="5279032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pPr eaLnBrk="1" hangingPunct="1"/>
            <a:r>
              <a:rPr lang="en-GB" sz="3600"/>
              <a:t>More reasons</a:t>
            </a:r>
          </a:p>
        </p:txBody>
      </p:sp>
      <p:sp>
        <p:nvSpPr>
          <p:cNvPr id="34819" name="Rectangle 3"/>
          <p:cNvSpPr>
            <a:spLocks noGrp="1" noChangeArrowheads="1"/>
          </p:cNvSpPr>
          <p:nvPr>
            <p:ph type="body" idx="1"/>
          </p:nvPr>
        </p:nvSpPr>
        <p:spPr>
          <a:xfrm>
            <a:off x="381000" y="1981200"/>
            <a:ext cx="8382000" cy="4114800"/>
          </a:xfrm>
          <a:noFill/>
        </p:spPr>
        <p:txBody>
          <a:bodyPr/>
          <a:lstStyle/>
          <a:p>
            <a:pPr eaLnBrk="1" hangingPunct="1"/>
            <a:r>
              <a:rPr lang="en-GB" sz="2800"/>
              <a:t>Students learning how to give feedback take the feedback they receive more seriously;</a:t>
            </a:r>
          </a:p>
          <a:p>
            <a:pPr eaLnBrk="1" hangingPunct="1"/>
            <a:r>
              <a:rPr lang="en-GB" sz="2800"/>
              <a:t>Students can get inside the criteria and start to work out what they really mean;</a:t>
            </a:r>
          </a:p>
          <a:p>
            <a:pPr eaLnBrk="1" hangingPunct="1"/>
            <a:r>
              <a:rPr lang="en-GB" sz="2800"/>
              <a:t>They are valuable for developing lifelong learning capabilities (“How do I know how I’m doing?”).</a:t>
            </a:r>
          </a:p>
          <a:p>
            <a:pPr eaLnBrk="1" hangingPunct="1"/>
            <a:endParaRPr lang="en-GB" sz="2800"/>
          </a:p>
        </p:txBody>
      </p:sp>
    </p:spTree>
    <p:extLst>
      <p:ext uri="{BB962C8B-B14F-4D97-AF65-F5344CB8AC3E}">
        <p14:creationId xmlns:p14="http://schemas.microsoft.com/office/powerpoint/2010/main" val="36353648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81000"/>
            <a:ext cx="7772400" cy="1143000"/>
          </a:xfrm>
          <a:noFill/>
        </p:spPr>
        <p:txBody>
          <a:bodyPr/>
          <a:lstStyle/>
          <a:p>
            <a:pPr eaLnBrk="1" hangingPunct="1"/>
            <a:r>
              <a:rPr lang="en-GB" sz="3600"/>
              <a:t>However:</a:t>
            </a:r>
          </a:p>
        </p:txBody>
      </p:sp>
      <p:sp>
        <p:nvSpPr>
          <p:cNvPr id="35843" name="Rectangle 3"/>
          <p:cNvSpPr>
            <a:spLocks noGrp="1" noChangeArrowheads="1"/>
          </p:cNvSpPr>
          <p:nvPr>
            <p:ph type="body" idx="1"/>
          </p:nvPr>
        </p:nvSpPr>
        <p:spPr>
          <a:xfrm>
            <a:off x="457200" y="1524000"/>
            <a:ext cx="8305800" cy="4267200"/>
          </a:xfrm>
          <a:noFill/>
        </p:spPr>
        <p:txBody>
          <a:bodyPr/>
          <a:lstStyle/>
          <a:p>
            <a:pPr eaLnBrk="1" hangingPunct="1"/>
            <a:r>
              <a:rPr lang="en-GB" sz="2800"/>
              <a:t>Criteria need to be explicit and clear to all concerned from the outset;</a:t>
            </a:r>
          </a:p>
          <a:p>
            <a:pPr eaLnBrk="1" hangingPunct="1"/>
            <a:r>
              <a:rPr lang="en-GB" sz="2800"/>
              <a:t>Assessment must use evidence matched against the criteria;</a:t>
            </a:r>
          </a:p>
          <a:p>
            <a:pPr eaLnBrk="1" hangingPunct="1"/>
            <a:r>
              <a:rPr lang="en-GB" sz="2800"/>
              <a:t>Students and staff need training and rehearsal before it is implemented ‘for real’.</a:t>
            </a:r>
          </a:p>
          <a:p>
            <a:pPr eaLnBrk="1" hangingPunct="1">
              <a:buFontTx/>
              <a:buNone/>
            </a:pPr>
            <a:r>
              <a:rPr lang="en-GB" sz="2800">
                <a:cs typeface="Times New Roman" pitchFamily="18" charset="0"/>
              </a:rPr>
              <a:t>	</a:t>
            </a:r>
            <a:endParaRPr lang="en-GB" sz="2800"/>
          </a:p>
        </p:txBody>
      </p:sp>
    </p:spTree>
    <p:extLst>
      <p:ext uri="{BB962C8B-B14F-4D97-AF65-F5344CB8AC3E}">
        <p14:creationId xmlns:p14="http://schemas.microsoft.com/office/powerpoint/2010/main" val="40995876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pPr eaLnBrk="1" hangingPunct="1"/>
            <a:r>
              <a:rPr lang="en-GB" sz="3600"/>
              <a:t>Involving students in their own assessment</a:t>
            </a:r>
          </a:p>
        </p:txBody>
      </p:sp>
      <p:sp>
        <p:nvSpPr>
          <p:cNvPr id="36867" name="Rectangle 3"/>
          <p:cNvSpPr>
            <a:spLocks noGrp="1" noChangeArrowheads="1"/>
          </p:cNvSpPr>
          <p:nvPr>
            <p:ph type="body" idx="1"/>
          </p:nvPr>
        </p:nvSpPr>
        <p:spPr>
          <a:xfrm>
            <a:off x="381000" y="1500188"/>
            <a:ext cx="8382000" cy="4595812"/>
          </a:xfrm>
          <a:noFill/>
        </p:spPr>
        <p:txBody>
          <a:bodyPr/>
          <a:lstStyle/>
          <a:p>
            <a:pPr eaLnBrk="1" hangingPunct="1"/>
            <a:r>
              <a:rPr lang="en-GB" sz="2800"/>
              <a:t>Get students to peer each other’s work in class (drafts, posters);</a:t>
            </a:r>
          </a:p>
          <a:p>
            <a:pPr eaLnBrk="1" hangingPunct="1"/>
            <a:r>
              <a:rPr lang="en-GB" sz="2800"/>
              <a:t>Ask them to critique an assignment they hand in, using the same assignment return form as you;</a:t>
            </a:r>
          </a:p>
          <a:p>
            <a:pPr eaLnBrk="1" hangingPunct="1"/>
            <a:r>
              <a:rPr lang="en-GB" sz="2800"/>
              <a:t>Get students to peer assess each other’s presentations</a:t>
            </a:r>
          </a:p>
          <a:p>
            <a:pPr eaLnBrk="1" hangingPunct="1"/>
            <a:r>
              <a:rPr lang="en-GB" sz="2800"/>
              <a:t>Get students to rate their contributions to a group activity.</a:t>
            </a:r>
          </a:p>
          <a:p>
            <a:pPr eaLnBrk="1" hangingPunct="1"/>
            <a:endParaRPr lang="en-GB" sz="2800"/>
          </a:p>
        </p:txBody>
      </p:sp>
    </p:spTree>
    <p:extLst>
      <p:ext uri="{BB962C8B-B14F-4D97-AF65-F5344CB8AC3E}">
        <p14:creationId xmlns:p14="http://schemas.microsoft.com/office/powerpoint/2010/main" val="20969654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a:lstStyle/>
          <a:p>
            <a:pPr eaLnBrk="1" hangingPunct="1"/>
            <a:r>
              <a:rPr lang="en-GB" sz="3600"/>
              <a:t>Implementing self and peer assessment</a:t>
            </a:r>
          </a:p>
        </p:txBody>
      </p:sp>
      <p:sp>
        <p:nvSpPr>
          <p:cNvPr id="37891" name="Rectangle 3"/>
          <p:cNvSpPr>
            <a:spLocks noGrp="1" noChangeArrowheads="1"/>
          </p:cNvSpPr>
          <p:nvPr>
            <p:ph type="body" idx="1"/>
          </p:nvPr>
        </p:nvSpPr>
        <p:spPr>
          <a:noFill/>
        </p:spPr>
        <p:txBody>
          <a:bodyPr/>
          <a:lstStyle/>
          <a:p>
            <a:pPr eaLnBrk="1" hangingPunct="1"/>
            <a:r>
              <a:rPr lang="en-GB" sz="2800"/>
              <a:t>There are no quick fixes in assessment;</a:t>
            </a:r>
          </a:p>
          <a:p>
            <a:pPr eaLnBrk="1" hangingPunct="1"/>
            <a:r>
              <a:rPr lang="en-GB" sz="2800"/>
              <a:t>Effective implementation needs careful briefing of all parties , rehearsal and unpacking;</a:t>
            </a:r>
          </a:p>
          <a:p>
            <a:pPr eaLnBrk="1" hangingPunct="1"/>
            <a:r>
              <a:rPr lang="en-GB" sz="2800"/>
              <a:t>Self and peer assessment rely on the provision of appropriate evidence against clear explicit and readily-available criteria;</a:t>
            </a:r>
          </a:p>
          <a:p>
            <a:pPr eaLnBrk="1" hangingPunct="1"/>
            <a:r>
              <a:rPr lang="en-GB" sz="2800"/>
              <a:t>You need to decide who (self, intra-peer, inter-peer) and how (formatively or summatively) you will implement it.</a:t>
            </a:r>
          </a:p>
          <a:p>
            <a:pPr eaLnBrk="1" hangingPunct="1"/>
            <a:endParaRPr lang="en-GB" sz="2800"/>
          </a:p>
        </p:txBody>
      </p:sp>
    </p:spTree>
    <p:extLst>
      <p:ext uri="{BB962C8B-B14F-4D97-AF65-F5344CB8AC3E}">
        <p14:creationId xmlns:p14="http://schemas.microsoft.com/office/powerpoint/2010/main" val="21658307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a:lstStyle/>
          <a:p>
            <a:pPr eaLnBrk="1" hangingPunct="1"/>
            <a:r>
              <a:rPr lang="en-GB" sz="3600"/>
              <a:t>Students giving feedback to peers</a:t>
            </a:r>
          </a:p>
        </p:txBody>
      </p:sp>
      <p:sp>
        <p:nvSpPr>
          <p:cNvPr id="38915" name="Rectangle 3"/>
          <p:cNvSpPr>
            <a:spLocks noGrp="1" noChangeArrowheads="1"/>
          </p:cNvSpPr>
          <p:nvPr>
            <p:ph type="body" idx="1"/>
          </p:nvPr>
        </p:nvSpPr>
        <p:spPr>
          <a:noFill/>
        </p:spPr>
        <p:txBody>
          <a:bodyPr/>
          <a:lstStyle/>
          <a:p>
            <a:pPr eaLnBrk="1" hangingPunct="1"/>
            <a:r>
              <a:rPr lang="en-GB" sz="2800"/>
              <a:t>Can be hugely beneficial if managed effectively (but there are no quick fixes!);</a:t>
            </a:r>
          </a:p>
          <a:p>
            <a:pPr eaLnBrk="1" hangingPunct="1"/>
            <a:r>
              <a:rPr lang="en-GB" sz="2800"/>
              <a:t>Students will need training or refreshing in purposes and practices of peer feedback;</a:t>
            </a:r>
          </a:p>
          <a:p>
            <a:pPr eaLnBrk="1" hangingPunct="1"/>
            <a:r>
              <a:rPr lang="en-GB" sz="2800"/>
              <a:t>Work on language use is crucial;</a:t>
            </a:r>
          </a:p>
          <a:p>
            <a:pPr eaLnBrk="1" hangingPunct="1"/>
            <a:r>
              <a:rPr lang="en-GB" sz="2800"/>
              <a:t>Building students’ expertise in giving peer feedback helps them get more from the feedback they receive.</a:t>
            </a:r>
          </a:p>
        </p:txBody>
      </p:sp>
    </p:spTree>
    <p:extLst>
      <p:ext uri="{BB962C8B-B14F-4D97-AF65-F5344CB8AC3E}">
        <p14:creationId xmlns:p14="http://schemas.microsoft.com/office/powerpoint/2010/main" val="4357707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Poorly written comments that are nigh on impossible to decode, especially when impenetrable acronyms or abbreviations are used, or where handwriting is in an unfamiliar alphabet and is illegible. </a:t>
            </a:r>
          </a:p>
          <a:p>
            <a:pPr lvl="0"/>
            <a:r>
              <a:rPr lang="en-GB" sz="2800" dirty="0"/>
              <a:t>Cursory and derogatory remarks that leave them feeling demoralised ‘Weak argument’, ‘Shoddy work’, ‘Hopeless’, ‘Under-developed’, and so on. </a:t>
            </a:r>
          </a:p>
          <a:p>
            <a:pPr lvl="0"/>
            <a:r>
              <a:rPr lang="en-GB" sz="2800" dirty="0"/>
              <a:t>Value judgements on them as people rather than on the work in hand. </a:t>
            </a:r>
          </a:p>
        </p:txBody>
      </p:sp>
    </p:spTree>
    <p:extLst>
      <p:ext uri="{BB962C8B-B14F-4D97-AF65-F5344CB8AC3E}">
        <p14:creationId xmlns:p14="http://schemas.microsoft.com/office/powerpoint/2010/main" val="39788039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Five things students really hate about poor feedback</a:t>
            </a:r>
          </a:p>
        </p:txBody>
      </p:sp>
      <p:sp>
        <p:nvSpPr>
          <p:cNvPr id="3" name="Content Placeholder 2"/>
          <p:cNvSpPr>
            <a:spLocks noGrp="1"/>
          </p:cNvSpPr>
          <p:nvPr>
            <p:ph idx="1"/>
          </p:nvPr>
        </p:nvSpPr>
        <p:spPr/>
        <p:txBody>
          <a:bodyPr/>
          <a:lstStyle/>
          <a:p>
            <a:pPr lvl="0"/>
            <a:r>
              <a:rPr lang="en-GB" sz="2800" dirty="0"/>
              <a:t>Vague comments which give few hints on how to improve or remediate errors: ‘OK as far as it goes’, ‘Needs greater depth of argument’, ‘Inappropriate methodology used’, ‘Not written at the right level’. </a:t>
            </a:r>
          </a:p>
          <a:p>
            <a:r>
              <a:rPr lang="en-GB" sz="2800" dirty="0"/>
              <a:t>Feedback that arrives so late that there are no opportunities to put into practice any guidance suggested in time for the submission of the next assignment.</a:t>
            </a:r>
          </a:p>
        </p:txBody>
      </p:sp>
    </p:spTree>
    <p:extLst>
      <p:ext uri="{BB962C8B-B14F-4D97-AF65-F5344CB8AC3E}">
        <p14:creationId xmlns:p14="http://schemas.microsoft.com/office/powerpoint/2010/main" val="10439233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F8DA9-D936-47B2-AF87-0D5AF5CE9A32}"/>
              </a:ext>
            </a:extLst>
          </p:cNvPr>
          <p:cNvSpPr>
            <a:spLocks noGrp="1"/>
          </p:cNvSpPr>
          <p:nvPr>
            <p:ph type="title"/>
          </p:nvPr>
        </p:nvSpPr>
        <p:spPr/>
        <p:txBody>
          <a:bodyPr/>
          <a:lstStyle/>
          <a:p>
            <a:r>
              <a:rPr lang="en-GB" dirty="0"/>
              <a:t>What’s important in terms of professional skills?</a:t>
            </a:r>
          </a:p>
        </p:txBody>
      </p:sp>
      <p:sp>
        <p:nvSpPr>
          <p:cNvPr id="3" name="Content Placeholder 2">
            <a:extLst>
              <a:ext uri="{FF2B5EF4-FFF2-40B4-BE49-F238E27FC236}">
                <a16:creationId xmlns:a16="http://schemas.microsoft.com/office/drawing/2014/main" id="{651C1444-26C3-48CE-A1EC-EB456105A986}"/>
              </a:ext>
            </a:extLst>
          </p:cNvPr>
          <p:cNvSpPr>
            <a:spLocks noGrp="1"/>
          </p:cNvSpPr>
          <p:nvPr>
            <p:ph idx="1"/>
          </p:nvPr>
        </p:nvSpPr>
        <p:spPr/>
        <p:txBody>
          <a:bodyPr/>
          <a:lstStyle/>
          <a:p>
            <a:r>
              <a:rPr lang="en-GB" dirty="0"/>
              <a:t>Use of specialist equipment?</a:t>
            </a:r>
          </a:p>
          <a:p>
            <a:r>
              <a:rPr lang="en-GB" dirty="0"/>
              <a:t>Manual dexterity?</a:t>
            </a:r>
          </a:p>
          <a:p>
            <a:r>
              <a:rPr lang="en-GB" dirty="0"/>
              <a:t>Awareness of health and safety?</a:t>
            </a:r>
          </a:p>
          <a:p>
            <a:r>
              <a:rPr lang="en-GB" dirty="0"/>
              <a:t>Financial/marketing skills?</a:t>
            </a:r>
          </a:p>
          <a:p>
            <a:r>
              <a:rPr lang="en-GB" dirty="0"/>
              <a:t>Self-awareness, stress management, resilience?</a:t>
            </a:r>
          </a:p>
          <a:p>
            <a:r>
              <a:rPr lang="en-GB" dirty="0"/>
              <a:t>What else?</a:t>
            </a:r>
          </a:p>
        </p:txBody>
      </p:sp>
    </p:spTree>
    <p:extLst>
      <p:ext uri="{BB962C8B-B14F-4D97-AF65-F5344CB8AC3E}">
        <p14:creationId xmlns:p14="http://schemas.microsoft.com/office/powerpoint/2010/main" val="24187656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Encouraging students to recognise and use the feedback we provide for them</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t>Delivery of feedback should not be left to chance, so its best to avoid asking students to pick up marked hard copy assignments from departmental offices;</a:t>
            </a:r>
          </a:p>
          <a:p>
            <a:r>
              <a:rPr lang="en-GB" dirty="0"/>
              <a:t>Electronic submission of assignments has benefits and disadvantages but on balance the former outweigh the latter;</a:t>
            </a:r>
          </a:p>
          <a:p>
            <a:r>
              <a:rPr lang="en-GB" dirty="0"/>
              <a:t>Perhaps require students to guestimate expected marks having read your feedback early in their programmes;</a:t>
            </a:r>
          </a:p>
          <a:p>
            <a:r>
              <a:rPr lang="en-GB" dirty="0"/>
              <a:t>‘Assignment handler’ can deliver feedback electronically and only release marks once students have responded;</a:t>
            </a:r>
          </a:p>
          <a:p>
            <a:r>
              <a:rPr lang="en-GB" dirty="0"/>
              <a:t>Audio files of audio feedback can be highly successful in enabling students to capture ‘live’ oral feedback, and can replace written feedback (e.g. JISC project ‘Sounds good’).</a:t>
            </a:r>
          </a:p>
          <a:p>
            <a:endParaRPr lang="en-GB" dirty="0"/>
          </a:p>
        </p:txBody>
      </p:sp>
    </p:spTree>
    <p:extLst>
      <p:ext uri="{BB962C8B-B14F-4D97-AF65-F5344CB8AC3E}">
        <p14:creationId xmlns:p14="http://schemas.microsoft.com/office/powerpoint/2010/main" val="24487842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To better engage learners through feedback and assessment we can:</a:t>
            </a:r>
          </a:p>
        </p:txBody>
      </p:sp>
      <p:sp>
        <p:nvSpPr>
          <p:cNvPr id="44035" name="Content Placeholder 2"/>
          <p:cNvSpPr>
            <a:spLocks noGrp="1"/>
          </p:cNvSpPr>
          <p:nvPr>
            <p:ph idx="1"/>
          </p:nvPr>
        </p:nvSpPr>
        <p:spPr>
          <a:xfrm>
            <a:off x="468313" y="1196975"/>
            <a:ext cx="8229600" cy="5005388"/>
          </a:xfrm>
        </p:spPr>
        <p:txBody>
          <a:bodyPr/>
          <a:lstStyle/>
          <a:p>
            <a:pPr>
              <a:lnSpc>
                <a:spcPct val="100000"/>
              </a:lnSpc>
            </a:pPr>
            <a:r>
              <a:rPr lang="en-GB" sz="2400" dirty="0"/>
              <a:t>Make use of real examples and hot-off-the-press data to keep content and tasks current and relevant;</a:t>
            </a:r>
          </a:p>
          <a:p>
            <a:pPr>
              <a:lnSpc>
                <a:spcPct val="100000"/>
              </a:lnSpc>
            </a:pPr>
            <a:r>
              <a:rPr lang="en-GB" dirty="0"/>
              <a:t>Provide c</a:t>
            </a:r>
            <a:r>
              <a:rPr lang="en-GB" sz="2400" dirty="0"/>
              <a:t>hallenges to students’ thinking without letting individuals feel publicly exposed or humiliated;</a:t>
            </a:r>
          </a:p>
          <a:p>
            <a:pPr>
              <a:lnSpc>
                <a:spcPct val="100000"/>
              </a:lnSpc>
            </a:pPr>
            <a:r>
              <a:rPr lang="en-GB" sz="2400" dirty="0"/>
              <a:t>Relate their learning in class to the forthcoming/ongoing assignment (without slavishly teaching to the exam);</a:t>
            </a:r>
          </a:p>
          <a:p>
            <a:r>
              <a:rPr lang="en-GB" sz="2400" dirty="0"/>
              <a:t>Make spaces for dialogue through formative assessment;</a:t>
            </a:r>
            <a:endParaRPr lang="en-GB" dirty="0"/>
          </a:p>
          <a:p>
            <a:r>
              <a:rPr lang="en-GB" dirty="0"/>
              <a:t>Give them real problems to solve and issues with which to engage;</a:t>
            </a:r>
          </a:p>
          <a:p>
            <a:r>
              <a:rPr lang="en-GB" dirty="0"/>
              <a:t>Identify the skills they need to succeed and provide opportunities to rehearse and develop them;</a:t>
            </a:r>
          </a:p>
          <a:p>
            <a:r>
              <a:rPr lang="en-GB" dirty="0"/>
              <a:t>Never compromise on the quality of the demands we make of them.</a:t>
            </a:r>
          </a:p>
          <a:p>
            <a:pPr>
              <a:lnSpc>
                <a:spcPct val="100000"/>
              </a:lnSpc>
            </a:pPr>
            <a:endParaRPr lang="en-GB" sz="2400" dirty="0"/>
          </a:p>
          <a:p>
            <a:pPr>
              <a:lnSpc>
                <a:spcPct val="100000"/>
              </a:lnSpc>
            </a:pPr>
            <a:endParaRPr lang="en-GB" sz="2400" dirty="0"/>
          </a:p>
        </p:txBody>
      </p:sp>
    </p:spTree>
    <p:extLst>
      <p:ext uri="{BB962C8B-B14F-4D97-AF65-F5344CB8AC3E}">
        <p14:creationId xmlns:p14="http://schemas.microsoft.com/office/powerpoint/2010/main" val="39752623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8"/>
            <a:ext cx="7543800" cy="73501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Making assessment work well</a:t>
            </a:r>
          </a:p>
        </p:txBody>
      </p:sp>
      <p:sp>
        <p:nvSpPr>
          <p:cNvPr id="43011" name="Rectangle 3"/>
          <p:cNvSpPr>
            <a:spLocks noGrp="1" noChangeArrowheads="1"/>
          </p:cNvSpPr>
          <p:nvPr>
            <p:ph type="body" idx="1"/>
          </p:nvPr>
        </p:nvSpPr>
        <p:spPr>
          <a:xfrm>
            <a:off x="228600" y="928688"/>
            <a:ext cx="8686800" cy="5197475"/>
          </a:xfrm>
        </p:spPr>
        <p:txBody>
          <a:bodyPr/>
          <a:lstStyle/>
          <a:p>
            <a:pPr eaLnBrk="1" hangingPunct="1"/>
            <a:r>
              <a:rPr lang="en-GB" sz="2800" dirty="0"/>
              <a:t>Intra-tutor and Inter-tutor reliability need to be assured;</a:t>
            </a:r>
          </a:p>
          <a:p>
            <a:pPr eaLnBrk="1" hangingPunct="1"/>
            <a:r>
              <a:rPr lang="en-GB" sz="2800" dirty="0"/>
              <a:t>Practices and processes need to be transparently fair to all students;</a:t>
            </a:r>
          </a:p>
          <a:p>
            <a:pPr eaLnBrk="1" hangingPunct="1"/>
            <a:r>
              <a:rPr lang="en-GB" sz="2800" dirty="0"/>
              <a:t>Cheats and plagiarisers need to be deterred/punished;</a:t>
            </a:r>
          </a:p>
          <a:p>
            <a:pPr eaLnBrk="1" hangingPunct="1"/>
            <a:r>
              <a:rPr lang="en-GB" sz="2800" dirty="0"/>
              <a:t>Assessment needs to be manageable for both staff and students;</a:t>
            </a:r>
          </a:p>
          <a:p>
            <a:pPr eaLnBrk="1" hangingPunct="1"/>
            <a:r>
              <a:rPr lang="en-GB" sz="2800" dirty="0"/>
              <a:t>Assignments should assess what has been taught/learned, not what it is easy to assess.</a:t>
            </a:r>
            <a:endParaRPr lang="en-GB" dirty="0"/>
          </a:p>
        </p:txBody>
      </p:sp>
    </p:spTree>
    <p:extLst>
      <p:ext uri="{BB962C8B-B14F-4D97-AF65-F5344CB8AC3E}">
        <p14:creationId xmlns:p14="http://schemas.microsoft.com/office/powerpoint/2010/main" val="408566756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F704-9624-488B-9AF8-8FCECCB60FA0}"/>
              </a:ext>
            </a:extLst>
          </p:cNvPr>
          <p:cNvSpPr>
            <a:spLocks noGrp="1"/>
          </p:cNvSpPr>
          <p:nvPr>
            <p:ph type="title"/>
          </p:nvPr>
        </p:nvSpPr>
        <p:spPr>
          <a:xfrm>
            <a:off x="457200" y="122238"/>
            <a:ext cx="7543800" cy="1506561"/>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solidFill>
                  <a:srgbClr val="330066"/>
                </a:solidFill>
              </a:rPr>
              <a:t>Are your students aware of all the processes and procedures we use to ensure fair assessment? </a:t>
            </a:r>
          </a:p>
        </p:txBody>
      </p:sp>
      <p:sp>
        <p:nvSpPr>
          <p:cNvPr id="3" name="Content Placeholder 2">
            <a:extLst>
              <a:ext uri="{FF2B5EF4-FFF2-40B4-BE49-F238E27FC236}">
                <a16:creationId xmlns:a16="http://schemas.microsoft.com/office/drawing/2014/main" id="{15BA3D1C-39BB-4F92-B846-5252259E4B0D}"/>
              </a:ext>
            </a:extLst>
          </p:cNvPr>
          <p:cNvSpPr>
            <a:spLocks noGrp="1"/>
          </p:cNvSpPr>
          <p:nvPr>
            <p:ph idx="1"/>
          </p:nvPr>
        </p:nvSpPr>
        <p:spPr>
          <a:xfrm>
            <a:off x="457200" y="1772816"/>
            <a:ext cx="8229600" cy="4213522"/>
          </a:xfrm>
        </p:spPr>
        <p:txBody>
          <a:bodyPr/>
          <a:lstStyle/>
          <a:p>
            <a:r>
              <a:rPr lang="en-GB" sz="2800" dirty="0"/>
              <a:t>Do they know how we require assessors to match grades to achievement of assessment criteria?</a:t>
            </a:r>
          </a:p>
          <a:p>
            <a:r>
              <a:rPr lang="en-GB" sz="2800" dirty="0"/>
              <a:t>Are they familiar with the steps we take to ensure inter-assessor reliability?</a:t>
            </a:r>
          </a:p>
          <a:p>
            <a:r>
              <a:rPr lang="en-GB" sz="2800" dirty="0"/>
              <a:t>Do they understand that moderation processes are in place, for example through exam boards, to ensure that justice is done to each individual?</a:t>
            </a:r>
          </a:p>
          <a:p>
            <a:r>
              <a:rPr lang="en-GB" sz="2800" dirty="0"/>
              <a:t>Do they get to hear about the work of external examiners (or even get to meet them?)?</a:t>
            </a:r>
          </a:p>
          <a:p>
            <a:endParaRPr lang="en-GB" sz="2800" dirty="0"/>
          </a:p>
        </p:txBody>
      </p:sp>
    </p:spTree>
    <p:extLst>
      <p:ext uri="{BB962C8B-B14F-4D97-AF65-F5344CB8AC3E}">
        <p14:creationId xmlns:p14="http://schemas.microsoft.com/office/powerpoint/2010/main" val="23974632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373F-F05F-4656-A89A-3B7B4079BCBC}"/>
              </a:ext>
            </a:extLst>
          </p:cNvPr>
          <p:cNvSpPr>
            <a:spLocks noGrp="1"/>
          </p:cNvSpPr>
          <p:nvPr>
            <p:ph type="title"/>
          </p:nvPr>
        </p:nvSpPr>
        <p:spPr>
          <a:xfrm>
            <a:off x="179512" y="122238"/>
            <a:ext cx="8229600" cy="1074737"/>
          </a:xfrm>
        </p:spPr>
        <p:txBody>
          <a:bodyPr/>
          <a:lstStyle/>
          <a:p>
            <a:r>
              <a:rPr lang="en-GB" dirty="0"/>
              <a:t>Planning to implement enhancements in </a:t>
            </a:r>
            <a:br>
              <a:rPr lang="en-GB" dirty="0"/>
            </a:br>
            <a:r>
              <a:rPr lang="en-GB" dirty="0"/>
              <a:t>assessment &amp; feedback in your module/programme</a:t>
            </a:r>
          </a:p>
        </p:txBody>
      </p:sp>
      <p:sp>
        <p:nvSpPr>
          <p:cNvPr id="3" name="Content Placeholder 2">
            <a:extLst>
              <a:ext uri="{FF2B5EF4-FFF2-40B4-BE49-F238E27FC236}">
                <a16:creationId xmlns:a16="http://schemas.microsoft.com/office/drawing/2014/main" id="{7830A020-CA5E-48DF-B1F7-9DD681CBE559}"/>
              </a:ext>
            </a:extLst>
          </p:cNvPr>
          <p:cNvSpPr>
            <a:spLocks noGrp="1"/>
          </p:cNvSpPr>
          <p:nvPr>
            <p:ph idx="1"/>
          </p:nvPr>
        </p:nvSpPr>
        <p:spPr/>
        <p:txBody>
          <a:bodyPr/>
          <a:lstStyle/>
          <a:p>
            <a:r>
              <a:rPr lang="en-GB" sz="2800" dirty="0"/>
              <a:t>As an individual, are there changes you would like to make to your assessment practices?</a:t>
            </a:r>
          </a:p>
          <a:p>
            <a:r>
              <a:rPr lang="en-GB" sz="2800" dirty="0"/>
              <a:t>Thinking about the teams you work with, are there ways in which you could use ideas from today’s session to help make your assessment more authentic?</a:t>
            </a:r>
          </a:p>
          <a:p>
            <a:r>
              <a:rPr lang="en-GB" sz="2800" dirty="0"/>
              <a:t>How could your influence impact more widely on colleagues across the university?</a:t>
            </a:r>
          </a:p>
          <a:p>
            <a:endParaRPr lang="en-GB" sz="2800" dirty="0"/>
          </a:p>
        </p:txBody>
      </p:sp>
    </p:spTree>
    <p:extLst>
      <p:ext uri="{BB962C8B-B14F-4D97-AF65-F5344CB8AC3E}">
        <p14:creationId xmlns:p14="http://schemas.microsoft.com/office/powerpoint/2010/main" val="33848118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NSS 2019 Core questionnaire (1)</a:t>
            </a:r>
            <a:br>
              <a:rPr lang="en-GB" dirty="0"/>
            </a:br>
            <a:r>
              <a:rPr lang="en-GB" sz="2000" dirty="0"/>
              <a:t>Response scale: Definitely agree; Mostly agree; Neither agree nor disagree; Mostly disagree; Definitely disagree; Not applicable </a:t>
            </a:r>
            <a:endParaRPr lang="en-GB" dirty="0"/>
          </a:p>
        </p:txBody>
      </p:sp>
      <p:sp>
        <p:nvSpPr>
          <p:cNvPr id="3" name="Content Placeholder 2"/>
          <p:cNvSpPr>
            <a:spLocks noGrp="1"/>
          </p:cNvSpPr>
          <p:nvPr>
            <p:ph idx="1"/>
          </p:nvPr>
        </p:nvSpPr>
        <p:spPr>
          <a:xfrm>
            <a:off x="468313" y="1196975"/>
            <a:ext cx="8229600" cy="5005388"/>
          </a:xfrm>
        </p:spPr>
        <p:txBody>
          <a:bodyPr/>
          <a:lstStyle/>
          <a:p>
            <a:pPr marL="450850" indent="-450850">
              <a:buNone/>
            </a:pPr>
            <a:r>
              <a:rPr lang="en-GB" dirty="0"/>
              <a:t>The teaching on my course</a:t>
            </a:r>
          </a:p>
          <a:p>
            <a:pPr marL="450850" indent="-450850">
              <a:buNone/>
            </a:pPr>
            <a:r>
              <a:rPr lang="en-GB" dirty="0"/>
              <a:t>1. 	Staff are good at explaining things. </a:t>
            </a:r>
          </a:p>
          <a:p>
            <a:pPr marL="450850" indent="-450850">
              <a:buNone/>
            </a:pPr>
            <a:r>
              <a:rPr lang="en-GB" dirty="0"/>
              <a:t>2. 	Staff have made the subject interesting. </a:t>
            </a:r>
          </a:p>
          <a:p>
            <a:pPr marL="450850" indent="-450850">
              <a:buNone/>
            </a:pPr>
            <a:r>
              <a:rPr lang="en-GB" dirty="0"/>
              <a:t>3. 	The course is intellectually stimulating. </a:t>
            </a:r>
          </a:p>
          <a:p>
            <a:pPr marL="450850" indent="-450850">
              <a:buNone/>
            </a:pPr>
            <a:r>
              <a:rPr lang="en-GB" dirty="0"/>
              <a:t>4. 	My course has challenged me to achieve my best work. </a:t>
            </a:r>
          </a:p>
          <a:p>
            <a:pPr marL="450850" indent="-450850">
              <a:buNone/>
            </a:pPr>
            <a:endParaRPr lang="en-GB" dirty="0"/>
          </a:p>
          <a:p>
            <a:pPr marL="450850" indent="-450850">
              <a:buNone/>
            </a:pPr>
            <a:r>
              <a:rPr lang="en-GB" dirty="0"/>
              <a:t>Learning opportunities</a:t>
            </a:r>
          </a:p>
          <a:p>
            <a:pPr marL="450850" indent="-450850">
              <a:buNone/>
            </a:pPr>
            <a:r>
              <a:rPr lang="en-GB" dirty="0"/>
              <a:t>5. 	My course has provided me with opportunities to explore ideas or concepts in depth. </a:t>
            </a:r>
          </a:p>
          <a:p>
            <a:pPr marL="450850" indent="-450850">
              <a:buNone/>
            </a:pPr>
            <a:r>
              <a:rPr lang="en-GB" dirty="0"/>
              <a:t>6. 	My course has provided me with opportunities to bring information and ideas together from different topics. </a:t>
            </a:r>
          </a:p>
          <a:p>
            <a:pPr marL="450850" indent="-450850">
              <a:buNone/>
            </a:pPr>
            <a:r>
              <a:rPr lang="en-GB" dirty="0"/>
              <a:t>7. 	My course has provided me with opportunities to apply what I have learnt. </a:t>
            </a:r>
          </a:p>
          <a:p>
            <a:pPr marL="0" indent="0">
              <a:buNone/>
            </a:pPr>
            <a:endParaRPr lang="en-GB" dirty="0"/>
          </a:p>
        </p:txBody>
      </p:sp>
    </p:spTree>
    <p:extLst>
      <p:ext uri="{BB962C8B-B14F-4D97-AF65-F5344CB8AC3E}">
        <p14:creationId xmlns:p14="http://schemas.microsoft.com/office/powerpoint/2010/main" val="2882676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31813" indent="-531813">
              <a:buNone/>
            </a:pPr>
            <a:r>
              <a:rPr lang="en-GB" dirty="0"/>
              <a:t>Assessment and feedback </a:t>
            </a:r>
          </a:p>
          <a:p>
            <a:pPr marL="531813" indent="-531813">
              <a:buNone/>
            </a:pPr>
            <a:r>
              <a:rPr lang="en-GB" dirty="0"/>
              <a:t>8. 	The criteria used in marking have been clear in advance. </a:t>
            </a:r>
          </a:p>
          <a:p>
            <a:pPr marL="531813" indent="-531813">
              <a:buNone/>
            </a:pPr>
            <a:r>
              <a:rPr lang="en-GB" dirty="0"/>
              <a:t>9. 	Marking and assessment has been fair. </a:t>
            </a:r>
          </a:p>
          <a:p>
            <a:pPr marL="531813" indent="-531813">
              <a:buNone/>
            </a:pPr>
            <a:r>
              <a:rPr lang="en-GB" dirty="0"/>
              <a:t>10. 	Feedback on my work has been timely. </a:t>
            </a:r>
          </a:p>
          <a:p>
            <a:pPr marL="531813" indent="-531813">
              <a:buNone/>
            </a:pPr>
            <a:r>
              <a:rPr lang="en-GB" dirty="0"/>
              <a:t>11. 	I have received helpful comments on my work. </a:t>
            </a:r>
          </a:p>
          <a:p>
            <a:pPr marL="531813" indent="-531813">
              <a:buNone/>
            </a:pPr>
            <a:endParaRPr lang="en-GB" dirty="0"/>
          </a:p>
          <a:p>
            <a:pPr marL="531813" indent="-531813">
              <a:buNone/>
            </a:pPr>
            <a:r>
              <a:rPr lang="en-GB" dirty="0"/>
              <a:t>Academic support </a:t>
            </a:r>
          </a:p>
          <a:p>
            <a:pPr marL="531813" indent="-531813">
              <a:buNone/>
            </a:pPr>
            <a:r>
              <a:rPr lang="en-GB" dirty="0"/>
              <a:t>12.	I have been able to contact staff when I needed to. </a:t>
            </a:r>
          </a:p>
          <a:p>
            <a:pPr marL="531813" indent="-531813">
              <a:buNone/>
            </a:pPr>
            <a:r>
              <a:rPr lang="en-GB" dirty="0"/>
              <a:t>13. 	I have received sufficient advice and guidance in relation to my course. </a:t>
            </a:r>
          </a:p>
          <a:p>
            <a:pPr marL="531813" indent="-531813">
              <a:buNone/>
            </a:pPr>
            <a:r>
              <a:rPr lang="en-GB" dirty="0"/>
              <a:t>14. 	Good advice was available when I needed to make study choices on my course. </a:t>
            </a:r>
          </a:p>
          <a:p>
            <a:pPr marL="0" indent="0">
              <a:buNone/>
            </a:pPr>
            <a:endParaRPr lang="en-GB" dirty="0"/>
          </a:p>
        </p:txBody>
      </p:sp>
      <p:sp>
        <p:nvSpPr>
          <p:cNvPr id="4" name="Title 1"/>
          <p:cNvSpPr>
            <a:spLocks noGrp="1"/>
          </p:cNvSpPr>
          <p:nvPr>
            <p:ph type="title"/>
          </p:nvPr>
        </p:nvSpPr>
        <p:spPr/>
        <p:txBody>
          <a:bodyPr/>
          <a:lstStyle/>
          <a:p>
            <a:r>
              <a:rPr lang="en-GB" dirty="0"/>
              <a:t>NSS 2019 Core questionnaire (2)</a:t>
            </a:r>
            <a:br>
              <a:rPr lang="en-GB" dirty="0"/>
            </a:br>
            <a:r>
              <a:rPr lang="en-GB" sz="2000" dirty="0"/>
              <a:t>Response scale: Definitely agree; Mostly agree; Neither agree nor disagree; Mostly disagree; Definitely disagree; Not applicable </a:t>
            </a:r>
            <a:endParaRPr lang="en-GB" dirty="0"/>
          </a:p>
        </p:txBody>
      </p:sp>
    </p:spTree>
    <p:extLst>
      <p:ext uri="{BB962C8B-B14F-4D97-AF65-F5344CB8AC3E}">
        <p14:creationId xmlns:p14="http://schemas.microsoft.com/office/powerpoint/2010/main" val="36640615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Organisation and management </a:t>
            </a:r>
          </a:p>
          <a:p>
            <a:pPr marL="531813" indent="-531813">
              <a:buNone/>
            </a:pPr>
            <a:r>
              <a:rPr lang="en-GB" dirty="0"/>
              <a:t>15. 	The course is well organised and is running smoothly. </a:t>
            </a:r>
          </a:p>
          <a:p>
            <a:pPr marL="531813" indent="-531813">
              <a:buNone/>
            </a:pPr>
            <a:r>
              <a:rPr lang="en-GB" dirty="0"/>
              <a:t>16. 	The timetable works efficiently for me. </a:t>
            </a:r>
          </a:p>
          <a:p>
            <a:pPr marL="531813" indent="-531813">
              <a:buNone/>
            </a:pPr>
            <a:r>
              <a:rPr lang="en-GB" dirty="0"/>
              <a:t>17. 	Any changes in the course or teaching have been communicated effectively. </a:t>
            </a:r>
          </a:p>
          <a:p>
            <a:pPr marL="531813" indent="-531813">
              <a:buNone/>
            </a:pPr>
            <a:r>
              <a:rPr lang="en-GB" dirty="0"/>
              <a:t>Learning resources </a:t>
            </a:r>
          </a:p>
          <a:p>
            <a:pPr marL="531813" indent="-531813">
              <a:buNone/>
            </a:pPr>
            <a:r>
              <a:rPr lang="en-GB" dirty="0"/>
              <a:t>18. 	The IT resources and facilities provided have supported my learning well. </a:t>
            </a:r>
          </a:p>
          <a:p>
            <a:pPr marL="531813" indent="-531813">
              <a:buNone/>
            </a:pPr>
            <a:r>
              <a:rPr lang="en-GB" dirty="0"/>
              <a:t>19. 	The library resources (e.g. books, online services and learning spaces) have supported my learning well. </a:t>
            </a:r>
          </a:p>
          <a:p>
            <a:pPr marL="531813" indent="-531813">
              <a:buNone/>
            </a:pPr>
            <a:r>
              <a:rPr lang="en-GB" dirty="0"/>
              <a:t>20. 	I have been able to access course-specific resources (e.g. equipment, facilities, software, collections) when I needed to. </a:t>
            </a:r>
          </a:p>
          <a:p>
            <a:pPr marL="0" indent="0">
              <a:buNone/>
            </a:pPr>
            <a:endParaRPr lang="en-GB" dirty="0"/>
          </a:p>
        </p:txBody>
      </p:sp>
      <p:sp>
        <p:nvSpPr>
          <p:cNvPr id="4" name="Title 1"/>
          <p:cNvSpPr>
            <a:spLocks noGrp="1"/>
          </p:cNvSpPr>
          <p:nvPr>
            <p:ph type="title"/>
          </p:nvPr>
        </p:nvSpPr>
        <p:spPr/>
        <p:txBody>
          <a:bodyPr/>
          <a:lstStyle/>
          <a:p>
            <a:r>
              <a:rPr lang="en-GB" dirty="0"/>
              <a:t>NSS 2019 Core questionnaire (3)</a:t>
            </a:r>
            <a:br>
              <a:rPr lang="en-GB" dirty="0"/>
            </a:br>
            <a:r>
              <a:rPr lang="en-GB" sz="2000" dirty="0"/>
              <a:t>Response scale: Definitely agree; Mostly agree; Neither agree nor disagree; Mostly disagree; Definitely disagree; Not applicable </a:t>
            </a:r>
            <a:endParaRPr lang="en-GB" dirty="0"/>
          </a:p>
        </p:txBody>
      </p:sp>
    </p:spTree>
    <p:extLst>
      <p:ext uri="{BB962C8B-B14F-4D97-AF65-F5344CB8AC3E}">
        <p14:creationId xmlns:p14="http://schemas.microsoft.com/office/powerpoint/2010/main" val="25109521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Student voice </a:t>
            </a:r>
          </a:p>
          <a:p>
            <a:pPr marL="531813" indent="-531813">
              <a:buNone/>
            </a:pPr>
            <a:r>
              <a:rPr lang="en-GB" dirty="0"/>
              <a:t>23. 	I have had the right opportunities to provide feedback on my course. </a:t>
            </a:r>
          </a:p>
          <a:p>
            <a:pPr marL="531813" indent="-531813">
              <a:buNone/>
            </a:pPr>
            <a:r>
              <a:rPr lang="en-GB" dirty="0"/>
              <a:t>24. Staff value students’ views and opinions about the course. </a:t>
            </a:r>
          </a:p>
          <a:p>
            <a:pPr marL="531813" indent="-531813">
              <a:buNone/>
            </a:pPr>
            <a:r>
              <a:rPr lang="en-GB" dirty="0"/>
              <a:t>25. 	It is clear how students’ feedback on the course has been acted on. </a:t>
            </a:r>
          </a:p>
          <a:p>
            <a:pPr marL="531813" indent="-531813">
              <a:buNone/>
            </a:pPr>
            <a:r>
              <a:rPr lang="en-GB" dirty="0"/>
              <a:t>26. 	The students’ union (association or guild) effectively represents students’ academic interest. </a:t>
            </a:r>
          </a:p>
          <a:p>
            <a:pPr marL="531813" indent="-531813">
              <a:buNone/>
            </a:pPr>
            <a:r>
              <a:rPr lang="en-GB" dirty="0"/>
              <a:t>27. 	Overall, I am satisfied with the quality of the course. </a:t>
            </a:r>
          </a:p>
          <a:p>
            <a:pPr marL="0" indent="0">
              <a:buNone/>
            </a:pPr>
            <a:endParaRPr lang="en-GB" dirty="0"/>
          </a:p>
        </p:txBody>
      </p:sp>
      <p:sp>
        <p:nvSpPr>
          <p:cNvPr id="4" name="Title 1"/>
          <p:cNvSpPr>
            <a:spLocks noGrp="1"/>
          </p:cNvSpPr>
          <p:nvPr>
            <p:ph type="title"/>
          </p:nvPr>
        </p:nvSpPr>
        <p:spPr/>
        <p:txBody>
          <a:bodyPr/>
          <a:lstStyle/>
          <a:p>
            <a:r>
              <a:rPr lang="en-GB" dirty="0"/>
              <a:t>NSS 2019 Core questionnaire (4)</a:t>
            </a:r>
            <a:br>
              <a:rPr lang="en-GB" dirty="0"/>
            </a:br>
            <a:r>
              <a:rPr lang="en-GB" sz="2000" dirty="0"/>
              <a:t>Response scale: Definitely agree; Mostly agree; Neither agree nor disagree; Mostly disagree; Definitely disagree; Not applicable </a:t>
            </a:r>
            <a:endParaRPr lang="en-GB" dirty="0"/>
          </a:p>
        </p:txBody>
      </p:sp>
    </p:spTree>
    <p:extLst>
      <p:ext uri="{BB962C8B-B14F-4D97-AF65-F5344CB8AC3E}">
        <p14:creationId xmlns:p14="http://schemas.microsoft.com/office/powerpoint/2010/main" val="37263119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263525" indent="-263525">
              <a:buNone/>
            </a:pPr>
            <a:r>
              <a:rPr lang="en-GB" dirty="0"/>
              <a:t>Assessment Reform Group (1999) </a:t>
            </a:r>
            <a:r>
              <a:rPr lang="en-GB" i="1" dirty="0"/>
              <a:t>Assessment for Learning: Beyond the black box, </a:t>
            </a:r>
            <a:r>
              <a:rPr lang="en-GB" dirty="0"/>
              <a:t>Cambridge UK, University of Cambridge School of Education. </a:t>
            </a:r>
          </a:p>
          <a:p>
            <a:pPr marL="263525" indent="-263525">
              <a:buNone/>
            </a:pPr>
            <a:r>
              <a:rPr lang="en-GB" dirty="0"/>
              <a:t>Bain, K. (2004) </a:t>
            </a:r>
            <a:r>
              <a:rPr lang="en-GB" i="1" dirty="0"/>
              <a:t>What the best College Teachers do</a:t>
            </a:r>
            <a:r>
              <a:rPr lang="en-GB" dirty="0"/>
              <a:t>, Cambridge: Harvard University Press.</a:t>
            </a:r>
          </a:p>
          <a:p>
            <a:pPr marL="263525" indent="-263525">
              <a:buNone/>
            </a:pPr>
            <a:r>
              <a:rPr lang="en-GB" dirty="0"/>
              <a:t>Biggs, J. and Tang, C. (2011) </a:t>
            </a:r>
            <a:r>
              <a:rPr lang="en-GB" i="1" dirty="0"/>
              <a:t>Teaching for Quality Learning at University, </a:t>
            </a:r>
            <a:r>
              <a:rPr lang="en-GB" dirty="0"/>
              <a:t>Maidenhead: Open University Press.</a:t>
            </a:r>
          </a:p>
          <a:p>
            <a:pPr marL="263525" indent="-263525">
              <a:buNone/>
            </a:pPr>
            <a:r>
              <a:rPr lang="en-GB" dirty="0" err="1"/>
              <a:t>Bloxham</a:t>
            </a:r>
            <a:r>
              <a:rPr lang="en-GB" dirty="0"/>
              <a:t>, S. and Boyd, P. (2007) </a:t>
            </a:r>
            <a:r>
              <a:rPr lang="en-GB" i="1" dirty="0"/>
              <a:t>Developing effective assessment in higher education: a practical guide</a:t>
            </a:r>
            <a:r>
              <a:rPr lang="en-GB" dirty="0"/>
              <a:t>, Maidenhead, Open University Press.</a:t>
            </a:r>
          </a:p>
          <a:p>
            <a:pPr marL="263525" indent="-263525">
              <a:buNone/>
            </a:pPr>
            <a:r>
              <a:rPr lang="en-GB" dirty="0" err="1"/>
              <a:t>Boud</a:t>
            </a:r>
            <a:r>
              <a:rPr lang="en-GB" dirty="0"/>
              <a:t>, D. (1995) </a:t>
            </a:r>
            <a:r>
              <a:rPr lang="en-GB" i="1" dirty="0"/>
              <a:t>Enhancing learning through self-assessment,</a:t>
            </a:r>
            <a:r>
              <a:rPr lang="en-GB" dirty="0"/>
              <a:t> London: Routledge.</a:t>
            </a:r>
          </a:p>
          <a:p>
            <a:pPr marL="263525" indent="-263525">
              <a:buNone/>
            </a:pPr>
            <a:r>
              <a:rPr lang="en-GB" dirty="0" err="1"/>
              <a:t>Boud</a:t>
            </a:r>
            <a:r>
              <a:rPr lang="en-GB" dirty="0"/>
              <a:t>, D. and Associates (2010) </a:t>
            </a:r>
            <a:r>
              <a:rPr lang="en-GB" i="1" dirty="0"/>
              <a:t>Assessment 2020: seven propositions for assessment reform in higher education </a:t>
            </a:r>
            <a:r>
              <a:rPr lang="en-GB" dirty="0"/>
              <a:t>Sydney: Australian Learning and Teaching Council.</a:t>
            </a:r>
            <a:endParaRPr lang="en-GB" sz="2000" dirty="0"/>
          </a:p>
        </p:txBody>
      </p:sp>
    </p:spTree>
    <p:extLst>
      <p:ext uri="{BB962C8B-B14F-4D97-AF65-F5344CB8AC3E}">
        <p14:creationId xmlns:p14="http://schemas.microsoft.com/office/powerpoint/2010/main" val="741179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6722-758E-426F-9AD3-61C52C639F93}"/>
              </a:ext>
            </a:extLst>
          </p:cNvPr>
          <p:cNvSpPr>
            <a:spLocks noGrp="1"/>
          </p:cNvSpPr>
          <p:nvPr>
            <p:ph type="title"/>
          </p:nvPr>
        </p:nvSpPr>
        <p:spPr/>
        <p:txBody>
          <a:bodyPr/>
          <a:lstStyle/>
          <a:p>
            <a:r>
              <a:rPr lang="en-GB" dirty="0"/>
              <a:t>What’s important in terms of social and interactive capabilities?</a:t>
            </a:r>
          </a:p>
        </p:txBody>
      </p:sp>
      <p:sp>
        <p:nvSpPr>
          <p:cNvPr id="3" name="Content Placeholder 2">
            <a:extLst>
              <a:ext uri="{FF2B5EF4-FFF2-40B4-BE49-F238E27FC236}">
                <a16:creationId xmlns:a16="http://schemas.microsoft.com/office/drawing/2014/main" id="{E63A1300-43CF-421D-9372-374E4703D6A6}"/>
              </a:ext>
            </a:extLst>
          </p:cNvPr>
          <p:cNvSpPr>
            <a:spLocks noGrp="1"/>
          </p:cNvSpPr>
          <p:nvPr>
            <p:ph idx="1"/>
          </p:nvPr>
        </p:nvSpPr>
        <p:spPr/>
        <p:txBody>
          <a:bodyPr/>
          <a:lstStyle/>
          <a:p>
            <a:r>
              <a:rPr lang="en-GB" dirty="0"/>
              <a:t>The ability to form and work effectively in teams?</a:t>
            </a:r>
          </a:p>
          <a:p>
            <a:r>
              <a:rPr lang="en-GB" dirty="0"/>
              <a:t>Leadership (and followership/collective responsibility)?</a:t>
            </a:r>
          </a:p>
          <a:p>
            <a:r>
              <a:rPr lang="en-GB" dirty="0"/>
              <a:t>Emotional intelligence and the capability to recognise and work with the needs, strengths and weaknesses, and limitations of others?</a:t>
            </a:r>
          </a:p>
          <a:p>
            <a:r>
              <a:rPr lang="en-GB" dirty="0"/>
              <a:t>Resilience in the face of failure, self-awareness, stress management, resilience, coping strategies and the ability to bounce-back?</a:t>
            </a:r>
          </a:p>
          <a:p>
            <a:r>
              <a:rPr lang="en-GB" dirty="0"/>
              <a:t>The capability to recognise when additional support/guidance/advice is needed and to seek it out?</a:t>
            </a:r>
          </a:p>
          <a:p>
            <a:pPr marL="0" indent="0">
              <a:buNone/>
            </a:pPr>
            <a:r>
              <a:rPr lang="en-GB" dirty="0"/>
              <a:t>Plus other things you can identify</a:t>
            </a:r>
          </a:p>
          <a:p>
            <a:endParaRPr lang="en-GB" dirty="0"/>
          </a:p>
        </p:txBody>
      </p:sp>
    </p:spTree>
    <p:extLst>
      <p:ext uri="{BB962C8B-B14F-4D97-AF65-F5344CB8AC3E}">
        <p14:creationId xmlns:p14="http://schemas.microsoft.com/office/powerpoint/2010/main" val="16050596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2398" y="260648"/>
            <a:ext cx="7543800" cy="533398"/>
          </a:xfrm>
        </p:spPr>
        <p:txBody>
          <a:bodyPr/>
          <a:lstStyle/>
          <a:p>
            <a:r>
              <a:rPr lang="en-GB" dirty="0"/>
              <a:t>Useful references: 2</a:t>
            </a:r>
          </a:p>
        </p:txBody>
      </p:sp>
      <p:sp>
        <p:nvSpPr>
          <p:cNvPr id="3" name="Content Placeholder 2"/>
          <p:cNvSpPr>
            <a:spLocks noGrp="1"/>
          </p:cNvSpPr>
          <p:nvPr>
            <p:ph idx="1"/>
          </p:nvPr>
        </p:nvSpPr>
        <p:spPr>
          <a:xfrm>
            <a:off x="452002" y="681933"/>
            <a:ext cx="8229600" cy="5189992"/>
          </a:xfrm>
        </p:spPr>
        <p:txBody>
          <a:bodyPr/>
          <a:lstStyle/>
          <a:p>
            <a:pPr marL="360363" indent="-360363">
              <a:buNone/>
            </a:pPr>
            <a:r>
              <a:rPr lang="en-GB" sz="2300" dirty="0"/>
              <a:t>Brown, S. (2012) Assimilate compendium, Leeds, Leeds Met Press</a:t>
            </a:r>
          </a:p>
          <a:p>
            <a:pPr marL="360363" indent="-360363">
              <a:buNone/>
            </a:pPr>
            <a:r>
              <a:rPr lang="en-GB" sz="2300" dirty="0"/>
              <a:t>Brown, S. (2012) ‘What are the perceived differences between assessing at Masters level and undergraduate level assessment? Some findings from an NTFS–funded project’ Innovations in Education and Teaching International, forthcoming</a:t>
            </a:r>
          </a:p>
          <a:p>
            <a:pPr marL="360363" indent="-360363">
              <a:buNone/>
            </a:pPr>
            <a:r>
              <a:rPr lang="en-GB" sz="2300" dirty="0"/>
              <a:t>Brown, S., </a:t>
            </a:r>
            <a:r>
              <a:rPr lang="en-GB" sz="2300" dirty="0" err="1"/>
              <a:t>Deignan</a:t>
            </a:r>
            <a:r>
              <a:rPr lang="en-GB" sz="2300" dirty="0"/>
              <a:t>, T. Race, P. and Priestley, J. (2012) ‘Assessing students at Masters Level: learning points for Educational Developers’ Educational Developments, SEDA, Birmingham.</a:t>
            </a:r>
          </a:p>
          <a:p>
            <a:pPr marL="360363" indent="-360363">
              <a:buNone/>
            </a:pPr>
            <a:r>
              <a:rPr lang="en-GB" sz="2300" dirty="0"/>
              <a:t>Brown, S (2012) ‘Diverse and innovative assessment at Masters Level: alternatives to conventional written assignments’ in AISHE-J: The All Ireland Journal of Teaching and Learning in Higher Education Vol 4, No 2.</a:t>
            </a:r>
          </a:p>
          <a:p>
            <a:pPr marL="360363" indent="-360363">
              <a:buNone/>
            </a:pPr>
            <a:r>
              <a:rPr lang="en-GB" sz="2300" dirty="0"/>
              <a:t>Brown, S. (2014) </a:t>
            </a:r>
            <a:r>
              <a:rPr lang="en-GB" sz="2300" i="1" dirty="0"/>
              <a:t>Learning, teaching and assessment in higher education: global perspectives</a:t>
            </a:r>
            <a:r>
              <a:rPr lang="en-GB" sz="2300" dirty="0"/>
              <a:t>. London: Palgrave Macmillan.</a:t>
            </a:r>
          </a:p>
        </p:txBody>
      </p:sp>
    </p:spTree>
    <p:extLst>
      <p:ext uri="{BB962C8B-B14F-4D97-AF65-F5344CB8AC3E}">
        <p14:creationId xmlns:p14="http://schemas.microsoft.com/office/powerpoint/2010/main" val="306665714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EF6F0-B0BD-4DEE-A859-4528AE18F51E}"/>
              </a:ext>
            </a:extLst>
          </p:cNvPr>
          <p:cNvSpPr>
            <a:spLocks noGrp="1"/>
          </p:cNvSpPr>
          <p:nvPr>
            <p:ph idx="1"/>
          </p:nvPr>
        </p:nvSpPr>
        <p:spPr/>
        <p:txBody>
          <a:bodyPr/>
          <a:lstStyle/>
          <a:p>
            <a:pPr marL="263525" indent="-263525">
              <a:buNone/>
            </a:pPr>
            <a:r>
              <a:rPr lang="en-GB" dirty="0"/>
              <a:t>Brown, S. and </a:t>
            </a:r>
            <a:r>
              <a:rPr lang="en-GB" dirty="0" err="1"/>
              <a:t>Glasner</a:t>
            </a:r>
            <a:r>
              <a:rPr lang="en-GB" dirty="0"/>
              <a:t>, A. (eds.) (1999) </a:t>
            </a:r>
            <a:r>
              <a:rPr lang="en-GB" i="1" dirty="0"/>
              <a:t>Assessment Matters in Higher Education, Choosing and Using Diverse Approaches</a:t>
            </a:r>
            <a:r>
              <a:rPr lang="en-GB" dirty="0"/>
              <a:t>, Maidenhead: Open University Press.</a:t>
            </a:r>
          </a:p>
          <a:p>
            <a:pPr marL="263525" indent="-263525">
              <a:buNone/>
            </a:pPr>
            <a:r>
              <a:rPr lang="en-GB" dirty="0"/>
              <a:t>Brown, S. and Knight, P. (1994) </a:t>
            </a:r>
            <a:r>
              <a:rPr lang="en-GB" i="1" dirty="0"/>
              <a:t>Assessing Learners in Higher Education</a:t>
            </a:r>
            <a:r>
              <a:rPr lang="en-GB" dirty="0"/>
              <a:t>, London: Kogan Page.</a:t>
            </a:r>
          </a:p>
          <a:p>
            <a:pPr marL="263525" indent="-263525">
              <a:buNone/>
            </a:pPr>
            <a:r>
              <a:rPr lang="en-US" dirty="0"/>
              <a:t>Brown, S. and Race, P. (2012) </a:t>
            </a:r>
            <a:r>
              <a:rPr lang="en-GB" i="1" dirty="0"/>
              <a:t>Using effective assessment to promote learning </a:t>
            </a:r>
            <a:r>
              <a:rPr lang="en-GB" dirty="0"/>
              <a:t>in Hunt, L. and Chambers, D. (2012) </a:t>
            </a:r>
            <a:r>
              <a:rPr lang="en-GB" i="1" dirty="0"/>
              <a:t>University Teaching in Focus, Victoria, Australia, Acer Press. P74-91</a:t>
            </a:r>
            <a:endParaRPr lang="en-GB" dirty="0"/>
          </a:p>
          <a:p>
            <a:pPr marL="263525" indent="-263525">
              <a:buNone/>
            </a:pPr>
            <a:r>
              <a:rPr lang="en-GB" dirty="0"/>
              <a:t>Brown, S. Rust, C. &amp; Gibbs, G. (1994) </a:t>
            </a:r>
            <a:r>
              <a:rPr lang="en-GB" i="1" dirty="0"/>
              <a:t>Strategies for Diversifying Assessment,</a:t>
            </a:r>
            <a:r>
              <a:rPr lang="en-GB" dirty="0"/>
              <a:t> Oxford: Oxford Centre for Staff Development. </a:t>
            </a:r>
          </a:p>
          <a:p>
            <a:endParaRPr lang="en-GB" dirty="0"/>
          </a:p>
        </p:txBody>
      </p:sp>
      <p:sp>
        <p:nvSpPr>
          <p:cNvPr id="4" name="Title 1">
            <a:extLst>
              <a:ext uri="{FF2B5EF4-FFF2-40B4-BE49-F238E27FC236}">
                <a16:creationId xmlns:a16="http://schemas.microsoft.com/office/drawing/2014/main" id="{4ABB4492-9312-4B7D-BC37-CAC05A8AB3B8}"/>
              </a:ext>
            </a:extLst>
          </p:cNvPr>
          <p:cNvSpPr>
            <a:spLocks noGrp="1"/>
          </p:cNvSpPr>
          <p:nvPr>
            <p:ph type="title"/>
          </p:nvPr>
        </p:nvSpPr>
        <p:spPr>
          <a:xfrm>
            <a:off x="468313" y="118268"/>
            <a:ext cx="7543800" cy="1074737"/>
          </a:xfrm>
        </p:spPr>
        <p:txBody>
          <a:bodyPr/>
          <a:lstStyle/>
          <a:p>
            <a:r>
              <a:rPr lang="en-GB" dirty="0"/>
              <a:t>Useful references: 3</a:t>
            </a:r>
          </a:p>
        </p:txBody>
      </p:sp>
    </p:spTree>
    <p:extLst>
      <p:ext uri="{BB962C8B-B14F-4D97-AF65-F5344CB8AC3E}">
        <p14:creationId xmlns:p14="http://schemas.microsoft.com/office/powerpoint/2010/main" val="35342174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354434"/>
          </a:xfrm>
        </p:spPr>
        <p:txBody>
          <a:bodyPr/>
          <a:lstStyle/>
          <a:p>
            <a:r>
              <a:rPr lang="en-GB" dirty="0"/>
              <a:t>Useful references: 4</a:t>
            </a:r>
          </a:p>
        </p:txBody>
      </p:sp>
      <p:sp>
        <p:nvSpPr>
          <p:cNvPr id="3" name="Content Placeholder 2"/>
          <p:cNvSpPr>
            <a:spLocks noGrp="1"/>
          </p:cNvSpPr>
          <p:nvPr>
            <p:ph idx="1"/>
          </p:nvPr>
        </p:nvSpPr>
        <p:spPr>
          <a:xfrm>
            <a:off x="107504" y="576295"/>
            <a:ext cx="8928992" cy="5271634"/>
          </a:xfrm>
        </p:spPr>
        <p:txBody>
          <a:bodyPr/>
          <a:lstStyle/>
          <a:p>
            <a:pPr marL="360363" indent="-360363">
              <a:buNone/>
            </a:pPr>
            <a:r>
              <a:rPr lang="en-US" dirty="0"/>
              <a:t>Carless, D., </a:t>
            </a:r>
            <a:r>
              <a:rPr lang="en-US" dirty="0" err="1"/>
              <a:t>Joughin</a:t>
            </a:r>
            <a:r>
              <a:rPr lang="en-US" dirty="0"/>
              <a:t>, G., </a:t>
            </a:r>
            <a:r>
              <a:rPr lang="en-US" dirty="0" err="1"/>
              <a:t>Ngar</a:t>
            </a:r>
            <a:r>
              <a:rPr lang="en-US" dirty="0"/>
              <a:t>-Fun Liu </a:t>
            </a:r>
            <a:r>
              <a:rPr lang="en-US" i="1" dirty="0"/>
              <a:t>et al</a:t>
            </a:r>
            <a:r>
              <a:rPr lang="en-US" dirty="0"/>
              <a:t> (2006) </a:t>
            </a:r>
            <a:r>
              <a:rPr lang="en-US" i="1" dirty="0"/>
              <a:t>How Assessment supports learning: Learning orientated assessment in action </a:t>
            </a:r>
            <a:r>
              <a:rPr lang="en-US" dirty="0"/>
              <a:t>Hong Kong: Hong Kong University Press.</a:t>
            </a:r>
            <a:endParaRPr lang="en-GB" dirty="0"/>
          </a:p>
          <a:p>
            <a:pPr marL="360363" indent="-360363">
              <a:buNone/>
            </a:pPr>
            <a:r>
              <a:rPr lang="en-GB" dirty="0"/>
              <a:t>David Carless &amp; David Boud (2018): The development of student feedback literacy: enabling uptake of feedback, Assessment &amp; Evaluation in Higher Education, DOI:10.1080/02602938.2018.1463354</a:t>
            </a:r>
          </a:p>
          <a:p>
            <a:pPr marL="360363" indent="-360363">
              <a:buNone/>
            </a:pPr>
            <a:r>
              <a:rPr lang="en-GB" dirty="0"/>
              <a:t>Carroll, J. and Ryan, J. (2005) </a:t>
            </a:r>
            <a:r>
              <a:rPr lang="en-GB" i="1" dirty="0"/>
              <a:t>Teaching International students: improving learning for all. </a:t>
            </a:r>
            <a:r>
              <a:rPr lang="en-GB" dirty="0"/>
              <a:t>London: Routledge SEDA series.</a:t>
            </a:r>
          </a:p>
          <a:p>
            <a:pPr marL="360363" indent="-360363">
              <a:buNone/>
            </a:pPr>
            <a:r>
              <a:rPr lang="en-GB" dirty="0"/>
              <a:t>Crooks, T. (1988) </a:t>
            </a:r>
            <a:r>
              <a:rPr lang="en-GB" i="1" dirty="0"/>
              <a:t>Assessing student performance, </a:t>
            </a:r>
            <a:r>
              <a:rPr lang="en-GB" dirty="0"/>
              <a:t>HERDSA Green Guide No 8 HERDSA (reprinted 1994).</a:t>
            </a:r>
          </a:p>
          <a:p>
            <a:pPr marL="360363" indent="-360363">
              <a:buNone/>
            </a:pPr>
            <a:r>
              <a:rPr lang="en-GB" dirty="0" err="1"/>
              <a:t>Crosling</a:t>
            </a:r>
            <a:r>
              <a:rPr lang="en-GB" dirty="0"/>
              <a:t>, G., Thomas, L. and </a:t>
            </a:r>
            <a:r>
              <a:rPr lang="en-GB" dirty="0" err="1"/>
              <a:t>Heagney</a:t>
            </a:r>
            <a:r>
              <a:rPr lang="en-GB" dirty="0"/>
              <a:t>, M. (2008) </a:t>
            </a:r>
            <a:r>
              <a:rPr lang="en-GB" i="1" dirty="0"/>
              <a:t>Improving student retention in Higher Education,</a:t>
            </a:r>
            <a:r>
              <a:rPr lang="en-GB" dirty="0"/>
              <a:t> London and New York: Routledge. </a:t>
            </a:r>
          </a:p>
          <a:p>
            <a:pPr marL="360363" indent="-360363">
              <a:buNone/>
            </a:pPr>
            <a:r>
              <a:rPr lang="en-GB" dirty="0" err="1"/>
              <a:t>Falchikov</a:t>
            </a:r>
            <a:r>
              <a:rPr lang="en-GB" dirty="0"/>
              <a:t>, N. (2004) </a:t>
            </a:r>
            <a:r>
              <a:rPr lang="en-GB" i="1" dirty="0"/>
              <a:t>Improving Assessment through Student Involvement: Practical Solutions for Aiding Learning in Higher and Further Education,</a:t>
            </a:r>
            <a:r>
              <a:rPr lang="en-GB" dirty="0"/>
              <a:t> London: Routledge.</a:t>
            </a:r>
          </a:p>
        </p:txBody>
      </p:sp>
    </p:spTree>
    <p:extLst>
      <p:ext uri="{BB962C8B-B14F-4D97-AF65-F5344CB8AC3E}">
        <p14:creationId xmlns:p14="http://schemas.microsoft.com/office/powerpoint/2010/main" val="35011150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5</a:t>
            </a:r>
          </a:p>
        </p:txBody>
      </p:sp>
      <p:sp>
        <p:nvSpPr>
          <p:cNvPr id="3" name="Content Placeholder 2"/>
          <p:cNvSpPr>
            <a:spLocks noGrp="1"/>
          </p:cNvSpPr>
          <p:nvPr>
            <p:ph idx="1"/>
          </p:nvPr>
        </p:nvSpPr>
        <p:spPr/>
        <p:txBody>
          <a:bodyPr/>
          <a:lstStyle/>
          <a:p>
            <a:pPr marL="360363" indent="-360363">
              <a:buNone/>
            </a:pPr>
            <a:r>
              <a:rPr lang="en-GB" dirty="0"/>
              <a:t>Gibbs, G. (1999) </a:t>
            </a:r>
            <a:r>
              <a:rPr lang="en-GB" i="1" dirty="0"/>
              <a:t>Using assessment strategically to change the way students learn</a:t>
            </a:r>
            <a:r>
              <a:rPr lang="en-GB" dirty="0"/>
              <a:t>, in Brown S. &amp; </a:t>
            </a:r>
            <a:r>
              <a:rPr lang="en-GB" dirty="0" err="1"/>
              <a:t>Glasner</a:t>
            </a:r>
            <a:r>
              <a:rPr lang="en-GB" dirty="0"/>
              <a:t>, A. (eds.), </a:t>
            </a:r>
            <a:r>
              <a:rPr lang="en-GB" i="1" dirty="0"/>
              <a:t>Assessment Matters in Higher Education: Choosing and Using Diverse Approaches, </a:t>
            </a:r>
            <a:r>
              <a:rPr lang="en-GB" dirty="0"/>
              <a:t>Maidenhead: SRHE/Open University Press.</a:t>
            </a:r>
          </a:p>
          <a:p>
            <a:pPr marL="360363" indent="-360363">
              <a:buNone/>
            </a:pPr>
            <a:r>
              <a:rPr lang="en-GB" dirty="0"/>
              <a:t>Higher Education Academy (2012) </a:t>
            </a:r>
            <a:r>
              <a:rPr lang="en-GB" i="1" dirty="0"/>
              <a:t>A marked improvement; transforming assessment in higher education</a:t>
            </a:r>
            <a:r>
              <a:rPr lang="en-GB" dirty="0"/>
              <a:t>, York: HEA.</a:t>
            </a:r>
          </a:p>
          <a:p>
            <a:pPr marL="360363" indent="-360363">
              <a:buNone/>
            </a:pPr>
            <a:r>
              <a:rPr lang="en-GB" dirty="0" err="1"/>
              <a:t>Hounsell</a:t>
            </a:r>
            <a:r>
              <a:rPr lang="en-GB" dirty="0"/>
              <a:t>, D. (2008). The trouble with feedback: New challenges, emerging strategies, </a:t>
            </a:r>
            <a:r>
              <a:rPr lang="en-GB" i="1" dirty="0"/>
              <a:t>Interchange, Spring</a:t>
            </a:r>
            <a:r>
              <a:rPr lang="en-GB" dirty="0"/>
              <a:t>, Accessed at </a:t>
            </a:r>
            <a:r>
              <a:rPr lang="en-GB" u="sng" dirty="0">
                <a:hlinkClick r:id="rId2"/>
              </a:rPr>
              <a:t>www.tla.ed.ac.uk/interchange</a:t>
            </a:r>
            <a:r>
              <a:rPr lang="en-GB" dirty="0"/>
              <a:t>.</a:t>
            </a:r>
          </a:p>
          <a:p>
            <a:pPr marL="360363" indent="-360363">
              <a:buNone/>
            </a:pPr>
            <a:r>
              <a:rPr lang="en-GB" dirty="0"/>
              <a:t>Knight, P. and Yorke, M. (2003) </a:t>
            </a:r>
            <a:r>
              <a:rPr lang="en-GB" i="1" dirty="0"/>
              <a:t>Assessment, learning and employability</a:t>
            </a:r>
            <a:r>
              <a:rPr lang="en-GB" dirty="0"/>
              <a:t> Maidenhead, UK: SRHE/Open University Press.</a:t>
            </a:r>
          </a:p>
        </p:txBody>
      </p:sp>
    </p:spTree>
    <p:extLst>
      <p:ext uri="{BB962C8B-B14F-4D97-AF65-F5344CB8AC3E}">
        <p14:creationId xmlns:p14="http://schemas.microsoft.com/office/powerpoint/2010/main" val="36528548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6</a:t>
            </a:r>
          </a:p>
        </p:txBody>
      </p:sp>
      <p:sp>
        <p:nvSpPr>
          <p:cNvPr id="3" name="Content Placeholder 2"/>
          <p:cNvSpPr>
            <a:spLocks noGrp="1"/>
          </p:cNvSpPr>
          <p:nvPr>
            <p:ph idx="1"/>
          </p:nvPr>
        </p:nvSpPr>
        <p:spPr/>
        <p:txBody>
          <a:bodyPr/>
          <a:lstStyle/>
          <a:p>
            <a:pPr marL="360363" indent="-360363">
              <a:buNone/>
            </a:pPr>
            <a:r>
              <a:rPr lang="en-GB" dirty="0"/>
              <a:t>McDowell, L. and Brown, S. (1998) </a:t>
            </a:r>
            <a:r>
              <a:rPr lang="en-GB" i="1" dirty="0"/>
              <a:t>Assessing students: cheating and plagiarism</a:t>
            </a:r>
            <a:r>
              <a:rPr lang="en-GB" dirty="0"/>
              <a:t>, Newcastle: Red Guide 10/11 University of Northumbria.</a:t>
            </a:r>
          </a:p>
          <a:p>
            <a:pPr marL="360363" indent="-360363">
              <a:buNone/>
            </a:pPr>
            <a:r>
              <a:rPr lang="en-GB" dirty="0" err="1"/>
              <a:t>Mentkowski</a:t>
            </a:r>
            <a:r>
              <a:rPr lang="en-GB" dirty="0"/>
              <a:t>, M. and associates (2000) p.82 </a:t>
            </a:r>
            <a:r>
              <a:rPr lang="en-GB" i="1" dirty="0"/>
              <a:t>Learning that lasts: integrating learning development and performance in college and beyond,</a:t>
            </a:r>
            <a:r>
              <a:rPr lang="en-GB" dirty="0"/>
              <a:t> San Francisco: </a:t>
            </a:r>
            <a:r>
              <a:rPr lang="en-GB" dirty="0" err="1"/>
              <a:t>Jossey</a:t>
            </a:r>
            <a:r>
              <a:rPr lang="en-GB" dirty="0"/>
              <a:t>-Bass.</a:t>
            </a:r>
          </a:p>
          <a:p>
            <a:pPr marL="360363" indent="-360363">
              <a:buNone/>
            </a:pPr>
            <a:r>
              <a:rPr lang="en-GB" dirty="0"/>
              <a:t>Meyer, J.H.F. and Land, R. (2003) ‘Threshold Concepts and Troublesome Knowledge 1 – Linkages to Ways of Thinking and Practising within the Disciplines’ in C. Rust (ed.) </a:t>
            </a:r>
            <a:r>
              <a:rPr lang="en-GB" i="1" dirty="0"/>
              <a:t>Improving Student Learning </a:t>
            </a:r>
            <a:r>
              <a:rPr lang="en-GB" dirty="0"/>
              <a:t>–</a:t>
            </a:r>
            <a:r>
              <a:rPr lang="en-GB" i="1" dirty="0"/>
              <a:t> Ten years on</a:t>
            </a:r>
            <a:r>
              <a:rPr lang="en-GB" dirty="0"/>
              <a:t>. Oxford: OCSLD.</a:t>
            </a:r>
          </a:p>
          <a:p>
            <a:pPr marL="360363" indent="-360363">
              <a:buNone/>
            </a:pPr>
            <a:r>
              <a:rPr lang="en-GB" dirty="0"/>
              <a:t>Morgan, C., Dunn, L., Parry, S. and O'Reilly, M. (2004) </a:t>
            </a:r>
            <a:r>
              <a:rPr lang="en-GB" i="1" dirty="0"/>
              <a:t>The student assessment handbook: New directions in traditional and online assessment, </a:t>
            </a:r>
            <a:r>
              <a:rPr lang="en-GB" dirty="0"/>
              <a:t>London, Routledge.</a:t>
            </a:r>
          </a:p>
        </p:txBody>
      </p:sp>
    </p:spTree>
    <p:extLst>
      <p:ext uri="{BB962C8B-B14F-4D97-AF65-F5344CB8AC3E}">
        <p14:creationId xmlns:p14="http://schemas.microsoft.com/office/powerpoint/2010/main" val="37316001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7</a:t>
            </a:r>
          </a:p>
        </p:txBody>
      </p:sp>
      <p:sp>
        <p:nvSpPr>
          <p:cNvPr id="3" name="Content Placeholder 2"/>
          <p:cNvSpPr>
            <a:spLocks noGrp="1"/>
          </p:cNvSpPr>
          <p:nvPr>
            <p:ph idx="1"/>
          </p:nvPr>
        </p:nvSpPr>
        <p:spPr>
          <a:xfrm>
            <a:off x="457200" y="1196975"/>
            <a:ext cx="8229600" cy="4789488"/>
          </a:xfrm>
        </p:spPr>
        <p:txBody>
          <a:bodyPr/>
          <a:lstStyle/>
          <a:p>
            <a:pPr marL="263525" indent="-263525">
              <a:buNone/>
            </a:pPr>
            <a:r>
              <a:rPr lang="en-GB" dirty="0"/>
              <a:t>Newstead, S. E., Franklyn-Stokes, A., &amp; Armstead, P. (1996) Individual differences in student cheating, </a:t>
            </a:r>
            <a:r>
              <a:rPr lang="en-GB" i="1" dirty="0"/>
              <a:t>Journal of Educational Psychology</a:t>
            </a:r>
            <a:r>
              <a:rPr lang="en-GB" dirty="0"/>
              <a:t>, 88(2), 229-241</a:t>
            </a:r>
          </a:p>
          <a:p>
            <a:pPr marL="263525" indent="-263525">
              <a:buNone/>
            </a:pPr>
            <a:r>
              <a:rPr lang="en-GB" dirty="0"/>
              <a:t>Nicol, D. J. and Macfarlane-Dick, D. (2006) Formative assessment and self-regulated learning: A model and seven principles of good feedback practice, </a:t>
            </a:r>
            <a:r>
              <a:rPr lang="en-GB" i="1" dirty="0"/>
              <a:t>Studies in Higher Education Vol 31(2), 199-218.</a:t>
            </a:r>
            <a:endParaRPr lang="en-GB" dirty="0"/>
          </a:p>
          <a:p>
            <a:pPr marL="263525" indent="-263525">
              <a:buNone/>
            </a:pPr>
            <a:r>
              <a:rPr lang="en-GB" dirty="0"/>
              <a:t>PASS project Bradford </a:t>
            </a:r>
            <a:r>
              <a:rPr lang="en-GB" u="sng" dirty="0">
                <a:hlinkClick r:id="rId2"/>
              </a:rPr>
              <a:t>http://www.pass.brad.ac.uk/</a:t>
            </a:r>
            <a:r>
              <a:rPr lang="en-GB" dirty="0"/>
              <a:t> Accessed November 2013.</a:t>
            </a:r>
          </a:p>
          <a:p>
            <a:pPr marL="263525" indent="-263525">
              <a:buNone/>
            </a:pPr>
            <a:r>
              <a:rPr lang="en-GB" dirty="0" err="1"/>
              <a:t>Peelo</a:t>
            </a:r>
            <a:r>
              <a:rPr lang="en-GB" dirty="0"/>
              <a:t>, M. T., &amp; Wareham, T. (Eds.). (2002). </a:t>
            </a:r>
            <a:r>
              <a:rPr lang="en-GB" i="1" dirty="0"/>
              <a:t>Failing students in higher education</a:t>
            </a:r>
            <a:r>
              <a:rPr lang="en-GB" dirty="0"/>
              <a:t>. Society for Research into Higher Education. </a:t>
            </a:r>
          </a:p>
          <a:p>
            <a:pPr marL="263525" indent="-263525">
              <a:buNone/>
            </a:pPr>
            <a:r>
              <a:rPr lang="en-GB" dirty="0"/>
              <a:t>Pickford, R. and Brown, S. (2006) </a:t>
            </a:r>
            <a:r>
              <a:rPr lang="en-GB" i="1" dirty="0"/>
              <a:t>Assessing skills and practice,</a:t>
            </a:r>
            <a:r>
              <a:rPr lang="en-GB" dirty="0"/>
              <a:t> London: Routledge. </a:t>
            </a:r>
          </a:p>
        </p:txBody>
      </p:sp>
    </p:spTree>
    <p:extLst>
      <p:ext uri="{BB962C8B-B14F-4D97-AF65-F5344CB8AC3E}">
        <p14:creationId xmlns:p14="http://schemas.microsoft.com/office/powerpoint/2010/main" val="42669604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8</a:t>
            </a:r>
          </a:p>
        </p:txBody>
      </p:sp>
      <p:sp>
        <p:nvSpPr>
          <p:cNvPr id="3" name="Content Placeholder 2"/>
          <p:cNvSpPr>
            <a:spLocks noGrp="1"/>
          </p:cNvSpPr>
          <p:nvPr>
            <p:ph idx="1"/>
          </p:nvPr>
        </p:nvSpPr>
        <p:spPr/>
        <p:txBody>
          <a:bodyPr/>
          <a:lstStyle/>
          <a:p>
            <a:pPr marL="263525" indent="-263525">
              <a:buNone/>
            </a:pPr>
            <a:r>
              <a:rPr lang="en-GB" dirty="0"/>
              <a:t>Race P. (2020) </a:t>
            </a:r>
            <a:r>
              <a:rPr lang="en-GB" i="1" dirty="0"/>
              <a:t>The lecturer’s toolkit (5</a:t>
            </a:r>
            <a:r>
              <a:rPr lang="en-GB" i="1" baseline="30000" dirty="0"/>
              <a:t>th</a:t>
            </a:r>
            <a:r>
              <a:rPr lang="en-GB" i="1" dirty="0"/>
              <a:t> edition),</a:t>
            </a:r>
            <a:r>
              <a:rPr lang="en-GB" dirty="0"/>
              <a:t> London: Routledge.</a:t>
            </a:r>
          </a:p>
          <a:p>
            <a:pPr marL="263525" indent="-263525">
              <a:buNone/>
            </a:pPr>
            <a:r>
              <a:rPr lang="en-GB" dirty="0"/>
              <a:t>Race, P. (2001) </a:t>
            </a:r>
            <a:r>
              <a:rPr lang="en-GB" i="1" dirty="0"/>
              <a:t>A Briefing on Self, Peer &amp; Group Assessment,</a:t>
            </a:r>
            <a:r>
              <a:rPr lang="en-GB" dirty="0"/>
              <a:t> in LTSN Generic Centre Assessment Series No 9, LTSN York.</a:t>
            </a:r>
          </a:p>
          <a:p>
            <a:pPr marL="263525" indent="-263525">
              <a:buNone/>
            </a:pPr>
            <a:r>
              <a:rPr lang="en-GB" dirty="0"/>
              <a:t>Race, P. (2014) </a:t>
            </a:r>
            <a:r>
              <a:rPr lang="en-GB" i="1" dirty="0"/>
              <a:t>Making learning happen: 3</a:t>
            </a:r>
            <a:r>
              <a:rPr lang="en-GB" i="1" baseline="30000" dirty="0"/>
              <a:t>rd</a:t>
            </a:r>
            <a:r>
              <a:rPr lang="en-GB" i="1" dirty="0"/>
              <a:t> edition, </a:t>
            </a:r>
            <a:r>
              <a:rPr lang="en-GB" dirty="0"/>
              <a:t>London: Sage. </a:t>
            </a:r>
          </a:p>
          <a:p>
            <a:pPr marL="263525" indent="-263525">
              <a:buNone/>
            </a:pPr>
            <a:r>
              <a:rPr lang="en-GB" dirty="0" err="1"/>
              <a:t>Rotheram</a:t>
            </a:r>
            <a:r>
              <a:rPr lang="en-GB" dirty="0"/>
              <a:t>, B. (2009) </a:t>
            </a:r>
            <a:r>
              <a:rPr lang="en-GB" i="1" dirty="0"/>
              <a:t>Sounds Good,</a:t>
            </a:r>
            <a:r>
              <a:rPr lang="en-GB" dirty="0"/>
              <a:t> JISC project </a:t>
            </a:r>
            <a:r>
              <a:rPr lang="en-GB" u="sng" dirty="0">
                <a:hlinkClick r:id="rId2"/>
              </a:rPr>
              <a:t>http://www.jisc.ac.uk/whatwedo/programmes/usersandinnovation/soundsgood.aspx</a:t>
            </a:r>
            <a:r>
              <a:rPr lang="en-GB" dirty="0"/>
              <a:t> </a:t>
            </a:r>
          </a:p>
          <a:p>
            <a:pPr marL="263525" indent="-263525">
              <a:buNone/>
            </a:pPr>
            <a:r>
              <a:rPr lang="en-GB" dirty="0"/>
              <a:t>Rust, C., Price, M. and O’Donovan, B. (2003) Improving students’ learning by developing their understanding of assessment criteria and processes</a:t>
            </a:r>
            <a:r>
              <a:rPr lang="en-GB" i="1" dirty="0"/>
              <a:t>, Assessment and Evaluation in Higher Education. 28 (2), 147-164.</a:t>
            </a:r>
            <a:endParaRPr lang="en-GB" dirty="0"/>
          </a:p>
        </p:txBody>
      </p:sp>
    </p:spTree>
    <p:extLst>
      <p:ext uri="{BB962C8B-B14F-4D97-AF65-F5344CB8AC3E}">
        <p14:creationId xmlns:p14="http://schemas.microsoft.com/office/powerpoint/2010/main" val="80804945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9</a:t>
            </a:r>
          </a:p>
        </p:txBody>
      </p:sp>
      <p:sp>
        <p:nvSpPr>
          <p:cNvPr id="3" name="Content Placeholder 2"/>
          <p:cNvSpPr>
            <a:spLocks noGrp="1"/>
          </p:cNvSpPr>
          <p:nvPr>
            <p:ph idx="1"/>
          </p:nvPr>
        </p:nvSpPr>
        <p:spPr>
          <a:xfrm>
            <a:off x="460451" y="1231327"/>
            <a:ext cx="8229600" cy="4789488"/>
          </a:xfrm>
        </p:spPr>
        <p:txBody>
          <a:bodyPr/>
          <a:lstStyle/>
          <a:p>
            <a:pPr marL="263525" indent="-263525" eaLnBrk="1" hangingPunct="1">
              <a:buNone/>
            </a:pPr>
            <a:r>
              <a:rPr lang="en-GB" dirty="0"/>
              <a:t>Ryan, J. (2000) </a:t>
            </a:r>
            <a:r>
              <a:rPr lang="en-GB" i="1" dirty="0"/>
              <a:t>A Guide to Teaching International Students,</a:t>
            </a:r>
            <a:r>
              <a:rPr lang="en-GB" dirty="0"/>
              <a:t> Oxford Centre for Staff and Learning Development.</a:t>
            </a:r>
          </a:p>
          <a:p>
            <a:pPr marL="263525" indent="-263525">
              <a:buNone/>
            </a:pPr>
            <a:r>
              <a:rPr lang="en-GB" dirty="0"/>
              <a:t>Sadler, D. R. (2010) Beyond feedback: Developing student capability in complex appraisal. </a:t>
            </a:r>
            <a:r>
              <a:rPr lang="en-GB" i="1" dirty="0"/>
              <a:t>Assessment &amp; Evaluation in Higher Education, 35</a:t>
            </a:r>
            <a:r>
              <a:rPr lang="en-GB" dirty="0"/>
              <a:t>(5), 535-550.</a:t>
            </a:r>
          </a:p>
          <a:p>
            <a:pPr marL="263525" indent="-263525">
              <a:buNone/>
            </a:pPr>
            <a:r>
              <a:rPr lang="en-GB" dirty="0"/>
              <a:t>Seymour, D. (2005) Learning Outcomes and Assessment: developing assessment criteria for Masters-level dissertations. </a:t>
            </a:r>
            <a:r>
              <a:rPr lang="en-GB" i="1" dirty="0"/>
              <a:t>Brookes </a:t>
            </a:r>
            <a:r>
              <a:rPr lang="en-GB" i="1" dirty="0" err="1"/>
              <a:t>eJournal</a:t>
            </a:r>
            <a:r>
              <a:rPr lang="en-GB" i="1" dirty="0"/>
              <a:t> of Learning and Teaching</a:t>
            </a:r>
            <a:r>
              <a:rPr lang="en-GB" dirty="0"/>
              <a:t> 1(2).</a:t>
            </a:r>
          </a:p>
          <a:p>
            <a:pPr marL="263525" indent="-263525">
              <a:buNone/>
            </a:pPr>
            <a:r>
              <a:rPr lang="en-GB" dirty="0"/>
              <a:t>Winstone, N. and Carless, D. (2020) ‘Designing effective feedback processes in Higher Education: a learning-focussed approach’ Routledge London and New York</a:t>
            </a:r>
          </a:p>
          <a:p>
            <a:pPr marL="263525" indent="-263525">
              <a:buNone/>
            </a:pPr>
            <a:r>
              <a:rPr lang="en-GB" dirty="0"/>
              <a:t>Yorke, M. (1999) </a:t>
            </a:r>
            <a:r>
              <a:rPr lang="en-GB" i="1" dirty="0"/>
              <a:t>Leaving Early: Undergraduate Non-completion in Higher Education,</a:t>
            </a:r>
            <a:r>
              <a:rPr lang="en-GB" dirty="0"/>
              <a:t> London: Routledge.</a:t>
            </a:r>
          </a:p>
        </p:txBody>
      </p:sp>
    </p:spTree>
    <p:extLst>
      <p:ext uri="{BB962C8B-B14F-4D97-AF65-F5344CB8AC3E}">
        <p14:creationId xmlns:p14="http://schemas.microsoft.com/office/powerpoint/2010/main" val="200772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le:Bright green tree - Waikato.jp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4"/>
          <p:cNvSpPr>
            <a:spLocks noGrp="1"/>
          </p:cNvSpPr>
          <p:nvPr>
            <p:ph idx="1"/>
          </p:nvPr>
        </p:nvSpPr>
        <p:spPr>
          <a:xfrm>
            <a:off x="0" y="0"/>
            <a:ext cx="9144000" cy="6981371"/>
          </a:xfrm>
        </p:spPr>
        <p:txBody>
          <a:bodyPr>
            <a:normAutofit/>
          </a:bodyPr>
          <a:lstStyle/>
          <a:p>
            <a:pPr marL="0" indent="0">
              <a:buNone/>
            </a:pPr>
            <a:r>
              <a:rPr lang="en-GB" sz="2400" b="1" i="1" dirty="0"/>
              <a:t>What does the concept of “resilience” mean to you? How can resilience help us to understand “productive failure”?</a:t>
            </a:r>
          </a:p>
          <a:p>
            <a:pPr marL="0" indent="0">
              <a:buNone/>
            </a:pPr>
            <a:endParaRPr lang="en-GB" b="1" i="1" dirty="0"/>
          </a:p>
          <a:p>
            <a:pPr marL="0" indent="0">
              <a:buNone/>
            </a:pPr>
            <a:endParaRPr lang="en-GB" b="1" i="1" dirty="0"/>
          </a:p>
          <a:p>
            <a:pPr marL="0" indent="0">
              <a:buNone/>
            </a:pPr>
            <a:endParaRPr lang="en-GB" b="1" i="1" dirty="0"/>
          </a:p>
          <a:p>
            <a:pPr marL="0" indent="0">
              <a:buNone/>
            </a:pPr>
            <a:endParaRPr lang="en-GB" b="1" i="1" dirty="0"/>
          </a:p>
          <a:p>
            <a:pPr marL="0" indent="0">
              <a:buNone/>
            </a:pPr>
            <a:endParaRPr lang="en-GB" b="1" i="1"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b="1" dirty="0">
                <a:solidFill>
                  <a:schemeClr val="bg1"/>
                </a:solidFill>
              </a:rPr>
              <a:t>I always think of trees. To withstand the storm they need deep roots and a healthy support system. They bend and perhaps lose the odd branch...but they don’t break and continue to grow. (Paul Kleiman)</a:t>
            </a:r>
            <a:endParaRPr lang="en-GB" dirty="0">
              <a:solidFill>
                <a:schemeClr val="bg1"/>
              </a:solidFill>
            </a:endParaRPr>
          </a:p>
        </p:txBody>
      </p:sp>
    </p:spTree>
    <p:extLst>
      <p:ext uri="{BB962C8B-B14F-4D97-AF65-F5344CB8AC3E}">
        <p14:creationId xmlns:p14="http://schemas.microsoft.com/office/powerpoint/2010/main" val="253736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A593-8170-4E2B-A846-41489891302E}"/>
              </a:ext>
            </a:extLst>
          </p:cNvPr>
          <p:cNvSpPr>
            <a:spLocks noGrp="1"/>
          </p:cNvSpPr>
          <p:nvPr>
            <p:ph type="title"/>
          </p:nvPr>
        </p:nvSpPr>
        <p:spPr/>
        <p:txBody>
          <a:bodyPr/>
          <a:lstStyle/>
          <a:p>
            <a:r>
              <a:rPr lang="en-GB" dirty="0"/>
              <a:t>What’s important in terms of effective communication?</a:t>
            </a:r>
          </a:p>
        </p:txBody>
      </p:sp>
      <p:sp>
        <p:nvSpPr>
          <p:cNvPr id="3" name="Content Placeholder 2">
            <a:extLst>
              <a:ext uri="{FF2B5EF4-FFF2-40B4-BE49-F238E27FC236}">
                <a16:creationId xmlns:a16="http://schemas.microsoft.com/office/drawing/2014/main" id="{0D1FF55C-5B26-4756-94DA-D22936D34649}"/>
              </a:ext>
            </a:extLst>
          </p:cNvPr>
          <p:cNvSpPr>
            <a:spLocks noGrp="1"/>
          </p:cNvSpPr>
          <p:nvPr>
            <p:ph idx="1"/>
          </p:nvPr>
        </p:nvSpPr>
        <p:spPr/>
        <p:txBody>
          <a:bodyPr/>
          <a:lstStyle/>
          <a:p>
            <a:r>
              <a:rPr lang="en-GB" dirty="0"/>
              <a:t>Writing accuracy including grammar, spelling and punctuation?</a:t>
            </a:r>
          </a:p>
          <a:p>
            <a:r>
              <a:rPr lang="en-GB" dirty="0"/>
              <a:t>Writing effectiveness including fluency, coherence, logical sequencing, expressing complex ideas simply?</a:t>
            </a:r>
          </a:p>
          <a:p>
            <a:r>
              <a:rPr lang="en-GB" dirty="0"/>
              <a:t>Oral communication including formal presentations, interviews, questioning and responding?</a:t>
            </a:r>
          </a:p>
          <a:p>
            <a:r>
              <a:rPr lang="en-GB" dirty="0"/>
              <a:t>Empathy with fellow humans?</a:t>
            </a:r>
          </a:p>
          <a:p>
            <a:r>
              <a:rPr lang="en-GB" dirty="0"/>
              <a:t>Effective use of digital communication (websites, blogs, social media etc?</a:t>
            </a:r>
          </a:p>
          <a:p>
            <a:pPr marL="0" indent="0">
              <a:buNone/>
            </a:pPr>
            <a:r>
              <a:rPr lang="en-GB" dirty="0"/>
              <a:t>Plus other things you can identify</a:t>
            </a:r>
          </a:p>
          <a:p>
            <a:pPr marL="0" indent="0">
              <a:buNone/>
            </a:pPr>
            <a:endParaRPr lang="en-GB" dirty="0"/>
          </a:p>
          <a:p>
            <a:endParaRPr lang="en-GB" dirty="0"/>
          </a:p>
        </p:txBody>
      </p:sp>
    </p:spTree>
    <p:extLst>
      <p:ext uri="{BB962C8B-B14F-4D97-AF65-F5344CB8AC3E}">
        <p14:creationId xmlns:p14="http://schemas.microsoft.com/office/powerpoint/2010/main" val="189914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05531-B0A5-4DF9-9090-2D36A6E24824}"/>
              </a:ext>
            </a:extLst>
          </p:cNvPr>
          <p:cNvSpPr>
            <a:spLocks noGrp="1"/>
          </p:cNvSpPr>
          <p:nvPr>
            <p:ph type="title"/>
          </p:nvPr>
        </p:nvSpPr>
        <p:spPr/>
        <p:txBody>
          <a:bodyPr/>
          <a:lstStyle/>
          <a:p>
            <a:r>
              <a:rPr lang="en-GB" dirty="0"/>
              <a:t>And what else?</a:t>
            </a:r>
          </a:p>
        </p:txBody>
      </p:sp>
      <p:sp>
        <p:nvSpPr>
          <p:cNvPr id="3" name="Content Placeholder 2">
            <a:extLst>
              <a:ext uri="{FF2B5EF4-FFF2-40B4-BE49-F238E27FC236}">
                <a16:creationId xmlns:a16="http://schemas.microsoft.com/office/drawing/2014/main" id="{B431771A-7A68-4782-86D2-2D05C906CF12}"/>
              </a:ext>
            </a:extLst>
          </p:cNvPr>
          <p:cNvSpPr>
            <a:spLocks noGrp="1"/>
          </p:cNvSpPr>
          <p:nvPr>
            <p:ph idx="1"/>
          </p:nvPr>
        </p:nvSpPr>
        <p:spPr/>
        <p:txBody>
          <a:bodyPr/>
          <a:lstStyle/>
          <a:p>
            <a:r>
              <a:rPr lang="en-GB" dirty="0"/>
              <a:t>Information management?</a:t>
            </a:r>
          </a:p>
          <a:p>
            <a:r>
              <a:rPr lang="en-GB" dirty="0"/>
              <a:t>Information retrieval and storage?</a:t>
            </a:r>
          </a:p>
          <a:p>
            <a:r>
              <a:rPr lang="en-GB" dirty="0"/>
              <a:t>Data collection and usage?</a:t>
            </a:r>
          </a:p>
          <a:p>
            <a:r>
              <a:rPr lang="en-GB" dirty="0"/>
              <a:t>Effective use of data bases, packages, and appropriate technologies?</a:t>
            </a:r>
          </a:p>
          <a:p>
            <a:pPr marL="0" indent="0">
              <a:buNone/>
            </a:pPr>
            <a:r>
              <a:rPr lang="en-GB" dirty="0"/>
              <a:t>Plus other things you can identify</a:t>
            </a:r>
          </a:p>
          <a:p>
            <a:endParaRPr lang="en-GB" dirty="0"/>
          </a:p>
          <a:p>
            <a:endParaRPr lang="en-GB" dirty="0"/>
          </a:p>
          <a:p>
            <a:endParaRPr lang="en-GB" dirty="0"/>
          </a:p>
        </p:txBody>
      </p:sp>
    </p:spTree>
    <p:extLst>
      <p:ext uri="{BB962C8B-B14F-4D97-AF65-F5344CB8AC3E}">
        <p14:creationId xmlns:p14="http://schemas.microsoft.com/office/powerpoint/2010/main" val="417048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E4A7-E22E-4E02-B6DA-A321741AE0F3}"/>
              </a:ext>
            </a:extLst>
          </p:cNvPr>
          <p:cNvSpPr>
            <a:spLocks noGrp="1"/>
          </p:cNvSpPr>
          <p:nvPr>
            <p:ph type="title"/>
          </p:nvPr>
        </p:nvSpPr>
        <p:spPr/>
        <p:txBody>
          <a:bodyPr/>
          <a:lstStyle/>
          <a:p>
            <a:r>
              <a:rPr lang="en-GB" dirty="0"/>
              <a:t>Curriculum design for learning and wellbeing</a:t>
            </a:r>
          </a:p>
        </p:txBody>
      </p:sp>
      <p:sp>
        <p:nvSpPr>
          <p:cNvPr id="4" name="Text Placeholder 3">
            <a:extLst>
              <a:ext uri="{FF2B5EF4-FFF2-40B4-BE49-F238E27FC236}">
                <a16:creationId xmlns:a16="http://schemas.microsoft.com/office/drawing/2014/main" id="{76FA71FD-327C-4446-AF14-F59A1AA37ED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935301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796C30-9330-4988-9C44-54A82119ED22}"/>
              </a:ext>
            </a:extLst>
          </p:cNvPr>
          <p:cNvSpPr>
            <a:spLocks noGrp="1"/>
          </p:cNvSpPr>
          <p:nvPr>
            <p:ph type="title"/>
          </p:nvPr>
        </p:nvSpPr>
        <p:spPr/>
        <p:txBody>
          <a:bodyPr/>
          <a:lstStyle/>
          <a:p>
            <a:r>
              <a:rPr lang="en-GB" dirty="0"/>
              <a:t>Good curriculum design considers the whole student experience including:</a:t>
            </a:r>
          </a:p>
        </p:txBody>
      </p:sp>
      <p:sp>
        <p:nvSpPr>
          <p:cNvPr id="5" name="Content Placeholder 4">
            <a:extLst>
              <a:ext uri="{FF2B5EF4-FFF2-40B4-BE49-F238E27FC236}">
                <a16:creationId xmlns:a16="http://schemas.microsoft.com/office/drawing/2014/main" id="{2CA6A04D-50D3-4874-927D-DC860FE53707}"/>
              </a:ext>
            </a:extLst>
          </p:cNvPr>
          <p:cNvSpPr>
            <a:spLocks noGrp="1"/>
          </p:cNvSpPr>
          <p:nvPr>
            <p:ph idx="1"/>
          </p:nvPr>
        </p:nvSpPr>
        <p:spPr/>
        <p:txBody>
          <a:bodyPr/>
          <a:lstStyle/>
          <a:p>
            <a:r>
              <a:rPr lang="en-GB" dirty="0"/>
              <a:t>The ways in which we organise students’ learning opportunities;</a:t>
            </a:r>
          </a:p>
          <a:p>
            <a:r>
              <a:rPr lang="en-GB" dirty="0"/>
              <a:t>Coherence and logical sequencing of content teaching, skills development and practical and other activities;</a:t>
            </a:r>
          </a:p>
          <a:p>
            <a:r>
              <a:rPr lang="en-GB" dirty="0"/>
              <a:t>Progression from initial support to growing independence of learning;</a:t>
            </a:r>
          </a:p>
          <a:p>
            <a:r>
              <a:rPr lang="en-GB" dirty="0"/>
              <a:t>Systematic opportunities for students to develop the various academic literacies they need;</a:t>
            </a:r>
          </a:p>
          <a:p>
            <a:pPr marL="0" indent="0">
              <a:buNone/>
            </a:pPr>
            <a:r>
              <a:rPr lang="en-GB" dirty="0"/>
              <a:t>This implies using a programme focused approach to curriculum design, delivery and assessment and the end of the </a:t>
            </a:r>
            <a:r>
              <a:rPr lang="en-GB" dirty="0" err="1"/>
              <a:t>cantonisation</a:t>
            </a:r>
            <a:r>
              <a:rPr lang="en-GB" dirty="0"/>
              <a:t> of the curriculum.</a:t>
            </a:r>
          </a:p>
        </p:txBody>
      </p:sp>
    </p:spTree>
    <p:extLst>
      <p:ext uri="{BB962C8B-B14F-4D97-AF65-F5344CB8AC3E}">
        <p14:creationId xmlns:p14="http://schemas.microsoft.com/office/powerpoint/2010/main" val="3843919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US" sz="3200" dirty="0"/>
              <a:t>Programme learning outcomes should reflect what students should achieve </a:t>
            </a:r>
            <a:endParaRPr lang="en-GB" sz="3200" dirty="0"/>
          </a:p>
        </p:txBody>
      </p:sp>
      <p:sp>
        <p:nvSpPr>
          <p:cNvPr id="3" name="Content Placeholder 2"/>
          <p:cNvSpPr>
            <a:spLocks noGrp="1"/>
          </p:cNvSpPr>
          <p:nvPr>
            <p:ph idx="1"/>
          </p:nvPr>
        </p:nvSpPr>
        <p:spPr>
          <a:xfrm>
            <a:off x="285720" y="1268760"/>
            <a:ext cx="8462744" cy="4949464"/>
          </a:xfr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2200" dirty="0"/>
              <a:t>Making it clear to students what is expected of them;</a:t>
            </a:r>
            <a:endParaRPr lang="en-GB" sz="2200" dirty="0"/>
          </a:p>
          <a:p>
            <a:pPr lvl="0"/>
            <a:r>
              <a:rPr lang="en-US" sz="2200" dirty="0"/>
              <a:t>Making it clear to teachers what students are expected to learn in their own and other modules;</a:t>
            </a:r>
            <a:endParaRPr lang="en-GB" sz="2200" dirty="0"/>
          </a:p>
          <a:p>
            <a:pPr lvl="0"/>
            <a:r>
              <a:rPr lang="en-US" sz="2200" dirty="0"/>
              <a:t>Helping teachers to select the most appropriate teaching strategy for the intended learning outcomes e.g. lecture, seminar, tutorial, group work, discussion, student presentation, laboratory work;</a:t>
            </a:r>
            <a:endParaRPr lang="en-GB" sz="2200" dirty="0"/>
          </a:p>
          <a:p>
            <a:pPr lvl="0"/>
            <a:r>
              <a:rPr lang="en-US" sz="2200" dirty="0"/>
              <a:t>Helping teachers to select the most appropriate assessment style to assess the achievement of the learning outcomes, e.g. project, essay, performance assessment, multiple‐choice questions, exam;</a:t>
            </a:r>
            <a:endParaRPr lang="en-GB" sz="2200" dirty="0"/>
          </a:p>
          <a:p>
            <a:pPr lvl="0"/>
            <a:r>
              <a:rPr lang="en-US" sz="2200" dirty="0"/>
              <a:t>Having a focus on programme learning outcomes – staff therefore need time to collaborate;</a:t>
            </a:r>
            <a:endParaRPr lang="en-GB" sz="2200" dirty="0"/>
          </a:p>
          <a:p>
            <a:pPr lvl="0"/>
            <a:r>
              <a:rPr lang="en-US" sz="2200" dirty="0"/>
              <a:t>Are you confident that students being marked by different people or the same people at different times (inter &amp; intra-tutor reliability) will achieve equivalent marks?</a:t>
            </a:r>
          </a:p>
          <a:p>
            <a:pPr lvl="0"/>
            <a:endParaRPr lang="en-GB" sz="2200" dirty="0"/>
          </a:p>
          <a:p>
            <a:endParaRPr lang="en-GB" sz="2200" dirty="0"/>
          </a:p>
        </p:txBody>
      </p:sp>
    </p:spTree>
    <p:extLst>
      <p:ext uri="{BB962C8B-B14F-4D97-AF65-F5344CB8AC3E}">
        <p14:creationId xmlns:p14="http://schemas.microsoft.com/office/powerpoint/2010/main" val="110771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26B7-459C-4537-81BB-6C7D8217EEC1}"/>
              </a:ext>
            </a:extLst>
          </p:cNvPr>
          <p:cNvSpPr>
            <a:spLocks noGrp="1"/>
          </p:cNvSpPr>
          <p:nvPr>
            <p:ph type="title"/>
          </p:nvPr>
        </p:nvSpPr>
        <p:spPr>
          <a:xfrm>
            <a:off x="457200" y="122238"/>
            <a:ext cx="7543800" cy="1002506"/>
          </a:xfrm>
        </p:spPr>
        <p:txBody>
          <a:bodyPr/>
          <a:lstStyle/>
          <a:p>
            <a:r>
              <a:rPr lang="en-GB" sz="2400" dirty="0"/>
              <a:t>Central to student satisfaction, retention and positive regard for our programmes are excellent curriculum design delivery and assessment.</a:t>
            </a:r>
          </a:p>
        </p:txBody>
      </p:sp>
      <p:sp>
        <p:nvSpPr>
          <p:cNvPr id="3" name="Content Placeholder 2">
            <a:extLst>
              <a:ext uri="{FF2B5EF4-FFF2-40B4-BE49-F238E27FC236}">
                <a16:creationId xmlns:a16="http://schemas.microsoft.com/office/drawing/2014/main" id="{AC8DF6A2-3280-498C-84C9-0B054286D7C4}"/>
              </a:ext>
            </a:extLst>
          </p:cNvPr>
          <p:cNvSpPr>
            <a:spLocks noGrp="1"/>
          </p:cNvSpPr>
          <p:nvPr>
            <p:ph idx="1"/>
          </p:nvPr>
        </p:nvSpPr>
        <p:spPr>
          <a:xfrm>
            <a:off x="323528" y="1196975"/>
            <a:ext cx="8496944" cy="5005388"/>
          </a:xfrm>
        </p:spPr>
        <p:txBody>
          <a:bodyPr/>
          <a:lstStyle/>
          <a:p>
            <a:pPr marL="0" indent="0">
              <a:buNone/>
            </a:pPr>
            <a:r>
              <a:rPr lang="en-GB" sz="2000" dirty="0"/>
              <a:t>This needs to be developed strategically using contemporary evidence-based approaches and research-informed principles, involving a constructively aligned programme level cycle comprising: </a:t>
            </a:r>
          </a:p>
          <a:p>
            <a:pPr lvl="0"/>
            <a:r>
              <a:rPr lang="en-GB" sz="2000" dirty="0"/>
              <a:t>Determining and reviewing subject material: reviewing currency, relevance, level; </a:t>
            </a:r>
          </a:p>
          <a:p>
            <a:pPr lvl="0"/>
            <a:r>
              <a:rPr lang="en-GB" sz="2000" dirty="0"/>
              <a:t>Designing and refining learning outcomes, which are the lifeblood of learning; </a:t>
            </a:r>
          </a:p>
          <a:p>
            <a:pPr lvl="0"/>
            <a:r>
              <a:rPr lang="en-GB" sz="2000" dirty="0"/>
              <a:t>Considering delivery modes including face-to-face, online, PBL, and blended approaches; </a:t>
            </a:r>
          </a:p>
          <a:p>
            <a:pPr lvl="0"/>
            <a:r>
              <a:rPr lang="en-GB" sz="2000" dirty="0"/>
              <a:t>Thinking through student support to maximise engagement; </a:t>
            </a:r>
          </a:p>
          <a:p>
            <a:pPr lvl="0"/>
            <a:r>
              <a:rPr lang="en-GB" sz="2000" dirty="0"/>
              <a:t>Designing fit-for-purpose assessment methods and approaches; </a:t>
            </a:r>
          </a:p>
          <a:p>
            <a:pPr lvl="0"/>
            <a:r>
              <a:rPr lang="en-GB" sz="2000" dirty="0"/>
              <a:t>Assuring quality, matching HEI, national and PRSB requirements; </a:t>
            </a:r>
          </a:p>
          <a:p>
            <a:pPr lvl="0"/>
            <a:r>
              <a:rPr lang="en-GB" sz="2000" dirty="0"/>
              <a:t>Evaluating programmes, exploring strengths and areas for improvement;</a:t>
            </a:r>
          </a:p>
          <a:p>
            <a:pPr lvl="0"/>
            <a:r>
              <a:rPr lang="en-GB" sz="2000" dirty="0"/>
              <a:t>Enhancing quality, seeking continuous improvement.</a:t>
            </a:r>
          </a:p>
          <a:p>
            <a:endParaRPr lang="en-GB" dirty="0"/>
          </a:p>
        </p:txBody>
      </p:sp>
    </p:spTree>
    <p:extLst>
      <p:ext uri="{BB962C8B-B14F-4D97-AF65-F5344CB8AC3E}">
        <p14:creationId xmlns:p14="http://schemas.microsoft.com/office/powerpoint/2010/main" val="4009302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pPr algn="l" eaLnBrk="0" fontAlgn="base" hangingPunct="0">
              <a:spcAft>
                <a:spcPct val="0"/>
              </a:spcAft>
            </a:pPr>
            <a:r>
              <a:rPr lang="en-GB" sz="3200" b="1" dirty="0">
                <a:solidFill>
                  <a:srgbClr val="002060"/>
                </a:solidFill>
              </a:rPr>
              <a:t>Mapping out the programme as a whole:</a:t>
            </a:r>
          </a:p>
        </p:txBody>
      </p:sp>
      <p:sp>
        <p:nvSpPr>
          <p:cNvPr id="18435"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sz="2400" b="1" dirty="0"/>
              <a:t>Are you ensuring that students are immersed in the subject they have come to study from the outset?</a:t>
            </a:r>
          </a:p>
          <a:p>
            <a:pPr fontAlgn="base">
              <a:spcBef>
                <a:spcPts val="600"/>
              </a:spcBef>
              <a:spcAft>
                <a:spcPct val="0"/>
              </a:spcAft>
              <a:buClr>
                <a:schemeClr val="tx2"/>
              </a:buClr>
              <a:buSzPct val="70000"/>
              <a:buFont typeface="Wingdings" pitchFamily="2" charset="2"/>
              <a:buChar char="l"/>
            </a:pPr>
            <a:r>
              <a:rPr lang="en-GB" sz="2400" b="1" dirty="0"/>
              <a:t>Is induction a valuable and productive introduction to the course and the assessment methods in use?</a:t>
            </a:r>
          </a:p>
          <a:p>
            <a:pPr fontAlgn="base">
              <a:spcBef>
                <a:spcPts val="600"/>
              </a:spcBef>
              <a:spcAft>
                <a:spcPct val="0"/>
              </a:spcAft>
              <a:buClr>
                <a:schemeClr val="tx2"/>
              </a:buClr>
              <a:buSzPct val="70000"/>
              <a:buFont typeface="Wingdings" pitchFamily="2" charset="2"/>
              <a:buChar char="l"/>
            </a:pPr>
            <a:r>
              <a:rPr lang="en-GB" sz="2400" b="1" dirty="0"/>
              <a:t>Do students have a positive and balanced assessment experience across the programme?</a:t>
            </a:r>
          </a:p>
          <a:p>
            <a:pPr fontAlgn="base">
              <a:spcBef>
                <a:spcPts val="600"/>
              </a:spcBef>
              <a:spcAft>
                <a:spcPct val="0"/>
              </a:spcAft>
              <a:buClr>
                <a:schemeClr val="tx2"/>
              </a:buClr>
              <a:buSzPct val="70000"/>
              <a:buFont typeface="Wingdings" pitchFamily="2" charset="2"/>
              <a:buChar char="l"/>
            </a:pPr>
            <a:r>
              <a:rPr lang="en-GB" sz="2400" b="1" dirty="0"/>
              <a:t>Are there points in the academic year when there doesn’t seem to be much going on (e.g. an extended Christmas break) when going home (and not coming back) seems like a good option?</a:t>
            </a:r>
          </a:p>
        </p:txBody>
      </p:sp>
    </p:spTree>
    <p:extLst>
      <p:ext uri="{BB962C8B-B14F-4D97-AF65-F5344CB8AC3E}">
        <p14:creationId xmlns:p14="http://schemas.microsoft.com/office/powerpoint/2010/main" val="4021905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Programme level approaches to assessment: why do we need them?</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pPr>
              <a:buNone/>
            </a:pPr>
            <a:r>
              <a:rPr lang="en-GB" sz="2800" dirty="0"/>
              <a:t>In small programmes where course teams know one another and their students, it is relatively straightforward to help students believe they are studying on coherent programmes with clear pathways through the curriculum. However, the larger the institution and the cohort, the more likely it is that modules and other curriculum delivery components are designed and delivered in isolation, without clear thinking going into what the overall programme experience is like for the students undertaking them. </a:t>
            </a:r>
          </a:p>
          <a:p>
            <a:pPr>
              <a:buNone/>
            </a:pPr>
            <a:endParaRPr lang="en-GB" sz="2800" dirty="0"/>
          </a:p>
        </p:txBody>
      </p:sp>
    </p:spTree>
    <p:extLst>
      <p:ext uri="{BB962C8B-B14F-4D97-AF65-F5344CB8AC3E}">
        <p14:creationId xmlns:p14="http://schemas.microsoft.com/office/powerpoint/2010/main" val="301455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Peter Hartley’s NTFS Bradford-led project on Programme Level Assessment</a:t>
            </a:r>
          </a:p>
        </p:txBody>
      </p:sp>
      <p:sp>
        <p:nvSpPr>
          <p:cNvPr id="3" name="Content Placeholder 2"/>
          <p:cNvSpPr>
            <a:spLocks noGrp="1"/>
          </p:cNvSpPr>
          <p:nvPr>
            <p:ph idx="1"/>
          </p:nvPr>
        </p:nvSpPr>
        <p:spPr/>
        <p:txBody>
          <a:bodyPr/>
          <a:lstStyle/>
          <a:p>
            <a:pPr>
              <a:buNone/>
            </a:pPr>
            <a:r>
              <a:rPr lang="en-GB" dirty="0"/>
              <a:t>It set out to focus on redressing problems including:</a:t>
            </a:r>
          </a:p>
          <a:p>
            <a:r>
              <a:rPr lang="en-GB" dirty="0"/>
              <a:t> not </a:t>
            </a:r>
            <a:r>
              <a:rPr lang="en-US" dirty="0"/>
              <a:t>assessing learning outcomes holistically at a programme level;</a:t>
            </a:r>
          </a:p>
          <a:p>
            <a:r>
              <a:rPr lang="en-US" dirty="0"/>
              <a:t>the </a:t>
            </a:r>
            <a:r>
              <a:rPr lang="en-US" dirty="0" err="1"/>
              <a:t>atomisation</a:t>
            </a:r>
            <a:r>
              <a:rPr lang="en-US" dirty="0"/>
              <a:t> of assessment, often resulting in too much summative and not enough formative feedback and over-standardisation in regulations.</a:t>
            </a:r>
          </a:p>
          <a:p>
            <a:pPr>
              <a:buNone/>
            </a:pPr>
            <a:r>
              <a:rPr lang="en-US" dirty="0"/>
              <a:t>This results in students and staff failing to see the links between disparate elements of the programme, over-assessment and multiple assignments using repetitive formats. </a:t>
            </a:r>
          </a:p>
          <a:p>
            <a:pPr>
              <a:buNone/>
            </a:pPr>
            <a:r>
              <a:rPr lang="en-US" dirty="0"/>
              <a:t>Modules were often too short for complex learning and this tended to lead to surface learning and </a:t>
            </a:r>
            <a:r>
              <a:rPr lang="en-GB" dirty="0"/>
              <a:t>‘</a:t>
            </a:r>
            <a:r>
              <a:rPr lang="en-US" dirty="0"/>
              <a:t>tick-box’ mentality.</a:t>
            </a:r>
            <a:endParaRPr lang="en-GB" dirty="0"/>
          </a:p>
          <a:p>
            <a:endParaRPr lang="en-GB" dirty="0"/>
          </a:p>
        </p:txBody>
      </p:sp>
    </p:spTree>
    <p:extLst>
      <p:ext uri="{BB962C8B-B14F-4D97-AF65-F5344CB8AC3E}">
        <p14:creationId xmlns:p14="http://schemas.microsoft.com/office/powerpoint/2010/main" val="4275239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5900"/>
            <a:ext cx="8472518" cy="914400"/>
          </a:xfrm>
          <a:noFill/>
          <a:ln w="9525">
            <a:noFill/>
            <a:miter lim="800000"/>
            <a:headEnd/>
            <a:tailEnd/>
          </a:ln>
        </p:spPr>
        <p:txBody>
          <a:bodyPr vert="horz" wrap="square" lIns="91440" tIns="45720" rIns="91440" bIns="45720" numCol="1" anchor="b" anchorCtr="0" compatLnSpc="1">
            <a:prstTxWarp prst="textNoShape">
              <a:avLst/>
            </a:prstTxWarp>
          </a:bodyPr>
          <a:lstStyle/>
          <a:p>
            <a:pPr>
              <a:defRPr/>
            </a:pPr>
            <a:r>
              <a:rPr lang="en-GB" sz="3200" dirty="0"/>
              <a:t>What do we mean by Programme Focused Assessment? </a:t>
            </a:r>
          </a:p>
        </p:txBody>
      </p:sp>
      <p:sp>
        <p:nvSpPr>
          <p:cNvPr id="3" name="Content Placeholder 2"/>
          <p:cNvSpPr>
            <a:spLocks noGrp="1"/>
          </p:cNvSpPr>
          <p:nvPr>
            <p:ph idx="1"/>
          </p:nvPr>
        </p:nvSpPr>
        <p:spPr>
          <a:xfrm>
            <a:off x="500034" y="1428736"/>
            <a:ext cx="8229600" cy="4789488"/>
          </a:xfrm>
        </p:spPr>
        <p:txBody>
          <a:bodyPr>
            <a:noAutofit/>
          </a:bodyPr>
          <a:lstStyle/>
          <a:p>
            <a:pPr marL="92075" indent="-23813" fontAlgn="auto">
              <a:lnSpc>
                <a:spcPct val="120000"/>
              </a:lnSpc>
              <a:spcAft>
                <a:spcPts val="0"/>
              </a:spcAft>
              <a:buFontTx/>
              <a:buNone/>
              <a:defRPr/>
            </a:pPr>
            <a:r>
              <a:rPr lang="en-US" sz="2500" dirty="0"/>
              <a:t>“The first and most critical point is that the assessment is </a:t>
            </a:r>
            <a:r>
              <a:rPr lang="en-US" sz="2500" b="1" dirty="0"/>
              <a:t>specifically designed to address major </a:t>
            </a:r>
            <a:r>
              <a:rPr lang="en-GB" sz="2500" b="1" dirty="0"/>
              <a:t>programme</a:t>
            </a:r>
            <a:r>
              <a:rPr lang="en-US" sz="2500" b="1" dirty="0"/>
              <a:t> outcomes </a:t>
            </a:r>
            <a:r>
              <a:rPr lang="en-US" sz="2500" dirty="0"/>
              <a:t>rather than very specific or isolated components of the course. It follows then that such assessment </a:t>
            </a:r>
            <a:r>
              <a:rPr lang="en-US" sz="2500" b="1" dirty="0"/>
              <a:t>is integrative in nature</a:t>
            </a:r>
            <a:r>
              <a:rPr lang="en-US" sz="2500" dirty="0"/>
              <a:t>, trying to bring together understanding and skills in ways which represent key programme aims. As a result, the assessment is likely to be more authentic and meaningful to students, staff and external stakeholders.”</a:t>
            </a:r>
          </a:p>
          <a:p>
            <a:pPr marL="1033272" lvl="3" algn="r" fontAlgn="auto">
              <a:spcAft>
                <a:spcPts val="0"/>
              </a:spcAft>
              <a:buClr>
                <a:schemeClr val="accent3"/>
              </a:buClr>
              <a:buFont typeface="Wingdings 3"/>
              <a:buNone/>
              <a:defRPr/>
            </a:pPr>
            <a:r>
              <a:rPr lang="en-US" sz="1800" dirty="0">
                <a:latin typeface="Gill Sans MT" pitchFamily="34" charset="0"/>
              </a:rPr>
              <a:t>Chris Rust. See also PASS project at </a:t>
            </a:r>
            <a:br>
              <a:rPr lang="en-US" sz="1800" dirty="0">
                <a:latin typeface="Gill Sans MT" pitchFamily="34" charset="0"/>
              </a:rPr>
            </a:br>
            <a:r>
              <a:rPr lang="en-US" sz="2000" dirty="0">
                <a:solidFill>
                  <a:schemeClr val="accent3">
                    <a:lumMod val="50000"/>
                  </a:schemeClr>
                </a:solidFill>
                <a:latin typeface="Gill Sans MT" pitchFamily="34" charset="0"/>
                <a:hlinkClick r:id="rId2"/>
              </a:rPr>
              <a:t>http://www.pass.brad.ac.uk/position-paper.pdf</a:t>
            </a:r>
            <a:r>
              <a:rPr lang="en-US" sz="2000" dirty="0">
                <a:solidFill>
                  <a:schemeClr val="accent3">
                    <a:lumMod val="50000"/>
                  </a:schemeClr>
                </a:solidFill>
                <a:latin typeface="Gill Sans MT" pitchFamily="34" charset="0"/>
              </a:rPr>
              <a:t> </a:t>
            </a:r>
            <a:endParaRPr lang="en-US" sz="1800" dirty="0">
              <a:solidFill>
                <a:schemeClr val="accent3">
                  <a:lumMod val="50000"/>
                </a:schemeClr>
              </a:solidFill>
              <a:latin typeface="Gill Sans MT" pitchFamily="34" charset="0"/>
            </a:endParaRPr>
          </a:p>
        </p:txBody>
      </p:sp>
    </p:spTree>
    <p:extLst>
      <p:ext uri="{BB962C8B-B14F-4D97-AF65-F5344CB8AC3E}">
        <p14:creationId xmlns:p14="http://schemas.microsoft.com/office/powerpoint/2010/main" val="3446690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215900"/>
            <a:ext cx="7772400" cy="914400"/>
          </a:xfrm>
          <a:noFill/>
          <a:ln w="9525">
            <a:noFill/>
            <a:miter lim="800000"/>
            <a:headEnd/>
            <a:tailEnd/>
          </a:ln>
        </p:spPr>
        <p:txBody>
          <a:bodyPr vert="horz" wrap="square" lIns="91440" tIns="45720" rIns="91440" bIns="45720" numCol="1" anchor="b" anchorCtr="0" compatLnSpc="1">
            <a:prstTxWarp prst="textNoShape">
              <a:avLst/>
            </a:prstTxWarp>
          </a:bodyPr>
          <a:lstStyle/>
          <a:p>
            <a:pPr>
              <a:defRPr/>
            </a:pPr>
            <a:r>
              <a:rPr lang="en-GB" sz="3200" dirty="0"/>
              <a:t>Programme Focused Assessment: </a:t>
            </a:r>
            <a:br>
              <a:rPr lang="en-GB" sz="3200" dirty="0"/>
            </a:br>
            <a:r>
              <a:rPr lang="en-GB" sz="3200" dirty="0"/>
              <a:t>potential benefits include:</a:t>
            </a:r>
          </a:p>
        </p:txBody>
      </p:sp>
      <p:sp>
        <p:nvSpPr>
          <p:cNvPr id="45059" name="Rectangle 3"/>
          <p:cNvSpPr>
            <a:spLocks noGrp="1" noChangeArrowheads="1"/>
          </p:cNvSpPr>
          <p:nvPr>
            <p:ph idx="1"/>
          </p:nvPr>
        </p:nvSpPr>
        <p:spPr/>
        <p:txBody>
          <a:bodyPr>
            <a:normAutofit lnSpcReduction="10000"/>
          </a:bodyPr>
          <a:lstStyle/>
          <a:p>
            <a:pPr marL="411480" fontAlgn="auto">
              <a:spcAft>
                <a:spcPts val="600"/>
              </a:spcAft>
              <a:defRPr/>
            </a:pPr>
            <a:r>
              <a:rPr lang="en-US" sz="2800" dirty="0"/>
              <a:t>Integrated learning and assessment at the meta-level, ensuring assessment of programme outcomes.</a:t>
            </a:r>
          </a:p>
          <a:p>
            <a:pPr marL="411480" fontAlgn="auto">
              <a:spcAft>
                <a:spcPts val="600"/>
              </a:spcAft>
              <a:defRPr/>
            </a:pPr>
            <a:r>
              <a:rPr lang="en-US" sz="2800" dirty="0"/>
              <a:t>Students taking a deep approach to their learning.</a:t>
            </a:r>
          </a:p>
          <a:p>
            <a:pPr marL="411480" fontAlgn="auto">
              <a:spcAft>
                <a:spcPts val="600"/>
              </a:spcAft>
              <a:defRPr/>
            </a:pPr>
            <a:r>
              <a:rPr lang="en-US" sz="2800" dirty="0"/>
              <a:t>Increased self and peer-assessment, developing assessment literacy.</a:t>
            </a:r>
          </a:p>
          <a:p>
            <a:pPr marL="411480" fontAlgn="auto">
              <a:spcAft>
                <a:spcPts val="600"/>
              </a:spcAft>
              <a:defRPr/>
            </a:pPr>
            <a:r>
              <a:rPr lang="en-US" sz="2800" dirty="0"/>
              <a:t>Greater responsibility of the student for their learning and assessment, developing self-regulated learners. </a:t>
            </a:r>
          </a:p>
          <a:p>
            <a:pPr marL="411480" fontAlgn="auto">
              <a:spcAft>
                <a:spcPts val="600"/>
              </a:spcAft>
              <a:defRPr/>
            </a:pPr>
            <a:r>
              <a:rPr lang="en-US" sz="2800" dirty="0"/>
              <a:t>The possibility of slow learning.</a:t>
            </a:r>
          </a:p>
        </p:txBody>
      </p:sp>
    </p:spTree>
    <p:extLst>
      <p:ext uri="{BB962C8B-B14F-4D97-AF65-F5344CB8AC3E}">
        <p14:creationId xmlns:p14="http://schemas.microsoft.com/office/powerpoint/2010/main" val="18560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417D517E-D2FB-4752-9FEB-64228E882CBF}"/>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altLang="en-US" sz="3200" dirty="0"/>
              <a:t>Mapping progression</a:t>
            </a:r>
          </a:p>
        </p:txBody>
      </p:sp>
      <p:sp>
        <p:nvSpPr>
          <p:cNvPr id="26627" name="Content Placeholder 4">
            <a:extLst>
              <a:ext uri="{FF2B5EF4-FFF2-40B4-BE49-F238E27FC236}">
                <a16:creationId xmlns:a16="http://schemas.microsoft.com/office/drawing/2014/main" id="{80204507-9499-474E-BC2E-8656A0A3BFF6}"/>
              </a:ext>
            </a:extLst>
          </p:cNvPr>
          <p:cNvSpPr>
            <a:spLocks noGrp="1"/>
          </p:cNvSpPr>
          <p:nvPr>
            <p:ph idx="1"/>
          </p:nvPr>
        </p:nvSpPr>
        <p:spPr/>
        <p:txBody>
          <a:bodyPr/>
          <a:lstStyle/>
          <a:p>
            <a:r>
              <a:rPr lang="en-GB" altLang="en-US"/>
              <a:t>Is there a coherent model of progression across the student life-cycle from induction to ‘outduction’? </a:t>
            </a:r>
          </a:p>
          <a:p>
            <a:r>
              <a:rPr lang="en-GB" altLang="en-US"/>
              <a:t>Do you manage transitions from year one to year two and year two to year three to ensure students remain committed and engaged?</a:t>
            </a:r>
          </a:p>
          <a:p>
            <a:r>
              <a:rPr lang="en-GB" altLang="en-US"/>
              <a:t>Is there some continuity in the sources of student support throughout the course (e.g. personal tutors)?</a:t>
            </a:r>
          </a:p>
          <a:p>
            <a:r>
              <a:rPr lang="en-GB" altLang="en-US"/>
              <a:t>Are students offered support and guidance in relation to personal development and employability?</a:t>
            </a:r>
          </a:p>
        </p:txBody>
      </p:sp>
    </p:spTree>
    <p:extLst>
      <p:ext uri="{BB962C8B-B14F-4D97-AF65-F5344CB8AC3E}">
        <p14:creationId xmlns:p14="http://schemas.microsoft.com/office/powerpoint/2010/main" val="1740806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497101"/>
            <a:ext cx="6696743" cy="6325464"/>
          </a:xfrm>
          <a:prstGeom prst="rect">
            <a:avLst/>
          </a:prstGeom>
          <a:noFill/>
          <a:ln w="9525">
            <a:noFill/>
            <a:miter lim="800000"/>
            <a:headEnd/>
            <a:tailEnd/>
          </a:ln>
        </p:spPr>
      </p:pic>
      <p:sp>
        <p:nvSpPr>
          <p:cNvPr id="3" name="Rectangle 2"/>
          <p:cNvSpPr/>
          <p:nvPr/>
        </p:nvSpPr>
        <p:spPr>
          <a:xfrm>
            <a:off x="379321" y="35435"/>
            <a:ext cx="8928992" cy="94529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eaLnBrk="0" hangingPunct="0"/>
            <a:r>
              <a:rPr lang="en-GB" sz="2800" b="1" dirty="0">
                <a:solidFill>
                  <a:schemeClr val="tx2"/>
                </a:solidFill>
                <a:latin typeface="+mj-lt"/>
                <a:ea typeface="+mj-ea"/>
                <a:cs typeface="+mj-cs"/>
              </a:rPr>
              <a:t>Source: Supporting Student Diversity – A practical guide 						(Morgan, 2013) p61</a:t>
            </a:r>
          </a:p>
        </p:txBody>
      </p:sp>
    </p:spTree>
    <p:extLst>
      <p:ext uri="{BB962C8B-B14F-4D97-AF65-F5344CB8AC3E}">
        <p14:creationId xmlns:p14="http://schemas.microsoft.com/office/powerpoint/2010/main" val="2938386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F5AF-1FF6-475D-BB34-DF553471BEC9}"/>
              </a:ext>
            </a:extLst>
          </p:cNvPr>
          <p:cNvSpPr>
            <a:spLocks noGrp="1"/>
          </p:cNvSpPr>
          <p:nvPr>
            <p:ph type="title"/>
          </p:nvPr>
        </p:nvSpPr>
        <p:spPr>
          <a:xfrm>
            <a:off x="457200" y="122238"/>
            <a:ext cx="7543800" cy="150656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Inter-year transitions: avoiding the sophomore slump </a:t>
            </a:r>
            <a:br>
              <a:rPr lang="en-GB" sz="3200" dirty="0"/>
            </a:br>
            <a:r>
              <a:rPr lang="en-GB" sz="3200" dirty="0"/>
              <a:t>(Yorke, 2014, </a:t>
            </a:r>
            <a:r>
              <a:rPr lang="en-GB" sz="3200" dirty="0" err="1"/>
              <a:t>Zaitseva</a:t>
            </a:r>
            <a:r>
              <a:rPr lang="en-GB" sz="3200" dirty="0"/>
              <a:t> et al)</a:t>
            </a:r>
          </a:p>
        </p:txBody>
      </p:sp>
      <p:sp>
        <p:nvSpPr>
          <p:cNvPr id="3" name="Content Placeholder 2">
            <a:extLst>
              <a:ext uri="{FF2B5EF4-FFF2-40B4-BE49-F238E27FC236}">
                <a16:creationId xmlns:a16="http://schemas.microsoft.com/office/drawing/2014/main" id="{8BCA0466-3985-450E-B17D-12284C0CE575}"/>
              </a:ext>
            </a:extLst>
          </p:cNvPr>
          <p:cNvSpPr>
            <a:spLocks noGrp="1"/>
          </p:cNvSpPr>
          <p:nvPr>
            <p:ph idx="1"/>
          </p:nvPr>
        </p:nvSpPr>
        <p:spPr>
          <a:xfrm>
            <a:off x="457200" y="1628800"/>
            <a:ext cx="8229600" cy="4789488"/>
          </a:xfrm>
        </p:spPr>
        <p:txBody>
          <a:bodyPr/>
          <a:lstStyle/>
          <a:p>
            <a:r>
              <a:rPr lang="en-GB" dirty="0"/>
              <a:t>The three-months between the end of the 1st year and the start of the 2</a:t>
            </a:r>
            <a:r>
              <a:rPr lang="en-GB" baseline="30000" dirty="0"/>
              <a:t>nd</a:t>
            </a:r>
            <a:r>
              <a:rPr lang="en-GB" dirty="0"/>
              <a:t> (and to a lesser extent between 2</a:t>
            </a:r>
            <a:r>
              <a:rPr lang="en-GB" baseline="30000" dirty="0"/>
              <a:t>nd</a:t>
            </a:r>
            <a:r>
              <a:rPr lang="en-GB" dirty="0"/>
              <a:t> and 3</a:t>
            </a:r>
            <a:r>
              <a:rPr lang="en-GB" baseline="30000" dirty="0"/>
              <a:t>rd</a:t>
            </a:r>
            <a:r>
              <a:rPr lang="en-GB" dirty="0"/>
              <a:t> years) provides lacunae for lost motivation and decreased engagement;</a:t>
            </a:r>
          </a:p>
          <a:p>
            <a:r>
              <a:rPr lang="en-GB" dirty="0"/>
              <a:t>Energy, thought and resources need to be deployed to counteract this tendency and to maintain student engagement;</a:t>
            </a:r>
          </a:p>
          <a:p>
            <a:r>
              <a:rPr lang="en-GB" dirty="0"/>
              <a:t>This can be undertaken in three ways:</a:t>
            </a:r>
          </a:p>
          <a:p>
            <a:pPr lvl="1"/>
            <a:r>
              <a:rPr lang="en-GB" dirty="0"/>
              <a:t>Through linking study from year to year through assignments and other activities set to bridge the gap;</a:t>
            </a:r>
          </a:p>
          <a:p>
            <a:pPr lvl="1"/>
            <a:r>
              <a:rPr lang="en-GB" dirty="0"/>
              <a:t>By maintaining contact (live or virtual);</a:t>
            </a:r>
          </a:p>
          <a:p>
            <a:pPr lvl="1"/>
            <a:r>
              <a:rPr lang="en-GB" dirty="0"/>
              <a:t>By using peer groups and networks for mutual support.</a:t>
            </a:r>
          </a:p>
        </p:txBody>
      </p:sp>
    </p:spTree>
    <p:extLst>
      <p:ext uri="{BB962C8B-B14F-4D97-AF65-F5344CB8AC3E}">
        <p14:creationId xmlns:p14="http://schemas.microsoft.com/office/powerpoint/2010/main" val="1243604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479741" y="482279"/>
            <a:ext cx="7543800" cy="57045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Developing engagement among your students</a:t>
            </a:r>
          </a:p>
        </p:txBody>
      </p:sp>
      <p:sp>
        <p:nvSpPr>
          <p:cNvPr id="20483" name="Content Placeholder 4"/>
          <p:cNvSpPr>
            <a:spLocks noGrp="1"/>
          </p:cNvSpPr>
          <p:nvPr>
            <p:ph idx="1"/>
          </p:nvPr>
        </p:nvSpPr>
        <p:spPr>
          <a:xfrm>
            <a:off x="457200" y="1052736"/>
            <a:ext cx="8229600" cy="5509667"/>
          </a:xfr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ts val="600"/>
              </a:spcBef>
              <a:spcAft>
                <a:spcPct val="0"/>
              </a:spcAft>
              <a:buClr>
                <a:schemeClr val="tx2"/>
              </a:buClr>
              <a:buSzPct val="70000"/>
              <a:buFont typeface="Wingdings" pitchFamily="2" charset="2"/>
              <a:buChar char="l"/>
            </a:pPr>
            <a:r>
              <a:rPr lang="en-GB" b="1" dirty="0"/>
              <a:t>Is there a coherent model of progression across the student life-cycle from induction to ‘</a:t>
            </a:r>
            <a:r>
              <a:rPr lang="en-GB" b="1" dirty="0" err="1"/>
              <a:t>outduction</a:t>
            </a:r>
            <a:r>
              <a:rPr lang="en-GB" b="1" dirty="0"/>
              <a:t>’ (Morgan, 2011)? </a:t>
            </a:r>
          </a:p>
          <a:p>
            <a:pPr fontAlgn="base">
              <a:spcBef>
                <a:spcPts val="600"/>
              </a:spcBef>
              <a:spcAft>
                <a:spcPct val="0"/>
              </a:spcAft>
              <a:buClr>
                <a:schemeClr val="tx2"/>
              </a:buClr>
              <a:buSzPct val="70000"/>
              <a:buFont typeface="Wingdings" pitchFamily="2" charset="2"/>
              <a:buChar char="l"/>
            </a:pPr>
            <a:r>
              <a:rPr lang="en-GB" b="1" dirty="0"/>
              <a:t>Do you manage transitions from year one to year two, and year two to year three, to ensure students remain committed and engaged?</a:t>
            </a:r>
          </a:p>
          <a:p>
            <a:pPr fontAlgn="base">
              <a:spcBef>
                <a:spcPts val="600"/>
              </a:spcBef>
              <a:spcAft>
                <a:spcPct val="0"/>
              </a:spcAft>
              <a:buClr>
                <a:schemeClr val="tx2"/>
              </a:buClr>
              <a:buSzPct val="70000"/>
              <a:buFont typeface="Wingdings" pitchFamily="2" charset="2"/>
              <a:buChar char="l"/>
            </a:pPr>
            <a:r>
              <a:rPr lang="en-GB" b="1" dirty="0"/>
              <a:t>Is there some continuity in the sources of student support throughout the course (e.g. personal tutors)?</a:t>
            </a:r>
          </a:p>
          <a:p>
            <a:pPr fontAlgn="base">
              <a:spcBef>
                <a:spcPts val="600"/>
              </a:spcBef>
              <a:spcAft>
                <a:spcPct val="0"/>
              </a:spcAft>
              <a:buClr>
                <a:schemeClr val="tx2"/>
              </a:buClr>
              <a:buSzPct val="70000"/>
              <a:buFont typeface="Wingdings" pitchFamily="2" charset="2"/>
              <a:buChar char="l"/>
            </a:pPr>
            <a:r>
              <a:rPr lang="en-GB" b="1" dirty="0"/>
              <a:t>Are students offered support and guidance in relation to personal development and employability?</a:t>
            </a:r>
          </a:p>
          <a:p>
            <a:pPr eaLnBrk="1" hangingPunct="1"/>
            <a:r>
              <a:rPr lang="en-GB" dirty="0"/>
              <a:t>Are students using critical thinking and high levels of analytical thought sufficiently at each level of a programme?</a:t>
            </a:r>
          </a:p>
          <a:p>
            <a:pPr eaLnBrk="1" hangingPunct="1"/>
            <a:r>
              <a:rPr lang="en-GB" dirty="0"/>
              <a:t>Are students working autonomously as well?</a:t>
            </a:r>
          </a:p>
          <a:p>
            <a:pPr eaLnBrk="1" hangingPunct="1"/>
            <a:r>
              <a:rPr lang="en-GB" dirty="0"/>
              <a:t>Do students have meaningful and purposeful opportunities of working together?</a:t>
            </a:r>
          </a:p>
          <a:p>
            <a:pPr fontAlgn="base">
              <a:spcBef>
                <a:spcPts val="600"/>
              </a:spcBef>
              <a:spcAft>
                <a:spcPct val="0"/>
              </a:spcAft>
              <a:buClr>
                <a:schemeClr val="tx2"/>
              </a:buClr>
              <a:buSzPct val="70000"/>
              <a:buFont typeface="Wingdings" pitchFamily="2" charset="2"/>
              <a:buChar char="l"/>
            </a:pPr>
            <a:endParaRPr lang="en-GB" sz="2800" b="1" dirty="0"/>
          </a:p>
        </p:txBody>
      </p:sp>
    </p:spTree>
    <p:extLst>
      <p:ext uri="{BB962C8B-B14F-4D97-AF65-F5344CB8AC3E}">
        <p14:creationId xmlns:p14="http://schemas.microsoft.com/office/powerpoint/2010/main" val="2461069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C1242-81C8-417A-8781-FFF6A3B58D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716"/>
            <a:ext cx="9105132" cy="6031831"/>
          </a:xfrm>
          <a:prstGeom prst="rect">
            <a:avLst/>
          </a:prstGeom>
        </p:spPr>
      </p:pic>
      <p:sp>
        <p:nvSpPr>
          <p:cNvPr id="6" name="TextBox 5">
            <a:extLst>
              <a:ext uri="{FF2B5EF4-FFF2-40B4-BE49-F238E27FC236}">
                <a16:creationId xmlns:a16="http://schemas.microsoft.com/office/drawing/2014/main" id="{6DD79C21-2438-4C3C-8807-DC998C20BD90}"/>
              </a:ext>
            </a:extLst>
          </p:cNvPr>
          <p:cNvSpPr txBox="1"/>
          <p:nvPr/>
        </p:nvSpPr>
        <p:spPr>
          <a:xfrm>
            <a:off x="1860885" y="6123619"/>
            <a:ext cx="60764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Adapted from Kruger, J. and Dunning, D., 2009</a:t>
            </a:r>
          </a:p>
        </p:txBody>
      </p:sp>
    </p:spTree>
    <p:extLst>
      <p:ext uri="{BB962C8B-B14F-4D97-AF65-F5344CB8AC3E}">
        <p14:creationId xmlns:p14="http://schemas.microsoft.com/office/powerpoint/2010/main" val="757046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3568" y="548680"/>
            <a:ext cx="7776864" cy="583264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endParaRPr>
          </a:p>
        </p:txBody>
      </p:sp>
      <p:sp>
        <p:nvSpPr>
          <p:cNvPr id="5" name="Rectangle 4"/>
          <p:cNvSpPr/>
          <p:nvPr/>
        </p:nvSpPr>
        <p:spPr>
          <a:xfrm>
            <a:off x="25152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Evaluating programmes, strengths and areas for improvement</a:t>
            </a:r>
          </a:p>
        </p:txBody>
      </p:sp>
      <p:sp>
        <p:nvSpPr>
          <p:cNvPr id="6" name="Rectangle 5"/>
          <p:cNvSpPr/>
          <p:nvPr/>
        </p:nvSpPr>
        <p:spPr>
          <a:xfrm>
            <a:off x="673224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Considering delivery modes: face-to-face, online, PBL, blended…</a:t>
            </a:r>
          </a:p>
        </p:txBody>
      </p:sp>
      <p:sp>
        <p:nvSpPr>
          <p:cNvPr id="7" name="Rectangle 6"/>
          <p:cNvSpPr/>
          <p:nvPr/>
        </p:nvSpPr>
        <p:spPr>
          <a:xfrm>
            <a:off x="3347864" y="18864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Determining and reviewing subject material: currency, relevance, level</a:t>
            </a:r>
          </a:p>
        </p:txBody>
      </p:sp>
      <p:sp>
        <p:nvSpPr>
          <p:cNvPr id="8" name="Rectangle 7"/>
          <p:cNvSpPr/>
          <p:nvPr/>
        </p:nvSpPr>
        <p:spPr>
          <a:xfrm>
            <a:off x="3347864" y="5301208"/>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fit for purpose assessment methods and approaches</a:t>
            </a:r>
          </a:p>
        </p:txBody>
      </p:sp>
      <p:sp>
        <p:nvSpPr>
          <p:cNvPr id="9" name="Rectangle 8"/>
          <p:cNvSpPr/>
          <p:nvPr/>
        </p:nvSpPr>
        <p:spPr>
          <a:xfrm>
            <a:off x="611560" y="76470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Enhancing quality, seeking continuous improvement</a:t>
            </a:r>
          </a:p>
        </p:txBody>
      </p:sp>
      <p:sp>
        <p:nvSpPr>
          <p:cNvPr id="10" name="Rectangle 9"/>
          <p:cNvSpPr/>
          <p:nvPr/>
        </p:nvSpPr>
        <p:spPr>
          <a:xfrm>
            <a:off x="6300192" y="692696"/>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and refining learning outcomes</a:t>
            </a:r>
          </a:p>
        </p:txBody>
      </p:sp>
      <p:sp>
        <p:nvSpPr>
          <p:cNvPr id="11" name="Rectangle 10"/>
          <p:cNvSpPr/>
          <p:nvPr/>
        </p:nvSpPr>
        <p:spPr>
          <a:xfrm>
            <a:off x="611560"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Assuring quality, matching HEI, national and PRSB requirements</a:t>
            </a:r>
          </a:p>
        </p:txBody>
      </p:sp>
      <p:sp>
        <p:nvSpPr>
          <p:cNvPr id="12" name="Rectangle 11"/>
          <p:cNvSpPr/>
          <p:nvPr/>
        </p:nvSpPr>
        <p:spPr>
          <a:xfrm>
            <a:off x="6300192"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Thinking through student support</a:t>
            </a:r>
          </a:p>
        </p:txBody>
      </p:sp>
      <p:sp>
        <p:nvSpPr>
          <p:cNvPr id="24" name="Rectangle 23"/>
          <p:cNvSpPr/>
          <p:nvPr/>
        </p:nvSpPr>
        <p:spPr>
          <a:xfrm>
            <a:off x="3347864" y="2708920"/>
            <a:ext cx="2160240" cy="1440160"/>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dirty="0">
                <a:solidFill>
                  <a:prstClr val="black"/>
                </a:solidFill>
              </a:rPr>
              <a:t>Curriculum</a:t>
            </a:r>
          </a:p>
          <a:p>
            <a:pPr algn="ctr" fontAlgn="auto">
              <a:spcBef>
                <a:spcPts val="0"/>
              </a:spcBef>
              <a:spcAft>
                <a:spcPts val="0"/>
              </a:spcAft>
            </a:pPr>
            <a:r>
              <a:rPr lang="en-GB" sz="3200" b="1" dirty="0">
                <a:solidFill>
                  <a:prstClr val="black"/>
                </a:solidFill>
              </a:rPr>
              <a:t>Design</a:t>
            </a:r>
          </a:p>
          <a:p>
            <a:pPr algn="ctr" fontAlgn="auto">
              <a:spcBef>
                <a:spcPts val="0"/>
              </a:spcBef>
              <a:spcAft>
                <a:spcPts val="0"/>
              </a:spcAft>
            </a:pPr>
            <a:r>
              <a:rPr lang="en-GB" sz="3200" b="1" dirty="0">
                <a:solidFill>
                  <a:prstClr val="black"/>
                </a:solidFill>
              </a:rPr>
              <a:t>Essentials</a:t>
            </a:r>
          </a:p>
        </p:txBody>
      </p:sp>
    </p:spTree>
    <p:extLst>
      <p:ext uri="{BB962C8B-B14F-4D97-AF65-F5344CB8AC3E}">
        <p14:creationId xmlns:p14="http://schemas.microsoft.com/office/powerpoint/2010/main" val="2923422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t>Confidence, achievement and retention</a:t>
            </a:r>
          </a:p>
        </p:txBody>
      </p:sp>
      <p:sp>
        <p:nvSpPr>
          <p:cNvPr id="41987"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sz="2600" dirty="0"/>
              <a:t>Crudely, student achievement is linked to students own beliefs about their abilities, whether these are fixed or malleable;</a:t>
            </a:r>
          </a:p>
          <a:p>
            <a:pPr eaLnBrk="1" hangingPunct="1"/>
            <a:r>
              <a:rPr lang="en-GB" sz="2600" dirty="0"/>
              <a:t>Students who subscribe to an entity (fixed) theory of intelligence (Dweck, 2000) need support to confirm their ability and thereby become less fearful of learning goals as these involves an element of risk and personal failure. </a:t>
            </a:r>
          </a:p>
          <a:p>
            <a:pPr eaLnBrk="1" hangingPunct="1"/>
            <a:r>
              <a:rPr lang="en-GB" sz="2600" dirty="0"/>
              <a:t>Learning and assessment for these students are all-encompassing activities that defines them as people. If they fail at an assignment, they see themselves as failures. </a:t>
            </a:r>
          </a:p>
          <a:p>
            <a:pPr eaLnBrk="1" hangingPunct="1"/>
            <a:endParaRPr lang="en-GB" sz="2600" dirty="0"/>
          </a:p>
          <a:p>
            <a:pPr eaLnBrk="1" hangingPunct="1"/>
            <a:endParaRPr lang="en-GB" sz="2600" dirty="0"/>
          </a:p>
        </p:txBody>
      </p:sp>
    </p:spTree>
    <p:extLst>
      <p:ext uri="{BB962C8B-B14F-4D97-AF65-F5344CB8AC3E}">
        <p14:creationId xmlns:p14="http://schemas.microsoft.com/office/powerpoint/2010/main" val="281441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sz="3200" dirty="0"/>
              <a:t>Students who believe that intelligence is malleable may be more robust</a:t>
            </a:r>
          </a:p>
        </p:txBody>
      </p:sp>
      <p:sp>
        <p:nvSpPr>
          <p:cNvPr id="43011" name="Rectangle 3"/>
          <p:cNvSpPr>
            <a:spLocks noGrp="1"/>
          </p:cNvSpPr>
          <p:nvPr>
            <p:ph idx="1"/>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None/>
            </a:pPr>
            <a:r>
              <a:rPr lang="en-GB" sz="2600" dirty="0"/>
              <a:t>	Students who believe that intelligence is incremental have little or no fear of failure. A typical response from such a student is ‘The harder it gets, the harder I need to try’. These students do not see failure as an indictment of themselves and [can] separate their self-image from their academic achievement. When faced with a challenge, these students are more likely to continue in the face of adversity because they have nothing to prove. (after Clegg in </a:t>
            </a:r>
            <a:r>
              <a:rPr lang="en-GB" sz="2600" dirty="0" err="1"/>
              <a:t>Peelo</a:t>
            </a:r>
            <a:r>
              <a:rPr lang="en-GB" sz="2600" dirty="0"/>
              <a:t> and Wareham 2002).</a:t>
            </a:r>
          </a:p>
          <a:p>
            <a:pPr eaLnBrk="1" hangingPunct="1"/>
            <a:endParaRPr lang="en-GB" sz="2600" dirty="0"/>
          </a:p>
          <a:p>
            <a:pPr eaLnBrk="1" hangingPunct="1"/>
            <a:endParaRPr lang="en-GB" sz="2600" dirty="0"/>
          </a:p>
        </p:txBody>
      </p:sp>
    </p:spTree>
    <p:extLst>
      <p:ext uri="{BB962C8B-B14F-4D97-AF65-F5344CB8AC3E}">
        <p14:creationId xmlns:p14="http://schemas.microsoft.com/office/powerpoint/2010/main" val="3041285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274638"/>
            <a:ext cx="8229600" cy="92211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can we do in the first six weeks?</a:t>
            </a:r>
          </a:p>
        </p:txBody>
      </p:sp>
      <p:sp>
        <p:nvSpPr>
          <p:cNvPr id="17411" name="Content Placeholder 4"/>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600" b="1" dirty="0"/>
              <a:t>Enable students to feel part of a cohort rather than a number of a list;</a:t>
            </a:r>
          </a:p>
          <a:p>
            <a:pPr fontAlgn="base">
              <a:spcBef>
                <a:spcPts val="600"/>
              </a:spcBef>
              <a:spcAft>
                <a:spcPct val="0"/>
              </a:spcAft>
              <a:buClr>
                <a:schemeClr val="tx2"/>
              </a:buClr>
              <a:buSzPct val="70000"/>
              <a:buFont typeface="Wingdings" pitchFamily="2" charset="2"/>
              <a:buChar char="l"/>
            </a:pPr>
            <a:r>
              <a:rPr lang="en-GB" sz="2600" b="1" dirty="0"/>
              <a:t>Help students acclimatise to the new learning context in which they find themselves;</a:t>
            </a:r>
          </a:p>
          <a:p>
            <a:pPr fontAlgn="base">
              <a:spcBef>
                <a:spcPts val="600"/>
              </a:spcBef>
              <a:spcAft>
                <a:spcPct val="0"/>
              </a:spcAft>
              <a:buClr>
                <a:schemeClr val="tx2"/>
              </a:buClr>
              <a:buSzPct val="70000"/>
              <a:buFont typeface="Wingdings" pitchFamily="2" charset="2"/>
              <a:buChar char="l"/>
            </a:pPr>
            <a:r>
              <a:rPr lang="en-GB" sz="2600" b="1" dirty="0"/>
              <a:t>Familiarise them with the language and culture of the subject area they are studying (</a:t>
            </a:r>
            <a:r>
              <a:rPr lang="en-GB" sz="2600" b="1" dirty="0" err="1"/>
              <a:t>Northedge</a:t>
            </a:r>
            <a:r>
              <a:rPr lang="en-GB" sz="2600" b="1" dirty="0"/>
              <a:t>, 2003);</a:t>
            </a:r>
          </a:p>
          <a:p>
            <a:pPr fontAlgn="base">
              <a:spcBef>
                <a:spcPts val="600"/>
              </a:spcBef>
              <a:spcAft>
                <a:spcPct val="0"/>
              </a:spcAft>
              <a:buClr>
                <a:schemeClr val="tx2"/>
              </a:buClr>
              <a:buSzPct val="70000"/>
              <a:buFont typeface="Wingdings" pitchFamily="2" charset="2"/>
              <a:buChar char="l"/>
            </a:pPr>
            <a:r>
              <a:rPr lang="en-GB" sz="2600" b="1" dirty="0"/>
              <a:t>Foster the information literacy and other skills that students will need to succeed;</a:t>
            </a:r>
          </a:p>
          <a:p>
            <a:pPr fontAlgn="base">
              <a:spcBef>
                <a:spcPts val="600"/>
              </a:spcBef>
              <a:spcAft>
                <a:spcPct val="0"/>
              </a:spcAft>
              <a:buClr>
                <a:schemeClr val="tx2"/>
              </a:buClr>
              <a:buSzPct val="70000"/>
              <a:buFont typeface="Wingdings" pitchFamily="2" charset="2"/>
              <a:buChar char="l"/>
            </a:pPr>
            <a:r>
              <a:rPr lang="en-GB" sz="2600" b="1" dirty="0"/>
              <a:t>Guide them on where to go for help as necessary;</a:t>
            </a:r>
          </a:p>
          <a:p>
            <a:pPr fontAlgn="base">
              <a:spcBef>
                <a:spcPts val="600"/>
              </a:spcBef>
              <a:spcAft>
                <a:spcPct val="0"/>
              </a:spcAft>
              <a:buClr>
                <a:schemeClr val="tx2"/>
              </a:buClr>
              <a:buSzPct val="70000"/>
              <a:buFont typeface="Wingdings" pitchFamily="2" charset="2"/>
              <a:buChar char="l"/>
            </a:pPr>
            <a:r>
              <a:rPr lang="en-GB" sz="2600" b="1" dirty="0"/>
              <a:t>Offer them immersive experiences.</a:t>
            </a:r>
          </a:p>
          <a:p>
            <a:pPr fontAlgn="base">
              <a:spcBef>
                <a:spcPts val="600"/>
              </a:spcBef>
              <a:spcAft>
                <a:spcPct val="0"/>
              </a:spcAft>
              <a:buClr>
                <a:schemeClr val="tx2"/>
              </a:buClr>
              <a:buSzPct val="70000"/>
              <a:buFont typeface="Wingdings" pitchFamily="2" charset="2"/>
              <a:buChar char="l"/>
            </a:pPr>
            <a:endParaRPr lang="en-GB" sz="2600" b="1" dirty="0"/>
          </a:p>
        </p:txBody>
      </p:sp>
    </p:spTree>
    <p:extLst>
      <p:ext uri="{BB962C8B-B14F-4D97-AF65-F5344CB8AC3E}">
        <p14:creationId xmlns:p14="http://schemas.microsoft.com/office/powerpoint/2010/main" val="3354920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2999-43D0-42B1-97E3-3B0280816DD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concept of universal design</a:t>
            </a:r>
          </a:p>
        </p:txBody>
      </p:sp>
      <p:sp>
        <p:nvSpPr>
          <p:cNvPr id="3" name="Content Placeholder 2">
            <a:extLst>
              <a:ext uri="{FF2B5EF4-FFF2-40B4-BE49-F238E27FC236}">
                <a16:creationId xmlns:a16="http://schemas.microsoft.com/office/drawing/2014/main" id="{5EA126C7-6783-46AB-8F41-53834AFA54D4}"/>
              </a:ext>
            </a:extLst>
          </p:cNvPr>
          <p:cNvSpPr>
            <a:spLocks noGrp="1"/>
          </p:cNvSpPr>
          <p:nvPr>
            <p:ph idx="1"/>
          </p:nvPr>
        </p:nvSpPr>
        <p:spPr>
          <a:xfrm>
            <a:off x="468313" y="1196975"/>
            <a:ext cx="8229600" cy="5005388"/>
          </a:xfrm>
        </p:spPr>
        <p:txBody>
          <a:bodyPr/>
          <a:lstStyle/>
          <a:p>
            <a:pPr marL="0" indent="0">
              <a:buNone/>
            </a:pPr>
            <a:r>
              <a:rPr lang="en-GB" sz="2800" dirty="0"/>
              <a:t>“Instead of retrofitting curriculum for students via accommodations and modifications, the principles of UDL prompt teachers to design curriculum that is flexible and adaptable to multiple forms of learning and engagement to facilitate the learning of all students.” (</a:t>
            </a:r>
            <a:r>
              <a:rPr lang="en-GB" sz="2800" i="1" dirty="0"/>
              <a:t>Lancaster, 2008</a:t>
            </a:r>
            <a:r>
              <a:rPr lang="en-GB" sz="2800" dirty="0"/>
              <a:t>)</a:t>
            </a:r>
          </a:p>
          <a:p>
            <a:pPr marL="0" indent="0">
              <a:buNone/>
            </a:pPr>
            <a:endParaRPr lang="en-GB" sz="2800" dirty="0"/>
          </a:p>
          <a:p>
            <a:pPr marL="0" indent="0">
              <a:buNone/>
            </a:pPr>
            <a:r>
              <a:rPr lang="en-GB" sz="2800" dirty="0"/>
              <a:t>“The ‘universal’ in UDL does not mean there is a single optimal solution for everyone. </a:t>
            </a:r>
            <a:r>
              <a:rPr lang="en-GB" sz="2800" dirty="0">
                <a:latin typeface="+mj-lt"/>
              </a:rPr>
              <a:t>Instead, it underscores the need for flexible approaches to teaching and learning that meet the needs of different kinds of learners.</a:t>
            </a:r>
            <a:r>
              <a:rPr lang="en-GB" sz="2800" b="0" dirty="0"/>
              <a:t> </a:t>
            </a:r>
            <a:r>
              <a:rPr lang="en-GB" sz="2800" dirty="0"/>
              <a:t>” (</a:t>
            </a:r>
            <a:r>
              <a:rPr lang="en-GB" sz="2800" i="1" dirty="0"/>
              <a:t>Rose and Meyer, 2006</a:t>
            </a:r>
            <a:r>
              <a:rPr lang="en-GB" sz="2800" dirty="0"/>
              <a:t>)</a:t>
            </a:r>
          </a:p>
        </p:txBody>
      </p:sp>
    </p:spTree>
    <p:extLst>
      <p:ext uri="{BB962C8B-B14F-4D97-AF65-F5344CB8AC3E}">
        <p14:creationId xmlns:p14="http://schemas.microsoft.com/office/powerpoint/2010/main" val="2098405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4F840-8B54-4944-9BA2-65F034368A07}"/>
              </a:ext>
            </a:extLst>
          </p:cNvPr>
          <p:cNvSpPr>
            <a:spLocks noGrp="1"/>
          </p:cNvSpPr>
          <p:nvPr>
            <p:ph type="title"/>
          </p:nvPr>
        </p:nvSpPr>
        <p:spPr>
          <a:xfrm>
            <a:off x="179512" y="122238"/>
            <a:ext cx="7821488" cy="143455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Are your learning outcomes SMART or VASCULAR? The usual ‘requirements’ are that they be:</a:t>
            </a:r>
          </a:p>
        </p:txBody>
      </p:sp>
      <p:sp>
        <p:nvSpPr>
          <p:cNvPr id="5" name="Content Placeholder 4">
            <a:extLst>
              <a:ext uri="{FF2B5EF4-FFF2-40B4-BE49-F238E27FC236}">
                <a16:creationId xmlns:a16="http://schemas.microsoft.com/office/drawing/2014/main" id="{7C992D50-A2FB-4E34-AC24-A991602B314A}"/>
              </a:ext>
            </a:extLst>
          </p:cNvPr>
          <p:cNvSpPr>
            <a:spLocks noGrp="1"/>
          </p:cNvSpPr>
          <p:nvPr>
            <p:ph idx="1"/>
          </p:nvPr>
        </p:nvSpPr>
        <p:spPr>
          <a:xfrm>
            <a:off x="468313" y="1700807"/>
            <a:ext cx="8229600" cy="4501555"/>
          </a:xfrm>
        </p:spPr>
        <p:txBody>
          <a:bodyPr/>
          <a:lstStyle/>
          <a:p>
            <a:r>
              <a:rPr lang="en-GB" sz="2800" dirty="0"/>
              <a:t>Specific;</a:t>
            </a:r>
          </a:p>
          <a:p>
            <a:r>
              <a:rPr lang="en-GB" sz="2800" dirty="0"/>
              <a:t>Measurable;</a:t>
            </a:r>
          </a:p>
          <a:p>
            <a:r>
              <a:rPr lang="en-GB" sz="2800" dirty="0"/>
              <a:t>Achievable;</a:t>
            </a:r>
          </a:p>
          <a:p>
            <a:r>
              <a:rPr lang="en-GB" sz="2800" dirty="0"/>
              <a:t>Realistic;</a:t>
            </a:r>
          </a:p>
          <a:p>
            <a:r>
              <a:rPr lang="en-GB" sz="2800" dirty="0"/>
              <a:t>Time constrained.</a:t>
            </a:r>
          </a:p>
        </p:txBody>
      </p:sp>
    </p:spTree>
    <p:extLst>
      <p:ext uri="{BB962C8B-B14F-4D97-AF65-F5344CB8AC3E}">
        <p14:creationId xmlns:p14="http://schemas.microsoft.com/office/powerpoint/2010/main" val="1024064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B1E6-206F-46CD-839A-D913F3F12163}"/>
              </a:ext>
            </a:extLst>
          </p:cNvPr>
          <p:cNvSpPr>
            <a:spLocks noGrp="1"/>
          </p:cNvSpPr>
          <p:nvPr>
            <p:ph type="title"/>
          </p:nvPr>
        </p:nvSpPr>
        <p:spPr>
          <a:xfrm>
            <a:off x="457200" y="122239"/>
            <a:ext cx="7543800" cy="498449"/>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VASCULAR learning outcomes</a:t>
            </a:r>
          </a:p>
        </p:txBody>
      </p:sp>
      <p:sp>
        <p:nvSpPr>
          <p:cNvPr id="3" name="Content Placeholder 2">
            <a:extLst>
              <a:ext uri="{FF2B5EF4-FFF2-40B4-BE49-F238E27FC236}">
                <a16:creationId xmlns:a16="http://schemas.microsoft.com/office/drawing/2014/main" id="{14A88B89-2B65-4C66-A018-8C71A650F919}"/>
              </a:ext>
            </a:extLst>
          </p:cNvPr>
          <p:cNvSpPr>
            <a:spLocks noGrp="1"/>
          </p:cNvSpPr>
          <p:nvPr>
            <p:ph idx="1"/>
          </p:nvPr>
        </p:nvSpPr>
        <p:spPr>
          <a:xfrm>
            <a:off x="179512" y="620687"/>
            <a:ext cx="8964488" cy="6115073"/>
          </a:xfrm>
        </p:spPr>
        <p:txBody>
          <a:bodyPr/>
          <a:lstStyle/>
          <a:p>
            <a:r>
              <a:rPr lang="en-GB" sz="2200" dirty="0">
                <a:solidFill>
                  <a:srgbClr val="7030A0"/>
                </a:solidFill>
              </a:rPr>
              <a:t>Verifiable:</a:t>
            </a:r>
            <a:r>
              <a:rPr lang="en-GB" sz="2200" dirty="0"/>
              <a:t> Can we tell when they’ve been achieved? And can students?</a:t>
            </a:r>
          </a:p>
          <a:p>
            <a:r>
              <a:rPr lang="en-GB" sz="2200" dirty="0">
                <a:solidFill>
                  <a:srgbClr val="7030A0"/>
                </a:solidFill>
              </a:rPr>
              <a:t>Action orientated</a:t>
            </a:r>
            <a:r>
              <a:rPr lang="en-GB" sz="2200" dirty="0"/>
              <a:t>: Do they lead to real and useful activity?</a:t>
            </a:r>
          </a:p>
          <a:p>
            <a:r>
              <a:rPr lang="en-GB" sz="2200" dirty="0">
                <a:solidFill>
                  <a:srgbClr val="7030A0"/>
                </a:solidFill>
              </a:rPr>
              <a:t>Singular</a:t>
            </a:r>
            <a:r>
              <a:rPr lang="en-GB" sz="2200" dirty="0"/>
              <a:t>: i.e. not portmanteau outcomes combining two or more into one, making it difficult to assess if differently achieved, but readily </a:t>
            </a:r>
            <a:r>
              <a:rPr lang="en-GB" sz="2200" dirty="0" err="1"/>
              <a:t>matchable</a:t>
            </a:r>
            <a:r>
              <a:rPr lang="en-GB" sz="2200" dirty="0"/>
              <a:t> to student work produced?</a:t>
            </a:r>
          </a:p>
          <a:p>
            <a:r>
              <a:rPr lang="en-GB" sz="2200" dirty="0">
                <a:solidFill>
                  <a:srgbClr val="7030A0"/>
                </a:solidFill>
              </a:rPr>
              <a:t>Constructively aligned</a:t>
            </a:r>
            <a:r>
              <a:rPr lang="en-GB" sz="2200" dirty="0"/>
              <a:t>? (Biggs and Tang, 2011) so that there is clear alignment between aims (What do students need to be able to know and do?), what is taught/ learned, how these are assessed and evaluated);</a:t>
            </a:r>
          </a:p>
          <a:p>
            <a:r>
              <a:rPr lang="en-GB" sz="2200" dirty="0">
                <a:solidFill>
                  <a:srgbClr val="7030A0"/>
                </a:solidFill>
              </a:rPr>
              <a:t>Understandable</a:t>
            </a:r>
            <a:r>
              <a:rPr lang="en-GB" sz="2200" dirty="0"/>
              <a:t> i.e. using language codes that are meaningful to all stakeholders?</a:t>
            </a:r>
          </a:p>
          <a:p>
            <a:r>
              <a:rPr lang="en-GB" sz="2200" dirty="0">
                <a:solidFill>
                  <a:srgbClr val="7030A0"/>
                </a:solidFill>
              </a:rPr>
              <a:t>Level-appropriate</a:t>
            </a:r>
            <a:r>
              <a:rPr lang="en-GB" sz="2200" dirty="0"/>
              <a:t>? Suitable and differentiable between1</a:t>
            </a:r>
            <a:r>
              <a:rPr lang="en-GB" sz="2200" baseline="30000" dirty="0"/>
              <a:t>st</a:t>
            </a:r>
            <a:r>
              <a:rPr lang="en-GB" sz="2200" dirty="0"/>
              <a:t> year, 2</a:t>
            </a:r>
            <a:r>
              <a:rPr lang="en-GB" sz="2200" baseline="30000" dirty="0"/>
              <a:t>nd</a:t>
            </a:r>
            <a:r>
              <a:rPr lang="en-GB" sz="2200" dirty="0"/>
              <a:t> year, 3</a:t>
            </a:r>
            <a:r>
              <a:rPr lang="en-GB" sz="2200" baseline="30000" dirty="0"/>
              <a:t>rd</a:t>
            </a:r>
            <a:r>
              <a:rPr lang="en-GB" sz="2200" dirty="0"/>
              <a:t> year, Masters, other PG? </a:t>
            </a:r>
          </a:p>
          <a:p>
            <a:r>
              <a:rPr lang="en-GB" sz="2200" dirty="0">
                <a:solidFill>
                  <a:srgbClr val="7030A0"/>
                </a:solidFill>
              </a:rPr>
              <a:t>Affective-inclusive</a:t>
            </a:r>
            <a:r>
              <a:rPr lang="en-GB" sz="2200" dirty="0"/>
              <a:t> i.e. not just covering actions but capabilities in the affective domain?</a:t>
            </a:r>
          </a:p>
          <a:p>
            <a:r>
              <a:rPr lang="en-GB" sz="2200" dirty="0">
                <a:solidFill>
                  <a:srgbClr val="7030A0"/>
                </a:solidFill>
              </a:rPr>
              <a:t>Regularly reviewed? </a:t>
            </a:r>
            <a:r>
              <a:rPr lang="en-GB" sz="2200" dirty="0"/>
              <a:t>Not just stuck in history and always fit-for-purpose</a:t>
            </a:r>
            <a:r>
              <a:rPr lang="en-GB" sz="2200" dirty="0">
                <a:solidFill>
                  <a:srgbClr val="7030A0"/>
                </a:solidFill>
              </a:rPr>
              <a:t>.</a:t>
            </a:r>
          </a:p>
          <a:p>
            <a:endParaRPr lang="en-GB" sz="2200" dirty="0"/>
          </a:p>
        </p:txBody>
      </p:sp>
    </p:spTree>
    <p:extLst>
      <p:ext uri="{BB962C8B-B14F-4D97-AF65-F5344CB8AC3E}">
        <p14:creationId xmlns:p14="http://schemas.microsoft.com/office/powerpoint/2010/main" val="404196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00CF-7EE2-49C3-B73A-DA96D299933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Phil Race is concerned we need to go beyond learning outcomes and include:</a:t>
            </a:r>
          </a:p>
        </p:txBody>
      </p:sp>
      <p:sp>
        <p:nvSpPr>
          <p:cNvPr id="3" name="Content Placeholder 2">
            <a:extLst>
              <a:ext uri="{FF2B5EF4-FFF2-40B4-BE49-F238E27FC236}">
                <a16:creationId xmlns:a16="http://schemas.microsoft.com/office/drawing/2014/main" id="{125E750F-D853-48E6-AE16-67A7DAE91507}"/>
              </a:ext>
            </a:extLst>
          </p:cNvPr>
          <p:cNvSpPr>
            <a:spLocks noGrp="1"/>
          </p:cNvSpPr>
          <p:nvPr>
            <p:ph idx="1"/>
          </p:nvPr>
        </p:nvSpPr>
        <p:spPr/>
        <p:txBody>
          <a:bodyPr/>
          <a:lstStyle/>
          <a:p>
            <a:r>
              <a:rPr lang="en-GB" dirty="0"/>
              <a:t>Learning </a:t>
            </a:r>
            <a:r>
              <a:rPr lang="en-GB" dirty="0">
                <a:solidFill>
                  <a:srgbClr val="7030A0"/>
                </a:solidFill>
              </a:rPr>
              <a:t>incomes: </a:t>
            </a:r>
            <a:r>
              <a:rPr lang="en-GB" dirty="0"/>
              <a:t>all the things learners are bringing to the learning situation:</a:t>
            </a:r>
          </a:p>
          <a:p>
            <a:r>
              <a:rPr lang="en-GB" dirty="0">
                <a:solidFill>
                  <a:srgbClr val="7030A0"/>
                </a:solidFill>
              </a:rPr>
              <a:t>Emergent</a:t>
            </a:r>
            <a:r>
              <a:rPr lang="en-GB" dirty="0"/>
              <a:t> learning outcomes: those we didn’t (and maybe couldn’t) predict, which may surprise and astound us!:</a:t>
            </a:r>
          </a:p>
          <a:p>
            <a:r>
              <a:rPr lang="en-GB" dirty="0"/>
              <a:t>Intended learning </a:t>
            </a:r>
            <a:r>
              <a:rPr lang="en-GB" dirty="0">
                <a:solidFill>
                  <a:srgbClr val="7030A0"/>
                </a:solidFill>
              </a:rPr>
              <a:t>outgoings: </a:t>
            </a:r>
            <a:r>
              <a:rPr lang="en-GB" dirty="0"/>
              <a:t>helping them link the intended learning outcomes to the wider world of future learning and employment</a:t>
            </a:r>
            <a:r>
              <a:rPr lang="en-GB" dirty="0">
                <a:solidFill>
                  <a:srgbClr val="7030A0"/>
                </a:solidFill>
              </a:rPr>
              <a:t>;</a:t>
            </a:r>
          </a:p>
          <a:p>
            <a:endParaRPr lang="en-GB" dirty="0"/>
          </a:p>
          <a:p>
            <a:pPr marL="0" indent="0">
              <a:buNone/>
            </a:pPr>
            <a:r>
              <a:rPr lang="en-GB" dirty="0"/>
              <a:t>See http://phil-race.co.uk/2018/05/beyond-learning-outcomes/</a:t>
            </a:r>
          </a:p>
        </p:txBody>
      </p:sp>
    </p:spTree>
    <p:extLst>
      <p:ext uri="{BB962C8B-B14F-4D97-AF65-F5344CB8AC3E}">
        <p14:creationId xmlns:p14="http://schemas.microsoft.com/office/powerpoint/2010/main" val="634376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164E-FF65-43F0-BCEA-8F81BB70EBD2}"/>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Designing assessment as a central part of curriculum design</a:t>
            </a:r>
          </a:p>
        </p:txBody>
      </p:sp>
      <p:sp>
        <p:nvSpPr>
          <p:cNvPr id="3" name="Content Placeholder 2">
            <a:extLst>
              <a:ext uri="{FF2B5EF4-FFF2-40B4-BE49-F238E27FC236}">
                <a16:creationId xmlns:a16="http://schemas.microsoft.com/office/drawing/2014/main" id="{9A0CF1F9-72AB-4B78-A046-5BD0F997E20B}"/>
              </a:ext>
            </a:extLst>
          </p:cNvPr>
          <p:cNvSpPr>
            <a:spLocks noGrp="1"/>
          </p:cNvSpPr>
          <p:nvPr>
            <p:ph idx="1"/>
          </p:nvPr>
        </p:nvSpPr>
        <p:spPr/>
        <p:txBody>
          <a:bodyPr/>
          <a:lstStyle/>
          <a:p>
            <a:pPr marL="0" indent="0">
              <a:buNone/>
            </a:pPr>
            <a:r>
              <a:rPr lang="en-GB" sz="2600" dirty="0"/>
              <a:t>Assessment is a complex, nuanced and highly important process​ and if we want students to engage fully, we must make it really meaningful to them and convince them that there is merit in the activities we ask them to undertake. To focus students’ effort and improve their engagement with learning, we need to take a fresh look at our current practice to make sure assessment is </a:t>
            </a:r>
            <a:r>
              <a:rPr lang="en-GB" sz="2600" i="1" dirty="0"/>
              <a:t>for</a:t>
            </a:r>
            <a:r>
              <a:rPr lang="en-GB" sz="2600" dirty="0"/>
              <a:t> rather than just </a:t>
            </a:r>
            <a:r>
              <a:rPr lang="en-GB" sz="2600" i="1" dirty="0"/>
              <a:t>of</a:t>
            </a:r>
            <a:r>
              <a:rPr lang="en-GB" sz="2600" dirty="0"/>
              <a:t> learning, with students learning while they are being assessed rather than it being merely a summative end process. We also need to ensure that we make assessment practices and the giving of feedback manageable for staff and valuable for students.</a:t>
            </a:r>
          </a:p>
          <a:p>
            <a:endParaRPr lang="en-GB" sz="2600" dirty="0"/>
          </a:p>
        </p:txBody>
      </p:sp>
    </p:spTree>
    <p:extLst>
      <p:ext uri="{BB962C8B-B14F-4D97-AF65-F5344CB8AC3E}">
        <p14:creationId xmlns:p14="http://schemas.microsoft.com/office/powerpoint/2010/main" val="3302938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F63D9F-FE36-43DB-B30F-D87877451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57392"/>
          </a:xfrm>
          <a:prstGeom prst="rect">
            <a:avLst/>
          </a:prstGeom>
        </p:spPr>
      </p:pic>
    </p:spTree>
    <p:extLst>
      <p:ext uri="{BB962C8B-B14F-4D97-AF65-F5344CB8AC3E}">
        <p14:creationId xmlns:p14="http://schemas.microsoft.com/office/powerpoint/2010/main" val="1861687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99DF-0BCA-4A81-9AB5-9274606A4E07}"/>
              </a:ext>
            </a:extLst>
          </p:cNvPr>
          <p:cNvSpPr>
            <a:spLocks noGrp="1"/>
          </p:cNvSpPr>
          <p:nvPr>
            <p:ph type="title"/>
          </p:nvPr>
        </p:nvSpPr>
        <p:spPr>
          <a:xfrm>
            <a:off x="457200" y="122239"/>
            <a:ext cx="7543800" cy="786482"/>
          </a:xfrm>
        </p:spPr>
        <p:txBody>
          <a:bodyPr/>
          <a:lstStyle/>
          <a:p>
            <a:r>
              <a:rPr lang="en-GB" dirty="0"/>
              <a:t>Enhancing Assessment and Feedback</a:t>
            </a:r>
          </a:p>
        </p:txBody>
      </p:sp>
      <p:sp>
        <p:nvSpPr>
          <p:cNvPr id="3" name="Content Placeholder 2">
            <a:extLst>
              <a:ext uri="{FF2B5EF4-FFF2-40B4-BE49-F238E27FC236}">
                <a16:creationId xmlns:a16="http://schemas.microsoft.com/office/drawing/2014/main" id="{788FEAA1-6AD1-402F-BB22-B960D7D440CB}"/>
              </a:ext>
            </a:extLst>
          </p:cNvPr>
          <p:cNvSpPr>
            <a:spLocks noGrp="1"/>
          </p:cNvSpPr>
          <p:nvPr>
            <p:ph idx="1"/>
          </p:nvPr>
        </p:nvSpPr>
        <p:spPr>
          <a:xfrm>
            <a:off x="468313" y="1052736"/>
            <a:ext cx="8229600" cy="5149627"/>
          </a:xfrm>
        </p:spPr>
        <p:txBody>
          <a:bodyPr/>
          <a:lstStyle/>
          <a:p>
            <a:pPr marL="0" indent="0">
              <a:buNone/>
            </a:pPr>
            <a:r>
              <a:rPr lang="en-GB" sz="2200" dirty="0"/>
              <a:t>Effective assessment is crucial for student satisfaction and achievement. This session will explore how we can review and revise our assessment approaches so that students have the best possible chance of success, particularly by:</a:t>
            </a:r>
          </a:p>
          <a:p>
            <a:r>
              <a:rPr lang="en-GB" sz="2200" dirty="0"/>
              <a:t>building students' assessment literacy and thereby enabling them better to understand how criteria and assessment practices work;</a:t>
            </a:r>
          </a:p>
          <a:p>
            <a:r>
              <a:rPr lang="en-GB" sz="2200" dirty="0"/>
              <a:t>ensuring that assessment is </a:t>
            </a:r>
            <a:r>
              <a:rPr lang="en-GB" sz="2200" i="1" dirty="0"/>
              <a:t>for</a:t>
            </a:r>
            <a:r>
              <a:rPr lang="en-GB" sz="2200" dirty="0"/>
              <a:t> not just </a:t>
            </a:r>
            <a:r>
              <a:rPr lang="en-GB" sz="2200" i="1" dirty="0"/>
              <a:t>of</a:t>
            </a:r>
            <a:r>
              <a:rPr lang="en-GB" sz="2200" dirty="0"/>
              <a:t> learning;</a:t>
            </a:r>
          </a:p>
          <a:p>
            <a:r>
              <a:rPr lang="en-GB" sz="2200" dirty="0"/>
              <a:t>fostering approaches to feedback that mean students take good note of and use the comments and advice provided by their assessors.</a:t>
            </a:r>
          </a:p>
          <a:p>
            <a:pPr marL="0" indent="0">
              <a:buNone/>
            </a:pPr>
            <a:r>
              <a:rPr lang="en-GB" sz="2200" dirty="0"/>
              <a:t>By the end of the session, participants will have had opportunities to come to grips with typical problematic aspects of assessment and feedback, and to devise strategies to ensure their own practices and approaches are fit-for-purpose and manageable by students and themselves.</a:t>
            </a:r>
          </a:p>
          <a:p>
            <a:endParaRPr lang="en-GB" sz="2200" dirty="0"/>
          </a:p>
        </p:txBody>
      </p:sp>
    </p:spTree>
    <p:extLst>
      <p:ext uri="{BB962C8B-B14F-4D97-AF65-F5344CB8AC3E}">
        <p14:creationId xmlns:p14="http://schemas.microsoft.com/office/powerpoint/2010/main" val="1148965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0887-8944-461D-9BDA-77CAB4A25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132921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dirty="0"/>
              <a:t>Underpinning premises for A4L</a:t>
            </a:r>
          </a:p>
        </p:txBody>
      </p:sp>
      <p:sp>
        <p:nvSpPr>
          <p:cNvPr id="43011" name="Rectangle 3"/>
          <p:cNvSpPr>
            <a:spLocks noGrp="1" noChangeArrowheads="1"/>
          </p:cNvSpPr>
          <p:nvPr>
            <p:ph type="body" idx="1"/>
          </p:nvPr>
        </p:nvSpPr>
        <p:spPr>
          <a:xfrm>
            <a:off x="285720" y="1196752"/>
            <a:ext cx="8629680" cy="4929411"/>
          </a:xfrm>
        </p:spPr>
        <p:txBody>
          <a:bodyPr/>
          <a:lstStyle/>
          <a:p>
            <a:pPr eaLnBrk="1" hangingPunct="1"/>
            <a:r>
              <a:rPr lang="en-US" sz="2600" dirty="0"/>
              <a:t>Assessment can be a powerful means of focusing student effort and enhancing achievement if it is well designed and constructively aligned (Biggs and Tang, 2011);</a:t>
            </a:r>
          </a:p>
          <a:p>
            <a:pPr eaLnBrk="1" hangingPunct="1"/>
            <a:r>
              <a:rPr lang="en-US" sz="2600" dirty="0"/>
              <a:t>We need to deploy a diverse range of tactics to our assessment and feedback to ensure that they work to enhance and extend student learning;</a:t>
            </a:r>
          </a:p>
          <a:p>
            <a:pPr eaLnBrk="1" hangingPunct="1"/>
            <a:r>
              <a:rPr lang="en-US" sz="2600" dirty="0"/>
              <a:t>Students need to achieve assessment literacy to ensure they understand and can benefit from our assessment systems;</a:t>
            </a:r>
          </a:p>
          <a:p>
            <a:pPr eaLnBrk="1" hangingPunct="1"/>
            <a:r>
              <a:rPr lang="en-US" sz="2600" dirty="0"/>
              <a:t>Assessment needs to be manageable for staff and students if it is going to engage students in learning activities. </a:t>
            </a:r>
          </a:p>
        </p:txBody>
      </p:sp>
    </p:spTree>
    <p:extLst>
      <p:ext uri="{BB962C8B-B14F-4D97-AF65-F5344CB8AC3E}">
        <p14:creationId xmlns:p14="http://schemas.microsoft.com/office/powerpoint/2010/main" val="3054509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2003945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Using assessment </a:t>
            </a:r>
            <a:r>
              <a:rPr lang="en-GB" sz="3200" i="1" dirty="0"/>
              <a:t>for</a:t>
            </a:r>
            <a:r>
              <a:rPr lang="en-GB" sz="3200" dirty="0"/>
              <a:t> learning </a:t>
            </a:r>
            <a:br>
              <a:rPr lang="en-GB" sz="3200" dirty="0"/>
            </a:br>
            <a:r>
              <a:rPr lang="en-GB" sz="3200" dirty="0"/>
              <a:t>(Sambell et al, 2012)</a:t>
            </a:r>
          </a:p>
        </p:txBody>
      </p:sp>
      <p:sp>
        <p:nvSpPr>
          <p:cNvPr id="22531" name="Content Placeholder 2"/>
          <p:cNvSpPr>
            <a:spLocks noGrp="1"/>
          </p:cNvSpPr>
          <p:nvPr>
            <p:ph idx="1"/>
          </p:nvPr>
        </p:nvSpPr>
        <p:spPr/>
        <p:txBody>
          <a:bodyPr/>
          <a:lstStyle/>
          <a:p>
            <a:pPr eaLnBrk="1" hangingPunct="1"/>
            <a:r>
              <a:rPr lang="en-US" sz="2800" b="1" dirty="0"/>
              <a:t>Assessment that is meaningful to students can provide them with a framework for activity;</a:t>
            </a:r>
          </a:p>
          <a:p>
            <a:pPr eaLnBrk="1" hangingPunct="1"/>
            <a:r>
              <a:rPr lang="en-US" sz="2800" b="1" dirty="0"/>
              <a:t>“Students can escape bad teaching but they can’t escape bad assessment” (Boud, 1995);</a:t>
            </a:r>
          </a:p>
          <a:p>
            <a:pPr eaLnBrk="1" hangingPunct="1"/>
            <a:r>
              <a:rPr lang="en-US" sz="2800" b="1" dirty="0"/>
              <a:t>Where assessment is fully part of the learning process and integrated within it, the act of being assessed can help students to make sense of their learning;</a:t>
            </a:r>
          </a:p>
          <a:p>
            <a:pPr eaLnBrk="1" hangingPunct="1"/>
            <a:r>
              <a:rPr lang="en-GB" sz="2800" b="1" dirty="0"/>
              <a:t>Assessment should be formative, informative, developmental and remediable.</a:t>
            </a:r>
          </a:p>
          <a:p>
            <a:pPr eaLnBrk="1" hangingPunct="1"/>
            <a:endParaRPr lang="en-US" sz="2800" dirty="0"/>
          </a:p>
        </p:txBody>
      </p:sp>
    </p:spTree>
    <p:extLst>
      <p:ext uri="{BB962C8B-B14F-4D97-AF65-F5344CB8AC3E}">
        <p14:creationId xmlns:p14="http://schemas.microsoft.com/office/powerpoint/2010/main" val="2825270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US" dirty="0"/>
              <a:t>My fit-for-purpose model of assessment: the key questions</a:t>
            </a:r>
          </a:p>
        </p:txBody>
      </p:sp>
      <p:sp>
        <p:nvSpPr>
          <p:cNvPr id="19459" name="Rectangle 3"/>
          <p:cNvSpPr>
            <a:spLocks noGrp="1" noChangeArrowheads="1"/>
          </p:cNvSpPr>
          <p:nvPr>
            <p:ph type="body" idx="4294967295"/>
          </p:nvPr>
        </p:nvSpPr>
        <p:spPr>
          <a:noFill/>
        </p:spPr>
        <p:txBody>
          <a:bodyPr lIns="92075" tIns="46038" rIns="92075" bIns="46038"/>
          <a:lstStyle/>
          <a:p>
            <a:r>
              <a:rPr lang="en-US" dirty="0"/>
              <a:t>Why are we assessing?</a:t>
            </a:r>
          </a:p>
          <a:p>
            <a:r>
              <a:rPr lang="en-US" dirty="0"/>
              <a:t>What is it we are actually assessing?</a:t>
            </a:r>
          </a:p>
          <a:p>
            <a:r>
              <a:rPr lang="en-US" dirty="0"/>
              <a:t>How are we assessing?</a:t>
            </a:r>
          </a:p>
          <a:p>
            <a:r>
              <a:rPr lang="en-US" dirty="0"/>
              <a:t>Who is best placed to assess?</a:t>
            </a:r>
          </a:p>
          <a:p>
            <a:r>
              <a:rPr lang="en-US" dirty="0"/>
              <a:t>When should we assess?</a:t>
            </a:r>
          </a:p>
        </p:txBody>
      </p:sp>
    </p:spTree>
    <p:extLst>
      <p:ext uri="{BB962C8B-B14F-4D97-AF65-F5344CB8AC3E}">
        <p14:creationId xmlns:p14="http://schemas.microsoft.com/office/powerpoint/2010/main" val="1734516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E403557-85B9-46A1-8406-6BC36F0C4FF6}"/>
              </a:ext>
            </a:extLst>
          </p:cNvPr>
          <p:cNvSpPr>
            <a:spLocks noGrp="1"/>
          </p:cNvSpPr>
          <p:nvPr>
            <p:ph type="title"/>
          </p:nvPr>
        </p:nvSpPr>
        <p:spPr>
          <a:xfrm>
            <a:off x="457200" y="122239"/>
            <a:ext cx="8543292" cy="570457"/>
          </a:xfrm>
          <a:ln w="9525">
            <a:noFill/>
            <a:miter lim="800000"/>
            <a:headEnd/>
            <a:tailEnd/>
          </a:ln>
        </p:spPr>
        <p:txBody>
          <a:bodyPr vert="horz" wrap="square" lIns="91440" tIns="45720" rIns="91440" bIns="45720" numCol="1" anchor="b" anchorCtr="0" compatLnSpc="1">
            <a:prstTxWarp prst="textNoShape">
              <a:avLst/>
            </a:prstTxWarp>
          </a:bodyPr>
          <a:lstStyle/>
          <a:p>
            <a:r>
              <a:rPr lang="en-GB" dirty="0"/>
              <a:t>For any assessment activity, we need to be clear about:</a:t>
            </a:r>
          </a:p>
        </p:txBody>
      </p:sp>
      <p:sp>
        <p:nvSpPr>
          <p:cNvPr id="3" name="Content Placeholder 2">
            <a:extLst>
              <a:ext uri="{FF2B5EF4-FFF2-40B4-BE49-F238E27FC236}">
                <a16:creationId xmlns:a16="http://schemas.microsoft.com/office/drawing/2014/main" id="{5EE972C6-12E3-4CD2-A580-4EF243C62BF1}"/>
              </a:ext>
            </a:extLst>
          </p:cNvPr>
          <p:cNvSpPr>
            <a:spLocks noGrp="1"/>
          </p:cNvSpPr>
          <p:nvPr>
            <p:ph idx="1"/>
          </p:nvPr>
        </p:nvSpPr>
        <p:spPr>
          <a:xfrm>
            <a:off x="143508" y="836712"/>
            <a:ext cx="8856984" cy="5149405"/>
          </a:xfrm>
        </p:spPr>
        <p:txBody>
          <a:bodyPr/>
          <a:lstStyle/>
          <a:p>
            <a:r>
              <a:rPr lang="en-GB" sz="2200" dirty="0">
                <a:solidFill>
                  <a:srgbClr val="7030A0"/>
                </a:solidFill>
              </a:rPr>
              <a:t>Aims</a:t>
            </a:r>
            <a:r>
              <a:rPr lang="en-GB" sz="2200" dirty="0"/>
              <a:t>: is this an early stage assignment, that is principally about building confidence and helping students see what is required of them, or is it a key element of their summative assessment, designment to gauge fitness to progress, or fitness-to-practice?</a:t>
            </a:r>
          </a:p>
          <a:p>
            <a:r>
              <a:rPr lang="en-GB" sz="2200" dirty="0">
                <a:solidFill>
                  <a:srgbClr val="7030A0"/>
                </a:solidFill>
              </a:rPr>
              <a:t>Scope</a:t>
            </a:r>
            <a:r>
              <a:rPr lang="en-GB" sz="2200" dirty="0"/>
              <a:t>: is this testing low level outcomes, like demonstrating recollection of key terms, or is it cognitively more demanding requiring synthesis of multiple elements, critical analysis, evaluation and reflection?</a:t>
            </a:r>
          </a:p>
          <a:p>
            <a:r>
              <a:rPr lang="en-GB" sz="2200" dirty="0">
                <a:solidFill>
                  <a:srgbClr val="7030A0"/>
                </a:solidFill>
              </a:rPr>
              <a:t>Scale</a:t>
            </a:r>
            <a:r>
              <a:rPr lang="en-GB" sz="2200" dirty="0"/>
              <a:t>: is this a small scale or a substantial task carrying a heavy weighting? Do students know how much effort and energy is needed to achieve at least a satisfactory level?</a:t>
            </a:r>
          </a:p>
          <a:p>
            <a:r>
              <a:rPr lang="en-GB" sz="2200" dirty="0">
                <a:solidFill>
                  <a:srgbClr val="7030A0"/>
                </a:solidFill>
              </a:rPr>
              <a:t>Orientation: </a:t>
            </a:r>
            <a:r>
              <a:rPr lang="en-GB" sz="2200" dirty="0"/>
              <a:t>Is the key aim to demonstrate the achievement of skills and competences, and/or to produce a definite product or is it primarily about demonstrating mastery of appropriate processes?</a:t>
            </a:r>
          </a:p>
          <a:p>
            <a:r>
              <a:rPr lang="en-GB" sz="2200" dirty="0">
                <a:solidFill>
                  <a:srgbClr val="7030A0"/>
                </a:solidFill>
              </a:rPr>
              <a:t>Constructive alignment: </a:t>
            </a:r>
            <a:r>
              <a:rPr lang="en-GB" sz="2200" dirty="0"/>
              <a:t>To what extent does the assessment closely link to the learning outcomes (and specifically the verbs used in them)?</a:t>
            </a:r>
          </a:p>
        </p:txBody>
      </p:sp>
    </p:spTree>
    <p:extLst>
      <p:ext uri="{BB962C8B-B14F-4D97-AF65-F5344CB8AC3E}">
        <p14:creationId xmlns:p14="http://schemas.microsoft.com/office/powerpoint/2010/main" val="465157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BF6B-3A8E-4AF6-AED9-7603D2C62995}"/>
              </a:ext>
            </a:extLst>
          </p:cNvPr>
          <p:cNvSpPr>
            <a:spLocks noGrp="1"/>
          </p:cNvSpPr>
          <p:nvPr>
            <p:ph type="title"/>
          </p:nvPr>
        </p:nvSpPr>
        <p:spPr>
          <a:xfrm>
            <a:off x="457200" y="122238"/>
            <a:ext cx="7543800" cy="143455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So to help us focus on assessment criteria and developing students’ assessment literacy, a game!</a:t>
            </a:r>
          </a:p>
        </p:txBody>
      </p:sp>
      <p:sp>
        <p:nvSpPr>
          <p:cNvPr id="3" name="Content Placeholder 2">
            <a:extLst>
              <a:ext uri="{FF2B5EF4-FFF2-40B4-BE49-F238E27FC236}">
                <a16:creationId xmlns:a16="http://schemas.microsoft.com/office/drawing/2014/main" id="{5E240BED-5E90-4E22-9D98-38FB32CA080A}"/>
              </a:ext>
            </a:extLst>
          </p:cNvPr>
          <p:cNvSpPr>
            <a:spLocks noGrp="1"/>
          </p:cNvSpPr>
          <p:nvPr>
            <p:ph idx="1"/>
          </p:nvPr>
        </p:nvSpPr>
        <p:spPr>
          <a:xfrm>
            <a:off x="468313" y="1700807"/>
            <a:ext cx="8229600" cy="4501555"/>
          </a:xfrm>
        </p:spPr>
        <p:txBody>
          <a:bodyPr/>
          <a:lstStyle/>
          <a:p>
            <a:r>
              <a:rPr lang="en-GB" sz="2800" dirty="0"/>
              <a:t>This game is designed to help you think about how we can explain the importance of taking assessment criteria seriously in assessment to help students really understand what they need to do to succeed;</a:t>
            </a:r>
          </a:p>
          <a:p>
            <a:r>
              <a:rPr lang="en-GB" sz="2800" dirty="0"/>
              <a:t>Biscuits are a metaphor!</a:t>
            </a:r>
          </a:p>
        </p:txBody>
      </p:sp>
    </p:spTree>
    <p:extLst>
      <p:ext uri="{BB962C8B-B14F-4D97-AF65-F5344CB8AC3E}">
        <p14:creationId xmlns:p14="http://schemas.microsoft.com/office/powerpoint/2010/main" val="549020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A262-FB0B-47B6-BC26-1081F74053A1}"/>
              </a:ext>
            </a:extLst>
          </p:cNvPr>
          <p:cNvSpPr>
            <a:spLocks noGrp="1"/>
          </p:cNvSpPr>
          <p:nvPr>
            <p:ph type="title"/>
          </p:nvPr>
        </p:nvSpPr>
        <p:spPr>
          <a:xfrm>
            <a:off x="457200" y="122239"/>
            <a:ext cx="8579296" cy="570458"/>
          </a:xfrm>
        </p:spPr>
        <p:txBody>
          <a:bodyPr/>
          <a:lstStyle/>
          <a:p>
            <a:r>
              <a:rPr lang="en-GB" dirty="0"/>
              <a:t>Thinking through the issues raised in the biscuit game</a:t>
            </a:r>
          </a:p>
        </p:txBody>
      </p:sp>
      <p:sp>
        <p:nvSpPr>
          <p:cNvPr id="3" name="Content Placeholder 2">
            <a:extLst>
              <a:ext uri="{FF2B5EF4-FFF2-40B4-BE49-F238E27FC236}">
                <a16:creationId xmlns:a16="http://schemas.microsoft.com/office/drawing/2014/main" id="{0D301135-AEEC-4738-A5CF-C6EE8F8396D7}"/>
              </a:ext>
            </a:extLst>
          </p:cNvPr>
          <p:cNvSpPr>
            <a:spLocks noGrp="1"/>
          </p:cNvSpPr>
          <p:nvPr>
            <p:ph idx="1"/>
          </p:nvPr>
        </p:nvSpPr>
        <p:spPr>
          <a:xfrm>
            <a:off x="251520" y="764704"/>
            <a:ext cx="8446393" cy="5250903"/>
          </a:xfrm>
        </p:spPr>
        <p:txBody>
          <a:bodyPr/>
          <a:lstStyle/>
          <a:p>
            <a:r>
              <a:rPr lang="en-GB" sz="2200" dirty="0"/>
              <a:t>It is often useful to start from individual perspectives at the outset of an assignment and clarify preconceptions;</a:t>
            </a:r>
          </a:p>
          <a:p>
            <a:r>
              <a:rPr lang="en-GB" sz="2200" dirty="0"/>
              <a:t>Assessment is a complex nuanced task with grey areas, and just as agreed definitions of biscuits are not always readily achievable, so also assignments benefit from dialogue to clarify expectations;</a:t>
            </a:r>
          </a:p>
          <a:p>
            <a:r>
              <a:rPr lang="en-GB" sz="2200" dirty="0"/>
              <a:t>Category definitions can sometimes be complicated when setting assignments. It’s helpful in advance of an assessment to agree definitions of what is, for example, a portfolio;</a:t>
            </a:r>
          </a:p>
          <a:p>
            <a:r>
              <a:rPr lang="en-GB" sz="2200" dirty="0"/>
              <a:t>It’s helpful to face the fact that although criteria may be considered to be explicit, the way people grade using criteria can differ substantially;</a:t>
            </a:r>
          </a:p>
          <a:p>
            <a:r>
              <a:rPr lang="en-GB" sz="2200" dirty="0"/>
              <a:t>Assigning grades is an imprecise and inexact activity, and we need to recognise that absolute certainty about grades is not always achievable;</a:t>
            </a:r>
          </a:p>
          <a:p>
            <a:r>
              <a:rPr lang="en-GB" sz="2200" dirty="0"/>
              <a:t>Generic discussion about assessment, and how we grade can help develop assessment literacy.</a:t>
            </a:r>
          </a:p>
          <a:p>
            <a:endParaRPr lang="en-GB" sz="2200" dirty="0"/>
          </a:p>
        </p:txBody>
      </p:sp>
    </p:spTree>
    <p:extLst>
      <p:ext uri="{BB962C8B-B14F-4D97-AF65-F5344CB8AC3E}">
        <p14:creationId xmlns:p14="http://schemas.microsoft.com/office/powerpoint/2010/main" val="2358540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sz="2800" dirty="0"/>
              <a:t>Formative assessment is primarily concerned with feedback aimed at prompting improvement, is often continuous and usually involves words.</a:t>
            </a:r>
          </a:p>
          <a:p>
            <a:r>
              <a:rPr lang="en-US" sz="2800" dirty="0"/>
              <a:t>Summative assessment is concerned with making evaluative judgments, is often end point and involves numbers.</a:t>
            </a:r>
          </a:p>
          <a:p>
            <a:endParaRPr lang="en-GB" sz="2800" dirty="0"/>
          </a:p>
        </p:txBody>
      </p:sp>
    </p:spTree>
    <p:extLst>
      <p:ext uri="{BB962C8B-B14F-4D97-AF65-F5344CB8AC3E}">
        <p14:creationId xmlns:p14="http://schemas.microsoft.com/office/powerpoint/2010/main" val="3018198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importance of dialogic feedback (Sadler)</a:t>
            </a:r>
          </a:p>
        </p:txBody>
      </p:sp>
      <p:sp>
        <p:nvSpPr>
          <p:cNvPr id="3" name="Content Placeholder 2"/>
          <p:cNvSpPr>
            <a:spLocks noGrp="1"/>
          </p:cNvSpPr>
          <p:nvPr>
            <p:ph idx="1"/>
          </p:nvPr>
        </p:nvSpPr>
        <p:spPr/>
        <p:txBody>
          <a:bodyPr/>
          <a:lstStyle/>
          <a:p>
            <a:pPr marL="0" indent="0">
              <a:buNone/>
            </a:pPr>
            <a:r>
              <a:rPr lang="en-GB" sz="2800" dirty="0"/>
              <a:t>Students need to be exposed to, and gain experience in making judgements about, </a:t>
            </a:r>
            <a:r>
              <a:rPr lang="en-GB" sz="2800" dirty="0">
                <a:solidFill>
                  <a:srgbClr val="7030A0"/>
                </a:solidFill>
              </a:rPr>
              <a:t>a variety of works of different quality</a:t>
            </a:r>
            <a:r>
              <a:rPr lang="en-GB" sz="2800" dirty="0"/>
              <a:t>... They need planned rather than random exposure to exemplars, and experience in </a:t>
            </a:r>
            <a:r>
              <a:rPr lang="en-GB" sz="2800" dirty="0">
                <a:solidFill>
                  <a:srgbClr val="7030A0"/>
                </a:solidFill>
              </a:rPr>
              <a:t>making judgements </a:t>
            </a:r>
            <a:r>
              <a:rPr lang="en-GB" sz="2800" dirty="0"/>
              <a:t>about quality. They need to create </a:t>
            </a:r>
            <a:r>
              <a:rPr lang="en-GB" sz="2800" dirty="0">
                <a:solidFill>
                  <a:srgbClr val="7030A0"/>
                </a:solidFill>
              </a:rPr>
              <a:t>verbalised </a:t>
            </a:r>
            <a:r>
              <a:rPr lang="en-GB" sz="2800" dirty="0"/>
              <a:t>rationales and accounts of how various works could have been done better. Finally, they need to engage in evaluative </a:t>
            </a:r>
            <a:r>
              <a:rPr lang="en-GB" sz="2800" dirty="0">
                <a:solidFill>
                  <a:srgbClr val="7030A0"/>
                </a:solidFill>
              </a:rPr>
              <a:t>conversations</a:t>
            </a:r>
            <a:r>
              <a:rPr lang="en-GB" sz="2800" dirty="0"/>
              <a:t> with teachers and other students. </a:t>
            </a:r>
          </a:p>
          <a:p>
            <a:pPr marL="0" indent="0">
              <a:buNone/>
            </a:pPr>
            <a:endParaRPr lang="en-GB" sz="2800" dirty="0"/>
          </a:p>
        </p:txBody>
      </p:sp>
    </p:spTree>
    <p:extLst>
      <p:ext uri="{BB962C8B-B14F-4D97-AF65-F5344CB8AC3E}">
        <p14:creationId xmlns:p14="http://schemas.microsoft.com/office/powerpoint/2010/main" val="3570073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literacy: students do better if they can: </a:t>
            </a:r>
          </a:p>
        </p:txBody>
      </p:sp>
      <p:sp>
        <p:nvSpPr>
          <p:cNvPr id="3" name="Content Placeholder 2"/>
          <p:cNvSpPr>
            <a:spLocks noGrp="1"/>
          </p:cNvSpPr>
          <p:nvPr>
            <p:ph idx="1"/>
          </p:nvPr>
        </p:nvSpPr>
        <p:spPr>
          <a:xfrm>
            <a:off x="214282" y="1357298"/>
            <a:ext cx="8483631" cy="4972065"/>
          </a:xfrm>
          <a:noFill/>
          <a:ln>
            <a:noFill/>
          </a:ln>
        </p:spPr>
        <p:txBody>
          <a:bodyPr vert="horz" wrap="square" lIns="91440" tIns="45720" rIns="91440" bIns="45720" numCol="1" anchor="t" anchorCtr="0" compatLnSpc="1">
            <a:prstTxWarp prst="textNoShape">
              <a:avLst/>
            </a:prstTxWarp>
          </a:bodyPr>
          <a:lstStyle/>
          <a:p>
            <a:r>
              <a:rPr lang="en-GB" sz="2600" dirty="0"/>
              <a:t>Make sense of key terms such as criteria, weightings, and level;</a:t>
            </a:r>
          </a:p>
          <a:p>
            <a:r>
              <a:rPr lang="en-GB" sz="2600" dirty="0"/>
              <a:t>Encounter a variety of assessment methods (e.g. presentations, portfolios, posters, assessed web participation, practicals, vivas etc) and get practice in using them;</a:t>
            </a:r>
          </a:p>
          <a:p>
            <a:r>
              <a:rPr lang="en-GB" sz="2600" dirty="0"/>
              <a:t>Be strategic in their behaviours, putting more work into aspects of an assignment with high weightings, interrogating criteria to find out what is really required and so on;</a:t>
            </a:r>
          </a:p>
          <a:p>
            <a:r>
              <a:rPr lang="en-GB" sz="2600" dirty="0"/>
              <a:t>Gain clarity on how the assessment regulations work in their HEI, including issues concerning submission, resubmission, pass marks, condonement etc.</a:t>
            </a:r>
          </a:p>
        </p:txBody>
      </p:sp>
    </p:spTree>
    <p:extLst>
      <p:ext uri="{BB962C8B-B14F-4D97-AF65-F5344CB8AC3E}">
        <p14:creationId xmlns:p14="http://schemas.microsoft.com/office/powerpoint/2010/main" val="390345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FAE6DEF-78FE-4D36-BD86-3EC80404978F}"/>
              </a:ext>
            </a:extLst>
          </p:cNvPr>
          <p:cNvSpPr>
            <a:spLocks noGrp="1"/>
          </p:cNvSpPr>
          <p:nvPr>
            <p:ph type="title"/>
          </p:nvPr>
        </p:nvSpPr>
        <p:spPr/>
        <p:txBody>
          <a:bodyPr/>
          <a:lstStyle/>
          <a:p>
            <a:r>
              <a:rPr lang="en-GB" altLang="en-US" sz="2400" dirty="0"/>
              <a:t>What major changes have impacted on HE teaching and learning globally over the last decade and what’s coming up on the horizon? </a:t>
            </a:r>
          </a:p>
        </p:txBody>
      </p:sp>
      <p:sp>
        <p:nvSpPr>
          <p:cNvPr id="3" name="Content Placeholder 2">
            <a:extLst>
              <a:ext uri="{FF2B5EF4-FFF2-40B4-BE49-F238E27FC236}">
                <a16:creationId xmlns:a16="http://schemas.microsoft.com/office/drawing/2014/main" id="{9AF10F45-9B14-477B-889D-FF00B2956A5B}"/>
              </a:ext>
            </a:extLst>
          </p:cNvPr>
          <p:cNvSpPr>
            <a:spLocks noGrp="1"/>
          </p:cNvSpPr>
          <p:nvPr>
            <p:ph idx="1"/>
          </p:nvPr>
        </p:nvSpPr>
        <p:spPr>
          <a:xfrm>
            <a:off x="323850" y="1201738"/>
            <a:ext cx="8445500" cy="4789487"/>
          </a:xfrm>
        </p:spPr>
        <p:txBody>
          <a:bodyPr/>
          <a:lstStyle/>
          <a:p>
            <a:pPr>
              <a:defRPr/>
            </a:pPr>
            <a:r>
              <a:rPr lang="en-GB" dirty="0"/>
              <a:t>The increased focus on student satisfaction and value for money leading to changing expectations about student engagement;</a:t>
            </a:r>
          </a:p>
          <a:p>
            <a:pPr>
              <a:defRPr/>
            </a:pPr>
            <a:r>
              <a:rPr lang="en-GB" dirty="0"/>
              <a:t>The availability of vast data sets institutionally and nationally;</a:t>
            </a:r>
          </a:p>
          <a:p>
            <a:pPr>
              <a:defRPr/>
            </a:pPr>
            <a:r>
              <a:rPr lang="en-GB" dirty="0"/>
              <a:t>The effect on institutional strategies of promoting the research agenda, often at the expense of support for teaching initiatives;</a:t>
            </a:r>
          </a:p>
          <a:p>
            <a:pPr>
              <a:defRPr/>
            </a:pPr>
            <a:r>
              <a:rPr lang="en-GB" dirty="0"/>
              <a:t>The intensification of encouragement to seek professional recognition for teaching expertise particularly HEA Fellowships;</a:t>
            </a:r>
          </a:p>
          <a:p>
            <a:pPr>
              <a:defRPr/>
            </a:pPr>
            <a:r>
              <a:rPr lang="en-GB" dirty="0"/>
              <a:t>Changes in learning paradigms and knowledge construction as the central role of ‘content delivery’ in curriculum development has been challenged. </a:t>
            </a:r>
          </a:p>
          <a:p>
            <a:pPr marL="0" indent="0">
              <a:buFont typeface="Wingdings" panose="05000000000000000000" pitchFamily="2" charset="2"/>
              <a:buNone/>
              <a:defRPr/>
            </a:pPr>
            <a:r>
              <a:rPr lang="en-GB" dirty="0"/>
              <a:t> </a:t>
            </a:r>
          </a:p>
          <a:p>
            <a:pPr>
              <a:defRPr/>
            </a:pPr>
            <a:endParaRPr lang="en-GB" dirty="0"/>
          </a:p>
        </p:txBody>
      </p:sp>
    </p:spTree>
    <p:extLst>
      <p:ext uri="{BB962C8B-B14F-4D97-AF65-F5344CB8AC3E}">
        <p14:creationId xmlns:p14="http://schemas.microsoft.com/office/powerpoint/2010/main" val="27754284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D127-39D5-466F-A74D-BDE92BA2C082}"/>
              </a:ext>
            </a:extLst>
          </p:cNvPr>
          <p:cNvSpPr>
            <a:spLocks noGrp="1"/>
          </p:cNvSpPr>
          <p:nvPr>
            <p:ph type="title"/>
          </p:nvPr>
        </p:nvSpPr>
        <p:spPr/>
        <p:txBody>
          <a:bodyPr/>
          <a:lstStyle/>
          <a:p>
            <a:r>
              <a:rPr lang="en-GB" sz="3200" dirty="0"/>
              <a:t>Students tend to be more convinced about the fairness of the assessment process if</a:t>
            </a:r>
          </a:p>
        </p:txBody>
      </p:sp>
      <p:sp>
        <p:nvSpPr>
          <p:cNvPr id="3" name="Content Placeholder 2">
            <a:extLst>
              <a:ext uri="{FF2B5EF4-FFF2-40B4-BE49-F238E27FC236}">
                <a16:creationId xmlns:a16="http://schemas.microsoft.com/office/drawing/2014/main" id="{3B011CCD-46DC-4709-B00A-6492F4B28559}"/>
              </a:ext>
            </a:extLst>
          </p:cNvPr>
          <p:cNvSpPr>
            <a:spLocks noGrp="1"/>
          </p:cNvSpPr>
          <p:nvPr>
            <p:ph idx="1"/>
          </p:nvPr>
        </p:nvSpPr>
        <p:spPr/>
        <p:txBody>
          <a:bodyPr/>
          <a:lstStyle/>
          <a:p>
            <a:r>
              <a:rPr lang="en-GB" sz="2800" dirty="0"/>
              <a:t>Requirements and procedures are transparent and made readily available to them;</a:t>
            </a:r>
          </a:p>
          <a:p>
            <a:r>
              <a:rPr lang="en-GB" sz="2800" dirty="0"/>
              <a:t>They believe that the tasks they are asked to do are worthwhile and are closely linked to what course documentation indicates they should be able to know and do at the end of the programme i.e. authentic assessment;</a:t>
            </a:r>
          </a:p>
          <a:p>
            <a:r>
              <a:rPr lang="en-GB" sz="2800" dirty="0"/>
              <a:t>They fully understand the ‘rules of the game’.</a:t>
            </a:r>
          </a:p>
        </p:txBody>
      </p:sp>
    </p:spTree>
    <p:extLst>
      <p:ext uri="{BB962C8B-B14F-4D97-AF65-F5344CB8AC3E}">
        <p14:creationId xmlns:p14="http://schemas.microsoft.com/office/powerpoint/2010/main" val="4020112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2971631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78682"/>
            <a:ext cx="7543800" cy="714473"/>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Assessment </a:t>
            </a:r>
            <a:r>
              <a:rPr lang="en-GB" i="1" dirty="0"/>
              <a:t>for</a:t>
            </a:r>
            <a:r>
              <a:rPr lang="en-GB" dirty="0"/>
              <a:t> learning: some useful thoughts</a:t>
            </a:r>
          </a:p>
        </p:txBody>
      </p:sp>
      <p:sp>
        <p:nvSpPr>
          <p:cNvPr id="3" name="Content Placeholder 2"/>
          <p:cNvSpPr>
            <a:spLocks noGrp="1"/>
          </p:cNvSpPr>
          <p:nvPr>
            <p:ph idx="1"/>
          </p:nvPr>
        </p:nvSpPr>
        <p:spPr>
          <a:xfrm>
            <a:off x="468313" y="836712"/>
            <a:ext cx="8229600" cy="5365651"/>
          </a:xfrm>
        </p:spPr>
        <p:txBody>
          <a:bodyPr/>
          <a:lstStyle/>
          <a:p>
            <a:pPr marL="438150" indent="-438150" eaLnBrk="1" hangingPunct="1">
              <a:buFont typeface="Wingdings" pitchFamily="2" charset="2"/>
              <a:buNone/>
              <a:defRPr/>
            </a:pPr>
            <a:r>
              <a:rPr lang="en-GB" sz="2300" dirty="0"/>
              <a:t>1. 	Tasks should be </a:t>
            </a:r>
            <a:r>
              <a:rPr lang="en-GB" sz="2300" dirty="0">
                <a:solidFill>
                  <a:schemeClr val="tx2">
                    <a:lumMod val="40000"/>
                    <a:lumOff val="60000"/>
                  </a:schemeClr>
                </a:solidFill>
              </a:rPr>
              <a:t>challenging</a:t>
            </a:r>
            <a:r>
              <a:rPr lang="en-GB" sz="2300" dirty="0"/>
              <a:t>, demanding higher order learning and integration of knowledge learned in both the university and other contexts;</a:t>
            </a:r>
          </a:p>
          <a:p>
            <a:pPr marL="438150" indent="-438150" eaLnBrk="1" hangingPunct="1">
              <a:buFont typeface="Wingdings" pitchFamily="2" charset="2"/>
              <a:buNone/>
              <a:defRPr/>
            </a:pPr>
            <a:r>
              <a:rPr lang="en-GB" sz="2300" dirty="0"/>
              <a:t>2. 	Learning and assessment should be </a:t>
            </a:r>
            <a:r>
              <a:rPr lang="en-GB" sz="2300" dirty="0">
                <a:solidFill>
                  <a:srgbClr val="AD5CFF"/>
                </a:solidFill>
              </a:rPr>
              <a:t>integrated</a:t>
            </a:r>
            <a:r>
              <a:rPr lang="en-GB" sz="2300" dirty="0"/>
              <a:t>, assessment should not come at the end of learning but should be part of the learning process;</a:t>
            </a:r>
          </a:p>
          <a:p>
            <a:pPr marL="438150" indent="-438150" eaLnBrk="1" hangingPunct="1">
              <a:buFont typeface="Wingdings" pitchFamily="2" charset="2"/>
              <a:buNone/>
              <a:defRPr/>
            </a:pPr>
            <a:r>
              <a:rPr lang="en-GB" sz="2300" dirty="0"/>
              <a:t>3. 	Students are involved in self assessment and reflection on their learning, they are involved in </a:t>
            </a:r>
            <a:r>
              <a:rPr lang="en-GB" sz="2300" dirty="0">
                <a:solidFill>
                  <a:srgbClr val="AD5CFF"/>
                </a:solidFill>
              </a:rPr>
              <a:t>judging performance</a:t>
            </a:r>
            <a:r>
              <a:rPr lang="en-GB" sz="2300" dirty="0"/>
              <a:t>;</a:t>
            </a:r>
          </a:p>
          <a:p>
            <a:pPr marL="438150" indent="-438150" eaLnBrk="1" hangingPunct="1">
              <a:buFont typeface="Wingdings" pitchFamily="2" charset="2"/>
              <a:buNone/>
              <a:defRPr/>
            </a:pPr>
            <a:r>
              <a:rPr lang="en-GB" sz="2300" dirty="0"/>
              <a:t>4. 	Assessment should encourage </a:t>
            </a:r>
            <a:r>
              <a:rPr lang="en-GB" sz="2300" dirty="0">
                <a:solidFill>
                  <a:srgbClr val="AD5CFF"/>
                </a:solidFill>
              </a:rPr>
              <a:t>metacognition</a:t>
            </a:r>
            <a:r>
              <a:rPr lang="en-GB" sz="2300" dirty="0"/>
              <a:t>, promoting thinking about the learning process not just the learning outcomes;</a:t>
            </a:r>
          </a:p>
          <a:p>
            <a:pPr marL="438150" indent="-438150" eaLnBrk="1" hangingPunct="1">
              <a:buFont typeface="Wingdings" pitchFamily="2" charset="2"/>
              <a:buNone/>
              <a:defRPr/>
            </a:pPr>
            <a:r>
              <a:rPr lang="en-GB" sz="2300" dirty="0"/>
              <a:t>5. 	Assessment should have a </a:t>
            </a:r>
            <a:r>
              <a:rPr lang="en-GB" sz="2300" dirty="0">
                <a:solidFill>
                  <a:srgbClr val="AD5CFF"/>
                </a:solidFill>
              </a:rPr>
              <a:t>formative </a:t>
            </a:r>
            <a:r>
              <a:rPr lang="en-GB" sz="2300" dirty="0"/>
              <a:t>function, providing ‘feedforward’ for future learning which can be acted upon. There is opportunity and a safe context for students to expose problems with their study and get help; there should be an opportunity for dialogue about students’ work;</a:t>
            </a:r>
          </a:p>
        </p:txBody>
      </p:sp>
    </p:spTree>
    <p:extLst>
      <p:ext uri="{BB962C8B-B14F-4D97-AF65-F5344CB8AC3E}">
        <p14:creationId xmlns:p14="http://schemas.microsoft.com/office/powerpoint/2010/main" val="793489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a:t>
            </a:r>
            <a:r>
              <a:rPr lang="en-GB" sz="3200" i="1" dirty="0"/>
              <a:t>for</a:t>
            </a:r>
            <a:r>
              <a:rPr lang="en-GB" sz="3200" dirty="0"/>
              <a:t> learning</a:t>
            </a:r>
          </a:p>
        </p:txBody>
      </p:sp>
      <p:sp>
        <p:nvSpPr>
          <p:cNvPr id="34820" name="Rectangle 3"/>
          <p:cNvSpPr>
            <a:spLocks noGrp="1" noChangeArrowheads="1"/>
          </p:cNvSpPr>
          <p:nvPr>
            <p:ph type="body" idx="1"/>
          </p:nvPr>
        </p:nvSpPr>
        <p:spPr>
          <a:xfrm>
            <a:off x="468313" y="1052736"/>
            <a:ext cx="8229600" cy="5149627"/>
          </a:xfrm>
        </p:spPr>
        <p:txBody>
          <a:bodyPr/>
          <a:lstStyle/>
          <a:p>
            <a:pPr marL="538163" indent="-538163" eaLnBrk="1" hangingPunct="1">
              <a:buFont typeface="Wingdings" pitchFamily="2" charset="2"/>
              <a:buNone/>
              <a:defRPr/>
            </a:pPr>
            <a:r>
              <a:rPr lang="en-GB" sz="2600" dirty="0"/>
              <a:t>6. 	Assessment expectations should be made </a:t>
            </a:r>
            <a:r>
              <a:rPr lang="en-GB" sz="2600" dirty="0">
                <a:solidFill>
                  <a:schemeClr val="tx2">
                    <a:lumMod val="40000"/>
                    <a:lumOff val="60000"/>
                  </a:schemeClr>
                </a:solidFill>
              </a:rPr>
              <a:t>visible</a:t>
            </a:r>
            <a:r>
              <a:rPr lang="en-GB" sz="2600" dirty="0">
                <a:solidFill>
                  <a:srgbClr val="7030A0"/>
                </a:solidFill>
              </a:rPr>
              <a:t> </a:t>
            </a:r>
            <a:r>
              <a:rPr lang="en-GB" sz="2600" dirty="0"/>
              <a:t>to students as far as possible;</a:t>
            </a:r>
          </a:p>
          <a:p>
            <a:pPr marL="538163" indent="-538163" eaLnBrk="1" hangingPunct="1">
              <a:buFont typeface="Wingdings" pitchFamily="2" charset="2"/>
              <a:buNone/>
              <a:defRPr/>
            </a:pPr>
            <a:r>
              <a:rPr lang="en-GB" sz="2600" dirty="0"/>
              <a:t>7. 	Tasks should involve the </a:t>
            </a:r>
            <a:r>
              <a:rPr lang="en-GB" sz="2600" dirty="0">
                <a:solidFill>
                  <a:schemeClr val="tx2">
                    <a:lumMod val="40000"/>
                    <a:lumOff val="60000"/>
                  </a:schemeClr>
                </a:solidFill>
              </a:rPr>
              <a:t>active engagement </a:t>
            </a:r>
            <a:r>
              <a:rPr lang="en-GB" sz="2600" dirty="0"/>
              <a:t>of students developing the capacity to find things out for themselves and learn independently;</a:t>
            </a:r>
          </a:p>
          <a:p>
            <a:pPr marL="538163" indent="-538163" eaLnBrk="1" hangingPunct="1">
              <a:buFont typeface="Wingdings" pitchFamily="2" charset="2"/>
              <a:buNone/>
              <a:defRPr/>
            </a:pPr>
            <a:r>
              <a:rPr lang="en-GB" sz="2600" dirty="0"/>
              <a:t>8. 	Tasks should be </a:t>
            </a:r>
            <a:r>
              <a:rPr lang="en-GB" sz="2600" dirty="0">
                <a:solidFill>
                  <a:schemeClr val="tx2">
                    <a:lumMod val="40000"/>
                    <a:lumOff val="60000"/>
                  </a:schemeClr>
                </a:solidFill>
              </a:rPr>
              <a:t>authentic</a:t>
            </a:r>
            <a:r>
              <a:rPr lang="en-GB" sz="2600" dirty="0"/>
              <a:t>; worthwhile, relevant and offering students some level of control over their work;</a:t>
            </a:r>
          </a:p>
          <a:p>
            <a:pPr marL="538163" indent="-538163" eaLnBrk="1" hangingPunct="1">
              <a:buFont typeface="Wingdings" pitchFamily="2" charset="2"/>
              <a:buNone/>
              <a:defRPr/>
            </a:pPr>
            <a:r>
              <a:rPr lang="en-GB" sz="2600" dirty="0"/>
              <a:t>9. 	Tasks are </a:t>
            </a:r>
            <a:r>
              <a:rPr lang="en-GB" sz="2600" dirty="0">
                <a:solidFill>
                  <a:schemeClr val="tx2">
                    <a:lumMod val="40000"/>
                    <a:lumOff val="60000"/>
                  </a:schemeClr>
                </a:solidFill>
              </a:rPr>
              <a:t>fit for purpose </a:t>
            </a:r>
            <a:r>
              <a:rPr lang="en-GB" sz="2600" dirty="0"/>
              <a:t>and align with important learning outcomes;</a:t>
            </a:r>
          </a:p>
          <a:p>
            <a:pPr marL="538163" indent="-538163" eaLnBrk="1" hangingPunct="1">
              <a:buFont typeface="Wingdings" pitchFamily="2" charset="2"/>
              <a:buNone/>
              <a:defRPr/>
            </a:pPr>
            <a:r>
              <a:rPr lang="en-GB" sz="2600" dirty="0"/>
              <a:t>10. 	Assessment should be used to </a:t>
            </a:r>
            <a:r>
              <a:rPr lang="en-GB" sz="2600" dirty="0">
                <a:solidFill>
                  <a:schemeClr val="tx2">
                    <a:lumMod val="40000"/>
                    <a:lumOff val="60000"/>
                  </a:schemeClr>
                </a:solidFill>
              </a:rPr>
              <a:t>evaluate teaching </a:t>
            </a:r>
            <a:r>
              <a:rPr lang="en-GB" sz="2600" dirty="0"/>
              <a:t>as well as student learning.</a:t>
            </a:r>
          </a:p>
          <a:p>
            <a:pPr eaLnBrk="1" hangingPunct="1">
              <a:buFont typeface="Wingdings" pitchFamily="2" charset="2"/>
              <a:buNone/>
              <a:defRPr/>
            </a:pPr>
            <a:r>
              <a:rPr lang="en-GB" sz="2600" i="1" dirty="0"/>
              <a:t>(Bloxham and Boyd)</a:t>
            </a:r>
          </a:p>
        </p:txBody>
      </p:sp>
    </p:spTree>
    <p:extLst>
      <p:ext uri="{BB962C8B-B14F-4D97-AF65-F5344CB8AC3E}">
        <p14:creationId xmlns:p14="http://schemas.microsoft.com/office/powerpoint/2010/main" val="1401331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algn="l" eaLnBrk="0" fontAlgn="base" hangingPunct="0">
              <a:spcAft>
                <a:spcPct val="0"/>
              </a:spcAft>
            </a:pPr>
            <a:r>
              <a:rPr lang="en-GB" sz="3200" b="1" dirty="0">
                <a:solidFill>
                  <a:srgbClr val="330066"/>
                </a:solidFill>
              </a:rPr>
              <a:t>Do your international students understand UK assessment approaches?</a:t>
            </a:r>
          </a:p>
        </p:txBody>
      </p:sp>
      <p:sp>
        <p:nvSpPr>
          <p:cNvPr id="1331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800" b="1" dirty="0"/>
              <a:t>Have you clarified the ground rules on issues like pass marks, criterion-referenced assessment and grading systems?</a:t>
            </a:r>
          </a:p>
          <a:p>
            <a:pPr fontAlgn="base">
              <a:spcBef>
                <a:spcPts val="600"/>
              </a:spcBef>
              <a:spcAft>
                <a:spcPct val="0"/>
              </a:spcAft>
              <a:buClr>
                <a:schemeClr val="tx2"/>
              </a:buClr>
              <a:buSzPct val="70000"/>
              <a:buFont typeface="Wingdings" pitchFamily="2" charset="2"/>
              <a:buChar char="l"/>
            </a:pPr>
            <a:r>
              <a:rPr lang="en-GB" sz="2800" b="1" dirty="0"/>
              <a:t>Have you explained how extensions, condonements, and university assessment regulations work?</a:t>
            </a:r>
          </a:p>
          <a:p>
            <a:pPr fontAlgn="base">
              <a:spcBef>
                <a:spcPts val="600"/>
              </a:spcBef>
              <a:spcAft>
                <a:spcPct val="0"/>
              </a:spcAft>
              <a:buClr>
                <a:schemeClr val="tx2"/>
              </a:buClr>
              <a:buSzPct val="70000"/>
              <a:buFont typeface="Wingdings" pitchFamily="2" charset="2"/>
              <a:buChar char="l"/>
            </a:pPr>
            <a:r>
              <a:rPr lang="en-GB" sz="2800" b="1" dirty="0"/>
              <a:t>Are the assignments built around a curriculum international in scope and content? Are tasks and case studies globally orientated?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exams in afghanistan.jpg"/>
          <p:cNvPicPr>
            <a:picLocks noChangeAspect="1"/>
          </p:cNvPicPr>
          <p:nvPr/>
        </p:nvPicPr>
        <p:blipFill>
          <a:blip r:embed="rId3" cstate="print">
            <a:lum contrast="40000"/>
          </a:blip>
          <a:srcRect/>
          <a:stretch>
            <a:fillRect/>
          </a:stretch>
        </p:blipFill>
        <p:spPr bwMode="auto">
          <a:xfrm>
            <a:off x="-540568" y="28387"/>
            <a:ext cx="9553575" cy="6800851"/>
          </a:xfrm>
          <a:prstGeom prst="rect">
            <a:avLst/>
          </a:prstGeom>
          <a:noFill/>
          <a:ln w="9525">
            <a:noFill/>
            <a:miter lim="800000"/>
            <a:headEnd/>
            <a:tailEnd/>
          </a:ln>
        </p:spPr>
      </p:pic>
    </p:spTree>
    <p:extLst>
      <p:ext uri="{BB962C8B-B14F-4D97-AF65-F5344CB8AC3E}">
        <p14:creationId xmlns:p14="http://schemas.microsoft.com/office/powerpoint/2010/main" val="42351344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F5C9-2A8A-4994-9257-1ABC917E2438}"/>
              </a:ext>
            </a:extLst>
          </p:cNvPr>
          <p:cNvSpPr>
            <a:spLocks noGrp="1"/>
          </p:cNvSpPr>
          <p:nvPr>
            <p:ph type="title"/>
          </p:nvPr>
        </p:nvSpPr>
        <p:spPr/>
        <p:txBody>
          <a:bodyPr/>
          <a:lstStyle/>
          <a:p>
            <a:r>
              <a:rPr lang="en-GB" dirty="0"/>
              <a:t>What do we mean by ‘traditional assessment formats”? </a:t>
            </a:r>
          </a:p>
        </p:txBody>
      </p:sp>
      <p:sp>
        <p:nvSpPr>
          <p:cNvPr id="3" name="Content Placeholder 2">
            <a:extLst>
              <a:ext uri="{FF2B5EF4-FFF2-40B4-BE49-F238E27FC236}">
                <a16:creationId xmlns:a16="http://schemas.microsoft.com/office/drawing/2014/main" id="{3A5B795B-57FB-4449-86D5-7A6B58AE68D3}"/>
              </a:ext>
            </a:extLst>
          </p:cNvPr>
          <p:cNvSpPr>
            <a:spLocks noGrp="1"/>
          </p:cNvSpPr>
          <p:nvPr>
            <p:ph idx="1"/>
          </p:nvPr>
        </p:nvSpPr>
        <p:spPr/>
        <p:txBody>
          <a:bodyPr/>
          <a:lstStyle/>
          <a:p>
            <a:pPr marL="0" indent="0">
              <a:buNone/>
            </a:pPr>
            <a:r>
              <a:rPr lang="en-GB" dirty="0"/>
              <a:t>At least 80% of UK higher education assessment uses three main forms;</a:t>
            </a:r>
          </a:p>
          <a:p>
            <a:r>
              <a:rPr lang="en-GB" dirty="0"/>
              <a:t>Unseen time constrained exams of some sort;</a:t>
            </a:r>
          </a:p>
          <a:p>
            <a:r>
              <a:rPr lang="en-GB" dirty="0"/>
              <a:t>Essays where students respond to a stimulus question or title;</a:t>
            </a:r>
          </a:p>
          <a:p>
            <a:r>
              <a:rPr lang="en-GB" dirty="0"/>
              <a:t>Reports of some kind.</a:t>
            </a:r>
          </a:p>
          <a:p>
            <a:endParaRPr lang="en-GB" dirty="0"/>
          </a:p>
          <a:p>
            <a:pPr marL="0" indent="0">
              <a:buNone/>
            </a:pPr>
            <a:r>
              <a:rPr lang="en-GB" dirty="0"/>
              <a:t>These are not necessarily authentic or useful means of assessing students knowledge, capabilities and understanding.</a:t>
            </a:r>
          </a:p>
        </p:txBody>
      </p:sp>
    </p:spTree>
    <p:extLst>
      <p:ext uri="{BB962C8B-B14F-4D97-AF65-F5344CB8AC3E}">
        <p14:creationId xmlns:p14="http://schemas.microsoft.com/office/powerpoint/2010/main" val="3543578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Authentic assessment: what are the principal benefits for stakeholders?</a:t>
            </a:r>
          </a:p>
        </p:txBody>
      </p:sp>
      <p:sp>
        <p:nvSpPr>
          <p:cNvPr id="3" name="Content Placeholder 2"/>
          <p:cNvSpPr>
            <a:spLocks noGrp="1"/>
          </p:cNvSpPr>
          <p:nvPr>
            <p:ph idx="1"/>
          </p:nvPr>
        </p:nvSpPr>
        <p:spPr/>
        <p:txBody>
          <a:bodyPr/>
          <a:lstStyle/>
          <a:p>
            <a:r>
              <a:rPr lang="en-GB" sz="2600" dirty="0"/>
              <a:t>Students undertaking authentic assessments tend to be more fully engaged in learning and hence tend to achieve more highly because they see the sense of what they are doing (Sadler, 2005). </a:t>
            </a:r>
          </a:p>
          <a:p>
            <a:r>
              <a:rPr lang="en-GB" sz="2600" dirty="0"/>
              <a:t>University teachers adopting authentic approaches can use realistic and live contexts within which to frame assessment tasks, which help to make theoretical elements of the course come to life. </a:t>
            </a:r>
          </a:p>
          <a:p>
            <a:r>
              <a:rPr lang="en-GB" sz="2600" dirty="0"/>
              <a:t>Employers value students who can quickly engage in real-life tasks immediately on employment, having practiced and developed relevant skills and competences through their assignments. </a:t>
            </a:r>
          </a:p>
        </p:txBody>
      </p:sp>
    </p:spTree>
    <p:extLst>
      <p:ext uri="{BB962C8B-B14F-4D97-AF65-F5344CB8AC3E}">
        <p14:creationId xmlns:p14="http://schemas.microsoft.com/office/powerpoint/2010/main" val="2961478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Wiggins (1990) says assessment can be regarded as authentic if we can draw valid inferences about quality from the work students produce</a:t>
            </a:r>
          </a:p>
        </p:txBody>
      </p:sp>
      <p:sp>
        <p:nvSpPr>
          <p:cNvPr id="3" name="Content Placeholder 2"/>
          <p:cNvSpPr>
            <a:spLocks noGrp="1"/>
          </p:cNvSpPr>
          <p:nvPr>
            <p:ph idx="1"/>
          </p:nvPr>
        </p:nvSpPr>
        <p:spPr>
          <a:xfrm>
            <a:off x="468313" y="1772815"/>
            <a:ext cx="8229600" cy="4429547"/>
          </a:xfrm>
        </p:spPr>
        <p:txBody>
          <a:bodyPr/>
          <a:lstStyle/>
          <a:p>
            <a:r>
              <a:rPr lang="en-GB" sz="2600" dirty="0"/>
              <a:t>He proposes that we should aim to offer students assignments that present the student with the full array of tasks that mirror the priorities and challenges found in the best [teaching] activities and that attend to whether the student can craft polished, thorough and justifiable answers, performances or products.</a:t>
            </a:r>
          </a:p>
          <a:p>
            <a:r>
              <a:rPr lang="en-GB" sz="2600" dirty="0"/>
              <a:t>He says they must involve students being able to cope with potentially ill-structured challenges and roles, with incomplete information, that help them rehearse for the complex ambiguities of adult and professional life.</a:t>
            </a:r>
          </a:p>
          <a:p>
            <a:endParaRPr lang="en-GB" sz="2600" dirty="0"/>
          </a:p>
        </p:txBody>
      </p:sp>
    </p:spTree>
    <p:extLst>
      <p:ext uri="{BB962C8B-B14F-4D97-AF65-F5344CB8AC3E}">
        <p14:creationId xmlns:p14="http://schemas.microsoft.com/office/powerpoint/2010/main" val="2013726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2238"/>
            <a:ext cx="7893496"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We often assess what is easy to assess, or proxies of what’s been learned, rather than the learning itself</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A valid assessment is one that has close relevance to the criteria, which are in turn constructively aligned to the stated learning outcomes of a programme. </a:t>
            </a:r>
          </a:p>
          <a:p>
            <a:r>
              <a:rPr lang="en-GB" sz="2600" dirty="0"/>
              <a:t>Effective assessment is highly relevant to ensuring that graduates can demonstrate the knowledge, behaviours, qualities and attributes that were described in the course outline or programme specification. </a:t>
            </a:r>
          </a:p>
          <a:p>
            <a:r>
              <a:rPr lang="en-GB" sz="2600" dirty="0"/>
              <a:t>Assignments that require students to write about something, rather than be or do something, may not always be fit-for-purpose. </a:t>
            </a:r>
          </a:p>
          <a:p>
            <a:endParaRPr lang="en-GB" sz="2600" dirty="0"/>
          </a:p>
        </p:txBody>
      </p:sp>
    </p:spTree>
    <p:extLst>
      <p:ext uri="{BB962C8B-B14F-4D97-AF65-F5344CB8AC3E}">
        <p14:creationId xmlns:p14="http://schemas.microsoft.com/office/powerpoint/2010/main" val="2430580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2F84C70-925D-42C0-9674-6BF3829FC2B5}"/>
              </a:ext>
            </a:extLst>
          </p:cNvPr>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200" dirty="0"/>
              <a:t>Changing students’ attitudes to engagement. Is it true? How do we know?</a:t>
            </a:r>
          </a:p>
        </p:txBody>
      </p:sp>
      <p:sp>
        <p:nvSpPr>
          <p:cNvPr id="3" name="Content Placeholder 2">
            <a:extLst>
              <a:ext uri="{FF2B5EF4-FFF2-40B4-BE49-F238E27FC236}">
                <a16:creationId xmlns:a16="http://schemas.microsoft.com/office/drawing/2014/main" id="{75BAB6DE-B779-4191-8EA8-270AA42FB3A0}"/>
              </a:ext>
            </a:extLst>
          </p:cNvPr>
          <p:cNvSpPr>
            <a:spLocks noGrp="1"/>
          </p:cNvSpPr>
          <p:nvPr>
            <p:ph idx="1"/>
          </p:nvPr>
        </p:nvSpPr>
        <p:spPr/>
        <p:txBody>
          <a:bodyPr/>
          <a:lstStyle/>
          <a:p>
            <a:pPr>
              <a:defRPr/>
            </a:pPr>
            <a:r>
              <a:rPr lang="en-GB" dirty="0"/>
              <a:t>Many suggest students are more demanding of staff time and have higher expectations than previously;</a:t>
            </a:r>
          </a:p>
          <a:p>
            <a:pPr>
              <a:defRPr/>
            </a:pPr>
            <a:r>
              <a:rPr lang="en-GB" dirty="0"/>
              <a:t>Many HEIs are reporting worsening attendance, there certainly seems to be an attitude among some students that “well, I am paying for it so it’s up to me if I come in or not”</a:t>
            </a:r>
          </a:p>
          <a:p>
            <a:pPr>
              <a:defRPr/>
            </a:pPr>
            <a:r>
              <a:rPr lang="en-GB" dirty="0"/>
              <a:t>Some report a more litigious approach among dissatisfied students and their parents.</a:t>
            </a:r>
          </a:p>
          <a:p>
            <a:pPr>
              <a:defRPr/>
            </a:pPr>
            <a:endParaRPr lang="en-GB" dirty="0"/>
          </a:p>
        </p:txBody>
      </p:sp>
    </p:spTree>
    <p:extLst>
      <p:ext uri="{BB962C8B-B14F-4D97-AF65-F5344CB8AC3E}">
        <p14:creationId xmlns:p14="http://schemas.microsoft.com/office/powerpoint/2010/main" val="1437611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How can authentic assessment engage students?</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Using types of assessment that are much more like the ‘real things’ that academics or professionals do in their chosen fields can engage students in much more meaningful ways.</a:t>
            </a:r>
          </a:p>
          <a:p>
            <a:r>
              <a:rPr lang="en-GB" sz="2600" dirty="0"/>
              <a:t>A useful way to help you ascertain how authentic your assessment is could be to ask yourself where in the programme you help students answer questions in job interviews (Sambell, Brown and Graham, 2017)</a:t>
            </a:r>
          </a:p>
          <a:p>
            <a:endParaRPr lang="en-GB" sz="2600" dirty="0"/>
          </a:p>
        </p:txBody>
      </p:sp>
    </p:spTree>
    <p:extLst>
      <p:ext uri="{BB962C8B-B14F-4D97-AF65-F5344CB8AC3E}">
        <p14:creationId xmlns:p14="http://schemas.microsoft.com/office/powerpoint/2010/main" val="14734131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Questions employers might ask at interview that might help us frame some of our assignments</a:t>
            </a:r>
          </a:p>
        </p:txBody>
      </p:sp>
      <p:sp>
        <p:nvSpPr>
          <p:cNvPr id="5" name="Content Placeholder 4"/>
          <p:cNvSpPr>
            <a:spLocks noGrp="1"/>
          </p:cNvSpPr>
          <p:nvPr>
            <p:ph idx="1"/>
          </p:nvPr>
        </p:nvSpPr>
        <p:spPr>
          <a:xfrm>
            <a:off x="107504" y="1124744"/>
            <a:ext cx="8640960" cy="5077619"/>
          </a:xfrm>
        </p:spPr>
        <p:txBody>
          <a:bodyPr/>
          <a:lstStyle/>
          <a:p>
            <a:pPr marL="0" indent="0">
              <a:buNone/>
            </a:pPr>
            <a:r>
              <a:rPr lang="en-GB" b="0" dirty="0"/>
              <a:t> </a:t>
            </a:r>
            <a:r>
              <a:rPr lang="en-GB" dirty="0"/>
              <a:t>Can you tell us about an occasion when:</a:t>
            </a:r>
          </a:p>
          <a:p>
            <a:r>
              <a:rPr lang="en-GB" dirty="0"/>
              <a:t>you worked together with colleagues in a group to produce a collective outcome;</a:t>
            </a:r>
          </a:p>
          <a:p>
            <a:r>
              <a:rPr lang="en-GB" dirty="0"/>
              <a:t>you had to work autonomously with incomplete information and self-derived data sources;</a:t>
            </a:r>
          </a:p>
          <a:p>
            <a:r>
              <a:rPr lang="en-GB" dirty="0"/>
              <a:t>you developed strategies to solve real life problems and tested them out;</a:t>
            </a:r>
          </a:p>
          <a:p>
            <a:r>
              <a:rPr lang="en-GB" dirty="0"/>
              <a:t>you had a leadership role in a team, and could you tell us your strategies to influence and persuade your colleagues to achieve a collective task;</a:t>
            </a:r>
          </a:p>
          <a:p>
            <a:r>
              <a:rPr lang="en-GB" dirty="0"/>
              <a:t>you had to communicate outcomes from your project work orally, in writing, through social media and/or through a visual medium?"</a:t>
            </a:r>
            <a:br>
              <a:rPr lang="en-GB" dirty="0"/>
            </a:br>
            <a:endParaRPr lang="en-GB" dirty="0"/>
          </a:p>
          <a:p>
            <a:endParaRPr lang="en-GB" dirty="0"/>
          </a:p>
          <a:p>
            <a:endParaRPr lang="en-GB" dirty="0"/>
          </a:p>
        </p:txBody>
      </p:sp>
    </p:spTree>
    <p:extLst>
      <p:ext uri="{BB962C8B-B14F-4D97-AF65-F5344CB8AC3E}">
        <p14:creationId xmlns:p14="http://schemas.microsoft.com/office/powerpoint/2010/main" val="18935085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579296" cy="1143000"/>
          </a:xfrm>
          <a:noFill/>
          <a:ln w="12700">
            <a:noFill/>
            <a:miter lim="800000"/>
            <a:headEnd/>
            <a:tailEnd/>
          </a:ln>
          <a:effectLst/>
        </p:spPr>
        <p:txBody>
          <a:bodyPr lIns="92075" tIns="46038" rIns="92075" bIns="46038" anchor="ctr">
            <a:normAutofit/>
          </a:bodyPr>
          <a:lstStyle/>
          <a:p>
            <a:pPr eaLnBrk="0" fontAlgn="base" hangingPunct="0">
              <a:lnSpc>
                <a:spcPct val="80000"/>
              </a:lnSpc>
              <a:spcAft>
                <a:spcPct val="0"/>
              </a:spcAft>
            </a:pPr>
            <a:r>
              <a:rPr lang="en-GB" sz="2900" b="1" dirty="0">
                <a:solidFill>
                  <a:srgbClr val="800080"/>
                </a:solidFill>
                <a:ea typeface="+mn-ea"/>
                <a:cs typeface="+mn-cs"/>
              </a:rPr>
              <a:t>Diverse format assignments for authenticity could include:</a:t>
            </a:r>
          </a:p>
        </p:txBody>
      </p:sp>
      <p:sp>
        <p:nvSpPr>
          <p:cNvPr id="4" name="Content Placeholder 3"/>
          <p:cNvSpPr>
            <a:spLocks noGrp="1"/>
          </p:cNvSpPr>
          <p:nvPr>
            <p:ph sz="half" idx="1"/>
          </p:nvPr>
        </p:nvSpPr>
        <p:spPr>
          <a:xfrm>
            <a:off x="228600" y="764704"/>
            <a:ext cx="4267200" cy="6093296"/>
          </a:xfrm>
        </p:spPr>
        <p:txBody>
          <a:bodyPr>
            <a:noAutofit/>
          </a:bodyPr>
          <a:lstStyle/>
          <a:p>
            <a:pPr marL="0" indent="0">
              <a:buNone/>
            </a:pPr>
            <a:endParaRPr lang="en-GB" sz="2000" b="1" dirty="0"/>
          </a:p>
          <a:p>
            <a:pPr marL="0" indent="0">
              <a:buNone/>
            </a:pPr>
            <a:r>
              <a:rPr lang="en-GB" sz="2000" b="1" dirty="0"/>
              <a:t>Simulations (paper-based or computer-based)	.	</a:t>
            </a:r>
          </a:p>
          <a:p>
            <a:pPr marL="0" indent="0">
              <a:buNone/>
            </a:pPr>
            <a:r>
              <a:rPr lang="en-GB" sz="2000" b="1" dirty="0"/>
              <a:t>Multiple choice questions , with subsequent questions seeking out rationales for answers.</a:t>
            </a:r>
          </a:p>
          <a:p>
            <a:pPr marL="0" indent="0">
              <a:buNone/>
            </a:pPr>
            <a:r>
              <a:rPr lang="en-GB" sz="2000" dirty="0"/>
              <a:t>Scripts for B</a:t>
            </a:r>
            <a:r>
              <a:rPr lang="en-GB" sz="2000" b="1" dirty="0"/>
              <a:t>usiness/Elevator pitches.</a:t>
            </a:r>
          </a:p>
          <a:p>
            <a:pPr marL="0" indent="0">
              <a:buNone/>
            </a:pPr>
            <a:r>
              <a:rPr lang="en-GB" sz="2000" b="1" dirty="0"/>
              <a:t>Case studies for interrogation.</a:t>
            </a:r>
          </a:p>
          <a:p>
            <a:pPr marL="0" indent="0">
              <a:buNone/>
            </a:pPr>
            <a:r>
              <a:rPr lang="en-GB" sz="2000" dirty="0"/>
              <a:t>The requirement to write e</a:t>
            </a:r>
            <a:r>
              <a:rPr lang="en-GB" sz="2000" b="1" dirty="0"/>
              <a:t>xecutive summaries of complex documents.</a:t>
            </a:r>
          </a:p>
          <a:p>
            <a:pPr marL="0" indent="0">
              <a:buNone/>
            </a:pPr>
            <a:r>
              <a:rPr lang="en-GB" sz="2000" b="1" dirty="0"/>
              <a:t>Reports of</a:t>
            </a:r>
            <a:r>
              <a:rPr lang="en-GB" sz="2000" dirty="0"/>
              <a:t> P</a:t>
            </a:r>
            <a:r>
              <a:rPr lang="en-GB" sz="2000" b="1" dirty="0"/>
              <a:t>roject outputs.</a:t>
            </a:r>
          </a:p>
          <a:p>
            <a:pPr marL="0" indent="0">
              <a:buNone/>
            </a:pPr>
            <a:r>
              <a:rPr lang="en-GB" sz="2000" dirty="0"/>
              <a:t>Action plans based on project activity undertaken.</a:t>
            </a:r>
          </a:p>
        </p:txBody>
      </p:sp>
      <p:sp>
        <p:nvSpPr>
          <p:cNvPr id="5" name="Content Placeholder 4"/>
          <p:cNvSpPr>
            <a:spLocks noGrp="1"/>
          </p:cNvSpPr>
          <p:nvPr>
            <p:ph sz="half" idx="2"/>
          </p:nvPr>
        </p:nvSpPr>
        <p:spPr>
          <a:xfrm>
            <a:off x="4648200" y="764704"/>
            <a:ext cx="4495800" cy="5864696"/>
          </a:xfrm>
        </p:spPr>
        <p:txBody>
          <a:bodyPr>
            <a:noAutofit/>
          </a:bodyPr>
          <a:lstStyle/>
          <a:p>
            <a:pPr marL="0" indent="0">
              <a:buNone/>
            </a:pPr>
            <a:r>
              <a:rPr lang="en-GB" sz="2000" b="1" dirty="0"/>
              <a:t>		</a:t>
            </a:r>
          </a:p>
          <a:p>
            <a:pPr marL="0" indent="0">
              <a:buNone/>
            </a:pPr>
            <a:r>
              <a:rPr lang="en-GB" sz="2000" b="1" dirty="0"/>
              <a:t>In-tray exercises where students are required to prioritise and use a variety of documents, graphs, tables etc in real time.</a:t>
            </a:r>
          </a:p>
          <a:p>
            <a:pPr marL="0" indent="0">
              <a:buNone/>
            </a:pPr>
            <a:r>
              <a:rPr lang="en-GB" sz="2000" b="1" dirty="0"/>
              <a:t>Short-answer questions which can be marked electronically.</a:t>
            </a:r>
          </a:p>
          <a:p>
            <a:pPr marL="0" indent="0">
              <a:buNone/>
            </a:pPr>
            <a:r>
              <a:rPr lang="en-GB" sz="2000" b="1" dirty="0"/>
              <a:t>Reflective commentaries of practical experience.</a:t>
            </a:r>
            <a:br>
              <a:rPr lang="en-GB" sz="2000" b="1" dirty="0"/>
            </a:br>
            <a:r>
              <a:rPr lang="en-GB" sz="2000" b="1" dirty="0"/>
              <a:t>Critical incident accounts, where students are asked, for example following a placement or project, to write say 200 words on Context, Action taken, Rationale for action, </a:t>
            </a:r>
            <a:r>
              <a:rPr lang="en-GB" sz="2000" dirty="0"/>
              <a:t>L</a:t>
            </a:r>
            <a:r>
              <a:rPr lang="en-GB" sz="2000" b="1" dirty="0"/>
              <a:t>iterature review guiding choice of action, Report of outturn, Indication of what has been learned and what would be done differently next time.</a:t>
            </a:r>
          </a:p>
          <a:p>
            <a:pPr marL="0" indent="0">
              <a:buNone/>
            </a:pPr>
            <a:endParaRPr lang="en-GB" sz="1400" dirty="0"/>
          </a:p>
        </p:txBody>
      </p:sp>
    </p:spTree>
    <p:extLst>
      <p:ext uri="{BB962C8B-B14F-4D97-AF65-F5344CB8AC3E}">
        <p14:creationId xmlns:p14="http://schemas.microsoft.com/office/powerpoint/2010/main" val="6327827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FC3B-2FE7-43B6-AFC2-509F7791450A}"/>
              </a:ext>
            </a:extLst>
          </p:cNvPr>
          <p:cNvSpPr>
            <a:spLocks noGrp="1"/>
          </p:cNvSpPr>
          <p:nvPr>
            <p:ph type="title"/>
          </p:nvPr>
        </p:nvSpPr>
        <p:spPr>
          <a:xfrm>
            <a:off x="179512" y="122238"/>
            <a:ext cx="7992888" cy="150656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Fostering student engagement with feedback</a:t>
            </a:r>
          </a:p>
        </p:txBody>
      </p:sp>
      <p:sp>
        <p:nvSpPr>
          <p:cNvPr id="3" name="Content Placeholder 2">
            <a:extLst>
              <a:ext uri="{FF2B5EF4-FFF2-40B4-BE49-F238E27FC236}">
                <a16:creationId xmlns:a16="http://schemas.microsoft.com/office/drawing/2014/main" id="{E1EF2456-FC8F-47F8-B759-673CBC6F60F1}"/>
              </a:ext>
            </a:extLst>
          </p:cNvPr>
          <p:cNvSpPr>
            <a:spLocks noGrp="1"/>
          </p:cNvSpPr>
          <p:nvPr>
            <p:ph idx="1"/>
          </p:nvPr>
        </p:nvSpPr>
        <p:spPr>
          <a:xfrm>
            <a:off x="468313" y="1700807"/>
            <a:ext cx="8229600" cy="4501555"/>
          </a:xfrm>
        </p:spPr>
        <p:txBody>
          <a:bodyPr/>
          <a:lstStyle/>
          <a:p>
            <a:r>
              <a:rPr lang="en-GB" sz="2600" dirty="0"/>
              <a:t>Students tend to regard marks like money, and so will put more energy into things that ‘count’ than those they see as options;</a:t>
            </a:r>
          </a:p>
          <a:p>
            <a:r>
              <a:rPr lang="en-GB" sz="2600" dirty="0"/>
              <a:t>Formative feedback, that is developmental and supportive, and given at the right stage so that it guides future performance can be exceptionally powerful in improving achievement and retention;</a:t>
            </a:r>
          </a:p>
          <a:p>
            <a:r>
              <a:rPr lang="en-GB" sz="2600" dirty="0"/>
              <a:t>Feedback and ‘feed-forward’ must be integral to student learning programmes, rather than something that students opt into, so needs to be within live or virtual face-to-face interaction.</a:t>
            </a:r>
          </a:p>
        </p:txBody>
      </p:sp>
    </p:spTree>
    <p:extLst>
      <p:ext uri="{BB962C8B-B14F-4D97-AF65-F5344CB8AC3E}">
        <p14:creationId xmlns:p14="http://schemas.microsoft.com/office/powerpoint/2010/main" val="42453983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76AC-BB2F-4D3B-A0EA-8A4C07AC971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Encouraging better use of feedback </a:t>
            </a:r>
          </a:p>
        </p:txBody>
      </p:sp>
      <p:sp>
        <p:nvSpPr>
          <p:cNvPr id="3" name="Content Placeholder 2">
            <a:extLst>
              <a:ext uri="{FF2B5EF4-FFF2-40B4-BE49-F238E27FC236}">
                <a16:creationId xmlns:a16="http://schemas.microsoft.com/office/drawing/2014/main" id="{06B322A7-D15B-4C43-B87E-373B354875C3}"/>
              </a:ext>
            </a:extLst>
          </p:cNvPr>
          <p:cNvSpPr>
            <a:spLocks noGrp="1"/>
          </p:cNvSpPr>
          <p:nvPr>
            <p:ph idx="1"/>
          </p:nvPr>
        </p:nvSpPr>
        <p:spPr>
          <a:xfrm>
            <a:off x="457200" y="1412875"/>
            <a:ext cx="8363271" cy="4789488"/>
          </a:xfrm>
        </p:spPr>
        <p:txBody>
          <a:bodyPr/>
          <a:lstStyle/>
          <a:p>
            <a:pPr lvl="0"/>
            <a:r>
              <a:rPr lang="en-GB" dirty="0"/>
              <a:t>Emphasise early on the importance to students of formative feedback;</a:t>
            </a:r>
          </a:p>
          <a:p>
            <a:pPr lvl="0"/>
            <a:r>
              <a:rPr lang="en-GB" dirty="0"/>
              <a:t>Consider how best to provide them with feedback. </a:t>
            </a:r>
          </a:p>
          <a:p>
            <a:pPr lvl="0"/>
            <a:r>
              <a:rPr lang="en-GB" dirty="0"/>
              <a:t>Provide them with training on why and how feedback is provided;</a:t>
            </a:r>
          </a:p>
          <a:p>
            <a:pPr lvl="0"/>
            <a:r>
              <a:rPr lang="en-GB" dirty="0"/>
              <a:t>Get students to practise drafting and delivering feedback;</a:t>
            </a:r>
          </a:p>
          <a:p>
            <a:pPr lvl="0"/>
            <a:r>
              <a:rPr lang="en-GB" dirty="0"/>
              <a:t>Get students to focus on comments rather than marks; </a:t>
            </a:r>
          </a:p>
          <a:p>
            <a:pPr lvl="0"/>
            <a:r>
              <a:rPr lang="en-GB" dirty="0"/>
              <a:t>Help students to believe they have the agency to improve their work;</a:t>
            </a:r>
          </a:p>
          <a:p>
            <a:pPr lvl="0"/>
            <a:r>
              <a:rPr lang="en-GB" dirty="0"/>
              <a:t>Encourage students to think of feedback as a trigger to them taking action;</a:t>
            </a:r>
          </a:p>
          <a:p>
            <a:pPr lvl="0"/>
            <a:r>
              <a:rPr lang="en-GB" dirty="0"/>
              <a:t>Give them some examples of helpful feedback as a prompt to discussion. </a:t>
            </a:r>
          </a:p>
        </p:txBody>
      </p:sp>
    </p:spTree>
    <p:extLst>
      <p:ext uri="{BB962C8B-B14F-4D97-AF65-F5344CB8AC3E}">
        <p14:creationId xmlns:p14="http://schemas.microsoft.com/office/powerpoint/2010/main" val="1392213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sz="3200" dirty="0"/>
              <a:t>Good feedback: </a:t>
            </a:r>
            <a:br>
              <a:rPr lang="en-GB" sz="3200" dirty="0"/>
            </a:br>
            <a:r>
              <a:rPr lang="en-GB" sz="1800" dirty="0">
                <a:solidFill>
                  <a:schemeClr val="tx1"/>
                </a:solidFill>
              </a:rPr>
              <a:t>(after Brown, S. (2015), </a:t>
            </a:r>
            <a:r>
              <a:rPr lang="en-GB" sz="1800" i="1" dirty="0">
                <a:solidFill>
                  <a:schemeClr val="tx1"/>
                </a:solidFill>
              </a:rPr>
              <a:t>Assessment, learning and teaching in higher education: global perspectives</a:t>
            </a:r>
            <a:r>
              <a:rPr lang="en-GB" sz="1800" dirty="0">
                <a:solidFill>
                  <a:schemeClr val="tx1"/>
                </a:solidFill>
              </a:rPr>
              <a:t>, London: Palgrave-MacMillan)</a:t>
            </a:r>
          </a:p>
        </p:txBody>
      </p:sp>
      <p:sp>
        <p:nvSpPr>
          <p:cNvPr id="3" name="Content Placeholder 2"/>
          <p:cNvSpPr>
            <a:spLocks noGrp="1"/>
          </p:cNvSpPr>
          <p:nvPr>
            <p:ph idx="1"/>
          </p:nvPr>
        </p:nvSpPr>
        <p:spPr/>
        <p:txBody>
          <a:bodyPr/>
          <a:lstStyle/>
          <a:p>
            <a:pPr lvl="0">
              <a:buSzPct val="100000"/>
              <a:buFont typeface="+mj-lt"/>
              <a:buAutoNum type="arabicPeriod"/>
            </a:pPr>
            <a:r>
              <a:rPr lang="en-GB" sz="2800" dirty="0"/>
              <a:t>Is dialogic, rather than mono-directional, giving students chances to respond to comments from their markers and seek clarification where necessary. </a:t>
            </a:r>
          </a:p>
          <a:p>
            <a:pPr lvl="0">
              <a:buSzPct val="100000"/>
              <a:buFont typeface="+mj-lt"/>
              <a:buAutoNum type="arabicPeriod"/>
            </a:pPr>
            <a:r>
              <a:rPr lang="en-GB" sz="2800" dirty="0"/>
              <a:t>Helps clarify what good work looks like, so students are really clear about goals, criteria and expected standards, and provides opportunities to close the gap between current and desired performance.</a:t>
            </a:r>
          </a:p>
        </p:txBody>
      </p:sp>
    </p:spTree>
    <p:extLst>
      <p:ext uri="{BB962C8B-B14F-4D97-AF65-F5344CB8AC3E}">
        <p14:creationId xmlns:p14="http://schemas.microsoft.com/office/powerpoint/2010/main" val="351981780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Good feedback:</a:t>
            </a:r>
          </a:p>
        </p:txBody>
      </p:sp>
      <p:sp>
        <p:nvSpPr>
          <p:cNvPr id="3" name="Content Placeholder 2"/>
          <p:cNvSpPr>
            <a:spLocks noGrp="1"/>
          </p:cNvSpPr>
          <p:nvPr>
            <p:ph idx="1"/>
          </p:nvPr>
        </p:nvSpPr>
        <p:spPr/>
        <p:txBody>
          <a:bodyPr/>
          <a:lstStyle/>
          <a:p>
            <a:pPr lvl="0">
              <a:buSzPct val="100000"/>
              <a:buFont typeface="+mj-lt"/>
              <a:buAutoNum type="arabicPeriod" startAt="3"/>
            </a:pPr>
            <a:r>
              <a:rPr lang="en-GB" sz="2800" dirty="0"/>
              <a:t>Actively facilitates students reviewing their own work and reflecting on it, so that they become good judges of the quality of their own work. </a:t>
            </a:r>
          </a:p>
          <a:p>
            <a:pPr>
              <a:buSzPct val="100000"/>
              <a:buFont typeface="+mj-lt"/>
              <a:buAutoNum type="arabicPeriod" startAt="3"/>
            </a:pPr>
            <a:r>
              <a:rPr lang="en-GB" sz="2800" dirty="0"/>
              <a:t>Doesn’t just correct errors and indicate problems, potentially leaving students discouraged and demotivated, but also highlights good work and encourages them to believe they can improve and succeed.</a:t>
            </a:r>
          </a:p>
          <a:p>
            <a:pPr>
              <a:buSzPct val="100000"/>
              <a:buFont typeface="+mj-lt"/>
              <a:buAutoNum type="arabicPeriod" startAt="3"/>
            </a:pPr>
            <a:endParaRPr lang="en-GB" sz="2800" dirty="0"/>
          </a:p>
        </p:txBody>
      </p:sp>
    </p:spTree>
    <p:extLst>
      <p:ext uri="{BB962C8B-B14F-4D97-AF65-F5344CB8AC3E}">
        <p14:creationId xmlns:p14="http://schemas.microsoft.com/office/powerpoint/2010/main" val="404728178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Good</a:t>
            </a:r>
            <a:r>
              <a:rPr lang="en-GB" dirty="0"/>
              <a:t> </a:t>
            </a:r>
            <a:r>
              <a:rPr lang="en-GB" sz="3200" dirty="0"/>
              <a:t>feedback</a:t>
            </a:r>
            <a:r>
              <a:rPr lang="en-GB" dirty="0"/>
              <a:t>:</a:t>
            </a:r>
          </a:p>
        </p:txBody>
      </p:sp>
      <p:sp>
        <p:nvSpPr>
          <p:cNvPr id="3" name="Content Placeholder 2"/>
          <p:cNvSpPr>
            <a:spLocks noGrp="1"/>
          </p:cNvSpPr>
          <p:nvPr>
            <p:ph idx="1"/>
          </p:nvPr>
        </p:nvSpPr>
        <p:spPr/>
        <p:txBody>
          <a:bodyPr/>
          <a:lstStyle/>
          <a:p>
            <a:pPr lvl="0">
              <a:buSzPct val="100000"/>
              <a:buFont typeface="+mj-lt"/>
              <a:buAutoNum type="arabicPeriod" startAt="5"/>
            </a:pPr>
            <a:r>
              <a:rPr lang="en-GB" sz="2800" dirty="0"/>
              <a:t>Delivers high-quality information to students about their achievements to date and how they can improve their future work. Where there are errors, students should be able to see what needs to be done to remediate them, and where they are undershooting in terms of achievement, they should be able to perceive how to make their work even better. </a:t>
            </a:r>
          </a:p>
        </p:txBody>
      </p:sp>
    </p:spTree>
    <p:extLst>
      <p:ext uri="{BB962C8B-B14F-4D97-AF65-F5344CB8AC3E}">
        <p14:creationId xmlns:p14="http://schemas.microsoft.com/office/powerpoint/2010/main" val="15811780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806432"/>
          </a:xfrm>
        </p:spPr>
        <p:txBody>
          <a:bodyPr/>
          <a:lstStyle/>
          <a:p>
            <a:r>
              <a:rPr lang="en-GB" sz="3200" dirty="0"/>
              <a:t>Good</a:t>
            </a:r>
            <a:r>
              <a:rPr lang="en-GB" dirty="0"/>
              <a:t> </a:t>
            </a:r>
            <a:r>
              <a:rPr lang="en-GB" sz="3200" dirty="0"/>
              <a:t>feedback</a:t>
            </a:r>
            <a:r>
              <a:rPr lang="en-GB" dirty="0"/>
              <a:t>:</a:t>
            </a:r>
          </a:p>
        </p:txBody>
      </p:sp>
      <p:sp>
        <p:nvSpPr>
          <p:cNvPr id="3" name="Content Placeholder 2"/>
          <p:cNvSpPr>
            <a:spLocks noGrp="1"/>
          </p:cNvSpPr>
          <p:nvPr>
            <p:ph idx="1"/>
          </p:nvPr>
        </p:nvSpPr>
        <p:spPr>
          <a:xfrm>
            <a:off x="358775" y="1214422"/>
            <a:ext cx="8605838" cy="5166905"/>
          </a:xfrm>
        </p:spPr>
        <p:txBody>
          <a:bodyPr/>
          <a:lstStyle/>
          <a:p>
            <a:pPr>
              <a:buSzPct val="100000"/>
              <a:buFont typeface="+mj-lt"/>
              <a:buAutoNum type="arabicPeriod" startAt="6"/>
            </a:pPr>
            <a:r>
              <a:rPr lang="en-GB" sz="2800" dirty="0"/>
              <a:t>Offers ‘feed-forward’ aiming to ‘increase the value of feedback to the students by focusing comments not only on the past and present … but also on the future – what the student might aim to do, or do differently in the next assignment or assessment if they are to continue to do well or to do better’ (Hounsell, 2008, p.5).</a:t>
            </a:r>
          </a:p>
          <a:p>
            <a:pPr lvl="0">
              <a:buSzPct val="100000"/>
              <a:buFont typeface="+mj-lt"/>
              <a:buAutoNum type="arabicPeriod" startAt="6"/>
            </a:pPr>
            <a:r>
              <a:rPr lang="en-GB" sz="2800" dirty="0"/>
              <a:t>Ensures that the mark isn’t the only thing that students take note of when work is returned, but that they are encouraged to read and use the advice given in feedback and apply it to future assignments.</a:t>
            </a:r>
          </a:p>
        </p:txBody>
      </p:sp>
    </p:spTree>
    <p:extLst>
      <p:ext uri="{BB962C8B-B14F-4D97-AF65-F5344CB8AC3E}">
        <p14:creationId xmlns:p14="http://schemas.microsoft.com/office/powerpoint/2010/main" val="250025298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427CE-65FA-49B8-A2AF-352BA57BEA82}"/>
              </a:ext>
            </a:extLst>
          </p:cNvPr>
          <p:cNvSpPr>
            <a:spLocks noGrp="1"/>
          </p:cNvSpPr>
          <p:nvPr>
            <p:ph type="title"/>
          </p:nvPr>
        </p:nvSpPr>
        <p:spPr/>
        <p:txBody>
          <a:bodyPr/>
          <a:lstStyle/>
          <a:p>
            <a:r>
              <a:rPr lang="en-GB" dirty="0">
                <a:solidFill>
                  <a:srgbClr val="0070C0"/>
                </a:solidFill>
              </a:rPr>
              <a:t>Slides from Carless and Boud 2018</a:t>
            </a:r>
          </a:p>
        </p:txBody>
      </p:sp>
      <p:sp>
        <p:nvSpPr>
          <p:cNvPr id="3" name="Content Placeholder 2">
            <a:extLst>
              <a:ext uri="{FF2B5EF4-FFF2-40B4-BE49-F238E27FC236}">
                <a16:creationId xmlns:a16="http://schemas.microsoft.com/office/drawing/2014/main" id="{7AAEC979-08B3-473A-BC11-9160F36414E3}"/>
              </a:ext>
            </a:extLst>
          </p:cNvPr>
          <p:cNvSpPr>
            <a:spLocks noGrp="1"/>
          </p:cNvSpPr>
          <p:nvPr>
            <p:ph idx="1"/>
          </p:nvPr>
        </p:nvSpPr>
        <p:spPr/>
        <p:txBody>
          <a:bodyPr/>
          <a:lstStyle/>
          <a:p>
            <a:r>
              <a:rPr lang="en-GB" dirty="0"/>
              <a:t>To cite this article: David Carless &amp; David Boud (2018): The development of student feedback literacy: enabling uptake of feedback, Assessment &amp; Evaluation in Higher Education, DOI:10.1080/02602938.2018.1463354</a:t>
            </a:r>
          </a:p>
          <a:p>
            <a:r>
              <a:rPr lang="en-GB" dirty="0"/>
              <a:t>To link to this article: </a:t>
            </a:r>
            <a:r>
              <a:rPr lang="en-GB" dirty="0">
                <a:hlinkClick r:id="rId2"/>
              </a:rPr>
              <a:t>https://doi.org/10.1080/02602938.2018.1463354</a:t>
            </a:r>
            <a:r>
              <a:rPr lang="en-GB" dirty="0"/>
              <a:t> </a:t>
            </a:r>
          </a:p>
          <a:p>
            <a:pPr marL="0" indent="0">
              <a:buNone/>
            </a:pPr>
            <a:r>
              <a:rPr lang="en-GB" dirty="0"/>
              <a:t>(Mostly direct quotes from the article, not all included).</a:t>
            </a:r>
          </a:p>
        </p:txBody>
      </p:sp>
    </p:spTree>
    <p:extLst>
      <p:ext uri="{BB962C8B-B14F-4D97-AF65-F5344CB8AC3E}">
        <p14:creationId xmlns:p14="http://schemas.microsoft.com/office/powerpoint/2010/main" val="3592608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8857D8B-3E25-4401-A6E2-1EBFF74ACFC1}"/>
              </a:ext>
            </a:extLst>
          </p:cNvPr>
          <p:cNvSpPr>
            <a:spLocks noGrp="1"/>
          </p:cNvSpPr>
          <p:nvPr>
            <p:ph type="title"/>
          </p:nvPr>
        </p:nvSpPr>
        <p:spPr>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altLang="en-US" sz="3200" dirty="0"/>
              <a:t>Changing students’ behaviours. Is it true? How do we know?</a:t>
            </a:r>
          </a:p>
        </p:txBody>
      </p:sp>
      <p:sp>
        <p:nvSpPr>
          <p:cNvPr id="19459" name="Content Placeholder 2">
            <a:extLst>
              <a:ext uri="{FF2B5EF4-FFF2-40B4-BE49-F238E27FC236}">
                <a16:creationId xmlns:a16="http://schemas.microsoft.com/office/drawing/2014/main" id="{D1AE0622-D7A6-47D2-ADA1-63B15A2D0997}"/>
              </a:ext>
            </a:extLst>
          </p:cNvPr>
          <p:cNvSpPr>
            <a:spLocks noGrp="1"/>
          </p:cNvSpPr>
          <p:nvPr>
            <p:ph idx="1"/>
          </p:nvPr>
        </p:nvSpPr>
        <p:spPr/>
        <p:txBody>
          <a:bodyPr/>
          <a:lstStyle/>
          <a:p>
            <a:r>
              <a:rPr lang="en-GB" altLang="en-US" dirty="0"/>
              <a:t>Reading: Academic book sales seem to be dropping, students are said not to use library books as much as they did, more and more reading is on-line with consequential changes to tolerances of length, breadth and depth;</a:t>
            </a:r>
          </a:p>
          <a:p>
            <a:r>
              <a:rPr lang="en-GB" altLang="en-US" dirty="0"/>
              <a:t>Writing: it is suggested that students (and HE staff!) often find writing with a pen and paper in exams and in lectures an alien concept, but our practices haven’t kept pace;</a:t>
            </a:r>
          </a:p>
          <a:p>
            <a:r>
              <a:rPr lang="en-GB" altLang="en-US" dirty="0"/>
              <a:t>Learning: with the power of the internet at our fingers, many are querying the value of learning stuff. Isn’t it enough just to know how to find information? What do academic and professional staff think? What do students think?</a:t>
            </a:r>
          </a:p>
        </p:txBody>
      </p:sp>
    </p:spTree>
    <p:extLst>
      <p:ext uri="{BB962C8B-B14F-4D97-AF65-F5344CB8AC3E}">
        <p14:creationId xmlns:p14="http://schemas.microsoft.com/office/powerpoint/2010/main" val="24473385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defTabSz="909638"/>
            <a:r>
              <a:rPr lang="en-GB" sz="2800" dirty="0">
                <a:solidFill>
                  <a:srgbClr val="0070C0"/>
                </a:solidFill>
              </a:rPr>
              <a:t>Processes for developing feedback literacy</a:t>
            </a:r>
            <a:br>
              <a:rPr lang="en-GB"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p:txBody>
          <a:bodyPr/>
          <a:lstStyle/>
          <a:p>
            <a:pPr marL="0" indent="0">
              <a:buNone/>
            </a:pPr>
            <a:r>
              <a:rPr lang="en-GB"/>
              <a:t>Two </a:t>
            </a:r>
            <a:r>
              <a:rPr lang="en-GB" dirty="0"/>
              <a:t>well-established learning activities:</a:t>
            </a:r>
          </a:p>
          <a:p>
            <a:r>
              <a:rPr lang="en-GB" dirty="0"/>
              <a:t>Peer feedback</a:t>
            </a:r>
          </a:p>
          <a:p>
            <a:r>
              <a:rPr lang="en-GB" dirty="0"/>
              <a:t>Analysing exemplars</a:t>
            </a:r>
            <a:endParaRPr lang="en-US" dirty="0"/>
          </a:p>
        </p:txBody>
      </p:sp>
    </p:spTree>
    <p:extLst>
      <p:ext uri="{BB962C8B-B14F-4D97-AF65-F5344CB8AC3E}">
        <p14:creationId xmlns:p14="http://schemas.microsoft.com/office/powerpoint/2010/main" val="3889996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a:solidFill>
                  <a:srgbClr val="0070C0"/>
                </a:solidFill>
              </a:rPr>
              <a:t>Are teachers absolved from managing feedback?</a:t>
            </a:r>
            <a:br>
              <a:rPr lang="en-GB" sz="3600"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p:txBody>
          <a:bodyPr/>
          <a:lstStyle/>
          <a:p>
            <a:pPr marL="0" indent="0">
              <a:buNone/>
            </a:pPr>
            <a:r>
              <a:rPr lang="en-GB" dirty="0"/>
              <a:t>It is unrealistic and ineffective to expect teachers to provide more and more comments to large numbers of learners. This is not to absolve teachers of responsibility for managing feedback processes and designing the curriculum in ways in which feedback can be used. </a:t>
            </a:r>
          </a:p>
          <a:p>
            <a:pPr marL="0" indent="0">
              <a:buNone/>
            </a:pPr>
            <a:r>
              <a:rPr lang="en-GB" sz="3600" dirty="0"/>
              <a:t>It is only students who can act to improve their learning. </a:t>
            </a:r>
            <a:endParaRPr lang="en-US" sz="3600" dirty="0"/>
          </a:p>
        </p:txBody>
      </p:sp>
    </p:spTree>
    <p:extLst>
      <p:ext uri="{BB962C8B-B14F-4D97-AF65-F5344CB8AC3E}">
        <p14:creationId xmlns:p14="http://schemas.microsoft.com/office/powerpoint/2010/main" val="189363922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solidFill>
                  <a:srgbClr val="0070C0"/>
                </a:solidFill>
              </a:rPr>
              <a:t>What is feedback literacy?</a:t>
            </a:r>
            <a:br>
              <a:rPr lang="en-GB"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a:xfrm>
            <a:off x="358777" y="1196977"/>
            <a:ext cx="8605838" cy="4670425"/>
          </a:xfrm>
        </p:spPr>
        <p:txBody>
          <a:bodyPr/>
          <a:lstStyle/>
          <a:p>
            <a:pPr marL="0" indent="0">
              <a:buNone/>
            </a:pPr>
            <a:r>
              <a:rPr lang="en-GB" dirty="0"/>
              <a:t>One of the main barriers to effective feedback is generally low levels of student feedback literacy. Students’ feedback literacy involves </a:t>
            </a:r>
          </a:p>
          <a:p>
            <a:r>
              <a:rPr lang="en-GB" dirty="0"/>
              <a:t>an understanding of what feedback is and how it can be managed effectively; </a:t>
            </a:r>
          </a:p>
          <a:p>
            <a:r>
              <a:rPr lang="en-GB" dirty="0"/>
              <a:t>capacities and dispositions to make productive use of feedback; </a:t>
            </a:r>
          </a:p>
          <a:p>
            <a:r>
              <a:rPr lang="en-GB" dirty="0"/>
              <a:t>appreciation of the roles of teachers and themselves in these processes. </a:t>
            </a:r>
            <a:endParaRPr lang="en-US" dirty="0"/>
          </a:p>
        </p:txBody>
      </p:sp>
    </p:spTree>
    <p:extLst>
      <p:ext uri="{BB962C8B-B14F-4D97-AF65-F5344CB8AC3E}">
        <p14:creationId xmlns:p14="http://schemas.microsoft.com/office/powerpoint/2010/main" val="182575036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solidFill>
                  <a:srgbClr val="0070C0"/>
                </a:solidFill>
              </a:rPr>
              <a:t>What is feedback?</a:t>
            </a:r>
            <a:br>
              <a:rPr lang="en-GB"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p:txBody>
          <a:bodyPr/>
          <a:lstStyle/>
          <a:p>
            <a:pPr marL="0" indent="0">
              <a:buNone/>
            </a:pPr>
            <a:r>
              <a:rPr lang="en-GB" sz="2800" dirty="0"/>
              <a:t>Building on previous definitions (Boud and Molloy 2013; Carless 2015), feedback is defined as a process through which learners make sense of information from various sources and use it to enhance their work or learning strategies. </a:t>
            </a:r>
          </a:p>
          <a:p>
            <a:pPr marL="0" indent="0">
              <a:buNone/>
            </a:pPr>
            <a:r>
              <a:rPr lang="en-GB" sz="2800" dirty="0"/>
              <a:t>This definition goes beyond notions that feedback is principally about teachers informing students about strengths, weaknesses and how to improve, and highlights the centrality of the student role in sense-making and using comments to improve subsequent work. Information may come from different sources e.g. peers, teachers, friends, family members or automated computer-based systems to support student self-evaluation of progress.</a:t>
            </a:r>
            <a:endParaRPr lang="en-US" sz="2800" dirty="0"/>
          </a:p>
        </p:txBody>
      </p:sp>
    </p:spTree>
    <p:extLst>
      <p:ext uri="{BB962C8B-B14F-4D97-AF65-F5344CB8AC3E}">
        <p14:creationId xmlns:p14="http://schemas.microsoft.com/office/powerpoint/2010/main" val="1776066348"/>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solidFill>
                  <a:srgbClr val="0070C0"/>
                </a:solidFill>
              </a:rPr>
              <a:t>Present dissatisfaction with feedback</a:t>
            </a:r>
            <a:br>
              <a:rPr lang="en-GB"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p:txBody>
          <a:bodyPr/>
          <a:lstStyle/>
          <a:p>
            <a:pPr marL="0" indent="0">
              <a:buNone/>
            </a:pPr>
            <a:r>
              <a:rPr lang="en-US" sz="2800" dirty="0"/>
              <a:t>There is also </a:t>
            </a:r>
            <a:r>
              <a:rPr lang="en-GB" sz="2800" dirty="0"/>
              <a:t>a wide range of evidence from the National Student Survey in England and Wales (Higher Education Funding Council for England 2016) and the Student Experience Survey in Australia (Quality Indicators for Learning and Teaching 2017) that students are not particularly satisfied with feedback and the broader assessment regimes within which feedback is commonly organised. </a:t>
            </a:r>
          </a:p>
          <a:p>
            <a:pPr marL="0" indent="0">
              <a:buNone/>
            </a:pPr>
            <a:r>
              <a:rPr lang="en-GB" sz="2800" dirty="0"/>
              <a:t>For feedback processes to be enhanced, students need both appreciation of how feedback can operate effectively and opportunities to use feedback within the curriculum.</a:t>
            </a:r>
            <a:endParaRPr lang="en-US" sz="2800" dirty="0"/>
          </a:p>
        </p:txBody>
      </p:sp>
    </p:spTree>
    <p:extLst>
      <p:ext uri="{BB962C8B-B14F-4D97-AF65-F5344CB8AC3E}">
        <p14:creationId xmlns:p14="http://schemas.microsoft.com/office/powerpoint/2010/main" val="367485318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solidFill>
                  <a:srgbClr val="0070C0"/>
                </a:solidFill>
              </a:rPr>
              <a:t>Student appreciation of feedback processes</a:t>
            </a:r>
            <a:br>
              <a:rPr lang="en-GB"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p:txBody>
          <a:bodyPr/>
          <a:lstStyle/>
          <a:p>
            <a:pPr marL="0" indent="0">
              <a:buNone/>
            </a:pPr>
            <a:r>
              <a:rPr lang="en-GB" sz="2800" dirty="0"/>
              <a:t>Appreciating feedback refers to both students recognising the value of feedback and understanding their active role in its processes. Students have various conceptions of feedback and these are often not particularly sophisticated, mainly focusing on feedback as telling (McLean, Bond, and Nicholson 2015).</a:t>
            </a:r>
          </a:p>
          <a:p>
            <a:pPr marL="0" indent="0">
              <a:buNone/>
            </a:pPr>
            <a:r>
              <a:rPr lang="en-GB" sz="2800" dirty="0"/>
              <a:t>Students sometimes fail to recognise or appreciate forms of feedback other than written comments on submitted work (Price, Handley, and Millar 2011). Based on their secondary school experience, students may have limited absolutist beliefs about knowledge and prefer to receive unequivocal corrective feedback </a:t>
            </a:r>
            <a:r>
              <a:rPr lang="en-US" sz="2800" dirty="0"/>
              <a:t>(O’Donovan 2017).</a:t>
            </a:r>
          </a:p>
        </p:txBody>
      </p:sp>
    </p:spTree>
    <p:extLst>
      <p:ext uri="{BB962C8B-B14F-4D97-AF65-F5344CB8AC3E}">
        <p14:creationId xmlns:p14="http://schemas.microsoft.com/office/powerpoint/2010/main" val="415140927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solidFill>
                  <a:srgbClr val="0070C0"/>
                </a:solidFill>
              </a:rPr>
              <a:t>Students as consumers?</a:t>
            </a:r>
            <a:br>
              <a:rPr lang="en-GB"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p:txBody>
          <a:bodyPr/>
          <a:lstStyle/>
          <a:p>
            <a:pPr marL="0" indent="0">
              <a:buNone/>
            </a:pPr>
            <a:r>
              <a:rPr lang="en-GB" dirty="0"/>
              <a:t>Increasingly common discourses of students as consumers may also reinforce instrumental attitudes to learning and inhibit students from taking responsibility for developing their own knowledge and skills (Bunce, Baird, and Jones 2017). </a:t>
            </a:r>
          </a:p>
          <a:p>
            <a:pPr marL="0" indent="0">
              <a:buNone/>
            </a:pPr>
            <a:r>
              <a:rPr lang="en-GB" dirty="0"/>
              <a:t>This may lead to passive student reactions to feedback and perceptions that it is the teacher’s role to tell students what to do to achieve high grades. </a:t>
            </a:r>
            <a:endParaRPr lang="en-US" dirty="0"/>
          </a:p>
        </p:txBody>
      </p:sp>
    </p:spTree>
    <p:extLst>
      <p:ext uri="{BB962C8B-B14F-4D97-AF65-F5344CB8AC3E}">
        <p14:creationId xmlns:p14="http://schemas.microsoft.com/office/powerpoint/2010/main" val="114938982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solidFill>
                  <a:srgbClr val="0070C0"/>
                </a:solidFill>
              </a:rPr>
              <a:t>Why ‘feedback as telling’ is not enough</a:t>
            </a:r>
            <a:br>
              <a:rPr lang="en-GB"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p:txBody>
          <a:bodyPr/>
          <a:lstStyle/>
          <a:p>
            <a:pPr marL="0" indent="0">
              <a:buNone/>
            </a:pPr>
            <a:r>
              <a:rPr lang="en-GB" dirty="0"/>
              <a:t>Approaches that emphasise feedback as telling are insufficient because students are often not equipped to decode or act on statements satisfactorily, so key messages remain invisible (Sadler 2010).</a:t>
            </a:r>
          </a:p>
          <a:p>
            <a:pPr marL="0" indent="0">
              <a:buNone/>
            </a:pPr>
            <a:r>
              <a:rPr lang="en-GB" dirty="0"/>
              <a:t>Feedback literacy demands that learners acquire the academic language necessary for understanding, interpreting and thinking with complex ideas (Sutton 2012).</a:t>
            </a:r>
            <a:endParaRPr lang="en-US" dirty="0"/>
          </a:p>
        </p:txBody>
      </p:sp>
    </p:spTree>
    <p:extLst>
      <p:ext uri="{BB962C8B-B14F-4D97-AF65-F5344CB8AC3E}">
        <p14:creationId xmlns:p14="http://schemas.microsoft.com/office/powerpoint/2010/main" val="1852025667"/>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solidFill>
                  <a:srgbClr val="0070C0"/>
                </a:solidFill>
              </a:rPr>
              <a:t>Can learning analytics help?</a:t>
            </a:r>
            <a:br>
              <a:rPr lang="en-GB"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a:xfrm>
            <a:off x="358777" y="1196977"/>
            <a:ext cx="8605838" cy="4670425"/>
          </a:xfrm>
        </p:spPr>
        <p:txBody>
          <a:bodyPr/>
          <a:lstStyle/>
          <a:p>
            <a:pPr marL="0" indent="0">
              <a:buNone/>
            </a:pPr>
            <a:r>
              <a:rPr lang="en-US" dirty="0"/>
              <a:t>Recent developments </a:t>
            </a:r>
            <a:r>
              <a:rPr lang="en-GB" dirty="0"/>
              <a:t>in learning analytics enable information based on learning logs and digital traces to provide timely personalised feedback at scale and enhance student satisfaction with feedback processes (Pardo 2018; Pardo et al. 2017). </a:t>
            </a:r>
          </a:p>
          <a:p>
            <a:pPr marL="0" indent="0">
              <a:buNone/>
            </a:pPr>
            <a:r>
              <a:rPr lang="en-GB" dirty="0"/>
              <a:t>Within these promising technology-enabled approaches, there remain risks that the process may still be dominated by feedback as telling, learner agency may be lacking </a:t>
            </a:r>
            <a:r>
              <a:rPr lang="en-GB"/>
              <a:t>and productive action </a:t>
            </a:r>
            <a:r>
              <a:rPr lang="en-GB" dirty="0"/>
              <a:t>may not ensue unless there are designs for student uptake.</a:t>
            </a:r>
            <a:endParaRPr lang="en-US" dirty="0"/>
          </a:p>
        </p:txBody>
      </p:sp>
    </p:spTree>
    <p:extLst>
      <p:ext uri="{BB962C8B-B14F-4D97-AF65-F5344CB8AC3E}">
        <p14:creationId xmlns:p14="http://schemas.microsoft.com/office/powerpoint/2010/main" val="65209768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381000"/>
            <a:ext cx="8713788" cy="742962"/>
          </a:xfrm>
        </p:spPr>
        <p:txBody>
          <a:bodyPr/>
          <a:lstStyle/>
          <a:p>
            <a:r>
              <a:rPr lang="en-GB" sz="4000" dirty="0">
                <a:solidFill>
                  <a:srgbClr val="0070C0"/>
                </a:solidFill>
              </a:rPr>
              <a:t>Making judgements</a:t>
            </a:r>
            <a:br>
              <a:rPr lang="en-GB"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p:txBody>
          <a:bodyPr/>
          <a:lstStyle/>
          <a:p>
            <a:pPr marL="0" indent="0">
              <a:buNone/>
            </a:pPr>
            <a:r>
              <a:rPr lang="en-GB" sz="2800" dirty="0"/>
              <a:t>To make the most of feedback processes, students need to be developing evaluative judgment: capability to make decisions about the quality of work of oneself and others (Tai et al. 2017). Lower achieving students are often relatively weak at self-evaluating their performance and frequently conflate effort with quality (Boud, Lawson, and Thompson 2013). </a:t>
            </a:r>
          </a:p>
          <a:p>
            <a:pPr marL="0" indent="0">
              <a:buNone/>
            </a:pPr>
            <a:r>
              <a:rPr lang="en-GB" sz="2800" dirty="0"/>
              <a:t>In order to become more accurate in judging the standards of their own performance, students need extended opportunities for self-evaluation so that they can improve their judgment over time (Boud, Lawson, and Thompson 2013, 2015).</a:t>
            </a:r>
            <a:endParaRPr lang="en-US" sz="2800" dirty="0"/>
          </a:p>
        </p:txBody>
      </p:sp>
    </p:spTree>
    <p:extLst>
      <p:ext uri="{BB962C8B-B14F-4D97-AF65-F5344CB8AC3E}">
        <p14:creationId xmlns:p14="http://schemas.microsoft.com/office/powerpoint/2010/main" val="7142204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Laurentius_de_Voltolina_001.jpg"/>
          <p:cNvPicPr>
            <a:picLocks noChangeAspect="1"/>
          </p:cNvPicPr>
          <p:nvPr/>
        </p:nvPicPr>
        <p:blipFill>
          <a:blip r:embed="rId3" cstate="email"/>
          <a:srcRect/>
          <a:stretch>
            <a:fillRect/>
          </a:stretch>
        </p:blipFill>
        <p:spPr bwMode="auto">
          <a:xfrm>
            <a:off x="323850" y="0"/>
            <a:ext cx="8496300" cy="6858000"/>
          </a:xfrm>
          <a:prstGeom prst="rect">
            <a:avLst/>
          </a:prstGeom>
          <a:noFill/>
          <a:ln w="9525">
            <a:noFill/>
            <a:miter lim="800000"/>
            <a:headEnd/>
            <a:tailEnd/>
          </a:ln>
        </p:spPr>
      </p:pic>
      <p:sp>
        <p:nvSpPr>
          <p:cNvPr id="10243" name="TextBox 2"/>
          <p:cNvSpPr txBox="1">
            <a:spLocks noChangeArrowheads="1"/>
          </p:cNvSpPr>
          <p:nvPr/>
        </p:nvSpPr>
        <p:spPr bwMode="auto">
          <a:xfrm>
            <a:off x="6424613" y="5931374"/>
            <a:ext cx="2395537" cy="923925"/>
          </a:xfrm>
          <a:prstGeom prst="rect">
            <a:avLst/>
          </a:prstGeom>
          <a:solidFill>
            <a:schemeClr val="accent2"/>
          </a:solidFill>
          <a:ln w="9525">
            <a:noFill/>
            <a:miter lim="800000"/>
            <a:headEnd/>
            <a:tailEnd/>
          </a:ln>
        </p:spPr>
        <p:txBody>
          <a:bodyPr wrap="none">
            <a:spAutoFit/>
          </a:bodyPr>
          <a:lstStyle/>
          <a:p>
            <a:r>
              <a:rPr lang="en-GB" sz="1800" dirty="0" err="1">
                <a:solidFill>
                  <a:srgbClr val="FFFFFF"/>
                </a:solidFill>
                <a:latin typeface="Calibri" pitchFamily="34" charset="0"/>
              </a:rPr>
              <a:t>Laurentius</a:t>
            </a:r>
            <a:r>
              <a:rPr lang="en-GB" sz="1800" dirty="0">
                <a:solidFill>
                  <a:srgbClr val="FFFFFF"/>
                </a:solidFill>
                <a:latin typeface="Calibri" pitchFamily="34" charset="0"/>
              </a:rPr>
              <a:t> de </a:t>
            </a:r>
            <a:r>
              <a:rPr lang="en-GB" sz="1800" dirty="0" err="1">
                <a:solidFill>
                  <a:srgbClr val="FFFFFF"/>
                </a:solidFill>
                <a:latin typeface="Calibri" pitchFamily="34" charset="0"/>
              </a:rPr>
              <a:t>Voltolina</a:t>
            </a:r>
            <a:r>
              <a:rPr lang="en-GB" sz="1800" dirty="0">
                <a:solidFill>
                  <a:srgbClr val="FFFFFF"/>
                </a:solidFill>
                <a:latin typeface="Calibri" pitchFamily="34" charset="0"/>
              </a:rPr>
              <a:t> </a:t>
            </a:r>
          </a:p>
          <a:p>
            <a:r>
              <a:rPr lang="en-GB" sz="1800" dirty="0">
                <a:solidFill>
                  <a:srgbClr val="FFFFFF"/>
                </a:solidFill>
                <a:latin typeface="Calibri" pitchFamily="34" charset="0"/>
              </a:rPr>
              <a:t>2</a:t>
            </a:r>
            <a:r>
              <a:rPr lang="en-GB" sz="1800" baseline="30000" dirty="0">
                <a:solidFill>
                  <a:srgbClr val="FFFFFF"/>
                </a:solidFill>
                <a:latin typeface="Calibri" pitchFamily="34" charset="0"/>
              </a:rPr>
              <a:t>nd</a:t>
            </a:r>
            <a:r>
              <a:rPr lang="en-GB" sz="1800" dirty="0">
                <a:solidFill>
                  <a:srgbClr val="FFFFFF"/>
                </a:solidFill>
                <a:latin typeface="Calibri" pitchFamily="34" charset="0"/>
              </a:rPr>
              <a:t> half of 14</a:t>
            </a:r>
            <a:r>
              <a:rPr lang="en-GB" sz="1800" baseline="30000" dirty="0">
                <a:solidFill>
                  <a:srgbClr val="FFFFFF"/>
                </a:solidFill>
                <a:latin typeface="Calibri" pitchFamily="34" charset="0"/>
              </a:rPr>
              <a:t>th</a:t>
            </a:r>
            <a:r>
              <a:rPr lang="en-GB" sz="1800" dirty="0">
                <a:solidFill>
                  <a:srgbClr val="FFFFFF"/>
                </a:solidFill>
                <a:latin typeface="Calibri" pitchFamily="34" charset="0"/>
              </a:rPr>
              <a:t> Century</a:t>
            </a:r>
          </a:p>
          <a:p>
            <a:r>
              <a:rPr lang="en-GB" sz="1800" dirty="0">
                <a:solidFill>
                  <a:srgbClr val="FFFFFF"/>
                </a:solidFill>
                <a:latin typeface="Calibri" pitchFamily="34" charset="0"/>
              </a:rPr>
              <a:t>Italian Painter</a:t>
            </a:r>
          </a:p>
        </p:txBody>
      </p:sp>
    </p:spTree>
    <p:extLst>
      <p:ext uri="{BB962C8B-B14F-4D97-AF65-F5344CB8AC3E}">
        <p14:creationId xmlns:p14="http://schemas.microsoft.com/office/powerpoint/2010/main" val="1281295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solidFill>
                  <a:srgbClr val="0070C0"/>
                </a:solidFill>
              </a:rPr>
              <a:t>Engaging students in making judgements</a:t>
            </a:r>
            <a:br>
              <a:rPr lang="en-GB"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p:txBody>
          <a:bodyPr/>
          <a:lstStyle/>
          <a:p>
            <a:pPr marL="0" indent="0">
              <a:buNone/>
            </a:pPr>
            <a:r>
              <a:rPr lang="en-GB" sz="2800" dirty="0"/>
              <a:t>Engaging students in improving their capacity to make sound judgments is challenging unless there are sustained opportunities for comparison with the views of others (Boud, Lawson, and Thompson 2013). </a:t>
            </a:r>
          </a:p>
          <a:p>
            <a:pPr marL="0" indent="0">
              <a:buNone/>
            </a:pPr>
            <a:r>
              <a:rPr lang="en-GB" sz="2800" dirty="0"/>
              <a:t>Peer feedback is a key means of encouraging students’ sharing of judgments. Making judgments involves the implicit or explicit application of criteria. </a:t>
            </a:r>
          </a:p>
          <a:p>
            <a:pPr marL="0" indent="0">
              <a:buNone/>
            </a:pPr>
            <a:r>
              <a:rPr lang="en-GB" sz="2800" dirty="0"/>
              <a:t>Students often find assessment criteria too dense and abstract to enable them to make judgments about quality, preferring instead exemplars which they perceive as more accessible illustrations of quality (Carless 2015).</a:t>
            </a:r>
            <a:endParaRPr lang="en-US" sz="2800" dirty="0"/>
          </a:p>
        </p:txBody>
      </p:sp>
    </p:spTree>
    <p:extLst>
      <p:ext uri="{BB962C8B-B14F-4D97-AF65-F5344CB8AC3E}">
        <p14:creationId xmlns:p14="http://schemas.microsoft.com/office/powerpoint/2010/main" val="949930563"/>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solidFill>
                  <a:srgbClr val="0070C0"/>
                </a:solidFill>
              </a:rPr>
              <a:t>Managing the ‘affect’ of feedback</a:t>
            </a:r>
            <a:br>
              <a:rPr lang="en-GB"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p:txBody>
          <a:bodyPr/>
          <a:lstStyle/>
          <a:p>
            <a:pPr marL="0" indent="0">
              <a:buNone/>
            </a:pPr>
            <a:r>
              <a:rPr lang="en-GB" sz="2800" dirty="0"/>
              <a:t>Affect refers to feelings, emotions and attitudes. Students often exhibit defensive responses to feedback, particularly when comments are critical or grades are low (Robinson, Pope, and </a:t>
            </a:r>
            <a:r>
              <a:rPr lang="en-GB" sz="2800" dirty="0" err="1"/>
              <a:t>Holyoak</a:t>
            </a:r>
            <a:r>
              <a:rPr lang="en-GB" sz="2800" dirty="0"/>
              <a:t> 2013).Under these circumstances, feedback often provokes negative affective reactions and threats to identity, so how students manage their emotional equilibrium impacts on their engagement with critical commentary (To 2016). Affective responses to feedback are mediated by students’ relationships with their teacher and with other participants as they construct meanings together (Esterhazy and </a:t>
            </a:r>
            <a:r>
              <a:rPr lang="en-GB" sz="2800" dirty="0" err="1"/>
              <a:t>Damsa</a:t>
            </a:r>
            <a:r>
              <a:rPr lang="en-GB" sz="2800" dirty="0"/>
              <a:t> 2017).</a:t>
            </a:r>
            <a:endParaRPr lang="en-US" sz="2800" dirty="0"/>
          </a:p>
        </p:txBody>
      </p:sp>
    </p:spTree>
    <p:extLst>
      <p:ext uri="{BB962C8B-B14F-4D97-AF65-F5344CB8AC3E}">
        <p14:creationId xmlns:p14="http://schemas.microsoft.com/office/powerpoint/2010/main" val="426325808"/>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solidFill>
                  <a:srgbClr val="0070C0"/>
                </a:solidFill>
              </a:rPr>
              <a:t>Affect, and tone of feedback</a:t>
            </a:r>
            <a:br>
              <a:rPr lang="en-GB"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p:txBody>
          <a:bodyPr/>
          <a:lstStyle/>
          <a:p>
            <a:pPr marL="0" indent="0">
              <a:buNone/>
            </a:pPr>
            <a:r>
              <a:rPr lang="en-GB" sz="2800" dirty="0"/>
              <a:t>An aim of feedback is to challenge students to adopt new perspectives, but students often do not welcome this challenge (Forsythe and Johnson 2017). Critical feedback can have positive or negative impacts depending on a range of factors, including student self-efficacy, motivation and ability to handle emotions constructively (Pitt and Norton 2017). </a:t>
            </a:r>
          </a:p>
          <a:p>
            <a:pPr marL="0" indent="0">
              <a:buNone/>
            </a:pPr>
            <a:r>
              <a:rPr lang="en-GB" sz="2800" dirty="0"/>
              <a:t>The tone in which feedback is shared is one of the most critical aspects of how students react to feedback (</a:t>
            </a:r>
            <a:r>
              <a:rPr lang="en-GB" sz="2800" dirty="0" err="1"/>
              <a:t>Lipnevich</a:t>
            </a:r>
            <a:r>
              <a:rPr lang="en-GB" sz="2800" dirty="0"/>
              <a:t>, Berg, and Smith 2016). When teachers signify in writing and speech that they care about their learners, then student engagement with feedback is enhanced (Sutton 2012).</a:t>
            </a:r>
            <a:endParaRPr lang="en-US" sz="2800" dirty="0"/>
          </a:p>
        </p:txBody>
      </p:sp>
    </p:spTree>
    <p:extLst>
      <p:ext uri="{BB962C8B-B14F-4D97-AF65-F5344CB8AC3E}">
        <p14:creationId xmlns:p14="http://schemas.microsoft.com/office/powerpoint/2010/main" val="327585465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solidFill>
                  <a:srgbClr val="0070C0"/>
                </a:solidFill>
              </a:rPr>
              <a:t>Affect: developing confidence</a:t>
            </a:r>
            <a:br>
              <a:rPr lang="en-GB" sz="4000" dirty="0">
                <a:solidFill>
                  <a:srgbClr val="0070C0"/>
                </a:solidFill>
              </a:rPr>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p:txBody>
          <a:bodyPr/>
          <a:lstStyle/>
          <a:p>
            <a:pPr marL="0" indent="0">
              <a:buNone/>
            </a:pPr>
            <a:r>
              <a:rPr lang="en-GB" sz="2800" dirty="0"/>
              <a:t>If a trusting atmosphere is established, learners are more likely to develop the confidence and faith to reveal what they do not fully understand (Carless 2013).</a:t>
            </a:r>
          </a:p>
          <a:p>
            <a:pPr marL="0" indent="0">
              <a:buNone/>
            </a:pPr>
            <a:r>
              <a:rPr lang="en-GB" sz="2800" dirty="0"/>
              <a:t>Student dispositions to engage with feedback are often not optimal. Students seem to recognise that feedback can facilitate progress but underplay their own responsibility to actualise this improvement (</a:t>
            </a:r>
            <a:r>
              <a:rPr lang="en-GB" sz="2800" dirty="0" err="1"/>
              <a:t>Winstone</a:t>
            </a:r>
            <a:r>
              <a:rPr lang="en-GB" sz="2800" dirty="0"/>
              <a:t> et al. 2017a). </a:t>
            </a:r>
          </a:p>
          <a:p>
            <a:pPr marL="0" indent="0">
              <a:buNone/>
            </a:pPr>
            <a:r>
              <a:rPr lang="en-GB" sz="2800" dirty="0"/>
              <a:t>Capable students are often pro-active in seeking out feedback and striving to understand what teachers look for in assignments; i.e. cue-conscious or cue-seeking behaviours identified in the literature (Miller and </a:t>
            </a:r>
            <a:r>
              <a:rPr lang="en-GB" sz="2800" dirty="0" err="1"/>
              <a:t>Parlett</a:t>
            </a:r>
            <a:r>
              <a:rPr lang="en-GB" sz="2800" dirty="0"/>
              <a:t> 1974; Yang and Carless 2013).</a:t>
            </a:r>
            <a:endParaRPr lang="en-US" sz="2800" dirty="0"/>
          </a:p>
        </p:txBody>
      </p:sp>
    </p:spTree>
    <p:extLst>
      <p:ext uri="{BB962C8B-B14F-4D97-AF65-F5344CB8AC3E}">
        <p14:creationId xmlns:p14="http://schemas.microsoft.com/office/powerpoint/2010/main" val="149680116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rgbClr val="0070C0"/>
                </a:solidFill>
              </a:rPr>
              <a:t>Motivating students to take action</a:t>
            </a:r>
            <a:br>
              <a:rPr lang="en-GB"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p:txBody>
          <a:bodyPr/>
          <a:lstStyle/>
          <a:p>
            <a:pPr marL="0" indent="0">
              <a:buNone/>
            </a:pPr>
            <a:r>
              <a:rPr lang="en-GB" sz="2800" dirty="0"/>
              <a:t>Feedback literacy requires learners to act upon comments that they have received (Sutton 2012).</a:t>
            </a:r>
          </a:p>
          <a:p>
            <a:pPr marL="0" indent="0">
              <a:buNone/>
            </a:pPr>
            <a:r>
              <a:rPr lang="en-GB" sz="2800" dirty="0"/>
              <a:t>Students need to engage actively in making sense of information and use it to inform their later work, thereby closing a feedback loop (Boud and Molloy 2013). </a:t>
            </a:r>
          </a:p>
          <a:p>
            <a:pPr marL="0" indent="0">
              <a:buNone/>
            </a:pPr>
            <a:r>
              <a:rPr lang="en-GB" sz="2800" dirty="0"/>
              <a:t>This imperative for students to take action is a critical aspect of feedback processes which is sometimes underplayed. Students need motivation, opportunities and means to act on feedback (Shute 2008).</a:t>
            </a:r>
            <a:endParaRPr lang="en-US" sz="2800" dirty="0"/>
          </a:p>
        </p:txBody>
      </p:sp>
    </p:spTree>
    <p:extLst>
      <p:ext uri="{BB962C8B-B14F-4D97-AF65-F5344CB8AC3E}">
        <p14:creationId xmlns:p14="http://schemas.microsoft.com/office/powerpoint/2010/main" val="77581239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solidFill>
                  <a:srgbClr val="0070C0"/>
                </a:solidFill>
              </a:rPr>
              <a:t>Hattie and Timperley’s model</a:t>
            </a:r>
            <a:br>
              <a:rPr lang="en-GB"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p:txBody>
          <a:bodyPr/>
          <a:lstStyle/>
          <a:p>
            <a:pPr marL="0" indent="0">
              <a:buNone/>
            </a:pPr>
            <a:r>
              <a:rPr lang="en-GB" sz="2800" dirty="0"/>
              <a:t>Hattie and Timperley’s (2007) model of feedback to enhance learning suggests that feedback operates at four levels. </a:t>
            </a:r>
          </a:p>
          <a:p>
            <a:pPr marL="0" indent="0">
              <a:buNone/>
            </a:pPr>
            <a:r>
              <a:rPr lang="en-GB" sz="2800" dirty="0"/>
              <a:t>Feedback at the self-regulation level and feedback at the process level are generally most likely to lead to learner uptake and improvement. </a:t>
            </a:r>
          </a:p>
          <a:p>
            <a:pPr marL="0" indent="0">
              <a:buNone/>
            </a:pPr>
            <a:r>
              <a:rPr lang="en-GB" sz="2800" dirty="0"/>
              <a:t>Feedback at the level of the self is least effective because it focuses on the person rather than improving learning. </a:t>
            </a:r>
          </a:p>
          <a:p>
            <a:pPr marL="0" indent="0">
              <a:buNone/>
            </a:pPr>
            <a:r>
              <a:rPr lang="en-GB" sz="2800" dirty="0"/>
              <a:t>The main limitation of feedback at the task level is the difficulty for students to generalise messages to other tasks and take subsequent action (Hattie and Timperley 2007).</a:t>
            </a:r>
            <a:endParaRPr lang="en-US" sz="2800" dirty="0"/>
          </a:p>
        </p:txBody>
      </p:sp>
    </p:spTree>
    <p:extLst>
      <p:ext uri="{BB962C8B-B14F-4D97-AF65-F5344CB8AC3E}">
        <p14:creationId xmlns:p14="http://schemas.microsoft.com/office/powerpoint/2010/main" val="55412236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solidFill>
                  <a:srgbClr val="0070C0"/>
                </a:solidFill>
              </a:rPr>
              <a:t>The problem of feedback on final tasks</a:t>
            </a:r>
            <a:br>
              <a:rPr lang="en-GB" dirty="0"/>
            </a:br>
            <a:r>
              <a:rPr lang="en-US" sz="3200" dirty="0">
                <a:solidFill>
                  <a:srgbClr val="00B050"/>
                </a:solidFill>
              </a:rPr>
              <a:t>Slides based on Carless and Boud 2018</a:t>
            </a:r>
            <a:endParaRPr lang="en-US" dirty="0">
              <a:solidFill>
                <a:srgbClr val="00B050"/>
              </a:solidFill>
            </a:endParaRPr>
          </a:p>
        </p:txBody>
      </p:sp>
      <p:sp>
        <p:nvSpPr>
          <p:cNvPr id="5" name="Content Placeholder 4"/>
          <p:cNvSpPr>
            <a:spLocks noGrp="1"/>
          </p:cNvSpPr>
          <p:nvPr>
            <p:ph idx="1"/>
          </p:nvPr>
        </p:nvSpPr>
        <p:spPr/>
        <p:txBody>
          <a:bodyPr/>
          <a:lstStyle/>
          <a:p>
            <a:pPr marL="0" indent="0">
              <a:buNone/>
            </a:pPr>
            <a:r>
              <a:rPr lang="en-GB" sz="2800" dirty="0"/>
              <a:t>When assessment tasks are not well-aligned or are only submitted at the end of modules, there is limited scope for students to apply insights </a:t>
            </a:r>
            <a:r>
              <a:rPr lang="en-GB" sz="2800" dirty="0" err="1"/>
              <a:t>fromteacher</a:t>
            </a:r>
            <a:r>
              <a:rPr lang="en-GB" sz="2800" dirty="0"/>
              <a:t> comments (Carless et al. 2011). </a:t>
            </a:r>
          </a:p>
          <a:p>
            <a:pPr marL="0" indent="0">
              <a:buNone/>
            </a:pPr>
            <a:r>
              <a:rPr lang="en-GB" sz="2800" dirty="0"/>
              <a:t>End-of-semester comments on assignments often focus on future development beyond the immediate context involving a temporal dimension relating to slowly-learnt aspects of course outcomes, and requiring sustained student action over an extended period of time (Price, Handley, and Millar 2011).</a:t>
            </a:r>
            <a:endParaRPr lang="en-US" sz="2800" dirty="0"/>
          </a:p>
        </p:txBody>
      </p:sp>
    </p:spTree>
    <p:extLst>
      <p:ext uri="{BB962C8B-B14F-4D97-AF65-F5344CB8AC3E}">
        <p14:creationId xmlns:p14="http://schemas.microsoft.com/office/powerpoint/2010/main" val="229371896"/>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solidFill>
                  <a:srgbClr val="0070C0"/>
                </a:solidFill>
              </a:rPr>
              <a:t>Features of student feedback literacy</a:t>
            </a:r>
            <a:br>
              <a:rPr lang="en-GB" dirty="0"/>
            </a:br>
            <a:r>
              <a:rPr lang="en-US" sz="3200" dirty="0">
                <a:solidFill>
                  <a:srgbClr val="00B050"/>
                </a:solidFill>
              </a:rPr>
              <a:t>Slides based on Carless and Boud 2018</a:t>
            </a:r>
            <a:endParaRPr lang="en-US" dirty="0">
              <a:solidFill>
                <a:srgbClr val="00B050"/>
              </a:solidFill>
            </a:endParaRPr>
          </a:p>
        </p:txBody>
      </p:sp>
      <p:sp>
        <p:nvSpPr>
          <p:cNvPr id="10" name="Content Placeholder 9">
            <a:extLst>
              <a:ext uri="{FF2B5EF4-FFF2-40B4-BE49-F238E27FC236}">
                <a16:creationId xmlns:a16="http://schemas.microsoft.com/office/drawing/2014/main" id="{974169F1-2DDD-48C2-B54E-26A420E20BD1}"/>
              </a:ext>
            </a:extLst>
          </p:cNvPr>
          <p:cNvSpPr>
            <a:spLocks noGrp="1"/>
          </p:cNvSpPr>
          <p:nvPr>
            <p:ph idx="1"/>
          </p:nvPr>
        </p:nvSpPr>
        <p:spPr/>
        <p:txBody>
          <a:bodyPr/>
          <a:lstStyle/>
          <a:p>
            <a:pPr marL="0" indent="0">
              <a:buNone/>
            </a:pPr>
            <a:r>
              <a:rPr lang="en-GB" sz="2800" dirty="0"/>
              <a:t>We now propose a set of inter-related features that serve as a framework underpinning student feedback literacy. </a:t>
            </a:r>
          </a:p>
          <a:p>
            <a:pPr marL="0" indent="0">
              <a:buNone/>
            </a:pPr>
            <a:r>
              <a:rPr lang="en-GB" sz="2800" dirty="0"/>
              <a:t>Students with well-developed feedback literacy appreciate their own active role in feedback processes; are continuously developing capacities in making sound judgments about academic work; and manage affect in positive ways. </a:t>
            </a:r>
          </a:p>
          <a:p>
            <a:pPr marL="0" indent="0">
              <a:buNone/>
            </a:pPr>
            <a:r>
              <a:rPr lang="en-GB" sz="2800" dirty="0"/>
              <a:t>These three features are inter-related as represented in Figure 1 by bi-directional arrows. It is proposed that a combination of the three features at the top of the figure maximises potential for students to take action as illustrated at the base of the figure.</a:t>
            </a:r>
          </a:p>
        </p:txBody>
      </p:sp>
    </p:spTree>
    <p:extLst>
      <p:ext uri="{BB962C8B-B14F-4D97-AF65-F5344CB8AC3E}">
        <p14:creationId xmlns:p14="http://schemas.microsoft.com/office/powerpoint/2010/main" val="1221095203"/>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dirty="0">
                <a:solidFill>
                  <a:srgbClr val="0070C0"/>
                </a:solidFill>
              </a:rPr>
              <a:t>How the factors relate to each other</a:t>
            </a:r>
            <a:br>
              <a:rPr lang="en-GB" dirty="0"/>
            </a:br>
            <a:r>
              <a:rPr lang="en-US" sz="3200" dirty="0">
                <a:solidFill>
                  <a:srgbClr val="00B050"/>
                </a:solidFill>
              </a:rPr>
              <a:t>Slides based on Carless and Boud 2018</a:t>
            </a:r>
            <a:endParaRPr lang="en-US" dirty="0">
              <a:solidFill>
                <a:srgbClr val="00B050"/>
              </a:solidFill>
            </a:endParaRPr>
          </a:p>
        </p:txBody>
      </p:sp>
      <p:pic>
        <p:nvPicPr>
          <p:cNvPr id="14" name="Content Placeholder 13" descr="Line Arrow: Straight">
            <a:extLst>
              <a:ext uri="{FF2B5EF4-FFF2-40B4-BE49-F238E27FC236}">
                <a16:creationId xmlns:a16="http://schemas.microsoft.com/office/drawing/2014/main" id="{6708685F-CB66-4E7C-868B-263C99931912}"/>
              </a:ext>
            </a:extLst>
          </p:cNvPr>
          <p:cNvPicPr>
            <a:picLocks noGrp="1" noChangeAspect="1"/>
          </p:cNvPicPr>
          <p:nvPr>
            <p:ph idx="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12406" y="1658743"/>
            <a:ext cx="660699" cy="914400"/>
          </a:xfrm>
        </p:spPr>
      </p:pic>
      <p:sp>
        <p:nvSpPr>
          <p:cNvPr id="2" name="Rectangle 1">
            <a:extLst>
              <a:ext uri="{FF2B5EF4-FFF2-40B4-BE49-F238E27FC236}">
                <a16:creationId xmlns:a16="http://schemas.microsoft.com/office/drawing/2014/main" id="{4E7E11D6-8985-41D6-9D49-60FD3F131F20}"/>
              </a:ext>
            </a:extLst>
          </p:cNvPr>
          <p:cNvSpPr/>
          <p:nvPr/>
        </p:nvSpPr>
        <p:spPr bwMode="auto">
          <a:xfrm>
            <a:off x="914400" y="1828800"/>
            <a:ext cx="2209800" cy="76200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6" name="Rectangle 5">
            <a:extLst>
              <a:ext uri="{FF2B5EF4-FFF2-40B4-BE49-F238E27FC236}">
                <a16:creationId xmlns:a16="http://schemas.microsoft.com/office/drawing/2014/main" id="{EA3EA7B3-4132-4BBC-830A-294DD2792C04}"/>
              </a:ext>
            </a:extLst>
          </p:cNvPr>
          <p:cNvSpPr/>
          <p:nvPr/>
        </p:nvSpPr>
        <p:spPr bwMode="auto">
          <a:xfrm>
            <a:off x="3758407" y="1828800"/>
            <a:ext cx="2209800" cy="76200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7" name="Rectangle 6">
            <a:extLst>
              <a:ext uri="{FF2B5EF4-FFF2-40B4-BE49-F238E27FC236}">
                <a16:creationId xmlns:a16="http://schemas.microsoft.com/office/drawing/2014/main" id="{36B4F607-669C-45D0-B297-49C16108B6E2}"/>
              </a:ext>
            </a:extLst>
          </p:cNvPr>
          <p:cNvSpPr/>
          <p:nvPr/>
        </p:nvSpPr>
        <p:spPr bwMode="auto">
          <a:xfrm>
            <a:off x="6533312" y="1828800"/>
            <a:ext cx="2209800" cy="76200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8" name="Rectangle 7">
            <a:extLst>
              <a:ext uri="{FF2B5EF4-FFF2-40B4-BE49-F238E27FC236}">
                <a16:creationId xmlns:a16="http://schemas.microsoft.com/office/drawing/2014/main" id="{13B683A9-45B9-44FF-B686-83564E4253B5}"/>
              </a:ext>
            </a:extLst>
          </p:cNvPr>
          <p:cNvSpPr/>
          <p:nvPr/>
        </p:nvSpPr>
        <p:spPr bwMode="auto">
          <a:xfrm>
            <a:off x="2667000" y="3505201"/>
            <a:ext cx="4267200" cy="727502"/>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 name="TextBox 2">
            <a:extLst>
              <a:ext uri="{FF2B5EF4-FFF2-40B4-BE49-F238E27FC236}">
                <a16:creationId xmlns:a16="http://schemas.microsoft.com/office/drawing/2014/main" id="{AFDAB7D4-FCDE-4FBE-A6D0-376828DD0ECC}"/>
              </a:ext>
            </a:extLst>
          </p:cNvPr>
          <p:cNvSpPr txBox="1"/>
          <p:nvPr/>
        </p:nvSpPr>
        <p:spPr>
          <a:xfrm>
            <a:off x="856708" y="1794301"/>
            <a:ext cx="23205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a:ea typeface="+mn-ea"/>
                <a:cs typeface="+mn-cs"/>
              </a:rPr>
              <a:t>Appreciating Feedback</a:t>
            </a:r>
          </a:p>
        </p:txBody>
      </p:sp>
      <p:sp>
        <p:nvSpPr>
          <p:cNvPr id="9" name="TextBox 8">
            <a:extLst>
              <a:ext uri="{FF2B5EF4-FFF2-40B4-BE49-F238E27FC236}">
                <a16:creationId xmlns:a16="http://schemas.microsoft.com/office/drawing/2014/main" id="{26CB18BC-AD30-4C1C-88F8-3367FD26C059}"/>
              </a:ext>
            </a:extLst>
          </p:cNvPr>
          <p:cNvSpPr txBox="1"/>
          <p:nvPr/>
        </p:nvSpPr>
        <p:spPr>
          <a:xfrm>
            <a:off x="3695010" y="1801505"/>
            <a:ext cx="23205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a:ea typeface="+mn-ea"/>
                <a:cs typeface="+mn-cs"/>
              </a:rPr>
              <a:t>Making Judgements</a:t>
            </a:r>
          </a:p>
        </p:txBody>
      </p:sp>
      <p:sp>
        <p:nvSpPr>
          <p:cNvPr id="11" name="TextBox 10">
            <a:extLst>
              <a:ext uri="{FF2B5EF4-FFF2-40B4-BE49-F238E27FC236}">
                <a16:creationId xmlns:a16="http://schemas.microsoft.com/office/drawing/2014/main" id="{A7419448-F66D-46B1-A7B4-A473E618A949}"/>
              </a:ext>
            </a:extLst>
          </p:cNvPr>
          <p:cNvSpPr txBox="1"/>
          <p:nvPr/>
        </p:nvSpPr>
        <p:spPr>
          <a:xfrm>
            <a:off x="6422560" y="1759803"/>
            <a:ext cx="23205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a:ea typeface="+mn-ea"/>
                <a:cs typeface="+mn-cs"/>
              </a:rPr>
              <a:t>Managing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a:ea typeface="+mn-ea"/>
                <a:cs typeface="+mn-cs"/>
              </a:rPr>
              <a:t>Affect</a:t>
            </a:r>
          </a:p>
        </p:txBody>
      </p:sp>
      <p:sp>
        <p:nvSpPr>
          <p:cNvPr id="12" name="TextBox 11">
            <a:extLst>
              <a:ext uri="{FF2B5EF4-FFF2-40B4-BE49-F238E27FC236}">
                <a16:creationId xmlns:a16="http://schemas.microsoft.com/office/drawing/2014/main" id="{8836FFCA-87A0-4D4E-900C-45AA41F5CB84}"/>
              </a:ext>
            </a:extLst>
          </p:cNvPr>
          <p:cNvSpPr txBox="1"/>
          <p:nvPr/>
        </p:nvSpPr>
        <p:spPr>
          <a:xfrm>
            <a:off x="3428999" y="3526850"/>
            <a:ext cx="28194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Calibri"/>
                <a:ea typeface="+mn-ea"/>
                <a:cs typeface="+mn-cs"/>
              </a:rPr>
              <a:t>Taking Action</a:t>
            </a:r>
          </a:p>
        </p:txBody>
      </p:sp>
      <p:pic>
        <p:nvPicPr>
          <p:cNvPr id="15" name="Content Placeholder 13" descr="Line Arrow: Straight">
            <a:extLst>
              <a:ext uri="{FF2B5EF4-FFF2-40B4-BE49-F238E27FC236}">
                <a16:creationId xmlns:a16="http://schemas.microsoft.com/office/drawing/2014/main" id="{A70CB6E4-0100-4F79-896B-319AEBC6F1F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5918050" y="1676400"/>
            <a:ext cx="660699" cy="914400"/>
          </a:xfrm>
          <a:prstGeom prst="rect">
            <a:avLst/>
          </a:prstGeom>
          <a:noFill/>
          <a:ln w="9525">
            <a:noFill/>
            <a:miter lim="800000"/>
            <a:headEnd/>
            <a:tailEnd/>
          </a:ln>
        </p:spPr>
      </p:pic>
      <p:pic>
        <p:nvPicPr>
          <p:cNvPr id="17" name="Content Placeholder 13" descr="Line Arrow: Straight">
            <a:extLst>
              <a:ext uri="{FF2B5EF4-FFF2-40B4-BE49-F238E27FC236}">
                <a16:creationId xmlns:a16="http://schemas.microsoft.com/office/drawing/2014/main" id="{5CCD37C8-9E61-4319-83A0-77FD1FA5AB8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flipH="1" flipV="1">
            <a:off x="5934682" y="1939497"/>
            <a:ext cx="660699" cy="914400"/>
          </a:xfrm>
          <a:prstGeom prst="rect">
            <a:avLst/>
          </a:prstGeom>
          <a:noFill/>
          <a:ln w="9525">
            <a:noFill/>
            <a:miter lim="800000"/>
            <a:headEnd/>
            <a:tailEnd/>
          </a:ln>
        </p:spPr>
      </p:pic>
      <p:pic>
        <p:nvPicPr>
          <p:cNvPr id="19" name="Content Placeholder 13" descr="Line Arrow: Straight">
            <a:extLst>
              <a:ext uri="{FF2B5EF4-FFF2-40B4-BE49-F238E27FC236}">
                <a16:creationId xmlns:a16="http://schemas.microsoft.com/office/drawing/2014/main" id="{06A421D6-CD0C-4555-BA18-A4A7F5615AC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flipH="1" flipV="1">
            <a:off x="3114340" y="1939497"/>
            <a:ext cx="660699" cy="914400"/>
          </a:xfrm>
          <a:prstGeom prst="rect">
            <a:avLst/>
          </a:prstGeom>
          <a:noFill/>
          <a:ln w="9525">
            <a:noFill/>
            <a:miter lim="800000"/>
            <a:headEnd/>
            <a:tailEnd/>
          </a:ln>
        </p:spPr>
      </p:pic>
      <p:pic>
        <p:nvPicPr>
          <p:cNvPr id="20" name="Content Placeholder 13" descr="Line Arrow: Straight">
            <a:extLst>
              <a:ext uri="{FF2B5EF4-FFF2-40B4-BE49-F238E27FC236}">
                <a16:creationId xmlns:a16="http://schemas.microsoft.com/office/drawing/2014/main" id="{35E6201A-214E-416C-B063-4B77E3B335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rot="5400000">
            <a:off x="4148170" y="2575490"/>
            <a:ext cx="919097" cy="914400"/>
          </a:xfrm>
          <a:prstGeom prst="rect">
            <a:avLst/>
          </a:prstGeom>
          <a:noFill/>
          <a:ln w="9525">
            <a:noFill/>
            <a:miter lim="800000"/>
            <a:headEnd/>
            <a:tailEnd/>
          </a:ln>
        </p:spPr>
      </p:pic>
      <p:pic>
        <p:nvPicPr>
          <p:cNvPr id="21" name="Content Placeholder 13" descr="Line Arrow: Straight">
            <a:extLst>
              <a:ext uri="{FF2B5EF4-FFF2-40B4-BE49-F238E27FC236}">
                <a16:creationId xmlns:a16="http://schemas.microsoft.com/office/drawing/2014/main" id="{05105410-DB5E-48EF-8205-8C5C4E773D8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rot="16200000" flipV="1">
            <a:off x="4632294" y="2581971"/>
            <a:ext cx="932058" cy="914400"/>
          </a:xfrm>
          <a:prstGeom prst="rect">
            <a:avLst/>
          </a:prstGeom>
          <a:noFill/>
          <a:ln w="9525">
            <a:noFill/>
            <a:miter lim="800000"/>
            <a:headEnd/>
            <a:tailEnd/>
          </a:ln>
        </p:spPr>
      </p:pic>
      <p:sp>
        <p:nvSpPr>
          <p:cNvPr id="22" name="TextBox 21">
            <a:extLst>
              <a:ext uri="{FF2B5EF4-FFF2-40B4-BE49-F238E27FC236}">
                <a16:creationId xmlns:a16="http://schemas.microsoft.com/office/drawing/2014/main" id="{0794294E-2783-4E2F-9B4C-D5029E9E46A6}"/>
              </a:ext>
            </a:extLst>
          </p:cNvPr>
          <p:cNvSpPr txBox="1"/>
          <p:nvPr/>
        </p:nvSpPr>
        <p:spPr>
          <a:xfrm>
            <a:off x="2386457" y="4737592"/>
            <a:ext cx="490448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Calibri"/>
                <a:ea typeface="+mn-ea"/>
                <a:cs typeface="+mn-cs"/>
              </a:rPr>
              <a:t>Features of student feedback literacy</a:t>
            </a:r>
          </a:p>
        </p:txBody>
      </p:sp>
    </p:spTree>
    <p:extLst>
      <p:ext uri="{BB962C8B-B14F-4D97-AF65-F5344CB8AC3E}">
        <p14:creationId xmlns:p14="http://schemas.microsoft.com/office/powerpoint/2010/main" val="2756924333"/>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ABAA-86A8-4640-834B-AD88D37C39BD}"/>
              </a:ext>
            </a:extLst>
          </p:cNvPr>
          <p:cNvSpPr>
            <a:spLocks noGrp="1"/>
          </p:cNvSpPr>
          <p:nvPr>
            <p:ph type="title"/>
          </p:nvPr>
        </p:nvSpPr>
        <p:spPr>
          <a:xfrm>
            <a:off x="250825" y="188925"/>
            <a:ext cx="8713788" cy="369333"/>
          </a:xfrm>
        </p:spPr>
        <p:txBody>
          <a:bodyPr/>
          <a:lstStyle/>
          <a:p>
            <a:r>
              <a:rPr lang="en-GB" sz="3600" dirty="0">
                <a:solidFill>
                  <a:srgbClr val="0070C0"/>
                </a:solidFill>
              </a:rPr>
              <a:t>Feedback literate students: (summary slide)</a:t>
            </a:r>
          </a:p>
        </p:txBody>
      </p:sp>
      <p:sp>
        <p:nvSpPr>
          <p:cNvPr id="4" name="TextBox 3">
            <a:extLst>
              <a:ext uri="{FF2B5EF4-FFF2-40B4-BE49-F238E27FC236}">
                <a16:creationId xmlns:a16="http://schemas.microsoft.com/office/drawing/2014/main" id="{0D74F4CB-2910-401C-8B0A-FD86EE4330E3}"/>
              </a:ext>
            </a:extLst>
          </p:cNvPr>
          <p:cNvSpPr txBox="1"/>
          <p:nvPr/>
        </p:nvSpPr>
        <p:spPr>
          <a:xfrm>
            <a:off x="577374" y="762000"/>
            <a:ext cx="4038600" cy="2585323"/>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70C0"/>
                </a:solidFill>
                <a:effectLst/>
                <a:uLnTx/>
                <a:uFillTx/>
                <a:latin typeface="Calibri"/>
                <a:ea typeface="+mn-ea"/>
                <a:cs typeface="+mn-cs"/>
              </a:rPr>
              <a:t>Appreciating feedback</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understand and appreciate the role of feedback in improving work and the active learner role in these processes;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recognise that feedback information comes in different forms and from different sources;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use technology to access, store and revisit feedback.</a:t>
            </a:r>
          </a:p>
        </p:txBody>
      </p:sp>
      <p:sp>
        <p:nvSpPr>
          <p:cNvPr id="5" name="TextBox 4">
            <a:extLst>
              <a:ext uri="{FF2B5EF4-FFF2-40B4-BE49-F238E27FC236}">
                <a16:creationId xmlns:a16="http://schemas.microsoft.com/office/drawing/2014/main" id="{3CF42374-FC27-4FF7-897F-1864ECA87656}"/>
              </a:ext>
            </a:extLst>
          </p:cNvPr>
          <p:cNvSpPr txBox="1"/>
          <p:nvPr/>
        </p:nvSpPr>
        <p:spPr>
          <a:xfrm>
            <a:off x="4709160" y="1508760"/>
            <a:ext cx="4038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960BA9EC-387A-4601-8C78-1E0D32D4D502}"/>
              </a:ext>
            </a:extLst>
          </p:cNvPr>
          <p:cNvSpPr txBox="1"/>
          <p:nvPr/>
        </p:nvSpPr>
        <p:spPr>
          <a:xfrm>
            <a:off x="4895533" y="793327"/>
            <a:ext cx="4038600" cy="2585323"/>
          </a:xfrm>
          <a:prstGeom prst="rect">
            <a:avLst/>
          </a:prstGeom>
          <a:noFill/>
          <a:ln w="28575">
            <a:solidFill>
              <a:schemeClr val="tx1"/>
            </a:solidFill>
          </a:ln>
        </p:spPr>
        <p:txBody>
          <a:bodyPr wrap="square" rtlCol="0">
            <a:spAutoFit/>
          </a:bodyPr>
          <a:lstStyle>
            <a:defPPr>
              <a:defRPr lang="en-US"/>
            </a:defPPr>
            <a:lvl1pPr marL="514350" indent="-514350">
              <a:buFont typeface="+mj-lt"/>
              <a:buAutoNum type="arabicPeriod"/>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1" i="0" u="none" strike="noStrike" kern="1200" cap="none" spc="0" normalizeH="0" baseline="0" noProof="0" dirty="0">
                <a:ln>
                  <a:noFill/>
                </a:ln>
                <a:solidFill>
                  <a:srgbClr val="0070C0"/>
                </a:solidFill>
                <a:effectLst/>
                <a:uLnTx/>
                <a:uFillTx/>
                <a:latin typeface="Calibri"/>
                <a:ea typeface="+mn-ea"/>
                <a:cs typeface="+mn-cs"/>
              </a:rPr>
              <a:t>Making judgements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develop capacities to make sound academic judgments about their own work and the work of others;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participate productively in peer feedback processes;</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refine self-evaluative capacities over time in order to make more robust judgments.</a:t>
            </a:r>
          </a:p>
        </p:txBody>
      </p:sp>
      <p:sp>
        <p:nvSpPr>
          <p:cNvPr id="7" name="TextBox 6">
            <a:extLst>
              <a:ext uri="{FF2B5EF4-FFF2-40B4-BE49-F238E27FC236}">
                <a16:creationId xmlns:a16="http://schemas.microsoft.com/office/drawing/2014/main" id="{4B6B5770-5971-4C9D-A7DE-758598A81FFA}"/>
              </a:ext>
            </a:extLst>
          </p:cNvPr>
          <p:cNvSpPr txBox="1"/>
          <p:nvPr/>
        </p:nvSpPr>
        <p:spPr>
          <a:xfrm>
            <a:off x="577374" y="3510678"/>
            <a:ext cx="4038600" cy="3139321"/>
          </a:xfrm>
          <a:prstGeom prst="rect">
            <a:avLst/>
          </a:prstGeom>
          <a:noFill/>
          <a:ln w="28575">
            <a:solidFill>
              <a:schemeClr val="tx1"/>
            </a:solidFill>
          </a:ln>
        </p:spPr>
        <p:txBody>
          <a:bodyPr wrap="square" rtlCol="0">
            <a:spAutoFit/>
          </a:bodyPr>
          <a:lstStyle>
            <a:defPPr>
              <a:defRPr lang="en-US"/>
            </a:defPPr>
            <a:lvl1pPr marL="514350" indent="-514350">
              <a:buFont typeface="+mj-lt"/>
              <a:buAutoNum type="arabicPeriod"/>
            </a:lvl1pPr>
          </a:lstStyle>
          <a:p>
            <a:pPr marL="261938" marR="0" lvl="0" indent="-261938" algn="l" defTabSz="914400" rtl="0" eaLnBrk="1" fontAlgn="auto" latinLnBrk="0" hangingPunct="1">
              <a:lnSpc>
                <a:spcPct val="100000"/>
              </a:lnSpc>
              <a:spcBef>
                <a:spcPts val="0"/>
              </a:spcBef>
              <a:spcAft>
                <a:spcPts val="0"/>
              </a:spcAft>
              <a:buClrTx/>
              <a:buSzTx/>
              <a:buFont typeface="+mj-lt"/>
              <a:buNone/>
              <a:tabLst/>
              <a:defRPr/>
            </a:pPr>
            <a:r>
              <a:rPr kumimoji="0" lang="en-GB" sz="1800" b="1" i="0" u="none" strike="noStrike" kern="1200" cap="none" spc="0" normalizeH="0" baseline="0" noProof="0" dirty="0">
                <a:ln>
                  <a:noFill/>
                </a:ln>
                <a:solidFill>
                  <a:srgbClr val="0070C0"/>
                </a:solidFill>
                <a:effectLst/>
                <a:uLnTx/>
                <a:uFillTx/>
                <a:latin typeface="Calibri"/>
                <a:ea typeface="+mn-ea"/>
                <a:cs typeface="+mn-cs"/>
              </a:rPr>
              <a:t>Managing affect</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maintain emotional equilibrium and avoid defensiveness when receiving critical feedback;</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are proactive in eliciting suggestions from peers or teachers and continuing dialogue with them as needed;</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develop habits of striving for continuous improvement on the basis of internal and external feedback.</a:t>
            </a:r>
          </a:p>
        </p:txBody>
      </p:sp>
      <p:sp>
        <p:nvSpPr>
          <p:cNvPr id="8" name="TextBox 7">
            <a:extLst>
              <a:ext uri="{FF2B5EF4-FFF2-40B4-BE49-F238E27FC236}">
                <a16:creationId xmlns:a16="http://schemas.microsoft.com/office/drawing/2014/main" id="{07786922-4E06-429F-8644-DC962EFEF6D1}"/>
              </a:ext>
            </a:extLst>
          </p:cNvPr>
          <p:cNvSpPr txBox="1"/>
          <p:nvPr/>
        </p:nvSpPr>
        <p:spPr>
          <a:xfrm>
            <a:off x="4895533" y="3558963"/>
            <a:ext cx="4038600" cy="2585323"/>
          </a:xfrm>
          <a:prstGeom prst="rect">
            <a:avLst/>
          </a:prstGeom>
          <a:noFill/>
          <a:ln w="28575">
            <a:solidFill>
              <a:schemeClr val="tx1"/>
            </a:solidFill>
          </a:ln>
        </p:spPr>
        <p:txBody>
          <a:bodyPr wrap="square" rtlCol="0">
            <a:spAutoFit/>
          </a:bodyPr>
          <a:lstStyle>
            <a:defPPr>
              <a:defRPr lang="en-US"/>
            </a:defPPr>
            <a:lvl1pPr marL="514350" indent="-514350">
              <a:buFont typeface="+mj-lt"/>
              <a:buAutoNum type="arabicPeriod"/>
            </a:lvl1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800" b="1" i="0" u="none" strike="noStrike" kern="1200" cap="none" spc="0" normalizeH="0" baseline="0" noProof="0" dirty="0">
                <a:ln>
                  <a:noFill/>
                </a:ln>
                <a:solidFill>
                  <a:srgbClr val="0070C0"/>
                </a:solidFill>
                <a:effectLst/>
                <a:uLnTx/>
                <a:uFillTx/>
                <a:latin typeface="Calibri"/>
                <a:ea typeface="+mn-ea"/>
                <a:cs typeface="+mn-cs"/>
              </a:rPr>
              <a:t>Taking action</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are aware of the imperative to take action in response to feedback information;</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draw inferences from a range of feedback experiences for the purpose of continuous improvement;</a:t>
            </a:r>
          </a:p>
          <a:p>
            <a:pPr marL="261938" marR="0" lvl="0" indent="-261938"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1" i="0" u="none" strike="noStrike" kern="1200" cap="none" spc="0" normalizeH="0" baseline="0" noProof="0" dirty="0">
                <a:ln>
                  <a:noFill/>
                </a:ln>
                <a:solidFill>
                  <a:srgbClr val="000000"/>
                </a:solidFill>
                <a:effectLst/>
                <a:uLnTx/>
                <a:uFillTx/>
                <a:latin typeface="Calibri"/>
                <a:ea typeface="+mn-ea"/>
                <a:cs typeface="+mn-cs"/>
              </a:rPr>
              <a:t>develop a repertoire of strategies for acting on feedback.</a:t>
            </a:r>
          </a:p>
        </p:txBody>
      </p:sp>
      <p:sp>
        <p:nvSpPr>
          <p:cNvPr id="9" name="TextBox 8">
            <a:extLst>
              <a:ext uri="{FF2B5EF4-FFF2-40B4-BE49-F238E27FC236}">
                <a16:creationId xmlns:a16="http://schemas.microsoft.com/office/drawing/2014/main" id="{0CB0E3BE-8F58-4B0D-959E-E6805F8DF55F}"/>
              </a:ext>
            </a:extLst>
          </p:cNvPr>
          <p:cNvSpPr txBox="1"/>
          <p:nvPr/>
        </p:nvSpPr>
        <p:spPr>
          <a:xfrm>
            <a:off x="4920554" y="6180372"/>
            <a:ext cx="38522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Calibri"/>
                <a:ea typeface="+mn-ea"/>
                <a:cs typeface="+mn-cs"/>
              </a:rPr>
              <a:t>Carless and Boud: 2018</a:t>
            </a:r>
          </a:p>
        </p:txBody>
      </p:sp>
    </p:spTree>
    <p:extLst>
      <p:ext uri="{BB962C8B-B14F-4D97-AF65-F5344CB8AC3E}">
        <p14:creationId xmlns:p14="http://schemas.microsoft.com/office/powerpoint/2010/main" val="27839180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Delivering content…..</a:t>
            </a:r>
          </a:p>
        </p:txBody>
      </p:sp>
      <p:sp>
        <p:nvSpPr>
          <p:cNvPr id="18435" name="Rectangle 3"/>
          <p:cNvSpPr>
            <a:spLocks noGrp="1" noChangeArrowheads="1"/>
          </p:cNvSpPr>
          <p:nvPr>
            <p:ph type="body" idx="1"/>
          </p:nvPr>
        </p:nvSpPr>
        <p:spPr/>
        <p:txBody>
          <a:bodyPr/>
          <a:lstStyle/>
          <a:p>
            <a:pPr>
              <a:lnSpc>
                <a:spcPct val="100000"/>
              </a:lnSpc>
            </a:pPr>
            <a:r>
              <a:rPr lang="en-GB" sz="2600" dirty="0"/>
              <a:t>is less like delivering a parcel (the postman model) and more like delivering a baby (the midwife model). </a:t>
            </a:r>
          </a:p>
          <a:p>
            <a:pPr>
              <a:lnSpc>
                <a:spcPct val="100000"/>
              </a:lnSpc>
            </a:pPr>
            <a:r>
              <a:rPr lang="en-GB" sz="2600" dirty="0"/>
              <a:t>University staff can advise, guide, intervene when things so wrong, but in the end only the student can bring learning into life!!</a:t>
            </a:r>
          </a:p>
          <a:p>
            <a:pPr>
              <a:lnSpc>
                <a:spcPct val="100000"/>
              </a:lnSpc>
            </a:pPr>
            <a:r>
              <a:rPr lang="en-GB" sz="2600" dirty="0"/>
              <a:t>Content can be gleaned from many sources (e.g. MIT and our UK Open University (as well as websites like mine and Phil’s) are putting more and more content into open access areas).</a:t>
            </a:r>
          </a:p>
        </p:txBody>
      </p:sp>
    </p:spTree>
    <p:extLst>
      <p:ext uri="{BB962C8B-B14F-4D97-AF65-F5344CB8AC3E}">
        <p14:creationId xmlns:p14="http://schemas.microsoft.com/office/powerpoint/2010/main" val="37470550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Streamlining assessment:</a:t>
            </a:r>
            <a:br>
              <a:rPr lang="en-GB" sz="3200" dirty="0"/>
            </a:br>
            <a:r>
              <a:rPr lang="en-GB" sz="3200" dirty="0"/>
              <a:t>why would we wish to do it?</a:t>
            </a:r>
          </a:p>
        </p:txBody>
      </p:sp>
      <p:sp>
        <p:nvSpPr>
          <p:cNvPr id="14339" name="Rectangle 3"/>
          <p:cNvSpPr>
            <a:spLocks noGrp="1" noChangeArrowheads="1"/>
          </p:cNvSpPr>
          <p:nvPr>
            <p:ph type="body"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Huge pressure on resources in higher education;</a:t>
            </a:r>
          </a:p>
          <a:p>
            <a:r>
              <a:rPr lang="en-GB" sz="2600" dirty="0"/>
              <a:t>Larger numbers of students in cohorts;</a:t>
            </a:r>
          </a:p>
          <a:p>
            <a:r>
              <a:rPr lang="en-GB" sz="2600" dirty="0"/>
              <a:t>Ever-increasing demands on staff time;</a:t>
            </a:r>
          </a:p>
          <a:p>
            <a:r>
              <a:rPr lang="en-GB" sz="2600" dirty="0"/>
              <a:t>Staff indicate they spend a disproportionate time on assessment drudgery;</a:t>
            </a:r>
          </a:p>
          <a:p>
            <a:r>
              <a:rPr lang="en-GB" sz="2600" dirty="0"/>
              <a:t>The means exist nowadays to undertake some aspects of assessment more effectively and efficiently.</a:t>
            </a:r>
          </a:p>
          <a:p>
            <a:endParaRPr lang="en-GB" sz="2600" dirty="0"/>
          </a:p>
        </p:txBody>
      </p:sp>
    </p:spTree>
    <p:extLst>
      <p:ext uri="{BB962C8B-B14F-4D97-AF65-F5344CB8AC3E}">
        <p14:creationId xmlns:p14="http://schemas.microsoft.com/office/powerpoint/2010/main" val="9950548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609600"/>
            <a:ext cx="8534400" cy="1143000"/>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To give feedback more effectively </a:t>
            </a:r>
            <a:br>
              <a:rPr lang="en-GB" sz="3200" dirty="0"/>
            </a:br>
            <a:r>
              <a:rPr lang="en-GB" sz="3200" dirty="0"/>
              <a:t>&amp; efficiently, we can:</a:t>
            </a:r>
          </a:p>
        </p:txBody>
      </p:sp>
      <p:sp>
        <p:nvSpPr>
          <p:cNvPr id="18435" name="Rectangle 3"/>
          <p:cNvSpPr>
            <a:spLocks noGrp="1" noChangeArrowheads="1"/>
          </p:cNvSpPr>
          <p:nvPr>
            <p:ph type="body" idx="1"/>
          </p:nvPr>
        </p:nvSpPr>
        <p:spPr>
          <a:xfrm>
            <a:off x="381000" y="1981200"/>
            <a:ext cx="8382000" cy="4114800"/>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Feedback orally to groups of students;</a:t>
            </a:r>
          </a:p>
          <a:p>
            <a:r>
              <a:rPr lang="en-GB" sz="2600" dirty="0"/>
              <a:t>Write an assignment report;</a:t>
            </a:r>
          </a:p>
          <a:p>
            <a:r>
              <a:rPr lang="en-GB" sz="2600" dirty="0"/>
              <a:t>Use model answers;</a:t>
            </a:r>
          </a:p>
          <a:p>
            <a:r>
              <a:rPr lang="en-GB" sz="2600" dirty="0"/>
              <a:t>Use assignment return sheets;</a:t>
            </a:r>
          </a:p>
          <a:p>
            <a:r>
              <a:rPr lang="en-GB" sz="2600" dirty="0"/>
              <a:t>Use statement banks;</a:t>
            </a:r>
          </a:p>
          <a:p>
            <a:r>
              <a:rPr lang="en-GB" sz="2600" dirty="0"/>
              <a:t>Use technologies for delivering and managing assessment.</a:t>
            </a:r>
          </a:p>
          <a:p>
            <a:endParaRPr lang="en-GB" sz="2600" dirty="0"/>
          </a:p>
        </p:txBody>
      </p:sp>
    </p:spTree>
    <p:extLst>
      <p:ext uri="{BB962C8B-B14F-4D97-AF65-F5344CB8AC3E}">
        <p14:creationId xmlns:p14="http://schemas.microsoft.com/office/powerpoint/2010/main" val="17919494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pPr eaLnBrk="1" hangingPunct="1"/>
            <a:r>
              <a:rPr lang="en-GB" sz="3600"/>
              <a:t>Feeding back orally to groups of students: why?</a:t>
            </a:r>
          </a:p>
        </p:txBody>
      </p:sp>
      <p:sp>
        <p:nvSpPr>
          <p:cNvPr id="25603" name="Rectangle 3"/>
          <p:cNvSpPr>
            <a:spLocks noGrp="1" noChangeArrowheads="1"/>
          </p:cNvSpPr>
          <p:nvPr>
            <p:ph type="body" idx="1"/>
          </p:nvPr>
        </p:nvSpPr>
        <p:spPr>
          <a:noFill/>
        </p:spPr>
        <p:txBody>
          <a:bodyPr/>
          <a:lstStyle/>
          <a:p>
            <a:pPr eaLnBrk="1" hangingPunct="1"/>
            <a:r>
              <a:rPr lang="en-GB"/>
              <a:t>Face-to-face feedback uses tone of voice, emphasis, body language;</a:t>
            </a:r>
          </a:p>
          <a:p>
            <a:pPr eaLnBrk="1" hangingPunct="1"/>
            <a:r>
              <a:rPr lang="en-GB"/>
              <a:t>Students learn from feedback to each others’ work;</a:t>
            </a:r>
          </a:p>
          <a:p>
            <a:pPr eaLnBrk="1" hangingPunct="1"/>
            <a:r>
              <a:rPr lang="en-GB"/>
              <a:t>Students can ask questions;</a:t>
            </a:r>
          </a:p>
          <a:p>
            <a:pPr eaLnBrk="1" hangingPunct="1"/>
            <a:r>
              <a:rPr lang="en-GB"/>
              <a:t>Makes feedback a shared experience.</a:t>
            </a:r>
          </a:p>
          <a:p>
            <a:pPr eaLnBrk="1" hangingPunct="1"/>
            <a:endParaRPr lang="en-GB"/>
          </a:p>
        </p:txBody>
      </p:sp>
    </p:spTree>
    <p:extLst>
      <p:ext uri="{BB962C8B-B14F-4D97-AF65-F5344CB8AC3E}">
        <p14:creationId xmlns:p14="http://schemas.microsoft.com/office/powerpoint/2010/main" val="15208685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pPr eaLnBrk="1" hangingPunct="1"/>
            <a:r>
              <a:rPr lang="en-GB" sz="3600"/>
              <a:t>Written assignment reports: why?</a:t>
            </a:r>
          </a:p>
        </p:txBody>
      </p:sp>
      <p:sp>
        <p:nvSpPr>
          <p:cNvPr id="23555" name="Rectangle 3"/>
          <p:cNvSpPr>
            <a:spLocks noGrp="1" noChangeArrowheads="1"/>
          </p:cNvSpPr>
          <p:nvPr>
            <p:ph type="body" idx="1"/>
          </p:nvPr>
        </p:nvSpPr>
        <p:spPr>
          <a:xfrm>
            <a:off x="457200" y="1571625"/>
            <a:ext cx="8305800" cy="4524375"/>
          </a:xfrm>
          <a:noFill/>
        </p:spPr>
        <p:txBody>
          <a:bodyPr/>
          <a:lstStyle/>
          <a:p>
            <a:pPr eaLnBrk="1" hangingPunct="1"/>
            <a:r>
              <a:rPr lang="en-GB"/>
              <a:t>Provides feedback to a group as a whole;</a:t>
            </a:r>
          </a:p>
          <a:p>
            <a:pPr eaLnBrk="1" hangingPunct="1"/>
            <a:r>
              <a:rPr lang="en-GB"/>
              <a:t>Allows students to know how they are doing by comparison with the rest of the course;</a:t>
            </a:r>
          </a:p>
          <a:p>
            <a:pPr eaLnBrk="1" hangingPunct="1"/>
            <a:r>
              <a:rPr lang="en-GB"/>
              <a:t>Offers a chance to illustrate good practice;</a:t>
            </a:r>
          </a:p>
          <a:p>
            <a:pPr eaLnBrk="1" hangingPunct="1"/>
            <a:r>
              <a:rPr lang="en-GB"/>
              <a:t>Minimal comments can be put on scripts.</a:t>
            </a:r>
          </a:p>
        </p:txBody>
      </p:sp>
    </p:spTree>
    <p:extLst>
      <p:ext uri="{BB962C8B-B14F-4D97-AF65-F5344CB8AC3E}">
        <p14:creationId xmlns:p14="http://schemas.microsoft.com/office/powerpoint/2010/main" val="20215474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609600"/>
            <a:ext cx="8458200" cy="1143000"/>
          </a:xfrm>
          <a:noFill/>
        </p:spPr>
        <p:txBody>
          <a:bodyPr/>
          <a:lstStyle/>
          <a:p>
            <a:pPr eaLnBrk="1" hangingPunct="1"/>
            <a:r>
              <a:rPr lang="en-GB" sz="3600"/>
              <a:t>Assignment return sheets: why?</a:t>
            </a:r>
          </a:p>
        </p:txBody>
      </p:sp>
      <p:sp>
        <p:nvSpPr>
          <p:cNvPr id="21507" name="Rectangle 3"/>
          <p:cNvSpPr>
            <a:spLocks noGrp="1" noChangeArrowheads="1"/>
          </p:cNvSpPr>
          <p:nvPr>
            <p:ph type="body" idx="1"/>
          </p:nvPr>
        </p:nvSpPr>
        <p:spPr>
          <a:xfrm>
            <a:off x="250825" y="1844675"/>
            <a:ext cx="8713788" cy="4251325"/>
          </a:xfrm>
          <a:noFill/>
        </p:spPr>
        <p:txBody>
          <a:bodyPr/>
          <a:lstStyle/>
          <a:p>
            <a:pPr eaLnBrk="1" hangingPunct="1"/>
            <a:r>
              <a:rPr lang="en-GB"/>
              <a:t>Proformas save assessors writing the same thing repeatedly;</a:t>
            </a:r>
          </a:p>
          <a:p>
            <a:pPr eaLnBrk="1" hangingPunct="1"/>
            <a:r>
              <a:rPr lang="en-GB"/>
              <a:t>Helps to keep assessors’ comments on track;</a:t>
            </a:r>
          </a:p>
          <a:p>
            <a:pPr eaLnBrk="1" hangingPunct="1"/>
            <a:r>
              <a:rPr lang="en-GB"/>
              <a:t>Shows how criteria match up to performance and how marks are derived;</a:t>
            </a:r>
          </a:p>
          <a:p>
            <a:pPr eaLnBrk="1" hangingPunct="1"/>
            <a:r>
              <a:rPr lang="en-GB"/>
              <a:t>Helps students to see what is valued;</a:t>
            </a:r>
          </a:p>
          <a:p>
            <a:pPr eaLnBrk="1" hangingPunct="1"/>
            <a:r>
              <a:rPr lang="en-GB"/>
              <a:t>Provides a useful written record.</a:t>
            </a:r>
          </a:p>
          <a:p>
            <a:pPr eaLnBrk="1" hangingPunct="1"/>
            <a:endParaRPr lang="en-GB"/>
          </a:p>
        </p:txBody>
      </p:sp>
    </p:spTree>
    <p:extLst>
      <p:ext uri="{BB962C8B-B14F-4D97-AF65-F5344CB8AC3E}">
        <p14:creationId xmlns:p14="http://schemas.microsoft.com/office/powerpoint/2010/main" val="13532415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457200"/>
            <a:ext cx="7772400" cy="757238"/>
          </a:xfrm>
          <a:noFill/>
        </p:spPr>
        <p:txBody>
          <a:bodyPr/>
          <a:lstStyle/>
          <a:p>
            <a:pPr eaLnBrk="1" hangingPunct="1"/>
            <a:r>
              <a:rPr lang="en-GB" sz="3600"/>
              <a:t>Assignment reports: how?</a:t>
            </a:r>
          </a:p>
        </p:txBody>
      </p:sp>
      <p:sp>
        <p:nvSpPr>
          <p:cNvPr id="24579" name="Rectangle 3"/>
          <p:cNvSpPr>
            <a:spLocks noGrp="1" noChangeArrowheads="1"/>
          </p:cNvSpPr>
          <p:nvPr>
            <p:ph type="body" idx="1"/>
          </p:nvPr>
        </p:nvSpPr>
        <p:spPr>
          <a:xfrm>
            <a:off x="609600" y="1285875"/>
            <a:ext cx="7848600" cy="4733925"/>
          </a:xfrm>
          <a:noFill/>
        </p:spPr>
        <p:txBody>
          <a:bodyPr/>
          <a:lstStyle/>
          <a:p>
            <a:pPr eaLnBrk="1" hangingPunct="1"/>
            <a:r>
              <a:rPr lang="en-GB"/>
              <a:t>Staff mark assignments with minimal in-text comment and provide grades/marks as normal;</a:t>
            </a:r>
          </a:p>
          <a:p>
            <a:pPr eaLnBrk="1" hangingPunct="1"/>
            <a:r>
              <a:rPr lang="en-GB"/>
              <a:t>Notes are made of similar points from several students’ work;</a:t>
            </a:r>
          </a:p>
          <a:p>
            <a:pPr eaLnBrk="1" hangingPunct="1"/>
            <a:r>
              <a:rPr lang="en-GB"/>
              <a:t>A report is compiled which identifies examples of good practice, areas where a number of students made similar errors and additional reading suggestions.</a:t>
            </a:r>
          </a:p>
        </p:txBody>
      </p:sp>
    </p:spTree>
    <p:extLst>
      <p:ext uri="{BB962C8B-B14F-4D97-AF65-F5344CB8AC3E}">
        <p14:creationId xmlns:p14="http://schemas.microsoft.com/office/powerpoint/2010/main" val="36913551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69657851"/>
              </p:ext>
            </p:extLst>
          </p:nvPr>
        </p:nvGraphicFramePr>
        <p:xfrm>
          <a:off x="215515" y="815181"/>
          <a:ext cx="8712969" cy="5541857"/>
        </p:xfrm>
        <a:graphic>
          <a:graphicData uri="http://schemas.openxmlformats.org/drawingml/2006/table">
            <a:tbl>
              <a:tblPr/>
              <a:tblGrid>
                <a:gridCol w="602628">
                  <a:extLst>
                    <a:ext uri="{9D8B030D-6E8A-4147-A177-3AD203B41FA5}">
                      <a16:colId xmlns:a16="http://schemas.microsoft.com/office/drawing/2014/main" val="20000"/>
                    </a:ext>
                  </a:extLst>
                </a:gridCol>
                <a:gridCol w="1883211">
                  <a:extLst>
                    <a:ext uri="{9D8B030D-6E8A-4147-A177-3AD203B41FA5}">
                      <a16:colId xmlns:a16="http://schemas.microsoft.com/office/drawing/2014/main" val="20001"/>
                    </a:ext>
                  </a:extLst>
                </a:gridCol>
                <a:gridCol w="892822">
                  <a:extLst>
                    <a:ext uri="{9D8B030D-6E8A-4147-A177-3AD203B41FA5}">
                      <a16:colId xmlns:a16="http://schemas.microsoft.com/office/drawing/2014/main" val="20002"/>
                    </a:ext>
                  </a:extLst>
                </a:gridCol>
                <a:gridCol w="3710573">
                  <a:extLst>
                    <a:ext uri="{9D8B030D-6E8A-4147-A177-3AD203B41FA5}">
                      <a16:colId xmlns:a16="http://schemas.microsoft.com/office/drawing/2014/main" val="20003"/>
                    </a:ext>
                  </a:extLst>
                </a:gridCol>
                <a:gridCol w="1623735">
                  <a:extLst>
                    <a:ext uri="{9D8B030D-6E8A-4147-A177-3AD203B41FA5}">
                      <a16:colId xmlns:a16="http://schemas.microsoft.com/office/drawing/2014/main" val="20004"/>
                    </a:ext>
                  </a:extLst>
                </a:gridCol>
              </a:tblGrid>
              <a:tr h="807558">
                <a:tc>
                  <a:txBody>
                    <a:bodyPr/>
                    <a:lstStyle/>
                    <a:p>
                      <a:pPr algn="ctr">
                        <a:lnSpc>
                          <a:spcPct val="115000"/>
                        </a:lnSpc>
                        <a:spcAft>
                          <a:spcPts val="0"/>
                        </a:spcAft>
                      </a:pPr>
                      <a:r>
                        <a:rPr lang="en-GB" sz="1200" b="1" dirty="0">
                          <a:latin typeface="+mn-lt"/>
                          <a:ea typeface="Calibri"/>
                          <a:cs typeface="Times New Roman"/>
                        </a:rPr>
                        <a:t>Criterion no</a:t>
                      </a:r>
                    </a:p>
                  </a:txBody>
                  <a:tcPr marL="40627" marR="4062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Criterion</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mn-lt"/>
                          <a:ea typeface="Calibri"/>
                          <a:cs typeface="Times New Roman"/>
                        </a:rPr>
                        <a:t>Mark</a:t>
                      </a:r>
                    </a:p>
                    <a:p>
                      <a:pPr algn="ctr">
                        <a:lnSpc>
                          <a:spcPct val="115000"/>
                        </a:lnSpc>
                        <a:spcAft>
                          <a:spcPts val="0"/>
                        </a:spcAft>
                      </a:pPr>
                      <a:r>
                        <a:rPr lang="en-GB" sz="1100" b="1" dirty="0">
                          <a:latin typeface="+mn-lt"/>
                          <a:ea typeface="Calibri"/>
                          <a:cs typeface="Times New Roman"/>
                        </a:rPr>
                        <a:t> (0-5</a:t>
                      </a:r>
                      <a:r>
                        <a:rPr lang="en-GB" sz="1100" b="1" baseline="0" dirty="0">
                          <a:latin typeface="+mn-lt"/>
                          <a:ea typeface="Calibri"/>
                          <a:cs typeface="Times New Roman"/>
                        </a:rPr>
                        <a:t> marks)</a:t>
                      </a:r>
                      <a:endParaRPr lang="en-GB" sz="1100" b="1" dirty="0">
                        <a:latin typeface="+mn-lt"/>
                        <a:ea typeface="Calibri"/>
                        <a:cs typeface="Times New Roman"/>
                      </a:endParaRPr>
                    </a:p>
                  </a:txBody>
                  <a:tcPr marL="40627" marR="4062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Tutor</a:t>
                      </a:r>
                      <a:r>
                        <a:rPr lang="en-GB" sz="1600" b="1" baseline="0" dirty="0">
                          <a:latin typeface="+mn-lt"/>
                          <a:ea typeface="Calibri"/>
                          <a:cs typeface="Times New Roman"/>
                        </a:rPr>
                        <a:t> c</a:t>
                      </a:r>
                      <a:r>
                        <a:rPr lang="en-GB" sz="1600" b="1" dirty="0">
                          <a:latin typeface="+mn-lt"/>
                          <a:ea typeface="Calibri"/>
                          <a:cs typeface="Times New Roman"/>
                        </a:rPr>
                        <a:t>omments and suggestions for further work</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latin typeface="+mn-lt"/>
                          <a:ea typeface="Calibri"/>
                          <a:cs typeface="Times New Roman"/>
                        </a:rPr>
                        <a:t>Student response</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14516">
                <a:tc>
                  <a:txBody>
                    <a:bodyPr/>
                    <a:lstStyle/>
                    <a:p>
                      <a:pPr algn="ctr">
                        <a:lnSpc>
                          <a:spcPct val="115000"/>
                        </a:lnSpc>
                        <a:spcAft>
                          <a:spcPts val="0"/>
                        </a:spcAft>
                      </a:pPr>
                      <a:r>
                        <a:rPr lang="en-GB" sz="2000" b="1" dirty="0">
                          <a:latin typeface="+mn-lt"/>
                          <a:ea typeface="Calibri"/>
                          <a:cs typeface="Times New Roman"/>
                        </a:rPr>
                        <a:t>1</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Demonstrates ability to present information clearly logically, accurately and fluently</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dirty="0">
                          <a:latin typeface="+mn-lt"/>
                          <a:ea typeface="Calibri"/>
                          <a:cs typeface="Times New Roman"/>
                        </a:rPr>
                        <a:t>3</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This work is written reasonably fluently</a:t>
                      </a:r>
                      <a:r>
                        <a:rPr lang="en-GB" sz="1600" b="1" baseline="0" dirty="0">
                          <a:latin typeface="+mn-lt"/>
                          <a:ea typeface="Calibri"/>
                          <a:cs typeface="Times New Roman"/>
                        </a:rPr>
                        <a:t> but there are some typos that would not slip in if spell checker used properly. Also note you don’t use the definite and indefinite articles (‘a’ and ‘the’ appropriately: please refer to the language guidance 17.3 on the VLE</a:t>
                      </a:r>
                      <a:endParaRPr lang="en-GB" sz="1600" b="1" dirty="0">
                        <a:latin typeface="+mn-lt"/>
                        <a:ea typeface="Calibri"/>
                        <a:cs typeface="Times New Roman"/>
                      </a:endParaRP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latin typeface="Blackadder ITC" pitchFamily="82" charset="0"/>
                          <a:ea typeface="Batang" pitchFamily="18" charset="-127"/>
                          <a:cs typeface="Times New Roman"/>
                        </a:rPr>
                        <a:t>This is something I’ve had problems with over the years but am still working on it</a:t>
                      </a:r>
                      <a:endParaRPr lang="en-GB" sz="2000" dirty="0">
                        <a:latin typeface="+mn-lt"/>
                        <a:ea typeface="Calibri"/>
                        <a:cs typeface="Times New Roman"/>
                      </a:endParaRP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05401">
                <a:tc>
                  <a:txBody>
                    <a:bodyPr/>
                    <a:lstStyle/>
                    <a:p>
                      <a:pPr algn="ctr">
                        <a:lnSpc>
                          <a:spcPct val="115000"/>
                        </a:lnSpc>
                        <a:spcAft>
                          <a:spcPts val="0"/>
                        </a:spcAft>
                      </a:pPr>
                      <a:r>
                        <a:rPr lang="en-GB" sz="2000" b="1" dirty="0">
                          <a:latin typeface="+mn-lt"/>
                          <a:ea typeface="Calibri"/>
                          <a:cs typeface="Times New Roman"/>
                        </a:rPr>
                        <a:t>2</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Demonstrates ability to choose</a:t>
                      </a:r>
                      <a:r>
                        <a:rPr lang="en-GB" sz="1600" b="1" baseline="0" dirty="0">
                          <a:latin typeface="+mn-lt"/>
                          <a:ea typeface="Calibri"/>
                          <a:cs typeface="Times New Roman"/>
                        </a:rPr>
                        <a:t> and use appropriate software</a:t>
                      </a:r>
                      <a:endParaRPr lang="en-GB" sz="1600" b="1" dirty="0">
                        <a:latin typeface="+mn-lt"/>
                        <a:ea typeface="Calibri"/>
                        <a:cs typeface="Times New Roman"/>
                      </a:endParaRP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dirty="0">
                          <a:latin typeface="+mn-lt"/>
                          <a:ea typeface="Calibri"/>
                          <a:cs typeface="Times New Roman"/>
                        </a:rPr>
                        <a:t>5</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Made excellent choices and used it well to suit the context of the problem being addressed</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latin typeface="Blackadder ITC" pitchFamily="82" charset="0"/>
                          <a:ea typeface="Batang" pitchFamily="18" charset="-127"/>
                          <a:cs typeface="Times New Roman"/>
                        </a:rPr>
                        <a:t>Thank you</a:t>
                      </a:r>
                      <a:endParaRPr lang="en-GB" sz="2000" dirty="0">
                        <a:latin typeface="+mn-lt"/>
                        <a:ea typeface="Calibri"/>
                        <a:cs typeface="Times New Roman"/>
                      </a:endParaRP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9109">
                <a:tc>
                  <a:txBody>
                    <a:bodyPr/>
                    <a:lstStyle/>
                    <a:p>
                      <a:pPr algn="ctr">
                        <a:lnSpc>
                          <a:spcPct val="115000"/>
                        </a:lnSpc>
                        <a:spcAft>
                          <a:spcPts val="0"/>
                        </a:spcAft>
                      </a:pPr>
                      <a:r>
                        <a:rPr lang="en-GB" sz="2000" b="1" dirty="0">
                          <a:latin typeface="+mn-lt"/>
                          <a:ea typeface="Calibri"/>
                          <a:cs typeface="Times New Roman"/>
                        </a:rPr>
                        <a:t>3</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Demonstrates ability to use a range of reference materials and cite them appropriately </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dirty="0">
                          <a:latin typeface="+mn-lt"/>
                          <a:ea typeface="Calibri"/>
                          <a:cs typeface="Times New Roman"/>
                        </a:rPr>
                        <a:t>1</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Cited only one reference and did</a:t>
                      </a:r>
                      <a:r>
                        <a:rPr lang="en-GB" sz="1600" b="1" baseline="0" dirty="0">
                          <a:latin typeface="+mn-lt"/>
                          <a:ea typeface="Calibri"/>
                          <a:cs typeface="Times New Roman"/>
                        </a:rPr>
                        <a:t> so inaccurately</a:t>
                      </a:r>
                    </a:p>
                    <a:p>
                      <a:pPr>
                        <a:lnSpc>
                          <a:spcPct val="115000"/>
                        </a:lnSpc>
                        <a:spcAft>
                          <a:spcPts val="0"/>
                        </a:spcAft>
                      </a:pPr>
                      <a:r>
                        <a:rPr lang="en-GB" sz="1600" b="1" baseline="0" dirty="0">
                          <a:latin typeface="+mn-lt"/>
                          <a:ea typeface="Calibri"/>
                          <a:cs typeface="Times New Roman"/>
                        </a:rPr>
                        <a:t>Please refer to the ifs referencing guide on the VLE and ensure that you provide all the information required</a:t>
                      </a:r>
                      <a:endParaRPr lang="en-GB" sz="1600" b="1" dirty="0">
                        <a:latin typeface="+mn-lt"/>
                        <a:ea typeface="Calibri"/>
                        <a:cs typeface="Times New Roman"/>
                      </a:endParaRP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dirty="0">
                          <a:latin typeface="Blackadder ITC" pitchFamily="82" charset="0"/>
                          <a:ea typeface="Batang" pitchFamily="18" charset="-127"/>
                          <a:cs typeface="Times New Roman"/>
                        </a:rPr>
                        <a:t>I've checked it out and see where I was going wrong</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25" name="Rectangle 1"/>
          <p:cNvSpPr>
            <a:spLocks noChangeArrowheads="1"/>
          </p:cNvSpPr>
          <p:nvPr/>
        </p:nvSpPr>
        <p:spPr bwMode="auto">
          <a:xfrm>
            <a:off x="1143001" y="815181"/>
            <a:ext cx="138564" cy="427040"/>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2325" dirty="0">
              <a:latin typeface="Arial" pitchFamily="34" charset="0"/>
            </a:endParaRPr>
          </a:p>
        </p:txBody>
      </p:sp>
      <p:sp>
        <p:nvSpPr>
          <p:cNvPr id="6" name="Title 5"/>
          <p:cNvSpPr>
            <a:spLocks noGrp="1"/>
          </p:cNvSpPr>
          <p:nvPr>
            <p:ph type="title"/>
          </p:nvPr>
        </p:nvSpPr>
        <p:spPr>
          <a:xfrm>
            <a:off x="1393059" y="188640"/>
            <a:ext cx="5657850" cy="494611"/>
          </a:xfrm>
          <a:noFill/>
          <a:ln w="9525">
            <a:noFill/>
            <a:miter lim="800000"/>
            <a:headEnd/>
            <a:tailEnd/>
          </a:ln>
        </p:spPr>
        <p:txBody>
          <a:bodyPr vert="horz" wrap="square" lIns="68580" tIns="34290" rIns="68580" bIns="34290" numCol="1" rtlCol="0" anchor="b" anchorCtr="0" compatLnSpc="1">
            <a:prstTxWarp prst="textNoShape">
              <a:avLst/>
            </a:prstTxWarp>
            <a:normAutofit/>
          </a:bodyPr>
          <a:lstStyle/>
          <a:p>
            <a:pPr eaLnBrk="1" hangingPunct="1"/>
            <a:r>
              <a:rPr lang="en-GB" sz="2400" dirty="0"/>
              <a:t>Sample assignment return proforma</a:t>
            </a:r>
          </a:p>
        </p:txBody>
      </p:sp>
    </p:spTree>
    <p:extLst>
      <p:ext uri="{BB962C8B-B14F-4D97-AF65-F5344CB8AC3E}">
        <p14:creationId xmlns:p14="http://schemas.microsoft.com/office/powerpoint/2010/main" val="27397527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pPr eaLnBrk="1" hangingPunct="1"/>
            <a:r>
              <a:rPr lang="en-GB" sz="3600"/>
              <a:t>Statement banks: why?</a:t>
            </a:r>
          </a:p>
        </p:txBody>
      </p:sp>
      <p:sp>
        <p:nvSpPr>
          <p:cNvPr id="27651" name="Rectangle 3"/>
          <p:cNvSpPr>
            <a:spLocks noGrp="1" noChangeArrowheads="1"/>
          </p:cNvSpPr>
          <p:nvPr>
            <p:ph type="body" idx="1"/>
          </p:nvPr>
        </p:nvSpPr>
        <p:spPr>
          <a:noFill/>
        </p:spPr>
        <p:txBody>
          <a:bodyPr/>
          <a:lstStyle/>
          <a:p>
            <a:pPr eaLnBrk="1" hangingPunct="1"/>
            <a:r>
              <a:rPr lang="en-GB"/>
              <a:t>Harnesses a resource of comments you already use;</a:t>
            </a:r>
          </a:p>
          <a:p>
            <a:pPr eaLnBrk="1" hangingPunct="1"/>
            <a:r>
              <a:rPr lang="en-GB"/>
              <a:t>Avoids writing same comments repeatedly;</a:t>
            </a:r>
          </a:p>
          <a:p>
            <a:pPr eaLnBrk="1" hangingPunct="1"/>
            <a:r>
              <a:rPr lang="en-GB"/>
              <a:t>Allows you to give individual comments additionally to the students who really need them;</a:t>
            </a:r>
          </a:p>
          <a:p>
            <a:pPr eaLnBrk="1" hangingPunct="1"/>
            <a:r>
              <a:rPr lang="en-GB"/>
              <a:t>Can be automated with use of technology.</a:t>
            </a:r>
          </a:p>
          <a:p>
            <a:pPr eaLnBrk="1" hangingPunct="1"/>
            <a:endParaRPr lang="en-GB"/>
          </a:p>
        </p:txBody>
      </p:sp>
    </p:spTree>
    <p:extLst>
      <p:ext uri="{BB962C8B-B14F-4D97-AF65-F5344CB8AC3E}">
        <p14:creationId xmlns:p14="http://schemas.microsoft.com/office/powerpoint/2010/main" val="23117430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42875"/>
            <a:ext cx="7772400" cy="785813"/>
          </a:xfrm>
          <a:noFill/>
        </p:spPr>
        <p:txBody>
          <a:bodyPr/>
          <a:lstStyle/>
          <a:p>
            <a:pPr eaLnBrk="1" hangingPunct="1"/>
            <a:r>
              <a:rPr lang="en-GB" sz="3600"/>
              <a:t>Using model answers: why?</a:t>
            </a:r>
          </a:p>
        </p:txBody>
      </p:sp>
      <p:sp>
        <p:nvSpPr>
          <p:cNvPr id="19459" name="Rectangle 3"/>
          <p:cNvSpPr>
            <a:spLocks noGrp="1" noChangeArrowheads="1"/>
          </p:cNvSpPr>
          <p:nvPr>
            <p:ph type="body" idx="1"/>
          </p:nvPr>
        </p:nvSpPr>
        <p:spPr>
          <a:xfrm>
            <a:off x="685800" y="1000125"/>
            <a:ext cx="7772400" cy="5095875"/>
          </a:xfrm>
          <a:noFill/>
        </p:spPr>
        <p:txBody>
          <a:bodyPr/>
          <a:lstStyle/>
          <a:p>
            <a:pPr eaLnBrk="1" hangingPunct="1"/>
            <a:r>
              <a:rPr lang="en-GB"/>
              <a:t>They give students a good idea of what can be expected of them;</a:t>
            </a:r>
          </a:p>
          <a:p>
            <a:pPr eaLnBrk="1" hangingPunct="1"/>
            <a:r>
              <a:rPr lang="en-GB"/>
              <a:t>It is sometimes easier to show students than tell them what we are after;</a:t>
            </a:r>
          </a:p>
          <a:p>
            <a:pPr eaLnBrk="1" hangingPunct="1"/>
            <a:r>
              <a:rPr lang="en-GB"/>
              <a:t>They can be time efficient; </a:t>
            </a:r>
          </a:p>
          <a:p>
            <a:pPr eaLnBrk="1" hangingPunct="1"/>
            <a:r>
              <a:rPr lang="en-GB"/>
              <a:t>They show how solutions have been reached;</a:t>
            </a:r>
          </a:p>
          <a:p>
            <a:pPr eaLnBrk="1" hangingPunct="1"/>
            <a:r>
              <a:rPr lang="en-GB"/>
              <a:t>They demonstrate good practice;</a:t>
            </a:r>
          </a:p>
          <a:p>
            <a:pPr eaLnBrk="1" hangingPunct="1"/>
            <a:r>
              <a:rPr lang="en-GB"/>
              <a:t>The commentary can indicate why an answer is good.</a:t>
            </a:r>
          </a:p>
          <a:p>
            <a:pPr eaLnBrk="1" hangingPunct="1"/>
            <a:endParaRPr lang="en-GB"/>
          </a:p>
          <a:p>
            <a:pPr eaLnBrk="1" hangingPunct="1"/>
            <a:endParaRPr lang="en-GB"/>
          </a:p>
        </p:txBody>
      </p:sp>
    </p:spTree>
    <p:extLst>
      <p:ext uri="{BB962C8B-B14F-4D97-AF65-F5344CB8AC3E}">
        <p14:creationId xmlns:p14="http://schemas.microsoft.com/office/powerpoint/2010/main" val="39435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E57D533C-F071-48F6-870D-3CC508878B16}"/>
              </a:ext>
            </a:extLst>
          </p:cNvPr>
          <p:cNvPicPr>
            <a:picLocks noChangeAspect="1"/>
          </p:cNvPicPr>
          <p:nvPr/>
        </p:nvPicPr>
        <p:blipFill rotWithShape="1">
          <a:blip r:embed="rId2">
            <a:extLst>
              <a:ext uri="{28A0092B-C50C-407E-A947-70E740481C1C}">
                <a14:useLocalDpi xmlns:a14="http://schemas.microsoft.com/office/drawing/2010/main" val="0"/>
              </a:ext>
            </a:extLst>
          </a:blip>
          <a:srcRect l="2420" t="4732" r="2097" b="14409"/>
          <a:stretch/>
        </p:blipFill>
        <p:spPr>
          <a:xfrm>
            <a:off x="12237" y="1"/>
            <a:ext cx="9125801" cy="6858000"/>
          </a:xfrm>
          <a:prstGeom prst="rect">
            <a:avLst/>
          </a:prstGeom>
        </p:spPr>
      </p:pic>
    </p:spTree>
    <p:extLst>
      <p:ext uri="{BB962C8B-B14F-4D97-AF65-F5344CB8AC3E}">
        <p14:creationId xmlns:p14="http://schemas.microsoft.com/office/powerpoint/2010/main" val="1450641845"/>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10395</Words>
  <Application>Microsoft Office PowerPoint</Application>
  <PresentationFormat>On-screen Show (4:3)</PresentationFormat>
  <Paragraphs>747</Paragraphs>
  <Slides>137</Slides>
  <Notes>43</Notes>
  <HiddenSlides>0</HiddenSlides>
  <MMClips>0</MMClips>
  <ScaleCrop>false</ScaleCrop>
  <HeadingPairs>
    <vt:vector size="6" baseType="variant">
      <vt:variant>
        <vt:lpstr>Fonts Used</vt:lpstr>
      </vt:variant>
      <vt:variant>
        <vt:i4>13</vt:i4>
      </vt:variant>
      <vt:variant>
        <vt:lpstr>Theme</vt:lpstr>
      </vt:variant>
      <vt:variant>
        <vt:i4>13</vt:i4>
      </vt:variant>
      <vt:variant>
        <vt:lpstr>Slide Titles</vt:lpstr>
      </vt:variant>
      <vt:variant>
        <vt:i4>137</vt:i4>
      </vt:variant>
    </vt:vector>
  </HeadingPairs>
  <TitlesOfParts>
    <vt:vector size="163" baseType="lpstr">
      <vt:lpstr>MS PGothic</vt:lpstr>
      <vt:lpstr>Arial</vt:lpstr>
      <vt:lpstr>Arial Rounded MT Bold</vt:lpstr>
      <vt:lpstr>Batang</vt:lpstr>
      <vt:lpstr>Blackadder ITC</vt:lpstr>
      <vt:lpstr>Calibri</vt:lpstr>
      <vt:lpstr>Calibri Light</vt:lpstr>
      <vt:lpstr>Comic Sans MS</vt:lpstr>
      <vt:lpstr>Gill Sans MT</vt:lpstr>
      <vt:lpstr>Tahoma</vt:lpstr>
      <vt:lpstr>Times New Roman</vt:lpstr>
      <vt:lpstr>Wingdings</vt:lpstr>
      <vt:lpstr>Wingdings 3</vt:lpstr>
      <vt:lpstr>LeedsMet template</vt:lpstr>
      <vt:lpstr>101_Custom Design</vt:lpstr>
      <vt:lpstr>Office Theme</vt:lpstr>
      <vt:lpstr>1_Office Theme</vt:lpstr>
      <vt:lpstr>13_LeedsMet template</vt:lpstr>
      <vt:lpstr>14_LeedsMet template</vt:lpstr>
      <vt:lpstr>15_LeedsMet template</vt:lpstr>
      <vt:lpstr>16_LeedsMet template</vt:lpstr>
      <vt:lpstr>17_LeedsMet template</vt:lpstr>
      <vt:lpstr>18_LeedsMet template</vt:lpstr>
      <vt:lpstr>19_LeedsMet template</vt:lpstr>
      <vt:lpstr>20_LeedsMet template</vt:lpstr>
      <vt:lpstr>83_Custom Design</vt:lpstr>
      <vt:lpstr>Improving the student experience at Solent University: assessment, feedback, engagements and community </vt:lpstr>
      <vt:lpstr>Central to student satisfaction, retention and positive regard for our programmes are excellent curriculum design delivery and assessment.</vt:lpstr>
      <vt:lpstr>PowerPoint Presentation</vt:lpstr>
      <vt:lpstr>PowerPoint Presentation</vt:lpstr>
      <vt:lpstr>What major changes have impacted on HE teaching and learning globally over the last decade and what’s coming up on the horizon? </vt:lpstr>
      <vt:lpstr>Changing students’ attitudes to engagement. Is it true? How do we know?</vt:lpstr>
      <vt:lpstr>Changing students’ behaviours. Is it true? How do we know?</vt:lpstr>
      <vt:lpstr>PowerPoint Presentation</vt:lpstr>
      <vt:lpstr>Delivering content…..</vt:lpstr>
      <vt:lpstr>The Maieutic model</vt:lpstr>
      <vt:lpstr>What are you aiming to teach?</vt:lpstr>
      <vt:lpstr>What’s important in terms of professional skills?</vt:lpstr>
      <vt:lpstr>What’s important in terms of social and interactive capabilities?</vt:lpstr>
      <vt:lpstr>PowerPoint Presentation</vt:lpstr>
      <vt:lpstr>What’s important in terms of effective communication?</vt:lpstr>
      <vt:lpstr>And what else?</vt:lpstr>
      <vt:lpstr>Curriculum design for learning and wellbeing</vt:lpstr>
      <vt:lpstr>Good curriculum design considers the whole student experience including:</vt:lpstr>
      <vt:lpstr>Programme learning outcomes should reflect what students should achieve </vt:lpstr>
      <vt:lpstr>Mapping out the programme as a whole:</vt:lpstr>
      <vt:lpstr>Programme level approaches to assessment: why do we need them?</vt:lpstr>
      <vt:lpstr>Peter Hartley’s NTFS Bradford-led project on Programme Level Assessment</vt:lpstr>
      <vt:lpstr>What do we mean by Programme Focused Assessment? </vt:lpstr>
      <vt:lpstr>Programme Focused Assessment:  potential benefits include:</vt:lpstr>
      <vt:lpstr>Mapping progression</vt:lpstr>
      <vt:lpstr>PowerPoint Presentation</vt:lpstr>
      <vt:lpstr>Inter-year transitions: avoiding the sophomore slump  (Yorke, 2014, Zaitseva et al)</vt:lpstr>
      <vt:lpstr>Developing engagement among your students</vt:lpstr>
      <vt:lpstr>PowerPoint Presentation</vt:lpstr>
      <vt:lpstr>Confidence, achievement and retention</vt:lpstr>
      <vt:lpstr>Students who believe that intelligence is malleable may be more robust</vt:lpstr>
      <vt:lpstr>What can we do in the first six weeks?</vt:lpstr>
      <vt:lpstr>The concept of universal design</vt:lpstr>
      <vt:lpstr>Are your learning outcomes SMART or VASCULAR? The usual ‘requirements’ are that they be:</vt:lpstr>
      <vt:lpstr>VASCULAR learning outcomes</vt:lpstr>
      <vt:lpstr>Phil Race is concerned we need to go beyond learning outcomes and include:</vt:lpstr>
      <vt:lpstr>Designing assessment as a central part of curriculum design</vt:lpstr>
      <vt:lpstr>PowerPoint Presentation</vt:lpstr>
      <vt:lpstr>Enhancing Assessment and Feedback</vt:lpstr>
      <vt:lpstr>Underpinning premises for A4L</vt:lpstr>
      <vt:lpstr>PowerPoint Presentation</vt:lpstr>
      <vt:lpstr>Using assessment for learning  (Sambell et al, 2012)</vt:lpstr>
      <vt:lpstr>My fit-for-purpose model of assessment: the key questions</vt:lpstr>
      <vt:lpstr>For any assessment activity, we need to be clear about:</vt:lpstr>
      <vt:lpstr>So to help us focus on assessment criteria and developing students’ assessment literacy, a game!</vt:lpstr>
      <vt:lpstr>Thinking through the issues raised in the biscuit game</vt:lpstr>
      <vt:lpstr>Formative and summative assessment</vt:lpstr>
      <vt:lpstr>The importance of dialogic feedback (Sadler)</vt:lpstr>
      <vt:lpstr>Assessment literacy: students do better if they can: </vt:lpstr>
      <vt:lpstr>Students tend to be more convinced about the fairness of the assessment process if</vt:lpstr>
      <vt:lpstr>PowerPoint Presentation</vt:lpstr>
      <vt:lpstr>Assessment for learning: some useful thoughts</vt:lpstr>
      <vt:lpstr>Assessment for learning</vt:lpstr>
      <vt:lpstr>Do your international students understand UK assessment approaches?</vt:lpstr>
      <vt:lpstr>PowerPoint Presentation</vt:lpstr>
      <vt:lpstr>What do we mean by ‘traditional assessment formats”? </vt:lpstr>
      <vt:lpstr>Authentic assessment: what are the principal benefits for stakeholders?</vt:lpstr>
      <vt:lpstr>Wiggins (1990) says assessment can be regarded as authentic if we can draw valid inferences about quality from the work students produce</vt:lpstr>
      <vt:lpstr>We often assess what is easy to assess, or proxies of what’s been learned, rather than the learning itself</vt:lpstr>
      <vt:lpstr>How can authentic assessment engage students?</vt:lpstr>
      <vt:lpstr>Questions employers might ask at interview that might help us frame some of our assignments</vt:lpstr>
      <vt:lpstr>Diverse format assignments for authenticity could include:</vt:lpstr>
      <vt:lpstr>Fostering student engagement with feedback</vt:lpstr>
      <vt:lpstr>Encouraging better use of feedback </vt:lpstr>
      <vt:lpstr>Good feedback:  (after Brown, S. (2015), Assessment, learning and teaching in higher education: global perspectives, London: Palgrave-MacMillan)</vt:lpstr>
      <vt:lpstr>Good feedback:</vt:lpstr>
      <vt:lpstr>Good feedback:</vt:lpstr>
      <vt:lpstr>Good feedback:</vt:lpstr>
      <vt:lpstr>Slides from Carless and Boud 2018</vt:lpstr>
      <vt:lpstr>Processes for developing feedback literacy Slides based on Carless and Boud 2018</vt:lpstr>
      <vt:lpstr>Are teachers absolved from managing feedback? Slides based on Carless and Boud 2018</vt:lpstr>
      <vt:lpstr>What is feedback literacy? Slides based on Carless and Boud 2018</vt:lpstr>
      <vt:lpstr>What is feedback? Slides based on Carless and Boud 2018</vt:lpstr>
      <vt:lpstr>Present dissatisfaction with feedback Slides based on Carless and Boud 2018</vt:lpstr>
      <vt:lpstr>Student appreciation of feedback processes Slides based on Carless and Boud 2018</vt:lpstr>
      <vt:lpstr>Students as consumers? Slides based on Carless and Boud 2018</vt:lpstr>
      <vt:lpstr>Why ‘feedback as telling’ is not enough Slides based on Carless and Boud 2018</vt:lpstr>
      <vt:lpstr>Can learning analytics help? Slides based on Carless and Boud 2018</vt:lpstr>
      <vt:lpstr>Making judgements Slides based on Carless and Boud 2018</vt:lpstr>
      <vt:lpstr>Engaging students in making judgements Slides based on Carless and Boud 2018</vt:lpstr>
      <vt:lpstr>Managing the ‘affect’ of feedback Slides based on Carless and Boud 2018</vt:lpstr>
      <vt:lpstr>Affect, and tone of feedback Slides based on Carless and Boud 2018</vt:lpstr>
      <vt:lpstr>Affect: developing confidence Slides based on Carless and Boud 2018</vt:lpstr>
      <vt:lpstr>Motivating students to take action Slides based on Carless and Boud 2018</vt:lpstr>
      <vt:lpstr>Hattie and Timperley’s model Slides based on Carless and Boud 2018</vt:lpstr>
      <vt:lpstr>The problem of feedback on final tasks Slides based on Carless and Boud 2018</vt:lpstr>
      <vt:lpstr>Features of student feedback literacy Slides based on Carless and Boud 2018</vt:lpstr>
      <vt:lpstr>How the factors relate to each other Slides based on Carless and Boud 2018</vt:lpstr>
      <vt:lpstr>Feedback literate students: (summary slide)</vt:lpstr>
      <vt:lpstr>Streamlining assessment: why would we wish to do it?</vt:lpstr>
      <vt:lpstr>To give feedback more effectively  &amp; efficiently, we can:</vt:lpstr>
      <vt:lpstr>Feeding back orally to groups of students: why?</vt:lpstr>
      <vt:lpstr>Written assignment reports: why?</vt:lpstr>
      <vt:lpstr>Assignment return sheets: why?</vt:lpstr>
      <vt:lpstr>Assignment reports: how?</vt:lpstr>
      <vt:lpstr>Sample assignment return proforma</vt:lpstr>
      <vt:lpstr>Statement banks: why?</vt:lpstr>
      <vt:lpstr>Using model answers: why?</vt:lpstr>
      <vt:lpstr>PowerPoint Presentation</vt:lpstr>
      <vt:lpstr>PowerPoint Presentation</vt:lpstr>
      <vt:lpstr>Using model answers: how?</vt:lpstr>
      <vt:lpstr>Feeding back orally to groups of students: how?</vt:lpstr>
      <vt:lpstr>Computer-assisted assessment: why?</vt:lpstr>
      <vt:lpstr>Computer-assisted assessment: how?</vt:lpstr>
      <vt:lpstr>Giving feedback electronically: you can use</vt:lpstr>
      <vt:lpstr>Helping students better understand what is needed of them through anticipatory feedback </vt:lpstr>
      <vt:lpstr>Briefings for students: setting the context</vt:lpstr>
      <vt:lpstr>Essential components of an effective assignment brief I would suggest include:</vt:lpstr>
      <vt:lpstr>What are exemplars, and how can we use them productively?</vt:lpstr>
      <vt:lpstr>Exemplars can enable students to:</vt:lpstr>
      <vt:lpstr>What can we do when using exemplars? </vt:lpstr>
      <vt:lpstr>Involving students in their own assessment: why?</vt:lpstr>
      <vt:lpstr>More reasons</vt:lpstr>
      <vt:lpstr>However:</vt:lpstr>
      <vt:lpstr>Involving students in their own assessment</vt:lpstr>
      <vt:lpstr>Implementing self and peer assessment</vt:lpstr>
      <vt:lpstr>Students giving feedback to peers</vt:lpstr>
      <vt:lpstr>Five things students really hate about poor feedback</vt:lpstr>
      <vt:lpstr>Five things students really hate about poor feedback</vt:lpstr>
      <vt:lpstr>Encouraging students to recognise and use the feedback we provide for them</vt:lpstr>
      <vt:lpstr>To better engage learners through feedback and assessment we can:</vt:lpstr>
      <vt:lpstr>Making assessment work well</vt:lpstr>
      <vt:lpstr>Are your students aware of all the processes and procedures we use to ensure fair assessment? </vt:lpstr>
      <vt:lpstr>Planning to implement enhancements in  assessment &amp; feedback in your module/programme</vt:lpstr>
      <vt:lpstr>NSS 2019 Core questionnaire (1) Response scale: Definitely agree; Mostly agree; Neither agree nor disagree; Mostly disagree; Definitely disagree; Not applicable </vt:lpstr>
      <vt:lpstr>NSS 2019 Core questionnaire (2) Response scale: Definitely agree; Mostly agree; Neither agree nor disagree; Mostly disagree; Definitely disagree; Not applicable </vt:lpstr>
      <vt:lpstr>NSS 2019 Core questionnaire (3) Response scale: Definitely agree; Mostly agree; Neither agree nor disagree; Mostly disagree; Definitely disagree; Not applicable </vt:lpstr>
      <vt:lpstr>NSS 2019 Core questionnaire (4) Response scale: Definitely agree; Mostly agree; Neither agree nor disagree; Mostly disagree; Definitely disagree; Not applicable </vt:lpstr>
      <vt:lpstr>Useful references: 1</vt:lpstr>
      <vt:lpstr>Useful references: 2</vt:lpstr>
      <vt:lpstr>Useful references: 3</vt:lpstr>
      <vt:lpstr>Useful references: 4</vt:lpstr>
      <vt:lpstr>Useful references: 5</vt:lpstr>
      <vt:lpstr>Useful references: 6</vt:lpstr>
      <vt:lpstr>Useful references: 7</vt:lpstr>
      <vt:lpstr>Useful references: 8</vt:lpstr>
      <vt:lpstr>Useful references: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2019-09-25T06:50:03Z</dcterms:modified>
</cp:coreProperties>
</file>