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 id="2147483827" r:id="rId13"/>
  </p:sldMasterIdLst>
  <p:notesMasterIdLst>
    <p:notesMasterId r:id="rId73"/>
  </p:notesMasterIdLst>
  <p:handoutMasterIdLst>
    <p:handoutMasterId r:id="rId74"/>
  </p:handoutMasterIdLst>
  <p:sldIdLst>
    <p:sldId id="420" r:id="rId14"/>
    <p:sldId id="821" r:id="rId15"/>
    <p:sldId id="417" r:id="rId16"/>
    <p:sldId id="359" r:id="rId17"/>
    <p:sldId id="407" r:id="rId18"/>
    <p:sldId id="409" r:id="rId19"/>
    <p:sldId id="414" r:id="rId20"/>
    <p:sldId id="382" r:id="rId21"/>
    <p:sldId id="385" r:id="rId22"/>
    <p:sldId id="805" r:id="rId23"/>
    <p:sldId id="549" r:id="rId24"/>
    <p:sldId id="656" r:id="rId25"/>
    <p:sldId id="727" r:id="rId26"/>
    <p:sldId id="662" r:id="rId27"/>
    <p:sldId id="748" r:id="rId28"/>
    <p:sldId id="733" r:id="rId29"/>
    <p:sldId id="705" r:id="rId30"/>
    <p:sldId id="684" r:id="rId31"/>
    <p:sldId id="626" r:id="rId32"/>
    <p:sldId id="710" r:id="rId33"/>
    <p:sldId id="693" r:id="rId34"/>
    <p:sldId id="672" r:id="rId35"/>
    <p:sldId id="664" r:id="rId36"/>
    <p:sldId id="665" r:id="rId37"/>
    <p:sldId id="814" r:id="rId38"/>
    <p:sldId id="815" r:id="rId39"/>
    <p:sldId id="817" r:id="rId40"/>
    <p:sldId id="818" r:id="rId41"/>
    <p:sldId id="674" r:id="rId42"/>
    <p:sldId id="816" r:id="rId43"/>
    <p:sldId id="819" r:id="rId44"/>
    <p:sldId id="709" r:id="rId45"/>
    <p:sldId id="688" r:id="rId46"/>
    <p:sldId id="824" r:id="rId47"/>
    <p:sldId id="680" r:id="rId48"/>
    <p:sldId id="681" r:id="rId49"/>
    <p:sldId id="682" r:id="rId50"/>
    <p:sldId id="683" r:id="rId51"/>
    <p:sldId id="686" r:id="rId52"/>
    <p:sldId id="685" r:id="rId53"/>
    <p:sldId id="689" r:id="rId54"/>
    <p:sldId id="690" r:id="rId55"/>
    <p:sldId id="635" r:id="rId56"/>
    <p:sldId id="676" r:id="rId57"/>
    <p:sldId id="675" r:id="rId58"/>
    <p:sldId id="666" r:id="rId59"/>
    <p:sldId id="667" r:id="rId60"/>
    <p:sldId id="668" r:id="rId61"/>
    <p:sldId id="714" r:id="rId62"/>
    <p:sldId id="796" r:id="rId63"/>
    <p:sldId id="797" r:id="rId64"/>
    <p:sldId id="798" r:id="rId65"/>
    <p:sldId id="820" r:id="rId66"/>
    <p:sldId id="823" r:id="rId67"/>
    <p:sldId id="800" r:id="rId68"/>
    <p:sldId id="801" r:id="rId69"/>
    <p:sldId id="802" r:id="rId70"/>
    <p:sldId id="803" r:id="rId71"/>
    <p:sldId id="822" r:id="rId72"/>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333" autoAdjust="0"/>
  </p:normalViewPr>
  <p:slideViewPr>
    <p:cSldViewPr>
      <p:cViewPr varScale="1">
        <p:scale>
          <a:sx n="69" d="100"/>
          <a:sy n="69" d="100"/>
        </p:scale>
        <p:origin x="1146"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40" d="100"/>
        <a:sy n="140" d="100"/>
      </p:scale>
      <p:origin x="0" y="-3063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slide" Target="slides/slide55.xml"/><Relationship Id="rId76"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58.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48.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12</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14</a:t>
            </a:fld>
            <a:endParaRPr lang="en-GB" dirty="0"/>
          </a:p>
        </p:txBody>
      </p:sp>
    </p:spTree>
    <p:extLst>
      <p:ext uri="{BB962C8B-B14F-4D97-AF65-F5344CB8AC3E}">
        <p14:creationId xmlns:p14="http://schemas.microsoft.com/office/powerpoint/2010/main" val="2759730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15</a:t>
            </a:fld>
            <a:endParaRPr lang="en-US" dirty="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dirty="0"/>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15</a:t>
            </a:fld>
            <a:endParaRPr lang="en-US" sz="1200" dirty="0"/>
          </a:p>
        </p:txBody>
      </p:sp>
    </p:spTree>
    <p:extLst>
      <p:ext uri="{BB962C8B-B14F-4D97-AF65-F5344CB8AC3E}">
        <p14:creationId xmlns:p14="http://schemas.microsoft.com/office/powerpoint/2010/main" val="32655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21</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23</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24</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dirty="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43</a:t>
            </a:fld>
            <a:endParaRPr lang="en-US" dirty="0"/>
          </a:p>
        </p:txBody>
      </p:sp>
    </p:spTree>
    <p:extLst>
      <p:ext uri="{BB962C8B-B14F-4D97-AF65-F5344CB8AC3E}">
        <p14:creationId xmlns:p14="http://schemas.microsoft.com/office/powerpoint/2010/main" val="2927789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51</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90648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4</a:t>
            </a:fld>
            <a:endParaRPr lang="en-US" sz="1200"/>
          </a:p>
        </p:txBody>
      </p:sp>
    </p:spTree>
    <p:extLst>
      <p:ext uri="{BB962C8B-B14F-4D97-AF65-F5344CB8AC3E}">
        <p14:creationId xmlns:p14="http://schemas.microsoft.com/office/powerpoint/2010/main" val="143977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3723350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94483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90865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dirty="0"/>
          </a:p>
        </p:txBody>
      </p:sp>
    </p:spTree>
    <p:extLst>
      <p:ext uri="{BB962C8B-B14F-4D97-AF65-F5344CB8AC3E}">
        <p14:creationId xmlns:p14="http://schemas.microsoft.com/office/powerpoint/2010/main" val="3616776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dirty="0"/>
          </a:p>
        </p:txBody>
      </p:sp>
    </p:spTree>
    <p:extLst>
      <p:ext uri="{BB962C8B-B14F-4D97-AF65-F5344CB8AC3E}">
        <p14:creationId xmlns:p14="http://schemas.microsoft.com/office/powerpoint/2010/main" val="373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11</a:t>
            </a:fld>
            <a:endParaRPr lang="en-GB" dirty="0"/>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20/09/2019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20/09/2019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20/09/2019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20/09/2019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20/09/2019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1372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20/09/2019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20/09/2019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20/09/2019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20/09/2019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20/09/2019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20/09/2019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20/09/2019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3.xml"/><Relationship Id="rId1" Type="http://schemas.openxmlformats.org/officeDocument/2006/relationships/slideLayout" Target="../slideLayouts/slideLayout2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3275038855"/>
      </p:ext>
    </p:extLst>
  </p:cSld>
  <p:clrMap bg1="lt1" tx1="dk1" bg2="lt2" tx2="dk2" accent1="accent1" accent2="accent2" accent3="accent3" accent4="accent4" accent5="accent5" accent6="accent6" hlink="hlink" folHlink="folHlink"/>
  <p:sldLayoutIdLst>
    <p:sldLayoutId id="2147483828" r:id="rId1"/>
  </p:sldLayoutIdLst>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20/09/2019</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20/09/2019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Meaningful assessment at Masters level</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sz="4000" dirty="0"/>
              <a:t>Leeds University Business School  </a:t>
            </a:r>
          </a:p>
          <a:p>
            <a:pPr algn="ctr" eaLnBrk="1" hangingPunct="1">
              <a:defRPr/>
            </a:pPr>
            <a:r>
              <a:rPr lang="en-GB" dirty="0"/>
              <a:t>Division of Accountancy and Finance</a:t>
            </a:r>
            <a:r>
              <a:rPr lang="en-GB" sz="2000" dirty="0"/>
              <a:t> </a:t>
            </a:r>
          </a:p>
          <a:p>
            <a:pPr algn="ctr" eaLnBrk="1" hangingPunct="1">
              <a:defRPr/>
            </a:pPr>
            <a:r>
              <a:rPr lang="en-GB" sz="2000" dirty="0"/>
              <a:t>27</a:t>
            </a:r>
            <a:r>
              <a:rPr lang="en-GB" sz="2000" baseline="30000" dirty="0"/>
              <a:t>th</a:t>
            </a:r>
            <a:r>
              <a:rPr lang="en-GB" sz="2000" dirty="0"/>
              <a:t> September 2019</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pPr marL="0" indent="0">
              <a:buNone/>
            </a:pPr>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(Boud,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7C7DD2-DC9D-4B05-B607-1A8CBC04F2B4}"/>
              </a:ext>
            </a:extLst>
          </p:cNvPr>
          <p:cNvSpPr>
            <a:spLocks noGrp="1"/>
          </p:cNvSpPr>
          <p:nvPr>
            <p:ph type="title"/>
          </p:nvPr>
        </p:nvSpPr>
        <p:spPr/>
        <p:txBody>
          <a:bodyPr/>
          <a:lstStyle/>
          <a:p>
            <a:r>
              <a:rPr lang="en-GB" dirty="0"/>
              <a:t>This session will:</a:t>
            </a:r>
          </a:p>
        </p:txBody>
      </p:sp>
      <p:sp>
        <p:nvSpPr>
          <p:cNvPr id="5" name="Content Placeholder 4">
            <a:extLst>
              <a:ext uri="{FF2B5EF4-FFF2-40B4-BE49-F238E27FC236}">
                <a16:creationId xmlns:a16="http://schemas.microsoft.com/office/drawing/2014/main" id="{0306175C-0F99-4811-AE03-45E13777E816}"/>
              </a:ext>
            </a:extLst>
          </p:cNvPr>
          <p:cNvSpPr>
            <a:spLocks noGrp="1"/>
          </p:cNvSpPr>
          <p:nvPr>
            <p:ph idx="1"/>
          </p:nvPr>
        </p:nvSpPr>
        <p:spPr/>
        <p:txBody>
          <a:bodyPr/>
          <a:lstStyle/>
          <a:p>
            <a:r>
              <a:rPr lang="en-GB" dirty="0"/>
              <a:t>Mainly focus on Masters level assessment, but include suggestions for enhancement that also apply at other levels;</a:t>
            </a:r>
          </a:p>
          <a:p>
            <a:r>
              <a:rPr lang="en-GB" dirty="0"/>
              <a:t>Cover both face-to-face and distance-learning approaches;</a:t>
            </a:r>
          </a:p>
          <a:p>
            <a:r>
              <a:rPr lang="en-GB" dirty="0"/>
              <a:t>Aim to address key issues affecting you hear at the Leeds Business school Division of Accountancy and Finance;</a:t>
            </a:r>
          </a:p>
          <a:p>
            <a:r>
              <a:rPr lang="en-GB" dirty="0"/>
              <a:t>Offer practical suggestions that can be adopted by individuals, teams and the institution as a whole.</a:t>
            </a:r>
          </a:p>
          <a:p>
            <a:endParaRPr lang="en-GB" dirty="0"/>
          </a:p>
        </p:txBody>
      </p:sp>
    </p:spTree>
    <p:extLst>
      <p:ext uri="{BB962C8B-B14F-4D97-AF65-F5344CB8AC3E}">
        <p14:creationId xmlns:p14="http://schemas.microsoft.com/office/powerpoint/2010/main" val="955975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and other informal activities can help make students think hard about criteria and required outcomes;</a:t>
            </a:r>
          </a:p>
          <a:p>
            <a:r>
              <a:rPr lang="en-GB" sz="2600" dirty="0"/>
              <a:t>Ensuring that briefings (in the form of documentation, and live /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dirty="0"/>
              <a:t>At least 80% of UK higher education assessment uses three main forms;</a:t>
            </a:r>
          </a:p>
          <a:p>
            <a:r>
              <a:rPr lang="en-GB" dirty="0"/>
              <a:t>Unseen time constrained exams of some sort;</a:t>
            </a:r>
          </a:p>
          <a:p>
            <a:r>
              <a:rPr lang="en-GB" dirty="0"/>
              <a:t>Essays where students respond to a stimulus question or title;</a:t>
            </a:r>
          </a:p>
          <a:p>
            <a:r>
              <a:rPr lang="en-GB" dirty="0"/>
              <a:t>Reports of some kind.</a:t>
            </a:r>
          </a:p>
          <a:p>
            <a:endParaRPr lang="en-GB" dirty="0"/>
          </a:p>
          <a:p>
            <a:pPr marL="0" indent="0">
              <a:buNone/>
            </a:pPr>
            <a:r>
              <a:rPr lang="en-GB"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147341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a:t>Many Masters programmes are professionally-orientated or vocational hence the need for a strong focus on authentic assessment;</a:t>
            </a:r>
          </a:p>
          <a:p>
            <a:pPr eaLnBrk="1" hangingPunct="1">
              <a:lnSpc>
                <a:spcPct val="100000"/>
              </a:lnSpc>
            </a:pPr>
            <a:r>
              <a:rPr lang="en-GB" sz="2600" dirty="0"/>
              <a:t>Students have high levels of expectation from their tutors and assessors at Masters level;</a:t>
            </a:r>
          </a:p>
          <a:p>
            <a:pPr eaLnBrk="1" hangingPunct="1">
              <a:lnSpc>
                <a:spcPct val="100000"/>
              </a:lnSpc>
            </a:pPr>
            <a:r>
              <a:rPr lang="en-GB" sz="2600" dirty="0"/>
              <a:t>Most M-level programmes are assessed very conservatively, using written assignments including dissertations, unseen time constrained exams and essays;</a:t>
            </a:r>
          </a:p>
          <a:p>
            <a:pPr eaLnBrk="1" hangingPunct="1">
              <a:lnSpc>
                <a:spcPct val="100000"/>
              </a:lnSpc>
            </a:pPr>
            <a:r>
              <a:rPr lang="en-GB" sz="2600" dirty="0"/>
              <a:t>We need to ensure that how we assess genuinely contributes to learning.</a:t>
            </a:r>
          </a:p>
        </p:txBody>
      </p:sp>
    </p:spTree>
    <p:extLst>
      <p:ext uri="{BB962C8B-B14F-4D97-AF65-F5344CB8AC3E}">
        <p14:creationId xmlns:p14="http://schemas.microsoft.com/office/powerpoint/2010/main" val="1434139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Masters level assignments could include</a:t>
            </a:r>
          </a:p>
        </p:txBody>
      </p:sp>
      <p:sp>
        <p:nvSpPr>
          <p:cNvPr id="4" name="Content Placeholder 3"/>
          <p:cNvSpPr>
            <a:spLocks noGrp="1"/>
          </p:cNvSpPr>
          <p:nvPr>
            <p:ph sz="half" idx="1"/>
          </p:nvPr>
        </p:nvSpPr>
        <p:spPr>
          <a:xfrm>
            <a:off x="228600" y="764704"/>
            <a:ext cx="4267200" cy="6093296"/>
          </a:xfrm>
        </p:spPr>
        <p:txBody>
          <a:bodyPr>
            <a:noAutofit/>
          </a:bodyPr>
          <a:lstStyle/>
          <a:p>
            <a:pPr marL="0" indent="0">
              <a:buNone/>
            </a:pPr>
            <a:endParaRPr lang="en-GB" sz="2000" b="1" dirty="0"/>
          </a:p>
          <a:p>
            <a:pPr marL="0" indent="0">
              <a:buNone/>
            </a:pPr>
            <a:r>
              <a:rPr lang="en-GB" sz="2000" b="1" dirty="0"/>
              <a:t>Simulations (paper-based or computer-based)	.	</a:t>
            </a:r>
          </a:p>
          <a:p>
            <a:pPr marL="0" indent="0">
              <a:buNone/>
            </a:pPr>
            <a:r>
              <a:rPr lang="en-GB" sz="2000" b="1" dirty="0"/>
              <a:t>Multiple choice questions , with subsequent questions seeking out rationales for answers.</a:t>
            </a:r>
          </a:p>
          <a:p>
            <a:pPr marL="0" indent="0">
              <a:buNone/>
            </a:pPr>
            <a:r>
              <a:rPr lang="en-GB" sz="2000" dirty="0"/>
              <a:t>Scripts for B</a:t>
            </a:r>
            <a:r>
              <a:rPr lang="en-GB" sz="2000" b="1" dirty="0"/>
              <a:t>usiness/Elevator pitches.</a:t>
            </a:r>
          </a:p>
          <a:p>
            <a:pPr marL="0" indent="0">
              <a:buNone/>
            </a:pPr>
            <a:r>
              <a:rPr lang="en-GB" sz="2000" b="1" dirty="0"/>
              <a:t>Case studies for interrogation.</a:t>
            </a:r>
          </a:p>
          <a:p>
            <a:pPr marL="0" indent="0">
              <a:buNone/>
            </a:pPr>
            <a:r>
              <a:rPr lang="en-GB" sz="2000" dirty="0"/>
              <a:t>The requirement to write e</a:t>
            </a:r>
            <a:r>
              <a:rPr lang="en-GB" sz="2000" b="1" dirty="0"/>
              <a:t>xecutive summaries of complex documents.</a:t>
            </a:r>
          </a:p>
          <a:p>
            <a:pPr marL="0" indent="0">
              <a:buNone/>
            </a:pPr>
            <a:r>
              <a:rPr lang="en-GB" sz="2000" b="1" dirty="0"/>
              <a:t>Reports of</a:t>
            </a:r>
            <a:r>
              <a:rPr lang="en-GB" sz="2000" dirty="0"/>
              <a:t> P</a:t>
            </a:r>
            <a:r>
              <a:rPr lang="en-GB" sz="2000" b="1" dirty="0"/>
              <a:t>roject outputs .</a:t>
            </a:r>
          </a:p>
          <a:p>
            <a:pPr marL="0" indent="0">
              <a:buNone/>
            </a:pPr>
            <a:r>
              <a:rPr lang="en-GB" sz="2000" dirty="0"/>
              <a:t>Action plans based on project activity undertaken.</a:t>
            </a:r>
          </a:p>
        </p:txBody>
      </p:sp>
      <p:sp>
        <p:nvSpPr>
          <p:cNvPr id="5" name="Content Placeholder 4"/>
          <p:cNvSpPr>
            <a:spLocks noGrp="1"/>
          </p:cNvSpPr>
          <p:nvPr>
            <p:ph sz="half" idx="2"/>
          </p:nvPr>
        </p:nvSpPr>
        <p:spPr>
          <a:xfrm>
            <a:off x="4648200" y="764704"/>
            <a:ext cx="4495800" cy="5864696"/>
          </a:xfrm>
        </p:spPr>
        <p:txBody>
          <a:bodyPr>
            <a:noAutofit/>
          </a:bodyPr>
          <a:lstStyle/>
          <a:p>
            <a:pPr marL="0" indent="0">
              <a:buNone/>
            </a:pPr>
            <a:r>
              <a:rPr lang="en-GB" sz="2000" b="1" dirty="0"/>
              <a:t>		</a:t>
            </a:r>
          </a:p>
          <a:p>
            <a:pPr marL="0" indent="0">
              <a:buNone/>
            </a:pPr>
            <a:r>
              <a:rPr lang="en-GB" sz="2000" b="1" dirty="0"/>
              <a:t>In-tray exercises where students are required to prioritise and use a variety of documents, graphs, tables etc in real time.</a:t>
            </a:r>
          </a:p>
          <a:p>
            <a:pPr marL="0" indent="0">
              <a:buNone/>
            </a:pPr>
            <a:r>
              <a:rPr lang="en-GB" sz="2000" b="1" dirty="0"/>
              <a:t>Short-answer questions which can be marked electronically.</a:t>
            </a:r>
          </a:p>
          <a:p>
            <a:pPr marL="0" indent="0">
              <a:buNone/>
            </a:pPr>
            <a:r>
              <a:rPr lang="en-GB" sz="2000" b="1" dirty="0"/>
              <a:t>Reflective commentaries of practical experience.</a:t>
            </a:r>
            <a:br>
              <a:rPr lang="en-GB" sz="2000" b="1" dirty="0"/>
            </a:br>
            <a:r>
              <a:rPr lang="en-GB" sz="2000" b="1" dirty="0"/>
              <a:t>Critical incident accounts, where students are asked, for example following a placement or project, to write say 200 words on Context, Action taken, Rationale for action, </a:t>
            </a:r>
            <a:r>
              <a:rPr lang="en-GB" sz="2000" dirty="0"/>
              <a:t>L</a:t>
            </a:r>
            <a:r>
              <a:rPr lang="en-GB" sz="2000" b="1" dirty="0"/>
              <a:t>iterature review guiding choice of action, Report of outturn, Indication of what has been learned and what would be done differently next time.</a:t>
            </a:r>
          </a:p>
          <a:p>
            <a:pPr marL="0" indent="0">
              <a:buNone/>
            </a:pPr>
            <a:endParaRPr lang="en-GB" sz="1400" dirty="0"/>
          </a:p>
        </p:txBody>
      </p:sp>
    </p:spTree>
    <p:extLst>
      <p:ext uri="{BB962C8B-B14F-4D97-AF65-F5344CB8AC3E}">
        <p14:creationId xmlns:p14="http://schemas.microsoft.com/office/powerpoint/2010/main" val="632782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students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ABAA-86A8-4640-834B-AD88D37C39BD}"/>
              </a:ext>
            </a:extLst>
          </p:cNvPr>
          <p:cNvSpPr>
            <a:spLocks noGrp="1"/>
          </p:cNvSpPr>
          <p:nvPr>
            <p:ph type="title"/>
          </p:nvPr>
        </p:nvSpPr>
        <p:spPr>
          <a:xfrm>
            <a:off x="250825" y="188925"/>
            <a:ext cx="8713788" cy="369333"/>
          </a:xfrm>
        </p:spPr>
        <p:txBody>
          <a:bodyPr/>
          <a:lstStyle/>
          <a:p>
            <a:r>
              <a:rPr lang="en-GB" sz="3600" dirty="0">
                <a:solidFill>
                  <a:srgbClr val="0070C0"/>
                </a:solidFill>
              </a:rPr>
              <a:t>Feedback literate students: (summary slide)</a:t>
            </a:r>
          </a:p>
        </p:txBody>
      </p:sp>
      <p:sp>
        <p:nvSpPr>
          <p:cNvPr id="4" name="TextBox 3">
            <a:extLst>
              <a:ext uri="{FF2B5EF4-FFF2-40B4-BE49-F238E27FC236}">
                <a16:creationId xmlns:a16="http://schemas.microsoft.com/office/drawing/2014/main" id="{0D74F4CB-2910-401C-8B0A-FD86EE4330E3}"/>
              </a:ext>
            </a:extLst>
          </p:cNvPr>
          <p:cNvSpPr txBox="1"/>
          <p:nvPr/>
        </p:nvSpPr>
        <p:spPr>
          <a:xfrm>
            <a:off x="577374" y="762000"/>
            <a:ext cx="4038600" cy="258532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Appreciating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understand and appreciate the role of feedback in improving work and the active learner role in these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recognise that feedback information comes in different forms and from different sources;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use technology to access, store and revisit feedback.</a:t>
            </a:r>
          </a:p>
        </p:txBody>
      </p:sp>
      <p:sp>
        <p:nvSpPr>
          <p:cNvPr id="5" name="TextBox 4">
            <a:extLst>
              <a:ext uri="{FF2B5EF4-FFF2-40B4-BE49-F238E27FC236}">
                <a16:creationId xmlns:a16="http://schemas.microsoft.com/office/drawing/2014/main" id="{3CF42374-FC27-4FF7-897F-1864ECA87656}"/>
              </a:ext>
            </a:extLst>
          </p:cNvPr>
          <p:cNvSpPr txBox="1"/>
          <p:nvPr/>
        </p:nvSpPr>
        <p:spPr>
          <a:xfrm>
            <a:off x="4709160" y="1508760"/>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TextBox 5">
            <a:extLst>
              <a:ext uri="{FF2B5EF4-FFF2-40B4-BE49-F238E27FC236}">
                <a16:creationId xmlns:a16="http://schemas.microsoft.com/office/drawing/2014/main" id="{960BA9EC-387A-4601-8C78-1E0D32D4D502}"/>
              </a:ext>
            </a:extLst>
          </p:cNvPr>
          <p:cNvSpPr txBox="1"/>
          <p:nvPr/>
        </p:nvSpPr>
        <p:spPr>
          <a:xfrm>
            <a:off x="4895533" y="793327"/>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Making judgements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capacities to make sound academic judgments about their own work and the work of others;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participate productively in peer feedback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refine self-evaluative capacities over time in order to make more robust judgments.</a:t>
            </a:r>
          </a:p>
        </p:txBody>
      </p:sp>
      <p:sp>
        <p:nvSpPr>
          <p:cNvPr id="7" name="TextBox 6">
            <a:extLst>
              <a:ext uri="{FF2B5EF4-FFF2-40B4-BE49-F238E27FC236}">
                <a16:creationId xmlns:a16="http://schemas.microsoft.com/office/drawing/2014/main" id="{4B6B5770-5971-4C9D-A7DE-758598A81FFA}"/>
              </a:ext>
            </a:extLst>
          </p:cNvPr>
          <p:cNvSpPr txBox="1"/>
          <p:nvPr/>
        </p:nvSpPr>
        <p:spPr>
          <a:xfrm>
            <a:off x="577374" y="3510678"/>
            <a:ext cx="4038600" cy="3139321"/>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261938" marR="0" lvl="0" indent="-261938"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Managing affect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maintain emotional equilibrium and avoid defensiveness when receiving critical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proactive in eliciting suggestions from peers or teachers and continuing dialogue with them as needed;</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habits of striving for continuous improvement on the basis of internal and external feedback.</a:t>
            </a:r>
          </a:p>
        </p:txBody>
      </p:sp>
      <p:sp>
        <p:nvSpPr>
          <p:cNvPr id="8" name="TextBox 7">
            <a:extLst>
              <a:ext uri="{FF2B5EF4-FFF2-40B4-BE49-F238E27FC236}">
                <a16:creationId xmlns:a16="http://schemas.microsoft.com/office/drawing/2014/main" id="{07786922-4E06-429F-8644-DC962EFEF6D1}"/>
              </a:ext>
            </a:extLst>
          </p:cNvPr>
          <p:cNvSpPr txBox="1"/>
          <p:nvPr/>
        </p:nvSpPr>
        <p:spPr>
          <a:xfrm>
            <a:off x="4895533" y="3558963"/>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Taking action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aware of the imperative to take action in response to feedback information;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draw inferences from a range of feedback experiences for the purpose of continuous improvement;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a repertoire of strategies for acting on feedback.</a:t>
            </a:r>
          </a:p>
        </p:txBody>
      </p:sp>
      <p:sp>
        <p:nvSpPr>
          <p:cNvPr id="9" name="TextBox 8">
            <a:extLst>
              <a:ext uri="{FF2B5EF4-FFF2-40B4-BE49-F238E27FC236}">
                <a16:creationId xmlns:a16="http://schemas.microsoft.com/office/drawing/2014/main" id="{0CB0E3BE-8F58-4B0D-959E-E6805F8DF55F}"/>
              </a:ext>
            </a:extLst>
          </p:cNvPr>
          <p:cNvSpPr txBox="1"/>
          <p:nvPr/>
        </p:nvSpPr>
        <p:spPr>
          <a:xfrm>
            <a:off x="4920554" y="6180372"/>
            <a:ext cx="38522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Calibri"/>
                <a:ea typeface="+mn-ea"/>
                <a:cs typeface="+mn-cs"/>
              </a:rPr>
              <a:t>Carless and Boud: 2018</a:t>
            </a:r>
          </a:p>
        </p:txBody>
      </p:sp>
    </p:spTree>
    <p:extLst>
      <p:ext uri="{BB962C8B-B14F-4D97-AF65-F5344CB8AC3E}">
        <p14:creationId xmlns:p14="http://schemas.microsoft.com/office/powerpoint/2010/main" val="122698414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(Hounsell,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dirty="0"/>
              <a:t>Assimilate (booklet derives from this) was a 3-year NTFS funded project</a:t>
            </a:r>
          </a:p>
        </p:txBody>
      </p:sp>
      <p:sp>
        <p:nvSpPr>
          <p:cNvPr id="17410" name="Content Placeholder 2"/>
          <p:cNvSpPr>
            <a:spLocks noGrp="1"/>
          </p:cNvSpPr>
          <p:nvPr>
            <p:ph idx="1"/>
          </p:nvPr>
        </p:nvSpPr>
        <p:spPr/>
        <p:txBody>
          <a:bodyPr/>
          <a:lstStyle/>
          <a:p>
            <a:r>
              <a:rPr lang="en-GB" dirty="0"/>
              <a:t>We explored innovative assessment at Masters level using research funding from the National Teaching Fellowship scheme. </a:t>
            </a:r>
          </a:p>
          <a:p>
            <a:r>
              <a:rPr lang="en-GB" dirty="0"/>
              <a:t>Recognising that limited prior research had been undertaken in this area, my research reviewed assessment methods used to assess at this level, particularly exploring authentic assessment.</a:t>
            </a:r>
          </a:p>
          <a:p>
            <a:r>
              <a:rPr lang="en-GB" dirty="0"/>
              <a:t>Interviews were undertaken in the UK and internationally by students and team members to elicit information about diverse approaches and to produce case studies showcasing innovations. </a:t>
            </a:r>
          </a:p>
          <a:p>
            <a:endParaRPr lang="en-GB" dirty="0"/>
          </a:p>
        </p:txBody>
      </p:sp>
    </p:spTree>
    <p:extLst>
      <p:ext uri="{BB962C8B-B14F-4D97-AF65-F5344CB8AC3E}">
        <p14:creationId xmlns:p14="http://schemas.microsoft.com/office/powerpoint/2010/main" val="545410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a:t>Based on my research, typically, holders of the qualification will be able to:</a:t>
            </a:r>
            <a:endParaRPr lang="en-GB" sz="2400" dirty="0"/>
          </a:p>
        </p:txBody>
      </p:sp>
      <p:sp>
        <p:nvSpPr>
          <p:cNvPr id="23555" name="Content Placeholder 2"/>
          <p:cNvSpPr>
            <a:spLocks noGrp="1"/>
          </p:cNvSpPr>
          <p:nvPr>
            <p:ph idx="1"/>
          </p:nvPr>
        </p:nvSpPr>
        <p:spPr>
          <a:xfrm>
            <a:off x="468313" y="1196975"/>
            <a:ext cx="8229600" cy="5005388"/>
          </a:xfrm>
        </p:spPr>
        <p:txBody>
          <a:bodyPr/>
          <a:lstStyle/>
          <a:p>
            <a:pPr>
              <a:lnSpc>
                <a:spcPct val="100000"/>
              </a:lnSpc>
              <a:defRPr/>
            </a:pPr>
            <a:r>
              <a:rPr lang="en-GB" sz="2200" dirty="0"/>
              <a:t>deal with </a:t>
            </a:r>
            <a:r>
              <a:rPr lang="en-GB" sz="2200" dirty="0">
                <a:solidFill>
                  <a:schemeClr val="tx2">
                    <a:lumMod val="60000"/>
                    <a:lumOff val="40000"/>
                  </a:schemeClr>
                </a:solidFill>
              </a:rPr>
              <a:t>complex</a:t>
            </a:r>
            <a:r>
              <a:rPr lang="en-GB" sz="2200" dirty="0"/>
              <a:t> issues both systematically and creatively, make sound judgements in the absence of complete data, and communicate their conclusions clearly to specialist and non-specialist audiences; </a:t>
            </a:r>
          </a:p>
          <a:p>
            <a:pPr>
              <a:lnSpc>
                <a:spcPct val="100000"/>
              </a:lnSpc>
              <a:defRPr/>
            </a:pPr>
            <a:r>
              <a:rPr lang="en-GB" sz="2200" dirty="0"/>
              <a:t>demonstrate </a:t>
            </a:r>
            <a:r>
              <a:rPr lang="en-GB" sz="2200" dirty="0">
                <a:solidFill>
                  <a:schemeClr val="tx2">
                    <a:lumMod val="60000"/>
                    <a:lumOff val="40000"/>
                  </a:schemeClr>
                </a:solidFill>
              </a:rPr>
              <a:t>self-direction and originality </a:t>
            </a:r>
            <a:r>
              <a:rPr lang="en-GB" sz="2200" dirty="0"/>
              <a:t>in tackling and solving problems, and act </a:t>
            </a:r>
            <a:r>
              <a:rPr lang="en-GB" sz="2200" dirty="0">
                <a:solidFill>
                  <a:schemeClr val="tx2">
                    <a:lumMod val="60000"/>
                    <a:lumOff val="40000"/>
                  </a:schemeClr>
                </a:solidFill>
              </a:rPr>
              <a:t>autonomousl</a:t>
            </a:r>
            <a:r>
              <a:rPr lang="en-GB" sz="2200" dirty="0"/>
              <a:t>y in planning and implementing tasks at a professional or equivalent level; </a:t>
            </a:r>
          </a:p>
          <a:p>
            <a:pPr>
              <a:lnSpc>
                <a:spcPct val="100000"/>
              </a:lnSpc>
              <a:defRPr/>
            </a:pPr>
            <a:r>
              <a:rPr lang="en-GB" sz="2200" dirty="0"/>
              <a:t>continue to </a:t>
            </a:r>
            <a:r>
              <a:rPr lang="en-GB" sz="2200" dirty="0">
                <a:solidFill>
                  <a:schemeClr val="tx2">
                    <a:lumMod val="60000"/>
                    <a:lumOff val="40000"/>
                  </a:schemeClr>
                </a:solidFill>
              </a:rPr>
              <a:t>advance</a:t>
            </a:r>
            <a:r>
              <a:rPr lang="en-GB" sz="2200" dirty="0"/>
              <a:t> their knowledge and understanding, and develop </a:t>
            </a:r>
            <a:r>
              <a:rPr lang="en-GB" sz="2200" dirty="0">
                <a:solidFill>
                  <a:schemeClr val="tx2">
                    <a:lumMod val="60000"/>
                    <a:lumOff val="40000"/>
                  </a:schemeClr>
                </a:solidFill>
              </a:rPr>
              <a:t>new </a:t>
            </a:r>
            <a:r>
              <a:rPr lang="en-GB" sz="2200" dirty="0"/>
              <a:t>skills to a high level; and will have: </a:t>
            </a:r>
          </a:p>
          <a:p>
            <a:pPr>
              <a:lnSpc>
                <a:spcPct val="100000"/>
              </a:lnSpc>
              <a:defRPr/>
            </a:pPr>
            <a:r>
              <a:rPr lang="en-GB" sz="2200" dirty="0"/>
              <a:t>the qualities and </a:t>
            </a:r>
            <a:r>
              <a:rPr lang="en-GB" sz="2200" dirty="0">
                <a:solidFill>
                  <a:schemeClr val="tx2">
                    <a:lumMod val="60000"/>
                    <a:lumOff val="40000"/>
                  </a:schemeClr>
                </a:solidFill>
              </a:rPr>
              <a:t>transferable skills </a:t>
            </a:r>
            <a:r>
              <a:rPr lang="en-GB" sz="2200" dirty="0"/>
              <a:t>necessary for employment requiring: (</a:t>
            </a:r>
            <a:r>
              <a:rPr lang="en-GB" sz="2200" dirty="0" err="1"/>
              <a:t>i</a:t>
            </a:r>
            <a:r>
              <a:rPr lang="en-GB" sz="2200" dirty="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a:p>
        </p:txBody>
      </p:sp>
    </p:spTree>
    <p:extLst>
      <p:ext uri="{BB962C8B-B14F-4D97-AF65-F5344CB8AC3E}">
        <p14:creationId xmlns:p14="http://schemas.microsoft.com/office/powerpoint/2010/main" val="36204056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33398"/>
          </a:xfrm>
        </p:spPr>
        <p:txBody>
          <a:bodyPr/>
          <a:lstStyle/>
          <a:p>
            <a:r>
              <a:rPr lang="en-GB" dirty="0"/>
              <a:t>Useful references: 2</a:t>
            </a:r>
          </a:p>
        </p:txBody>
      </p:sp>
      <p:sp>
        <p:nvSpPr>
          <p:cNvPr id="3" name="Content Placeholder 2"/>
          <p:cNvSpPr>
            <a:spLocks noGrp="1"/>
          </p:cNvSpPr>
          <p:nvPr>
            <p:ph idx="1"/>
          </p:nvPr>
        </p:nvSpPr>
        <p:spPr>
          <a:xfrm>
            <a:off x="452002" y="681933"/>
            <a:ext cx="8229600" cy="5189992"/>
          </a:xfrm>
        </p:spPr>
        <p:txBody>
          <a:bodyPr/>
          <a:lstStyle/>
          <a:p>
            <a:r>
              <a:rPr lang="en-GB" sz="2200" dirty="0"/>
              <a:t>Brown, S. (2012) Assimilate compendium, Leeds, Leeds Met Press</a:t>
            </a:r>
          </a:p>
          <a:p>
            <a:r>
              <a:rPr lang="en-GB" sz="2200" dirty="0"/>
              <a:t>Brown, S. (2012) ‘What are the perceived differences between assessing at Masters level and undergraduate level assessment? Some findings from an NTFS–funded project’ Innovations in Education and Teaching International, forthcoming</a:t>
            </a:r>
          </a:p>
          <a:p>
            <a:r>
              <a:rPr lang="en-GB" sz="2200" dirty="0"/>
              <a:t>Brown, S., </a:t>
            </a:r>
            <a:r>
              <a:rPr lang="en-GB" sz="2200" dirty="0" err="1"/>
              <a:t>Deignan</a:t>
            </a:r>
            <a:r>
              <a:rPr lang="en-GB" sz="2200" dirty="0"/>
              <a:t>, T. Race, P. and Priestley, J. (2012) ‘Assessing students at Masters Level: learning points for Educational Developers’ Educational Developments, SEDA, Birmingham.</a:t>
            </a:r>
          </a:p>
          <a:p>
            <a:r>
              <a:rPr lang="en-GB" sz="2200" dirty="0"/>
              <a:t>Brown, S (2012) ‘Diverse and innovative assessment at Masters Level: alternatives to conventional written assignments’ in AISHE-J: The All Ireland Journal of Teaching and Learning in Higher Education Vol 4, No 2.</a:t>
            </a:r>
          </a:p>
          <a:p>
            <a:r>
              <a:rPr lang="en-GB" sz="2200" dirty="0"/>
              <a:t>Brown, S. (2014) </a:t>
            </a:r>
            <a:r>
              <a:rPr lang="en-GB" sz="2200" i="1" dirty="0"/>
              <a:t>Learning, teaching and assessment in higher education: global perspectives</a:t>
            </a:r>
            <a:r>
              <a:rPr lang="en-GB" sz="2200" dirty="0"/>
              <a:t>. London: Palgrave Macmillan.</a:t>
            </a:r>
          </a:p>
        </p:txBody>
      </p:sp>
    </p:spTree>
    <p:extLst>
      <p:ext uri="{BB962C8B-B14F-4D97-AF65-F5344CB8AC3E}">
        <p14:creationId xmlns:p14="http://schemas.microsoft.com/office/powerpoint/2010/main" val="30666571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EF6F0-B0BD-4DEE-A859-4528AE18F51E}"/>
              </a:ext>
            </a:extLst>
          </p:cNvPr>
          <p:cNvSpPr>
            <a:spLocks noGrp="1"/>
          </p:cNvSpPr>
          <p:nvPr>
            <p:ph idx="1"/>
          </p:nvPr>
        </p:nvSpPr>
        <p:spPr/>
        <p:txBody>
          <a:bodyPr/>
          <a:lstStyle/>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Kogan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a:p>
            <a:endParaRPr lang="en-GB" dirty="0"/>
          </a:p>
        </p:txBody>
      </p:sp>
      <p:sp>
        <p:nvSpPr>
          <p:cNvPr id="4" name="Title 1">
            <a:extLst>
              <a:ext uri="{FF2B5EF4-FFF2-40B4-BE49-F238E27FC236}">
                <a16:creationId xmlns:a16="http://schemas.microsoft.com/office/drawing/2014/main" id="{4ABB4492-9312-4B7D-BC37-CAC05A8AB3B8}"/>
              </a:ext>
            </a:extLst>
          </p:cNvPr>
          <p:cNvSpPr>
            <a:spLocks noGrp="1"/>
          </p:cNvSpPr>
          <p:nvPr>
            <p:ph type="title"/>
          </p:nvPr>
        </p:nvSpPr>
        <p:spPr>
          <a:xfrm>
            <a:off x="468313" y="118268"/>
            <a:ext cx="7543800" cy="1074737"/>
          </a:xfrm>
        </p:spPr>
        <p:txBody>
          <a:bodyPr/>
          <a:lstStyle/>
          <a:p>
            <a:r>
              <a:rPr lang="en-GB" dirty="0"/>
              <a:t>Useful references: 3</a:t>
            </a:r>
          </a:p>
        </p:txBody>
      </p:sp>
    </p:spTree>
    <p:extLst>
      <p:ext uri="{BB962C8B-B14F-4D97-AF65-F5344CB8AC3E}">
        <p14:creationId xmlns:p14="http://schemas.microsoft.com/office/powerpoint/2010/main" val="3534217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179512" y="930729"/>
            <a:ext cx="8856984" cy="5271634"/>
          </a:xfrm>
        </p:spPr>
        <p:txBody>
          <a:bodyPr/>
          <a:lstStyle/>
          <a:p>
            <a:r>
              <a:rPr lang="en-US" sz="2200" dirty="0"/>
              <a:t>Carless, D., </a:t>
            </a:r>
            <a:r>
              <a:rPr lang="en-US" sz="2200" dirty="0" err="1"/>
              <a:t>Joughin</a:t>
            </a:r>
            <a:r>
              <a:rPr lang="en-US" sz="2200" dirty="0"/>
              <a:t>, G., </a:t>
            </a:r>
            <a:r>
              <a:rPr lang="en-US" sz="2200" dirty="0" err="1"/>
              <a:t>Ngar</a:t>
            </a:r>
            <a:r>
              <a:rPr lang="en-US" sz="2200" dirty="0"/>
              <a:t>-Fun Liu </a:t>
            </a:r>
            <a:r>
              <a:rPr lang="en-US" sz="2200" i="1" dirty="0"/>
              <a:t>et al</a:t>
            </a:r>
            <a:r>
              <a:rPr lang="en-US" sz="2200" dirty="0"/>
              <a:t> (2006) </a:t>
            </a:r>
            <a:r>
              <a:rPr lang="en-US" sz="2200" i="1" dirty="0"/>
              <a:t>How Assessment supports learning: Learning orientated assessment in action </a:t>
            </a:r>
            <a:r>
              <a:rPr lang="en-US" sz="2200" dirty="0"/>
              <a:t>Hong Kong: Hong Kong University Press.</a:t>
            </a:r>
            <a:endParaRPr lang="en-GB" sz="2200" dirty="0"/>
          </a:p>
          <a:p>
            <a:r>
              <a:rPr lang="en-GB" sz="2200" dirty="0"/>
              <a:t>David Carless &amp; David Boud (2018): The development of student feedback literacy: enabling uptake of feedback, Assessment &amp; Evaluation in Higher Education, DOI:10.1080/02602938.2018.1463354</a:t>
            </a:r>
          </a:p>
          <a:p>
            <a:r>
              <a:rPr lang="en-GB" sz="2200" dirty="0"/>
              <a:t>Carroll, J. and Ryan, J. (2005) </a:t>
            </a:r>
            <a:r>
              <a:rPr lang="en-GB" sz="2200" i="1" dirty="0"/>
              <a:t>Teaching International students: improving learning for all. </a:t>
            </a:r>
            <a:r>
              <a:rPr lang="en-GB" sz="2200" dirty="0"/>
              <a:t>London: Routledge SEDA series.</a:t>
            </a:r>
          </a:p>
          <a:p>
            <a:r>
              <a:rPr lang="en-GB" sz="2200" dirty="0"/>
              <a:t>Crooks, T. (1988) </a:t>
            </a:r>
            <a:r>
              <a:rPr lang="en-GB" sz="2200" i="1" dirty="0"/>
              <a:t>Assessing student performance, </a:t>
            </a:r>
            <a:r>
              <a:rPr lang="en-GB" sz="2200" dirty="0"/>
              <a:t>HERDSA Green Guide No 8 HERDSA (reprinted 1994).</a:t>
            </a:r>
          </a:p>
          <a:p>
            <a:r>
              <a:rPr lang="en-GB" sz="2200" dirty="0" err="1"/>
              <a:t>Crosling</a:t>
            </a:r>
            <a:r>
              <a:rPr lang="en-GB" sz="2200" dirty="0"/>
              <a:t>, G., Thomas, L. and </a:t>
            </a:r>
            <a:r>
              <a:rPr lang="en-GB" sz="2200" dirty="0" err="1"/>
              <a:t>Heagney</a:t>
            </a:r>
            <a:r>
              <a:rPr lang="en-GB" sz="2200" dirty="0"/>
              <a:t>, M. (2008) </a:t>
            </a:r>
            <a:r>
              <a:rPr lang="en-GB" sz="2200" i="1" dirty="0"/>
              <a:t>Improving student retention in Higher Education,</a:t>
            </a:r>
            <a:r>
              <a:rPr lang="en-GB" sz="2200" dirty="0"/>
              <a:t> London and New York: Routledge. </a:t>
            </a:r>
          </a:p>
          <a:p>
            <a:r>
              <a:rPr lang="en-GB" sz="2200" dirty="0" err="1"/>
              <a:t>Falchikov</a:t>
            </a:r>
            <a:r>
              <a:rPr lang="en-GB" sz="2200" dirty="0"/>
              <a:t>, N. (2004) </a:t>
            </a:r>
            <a:r>
              <a:rPr lang="en-GB" sz="2200" i="1" dirty="0"/>
              <a:t>Improving Assessment through Student Involvement: Practical Solutions for Aiding Learning in Higher and Further Education,</a:t>
            </a:r>
            <a:r>
              <a:rPr lang="en-GB" sz="2200" dirty="0"/>
              <a:t> London: Routledge.</a:t>
            </a:r>
          </a:p>
        </p:txBody>
      </p:sp>
    </p:spTree>
    <p:extLst>
      <p:ext uri="{BB962C8B-B14F-4D97-AF65-F5344CB8AC3E}">
        <p14:creationId xmlns:p14="http://schemas.microsoft.com/office/powerpoint/2010/main" val="2474074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a:xfrm>
            <a:off x="457200" y="1196975"/>
            <a:ext cx="8229600" cy="4789488"/>
          </a:xfrm>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Race P. (2019) </a:t>
            </a:r>
            <a:r>
              <a:rPr lang="en-GB" i="1" dirty="0"/>
              <a:t>The lecturer’s toolkit (5</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9</a:t>
            </a:r>
          </a:p>
        </p:txBody>
      </p:sp>
      <p:sp>
        <p:nvSpPr>
          <p:cNvPr id="3" name="Content Placeholder 2"/>
          <p:cNvSpPr>
            <a:spLocks noGrp="1"/>
          </p:cNvSpPr>
          <p:nvPr>
            <p:ph idx="1"/>
          </p:nvPr>
        </p:nvSpPr>
        <p:spPr>
          <a:xfrm>
            <a:off x="460451" y="1231327"/>
            <a:ext cx="8229600" cy="4789488"/>
          </a:xfrm>
        </p:spPr>
        <p:txBody>
          <a:bodyPr/>
          <a:lstStyle/>
          <a:p>
            <a:pPr eaLnBrk="1" hangingPunct="1"/>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Seymour, D. (2005) Learning Outcomes and Assessment: developing assessment criteria for Masters-level dissertations. </a:t>
            </a:r>
            <a:r>
              <a:rPr lang="en-GB" i="1" dirty="0"/>
              <a:t>Brookes </a:t>
            </a:r>
            <a:r>
              <a:rPr lang="en-GB" i="1" dirty="0" err="1"/>
              <a:t>eJournal</a:t>
            </a:r>
            <a:r>
              <a:rPr lang="en-GB" i="1" dirty="0"/>
              <a:t> of Learning and Teaching</a:t>
            </a:r>
            <a:r>
              <a:rPr lang="en-GB" dirty="0"/>
              <a:t> 1(2).</a:t>
            </a:r>
          </a:p>
          <a:p>
            <a:r>
              <a:rPr lang="en-GB" dirty="0"/>
              <a:t>Winstone, N. and Carless, D. (2020) ‘Designing effective feedback processes in Higher Education: a learning-focussed approach’ Routledge London and New York</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41600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91775" y="338138"/>
            <a:ext cx="7543800" cy="1074737"/>
          </a:xfrm>
        </p:spPr>
        <p:txBody>
          <a:bodyPr/>
          <a:lstStyle/>
          <a:p>
            <a:r>
              <a:rPr lang="en-GB" sz="2800" dirty="0"/>
              <a:t>According to QAA, Higher </a:t>
            </a:r>
            <a:r>
              <a:rPr lang="en-GB" dirty="0"/>
              <a:t>E</a:t>
            </a:r>
            <a:r>
              <a:rPr lang="en-GB" sz="2800" dirty="0"/>
              <a:t>ducation providers may offer a Master's degree with the specific intention of:</a:t>
            </a:r>
          </a:p>
        </p:txBody>
      </p:sp>
      <p:sp>
        <p:nvSpPr>
          <p:cNvPr id="10243" name="Content Placeholder 2"/>
          <p:cNvSpPr>
            <a:spLocks noGrp="1"/>
          </p:cNvSpPr>
          <p:nvPr>
            <p:ph idx="1"/>
          </p:nvPr>
        </p:nvSpPr>
        <p:spPr>
          <a:xfrm>
            <a:off x="468313" y="1434646"/>
            <a:ext cx="8229600" cy="4789488"/>
          </a:xfrm>
        </p:spPr>
        <p:txBody>
          <a:bodyPr/>
          <a:lstStyle/>
          <a:p>
            <a:pPr>
              <a:lnSpc>
                <a:spcPct val="100000"/>
              </a:lnSpc>
            </a:pPr>
            <a:r>
              <a:rPr lang="en-GB" sz="2200" dirty="0"/>
              <a:t>Enabling students to focus on a particular aspect of a broader subject area in which they have prior knowledge or experience through previous study or employment; and/or</a:t>
            </a:r>
          </a:p>
          <a:p>
            <a:pPr>
              <a:lnSpc>
                <a:spcPct val="100000"/>
              </a:lnSpc>
            </a:pPr>
            <a:r>
              <a:rPr lang="en-GB" sz="2200" dirty="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a:t>Enabling students to learn how to conduct research, often linked to a particular discipline or field of study. </a:t>
            </a:r>
          </a:p>
        </p:txBody>
      </p:sp>
    </p:spTree>
    <p:extLst>
      <p:ext uri="{BB962C8B-B14F-4D97-AF65-F5344CB8AC3E}">
        <p14:creationId xmlns:p14="http://schemas.microsoft.com/office/powerpoint/2010/main" val="96034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a:t>Characteristic outcomes of Masters degrees </a:t>
            </a:r>
            <a:br>
              <a:rPr lang="en-GB" dirty="0"/>
            </a:br>
            <a:r>
              <a:rPr lang="en-GB" dirty="0"/>
              <a:t>based on 2010 QAA in Scotland guidance</a:t>
            </a:r>
            <a:endParaRPr lang="en-GB" sz="2000" dirty="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marL="538163" indent="-538163">
              <a:lnSpc>
                <a:spcPct val="100000"/>
              </a:lnSpc>
              <a:buFont typeface="Wingdings" pitchFamily="2" charset="2"/>
              <a:buNone/>
              <a:defRPr/>
            </a:pPr>
            <a:r>
              <a:rPr lang="en-GB" sz="1900" dirty="0" err="1"/>
              <a:t>i</a:t>
            </a:r>
            <a:r>
              <a:rPr lang="en-GB" sz="1900" dirty="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a:t>iv 	Conceptual understanding that enables the student:</a:t>
            </a:r>
          </a:p>
          <a:p>
            <a:pPr marL="538163" indent="-538163">
              <a:lnSpc>
                <a:spcPct val="100000"/>
              </a:lnSpc>
              <a:defRPr/>
            </a:pPr>
            <a:r>
              <a:rPr lang="en-GB" sz="1900" dirty="0"/>
              <a:t>to evaluate critically current research and advanced scholarship in the discipline; and</a:t>
            </a:r>
          </a:p>
          <a:p>
            <a:pPr marL="538163" indent="-538163">
              <a:lnSpc>
                <a:spcPct val="100000"/>
              </a:lnSpc>
              <a:defRPr/>
            </a:pPr>
            <a:r>
              <a:rPr lang="en-GB" sz="1900" dirty="0"/>
              <a:t>to evaluate methodologies and develop critiques of them and, where appropriate, to propose new hypotheses. </a:t>
            </a:r>
          </a:p>
          <a:p>
            <a:pPr>
              <a:lnSpc>
                <a:spcPct val="100000"/>
              </a:lnSpc>
              <a:defRPr/>
            </a:pPr>
            <a:endParaRPr lang="en-GB" sz="1900" dirty="0"/>
          </a:p>
        </p:txBody>
      </p:sp>
    </p:spTree>
    <p:extLst>
      <p:ext uri="{BB962C8B-B14F-4D97-AF65-F5344CB8AC3E}">
        <p14:creationId xmlns:p14="http://schemas.microsoft.com/office/powerpoint/2010/main" val="318770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a:t>Good practice M-level Assessment examples discovered in my research include:</a:t>
            </a:r>
          </a:p>
        </p:txBody>
      </p:sp>
      <p:sp>
        <p:nvSpPr>
          <p:cNvPr id="21506" name="Content Placeholder 2"/>
          <p:cNvSpPr>
            <a:spLocks noGrp="1"/>
          </p:cNvSpPr>
          <p:nvPr>
            <p:ph idx="1"/>
          </p:nvPr>
        </p:nvSpPr>
        <p:spPr>
          <a:xfrm>
            <a:off x="214313" y="1357313"/>
            <a:ext cx="8715375" cy="4972050"/>
          </a:xfrm>
        </p:spPr>
        <p:txBody>
          <a:bodyPr/>
          <a:lstStyle/>
          <a:p>
            <a:r>
              <a:rPr lang="en-GB" dirty="0"/>
              <a:t>Highly authentic assignments, which relate closely to programme outcomes;</a:t>
            </a:r>
          </a:p>
          <a:p>
            <a:r>
              <a:rPr lang="en-GB" dirty="0"/>
              <a:t>Multiple assessments which build incrementally to final submission;</a:t>
            </a:r>
          </a:p>
          <a:p>
            <a:r>
              <a:rPr lang="en-GB" dirty="0"/>
              <a:t>Good feedback opportunities, giving students the chance to benefit from advice to improve performance;</a:t>
            </a:r>
          </a:p>
          <a:p>
            <a:r>
              <a:rPr lang="en-GB" dirty="0"/>
              <a:t>Assignments that require teamwork and group activity;</a:t>
            </a:r>
          </a:p>
          <a:p>
            <a:r>
              <a:rPr lang="en-GB" dirty="0"/>
              <a:t>Assignments that foster employability and that foster employer engagement; </a:t>
            </a:r>
          </a:p>
          <a:p>
            <a:r>
              <a:rPr lang="en-GB" dirty="0"/>
              <a:t>Assignments that are enhanced and supported by technology;</a:t>
            </a:r>
          </a:p>
          <a:p>
            <a:r>
              <a:rPr lang="en-GB" dirty="0"/>
              <a:t>Assignments</a:t>
            </a:r>
            <a:r>
              <a:rPr lang="fr-FR" dirty="0"/>
              <a:t> </a:t>
            </a:r>
            <a:r>
              <a:rPr lang="en-GB" dirty="0"/>
              <a:t>requiring</a:t>
            </a:r>
            <a:r>
              <a:rPr lang="fr-FR" dirty="0"/>
              <a:t> </a:t>
            </a:r>
            <a:r>
              <a:rPr lang="en-GB" dirty="0"/>
              <a:t>peer</a:t>
            </a:r>
            <a:r>
              <a:rPr lang="fr-FR" dirty="0"/>
              <a:t> engagement / </a:t>
            </a:r>
            <a:r>
              <a:rPr lang="en-GB" dirty="0"/>
              <a:t>peer</a:t>
            </a:r>
            <a:r>
              <a:rPr lang="fr-FR" dirty="0"/>
              <a:t> </a:t>
            </a:r>
            <a:r>
              <a:rPr lang="en-GB" dirty="0"/>
              <a:t>assessment</a:t>
            </a:r>
            <a:r>
              <a:rPr lang="fr-FR" dirty="0"/>
              <a:t>.</a:t>
            </a:r>
            <a:endParaRPr lang="en-GB" dirty="0"/>
          </a:p>
          <a:p>
            <a:endParaRPr lang="en-GB" dirty="0"/>
          </a:p>
        </p:txBody>
      </p:sp>
    </p:spTree>
    <p:extLst>
      <p:ext uri="{BB962C8B-B14F-4D97-AF65-F5344CB8AC3E}">
        <p14:creationId xmlns:p14="http://schemas.microsoft.com/office/powerpoint/2010/main" val="362603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dirty="0"/>
              <a:t>Other learning points</a:t>
            </a:r>
          </a:p>
        </p:txBody>
      </p:sp>
      <p:sp>
        <p:nvSpPr>
          <p:cNvPr id="22530" name="Content Placeholder 2"/>
          <p:cNvSpPr>
            <a:spLocks noGrp="1"/>
          </p:cNvSpPr>
          <p:nvPr>
            <p:ph idx="1"/>
          </p:nvPr>
        </p:nvSpPr>
        <p:spPr/>
        <p:txBody>
          <a:bodyPr/>
          <a:lstStyle/>
          <a:p>
            <a:r>
              <a:rPr lang="en-GB" dirty="0"/>
              <a:t>It was interesting to observe how fuzzy are common understandings of the differences between M-level and undergraduate level assessment;</a:t>
            </a:r>
          </a:p>
          <a:p>
            <a:r>
              <a:rPr lang="en-GB" dirty="0"/>
              <a:t>The importance of authentic assessment to professionally-orientated Masters programmes has been highlighted;</a:t>
            </a:r>
          </a:p>
          <a:p>
            <a:r>
              <a:rPr lang="en-GB" dirty="0"/>
              <a:t>We learned much about variations in practice at M-level between different national systems, especially in terms of duration of programmes and funding arrangements.</a:t>
            </a:r>
          </a:p>
        </p:txBody>
      </p:sp>
    </p:spTree>
    <p:extLst>
      <p:ext uri="{BB962C8B-B14F-4D97-AF65-F5344CB8AC3E}">
        <p14:creationId xmlns:p14="http://schemas.microsoft.com/office/powerpoint/2010/main" val="135622265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5417</Words>
  <Application>Microsoft Office PowerPoint</Application>
  <PresentationFormat>On-screen Show (4:3)</PresentationFormat>
  <Paragraphs>334</Paragraphs>
  <Slides>59</Slides>
  <Notes>19</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59</vt:i4>
      </vt:variant>
    </vt:vector>
  </HeadingPairs>
  <TitlesOfParts>
    <vt:vector size="79"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Meaningful assessment at Masters level </vt:lpstr>
      <vt:lpstr>This session will:</vt:lpstr>
      <vt:lpstr>At Masters level, assessment really matters!</vt:lpstr>
      <vt:lpstr>Assimilate (booklet derives from this) was a 3-year NTFS funded project</vt:lpstr>
      <vt:lpstr>Based on my research, typically, holders of the qualification will be able to:</vt:lpstr>
      <vt:lpstr>According to QAA, Higher Education providers may offer a Master's degree with the specific intention of:</vt:lpstr>
      <vt:lpstr>Characteristic outcomes of Masters degrees  based on 2010 QAA in Scotland guidance</vt:lpstr>
      <vt:lpstr>Good practice M-level Assessment examples discovered in my research include:</vt:lpstr>
      <vt:lpstr>Other learning points</vt:lpstr>
      <vt:lpstr>Enhancing Assessment and Feedback</vt:lpstr>
      <vt:lpstr>Do your international students understand UK assessment approaches?</vt:lpstr>
      <vt:lpstr>Underpinning premises for A4L</vt:lpstr>
      <vt:lpstr>PowerPoint Presentation</vt:lpstr>
      <vt:lpstr>Using assessment for learning  (Sambell et al, 2012)</vt:lpstr>
      <vt:lpstr>My fit-for-purpose model of assessment: the key questions</vt:lpstr>
      <vt:lpstr>For any assessment activity, we need to be clear about:</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Masters level assignments could include</vt:lpstr>
      <vt:lpstr>Fostering student engagement with feedback</vt:lpstr>
      <vt:lpstr>Encouraging better use of feedback </vt:lpstr>
      <vt:lpstr>Feedback literate students: (summary slide)</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Essential components of an effective assignment brief I would suggest include:</vt:lpstr>
      <vt:lpstr>What are exemplars, and how can we use them productively?</vt:lpstr>
      <vt:lpstr>Exemplars can enable students to:</vt:lpstr>
      <vt:lpstr>What can we do when using exemplars? </vt:lpstr>
      <vt:lpstr>Are your students aware of all the processes and procedures we use to ensure fair assessment? </vt:lpstr>
      <vt:lpstr>Planning to implement enhancements in  assessment &amp; feedback in your module/programme</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2019-09-20T10:35:59Z</dcterms:modified>
</cp:coreProperties>
</file>