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 id="2147483813" r:id="rId6"/>
    <p:sldMasterId id="2147483815" r:id="rId7"/>
    <p:sldMasterId id="2147483817" r:id="rId8"/>
    <p:sldMasterId id="2147483819" r:id="rId9"/>
    <p:sldMasterId id="2147483821" r:id="rId10"/>
    <p:sldMasterId id="2147483823" r:id="rId11"/>
    <p:sldMasterId id="2147483825" r:id="rId12"/>
  </p:sldMasterIdLst>
  <p:notesMasterIdLst>
    <p:notesMasterId r:id="rId71"/>
  </p:notesMasterIdLst>
  <p:handoutMasterIdLst>
    <p:handoutMasterId r:id="rId72"/>
  </p:handoutMasterIdLst>
  <p:sldIdLst>
    <p:sldId id="420" r:id="rId13"/>
    <p:sldId id="821" r:id="rId14"/>
    <p:sldId id="417" r:id="rId15"/>
    <p:sldId id="359" r:id="rId16"/>
    <p:sldId id="407" r:id="rId17"/>
    <p:sldId id="409" r:id="rId18"/>
    <p:sldId id="414" r:id="rId19"/>
    <p:sldId id="382" r:id="rId20"/>
    <p:sldId id="385" r:id="rId21"/>
    <p:sldId id="805" r:id="rId22"/>
    <p:sldId id="549" r:id="rId23"/>
    <p:sldId id="656" r:id="rId24"/>
    <p:sldId id="727" r:id="rId25"/>
    <p:sldId id="662" r:id="rId26"/>
    <p:sldId id="748" r:id="rId27"/>
    <p:sldId id="733" r:id="rId28"/>
    <p:sldId id="705" r:id="rId29"/>
    <p:sldId id="684" r:id="rId30"/>
    <p:sldId id="626" r:id="rId31"/>
    <p:sldId id="710" r:id="rId32"/>
    <p:sldId id="693" r:id="rId33"/>
    <p:sldId id="672" r:id="rId34"/>
    <p:sldId id="664" r:id="rId35"/>
    <p:sldId id="665" r:id="rId36"/>
    <p:sldId id="814" r:id="rId37"/>
    <p:sldId id="815" r:id="rId38"/>
    <p:sldId id="817" r:id="rId39"/>
    <p:sldId id="818" r:id="rId40"/>
    <p:sldId id="674" r:id="rId41"/>
    <p:sldId id="816" r:id="rId42"/>
    <p:sldId id="819" r:id="rId43"/>
    <p:sldId id="709" r:id="rId44"/>
    <p:sldId id="688" r:id="rId45"/>
    <p:sldId id="680" r:id="rId46"/>
    <p:sldId id="681" r:id="rId47"/>
    <p:sldId id="682" r:id="rId48"/>
    <p:sldId id="683" r:id="rId49"/>
    <p:sldId id="686" r:id="rId50"/>
    <p:sldId id="685" r:id="rId51"/>
    <p:sldId id="689" r:id="rId52"/>
    <p:sldId id="690" r:id="rId53"/>
    <p:sldId id="635" r:id="rId54"/>
    <p:sldId id="676" r:id="rId55"/>
    <p:sldId id="675" r:id="rId56"/>
    <p:sldId id="666" r:id="rId57"/>
    <p:sldId id="667" r:id="rId58"/>
    <p:sldId id="668" r:id="rId59"/>
    <p:sldId id="714" r:id="rId60"/>
    <p:sldId id="796" r:id="rId61"/>
    <p:sldId id="797" r:id="rId62"/>
    <p:sldId id="798" r:id="rId63"/>
    <p:sldId id="820" r:id="rId64"/>
    <p:sldId id="799" r:id="rId65"/>
    <p:sldId id="800" r:id="rId66"/>
    <p:sldId id="801" r:id="rId67"/>
    <p:sldId id="802" r:id="rId68"/>
    <p:sldId id="803" r:id="rId69"/>
    <p:sldId id="804" r:id="rId70"/>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47" autoAdjust="0"/>
    <p:restoredTop sz="94333" autoAdjust="0"/>
  </p:normalViewPr>
  <p:slideViewPr>
    <p:cSldViewPr>
      <p:cViewPr varScale="1">
        <p:scale>
          <a:sx n="88" d="100"/>
          <a:sy n="88" d="100"/>
        </p:scale>
        <p:origin x="1170" y="84"/>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40" d="100"/>
        <a:sy n="140" d="100"/>
      </p:scale>
      <p:origin x="0" y="-3063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slide" Target="slides/slide43.xml"/><Relationship Id="rId63" Type="http://schemas.openxmlformats.org/officeDocument/2006/relationships/slide" Target="slides/slide51.xml"/><Relationship Id="rId68" Type="http://schemas.openxmlformats.org/officeDocument/2006/relationships/slide" Target="slides/slide56.xml"/><Relationship Id="rId76" Type="http://schemas.openxmlformats.org/officeDocument/2006/relationships/theme" Target="theme/theme1.xml"/><Relationship Id="rId7" Type="http://schemas.openxmlformats.org/officeDocument/2006/relationships/slideMaster" Target="slideMasters/slideMaster7.xml"/><Relationship Id="rId71"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4.xml"/><Relationship Id="rId29" Type="http://schemas.openxmlformats.org/officeDocument/2006/relationships/slide" Target="slides/slide17.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slide" Target="slides/slide46.xml"/><Relationship Id="rId66" Type="http://schemas.openxmlformats.org/officeDocument/2006/relationships/slide" Target="slides/slide54.xml"/><Relationship Id="rId7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61" Type="http://schemas.openxmlformats.org/officeDocument/2006/relationships/slide" Target="slides/slide49.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slide" Target="slides/slide48.xml"/><Relationship Id="rId65" Type="http://schemas.openxmlformats.org/officeDocument/2006/relationships/slide" Target="slides/slide53.xml"/><Relationship Id="rId73"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slide" Target="slides/slide52.xml"/><Relationship Id="rId69" Type="http://schemas.openxmlformats.org/officeDocument/2006/relationships/slide" Target="slides/slide57.xml"/><Relationship Id="rId77"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slide" Target="slides/slide39.xml"/><Relationship Id="rId72"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slide" Target="slides/slide47.xml"/><Relationship Id="rId67" Type="http://schemas.openxmlformats.org/officeDocument/2006/relationships/slide" Target="slides/slide55.xml"/><Relationship Id="rId20" Type="http://schemas.openxmlformats.org/officeDocument/2006/relationships/slide" Target="slides/slide8.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slide" Target="slides/slide50.xml"/><Relationship Id="rId70" Type="http://schemas.openxmlformats.org/officeDocument/2006/relationships/slide" Target="slides/slide58.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12</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14</a:t>
            </a:fld>
            <a:endParaRPr lang="en-GB" dirty="0"/>
          </a:p>
        </p:txBody>
      </p:sp>
    </p:spTree>
    <p:extLst>
      <p:ext uri="{BB962C8B-B14F-4D97-AF65-F5344CB8AC3E}">
        <p14:creationId xmlns:p14="http://schemas.microsoft.com/office/powerpoint/2010/main" val="2759730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15</a:t>
            </a:fld>
            <a:endParaRPr lang="en-US" dirty="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dirty="0"/>
          </a:p>
        </p:txBody>
      </p:sp>
      <p:sp>
        <p:nvSpPr>
          <p:cNvPr id="60421" name="Slide Number Placeholder 3"/>
          <p:cNvSpPr txBox="1">
            <a:spLocks noGrp="1"/>
          </p:cNvSpPr>
          <p:nvPr/>
        </p:nvSpPr>
        <p:spPr bwMode="auto">
          <a:xfrm>
            <a:off x="4059181" y="8977133"/>
            <a:ext cx="3105348" cy="472567"/>
          </a:xfrm>
          <a:prstGeom prst="rect">
            <a:avLst/>
          </a:prstGeom>
          <a:noFill/>
          <a:ln w="9525">
            <a:noFill/>
            <a:miter lim="800000"/>
            <a:headEnd/>
            <a:tailEnd/>
          </a:ln>
        </p:spPr>
        <p:txBody>
          <a:bodyPr lIns="94947" tIns="47474" rIns="94947" bIns="47474" anchor="b"/>
          <a:lstStyle/>
          <a:p>
            <a:pPr algn="r"/>
            <a:fld id="{797A5476-295C-4F37-9D9E-889D798F1D04}" type="slidenum">
              <a:rPr lang="en-US" sz="1200"/>
              <a:pPr algn="r"/>
              <a:t>15</a:t>
            </a:fld>
            <a:endParaRPr lang="en-US" sz="1200" dirty="0"/>
          </a:p>
        </p:txBody>
      </p:sp>
    </p:spTree>
    <p:extLst>
      <p:ext uri="{BB962C8B-B14F-4D97-AF65-F5344CB8AC3E}">
        <p14:creationId xmlns:p14="http://schemas.microsoft.com/office/powerpoint/2010/main" val="32655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17</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19</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21</a:t>
            </a:fld>
            <a:endParaRPr lang="en-GB" dirty="0"/>
          </a:p>
        </p:txBody>
      </p:sp>
    </p:spTree>
    <p:extLst>
      <p:ext uri="{BB962C8B-B14F-4D97-AF65-F5344CB8AC3E}">
        <p14:creationId xmlns:p14="http://schemas.microsoft.com/office/powerpoint/2010/main" val="4117719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23</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24</a:t>
            </a:fld>
            <a:endParaRPr lang="en-US" dirty="0"/>
          </a:p>
        </p:txBody>
      </p:sp>
    </p:spTree>
    <p:extLst>
      <p:ext uri="{BB962C8B-B14F-4D97-AF65-F5344CB8AC3E}">
        <p14:creationId xmlns:p14="http://schemas.microsoft.com/office/powerpoint/2010/main" val="19810180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dirty="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42</a:t>
            </a:fld>
            <a:endParaRPr lang="en-US" dirty="0"/>
          </a:p>
        </p:txBody>
      </p:sp>
    </p:spTree>
    <p:extLst>
      <p:ext uri="{BB962C8B-B14F-4D97-AF65-F5344CB8AC3E}">
        <p14:creationId xmlns:p14="http://schemas.microsoft.com/office/powerpoint/2010/main" val="29277898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8A7EB679-7535-4499-998C-2E4C9FDB76DD}" type="slidenum">
              <a:rPr lang="en-US" sz="1800" kern="0">
                <a:solidFill>
                  <a:srgbClr val="000000"/>
                </a:solidFill>
              </a:rPr>
              <a:pPr defTabSz="931774" fontAlgn="auto">
                <a:spcBef>
                  <a:spcPts val="0"/>
                </a:spcBef>
                <a:spcAft>
                  <a:spcPts val="0"/>
                </a:spcAft>
                <a:defRPr/>
              </a:pPr>
              <a:t>50</a:t>
            </a:fld>
            <a:endParaRPr lang="en-US" sz="1800" kern="0">
              <a:solidFill>
                <a:srgbClr val="000000"/>
              </a:solidFill>
            </a:endParaRPr>
          </a:p>
        </p:txBody>
      </p:sp>
    </p:spTree>
    <p:extLst>
      <p:ext uri="{BB962C8B-B14F-4D97-AF65-F5344CB8AC3E}">
        <p14:creationId xmlns:p14="http://schemas.microsoft.com/office/powerpoint/2010/main" val="3338174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3</a:t>
            </a:fld>
            <a:endParaRPr lang="en-US">
              <a:solidFill>
                <a:srgbClr val="000000"/>
              </a:solidFill>
            </a:endParaRPr>
          </a:p>
        </p:txBody>
      </p:sp>
    </p:spTree>
    <p:extLst>
      <p:ext uri="{BB962C8B-B14F-4D97-AF65-F5344CB8AC3E}">
        <p14:creationId xmlns:p14="http://schemas.microsoft.com/office/powerpoint/2010/main" val="2906481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4</a:t>
            </a:fld>
            <a:endParaRPr lang="en-US" sz="1200"/>
          </a:p>
        </p:txBody>
      </p:sp>
    </p:spTree>
    <p:extLst>
      <p:ext uri="{BB962C8B-B14F-4D97-AF65-F5344CB8AC3E}">
        <p14:creationId xmlns:p14="http://schemas.microsoft.com/office/powerpoint/2010/main" val="1439776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5</a:t>
            </a:fld>
            <a:endParaRPr lang="en-US">
              <a:solidFill>
                <a:srgbClr val="000000"/>
              </a:solidFill>
            </a:endParaRPr>
          </a:p>
        </p:txBody>
      </p:sp>
    </p:spTree>
    <p:extLst>
      <p:ext uri="{BB962C8B-B14F-4D97-AF65-F5344CB8AC3E}">
        <p14:creationId xmlns:p14="http://schemas.microsoft.com/office/powerpoint/2010/main" val="3723350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6</a:t>
            </a:fld>
            <a:endParaRPr lang="en-US">
              <a:solidFill>
                <a:srgbClr val="000000"/>
              </a:solidFill>
            </a:endParaRPr>
          </a:p>
        </p:txBody>
      </p:sp>
    </p:spTree>
    <p:extLst>
      <p:ext uri="{BB962C8B-B14F-4D97-AF65-F5344CB8AC3E}">
        <p14:creationId xmlns:p14="http://schemas.microsoft.com/office/powerpoint/2010/main" val="944835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908658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8</a:t>
            </a:fld>
            <a:endParaRPr lang="en-US" dirty="0"/>
          </a:p>
        </p:txBody>
      </p:sp>
    </p:spTree>
    <p:extLst>
      <p:ext uri="{BB962C8B-B14F-4D97-AF65-F5344CB8AC3E}">
        <p14:creationId xmlns:p14="http://schemas.microsoft.com/office/powerpoint/2010/main" val="3616776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9</a:t>
            </a:fld>
            <a:endParaRPr lang="en-US" dirty="0"/>
          </a:p>
        </p:txBody>
      </p:sp>
    </p:spTree>
    <p:extLst>
      <p:ext uri="{BB962C8B-B14F-4D97-AF65-F5344CB8AC3E}">
        <p14:creationId xmlns:p14="http://schemas.microsoft.com/office/powerpoint/2010/main" val="3733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11</a:t>
            </a:fld>
            <a:endParaRPr lang="en-GB" dirty="0"/>
          </a:p>
        </p:txBody>
      </p:sp>
    </p:spTree>
    <p:extLst>
      <p:ext uri="{BB962C8B-B14F-4D97-AF65-F5344CB8AC3E}">
        <p14:creationId xmlns:p14="http://schemas.microsoft.com/office/powerpoint/2010/main" val="2270331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08/09/2019</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08/09/2019</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08/09/2019</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08/09/2019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08/09/2019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08/09/2019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7815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08/09/2019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02752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08/09/2019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5549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08/09/2019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59920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08/09/2019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3887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08/09/2019</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08/09/2019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9939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08/09/2019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804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08/09/2019</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08/09/2019</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08/09/2019</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08/09/2019</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08/09/2019</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08/09/2019</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08/09/2019</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08/09/2019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08/09/2019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250285590"/>
      </p:ext>
    </p:extLst>
  </p:cSld>
  <p:clrMap bg1="lt1" tx1="dk1" bg2="lt2" tx2="dk2" accent1="accent1" accent2="accent2" accent3="accent3" accent4="accent4" accent5="accent5" accent6="accent6" hlink="hlink" folHlink="folHlink"/>
  <p:sldLayoutIdLst>
    <p:sldLayoutId id="214748382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08/09/2019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740372625"/>
      </p:ext>
    </p:extLst>
  </p:cSld>
  <p:clrMap bg1="lt1" tx1="dk1" bg2="lt2" tx2="dk2" accent1="accent1" accent2="accent2" accent3="accent3" accent4="accent4" accent5="accent5" accent6="accent6" hlink="hlink" folHlink="folHlink"/>
  <p:sldLayoutIdLst>
    <p:sldLayoutId id="214748382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08/09/2019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17246278"/>
      </p:ext>
    </p:extLst>
  </p:cSld>
  <p:clrMap bg1="lt1" tx1="dk1" bg2="lt2" tx2="dk2" accent1="accent1" accent2="accent2" accent3="accent3" accent4="accent4" accent5="accent5" accent6="accent6" hlink="hlink" folHlink="folHlink"/>
  <p:sldLayoutIdLst>
    <p:sldLayoutId id="214748382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08/09/2019</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08/09/2019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08/09/2019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08/09/2019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2336025"/>
      </p:ext>
    </p:extLst>
  </p:cSld>
  <p:clrMap bg1="lt1" tx1="dk1" bg2="lt2" tx2="dk2" accent1="accent1" accent2="accent2" accent3="accent3" accent4="accent4" accent5="accent5" accent6="accent6" hlink="hlink" folHlink="folHlink"/>
  <p:sldLayoutIdLst>
    <p:sldLayoutId id="214748381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08/09/2019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244806412"/>
      </p:ext>
    </p:extLst>
  </p:cSld>
  <p:clrMap bg1="lt1" tx1="dk1" bg2="lt2" tx2="dk2" accent1="accent1" accent2="accent2" accent3="accent3" accent4="accent4" accent5="accent5" accent6="accent6" hlink="hlink" folHlink="folHlink"/>
  <p:sldLayoutIdLst>
    <p:sldLayoutId id="21474838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08/09/2019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712205143"/>
      </p:ext>
    </p:extLst>
  </p:cSld>
  <p:clrMap bg1="lt1" tx1="dk1" bg2="lt2" tx2="dk2" accent1="accent1" accent2="accent2" accent3="accent3" accent4="accent4" accent5="accent5" accent6="accent6" hlink="hlink" folHlink="folHlink"/>
  <p:sldLayoutIdLst>
    <p:sldLayoutId id="21474838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08/09/2019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598360777"/>
      </p:ext>
    </p:extLst>
  </p:cSld>
  <p:clrMap bg1="lt1" tx1="dk1" bg2="lt2" tx2="dk2" accent1="accent1" accent2="accent2" accent3="accent3" accent4="accent4" accent5="accent5" accent6="accent6" hlink="hlink" folHlink="folHlink"/>
  <p:sldLayoutIdLst>
    <p:sldLayoutId id="2147483820"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2" Type="http://schemas.openxmlformats.org/officeDocument/2006/relationships/hyperlink" Target="http://www.tla.ed.ac.uk/interchange" TargetMode="External"/><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2" Type="http://schemas.openxmlformats.org/officeDocument/2006/relationships/hyperlink" Target="http://www.jisc.ac.uk/whatwedo/programmes/usersandinnovation/soundsgood.aspx" TargetMode="External"/><Relationship Id="rId1" Type="http://schemas.openxmlformats.org/officeDocument/2006/relationships/slideLayout" Target="../slideLayouts/slideLayout2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dirty="0"/>
              <a:t>Meaningful assessment at Masters level</a:t>
            </a:r>
            <a:br>
              <a:rPr lang="en-GB" sz="3200" dirty="0"/>
            </a:b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dirty="0"/>
              <a:t>London School of Hygiene and Tropical Medicine</a:t>
            </a:r>
          </a:p>
          <a:p>
            <a:pPr algn="ctr" eaLnBrk="1" hangingPunct="1">
              <a:defRPr/>
            </a:pPr>
            <a:r>
              <a:rPr lang="en-GB" sz="2000" dirty="0"/>
              <a:t>12</a:t>
            </a:r>
            <a:r>
              <a:rPr lang="en-GB" sz="2000" baseline="30000" dirty="0"/>
              <a:t>th</a:t>
            </a:r>
            <a:r>
              <a:rPr lang="en-GB" sz="2000" dirty="0"/>
              <a:t> September 2019</a:t>
            </a:r>
          </a:p>
          <a:p>
            <a:pPr algn="ctr" eaLnBrk="1" hangingPunct="1">
              <a:defRPr/>
            </a:pPr>
            <a:r>
              <a:rPr lang="en-GB" b="1" dirty="0"/>
              <a:t>Sally Brown </a:t>
            </a:r>
            <a:r>
              <a:rPr lang="en-GB" dirty="0"/>
              <a:t>NTF, PFHEA, SFSEDA</a:t>
            </a:r>
            <a:endParaRPr lang="en-GB" b="1" dirty="0"/>
          </a:p>
          <a:p>
            <a:pPr algn="ctr" eaLnBrk="1" hangingPunct="1">
              <a:defRPr/>
            </a:pPr>
            <a:r>
              <a:rPr lang="en-GB" sz="2000" b="1" dirty="0"/>
              <a:t>@</a:t>
            </a:r>
            <a:r>
              <a:rPr lang="en-GB" sz="2000" b="1" dirty="0" err="1"/>
              <a:t>ProfSallyBrown</a:t>
            </a:r>
            <a:r>
              <a:rPr lang="en-GB" sz="2000" dirty="0"/>
              <a:t> 	</a:t>
            </a:r>
            <a:r>
              <a:rPr lang="en-GB" sz="2000" dirty="0">
                <a:hlinkClick r:id="rId3"/>
              </a:rPr>
              <a:t>http://sally-brown.net</a:t>
            </a:r>
            <a:r>
              <a:rPr lang="en-GB" sz="2000" dirty="0"/>
              <a:t> </a:t>
            </a:r>
          </a:p>
          <a:p>
            <a:pPr algn="ctr" eaLnBrk="1" hangingPunct="1">
              <a:defRPr/>
            </a:pPr>
            <a:endParaRPr lang="en-GB" sz="1800" b="1" dirty="0"/>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99DF-0BCA-4A81-9AB5-9274606A4E07}"/>
              </a:ext>
            </a:extLst>
          </p:cNvPr>
          <p:cNvSpPr>
            <a:spLocks noGrp="1"/>
          </p:cNvSpPr>
          <p:nvPr>
            <p:ph type="title"/>
          </p:nvPr>
        </p:nvSpPr>
        <p:spPr/>
        <p:txBody>
          <a:bodyPr/>
          <a:lstStyle/>
          <a:p>
            <a:r>
              <a:rPr lang="en-GB" dirty="0"/>
              <a:t>Enhancing Assessment and Feedback</a:t>
            </a:r>
          </a:p>
        </p:txBody>
      </p:sp>
      <p:sp>
        <p:nvSpPr>
          <p:cNvPr id="3" name="Content Placeholder 2">
            <a:extLst>
              <a:ext uri="{FF2B5EF4-FFF2-40B4-BE49-F238E27FC236}">
                <a16:creationId xmlns:a16="http://schemas.microsoft.com/office/drawing/2014/main" id="{788FEAA1-6AD1-402F-BB22-B960D7D440CB}"/>
              </a:ext>
            </a:extLst>
          </p:cNvPr>
          <p:cNvSpPr>
            <a:spLocks noGrp="1"/>
          </p:cNvSpPr>
          <p:nvPr>
            <p:ph idx="1"/>
          </p:nvPr>
        </p:nvSpPr>
        <p:spPr/>
        <p:txBody>
          <a:bodyPr/>
          <a:lstStyle/>
          <a:p>
            <a:pPr marL="0" indent="0">
              <a:buNone/>
            </a:pPr>
            <a:r>
              <a:rPr lang="en-GB" sz="2000" dirty="0"/>
              <a:t>Effective assessment is crucial for student satisfaction and achievement. This session will explore how we can review and revise our assessment approaches so that students have the best possible chance of success, particularly by:</a:t>
            </a:r>
          </a:p>
          <a:p>
            <a:r>
              <a:rPr lang="en-GB" sz="2000" dirty="0"/>
              <a:t>building students' assessment literacy and thereby enabling them better to understand how criteria and assessment practices work;</a:t>
            </a:r>
          </a:p>
          <a:p>
            <a:r>
              <a:rPr lang="en-GB" sz="2000" dirty="0"/>
              <a:t>ensuring that assessment is </a:t>
            </a:r>
            <a:r>
              <a:rPr lang="en-GB" sz="2000" i="1" dirty="0"/>
              <a:t>for</a:t>
            </a:r>
            <a:r>
              <a:rPr lang="en-GB" sz="2000" dirty="0"/>
              <a:t> not just </a:t>
            </a:r>
            <a:r>
              <a:rPr lang="en-GB" sz="2000" i="1" dirty="0"/>
              <a:t>of</a:t>
            </a:r>
            <a:r>
              <a:rPr lang="en-GB" sz="2000" dirty="0"/>
              <a:t> learning;</a:t>
            </a:r>
          </a:p>
          <a:p>
            <a:r>
              <a:rPr lang="en-GB" sz="2000" dirty="0"/>
              <a:t>fostering approaches to feedback that mean students take good note of and use the comments and advice provided by their assessors.</a:t>
            </a:r>
          </a:p>
          <a:p>
            <a:pPr marL="0" indent="0">
              <a:buNone/>
            </a:pPr>
            <a:r>
              <a:rPr lang="en-GB" sz="2000" dirty="0"/>
              <a:t>By the end of the session, participants will have had opportunities to come to grips with typical problematic aspects of assessment and feedback, and to devise strategies to ensure their own practices and approaches are fit-for-purpose and manageable by students and themselves.</a:t>
            </a:r>
          </a:p>
          <a:p>
            <a:endParaRPr lang="en-GB" dirty="0"/>
          </a:p>
        </p:txBody>
      </p:sp>
    </p:spTree>
    <p:extLst>
      <p:ext uri="{BB962C8B-B14F-4D97-AF65-F5344CB8AC3E}">
        <p14:creationId xmlns:p14="http://schemas.microsoft.com/office/powerpoint/2010/main" val="1148965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3200" b="1" dirty="0">
                <a:solidFill>
                  <a:srgbClr val="330066"/>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 for A4L</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2011);</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(Boud,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a:t>Why are we assessing?</a:t>
            </a:r>
          </a:p>
          <a:p>
            <a:r>
              <a:rPr lang="en-US" dirty="0"/>
              <a:t>What is it we are actually assessing?</a:t>
            </a:r>
          </a:p>
          <a:p>
            <a:r>
              <a:rPr lang="en-US" dirty="0"/>
              <a:t>How are we assessing?</a:t>
            </a:r>
          </a:p>
          <a:p>
            <a:r>
              <a:rPr lang="en-US" dirty="0"/>
              <a:t>Who is best placed to assess?</a:t>
            </a:r>
          </a:p>
          <a:p>
            <a:r>
              <a:rPr lang="en-US" dirty="0"/>
              <a:t>When should we assess?</a:t>
            </a:r>
          </a:p>
        </p:txBody>
      </p:sp>
    </p:spTree>
    <p:extLst>
      <p:ext uri="{BB962C8B-B14F-4D97-AF65-F5344CB8AC3E}">
        <p14:creationId xmlns:p14="http://schemas.microsoft.com/office/powerpoint/2010/main" val="1734516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03557-85B9-46A1-8406-6BC36F0C4FF6}"/>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 any assessment activity, we need to be clear about:</a:t>
            </a:r>
          </a:p>
        </p:txBody>
      </p:sp>
      <p:sp>
        <p:nvSpPr>
          <p:cNvPr id="3" name="Content Placeholder 2">
            <a:extLst>
              <a:ext uri="{FF2B5EF4-FFF2-40B4-BE49-F238E27FC236}">
                <a16:creationId xmlns:a16="http://schemas.microsoft.com/office/drawing/2014/main" id="{5EE972C6-12E3-4CD2-A580-4EF243C62BF1}"/>
              </a:ext>
            </a:extLst>
          </p:cNvPr>
          <p:cNvSpPr>
            <a:spLocks noGrp="1"/>
          </p:cNvSpPr>
          <p:nvPr>
            <p:ph idx="1"/>
          </p:nvPr>
        </p:nvSpPr>
        <p:spPr>
          <a:xfrm>
            <a:off x="143508" y="980729"/>
            <a:ext cx="8856984" cy="5005388"/>
          </a:xfrm>
        </p:spPr>
        <p:txBody>
          <a:bodyPr/>
          <a:lstStyle/>
          <a:p>
            <a:r>
              <a:rPr lang="en-GB" sz="2200" dirty="0">
                <a:solidFill>
                  <a:srgbClr val="7030A0"/>
                </a:solidFill>
              </a:rPr>
              <a:t>Aims</a:t>
            </a:r>
            <a:r>
              <a:rPr lang="en-GB" sz="2200" dirty="0"/>
              <a:t>: is this an early stage assignment, that is principally about building confidence and helping students see what is required of them, or is it a key element of their summative assessment, designment to gauge fitness to progress, or fitness-to-practice?</a:t>
            </a:r>
          </a:p>
          <a:p>
            <a:r>
              <a:rPr lang="en-GB" sz="2200" dirty="0">
                <a:solidFill>
                  <a:srgbClr val="7030A0"/>
                </a:solidFill>
              </a:rPr>
              <a:t>Scope</a:t>
            </a:r>
            <a:r>
              <a:rPr lang="en-GB" sz="2200" dirty="0"/>
              <a:t>: is this testing low level outcomes, like demonstrating recollection of key terms, or is it cognitively more demanding requiring synthesis of multiple elements, critical analysis, evaluation and reflection?</a:t>
            </a:r>
          </a:p>
          <a:p>
            <a:r>
              <a:rPr lang="en-GB" sz="2200" dirty="0">
                <a:solidFill>
                  <a:srgbClr val="7030A0"/>
                </a:solidFill>
              </a:rPr>
              <a:t>Scale</a:t>
            </a:r>
            <a:r>
              <a:rPr lang="en-GB" sz="2200" dirty="0"/>
              <a:t>: is this a small scale or a substantial task carrying a heavy weighting? Do students know how much effort and energy is needed to achieve at least a satisfactory level?</a:t>
            </a:r>
          </a:p>
          <a:p>
            <a:r>
              <a:rPr lang="en-GB" sz="2200" dirty="0">
                <a:solidFill>
                  <a:srgbClr val="7030A0"/>
                </a:solidFill>
              </a:rPr>
              <a:t>Orientation: </a:t>
            </a:r>
            <a:r>
              <a:rPr lang="en-GB" sz="2200" dirty="0"/>
              <a:t>Is the key aim to demonstrate the achievement of skills and competences, and/or to produce a definite product or is it primarily about demonstrating mastery of appropriate processes?</a:t>
            </a:r>
          </a:p>
          <a:p>
            <a:r>
              <a:rPr lang="en-GB" sz="2200" dirty="0">
                <a:solidFill>
                  <a:srgbClr val="7030A0"/>
                </a:solidFill>
              </a:rPr>
              <a:t>Constructive alignment: </a:t>
            </a:r>
            <a:r>
              <a:rPr lang="en-GB" sz="2200" dirty="0"/>
              <a:t>To what extent does the assessment closely link to the learning outcomes (and specifically the verbs used in them)?</a:t>
            </a:r>
          </a:p>
        </p:txBody>
      </p:sp>
    </p:spTree>
    <p:extLst>
      <p:ext uri="{BB962C8B-B14F-4D97-AF65-F5344CB8AC3E}">
        <p14:creationId xmlns:p14="http://schemas.microsoft.com/office/powerpoint/2010/main" val="465157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7C7DD2-DC9D-4B05-B607-1A8CBC04F2B4}"/>
              </a:ext>
            </a:extLst>
          </p:cNvPr>
          <p:cNvSpPr>
            <a:spLocks noGrp="1"/>
          </p:cNvSpPr>
          <p:nvPr>
            <p:ph type="title"/>
          </p:nvPr>
        </p:nvSpPr>
        <p:spPr/>
        <p:txBody>
          <a:bodyPr/>
          <a:lstStyle/>
          <a:p>
            <a:r>
              <a:rPr lang="en-GB" dirty="0"/>
              <a:t>This session will:</a:t>
            </a:r>
          </a:p>
        </p:txBody>
      </p:sp>
      <p:sp>
        <p:nvSpPr>
          <p:cNvPr id="5" name="Content Placeholder 4">
            <a:extLst>
              <a:ext uri="{FF2B5EF4-FFF2-40B4-BE49-F238E27FC236}">
                <a16:creationId xmlns:a16="http://schemas.microsoft.com/office/drawing/2014/main" id="{0306175C-0F99-4811-AE03-45E13777E816}"/>
              </a:ext>
            </a:extLst>
          </p:cNvPr>
          <p:cNvSpPr>
            <a:spLocks noGrp="1"/>
          </p:cNvSpPr>
          <p:nvPr>
            <p:ph idx="1"/>
          </p:nvPr>
        </p:nvSpPr>
        <p:spPr/>
        <p:txBody>
          <a:bodyPr/>
          <a:lstStyle/>
          <a:p>
            <a:r>
              <a:rPr lang="en-GB" dirty="0"/>
              <a:t>Mainly focus on Masters level assessment, but include suggestions for enhancement that also apply at other levels;</a:t>
            </a:r>
          </a:p>
          <a:p>
            <a:r>
              <a:rPr lang="en-GB" dirty="0"/>
              <a:t>Cover both face-to-face and distance-learning approaches;</a:t>
            </a:r>
          </a:p>
          <a:p>
            <a:r>
              <a:rPr lang="en-GB" dirty="0"/>
              <a:t>Aim to build on information derived from the PTES about assessment and feedback and other forms of reflections as well as scholarship and evidence-based practice to inform proposed collective changes to assessment and feedback approaches at LSHTM;</a:t>
            </a:r>
          </a:p>
          <a:p>
            <a:r>
              <a:rPr lang="en-GB" dirty="0"/>
              <a:t>Offer practical suggestions that can be adopted by individuals, teams and the institution as a whole.</a:t>
            </a:r>
          </a:p>
          <a:p>
            <a:endParaRPr lang="en-GB" dirty="0"/>
          </a:p>
        </p:txBody>
      </p:sp>
    </p:spTree>
    <p:extLst>
      <p:ext uri="{BB962C8B-B14F-4D97-AF65-F5344CB8AC3E}">
        <p14:creationId xmlns:p14="http://schemas.microsoft.com/office/powerpoint/2010/main" val="955975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D127-39D5-466F-A74D-BDE92BA2C082}"/>
              </a:ext>
            </a:extLst>
          </p:cNvPr>
          <p:cNvSpPr>
            <a:spLocks noGrp="1"/>
          </p:cNvSpPr>
          <p:nvPr>
            <p:ph type="title"/>
          </p:nvPr>
        </p:nvSpPr>
        <p:spPr/>
        <p:txBody>
          <a:bodyPr/>
          <a:lstStyle/>
          <a:p>
            <a:r>
              <a:rPr lang="en-GB" sz="3200" dirty="0"/>
              <a:t>Students tend to be more convinced about the fairness of the assessment process if</a:t>
            </a:r>
          </a:p>
        </p:txBody>
      </p:sp>
      <p:sp>
        <p:nvSpPr>
          <p:cNvPr id="3" name="Content Placeholder 2">
            <a:extLst>
              <a:ext uri="{FF2B5EF4-FFF2-40B4-BE49-F238E27FC236}">
                <a16:creationId xmlns:a16="http://schemas.microsoft.com/office/drawing/2014/main" id="{3B011CCD-46DC-4709-B00A-6492F4B28559}"/>
              </a:ext>
            </a:extLst>
          </p:cNvPr>
          <p:cNvSpPr>
            <a:spLocks noGrp="1"/>
          </p:cNvSpPr>
          <p:nvPr>
            <p:ph idx="1"/>
          </p:nvPr>
        </p:nvSpPr>
        <p:spPr/>
        <p:txBody>
          <a:bodyPr/>
          <a:lstStyle/>
          <a:p>
            <a:r>
              <a:rPr lang="en-GB" sz="2800" dirty="0"/>
              <a:t>Requirements and procedures are transparent and made readily available to them;</a:t>
            </a:r>
          </a:p>
          <a:p>
            <a:r>
              <a:rPr lang="en-GB" sz="2800" dirty="0"/>
              <a:t>They believe that the tasks they are asked to do are worthwhile and are closely linked to what course documentation indicates they should be able to know and do at the end of the programme i.e. authentic assessment;</a:t>
            </a:r>
          </a:p>
          <a:p>
            <a:r>
              <a:rPr lang="en-GB" sz="2800" dirty="0"/>
              <a:t>They fully understand the ‘rules of the game’.</a:t>
            </a:r>
          </a:p>
        </p:txBody>
      </p:sp>
    </p:spTree>
    <p:extLst>
      <p:ext uri="{BB962C8B-B14F-4D97-AF65-F5344CB8AC3E}">
        <p14:creationId xmlns:p14="http://schemas.microsoft.com/office/powerpoint/2010/main" val="4020112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971631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96975"/>
            <a:ext cx="8229600" cy="5005388"/>
          </a:xfrm>
        </p:spPr>
        <p:txBody>
          <a:bodyPr/>
          <a:lstStyle/>
          <a:p>
            <a:pPr marL="0" indent="0">
              <a:buNone/>
            </a:pPr>
            <a:r>
              <a:rPr lang="en-GB" sz="2600" dirty="0"/>
              <a:t>This can be achieved in a variety of ways, including:</a:t>
            </a:r>
          </a:p>
          <a:p>
            <a:r>
              <a:rPr lang="en-GB" sz="2600" dirty="0"/>
              <a:t>Using games and other informal activities can help make students think hard about criteria and required outcomes;</a:t>
            </a:r>
          </a:p>
          <a:p>
            <a:r>
              <a:rPr lang="en-GB" sz="2600" dirty="0"/>
              <a:t>Ensuring that briefings (in the form of documentation, and live /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2F5C9-2A8A-4994-9257-1ABC917E2438}"/>
              </a:ext>
            </a:extLst>
          </p:cNvPr>
          <p:cNvSpPr>
            <a:spLocks noGrp="1"/>
          </p:cNvSpPr>
          <p:nvPr>
            <p:ph type="title"/>
          </p:nvPr>
        </p:nvSpPr>
        <p:spPr/>
        <p:txBody>
          <a:bodyPr/>
          <a:lstStyle/>
          <a:p>
            <a:r>
              <a:rPr lang="en-GB" dirty="0"/>
              <a:t>What do we mean by ‘traditional assessment formats”? </a:t>
            </a:r>
          </a:p>
        </p:txBody>
      </p:sp>
      <p:sp>
        <p:nvSpPr>
          <p:cNvPr id="3" name="Content Placeholder 2">
            <a:extLst>
              <a:ext uri="{FF2B5EF4-FFF2-40B4-BE49-F238E27FC236}">
                <a16:creationId xmlns:a16="http://schemas.microsoft.com/office/drawing/2014/main" id="{3A5B795B-57FB-4449-86D5-7A6B58AE68D3}"/>
              </a:ext>
            </a:extLst>
          </p:cNvPr>
          <p:cNvSpPr>
            <a:spLocks noGrp="1"/>
          </p:cNvSpPr>
          <p:nvPr>
            <p:ph idx="1"/>
          </p:nvPr>
        </p:nvSpPr>
        <p:spPr/>
        <p:txBody>
          <a:bodyPr/>
          <a:lstStyle/>
          <a:p>
            <a:pPr marL="0" indent="0">
              <a:buNone/>
            </a:pPr>
            <a:r>
              <a:rPr lang="en-GB" dirty="0"/>
              <a:t>At least 80% of UK higher education assessment uses three main forms;</a:t>
            </a:r>
          </a:p>
          <a:p>
            <a:r>
              <a:rPr lang="en-GB" dirty="0"/>
              <a:t>Unseen time constrained exams of some sort;</a:t>
            </a:r>
          </a:p>
          <a:p>
            <a:r>
              <a:rPr lang="en-GB" dirty="0"/>
              <a:t>Essays where students respond to a stimulus question or title;</a:t>
            </a:r>
          </a:p>
          <a:p>
            <a:r>
              <a:rPr lang="en-GB" dirty="0"/>
              <a:t>Reports of some kind.</a:t>
            </a:r>
          </a:p>
          <a:p>
            <a:endParaRPr lang="en-GB" dirty="0"/>
          </a:p>
          <a:p>
            <a:pPr marL="0" indent="0">
              <a:buNone/>
            </a:pPr>
            <a:r>
              <a:rPr lang="en-GB" dirty="0"/>
              <a:t>These are not necessarily authentic or useful means of assessing students knowledge, capabilities and understanding.</a:t>
            </a:r>
          </a:p>
        </p:txBody>
      </p:sp>
    </p:spTree>
    <p:extLst>
      <p:ext uri="{BB962C8B-B14F-4D97-AF65-F5344CB8AC3E}">
        <p14:creationId xmlns:p14="http://schemas.microsoft.com/office/powerpoint/2010/main" val="354357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what are the principal benefits for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val="2961478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54380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Wiggins (1990) says assessment can be regarded as authentic if we can draw valid inferences about quality from the work students produce</a:t>
            </a:r>
          </a:p>
        </p:txBody>
      </p:sp>
      <p:sp>
        <p:nvSpPr>
          <p:cNvPr id="3" name="Content Placeholder 2"/>
          <p:cNvSpPr>
            <a:spLocks noGrp="1"/>
          </p:cNvSpPr>
          <p:nvPr>
            <p:ph idx="1"/>
          </p:nvPr>
        </p:nvSpPr>
        <p:spPr>
          <a:xfrm>
            <a:off x="468313" y="1772815"/>
            <a:ext cx="8229600" cy="4429547"/>
          </a:xfrm>
        </p:spPr>
        <p:txBody>
          <a:bodyPr/>
          <a:lstStyle/>
          <a:p>
            <a:r>
              <a:rPr lang="en-GB" sz="2600" dirty="0"/>
              <a:t>He proposes that we should aim to offer students assignments that present the student with the full array of tasks that mirror the priorities and challenges found in the best [teaching] activities and that attend to whether the student can craft polished, thorough and justifiable answers, performances or products.</a:t>
            </a:r>
          </a:p>
          <a:p>
            <a:r>
              <a:rPr lang="en-GB" sz="2600" dirty="0"/>
              <a:t>He says they must involve students being able to cope with potentially ill-structured challenges and roles, with incomplete information, that help them rehearse for the complex ambiguities of adult and professional life.</a:t>
            </a:r>
          </a:p>
          <a:p>
            <a:endParaRPr lang="en-GB" sz="2600" dirty="0"/>
          </a:p>
        </p:txBody>
      </p:sp>
    </p:spTree>
    <p:extLst>
      <p:ext uri="{BB962C8B-B14F-4D97-AF65-F5344CB8AC3E}">
        <p14:creationId xmlns:p14="http://schemas.microsoft.com/office/powerpoint/2010/main" val="2013726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We often assess what is easy to assess, or proxies of what’s been learned, rather than the learning itself</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 valid assessment is one that has close relevance to the criteria, which are in turn constructively aligned to the stated learning outcomes of a programme. </a:t>
            </a:r>
          </a:p>
          <a:p>
            <a:r>
              <a:rPr lang="en-GB" sz="2600" dirty="0"/>
              <a:t>Effective assessment is highly relevant to ensuring that graduates can demonstrate the knowledge, behaviours, qualities and attributes that were described in the course outline or programme specification. </a:t>
            </a:r>
          </a:p>
          <a:p>
            <a:r>
              <a:rPr lang="en-GB" sz="2600" dirty="0"/>
              <a:t>Assignments that require students to write about something, rather than be or do something, may not always be fit-for-purpose. </a:t>
            </a:r>
          </a:p>
          <a:p>
            <a:endParaRPr lang="en-GB" sz="2600" dirty="0"/>
          </a:p>
        </p:txBody>
      </p:sp>
    </p:spTree>
    <p:extLst>
      <p:ext uri="{BB962C8B-B14F-4D97-AF65-F5344CB8AC3E}">
        <p14:creationId xmlns:p14="http://schemas.microsoft.com/office/powerpoint/2010/main" val="2430580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authentic assessment engage students?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Using types of assessment that are much more like the ‘real things’ that academics or professionals do in their chosen fields can engage students in much more meaningful ways.</a:t>
            </a:r>
          </a:p>
          <a:p>
            <a:r>
              <a:rPr lang="en-GB" sz="2600" dirty="0"/>
              <a:t>A useful way to help you ascertain how authentic your assessment is could be to ask yourself where in the programme you help students answer questions in job interviews (Sambell, Brown and Graham, 2017)</a:t>
            </a:r>
          </a:p>
          <a:p>
            <a:endParaRPr lang="en-GB" sz="2600" dirty="0"/>
          </a:p>
        </p:txBody>
      </p:sp>
    </p:spTree>
    <p:extLst>
      <p:ext uri="{BB962C8B-B14F-4D97-AF65-F5344CB8AC3E}">
        <p14:creationId xmlns:p14="http://schemas.microsoft.com/office/powerpoint/2010/main" val="1473413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a:t>At Masters level, assessment really matters!</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a:t>Many Masters programmes are professionally-orientated or vocational hence the need for a strong focus on authentic assessment;</a:t>
            </a:r>
          </a:p>
          <a:p>
            <a:pPr eaLnBrk="1" hangingPunct="1">
              <a:lnSpc>
                <a:spcPct val="100000"/>
              </a:lnSpc>
            </a:pPr>
            <a:r>
              <a:rPr lang="en-GB" sz="2600" dirty="0"/>
              <a:t>Students have high levels of expectation from their tutors and assessors at Masters level;</a:t>
            </a:r>
          </a:p>
          <a:p>
            <a:pPr eaLnBrk="1" hangingPunct="1">
              <a:lnSpc>
                <a:spcPct val="100000"/>
              </a:lnSpc>
            </a:pPr>
            <a:r>
              <a:rPr lang="en-GB" sz="2600" dirty="0"/>
              <a:t>Most M-level programmes are assessed very conservatively, using written assignments including dissertations, unseen time constrained exams and essays;</a:t>
            </a:r>
          </a:p>
          <a:p>
            <a:pPr eaLnBrk="1" hangingPunct="1">
              <a:lnSpc>
                <a:spcPct val="100000"/>
              </a:lnSpc>
            </a:pPr>
            <a:r>
              <a:rPr lang="en-GB" sz="2600" dirty="0"/>
              <a:t>We need to ensure that how we assess genuinely contributes to learning.</a:t>
            </a:r>
          </a:p>
        </p:txBody>
      </p:sp>
    </p:spTree>
    <p:extLst>
      <p:ext uri="{BB962C8B-B14F-4D97-AF65-F5344CB8AC3E}">
        <p14:creationId xmlns:p14="http://schemas.microsoft.com/office/powerpoint/2010/main" val="14341391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had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1893508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579296" cy="1143000"/>
          </a:xfrm>
          <a:noFill/>
          <a:ln w="12700">
            <a:noFill/>
            <a:miter lim="800000"/>
            <a:headEnd/>
            <a:tailEnd/>
          </a:ln>
          <a:effectLst/>
        </p:spPr>
        <p:txBody>
          <a:bodyPr lIns="92075" tIns="46038" rIns="92075" bIns="46038" anchor="ctr">
            <a:normAutofit/>
          </a:bodyPr>
          <a:lstStyle/>
          <a:p>
            <a:pPr eaLnBrk="0" fontAlgn="base" hangingPunct="0">
              <a:lnSpc>
                <a:spcPct val="80000"/>
              </a:lnSpc>
              <a:spcAft>
                <a:spcPct val="0"/>
              </a:spcAft>
            </a:pPr>
            <a:r>
              <a:rPr lang="en-GB" sz="2900" b="1" dirty="0">
                <a:solidFill>
                  <a:srgbClr val="800080"/>
                </a:solidFill>
                <a:ea typeface="+mn-ea"/>
                <a:cs typeface="+mn-cs"/>
              </a:rPr>
              <a:t>Masters level assignments could include</a:t>
            </a:r>
          </a:p>
        </p:txBody>
      </p:sp>
      <p:sp>
        <p:nvSpPr>
          <p:cNvPr id="4" name="Content Placeholder 3"/>
          <p:cNvSpPr>
            <a:spLocks noGrp="1"/>
          </p:cNvSpPr>
          <p:nvPr>
            <p:ph sz="half" idx="1"/>
          </p:nvPr>
        </p:nvSpPr>
        <p:spPr>
          <a:xfrm>
            <a:off x="228600" y="764704"/>
            <a:ext cx="4267200" cy="6093296"/>
          </a:xfrm>
        </p:spPr>
        <p:txBody>
          <a:bodyPr>
            <a:noAutofit/>
          </a:bodyPr>
          <a:lstStyle/>
          <a:p>
            <a:pPr marL="0" indent="0">
              <a:buNone/>
            </a:pPr>
            <a:endParaRPr lang="en-GB" sz="2000" b="1" dirty="0"/>
          </a:p>
          <a:p>
            <a:pPr marL="0" indent="0">
              <a:buNone/>
            </a:pPr>
            <a:r>
              <a:rPr lang="en-GB" sz="2000" b="1" dirty="0"/>
              <a:t>Simulations (paper-based or computer-based)	.	</a:t>
            </a:r>
          </a:p>
          <a:p>
            <a:pPr marL="0" indent="0">
              <a:buNone/>
            </a:pPr>
            <a:r>
              <a:rPr lang="en-GB" sz="2000" b="1" dirty="0"/>
              <a:t>Multiple choice questions , with subsequent questions seeking out rationales for answers.</a:t>
            </a:r>
          </a:p>
          <a:p>
            <a:pPr marL="0" indent="0">
              <a:buNone/>
            </a:pPr>
            <a:r>
              <a:rPr lang="en-GB" sz="2000" dirty="0"/>
              <a:t>Scripts for B</a:t>
            </a:r>
            <a:r>
              <a:rPr lang="en-GB" sz="2000" b="1" dirty="0"/>
              <a:t>usiness/Elevator pitches.</a:t>
            </a:r>
          </a:p>
          <a:p>
            <a:pPr marL="0" indent="0">
              <a:buNone/>
            </a:pPr>
            <a:r>
              <a:rPr lang="en-GB" sz="2000" b="1" dirty="0"/>
              <a:t>Case studies for interrogation.</a:t>
            </a:r>
          </a:p>
          <a:p>
            <a:pPr marL="0" indent="0">
              <a:buNone/>
            </a:pPr>
            <a:r>
              <a:rPr lang="en-GB" sz="2000" dirty="0"/>
              <a:t>The requirement to write e</a:t>
            </a:r>
            <a:r>
              <a:rPr lang="en-GB" sz="2000" b="1" dirty="0"/>
              <a:t>xecutive summaries of complex documents.</a:t>
            </a:r>
          </a:p>
          <a:p>
            <a:pPr marL="0" indent="0">
              <a:buNone/>
            </a:pPr>
            <a:r>
              <a:rPr lang="en-GB" sz="2000" b="1" dirty="0"/>
              <a:t>Reports of</a:t>
            </a:r>
            <a:r>
              <a:rPr lang="en-GB" sz="2000" dirty="0"/>
              <a:t> P</a:t>
            </a:r>
            <a:r>
              <a:rPr lang="en-GB" sz="2000" b="1" dirty="0"/>
              <a:t>roject outputs .</a:t>
            </a:r>
          </a:p>
          <a:p>
            <a:pPr marL="0" indent="0">
              <a:buNone/>
            </a:pPr>
            <a:r>
              <a:rPr lang="en-GB" sz="2000" dirty="0"/>
              <a:t>Action plans based on project activity undertaken.</a:t>
            </a:r>
          </a:p>
        </p:txBody>
      </p:sp>
      <p:sp>
        <p:nvSpPr>
          <p:cNvPr id="5" name="Content Placeholder 4"/>
          <p:cNvSpPr>
            <a:spLocks noGrp="1"/>
          </p:cNvSpPr>
          <p:nvPr>
            <p:ph sz="half" idx="2"/>
          </p:nvPr>
        </p:nvSpPr>
        <p:spPr>
          <a:xfrm>
            <a:off x="4648200" y="764704"/>
            <a:ext cx="4495800" cy="5864696"/>
          </a:xfrm>
        </p:spPr>
        <p:txBody>
          <a:bodyPr>
            <a:noAutofit/>
          </a:bodyPr>
          <a:lstStyle/>
          <a:p>
            <a:pPr marL="0" indent="0">
              <a:buNone/>
            </a:pPr>
            <a:r>
              <a:rPr lang="en-GB" sz="2000" b="1" dirty="0"/>
              <a:t>		</a:t>
            </a:r>
          </a:p>
          <a:p>
            <a:pPr marL="0" indent="0">
              <a:buNone/>
            </a:pPr>
            <a:r>
              <a:rPr lang="en-GB" sz="2000" b="1" dirty="0"/>
              <a:t>In-tray exercises where students are required to prioritise and use a variety of documents, graphs, tables etc in real time.</a:t>
            </a:r>
          </a:p>
          <a:p>
            <a:pPr marL="0" indent="0">
              <a:buNone/>
            </a:pPr>
            <a:r>
              <a:rPr lang="en-GB" sz="2000" b="1" dirty="0"/>
              <a:t>Short-answer questions which can be marked electronically.</a:t>
            </a:r>
          </a:p>
          <a:p>
            <a:pPr marL="0" indent="0">
              <a:buNone/>
            </a:pPr>
            <a:r>
              <a:rPr lang="en-GB" sz="2000" b="1" dirty="0"/>
              <a:t>Reflective commentaries of practical experience.</a:t>
            </a:r>
            <a:br>
              <a:rPr lang="en-GB" sz="2000" b="1" dirty="0"/>
            </a:br>
            <a:r>
              <a:rPr lang="en-GB" sz="2000" b="1" dirty="0"/>
              <a:t>Critical incident accounts, where students are asked, for example following a placement or project, to write say 200 words on Context, Action taken, Rationale for action, </a:t>
            </a:r>
            <a:r>
              <a:rPr lang="en-GB" sz="2000" dirty="0"/>
              <a:t>L</a:t>
            </a:r>
            <a:r>
              <a:rPr lang="en-GB" sz="2000" b="1" dirty="0"/>
              <a:t>iterature review guiding choice of action, Report of outturn, Indication of what has been learned and what would be done differently next time.</a:t>
            </a:r>
          </a:p>
          <a:p>
            <a:pPr marL="0" indent="0">
              <a:buNone/>
            </a:pPr>
            <a:endParaRPr lang="en-GB" sz="1400" dirty="0"/>
          </a:p>
        </p:txBody>
      </p:sp>
    </p:spTree>
    <p:extLst>
      <p:ext uri="{BB962C8B-B14F-4D97-AF65-F5344CB8AC3E}">
        <p14:creationId xmlns:p14="http://schemas.microsoft.com/office/powerpoint/2010/main" val="6327827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a:t>
            </a:r>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1412875"/>
            <a:ext cx="8363271" cy="4789488"/>
          </a:xfrm>
        </p:spPr>
        <p:txBody>
          <a:bodyPr/>
          <a:lstStyle/>
          <a:p>
            <a:pPr lvl="0"/>
            <a:r>
              <a:rPr lang="en-GB" dirty="0"/>
              <a:t>Emphasise early on the importance to students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(Hounsell,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dirty="0"/>
              <a:t>Assimilate (booklet derives from this) was a 3-year NTFS funded project</a:t>
            </a:r>
          </a:p>
        </p:txBody>
      </p:sp>
      <p:sp>
        <p:nvSpPr>
          <p:cNvPr id="17410" name="Content Placeholder 2"/>
          <p:cNvSpPr>
            <a:spLocks noGrp="1"/>
          </p:cNvSpPr>
          <p:nvPr>
            <p:ph idx="1"/>
          </p:nvPr>
        </p:nvSpPr>
        <p:spPr/>
        <p:txBody>
          <a:bodyPr/>
          <a:lstStyle/>
          <a:p>
            <a:r>
              <a:rPr lang="en-GB" dirty="0"/>
              <a:t>We explored innovative assessment at Masters level using research funding from the National Teaching Fellowship scheme. </a:t>
            </a:r>
          </a:p>
          <a:p>
            <a:r>
              <a:rPr lang="en-GB" dirty="0"/>
              <a:t>Recognising that limited prior research had been undertaken in this area, my research reviewed assessment methods used to assess at this level, particularly exploring authentic assessment.</a:t>
            </a:r>
          </a:p>
          <a:p>
            <a:r>
              <a:rPr lang="en-GB" dirty="0"/>
              <a:t>Interviews were undertaken in the UK and internationally by students and team members to elicit information about diverse approaches and to produce case studies showcasing innovations. </a:t>
            </a:r>
          </a:p>
          <a:p>
            <a:endParaRPr lang="en-GB" dirty="0"/>
          </a:p>
        </p:txBody>
      </p:sp>
    </p:spTree>
    <p:extLst>
      <p:ext uri="{BB962C8B-B14F-4D97-AF65-F5344CB8AC3E}">
        <p14:creationId xmlns:p14="http://schemas.microsoft.com/office/powerpoint/2010/main" val="5454109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val="40856675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25466492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14158443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38601990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 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sz="2800" dirty="0"/>
              <a:t>As an individual, are there changes you would like to make to your assessment practices?</a:t>
            </a:r>
          </a:p>
          <a:p>
            <a:r>
              <a:rPr lang="en-GB" sz="2800" dirty="0"/>
              <a:t>Thinking about the teams you work with, are there ways in which you could use ideas from today’s session to help make your assessment more authentic?</a:t>
            </a:r>
          </a:p>
          <a:p>
            <a:r>
              <a:rPr lang="en-GB" sz="2800" dirty="0"/>
              <a:t>How could your influence impact more widely on colleagues across the university?</a:t>
            </a:r>
          </a:p>
          <a:p>
            <a:endParaRPr lang="en-GB" sz="2800" dirty="0"/>
          </a:p>
        </p:txBody>
      </p:sp>
    </p:spTree>
    <p:extLst>
      <p:ext uri="{BB962C8B-B14F-4D97-AF65-F5344CB8AC3E}">
        <p14:creationId xmlns:p14="http://schemas.microsoft.com/office/powerpoint/2010/main" val="3384811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a:t>Based on my research, typically, holders of the qualification will be able to:</a:t>
            </a:r>
            <a:endParaRPr lang="en-GB" sz="2400" dirty="0"/>
          </a:p>
        </p:txBody>
      </p:sp>
      <p:sp>
        <p:nvSpPr>
          <p:cNvPr id="23555" name="Content Placeholder 2"/>
          <p:cNvSpPr>
            <a:spLocks noGrp="1"/>
          </p:cNvSpPr>
          <p:nvPr>
            <p:ph idx="1"/>
          </p:nvPr>
        </p:nvSpPr>
        <p:spPr>
          <a:xfrm>
            <a:off x="468313" y="1196975"/>
            <a:ext cx="8229600" cy="5005388"/>
          </a:xfrm>
        </p:spPr>
        <p:txBody>
          <a:bodyPr/>
          <a:lstStyle/>
          <a:p>
            <a:pPr>
              <a:lnSpc>
                <a:spcPct val="100000"/>
              </a:lnSpc>
              <a:defRPr/>
            </a:pPr>
            <a:r>
              <a:rPr lang="en-GB" sz="2200" dirty="0"/>
              <a:t>deal with </a:t>
            </a:r>
            <a:r>
              <a:rPr lang="en-GB" sz="2200" dirty="0">
                <a:solidFill>
                  <a:schemeClr val="tx2">
                    <a:lumMod val="60000"/>
                    <a:lumOff val="40000"/>
                  </a:schemeClr>
                </a:solidFill>
              </a:rPr>
              <a:t>complex</a:t>
            </a:r>
            <a:r>
              <a:rPr lang="en-GB" sz="2200" dirty="0"/>
              <a:t> issues both systematically and creatively, make sound judgements in the absence of complete data, and communicate their conclusions clearly to specialist and non-specialist audiences; </a:t>
            </a:r>
          </a:p>
          <a:p>
            <a:pPr>
              <a:lnSpc>
                <a:spcPct val="100000"/>
              </a:lnSpc>
              <a:defRPr/>
            </a:pPr>
            <a:r>
              <a:rPr lang="en-GB" sz="2200" dirty="0"/>
              <a:t>demonstrate </a:t>
            </a:r>
            <a:r>
              <a:rPr lang="en-GB" sz="2200" dirty="0">
                <a:solidFill>
                  <a:schemeClr val="tx2">
                    <a:lumMod val="60000"/>
                    <a:lumOff val="40000"/>
                  </a:schemeClr>
                </a:solidFill>
              </a:rPr>
              <a:t>self-direction and originality </a:t>
            </a:r>
            <a:r>
              <a:rPr lang="en-GB" sz="2200" dirty="0"/>
              <a:t>in tackling and solving problems, and act </a:t>
            </a:r>
            <a:r>
              <a:rPr lang="en-GB" sz="2200" dirty="0">
                <a:solidFill>
                  <a:schemeClr val="tx2">
                    <a:lumMod val="60000"/>
                    <a:lumOff val="40000"/>
                  </a:schemeClr>
                </a:solidFill>
              </a:rPr>
              <a:t>autonomousl</a:t>
            </a:r>
            <a:r>
              <a:rPr lang="en-GB" sz="2200" dirty="0"/>
              <a:t>y in planning and implementing tasks at a professional or equivalent level; </a:t>
            </a:r>
          </a:p>
          <a:p>
            <a:pPr>
              <a:lnSpc>
                <a:spcPct val="100000"/>
              </a:lnSpc>
              <a:defRPr/>
            </a:pPr>
            <a:r>
              <a:rPr lang="en-GB" sz="2200" dirty="0"/>
              <a:t>continue to </a:t>
            </a:r>
            <a:r>
              <a:rPr lang="en-GB" sz="2200" dirty="0">
                <a:solidFill>
                  <a:schemeClr val="tx2">
                    <a:lumMod val="60000"/>
                    <a:lumOff val="40000"/>
                  </a:schemeClr>
                </a:solidFill>
              </a:rPr>
              <a:t>advance</a:t>
            </a:r>
            <a:r>
              <a:rPr lang="en-GB" sz="2200" dirty="0"/>
              <a:t> their knowledge and understanding, and develop </a:t>
            </a:r>
            <a:r>
              <a:rPr lang="en-GB" sz="2200" dirty="0">
                <a:solidFill>
                  <a:schemeClr val="tx2">
                    <a:lumMod val="60000"/>
                    <a:lumOff val="40000"/>
                  </a:schemeClr>
                </a:solidFill>
              </a:rPr>
              <a:t>new </a:t>
            </a:r>
            <a:r>
              <a:rPr lang="en-GB" sz="2200" dirty="0"/>
              <a:t>skills to a high level; and will have: </a:t>
            </a:r>
          </a:p>
          <a:p>
            <a:pPr>
              <a:lnSpc>
                <a:spcPct val="100000"/>
              </a:lnSpc>
              <a:defRPr/>
            </a:pPr>
            <a:r>
              <a:rPr lang="en-GB" sz="2200" dirty="0"/>
              <a:t>the qualities and </a:t>
            </a:r>
            <a:r>
              <a:rPr lang="en-GB" sz="2200" dirty="0">
                <a:solidFill>
                  <a:schemeClr val="tx2">
                    <a:lumMod val="60000"/>
                    <a:lumOff val="40000"/>
                  </a:schemeClr>
                </a:solidFill>
              </a:rPr>
              <a:t>transferable skills </a:t>
            </a:r>
            <a:r>
              <a:rPr lang="en-GB" sz="2200" dirty="0"/>
              <a:t>necessary for employment requiring: (</a:t>
            </a:r>
            <a:r>
              <a:rPr lang="en-GB" sz="2200" dirty="0" err="1"/>
              <a:t>i</a:t>
            </a:r>
            <a:r>
              <a:rPr lang="en-GB" sz="2200" dirty="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sz="2200" dirty="0"/>
          </a:p>
        </p:txBody>
      </p:sp>
    </p:spTree>
    <p:extLst>
      <p:ext uri="{BB962C8B-B14F-4D97-AF65-F5344CB8AC3E}">
        <p14:creationId xmlns:p14="http://schemas.microsoft.com/office/powerpoint/2010/main" val="36204056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r>
              <a:rPr lang="en-GB" dirty="0"/>
              <a:t>Assessment Reform Group (1999) </a:t>
            </a:r>
            <a:r>
              <a:rPr lang="en-GB" i="1" dirty="0"/>
              <a:t>Assessment for Learning: Beyond the black box, </a:t>
            </a:r>
            <a:r>
              <a:rPr lang="en-GB" dirty="0"/>
              <a:t>Cambridge UK, University of Cambridge School of Education. </a:t>
            </a:r>
          </a:p>
          <a:p>
            <a:r>
              <a:rPr lang="en-GB" dirty="0"/>
              <a:t>Bain, K. (2004) </a:t>
            </a:r>
            <a:r>
              <a:rPr lang="en-GB" i="1" dirty="0"/>
              <a:t>What the best College Teachers do</a:t>
            </a:r>
            <a:r>
              <a:rPr lang="en-GB" dirty="0"/>
              <a:t>, Cambridge: Harvard University Press.</a:t>
            </a:r>
          </a:p>
          <a:p>
            <a:r>
              <a:rPr lang="en-GB" dirty="0"/>
              <a:t>Biggs, J. and Tang, C. (2011) </a:t>
            </a:r>
            <a:r>
              <a:rPr lang="en-GB" i="1" dirty="0"/>
              <a:t>Teaching for Quality Learning at University, </a:t>
            </a:r>
            <a:r>
              <a:rPr lang="en-GB" dirty="0"/>
              <a:t>Maidenhead: Open University Press.</a:t>
            </a:r>
          </a:p>
          <a:p>
            <a:r>
              <a:rPr lang="en-GB" dirty="0" err="1"/>
              <a:t>Bloxham</a:t>
            </a:r>
            <a:r>
              <a:rPr lang="en-GB" dirty="0"/>
              <a:t>, S. and Boyd, P. (2007) </a:t>
            </a:r>
            <a:r>
              <a:rPr lang="en-GB" i="1" dirty="0"/>
              <a:t>Developing effective assessment in higher education: a practical guide</a:t>
            </a:r>
            <a:r>
              <a:rPr lang="en-GB" dirty="0"/>
              <a:t>, Maidenhead, Open University Press.</a:t>
            </a:r>
          </a:p>
          <a:p>
            <a:r>
              <a:rPr lang="en-GB" dirty="0" err="1"/>
              <a:t>Boud</a:t>
            </a:r>
            <a:r>
              <a:rPr lang="en-GB" dirty="0"/>
              <a:t>, D. (1995) </a:t>
            </a:r>
            <a:r>
              <a:rPr lang="en-GB" i="1" dirty="0"/>
              <a:t>Enhancing learning through self-assessment,</a:t>
            </a:r>
            <a:r>
              <a:rPr lang="en-GB" dirty="0"/>
              <a:t> London: Routledge.</a:t>
            </a:r>
          </a:p>
          <a:p>
            <a:r>
              <a:rPr lang="en-GB" dirty="0" err="1"/>
              <a:t>Boud</a:t>
            </a:r>
            <a:r>
              <a:rPr lang="en-GB" dirty="0"/>
              <a:t>, D. and Associates (2010) </a:t>
            </a:r>
            <a:r>
              <a:rPr lang="en-GB" i="1" dirty="0"/>
              <a:t>Assessment 2020: seven propositions for assessment reform in higher education </a:t>
            </a:r>
            <a:r>
              <a:rPr lang="en-GB" dirty="0"/>
              <a:t>Sydney: Australian Learning and Teaching Council.</a:t>
            </a:r>
            <a:endParaRPr lang="en-GB" sz="2000" dirty="0"/>
          </a:p>
        </p:txBody>
      </p:sp>
    </p:spTree>
    <p:extLst>
      <p:ext uri="{BB962C8B-B14F-4D97-AF65-F5344CB8AC3E}">
        <p14:creationId xmlns:p14="http://schemas.microsoft.com/office/powerpoint/2010/main" val="7411795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33398"/>
          </a:xfrm>
        </p:spPr>
        <p:txBody>
          <a:bodyPr/>
          <a:lstStyle/>
          <a:p>
            <a:r>
              <a:rPr lang="en-GB" dirty="0"/>
              <a:t>Useful references: 2</a:t>
            </a:r>
          </a:p>
        </p:txBody>
      </p:sp>
      <p:sp>
        <p:nvSpPr>
          <p:cNvPr id="3" name="Content Placeholder 2"/>
          <p:cNvSpPr>
            <a:spLocks noGrp="1"/>
          </p:cNvSpPr>
          <p:nvPr>
            <p:ph idx="1"/>
          </p:nvPr>
        </p:nvSpPr>
        <p:spPr>
          <a:xfrm>
            <a:off x="452002" y="681933"/>
            <a:ext cx="8229600" cy="5189992"/>
          </a:xfrm>
        </p:spPr>
        <p:txBody>
          <a:bodyPr/>
          <a:lstStyle/>
          <a:p>
            <a:r>
              <a:rPr lang="en-GB" sz="2200" dirty="0"/>
              <a:t>Brown, S. (2012) Assimilate compendium, Leeds, Leeds Met Press</a:t>
            </a:r>
          </a:p>
          <a:p>
            <a:r>
              <a:rPr lang="en-GB" sz="2200" dirty="0"/>
              <a:t>Brown, S. (2012) ‘What are the perceived differences between assessing at Masters level and undergraduate level assessment? Some findings from an NTFS–funded project’ Innovations in Education and Teaching International, forthcoming</a:t>
            </a:r>
          </a:p>
          <a:p>
            <a:r>
              <a:rPr lang="en-GB" sz="2200" dirty="0"/>
              <a:t>Brown, S., </a:t>
            </a:r>
            <a:r>
              <a:rPr lang="en-GB" sz="2200" dirty="0" err="1"/>
              <a:t>Deignan</a:t>
            </a:r>
            <a:r>
              <a:rPr lang="en-GB" sz="2200" dirty="0"/>
              <a:t>, T. Race, P. and Priestley, J. (2012) ‘Assessing students at Masters Level: learning points for Educational Developers’ Educational Developments, SEDA, Birmingham.</a:t>
            </a:r>
          </a:p>
          <a:p>
            <a:r>
              <a:rPr lang="en-GB" sz="2200" dirty="0"/>
              <a:t>Brown, S (2012) ‘Diverse and innovative assessment at Masters Level: alternatives to conventional written assignments’ in AISHE-J: The All Ireland Journal of Teaching and Learning in Higher Education Vol 4, No 2.</a:t>
            </a:r>
          </a:p>
          <a:p>
            <a:r>
              <a:rPr lang="en-GB" sz="2200" dirty="0"/>
              <a:t>Brown, S. (2014) </a:t>
            </a:r>
            <a:r>
              <a:rPr lang="en-GB" sz="2200" i="1" dirty="0"/>
              <a:t>Learning, teaching and assessment in higher education: global perspectives</a:t>
            </a:r>
            <a:r>
              <a:rPr lang="en-GB" sz="2200" dirty="0"/>
              <a:t>. London: Palgrave Macmillan.</a:t>
            </a:r>
          </a:p>
        </p:txBody>
      </p:sp>
    </p:spTree>
    <p:extLst>
      <p:ext uri="{BB962C8B-B14F-4D97-AF65-F5344CB8AC3E}">
        <p14:creationId xmlns:p14="http://schemas.microsoft.com/office/powerpoint/2010/main" val="30666571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CEF6F0-B0BD-4DEE-A859-4528AE18F51E}"/>
              </a:ext>
            </a:extLst>
          </p:cNvPr>
          <p:cNvSpPr>
            <a:spLocks noGrp="1"/>
          </p:cNvSpPr>
          <p:nvPr>
            <p:ph idx="1"/>
          </p:nvPr>
        </p:nvSpPr>
        <p:spPr/>
        <p:txBody>
          <a:bodyPr/>
          <a:lstStyle/>
          <a:p>
            <a:r>
              <a:rPr lang="en-GB" dirty="0"/>
              <a:t>Brown, S. and </a:t>
            </a:r>
            <a:r>
              <a:rPr lang="en-GB" dirty="0" err="1"/>
              <a:t>Glasner</a:t>
            </a:r>
            <a:r>
              <a:rPr lang="en-GB" dirty="0"/>
              <a:t>, A. (eds.) (1999) </a:t>
            </a:r>
            <a:r>
              <a:rPr lang="en-GB" i="1" dirty="0"/>
              <a:t>Assessment Matters in Higher Education, Choosing and Using Diverse Approaches</a:t>
            </a:r>
            <a:r>
              <a:rPr lang="en-GB" dirty="0"/>
              <a:t>, Maidenhead: Open University Press.</a:t>
            </a:r>
          </a:p>
          <a:p>
            <a:r>
              <a:rPr lang="en-GB" dirty="0"/>
              <a:t>Brown, S. and Knight, P. (1994) </a:t>
            </a:r>
            <a:r>
              <a:rPr lang="en-GB" i="1" dirty="0"/>
              <a:t>Assessing Learners in Higher Education</a:t>
            </a:r>
            <a:r>
              <a:rPr lang="en-GB" dirty="0"/>
              <a:t>, London: Kogan Page.</a:t>
            </a:r>
          </a:p>
          <a:p>
            <a:r>
              <a:rPr lang="en-US" dirty="0"/>
              <a:t>Brown, S. and Race, P. (2012) </a:t>
            </a:r>
            <a:r>
              <a:rPr lang="en-GB" i="1" dirty="0"/>
              <a:t>Using effective assessment to promote learning </a:t>
            </a:r>
            <a:r>
              <a:rPr lang="en-GB" dirty="0"/>
              <a:t>in Hunt, L. and Chambers, D. (2012) </a:t>
            </a:r>
            <a:r>
              <a:rPr lang="en-GB" i="1" dirty="0"/>
              <a:t>University Teaching in Focus, Victoria, Australia, Acer Press. P74-91</a:t>
            </a:r>
            <a:endParaRPr lang="en-GB" dirty="0"/>
          </a:p>
          <a:p>
            <a:r>
              <a:rPr lang="en-GB" dirty="0"/>
              <a:t>Brown, S. Rust, C. &amp; Gibbs, G. (1994) </a:t>
            </a:r>
            <a:r>
              <a:rPr lang="en-GB" i="1" dirty="0"/>
              <a:t>Strategies for Diversifying Assessment,</a:t>
            </a:r>
            <a:r>
              <a:rPr lang="en-GB" dirty="0"/>
              <a:t> Oxford: Oxford Centre for Staff Development. </a:t>
            </a:r>
          </a:p>
          <a:p>
            <a:endParaRPr lang="en-GB" dirty="0"/>
          </a:p>
        </p:txBody>
      </p:sp>
      <p:sp>
        <p:nvSpPr>
          <p:cNvPr id="4" name="Title 1">
            <a:extLst>
              <a:ext uri="{FF2B5EF4-FFF2-40B4-BE49-F238E27FC236}">
                <a16:creationId xmlns:a16="http://schemas.microsoft.com/office/drawing/2014/main" id="{4ABB4492-9312-4B7D-BC37-CAC05A8AB3B8}"/>
              </a:ext>
            </a:extLst>
          </p:cNvPr>
          <p:cNvSpPr>
            <a:spLocks noGrp="1"/>
          </p:cNvSpPr>
          <p:nvPr>
            <p:ph type="title"/>
          </p:nvPr>
        </p:nvSpPr>
        <p:spPr>
          <a:xfrm>
            <a:off x="468313" y="118268"/>
            <a:ext cx="7543800" cy="1074737"/>
          </a:xfrm>
        </p:spPr>
        <p:txBody>
          <a:bodyPr/>
          <a:lstStyle/>
          <a:p>
            <a:r>
              <a:rPr lang="en-GB" dirty="0"/>
              <a:t>Useful references: 3</a:t>
            </a:r>
          </a:p>
        </p:txBody>
      </p:sp>
    </p:spTree>
    <p:extLst>
      <p:ext uri="{BB962C8B-B14F-4D97-AF65-F5344CB8AC3E}">
        <p14:creationId xmlns:p14="http://schemas.microsoft.com/office/powerpoint/2010/main" val="35342174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8491"/>
          </a:xfrm>
        </p:spPr>
        <p:txBody>
          <a:bodyPr/>
          <a:lstStyle/>
          <a:p>
            <a:r>
              <a:rPr lang="en-GB" dirty="0"/>
              <a:t>Useful references: 4</a:t>
            </a:r>
          </a:p>
        </p:txBody>
      </p:sp>
      <p:sp>
        <p:nvSpPr>
          <p:cNvPr id="3" name="Content Placeholder 2"/>
          <p:cNvSpPr>
            <a:spLocks noGrp="1"/>
          </p:cNvSpPr>
          <p:nvPr>
            <p:ph idx="1"/>
          </p:nvPr>
        </p:nvSpPr>
        <p:spPr>
          <a:xfrm>
            <a:off x="468313" y="930729"/>
            <a:ext cx="8229600" cy="5271634"/>
          </a:xfrm>
        </p:spPr>
        <p:txBody>
          <a:bodyPr/>
          <a:lstStyle/>
          <a:p>
            <a:r>
              <a:rPr lang="en-US" dirty="0"/>
              <a:t>Carless, D., </a:t>
            </a:r>
            <a:r>
              <a:rPr lang="en-US" dirty="0" err="1"/>
              <a:t>Joughin</a:t>
            </a:r>
            <a:r>
              <a:rPr lang="en-US" dirty="0"/>
              <a:t>, G., </a:t>
            </a:r>
            <a:r>
              <a:rPr lang="en-US" dirty="0" err="1"/>
              <a:t>Ngar</a:t>
            </a:r>
            <a:r>
              <a:rPr lang="en-US" dirty="0"/>
              <a:t>-Fun Liu </a:t>
            </a:r>
            <a:r>
              <a:rPr lang="en-US" i="1" dirty="0"/>
              <a:t>et al</a:t>
            </a:r>
            <a:r>
              <a:rPr lang="en-US" dirty="0"/>
              <a:t> (2006) </a:t>
            </a:r>
            <a:r>
              <a:rPr lang="en-US" i="1" dirty="0"/>
              <a:t>How Assessment supports learning: Learning orientated assessment in action </a:t>
            </a:r>
            <a:r>
              <a:rPr lang="en-US" dirty="0"/>
              <a:t>Hong Kong: Hong Kong University Press.</a:t>
            </a:r>
            <a:endParaRPr lang="en-GB" dirty="0"/>
          </a:p>
          <a:p>
            <a:r>
              <a:rPr lang="en-GB" dirty="0"/>
              <a:t>Carroll, J. and Ryan, J. (2005) </a:t>
            </a:r>
            <a:r>
              <a:rPr lang="en-GB" i="1" dirty="0"/>
              <a:t>Teaching International students: improving learning for all. </a:t>
            </a:r>
            <a:r>
              <a:rPr lang="en-GB" dirty="0"/>
              <a:t>London: Routledge SEDA series.</a:t>
            </a:r>
          </a:p>
          <a:p>
            <a:r>
              <a:rPr lang="en-GB" dirty="0"/>
              <a:t>Crooks, T. (1988) </a:t>
            </a:r>
            <a:r>
              <a:rPr lang="en-GB" i="1" dirty="0"/>
              <a:t>Assessing student performance, </a:t>
            </a:r>
            <a:r>
              <a:rPr lang="en-GB" dirty="0"/>
              <a:t>HERDSA Green Guide No 8 HERDSA (reprinted 1994).</a:t>
            </a:r>
          </a:p>
          <a:p>
            <a:r>
              <a:rPr lang="en-GB" dirty="0" err="1"/>
              <a:t>Crosling</a:t>
            </a:r>
            <a:r>
              <a:rPr lang="en-GB" dirty="0"/>
              <a:t>, G., Thomas, L. and </a:t>
            </a:r>
            <a:r>
              <a:rPr lang="en-GB" dirty="0" err="1"/>
              <a:t>Heagney</a:t>
            </a:r>
            <a:r>
              <a:rPr lang="en-GB" dirty="0"/>
              <a:t>, M. (2008) </a:t>
            </a:r>
            <a:r>
              <a:rPr lang="en-GB" i="1" dirty="0"/>
              <a:t>Improving student retention in Higher Education,</a:t>
            </a:r>
            <a:r>
              <a:rPr lang="en-GB" dirty="0"/>
              <a:t> London and New York: Routledge. </a:t>
            </a:r>
          </a:p>
          <a:p>
            <a:r>
              <a:rPr lang="en-GB" dirty="0" err="1"/>
              <a:t>Falchikov</a:t>
            </a:r>
            <a:r>
              <a:rPr lang="en-GB" dirty="0"/>
              <a:t>, N. (2004) </a:t>
            </a:r>
            <a:r>
              <a:rPr lang="en-GB" i="1" dirty="0"/>
              <a:t>Improving Assessment through Student Involvement: Practical Solutions for Aiding Learning in Higher and Further Education,</a:t>
            </a:r>
            <a:r>
              <a:rPr lang="en-GB" dirty="0"/>
              <a:t> London: Routledge.</a:t>
            </a:r>
          </a:p>
        </p:txBody>
      </p:sp>
    </p:spTree>
    <p:extLst>
      <p:ext uri="{BB962C8B-B14F-4D97-AF65-F5344CB8AC3E}">
        <p14:creationId xmlns:p14="http://schemas.microsoft.com/office/powerpoint/2010/main" val="35011150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5</a:t>
            </a:r>
          </a:p>
        </p:txBody>
      </p:sp>
      <p:sp>
        <p:nvSpPr>
          <p:cNvPr id="3" name="Content Placeholder 2"/>
          <p:cNvSpPr>
            <a:spLocks noGrp="1"/>
          </p:cNvSpPr>
          <p:nvPr>
            <p:ph idx="1"/>
          </p:nvPr>
        </p:nvSpPr>
        <p:spPr/>
        <p:txBody>
          <a:bodyPr/>
          <a:lstStyle/>
          <a:p>
            <a:r>
              <a:rPr lang="en-GB" dirty="0"/>
              <a:t>Gibbs, G. (1999) </a:t>
            </a:r>
            <a:r>
              <a:rPr lang="en-GB" i="1" dirty="0"/>
              <a:t>Using assessment strategically to change the way students learn</a:t>
            </a:r>
            <a:r>
              <a:rPr lang="en-GB" dirty="0"/>
              <a:t>, in Brown S. &amp; </a:t>
            </a:r>
            <a:r>
              <a:rPr lang="en-GB" dirty="0" err="1"/>
              <a:t>Glasner</a:t>
            </a:r>
            <a:r>
              <a:rPr lang="en-GB" dirty="0"/>
              <a:t>, A. (eds.), </a:t>
            </a:r>
            <a:r>
              <a:rPr lang="en-GB" i="1" dirty="0"/>
              <a:t>Assessment Matters in Higher Education: Choosing and Using Diverse Approaches, </a:t>
            </a:r>
            <a:r>
              <a:rPr lang="en-GB" dirty="0"/>
              <a:t>Maidenhead: SRHE/Open University Press.</a:t>
            </a:r>
          </a:p>
          <a:p>
            <a:r>
              <a:rPr lang="en-GB" dirty="0"/>
              <a:t>Higher Education Academy (2012) </a:t>
            </a:r>
            <a:r>
              <a:rPr lang="en-GB" i="1" dirty="0"/>
              <a:t>A marked improvement; transforming assessment in higher education</a:t>
            </a:r>
            <a:r>
              <a:rPr lang="en-GB" dirty="0"/>
              <a:t>, York: HEA.</a:t>
            </a:r>
          </a:p>
          <a:p>
            <a:r>
              <a:rPr lang="en-GB" dirty="0" err="1"/>
              <a:t>Hounsell</a:t>
            </a:r>
            <a:r>
              <a:rPr lang="en-GB" dirty="0"/>
              <a:t>, D. (2008). The trouble with feedback: New challenges, emerging strategies, </a:t>
            </a:r>
            <a:r>
              <a:rPr lang="en-GB" i="1" dirty="0"/>
              <a:t>Interchange, Spring</a:t>
            </a:r>
            <a:r>
              <a:rPr lang="en-GB" dirty="0"/>
              <a:t>, Accessed at </a:t>
            </a:r>
            <a:r>
              <a:rPr lang="en-GB" u="sng" dirty="0">
                <a:hlinkClick r:id="rId2"/>
              </a:rPr>
              <a:t>www.tla.ed.ac.uk/interchange</a:t>
            </a:r>
            <a:r>
              <a:rPr lang="en-GB" dirty="0"/>
              <a:t>.</a:t>
            </a:r>
          </a:p>
          <a:p>
            <a:r>
              <a:rPr lang="en-GB" dirty="0"/>
              <a:t>Knight, P. and Yorke, M. (2003) </a:t>
            </a:r>
            <a:r>
              <a:rPr lang="en-GB" i="1" dirty="0"/>
              <a:t>Assessment, learning and employability</a:t>
            </a:r>
            <a:r>
              <a:rPr lang="en-GB" dirty="0"/>
              <a:t> Maidenhead, UK: SRHE/Open University Press.</a:t>
            </a:r>
          </a:p>
        </p:txBody>
      </p:sp>
    </p:spTree>
    <p:extLst>
      <p:ext uri="{BB962C8B-B14F-4D97-AF65-F5344CB8AC3E}">
        <p14:creationId xmlns:p14="http://schemas.microsoft.com/office/powerpoint/2010/main" val="36528548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6</a:t>
            </a:r>
          </a:p>
        </p:txBody>
      </p:sp>
      <p:sp>
        <p:nvSpPr>
          <p:cNvPr id="3" name="Content Placeholder 2"/>
          <p:cNvSpPr>
            <a:spLocks noGrp="1"/>
          </p:cNvSpPr>
          <p:nvPr>
            <p:ph idx="1"/>
          </p:nvPr>
        </p:nvSpPr>
        <p:spPr/>
        <p:txBody>
          <a:bodyPr/>
          <a:lstStyle/>
          <a:p>
            <a:r>
              <a:rPr lang="en-GB" dirty="0"/>
              <a:t>McDowell, L. and Brown, S. (1998) </a:t>
            </a:r>
            <a:r>
              <a:rPr lang="en-GB" i="1" dirty="0"/>
              <a:t>Assessing students: cheating and plagiarism</a:t>
            </a:r>
            <a:r>
              <a:rPr lang="en-GB" dirty="0"/>
              <a:t>, Newcastle: Red Guide 10/11 University of Northumbria.</a:t>
            </a:r>
          </a:p>
          <a:p>
            <a:r>
              <a:rPr lang="en-GB" dirty="0" err="1"/>
              <a:t>Mentkowski</a:t>
            </a:r>
            <a:r>
              <a:rPr lang="en-GB" dirty="0"/>
              <a:t>, M. and associates (2000) p.82 </a:t>
            </a:r>
            <a:r>
              <a:rPr lang="en-GB" i="1" dirty="0"/>
              <a:t>Learning that lasts: integrating learning development and performance in college and beyond,</a:t>
            </a:r>
            <a:r>
              <a:rPr lang="en-GB" dirty="0"/>
              <a:t> San Francisco: </a:t>
            </a:r>
            <a:r>
              <a:rPr lang="en-GB" dirty="0" err="1"/>
              <a:t>Jossey</a:t>
            </a:r>
            <a:r>
              <a:rPr lang="en-GB" dirty="0"/>
              <a:t>-Bass.</a:t>
            </a:r>
          </a:p>
          <a:p>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r>
              <a:rPr lang="en-GB" dirty="0"/>
              <a:t>Morgan, C., Dunn, L., Parry, S. and O'Reilly, M. (2004) </a:t>
            </a:r>
            <a:r>
              <a:rPr lang="en-GB" i="1" dirty="0"/>
              <a:t>The student assessment handbook: New directions in traditional and online assessment, </a:t>
            </a:r>
            <a:r>
              <a:rPr lang="en-GB" dirty="0"/>
              <a:t>London, Routledge.</a:t>
            </a:r>
          </a:p>
        </p:txBody>
      </p:sp>
    </p:spTree>
    <p:extLst>
      <p:ext uri="{BB962C8B-B14F-4D97-AF65-F5344CB8AC3E}">
        <p14:creationId xmlns:p14="http://schemas.microsoft.com/office/powerpoint/2010/main" val="37316001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7</a:t>
            </a:r>
          </a:p>
        </p:txBody>
      </p:sp>
      <p:sp>
        <p:nvSpPr>
          <p:cNvPr id="3" name="Content Placeholder 2"/>
          <p:cNvSpPr>
            <a:spLocks noGrp="1"/>
          </p:cNvSpPr>
          <p:nvPr>
            <p:ph idx="1"/>
          </p:nvPr>
        </p:nvSpPr>
        <p:spPr>
          <a:xfrm>
            <a:off x="457200" y="1196975"/>
            <a:ext cx="8229600" cy="4789488"/>
          </a:xfrm>
        </p:spPr>
        <p:txBody>
          <a:bodyPr/>
          <a:lstStyle/>
          <a:p>
            <a:r>
              <a:rPr lang="en-GB" dirty="0"/>
              <a:t>Newstead, S. E., Franklyn-Stokes, A., &amp; Armstead, P. (1996) Individual differences in student cheating, </a:t>
            </a:r>
            <a:r>
              <a:rPr lang="en-GB" i="1" dirty="0"/>
              <a:t>Journal of Educational Psychology</a:t>
            </a:r>
            <a:r>
              <a:rPr lang="en-GB" dirty="0"/>
              <a:t>, 88(2), 229-241</a:t>
            </a:r>
          </a:p>
          <a:p>
            <a:r>
              <a:rPr lang="en-GB" dirty="0"/>
              <a:t>Nicol, D. J. and Macfarlane-Dick, D. (2006) Formative assessment and self-regulated learning: A model and seven principles of good feedback practice, </a:t>
            </a:r>
            <a:r>
              <a:rPr lang="en-GB" i="1" dirty="0"/>
              <a:t>Studies in Higher Education Vol 31(2), 199-218.</a:t>
            </a:r>
            <a:endParaRPr lang="en-GB" dirty="0"/>
          </a:p>
          <a:p>
            <a:r>
              <a:rPr lang="en-GB" dirty="0"/>
              <a:t>PASS project Bradford </a:t>
            </a:r>
            <a:r>
              <a:rPr lang="en-GB" u="sng" dirty="0">
                <a:hlinkClick r:id="rId2"/>
              </a:rPr>
              <a:t>http://www.pass.brad.ac.uk/</a:t>
            </a:r>
            <a:r>
              <a:rPr lang="en-GB" dirty="0"/>
              <a:t> Accessed November 2013.</a:t>
            </a:r>
          </a:p>
          <a:p>
            <a:r>
              <a:rPr lang="en-GB" dirty="0" err="1"/>
              <a:t>Peelo</a:t>
            </a:r>
            <a:r>
              <a:rPr lang="en-GB" dirty="0"/>
              <a:t>, M. T., &amp; Wareham, T. (Eds.). (2002). </a:t>
            </a:r>
            <a:r>
              <a:rPr lang="en-GB" i="1" dirty="0"/>
              <a:t>Failing students in higher education</a:t>
            </a:r>
            <a:r>
              <a:rPr lang="en-GB" dirty="0"/>
              <a:t>. Society for Research into Higher Education. </a:t>
            </a:r>
          </a:p>
          <a:p>
            <a:r>
              <a:rPr lang="en-GB" dirty="0"/>
              <a:t>Pickford, R. and Brown, S. (2006) </a:t>
            </a:r>
            <a:r>
              <a:rPr lang="en-GB" i="1" dirty="0"/>
              <a:t>Assessing skills and practice,</a:t>
            </a:r>
            <a:r>
              <a:rPr lang="en-GB" dirty="0"/>
              <a:t> London: Routledge. </a:t>
            </a:r>
          </a:p>
        </p:txBody>
      </p:sp>
    </p:spTree>
    <p:extLst>
      <p:ext uri="{BB962C8B-B14F-4D97-AF65-F5344CB8AC3E}">
        <p14:creationId xmlns:p14="http://schemas.microsoft.com/office/powerpoint/2010/main" val="4266960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p:txBody>
          <a:bodyPr/>
          <a:lstStyle/>
          <a:p>
            <a:r>
              <a:rPr lang="en-GB" dirty="0"/>
              <a:t>Race P. (2019) </a:t>
            </a:r>
            <a:r>
              <a:rPr lang="en-GB" i="1" dirty="0"/>
              <a:t>The lecturer’s toolkit (5</a:t>
            </a:r>
            <a:r>
              <a:rPr lang="en-GB" i="1" baseline="30000" dirty="0"/>
              <a:t>th</a:t>
            </a:r>
            <a:r>
              <a:rPr lang="en-GB" i="1" dirty="0"/>
              <a:t> edition),</a:t>
            </a:r>
            <a:r>
              <a:rPr lang="en-GB" dirty="0"/>
              <a:t> London: Routledge.</a:t>
            </a:r>
          </a:p>
          <a:p>
            <a:r>
              <a:rPr lang="en-GB" dirty="0"/>
              <a:t>Race, P. (2001) </a:t>
            </a:r>
            <a:r>
              <a:rPr lang="en-GB" i="1" dirty="0"/>
              <a:t>A Briefing on Self, Peer &amp; Group Assessment,</a:t>
            </a:r>
            <a:r>
              <a:rPr lang="en-GB" dirty="0"/>
              <a:t> in LTSN Generic Centre Assessment Series No 9, LTSN York.</a:t>
            </a:r>
          </a:p>
          <a:p>
            <a:r>
              <a:rPr lang="en-GB" dirty="0"/>
              <a:t>Race, P. (2014) </a:t>
            </a:r>
            <a:r>
              <a:rPr lang="en-GB" i="1" dirty="0"/>
              <a:t>Making learning happen: 3</a:t>
            </a:r>
            <a:r>
              <a:rPr lang="en-GB" i="1" baseline="30000" dirty="0"/>
              <a:t>rd</a:t>
            </a:r>
            <a:r>
              <a:rPr lang="en-GB" i="1" dirty="0"/>
              <a:t> edition, </a:t>
            </a:r>
            <a:r>
              <a:rPr lang="en-GB" dirty="0"/>
              <a:t>London: Sage. </a:t>
            </a:r>
          </a:p>
          <a:p>
            <a:r>
              <a:rPr lang="en-GB" dirty="0" err="1"/>
              <a:t>Rotheram</a:t>
            </a:r>
            <a:r>
              <a:rPr lang="en-GB" dirty="0"/>
              <a:t>, B. (2009) </a:t>
            </a:r>
            <a:r>
              <a:rPr lang="en-GB" i="1" dirty="0"/>
              <a:t>Sounds Good,</a:t>
            </a:r>
            <a:r>
              <a:rPr lang="en-GB" dirty="0"/>
              <a:t> JISC project </a:t>
            </a:r>
            <a:r>
              <a:rPr lang="en-GB" u="sng" dirty="0">
                <a:hlinkClick r:id="rId2"/>
              </a:rPr>
              <a:t>http://www.jisc.ac.uk/whatwedo/programmes/usersandinnovation/soundsgood.aspx</a:t>
            </a:r>
            <a:r>
              <a:rPr lang="en-GB" dirty="0"/>
              <a:t> </a:t>
            </a:r>
          </a:p>
          <a:p>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p:txBody>
      </p:sp>
    </p:spTree>
    <p:extLst>
      <p:ext uri="{BB962C8B-B14F-4D97-AF65-F5344CB8AC3E}">
        <p14:creationId xmlns:p14="http://schemas.microsoft.com/office/powerpoint/2010/main" val="8080494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9</a:t>
            </a:r>
          </a:p>
        </p:txBody>
      </p:sp>
      <p:sp>
        <p:nvSpPr>
          <p:cNvPr id="3" name="Content Placeholder 2"/>
          <p:cNvSpPr>
            <a:spLocks noGrp="1"/>
          </p:cNvSpPr>
          <p:nvPr>
            <p:ph idx="1"/>
          </p:nvPr>
        </p:nvSpPr>
        <p:spPr>
          <a:xfrm>
            <a:off x="460451" y="1231327"/>
            <a:ext cx="8229600" cy="4789488"/>
          </a:xfrm>
        </p:spPr>
        <p:txBody>
          <a:bodyPr/>
          <a:lstStyle/>
          <a:p>
            <a:pPr eaLnBrk="1" hangingPunct="1"/>
            <a:r>
              <a:rPr lang="en-GB" dirty="0"/>
              <a:t>Quality Assurance Agency (QAA), 2010. Master's degree characteristics. Gloucester: The Quality Assurance Agency for Higher Education </a:t>
            </a:r>
          </a:p>
          <a:p>
            <a:pPr eaLnBrk="1" hangingPunct="1"/>
            <a:r>
              <a:rPr lang="en-GB" dirty="0"/>
              <a:t>Ryan, J. (2000) </a:t>
            </a:r>
            <a:r>
              <a:rPr lang="en-GB" i="1" dirty="0"/>
              <a:t>A Guide to Teaching International Students,</a:t>
            </a:r>
            <a:r>
              <a:rPr lang="en-GB" dirty="0"/>
              <a:t> Oxford Centre for Staff and Learning Development.</a:t>
            </a:r>
          </a:p>
          <a:p>
            <a:r>
              <a:rPr lang="en-GB" dirty="0"/>
              <a:t>Sadler, D. R. (2010) Beyond feedback: Developing student capability in complex appraisal. </a:t>
            </a:r>
            <a:r>
              <a:rPr lang="en-GB" i="1" dirty="0"/>
              <a:t>Assessment &amp; Evaluation in Higher Education, 35</a:t>
            </a:r>
            <a:r>
              <a:rPr lang="en-GB" dirty="0"/>
              <a:t>(5), 535-550.</a:t>
            </a:r>
          </a:p>
          <a:p>
            <a:r>
              <a:rPr lang="en-GB" dirty="0"/>
              <a:t>Seymour, D. (2005) Learning Outcomes and Assessment: developing assessment criteria for Masters-level dissertations. </a:t>
            </a:r>
            <a:r>
              <a:rPr lang="en-GB" i="1" dirty="0"/>
              <a:t>Brookes </a:t>
            </a:r>
            <a:r>
              <a:rPr lang="en-GB" i="1" dirty="0" err="1"/>
              <a:t>eJournal</a:t>
            </a:r>
            <a:r>
              <a:rPr lang="en-GB" i="1" dirty="0"/>
              <a:t> of Learning and Teaching</a:t>
            </a:r>
            <a:r>
              <a:rPr lang="en-GB" dirty="0"/>
              <a:t> 1(2).</a:t>
            </a:r>
          </a:p>
          <a:p>
            <a:r>
              <a:rPr lang="en-GB" dirty="0"/>
              <a:t>Yorke, M. (1999) </a:t>
            </a:r>
            <a:r>
              <a:rPr lang="en-GB" i="1" dirty="0"/>
              <a:t>Leaving Early: Undergraduate Non-completion in Higher Education,</a:t>
            </a:r>
            <a:r>
              <a:rPr lang="en-GB" dirty="0"/>
              <a:t> London: Routledge.</a:t>
            </a:r>
          </a:p>
        </p:txBody>
      </p:sp>
    </p:spTree>
    <p:extLst>
      <p:ext uri="{BB962C8B-B14F-4D97-AF65-F5344CB8AC3E}">
        <p14:creationId xmlns:p14="http://schemas.microsoft.com/office/powerpoint/2010/main" val="2007725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91775" y="338138"/>
            <a:ext cx="7543800" cy="1074737"/>
          </a:xfrm>
        </p:spPr>
        <p:txBody>
          <a:bodyPr/>
          <a:lstStyle/>
          <a:p>
            <a:r>
              <a:rPr lang="en-GB" sz="2800" dirty="0"/>
              <a:t>According to QAA, Higher </a:t>
            </a:r>
            <a:r>
              <a:rPr lang="en-GB" dirty="0"/>
              <a:t>E</a:t>
            </a:r>
            <a:r>
              <a:rPr lang="en-GB" sz="2800" dirty="0"/>
              <a:t>ducation providers may offer a Master's degree with the specific intention of:</a:t>
            </a:r>
          </a:p>
        </p:txBody>
      </p:sp>
      <p:sp>
        <p:nvSpPr>
          <p:cNvPr id="10243" name="Content Placeholder 2"/>
          <p:cNvSpPr>
            <a:spLocks noGrp="1"/>
          </p:cNvSpPr>
          <p:nvPr>
            <p:ph idx="1"/>
          </p:nvPr>
        </p:nvSpPr>
        <p:spPr>
          <a:xfrm>
            <a:off x="468313" y="1434646"/>
            <a:ext cx="8229600" cy="4789488"/>
          </a:xfrm>
        </p:spPr>
        <p:txBody>
          <a:bodyPr/>
          <a:lstStyle/>
          <a:p>
            <a:pPr>
              <a:lnSpc>
                <a:spcPct val="100000"/>
              </a:lnSpc>
            </a:pPr>
            <a:r>
              <a:rPr lang="en-GB" sz="2200" dirty="0"/>
              <a:t>Enabling students to focus on a particular aspect of a broader subject area in which they have prior knowledge or experience through previous study or employment; and/or</a:t>
            </a:r>
          </a:p>
          <a:p>
            <a:pPr>
              <a:lnSpc>
                <a:spcPct val="100000"/>
              </a:lnSpc>
            </a:pPr>
            <a:r>
              <a:rPr lang="en-GB" sz="2200" dirty="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200" dirty="0"/>
              <a:t>Enabling students to learn how to conduct research, often linked to a particular discipline or field of study. </a:t>
            </a:r>
          </a:p>
        </p:txBody>
      </p:sp>
    </p:spTree>
    <p:extLst>
      <p:ext uri="{BB962C8B-B14F-4D97-AF65-F5344CB8AC3E}">
        <p14:creationId xmlns:p14="http://schemas.microsoft.com/office/powerpoint/2010/main" val="960347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a:t>Characteristic outcomes of Masters degrees </a:t>
            </a:r>
            <a:br>
              <a:rPr lang="en-GB" dirty="0"/>
            </a:br>
            <a:r>
              <a:rPr lang="en-GB" dirty="0"/>
              <a:t>based on 2010 QAA in Scotland guidance</a:t>
            </a:r>
            <a:endParaRPr lang="en-GB" sz="2000" dirty="0">
              <a:solidFill>
                <a:schemeClr val="tx2">
                  <a:lumMod val="60000"/>
                  <a:lumOff val="40000"/>
                </a:schemeClr>
              </a:solidFill>
            </a:endParaRPr>
          </a:p>
        </p:txBody>
      </p:sp>
      <p:sp>
        <p:nvSpPr>
          <p:cNvPr id="21507" name="Content Placeholder 2"/>
          <p:cNvSpPr>
            <a:spLocks noGrp="1"/>
          </p:cNvSpPr>
          <p:nvPr>
            <p:ph idx="1"/>
          </p:nvPr>
        </p:nvSpPr>
        <p:spPr>
          <a:xfrm>
            <a:off x="285750" y="1412776"/>
            <a:ext cx="8501063" cy="4916587"/>
          </a:xfrm>
        </p:spPr>
        <p:txBody>
          <a:bodyPr/>
          <a:lstStyle/>
          <a:p>
            <a:pPr marL="538163" indent="-538163">
              <a:lnSpc>
                <a:spcPct val="100000"/>
              </a:lnSpc>
              <a:buFont typeface="Wingdings" pitchFamily="2" charset="2"/>
              <a:buNone/>
              <a:defRPr/>
            </a:pPr>
            <a:r>
              <a:rPr lang="en-GB" sz="1900" dirty="0" err="1"/>
              <a:t>i</a:t>
            </a:r>
            <a:r>
              <a:rPr lang="en-GB" sz="1900" dirty="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a:t>iv 	Conceptual understanding that enables the student:</a:t>
            </a:r>
          </a:p>
          <a:p>
            <a:pPr marL="538163" indent="-538163">
              <a:lnSpc>
                <a:spcPct val="100000"/>
              </a:lnSpc>
              <a:defRPr/>
            </a:pPr>
            <a:r>
              <a:rPr lang="en-GB" sz="1900" dirty="0"/>
              <a:t>to evaluate critically current research and advanced scholarship in the discipline; and</a:t>
            </a:r>
          </a:p>
          <a:p>
            <a:pPr marL="538163" indent="-538163">
              <a:lnSpc>
                <a:spcPct val="100000"/>
              </a:lnSpc>
              <a:defRPr/>
            </a:pPr>
            <a:r>
              <a:rPr lang="en-GB" sz="1900" dirty="0"/>
              <a:t>to evaluate methodologies and develop critiques of them and, where appropriate, to propose new hypotheses. </a:t>
            </a:r>
          </a:p>
          <a:p>
            <a:pPr>
              <a:lnSpc>
                <a:spcPct val="100000"/>
              </a:lnSpc>
              <a:defRPr/>
            </a:pPr>
            <a:endParaRPr lang="en-GB" sz="1900" dirty="0"/>
          </a:p>
        </p:txBody>
      </p:sp>
    </p:spTree>
    <p:extLst>
      <p:ext uri="{BB962C8B-B14F-4D97-AF65-F5344CB8AC3E}">
        <p14:creationId xmlns:p14="http://schemas.microsoft.com/office/powerpoint/2010/main" val="3187702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3200" dirty="0"/>
              <a:t>Good practice M-level Assessment examples discovered in my research include:</a:t>
            </a:r>
          </a:p>
        </p:txBody>
      </p:sp>
      <p:sp>
        <p:nvSpPr>
          <p:cNvPr id="21506" name="Content Placeholder 2"/>
          <p:cNvSpPr>
            <a:spLocks noGrp="1"/>
          </p:cNvSpPr>
          <p:nvPr>
            <p:ph idx="1"/>
          </p:nvPr>
        </p:nvSpPr>
        <p:spPr>
          <a:xfrm>
            <a:off x="214313" y="1357313"/>
            <a:ext cx="8715375" cy="4972050"/>
          </a:xfrm>
        </p:spPr>
        <p:txBody>
          <a:bodyPr/>
          <a:lstStyle/>
          <a:p>
            <a:r>
              <a:rPr lang="en-GB" dirty="0"/>
              <a:t>Highly authentic assignments, which relate closely to programme outcomes;</a:t>
            </a:r>
          </a:p>
          <a:p>
            <a:r>
              <a:rPr lang="en-GB" dirty="0"/>
              <a:t>Multiple assessments which build incrementally to final submission;</a:t>
            </a:r>
          </a:p>
          <a:p>
            <a:r>
              <a:rPr lang="en-GB" dirty="0"/>
              <a:t>Good feedback opportunities, giving students the chance to benefit from advice to improve performance;</a:t>
            </a:r>
          </a:p>
          <a:p>
            <a:r>
              <a:rPr lang="en-GB" dirty="0"/>
              <a:t>Assignments that require teamwork and group activity;</a:t>
            </a:r>
          </a:p>
          <a:p>
            <a:r>
              <a:rPr lang="en-GB" dirty="0"/>
              <a:t>Assignments that foster employability and that foster employer engagement; </a:t>
            </a:r>
          </a:p>
          <a:p>
            <a:r>
              <a:rPr lang="en-GB" dirty="0"/>
              <a:t>Assignments that are enhanced and supported by technology;</a:t>
            </a:r>
          </a:p>
          <a:p>
            <a:r>
              <a:rPr lang="en-GB" dirty="0"/>
              <a:t>Assignments</a:t>
            </a:r>
            <a:r>
              <a:rPr lang="fr-FR" dirty="0"/>
              <a:t> </a:t>
            </a:r>
            <a:r>
              <a:rPr lang="en-GB" dirty="0"/>
              <a:t>requiring</a:t>
            </a:r>
            <a:r>
              <a:rPr lang="fr-FR" dirty="0"/>
              <a:t> </a:t>
            </a:r>
            <a:r>
              <a:rPr lang="en-GB" dirty="0"/>
              <a:t>peer</a:t>
            </a:r>
            <a:r>
              <a:rPr lang="fr-FR" dirty="0"/>
              <a:t> engagement / </a:t>
            </a:r>
            <a:r>
              <a:rPr lang="en-GB" dirty="0"/>
              <a:t>peer</a:t>
            </a:r>
            <a:r>
              <a:rPr lang="fr-FR" dirty="0"/>
              <a:t> </a:t>
            </a:r>
            <a:r>
              <a:rPr lang="en-GB" dirty="0"/>
              <a:t>assessment</a:t>
            </a:r>
            <a:r>
              <a:rPr lang="fr-FR" dirty="0"/>
              <a:t>.</a:t>
            </a:r>
            <a:endParaRPr lang="en-GB" dirty="0"/>
          </a:p>
          <a:p>
            <a:endParaRPr lang="en-GB" dirty="0"/>
          </a:p>
        </p:txBody>
      </p:sp>
    </p:spTree>
    <p:extLst>
      <p:ext uri="{BB962C8B-B14F-4D97-AF65-F5344CB8AC3E}">
        <p14:creationId xmlns:p14="http://schemas.microsoft.com/office/powerpoint/2010/main" val="3626034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dirty="0"/>
              <a:t>Other learning points</a:t>
            </a:r>
          </a:p>
        </p:txBody>
      </p:sp>
      <p:sp>
        <p:nvSpPr>
          <p:cNvPr id="22530" name="Content Placeholder 2"/>
          <p:cNvSpPr>
            <a:spLocks noGrp="1"/>
          </p:cNvSpPr>
          <p:nvPr>
            <p:ph idx="1"/>
          </p:nvPr>
        </p:nvSpPr>
        <p:spPr/>
        <p:txBody>
          <a:bodyPr/>
          <a:lstStyle/>
          <a:p>
            <a:r>
              <a:rPr lang="en-GB" dirty="0"/>
              <a:t>It was interesting to observe how fuzzy are common understandings of the differences between M-level and undergraduate level assessment;</a:t>
            </a:r>
          </a:p>
          <a:p>
            <a:r>
              <a:rPr lang="en-GB" dirty="0"/>
              <a:t>The importance of authentic assessment to professionally-orientated Masters programmes has been highlighted;</a:t>
            </a:r>
          </a:p>
          <a:p>
            <a:r>
              <a:rPr lang="en-GB" dirty="0"/>
              <a:t>We learned much about variations in practice at M-level between different national systems, especially in terms of duration of programmes and funding arrangements.</a:t>
            </a:r>
          </a:p>
        </p:txBody>
      </p:sp>
    </p:spTree>
    <p:extLst>
      <p:ext uri="{BB962C8B-B14F-4D97-AF65-F5344CB8AC3E}">
        <p14:creationId xmlns:p14="http://schemas.microsoft.com/office/powerpoint/2010/main" val="1356222652"/>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5138</Words>
  <Application>Microsoft Office PowerPoint</Application>
  <PresentationFormat>On-screen Show (4:3)</PresentationFormat>
  <Paragraphs>314</Paragraphs>
  <Slides>58</Slides>
  <Notes>19</Notes>
  <HiddenSlides>0</HiddenSlides>
  <MMClips>0</MMClips>
  <ScaleCrop>false</ScaleCrop>
  <HeadingPairs>
    <vt:vector size="6" baseType="variant">
      <vt:variant>
        <vt:lpstr>Fonts Used</vt:lpstr>
      </vt:variant>
      <vt:variant>
        <vt:i4>7</vt:i4>
      </vt:variant>
      <vt:variant>
        <vt:lpstr>Theme</vt:lpstr>
      </vt:variant>
      <vt:variant>
        <vt:i4>12</vt:i4>
      </vt:variant>
      <vt:variant>
        <vt:lpstr>Slide Titles</vt:lpstr>
      </vt:variant>
      <vt:variant>
        <vt:i4>58</vt:i4>
      </vt:variant>
    </vt:vector>
  </HeadingPairs>
  <TitlesOfParts>
    <vt:vector size="77" baseType="lpstr">
      <vt:lpstr>Arial</vt:lpstr>
      <vt:lpstr>Arial Rounded MT Bold</vt:lpstr>
      <vt:lpstr>Calibri</vt:lpstr>
      <vt:lpstr>Calibri Light</vt:lpstr>
      <vt:lpstr>Comic Sans MS</vt:lpstr>
      <vt:lpstr>Tahoma</vt:lpstr>
      <vt:lpstr>Wingdings</vt:lpstr>
      <vt:lpstr>LeedsMet template</vt:lpstr>
      <vt:lpstr>101_Custom Design</vt:lpstr>
      <vt:lpstr>Office Theme</vt:lpstr>
      <vt:lpstr>1_Office Theme</vt:lpstr>
      <vt:lpstr>13_LeedsMet template</vt:lpstr>
      <vt:lpstr>14_LeedsMet template</vt:lpstr>
      <vt:lpstr>15_LeedsMet template</vt:lpstr>
      <vt:lpstr>16_LeedsMet template</vt:lpstr>
      <vt:lpstr>17_LeedsMet template</vt:lpstr>
      <vt:lpstr>18_LeedsMet template</vt:lpstr>
      <vt:lpstr>19_LeedsMet template</vt:lpstr>
      <vt:lpstr>20_LeedsMet template</vt:lpstr>
      <vt:lpstr>Meaningful assessment at Masters level </vt:lpstr>
      <vt:lpstr>This session will:</vt:lpstr>
      <vt:lpstr>At Masters level, assessment really matters!</vt:lpstr>
      <vt:lpstr>Assimilate (booklet derives from this) was a 3-year NTFS funded project</vt:lpstr>
      <vt:lpstr>Based on my research, typically, holders of the qualification will be able to:</vt:lpstr>
      <vt:lpstr>According to QAA, Higher Education providers may offer a Master's degree with the specific intention of:</vt:lpstr>
      <vt:lpstr>Characteristic outcomes of Masters degrees  based on 2010 QAA in Scotland guidance</vt:lpstr>
      <vt:lpstr>Good practice M-level Assessment examples discovered in my research include:</vt:lpstr>
      <vt:lpstr>Other learning points</vt:lpstr>
      <vt:lpstr>Enhancing Assessment and Feedback</vt:lpstr>
      <vt:lpstr>Do your international students understand UK assessment approaches?</vt:lpstr>
      <vt:lpstr>Underpinning premises for A4L</vt:lpstr>
      <vt:lpstr>PowerPoint Presentation</vt:lpstr>
      <vt:lpstr>Using assessment for learning  (Sambell et al, 2012)</vt:lpstr>
      <vt:lpstr>My fit-for-purpose model of assessment: the key questions</vt:lpstr>
      <vt:lpstr>For any assessment activity, we need to be clear about:</vt:lpstr>
      <vt:lpstr>Formative and summative assessment</vt:lpstr>
      <vt:lpstr>The importance of dialogic feedback (Sadler)</vt:lpstr>
      <vt:lpstr>Assessment literacy: students do better if they can: </vt:lpstr>
      <vt:lpstr>Students tend to be more convinced about the fairness of the assessment process if</vt:lpstr>
      <vt:lpstr>PowerPoint Presentation</vt:lpstr>
      <vt:lpstr>Helping students better understand what is needed of them</vt:lpstr>
      <vt:lpstr>Assessment for learning: some useful thoughts</vt:lpstr>
      <vt:lpstr>Assessment for learning</vt:lpstr>
      <vt:lpstr>What do we mean by ‘traditional assessment formats”? </vt:lpstr>
      <vt:lpstr>Authentic assessment: what are the principal benefits for stakeholders?</vt:lpstr>
      <vt:lpstr>Wiggins (1990) says assessment can be regarded as authentic if we can draw valid inferences about quality from the work students produce</vt:lpstr>
      <vt:lpstr>We often assess what is easy to assess, or proxies of what’s been learned, rather than the learning itself</vt:lpstr>
      <vt:lpstr>How can authentic assessment engage students?</vt:lpstr>
      <vt:lpstr>Questions employers might ask at interview that might help us frame some of our assignments</vt:lpstr>
      <vt:lpstr>Masters level assignments could include</vt:lpstr>
      <vt:lpstr>Fostering student engagement with feedback</vt:lpstr>
      <vt:lpstr>Encouraging better use of feedback </vt:lpstr>
      <vt:lpstr>Good feedback:  (after Brown, S. (2015), Assessment, learning and teaching in higher education: global perspectives, London: Palgrave-MacMillan)</vt:lpstr>
      <vt:lpstr>Good feedback:</vt:lpstr>
      <vt:lpstr>Good feedback:</vt:lpstr>
      <vt:lpstr>Good feedback:</vt:lpstr>
      <vt:lpstr>Five things students really hate about poor feedback</vt:lpstr>
      <vt:lpstr>Five things students really hate about poor feedback</vt:lpstr>
      <vt:lpstr>Encouraging students to recognise and use the feedback we provide for them</vt:lpstr>
      <vt:lpstr>To better engage learners through feedback and assessment we can:</vt:lpstr>
      <vt:lpstr>Making assessment work well</vt:lpstr>
      <vt:lpstr>Briefings for students: setting the context</vt:lpstr>
      <vt:lpstr>Essential components of an effective assignment brief I would suggest include:</vt:lpstr>
      <vt:lpstr>What are exemplars, and how can we use them productively?</vt:lpstr>
      <vt:lpstr>Exemplars can enable students to:</vt:lpstr>
      <vt:lpstr>What can we do when using exemplars? </vt:lpstr>
      <vt:lpstr>Are your students aware of all the processes and procedures we use to ensure fair assessment? </vt:lpstr>
      <vt:lpstr>Planning to implement enhancements in  assessment &amp; feedback in your module/programme</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lpstr>Useful references: 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2019-09-08T18:14:29Z</dcterms:modified>
</cp:coreProperties>
</file>