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 id="2147483828" r:id="rId13"/>
  </p:sldMasterIdLst>
  <p:notesMasterIdLst>
    <p:notesMasterId r:id="rId90"/>
  </p:notesMasterIdLst>
  <p:handoutMasterIdLst>
    <p:handoutMasterId r:id="rId91"/>
  </p:handoutMasterIdLst>
  <p:sldIdLst>
    <p:sldId id="844" r:id="rId14"/>
    <p:sldId id="839" r:id="rId15"/>
    <p:sldId id="811" r:id="rId16"/>
    <p:sldId id="488" r:id="rId17"/>
    <p:sldId id="848" r:id="rId18"/>
    <p:sldId id="443" r:id="rId19"/>
    <p:sldId id="451" r:id="rId20"/>
    <p:sldId id="449" r:id="rId21"/>
    <p:sldId id="354" r:id="rId22"/>
    <p:sldId id="580" r:id="rId23"/>
    <p:sldId id="579" r:id="rId24"/>
    <p:sldId id="850" r:id="rId25"/>
    <p:sldId id="851" r:id="rId26"/>
    <p:sldId id="855" r:id="rId27"/>
    <p:sldId id="854" r:id="rId28"/>
    <p:sldId id="849" r:id="rId29"/>
    <p:sldId id="853" r:id="rId30"/>
    <p:sldId id="852" r:id="rId31"/>
    <p:sldId id="824" r:id="rId32"/>
    <p:sldId id="860" r:id="rId33"/>
    <p:sldId id="590" r:id="rId34"/>
    <p:sldId id="563" r:id="rId35"/>
    <p:sldId id="585" r:id="rId36"/>
    <p:sldId id="589" r:id="rId37"/>
    <p:sldId id="591" r:id="rId38"/>
    <p:sldId id="592" r:id="rId39"/>
    <p:sldId id="861" r:id="rId40"/>
    <p:sldId id="863" r:id="rId41"/>
    <p:sldId id="862" r:id="rId42"/>
    <p:sldId id="259" r:id="rId43"/>
    <p:sldId id="702" r:id="rId44"/>
    <p:sldId id="481" r:id="rId45"/>
    <p:sldId id="620" r:id="rId46"/>
    <p:sldId id="836" r:id="rId47"/>
    <p:sldId id="843" r:id="rId48"/>
    <p:sldId id="341" r:id="rId49"/>
    <p:sldId id="343" r:id="rId50"/>
    <p:sldId id="724" r:id="rId51"/>
    <p:sldId id="859" r:id="rId52"/>
    <p:sldId id="636" r:id="rId53"/>
    <p:sldId id="541" r:id="rId54"/>
    <p:sldId id="719" r:id="rId55"/>
    <p:sldId id="821" r:id="rId56"/>
    <p:sldId id="833" r:id="rId57"/>
    <p:sldId id="834" r:id="rId58"/>
    <p:sldId id="838" r:id="rId59"/>
    <p:sldId id="825" r:id="rId60"/>
    <p:sldId id="669" r:id="rId61"/>
    <p:sldId id="705" r:id="rId62"/>
    <p:sldId id="444" r:id="rId63"/>
    <p:sldId id="727" r:id="rId64"/>
    <p:sldId id="656" r:id="rId65"/>
    <p:sldId id="748" r:id="rId66"/>
    <p:sldId id="733" r:id="rId67"/>
    <p:sldId id="710" r:id="rId68"/>
    <p:sldId id="693" r:id="rId69"/>
    <p:sldId id="549" r:id="rId70"/>
    <p:sldId id="815" r:id="rId71"/>
    <p:sldId id="818" r:id="rId72"/>
    <p:sldId id="864" r:id="rId73"/>
    <p:sldId id="684" r:id="rId74"/>
    <p:sldId id="689" r:id="rId75"/>
    <p:sldId id="688" r:id="rId76"/>
    <p:sldId id="635" r:id="rId77"/>
    <p:sldId id="796" r:id="rId78"/>
    <p:sldId id="846" r:id="rId79"/>
    <p:sldId id="382" r:id="rId80"/>
    <p:sldId id="797" r:id="rId81"/>
    <p:sldId id="798" r:id="rId82"/>
    <p:sldId id="820" r:id="rId83"/>
    <p:sldId id="799" r:id="rId84"/>
    <p:sldId id="800" r:id="rId85"/>
    <p:sldId id="801" r:id="rId86"/>
    <p:sldId id="802" r:id="rId87"/>
    <p:sldId id="803" r:id="rId88"/>
    <p:sldId id="804" r:id="rId89"/>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5" autoAdjust="0"/>
    <p:restoredTop sz="94333" autoAdjust="0"/>
  </p:normalViewPr>
  <p:slideViewPr>
    <p:cSldViewPr>
      <p:cViewPr varScale="1">
        <p:scale>
          <a:sx n="69" d="100"/>
          <a:sy n="69" d="100"/>
        </p:scale>
        <p:origin x="1284"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C4AA0BC-7941-4E11-BC8F-AF2C057A8525}" type="slidenum">
              <a:rPr lang="en-US" smtClean="0"/>
              <a:pPr/>
              <a:t>37</a:t>
            </a:fld>
            <a:endParaRPr lang="en-US"/>
          </a:p>
        </p:txBody>
      </p:sp>
    </p:spTree>
    <p:extLst>
      <p:ext uri="{BB962C8B-B14F-4D97-AF65-F5344CB8AC3E}">
        <p14:creationId xmlns:p14="http://schemas.microsoft.com/office/powerpoint/2010/main" val="159358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39</a:t>
            </a:fld>
            <a:endParaRPr lang="en-GB">
              <a:solidFill>
                <a:prstClr val="black"/>
              </a:solidFill>
            </a:endParaRPr>
          </a:p>
        </p:txBody>
      </p:sp>
    </p:spTree>
    <p:extLst>
      <p:ext uri="{BB962C8B-B14F-4D97-AF65-F5344CB8AC3E}">
        <p14:creationId xmlns:p14="http://schemas.microsoft.com/office/powerpoint/2010/main" val="278206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val="296935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41</a:t>
            </a:fld>
            <a:endParaRPr lang="en-GB"/>
          </a:p>
        </p:txBody>
      </p:sp>
    </p:spTree>
    <p:extLst>
      <p:ext uri="{BB962C8B-B14F-4D97-AF65-F5344CB8AC3E}">
        <p14:creationId xmlns:p14="http://schemas.microsoft.com/office/powerpoint/2010/main" val="82146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49</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52</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53</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53</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56</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57</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64</a:t>
            </a:fld>
            <a:endParaRPr lang="en-US" dirty="0"/>
          </a:p>
        </p:txBody>
      </p:sp>
    </p:spTree>
    <p:extLst>
      <p:ext uri="{BB962C8B-B14F-4D97-AF65-F5344CB8AC3E}">
        <p14:creationId xmlns:p14="http://schemas.microsoft.com/office/powerpoint/2010/main" val="292778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val="31380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67</a:t>
            </a:fld>
            <a:endParaRPr lang="en-US" dirty="0"/>
          </a:p>
        </p:txBody>
      </p:sp>
    </p:spTree>
    <p:extLst>
      <p:ext uri="{BB962C8B-B14F-4D97-AF65-F5344CB8AC3E}">
        <p14:creationId xmlns:p14="http://schemas.microsoft.com/office/powerpoint/2010/main" val="1338135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68</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10</a:t>
            </a:fld>
            <a:endParaRPr lang="en-US"/>
          </a:p>
        </p:txBody>
      </p:sp>
    </p:spTree>
    <p:extLst>
      <p:ext uri="{BB962C8B-B14F-4D97-AF65-F5344CB8AC3E}">
        <p14:creationId xmlns:p14="http://schemas.microsoft.com/office/powerpoint/2010/main" val="30902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21</a:t>
            </a:fld>
            <a:endParaRPr lang="en-US"/>
          </a:p>
        </p:txBody>
      </p:sp>
    </p:spTree>
    <p:extLst>
      <p:ext uri="{BB962C8B-B14F-4D97-AF65-F5344CB8AC3E}">
        <p14:creationId xmlns:p14="http://schemas.microsoft.com/office/powerpoint/2010/main" val="280262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C6B1B7-B06F-454A-94FC-AB72A83E8E52}" type="slidenum">
              <a:rPr lang="en-GB" smtClean="0"/>
              <a:pPr>
                <a:defRPr/>
              </a:pPr>
              <a:t>22</a:t>
            </a:fld>
            <a:endParaRPr lang="en-GB"/>
          </a:p>
        </p:txBody>
      </p:sp>
    </p:spTree>
    <p:extLst>
      <p:ext uri="{BB962C8B-B14F-4D97-AF65-F5344CB8AC3E}">
        <p14:creationId xmlns:p14="http://schemas.microsoft.com/office/powerpoint/2010/main" val="110569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9441881-9B32-4ED1-8DFD-889F7FC1DD4D}" type="slidenum">
              <a:rPr lang="en-US" smtClean="0">
                <a:latin typeface="Arial" charset="0"/>
                <a:ea typeface="MS PGothic"/>
                <a:cs typeface="MS PGothic"/>
              </a:rPr>
              <a:pPr/>
              <a:t>26</a:t>
            </a:fld>
            <a:endParaRPr lang="en-US">
              <a:latin typeface="Arial" charset="0"/>
              <a:ea typeface="MS PGothic"/>
              <a:cs typeface="MS PGothic"/>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ea typeface="MS PGothic"/>
            </a:endParaRPr>
          </a:p>
        </p:txBody>
      </p:sp>
    </p:spTree>
    <p:extLst>
      <p:ext uri="{BB962C8B-B14F-4D97-AF65-F5344CB8AC3E}">
        <p14:creationId xmlns:p14="http://schemas.microsoft.com/office/powerpoint/2010/main" val="118824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31</a:t>
            </a:fld>
            <a:endParaRPr lang="en-GB" altLang="en-US" sz="1200"/>
          </a:p>
        </p:txBody>
      </p:sp>
    </p:spTree>
    <p:extLst>
      <p:ext uri="{BB962C8B-B14F-4D97-AF65-F5344CB8AC3E}">
        <p14:creationId xmlns:p14="http://schemas.microsoft.com/office/powerpoint/2010/main" val="256055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pPr>
                <a:defRPr/>
              </a:pPr>
              <a:t>33</a:t>
            </a:fld>
            <a:endParaRPr lang="en-GB"/>
          </a:p>
        </p:txBody>
      </p:sp>
    </p:spTree>
    <p:extLst>
      <p:ext uri="{BB962C8B-B14F-4D97-AF65-F5344CB8AC3E}">
        <p14:creationId xmlns:p14="http://schemas.microsoft.com/office/powerpoint/2010/main" val="425203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6ACEEADC-DE9A-4522-8354-CE2305BC7925}" type="slidenum">
              <a:rPr lang="en-US" smtClean="0"/>
              <a:pPr/>
              <a:t>36</a:t>
            </a:fld>
            <a:endParaRPr lang="en-US"/>
          </a:p>
        </p:txBody>
      </p:sp>
    </p:spTree>
    <p:extLst>
      <p:ext uri="{BB962C8B-B14F-4D97-AF65-F5344CB8AC3E}">
        <p14:creationId xmlns:p14="http://schemas.microsoft.com/office/powerpoint/2010/main" val="83733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18/07/2019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18/07/2019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18/07/2019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9624918-B268-434C-88AF-6C7E5330ADD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85BDF1-B05D-40CC-A7C7-BE0A8F398EF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2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18/07/2019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18/07/2019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0A9E7-503E-4A23-B074-884938E38ED1}"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BA22-F3E7-4830-906C-56E80A6A56A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82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18/07/2019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18/07/2019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18/07/2019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18/07/2019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18/07/2019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18/07/2019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18/07/2019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0A9E7-503E-4A23-B074-884938E38ED1}" type="datetimeFigureOut">
              <a:rPr lang="en-GB" smtClean="0"/>
              <a:t>18/07/2019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BA22-F3E7-4830-906C-56E80A6A56A4}" type="slidenum">
              <a:rPr lang="en-GB" smtClean="0"/>
              <a:t>‹#›</a:t>
            </a:fld>
            <a:endParaRPr lang="en-GB"/>
          </a:p>
        </p:txBody>
      </p:sp>
    </p:spTree>
    <p:extLst>
      <p:ext uri="{BB962C8B-B14F-4D97-AF65-F5344CB8AC3E}">
        <p14:creationId xmlns:p14="http://schemas.microsoft.com/office/powerpoint/2010/main" val="1477087353"/>
      </p:ext>
    </p:extLst>
  </p:cSld>
  <p:clrMap bg1="lt1" tx1="dk1" bg2="lt2" tx2="dk2" accent1="accent1" accent2="accent2" accent3="accent3" accent4="accent4" accent5="accent5" accent6="accent6" hlink="hlink" folHlink="folHlink"/>
  <p:sldLayoutIdLst>
    <p:sldLayoutId id="21474838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18/07/2019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18/07/2019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ass.brad.ac.uk/position-paper.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400" i="1" dirty="0"/>
              <a:t>Coherent curriculum design, delivery and assessment to promote learning and wellbeing</a:t>
            </a:r>
            <a:r>
              <a:rPr lang="en-GB" sz="4400" dirty="0"/>
              <a:t> </a:t>
            </a:r>
            <a:endParaRPr lang="en-GB" sz="40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Royal Veterinary College, July 2019</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5904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(as well as websites like mine and Phil’s) are putting more and more content into open access areas).</a:t>
            </a:r>
          </a:p>
        </p:txBody>
      </p:sp>
    </p:spTree>
    <p:extLst>
      <p:ext uri="{BB962C8B-B14F-4D97-AF65-F5344CB8AC3E}">
        <p14:creationId xmlns:p14="http://schemas.microsoft.com/office/powerpoint/2010/main" val="418249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a:t>
            </a:r>
            <a:r>
              <a:rPr lang="en-US" sz="3200" dirty="0"/>
              <a:t>Maieutic model</a:t>
            </a:r>
            <a:endParaRPr lang="en-GB" sz="3200" dirty="0"/>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188058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8C258-3A11-4996-89B0-A513756AC19C}"/>
              </a:ext>
            </a:extLst>
          </p:cNvPr>
          <p:cNvSpPr>
            <a:spLocks noGrp="1"/>
          </p:cNvSpPr>
          <p:nvPr>
            <p:ph type="title"/>
          </p:nvPr>
        </p:nvSpPr>
        <p:spPr/>
        <p:txBody>
          <a:bodyPr/>
          <a:lstStyle/>
          <a:p>
            <a:r>
              <a:rPr lang="en-GB" dirty="0"/>
              <a:t>So what and how do you want to teach to ensure that content is:</a:t>
            </a:r>
          </a:p>
        </p:txBody>
      </p:sp>
      <p:sp>
        <p:nvSpPr>
          <p:cNvPr id="5" name="Content Placeholder 4">
            <a:extLst>
              <a:ext uri="{FF2B5EF4-FFF2-40B4-BE49-F238E27FC236}">
                <a16:creationId xmlns:a16="http://schemas.microsoft.com/office/drawing/2014/main" id="{8E81B74A-92E4-462E-A6C7-6EB1FADAF3C7}"/>
              </a:ext>
            </a:extLst>
          </p:cNvPr>
          <p:cNvSpPr>
            <a:spLocks noGrp="1"/>
          </p:cNvSpPr>
          <p:nvPr>
            <p:ph idx="1"/>
          </p:nvPr>
        </p:nvSpPr>
        <p:spPr/>
        <p:txBody>
          <a:bodyPr/>
          <a:lstStyle/>
          <a:p>
            <a:r>
              <a:rPr lang="en-GB" dirty="0"/>
              <a:t>Current?</a:t>
            </a:r>
          </a:p>
          <a:p>
            <a:r>
              <a:rPr lang="en-GB" dirty="0"/>
              <a:t>Relevant? </a:t>
            </a:r>
          </a:p>
          <a:p>
            <a:r>
              <a:rPr lang="en-GB" dirty="0"/>
              <a:t>At the right level?</a:t>
            </a:r>
          </a:p>
          <a:p>
            <a:r>
              <a:rPr lang="en-GB" dirty="0"/>
              <a:t>Engaging?</a:t>
            </a:r>
          </a:p>
          <a:p>
            <a:r>
              <a:rPr lang="en-GB" dirty="0"/>
              <a:t>Linked to graduate attributes?</a:t>
            </a:r>
          </a:p>
          <a:p>
            <a:r>
              <a:rPr lang="en-GB" dirty="0"/>
              <a:t>Useful to you students in whatever they do after graduation to become good citizens and competent and fulfilled professionals?</a:t>
            </a:r>
          </a:p>
        </p:txBody>
      </p:sp>
    </p:spTree>
    <p:extLst>
      <p:ext uri="{BB962C8B-B14F-4D97-AF65-F5344CB8AC3E}">
        <p14:creationId xmlns:p14="http://schemas.microsoft.com/office/powerpoint/2010/main" val="240228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EB9-52EC-423A-87CF-5C99DDFABA64}"/>
              </a:ext>
            </a:extLst>
          </p:cNvPr>
          <p:cNvSpPr>
            <a:spLocks noGrp="1"/>
          </p:cNvSpPr>
          <p:nvPr>
            <p:ph type="title"/>
          </p:nvPr>
        </p:nvSpPr>
        <p:spPr>
          <a:xfrm>
            <a:off x="251520" y="118268"/>
            <a:ext cx="7704856" cy="1074737"/>
          </a:xfrm>
        </p:spPr>
        <p:txBody>
          <a:bodyPr/>
          <a:lstStyle/>
          <a:p>
            <a:r>
              <a:rPr lang="en-GB" dirty="0"/>
              <a:t>What are you aiming to teach?</a:t>
            </a:r>
          </a:p>
        </p:txBody>
      </p:sp>
      <p:sp>
        <p:nvSpPr>
          <p:cNvPr id="3" name="Content Placeholder 2">
            <a:extLst>
              <a:ext uri="{FF2B5EF4-FFF2-40B4-BE49-F238E27FC236}">
                <a16:creationId xmlns:a16="http://schemas.microsoft.com/office/drawing/2014/main" id="{A7A65E80-1478-416B-9EE9-DCE83BED80CC}"/>
              </a:ext>
            </a:extLst>
          </p:cNvPr>
          <p:cNvSpPr>
            <a:spLocks noGrp="1"/>
          </p:cNvSpPr>
          <p:nvPr>
            <p:ph idx="1"/>
          </p:nvPr>
        </p:nvSpPr>
        <p:spPr/>
        <p:txBody>
          <a:bodyPr/>
          <a:lstStyle/>
          <a:p>
            <a:r>
              <a:rPr lang="en-GB" dirty="0"/>
              <a:t>Content knowledge?</a:t>
            </a:r>
          </a:p>
          <a:p>
            <a:r>
              <a:rPr lang="en-GB" dirty="0"/>
              <a:t>Critical thinking?</a:t>
            </a:r>
          </a:p>
          <a:p>
            <a:r>
              <a:rPr lang="en-GB" dirty="0"/>
              <a:t>Problem identification and solution-finding?</a:t>
            </a:r>
          </a:p>
          <a:p>
            <a:r>
              <a:rPr lang="en-GB" dirty="0"/>
              <a:t>Left-field and creative thinking?</a:t>
            </a:r>
          </a:p>
          <a:p>
            <a:r>
              <a:rPr lang="en-GB" dirty="0"/>
              <a:t>The ability to work with incomplete information and changing circumstances?</a:t>
            </a:r>
          </a:p>
          <a:p>
            <a:r>
              <a:rPr lang="en-GB" dirty="0"/>
              <a:t>Application of knowledge to practical contexts?</a:t>
            </a:r>
          </a:p>
          <a:p>
            <a:pPr marL="0" indent="0">
              <a:buNone/>
            </a:pPr>
            <a:r>
              <a:rPr lang="en-GB" dirty="0"/>
              <a:t>Plus other things you can identify</a:t>
            </a:r>
          </a:p>
          <a:p>
            <a:endParaRPr lang="en-GB" dirty="0"/>
          </a:p>
          <a:p>
            <a:endParaRPr lang="en-GB" dirty="0"/>
          </a:p>
        </p:txBody>
      </p:sp>
    </p:spTree>
    <p:extLst>
      <p:ext uri="{BB962C8B-B14F-4D97-AF65-F5344CB8AC3E}">
        <p14:creationId xmlns:p14="http://schemas.microsoft.com/office/powerpoint/2010/main" val="22509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8DA9-D936-47B2-AF87-0D5AF5CE9A32}"/>
              </a:ext>
            </a:extLst>
          </p:cNvPr>
          <p:cNvSpPr>
            <a:spLocks noGrp="1"/>
          </p:cNvSpPr>
          <p:nvPr>
            <p:ph type="title"/>
          </p:nvPr>
        </p:nvSpPr>
        <p:spPr/>
        <p:txBody>
          <a:bodyPr/>
          <a:lstStyle/>
          <a:p>
            <a:r>
              <a:rPr lang="en-GB" dirty="0"/>
              <a:t>What’s important in terms of professional skills?</a:t>
            </a:r>
          </a:p>
        </p:txBody>
      </p:sp>
      <p:sp>
        <p:nvSpPr>
          <p:cNvPr id="3" name="Content Placeholder 2">
            <a:extLst>
              <a:ext uri="{FF2B5EF4-FFF2-40B4-BE49-F238E27FC236}">
                <a16:creationId xmlns:a16="http://schemas.microsoft.com/office/drawing/2014/main" id="{651C1444-26C3-48CE-A1EC-EB456105A986}"/>
              </a:ext>
            </a:extLst>
          </p:cNvPr>
          <p:cNvSpPr>
            <a:spLocks noGrp="1"/>
          </p:cNvSpPr>
          <p:nvPr>
            <p:ph idx="1"/>
          </p:nvPr>
        </p:nvSpPr>
        <p:spPr/>
        <p:txBody>
          <a:bodyPr/>
          <a:lstStyle/>
          <a:p>
            <a:r>
              <a:rPr lang="en-GB" dirty="0"/>
              <a:t>Love of animals? (!!!!??)</a:t>
            </a:r>
          </a:p>
          <a:p>
            <a:r>
              <a:rPr lang="en-GB" dirty="0"/>
              <a:t>Use of specialist equipment?</a:t>
            </a:r>
          </a:p>
          <a:p>
            <a:r>
              <a:rPr lang="en-GB" dirty="0"/>
              <a:t>Manual dexterity?</a:t>
            </a:r>
          </a:p>
          <a:p>
            <a:r>
              <a:rPr lang="en-GB" dirty="0"/>
              <a:t>Awareness of health and safety?</a:t>
            </a:r>
          </a:p>
          <a:p>
            <a:r>
              <a:rPr lang="en-GB" dirty="0"/>
              <a:t>Financial/marketing skills?</a:t>
            </a:r>
          </a:p>
          <a:p>
            <a:r>
              <a:rPr lang="en-GB" dirty="0"/>
              <a:t>Self-awareness, stress management, resilience?</a:t>
            </a:r>
          </a:p>
          <a:p>
            <a:r>
              <a:rPr lang="en-GB" dirty="0"/>
              <a:t>What else?</a:t>
            </a:r>
          </a:p>
        </p:txBody>
      </p:sp>
    </p:spTree>
    <p:extLst>
      <p:ext uri="{BB962C8B-B14F-4D97-AF65-F5344CB8AC3E}">
        <p14:creationId xmlns:p14="http://schemas.microsoft.com/office/powerpoint/2010/main" val="272077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6722-758E-426F-9AD3-61C52C639F93}"/>
              </a:ext>
            </a:extLst>
          </p:cNvPr>
          <p:cNvSpPr>
            <a:spLocks noGrp="1"/>
          </p:cNvSpPr>
          <p:nvPr>
            <p:ph type="title"/>
          </p:nvPr>
        </p:nvSpPr>
        <p:spPr/>
        <p:txBody>
          <a:bodyPr/>
          <a:lstStyle/>
          <a:p>
            <a:r>
              <a:rPr lang="en-GB" dirty="0"/>
              <a:t>What’s important in terms of social and interactive capabilities?</a:t>
            </a:r>
          </a:p>
        </p:txBody>
      </p:sp>
      <p:sp>
        <p:nvSpPr>
          <p:cNvPr id="3" name="Content Placeholder 2">
            <a:extLst>
              <a:ext uri="{FF2B5EF4-FFF2-40B4-BE49-F238E27FC236}">
                <a16:creationId xmlns:a16="http://schemas.microsoft.com/office/drawing/2014/main" id="{E63A1300-43CF-421D-9372-374E4703D6A6}"/>
              </a:ext>
            </a:extLst>
          </p:cNvPr>
          <p:cNvSpPr>
            <a:spLocks noGrp="1"/>
          </p:cNvSpPr>
          <p:nvPr>
            <p:ph idx="1"/>
          </p:nvPr>
        </p:nvSpPr>
        <p:spPr/>
        <p:txBody>
          <a:bodyPr/>
          <a:lstStyle/>
          <a:p>
            <a:r>
              <a:rPr lang="en-GB" dirty="0"/>
              <a:t>The ability to form and work effectively in teams?</a:t>
            </a:r>
          </a:p>
          <a:p>
            <a:r>
              <a:rPr lang="en-GB" dirty="0"/>
              <a:t>Leadership (and followership/collective responsibility)?</a:t>
            </a:r>
          </a:p>
          <a:p>
            <a:r>
              <a:rPr lang="en-GB" dirty="0"/>
              <a:t>Emotional intelligence and the capability to recognise and work with the needs, strengths and weaknesses, and limitations of others?</a:t>
            </a:r>
          </a:p>
          <a:p>
            <a:r>
              <a:rPr lang="en-GB" dirty="0"/>
              <a:t>Resilience in the face of failure, self-awareness, stress management, resilience, coping strategies and the ability to bounce-back?</a:t>
            </a:r>
          </a:p>
          <a:p>
            <a:r>
              <a:rPr lang="en-GB" dirty="0"/>
              <a:t>The capability to recognise when additional support/guidance/advice is needed and to seek it out?</a:t>
            </a:r>
          </a:p>
          <a:p>
            <a:pPr marL="0" indent="0">
              <a:buNone/>
            </a:pPr>
            <a:r>
              <a:rPr lang="en-GB" dirty="0"/>
              <a:t>Plus other things you can identify</a:t>
            </a:r>
          </a:p>
          <a:p>
            <a:endParaRPr lang="en-GB" dirty="0"/>
          </a:p>
        </p:txBody>
      </p:sp>
    </p:spTree>
    <p:extLst>
      <p:ext uri="{BB962C8B-B14F-4D97-AF65-F5344CB8AC3E}">
        <p14:creationId xmlns:p14="http://schemas.microsoft.com/office/powerpoint/2010/main" val="167076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right green tree - Waikato.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a:spLocks noGrp="1"/>
          </p:cNvSpPr>
          <p:nvPr>
            <p:ph idx="1"/>
          </p:nvPr>
        </p:nvSpPr>
        <p:spPr>
          <a:xfrm>
            <a:off x="0" y="0"/>
            <a:ext cx="9144000" cy="6981371"/>
          </a:xfrm>
        </p:spPr>
        <p:txBody>
          <a:bodyPr>
            <a:normAutofit/>
          </a:bodyPr>
          <a:lstStyle/>
          <a:p>
            <a:pPr marL="0" indent="0">
              <a:buNone/>
            </a:pPr>
            <a:r>
              <a:rPr lang="en-GB" sz="2400" b="1" i="1" dirty="0"/>
              <a:t>What does the concept of “resilience” mean to you? How can resilience help us to understand “productive failure”?</a:t>
            </a:r>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I always think of trees. To withstand the storm they need deep roots and a healthy support system. They bend and perhaps lose the odd branch...but they don’t break and continue to grow. (Paul Kleiman)</a:t>
            </a:r>
            <a:endParaRPr lang="en-GB" dirty="0">
              <a:solidFill>
                <a:schemeClr val="bg1"/>
              </a:solidFill>
            </a:endParaRPr>
          </a:p>
        </p:txBody>
      </p:sp>
    </p:spTree>
    <p:extLst>
      <p:ext uri="{BB962C8B-B14F-4D97-AF65-F5344CB8AC3E}">
        <p14:creationId xmlns:p14="http://schemas.microsoft.com/office/powerpoint/2010/main" val="23758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A593-8170-4E2B-A846-41489891302E}"/>
              </a:ext>
            </a:extLst>
          </p:cNvPr>
          <p:cNvSpPr>
            <a:spLocks noGrp="1"/>
          </p:cNvSpPr>
          <p:nvPr>
            <p:ph type="title"/>
          </p:nvPr>
        </p:nvSpPr>
        <p:spPr/>
        <p:txBody>
          <a:bodyPr/>
          <a:lstStyle/>
          <a:p>
            <a:r>
              <a:rPr lang="en-GB" dirty="0"/>
              <a:t>What’s important in terms of effective communication?</a:t>
            </a:r>
          </a:p>
        </p:txBody>
      </p:sp>
      <p:sp>
        <p:nvSpPr>
          <p:cNvPr id="3" name="Content Placeholder 2">
            <a:extLst>
              <a:ext uri="{FF2B5EF4-FFF2-40B4-BE49-F238E27FC236}">
                <a16:creationId xmlns:a16="http://schemas.microsoft.com/office/drawing/2014/main" id="{0D1FF55C-5B26-4756-94DA-D22936D34649}"/>
              </a:ext>
            </a:extLst>
          </p:cNvPr>
          <p:cNvSpPr>
            <a:spLocks noGrp="1"/>
          </p:cNvSpPr>
          <p:nvPr>
            <p:ph idx="1"/>
          </p:nvPr>
        </p:nvSpPr>
        <p:spPr/>
        <p:txBody>
          <a:bodyPr/>
          <a:lstStyle/>
          <a:p>
            <a:r>
              <a:rPr lang="en-GB" dirty="0"/>
              <a:t>Writing accuracy including grammar, spelling and punctuation?</a:t>
            </a:r>
          </a:p>
          <a:p>
            <a:r>
              <a:rPr lang="en-GB" dirty="0"/>
              <a:t>Writing effectiveness including fluency, coherence, logical sequencing, expressing complex ideas simply?</a:t>
            </a:r>
          </a:p>
          <a:p>
            <a:r>
              <a:rPr lang="en-GB" dirty="0"/>
              <a:t>Oral communication including formal presentations, interviews, questioning and responding?</a:t>
            </a:r>
          </a:p>
          <a:p>
            <a:r>
              <a:rPr lang="en-GB" dirty="0"/>
              <a:t>Empathy with human owners?</a:t>
            </a:r>
          </a:p>
          <a:p>
            <a:r>
              <a:rPr lang="en-GB" dirty="0"/>
              <a:t>Effective use of digital communication (websites, blogs, social media etc?</a:t>
            </a:r>
          </a:p>
          <a:p>
            <a:pPr marL="0" indent="0">
              <a:buNone/>
            </a:pPr>
            <a:r>
              <a:rPr lang="en-GB" dirty="0"/>
              <a:t>Plus other things you can identify</a:t>
            </a:r>
          </a:p>
          <a:p>
            <a:pPr marL="0" indent="0">
              <a:buNone/>
            </a:pPr>
            <a:endParaRPr lang="en-GB" dirty="0"/>
          </a:p>
          <a:p>
            <a:endParaRPr lang="en-GB" dirty="0"/>
          </a:p>
        </p:txBody>
      </p:sp>
    </p:spTree>
    <p:extLst>
      <p:ext uri="{BB962C8B-B14F-4D97-AF65-F5344CB8AC3E}">
        <p14:creationId xmlns:p14="http://schemas.microsoft.com/office/powerpoint/2010/main" val="208922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5531-B0A5-4DF9-9090-2D36A6E24824}"/>
              </a:ext>
            </a:extLst>
          </p:cNvPr>
          <p:cNvSpPr>
            <a:spLocks noGrp="1"/>
          </p:cNvSpPr>
          <p:nvPr>
            <p:ph type="title"/>
          </p:nvPr>
        </p:nvSpPr>
        <p:spPr/>
        <p:txBody>
          <a:bodyPr/>
          <a:lstStyle/>
          <a:p>
            <a:r>
              <a:rPr lang="en-GB" dirty="0"/>
              <a:t>And what else?</a:t>
            </a:r>
          </a:p>
        </p:txBody>
      </p:sp>
      <p:sp>
        <p:nvSpPr>
          <p:cNvPr id="3" name="Content Placeholder 2">
            <a:extLst>
              <a:ext uri="{FF2B5EF4-FFF2-40B4-BE49-F238E27FC236}">
                <a16:creationId xmlns:a16="http://schemas.microsoft.com/office/drawing/2014/main" id="{B431771A-7A68-4782-86D2-2D05C906CF12}"/>
              </a:ext>
            </a:extLst>
          </p:cNvPr>
          <p:cNvSpPr>
            <a:spLocks noGrp="1"/>
          </p:cNvSpPr>
          <p:nvPr>
            <p:ph idx="1"/>
          </p:nvPr>
        </p:nvSpPr>
        <p:spPr/>
        <p:txBody>
          <a:bodyPr/>
          <a:lstStyle/>
          <a:p>
            <a:r>
              <a:rPr lang="en-GB" dirty="0"/>
              <a:t>Information management?</a:t>
            </a:r>
          </a:p>
          <a:p>
            <a:r>
              <a:rPr lang="en-GB" dirty="0"/>
              <a:t>Information retrieval and storage?</a:t>
            </a:r>
          </a:p>
          <a:p>
            <a:r>
              <a:rPr lang="en-GB" dirty="0"/>
              <a:t>Data collection and usage?</a:t>
            </a:r>
          </a:p>
          <a:p>
            <a:r>
              <a:rPr lang="en-GB" dirty="0"/>
              <a:t>Effective use of data bases, packages, and appropriate technologies?</a:t>
            </a:r>
          </a:p>
          <a:p>
            <a:pPr marL="0" indent="0">
              <a:buNone/>
            </a:pPr>
            <a:r>
              <a:rPr lang="en-GB" dirty="0"/>
              <a:t>Plus other things you can identify</a:t>
            </a:r>
          </a:p>
          <a:p>
            <a:endParaRPr lang="en-GB" dirty="0"/>
          </a:p>
          <a:p>
            <a:endParaRPr lang="en-GB" dirty="0"/>
          </a:p>
          <a:p>
            <a:endParaRPr lang="en-GB" dirty="0"/>
          </a:p>
        </p:txBody>
      </p:sp>
    </p:spTree>
    <p:extLst>
      <p:ext uri="{BB962C8B-B14F-4D97-AF65-F5344CB8AC3E}">
        <p14:creationId xmlns:p14="http://schemas.microsoft.com/office/powerpoint/2010/main" val="81246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4A7-E22E-4E02-B6DA-A321741AE0F3}"/>
              </a:ext>
            </a:extLst>
          </p:cNvPr>
          <p:cNvSpPr>
            <a:spLocks noGrp="1"/>
          </p:cNvSpPr>
          <p:nvPr>
            <p:ph type="title"/>
          </p:nvPr>
        </p:nvSpPr>
        <p:spPr/>
        <p:txBody>
          <a:bodyPr/>
          <a:lstStyle/>
          <a:p>
            <a:r>
              <a:rPr lang="en-GB" dirty="0"/>
              <a:t>Curriculum design for learning and wellbeing</a:t>
            </a:r>
          </a:p>
        </p:txBody>
      </p:sp>
      <p:sp>
        <p:nvSpPr>
          <p:cNvPr id="4" name="Text Placeholder 3">
            <a:extLst>
              <a:ext uri="{FF2B5EF4-FFF2-40B4-BE49-F238E27FC236}">
                <a16:creationId xmlns:a16="http://schemas.microsoft.com/office/drawing/2014/main" id="{76FA71FD-327C-4446-AF14-F59A1AA37E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022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are open educational resources so use them with colleagues and students as you wish (except the images of people);</a:t>
            </a:r>
          </a:p>
          <a:p>
            <a:r>
              <a:rPr lang="en-GB" dirty="0"/>
              <a:t>Far too many slides here for us to use today: regard them like the bonus features on a DVD (or your homework!). I will select from them what I consider to be the most helpful as the day emerges,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96C30-9330-4988-9C44-54A82119ED22}"/>
              </a:ext>
            </a:extLst>
          </p:cNvPr>
          <p:cNvSpPr>
            <a:spLocks noGrp="1"/>
          </p:cNvSpPr>
          <p:nvPr>
            <p:ph type="title"/>
          </p:nvPr>
        </p:nvSpPr>
        <p:spPr/>
        <p:txBody>
          <a:bodyPr/>
          <a:lstStyle/>
          <a:p>
            <a:r>
              <a:rPr lang="en-GB" dirty="0"/>
              <a:t>Good curriculum design considers the whole student experience including:</a:t>
            </a:r>
          </a:p>
        </p:txBody>
      </p:sp>
      <p:sp>
        <p:nvSpPr>
          <p:cNvPr id="5" name="Content Placeholder 4">
            <a:extLst>
              <a:ext uri="{FF2B5EF4-FFF2-40B4-BE49-F238E27FC236}">
                <a16:creationId xmlns:a16="http://schemas.microsoft.com/office/drawing/2014/main" id="{2CA6A04D-50D3-4874-927D-DC860FE53707}"/>
              </a:ext>
            </a:extLst>
          </p:cNvPr>
          <p:cNvSpPr>
            <a:spLocks noGrp="1"/>
          </p:cNvSpPr>
          <p:nvPr>
            <p:ph idx="1"/>
          </p:nvPr>
        </p:nvSpPr>
        <p:spPr/>
        <p:txBody>
          <a:bodyPr/>
          <a:lstStyle/>
          <a:p>
            <a:r>
              <a:rPr lang="en-GB" dirty="0"/>
              <a:t>The ways in which we organise students’ learning opportunities;</a:t>
            </a:r>
          </a:p>
          <a:p>
            <a:r>
              <a:rPr lang="en-GB" dirty="0"/>
              <a:t>Coherence and logical sequencing of content teaching, skills development and practical and other activities;</a:t>
            </a:r>
          </a:p>
          <a:p>
            <a:r>
              <a:rPr lang="en-GB" dirty="0"/>
              <a:t>Progression from initial support to growing independence of learning;</a:t>
            </a:r>
          </a:p>
          <a:p>
            <a:r>
              <a:rPr lang="en-GB" dirty="0"/>
              <a:t>Systematic opportunities for students to develop the various academic literacies they need;</a:t>
            </a:r>
          </a:p>
          <a:p>
            <a:pPr marL="0" indent="0">
              <a:buNone/>
            </a:pPr>
            <a:r>
              <a:rPr lang="en-GB" dirty="0"/>
              <a:t>This implies using a programme focused approach to curriculum design, delivery and assessment and the end of the </a:t>
            </a:r>
            <a:r>
              <a:rPr lang="en-GB" dirty="0" err="1"/>
              <a:t>cantonisation</a:t>
            </a:r>
            <a:r>
              <a:rPr lang="en-GB" dirty="0"/>
              <a:t> of the curriculum.</a:t>
            </a:r>
          </a:p>
        </p:txBody>
      </p:sp>
    </p:spTree>
    <p:extLst>
      <p:ext uri="{BB962C8B-B14F-4D97-AF65-F5344CB8AC3E}">
        <p14:creationId xmlns:p14="http://schemas.microsoft.com/office/powerpoint/2010/main" val="348415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US" sz="3200" dirty="0"/>
              <a:t>Programme Learning outcomes should reflect what students should achieve </a:t>
            </a:r>
            <a:endParaRPr lang="en-GB" sz="3200" dirty="0"/>
          </a:p>
        </p:txBody>
      </p:sp>
      <p:sp>
        <p:nvSpPr>
          <p:cNvPr id="3" name="Content Placeholder 2"/>
          <p:cNvSpPr>
            <a:spLocks noGrp="1"/>
          </p:cNvSpPr>
          <p:nvPr>
            <p:ph idx="1"/>
          </p:nvPr>
        </p:nvSpPr>
        <p:spPr>
          <a:xfrm>
            <a:off x="285720" y="1268760"/>
            <a:ext cx="8462744" cy="4949464"/>
          </a:xfr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200" dirty="0"/>
              <a:t>Making it clear to students what is expected of them;</a:t>
            </a:r>
            <a:endParaRPr lang="en-GB" sz="2200" dirty="0"/>
          </a:p>
          <a:p>
            <a:pPr lvl="0"/>
            <a:r>
              <a:rPr lang="en-US" sz="2200" dirty="0"/>
              <a:t>Making it clear to teachers what students are expected to learn in their own and other modules;</a:t>
            </a:r>
            <a:endParaRPr lang="en-GB" sz="2200" dirty="0"/>
          </a:p>
          <a:p>
            <a:pPr lvl="0"/>
            <a:r>
              <a:rPr lang="en-US" sz="2200" dirty="0"/>
              <a:t>Helping teachers to select the most appropriate teaching strategy for the intended learning outcomes e.g. lecture, seminar, tutorial, group work, discussion, student presentation, laboratory work;</a:t>
            </a:r>
            <a:endParaRPr lang="en-GB" sz="2200" dirty="0"/>
          </a:p>
          <a:p>
            <a:pPr lvl="0"/>
            <a:r>
              <a:rPr lang="en-US" sz="2200" dirty="0"/>
              <a:t>Helping teachers to select the most appropriate assessment style to assess the achievement of the learning outcomes, e.g. project, essay, performance assessment, multiple‐choice questions, exam;</a:t>
            </a:r>
            <a:endParaRPr lang="en-GB" sz="2200" dirty="0"/>
          </a:p>
          <a:p>
            <a:pPr lvl="0"/>
            <a:r>
              <a:rPr lang="en-US" sz="2200" dirty="0"/>
              <a:t>Having a focus on programme learning outcomes – staff therefore need time to collaborate;</a:t>
            </a:r>
            <a:endParaRPr lang="en-GB" sz="2200" dirty="0"/>
          </a:p>
          <a:p>
            <a:pPr lvl="0"/>
            <a:r>
              <a:rPr lang="en-US" sz="2200" dirty="0"/>
              <a:t>Are you confident that students being marked by different people or the same people at different times (inter &amp; intra-tutor reliability) will achieve equivalent marks?</a:t>
            </a:r>
          </a:p>
          <a:p>
            <a:pPr lvl="0"/>
            <a:endParaRPr lang="en-GB" sz="2200" dirty="0"/>
          </a:p>
          <a:p>
            <a:endParaRPr lang="en-GB" sz="2200" dirty="0"/>
          </a:p>
        </p:txBody>
      </p:sp>
    </p:spTree>
    <p:extLst>
      <p:ext uri="{BB962C8B-B14F-4D97-AF65-F5344CB8AC3E}">
        <p14:creationId xmlns:p14="http://schemas.microsoft.com/office/powerpoint/2010/main" val="180543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l" eaLnBrk="0" fontAlgn="base" hangingPunct="0">
              <a:spcAft>
                <a:spcPct val="0"/>
              </a:spcAft>
            </a:pPr>
            <a:r>
              <a:rPr lang="en-GB" sz="3200" b="1" dirty="0">
                <a:solidFill>
                  <a:srgbClr val="002060"/>
                </a:solidFill>
              </a:rPr>
              <a:t>Mapping out the programme as a whole:</a:t>
            </a:r>
          </a:p>
        </p:txBody>
      </p:sp>
      <p:sp>
        <p:nvSpPr>
          <p:cNvPr id="18435"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Are you ensuring that students are immersed in the subject they have come to study from the outset?</a:t>
            </a:r>
          </a:p>
          <a:p>
            <a:pPr fontAlgn="base">
              <a:spcBef>
                <a:spcPts val="600"/>
              </a:spcBef>
              <a:spcAft>
                <a:spcPct val="0"/>
              </a:spcAft>
              <a:buClr>
                <a:schemeClr val="tx2"/>
              </a:buClr>
              <a:buSzPct val="70000"/>
              <a:buFont typeface="Wingdings" pitchFamily="2" charset="2"/>
              <a:buChar char="l"/>
            </a:pPr>
            <a:r>
              <a:rPr lang="en-GB" sz="2400" b="1" dirty="0"/>
              <a:t>Is induction a valuable and productive introduction to the course and the assessment methods in use?</a:t>
            </a:r>
          </a:p>
          <a:p>
            <a:pPr fontAlgn="base">
              <a:spcBef>
                <a:spcPts val="600"/>
              </a:spcBef>
              <a:spcAft>
                <a:spcPct val="0"/>
              </a:spcAft>
              <a:buClr>
                <a:schemeClr val="tx2"/>
              </a:buClr>
              <a:buSzPct val="70000"/>
              <a:buFont typeface="Wingdings" pitchFamily="2" charset="2"/>
              <a:buChar char="l"/>
            </a:pPr>
            <a:r>
              <a:rPr lang="en-GB" sz="2400" b="1" dirty="0"/>
              <a:t>Do students have a positive and balanced assessment experience across the programme?</a:t>
            </a:r>
          </a:p>
          <a:p>
            <a:pPr fontAlgn="base">
              <a:spcBef>
                <a:spcPts val="600"/>
              </a:spcBef>
              <a:spcAft>
                <a:spcPct val="0"/>
              </a:spcAft>
              <a:buClr>
                <a:schemeClr val="tx2"/>
              </a:buClr>
              <a:buSzPct val="70000"/>
              <a:buFont typeface="Wingdings" pitchFamily="2" charset="2"/>
              <a:buChar char="l"/>
            </a:pPr>
            <a:r>
              <a:rPr lang="en-GB" sz="2400" b="1" dirty="0"/>
              <a:t>Are there points in the academic year when there doesn’t seem to be much going on (e.g. an extended Christmas break) when going home (and not coming back) seems like a good option?</a:t>
            </a:r>
          </a:p>
        </p:txBody>
      </p:sp>
    </p:spTree>
    <p:extLst>
      <p:ext uri="{BB962C8B-B14F-4D97-AF65-F5344CB8AC3E}">
        <p14:creationId xmlns:p14="http://schemas.microsoft.com/office/powerpoint/2010/main" val="1015726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Programme level approaches to assessment: why do we need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buNone/>
            </a:pPr>
            <a:r>
              <a:rPr lang="en-GB" sz="2800" dirty="0"/>
              <a:t>In small programmes where course teams know one another and their students, it is relatively straightforward to help students believe they are studying on coherent programmes with clear pathways through the curriculum. However, the larger the institution and the cohort, the more likely it is that modules and other curriculum delivery components are designed and delivered in isolation, without clear thinking going into what the overall programme experience is like for the students undertaking them. </a:t>
            </a:r>
          </a:p>
          <a:p>
            <a:pPr>
              <a:buNone/>
            </a:pPr>
            <a:endParaRPr lang="en-GB" sz="2800" dirty="0"/>
          </a:p>
        </p:txBody>
      </p:sp>
    </p:spTree>
    <p:extLst>
      <p:ext uri="{BB962C8B-B14F-4D97-AF65-F5344CB8AC3E}">
        <p14:creationId xmlns:p14="http://schemas.microsoft.com/office/powerpoint/2010/main" val="81892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Peter Hartley’s NTFS Bradford-led project on Programme Level Assessment</a:t>
            </a:r>
          </a:p>
        </p:txBody>
      </p:sp>
      <p:sp>
        <p:nvSpPr>
          <p:cNvPr id="3" name="Content Placeholder 2"/>
          <p:cNvSpPr>
            <a:spLocks noGrp="1"/>
          </p:cNvSpPr>
          <p:nvPr>
            <p:ph idx="1"/>
          </p:nvPr>
        </p:nvSpPr>
        <p:spPr/>
        <p:txBody>
          <a:bodyPr/>
          <a:lstStyle/>
          <a:p>
            <a:pPr>
              <a:buNone/>
            </a:pPr>
            <a:r>
              <a:rPr lang="en-GB" dirty="0"/>
              <a:t>It set out to focus on redressing problems including:</a:t>
            </a:r>
          </a:p>
          <a:p>
            <a:r>
              <a:rPr lang="en-GB" dirty="0"/>
              <a:t> not </a:t>
            </a:r>
            <a:r>
              <a:rPr lang="en-US" dirty="0"/>
              <a:t>assessing learning outcomes holistically at a programme level;</a:t>
            </a:r>
          </a:p>
          <a:p>
            <a:r>
              <a:rPr lang="en-US" dirty="0"/>
              <a:t>the </a:t>
            </a:r>
            <a:r>
              <a:rPr lang="en-US" dirty="0" err="1"/>
              <a:t>atomisation</a:t>
            </a:r>
            <a:r>
              <a:rPr lang="en-US" dirty="0"/>
              <a:t> of assessment, often resulting in too much summative and not enough formative feedback and over-standardisation in regulations.</a:t>
            </a:r>
          </a:p>
          <a:p>
            <a:pPr>
              <a:buNone/>
            </a:pPr>
            <a:r>
              <a:rPr lang="en-US" dirty="0"/>
              <a:t>This results in students and staff failing to see the links between disparate elements of the programme, over-assessment and multiple assignments using repetitive formats. </a:t>
            </a:r>
          </a:p>
          <a:p>
            <a:pPr>
              <a:buNone/>
            </a:pPr>
            <a:r>
              <a:rPr lang="en-US" dirty="0"/>
              <a:t>Modules were often too short for complex learning and this tended to lead to surface learning and </a:t>
            </a:r>
            <a:r>
              <a:rPr lang="en-GB" dirty="0"/>
              <a:t>‘</a:t>
            </a:r>
            <a:r>
              <a:rPr lang="en-US" dirty="0"/>
              <a:t>tick-box’ mentality.</a:t>
            </a:r>
            <a:endParaRPr lang="en-GB" dirty="0"/>
          </a:p>
          <a:p>
            <a:endParaRPr lang="en-GB" dirty="0"/>
          </a:p>
        </p:txBody>
      </p:sp>
    </p:spTree>
    <p:extLst>
      <p:ext uri="{BB962C8B-B14F-4D97-AF65-F5344CB8AC3E}">
        <p14:creationId xmlns:p14="http://schemas.microsoft.com/office/powerpoint/2010/main" val="261979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5900"/>
            <a:ext cx="8472518"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What do we mean by Programme Focused Assessment? </a:t>
            </a:r>
          </a:p>
        </p:txBody>
      </p:sp>
      <p:sp>
        <p:nvSpPr>
          <p:cNvPr id="3" name="Content Placeholder 2"/>
          <p:cNvSpPr>
            <a:spLocks noGrp="1"/>
          </p:cNvSpPr>
          <p:nvPr>
            <p:ph idx="1"/>
          </p:nvPr>
        </p:nvSpPr>
        <p:spPr>
          <a:xfrm>
            <a:off x="500034" y="1428736"/>
            <a:ext cx="8229600" cy="4789488"/>
          </a:xfrm>
        </p:spPr>
        <p:txBody>
          <a:bodyPr>
            <a:noAutofit/>
          </a:bodyPr>
          <a:lstStyle/>
          <a:p>
            <a:pPr marL="92075" indent="-23813" fontAlgn="auto">
              <a:lnSpc>
                <a:spcPct val="120000"/>
              </a:lnSpc>
              <a:spcAft>
                <a:spcPts val="0"/>
              </a:spcAft>
              <a:buFontTx/>
              <a:buNone/>
              <a:defRPr/>
            </a:pPr>
            <a:r>
              <a:rPr lang="en-US" sz="2500" dirty="0"/>
              <a:t>“The first and most critical point is that the assessment is </a:t>
            </a:r>
            <a:r>
              <a:rPr lang="en-US" sz="2500" b="1" dirty="0"/>
              <a:t>specifically designed to address major </a:t>
            </a:r>
            <a:r>
              <a:rPr lang="en-GB" sz="2500" b="1" dirty="0"/>
              <a:t>programme</a:t>
            </a:r>
            <a:r>
              <a:rPr lang="en-US" sz="2500" b="1" dirty="0"/>
              <a:t> outcomes </a:t>
            </a:r>
            <a:r>
              <a:rPr lang="en-US" sz="2500" dirty="0"/>
              <a:t>rather than very specific or isolated components of the course. It follows then that such assessment </a:t>
            </a:r>
            <a:r>
              <a:rPr lang="en-US" sz="2500" b="1" dirty="0"/>
              <a:t>is integrative in nature</a:t>
            </a:r>
            <a:r>
              <a:rPr lang="en-US" sz="2500" dirty="0"/>
              <a:t>, trying to bring together understanding and skills in ways which represent key programme aims. As a result, the assessment is likely to be more authentic and meaningful to students, staff and external stakeholders.”</a:t>
            </a:r>
          </a:p>
          <a:p>
            <a:pPr marL="1033272" lvl="3" algn="r" fontAlgn="auto">
              <a:spcAft>
                <a:spcPts val="0"/>
              </a:spcAft>
              <a:buClr>
                <a:schemeClr val="accent3"/>
              </a:buClr>
              <a:buFont typeface="Wingdings 3"/>
              <a:buNone/>
              <a:defRPr/>
            </a:pPr>
            <a:r>
              <a:rPr lang="en-US" sz="1800" dirty="0">
                <a:latin typeface="Gill Sans MT" pitchFamily="34" charset="0"/>
              </a:rPr>
              <a:t>Chris Rust. See also PASS project at </a:t>
            </a:r>
            <a:br>
              <a:rPr lang="en-US" sz="1800" dirty="0">
                <a:latin typeface="Gill Sans MT" pitchFamily="34" charset="0"/>
              </a:rPr>
            </a:br>
            <a:r>
              <a:rPr lang="en-US" sz="2000" dirty="0">
                <a:solidFill>
                  <a:schemeClr val="accent3">
                    <a:lumMod val="50000"/>
                  </a:schemeClr>
                </a:solidFill>
                <a:latin typeface="Gill Sans MT" pitchFamily="34" charset="0"/>
                <a:hlinkClick r:id="rId2"/>
              </a:rPr>
              <a:t>http://www.pass.brad.ac.uk/position-paper.pdf</a:t>
            </a:r>
            <a:r>
              <a:rPr lang="en-US" sz="2000" dirty="0">
                <a:solidFill>
                  <a:schemeClr val="accent3">
                    <a:lumMod val="50000"/>
                  </a:schemeClr>
                </a:solidFill>
                <a:latin typeface="Gill Sans MT" pitchFamily="34" charset="0"/>
              </a:rPr>
              <a:t> </a:t>
            </a:r>
            <a:endParaRPr lang="en-US" sz="1800" dirty="0">
              <a:solidFill>
                <a:schemeClr val="accent3">
                  <a:lumMod val="50000"/>
                </a:schemeClr>
              </a:solidFill>
              <a:latin typeface="Gill Sans MT" pitchFamily="34" charset="0"/>
            </a:endParaRPr>
          </a:p>
        </p:txBody>
      </p:sp>
    </p:spTree>
    <p:extLst>
      <p:ext uri="{BB962C8B-B14F-4D97-AF65-F5344CB8AC3E}">
        <p14:creationId xmlns:p14="http://schemas.microsoft.com/office/powerpoint/2010/main" val="235229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15900"/>
            <a:ext cx="7772400"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Programme Focused Assessment: </a:t>
            </a:r>
            <a:br>
              <a:rPr lang="en-GB" sz="3200" dirty="0"/>
            </a:br>
            <a:r>
              <a:rPr lang="en-GB" sz="3200" dirty="0"/>
              <a:t>potential benefits include:</a:t>
            </a:r>
          </a:p>
        </p:txBody>
      </p:sp>
      <p:sp>
        <p:nvSpPr>
          <p:cNvPr id="45059" name="Rectangle 3"/>
          <p:cNvSpPr>
            <a:spLocks noGrp="1" noChangeArrowheads="1"/>
          </p:cNvSpPr>
          <p:nvPr>
            <p:ph idx="1"/>
          </p:nvPr>
        </p:nvSpPr>
        <p:spPr/>
        <p:txBody>
          <a:bodyPr>
            <a:normAutofit lnSpcReduction="10000"/>
          </a:bodyPr>
          <a:lstStyle/>
          <a:p>
            <a:pPr marL="411480" fontAlgn="auto">
              <a:spcAft>
                <a:spcPts val="600"/>
              </a:spcAft>
              <a:defRPr/>
            </a:pPr>
            <a:r>
              <a:rPr lang="en-US" sz="2800" dirty="0"/>
              <a:t>Integrated learning and assessment at the meta-level, ensuring assessment of programme outcomes.</a:t>
            </a:r>
          </a:p>
          <a:p>
            <a:pPr marL="411480" fontAlgn="auto">
              <a:spcAft>
                <a:spcPts val="600"/>
              </a:spcAft>
              <a:defRPr/>
            </a:pPr>
            <a:r>
              <a:rPr lang="en-US" sz="2800" dirty="0"/>
              <a:t>Students taking a deep approach to their learning.</a:t>
            </a:r>
          </a:p>
          <a:p>
            <a:pPr marL="411480" fontAlgn="auto">
              <a:spcAft>
                <a:spcPts val="600"/>
              </a:spcAft>
              <a:defRPr/>
            </a:pPr>
            <a:r>
              <a:rPr lang="en-US" sz="2800" dirty="0"/>
              <a:t>Increased self and peer-assessment, developing assessment literacy.</a:t>
            </a:r>
          </a:p>
          <a:p>
            <a:pPr marL="411480" fontAlgn="auto">
              <a:spcAft>
                <a:spcPts val="600"/>
              </a:spcAft>
              <a:defRPr/>
            </a:pPr>
            <a:r>
              <a:rPr lang="en-US" sz="2800" dirty="0"/>
              <a:t>Greater responsibility of the student for their learning and assessment, developing self-regulated learners. </a:t>
            </a:r>
          </a:p>
          <a:p>
            <a:pPr marL="411480" fontAlgn="auto">
              <a:spcAft>
                <a:spcPts val="600"/>
              </a:spcAft>
              <a:defRPr/>
            </a:pPr>
            <a:r>
              <a:rPr lang="en-US" sz="2800" dirty="0"/>
              <a:t>The possibility of slow learning.</a:t>
            </a:r>
          </a:p>
        </p:txBody>
      </p:sp>
    </p:spTree>
    <p:extLst>
      <p:ext uri="{BB962C8B-B14F-4D97-AF65-F5344CB8AC3E}">
        <p14:creationId xmlns:p14="http://schemas.microsoft.com/office/powerpoint/2010/main" val="42374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031CEB-A720-438C-9E21-D409069F1286}"/>
              </a:ext>
            </a:extLst>
          </p:cNvPr>
          <p:cNvSpPr>
            <a:spLocks noGrp="1"/>
          </p:cNvSpPr>
          <p:nvPr>
            <p:ph type="title"/>
          </p:nvPr>
        </p:nvSpPr>
        <p:spPr/>
        <p:txBody>
          <a:bodyPr/>
          <a:lstStyle/>
          <a:p>
            <a:r>
              <a:rPr lang="en-GB" dirty="0"/>
              <a:t>Ensuring our approaches are inclusive </a:t>
            </a:r>
          </a:p>
        </p:txBody>
      </p:sp>
      <p:sp>
        <p:nvSpPr>
          <p:cNvPr id="5" name="Text Placeholder 4">
            <a:extLst>
              <a:ext uri="{FF2B5EF4-FFF2-40B4-BE49-F238E27FC236}">
                <a16:creationId xmlns:a16="http://schemas.microsoft.com/office/drawing/2014/main" id="{F356F0F8-58A5-43A1-B646-BEB6AF0D672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59040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8DE84-7493-48E3-8000-E46157798296}"/>
              </a:ext>
            </a:extLst>
          </p:cNvPr>
          <p:cNvSpPr>
            <a:spLocks noGrp="1"/>
          </p:cNvSpPr>
          <p:nvPr>
            <p:ph type="title"/>
          </p:nvPr>
        </p:nvSpPr>
        <p:spPr>
          <a:xfrm>
            <a:off x="323528" y="122238"/>
            <a:ext cx="7677472" cy="1074737"/>
          </a:xfrm>
        </p:spPr>
        <p:txBody>
          <a:bodyPr/>
          <a:lstStyle/>
          <a:p>
            <a:r>
              <a:rPr lang="en-GB" dirty="0"/>
              <a:t>Diverse learners need diverse support, taking into account diverse forms of disadvantage, including:</a:t>
            </a:r>
          </a:p>
        </p:txBody>
      </p:sp>
      <p:sp>
        <p:nvSpPr>
          <p:cNvPr id="5" name="Content Placeholder 4">
            <a:extLst>
              <a:ext uri="{FF2B5EF4-FFF2-40B4-BE49-F238E27FC236}">
                <a16:creationId xmlns:a16="http://schemas.microsoft.com/office/drawing/2014/main" id="{53E32C6D-2A6D-4AEB-AA17-93F4D0CCDA2F}"/>
              </a:ext>
            </a:extLst>
          </p:cNvPr>
          <p:cNvSpPr>
            <a:spLocks noGrp="1"/>
          </p:cNvSpPr>
          <p:nvPr>
            <p:ph idx="1"/>
          </p:nvPr>
        </p:nvSpPr>
        <p:spPr>
          <a:xfrm>
            <a:off x="457200" y="1224296"/>
            <a:ext cx="8229600" cy="4789488"/>
          </a:xfrm>
        </p:spPr>
        <p:txBody>
          <a:bodyPr/>
          <a:lstStyle/>
          <a:p>
            <a:r>
              <a:rPr lang="en-GB" dirty="0"/>
              <a:t>Social and Cultural capital disadvantage, e.g. First-in-Family;</a:t>
            </a:r>
          </a:p>
          <a:p>
            <a:r>
              <a:rPr lang="en-GB" dirty="0"/>
              <a:t>Mode of study (part-time, distance, blended) and commuter students.</a:t>
            </a:r>
          </a:p>
          <a:p>
            <a:r>
              <a:rPr lang="en-GB" dirty="0"/>
              <a:t>Financial disadvantages (including family expectations of contributions);</a:t>
            </a:r>
          </a:p>
          <a:p>
            <a:r>
              <a:rPr lang="en-GB" dirty="0"/>
              <a:t>Diverse disadvantages by ethnicity, race, (including language issues) gender, sexual orientation;</a:t>
            </a:r>
          </a:p>
          <a:p>
            <a:r>
              <a:rPr lang="en-GB" dirty="0"/>
              <a:t>Disadvantages covered by Special Educational Needs legislation including physical impairments and neurodiversity;</a:t>
            </a:r>
          </a:p>
          <a:p>
            <a:r>
              <a:rPr lang="en-GB" dirty="0"/>
              <a:t>Health and well-being disadvantages, including mental health.</a:t>
            </a:r>
          </a:p>
          <a:p>
            <a:pPr marL="0" indent="0">
              <a:buNone/>
            </a:pPr>
            <a:r>
              <a:rPr lang="en-GB" dirty="0"/>
              <a:t>Tutors pay a key role in helping HEIs address and to some extent redress disadvantage. </a:t>
            </a:r>
          </a:p>
        </p:txBody>
      </p:sp>
    </p:spTree>
    <p:extLst>
      <p:ext uri="{BB962C8B-B14F-4D97-AF65-F5344CB8AC3E}">
        <p14:creationId xmlns:p14="http://schemas.microsoft.com/office/powerpoint/2010/main" val="184357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ACAF-B274-43C3-82BC-C4A878117321}"/>
              </a:ext>
            </a:extLst>
          </p:cNvPr>
          <p:cNvSpPr>
            <a:spLocks noGrp="1"/>
          </p:cNvSpPr>
          <p:nvPr>
            <p:ph type="title"/>
          </p:nvPr>
        </p:nvSpPr>
        <p:spPr/>
        <p:txBody>
          <a:bodyPr/>
          <a:lstStyle/>
          <a:p>
            <a:r>
              <a:rPr lang="en-GB" dirty="0"/>
              <a:t>Offering programme-wide support for learners</a:t>
            </a:r>
          </a:p>
        </p:txBody>
      </p:sp>
      <p:sp>
        <p:nvSpPr>
          <p:cNvPr id="3" name="Text Placeholder 2">
            <a:extLst>
              <a:ext uri="{FF2B5EF4-FFF2-40B4-BE49-F238E27FC236}">
                <a16:creationId xmlns:a16="http://schemas.microsoft.com/office/drawing/2014/main" id="{24B1CBAB-0D2F-4699-880C-0CAF248B1EA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7596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8"/>
            <a:ext cx="7543800" cy="1002506"/>
          </a:xfrm>
        </p:spPr>
        <p:txBody>
          <a:bodyPr/>
          <a:lstStyle/>
          <a:p>
            <a:r>
              <a:rPr lang="en-GB" sz="2400" dirty="0"/>
              <a:t>Central to student satisfaction, retention and positive regard for our programmes are excellent curriculum design delivery and assessment.</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This needs to be developed strategically using contemporary evidence-based approaches and research-informed principles, involving a constructively aligned programme level cycle comprising: </a:t>
            </a:r>
          </a:p>
          <a:p>
            <a:pPr lvl="0"/>
            <a:r>
              <a:rPr lang="en-GB" sz="2000" dirty="0"/>
              <a:t>Determining and reviewing subject material: reviewing currency, relevance, level; </a:t>
            </a:r>
          </a:p>
          <a:p>
            <a:pPr lvl="0"/>
            <a:r>
              <a:rPr lang="en-GB" sz="2000" dirty="0"/>
              <a:t>Designing and refining learning outcomes, which are the lifeblood of learning; </a:t>
            </a:r>
          </a:p>
          <a:p>
            <a:pPr lvl="0"/>
            <a:r>
              <a:rPr lang="en-GB" sz="2000" dirty="0"/>
              <a:t>Considering delivery modes including face-to-face, online, PBL, and blended approaches; </a:t>
            </a:r>
          </a:p>
          <a:p>
            <a:pPr lvl="0"/>
            <a:r>
              <a:rPr lang="en-GB" sz="2000" dirty="0"/>
              <a:t>Thinking through student support to maximise engagement; </a:t>
            </a:r>
          </a:p>
          <a:p>
            <a:pPr lvl="0"/>
            <a:r>
              <a:rPr lang="en-GB" sz="2000" dirty="0"/>
              <a:t>Designing fit-for-purpose assessment methods and approaches; </a:t>
            </a:r>
          </a:p>
          <a:p>
            <a:pPr lvl="0"/>
            <a:r>
              <a:rPr lang="en-GB" sz="2000" dirty="0"/>
              <a:t>Assuring quality, matching HEI, national and PRSB requirements; </a:t>
            </a:r>
          </a:p>
          <a:p>
            <a:pPr lvl="0"/>
            <a:r>
              <a:rPr lang="en-GB" sz="2000" dirty="0"/>
              <a:t>Evaluating programmes, exploring strengths and areas for improvement;</a:t>
            </a:r>
          </a:p>
          <a:p>
            <a:pPr lvl="0"/>
            <a:r>
              <a:rPr lang="en-GB" sz="2000" dirty="0"/>
              <a:t>Enhancing quality, seeking continuous improvement.</a:t>
            </a:r>
          </a:p>
          <a:p>
            <a:endParaRPr lang="en-GB" dirty="0"/>
          </a:p>
        </p:txBody>
      </p:sp>
    </p:spTree>
    <p:extLst>
      <p:ext uri="{BB962C8B-B14F-4D97-AF65-F5344CB8AC3E}">
        <p14:creationId xmlns:p14="http://schemas.microsoft.com/office/powerpoint/2010/main" val="99623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97101"/>
            <a:ext cx="6696743" cy="6325464"/>
          </a:xfrm>
          <a:prstGeom prst="rect">
            <a:avLst/>
          </a:prstGeom>
          <a:noFill/>
          <a:ln w="9525">
            <a:noFill/>
            <a:miter lim="800000"/>
            <a:headEnd/>
            <a:tailEnd/>
          </a:ln>
        </p:spPr>
      </p:pic>
      <p:sp>
        <p:nvSpPr>
          <p:cNvPr id="3" name="Rectangle 2"/>
          <p:cNvSpPr/>
          <p:nvPr/>
        </p:nvSpPr>
        <p:spPr>
          <a:xfrm>
            <a:off x="379321" y="35435"/>
            <a:ext cx="8928992" cy="9452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j-lt"/>
                <a:ea typeface="+mj-ea"/>
                <a:cs typeface="+mj-cs"/>
              </a:rPr>
              <a:t>Source: Supporting Student Diversity – A practical guide 						(Morgan, 2013) p61</a:t>
            </a:r>
          </a:p>
        </p:txBody>
      </p:sp>
    </p:spTree>
    <p:extLst>
      <p:ext uri="{BB962C8B-B14F-4D97-AF65-F5344CB8AC3E}">
        <p14:creationId xmlns:p14="http://schemas.microsoft.com/office/powerpoint/2010/main" val="999904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altLang="en-US" sz="3200" dirty="0"/>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a:t>Is there a coherent model of progression across the student life-cycle from induction to ‘outduction’? </a:t>
            </a:r>
          </a:p>
          <a:p>
            <a:r>
              <a:rPr lang="en-GB" altLang="en-US"/>
              <a:t>Do you manage transitions from year one to year two and year two to year three to ensure students remain committed and engaged?</a:t>
            </a:r>
          </a:p>
          <a:p>
            <a:r>
              <a:rPr lang="en-GB" altLang="en-US"/>
              <a:t>Is there some continuity in the sources of student support throughout the course (e.g. personal tutors)?</a:t>
            </a:r>
          </a:p>
          <a:p>
            <a:r>
              <a:rPr lang="en-GB" altLang="en-US"/>
              <a:t>Are students offered support and guidance in relation to personal development and employability?</a:t>
            </a:r>
          </a:p>
        </p:txBody>
      </p:sp>
    </p:spTree>
    <p:extLst>
      <p:ext uri="{BB962C8B-B14F-4D97-AF65-F5344CB8AC3E}">
        <p14:creationId xmlns:p14="http://schemas.microsoft.com/office/powerpoint/2010/main" val="404234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5AF-1FF6-475D-BB34-DF553471BEC9}"/>
              </a:ext>
            </a:extLst>
          </p:cNvPr>
          <p:cNvSpPr>
            <a:spLocks noGrp="1"/>
          </p:cNvSpPr>
          <p:nvPr>
            <p:ph type="title"/>
          </p:nvPr>
        </p:nvSpPr>
        <p:spPr>
          <a:xfrm>
            <a:off x="457200" y="122238"/>
            <a:ext cx="7543800"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Inter-year transitions: avoiding the sophomore slump </a:t>
            </a:r>
            <a:br>
              <a:rPr lang="en-GB" sz="3200" dirty="0"/>
            </a:br>
            <a:r>
              <a:rPr lang="en-GB" sz="3200" dirty="0"/>
              <a:t>(Yorke, 2014, </a:t>
            </a:r>
            <a:r>
              <a:rPr lang="en-GB" sz="3200" dirty="0" err="1"/>
              <a:t>Zaitseva</a:t>
            </a:r>
            <a:r>
              <a:rPr lang="en-GB" sz="3200" dirty="0"/>
              <a:t> et al)</a:t>
            </a:r>
          </a:p>
        </p:txBody>
      </p:sp>
      <p:sp>
        <p:nvSpPr>
          <p:cNvPr id="3" name="Content Placeholder 2">
            <a:extLst>
              <a:ext uri="{FF2B5EF4-FFF2-40B4-BE49-F238E27FC236}">
                <a16:creationId xmlns:a16="http://schemas.microsoft.com/office/drawing/2014/main" id="{8BCA0466-3985-450E-B17D-12284C0CE575}"/>
              </a:ext>
            </a:extLst>
          </p:cNvPr>
          <p:cNvSpPr>
            <a:spLocks noGrp="1"/>
          </p:cNvSpPr>
          <p:nvPr>
            <p:ph idx="1"/>
          </p:nvPr>
        </p:nvSpPr>
        <p:spPr>
          <a:xfrm>
            <a:off x="457200" y="1628800"/>
            <a:ext cx="8229600" cy="4789488"/>
          </a:xfrm>
        </p:spPr>
        <p:txBody>
          <a:bodyPr/>
          <a:lstStyle/>
          <a:p>
            <a:r>
              <a:rPr lang="en-GB" dirty="0"/>
              <a:t>The three-months between the end of the 1st year and the start of the 2</a:t>
            </a:r>
            <a:r>
              <a:rPr lang="en-GB" baseline="30000" dirty="0"/>
              <a:t>nd</a:t>
            </a:r>
            <a:r>
              <a:rPr lang="en-GB" dirty="0"/>
              <a:t> (and to a lesser extent between 2</a:t>
            </a:r>
            <a:r>
              <a:rPr lang="en-GB" baseline="30000" dirty="0"/>
              <a:t>nd</a:t>
            </a:r>
            <a:r>
              <a:rPr lang="en-GB" dirty="0"/>
              <a:t> and 3</a:t>
            </a:r>
            <a:r>
              <a:rPr lang="en-GB" baseline="30000" dirty="0"/>
              <a:t>rd</a:t>
            </a:r>
            <a:r>
              <a:rPr lang="en-GB" dirty="0"/>
              <a:t> years) provides lacunae for lost motivation and decreased engagement;</a:t>
            </a:r>
          </a:p>
          <a:p>
            <a:r>
              <a:rPr lang="en-GB" dirty="0"/>
              <a:t>Energy, thought and resources need to be deployed to counteract this tendency and to maintain student engagement;</a:t>
            </a:r>
          </a:p>
          <a:p>
            <a:r>
              <a:rPr lang="en-GB" dirty="0"/>
              <a:t>This can be undertaken in three ways:</a:t>
            </a:r>
          </a:p>
          <a:p>
            <a:pPr lvl="1"/>
            <a:r>
              <a:rPr lang="en-GB" dirty="0"/>
              <a:t>Through linking study from year to year through assignments and other activities set to bridge the gap;</a:t>
            </a:r>
          </a:p>
          <a:p>
            <a:pPr lvl="1"/>
            <a:r>
              <a:rPr lang="en-GB" dirty="0"/>
              <a:t>By maintaining contact (live or virtual);</a:t>
            </a:r>
          </a:p>
          <a:p>
            <a:pPr lvl="1"/>
            <a:r>
              <a:rPr lang="en-GB" dirty="0"/>
              <a:t>By using peer groups and networks for mutual support.</a:t>
            </a:r>
          </a:p>
        </p:txBody>
      </p:sp>
    </p:spTree>
    <p:extLst>
      <p:ext uri="{BB962C8B-B14F-4D97-AF65-F5344CB8AC3E}">
        <p14:creationId xmlns:p14="http://schemas.microsoft.com/office/powerpoint/2010/main" val="17786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479741" y="482279"/>
            <a:ext cx="7543800" cy="57045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Developing engagement among your students</a:t>
            </a:r>
          </a:p>
        </p:txBody>
      </p:sp>
      <p:sp>
        <p:nvSpPr>
          <p:cNvPr id="20483" name="Content Placeholder 4"/>
          <p:cNvSpPr>
            <a:spLocks noGrp="1"/>
          </p:cNvSpPr>
          <p:nvPr>
            <p:ph idx="1"/>
          </p:nvPr>
        </p:nvSpPr>
        <p:spPr>
          <a:xfrm>
            <a:off x="457200" y="1052736"/>
            <a:ext cx="8229600" cy="5509667"/>
          </a:xfr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b="1" dirty="0"/>
              <a:t>Is there a coherent model of progression across the student life-cycle from induction to ‘</a:t>
            </a:r>
            <a:r>
              <a:rPr lang="en-GB" b="1" dirty="0" err="1"/>
              <a:t>outduction</a:t>
            </a:r>
            <a:r>
              <a:rPr lang="en-GB" b="1" dirty="0"/>
              <a:t>’ (Morgan, 2011)? </a:t>
            </a:r>
          </a:p>
          <a:p>
            <a:pPr fontAlgn="base">
              <a:spcBef>
                <a:spcPts val="600"/>
              </a:spcBef>
              <a:spcAft>
                <a:spcPct val="0"/>
              </a:spcAft>
              <a:buClr>
                <a:schemeClr val="tx2"/>
              </a:buClr>
              <a:buSzPct val="70000"/>
              <a:buFont typeface="Wingdings" pitchFamily="2" charset="2"/>
              <a:buChar char="l"/>
            </a:pPr>
            <a:r>
              <a:rPr lang="en-GB" b="1" dirty="0"/>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b="1" dirty="0"/>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b="1" dirty="0"/>
              <a:t>Are students offered support and guidance in relation to personal development and employability?</a:t>
            </a:r>
          </a:p>
          <a:p>
            <a:pPr eaLnBrk="1" hangingPunct="1"/>
            <a:r>
              <a:rPr lang="en-GB" dirty="0"/>
              <a:t>Are students using critical thinking and high levels of analytical thought sufficiently at each level of a programme?</a:t>
            </a:r>
          </a:p>
          <a:p>
            <a:pPr eaLnBrk="1" hangingPunct="1"/>
            <a:r>
              <a:rPr lang="en-GB" dirty="0"/>
              <a:t>Are students working autonomously as well?</a:t>
            </a:r>
          </a:p>
          <a:p>
            <a:pPr eaLnBrk="1" hangingPunct="1"/>
            <a:r>
              <a:rPr lang="en-GB" dirty="0"/>
              <a:t>Do students have meaningful and purposeful opportunities of working together?</a:t>
            </a:r>
          </a:p>
          <a:p>
            <a:pPr fontAlgn="base">
              <a:spcBef>
                <a:spcPts val="600"/>
              </a:spcBef>
              <a:spcAft>
                <a:spcPct val="0"/>
              </a:spcAft>
              <a:buClr>
                <a:schemeClr val="tx2"/>
              </a:buClr>
              <a:buSzPct val="70000"/>
              <a:buFont typeface="Wingdings" pitchFamily="2" charset="2"/>
              <a:buChar char="l"/>
            </a:pPr>
            <a:endParaRPr lang="en-GB" sz="2800" b="1" dirty="0"/>
          </a:p>
        </p:txBody>
      </p:sp>
    </p:spTree>
    <p:extLst>
      <p:ext uri="{BB962C8B-B14F-4D97-AF65-F5344CB8AC3E}">
        <p14:creationId xmlns:p14="http://schemas.microsoft.com/office/powerpoint/2010/main" val="124859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3558-E4FB-4693-ADAA-18FD857ED8B3}"/>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Matheson, Tangney and Sutcliffe (2018) recognise that:</a:t>
            </a:r>
          </a:p>
        </p:txBody>
      </p:sp>
      <p:sp>
        <p:nvSpPr>
          <p:cNvPr id="3" name="Content Placeholder 2">
            <a:extLst>
              <a:ext uri="{FF2B5EF4-FFF2-40B4-BE49-F238E27FC236}">
                <a16:creationId xmlns:a16="http://schemas.microsoft.com/office/drawing/2014/main" id="{5CCFBFF2-AE90-42F5-93D3-0E07A0F36966}"/>
              </a:ext>
            </a:extLst>
          </p:cNvPr>
          <p:cNvSpPr>
            <a:spLocks noGrp="1"/>
          </p:cNvSpPr>
          <p:nvPr>
            <p:ph idx="1"/>
          </p:nvPr>
        </p:nvSpPr>
        <p:spPr/>
        <p:txBody>
          <a:bodyPr/>
          <a:lstStyle/>
          <a:p>
            <a:r>
              <a:rPr lang="en-GB" dirty="0"/>
              <a:t>Initial steps into undergraduate education mark only a beginning for students;</a:t>
            </a:r>
          </a:p>
          <a:p>
            <a:r>
              <a:rPr lang="en-GB" dirty="0"/>
              <a:t>The journey involves other significant transition points that students need to negotiate;</a:t>
            </a:r>
          </a:p>
          <a:p>
            <a:r>
              <a:rPr lang="en-GB" dirty="0"/>
              <a:t>Engagement needs nurturing if students are to develop into autonomous reflective learners;</a:t>
            </a:r>
          </a:p>
          <a:p>
            <a:r>
              <a:rPr lang="en-GB" dirty="0"/>
              <a:t>There is significant international research exploring transition towards, into, through, up out and beyond (</a:t>
            </a:r>
            <a:r>
              <a:rPr lang="en-GB" dirty="0" err="1"/>
              <a:t>Lizzio</a:t>
            </a:r>
            <a:r>
              <a:rPr lang="en-GB" dirty="0"/>
              <a:t>, 2011, Morgan 2013);</a:t>
            </a:r>
          </a:p>
          <a:p>
            <a:r>
              <a:rPr lang="en-GB" dirty="0"/>
              <a:t>We can learn much from the international case studies in this collection.</a:t>
            </a:r>
          </a:p>
        </p:txBody>
      </p:sp>
    </p:spTree>
    <p:extLst>
      <p:ext uri="{BB962C8B-B14F-4D97-AF65-F5344CB8AC3E}">
        <p14:creationId xmlns:p14="http://schemas.microsoft.com/office/powerpoint/2010/main" val="3133226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346666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inclusive practice we should:</a:t>
            </a:r>
          </a:p>
        </p:txBody>
      </p:sp>
      <p:sp>
        <p:nvSpPr>
          <p:cNvPr id="3379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Build in awareness of inclusivity issues in induction for staff and students;</a:t>
            </a:r>
          </a:p>
          <a:p>
            <a:pPr marL="360000">
              <a:lnSpc>
                <a:spcPct val="100000"/>
              </a:lnSpc>
              <a:spcBef>
                <a:spcPts val="600"/>
              </a:spcBef>
            </a:pPr>
            <a:r>
              <a:rPr lang="en-GB" sz="2600" dirty="0"/>
              <a:t>Include relevant elements in Post Graduate courses in HE learning and teaching;</a:t>
            </a:r>
          </a:p>
          <a:p>
            <a:pPr marL="360000">
              <a:lnSpc>
                <a:spcPct val="100000"/>
              </a:lnSpc>
              <a:spcBef>
                <a:spcPts val="600"/>
              </a:spcBef>
            </a:pPr>
            <a:r>
              <a:rPr lang="en-GB" sz="2600" dirty="0"/>
              <a:t>Include robust requirements </a:t>
            </a:r>
            <a:r>
              <a:rPr lang="en-GB" sz="2600" i="1" dirty="0"/>
              <a:t>re</a:t>
            </a:r>
            <a:r>
              <a:rPr lang="en-GB" sz="2600" dirty="0"/>
              <a:t> inclusive practice in institutional assessment, learning and teaching strategies;</a:t>
            </a:r>
          </a:p>
          <a:p>
            <a:pPr marL="360000">
              <a:lnSpc>
                <a:spcPct val="100000"/>
              </a:lnSpc>
              <a:spcBef>
                <a:spcPts val="600"/>
              </a:spcBef>
            </a:pPr>
            <a:r>
              <a:rPr lang="en-GB" sz="2600" dirty="0"/>
              <a:t>Make questions </a:t>
            </a:r>
            <a:r>
              <a:rPr lang="en-GB" sz="2600" i="1" dirty="0"/>
              <a:t>re</a:t>
            </a:r>
            <a:r>
              <a:rPr lang="en-GB" sz="2600" dirty="0"/>
              <a:t> inclusivity part of validation and review of all programmes.</a:t>
            </a:r>
          </a:p>
          <a:p>
            <a:pPr marL="360000">
              <a:lnSpc>
                <a:spcPct val="100000"/>
              </a:lnSpc>
              <a:spcBef>
                <a:spcPts val="600"/>
              </a:spcBef>
            </a:pPr>
            <a:endParaRPr lang="en-GB" sz="2600" dirty="0"/>
          </a:p>
        </p:txBody>
      </p:sp>
    </p:spTree>
    <p:extLst>
      <p:ext uri="{BB962C8B-B14F-4D97-AF65-F5344CB8AC3E}">
        <p14:creationId xmlns:p14="http://schemas.microsoft.com/office/powerpoint/2010/main" val="324944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42888"/>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We can also:</a:t>
            </a:r>
          </a:p>
        </p:txBody>
      </p:sp>
      <p:sp>
        <p:nvSpPr>
          <p:cNvPr id="35843" name="Rectangle 3"/>
          <p:cNvSpPr>
            <a:spLocks noGrp="1" noChangeArrowheads="1"/>
          </p:cNvSpPr>
          <p:nvPr>
            <p:ph type="body" idx="1"/>
          </p:nvPr>
        </p:nvSpPr>
        <p:spPr>
          <a:xfrm>
            <a:off x="179388" y="1196975"/>
            <a:ext cx="8713787" cy="51117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Make sure that EO/inclusivity/disability committees/working parties are fully integrated into HEI’s systems;</a:t>
            </a:r>
          </a:p>
          <a:p>
            <a:pPr marL="360000">
              <a:lnSpc>
                <a:spcPct val="100000"/>
              </a:lnSpc>
              <a:spcBef>
                <a:spcPts val="600"/>
              </a:spcBef>
            </a:pPr>
            <a:r>
              <a:rPr lang="en-GB" sz="2600" dirty="0"/>
              <a:t>Use staff development workshops to foster awareness of specific issues;</a:t>
            </a:r>
          </a:p>
          <a:p>
            <a:pPr marL="360000">
              <a:lnSpc>
                <a:spcPct val="100000"/>
              </a:lnSpc>
              <a:spcBef>
                <a:spcPts val="600"/>
              </a:spcBef>
            </a:pPr>
            <a:r>
              <a:rPr lang="en-GB" sz="2600" dirty="0"/>
              <a:t>Encourage discussion of the language used when describing inclusivity issues;</a:t>
            </a:r>
          </a:p>
          <a:p>
            <a:pPr marL="360000"/>
            <a:r>
              <a:rPr lang="en-GB" sz="2600" dirty="0"/>
              <a:t>Make best use of University colleagues with specialist knowledge to promote inclusivity.</a:t>
            </a:r>
          </a:p>
        </p:txBody>
      </p:sp>
    </p:spTree>
    <p:extLst>
      <p:ext uri="{BB962C8B-B14F-4D97-AF65-F5344CB8AC3E}">
        <p14:creationId xmlns:p14="http://schemas.microsoft.com/office/powerpoint/2010/main" val="873121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5B6-961A-45D2-BF8B-43F3E3FA818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Cotton et al propose three particular issues which warrant further attention</a:t>
            </a:r>
          </a:p>
        </p:txBody>
      </p:sp>
      <p:sp>
        <p:nvSpPr>
          <p:cNvPr id="3" name="Content Placeholder 2">
            <a:extLst>
              <a:ext uri="{FF2B5EF4-FFF2-40B4-BE49-F238E27FC236}">
                <a16:creationId xmlns:a16="http://schemas.microsoft.com/office/drawing/2014/main" id="{54627E45-D60C-4F18-9483-42170001D2ED}"/>
              </a:ext>
            </a:extLst>
          </p:cNvPr>
          <p:cNvSpPr>
            <a:spLocks noGrp="1"/>
          </p:cNvSpPr>
          <p:nvPr>
            <p:ph idx="1"/>
          </p:nvPr>
        </p:nvSpPr>
        <p:spPr/>
        <p:txBody>
          <a:bodyPr/>
          <a:lstStyle/>
          <a:p>
            <a:pPr marL="457200" indent="-457200">
              <a:buSzPct val="100000"/>
              <a:buFont typeface="+mj-lt"/>
              <a:buAutoNum type="arabicPeriod"/>
            </a:pPr>
            <a:r>
              <a:rPr lang="en-GB" dirty="0"/>
              <a:t>The possibility that both BME students and some male students might be more likely to use surface learning approaches, thereby lowering attainment. </a:t>
            </a:r>
          </a:p>
          <a:p>
            <a:pPr marL="457200" indent="-457200">
              <a:buSzPct val="100000"/>
              <a:buFont typeface="+mj-lt"/>
              <a:buAutoNum type="arabicPeriod"/>
            </a:pPr>
            <a:r>
              <a:rPr lang="en-GB" dirty="0"/>
              <a:t>The tension between integration into university life and the potential negative impact of over-involvement in clubs or societies. This seems to be a delicate balance which could have divergent impacts on different student groups. </a:t>
            </a:r>
          </a:p>
          <a:p>
            <a:pPr marL="457200" indent="-457200">
              <a:buSzPct val="100000"/>
              <a:buFont typeface="+mj-lt"/>
              <a:buAutoNum type="arabicPeriod"/>
            </a:pPr>
            <a:r>
              <a:rPr lang="en-GB" dirty="0"/>
              <a:t>The importance for students of having an accurate understanding of their achievement levels. For whatever reason, both male and BME students were not effectively judging likely success.</a:t>
            </a:r>
          </a:p>
        </p:txBody>
      </p:sp>
    </p:spTree>
    <p:extLst>
      <p:ext uri="{BB962C8B-B14F-4D97-AF65-F5344CB8AC3E}">
        <p14:creationId xmlns:p14="http://schemas.microsoft.com/office/powerpoint/2010/main" val="203402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Confidence, achievement and retention</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600" dirty="0"/>
              <a:t>Crudely, student achievement is linked to students own beliefs about their abilities, whether these are fixed or malleable;</a:t>
            </a:r>
          </a:p>
          <a:p>
            <a:pPr eaLnBrk="1" hangingPunct="1"/>
            <a:r>
              <a:rPr lang="en-GB" sz="2600" dirty="0"/>
              <a:t>Students who subscribe to an entity (fixed) theory of intelligence (Dweck, 2000) need support to confirm their ability and thereby become less fearful of learning goals as these involves an element of risk and personal failure. </a:t>
            </a:r>
          </a:p>
          <a:p>
            <a:pPr eaLnBrk="1" hangingPunct="1"/>
            <a:r>
              <a:rPr lang="en-GB" sz="2600" dirty="0"/>
              <a:t>Learning and assessment for these students are all-encompassing activities that defines them as people. If they fail at an assignment, they see themselves as failures. </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42613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3047089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dirty="0"/>
              <a:t>Students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None/>
            </a:pPr>
            <a:r>
              <a:rPr lang="en-GB" sz="2600" dirty="0"/>
              <a:t>	Students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600" dirty="0" err="1"/>
              <a:t>Peelo</a:t>
            </a:r>
            <a:r>
              <a:rPr lang="en-GB" sz="2600" dirty="0"/>
              <a:t> and Wareham 2002).</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46655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6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600" b="1" dirty="0"/>
              <a:t>Familiarise them with the language and culture of the subject area they are studying (</a:t>
            </a:r>
            <a:r>
              <a:rPr lang="en-GB" sz="2600" b="1" dirty="0" err="1"/>
              <a:t>Northedge</a:t>
            </a:r>
            <a:r>
              <a:rPr lang="en-GB" sz="2600" b="1" dirty="0"/>
              <a:t>, 2003);</a:t>
            </a:r>
          </a:p>
          <a:p>
            <a:pPr fontAlgn="base">
              <a:spcBef>
                <a:spcPts val="600"/>
              </a:spcBef>
              <a:spcAft>
                <a:spcPct val="0"/>
              </a:spcAft>
              <a:buClr>
                <a:schemeClr val="tx2"/>
              </a:buClr>
              <a:buSzPct val="70000"/>
              <a:buFont typeface="Wingdings" pitchFamily="2" charset="2"/>
              <a:buChar char="l"/>
            </a:pPr>
            <a:r>
              <a:rPr lang="en-GB" sz="2600" b="1" dirty="0"/>
              <a:t>Foster the information literacy and other skills that students will need to succeed;</a:t>
            </a:r>
          </a:p>
          <a:p>
            <a:pPr fontAlgn="base">
              <a:spcBef>
                <a:spcPts val="600"/>
              </a:spcBef>
              <a:spcAft>
                <a:spcPct val="0"/>
              </a:spcAft>
              <a:buClr>
                <a:schemeClr val="tx2"/>
              </a:buClr>
              <a:buSzPct val="70000"/>
              <a:buFont typeface="Wingdings" pitchFamily="2" charset="2"/>
              <a:buChar char="l"/>
            </a:pPr>
            <a:r>
              <a:rPr lang="en-GB" sz="26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600" b="1" dirty="0"/>
              <a:t>Offer them immersive experiences.</a:t>
            </a:r>
          </a:p>
          <a:p>
            <a:pPr fontAlgn="base">
              <a:spcBef>
                <a:spcPts val="600"/>
              </a:spcBef>
              <a:spcAft>
                <a:spcPct val="0"/>
              </a:spcAft>
              <a:buClr>
                <a:schemeClr val="tx2"/>
              </a:buClr>
              <a:buSzPct val="70000"/>
              <a:buFont typeface="Wingdings" pitchFamily="2" charset="2"/>
              <a:buChar char="l"/>
            </a:pPr>
            <a:endParaRPr lang="en-GB" sz="2600" b="1" dirty="0"/>
          </a:p>
        </p:txBody>
      </p:sp>
    </p:spTree>
    <p:extLst>
      <p:ext uri="{BB962C8B-B14F-4D97-AF65-F5344CB8AC3E}">
        <p14:creationId xmlns:p14="http://schemas.microsoft.com/office/powerpoint/2010/main" val="236922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a:xfrm>
            <a:off x="468313" y="1196975"/>
            <a:ext cx="8229600" cy="5005388"/>
          </a:xfrm>
        </p:spPr>
        <p:txBody>
          <a:bodyPr/>
          <a:lstStyle/>
          <a:p>
            <a:pPr marL="0" indent="0">
              <a:buNone/>
            </a:pPr>
            <a:r>
              <a:rPr lang="en-GB" sz="2800"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sz="2800" i="1" dirty="0"/>
              <a:t>Lancaster, 2008</a:t>
            </a:r>
            <a:r>
              <a:rPr lang="en-GB" sz="2800" dirty="0"/>
              <a:t>)</a:t>
            </a:r>
          </a:p>
          <a:p>
            <a:pPr marL="0" indent="0">
              <a:buNone/>
            </a:pPr>
            <a:endParaRPr lang="en-GB" sz="2800" dirty="0"/>
          </a:p>
          <a:p>
            <a:pPr marL="0" indent="0">
              <a:buNone/>
            </a:pPr>
            <a:r>
              <a:rPr lang="en-GB" sz="2800" dirty="0"/>
              <a:t>“The ‘universal’ in UDL does not mean there is a single optimal solution for everyone. </a:t>
            </a:r>
            <a:r>
              <a:rPr lang="en-GB" sz="2800" dirty="0">
                <a:latin typeface="+mj-lt"/>
              </a:rPr>
              <a:t>Instead, it underscores the need for flexible approaches to teaching and learning that meet the needs of different kinds of learners.</a:t>
            </a:r>
            <a:r>
              <a:rPr lang="en-GB" sz="2800" b="0" dirty="0"/>
              <a:t> </a:t>
            </a:r>
            <a:r>
              <a:rPr lang="en-GB" sz="2800" dirty="0"/>
              <a:t>” (</a:t>
            </a:r>
            <a:r>
              <a:rPr lang="en-GB" sz="2800" i="1" dirty="0"/>
              <a:t>Rose and Meyer, 2006</a:t>
            </a:r>
            <a:r>
              <a:rPr lang="en-GB" sz="2800" dirty="0"/>
              <a:t>)</a:t>
            </a:r>
          </a:p>
        </p:txBody>
      </p:sp>
    </p:spTree>
    <p:extLst>
      <p:ext uri="{BB962C8B-B14F-4D97-AF65-F5344CB8AC3E}">
        <p14:creationId xmlns:p14="http://schemas.microsoft.com/office/powerpoint/2010/main" val="102154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BD46-C51B-4B0C-9C83-1554C3D2D79E}"/>
              </a:ext>
            </a:extLst>
          </p:cNvPr>
          <p:cNvSpPr>
            <a:spLocks noGrp="1"/>
          </p:cNvSpPr>
          <p:nvPr>
            <p:ph type="title"/>
          </p:nvPr>
        </p:nvSpPr>
        <p:spPr/>
        <p:txBody>
          <a:bodyPr/>
          <a:lstStyle/>
          <a:p>
            <a:r>
              <a:rPr lang="en-GB" dirty="0"/>
              <a:t>Meaningful and useful learning outcomes</a:t>
            </a:r>
          </a:p>
        </p:txBody>
      </p:sp>
      <p:sp>
        <p:nvSpPr>
          <p:cNvPr id="4" name="Text Placeholder 3">
            <a:extLst>
              <a:ext uri="{FF2B5EF4-FFF2-40B4-BE49-F238E27FC236}">
                <a16:creationId xmlns:a16="http://schemas.microsoft.com/office/drawing/2014/main" id="{91B71EFF-6ECE-4EE7-A48C-11748ACDEA5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4164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p:txBody>
      </p:sp>
    </p:spTree>
    <p:extLst>
      <p:ext uri="{BB962C8B-B14F-4D97-AF65-F5344CB8AC3E}">
        <p14:creationId xmlns:p14="http://schemas.microsoft.com/office/powerpoint/2010/main" val="600168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1124744"/>
            <a:ext cx="8784976" cy="5005388"/>
          </a:xfrm>
        </p:spPr>
        <p:txBody>
          <a:bodyPr/>
          <a:lstStyle/>
          <a:p>
            <a:r>
              <a:rPr lang="en-GB" sz="2000" dirty="0">
                <a:solidFill>
                  <a:srgbClr val="7030A0"/>
                </a:solidFill>
              </a:rPr>
              <a:t>Verifiable:</a:t>
            </a:r>
            <a:r>
              <a:rPr lang="en-GB" sz="2000" dirty="0"/>
              <a:t> Can we tell when they’ve been achieved? And can students?</a:t>
            </a:r>
          </a:p>
          <a:p>
            <a:r>
              <a:rPr lang="en-GB" sz="2000" dirty="0">
                <a:solidFill>
                  <a:srgbClr val="7030A0"/>
                </a:solidFill>
              </a:rPr>
              <a:t>Action orientated</a:t>
            </a:r>
            <a:r>
              <a:rPr lang="en-GB" sz="2000" dirty="0"/>
              <a:t>: Do they lead to real and useful activity?</a:t>
            </a:r>
          </a:p>
          <a:p>
            <a:r>
              <a:rPr lang="en-GB" sz="2000" dirty="0">
                <a:solidFill>
                  <a:srgbClr val="7030A0"/>
                </a:solidFill>
              </a:rPr>
              <a:t>Singular</a:t>
            </a:r>
            <a:r>
              <a:rPr lang="en-GB" sz="2000" dirty="0"/>
              <a:t>: i.e. not portmanteau outcomes combining two or more into one, making it difficult to assess if differently achieved, but readily </a:t>
            </a:r>
            <a:r>
              <a:rPr lang="en-GB" sz="2000" dirty="0" err="1"/>
              <a:t>matchable</a:t>
            </a:r>
            <a:r>
              <a:rPr lang="en-GB" sz="2000" dirty="0"/>
              <a:t> to student work produced?</a:t>
            </a:r>
          </a:p>
          <a:p>
            <a:r>
              <a:rPr lang="en-GB" sz="2000" dirty="0">
                <a:solidFill>
                  <a:srgbClr val="7030A0"/>
                </a:solidFill>
              </a:rPr>
              <a:t>Constructively aligned</a:t>
            </a:r>
            <a:r>
              <a:rPr lang="en-GB" sz="2000" dirty="0"/>
              <a:t>? (Biggs and Tang, 2011) so that there is clear alignment between aims (What do students need to be able to know and do?), what is taught/ learned, how these are assessed and evaluated);</a:t>
            </a:r>
          </a:p>
          <a:p>
            <a:r>
              <a:rPr lang="en-GB" sz="2000" dirty="0">
                <a:solidFill>
                  <a:srgbClr val="7030A0"/>
                </a:solidFill>
              </a:rPr>
              <a:t>Understandable</a:t>
            </a:r>
            <a:r>
              <a:rPr lang="en-GB" sz="2000" dirty="0"/>
              <a:t> i.e. using language codes that are meaningful to all stakeholders?</a:t>
            </a:r>
          </a:p>
          <a:p>
            <a:r>
              <a:rPr lang="en-GB" sz="2000" dirty="0">
                <a:solidFill>
                  <a:srgbClr val="7030A0"/>
                </a:solidFill>
              </a:rPr>
              <a:t>Level-appropriate</a:t>
            </a:r>
            <a:r>
              <a:rPr lang="en-GB" sz="2000" dirty="0"/>
              <a:t>? Suitable and differentiable between1</a:t>
            </a:r>
            <a:r>
              <a:rPr lang="en-GB" sz="2000" baseline="30000" dirty="0"/>
              <a:t>st</a:t>
            </a:r>
            <a:r>
              <a:rPr lang="en-GB" sz="2000" dirty="0"/>
              <a:t> year, 2</a:t>
            </a:r>
            <a:r>
              <a:rPr lang="en-GB" sz="2000" baseline="30000" dirty="0"/>
              <a:t>nd</a:t>
            </a:r>
            <a:r>
              <a:rPr lang="en-GB" sz="2000" dirty="0"/>
              <a:t> year, 3</a:t>
            </a:r>
            <a:r>
              <a:rPr lang="en-GB" sz="2000" baseline="30000" dirty="0"/>
              <a:t>rd</a:t>
            </a:r>
            <a:r>
              <a:rPr lang="en-GB" sz="2000" dirty="0"/>
              <a:t> year, Masters, other PG? </a:t>
            </a:r>
          </a:p>
          <a:p>
            <a:r>
              <a:rPr lang="en-GB" sz="2000" dirty="0">
                <a:solidFill>
                  <a:srgbClr val="7030A0"/>
                </a:solidFill>
              </a:rPr>
              <a:t>Affective-inclusive</a:t>
            </a:r>
            <a:r>
              <a:rPr lang="en-GB" sz="2000" dirty="0"/>
              <a:t> i.e. not just covering actions but capabilities in the affective domain?</a:t>
            </a:r>
          </a:p>
          <a:p>
            <a:r>
              <a:rPr lang="en-GB" sz="2000" dirty="0">
                <a:solidFill>
                  <a:srgbClr val="7030A0"/>
                </a:solidFill>
              </a:rPr>
              <a:t>Regularly reviewed? </a:t>
            </a:r>
            <a:r>
              <a:rPr lang="en-GB" sz="2000" dirty="0"/>
              <a:t>Not just stuck in history and always fit-for-purpose</a:t>
            </a:r>
            <a:r>
              <a:rPr lang="en-GB" sz="2000" dirty="0">
                <a:solidFill>
                  <a:srgbClr val="7030A0"/>
                </a:solidFill>
              </a:rPr>
              <a:t>.</a:t>
            </a:r>
          </a:p>
          <a:p>
            <a:endParaRPr lang="en-GB" dirty="0"/>
          </a:p>
        </p:txBody>
      </p:sp>
    </p:spTree>
    <p:extLst>
      <p:ext uri="{BB962C8B-B14F-4D97-AF65-F5344CB8AC3E}">
        <p14:creationId xmlns:p14="http://schemas.microsoft.com/office/powerpoint/2010/main" val="110368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0CF-7EE2-49C3-B73A-DA96D299933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Phil Race is concerned we need to go beyond learning outcomes and include:</a:t>
            </a:r>
          </a:p>
        </p:txBody>
      </p:sp>
      <p:sp>
        <p:nvSpPr>
          <p:cNvPr id="3" name="Content Placeholder 2">
            <a:extLst>
              <a:ext uri="{FF2B5EF4-FFF2-40B4-BE49-F238E27FC236}">
                <a16:creationId xmlns:a16="http://schemas.microsoft.com/office/drawing/2014/main" id="{125E750F-D853-48E6-AE16-67A7DAE91507}"/>
              </a:ext>
            </a:extLst>
          </p:cNvPr>
          <p:cNvSpPr>
            <a:spLocks noGrp="1"/>
          </p:cNvSpPr>
          <p:nvPr>
            <p:ph idx="1"/>
          </p:nvPr>
        </p:nvSpPr>
        <p:spPr/>
        <p:txBody>
          <a:bodyPr/>
          <a:lstStyle/>
          <a:p>
            <a:r>
              <a:rPr lang="en-GB" dirty="0"/>
              <a:t>Learning </a:t>
            </a:r>
            <a:r>
              <a:rPr lang="en-GB" dirty="0">
                <a:solidFill>
                  <a:srgbClr val="7030A0"/>
                </a:solidFill>
              </a:rPr>
              <a:t>incomes: </a:t>
            </a:r>
            <a:r>
              <a:rPr lang="en-GB" dirty="0"/>
              <a:t>all the things learners are bringing to the learning situation:</a:t>
            </a:r>
          </a:p>
          <a:p>
            <a:r>
              <a:rPr lang="en-GB" dirty="0">
                <a:solidFill>
                  <a:srgbClr val="7030A0"/>
                </a:solidFill>
              </a:rPr>
              <a:t>Emergent</a:t>
            </a:r>
            <a:r>
              <a:rPr lang="en-GB" dirty="0"/>
              <a:t> learning outcomes: those we didn’t (and maybe couldn’t) predict, which may surprise and astound us!:</a:t>
            </a:r>
          </a:p>
          <a:p>
            <a:r>
              <a:rPr lang="en-GB" dirty="0"/>
              <a:t>Intended learning </a:t>
            </a:r>
            <a:r>
              <a:rPr lang="en-GB" dirty="0">
                <a:solidFill>
                  <a:srgbClr val="7030A0"/>
                </a:solidFill>
              </a:rPr>
              <a:t>outgoings: </a:t>
            </a:r>
            <a:r>
              <a:rPr lang="en-GB" dirty="0"/>
              <a:t>helping them link the intended learning outcomes to the wider world of future learning and employment</a:t>
            </a:r>
            <a:r>
              <a:rPr lang="en-GB" dirty="0">
                <a:solidFill>
                  <a:srgbClr val="7030A0"/>
                </a:solidFill>
              </a:rPr>
              <a:t>;</a:t>
            </a:r>
          </a:p>
          <a:p>
            <a:endParaRPr lang="en-GB" dirty="0"/>
          </a:p>
          <a:p>
            <a:pPr marL="0" indent="0">
              <a:buNone/>
            </a:pPr>
            <a:r>
              <a:rPr lang="en-GB" dirty="0"/>
              <a:t>See https://phil-race.co.uk/2018/05/beyond-learning-outcomes/</a:t>
            </a:r>
          </a:p>
        </p:txBody>
      </p:sp>
    </p:spTree>
    <p:extLst>
      <p:ext uri="{BB962C8B-B14F-4D97-AF65-F5344CB8AC3E}">
        <p14:creationId xmlns:p14="http://schemas.microsoft.com/office/powerpoint/2010/main" val="1179509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E57C9-756E-41B7-9CFA-DF0FB5CD20EF}"/>
              </a:ext>
            </a:extLst>
          </p:cNvPr>
          <p:cNvSpPr>
            <a:spLocks noGrp="1"/>
          </p:cNvSpPr>
          <p:nvPr>
            <p:ph type="title"/>
          </p:nvPr>
        </p:nvSpPr>
        <p:spPr/>
        <p:txBody>
          <a:bodyPr/>
          <a:lstStyle/>
          <a:p>
            <a:r>
              <a:rPr lang="en-GB" dirty="0"/>
              <a:t>Designing fit-for-purpose assessment</a:t>
            </a:r>
          </a:p>
        </p:txBody>
      </p:sp>
      <p:sp>
        <p:nvSpPr>
          <p:cNvPr id="5" name="Text Placeholder 4">
            <a:extLst>
              <a:ext uri="{FF2B5EF4-FFF2-40B4-BE49-F238E27FC236}">
                <a16:creationId xmlns:a16="http://schemas.microsoft.com/office/drawing/2014/main" id="{1595669E-40E1-4163-AABC-99DF49C9842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5083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sz="2600"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sz="2600" i="1" dirty="0"/>
              <a:t>for</a:t>
            </a:r>
            <a:r>
              <a:rPr lang="en-GB" sz="2600" dirty="0"/>
              <a:t> rather than just </a:t>
            </a:r>
            <a:r>
              <a:rPr lang="en-GB" sz="2600" i="1" dirty="0"/>
              <a:t>of</a:t>
            </a:r>
            <a:r>
              <a:rPr lang="en-GB" sz="2600"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sz="2600" dirty="0"/>
          </a:p>
        </p:txBody>
      </p:sp>
    </p:spTree>
    <p:extLst>
      <p:ext uri="{BB962C8B-B14F-4D97-AF65-F5344CB8AC3E}">
        <p14:creationId xmlns:p14="http://schemas.microsoft.com/office/powerpoint/2010/main" val="3530858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6513-5043-4C50-8BE4-EF41006B43AE}"/>
              </a:ext>
            </a:extLst>
          </p:cNvPr>
          <p:cNvSpPr>
            <a:spLocks noGrp="1"/>
          </p:cNvSpPr>
          <p:nvPr>
            <p:ph type="title"/>
          </p:nvPr>
        </p:nvSpPr>
        <p:spPr/>
        <p:txBody>
          <a:bodyPr/>
          <a:lstStyle/>
          <a:p>
            <a:r>
              <a:rPr lang="en-GB" dirty="0"/>
              <a:t>In this highly interactive session, participants will have opportunities to:</a:t>
            </a:r>
          </a:p>
        </p:txBody>
      </p:sp>
      <p:sp>
        <p:nvSpPr>
          <p:cNvPr id="3" name="Content Placeholder 2">
            <a:extLst>
              <a:ext uri="{FF2B5EF4-FFF2-40B4-BE49-F238E27FC236}">
                <a16:creationId xmlns:a16="http://schemas.microsoft.com/office/drawing/2014/main" id="{DC1E5A4F-EAF0-4AF0-8F2A-E5B7DBC852BE}"/>
              </a:ext>
            </a:extLst>
          </p:cNvPr>
          <p:cNvSpPr>
            <a:spLocks noGrp="1"/>
          </p:cNvSpPr>
          <p:nvPr>
            <p:ph idx="1"/>
          </p:nvPr>
        </p:nvSpPr>
        <p:spPr/>
        <p:txBody>
          <a:bodyPr/>
          <a:lstStyle/>
          <a:p>
            <a:pPr marL="0" indent="0">
              <a:buNone/>
            </a:pPr>
            <a:endParaRPr lang="en-GB" dirty="0"/>
          </a:p>
          <a:p>
            <a:pPr lvl="0"/>
            <a:r>
              <a:rPr lang="en-GB" dirty="0"/>
              <a:t>Review how these design elements can be systematically enhanced;</a:t>
            </a:r>
          </a:p>
          <a:p>
            <a:pPr lvl="0"/>
            <a:r>
              <a:rPr lang="en-GB" dirty="0"/>
              <a:t>Discuss how both student and staff satisfaction can be fostered through manageable and feasible strategies;</a:t>
            </a:r>
          </a:p>
          <a:p>
            <a:pPr lvl="0"/>
            <a:r>
              <a:rPr lang="en-GB" dirty="0"/>
              <a:t>Plan collectively and individually to build in improvements.</a:t>
            </a:r>
          </a:p>
          <a:p>
            <a:endParaRPr lang="en-GB" dirty="0"/>
          </a:p>
        </p:txBody>
      </p:sp>
    </p:spTree>
    <p:extLst>
      <p:ext uri="{BB962C8B-B14F-4D97-AF65-F5344CB8AC3E}">
        <p14:creationId xmlns:p14="http://schemas.microsoft.com/office/powerpoint/2010/main" val="85074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practised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p:txBody>
          <a:bodyPr/>
          <a:lstStyle/>
          <a:p>
            <a:r>
              <a:rPr lang="en-GB" altLang="en-US" sz="2400" dirty="0"/>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850" y="1201738"/>
            <a:ext cx="8445500" cy="4789487"/>
          </a:xfrm>
        </p:spPr>
        <p:txBody>
          <a:bodyPr/>
          <a:lstStyle/>
          <a:p>
            <a:pPr>
              <a:defRPr/>
            </a:pPr>
            <a:r>
              <a:rPr lang="en-GB" dirty="0"/>
              <a:t>The increased focus on student satisfaction and value for money leading to changing expectations about student engagement;</a:t>
            </a:r>
          </a:p>
          <a:p>
            <a:pPr>
              <a:defRPr/>
            </a:pPr>
            <a:r>
              <a:rPr lang="en-GB" dirty="0"/>
              <a:t>The availability of vast data sets institutionally and nationally;</a:t>
            </a:r>
          </a:p>
          <a:p>
            <a:pPr>
              <a:defRPr/>
            </a:pPr>
            <a:r>
              <a:rPr lang="en-GB" dirty="0"/>
              <a:t>The effect on institutional strategies of promoting the research agenda, often at the expense of support for teaching initiatives;</a:t>
            </a:r>
          </a:p>
          <a:p>
            <a:pPr>
              <a:defRPr/>
            </a:pPr>
            <a:r>
              <a:rPr lang="en-GB" dirty="0"/>
              <a:t>The intensification of encouragement to seek professional recognition for teaching expertise particularly HEA Fellowships;</a:t>
            </a:r>
          </a:p>
          <a:p>
            <a:pPr>
              <a:defRPr/>
            </a:pPr>
            <a:r>
              <a:rPr lang="en-GB" dirty="0"/>
              <a:t>Changes in learning paradigms and knowledge construction as the central role of ‘content delivery’ in curriculum development has been challenged. </a:t>
            </a:r>
          </a:p>
          <a:p>
            <a:pPr marL="0" indent="0">
              <a:buFont typeface="Wingdings" panose="05000000000000000000" pitchFamily="2" charset="2"/>
              <a:buNone/>
              <a:defRPr/>
            </a:pPr>
            <a:r>
              <a:rPr lang="en-GB" dirty="0"/>
              <a:t> </a:t>
            </a:r>
          </a:p>
          <a:p>
            <a:pPr>
              <a:defRPr/>
            </a:pPr>
            <a:endParaRPr lang="en-GB" dirty="0"/>
          </a:p>
        </p:txBody>
      </p:sp>
    </p:spTree>
    <p:extLst>
      <p:ext uri="{BB962C8B-B14F-4D97-AF65-F5344CB8AC3E}">
        <p14:creationId xmlns:p14="http://schemas.microsoft.com/office/powerpoint/2010/main" val="3192540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5DD7-C310-4B24-A21A-5F8667DDEC0F}"/>
              </a:ext>
            </a:extLst>
          </p:cNvPr>
          <p:cNvSpPr>
            <a:spLocks noGrp="1"/>
          </p:cNvSpPr>
          <p:nvPr>
            <p:ph type="title"/>
          </p:nvPr>
        </p:nvSpPr>
        <p:spPr/>
        <p:txBody>
          <a:bodyPr/>
          <a:lstStyle/>
          <a:p>
            <a:r>
              <a:rPr lang="en-GB" dirty="0"/>
              <a:t>Feedback has the potential to transform student outcomes by:</a:t>
            </a:r>
          </a:p>
        </p:txBody>
      </p:sp>
      <p:sp>
        <p:nvSpPr>
          <p:cNvPr id="3" name="Content Placeholder 2">
            <a:extLst>
              <a:ext uri="{FF2B5EF4-FFF2-40B4-BE49-F238E27FC236}">
                <a16:creationId xmlns:a16="http://schemas.microsoft.com/office/drawing/2014/main" id="{0CE400DB-CA90-45B6-83AD-6F8E6499C80E}"/>
              </a:ext>
            </a:extLst>
          </p:cNvPr>
          <p:cNvSpPr>
            <a:spLocks noGrp="1"/>
          </p:cNvSpPr>
          <p:nvPr>
            <p:ph idx="1"/>
          </p:nvPr>
        </p:nvSpPr>
        <p:spPr/>
        <p:txBody>
          <a:bodyPr/>
          <a:lstStyle/>
          <a:p>
            <a:r>
              <a:rPr lang="en-GB" sz="2600" dirty="0"/>
              <a:t>Helping students to get a good measure of how they are doing against programme requirements;</a:t>
            </a:r>
          </a:p>
          <a:p>
            <a:r>
              <a:rPr lang="en-GB" sz="2600" dirty="0"/>
              <a:t>Focusing on the work rather than the person (particularly avoiding ‘final language’;</a:t>
            </a:r>
          </a:p>
          <a:p>
            <a:r>
              <a:rPr lang="en-GB" sz="2600" dirty="0"/>
              <a:t>Identifying strengths in the assignment worth celebrating and areas that need action;</a:t>
            </a:r>
          </a:p>
          <a:p>
            <a:r>
              <a:rPr lang="en-GB" sz="2600" dirty="0"/>
              <a:t>Encouraging students to see feedback not as ‘corrections’ but as supportive learning opportunities requiring specified action to be taken;</a:t>
            </a:r>
          </a:p>
        </p:txBody>
      </p:sp>
    </p:spTree>
    <p:extLst>
      <p:ext uri="{BB962C8B-B14F-4D97-AF65-F5344CB8AC3E}">
        <p14:creationId xmlns:p14="http://schemas.microsoft.com/office/powerpoint/2010/main" val="1064302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to involve students as partners in assessment</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(Sadler, 2010)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034256"/>
            <a:ext cx="8363271" cy="4789488"/>
          </a:xfrm>
        </p:spPr>
        <p:txBody>
          <a:bodyPr/>
          <a:lstStyle/>
          <a:p>
            <a:pPr lvl="0"/>
            <a:r>
              <a:rPr lang="en-GB" dirty="0"/>
              <a:t>Emphasise early on the importance to students of formative feedback;</a:t>
            </a:r>
          </a:p>
          <a:p>
            <a:pPr lvl="0"/>
            <a:r>
              <a:rPr lang="en-GB" dirty="0"/>
              <a:t>Consider how best to provide them with feedback;</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curriculum design, delivery and assessment practices?</a:t>
            </a:r>
          </a:p>
          <a:p>
            <a:r>
              <a:rPr lang="en-GB" sz="2800" dirty="0"/>
              <a:t>Thinking about the teams you work with, are there ways in which you could use ideas from today’s session to make your curriculum more authentic?</a:t>
            </a:r>
          </a:p>
          <a:p>
            <a:r>
              <a:rPr lang="en-GB" sz="2800" dirty="0"/>
              <a:t>How could your influence impact more widely on colleagues across the university? And what can the university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1145158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1810118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2</a:t>
            </a:r>
          </a:p>
        </p:txBody>
      </p:sp>
      <p:sp>
        <p:nvSpPr>
          <p:cNvPr id="3" name="Content Placeholder 2"/>
          <p:cNvSpPr>
            <a:spLocks noGrp="1"/>
          </p:cNvSpPr>
          <p:nvPr>
            <p:ph idx="1"/>
          </p:nvPr>
        </p:nvSpPr>
        <p:spPr>
          <a:xfrm>
            <a:off x="452002" y="681933"/>
            <a:ext cx="8229600" cy="6053828"/>
          </a:xfrm>
        </p:spPr>
        <p:txBody>
          <a:bodyPr/>
          <a:lstStyle/>
          <a:p>
            <a:r>
              <a:rPr lang="en-GB" sz="2200" dirty="0"/>
              <a:t>Brown, S. (2012) Assimilate compendium, Leeds, Leeds Met Press</a:t>
            </a:r>
          </a:p>
          <a:p>
            <a:r>
              <a:rPr lang="en-GB" sz="2200" dirty="0"/>
              <a:t>Brown, S. (2012) ‘What are the perceived differences between assessing at Masters level and undergraduate level assessment? Some findings from an NTFS–funded project’ Innovations in Education and Teaching International, forthcoming</a:t>
            </a:r>
          </a:p>
          <a:p>
            <a:r>
              <a:rPr lang="en-GB" sz="2200" dirty="0"/>
              <a:t>Brown, S., </a:t>
            </a:r>
            <a:r>
              <a:rPr lang="en-GB" sz="2200" dirty="0" err="1"/>
              <a:t>Deignan</a:t>
            </a:r>
            <a:r>
              <a:rPr lang="en-GB" sz="2200" dirty="0"/>
              <a:t>, T. Race, P. and Priestley, J. (2012) ‘Assessing students at Masters Level: learning points for Educational Developers’ Educational Developments, SEDA, Birmingham.</a:t>
            </a:r>
          </a:p>
          <a:p>
            <a:r>
              <a:rPr lang="en-GB" sz="2200" dirty="0"/>
              <a:t>Brown, S (2012) ‘Diverse and innovative assessment at Masters Level: alternatives to conventional written assignments’ in AISHE-J: The All Ireland Journal of Teaching and Learning in Higher Education Vol 4, No 2.</a:t>
            </a:r>
          </a:p>
          <a:p>
            <a:r>
              <a:rPr lang="en-GB" sz="2200" dirty="0"/>
              <a:t>Brown, S. (2014) </a:t>
            </a:r>
            <a:r>
              <a:rPr lang="en-GB" sz="2200" i="1" dirty="0"/>
              <a:t>Learning, teaching and assessment in higher education: global perspectives</a:t>
            </a:r>
            <a:r>
              <a:rPr lang="en-GB" sz="22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Changing students’ attitudes to engagement. Is it true? How do we know?</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a:t>
            </a:r>
          </a:p>
          <a:p>
            <a:pPr>
              <a:defRPr/>
            </a:pPr>
            <a:r>
              <a:rPr lang="en-GB" dirty="0"/>
              <a:t>Many HEIs are reporting worsening attendance, there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3286136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4</a:t>
            </a:r>
          </a:p>
        </p:txBody>
      </p:sp>
      <p:sp>
        <p:nvSpPr>
          <p:cNvPr id="3" name="Content Placeholder 2"/>
          <p:cNvSpPr>
            <a:spLocks noGrp="1"/>
          </p:cNvSpPr>
          <p:nvPr>
            <p:ph idx="1"/>
          </p:nvPr>
        </p:nvSpPr>
        <p:spPr>
          <a:xfrm>
            <a:off x="323528" y="929472"/>
            <a:ext cx="8229600" cy="5806289"/>
          </a:xfrm>
        </p:spPr>
        <p:txBody>
          <a:bodyPr/>
          <a:lstStyle/>
          <a:p>
            <a:r>
              <a:rPr lang="en-US" sz="2200" dirty="0"/>
              <a:t>Carless, D., </a:t>
            </a:r>
            <a:r>
              <a:rPr lang="en-US" sz="2200" dirty="0" err="1"/>
              <a:t>Joughin</a:t>
            </a:r>
            <a:r>
              <a:rPr lang="en-US" sz="2200" dirty="0"/>
              <a:t>, G., </a:t>
            </a:r>
            <a:r>
              <a:rPr lang="en-US" sz="2200" dirty="0" err="1"/>
              <a:t>Ngar</a:t>
            </a:r>
            <a:r>
              <a:rPr lang="en-US" sz="2200" dirty="0"/>
              <a:t>-Fun Liu </a:t>
            </a:r>
            <a:r>
              <a:rPr lang="en-US" sz="2200" i="1" dirty="0"/>
              <a:t>et al</a:t>
            </a:r>
            <a:r>
              <a:rPr lang="en-US" sz="2200" dirty="0"/>
              <a:t> (2006) </a:t>
            </a:r>
            <a:r>
              <a:rPr lang="en-US" sz="2200" i="1" dirty="0"/>
              <a:t>How Assessment supports learning: Learning orientated assessment in action </a:t>
            </a:r>
            <a:r>
              <a:rPr lang="en-US" sz="2200" dirty="0"/>
              <a:t>Hong Kong: Hong Kong University Press.</a:t>
            </a:r>
            <a:endParaRPr lang="en-GB" sz="2200" dirty="0"/>
          </a:p>
          <a:p>
            <a:r>
              <a:rPr lang="en-GB" sz="2200" dirty="0"/>
              <a:t>Carroll, J. and Ryan, J. (2005) </a:t>
            </a:r>
            <a:r>
              <a:rPr lang="en-GB" sz="2200" i="1" dirty="0"/>
              <a:t>Teaching International students: improving learning for all. </a:t>
            </a:r>
            <a:r>
              <a:rPr lang="en-GB" sz="2200" dirty="0"/>
              <a:t>London: Routledge SEDA series.</a:t>
            </a:r>
          </a:p>
          <a:p>
            <a:r>
              <a:rPr lang="en-GB" sz="2200" dirty="0"/>
              <a:t>Crooks, T. (1988) </a:t>
            </a:r>
            <a:r>
              <a:rPr lang="en-GB" sz="2200" i="1" dirty="0"/>
              <a:t>Assessing student performance, </a:t>
            </a:r>
            <a:r>
              <a:rPr lang="en-GB" sz="2200" dirty="0"/>
              <a:t>HERDSA Green Guide No 8 HERDSA (reprinted 1994).</a:t>
            </a:r>
          </a:p>
          <a:p>
            <a:r>
              <a:rPr lang="en-GB" sz="2200" dirty="0" err="1"/>
              <a:t>Crosling</a:t>
            </a:r>
            <a:r>
              <a:rPr lang="en-GB" sz="2200" dirty="0"/>
              <a:t>, G., Thomas, L. and </a:t>
            </a:r>
            <a:r>
              <a:rPr lang="en-GB" sz="2200" dirty="0" err="1"/>
              <a:t>Heagney</a:t>
            </a:r>
            <a:r>
              <a:rPr lang="en-GB" sz="2200" dirty="0"/>
              <a:t>, M. (2008) </a:t>
            </a:r>
            <a:r>
              <a:rPr lang="en-GB" sz="2200" i="1" dirty="0"/>
              <a:t>Improving student retention in Higher Education,</a:t>
            </a:r>
            <a:r>
              <a:rPr lang="en-GB" sz="2200" dirty="0"/>
              <a:t> London and New York: Routledge. </a:t>
            </a:r>
          </a:p>
          <a:p>
            <a:r>
              <a:rPr lang="en-GB" dirty="0"/>
              <a:t>Dweck, C. S. (2000) </a:t>
            </a:r>
            <a:r>
              <a:rPr lang="en-GB" i="1" dirty="0"/>
              <a:t>Self Theories: Their Role in Motivation, Personality and Development, </a:t>
            </a:r>
            <a:r>
              <a:rPr lang="en-GB" dirty="0"/>
              <a:t>Lillington, NC: Taylor &amp; Francis.</a:t>
            </a:r>
            <a:endParaRPr lang="en-GB" sz="2000" dirty="0"/>
          </a:p>
          <a:p>
            <a:r>
              <a:rPr lang="en-GB" sz="2200" dirty="0"/>
              <a:t>Falchikov, N. (2004) </a:t>
            </a:r>
            <a:r>
              <a:rPr lang="en-GB" sz="2200" i="1" dirty="0"/>
              <a:t>Improving Assessment through Student Involvement: Practical Solutions for Aiding Learning in Higher and</a:t>
            </a:r>
            <a:endParaRPr lang="en-GB" sz="2200" dirty="0"/>
          </a:p>
        </p:txBody>
      </p:sp>
    </p:spTree>
    <p:extLst>
      <p:ext uri="{BB962C8B-B14F-4D97-AF65-F5344CB8AC3E}">
        <p14:creationId xmlns:p14="http://schemas.microsoft.com/office/powerpoint/2010/main" val="3501115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87471"/>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5</a:t>
            </a:r>
          </a:p>
        </p:txBody>
      </p:sp>
      <p:sp>
        <p:nvSpPr>
          <p:cNvPr id="3" name="Content Placeholder 2"/>
          <p:cNvSpPr>
            <a:spLocks noGrp="1"/>
          </p:cNvSpPr>
          <p:nvPr>
            <p:ph idx="1"/>
          </p:nvPr>
        </p:nvSpPr>
        <p:spPr>
          <a:xfrm>
            <a:off x="450077" y="687266"/>
            <a:ext cx="8229600" cy="4789488"/>
          </a:xfrm>
        </p:spPr>
        <p:txBody>
          <a:bodyPr/>
          <a:lstStyle/>
          <a:p>
            <a:r>
              <a:rPr lang="en-GB" sz="2200" dirty="0"/>
              <a:t>Gibbs, G. (1999) </a:t>
            </a:r>
            <a:r>
              <a:rPr lang="en-GB" sz="2200" i="1" dirty="0"/>
              <a:t>Using assessment strategically to change the way students learn</a:t>
            </a:r>
            <a:r>
              <a:rPr lang="en-GB" sz="2200" dirty="0"/>
              <a:t>, in Brown S. &amp; </a:t>
            </a:r>
            <a:r>
              <a:rPr lang="en-GB" sz="2200" dirty="0" err="1"/>
              <a:t>Glasner</a:t>
            </a:r>
            <a:r>
              <a:rPr lang="en-GB" sz="2200" dirty="0"/>
              <a:t>, A. (eds.), </a:t>
            </a:r>
            <a:r>
              <a:rPr lang="en-GB" sz="2200" i="1" dirty="0"/>
              <a:t>Assessment Matters in Higher Education: Choosing and Using Diverse Approaches, </a:t>
            </a:r>
            <a:r>
              <a:rPr lang="en-GB" sz="2200" dirty="0"/>
              <a:t>Maidenhead: SRHE/Open University Press.</a:t>
            </a:r>
          </a:p>
          <a:p>
            <a:r>
              <a:rPr lang="en-GB" sz="2200" dirty="0"/>
              <a:t>Higher Education Academy (2012) </a:t>
            </a:r>
            <a:r>
              <a:rPr lang="en-GB" sz="2200" i="1" dirty="0"/>
              <a:t>A marked improvement; transforming assessment in higher education</a:t>
            </a:r>
            <a:r>
              <a:rPr lang="en-GB" sz="2200" dirty="0"/>
              <a:t>, York: HEA.</a:t>
            </a:r>
          </a:p>
          <a:p>
            <a:r>
              <a:rPr lang="en-GB" sz="2200" dirty="0" err="1"/>
              <a:t>Hounsell</a:t>
            </a:r>
            <a:r>
              <a:rPr lang="en-GB" sz="2200" dirty="0"/>
              <a:t>, D. (2008). The trouble with feedback: New challenges, emerging strategies, </a:t>
            </a:r>
            <a:r>
              <a:rPr lang="en-GB" sz="2200" i="1" dirty="0"/>
              <a:t>Interchange, Spring</a:t>
            </a:r>
            <a:r>
              <a:rPr lang="en-GB" sz="2200" dirty="0"/>
              <a:t>, Accessed at </a:t>
            </a:r>
            <a:r>
              <a:rPr lang="en-GB" sz="2200" u="sng" dirty="0">
                <a:hlinkClick r:id="rId2"/>
              </a:rPr>
              <a:t>www.tla.ed.ac.uk/interchange</a:t>
            </a:r>
            <a:r>
              <a:rPr lang="en-GB" sz="2200" dirty="0"/>
              <a:t>.</a:t>
            </a:r>
          </a:p>
          <a:p>
            <a:r>
              <a:rPr lang="en-GB" sz="2200" dirty="0"/>
              <a:t>Knight, P. and Yorke, M. (2003) </a:t>
            </a:r>
            <a:r>
              <a:rPr lang="en-GB" sz="2200" i="1" dirty="0"/>
              <a:t>Assessment, learning and employability</a:t>
            </a:r>
            <a:r>
              <a:rPr lang="en-GB" sz="2200" dirty="0"/>
              <a:t> Maidenhead, UK: SRHE/Open University Press. </a:t>
            </a:r>
          </a:p>
          <a:p>
            <a:r>
              <a:rPr lang="en-GB" sz="2200" dirty="0"/>
              <a:t>Kotze, T.G. and Du Plessis, P.J., 2003. Students as “co-producers” of education: a proposed model of student socialisation and participation at tertiary institutions. </a:t>
            </a:r>
            <a:r>
              <a:rPr lang="en-GB" sz="2200" i="1" dirty="0"/>
              <a:t>Quality assurance in education</a:t>
            </a:r>
            <a:r>
              <a:rPr lang="en-GB" sz="2200" dirty="0"/>
              <a:t>, </a:t>
            </a:r>
            <a:r>
              <a:rPr lang="en-GB" sz="2200" i="1" dirty="0"/>
              <a:t>11</a:t>
            </a:r>
            <a:r>
              <a:rPr lang="en-GB" sz="2200" dirty="0"/>
              <a:t>(4), pp.186-201.</a:t>
            </a:r>
          </a:p>
        </p:txBody>
      </p:sp>
    </p:spTree>
    <p:extLst>
      <p:ext uri="{BB962C8B-B14F-4D97-AF65-F5344CB8AC3E}">
        <p14:creationId xmlns:p14="http://schemas.microsoft.com/office/powerpoint/2010/main" val="3652854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05" y="-41910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6</a:t>
            </a:r>
          </a:p>
        </p:txBody>
      </p:sp>
      <p:sp>
        <p:nvSpPr>
          <p:cNvPr id="3" name="Content Placeholder 2"/>
          <p:cNvSpPr>
            <a:spLocks noGrp="1"/>
          </p:cNvSpPr>
          <p:nvPr>
            <p:ph idx="1"/>
          </p:nvPr>
        </p:nvSpPr>
        <p:spPr>
          <a:xfrm>
            <a:off x="436205" y="836712"/>
            <a:ext cx="8229600" cy="4789488"/>
          </a:xfrm>
        </p:spPr>
        <p:txBody>
          <a:bodyPr/>
          <a:lstStyle/>
          <a:p>
            <a:r>
              <a:rPr lang="en-GB" dirty="0" err="1"/>
              <a:t>Lizzio</a:t>
            </a:r>
            <a:r>
              <a:rPr lang="en-GB" dirty="0"/>
              <a:t>, A., 2011. The student lifecycle: An integrative framework for guiding practice. </a:t>
            </a:r>
            <a:r>
              <a:rPr lang="en-GB" i="1" dirty="0"/>
              <a:t>Brisbane: Griffith University</a:t>
            </a:r>
            <a:r>
              <a:rPr lang="en-GB" dirty="0"/>
              <a:t>.</a:t>
            </a:r>
          </a:p>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49845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7</a:t>
            </a:r>
          </a:p>
        </p:txBody>
      </p:sp>
      <p:sp>
        <p:nvSpPr>
          <p:cNvPr id="3" name="Content Placeholder 2"/>
          <p:cNvSpPr>
            <a:spLocks noGrp="1"/>
          </p:cNvSpPr>
          <p:nvPr>
            <p:ph idx="1"/>
          </p:nvPr>
        </p:nvSpPr>
        <p:spPr>
          <a:xfrm>
            <a:off x="436373" y="620689"/>
            <a:ext cx="8229600" cy="4789488"/>
          </a:xfrm>
        </p:spPr>
        <p:txBody>
          <a:bodyPr/>
          <a:lstStyle/>
          <a:p>
            <a:r>
              <a:rPr lang="en-GB" dirty="0"/>
              <a:t>Morgan, M. ed., 2013. </a:t>
            </a:r>
            <a:r>
              <a:rPr lang="en-GB" i="1" dirty="0"/>
              <a:t>Improving the student experience: A practical guide for universities and colleges</a:t>
            </a:r>
            <a:r>
              <a:rPr lang="en-GB" dirty="0"/>
              <a:t>. Routledge.</a:t>
            </a:r>
          </a:p>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3339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8</a:t>
            </a:r>
          </a:p>
        </p:txBody>
      </p:sp>
      <p:sp>
        <p:nvSpPr>
          <p:cNvPr id="3" name="Content Placeholder 2"/>
          <p:cNvSpPr>
            <a:spLocks noGrp="1"/>
          </p:cNvSpPr>
          <p:nvPr>
            <p:ph idx="1"/>
          </p:nvPr>
        </p:nvSpPr>
        <p:spPr>
          <a:xfrm>
            <a:off x="457200" y="848644"/>
            <a:ext cx="8229600" cy="4789488"/>
          </a:xfrm>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51" y="-237552"/>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9</a:t>
            </a:r>
          </a:p>
        </p:txBody>
      </p:sp>
      <p:sp>
        <p:nvSpPr>
          <p:cNvPr id="3" name="Content Placeholder 2"/>
          <p:cNvSpPr>
            <a:spLocks noGrp="1"/>
          </p:cNvSpPr>
          <p:nvPr>
            <p:ph idx="1"/>
          </p:nvPr>
        </p:nvSpPr>
        <p:spPr>
          <a:xfrm>
            <a:off x="460451" y="1034256"/>
            <a:ext cx="8229600" cy="4789488"/>
          </a:xfrm>
        </p:spPr>
        <p:txBody>
          <a:bodyPr/>
          <a:lstStyle/>
          <a:p>
            <a:pPr eaLnBrk="1" hangingPunct="1"/>
            <a:r>
              <a:rPr lang="en-GB" dirty="0"/>
              <a:t>Quality Assurance Agency (QAA), 2010. Master's degree characteristics. Gloucester: The Quality Assurance Agency for Higher Education </a:t>
            </a:r>
          </a:p>
          <a:p>
            <a:pPr eaLnBrk="1" hangingPunct="1"/>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200" dirty="0"/>
              <a:t>Changing students’ behaviours. Is it true? How do we know?</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dirty="0"/>
              <a:t>Reading: Academic book sales seem to be dropping, students are said not to use library books as much as they did, more and more reading is on-line with consequential changes to tolerances of length, breadth and depth;</a:t>
            </a:r>
          </a:p>
          <a:p>
            <a:r>
              <a:rPr lang="en-GB" altLang="en-US" dirty="0"/>
              <a:t>Writing: it is suggested that students (and HE staff!) often find writing with a pen and paper in exams and in lectures an alien concept, but our practices haven’t kept pace;</a:t>
            </a:r>
          </a:p>
          <a:p>
            <a:r>
              <a:rPr lang="en-GB" altLang="en-US" dirty="0"/>
              <a:t>Learning: with the power of the internet at our fingers, many are querying the value of learning stuff. Isn’t it enough just to know how to find information? What do academic and professional staff think? What do students think?</a:t>
            </a:r>
          </a:p>
        </p:txBody>
      </p:sp>
    </p:spTree>
    <p:extLst>
      <p:ext uri="{BB962C8B-B14F-4D97-AF65-F5344CB8AC3E}">
        <p14:creationId xmlns:p14="http://schemas.microsoft.com/office/powerpoint/2010/main" val="190143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806073827"/>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5719</Words>
  <Application>Microsoft Office PowerPoint</Application>
  <PresentationFormat>On-screen Show (4:3)</PresentationFormat>
  <Paragraphs>396</Paragraphs>
  <Slides>76</Slides>
  <Notes>21</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76</vt:i4>
      </vt:variant>
    </vt:vector>
  </HeadingPairs>
  <TitlesOfParts>
    <vt:vector size="98" baseType="lpstr">
      <vt:lpstr>Arial</vt:lpstr>
      <vt:lpstr>Arial Rounded MT Bold</vt:lpstr>
      <vt:lpstr>Calibri</vt:lpstr>
      <vt:lpstr>Calibri Light</vt:lpstr>
      <vt:lpstr>Comic Sans MS</vt:lpstr>
      <vt:lpstr>Gill Sans MT</vt:lpstr>
      <vt:lpstr>Tahoma</vt:lpstr>
      <vt:lpstr>Wingdings</vt:lpstr>
      <vt:lpstr>Wingdings 3</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2_Office Theme</vt:lpstr>
      <vt:lpstr>Coherent curriculum design, delivery and assessment to promote learning and wellbeing </vt:lpstr>
      <vt:lpstr>A note about the slides</vt:lpstr>
      <vt:lpstr>Central to student satisfaction, retention and positive regard for our programmes are excellent curriculum design delivery and assessment.</vt:lpstr>
      <vt:lpstr>PowerPoint Presentation</vt:lpstr>
      <vt:lpstr>In this highly interactive session, participants will have opportunities to:</vt:lpstr>
      <vt:lpstr>What major changes have impacted on HE teaching and learning globally over the last decade and what’s coming up on the horizon? </vt:lpstr>
      <vt:lpstr>Changing students’ attitudes to engagement. Is it true? How do we know?</vt:lpstr>
      <vt:lpstr>Changing students’ behaviours. Is it true? How do we know?</vt:lpstr>
      <vt:lpstr>PowerPoint Presentation</vt:lpstr>
      <vt:lpstr>Delivering content…..</vt:lpstr>
      <vt:lpstr>The Maieutic model</vt:lpstr>
      <vt:lpstr>So what and how do you want to teach to ensure that content is:</vt:lpstr>
      <vt:lpstr>What are you aiming to teach?</vt:lpstr>
      <vt:lpstr>What’s important in terms of professional skills?</vt:lpstr>
      <vt:lpstr>What’s important in terms of social and interactive capabilities?</vt:lpstr>
      <vt:lpstr>PowerPoint Presentation</vt:lpstr>
      <vt:lpstr>What’s important in terms of effective communication?</vt:lpstr>
      <vt:lpstr>And what else?</vt:lpstr>
      <vt:lpstr>Curriculum design for learning and wellbeing</vt:lpstr>
      <vt:lpstr>Good curriculum design considers the whole student experience including:</vt:lpstr>
      <vt:lpstr>Programme Learning outcomes should reflect what students should achieve </vt:lpstr>
      <vt:lpstr>Mapping out the programme as a whole:</vt:lpstr>
      <vt:lpstr>Programme level approaches to assessment: why do we need them?</vt:lpstr>
      <vt:lpstr>Peter Hartley’s NTFS Bradford-led project on Programme Level Assessment</vt:lpstr>
      <vt:lpstr>What do we mean by Programme Focused Assessment? </vt:lpstr>
      <vt:lpstr>Programme Focused Assessment:  potential benefits include:</vt:lpstr>
      <vt:lpstr>Ensuring our approaches are inclusive </vt:lpstr>
      <vt:lpstr>Diverse learners need diverse support, taking into account diverse forms of disadvantage, including:</vt:lpstr>
      <vt:lpstr>Offering programme-wide support for learners</vt:lpstr>
      <vt:lpstr>PowerPoint Presentation</vt:lpstr>
      <vt:lpstr>Mapping progression</vt:lpstr>
      <vt:lpstr>Inter-year transitions: avoiding the sophomore slump  (Yorke, 2014, Zaitseva et al)</vt:lpstr>
      <vt:lpstr>Developing engagement among your students</vt:lpstr>
      <vt:lpstr>Matheson, Tangney and Sutcliffe (2018) recognise that:</vt:lpstr>
      <vt:lpstr>PowerPoint Presentation</vt:lpstr>
      <vt:lpstr>For inclusive practice we should:</vt:lpstr>
      <vt:lpstr>We can also:</vt:lpstr>
      <vt:lpstr>Cotton et al propose three particular issues which warrant further attention</vt:lpstr>
      <vt:lpstr>Confidence, achievement and retention</vt:lpstr>
      <vt:lpstr>Students who believe that intelligence is malleable may be more robust</vt:lpstr>
      <vt:lpstr>What can we do in the first six weeks?</vt:lpstr>
      <vt:lpstr>The concept of universal design</vt:lpstr>
      <vt:lpstr>Meaningful and useful learning outcomes</vt:lpstr>
      <vt:lpstr>Are your learning outcomes SMART or VASCULAR? The usual ‘requirements’ are that they be:</vt:lpstr>
      <vt:lpstr>VASCULAR learning outcomes</vt:lpstr>
      <vt:lpstr>Phil Race is concerned we need to go beyond learning outcomes and include:</vt:lpstr>
      <vt:lpstr>Designing fit-for-purpose assessment</vt:lpstr>
      <vt:lpstr>Designing assessment as a central part of curriculum design</vt:lpstr>
      <vt:lpstr>Formative and summative assessment</vt:lpstr>
      <vt:lpstr>PowerPoint Presentation</vt:lpstr>
      <vt:lpstr>PowerPoint Presentation</vt:lpstr>
      <vt:lpstr>Underpinning premises for A4L</vt:lpstr>
      <vt:lpstr>My fit-for-purpose model of assessment: the key questions</vt:lpstr>
      <vt:lpstr>For any assessment activity, we need to be clear about:</vt:lpstr>
      <vt:lpstr>Students tend to be more convinced about the fairness of the assessment process if:</vt:lpstr>
      <vt:lpstr>PowerPoint Presentation</vt:lpstr>
      <vt:lpstr>Do your international students understand UK assessment approaches?</vt:lpstr>
      <vt:lpstr>Authentic assessment: what are the principal benefits for stakeholders?</vt:lpstr>
      <vt:lpstr>We often assess what is easy to assess, or proxies of what’s been learned, rather than the learning itself</vt:lpstr>
      <vt:lpstr>Feedback has the potential to transform student outcomes by:</vt:lpstr>
      <vt:lpstr>The importance of dialogic feedback to involve students as partners in assessment</vt:lpstr>
      <vt:lpstr>Encouraging students to recognise and use the feedback we provide for them</vt:lpstr>
      <vt:lpstr>Encouraging better use of feedback </vt:lpstr>
      <vt:lpstr>Making assessment work well</vt:lpstr>
      <vt:lpstr>Planning for action</vt:lpstr>
      <vt:lpstr>PowerPoint Presentation</vt:lpstr>
      <vt:lpstr>These and other slides are available on my website at http://sally-brown.net</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2019-07-18T07:38:17Z</dcterms:modified>
</cp:coreProperties>
</file>