
<file path=[Content_Types].xml><?xml version="1.0" encoding="utf-8"?>
<Types xmlns="http://schemas.openxmlformats.org/package/2006/content-types">
  <Default Extension="bin" ContentType="application/vnd.openxmlformats-officedocument.oleObject"/>
  <Default Extension="emf" ContentType="image/x-emf"/>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31" r:id="rId3"/>
  </p:sldMasterIdLst>
  <p:notesMasterIdLst>
    <p:notesMasterId r:id="rId36"/>
  </p:notesMasterIdLst>
  <p:handoutMasterIdLst>
    <p:handoutMasterId r:id="rId37"/>
  </p:handoutMasterIdLst>
  <p:sldIdLst>
    <p:sldId id="844" r:id="rId4"/>
    <p:sldId id="839" r:id="rId5"/>
    <p:sldId id="256" r:id="rId6"/>
    <p:sldId id="889" r:id="rId7"/>
    <p:sldId id="891" r:id="rId8"/>
    <p:sldId id="879" r:id="rId9"/>
    <p:sldId id="872" r:id="rId10"/>
    <p:sldId id="873" r:id="rId11"/>
    <p:sldId id="897" r:id="rId12"/>
    <p:sldId id="880" r:id="rId13"/>
    <p:sldId id="875" r:id="rId14"/>
    <p:sldId id="874" r:id="rId15"/>
    <p:sldId id="881" r:id="rId16"/>
    <p:sldId id="878" r:id="rId17"/>
    <p:sldId id="892" r:id="rId18"/>
    <p:sldId id="882" r:id="rId19"/>
    <p:sldId id="876" r:id="rId20"/>
    <p:sldId id="883" r:id="rId21"/>
    <p:sldId id="877" r:id="rId22"/>
    <p:sldId id="884" r:id="rId23"/>
    <p:sldId id="845" r:id="rId24"/>
    <p:sldId id="893" r:id="rId25"/>
    <p:sldId id="886" r:id="rId26"/>
    <p:sldId id="894" r:id="rId27"/>
    <p:sldId id="887" r:id="rId28"/>
    <p:sldId id="895" r:id="rId29"/>
    <p:sldId id="888" r:id="rId30"/>
    <p:sldId id="896" r:id="rId31"/>
    <p:sldId id="885" r:id="rId32"/>
    <p:sldId id="382" r:id="rId33"/>
    <p:sldId id="258" r:id="rId34"/>
    <p:sldId id="890" r:id="rId35"/>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a:srgbClr val="33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6876" autoAdjust="0"/>
    <p:restoredTop sz="94384" autoAdjust="0"/>
  </p:normalViewPr>
  <p:slideViewPr>
    <p:cSldViewPr>
      <p:cViewPr varScale="1">
        <p:scale>
          <a:sx n="69" d="100"/>
          <a:sy n="69" d="100"/>
        </p:scale>
        <p:origin x="1278" y="78"/>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p:scale>
        <a:sx n="140" d="100"/>
        <a:sy n="140" d="100"/>
      </p:scale>
      <p:origin x="0" y="0"/>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20003517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dirty="0"/>
          </a:p>
        </p:txBody>
      </p:sp>
    </p:spTree>
    <p:extLst>
      <p:ext uri="{BB962C8B-B14F-4D97-AF65-F5344CB8AC3E}">
        <p14:creationId xmlns:p14="http://schemas.microsoft.com/office/powerpoint/2010/main" val="13381357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08/07/2019</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08/07/2019</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08/07/2019</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08/07/2019</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08/07/2019</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08/07/2019</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08/07/2019</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08/07/2019</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08/07/2019</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08/07/2019</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08/07/2019</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1"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08/07/2019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ADDB06-DF7A-43A3-BE00-4084C6E64B15}" type="datetime1">
              <a:rPr lang="en-GB" smtClean="0"/>
              <a:t>08/07/2019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9182DA-28D1-43F3-B7DA-07663D2C73A9}" type="slidenum">
              <a:rPr lang="en-GB" smtClean="0"/>
              <a:t>‹#›</a:t>
            </a:fld>
            <a:endParaRPr lang="en-GB"/>
          </a:p>
        </p:txBody>
      </p:sp>
    </p:spTree>
    <p:extLst>
      <p:ext uri="{BB962C8B-B14F-4D97-AF65-F5344CB8AC3E}">
        <p14:creationId xmlns:p14="http://schemas.microsoft.com/office/powerpoint/2010/main" val="2487478422"/>
      </p:ext>
    </p:extLst>
  </p:cSld>
  <p:clrMap bg1="lt1" tx1="dk1" bg2="lt2" tx2="dk2" accent1="accent1" accent2="accent2" accent3="accent3" accent4="accent4" accent5="accent5" accent6="accent6" hlink="hlink" folHlink="folHlink"/>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ally-brown.net/"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000" dirty="0"/>
              <a:t>Effectively encouraging more activity within small group classes, seminars and problem sessions</a:t>
            </a:r>
            <a:r>
              <a:rPr lang="en-GB" dirty="0"/>
              <a:t> </a:t>
            </a:r>
            <a:endParaRPr lang="en-GB" sz="4400" dirty="0"/>
          </a:p>
        </p:txBody>
      </p:sp>
      <p:sp>
        <p:nvSpPr>
          <p:cNvPr id="3075" name="Rectangle 3"/>
          <p:cNvSpPr>
            <a:spLocks noGrp="1" noChangeArrowheads="1"/>
          </p:cNvSpPr>
          <p:nvPr>
            <p:ph type="subTitle" idx="1"/>
          </p:nvPr>
        </p:nvSpPr>
        <p:spPr>
          <a:xfrm>
            <a:off x="0" y="2928934"/>
            <a:ext cx="7380312" cy="3429004"/>
          </a:xfrm>
        </p:spPr>
        <p:txBody>
          <a:bodyPr/>
          <a:lstStyle/>
          <a:p>
            <a:pPr algn="ctr" eaLnBrk="1" hangingPunct="1">
              <a:defRPr/>
            </a:pPr>
            <a:r>
              <a:rPr lang="en-GB" sz="2800" dirty="0">
                <a:solidFill>
                  <a:schemeClr val="tx2">
                    <a:lumMod val="60000"/>
                    <a:lumOff val="40000"/>
                  </a:schemeClr>
                </a:solidFill>
              </a:rPr>
              <a:t>Royal Agricultural University, Friday 12</a:t>
            </a:r>
            <a:r>
              <a:rPr lang="en-GB" sz="2800" baseline="30000" dirty="0">
                <a:solidFill>
                  <a:schemeClr val="tx2">
                    <a:lumMod val="60000"/>
                    <a:lumOff val="40000"/>
                  </a:schemeClr>
                </a:solidFill>
              </a:rPr>
              <a:t>th</a:t>
            </a:r>
            <a:r>
              <a:rPr lang="en-GB" sz="2800" dirty="0">
                <a:solidFill>
                  <a:schemeClr val="tx2">
                    <a:lumMod val="60000"/>
                    <a:lumOff val="40000"/>
                  </a:schemeClr>
                </a:solidFill>
              </a:rPr>
              <a:t> July</a:t>
            </a:r>
          </a:p>
          <a:p>
            <a:pPr algn="ctr" eaLnBrk="1" hangingPunct="1">
              <a:defRPr/>
            </a:pPr>
            <a:r>
              <a:rPr lang="en-GB" sz="2400" b="1" dirty="0"/>
              <a:t>Sally Brown @</a:t>
            </a:r>
            <a:r>
              <a:rPr lang="en-GB" sz="2400" b="1" dirty="0" err="1"/>
              <a:t>ProfSallyBrown</a:t>
            </a:r>
            <a:endParaRPr lang="en-GB" sz="2400" b="1" dirty="0"/>
          </a:p>
          <a:p>
            <a:pPr algn="ctr" eaLnBrk="1" hangingPunct="1">
              <a:defRPr/>
            </a:pPr>
            <a:r>
              <a:rPr lang="en-GB" sz="2400" dirty="0"/>
              <a:t>sally@sally-brown.net</a:t>
            </a:r>
            <a:endParaRPr lang="en-GB" sz="2400" b="1" dirty="0"/>
          </a:p>
          <a:p>
            <a:pPr algn="ctr" eaLnBrk="1" hangingPunct="1">
              <a:defRPr/>
            </a:pPr>
            <a:r>
              <a:rPr lang="en-GB" sz="1800" dirty="0"/>
              <a:t>NTF, PFHEA, SFSEDA</a:t>
            </a:r>
          </a:p>
          <a:p>
            <a:pPr algn="ctr" eaLnBrk="1" hangingPunct="1">
              <a:defRPr/>
            </a:pPr>
            <a:r>
              <a:rPr lang="en-GB" sz="1800" dirty="0"/>
              <a:t>Emerita Professor, Leeds Beckett University</a:t>
            </a:r>
          </a:p>
          <a:p>
            <a:pPr algn="ctr" eaLnBrk="1" hangingPunct="1">
              <a:defRPr/>
            </a:pPr>
            <a:r>
              <a:rPr lang="en-GB" sz="1800" dirty="0"/>
              <a:t>Visiting Professor University of Plymouth, Edge Hill University, </a:t>
            </a:r>
          </a:p>
          <a:p>
            <a:pPr algn="ctr" eaLnBrk="1" hangingPunct="1">
              <a:defRPr/>
            </a:pPr>
            <a:r>
              <a:rPr lang="en-GB" sz="1800" dirty="0"/>
              <a:t>University of South Wales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extLst>
      <p:ext uri="{BB962C8B-B14F-4D97-AF65-F5344CB8AC3E}">
        <p14:creationId xmlns:p14="http://schemas.microsoft.com/office/powerpoint/2010/main" val="15904924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E1A6A96-9F25-4F0F-AB6E-0705254FDD95}"/>
              </a:ext>
            </a:extLst>
          </p:cNvPr>
          <p:cNvSpPr>
            <a:spLocks noGrp="1"/>
          </p:cNvSpPr>
          <p:nvPr>
            <p:ph type="title"/>
          </p:nvPr>
        </p:nvSpPr>
        <p:spPr>
          <a:xfrm>
            <a:off x="722313" y="4406900"/>
            <a:ext cx="7772400" cy="1902420"/>
          </a:xfrm>
        </p:spPr>
        <p:txBody>
          <a:bodyPr/>
          <a:lstStyle/>
          <a:p>
            <a:r>
              <a:rPr lang="en-GB" dirty="0"/>
              <a:t>Task three: by number</a:t>
            </a:r>
          </a:p>
        </p:txBody>
      </p:sp>
      <p:sp>
        <p:nvSpPr>
          <p:cNvPr id="5" name="Text Placeholder 4">
            <a:extLst>
              <a:ext uri="{FF2B5EF4-FFF2-40B4-BE49-F238E27FC236}">
                <a16:creationId xmlns:a16="http://schemas.microsoft.com/office/drawing/2014/main" id="{F41D9D08-46A6-4A73-98AC-0881ABA94F91}"/>
              </a:ext>
            </a:extLst>
          </p:cNvPr>
          <p:cNvSpPr>
            <a:spLocks noGrp="1"/>
          </p:cNvSpPr>
          <p:nvPr>
            <p:ph type="body" idx="1"/>
          </p:nvPr>
        </p:nvSpPr>
        <p:spPr/>
        <p:txBody>
          <a:bodyPr/>
          <a:lstStyle/>
          <a:p>
            <a:r>
              <a:rPr lang="en-GB" sz="3200" dirty="0"/>
              <a:t>How do small group tasks develop employability skills?</a:t>
            </a:r>
          </a:p>
        </p:txBody>
      </p:sp>
    </p:spTree>
    <p:extLst>
      <p:ext uri="{BB962C8B-B14F-4D97-AF65-F5344CB8AC3E}">
        <p14:creationId xmlns:p14="http://schemas.microsoft.com/office/powerpoint/2010/main" val="18080069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5BCBA-EF42-410C-A147-5A7A9A3AB55A}"/>
              </a:ext>
            </a:extLst>
          </p:cNvPr>
          <p:cNvSpPr>
            <a:spLocks noGrp="1"/>
          </p:cNvSpPr>
          <p:nvPr>
            <p:ph type="title"/>
          </p:nvPr>
        </p:nvSpPr>
        <p:spPr/>
        <p:txBody>
          <a:bodyPr/>
          <a:lstStyle/>
          <a:p>
            <a:r>
              <a:rPr lang="en-US" dirty="0"/>
              <a:t>Small-group skills are precisely those required in employment and research, where graduates need to be able to:</a:t>
            </a:r>
            <a:endParaRPr lang="en-GB" dirty="0"/>
          </a:p>
        </p:txBody>
      </p:sp>
      <p:sp>
        <p:nvSpPr>
          <p:cNvPr id="3" name="Content Placeholder 2">
            <a:extLst>
              <a:ext uri="{FF2B5EF4-FFF2-40B4-BE49-F238E27FC236}">
                <a16:creationId xmlns:a16="http://schemas.microsoft.com/office/drawing/2014/main" id="{6F7756B9-0BFC-4AF6-95FB-74473E667D1D}"/>
              </a:ext>
            </a:extLst>
          </p:cNvPr>
          <p:cNvSpPr>
            <a:spLocks noGrp="1"/>
          </p:cNvSpPr>
          <p:nvPr>
            <p:ph idx="1"/>
          </p:nvPr>
        </p:nvSpPr>
        <p:spPr>
          <a:xfrm>
            <a:off x="468313" y="1196974"/>
            <a:ext cx="8229600" cy="5538787"/>
          </a:xfrm>
        </p:spPr>
        <p:txBody>
          <a:bodyPr/>
          <a:lstStyle/>
          <a:p>
            <a:pPr lvl="0"/>
            <a:r>
              <a:rPr lang="en-US" sz="2200" dirty="0"/>
              <a:t>work in teams;</a:t>
            </a:r>
            <a:endParaRPr lang="en-GB" sz="2200" dirty="0"/>
          </a:p>
          <a:p>
            <a:pPr lvl="0"/>
            <a:r>
              <a:rPr lang="en-US" sz="2200" dirty="0"/>
              <a:t>listen to others’ ideas sympathetically and critically;</a:t>
            </a:r>
            <a:endParaRPr lang="en-GB" sz="2200" dirty="0"/>
          </a:p>
          <a:p>
            <a:pPr lvl="0"/>
            <a:r>
              <a:rPr lang="en-US" sz="2200" dirty="0"/>
              <a:t>think creatively and originally;</a:t>
            </a:r>
            <a:endParaRPr lang="en-GB" sz="2200" dirty="0"/>
          </a:p>
          <a:p>
            <a:pPr lvl="0"/>
            <a:r>
              <a:rPr lang="en-US" sz="2200" dirty="0"/>
              <a:t>formulate and ask questions skilfully;</a:t>
            </a:r>
            <a:endParaRPr lang="en-GB" sz="2200" dirty="0"/>
          </a:p>
          <a:p>
            <a:pPr lvl="0"/>
            <a:r>
              <a:rPr lang="en-US" sz="2200" dirty="0"/>
              <a:t>show skills in explaining things fluently and convincingly;</a:t>
            </a:r>
            <a:endParaRPr lang="en-GB" sz="2200" dirty="0"/>
          </a:p>
          <a:p>
            <a:pPr lvl="0"/>
            <a:r>
              <a:rPr lang="en-US" sz="2200" dirty="0"/>
              <a:t>build on others’ existing work;</a:t>
            </a:r>
            <a:endParaRPr lang="en-GB" sz="2200" dirty="0"/>
          </a:p>
          <a:p>
            <a:pPr lvl="0"/>
            <a:r>
              <a:rPr lang="en-US" sz="2200" dirty="0"/>
              <a:t>collaborate on projects;</a:t>
            </a:r>
            <a:endParaRPr lang="en-GB" sz="2200" dirty="0"/>
          </a:p>
          <a:p>
            <a:pPr lvl="0"/>
            <a:r>
              <a:rPr lang="en-US" sz="2200" dirty="0"/>
              <a:t>contribute skillfully to producing reports, publications and action plans;</a:t>
            </a:r>
            <a:endParaRPr lang="en-GB" sz="2200" dirty="0"/>
          </a:p>
          <a:p>
            <a:pPr lvl="0"/>
            <a:r>
              <a:rPr lang="en-US" sz="2200" dirty="0"/>
              <a:t>work together online with fellow-learners;</a:t>
            </a:r>
            <a:endParaRPr lang="en-GB" sz="2200" dirty="0"/>
          </a:p>
          <a:p>
            <a:pPr lvl="0"/>
            <a:r>
              <a:rPr lang="en-US" sz="2200" dirty="0"/>
              <a:t>manage time and processes effectively;</a:t>
            </a:r>
            <a:endParaRPr lang="en-GB" sz="2200" dirty="0"/>
          </a:p>
          <a:p>
            <a:pPr lvl="0"/>
            <a:r>
              <a:rPr lang="en-US" sz="2200" dirty="0"/>
              <a:t>see projects through to a conclusion;</a:t>
            </a:r>
            <a:endParaRPr lang="en-GB" sz="2200" dirty="0"/>
          </a:p>
          <a:p>
            <a:pPr lvl="0"/>
            <a:r>
              <a:rPr lang="en-US" sz="2200" dirty="0"/>
              <a:t>cope with the normal difficulties of face-to-face interactions between human beings.</a:t>
            </a:r>
            <a:endParaRPr lang="en-GB" sz="2200" dirty="0"/>
          </a:p>
          <a:p>
            <a:endParaRPr lang="en-GB" sz="2200" dirty="0"/>
          </a:p>
        </p:txBody>
      </p:sp>
    </p:spTree>
    <p:extLst>
      <p:ext uri="{BB962C8B-B14F-4D97-AF65-F5344CB8AC3E}">
        <p14:creationId xmlns:p14="http://schemas.microsoft.com/office/powerpoint/2010/main" val="24192706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92A1-52CD-40F8-A84B-EB3702F62FD3}"/>
              </a:ext>
            </a:extLst>
          </p:cNvPr>
          <p:cNvSpPr>
            <a:spLocks noGrp="1"/>
          </p:cNvSpPr>
          <p:nvPr>
            <p:ph type="title"/>
          </p:nvPr>
        </p:nvSpPr>
        <p:spPr>
          <a:xfrm>
            <a:off x="457200" y="122239"/>
            <a:ext cx="7543800" cy="1074514"/>
          </a:xfrm>
        </p:spPr>
        <p:txBody>
          <a:bodyPr/>
          <a:lstStyle/>
          <a:p>
            <a:r>
              <a:rPr lang="en-US" dirty="0"/>
              <a:t>When students go for interview by prospective employers, questions they might be asked include:</a:t>
            </a:r>
            <a:r>
              <a:rPr lang="en-GB" dirty="0"/>
              <a:t> </a:t>
            </a:r>
            <a:r>
              <a:rPr lang="en-US" dirty="0"/>
              <a:t>Can you tell us about an occasion when:</a:t>
            </a:r>
            <a:endParaRPr lang="en-GB" dirty="0"/>
          </a:p>
        </p:txBody>
      </p:sp>
      <p:sp>
        <p:nvSpPr>
          <p:cNvPr id="3" name="Content Placeholder 2">
            <a:extLst>
              <a:ext uri="{FF2B5EF4-FFF2-40B4-BE49-F238E27FC236}">
                <a16:creationId xmlns:a16="http://schemas.microsoft.com/office/drawing/2014/main" id="{2599091D-E391-4803-8170-0FDD19E49AD4}"/>
              </a:ext>
            </a:extLst>
          </p:cNvPr>
          <p:cNvSpPr>
            <a:spLocks noGrp="1"/>
          </p:cNvSpPr>
          <p:nvPr>
            <p:ph idx="1"/>
          </p:nvPr>
        </p:nvSpPr>
        <p:spPr>
          <a:xfrm>
            <a:off x="468313" y="1196753"/>
            <a:ext cx="8229600" cy="5539008"/>
          </a:xfrm>
        </p:spPr>
        <p:txBody>
          <a:bodyPr/>
          <a:lstStyle/>
          <a:p>
            <a:pPr lvl="0"/>
            <a:r>
              <a:rPr lang="en-US" sz="2300" dirty="0"/>
              <a:t>you worked together with colleagues in a group to produce a collective outcome?</a:t>
            </a:r>
            <a:endParaRPr lang="en-GB" sz="2300" dirty="0"/>
          </a:p>
          <a:p>
            <a:pPr lvl="0"/>
            <a:r>
              <a:rPr lang="en-US" sz="2300" dirty="0"/>
              <a:t>you had to work autonomously with incomplete information and self-derived data sources, and check with other people whether you were on the right lines?</a:t>
            </a:r>
            <a:endParaRPr lang="en-GB" sz="2300" dirty="0"/>
          </a:p>
          <a:p>
            <a:pPr lvl="0"/>
            <a:r>
              <a:rPr lang="en-US" sz="2300" dirty="0"/>
              <a:t>you developed strategies to solve real life problems and tested them out by discussion them with colleagues?</a:t>
            </a:r>
            <a:endParaRPr lang="en-GB" sz="2300" dirty="0"/>
          </a:p>
          <a:p>
            <a:pPr lvl="0"/>
            <a:r>
              <a:rPr lang="en-US" sz="2300" dirty="0"/>
              <a:t>you had a leadership role in a team, and could you tell us about your strategies to influence and persuade your colleagues to achieve a collective task?</a:t>
            </a:r>
            <a:endParaRPr lang="en-GB" sz="2300" dirty="0"/>
          </a:p>
          <a:p>
            <a:pPr lvl="0"/>
            <a:r>
              <a:rPr lang="en-US" sz="2300" dirty="0"/>
              <a:t>you had to communicate outcomes from your project work orally, and collectively put these outcomes into writing, or disseminate them through social media or through a visual medium?</a:t>
            </a:r>
            <a:endParaRPr lang="en-GB" sz="2300" dirty="0"/>
          </a:p>
          <a:p>
            <a:endParaRPr lang="en-GB" sz="2300" dirty="0"/>
          </a:p>
        </p:txBody>
      </p:sp>
    </p:spTree>
    <p:extLst>
      <p:ext uri="{BB962C8B-B14F-4D97-AF65-F5344CB8AC3E}">
        <p14:creationId xmlns:p14="http://schemas.microsoft.com/office/powerpoint/2010/main" val="23368096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7E6DC6-4902-45BE-A646-7A7BFB2FABEE}"/>
              </a:ext>
            </a:extLst>
          </p:cNvPr>
          <p:cNvSpPr>
            <a:spLocks noGrp="1"/>
          </p:cNvSpPr>
          <p:nvPr>
            <p:ph type="title"/>
          </p:nvPr>
        </p:nvSpPr>
        <p:spPr/>
        <p:txBody>
          <a:bodyPr/>
          <a:lstStyle/>
          <a:p>
            <a:r>
              <a:rPr lang="en-GB" dirty="0" err="1"/>
              <a:t>TASk</a:t>
            </a:r>
            <a:r>
              <a:rPr lang="en-GB" dirty="0"/>
              <a:t> four: by symbol</a:t>
            </a:r>
          </a:p>
        </p:txBody>
      </p:sp>
      <p:sp>
        <p:nvSpPr>
          <p:cNvPr id="5" name="Text Placeholder 4">
            <a:extLst>
              <a:ext uri="{FF2B5EF4-FFF2-40B4-BE49-F238E27FC236}">
                <a16:creationId xmlns:a16="http://schemas.microsoft.com/office/drawing/2014/main" id="{2C3315AC-1F13-4A50-9D90-2CBFA9A05171}"/>
              </a:ext>
            </a:extLst>
          </p:cNvPr>
          <p:cNvSpPr>
            <a:spLocks noGrp="1"/>
          </p:cNvSpPr>
          <p:nvPr>
            <p:ph type="body" idx="1"/>
          </p:nvPr>
        </p:nvSpPr>
        <p:spPr/>
        <p:txBody>
          <a:bodyPr/>
          <a:lstStyle/>
          <a:p>
            <a:r>
              <a:rPr lang="en-GB" sz="3200" dirty="0"/>
              <a:t>What size of group works best to get maximum participation of students? </a:t>
            </a:r>
          </a:p>
        </p:txBody>
      </p:sp>
    </p:spTree>
    <p:extLst>
      <p:ext uri="{BB962C8B-B14F-4D97-AF65-F5344CB8AC3E}">
        <p14:creationId xmlns:p14="http://schemas.microsoft.com/office/powerpoint/2010/main" val="29343875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844731-E552-4728-B4B8-4883FED8C065}"/>
              </a:ext>
            </a:extLst>
          </p:cNvPr>
          <p:cNvSpPr>
            <a:spLocks noGrp="1"/>
          </p:cNvSpPr>
          <p:nvPr>
            <p:ph type="title"/>
          </p:nvPr>
        </p:nvSpPr>
        <p:spPr/>
        <p:txBody>
          <a:bodyPr/>
          <a:lstStyle/>
          <a:p>
            <a:r>
              <a:rPr lang="en-GB" dirty="0"/>
              <a:t>Cross overs using Greek letters</a:t>
            </a:r>
          </a:p>
        </p:txBody>
      </p:sp>
      <p:sp>
        <p:nvSpPr>
          <p:cNvPr id="6" name="Text Placeholder 5">
            <a:extLst>
              <a:ext uri="{FF2B5EF4-FFF2-40B4-BE49-F238E27FC236}">
                <a16:creationId xmlns:a16="http://schemas.microsoft.com/office/drawing/2014/main" id="{3669EDD4-3F9D-4399-B805-52A59CAF0D08}"/>
              </a:ext>
            </a:extLst>
          </p:cNvPr>
          <p:cNvSpPr>
            <a:spLocks noGrp="1"/>
          </p:cNvSpPr>
          <p:nvPr>
            <p:ph type="body" sz="half" idx="2"/>
          </p:nvPr>
        </p:nvSpPr>
        <p:spPr>
          <a:xfrm>
            <a:off x="478181" y="188640"/>
            <a:ext cx="8568952" cy="833437"/>
          </a:xfrm>
        </p:spPr>
        <p:txBody>
          <a:bodyPr/>
          <a:lstStyle/>
          <a:p>
            <a:r>
              <a:rPr lang="en-GB" sz="2400" dirty="0"/>
              <a:t>A cross over for 25 people (Can be scaled up to hundreds!)</a:t>
            </a:r>
          </a:p>
        </p:txBody>
      </p:sp>
      <p:sp>
        <p:nvSpPr>
          <p:cNvPr id="7" name="Rectangle 2">
            <a:extLst>
              <a:ext uri="{FF2B5EF4-FFF2-40B4-BE49-F238E27FC236}">
                <a16:creationId xmlns:a16="http://schemas.microsoft.com/office/drawing/2014/main" id="{841A860F-7A81-43D0-8283-DFA2F665DD5D}"/>
              </a:ext>
            </a:extLst>
          </p:cNvPr>
          <p:cNvSpPr>
            <a:spLocks noChangeArrowheads="1"/>
          </p:cNvSpPr>
          <p:nvPr/>
        </p:nvSpPr>
        <p:spPr bwMode="auto">
          <a:xfrm>
            <a:off x="1403648" y="-854224"/>
            <a:ext cx="1074580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pic>
        <p:nvPicPr>
          <p:cNvPr id="2049" name="Picture 5">
            <a:extLst>
              <a:ext uri="{FF2B5EF4-FFF2-40B4-BE49-F238E27FC236}">
                <a16:creationId xmlns:a16="http://schemas.microsoft.com/office/drawing/2014/main" id="{D28B5C75-8992-478F-B1E1-1622ABB6F4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831" y="764710"/>
            <a:ext cx="8980389" cy="5184553"/>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3">
            <a:extLst>
              <a:ext uri="{FF2B5EF4-FFF2-40B4-BE49-F238E27FC236}">
                <a16:creationId xmlns:a16="http://schemas.microsoft.com/office/drawing/2014/main" id="{88E08566-839D-44BC-9271-469F57BAB5A1}"/>
              </a:ext>
            </a:extLst>
          </p:cNvPr>
          <p:cNvSpPr>
            <a:spLocks noChangeArrowheads="1"/>
          </p:cNvSpPr>
          <p:nvPr/>
        </p:nvSpPr>
        <p:spPr bwMode="auto">
          <a:xfrm>
            <a:off x="1403648" y="5013176"/>
            <a:ext cx="10745807"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38575422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68A8D95-1F01-4C99-96E4-F0E4DD1B81BA}"/>
              </a:ext>
            </a:extLst>
          </p:cNvPr>
          <p:cNvSpPr>
            <a:spLocks noGrp="1"/>
          </p:cNvSpPr>
          <p:nvPr>
            <p:ph type="title"/>
          </p:nvPr>
        </p:nvSpPr>
        <p:spPr/>
        <p:txBody>
          <a:bodyPr/>
          <a:lstStyle/>
          <a:p>
            <a:r>
              <a:rPr lang="en-GB" dirty="0"/>
              <a:t>Crossovers </a:t>
            </a:r>
          </a:p>
        </p:txBody>
      </p:sp>
      <p:sp>
        <p:nvSpPr>
          <p:cNvPr id="6" name="Content Placeholder 5">
            <a:extLst>
              <a:ext uri="{FF2B5EF4-FFF2-40B4-BE49-F238E27FC236}">
                <a16:creationId xmlns:a16="http://schemas.microsoft.com/office/drawing/2014/main" id="{AB53355B-2966-44AD-B3AD-D3E0F6C56324}"/>
              </a:ext>
            </a:extLst>
          </p:cNvPr>
          <p:cNvSpPr>
            <a:spLocks noGrp="1"/>
          </p:cNvSpPr>
          <p:nvPr>
            <p:ph idx="1"/>
          </p:nvPr>
        </p:nvSpPr>
        <p:spPr>
          <a:xfrm>
            <a:off x="468313" y="1124744"/>
            <a:ext cx="8229600" cy="5077619"/>
          </a:xfrm>
        </p:spPr>
        <p:txBody>
          <a:bodyPr/>
          <a:lstStyle/>
          <a:p>
            <a:r>
              <a:rPr lang="en-US" dirty="0"/>
              <a:t>Crossovers are useful in making sure everyone in the group is active and also helps to mix students up outside their normal friendship, ethnic or gender groups. </a:t>
            </a:r>
          </a:p>
          <a:p>
            <a:r>
              <a:rPr lang="en-US" dirty="0"/>
              <a:t>It takes a little forethought to get the numbers and letters right for the cohort you are working with.</a:t>
            </a:r>
          </a:p>
          <a:p>
            <a:r>
              <a:rPr lang="en-US" dirty="0"/>
              <a:t>It can be useful to have some templates of the different number-letter combinations, so that you can cut up a sheet of paper or card and give students their individual numbers;</a:t>
            </a:r>
          </a:p>
          <a:p>
            <a:r>
              <a:rPr lang="en-US" dirty="0"/>
              <a:t>You can, however, do crossovers on the spur of the moment using post-it labels and quick calculations. </a:t>
            </a:r>
          </a:p>
          <a:p>
            <a:r>
              <a:rPr lang="en-US" dirty="0"/>
              <a:t>It can also be useful to have ‘wildcard’ or blank labels for a few of the students, who can be allowed to go into any group when group membership changes.</a:t>
            </a:r>
            <a:endParaRPr lang="en-GB" dirty="0"/>
          </a:p>
          <a:p>
            <a:endParaRPr lang="en-GB" dirty="0"/>
          </a:p>
        </p:txBody>
      </p:sp>
    </p:spTree>
    <p:extLst>
      <p:ext uri="{BB962C8B-B14F-4D97-AF65-F5344CB8AC3E}">
        <p14:creationId xmlns:p14="http://schemas.microsoft.com/office/powerpoint/2010/main" val="13954289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728A3-E02E-43F6-AA19-44BCD62FF7A5}"/>
              </a:ext>
            </a:extLst>
          </p:cNvPr>
          <p:cNvSpPr>
            <a:spLocks noGrp="1"/>
          </p:cNvSpPr>
          <p:nvPr>
            <p:ph type="title"/>
          </p:nvPr>
        </p:nvSpPr>
        <p:spPr/>
        <p:txBody>
          <a:bodyPr/>
          <a:lstStyle/>
          <a:p>
            <a:r>
              <a:rPr lang="en-GB" dirty="0"/>
              <a:t>Task Five: Individual reflection</a:t>
            </a:r>
          </a:p>
        </p:txBody>
      </p:sp>
      <p:sp>
        <p:nvSpPr>
          <p:cNvPr id="3" name="Text Placeholder 2">
            <a:extLst>
              <a:ext uri="{FF2B5EF4-FFF2-40B4-BE49-F238E27FC236}">
                <a16:creationId xmlns:a16="http://schemas.microsoft.com/office/drawing/2014/main" id="{134978C0-9B57-414E-889B-E59F924DD9B9}"/>
              </a:ext>
            </a:extLst>
          </p:cNvPr>
          <p:cNvSpPr>
            <a:spLocks noGrp="1"/>
          </p:cNvSpPr>
          <p:nvPr>
            <p:ph type="body" idx="1"/>
          </p:nvPr>
        </p:nvSpPr>
        <p:spPr/>
        <p:txBody>
          <a:bodyPr/>
          <a:lstStyle/>
          <a:p>
            <a:r>
              <a:rPr lang="en-GB" sz="3200" dirty="0"/>
              <a:t>What are some of the hazards of working in tiny groups? Very big groups?</a:t>
            </a:r>
          </a:p>
        </p:txBody>
      </p:sp>
    </p:spTree>
    <p:extLst>
      <p:ext uri="{BB962C8B-B14F-4D97-AF65-F5344CB8AC3E}">
        <p14:creationId xmlns:p14="http://schemas.microsoft.com/office/powerpoint/2010/main" val="7272006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1F004-7801-4F8D-A309-2762395869A4}"/>
              </a:ext>
            </a:extLst>
          </p:cNvPr>
          <p:cNvSpPr>
            <a:spLocks noGrp="1"/>
          </p:cNvSpPr>
          <p:nvPr>
            <p:ph type="title"/>
          </p:nvPr>
        </p:nvSpPr>
        <p:spPr/>
        <p:txBody>
          <a:bodyPr/>
          <a:lstStyle/>
          <a:p>
            <a:r>
              <a:rPr lang="en-GB" dirty="0"/>
              <a:t>Deciding on group size for tasks: each has benefits and disadvantages</a:t>
            </a:r>
          </a:p>
        </p:txBody>
      </p:sp>
      <p:sp>
        <p:nvSpPr>
          <p:cNvPr id="3" name="Content Placeholder 2">
            <a:extLst>
              <a:ext uri="{FF2B5EF4-FFF2-40B4-BE49-F238E27FC236}">
                <a16:creationId xmlns:a16="http://schemas.microsoft.com/office/drawing/2014/main" id="{32248CB2-886F-4D41-B191-8949B1F5C948}"/>
              </a:ext>
            </a:extLst>
          </p:cNvPr>
          <p:cNvSpPr>
            <a:spLocks noGrp="1"/>
          </p:cNvSpPr>
          <p:nvPr>
            <p:ph idx="1"/>
          </p:nvPr>
        </p:nvSpPr>
        <p:spPr/>
        <p:txBody>
          <a:bodyPr/>
          <a:lstStyle/>
          <a:p>
            <a:r>
              <a:rPr lang="en-GB" dirty="0"/>
              <a:t>Pairs;</a:t>
            </a:r>
          </a:p>
          <a:p>
            <a:r>
              <a:rPr lang="en-GB" dirty="0"/>
              <a:t>Threes (triads);</a:t>
            </a:r>
          </a:p>
          <a:p>
            <a:r>
              <a:rPr lang="en-GB" dirty="0"/>
              <a:t>Fours;</a:t>
            </a:r>
          </a:p>
          <a:p>
            <a:r>
              <a:rPr lang="en-GB" dirty="0"/>
              <a:t>Fives;</a:t>
            </a:r>
          </a:p>
          <a:p>
            <a:r>
              <a:rPr lang="en-GB" dirty="0"/>
              <a:t>Six or sevens;</a:t>
            </a:r>
          </a:p>
          <a:p>
            <a:r>
              <a:rPr lang="en-GB" dirty="0"/>
              <a:t>More (bad idea!)</a:t>
            </a:r>
          </a:p>
          <a:p>
            <a:endParaRPr lang="en-GB" dirty="0"/>
          </a:p>
        </p:txBody>
      </p:sp>
    </p:spTree>
    <p:extLst>
      <p:ext uri="{BB962C8B-B14F-4D97-AF65-F5344CB8AC3E}">
        <p14:creationId xmlns:p14="http://schemas.microsoft.com/office/powerpoint/2010/main" val="5339623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D1AB9B3-0136-4627-8751-6222819B90D9}"/>
              </a:ext>
            </a:extLst>
          </p:cNvPr>
          <p:cNvSpPr>
            <a:spLocks noGrp="1"/>
          </p:cNvSpPr>
          <p:nvPr>
            <p:ph type="title"/>
          </p:nvPr>
        </p:nvSpPr>
        <p:spPr/>
        <p:txBody>
          <a:bodyPr/>
          <a:lstStyle/>
          <a:p>
            <a:r>
              <a:rPr lang="en-GB" dirty="0"/>
              <a:t>TASK six: in </a:t>
            </a:r>
            <a:r>
              <a:rPr lang="en-GB" dirty="0" err="1"/>
              <a:t>PAirs</a:t>
            </a:r>
            <a:endParaRPr lang="en-GB" dirty="0"/>
          </a:p>
        </p:txBody>
      </p:sp>
      <p:sp>
        <p:nvSpPr>
          <p:cNvPr id="5" name="Text Placeholder 4">
            <a:extLst>
              <a:ext uri="{FF2B5EF4-FFF2-40B4-BE49-F238E27FC236}">
                <a16:creationId xmlns:a16="http://schemas.microsoft.com/office/drawing/2014/main" id="{39615B12-F534-43A8-B713-B4F615ED3A8C}"/>
              </a:ext>
            </a:extLst>
          </p:cNvPr>
          <p:cNvSpPr>
            <a:spLocks noGrp="1"/>
          </p:cNvSpPr>
          <p:nvPr>
            <p:ph type="body" idx="1"/>
          </p:nvPr>
        </p:nvSpPr>
        <p:spPr/>
        <p:txBody>
          <a:bodyPr/>
          <a:lstStyle/>
          <a:p>
            <a:r>
              <a:rPr lang="en-GB" sz="3200" dirty="0"/>
              <a:t>What means do you use to compose groups for group tasks: what are the benefits and hazards?</a:t>
            </a:r>
          </a:p>
        </p:txBody>
      </p:sp>
    </p:spTree>
    <p:extLst>
      <p:ext uri="{BB962C8B-B14F-4D97-AF65-F5344CB8AC3E}">
        <p14:creationId xmlns:p14="http://schemas.microsoft.com/office/powerpoint/2010/main" val="26284030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15110-8862-458D-BEC8-D338257984B9}"/>
              </a:ext>
            </a:extLst>
          </p:cNvPr>
          <p:cNvSpPr>
            <a:spLocks noGrp="1"/>
          </p:cNvSpPr>
          <p:nvPr>
            <p:ph type="title"/>
          </p:nvPr>
        </p:nvSpPr>
        <p:spPr/>
        <p:txBody>
          <a:bodyPr/>
          <a:lstStyle/>
          <a:p>
            <a:r>
              <a:rPr lang="en-GB" dirty="0"/>
              <a:t>Forming groups: </a:t>
            </a:r>
          </a:p>
        </p:txBody>
      </p:sp>
      <p:sp>
        <p:nvSpPr>
          <p:cNvPr id="3" name="Content Placeholder 2">
            <a:extLst>
              <a:ext uri="{FF2B5EF4-FFF2-40B4-BE49-F238E27FC236}">
                <a16:creationId xmlns:a16="http://schemas.microsoft.com/office/drawing/2014/main" id="{748C4AE7-C283-4A90-85F0-EC8F04BB3F02}"/>
              </a:ext>
            </a:extLst>
          </p:cNvPr>
          <p:cNvSpPr>
            <a:spLocks noGrp="1"/>
          </p:cNvSpPr>
          <p:nvPr>
            <p:ph idx="1"/>
          </p:nvPr>
        </p:nvSpPr>
        <p:spPr/>
        <p:txBody>
          <a:bodyPr/>
          <a:lstStyle/>
          <a:p>
            <a:r>
              <a:rPr lang="en-GB" dirty="0"/>
              <a:t>Friendship groups;</a:t>
            </a:r>
          </a:p>
          <a:p>
            <a:r>
              <a:rPr lang="en-GB" dirty="0"/>
              <a:t>Locational groups;</a:t>
            </a:r>
          </a:p>
          <a:p>
            <a:r>
              <a:rPr lang="en-GB" dirty="0"/>
              <a:t>Alphabetical (family name) groups;</a:t>
            </a:r>
          </a:p>
          <a:p>
            <a:r>
              <a:rPr lang="en-GB" dirty="0"/>
              <a:t>Random groups;</a:t>
            </a:r>
          </a:p>
          <a:p>
            <a:r>
              <a:rPr lang="en-GB" dirty="0"/>
              <a:t>Number groups:</a:t>
            </a:r>
          </a:p>
          <a:p>
            <a:r>
              <a:rPr lang="en-GB" dirty="0"/>
              <a:t>Astrological star sign groups;</a:t>
            </a:r>
          </a:p>
          <a:p>
            <a:r>
              <a:rPr lang="en-GB" dirty="0"/>
              <a:t>Learning teams</a:t>
            </a:r>
          </a:p>
          <a:p>
            <a:r>
              <a:rPr lang="en-GB" dirty="0"/>
              <a:t>Hybrid teams.</a:t>
            </a:r>
          </a:p>
        </p:txBody>
      </p:sp>
    </p:spTree>
    <p:extLst>
      <p:ext uri="{BB962C8B-B14F-4D97-AF65-F5344CB8AC3E}">
        <p14:creationId xmlns:p14="http://schemas.microsoft.com/office/powerpoint/2010/main" val="1811501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4570B-7A34-44AD-808D-4EA09C20510F}"/>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 note about the slides</a:t>
            </a:r>
          </a:p>
        </p:txBody>
      </p:sp>
      <p:sp>
        <p:nvSpPr>
          <p:cNvPr id="3" name="Content Placeholder 2">
            <a:extLst>
              <a:ext uri="{FF2B5EF4-FFF2-40B4-BE49-F238E27FC236}">
                <a16:creationId xmlns:a16="http://schemas.microsoft.com/office/drawing/2014/main" id="{76B01D4E-DA7F-4F84-9100-13501843A58B}"/>
              </a:ext>
            </a:extLst>
          </p:cNvPr>
          <p:cNvSpPr>
            <a:spLocks noGrp="1"/>
          </p:cNvSpPr>
          <p:nvPr>
            <p:ph idx="1"/>
          </p:nvPr>
        </p:nvSpPr>
        <p:spPr/>
        <p:txBody>
          <a:bodyPr/>
          <a:lstStyle/>
          <a:p>
            <a:r>
              <a:rPr lang="en-GB" dirty="0"/>
              <a:t>All available on my website at </a:t>
            </a:r>
            <a:r>
              <a:rPr lang="en-GB" dirty="0">
                <a:hlinkClick r:id="rId2"/>
              </a:rPr>
              <a:t>http://sally-brown.net</a:t>
            </a:r>
            <a:r>
              <a:rPr lang="en-GB" dirty="0"/>
              <a:t>; </a:t>
            </a:r>
          </a:p>
          <a:p>
            <a:r>
              <a:rPr lang="en-GB" dirty="0"/>
              <a:t>All, like everything I do, open educational resources so use them with colleagues and students as you wish (except the images);</a:t>
            </a:r>
          </a:p>
          <a:p>
            <a:r>
              <a:rPr lang="en-GB" dirty="0"/>
              <a:t>There may be too many slides here for use today: regard them like the bonus features on a DVD (or your homework!). </a:t>
            </a:r>
          </a:p>
        </p:txBody>
      </p:sp>
    </p:spTree>
    <p:extLst>
      <p:ext uri="{BB962C8B-B14F-4D97-AF65-F5344CB8AC3E}">
        <p14:creationId xmlns:p14="http://schemas.microsoft.com/office/powerpoint/2010/main" val="2523171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84DA20D-AB91-4F4B-862A-4C60B9771746}"/>
              </a:ext>
            </a:extLst>
          </p:cNvPr>
          <p:cNvSpPr>
            <a:spLocks noGrp="1"/>
          </p:cNvSpPr>
          <p:nvPr>
            <p:ph type="title"/>
          </p:nvPr>
        </p:nvSpPr>
        <p:spPr/>
        <p:txBody>
          <a:bodyPr/>
          <a:lstStyle/>
          <a:p>
            <a:r>
              <a:rPr lang="en-GB" dirty="0" err="1"/>
              <a:t>TASk</a:t>
            </a:r>
            <a:r>
              <a:rPr lang="en-GB" dirty="0"/>
              <a:t> seven: in Fours</a:t>
            </a:r>
          </a:p>
        </p:txBody>
      </p:sp>
      <p:sp>
        <p:nvSpPr>
          <p:cNvPr id="5" name="Text Placeholder 4">
            <a:extLst>
              <a:ext uri="{FF2B5EF4-FFF2-40B4-BE49-F238E27FC236}">
                <a16:creationId xmlns:a16="http://schemas.microsoft.com/office/drawing/2014/main" id="{64006E20-F6A8-4846-A415-5799DD695D1C}"/>
              </a:ext>
            </a:extLst>
          </p:cNvPr>
          <p:cNvSpPr>
            <a:spLocks noGrp="1"/>
          </p:cNvSpPr>
          <p:nvPr>
            <p:ph type="body" idx="1"/>
          </p:nvPr>
        </p:nvSpPr>
        <p:spPr/>
        <p:txBody>
          <a:bodyPr/>
          <a:lstStyle/>
          <a:p>
            <a:r>
              <a:rPr lang="en-GB" sz="2800" dirty="0"/>
              <a:t>Looking at the UKPSF on the next slide, for which elements could you use these kinds of activities as evidence? </a:t>
            </a:r>
          </a:p>
        </p:txBody>
      </p:sp>
    </p:spTree>
    <p:extLst>
      <p:ext uri="{BB962C8B-B14F-4D97-AF65-F5344CB8AC3E}">
        <p14:creationId xmlns:p14="http://schemas.microsoft.com/office/powerpoint/2010/main" val="10981060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Object 3">
            <a:extLst>
              <a:ext uri="{FF2B5EF4-FFF2-40B4-BE49-F238E27FC236}">
                <a16:creationId xmlns:a16="http://schemas.microsoft.com/office/drawing/2014/main" id="{3B43EFE6-C96E-4754-8334-B16FFC47EA4F}"/>
              </a:ext>
            </a:extLst>
          </p:cNvPr>
          <p:cNvGraphicFramePr>
            <a:graphicFrameLocks noChangeAspect="1"/>
          </p:cNvGraphicFramePr>
          <p:nvPr/>
        </p:nvGraphicFramePr>
        <p:xfrm>
          <a:off x="95250" y="82550"/>
          <a:ext cx="9007475" cy="9109576"/>
        </p:xfrm>
        <a:graphic>
          <a:graphicData uri="http://schemas.openxmlformats.org/presentationml/2006/ole">
            <mc:AlternateContent xmlns:mc="http://schemas.openxmlformats.org/markup-compatibility/2006">
              <mc:Choice xmlns:v="urn:schemas-microsoft-com:vml" Requires="v">
                <p:oleObj spid="_x0000_s1072" name="Document" r:id="rId3" imgW="10059165" imgH="7426835" progId="Word.Document.12">
                  <p:embed/>
                </p:oleObj>
              </mc:Choice>
              <mc:Fallback>
                <p:oleObj name="Document" r:id="rId3" imgW="10059165" imgH="7426835" progId="Word.Document.12">
                  <p:embed/>
                  <p:pic>
                    <p:nvPicPr>
                      <p:cNvPr id="4" name="Object 3">
                        <a:extLst>
                          <a:ext uri="{FF2B5EF4-FFF2-40B4-BE49-F238E27FC236}">
                            <a16:creationId xmlns:a16="http://schemas.microsoft.com/office/drawing/2014/main" id="{3B43EFE6-C96E-4754-8334-B16FFC47EA4F}"/>
                          </a:ext>
                        </a:extLst>
                      </p:cNvPr>
                      <p:cNvPicPr/>
                      <p:nvPr/>
                    </p:nvPicPr>
                    <p:blipFill>
                      <a:blip r:embed="rId4"/>
                      <a:stretch>
                        <a:fillRect/>
                      </a:stretch>
                    </p:blipFill>
                    <p:spPr>
                      <a:xfrm>
                        <a:off x="95250" y="82550"/>
                        <a:ext cx="9007475" cy="9109576"/>
                      </a:xfrm>
                      <a:prstGeom prst="rect">
                        <a:avLst/>
                      </a:prstGeom>
                    </p:spPr>
                  </p:pic>
                </p:oleObj>
              </mc:Fallback>
            </mc:AlternateContent>
          </a:graphicData>
        </a:graphic>
      </p:graphicFrame>
    </p:spTree>
    <p:extLst>
      <p:ext uri="{BB962C8B-B14F-4D97-AF65-F5344CB8AC3E}">
        <p14:creationId xmlns:p14="http://schemas.microsoft.com/office/powerpoint/2010/main" val="39015780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2A3CF-AA2D-4D57-A60C-37D852DE91FC}"/>
              </a:ext>
            </a:extLst>
          </p:cNvPr>
          <p:cNvSpPr>
            <a:spLocks noGrp="1"/>
          </p:cNvSpPr>
          <p:nvPr>
            <p:ph type="title"/>
          </p:nvPr>
        </p:nvSpPr>
        <p:spPr>
          <a:xfrm>
            <a:off x="107504" y="122238"/>
            <a:ext cx="7893496" cy="1074737"/>
          </a:xfrm>
        </p:spPr>
        <p:txBody>
          <a:bodyPr/>
          <a:lstStyle/>
          <a:p>
            <a:r>
              <a:rPr lang="en-GB" dirty="0"/>
              <a:t>Snowballing </a:t>
            </a:r>
            <a:r>
              <a:rPr lang="en-GB" i="1" dirty="0"/>
              <a:t>aka</a:t>
            </a:r>
            <a:r>
              <a:rPr lang="en-GB" dirty="0"/>
              <a:t> pyramiding</a:t>
            </a:r>
          </a:p>
        </p:txBody>
      </p:sp>
      <p:sp>
        <p:nvSpPr>
          <p:cNvPr id="3" name="Content Placeholder 2">
            <a:extLst>
              <a:ext uri="{FF2B5EF4-FFF2-40B4-BE49-F238E27FC236}">
                <a16:creationId xmlns:a16="http://schemas.microsoft.com/office/drawing/2014/main" id="{F1DC8620-7F4C-40EA-8F5F-80F495678C6F}"/>
              </a:ext>
            </a:extLst>
          </p:cNvPr>
          <p:cNvSpPr>
            <a:spLocks noGrp="1"/>
          </p:cNvSpPr>
          <p:nvPr>
            <p:ph idx="1"/>
          </p:nvPr>
        </p:nvSpPr>
        <p:spPr/>
        <p:txBody>
          <a:bodyPr/>
          <a:lstStyle/>
          <a:p>
            <a:r>
              <a:rPr lang="en-US" dirty="0"/>
              <a:t>Start by giving students an individual task of a fairly straightforward nature such as listing features, noting questions, or identifying problems. </a:t>
            </a:r>
          </a:p>
          <a:p>
            <a:r>
              <a:rPr lang="en-US" dirty="0"/>
              <a:t>Then ask them to share initial thoughts and work in pairs on a slightly more complex task, such as prioritising issues or suggesting strategies. </a:t>
            </a:r>
          </a:p>
          <a:p>
            <a:r>
              <a:rPr lang="en-US" dirty="0"/>
              <a:t>Next ask them to come together in larger groups, fours or even sixes for example, and undertake a more complex task involving, perhaps, synthesis, assimilation or evaluation. </a:t>
            </a:r>
          </a:p>
          <a:p>
            <a:r>
              <a:rPr lang="en-US" dirty="0"/>
              <a:t>Feedback </a:t>
            </a:r>
            <a:r>
              <a:rPr lang="en-GB" dirty="0"/>
              <a:t>sampling can be done in plenary: there is no need to hear report backs from every group.</a:t>
            </a:r>
          </a:p>
          <a:p>
            <a:endParaRPr lang="en-GB" dirty="0"/>
          </a:p>
        </p:txBody>
      </p:sp>
    </p:spTree>
    <p:extLst>
      <p:ext uri="{BB962C8B-B14F-4D97-AF65-F5344CB8AC3E}">
        <p14:creationId xmlns:p14="http://schemas.microsoft.com/office/powerpoint/2010/main" val="13615491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AB6BC2A-A6D8-4575-AA0A-BFB76829974B}"/>
              </a:ext>
            </a:extLst>
          </p:cNvPr>
          <p:cNvSpPr>
            <a:spLocks noGrp="1"/>
          </p:cNvSpPr>
          <p:nvPr>
            <p:ph type="title"/>
          </p:nvPr>
        </p:nvSpPr>
        <p:spPr/>
        <p:txBody>
          <a:bodyPr/>
          <a:lstStyle/>
          <a:p>
            <a:r>
              <a:rPr lang="en-GB" dirty="0"/>
              <a:t>Task eight: Round</a:t>
            </a:r>
          </a:p>
        </p:txBody>
      </p:sp>
      <p:sp>
        <p:nvSpPr>
          <p:cNvPr id="6" name="Text Placeholder 5">
            <a:extLst>
              <a:ext uri="{FF2B5EF4-FFF2-40B4-BE49-F238E27FC236}">
                <a16:creationId xmlns:a16="http://schemas.microsoft.com/office/drawing/2014/main" id="{57CC3213-C1B8-4754-BF52-1F3651557838}"/>
              </a:ext>
            </a:extLst>
          </p:cNvPr>
          <p:cNvSpPr>
            <a:spLocks noGrp="1"/>
          </p:cNvSpPr>
          <p:nvPr>
            <p:ph type="body" idx="1"/>
          </p:nvPr>
        </p:nvSpPr>
        <p:spPr/>
        <p:txBody>
          <a:bodyPr/>
          <a:lstStyle/>
          <a:p>
            <a:r>
              <a:rPr lang="en-GB" sz="3200" dirty="0"/>
              <a:t>What kinds of behaviours sabotage small group work</a:t>
            </a:r>
          </a:p>
        </p:txBody>
      </p:sp>
    </p:spTree>
    <p:extLst>
      <p:ext uri="{BB962C8B-B14F-4D97-AF65-F5344CB8AC3E}">
        <p14:creationId xmlns:p14="http://schemas.microsoft.com/office/powerpoint/2010/main" val="24144643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0B8F417-3A9F-4C73-BDC2-344671A11C5C}"/>
              </a:ext>
            </a:extLst>
          </p:cNvPr>
          <p:cNvSpPr>
            <a:spLocks noGrp="1"/>
          </p:cNvSpPr>
          <p:nvPr>
            <p:ph type="title"/>
          </p:nvPr>
        </p:nvSpPr>
        <p:spPr/>
        <p:txBody>
          <a:bodyPr/>
          <a:lstStyle/>
          <a:p>
            <a:r>
              <a:rPr lang="en-GB" dirty="0"/>
              <a:t>Rounds</a:t>
            </a:r>
          </a:p>
        </p:txBody>
      </p:sp>
      <p:sp>
        <p:nvSpPr>
          <p:cNvPr id="5" name="Content Placeholder 4">
            <a:extLst>
              <a:ext uri="{FF2B5EF4-FFF2-40B4-BE49-F238E27FC236}">
                <a16:creationId xmlns:a16="http://schemas.microsoft.com/office/drawing/2014/main" id="{972B0052-4BE0-4083-91A9-4D9D3CABA14B}"/>
              </a:ext>
            </a:extLst>
          </p:cNvPr>
          <p:cNvSpPr>
            <a:spLocks noGrp="1"/>
          </p:cNvSpPr>
          <p:nvPr>
            <p:ph idx="1"/>
          </p:nvPr>
        </p:nvSpPr>
        <p:spPr/>
        <p:txBody>
          <a:bodyPr/>
          <a:lstStyle/>
          <a:p>
            <a:r>
              <a:rPr lang="en-US" dirty="0"/>
              <a:t>People often use rounds as icebreakers or equally as part of the winding up of a session, when it can be productive to ask students for (for example) ‘one thing you learned, one thing you liked, and one thing you did not like’;</a:t>
            </a:r>
          </a:p>
          <a:p>
            <a:r>
              <a:rPr lang="en-US" dirty="0"/>
              <a:t>It helps to let people have a couple of minutes to prepare an answer to the lead question;</a:t>
            </a:r>
          </a:p>
          <a:p>
            <a:r>
              <a:rPr lang="en-US" dirty="0"/>
              <a:t>In big rounds, students can be quite nervous, so make it clear that it’s acceptable to say ‘pass’ and if people at the beginning have made your point, that concurrence with ideas expressed already is sufficient;</a:t>
            </a:r>
          </a:p>
          <a:p>
            <a:r>
              <a:rPr lang="en-US" dirty="0"/>
              <a:t>Don’t do it with huge groups.</a:t>
            </a:r>
            <a:endParaRPr lang="en-GB" dirty="0"/>
          </a:p>
        </p:txBody>
      </p:sp>
    </p:spTree>
    <p:extLst>
      <p:ext uri="{BB962C8B-B14F-4D97-AF65-F5344CB8AC3E}">
        <p14:creationId xmlns:p14="http://schemas.microsoft.com/office/powerpoint/2010/main" val="26902897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4358F-ABDD-4190-9395-86C0AA34287C}"/>
              </a:ext>
            </a:extLst>
          </p:cNvPr>
          <p:cNvSpPr>
            <a:spLocks noGrp="1"/>
          </p:cNvSpPr>
          <p:nvPr>
            <p:ph type="title"/>
          </p:nvPr>
        </p:nvSpPr>
        <p:spPr/>
        <p:txBody>
          <a:bodyPr/>
          <a:lstStyle/>
          <a:p>
            <a:r>
              <a:rPr lang="en-GB" dirty="0"/>
              <a:t>Task Nine: Fishbowl</a:t>
            </a:r>
          </a:p>
        </p:txBody>
      </p:sp>
      <p:sp>
        <p:nvSpPr>
          <p:cNvPr id="3" name="Text Placeholder 2">
            <a:extLst>
              <a:ext uri="{FF2B5EF4-FFF2-40B4-BE49-F238E27FC236}">
                <a16:creationId xmlns:a16="http://schemas.microsoft.com/office/drawing/2014/main" id="{370F6979-F531-4DDF-818F-E2FFA5A57D17}"/>
              </a:ext>
            </a:extLst>
          </p:cNvPr>
          <p:cNvSpPr>
            <a:spLocks noGrp="1"/>
          </p:cNvSpPr>
          <p:nvPr>
            <p:ph type="body" idx="1"/>
          </p:nvPr>
        </p:nvSpPr>
        <p:spPr/>
        <p:txBody>
          <a:bodyPr/>
          <a:lstStyle/>
          <a:p>
            <a:r>
              <a:rPr lang="en-GB" sz="3600" dirty="0"/>
              <a:t>What kinds of ground rules can small groups set?</a:t>
            </a:r>
          </a:p>
        </p:txBody>
      </p:sp>
    </p:spTree>
    <p:extLst>
      <p:ext uri="{BB962C8B-B14F-4D97-AF65-F5344CB8AC3E}">
        <p14:creationId xmlns:p14="http://schemas.microsoft.com/office/powerpoint/2010/main" val="31008360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6F6842C-3CD7-431A-8FA0-8298D00F0789}"/>
              </a:ext>
            </a:extLst>
          </p:cNvPr>
          <p:cNvSpPr>
            <a:spLocks noGrp="1"/>
          </p:cNvSpPr>
          <p:nvPr>
            <p:ph type="title"/>
          </p:nvPr>
        </p:nvSpPr>
        <p:spPr/>
        <p:txBody>
          <a:bodyPr/>
          <a:lstStyle/>
          <a:p>
            <a:r>
              <a:rPr lang="en-GB" dirty="0"/>
              <a:t>Fishbowls</a:t>
            </a:r>
          </a:p>
        </p:txBody>
      </p:sp>
      <p:sp>
        <p:nvSpPr>
          <p:cNvPr id="5" name="Content Placeholder 4">
            <a:extLst>
              <a:ext uri="{FF2B5EF4-FFF2-40B4-BE49-F238E27FC236}">
                <a16:creationId xmlns:a16="http://schemas.microsoft.com/office/drawing/2014/main" id="{FC63BCD7-25F5-4BA2-8F34-4B91020D2811}"/>
              </a:ext>
            </a:extLst>
          </p:cNvPr>
          <p:cNvSpPr>
            <a:spLocks noGrp="1"/>
          </p:cNvSpPr>
          <p:nvPr>
            <p:ph idx="1"/>
          </p:nvPr>
        </p:nvSpPr>
        <p:spPr/>
        <p:txBody>
          <a:bodyPr/>
          <a:lstStyle/>
          <a:p>
            <a:r>
              <a:rPr lang="en-US" dirty="0"/>
              <a:t>If starting off a task in ‘fishbowl’ mode, ask for a small group of up to half a dozen or so volunteers to sit in the middle of a larger circle comprising the rest of the group. </a:t>
            </a:r>
          </a:p>
          <a:p>
            <a:r>
              <a:rPr lang="en-US" dirty="0"/>
              <a:t>Give the inner circle a task to undertake a relatively simple task that involves discussion, problem solving or decision-making, with the group around the outside asking as observers;</a:t>
            </a:r>
          </a:p>
          <a:p>
            <a:r>
              <a:rPr lang="en-US" dirty="0"/>
              <a:t>Have ground rules to allow someone from the outer circle to take the place of someone in the inner group, e.g. only when both agree on the exchange; </a:t>
            </a:r>
          </a:p>
          <a:p>
            <a:r>
              <a:rPr lang="en-US" dirty="0"/>
              <a:t>The levels of the tasks can be enhanced once students have had practice and become more confident.</a:t>
            </a:r>
            <a:endParaRPr lang="en-GB" dirty="0"/>
          </a:p>
          <a:p>
            <a:endParaRPr lang="en-GB" dirty="0"/>
          </a:p>
        </p:txBody>
      </p:sp>
    </p:spTree>
    <p:extLst>
      <p:ext uri="{BB962C8B-B14F-4D97-AF65-F5344CB8AC3E}">
        <p14:creationId xmlns:p14="http://schemas.microsoft.com/office/powerpoint/2010/main" val="23574383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00E8E-7A31-477B-B529-5CC68A6908FC}"/>
              </a:ext>
            </a:extLst>
          </p:cNvPr>
          <p:cNvSpPr>
            <a:spLocks noGrp="1"/>
          </p:cNvSpPr>
          <p:nvPr>
            <p:ph type="title"/>
          </p:nvPr>
        </p:nvSpPr>
        <p:spPr/>
        <p:txBody>
          <a:bodyPr/>
          <a:lstStyle/>
          <a:p>
            <a:r>
              <a:rPr lang="en-GB" dirty="0"/>
              <a:t>Ground rules could include:</a:t>
            </a:r>
          </a:p>
        </p:txBody>
      </p:sp>
      <p:sp>
        <p:nvSpPr>
          <p:cNvPr id="3" name="Content Placeholder 2">
            <a:extLst>
              <a:ext uri="{FF2B5EF4-FFF2-40B4-BE49-F238E27FC236}">
                <a16:creationId xmlns:a16="http://schemas.microsoft.com/office/drawing/2014/main" id="{5702D166-E4B6-441F-B42D-3C0F5DA54694}"/>
              </a:ext>
            </a:extLst>
          </p:cNvPr>
          <p:cNvSpPr>
            <a:spLocks noGrp="1"/>
          </p:cNvSpPr>
          <p:nvPr>
            <p:ph idx="1"/>
          </p:nvPr>
        </p:nvSpPr>
        <p:spPr/>
        <p:txBody>
          <a:bodyPr/>
          <a:lstStyle/>
          <a:p>
            <a:r>
              <a:rPr lang="en-GB" dirty="0">
                <a:solidFill>
                  <a:srgbClr val="7030A0"/>
                </a:solidFill>
              </a:rPr>
              <a:t>Respect </a:t>
            </a:r>
            <a:r>
              <a:rPr lang="en-GB" dirty="0"/>
              <a:t>the opinions and viewpoints of others, listening and responding appropriately;</a:t>
            </a:r>
          </a:p>
          <a:p>
            <a:r>
              <a:rPr lang="en-GB" dirty="0"/>
              <a:t>Respect for each other’s valid reasoning: the ability to detect poor argument and to engage in </a:t>
            </a:r>
            <a:r>
              <a:rPr lang="en-GB" dirty="0">
                <a:solidFill>
                  <a:srgbClr val="7030A0"/>
                </a:solidFill>
              </a:rPr>
              <a:t>respectful</a:t>
            </a:r>
            <a:r>
              <a:rPr lang="en-GB" dirty="0"/>
              <a:t> </a:t>
            </a:r>
            <a:r>
              <a:rPr lang="en-GB" dirty="0">
                <a:solidFill>
                  <a:srgbClr val="7030A0"/>
                </a:solidFill>
              </a:rPr>
              <a:t>dialogue</a:t>
            </a:r>
            <a:r>
              <a:rPr lang="en-GB" dirty="0"/>
              <a:t>;</a:t>
            </a:r>
          </a:p>
          <a:p>
            <a:r>
              <a:rPr lang="en-GB" dirty="0"/>
              <a:t>A commitment to </a:t>
            </a:r>
            <a:r>
              <a:rPr lang="en-GB" dirty="0">
                <a:solidFill>
                  <a:srgbClr val="7030A0"/>
                </a:solidFill>
              </a:rPr>
              <a:t>regular attendance </a:t>
            </a:r>
            <a:r>
              <a:rPr lang="en-GB" dirty="0"/>
              <a:t>and to </a:t>
            </a:r>
            <a:r>
              <a:rPr lang="en-GB" dirty="0">
                <a:solidFill>
                  <a:srgbClr val="7030A0"/>
                </a:solidFill>
              </a:rPr>
              <a:t>cooperation with others</a:t>
            </a:r>
            <a:r>
              <a:rPr lang="en-GB" dirty="0"/>
              <a:t> in independent group work involving debate and dialogue;</a:t>
            </a:r>
          </a:p>
          <a:p>
            <a:r>
              <a:rPr lang="en-GB" dirty="0"/>
              <a:t>Active use of </a:t>
            </a:r>
            <a:r>
              <a:rPr lang="en-GB" dirty="0">
                <a:solidFill>
                  <a:srgbClr val="7030A0"/>
                </a:solidFill>
              </a:rPr>
              <a:t>concepts and modes of reasoning </a:t>
            </a:r>
            <a:r>
              <a:rPr lang="en-GB" dirty="0"/>
              <a:t>that have been introduced in the module content;</a:t>
            </a:r>
          </a:p>
          <a:p>
            <a:r>
              <a:rPr lang="en-GB" dirty="0"/>
              <a:t>A commitment to </a:t>
            </a:r>
            <a:r>
              <a:rPr lang="en-GB" dirty="0">
                <a:solidFill>
                  <a:srgbClr val="7030A0"/>
                </a:solidFill>
              </a:rPr>
              <a:t>shared reflection</a:t>
            </a:r>
            <a:r>
              <a:rPr lang="en-GB" dirty="0"/>
              <a:t>;</a:t>
            </a:r>
          </a:p>
          <a:p>
            <a:r>
              <a:rPr lang="en-GB" dirty="0"/>
              <a:t>A commitment to </a:t>
            </a:r>
            <a:r>
              <a:rPr lang="en-GB" dirty="0">
                <a:solidFill>
                  <a:srgbClr val="7030A0"/>
                </a:solidFill>
              </a:rPr>
              <a:t>collective responsibility </a:t>
            </a:r>
            <a:r>
              <a:rPr lang="en-GB" dirty="0"/>
              <a:t>once decisions have been made.</a:t>
            </a:r>
          </a:p>
          <a:p>
            <a:pPr marL="0" indent="0">
              <a:buNone/>
            </a:pPr>
            <a:r>
              <a:rPr lang="en-GB" sz="1400" dirty="0"/>
              <a:t>* Adapted from Foreman-Peck (2010) p32</a:t>
            </a:r>
          </a:p>
        </p:txBody>
      </p:sp>
    </p:spTree>
    <p:extLst>
      <p:ext uri="{BB962C8B-B14F-4D97-AF65-F5344CB8AC3E}">
        <p14:creationId xmlns:p14="http://schemas.microsoft.com/office/powerpoint/2010/main" val="37934747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70" y="-1"/>
            <a:ext cx="9193369" cy="6895027"/>
          </a:xfrm>
          <a:prstGeom prst="rect">
            <a:avLst/>
          </a:prstGeom>
        </p:spPr>
      </p:pic>
    </p:spTree>
    <p:extLst>
      <p:ext uri="{BB962C8B-B14F-4D97-AF65-F5344CB8AC3E}">
        <p14:creationId xmlns:p14="http://schemas.microsoft.com/office/powerpoint/2010/main" val="13832946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3E08405-2163-4E1B-AC1C-2FAE5471ADD6}"/>
              </a:ext>
            </a:extLst>
          </p:cNvPr>
          <p:cNvSpPr>
            <a:spLocks noGrp="1"/>
          </p:cNvSpPr>
          <p:nvPr>
            <p:ph type="title"/>
          </p:nvPr>
        </p:nvSpPr>
        <p:spPr>
          <a:xfrm>
            <a:off x="457200" y="116632"/>
            <a:ext cx="7543800" cy="1800200"/>
          </a:xfrm>
        </p:spPr>
        <p:txBody>
          <a:bodyPr/>
          <a:lstStyle/>
          <a:p>
            <a:r>
              <a:rPr lang="en-GB" dirty="0"/>
              <a:t>Of the techniques used today, which do you think has been </a:t>
            </a:r>
            <a:br>
              <a:rPr lang="en-GB" dirty="0"/>
            </a:br>
            <a:r>
              <a:rPr lang="en-GB" dirty="0"/>
              <a:t>	</a:t>
            </a:r>
            <a:r>
              <a:rPr lang="en-GB" dirty="0" err="1"/>
              <a:t>i</a:t>
            </a:r>
            <a:r>
              <a:rPr lang="en-GB" dirty="0"/>
              <a:t>. most fun and </a:t>
            </a:r>
            <a:br>
              <a:rPr lang="en-GB" dirty="0"/>
            </a:br>
            <a:r>
              <a:rPr lang="en-GB" dirty="0"/>
              <a:t>	ii. most productive of learning?</a:t>
            </a:r>
          </a:p>
        </p:txBody>
      </p:sp>
      <p:sp>
        <p:nvSpPr>
          <p:cNvPr id="6" name="Content Placeholder 5">
            <a:extLst>
              <a:ext uri="{FF2B5EF4-FFF2-40B4-BE49-F238E27FC236}">
                <a16:creationId xmlns:a16="http://schemas.microsoft.com/office/drawing/2014/main" id="{C60BE63B-07A2-4112-B928-1812262BC62F}"/>
              </a:ext>
            </a:extLst>
          </p:cNvPr>
          <p:cNvSpPr>
            <a:spLocks noGrp="1"/>
          </p:cNvSpPr>
          <p:nvPr>
            <p:ph idx="1"/>
          </p:nvPr>
        </p:nvSpPr>
        <p:spPr>
          <a:xfrm>
            <a:off x="468313" y="2132855"/>
            <a:ext cx="8229600" cy="4069507"/>
          </a:xfrm>
        </p:spPr>
        <p:txBody>
          <a:bodyPr/>
          <a:lstStyle/>
          <a:p>
            <a:r>
              <a:rPr lang="en-GB" dirty="0"/>
              <a:t>Brainstorming:</a:t>
            </a:r>
          </a:p>
          <a:p>
            <a:r>
              <a:rPr lang="en-GB" dirty="0"/>
              <a:t>Cross overs; </a:t>
            </a:r>
          </a:p>
          <a:p>
            <a:r>
              <a:rPr lang="en-GB" dirty="0"/>
              <a:t>Snowballing;</a:t>
            </a:r>
          </a:p>
          <a:p>
            <a:r>
              <a:rPr lang="en-GB" dirty="0"/>
              <a:t>Rounds </a:t>
            </a:r>
          </a:p>
          <a:p>
            <a:r>
              <a:rPr lang="en-GB" dirty="0"/>
              <a:t>Fishbowls</a:t>
            </a:r>
          </a:p>
          <a:p>
            <a:endParaRPr lang="en-GB" dirty="0"/>
          </a:p>
          <a:p>
            <a:pPr marL="0" indent="0">
              <a:buNone/>
            </a:pPr>
            <a:r>
              <a:rPr lang="en-GB" dirty="0"/>
              <a:t>What other techniques can we use with small groups?</a:t>
            </a:r>
          </a:p>
        </p:txBody>
      </p:sp>
    </p:spTree>
    <p:extLst>
      <p:ext uri="{BB962C8B-B14F-4D97-AF65-F5344CB8AC3E}">
        <p14:creationId xmlns:p14="http://schemas.microsoft.com/office/powerpoint/2010/main" val="188275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7D90887-8944-461D-9BDA-77CAB4A25F21}"/>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457976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t>These and other slides are available on my website at http://sally-brown.net</a:t>
            </a:r>
          </a:p>
        </p:txBody>
      </p:sp>
      <p:pic>
        <p:nvPicPr>
          <p:cNvPr id="4" name="Picture 3">
            <a:extLst>
              <a:ext uri="{FF2B5EF4-FFF2-40B4-BE49-F238E27FC236}">
                <a16:creationId xmlns:a16="http://schemas.microsoft.com/office/drawing/2014/main" id="{539E53D9-CC1C-430C-9C8A-4873196760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115149" y="2141435"/>
            <a:ext cx="5253202" cy="3939901"/>
          </a:xfrm>
          <a:prstGeom prst="rect">
            <a:avLst/>
          </a:prstGeom>
        </p:spPr>
      </p:pic>
    </p:spTree>
    <p:extLst>
      <p:ext uri="{BB962C8B-B14F-4D97-AF65-F5344CB8AC3E}">
        <p14:creationId xmlns:p14="http://schemas.microsoft.com/office/powerpoint/2010/main" val="18101189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EEC83-8EBF-422B-8BD5-03D5F460F8AB}"/>
              </a:ext>
            </a:extLst>
          </p:cNvPr>
          <p:cNvSpPr>
            <a:spLocks noGrp="1"/>
          </p:cNvSpPr>
          <p:nvPr>
            <p:ph type="title"/>
          </p:nvPr>
        </p:nvSpPr>
        <p:spPr/>
        <p:txBody>
          <a:bodyPr/>
          <a:lstStyle/>
          <a:p>
            <a:r>
              <a:rPr lang="en-GB" dirty="0"/>
              <a:t>References and other reading</a:t>
            </a:r>
          </a:p>
        </p:txBody>
      </p:sp>
      <p:sp>
        <p:nvSpPr>
          <p:cNvPr id="3" name="Content Placeholder 2">
            <a:extLst>
              <a:ext uri="{FF2B5EF4-FFF2-40B4-BE49-F238E27FC236}">
                <a16:creationId xmlns:a16="http://schemas.microsoft.com/office/drawing/2014/main" id="{FE8ADBFD-75D7-408F-923A-6763BD8B9E3B}"/>
              </a:ext>
            </a:extLst>
          </p:cNvPr>
          <p:cNvSpPr>
            <a:spLocks noGrp="1"/>
          </p:cNvSpPr>
          <p:nvPr>
            <p:ph idx="1"/>
          </p:nvPr>
        </p:nvSpPr>
        <p:spPr>
          <a:xfrm>
            <a:off x="468313" y="1196975"/>
            <a:ext cx="8229600" cy="5005388"/>
          </a:xfrm>
        </p:spPr>
        <p:txBody>
          <a:bodyPr/>
          <a:lstStyle/>
          <a:p>
            <a:pPr marL="623888" indent="-623888">
              <a:buNone/>
            </a:pPr>
            <a:r>
              <a:rPr lang="en-GB" dirty="0"/>
              <a:t>Creme, P. (2008) A space for academic play: Student learning journals as transitional writing. </a:t>
            </a:r>
            <a:r>
              <a:rPr lang="en-GB" i="1" dirty="0"/>
              <a:t>Arts and Humanities in Higher Education</a:t>
            </a:r>
            <a:r>
              <a:rPr lang="en-GB" dirty="0"/>
              <a:t>, </a:t>
            </a:r>
            <a:r>
              <a:rPr lang="en-GB" i="1" dirty="0"/>
              <a:t>7</a:t>
            </a:r>
            <a:r>
              <a:rPr lang="en-GB" dirty="0"/>
              <a:t>(1), pp.49-64.</a:t>
            </a:r>
          </a:p>
          <a:p>
            <a:pPr marL="623888" indent="-623888">
              <a:buNone/>
            </a:pPr>
            <a:r>
              <a:rPr lang="en-GB" dirty="0"/>
              <a:t>Curran, V.R., Sharpe, D., </a:t>
            </a:r>
            <a:r>
              <a:rPr lang="en-GB" dirty="0" err="1"/>
              <a:t>Forristall</a:t>
            </a:r>
            <a:r>
              <a:rPr lang="en-GB" dirty="0"/>
              <a:t>, J. and Flynn, K. (2008) Student satisfaction and perceptions of small group process in case-based interprofessional learning. </a:t>
            </a:r>
            <a:r>
              <a:rPr lang="en-GB" i="1" dirty="0"/>
              <a:t>Medical Teacher</a:t>
            </a:r>
            <a:r>
              <a:rPr lang="en-GB" dirty="0"/>
              <a:t>, </a:t>
            </a:r>
            <a:r>
              <a:rPr lang="en-GB" i="1" dirty="0"/>
              <a:t>30</a:t>
            </a:r>
            <a:r>
              <a:rPr lang="en-GB" dirty="0"/>
              <a:t>(4), pp.431-433.</a:t>
            </a:r>
          </a:p>
          <a:p>
            <a:pPr marL="623888" indent="-623888">
              <a:buNone/>
            </a:pPr>
            <a:r>
              <a:rPr lang="en-GB" dirty="0"/>
              <a:t>Foreman-Peck. L. (2010) </a:t>
            </a:r>
            <a:r>
              <a:rPr lang="en-GB" i="1" dirty="0"/>
              <a:t>‘Fairness in group-work assessment in higher education; an action case study’</a:t>
            </a:r>
            <a:r>
              <a:rPr lang="en-GB" dirty="0"/>
              <a:t> in Foreman-Peck, L. and McDowell, L. (2010) Aims Ethics and Values in group work assessment, Newcastle, Northumbria University.</a:t>
            </a:r>
          </a:p>
        </p:txBody>
      </p:sp>
    </p:spTree>
    <p:extLst>
      <p:ext uri="{BB962C8B-B14F-4D97-AF65-F5344CB8AC3E}">
        <p14:creationId xmlns:p14="http://schemas.microsoft.com/office/powerpoint/2010/main" val="20128468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C485F-44F1-4FDF-91D5-2F303AA17710}"/>
              </a:ext>
            </a:extLst>
          </p:cNvPr>
          <p:cNvSpPr>
            <a:spLocks noGrp="1"/>
          </p:cNvSpPr>
          <p:nvPr>
            <p:ph type="title"/>
          </p:nvPr>
        </p:nvSpPr>
        <p:spPr/>
        <p:txBody>
          <a:bodyPr/>
          <a:lstStyle/>
          <a:p>
            <a:r>
              <a:rPr lang="en-GB" dirty="0"/>
              <a:t>More references</a:t>
            </a:r>
          </a:p>
        </p:txBody>
      </p:sp>
      <p:sp>
        <p:nvSpPr>
          <p:cNvPr id="3" name="Content Placeholder 2">
            <a:extLst>
              <a:ext uri="{FF2B5EF4-FFF2-40B4-BE49-F238E27FC236}">
                <a16:creationId xmlns:a16="http://schemas.microsoft.com/office/drawing/2014/main" id="{CBBD5949-0765-4408-8DD7-A295DC6F559C}"/>
              </a:ext>
            </a:extLst>
          </p:cNvPr>
          <p:cNvSpPr>
            <a:spLocks noGrp="1"/>
          </p:cNvSpPr>
          <p:nvPr>
            <p:ph idx="1"/>
          </p:nvPr>
        </p:nvSpPr>
        <p:spPr/>
        <p:txBody>
          <a:bodyPr/>
          <a:lstStyle/>
          <a:p>
            <a:pPr marL="720725" indent="-720725">
              <a:buNone/>
            </a:pPr>
            <a:r>
              <a:rPr lang="en-GB" dirty="0"/>
              <a:t>James, A. and Nerantzi, C. (eds) (2019) </a:t>
            </a:r>
            <a:r>
              <a:rPr lang="en-GB" i="1" dirty="0"/>
              <a:t>The Power of Play in Higher Education: Creativity in Tertiary Learning</a:t>
            </a:r>
            <a:r>
              <a:rPr lang="en-GB" dirty="0"/>
              <a:t>. Palgrave-Macmillan.</a:t>
            </a:r>
          </a:p>
          <a:p>
            <a:pPr marL="720725" indent="-720725">
              <a:buNone/>
            </a:pPr>
            <a:r>
              <a:rPr lang="en-GB" dirty="0" err="1"/>
              <a:t>Jaques</a:t>
            </a:r>
            <a:r>
              <a:rPr lang="en-GB" dirty="0"/>
              <a:t>, D. and Salmon, G., (2007) </a:t>
            </a:r>
            <a:r>
              <a:rPr lang="en-GB" i="1" dirty="0"/>
              <a:t>Learning in groups: A handbook for face-to-face and online environments</a:t>
            </a:r>
            <a:r>
              <a:rPr lang="en-GB" dirty="0"/>
              <a:t>. Routledge.</a:t>
            </a:r>
          </a:p>
          <a:p>
            <a:pPr marL="720725" indent="-720725">
              <a:buNone/>
            </a:pPr>
            <a:r>
              <a:rPr lang="en-GB" dirty="0"/>
              <a:t>Kleiman, P. (2008) Towards transformation: conceptions of creativity in higher education. </a:t>
            </a:r>
            <a:r>
              <a:rPr lang="en-GB" i="1" dirty="0"/>
              <a:t>Innovations in Education and Teaching International</a:t>
            </a:r>
            <a:r>
              <a:rPr lang="en-GB" dirty="0"/>
              <a:t>, </a:t>
            </a:r>
            <a:r>
              <a:rPr lang="en-GB" i="1" dirty="0"/>
              <a:t>45</a:t>
            </a:r>
            <a:r>
              <a:rPr lang="en-GB" dirty="0"/>
              <a:t>(3), pp.209-217.</a:t>
            </a:r>
          </a:p>
          <a:p>
            <a:pPr marL="720725" indent="-720725">
              <a:buNone/>
            </a:pPr>
            <a:r>
              <a:rPr lang="en-GB" dirty="0"/>
              <a:t>Race, P. (2019) The Lecturers Toolkit 5</a:t>
            </a:r>
            <a:r>
              <a:rPr lang="en-GB" baseline="30000" dirty="0"/>
              <a:t>th</a:t>
            </a:r>
            <a:r>
              <a:rPr lang="en-GB" dirty="0"/>
              <a:t> Edition, Chapter 5 ‘</a:t>
            </a:r>
            <a:r>
              <a:rPr lang="en-GB" i="1" dirty="0"/>
              <a:t>Making small group teaching work</a:t>
            </a:r>
            <a:r>
              <a:rPr lang="en-GB" dirty="0"/>
              <a:t>’, Abingdon, Routledge.</a:t>
            </a:r>
          </a:p>
          <a:p>
            <a:endParaRPr lang="en-GB" dirty="0"/>
          </a:p>
        </p:txBody>
      </p:sp>
    </p:spTree>
    <p:extLst>
      <p:ext uri="{BB962C8B-B14F-4D97-AF65-F5344CB8AC3E}">
        <p14:creationId xmlns:p14="http://schemas.microsoft.com/office/powerpoint/2010/main" val="2630803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BECDB88-3237-429E-953A-C71248DFBA7B}"/>
              </a:ext>
            </a:extLst>
          </p:cNvPr>
          <p:cNvSpPr>
            <a:spLocks noGrp="1"/>
          </p:cNvSpPr>
          <p:nvPr>
            <p:ph type="title"/>
          </p:nvPr>
        </p:nvSpPr>
        <p:spPr/>
        <p:txBody>
          <a:bodyPr/>
          <a:lstStyle/>
          <a:p>
            <a:r>
              <a:rPr lang="en-GB" dirty="0"/>
              <a:t>Task one: Brainstorm</a:t>
            </a:r>
          </a:p>
        </p:txBody>
      </p:sp>
      <p:sp>
        <p:nvSpPr>
          <p:cNvPr id="5" name="Text Placeholder 4">
            <a:extLst>
              <a:ext uri="{FF2B5EF4-FFF2-40B4-BE49-F238E27FC236}">
                <a16:creationId xmlns:a16="http://schemas.microsoft.com/office/drawing/2014/main" id="{C5C4FD85-CA60-4F7B-AC68-ECFEFA87F297}"/>
              </a:ext>
            </a:extLst>
          </p:cNvPr>
          <p:cNvSpPr>
            <a:spLocks noGrp="1"/>
          </p:cNvSpPr>
          <p:nvPr>
            <p:ph type="body" idx="1"/>
          </p:nvPr>
        </p:nvSpPr>
        <p:spPr/>
        <p:txBody>
          <a:bodyPr/>
          <a:lstStyle/>
          <a:p>
            <a:r>
              <a:rPr lang="en-GB" sz="3200" dirty="0"/>
              <a:t>How can small group work help students feel more positive and engaged?</a:t>
            </a:r>
          </a:p>
        </p:txBody>
      </p:sp>
    </p:spTree>
    <p:extLst>
      <p:ext uri="{BB962C8B-B14F-4D97-AF65-F5344CB8AC3E}">
        <p14:creationId xmlns:p14="http://schemas.microsoft.com/office/powerpoint/2010/main" val="3078192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0103E3A-B8E0-4905-8A29-408860BD5780}"/>
              </a:ext>
            </a:extLst>
          </p:cNvPr>
          <p:cNvSpPr>
            <a:spLocks noGrp="1"/>
          </p:cNvSpPr>
          <p:nvPr>
            <p:ph type="title"/>
          </p:nvPr>
        </p:nvSpPr>
        <p:spPr/>
        <p:txBody>
          <a:bodyPr/>
          <a:lstStyle/>
          <a:p>
            <a:r>
              <a:rPr lang="en-GB" dirty="0"/>
              <a:t>Rules of brainstorming (here today)</a:t>
            </a:r>
          </a:p>
        </p:txBody>
      </p:sp>
      <p:sp>
        <p:nvSpPr>
          <p:cNvPr id="5" name="Content Placeholder 4">
            <a:extLst>
              <a:ext uri="{FF2B5EF4-FFF2-40B4-BE49-F238E27FC236}">
                <a16:creationId xmlns:a16="http://schemas.microsoft.com/office/drawing/2014/main" id="{920A25E3-F363-4B01-8650-6475BA1DE95C}"/>
              </a:ext>
            </a:extLst>
          </p:cNvPr>
          <p:cNvSpPr>
            <a:spLocks noGrp="1"/>
          </p:cNvSpPr>
          <p:nvPr>
            <p:ph idx="1"/>
          </p:nvPr>
        </p:nvSpPr>
        <p:spPr/>
        <p:txBody>
          <a:bodyPr/>
          <a:lstStyle/>
          <a:p>
            <a:r>
              <a:rPr lang="en-GB" dirty="0"/>
              <a:t>Quantity over quality: lets get lots of ideas (but one at a time please so I can jot them down);</a:t>
            </a:r>
          </a:p>
          <a:p>
            <a:r>
              <a:rPr lang="en-GB" dirty="0"/>
              <a:t>Freewheel: you are allowed to make random comments;</a:t>
            </a:r>
          </a:p>
          <a:p>
            <a:r>
              <a:rPr lang="en-GB" dirty="0"/>
              <a:t>Build on other people’s ideas;</a:t>
            </a:r>
          </a:p>
          <a:p>
            <a:r>
              <a:rPr lang="en-GB" dirty="0"/>
              <a:t>Suspend judgment: you may chortle but please withhold your comments if you think other people’s idea are rubbish.</a:t>
            </a:r>
          </a:p>
          <a:p>
            <a:endParaRPr lang="en-GB" dirty="0"/>
          </a:p>
          <a:p>
            <a:r>
              <a:rPr lang="en-GB" dirty="0"/>
              <a:t>Head or heart: score a NAF rating, Novelty, Attractiveness, Feasibility (10= very attractive, 1= not attractive) </a:t>
            </a:r>
          </a:p>
          <a:p>
            <a:endParaRPr lang="en-GB" dirty="0"/>
          </a:p>
        </p:txBody>
      </p:sp>
    </p:spTree>
    <p:extLst>
      <p:ext uri="{BB962C8B-B14F-4D97-AF65-F5344CB8AC3E}">
        <p14:creationId xmlns:p14="http://schemas.microsoft.com/office/powerpoint/2010/main" val="11283377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5BD35D2-32C0-4339-8B49-A96ACD5A8C53}"/>
              </a:ext>
            </a:extLst>
          </p:cNvPr>
          <p:cNvSpPr>
            <a:spLocks noGrp="1"/>
          </p:cNvSpPr>
          <p:nvPr>
            <p:ph type="title"/>
          </p:nvPr>
        </p:nvSpPr>
        <p:spPr/>
        <p:txBody>
          <a:bodyPr/>
          <a:lstStyle/>
          <a:p>
            <a:r>
              <a:rPr lang="en-GB" dirty="0"/>
              <a:t>Task two: crossover By letter</a:t>
            </a:r>
          </a:p>
        </p:txBody>
      </p:sp>
      <p:sp>
        <p:nvSpPr>
          <p:cNvPr id="5" name="Text Placeholder 4">
            <a:extLst>
              <a:ext uri="{FF2B5EF4-FFF2-40B4-BE49-F238E27FC236}">
                <a16:creationId xmlns:a16="http://schemas.microsoft.com/office/drawing/2014/main" id="{0F4A746F-9A33-4CA8-AECF-3D8D1C1BE1B3}"/>
              </a:ext>
            </a:extLst>
          </p:cNvPr>
          <p:cNvSpPr>
            <a:spLocks noGrp="1"/>
          </p:cNvSpPr>
          <p:nvPr>
            <p:ph type="body" idx="1"/>
          </p:nvPr>
        </p:nvSpPr>
        <p:spPr/>
        <p:txBody>
          <a:bodyPr/>
          <a:lstStyle/>
          <a:p>
            <a:r>
              <a:rPr lang="en-GB" sz="3200" dirty="0"/>
              <a:t>Why should you use small groups with students? Why shouldn't you?</a:t>
            </a:r>
          </a:p>
        </p:txBody>
      </p:sp>
    </p:spTree>
    <p:extLst>
      <p:ext uri="{BB962C8B-B14F-4D97-AF65-F5344CB8AC3E}">
        <p14:creationId xmlns:p14="http://schemas.microsoft.com/office/powerpoint/2010/main" val="1806464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08B28-A85E-4065-BBB9-B6E0674FE4BA}"/>
              </a:ext>
            </a:extLst>
          </p:cNvPr>
          <p:cNvSpPr>
            <a:spLocks noGrp="1"/>
          </p:cNvSpPr>
          <p:nvPr>
            <p:ph type="title"/>
          </p:nvPr>
        </p:nvSpPr>
        <p:spPr/>
        <p:txBody>
          <a:bodyPr/>
          <a:lstStyle/>
          <a:p>
            <a:r>
              <a:rPr lang="en-GB" dirty="0"/>
              <a:t>Five reasons why you shouldn’t do small group work</a:t>
            </a:r>
          </a:p>
        </p:txBody>
      </p:sp>
      <p:sp>
        <p:nvSpPr>
          <p:cNvPr id="3" name="Content Placeholder 2">
            <a:extLst>
              <a:ext uri="{FF2B5EF4-FFF2-40B4-BE49-F238E27FC236}">
                <a16:creationId xmlns:a16="http://schemas.microsoft.com/office/drawing/2014/main" id="{EE8EE74D-95A6-4943-B073-AA2CEBF0322C}"/>
              </a:ext>
            </a:extLst>
          </p:cNvPr>
          <p:cNvSpPr>
            <a:spLocks noGrp="1"/>
          </p:cNvSpPr>
          <p:nvPr>
            <p:ph idx="1"/>
          </p:nvPr>
        </p:nvSpPr>
        <p:spPr>
          <a:xfrm>
            <a:off x="251520" y="1412875"/>
            <a:ext cx="8640959" cy="4789488"/>
          </a:xfrm>
        </p:spPr>
        <p:txBody>
          <a:bodyPr/>
          <a:lstStyle/>
          <a:p>
            <a:pPr lvl="0"/>
            <a:r>
              <a:rPr lang="en-US" sz="2200" dirty="0"/>
              <a:t>It can be more complicated to organise and may involve more liaison with managers, </a:t>
            </a:r>
            <a:r>
              <a:rPr lang="en-US" sz="2200" dirty="0" err="1"/>
              <a:t>timetablers</a:t>
            </a:r>
            <a:r>
              <a:rPr lang="en-US" sz="2200" dirty="0"/>
              <a:t> and others who might prefer you just to give lectures;</a:t>
            </a:r>
            <a:endParaRPr lang="en-GB" sz="2200" dirty="0"/>
          </a:p>
          <a:p>
            <a:pPr lvl="0"/>
            <a:r>
              <a:rPr lang="en-US" sz="2200" dirty="0"/>
              <a:t>Not all HE teachers and supporters of learning are comfortable with managing group work and, in particular, the perceived loss of control that comes from handing over activities to student groups for enactment;</a:t>
            </a:r>
            <a:endParaRPr lang="en-GB" sz="2200" dirty="0"/>
          </a:p>
          <a:p>
            <a:pPr lvl="0"/>
            <a:r>
              <a:rPr lang="en-US" sz="2200" dirty="0"/>
              <a:t>It’s quite difficult to give students equivalent (if not identical experience) when they are working in diverse groups;</a:t>
            </a:r>
            <a:endParaRPr lang="en-GB" sz="2200" dirty="0"/>
          </a:p>
          <a:p>
            <a:pPr lvl="0"/>
            <a:r>
              <a:rPr lang="en-US" sz="2200" dirty="0"/>
              <a:t>There are often concerns about differential workloads by students resulting in the same mark for every student in the group;</a:t>
            </a:r>
            <a:endParaRPr lang="en-GB" sz="2200" dirty="0"/>
          </a:p>
          <a:p>
            <a:pPr lvl="0"/>
            <a:r>
              <a:rPr lang="en-US" sz="2200" dirty="0"/>
              <a:t>Students often really dislike group work at the time they are doing it and it can be a significant cause of complaints (but see the first point on next slide).</a:t>
            </a:r>
            <a:endParaRPr lang="en-GB" sz="2200" dirty="0"/>
          </a:p>
          <a:p>
            <a:endParaRPr lang="en-GB" dirty="0"/>
          </a:p>
        </p:txBody>
      </p:sp>
    </p:spTree>
    <p:extLst>
      <p:ext uri="{BB962C8B-B14F-4D97-AF65-F5344CB8AC3E}">
        <p14:creationId xmlns:p14="http://schemas.microsoft.com/office/powerpoint/2010/main" val="3131711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028736-420A-47A5-8546-2080D858C5AF}"/>
              </a:ext>
            </a:extLst>
          </p:cNvPr>
          <p:cNvSpPr>
            <a:spLocks noGrp="1"/>
          </p:cNvSpPr>
          <p:nvPr>
            <p:ph type="title"/>
          </p:nvPr>
        </p:nvSpPr>
        <p:spPr>
          <a:xfrm>
            <a:off x="457200" y="122238"/>
            <a:ext cx="7543800" cy="533399"/>
          </a:xfrm>
        </p:spPr>
        <p:txBody>
          <a:bodyPr/>
          <a:lstStyle/>
          <a:p>
            <a:r>
              <a:rPr lang="en-GB" dirty="0"/>
              <a:t>And five reasons why you should</a:t>
            </a:r>
          </a:p>
        </p:txBody>
      </p:sp>
      <p:sp>
        <p:nvSpPr>
          <p:cNvPr id="3" name="Content Placeholder 2">
            <a:extLst>
              <a:ext uri="{FF2B5EF4-FFF2-40B4-BE49-F238E27FC236}">
                <a16:creationId xmlns:a16="http://schemas.microsoft.com/office/drawing/2014/main" id="{77118417-B110-42CD-9FCE-585038F256D6}"/>
              </a:ext>
            </a:extLst>
          </p:cNvPr>
          <p:cNvSpPr>
            <a:spLocks noGrp="1"/>
          </p:cNvSpPr>
          <p:nvPr>
            <p:ph idx="1"/>
          </p:nvPr>
        </p:nvSpPr>
        <p:spPr>
          <a:xfrm>
            <a:off x="468313" y="655636"/>
            <a:ext cx="8229600" cy="6080125"/>
          </a:xfrm>
        </p:spPr>
        <p:txBody>
          <a:bodyPr/>
          <a:lstStyle/>
          <a:p>
            <a:pPr lvl="0"/>
            <a:r>
              <a:rPr lang="en-US" sz="2200" dirty="0"/>
              <a:t>When you ask students several years down the line what was the most productive experiences they had while, learning, they will often refer to group activities;</a:t>
            </a:r>
            <a:endParaRPr lang="en-GB" sz="2200" dirty="0"/>
          </a:p>
          <a:p>
            <a:pPr lvl="0"/>
            <a:r>
              <a:rPr lang="en-US" sz="2200" dirty="0"/>
              <a:t>Group work can be helpful in preventing students feeling isolated, which can be the case if all their study time is solitary, especially in subject areas (e.g. Literature studies) where there is traditionally quite a low proportion of their time is in class contact;</a:t>
            </a:r>
            <a:endParaRPr lang="en-GB" sz="2200" dirty="0"/>
          </a:p>
          <a:p>
            <a:pPr lvl="0"/>
            <a:r>
              <a:rPr lang="en-US" sz="2200" dirty="0"/>
              <a:t>Group work can provide contexts in which theory learned on their courses can be applied to practical contexts, and can help to bring the learning to life for students;</a:t>
            </a:r>
            <a:endParaRPr lang="en-GB" sz="2200" dirty="0"/>
          </a:p>
          <a:p>
            <a:pPr lvl="0"/>
            <a:r>
              <a:rPr lang="en-US" sz="2200" dirty="0"/>
              <a:t>The ability to manage interpersonal issues that often arise within group work are key graduate attributes required by almost every career or profession;</a:t>
            </a:r>
            <a:endParaRPr lang="en-GB" sz="2200" dirty="0"/>
          </a:p>
          <a:p>
            <a:pPr lvl="0"/>
            <a:r>
              <a:rPr lang="en-US" sz="2200" dirty="0"/>
              <a:t>Employers have been telling us for years that they want to employ people capable of working straightaway as team members, often in interdisciplinary units.</a:t>
            </a:r>
            <a:endParaRPr lang="en-GB" sz="2200" dirty="0"/>
          </a:p>
          <a:p>
            <a:endParaRPr lang="en-GB" sz="2200" dirty="0"/>
          </a:p>
        </p:txBody>
      </p:sp>
    </p:spTree>
    <p:extLst>
      <p:ext uri="{BB962C8B-B14F-4D97-AF65-F5344CB8AC3E}">
        <p14:creationId xmlns:p14="http://schemas.microsoft.com/office/powerpoint/2010/main" val="17605034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563636098"/>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1729</Words>
  <Application>Microsoft Office PowerPoint</Application>
  <PresentationFormat>On-screen Show (4:3)</PresentationFormat>
  <Paragraphs>135</Paragraphs>
  <Slides>32</Slides>
  <Notes>2</Notes>
  <HiddenSlides>0</HiddenSlides>
  <MMClips>0</MMClips>
  <ScaleCrop>false</ScaleCrop>
  <HeadingPairs>
    <vt:vector size="8" baseType="variant">
      <vt:variant>
        <vt:lpstr>Fonts Used</vt:lpstr>
      </vt:variant>
      <vt:variant>
        <vt:i4>5</vt:i4>
      </vt:variant>
      <vt:variant>
        <vt:lpstr>Theme</vt:lpstr>
      </vt:variant>
      <vt:variant>
        <vt:i4>3</vt:i4>
      </vt:variant>
      <vt:variant>
        <vt:lpstr>Embedded OLE Servers</vt:lpstr>
      </vt:variant>
      <vt:variant>
        <vt:i4>1</vt:i4>
      </vt:variant>
      <vt:variant>
        <vt:lpstr>Slide Titles</vt:lpstr>
      </vt:variant>
      <vt:variant>
        <vt:i4>32</vt:i4>
      </vt:variant>
    </vt:vector>
  </HeadingPairs>
  <TitlesOfParts>
    <vt:vector size="41" baseType="lpstr">
      <vt:lpstr>Arial</vt:lpstr>
      <vt:lpstr>Arial Rounded MT Bold</vt:lpstr>
      <vt:lpstr>Calibri</vt:lpstr>
      <vt:lpstr>Comic Sans MS</vt:lpstr>
      <vt:lpstr>Wingdings</vt:lpstr>
      <vt:lpstr>LeedsMet template</vt:lpstr>
      <vt:lpstr>101_Custom Design</vt:lpstr>
      <vt:lpstr>Custom Design</vt:lpstr>
      <vt:lpstr>Document</vt:lpstr>
      <vt:lpstr>Effectively encouraging more activity within small group classes, seminars and problem sessions </vt:lpstr>
      <vt:lpstr>A note about the slides</vt:lpstr>
      <vt:lpstr>PowerPoint Presentation</vt:lpstr>
      <vt:lpstr>Task one: Brainstorm</vt:lpstr>
      <vt:lpstr>Rules of brainstorming (here today)</vt:lpstr>
      <vt:lpstr>Task two: crossover By letter</vt:lpstr>
      <vt:lpstr>Five reasons why you shouldn’t do small group work</vt:lpstr>
      <vt:lpstr>And five reasons why you should</vt:lpstr>
      <vt:lpstr>PowerPoint Presentation</vt:lpstr>
      <vt:lpstr>Task three: by number</vt:lpstr>
      <vt:lpstr>Small-group skills are precisely those required in employment and research, where graduates need to be able to:</vt:lpstr>
      <vt:lpstr>When students go for interview by prospective employers, questions they might be asked include: Can you tell us about an occasion when:</vt:lpstr>
      <vt:lpstr>TASk four: by symbol</vt:lpstr>
      <vt:lpstr>Cross overs using Greek letters</vt:lpstr>
      <vt:lpstr>Crossovers </vt:lpstr>
      <vt:lpstr>Task Five: Individual reflection</vt:lpstr>
      <vt:lpstr>Deciding on group size for tasks: each has benefits and disadvantages</vt:lpstr>
      <vt:lpstr>TASK six: in PAirs</vt:lpstr>
      <vt:lpstr>Forming groups: </vt:lpstr>
      <vt:lpstr>TASk seven: in Fours</vt:lpstr>
      <vt:lpstr>PowerPoint Presentation</vt:lpstr>
      <vt:lpstr>Snowballing aka pyramiding</vt:lpstr>
      <vt:lpstr>Task eight: Round</vt:lpstr>
      <vt:lpstr>Rounds</vt:lpstr>
      <vt:lpstr>Task Nine: Fishbowl</vt:lpstr>
      <vt:lpstr>Fishbowls</vt:lpstr>
      <vt:lpstr>Ground rules could include:</vt:lpstr>
      <vt:lpstr>PowerPoint Presentation</vt:lpstr>
      <vt:lpstr>Of the techniques used today, which do you think has been   i. most fun and   ii. most productive of learning?</vt:lpstr>
      <vt:lpstr>These and other slides are available on my website at http://sally-brown.net</vt:lpstr>
      <vt:lpstr>References and other reading</vt:lpstr>
      <vt:lpstr>More 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2019-07-08T11:20:55Z</dcterms:modified>
</cp:coreProperties>
</file>