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9" r:id="rId3"/>
    <p:sldMasterId id="2147483811" r:id="rId4"/>
    <p:sldMasterId id="2147483813" r:id="rId5"/>
    <p:sldMasterId id="2147483817" r:id="rId6"/>
    <p:sldMasterId id="2147483819" r:id="rId7"/>
    <p:sldMasterId id="2147483821" r:id="rId8"/>
    <p:sldMasterId id="2147483823" r:id="rId9"/>
    <p:sldMasterId id="2147483825" r:id="rId10"/>
    <p:sldMasterId id="2147483827" r:id="rId11"/>
  </p:sldMasterIdLst>
  <p:notesMasterIdLst>
    <p:notesMasterId r:id="rId65"/>
  </p:notesMasterIdLst>
  <p:handoutMasterIdLst>
    <p:handoutMasterId r:id="rId66"/>
  </p:handoutMasterIdLst>
  <p:sldIdLst>
    <p:sldId id="420" r:id="rId12"/>
    <p:sldId id="806" r:id="rId13"/>
    <p:sldId id="1238" r:id="rId14"/>
    <p:sldId id="656" r:id="rId15"/>
    <p:sldId id="727" r:id="rId16"/>
    <p:sldId id="1225" r:id="rId17"/>
    <p:sldId id="705" r:id="rId18"/>
    <p:sldId id="733" r:id="rId19"/>
    <p:sldId id="829" r:id="rId20"/>
    <p:sldId id="833" r:id="rId21"/>
    <p:sldId id="830" r:id="rId22"/>
    <p:sldId id="832" r:id="rId23"/>
    <p:sldId id="818" r:id="rId24"/>
    <p:sldId id="822" r:id="rId25"/>
    <p:sldId id="261" r:id="rId26"/>
    <p:sldId id="626" r:id="rId27"/>
    <p:sldId id="821" r:id="rId28"/>
    <p:sldId id="826" r:id="rId29"/>
    <p:sldId id="827" r:id="rId30"/>
    <p:sldId id="714" r:id="rId31"/>
    <p:sldId id="690" r:id="rId32"/>
    <p:sldId id="672" r:id="rId33"/>
    <p:sldId id="676" r:id="rId34"/>
    <p:sldId id="675" r:id="rId35"/>
    <p:sldId id="666" r:id="rId36"/>
    <p:sldId id="667" r:id="rId37"/>
    <p:sldId id="815" r:id="rId38"/>
    <p:sldId id="443" r:id="rId39"/>
    <p:sldId id="674" r:id="rId40"/>
    <p:sldId id="816" r:id="rId41"/>
    <p:sldId id="1227" r:id="rId42"/>
    <p:sldId id="709" r:id="rId43"/>
    <p:sldId id="266" r:id="rId44"/>
    <p:sldId id="684" r:id="rId45"/>
    <p:sldId id="447" r:id="rId46"/>
    <p:sldId id="1239" r:id="rId47"/>
    <p:sldId id="257" r:id="rId48"/>
    <p:sldId id="688" r:id="rId49"/>
    <p:sldId id="686" r:id="rId50"/>
    <p:sldId id="685" r:id="rId51"/>
    <p:sldId id="840" r:id="rId52"/>
    <p:sldId id="1242" r:id="rId53"/>
    <p:sldId id="382" r:id="rId54"/>
    <p:sldId id="846" r:id="rId55"/>
    <p:sldId id="1240" r:id="rId56"/>
    <p:sldId id="1241" r:id="rId57"/>
    <p:sldId id="820" r:id="rId58"/>
    <p:sldId id="799" r:id="rId59"/>
    <p:sldId id="800" r:id="rId60"/>
    <p:sldId id="801" r:id="rId61"/>
    <p:sldId id="802" r:id="rId62"/>
    <p:sldId id="803" r:id="rId63"/>
    <p:sldId id="804" r:id="rId64"/>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4533" autoAdjust="0"/>
  </p:normalViewPr>
  <p:slideViewPr>
    <p:cSldViewPr>
      <p:cViewPr varScale="1">
        <p:scale>
          <a:sx n="69" d="100"/>
          <a:sy n="69" d="100"/>
        </p:scale>
        <p:origin x="372" y="78"/>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varScale="1">
      <p:scale>
        <a:sx n="1" d="1"/>
        <a:sy n="1" d="1"/>
      </p:scale>
      <p:origin x="0" y="-12246"/>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930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7</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16</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A9ABD-3643-48E8-BFC1-97A9CE5D2019}" type="slidenum">
              <a:rPr lang="en-US" smtClean="0">
                <a:solidFill>
                  <a:srgbClr val="000000"/>
                </a:solidFill>
              </a:rPr>
              <a:pPr fontAlgn="base">
                <a:spcBef>
                  <a:spcPct val="0"/>
                </a:spcBef>
                <a:spcAft>
                  <a:spcPct val="0"/>
                </a:spcAft>
                <a:defRPr/>
              </a:pPr>
              <a:t>28</a:t>
            </a:fld>
            <a:endParaRPr lang="en-US">
              <a:solidFill>
                <a:srgbClr val="000000"/>
              </a:solidFill>
            </a:endParaRPr>
          </a:p>
        </p:txBody>
      </p:sp>
    </p:spTree>
    <p:extLst>
      <p:ext uri="{BB962C8B-B14F-4D97-AF65-F5344CB8AC3E}">
        <p14:creationId xmlns:p14="http://schemas.microsoft.com/office/powerpoint/2010/main" val="182278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35</a:t>
            </a:fld>
            <a:endParaRPr lang="en-US" dirty="0"/>
          </a:p>
        </p:txBody>
      </p:sp>
    </p:spTree>
    <p:extLst>
      <p:ext uri="{BB962C8B-B14F-4D97-AF65-F5344CB8AC3E}">
        <p14:creationId xmlns:p14="http://schemas.microsoft.com/office/powerpoint/2010/main" val="128873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885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45</a:t>
            </a:fld>
            <a:endParaRPr lang="en-US" sz="1800" kern="0">
              <a:solidFill>
                <a:srgbClr val="000000"/>
              </a:solidFill>
            </a:endParaRPr>
          </a:p>
        </p:txBody>
      </p:sp>
    </p:spTree>
    <p:extLst>
      <p:ext uri="{BB962C8B-B14F-4D97-AF65-F5344CB8AC3E}">
        <p14:creationId xmlns:p14="http://schemas.microsoft.com/office/powerpoint/2010/main" val="395601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30/06/2019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30/06/2019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30/06/2019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30/06/2019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extLst>
      <p:ext uri="{BB962C8B-B14F-4D97-AF65-F5344CB8AC3E}">
        <p14:creationId xmlns:p14="http://schemas.microsoft.com/office/powerpoint/2010/main" val="174419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605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30/06/2019</a:t>
            </a:fld>
            <a:endParaRPr lang="en-GB" altLang="en-US"/>
          </a:p>
        </p:txBody>
      </p:sp>
    </p:spTree>
    <p:extLst>
      <p:ext uri="{BB962C8B-B14F-4D97-AF65-F5344CB8AC3E}">
        <p14:creationId xmlns:p14="http://schemas.microsoft.com/office/powerpoint/2010/main" val="170212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30/06/2019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433862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30/06/2019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30/06/2019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30/06/2019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30/06/2019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30/06/2019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30/06/2019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30/06/2019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802392282"/>
      </p:ext>
    </p:extLst>
  </p:cSld>
  <p:clrMap bg1="lt1" tx1="dk1" bg2="lt2" tx2="dk2" accent1="accent1" accent2="accent2" accent3="accent3" accent4="accent4" accent5="accent5" accent6="accent6" hlink="hlink" folHlink="folHlink"/>
  <p:sldLayoutIdLst>
    <p:sldLayoutId id="2147483828" r:id="rId1"/>
  </p:sldLayoutIdLst>
  <p:transition/>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30/06/2019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 id="214748383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 id="2147483829" r:id="rId2"/>
    <p:sldLayoutId id="2147483830" r:id="rId3"/>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hyperlink" Target="https://www.qaa.ac.uk/docs/qaa/quality-code/master's-degree-characteristics-statement.pdf?sfvrsn=6ca2f981_10"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US" sz="3200" dirty="0"/>
              <a:t>Assessment for life and the love of learning: using assessment and feedback to foster students’ self-efficacy and capabilities</a:t>
            </a: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err="1"/>
              <a:t>Coordinador</a:t>
            </a:r>
            <a:r>
              <a:rPr lang="en-GB" dirty="0"/>
              <a:t> del </a:t>
            </a:r>
            <a:r>
              <a:rPr lang="en-GB" dirty="0" err="1"/>
              <a:t>Congreso</a:t>
            </a:r>
            <a:r>
              <a:rPr lang="en-GB" dirty="0"/>
              <a:t> de </a:t>
            </a:r>
            <a:r>
              <a:rPr lang="en-GB" dirty="0" err="1"/>
              <a:t>Evaluación</a:t>
            </a:r>
            <a:r>
              <a:rPr lang="en-GB" dirty="0"/>
              <a:t> </a:t>
            </a:r>
            <a:r>
              <a:rPr lang="en-GB" dirty="0" err="1"/>
              <a:t>Formativa</a:t>
            </a:r>
            <a:r>
              <a:rPr lang="en-GB" dirty="0"/>
              <a:t> y </a:t>
            </a:r>
            <a:r>
              <a:rPr lang="en-GB" dirty="0" err="1"/>
              <a:t>Compartida</a:t>
            </a:r>
            <a:r>
              <a:rPr lang="en-GB" dirty="0"/>
              <a:t> (Segovia, 2019)</a:t>
            </a:r>
          </a:p>
          <a:p>
            <a:pPr algn="ctr" eaLnBrk="1" hangingPunct="1">
              <a:defRPr/>
            </a:pPr>
            <a:r>
              <a:rPr lang="en-GB" sz="2800" dirty="0"/>
              <a:t>July 2019</a:t>
            </a:r>
          </a:p>
          <a:p>
            <a:pPr algn="ctr" eaLnBrk="1" hangingPunct="1">
              <a:defRPr/>
            </a:pPr>
            <a:r>
              <a:rPr lang="en-GB" sz="2400" dirty="0"/>
              <a:t>Sally Brown NTF, PFHEA, SFSEDA</a:t>
            </a:r>
            <a:endParaRPr lang="en-GB" sz="2400" b="1" dirty="0"/>
          </a:p>
          <a:p>
            <a:pPr algn="ctr" eaLnBrk="1" hangingPunct="1">
              <a:defRPr/>
            </a:pPr>
            <a:r>
              <a:rPr lang="en-GB" sz="2400" b="1" dirty="0"/>
              <a:t>@</a:t>
            </a:r>
            <a:r>
              <a:rPr lang="en-GB" sz="2400" b="1" dirty="0" err="1"/>
              <a:t>ProfSallyBrown</a:t>
            </a:r>
            <a:r>
              <a:rPr lang="en-GB" sz="2400" dirty="0"/>
              <a:t> 	</a:t>
            </a:r>
            <a:r>
              <a:rPr lang="en-GB" sz="2400" dirty="0">
                <a:hlinkClick r:id="rId3"/>
              </a:rPr>
              <a:t>http://sally-brown.net</a:t>
            </a:r>
            <a:r>
              <a:rPr lang="en-GB" sz="2400" dirty="0"/>
              <a:t> </a:t>
            </a:r>
          </a:p>
          <a:p>
            <a:pPr algn="ctr" eaLnBrk="1" hangingPunct="1">
              <a:defRPr/>
            </a:pPr>
            <a:endParaRPr lang="en-GB" sz="20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5531-B0A5-4DF9-9090-2D36A6E24824}"/>
              </a:ext>
            </a:extLst>
          </p:cNvPr>
          <p:cNvSpPr>
            <a:spLocks noGrp="1"/>
          </p:cNvSpPr>
          <p:nvPr>
            <p:ph type="title"/>
          </p:nvPr>
        </p:nvSpPr>
        <p:spPr/>
        <p:txBody>
          <a:bodyPr/>
          <a:lstStyle/>
          <a:p>
            <a:r>
              <a:rPr lang="en-GB" dirty="0"/>
              <a:t>And what else?</a:t>
            </a:r>
          </a:p>
        </p:txBody>
      </p:sp>
      <p:sp>
        <p:nvSpPr>
          <p:cNvPr id="3" name="Content Placeholder 2">
            <a:extLst>
              <a:ext uri="{FF2B5EF4-FFF2-40B4-BE49-F238E27FC236}">
                <a16:creationId xmlns:a16="http://schemas.microsoft.com/office/drawing/2014/main" id="{B431771A-7A68-4782-86D2-2D05C906CF12}"/>
              </a:ext>
            </a:extLst>
          </p:cNvPr>
          <p:cNvSpPr>
            <a:spLocks noGrp="1"/>
          </p:cNvSpPr>
          <p:nvPr>
            <p:ph idx="1"/>
          </p:nvPr>
        </p:nvSpPr>
        <p:spPr/>
        <p:txBody>
          <a:bodyPr/>
          <a:lstStyle/>
          <a:p>
            <a:r>
              <a:rPr lang="en-GB" dirty="0"/>
              <a:t>Information management?</a:t>
            </a:r>
          </a:p>
          <a:p>
            <a:r>
              <a:rPr lang="en-GB" dirty="0"/>
              <a:t>Information retrieval and storage?</a:t>
            </a:r>
          </a:p>
          <a:p>
            <a:r>
              <a:rPr lang="en-GB" dirty="0"/>
              <a:t>Data collection and usage?</a:t>
            </a:r>
          </a:p>
          <a:p>
            <a:r>
              <a:rPr lang="en-GB" dirty="0"/>
              <a:t>Effective use of data bases, packages, and appropriate technologies?</a:t>
            </a:r>
          </a:p>
          <a:p>
            <a:pPr marL="0" indent="0">
              <a:buNone/>
            </a:pPr>
            <a:r>
              <a:rPr lang="en-GB" dirty="0"/>
              <a:t>Plus other things you can identify</a:t>
            </a:r>
          </a:p>
          <a:p>
            <a:endParaRPr lang="en-GB" dirty="0"/>
          </a:p>
          <a:p>
            <a:endParaRPr lang="en-GB" dirty="0"/>
          </a:p>
          <a:p>
            <a:endParaRPr lang="en-GB" dirty="0"/>
          </a:p>
        </p:txBody>
      </p:sp>
    </p:spTree>
    <p:extLst>
      <p:ext uri="{BB962C8B-B14F-4D97-AF65-F5344CB8AC3E}">
        <p14:creationId xmlns:p14="http://schemas.microsoft.com/office/powerpoint/2010/main" val="149197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A593-8170-4E2B-A846-41489891302E}"/>
              </a:ext>
            </a:extLst>
          </p:cNvPr>
          <p:cNvSpPr>
            <a:spLocks noGrp="1"/>
          </p:cNvSpPr>
          <p:nvPr>
            <p:ph type="title"/>
          </p:nvPr>
        </p:nvSpPr>
        <p:spPr/>
        <p:txBody>
          <a:bodyPr/>
          <a:lstStyle/>
          <a:p>
            <a:r>
              <a:rPr lang="en-GB" dirty="0"/>
              <a:t>What’s important in terms of effective communication?</a:t>
            </a:r>
          </a:p>
        </p:txBody>
      </p:sp>
      <p:sp>
        <p:nvSpPr>
          <p:cNvPr id="3" name="Content Placeholder 2">
            <a:extLst>
              <a:ext uri="{FF2B5EF4-FFF2-40B4-BE49-F238E27FC236}">
                <a16:creationId xmlns:a16="http://schemas.microsoft.com/office/drawing/2014/main" id="{0D1FF55C-5B26-4756-94DA-D22936D34649}"/>
              </a:ext>
            </a:extLst>
          </p:cNvPr>
          <p:cNvSpPr>
            <a:spLocks noGrp="1"/>
          </p:cNvSpPr>
          <p:nvPr>
            <p:ph idx="1"/>
          </p:nvPr>
        </p:nvSpPr>
        <p:spPr/>
        <p:txBody>
          <a:bodyPr/>
          <a:lstStyle/>
          <a:p>
            <a:r>
              <a:rPr lang="en-GB" dirty="0"/>
              <a:t>Writing accuracy including grammar, spelling and punctuation?</a:t>
            </a:r>
          </a:p>
          <a:p>
            <a:r>
              <a:rPr lang="en-GB" dirty="0"/>
              <a:t>Writing effectiveness including fluency, coherence, logical sequencing, expressing complex ideas simply?</a:t>
            </a:r>
          </a:p>
          <a:p>
            <a:r>
              <a:rPr lang="en-GB" dirty="0"/>
              <a:t>Oral communication including formal presentations, interviews, questioning and responding?</a:t>
            </a:r>
          </a:p>
          <a:p>
            <a:r>
              <a:rPr lang="en-GB" dirty="0"/>
              <a:t>Effective use of digital communication (websites, blogs, social media etc?</a:t>
            </a:r>
          </a:p>
          <a:p>
            <a:pPr marL="0" indent="0">
              <a:buNone/>
            </a:pPr>
            <a:r>
              <a:rPr lang="en-GB" dirty="0"/>
              <a:t>Plus other things you can identify</a:t>
            </a:r>
          </a:p>
          <a:p>
            <a:pPr marL="0" indent="0">
              <a:buNone/>
            </a:pPr>
            <a:endParaRPr lang="en-GB" dirty="0"/>
          </a:p>
          <a:p>
            <a:endParaRPr lang="en-GB" dirty="0"/>
          </a:p>
        </p:txBody>
      </p:sp>
    </p:spTree>
    <p:extLst>
      <p:ext uri="{BB962C8B-B14F-4D97-AF65-F5344CB8AC3E}">
        <p14:creationId xmlns:p14="http://schemas.microsoft.com/office/powerpoint/2010/main" val="42799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6722-758E-426F-9AD3-61C52C639F93}"/>
              </a:ext>
            </a:extLst>
          </p:cNvPr>
          <p:cNvSpPr>
            <a:spLocks noGrp="1"/>
          </p:cNvSpPr>
          <p:nvPr>
            <p:ph type="title"/>
          </p:nvPr>
        </p:nvSpPr>
        <p:spPr/>
        <p:txBody>
          <a:bodyPr/>
          <a:lstStyle/>
          <a:p>
            <a:r>
              <a:rPr lang="en-GB" dirty="0"/>
              <a:t>What’s important in terms of social and interactive capabilities?</a:t>
            </a:r>
          </a:p>
        </p:txBody>
      </p:sp>
      <p:sp>
        <p:nvSpPr>
          <p:cNvPr id="3" name="Content Placeholder 2">
            <a:extLst>
              <a:ext uri="{FF2B5EF4-FFF2-40B4-BE49-F238E27FC236}">
                <a16:creationId xmlns:a16="http://schemas.microsoft.com/office/drawing/2014/main" id="{E63A1300-43CF-421D-9372-374E4703D6A6}"/>
              </a:ext>
            </a:extLst>
          </p:cNvPr>
          <p:cNvSpPr>
            <a:spLocks noGrp="1"/>
          </p:cNvSpPr>
          <p:nvPr>
            <p:ph idx="1"/>
          </p:nvPr>
        </p:nvSpPr>
        <p:spPr/>
        <p:txBody>
          <a:bodyPr/>
          <a:lstStyle/>
          <a:p>
            <a:r>
              <a:rPr lang="en-GB" dirty="0"/>
              <a:t>The ability to form and work effectively in teams?</a:t>
            </a:r>
          </a:p>
          <a:p>
            <a:r>
              <a:rPr lang="en-GB" dirty="0"/>
              <a:t>Leadership (and followership/collective responsibility)?</a:t>
            </a:r>
          </a:p>
          <a:p>
            <a:r>
              <a:rPr lang="en-GB" dirty="0"/>
              <a:t>Emotional intelligence and the capability to recognise and work with the needs, strengths and weaknesses, and limitations of others?</a:t>
            </a:r>
          </a:p>
          <a:p>
            <a:r>
              <a:rPr lang="en-GB" dirty="0"/>
              <a:t>Resilience in the face of failure, coping strategies and the ability to bounce-back?</a:t>
            </a:r>
          </a:p>
          <a:p>
            <a:r>
              <a:rPr lang="en-GB" dirty="0"/>
              <a:t>The capability to recognise when additional support/guidance/advice is needed and to seek it out?</a:t>
            </a:r>
          </a:p>
          <a:p>
            <a:pPr marL="0" indent="0">
              <a:buNone/>
            </a:pPr>
            <a:r>
              <a:rPr lang="en-GB" dirty="0"/>
              <a:t>Plus other things you can identify</a:t>
            </a:r>
          </a:p>
          <a:p>
            <a:endParaRPr lang="en-GB" dirty="0"/>
          </a:p>
        </p:txBody>
      </p:sp>
    </p:spTree>
    <p:extLst>
      <p:ext uri="{BB962C8B-B14F-4D97-AF65-F5344CB8AC3E}">
        <p14:creationId xmlns:p14="http://schemas.microsoft.com/office/powerpoint/2010/main" val="56098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pPr algn="l" eaLnBrk="0" hangingPunct="0"/>
            <a:r>
              <a:rPr lang="en-GB" sz="2800" dirty="0">
                <a:solidFill>
                  <a:srgbClr val="7030A0"/>
                </a:solidFill>
              </a:rPr>
              <a:t>What is feedback? (after </a:t>
            </a:r>
            <a:r>
              <a:rPr lang="en-US" sz="2800" dirty="0">
                <a:solidFill>
                  <a:srgbClr val="7030A0"/>
                </a:solidFill>
              </a:rPr>
              <a:t>Carless and Boud 2018)</a:t>
            </a:r>
          </a:p>
        </p:txBody>
      </p:sp>
      <p:sp>
        <p:nvSpPr>
          <p:cNvPr id="5" name="Content Placeholder 4"/>
          <p:cNvSpPr>
            <a:spLocks noGrp="1"/>
          </p:cNvSpPr>
          <p:nvPr>
            <p:ph idx="1"/>
          </p:nvPr>
        </p:nvSpPr>
        <p:spPr/>
        <p:txBody>
          <a:bodyPr/>
          <a:lstStyle/>
          <a:p>
            <a:pPr marL="0" indent="0">
              <a:buNone/>
            </a:pPr>
            <a:r>
              <a:rPr lang="en-GB" sz="2800" dirty="0">
                <a:solidFill>
                  <a:schemeClr val="tx1"/>
                </a:solidFill>
              </a:rPr>
              <a:t>Building on previous definitions (Boud and Molloy 2013; Carless 2015), feedback is defined as “</a:t>
            </a:r>
            <a:r>
              <a:rPr lang="en-GB" sz="2800" dirty="0">
                <a:solidFill>
                  <a:srgbClr val="7030A0"/>
                </a:solidFill>
              </a:rPr>
              <a:t>a process through which learners make sense of information from various sources and use it to enhance their work or learning strategies.” </a:t>
            </a:r>
          </a:p>
          <a:p>
            <a:pPr marL="0" indent="0">
              <a:buNone/>
            </a:pPr>
            <a:r>
              <a:rPr lang="en-GB" sz="2800" dirty="0">
                <a:solidFill>
                  <a:schemeClr val="tx1"/>
                </a:solidFill>
              </a:rPr>
              <a:t>This definition goes beyond notions that feedback is principally about teachers informing students about strengths, weaknesses and how to improve, and highlights the </a:t>
            </a:r>
            <a:r>
              <a:rPr lang="en-GB" sz="2800" dirty="0">
                <a:solidFill>
                  <a:srgbClr val="7030A0"/>
                </a:solidFill>
              </a:rPr>
              <a:t>centrality of the student role </a:t>
            </a:r>
            <a:r>
              <a:rPr lang="en-GB" sz="2800" dirty="0">
                <a:solidFill>
                  <a:schemeClr val="tx1"/>
                </a:solidFill>
              </a:rPr>
              <a:t>in sense-making and using comments to improve subsequent work. Information may come from different sources e.g. peers, teachers, friends, family members or automated computer-based systems to support student self-evaluation of progress.</a:t>
            </a:r>
            <a:endParaRPr lang="en-US" sz="2800" dirty="0">
              <a:solidFill>
                <a:schemeClr val="tx1"/>
              </a:solidFill>
            </a:endParaRPr>
          </a:p>
        </p:txBody>
      </p:sp>
    </p:spTree>
    <p:extLst>
      <p:ext uri="{BB962C8B-B14F-4D97-AF65-F5344CB8AC3E}">
        <p14:creationId xmlns:p14="http://schemas.microsoft.com/office/powerpoint/2010/main" val="37574213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hangingPunct="0"/>
            <a:r>
              <a:rPr lang="en-GB" sz="2800" dirty="0">
                <a:solidFill>
                  <a:srgbClr val="7030A0"/>
                </a:solidFill>
              </a:rPr>
              <a:t>What is feedback literacy? (after </a:t>
            </a:r>
            <a:r>
              <a:rPr lang="en-US" sz="2800" dirty="0">
                <a:solidFill>
                  <a:srgbClr val="7030A0"/>
                </a:solidFill>
              </a:rPr>
              <a:t>Carless and Boud 2018)</a:t>
            </a:r>
          </a:p>
        </p:txBody>
      </p:sp>
      <p:sp>
        <p:nvSpPr>
          <p:cNvPr id="5" name="Content Placeholder 4"/>
          <p:cNvSpPr>
            <a:spLocks noGrp="1"/>
          </p:cNvSpPr>
          <p:nvPr>
            <p:ph idx="1"/>
          </p:nvPr>
        </p:nvSpPr>
        <p:spPr>
          <a:xfrm>
            <a:off x="358777" y="1196977"/>
            <a:ext cx="8605838" cy="4670425"/>
          </a:xfrm>
        </p:spPr>
        <p:txBody>
          <a:bodyPr/>
          <a:lstStyle/>
          <a:p>
            <a:pPr marL="0" indent="0">
              <a:buNone/>
            </a:pPr>
            <a:r>
              <a:rPr lang="en-GB" dirty="0">
                <a:solidFill>
                  <a:schemeClr val="tx1"/>
                </a:solidFill>
              </a:rPr>
              <a:t>One of the main barriers to effective feedback is generally low levels of student feedback literacy. Students’ feedback literacy involves </a:t>
            </a:r>
          </a:p>
          <a:p>
            <a:r>
              <a:rPr lang="en-GB" dirty="0">
                <a:solidFill>
                  <a:schemeClr val="tx1"/>
                </a:solidFill>
              </a:rPr>
              <a:t>an understanding of what feedback is and how it can be managed effectively; </a:t>
            </a:r>
          </a:p>
          <a:p>
            <a:r>
              <a:rPr lang="en-GB" dirty="0">
                <a:solidFill>
                  <a:schemeClr val="tx1"/>
                </a:solidFill>
              </a:rPr>
              <a:t>capacities and dispositions to make productive use of feedback; </a:t>
            </a:r>
          </a:p>
          <a:p>
            <a:r>
              <a:rPr lang="en-GB" dirty="0">
                <a:solidFill>
                  <a:schemeClr val="tx1"/>
                </a:solidFill>
              </a:rPr>
              <a:t>appreciation of the roles of teachers and themselves in these processes. </a:t>
            </a:r>
            <a:endParaRPr lang="en-US" dirty="0">
              <a:solidFill>
                <a:schemeClr val="tx1"/>
              </a:solidFill>
            </a:endParaRPr>
          </a:p>
        </p:txBody>
      </p:sp>
    </p:spTree>
    <p:extLst>
      <p:ext uri="{BB962C8B-B14F-4D97-AF65-F5344CB8AC3E}">
        <p14:creationId xmlns:p14="http://schemas.microsoft.com/office/powerpoint/2010/main" val="1058174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ABAA-86A8-4640-834B-AD88D37C39BD}"/>
              </a:ext>
            </a:extLst>
          </p:cNvPr>
          <p:cNvSpPr>
            <a:spLocks noGrp="1"/>
          </p:cNvSpPr>
          <p:nvPr>
            <p:ph type="title"/>
          </p:nvPr>
        </p:nvSpPr>
        <p:spPr>
          <a:xfrm>
            <a:off x="250825" y="188925"/>
            <a:ext cx="8713788" cy="369333"/>
          </a:xfrm>
        </p:spPr>
        <p:txBody>
          <a:bodyPr/>
          <a:lstStyle/>
          <a:p>
            <a:r>
              <a:rPr lang="en-GB" sz="3600" dirty="0">
                <a:solidFill>
                  <a:srgbClr val="7030A0"/>
                </a:solidFill>
              </a:rPr>
              <a:t>Feedback literate students:</a:t>
            </a:r>
          </a:p>
        </p:txBody>
      </p:sp>
      <p:sp>
        <p:nvSpPr>
          <p:cNvPr id="4" name="TextBox 3">
            <a:extLst>
              <a:ext uri="{FF2B5EF4-FFF2-40B4-BE49-F238E27FC236}">
                <a16:creationId xmlns:a16="http://schemas.microsoft.com/office/drawing/2014/main" id="{0D74F4CB-2910-401C-8B0A-FD86EE4330E3}"/>
              </a:ext>
            </a:extLst>
          </p:cNvPr>
          <p:cNvSpPr txBox="1"/>
          <p:nvPr/>
        </p:nvSpPr>
        <p:spPr>
          <a:xfrm>
            <a:off x="577374" y="762000"/>
            <a:ext cx="4038600" cy="2585323"/>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Appreciating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understand and appreciate the role of feedback in improving work and the active learner role in these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recognise that feedback information comes in different forms and from different sources;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use technology to access, store and revisit feedback.</a:t>
            </a:r>
          </a:p>
        </p:txBody>
      </p:sp>
      <p:sp>
        <p:nvSpPr>
          <p:cNvPr id="5" name="TextBox 4">
            <a:extLst>
              <a:ext uri="{FF2B5EF4-FFF2-40B4-BE49-F238E27FC236}">
                <a16:creationId xmlns:a16="http://schemas.microsoft.com/office/drawing/2014/main" id="{3CF42374-FC27-4FF7-897F-1864ECA87656}"/>
              </a:ext>
            </a:extLst>
          </p:cNvPr>
          <p:cNvSpPr txBox="1"/>
          <p:nvPr/>
        </p:nvSpPr>
        <p:spPr>
          <a:xfrm>
            <a:off x="4709160" y="1508760"/>
            <a:ext cx="403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960BA9EC-387A-4601-8C78-1E0D32D4D502}"/>
              </a:ext>
            </a:extLst>
          </p:cNvPr>
          <p:cNvSpPr txBox="1"/>
          <p:nvPr/>
        </p:nvSpPr>
        <p:spPr>
          <a:xfrm>
            <a:off x="4895533" y="843677"/>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Making judgements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capacities to make sound academic judgments about their own work and the work of others;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participate productively in peer feedback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refine self-evaluative capacities over time in order to make more robust judgments.</a:t>
            </a:r>
          </a:p>
        </p:txBody>
      </p:sp>
      <p:sp>
        <p:nvSpPr>
          <p:cNvPr id="7" name="TextBox 6">
            <a:extLst>
              <a:ext uri="{FF2B5EF4-FFF2-40B4-BE49-F238E27FC236}">
                <a16:creationId xmlns:a16="http://schemas.microsoft.com/office/drawing/2014/main" id="{4B6B5770-5971-4C9D-A7DE-758598A81FFA}"/>
              </a:ext>
            </a:extLst>
          </p:cNvPr>
          <p:cNvSpPr txBox="1"/>
          <p:nvPr/>
        </p:nvSpPr>
        <p:spPr>
          <a:xfrm>
            <a:off x="577374" y="3510678"/>
            <a:ext cx="4038600" cy="3139321"/>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261938" marR="0" lvl="0" indent="-261938"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Managing affect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maintain emotional equilibrium and avoid defensiveness when receiving critical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proactive in eliciting suggestions from peers or teachers and continuing dialogue with them as needed;</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habits of striving for continuous improvement on the basis of internal and external feedback.</a:t>
            </a:r>
          </a:p>
        </p:txBody>
      </p:sp>
      <p:sp>
        <p:nvSpPr>
          <p:cNvPr id="8" name="TextBox 7">
            <a:extLst>
              <a:ext uri="{FF2B5EF4-FFF2-40B4-BE49-F238E27FC236}">
                <a16:creationId xmlns:a16="http://schemas.microsoft.com/office/drawing/2014/main" id="{07786922-4E06-429F-8644-DC962EFEF6D1}"/>
              </a:ext>
            </a:extLst>
          </p:cNvPr>
          <p:cNvSpPr txBox="1"/>
          <p:nvPr/>
        </p:nvSpPr>
        <p:spPr>
          <a:xfrm>
            <a:off x="4895533" y="3656938"/>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Taking action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aware of the imperative to take action in response to feedback information;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draw inferences from a range of feedback experiences for the purpose of continuous improvement;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a repertoire of strategies for acting on feedback.</a:t>
            </a:r>
          </a:p>
        </p:txBody>
      </p:sp>
      <p:sp>
        <p:nvSpPr>
          <p:cNvPr id="9" name="TextBox 8">
            <a:extLst>
              <a:ext uri="{FF2B5EF4-FFF2-40B4-BE49-F238E27FC236}">
                <a16:creationId xmlns:a16="http://schemas.microsoft.com/office/drawing/2014/main" id="{0CB0E3BE-8F58-4B0D-959E-E6805F8DF55F}"/>
              </a:ext>
            </a:extLst>
          </p:cNvPr>
          <p:cNvSpPr txBox="1"/>
          <p:nvPr/>
        </p:nvSpPr>
        <p:spPr>
          <a:xfrm>
            <a:off x="4895533" y="6382334"/>
            <a:ext cx="3852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a:ea typeface="+mn-ea"/>
                <a:cs typeface="+mn-cs"/>
              </a:rPr>
              <a:t>Carless and Boud: 2018</a:t>
            </a:r>
          </a:p>
        </p:txBody>
      </p:sp>
    </p:spTree>
    <p:extLst>
      <p:ext uri="{BB962C8B-B14F-4D97-AF65-F5344CB8AC3E}">
        <p14:creationId xmlns:p14="http://schemas.microsoft.com/office/powerpoint/2010/main" val="3972002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A745-8E4D-45E5-A9D4-0769FC7E1C70}"/>
              </a:ext>
            </a:extLst>
          </p:cNvPr>
          <p:cNvSpPr>
            <a:spLocks noGrp="1"/>
          </p:cNvSpPr>
          <p:nvPr>
            <p:ph type="title"/>
          </p:nvPr>
        </p:nvSpPr>
        <p:spPr/>
        <p:txBody>
          <a:bodyPr/>
          <a:lstStyle/>
          <a:p>
            <a:r>
              <a:rPr lang="en-GB" dirty="0"/>
              <a:t>Do your students:</a:t>
            </a:r>
          </a:p>
        </p:txBody>
      </p:sp>
      <p:sp>
        <p:nvSpPr>
          <p:cNvPr id="3" name="Content Placeholder 2">
            <a:extLst>
              <a:ext uri="{FF2B5EF4-FFF2-40B4-BE49-F238E27FC236}">
                <a16:creationId xmlns:a16="http://schemas.microsoft.com/office/drawing/2014/main" id="{573D10B0-CEAE-4012-AF4E-3C2FDE1200EE}"/>
              </a:ext>
            </a:extLst>
          </p:cNvPr>
          <p:cNvSpPr>
            <a:spLocks noGrp="1"/>
          </p:cNvSpPr>
          <p:nvPr>
            <p:ph idx="1"/>
          </p:nvPr>
        </p:nvSpPr>
        <p:spPr/>
        <p:txBody>
          <a:bodyPr/>
          <a:lstStyle/>
          <a:p>
            <a:r>
              <a:rPr lang="en-GB" sz="2800" dirty="0"/>
              <a:t>Really understand what they need to do (both in terms of assessment literacy about terms such as criteria, weightings and condonements and specific task briefings)?</a:t>
            </a:r>
          </a:p>
          <a:p>
            <a:r>
              <a:rPr lang="en-GB" sz="2800" dirty="0"/>
              <a:t>Have structured introductions to any innovative forms of assessment with rehearsal and Q&amp;A opportunities to help them have risk-free learning opportunities?</a:t>
            </a:r>
          </a:p>
          <a:p>
            <a:r>
              <a:rPr lang="en-GB" sz="2800" dirty="0"/>
              <a:t>Experience good inter-assessor and intra-assessor reliability?</a:t>
            </a:r>
          </a:p>
          <a:p>
            <a:r>
              <a:rPr lang="en-GB" sz="2800" dirty="0"/>
              <a:t>Have dialogic rather than monologic opportunities to learn from the feedback they receive?</a:t>
            </a:r>
          </a:p>
        </p:txBody>
      </p:sp>
    </p:spTree>
    <p:extLst>
      <p:ext uri="{BB962C8B-B14F-4D97-AF65-F5344CB8AC3E}">
        <p14:creationId xmlns:p14="http://schemas.microsoft.com/office/powerpoint/2010/main" val="100604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0779-669F-4A2B-9D92-FB1296AB20A0}"/>
              </a:ext>
            </a:extLst>
          </p:cNvPr>
          <p:cNvSpPr>
            <a:spLocks noGrp="1"/>
          </p:cNvSpPr>
          <p:nvPr>
            <p:ph type="title"/>
          </p:nvPr>
        </p:nvSpPr>
        <p:spPr/>
        <p:txBody>
          <a:bodyPr/>
          <a:lstStyle/>
          <a:p>
            <a:r>
              <a:rPr lang="en-GB" dirty="0"/>
              <a:t>Do they:</a:t>
            </a:r>
          </a:p>
        </p:txBody>
      </p:sp>
      <p:sp>
        <p:nvSpPr>
          <p:cNvPr id="3" name="Content Placeholder 2">
            <a:extLst>
              <a:ext uri="{FF2B5EF4-FFF2-40B4-BE49-F238E27FC236}">
                <a16:creationId xmlns:a16="http://schemas.microsoft.com/office/drawing/2014/main" id="{2BC5C0FE-FEE8-4713-B2AE-69F63CDB065B}"/>
              </a:ext>
            </a:extLst>
          </p:cNvPr>
          <p:cNvSpPr>
            <a:spLocks noGrp="1"/>
          </p:cNvSpPr>
          <p:nvPr>
            <p:ph idx="1"/>
          </p:nvPr>
        </p:nvSpPr>
        <p:spPr/>
        <p:txBody>
          <a:bodyPr/>
          <a:lstStyle/>
          <a:p>
            <a:r>
              <a:rPr lang="en-GB" sz="2800" dirty="0"/>
              <a:t>Have equal guidance and support in understanding what they need to do (e.g. through one-to-one encounters, on-line activities, Q&amp;A surgeries)?</a:t>
            </a:r>
          </a:p>
          <a:p>
            <a:r>
              <a:rPr lang="en-GB" sz="2800" dirty="0"/>
              <a:t>Have fair access to support from those who teach and assessment prior to completing assignment (e.g. in terms of seeing/practicing with past papers or guidance on drafts)?</a:t>
            </a:r>
          </a:p>
          <a:p>
            <a:r>
              <a:rPr lang="en-GB" sz="2800" dirty="0"/>
              <a:t>Have equivalent opportunities to learn from feedback in ways that can help them with future tasks?</a:t>
            </a:r>
          </a:p>
          <a:p>
            <a:endParaRPr lang="en-GB" sz="2800" dirty="0"/>
          </a:p>
        </p:txBody>
      </p:sp>
    </p:spTree>
    <p:extLst>
      <p:ext uri="{BB962C8B-B14F-4D97-AF65-F5344CB8AC3E}">
        <p14:creationId xmlns:p14="http://schemas.microsoft.com/office/powerpoint/2010/main" val="156291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5D3F-D215-493C-88A2-2F1B92DF2E26}"/>
              </a:ext>
            </a:extLst>
          </p:cNvPr>
          <p:cNvSpPr>
            <a:spLocks noGrp="1"/>
          </p:cNvSpPr>
          <p:nvPr>
            <p:ph type="title"/>
          </p:nvPr>
        </p:nvSpPr>
        <p:spPr/>
        <p:txBody>
          <a:bodyPr/>
          <a:lstStyle/>
          <a:p>
            <a:r>
              <a:rPr lang="en-GB" dirty="0"/>
              <a:t>In this session I aim to provide opportunities to:</a:t>
            </a:r>
          </a:p>
        </p:txBody>
      </p:sp>
      <p:sp>
        <p:nvSpPr>
          <p:cNvPr id="3" name="Content Placeholder 2">
            <a:extLst>
              <a:ext uri="{FF2B5EF4-FFF2-40B4-BE49-F238E27FC236}">
                <a16:creationId xmlns:a16="http://schemas.microsoft.com/office/drawing/2014/main" id="{D74CE2E6-40BC-4ED6-99B6-806D4C9BC926}"/>
              </a:ext>
            </a:extLst>
          </p:cNvPr>
          <p:cNvSpPr>
            <a:spLocks noGrp="1"/>
          </p:cNvSpPr>
          <p:nvPr>
            <p:ph idx="1"/>
          </p:nvPr>
        </p:nvSpPr>
        <p:spPr/>
        <p:txBody>
          <a:bodyPr/>
          <a:lstStyle/>
          <a:p>
            <a:pPr lvl="0"/>
            <a:r>
              <a:rPr lang="en-GB" dirty="0"/>
              <a:t>Discuss Assessment for Learning and Lifelong learning; </a:t>
            </a:r>
          </a:p>
          <a:p>
            <a:pPr lvl="0"/>
            <a:r>
              <a:rPr lang="en-GB" dirty="0"/>
              <a:t>Consider how to make assessment truly integrated with the learning process;</a:t>
            </a:r>
          </a:p>
          <a:p>
            <a:pPr lvl="0"/>
            <a:r>
              <a:rPr lang="en-GB" dirty="0"/>
              <a:t>Review what kinds of feedback can be helpful to students in achieving their potential;</a:t>
            </a:r>
          </a:p>
          <a:p>
            <a:pPr lvl="0"/>
            <a:r>
              <a:rPr lang="en-GB" dirty="0"/>
              <a:t>Discuss how best to engage students with feedback, so that they benefit from all the hard work put in by their assessors;</a:t>
            </a:r>
          </a:p>
          <a:p>
            <a:pPr lvl="0"/>
            <a:r>
              <a:rPr lang="en-GB" dirty="0"/>
              <a:t>Consider how assessment and feedback can foster students’ confidence and self efficacy.</a:t>
            </a:r>
          </a:p>
          <a:p>
            <a:endParaRPr lang="en-GB" dirty="0"/>
          </a:p>
        </p:txBody>
      </p:sp>
    </p:spTree>
    <p:extLst>
      <p:ext uri="{BB962C8B-B14F-4D97-AF65-F5344CB8AC3E}">
        <p14:creationId xmlns:p14="http://schemas.microsoft.com/office/powerpoint/2010/main" val="227259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endParaRPr lang="en-GB" dirty="0"/>
          </a:p>
          <a:p>
            <a:r>
              <a:rPr lang="en-GB" dirty="0"/>
              <a:t>Give them real problems to solve and issues with which to engage;</a:t>
            </a:r>
          </a:p>
          <a:p>
            <a:r>
              <a:rPr lang="en-GB" dirty="0"/>
              <a:t>Identify the skills they need to succeed and provide opportunities to rehearse and develop them;</a:t>
            </a:r>
          </a:p>
          <a:p>
            <a:r>
              <a:rPr lang="en-GB"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3975262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Helping students better understand what is needed of them</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96975"/>
            <a:ext cx="8229600" cy="5005388"/>
          </a:xfrm>
        </p:spPr>
        <p:txBody>
          <a:bodyPr/>
          <a:lstStyle/>
          <a:p>
            <a:pPr marL="0" indent="0">
              <a:buNone/>
            </a:pPr>
            <a:r>
              <a:rPr lang="en-GB" sz="2600" dirty="0"/>
              <a:t>This can be achieved in a variety of ways, including:</a:t>
            </a:r>
          </a:p>
          <a:p>
            <a:r>
              <a:rPr lang="en-GB" sz="2600" dirty="0"/>
              <a:t>Using games and activities to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C2EF-D432-4FB8-A8CC-B47216B8E04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for students: setting the context</a:t>
            </a:r>
          </a:p>
        </p:txBody>
      </p:sp>
      <p:sp>
        <p:nvSpPr>
          <p:cNvPr id="3" name="Content Placeholder 2">
            <a:extLst>
              <a:ext uri="{FF2B5EF4-FFF2-40B4-BE49-F238E27FC236}">
                <a16:creationId xmlns:a16="http://schemas.microsoft.com/office/drawing/2014/main" id="{1019F8C0-2458-4834-942A-0DA129AE0C7E}"/>
              </a:ext>
            </a:extLst>
          </p:cNvPr>
          <p:cNvSpPr>
            <a:spLocks noGrp="1"/>
          </p:cNvSpPr>
          <p:nvPr>
            <p:ph idx="1"/>
          </p:nvPr>
        </p:nvSpPr>
        <p:spPr>
          <a:xfrm>
            <a:off x="468313" y="1268760"/>
            <a:ext cx="8229600" cy="4933603"/>
          </a:xfrm>
        </p:spPr>
        <p:txBody>
          <a:bodyPr/>
          <a:lstStyle/>
          <a:p>
            <a:r>
              <a:rPr lang="en-GB" dirty="0"/>
              <a:t>Early-stage students are likely to need more reassurance in your briefings in which the tone of your language may be crucial;</a:t>
            </a:r>
          </a:p>
          <a:p>
            <a:r>
              <a:rPr lang="en-GB" dirty="0"/>
              <a:t>We should aim for as much transparency as possible: no student should be having to guess what you are looking for at any stage of their academic careers;</a:t>
            </a:r>
          </a:p>
          <a:p>
            <a:r>
              <a:rPr lang="en-GB" dirty="0"/>
              <a:t>Whenever we use what may be to them an unfamiliar format, briefings should be linked to trial-runs, risk-free rehearsals and Q&amp;A opportunities to clarify any areas of misconceptions; </a:t>
            </a:r>
          </a:p>
          <a:p>
            <a:r>
              <a:rPr lang="en-GB" dirty="0"/>
              <a:t>This is not ‘</a:t>
            </a:r>
            <a:r>
              <a:rPr lang="en-GB" dirty="0" err="1"/>
              <a:t>spoonfeeding</a:t>
            </a:r>
            <a:r>
              <a:rPr lang="en-GB" dirty="0"/>
              <a:t>’ but instead giving them the knives and forks to feed themselves! </a:t>
            </a:r>
          </a:p>
        </p:txBody>
      </p:sp>
    </p:spTree>
    <p:extLst>
      <p:ext uri="{BB962C8B-B14F-4D97-AF65-F5344CB8AC3E}">
        <p14:creationId xmlns:p14="http://schemas.microsoft.com/office/powerpoint/2010/main" val="68212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lgn="ctr">
            <a:noFill/>
            <a:miter lim="800000"/>
            <a:headEnd/>
            <a:tailEnd/>
          </a:ln>
        </p:spPr>
        <p:txBody>
          <a:bodyPr vert="horz" wrap="square" lIns="91440" tIns="45720" rIns="91440" bIns="45720" numCol="1" anchor="b" anchorCtr="0" compatLnSpc="1">
            <a:prstTxWarp prst="textNoShape">
              <a:avLst/>
            </a:prstTxWarp>
          </a:bodyPr>
          <a:lstStyle/>
          <a:p>
            <a:pPr>
              <a:lnSpc>
                <a:spcPct val="85000"/>
              </a:lnSpc>
            </a:pPr>
            <a:r>
              <a:rPr lang="en-GB" sz="3200" dirty="0">
                <a:solidFill>
                  <a:srgbClr val="7030A0"/>
                </a:solidFill>
              </a:rPr>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254664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138662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1415844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296147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solidFill>
            <a:schemeClr val="bg1"/>
          </a:solidFill>
          <a:ln w="9525">
            <a:noFill/>
            <a:miter lim="800000"/>
            <a:headEnd/>
            <a:tailEnd/>
          </a:ln>
        </p:spPr>
        <p:txBody>
          <a:bodyPr/>
          <a:lstStyle/>
          <a:p>
            <a:pPr algn="ctr"/>
            <a:r>
              <a:rPr lang="en-GB" sz="4000" b="1" dirty="0">
                <a:solidFill>
                  <a:srgbClr val="0070C0"/>
                </a:solidFill>
                <a:latin typeface="Calibri" pitchFamily="34" charset="0"/>
                <a:cs typeface="Arial" charset="0"/>
              </a:rPr>
              <a:t>Assessing posters</a:t>
            </a:r>
          </a:p>
        </p:txBody>
      </p:sp>
    </p:spTree>
    <p:extLst>
      <p:ext uri="{BB962C8B-B14F-4D97-AF65-F5344CB8AC3E}">
        <p14:creationId xmlns:p14="http://schemas.microsoft.com/office/powerpoint/2010/main" val="313476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Using types of assessment that are much more like the ‘real things’ that academics or professionals do in their chosen fields can engage students in much more meaningful ways.</a:t>
            </a:r>
          </a:p>
          <a:p>
            <a:r>
              <a:rPr lang="en-GB" sz="2800" dirty="0"/>
              <a:t>A useful way to help you ascertain how authentic your assessment is could be to ask yourself where in the programme you help students answer questions in job interviews (Sambell, Brown and Graham, 2017)</a:t>
            </a:r>
          </a:p>
          <a:p>
            <a:endParaRPr lang="en-GB" sz="2800" dirty="0"/>
          </a:p>
        </p:txBody>
      </p:sp>
    </p:spTree>
    <p:extLst>
      <p:ext uri="{BB962C8B-B14F-4D97-AF65-F5344CB8AC3E}">
        <p14:creationId xmlns:p14="http://schemas.microsoft.com/office/powerpoint/2010/main" val="147341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520" y="0"/>
            <a:ext cx="9252520" cy="6858000"/>
          </a:xfrm>
          <a:prstGeom prst="rect">
            <a:avLst/>
          </a:prstGeom>
        </p:spPr>
      </p:pic>
    </p:spTree>
    <p:extLst>
      <p:ext uri="{BB962C8B-B14F-4D97-AF65-F5344CB8AC3E}">
        <p14:creationId xmlns:p14="http://schemas.microsoft.com/office/powerpoint/2010/main" val="131405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 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1893508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620688"/>
          </a:xfrm>
          <a:noFill/>
          <a:ln w="12700">
            <a:noFill/>
            <a:miter lim="800000"/>
            <a:headEnd/>
            <a:tailEnd/>
          </a:ln>
          <a:effectLst/>
        </p:spPr>
        <p:txBody>
          <a:bodyPr lIns="92075" tIns="46038" rIns="92075" bIns="46038" anchor="ctr">
            <a:normAutofit/>
          </a:bodyPr>
          <a:lstStyle/>
          <a:p>
            <a:pPr eaLnBrk="0" fontAlgn="base" hangingPunct="0">
              <a:lnSpc>
                <a:spcPct val="80000"/>
              </a:lnSpc>
              <a:spcAft>
                <a:spcPct val="0"/>
              </a:spcAft>
            </a:pPr>
            <a:r>
              <a:rPr lang="en-GB" sz="2900" b="1" dirty="0">
                <a:solidFill>
                  <a:srgbClr val="800080"/>
                </a:solidFill>
                <a:ea typeface="+mn-ea"/>
                <a:cs typeface="+mn-cs"/>
              </a:rPr>
              <a:t>Assessment must engage students in active tasks, e.g.:</a:t>
            </a:r>
          </a:p>
        </p:txBody>
      </p:sp>
      <p:sp>
        <p:nvSpPr>
          <p:cNvPr id="4" name="Content Placeholder 3"/>
          <p:cNvSpPr>
            <a:spLocks noGrp="1"/>
          </p:cNvSpPr>
          <p:nvPr>
            <p:ph sz="half" idx="1"/>
          </p:nvPr>
        </p:nvSpPr>
        <p:spPr>
          <a:xfrm>
            <a:off x="228600" y="620688"/>
            <a:ext cx="4267200" cy="6237312"/>
          </a:xfrm>
        </p:spPr>
        <p:txBody>
          <a:bodyPr>
            <a:noAutofit/>
          </a:bodyPr>
          <a:lstStyle/>
          <a:p>
            <a:pPr marL="0" indent="0">
              <a:buNone/>
            </a:pPr>
            <a:r>
              <a:rPr lang="en-GB" sz="1800" b="1" dirty="0"/>
              <a:t>Studio critiques</a:t>
            </a:r>
          </a:p>
          <a:p>
            <a:pPr marL="0" indent="0">
              <a:buNone/>
            </a:pPr>
            <a:r>
              <a:rPr lang="en-GB" sz="1800" b="1" dirty="0"/>
              <a:t>Simulations		</a:t>
            </a:r>
          </a:p>
          <a:p>
            <a:pPr marL="0" indent="0">
              <a:buNone/>
            </a:pPr>
            <a:r>
              <a:rPr lang="en-GB" sz="1800" b="1" dirty="0"/>
              <a:t>Multiple choice questions in class</a:t>
            </a:r>
          </a:p>
          <a:p>
            <a:pPr marL="0" indent="0">
              <a:buNone/>
            </a:pPr>
            <a:r>
              <a:rPr lang="en-GB" sz="1800" b="1" dirty="0"/>
              <a:t>Oral report (individual or group)</a:t>
            </a:r>
          </a:p>
          <a:p>
            <a:pPr marL="0" indent="0">
              <a:buNone/>
            </a:pPr>
            <a:r>
              <a:rPr lang="en-GB" sz="1800" b="1" dirty="0"/>
              <a:t>Business/Elevator pitches</a:t>
            </a:r>
          </a:p>
          <a:p>
            <a:pPr marL="0" indent="0">
              <a:buNone/>
            </a:pPr>
            <a:r>
              <a:rPr lang="en-GB" sz="1800" b="1" dirty="0"/>
              <a:t>Case studies</a:t>
            </a:r>
          </a:p>
          <a:p>
            <a:pPr marL="0" indent="0">
              <a:buNone/>
            </a:pPr>
            <a:r>
              <a:rPr lang="en-GB" sz="1800" b="1" dirty="0"/>
              <a:t>Annotated bibliographies</a:t>
            </a:r>
          </a:p>
          <a:p>
            <a:pPr marL="0" indent="0">
              <a:buNone/>
            </a:pPr>
            <a:r>
              <a:rPr lang="en-GB" sz="1800" b="1" dirty="0"/>
              <a:t>Executive summaries</a:t>
            </a:r>
          </a:p>
          <a:p>
            <a:pPr marL="0" indent="0">
              <a:buNone/>
            </a:pPr>
            <a:r>
              <a:rPr lang="en-GB" sz="1800" b="1" dirty="0"/>
              <a:t>Performances</a:t>
            </a:r>
          </a:p>
          <a:p>
            <a:pPr marL="0" indent="0">
              <a:buNone/>
            </a:pPr>
            <a:r>
              <a:rPr lang="en-GB" sz="1800" b="1" dirty="0"/>
              <a:t>Artefacts e.g. Paintings, sculptures, engineering drawings</a:t>
            </a:r>
          </a:p>
          <a:p>
            <a:pPr marL="0" indent="0">
              <a:buNone/>
            </a:pPr>
            <a:r>
              <a:rPr lang="en-GB" sz="1800" b="1" dirty="0"/>
              <a:t>Objective structured clinical exams (OSCEs) </a:t>
            </a:r>
          </a:p>
          <a:p>
            <a:pPr marL="0" indent="0">
              <a:buNone/>
            </a:pPr>
            <a:r>
              <a:rPr lang="en-GB" sz="1800" b="1" dirty="0"/>
              <a:t>Conference presentations</a:t>
            </a:r>
          </a:p>
          <a:p>
            <a:pPr marL="0" indent="0">
              <a:buNone/>
            </a:pPr>
            <a:r>
              <a:rPr lang="en-GB" sz="1800" b="1" dirty="0"/>
              <a:t>student-led and managed conferences </a:t>
            </a:r>
          </a:p>
          <a:p>
            <a:pPr marL="0" indent="0">
              <a:buNone/>
            </a:pPr>
            <a:r>
              <a:rPr lang="en-GB" sz="1800" b="1" dirty="0"/>
              <a:t>Action plans		</a:t>
            </a:r>
          </a:p>
          <a:p>
            <a:pPr marL="0" indent="0">
              <a:buNone/>
            </a:pPr>
            <a:r>
              <a:rPr lang="en-GB" sz="1800" b="1" dirty="0"/>
              <a:t>Reports		</a:t>
            </a:r>
          </a:p>
          <a:p>
            <a:pPr marL="0" indent="0">
              <a:buNone/>
            </a:pPr>
            <a:r>
              <a:rPr lang="en-GB" sz="1800" b="1" dirty="0"/>
              <a:t>Portfolios</a:t>
            </a:r>
          </a:p>
          <a:p>
            <a:pPr marL="0" indent="0">
              <a:buNone/>
            </a:pPr>
            <a:r>
              <a:rPr lang="en-GB" sz="1800" b="1" dirty="0"/>
              <a:t>Live projects </a:t>
            </a:r>
            <a:br>
              <a:rPr lang="en-GB" sz="1800" dirty="0"/>
            </a:br>
            <a:endParaRPr lang="en-GB" sz="1800" dirty="0"/>
          </a:p>
        </p:txBody>
      </p:sp>
      <p:sp>
        <p:nvSpPr>
          <p:cNvPr id="5" name="Content Placeholder 4"/>
          <p:cNvSpPr>
            <a:spLocks noGrp="1"/>
          </p:cNvSpPr>
          <p:nvPr>
            <p:ph sz="half" idx="2"/>
          </p:nvPr>
        </p:nvSpPr>
        <p:spPr>
          <a:xfrm>
            <a:off x="4648200" y="764704"/>
            <a:ext cx="4495800" cy="5864696"/>
          </a:xfrm>
        </p:spPr>
        <p:txBody>
          <a:bodyPr>
            <a:noAutofit/>
          </a:bodyPr>
          <a:lstStyle/>
          <a:p>
            <a:pPr marL="0" indent="0">
              <a:buNone/>
            </a:pPr>
            <a:r>
              <a:rPr lang="en-GB" sz="1800" b="1" dirty="0"/>
              <a:t>Final shows		</a:t>
            </a:r>
          </a:p>
          <a:p>
            <a:pPr marL="0" indent="0">
              <a:buNone/>
            </a:pPr>
            <a:r>
              <a:rPr lang="en-GB" sz="1800" b="1" dirty="0"/>
              <a:t>In-tray exercises </a:t>
            </a:r>
          </a:p>
          <a:p>
            <a:pPr marL="0" indent="0">
              <a:buNone/>
            </a:pPr>
            <a:r>
              <a:rPr lang="en-GB" sz="1800" b="1" dirty="0"/>
              <a:t>Assessed placements	</a:t>
            </a:r>
          </a:p>
          <a:p>
            <a:pPr marL="0" indent="0">
              <a:buNone/>
            </a:pPr>
            <a:r>
              <a:rPr lang="en-GB" sz="1800" b="1" dirty="0"/>
              <a:t>Field work notebooks</a:t>
            </a:r>
          </a:p>
          <a:p>
            <a:pPr marL="0" indent="0">
              <a:buNone/>
            </a:pPr>
            <a:r>
              <a:rPr lang="en-GB" sz="1800" b="1" dirty="0"/>
              <a:t>Lab books produced in real time</a:t>
            </a:r>
          </a:p>
          <a:p>
            <a:pPr marL="0" indent="0">
              <a:buNone/>
            </a:pPr>
            <a:r>
              <a:rPr lang="en-GB" sz="1800" b="1" dirty="0"/>
              <a:t>Short-answer questions</a:t>
            </a:r>
          </a:p>
          <a:p>
            <a:pPr marL="0" indent="0">
              <a:buNone/>
            </a:pPr>
            <a:r>
              <a:rPr lang="en-GB" sz="1800" b="1" dirty="0"/>
              <a:t>Reflective diaries</a:t>
            </a:r>
          </a:p>
          <a:p>
            <a:pPr marL="0" indent="0">
              <a:buNone/>
            </a:pPr>
            <a:r>
              <a:rPr lang="en-GB" sz="1800" b="1" dirty="0"/>
              <a:t>Logs	</a:t>
            </a:r>
          </a:p>
          <a:p>
            <a:pPr marL="0" indent="0">
              <a:buNone/>
            </a:pPr>
            <a:r>
              <a:rPr lang="en-GB" sz="1800" b="1" dirty="0"/>
              <a:t>Vivas (live oral tests)</a:t>
            </a:r>
          </a:p>
          <a:p>
            <a:pPr marL="0" indent="0">
              <a:buNone/>
            </a:pPr>
            <a:r>
              <a:rPr lang="en-GB" sz="1800" b="1" dirty="0"/>
              <a:t>Storyboards</a:t>
            </a:r>
            <a:br>
              <a:rPr lang="en-GB" sz="1800" b="1" dirty="0"/>
            </a:br>
            <a:r>
              <a:rPr lang="en-GB" sz="1800" b="1" dirty="0"/>
              <a:t>Critical incident accounts</a:t>
            </a:r>
          </a:p>
          <a:p>
            <a:pPr marL="0" indent="0">
              <a:buNone/>
            </a:pPr>
            <a:r>
              <a:rPr lang="en-GB" sz="1800" b="1" dirty="0"/>
              <a:t>Teaching packs 		</a:t>
            </a:r>
          </a:p>
          <a:p>
            <a:pPr marL="0" indent="0">
              <a:buNone/>
            </a:pPr>
            <a:r>
              <a:rPr lang="en-GB" sz="1800" b="1" dirty="0"/>
              <a:t>Group process tasks		</a:t>
            </a:r>
          </a:p>
          <a:p>
            <a:pPr marL="0" indent="0">
              <a:buNone/>
            </a:pPr>
            <a:r>
              <a:rPr lang="en-GB" sz="1800" b="1" dirty="0"/>
              <a:t>Procedure manuals		</a:t>
            </a:r>
          </a:p>
          <a:p>
            <a:pPr marL="0" indent="0">
              <a:buNone/>
            </a:pPr>
            <a:r>
              <a:rPr lang="en-GB" sz="1800" b="1" dirty="0"/>
              <a:t>Software designs</a:t>
            </a:r>
          </a:p>
          <a:p>
            <a:pPr marL="0" indent="0">
              <a:buNone/>
            </a:pPr>
            <a:r>
              <a:rPr lang="en-GB" sz="1800" b="1" dirty="0"/>
              <a:t>Presentations (individual or group)</a:t>
            </a:r>
          </a:p>
          <a:p>
            <a:pPr marL="0" indent="0">
              <a:buNone/>
            </a:pPr>
            <a:r>
              <a:rPr lang="en-GB" sz="1800" b="1" dirty="0"/>
              <a:t>Posters</a:t>
            </a:r>
            <a:br>
              <a:rPr lang="en-GB" sz="1800" b="1" dirty="0"/>
            </a:br>
            <a:endParaRPr lang="en-GB" sz="1800" b="1" dirty="0"/>
          </a:p>
          <a:p>
            <a:endParaRPr lang="en-GB" sz="1200" dirty="0"/>
          </a:p>
        </p:txBody>
      </p:sp>
    </p:spTree>
    <p:extLst>
      <p:ext uri="{BB962C8B-B14F-4D97-AF65-F5344CB8AC3E}">
        <p14:creationId xmlns:p14="http://schemas.microsoft.com/office/powerpoint/2010/main" val="3743333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student engagement with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700807"/>
            <a:ext cx="8229600" cy="4501555"/>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4245398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pPr algn="l" eaLnBrk="0" hangingPunct="0"/>
            <a:r>
              <a:rPr lang="en-GB" sz="3200" dirty="0">
                <a:solidFill>
                  <a:srgbClr val="7030A0"/>
                </a:solidFill>
              </a:rPr>
              <a:t>Why ‘feedback as telling’ is not enough</a:t>
            </a:r>
            <a:endParaRPr lang="en-US" sz="3200" dirty="0">
              <a:solidFill>
                <a:srgbClr val="7030A0"/>
              </a:solidFill>
            </a:endParaRPr>
          </a:p>
        </p:txBody>
      </p:sp>
      <p:sp>
        <p:nvSpPr>
          <p:cNvPr id="5" name="Content Placeholder 4"/>
          <p:cNvSpPr>
            <a:spLocks noGrp="1"/>
          </p:cNvSpPr>
          <p:nvPr>
            <p:ph idx="1"/>
          </p:nvPr>
        </p:nvSpPr>
        <p:spPr/>
        <p:txBody>
          <a:bodyPr/>
          <a:lstStyle/>
          <a:p>
            <a:pPr marL="0" indent="0">
              <a:buNone/>
            </a:pPr>
            <a:r>
              <a:rPr lang="en-GB" dirty="0">
                <a:solidFill>
                  <a:schemeClr val="tx1"/>
                </a:solidFill>
              </a:rPr>
              <a:t>Approaches that emphasise feedback as telling are insufficient because students are often not equipped to decode or act on statements satisfactorily, so key messages remain invisible (Sadler 2010).</a:t>
            </a:r>
          </a:p>
          <a:p>
            <a:pPr marL="0" indent="0">
              <a:buNone/>
            </a:pPr>
            <a:r>
              <a:rPr lang="en-GB" dirty="0">
                <a:solidFill>
                  <a:schemeClr val="tx1"/>
                </a:solidFill>
              </a:rPr>
              <a:t>Feedback literacy demands that learners acquire the academic language necessary for understanding, interpreting and thinking with complex ideas (Sutton 2012).</a:t>
            </a:r>
            <a:endParaRPr lang="en-US" dirty="0">
              <a:solidFill>
                <a:schemeClr val="tx1"/>
              </a:solidFill>
            </a:endParaRPr>
          </a:p>
        </p:txBody>
      </p:sp>
    </p:spTree>
    <p:extLst>
      <p:ext uri="{BB962C8B-B14F-4D97-AF65-F5344CB8AC3E}">
        <p14:creationId xmlns:p14="http://schemas.microsoft.com/office/powerpoint/2010/main" val="23477340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4415380"/>
              </p:ext>
            </p:extLst>
          </p:nvPr>
        </p:nvGraphicFramePr>
        <p:xfrm>
          <a:off x="107504" y="815181"/>
          <a:ext cx="9036496" cy="6078725"/>
        </p:xfrm>
        <a:graphic>
          <a:graphicData uri="http://schemas.openxmlformats.org/drawingml/2006/table">
            <a:tbl>
              <a:tblPr/>
              <a:tblGrid>
                <a:gridCol w="625004">
                  <a:extLst>
                    <a:ext uri="{9D8B030D-6E8A-4147-A177-3AD203B41FA5}">
                      <a16:colId xmlns:a16="http://schemas.microsoft.com/office/drawing/2014/main" val="20000"/>
                    </a:ext>
                  </a:extLst>
                </a:gridCol>
                <a:gridCol w="1953139">
                  <a:extLst>
                    <a:ext uri="{9D8B030D-6E8A-4147-A177-3AD203B41FA5}">
                      <a16:colId xmlns:a16="http://schemas.microsoft.com/office/drawing/2014/main" val="20001"/>
                    </a:ext>
                  </a:extLst>
                </a:gridCol>
                <a:gridCol w="925973">
                  <a:extLst>
                    <a:ext uri="{9D8B030D-6E8A-4147-A177-3AD203B41FA5}">
                      <a16:colId xmlns:a16="http://schemas.microsoft.com/office/drawing/2014/main" val="20002"/>
                    </a:ext>
                  </a:extLst>
                </a:gridCol>
                <a:gridCol w="3848353">
                  <a:extLst>
                    <a:ext uri="{9D8B030D-6E8A-4147-A177-3AD203B41FA5}">
                      <a16:colId xmlns:a16="http://schemas.microsoft.com/office/drawing/2014/main" val="20003"/>
                    </a:ext>
                  </a:extLst>
                </a:gridCol>
                <a:gridCol w="1684027">
                  <a:extLst>
                    <a:ext uri="{9D8B030D-6E8A-4147-A177-3AD203B41FA5}">
                      <a16:colId xmlns:a16="http://schemas.microsoft.com/office/drawing/2014/main" val="20004"/>
                    </a:ext>
                  </a:extLst>
                </a:gridCol>
              </a:tblGrid>
              <a:tr h="876236">
                <a:tc>
                  <a:txBody>
                    <a:bodyPr/>
                    <a:lstStyle/>
                    <a:p>
                      <a:pPr algn="ctr">
                        <a:lnSpc>
                          <a:spcPct val="115000"/>
                        </a:lnSpc>
                        <a:spcAft>
                          <a:spcPts val="0"/>
                        </a:spcAft>
                      </a:pPr>
                      <a:r>
                        <a:rPr lang="en-GB" sz="1800" b="1" dirty="0">
                          <a:latin typeface="+mn-lt"/>
                          <a:ea typeface="Calibri"/>
                          <a:cs typeface="Times New Roman"/>
                        </a:rPr>
                        <a:t>Criterion no</a:t>
                      </a:r>
                    </a:p>
                  </a:txBody>
                  <a:tcPr marL="40627" marR="4062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mn-lt"/>
                          <a:ea typeface="Calibri"/>
                          <a:cs typeface="Times New Roman"/>
                        </a:rPr>
                        <a:t>Criterion</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Mark</a:t>
                      </a:r>
                    </a:p>
                    <a:p>
                      <a:pPr algn="ctr">
                        <a:lnSpc>
                          <a:spcPct val="115000"/>
                        </a:lnSpc>
                        <a:spcAft>
                          <a:spcPts val="0"/>
                        </a:spcAft>
                      </a:pPr>
                      <a:r>
                        <a:rPr lang="en-GB" sz="1400" b="1" dirty="0">
                          <a:latin typeface="+mn-lt"/>
                          <a:ea typeface="Calibri"/>
                          <a:cs typeface="Times New Roman"/>
                        </a:rPr>
                        <a:t> (0-5</a:t>
                      </a:r>
                      <a:r>
                        <a:rPr lang="en-GB" sz="1400" b="1" baseline="0" dirty="0">
                          <a:latin typeface="+mn-lt"/>
                          <a:ea typeface="Calibri"/>
                          <a:cs typeface="Times New Roman"/>
                        </a:rPr>
                        <a:t> marks)</a:t>
                      </a:r>
                      <a:endParaRPr lang="en-GB" sz="1400" b="1" dirty="0">
                        <a:latin typeface="+mn-lt"/>
                        <a:ea typeface="Calibri"/>
                        <a:cs typeface="Times New Roman"/>
                      </a:endParaRPr>
                    </a:p>
                  </a:txBody>
                  <a:tcPr marL="40627" marR="4062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Tutor</a:t>
                      </a:r>
                      <a:r>
                        <a:rPr lang="en-GB" sz="1600" b="1" baseline="0" dirty="0">
                          <a:latin typeface="+mn-lt"/>
                          <a:ea typeface="Calibri"/>
                          <a:cs typeface="Times New Roman"/>
                        </a:rPr>
                        <a:t> c</a:t>
                      </a:r>
                      <a:r>
                        <a:rPr lang="en-GB" sz="1600" b="1" dirty="0">
                          <a:latin typeface="+mn-lt"/>
                          <a:ea typeface="Calibri"/>
                          <a:cs typeface="Times New Roman"/>
                        </a:rPr>
                        <a:t>omments and suggestions for further work</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mn-lt"/>
                          <a:ea typeface="Calibri"/>
                          <a:cs typeface="Times New Roman"/>
                        </a:rPr>
                        <a:t>Student response</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6038">
                <a:tc>
                  <a:txBody>
                    <a:bodyPr/>
                    <a:lstStyle/>
                    <a:p>
                      <a:pPr algn="ctr">
                        <a:lnSpc>
                          <a:spcPct val="115000"/>
                        </a:lnSpc>
                        <a:spcAft>
                          <a:spcPts val="0"/>
                        </a:spcAft>
                      </a:pPr>
                      <a:r>
                        <a:rPr lang="en-GB" sz="1800" b="1" dirty="0">
                          <a:latin typeface="+mn-lt"/>
                          <a:ea typeface="Calibri"/>
                          <a:cs typeface="Times New Roman"/>
                        </a:rPr>
                        <a:t>1</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mn-lt"/>
                          <a:ea typeface="Calibri"/>
                          <a:cs typeface="Times New Roman"/>
                        </a:rPr>
                        <a:t>Demonstrates ability to present information clearly logically, accurately and fluently</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a:latin typeface="+mn-lt"/>
                          <a:ea typeface="Calibri"/>
                          <a:cs typeface="Times New Roman"/>
                        </a:rPr>
                        <a:t>3</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This work is written reasonably fluently</a:t>
                      </a:r>
                      <a:r>
                        <a:rPr lang="en-GB" sz="1600" b="1" baseline="0" dirty="0">
                          <a:latin typeface="+mn-lt"/>
                          <a:ea typeface="Calibri"/>
                          <a:cs typeface="Times New Roman"/>
                        </a:rPr>
                        <a:t> but there are some typos that would not slip in if spell checker used properly. Also note you don’t use the definite and indefinite articles (‘a’ and ‘the’ appropriately: please refer to the language guidance 17.3 on the VLE</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Blackadder ITC" pitchFamily="82" charset="0"/>
                          <a:ea typeface="Batang" pitchFamily="18" charset="-127"/>
                          <a:cs typeface="Times New Roman"/>
                        </a:rPr>
                        <a:t>This is something I’ve had problems with over the years but am still working on it</a:t>
                      </a:r>
                      <a:endParaRPr lang="en-GB" sz="20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2893">
                <a:tc>
                  <a:txBody>
                    <a:bodyPr/>
                    <a:lstStyle/>
                    <a:p>
                      <a:pPr algn="ctr">
                        <a:lnSpc>
                          <a:spcPct val="115000"/>
                        </a:lnSpc>
                        <a:spcAft>
                          <a:spcPts val="0"/>
                        </a:spcAft>
                      </a:pPr>
                      <a:r>
                        <a:rPr lang="en-GB" sz="1800" b="1" dirty="0">
                          <a:latin typeface="+mn-lt"/>
                          <a:ea typeface="Calibri"/>
                          <a:cs typeface="Times New Roman"/>
                        </a:rPr>
                        <a:t>2</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mn-lt"/>
                          <a:ea typeface="Calibri"/>
                          <a:cs typeface="Times New Roman"/>
                        </a:rPr>
                        <a:t>Demonstrates ability to choose</a:t>
                      </a:r>
                      <a:r>
                        <a:rPr lang="en-GB" sz="1800" b="1" baseline="0" dirty="0">
                          <a:latin typeface="+mn-lt"/>
                          <a:ea typeface="Calibri"/>
                          <a:cs typeface="Times New Roman"/>
                        </a:rPr>
                        <a:t> and use appropriate software</a:t>
                      </a:r>
                      <a:endParaRPr lang="en-GB" sz="18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a:latin typeface="+mn-lt"/>
                          <a:ea typeface="Calibri"/>
                          <a:cs typeface="Times New Roman"/>
                        </a:rPr>
                        <a:t>5</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Made excellent choices and used it well to suit the context of the problem being addressed</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Blackadder ITC" pitchFamily="82" charset="0"/>
                          <a:ea typeface="Batang" pitchFamily="18" charset="-127"/>
                          <a:cs typeface="Times New Roman"/>
                        </a:rPr>
                        <a:t>Thank you</a:t>
                      </a:r>
                      <a:endParaRPr lang="en-GB" sz="20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7653">
                <a:tc>
                  <a:txBody>
                    <a:bodyPr/>
                    <a:lstStyle/>
                    <a:p>
                      <a:pPr algn="ctr">
                        <a:lnSpc>
                          <a:spcPct val="115000"/>
                        </a:lnSpc>
                        <a:spcAft>
                          <a:spcPts val="0"/>
                        </a:spcAft>
                      </a:pPr>
                      <a:r>
                        <a:rPr lang="en-GB" sz="1800" b="1" dirty="0">
                          <a:latin typeface="+mn-lt"/>
                          <a:ea typeface="Calibri"/>
                          <a:cs typeface="Times New Roman"/>
                        </a:rPr>
                        <a:t>3</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mn-lt"/>
                          <a:ea typeface="Calibri"/>
                          <a:cs typeface="Times New Roman"/>
                        </a:rPr>
                        <a:t>Demonstrates ability to use a range of reference materials and cite them appropriately </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a:latin typeface="+mn-lt"/>
                          <a:ea typeface="Calibri"/>
                          <a:cs typeface="Times New Roman"/>
                        </a:rPr>
                        <a:t>1</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Cited only one reference and did</a:t>
                      </a:r>
                      <a:r>
                        <a:rPr lang="en-GB" sz="1600" b="1" baseline="0" dirty="0">
                          <a:latin typeface="+mn-lt"/>
                          <a:ea typeface="Calibri"/>
                          <a:cs typeface="Times New Roman"/>
                        </a:rPr>
                        <a:t> so inaccurately</a:t>
                      </a:r>
                    </a:p>
                    <a:p>
                      <a:pPr>
                        <a:lnSpc>
                          <a:spcPct val="115000"/>
                        </a:lnSpc>
                        <a:spcAft>
                          <a:spcPts val="0"/>
                        </a:spcAft>
                      </a:pPr>
                      <a:r>
                        <a:rPr lang="en-GB" sz="1600" b="1" baseline="0" dirty="0">
                          <a:latin typeface="+mn-lt"/>
                          <a:ea typeface="Calibri"/>
                          <a:cs typeface="Times New Roman"/>
                        </a:rPr>
                        <a:t>Please refer to the ifs referencing guide on the VLE and ensure that you provide all the information required</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latin typeface="Blackadder ITC" pitchFamily="82" charset="0"/>
                          <a:ea typeface="Batang" pitchFamily="18" charset="-127"/>
                          <a:cs typeface="Times New Roman"/>
                        </a:rPr>
                        <a:t>I've checked it out and see where I was going wrong</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1143001" y="815181"/>
            <a:ext cx="138564" cy="427040"/>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2325" dirty="0">
              <a:latin typeface="Arial" pitchFamily="34" charset="0"/>
            </a:endParaRPr>
          </a:p>
        </p:txBody>
      </p:sp>
      <p:sp>
        <p:nvSpPr>
          <p:cNvPr id="6" name="Title 5"/>
          <p:cNvSpPr>
            <a:spLocks noGrp="1"/>
          </p:cNvSpPr>
          <p:nvPr>
            <p:ph type="title"/>
          </p:nvPr>
        </p:nvSpPr>
        <p:spPr>
          <a:xfrm>
            <a:off x="1547664" y="29154"/>
            <a:ext cx="5657850" cy="494611"/>
          </a:xfrm>
          <a:noFill/>
          <a:ln w="9525">
            <a:noFill/>
            <a:miter lim="800000"/>
            <a:headEnd/>
            <a:tailEnd/>
          </a:ln>
        </p:spPr>
        <p:txBody>
          <a:bodyPr vert="horz" wrap="square" lIns="68580" tIns="34290" rIns="68580" bIns="34290" numCol="1" rtlCol="0" anchor="b" anchorCtr="0" compatLnSpc="1">
            <a:prstTxWarp prst="textNoShape">
              <a:avLst/>
            </a:prstTxWarp>
            <a:normAutofit/>
          </a:bodyPr>
          <a:lstStyle/>
          <a:p>
            <a:pPr eaLnBrk="1" hangingPunct="1"/>
            <a:r>
              <a:rPr lang="en-GB" sz="2400" dirty="0"/>
              <a:t>Sample assignment return proforma</a:t>
            </a:r>
          </a:p>
        </p:txBody>
      </p:sp>
    </p:spTree>
    <p:extLst>
      <p:ext uri="{BB962C8B-B14F-4D97-AF65-F5344CB8AC3E}">
        <p14:creationId xmlns:p14="http://schemas.microsoft.com/office/powerpoint/2010/main" val="1186831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E59EB93B-9DED-4A14-A06E-9349FA1568F7}"/>
              </a:ext>
            </a:extLst>
          </p:cNvPr>
          <p:cNvPicPr>
            <a:picLocks noChangeAspect="1"/>
          </p:cNvPicPr>
          <p:nvPr/>
        </p:nvPicPr>
        <p:blipFill rotWithShape="1">
          <a:blip r:embed="rId2">
            <a:extLst>
              <a:ext uri="{28A0092B-C50C-407E-A947-70E740481C1C}">
                <a14:useLocalDpi xmlns:a14="http://schemas.microsoft.com/office/drawing/2010/main" val="0"/>
              </a:ext>
            </a:extLst>
          </a:blip>
          <a:srcRect l="11613" r="18495" b="4122"/>
          <a:stretch/>
        </p:blipFill>
        <p:spPr>
          <a:xfrm rot="5400000">
            <a:off x="1150037" y="-1141925"/>
            <a:ext cx="6843925" cy="8784975"/>
          </a:xfrm>
          <a:prstGeom prst="rect">
            <a:avLst/>
          </a:prstGeom>
        </p:spPr>
      </p:pic>
    </p:spTree>
    <p:extLst>
      <p:ext uri="{BB962C8B-B14F-4D97-AF65-F5344CB8AC3E}">
        <p14:creationId xmlns:p14="http://schemas.microsoft.com/office/powerpoint/2010/main" val="1883561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57D533C-F071-48F6-870D-3CC508878B16}"/>
              </a:ext>
            </a:extLst>
          </p:cNvPr>
          <p:cNvPicPr>
            <a:picLocks noChangeAspect="1"/>
          </p:cNvPicPr>
          <p:nvPr/>
        </p:nvPicPr>
        <p:blipFill rotWithShape="1">
          <a:blip r:embed="rId2">
            <a:extLst>
              <a:ext uri="{28A0092B-C50C-407E-A947-70E740481C1C}">
                <a14:useLocalDpi xmlns:a14="http://schemas.microsoft.com/office/drawing/2010/main" val="0"/>
              </a:ext>
            </a:extLst>
          </a:blip>
          <a:srcRect l="2420" t="4732" r="2097" b="14409"/>
          <a:stretch/>
        </p:blipFill>
        <p:spPr>
          <a:xfrm>
            <a:off x="12237" y="1"/>
            <a:ext cx="9125801" cy="6858000"/>
          </a:xfrm>
          <a:prstGeom prst="rect">
            <a:avLst/>
          </a:prstGeom>
        </p:spPr>
      </p:pic>
    </p:spTree>
    <p:extLst>
      <p:ext uri="{BB962C8B-B14F-4D97-AF65-F5344CB8AC3E}">
        <p14:creationId xmlns:p14="http://schemas.microsoft.com/office/powerpoint/2010/main" val="2876945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pPr>
              <a:lnSpc>
                <a:spcPct val="85000"/>
              </a:lnSpc>
            </a:pPr>
            <a:r>
              <a:rPr lang="en-GB" sz="3200" dirty="0">
                <a:solidFill>
                  <a:srgbClr val="7030A0"/>
                </a:solidFill>
              </a:rPr>
              <a:t>Encouraging better use of feedback </a:t>
            </a:r>
            <a:br>
              <a:rPr lang="en-GB" sz="3200" dirty="0">
                <a:solidFill>
                  <a:srgbClr val="7030A0"/>
                </a:solidFill>
              </a:rPr>
            </a:br>
            <a:endParaRPr lang="en-GB" sz="3200" dirty="0">
              <a:solidFill>
                <a:srgbClr val="7030A0"/>
              </a:solidFill>
            </a:endParaRP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37250" y="1034256"/>
            <a:ext cx="8363271" cy="4789488"/>
          </a:xfrm>
        </p:spPr>
        <p:txBody>
          <a:bodyPr/>
          <a:lstStyle/>
          <a:p>
            <a:pPr lvl="0"/>
            <a:r>
              <a:rPr lang="en-GB" dirty="0"/>
              <a:t>Emphasise early on the importance to them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397880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7504" y="122238"/>
            <a:ext cx="8136904" cy="1074514"/>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A reminder of the underpinning premises for Assessment for learning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981117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0439233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0"/>
            <a:ext cx="7886700" cy="529389"/>
          </a:xfrm>
        </p:spPr>
        <p:txBody>
          <a:bodyPr>
            <a:normAutofit/>
          </a:bodyPr>
          <a:lstStyle/>
          <a:p>
            <a:pPr algn="ctr"/>
            <a:r>
              <a:rPr lang="en-GB" dirty="0">
                <a:solidFill>
                  <a:srgbClr val="7030A0"/>
                </a:solidFill>
                <a:latin typeface="+mn-lt"/>
              </a:rPr>
              <a:t>Feedback: a summary acrostic</a:t>
            </a:r>
          </a:p>
        </p:txBody>
      </p:sp>
      <p:sp useBgFill="1">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404665"/>
            <a:ext cx="8162425" cy="6453336"/>
          </a:xfrm>
        </p:spPr>
        <p:txBody>
          <a:bodyPr>
            <a:noAutofit/>
          </a:bodyPr>
          <a:lstStyle/>
          <a:p>
            <a:pPr marL="176213" indent="-176213">
              <a:buNone/>
            </a:pPr>
            <a:r>
              <a:rPr lang="en-US" sz="2400" b="1" dirty="0">
                <a:solidFill>
                  <a:srgbClr val="7030A0"/>
                </a:solidFill>
              </a:rPr>
              <a:t>F</a:t>
            </a:r>
            <a:r>
              <a:rPr lang="en-US" sz="2400" dirty="0"/>
              <a:t>ormative, helping to shape and improve future performances, that is Feed-forward;</a:t>
            </a:r>
            <a:endParaRPr lang="en-GB" sz="2400" dirty="0"/>
          </a:p>
          <a:p>
            <a:pPr marL="176213" indent="-176213">
              <a:buNone/>
            </a:pPr>
            <a:r>
              <a:rPr lang="en-US" sz="2400" b="1" dirty="0">
                <a:solidFill>
                  <a:srgbClr val="7030A0"/>
                </a:solidFill>
              </a:rPr>
              <a:t>E</a:t>
            </a:r>
            <a:r>
              <a:rPr lang="en-US" sz="2400" dirty="0"/>
              <a:t>nergising: helping students to feel motivated and inclined to work towards Enhancement;</a:t>
            </a:r>
            <a:endParaRPr lang="en-GB" sz="2400" dirty="0"/>
          </a:p>
          <a:p>
            <a:pPr marL="176213" indent="-176213">
              <a:buNone/>
            </a:pPr>
            <a:r>
              <a:rPr lang="en-US" sz="2400" b="1" dirty="0">
                <a:solidFill>
                  <a:srgbClr val="7030A0"/>
                </a:solidFill>
              </a:rPr>
              <a:t>E</a:t>
            </a:r>
            <a:r>
              <a:rPr lang="en-US" sz="2400" dirty="0"/>
              <a:t>fficient: enabling you to maximise your helpful commentary while minimising your Effort;</a:t>
            </a:r>
            <a:endParaRPr lang="en-GB" sz="2400" dirty="0"/>
          </a:p>
          <a:p>
            <a:pPr marL="176213" indent="-176213">
              <a:buNone/>
            </a:pPr>
            <a:r>
              <a:rPr lang="en-US" sz="2400" b="1" dirty="0">
                <a:solidFill>
                  <a:srgbClr val="7030A0"/>
                </a:solidFill>
              </a:rPr>
              <a:t>D</a:t>
            </a:r>
            <a:r>
              <a:rPr lang="en-US" sz="2400" dirty="0"/>
              <a:t>ialogic, involving interaction with and between students, plus Developmental comments;</a:t>
            </a:r>
            <a:endParaRPr lang="en-GB" sz="2400" dirty="0"/>
          </a:p>
          <a:p>
            <a:pPr marL="176213" indent="-176213">
              <a:buNone/>
            </a:pPr>
            <a:r>
              <a:rPr lang="en-US" sz="2400" b="1" dirty="0">
                <a:solidFill>
                  <a:srgbClr val="7030A0"/>
                </a:solidFill>
              </a:rPr>
              <a:t>B</a:t>
            </a:r>
            <a:r>
              <a:rPr lang="en-US" sz="2400" dirty="0"/>
              <a:t>enevolent: students should Believe you have their Best interests at heart;</a:t>
            </a:r>
            <a:endParaRPr lang="en-GB" sz="2400" dirty="0"/>
          </a:p>
          <a:p>
            <a:pPr marL="176213" indent="-176213">
              <a:buNone/>
            </a:pPr>
            <a:r>
              <a:rPr lang="en-US" sz="2400" b="1" dirty="0">
                <a:solidFill>
                  <a:srgbClr val="7030A0"/>
                </a:solidFill>
              </a:rPr>
              <a:t>A</a:t>
            </a:r>
            <a:r>
              <a:rPr lang="en-US" sz="2400" dirty="0"/>
              <a:t>ction-orientated: that is leading students to Actually Advancing their Achievement;</a:t>
            </a:r>
            <a:endParaRPr lang="en-GB" sz="2400" dirty="0"/>
          </a:p>
          <a:p>
            <a:pPr marL="176213" indent="-176213">
              <a:buNone/>
            </a:pPr>
            <a:r>
              <a:rPr lang="en-US" sz="2400" b="1" dirty="0">
                <a:solidFill>
                  <a:srgbClr val="7030A0"/>
                </a:solidFill>
              </a:rPr>
              <a:t>C</a:t>
            </a:r>
            <a:r>
              <a:rPr lang="en-US" sz="2400" dirty="0"/>
              <a:t>onstructive rather than destructive, taking note of the affective impact of our Comments;</a:t>
            </a:r>
            <a:endParaRPr lang="en-GB" sz="2400" dirty="0"/>
          </a:p>
          <a:p>
            <a:pPr marL="176213" indent="-176213">
              <a:buNone/>
            </a:pPr>
            <a:r>
              <a:rPr lang="en-US" sz="2400" b="1" dirty="0">
                <a:solidFill>
                  <a:srgbClr val="7030A0"/>
                </a:solidFill>
              </a:rPr>
              <a:t>K</a:t>
            </a:r>
            <a:r>
              <a:rPr lang="en-US" sz="2400" dirty="0"/>
              <a:t>indly: when putting across tough messages, we need to remember the affective impact. 		(Sally Brown, 2019)</a:t>
            </a:r>
            <a:endParaRPr lang="en-GB" sz="2400" dirty="0"/>
          </a:p>
          <a:p>
            <a:pPr marL="0" indent="0">
              <a:buNone/>
            </a:pPr>
            <a:r>
              <a:rPr lang="en-US" sz="2400" dirty="0"/>
              <a:t> </a:t>
            </a:r>
            <a:endParaRPr lang="en-GB" sz="2400" dirty="0"/>
          </a:p>
          <a:p>
            <a:pPr marL="0" indent="0">
              <a:buNone/>
            </a:pPr>
            <a:endParaRPr lang="en-GB" sz="2400" dirty="0"/>
          </a:p>
        </p:txBody>
      </p:sp>
    </p:spTree>
    <p:extLst>
      <p:ext uri="{BB962C8B-B14F-4D97-AF65-F5344CB8AC3E}">
        <p14:creationId xmlns:p14="http://schemas.microsoft.com/office/powerpoint/2010/main" val="3754736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B7DFE-51B9-4D89-A69C-D198609116AE}"/>
              </a:ext>
            </a:extLst>
          </p:cNvPr>
          <p:cNvSpPr>
            <a:spLocks noGrp="1"/>
          </p:cNvSpPr>
          <p:nvPr>
            <p:ph type="title"/>
          </p:nvPr>
        </p:nvSpPr>
        <p:spPr/>
        <p:txBody>
          <a:bodyPr/>
          <a:lstStyle/>
          <a:p>
            <a:r>
              <a:rPr lang="en-GB" dirty="0"/>
              <a:t>My predictions for the future:</a:t>
            </a:r>
          </a:p>
        </p:txBody>
      </p:sp>
      <p:sp>
        <p:nvSpPr>
          <p:cNvPr id="5" name="Content Placeholder 4">
            <a:extLst>
              <a:ext uri="{FF2B5EF4-FFF2-40B4-BE49-F238E27FC236}">
                <a16:creationId xmlns:a16="http://schemas.microsoft.com/office/drawing/2014/main" id="{80F8D9DF-13CB-4B98-B3A5-1FAE70236AD3}"/>
              </a:ext>
            </a:extLst>
          </p:cNvPr>
          <p:cNvSpPr>
            <a:spLocks noGrp="1"/>
          </p:cNvSpPr>
          <p:nvPr>
            <p:ph idx="1"/>
          </p:nvPr>
        </p:nvSpPr>
        <p:spPr>
          <a:xfrm>
            <a:off x="107504" y="1268760"/>
            <a:ext cx="8590409" cy="4933603"/>
          </a:xfrm>
        </p:spPr>
        <p:txBody>
          <a:bodyPr/>
          <a:lstStyle/>
          <a:p>
            <a:r>
              <a:rPr lang="en-GB" dirty="0"/>
              <a:t>Cyber-invigilation using eye-tracking while students are working on screen will mean we have greater confidence that students’ submitted work is their own (see </a:t>
            </a:r>
            <a:r>
              <a:rPr lang="en-GB" dirty="0" err="1"/>
              <a:t>WISEflow</a:t>
            </a:r>
            <a:r>
              <a:rPr lang="en-GB" dirty="0"/>
              <a:t> @</a:t>
            </a:r>
            <a:r>
              <a:rPr lang="en-GB" dirty="0" err="1"/>
              <a:t>UNIwiseDK</a:t>
            </a:r>
            <a:r>
              <a:rPr lang="en-GB" dirty="0"/>
              <a:t>). </a:t>
            </a:r>
          </a:p>
          <a:p>
            <a:r>
              <a:rPr lang="en-GB" dirty="0"/>
              <a:t>This will mean we no longer have to have invigilated exams, and our worries about course-work authorship will be diminished;</a:t>
            </a:r>
          </a:p>
          <a:p>
            <a:r>
              <a:rPr lang="en-GB" dirty="0"/>
              <a:t>This in turns it will be easier to move towards students being able to submit when they are ready rather than on submission dates;</a:t>
            </a:r>
          </a:p>
          <a:p>
            <a:r>
              <a:rPr lang="en-GB" dirty="0"/>
              <a:t>Assessment data management systems will make management of marks less of a chore;</a:t>
            </a:r>
          </a:p>
          <a:p>
            <a:r>
              <a:rPr lang="en-GB" dirty="0"/>
              <a:t>This will enable the development of personalised learning pathways to become more common.</a:t>
            </a:r>
          </a:p>
        </p:txBody>
      </p:sp>
    </p:spTree>
    <p:extLst>
      <p:ext uri="{BB962C8B-B14F-4D97-AF65-F5344CB8AC3E}">
        <p14:creationId xmlns:p14="http://schemas.microsoft.com/office/powerpoint/2010/main" val="3391632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These and other </a:t>
            </a:r>
            <a:r>
              <a:rPr lang="en-GB" sz="2800"/>
              <a:t>slides are available </a:t>
            </a:r>
            <a:r>
              <a:rPr lang="en-GB" sz="2800" dirty="0"/>
              <a:t>on my website at http://sally-brown.net</a:t>
            </a:r>
          </a:p>
        </p:txBody>
      </p:sp>
      <p:pic>
        <p:nvPicPr>
          <p:cNvPr id="4" name="Picture 3">
            <a:extLst>
              <a:ext uri="{FF2B5EF4-FFF2-40B4-BE49-F238E27FC236}">
                <a16:creationId xmlns:a16="http://schemas.microsoft.com/office/drawing/2014/main" id="{55D354DD-9F43-4F4C-AD56-A174025DC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864" y="1732892"/>
            <a:ext cx="3698956" cy="5125107"/>
          </a:xfrm>
          <a:prstGeom prst="rect">
            <a:avLst/>
          </a:prstGeom>
        </p:spPr>
      </p:pic>
    </p:spTree>
    <p:extLst>
      <p:ext uri="{BB962C8B-B14F-4D97-AF65-F5344CB8AC3E}">
        <p14:creationId xmlns:p14="http://schemas.microsoft.com/office/powerpoint/2010/main" val="3501378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3925191" cy="4670425"/>
          </a:xfrm>
        </p:spPr>
        <p:txBody>
          <a:bodyPr/>
          <a:lstStyle/>
          <a:p>
            <a:pPr marL="0" indent="0">
              <a:buNone/>
            </a:pPr>
            <a:r>
              <a:rPr lang="en-US" dirty="0">
                <a:solidFill>
                  <a:srgbClr val="002060"/>
                </a:solidFill>
              </a:rPr>
              <a:t>Sambell, K, Brown, S and Graham, L. (2017) </a:t>
            </a:r>
            <a:r>
              <a:rPr lang="en-US" i="1" dirty="0"/>
              <a:t>Professionalism in Practice: Key directions in higher education: Learning, Teaching and Assessment, </a:t>
            </a:r>
            <a:r>
              <a:rPr lang="en-US" dirty="0">
                <a:solidFill>
                  <a:srgbClr val="002060"/>
                </a:solidFill>
              </a:rPr>
              <a:t>Basingstoke: Palgrave-Macmillan.</a:t>
            </a:r>
          </a:p>
          <a:p>
            <a:endParaRPr lang="en-GB" dirty="0"/>
          </a:p>
        </p:txBody>
      </p:sp>
      <p:pic>
        <p:nvPicPr>
          <p:cNvPr id="4" name="Picture 3">
            <a:extLst>
              <a:ext uri="{FF2B5EF4-FFF2-40B4-BE49-F238E27FC236}">
                <a16:creationId xmlns:a16="http://schemas.microsoft.com/office/drawing/2014/main" id="{150B527A-8AD6-4F2A-B5AD-02508026BC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3968" y="980728"/>
            <a:ext cx="3925191" cy="5545111"/>
          </a:xfrm>
          <a:prstGeom prst="rect">
            <a:avLst/>
          </a:prstGeom>
        </p:spPr>
      </p:pic>
    </p:spTree>
    <p:extLst>
      <p:ext uri="{BB962C8B-B14F-4D97-AF65-F5344CB8AC3E}">
        <p14:creationId xmlns:p14="http://schemas.microsoft.com/office/powerpoint/2010/main" val="6802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2318658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p:spPr>
        <p:txBody>
          <a:bodyPr/>
          <a:lstStyle/>
          <a:p>
            <a:r>
              <a:rPr lang="en-GB" dirty="0"/>
              <a:t>Useful references: 2</a:t>
            </a:r>
          </a:p>
        </p:txBody>
      </p:sp>
      <p:sp>
        <p:nvSpPr>
          <p:cNvPr id="3" name="Content Placeholder 2"/>
          <p:cNvSpPr>
            <a:spLocks noGrp="1"/>
          </p:cNvSpPr>
          <p:nvPr>
            <p:ph idx="1"/>
          </p:nvPr>
        </p:nvSpPr>
        <p:spPr>
          <a:xfrm>
            <a:off x="452002" y="681932"/>
            <a:ext cx="8229600" cy="6053829"/>
          </a:xfrm>
        </p:spPr>
        <p:txBody>
          <a:bodyPr/>
          <a:lstStyle/>
          <a:p>
            <a:r>
              <a:rPr lang="en-GB" sz="2200" dirty="0"/>
              <a:t>Brown, S. (2012) Assimilate compendium, Leeds, Leeds Met Press</a:t>
            </a:r>
          </a:p>
          <a:p>
            <a:r>
              <a:rPr lang="en-GB" sz="2200" dirty="0"/>
              <a:t>Brown, S. (2012) ‘What are the perceived differences between assessing at Masters level and undergraduate level assessment? Some findings from an NTFS–funded project’ Innovations in Education and Teaching International, forthcoming</a:t>
            </a:r>
          </a:p>
          <a:p>
            <a:r>
              <a:rPr lang="en-GB" sz="2200" dirty="0"/>
              <a:t>Brown, S., </a:t>
            </a:r>
            <a:r>
              <a:rPr lang="en-GB" sz="2200" dirty="0" err="1"/>
              <a:t>Deignan</a:t>
            </a:r>
            <a:r>
              <a:rPr lang="en-GB" sz="2200" dirty="0"/>
              <a:t>, T. Race, P. and Priestley, J. (2012) ‘Assessing students at Masters Level: learning points for Educational Developers’ Educational Developments, SEDA, Birmingham.</a:t>
            </a:r>
          </a:p>
          <a:p>
            <a:r>
              <a:rPr lang="en-GB" sz="2200" dirty="0"/>
              <a:t>Brown, S (2012) ‘Diverse and innovative assessment at Masters Level: alternatives to conventional written assignments’ in AISHE-J: The All Ireland Journal of Teaching and Learning in Higher Education Vol 4, No 2.</a:t>
            </a:r>
          </a:p>
          <a:p>
            <a:r>
              <a:rPr lang="en-GB" sz="2200" dirty="0"/>
              <a:t>Brown, S. (2014) </a:t>
            </a:r>
            <a:r>
              <a:rPr lang="en-GB" sz="2200" i="1" dirty="0"/>
              <a:t>Learning, teaching and assessment in higher education: global perspectives</a:t>
            </a:r>
            <a:r>
              <a:rPr lang="en-GB" sz="2200" dirty="0"/>
              <a:t>. London: Palgrave Macmillan.</a:t>
            </a:r>
          </a:p>
        </p:txBody>
      </p:sp>
    </p:spTree>
    <p:extLst>
      <p:ext uri="{BB962C8B-B14F-4D97-AF65-F5344CB8AC3E}">
        <p14:creationId xmlns:p14="http://schemas.microsoft.com/office/powerpoint/2010/main" val="3427923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p:txBody>
          <a:bodyPr/>
          <a:lstStyle/>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Kogan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a:p>
            <a:endParaRPr lang="en-GB"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1074737"/>
          </a:xfrm>
        </p:spPr>
        <p:txBody>
          <a:bodyPr/>
          <a:lstStyle/>
          <a:p>
            <a:r>
              <a:rPr lang="en-GB" dirty="0"/>
              <a:t>Useful references: 3</a:t>
            </a:r>
          </a:p>
        </p:txBody>
      </p:sp>
    </p:spTree>
    <p:extLst>
      <p:ext uri="{BB962C8B-B14F-4D97-AF65-F5344CB8AC3E}">
        <p14:creationId xmlns:p14="http://schemas.microsoft.com/office/powerpoint/2010/main" val="2052239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p:spPr>
        <p:txBody>
          <a:bodyPr/>
          <a:lstStyle/>
          <a:p>
            <a:r>
              <a:rPr lang="en-GB" dirty="0"/>
              <a:t>Useful references: 4</a:t>
            </a:r>
          </a:p>
        </p:txBody>
      </p:sp>
      <p:sp>
        <p:nvSpPr>
          <p:cNvPr id="3" name="Content Placeholder 2"/>
          <p:cNvSpPr>
            <a:spLocks noGrp="1"/>
          </p:cNvSpPr>
          <p:nvPr>
            <p:ph idx="1"/>
          </p:nvPr>
        </p:nvSpPr>
        <p:spPr>
          <a:xfrm>
            <a:off x="468313" y="930729"/>
            <a:ext cx="8229600" cy="5271634"/>
          </a:xfrm>
        </p:spPr>
        <p:txBody>
          <a:bodyPr/>
          <a:lstStyle/>
          <a:p>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r>
              <a:rPr lang="en-GB" dirty="0"/>
              <a:t>Carless, D. and Boud, D., 2018. The development of student feedback literacy: enabling uptake of feedback. </a:t>
            </a:r>
            <a:r>
              <a:rPr lang="en-GB" i="1" dirty="0"/>
              <a:t>Assessment &amp; Evaluation in Higher Education</a:t>
            </a:r>
            <a:r>
              <a:rPr lang="en-GB" dirty="0"/>
              <a:t>, </a:t>
            </a:r>
            <a:r>
              <a:rPr lang="en-GB" i="1" dirty="0"/>
              <a:t>43</a:t>
            </a:r>
            <a:r>
              <a:rPr lang="en-GB" dirty="0"/>
              <a:t>(8), pp.1315-1325. </a:t>
            </a:r>
          </a:p>
          <a:p>
            <a:r>
              <a:rPr lang="en-GB" dirty="0"/>
              <a:t>Crooks, T. (1988) </a:t>
            </a:r>
            <a:r>
              <a:rPr lang="en-GB" i="1" dirty="0"/>
              <a:t>Assessing student performance, </a:t>
            </a:r>
            <a:r>
              <a:rPr lang="en-GB" dirty="0"/>
              <a:t>HERDSA Green Guide No 8 HERDSA (reprinted 1994).</a:t>
            </a:r>
          </a:p>
          <a:p>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720049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5</a:t>
            </a:r>
          </a:p>
        </p:txBody>
      </p:sp>
      <p:sp>
        <p:nvSpPr>
          <p:cNvPr id="3" name="Content Placeholder 2"/>
          <p:cNvSpPr>
            <a:spLocks noGrp="1"/>
          </p:cNvSpPr>
          <p:nvPr>
            <p:ph idx="1"/>
          </p:nvPr>
        </p:nvSpPr>
        <p:spPr/>
        <p:txBody>
          <a:bodyPr/>
          <a:lstStyle/>
          <a:p>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r>
              <a:rPr lang="en-GB" dirty="0"/>
              <a:t>Higher Education Academy (2012) </a:t>
            </a:r>
            <a:r>
              <a:rPr lang="en-GB" i="1" dirty="0"/>
              <a:t>A marked improvement; transforming assessment in higher education</a:t>
            </a:r>
            <a:r>
              <a:rPr lang="en-GB" dirty="0"/>
              <a:t>, York: HEA.</a:t>
            </a:r>
          </a:p>
          <a:p>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12408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p:txBody>
          <a:bodyPr/>
          <a:lstStyle/>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9</a:t>
            </a:r>
          </a:p>
        </p:txBody>
      </p:sp>
      <p:sp>
        <p:nvSpPr>
          <p:cNvPr id="3" name="Content Placeholder 2"/>
          <p:cNvSpPr>
            <a:spLocks noGrp="1"/>
          </p:cNvSpPr>
          <p:nvPr>
            <p:ph idx="1"/>
          </p:nvPr>
        </p:nvSpPr>
        <p:spPr>
          <a:xfrm>
            <a:off x="468313" y="1196975"/>
            <a:ext cx="8229600" cy="5005388"/>
          </a:xfrm>
        </p:spPr>
        <p:txBody>
          <a:bodyPr/>
          <a:lstStyle/>
          <a:p>
            <a:pPr eaLnBrk="1" hangingPunct="1">
              <a:lnSpc>
                <a:spcPct val="70000"/>
              </a:lnSpc>
            </a:pPr>
            <a:r>
              <a:rPr lang="en-GB" sz="2000" dirty="0"/>
              <a:t>QAA (2010) Masters Degree Characteristics</a:t>
            </a:r>
          </a:p>
          <a:p>
            <a:pPr marL="0" indent="0" eaLnBrk="1" hangingPunct="1">
              <a:lnSpc>
                <a:spcPct val="70000"/>
              </a:lnSpc>
              <a:buNone/>
            </a:pPr>
            <a:r>
              <a:rPr lang="en-GB" sz="2000" dirty="0">
                <a:hlinkClick r:id="rId2"/>
              </a:rPr>
              <a:t>https://www.qaa.ac.uk/docs/qaa/quality-code/master's-degree-characteristics-statement.pdf?sfvrsn=6ca2f981_10</a:t>
            </a:r>
            <a:r>
              <a:rPr lang="en-GB" sz="2000" dirty="0"/>
              <a:t> </a:t>
            </a:r>
          </a:p>
          <a:p>
            <a:r>
              <a:rPr lang="en-GB" sz="2000" dirty="0"/>
              <a:t>Ryan, J. (2000) </a:t>
            </a:r>
            <a:r>
              <a:rPr lang="en-GB" sz="2000" i="1" dirty="0"/>
              <a:t>A Guide to Teaching International Students,</a:t>
            </a:r>
            <a:r>
              <a:rPr lang="en-GB" sz="2000" dirty="0"/>
              <a:t> Oxford Centre for Staff and Learning Development.</a:t>
            </a:r>
          </a:p>
          <a:p>
            <a:r>
              <a:rPr lang="en-GB" sz="2000" dirty="0"/>
              <a:t>Sadler, D. R. (2010) Beyond feedback: Developing student capability in complex appraisal. </a:t>
            </a:r>
            <a:r>
              <a:rPr lang="en-GB" sz="2000" i="1" dirty="0"/>
              <a:t>Assessment &amp; Evaluation in Higher Education, 35</a:t>
            </a:r>
            <a:r>
              <a:rPr lang="en-GB" sz="2000" dirty="0"/>
              <a:t>(5), 535-550.</a:t>
            </a:r>
          </a:p>
          <a:p>
            <a:r>
              <a:rPr lang="en-GB" sz="2000" dirty="0"/>
              <a:t>Sambell ,K., Brown, S. and Race, P (2018) Quick Guides on Exemplars and briefings at Edinburgh Napier DLTE https://staff.napier.ac.uk/services/dlte/ENhance/Pages/ENhanceQuickGuides.aspx</a:t>
            </a:r>
          </a:p>
          <a:p>
            <a:r>
              <a:rPr lang="en-GB" sz="2000" dirty="0"/>
              <a:t>Seymour, D. (2005) Learning Outcomes and Assessment: developing assessment criteria for Masters-level dissertations. </a:t>
            </a:r>
            <a:r>
              <a:rPr lang="en-GB" sz="2000" i="1" dirty="0"/>
              <a:t>Brookes </a:t>
            </a:r>
            <a:r>
              <a:rPr lang="en-GB" sz="2000" i="1" dirty="0" err="1"/>
              <a:t>eJournal</a:t>
            </a:r>
            <a:r>
              <a:rPr lang="en-GB" sz="2000" i="1" dirty="0"/>
              <a:t> of Learning and Teaching</a:t>
            </a:r>
            <a:r>
              <a:rPr lang="en-GB" sz="2000" dirty="0"/>
              <a:t> 1(2).</a:t>
            </a:r>
          </a:p>
          <a:p>
            <a:r>
              <a:rPr lang="en-GB" sz="2000" dirty="0"/>
              <a:t>Yorke, M. (1999) </a:t>
            </a:r>
            <a:r>
              <a:rPr lang="en-GB" sz="2000" i="1" dirty="0"/>
              <a:t>Leaving Early: Undergraduate Non-completion in Higher Education,</a:t>
            </a:r>
            <a:r>
              <a:rPr lang="en-GB" sz="2000"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332656"/>
            <a:ext cx="5342760" cy="6338058"/>
          </a:xfrm>
          <a:prstGeom prst="rect">
            <a:avLst/>
          </a:prstGeom>
        </p:spPr>
      </p:pic>
    </p:spTree>
    <p:extLst>
      <p:ext uri="{BB962C8B-B14F-4D97-AF65-F5344CB8AC3E}">
        <p14:creationId xmlns:p14="http://schemas.microsoft.com/office/powerpoint/2010/main" val="237614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3EB9-52EC-423A-87CF-5C99DDFABA64}"/>
              </a:ext>
            </a:extLst>
          </p:cNvPr>
          <p:cNvSpPr>
            <a:spLocks noGrp="1"/>
          </p:cNvSpPr>
          <p:nvPr>
            <p:ph type="title"/>
          </p:nvPr>
        </p:nvSpPr>
        <p:spPr>
          <a:xfrm>
            <a:off x="251520" y="118268"/>
            <a:ext cx="7704856" cy="1074737"/>
          </a:xfrm>
        </p:spPr>
        <p:txBody>
          <a:bodyPr/>
          <a:lstStyle/>
          <a:p>
            <a:r>
              <a:rPr lang="en-GB" dirty="0"/>
              <a:t>What are you aiming to assess?</a:t>
            </a:r>
          </a:p>
        </p:txBody>
      </p:sp>
      <p:sp>
        <p:nvSpPr>
          <p:cNvPr id="3" name="Content Placeholder 2">
            <a:extLst>
              <a:ext uri="{FF2B5EF4-FFF2-40B4-BE49-F238E27FC236}">
                <a16:creationId xmlns:a16="http://schemas.microsoft.com/office/drawing/2014/main" id="{A7A65E80-1478-416B-9EE9-DCE83BED80CC}"/>
              </a:ext>
            </a:extLst>
          </p:cNvPr>
          <p:cNvSpPr>
            <a:spLocks noGrp="1"/>
          </p:cNvSpPr>
          <p:nvPr>
            <p:ph idx="1"/>
          </p:nvPr>
        </p:nvSpPr>
        <p:spPr/>
        <p:txBody>
          <a:bodyPr/>
          <a:lstStyle/>
          <a:p>
            <a:r>
              <a:rPr lang="en-GB" dirty="0"/>
              <a:t>Content knowledge?</a:t>
            </a:r>
          </a:p>
          <a:p>
            <a:r>
              <a:rPr lang="en-GB" dirty="0"/>
              <a:t>Critical thinking?</a:t>
            </a:r>
          </a:p>
          <a:p>
            <a:r>
              <a:rPr lang="en-GB" dirty="0"/>
              <a:t>Problem identification and solution-finding?</a:t>
            </a:r>
          </a:p>
          <a:p>
            <a:r>
              <a:rPr lang="en-GB" dirty="0"/>
              <a:t>Left-field and creative thinking?</a:t>
            </a:r>
          </a:p>
          <a:p>
            <a:r>
              <a:rPr lang="en-GB" dirty="0"/>
              <a:t>The ability to work with incomplete information and changing circumstances?</a:t>
            </a:r>
          </a:p>
          <a:p>
            <a:r>
              <a:rPr lang="en-GB" dirty="0"/>
              <a:t>Application of knowledge to practical contexts?</a:t>
            </a:r>
          </a:p>
          <a:p>
            <a:pPr marL="0" indent="0">
              <a:buNone/>
            </a:pPr>
            <a:r>
              <a:rPr lang="en-GB" dirty="0"/>
              <a:t>Plus other things you can identify</a:t>
            </a:r>
          </a:p>
          <a:p>
            <a:endParaRPr lang="en-GB" dirty="0"/>
          </a:p>
          <a:p>
            <a:endParaRPr lang="en-GB" dirty="0"/>
          </a:p>
        </p:txBody>
      </p:sp>
    </p:spTree>
    <p:extLst>
      <p:ext uri="{BB962C8B-B14F-4D97-AF65-F5344CB8AC3E}">
        <p14:creationId xmlns:p14="http://schemas.microsoft.com/office/powerpoint/2010/main" val="3411564923"/>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4774</Words>
  <Application>Microsoft Office PowerPoint</Application>
  <PresentationFormat>On-screen Show (4:3)</PresentationFormat>
  <Paragraphs>314</Paragraphs>
  <Slides>53</Slides>
  <Notes>8</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53</vt:i4>
      </vt:variant>
    </vt:vector>
  </HeadingPairs>
  <TitlesOfParts>
    <vt:vector size="72" baseType="lpstr">
      <vt:lpstr>Arial</vt:lpstr>
      <vt:lpstr>Arial Rounded MT Bold</vt:lpstr>
      <vt:lpstr>Blackadder ITC</vt:lpstr>
      <vt:lpstr>Calibri</vt:lpstr>
      <vt:lpstr>Calibri Light</vt:lpstr>
      <vt:lpstr>Comic Sans MS</vt:lpstr>
      <vt:lpstr>Tahoma</vt:lpstr>
      <vt:lpstr>Wingdings</vt:lpstr>
      <vt:lpstr>LeedsMet template</vt:lpstr>
      <vt:lpstr>101_Custom Design</vt:lpstr>
      <vt:lpstr>1_Office Theme</vt:lpstr>
      <vt:lpstr>13_LeedsMet template</vt:lpstr>
      <vt:lpstr>14_LeedsMet template</vt:lpstr>
      <vt:lpstr>16_LeedsMet template</vt:lpstr>
      <vt:lpstr>17_LeedsMet template</vt:lpstr>
      <vt:lpstr>18_LeedsMet template</vt:lpstr>
      <vt:lpstr>19_LeedsMet template</vt:lpstr>
      <vt:lpstr>20_LeedsMet template</vt:lpstr>
      <vt:lpstr>83_Custom Design</vt:lpstr>
      <vt:lpstr>Assessment for life and the love of learning: using assessment and feedback to foster students’ self-efficacy and capabilities</vt:lpstr>
      <vt:lpstr>In this session I aim to provide opportunities to:</vt:lpstr>
      <vt:lpstr>PowerPoint Presentation</vt:lpstr>
      <vt:lpstr>A reminder of the underpinning premises for Assessment for learning (A4L)</vt:lpstr>
      <vt:lpstr>PowerPoint Presentation</vt:lpstr>
      <vt:lpstr>PowerPoint Presentation</vt:lpstr>
      <vt:lpstr>Formative and summative assessment</vt:lpstr>
      <vt:lpstr>For any assessment activity, we need to be clear about:</vt:lpstr>
      <vt:lpstr>What are you aiming to assess?</vt:lpstr>
      <vt:lpstr>And what else?</vt:lpstr>
      <vt:lpstr>What’s important in terms of effective communication?</vt:lpstr>
      <vt:lpstr>What’s important in terms of social and interactive capabilities?</vt:lpstr>
      <vt:lpstr>We often assess what is easy to assess, or proxies of what’s been learned, rather than the learning itself</vt:lpstr>
      <vt:lpstr>What is feedback? (after Carless and Boud 2018)</vt:lpstr>
      <vt:lpstr>What is feedback literacy? (after Carless and Boud 2018)</vt:lpstr>
      <vt:lpstr>Assessment literacy: students do better if they can: </vt:lpstr>
      <vt:lpstr>Feedback literate students:</vt:lpstr>
      <vt:lpstr>Do your students:</vt:lpstr>
      <vt:lpstr>Do they:</vt:lpstr>
      <vt:lpstr>Are your students aware of all the processes and procedures we use to ensure fair assessment? </vt:lpstr>
      <vt:lpstr>To better engage learners through feedback and assessment we can:</vt:lpstr>
      <vt:lpstr>Helping students better understand what is needed of them</vt:lpstr>
      <vt:lpstr>Briefings for students: setting the context</vt:lpstr>
      <vt:lpstr>Essential components of an effective assignment brief I would suggest include:</vt:lpstr>
      <vt:lpstr>What are exemplars, and how can we use them productively?</vt:lpstr>
      <vt:lpstr>Exemplars can enable students to:</vt:lpstr>
      <vt:lpstr>Authentic assessment: what are the principal benefits for stakeholders?</vt:lpstr>
      <vt:lpstr>PowerPoint Presentation</vt:lpstr>
      <vt:lpstr>How can authentic assessment engage students?</vt:lpstr>
      <vt:lpstr>Questions employers might ask at interview that might help us frame some of our assignments</vt:lpstr>
      <vt:lpstr>Assessment must engage students in active tasks, e.g.:</vt:lpstr>
      <vt:lpstr>Fostering student engagement with feedback</vt:lpstr>
      <vt:lpstr>Why ‘feedback as telling’ is not enough</vt:lpstr>
      <vt:lpstr>The importance of dialogic feedback (Sadler)</vt:lpstr>
      <vt:lpstr>Sample assignment return proforma</vt:lpstr>
      <vt:lpstr>PowerPoint Presentation</vt:lpstr>
      <vt:lpstr>PowerPoint Presentation</vt:lpstr>
      <vt:lpstr>Encouraging better use of feedback  </vt:lpstr>
      <vt:lpstr>Five things students really hate about poor feedback</vt:lpstr>
      <vt:lpstr>Five things students really hate about poor feedback</vt:lpstr>
      <vt:lpstr>Feedback: a summary acrostic</vt:lpstr>
      <vt:lpstr>My predictions for the future:</vt:lpstr>
      <vt:lpstr>These and other slides are available on my website at http://sally-brown.net</vt:lpstr>
      <vt:lpstr>PowerPoint Presentation</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2019-06-30T16:42:35Z</dcterms:modified>
</cp:coreProperties>
</file>