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theme/theme9.xml" ContentType="application/vnd.openxmlformats-officedocument.theme+xml"/>
  <Override PartName="/ppt/slideLayouts/slideLayout23.xml" ContentType="application/vnd.openxmlformats-officedocument.presentationml.slideLayout+xml"/>
  <Override PartName="/ppt/theme/theme10.xml" ContentType="application/vnd.openxmlformats-officedocument.theme+xml"/>
  <Override PartName="/ppt/slideLayouts/slideLayout24.xml" ContentType="application/vnd.openxmlformats-officedocument.presentationml.slideLayout+xml"/>
  <Override PartName="/ppt/theme/theme11.xml" ContentType="application/vnd.openxmlformats-officedocument.theme+xml"/>
  <Override PartName="/ppt/slideLayouts/slideLayout25.xml" ContentType="application/vnd.openxmlformats-officedocument.presentationml.slideLayout+xml"/>
  <Override PartName="/ppt/theme/theme12.xml" ContentType="application/vnd.openxmlformats-officedocument.theme+xml"/>
  <Override PartName="/ppt/slideLayouts/slideLayout26.xml" ContentType="application/vnd.openxmlformats-officedocument.presentationml.slideLayout+xml"/>
  <Override PartName="/ppt/theme/theme13.xml" ContentType="application/vnd.openxmlformats-officedocument.theme+xml"/>
  <Override PartName="/ppt/slideLayouts/slideLayout27.xml" ContentType="application/vnd.openxmlformats-officedocument.presentationml.slideLayout+xml"/>
  <Override PartName="/ppt/theme/theme14.xml" ContentType="application/vnd.openxmlformats-officedocument.theme+xml"/>
  <Override PartName="/ppt/slideLayouts/slideLayout28.xml" ContentType="application/vnd.openxmlformats-officedocument.presentationml.slideLayout+xml"/>
  <Override PartName="/ppt/theme/theme15.xml" ContentType="application/vnd.openxmlformats-officedocument.theme+xml"/>
  <Override PartName="/ppt/slideLayouts/slideLayout29.xml" ContentType="application/vnd.openxmlformats-officedocument.presentationml.slideLayout+xml"/>
  <Override PartName="/ppt/theme/theme16.xml" ContentType="application/vnd.openxmlformats-officedocument.theme+xml"/>
  <Override PartName="/ppt/slideLayouts/slideLayout30.xml" ContentType="application/vnd.openxmlformats-officedocument.presentationml.slideLayout+xml"/>
  <Override PartName="/ppt/theme/theme17.xml" ContentType="application/vnd.openxmlformats-officedocument.theme+xml"/>
  <Override PartName="/ppt/slideLayouts/slideLayout31.xml" ContentType="application/vnd.openxmlformats-officedocument.presentationml.slideLayout+xml"/>
  <Override PartName="/ppt/theme/theme18.xml" ContentType="application/vnd.openxmlformats-officedocument.theme+xml"/>
  <Override PartName="/ppt/slideLayouts/slideLayout32.xml" ContentType="application/vnd.openxmlformats-officedocument.presentationml.slideLayout+xml"/>
  <Override PartName="/ppt/theme/theme19.xml" ContentType="application/vnd.openxmlformats-officedocument.theme+xml"/>
  <Override PartName="/ppt/slideLayouts/slideLayout33.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 id="2147483849" r:id="rId2"/>
    <p:sldMasterId id="2147483858" r:id="rId3"/>
    <p:sldMasterId id="2147483913" r:id="rId4"/>
    <p:sldMasterId id="2147483917" r:id="rId5"/>
    <p:sldMasterId id="2147483919" r:id="rId6"/>
    <p:sldMasterId id="2147483921" r:id="rId7"/>
    <p:sldMasterId id="2147483923" r:id="rId8"/>
    <p:sldMasterId id="2147483925" r:id="rId9"/>
    <p:sldMasterId id="2147483927" r:id="rId10"/>
    <p:sldMasterId id="2147483929" r:id="rId11"/>
    <p:sldMasterId id="2147483933" r:id="rId12"/>
    <p:sldMasterId id="2147483935" r:id="rId13"/>
    <p:sldMasterId id="2147483937" r:id="rId14"/>
    <p:sldMasterId id="2147483939" r:id="rId15"/>
    <p:sldMasterId id="2147483941" r:id="rId16"/>
    <p:sldMasterId id="2147483943" r:id="rId17"/>
    <p:sldMasterId id="2147483945" r:id="rId18"/>
    <p:sldMasterId id="2147483949" r:id="rId19"/>
    <p:sldMasterId id="2147483951" r:id="rId20"/>
  </p:sldMasterIdLst>
  <p:notesMasterIdLst>
    <p:notesMasterId r:id="rId105"/>
  </p:notesMasterIdLst>
  <p:sldIdLst>
    <p:sldId id="301" r:id="rId21"/>
    <p:sldId id="467" r:id="rId22"/>
    <p:sldId id="464" r:id="rId23"/>
    <p:sldId id="538" r:id="rId24"/>
    <p:sldId id="485" r:id="rId25"/>
    <p:sldId id="265" r:id="rId26"/>
    <p:sldId id="267" r:id="rId27"/>
    <p:sldId id="269" r:id="rId28"/>
    <p:sldId id="487" r:id="rId29"/>
    <p:sldId id="270" r:id="rId30"/>
    <p:sldId id="488" r:id="rId31"/>
    <p:sldId id="450" r:id="rId32"/>
    <p:sldId id="447" r:id="rId33"/>
    <p:sldId id="455" r:id="rId34"/>
    <p:sldId id="456" r:id="rId35"/>
    <p:sldId id="324" r:id="rId36"/>
    <p:sldId id="451" r:id="rId37"/>
    <p:sldId id="452" r:id="rId38"/>
    <p:sldId id="457" r:id="rId39"/>
    <p:sldId id="458" r:id="rId40"/>
    <p:sldId id="448" r:id="rId41"/>
    <p:sldId id="449" r:id="rId42"/>
    <p:sldId id="321" r:id="rId43"/>
    <p:sldId id="323" r:id="rId44"/>
    <p:sldId id="258" r:id="rId45"/>
    <p:sldId id="259" r:id="rId46"/>
    <p:sldId id="256" r:id="rId47"/>
    <p:sldId id="257" r:id="rId48"/>
    <p:sldId id="260" r:id="rId49"/>
    <p:sldId id="261" r:id="rId50"/>
    <p:sldId id="262" r:id="rId51"/>
    <p:sldId id="263" r:id="rId52"/>
    <p:sldId id="539" r:id="rId53"/>
    <p:sldId id="489" r:id="rId54"/>
    <p:sldId id="329" r:id="rId55"/>
    <p:sldId id="509" r:id="rId56"/>
    <p:sldId id="510" r:id="rId57"/>
    <p:sldId id="297" r:id="rId58"/>
    <p:sldId id="511" r:id="rId59"/>
    <p:sldId id="296" r:id="rId60"/>
    <p:sldId id="312" r:id="rId61"/>
    <p:sldId id="313" r:id="rId62"/>
    <p:sldId id="512" r:id="rId63"/>
    <p:sldId id="322" r:id="rId64"/>
    <p:sldId id="454" r:id="rId65"/>
    <p:sldId id="507" r:id="rId66"/>
    <p:sldId id="291" r:id="rId67"/>
    <p:sldId id="310" r:id="rId68"/>
    <p:sldId id="295" r:id="rId69"/>
    <p:sldId id="491" r:id="rId70"/>
    <p:sldId id="502" r:id="rId71"/>
    <p:sldId id="503" r:id="rId72"/>
    <p:sldId id="504" r:id="rId73"/>
    <p:sldId id="493" r:id="rId74"/>
    <p:sldId id="311" r:id="rId75"/>
    <p:sldId id="533" r:id="rId76"/>
    <p:sldId id="534" r:id="rId77"/>
    <p:sldId id="535" r:id="rId78"/>
    <p:sldId id="494" r:id="rId79"/>
    <p:sldId id="468" r:id="rId80"/>
    <p:sldId id="469" r:id="rId81"/>
    <p:sldId id="470" r:id="rId82"/>
    <p:sldId id="471" r:id="rId83"/>
    <p:sldId id="472" r:id="rId84"/>
    <p:sldId id="473" r:id="rId85"/>
    <p:sldId id="495" r:id="rId86"/>
    <p:sldId id="478" r:id="rId87"/>
    <p:sldId id="479" r:id="rId88"/>
    <p:sldId id="480" r:id="rId89"/>
    <p:sldId id="481" r:id="rId90"/>
    <p:sldId id="482" r:id="rId91"/>
    <p:sldId id="483" r:id="rId92"/>
    <p:sldId id="484" r:id="rId93"/>
    <p:sldId id="496" r:id="rId94"/>
    <p:sldId id="500" r:id="rId95"/>
    <p:sldId id="505" r:id="rId96"/>
    <p:sldId id="506" r:id="rId97"/>
    <p:sldId id="508" r:id="rId98"/>
    <p:sldId id="272" r:id="rId99"/>
    <p:sldId id="497" r:id="rId100"/>
    <p:sldId id="501" r:id="rId101"/>
    <p:sldId id="459" r:id="rId102"/>
    <p:sldId id="300" r:id="rId103"/>
    <p:sldId id="461" r:id="rId104"/>
  </p:sldIdLst>
  <p:sldSz cx="9144000" cy="6858000" type="screen4x3"/>
  <p:notesSz cx="7010400" cy="92964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CC00CC"/>
    <a:srgbClr val="006600"/>
    <a:srgbClr val="333399"/>
    <a:srgbClr val="CC0000"/>
    <a:srgbClr val="FFFF66"/>
    <a:srgbClr val="000000"/>
    <a:srgbClr val="FF6699"/>
    <a:srgbClr val="33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3" autoAdjust="0"/>
    <p:restoredTop sz="86410" autoAdjust="0"/>
  </p:normalViewPr>
  <p:slideViewPr>
    <p:cSldViewPr>
      <p:cViewPr varScale="1">
        <p:scale>
          <a:sx n="70" d="100"/>
          <a:sy n="70" d="100"/>
        </p:scale>
        <p:origin x="1344" y="66"/>
      </p:cViewPr>
      <p:guideLst>
        <p:guide orient="horz" pos="2160"/>
        <p:guide pos="2880"/>
      </p:guideLst>
    </p:cSldViewPr>
  </p:slideViewPr>
  <p:outlineViewPr>
    <p:cViewPr>
      <p:scale>
        <a:sx n="33" d="100"/>
        <a:sy n="33" d="100"/>
      </p:scale>
      <p:origin x="0" y="9438"/>
    </p:cViewPr>
    <p:sldLst>
      <p:sld r:id="rId1" collapse="1"/>
    </p:sldLst>
  </p:outlineViewPr>
  <p:notesTextViewPr>
    <p:cViewPr>
      <p:scale>
        <a:sx n="3" d="2"/>
        <a:sy n="3" d="2"/>
      </p:scale>
      <p:origin x="0" y="0"/>
    </p:cViewPr>
  </p:notesTextViewPr>
  <p:sorterViewPr>
    <p:cViewPr varScale="1">
      <p:scale>
        <a:sx n="1" d="1"/>
        <a:sy n="1" d="1"/>
      </p:scale>
      <p:origin x="0" y="0"/>
    </p:cViewPr>
  </p:sorterViewPr>
  <p:gridSpacing cx="72010" cy="72010"/>
</p:viewPr>
</file>

<file path=ppt/_rels/presentation.xml.rels><?xml version="1.0" encoding="UTF-8" standalone="yes"?>
<Relationships xmlns="http://schemas.openxmlformats.org/package/2006/relationships"><Relationship Id="rId26" Type="http://schemas.openxmlformats.org/officeDocument/2006/relationships/slide" Target="slides/slide6.xml"/><Relationship Id="rId21" Type="http://schemas.openxmlformats.org/officeDocument/2006/relationships/slide" Target="slides/slide1.xml"/><Relationship Id="rId42" Type="http://schemas.openxmlformats.org/officeDocument/2006/relationships/slide" Target="slides/slide22.xml"/><Relationship Id="rId47" Type="http://schemas.openxmlformats.org/officeDocument/2006/relationships/slide" Target="slides/slide27.xml"/><Relationship Id="rId63" Type="http://schemas.openxmlformats.org/officeDocument/2006/relationships/slide" Target="slides/slide43.xml"/><Relationship Id="rId68" Type="http://schemas.openxmlformats.org/officeDocument/2006/relationships/slide" Target="slides/slide48.xml"/><Relationship Id="rId84" Type="http://schemas.openxmlformats.org/officeDocument/2006/relationships/slide" Target="slides/slide64.xml"/><Relationship Id="rId89"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9.xml"/><Relationship Id="rId107" Type="http://schemas.openxmlformats.org/officeDocument/2006/relationships/viewProps" Target="viewProps.xml"/><Relationship Id="rId11" Type="http://schemas.openxmlformats.org/officeDocument/2006/relationships/slideMaster" Target="slideMasters/slideMaster11.xml"/><Relationship Id="rId24" Type="http://schemas.openxmlformats.org/officeDocument/2006/relationships/slide" Target="slides/slide4.xml"/><Relationship Id="rId32" Type="http://schemas.openxmlformats.org/officeDocument/2006/relationships/slide" Target="slides/slide12.xml"/><Relationship Id="rId37" Type="http://schemas.openxmlformats.org/officeDocument/2006/relationships/slide" Target="slides/slide17.xml"/><Relationship Id="rId40" Type="http://schemas.openxmlformats.org/officeDocument/2006/relationships/slide" Target="slides/slide20.xml"/><Relationship Id="rId45" Type="http://schemas.openxmlformats.org/officeDocument/2006/relationships/slide" Target="slides/slide25.xml"/><Relationship Id="rId53" Type="http://schemas.openxmlformats.org/officeDocument/2006/relationships/slide" Target="slides/slide33.xml"/><Relationship Id="rId58" Type="http://schemas.openxmlformats.org/officeDocument/2006/relationships/slide" Target="slides/slide38.xml"/><Relationship Id="rId66" Type="http://schemas.openxmlformats.org/officeDocument/2006/relationships/slide" Target="slides/slide46.xml"/><Relationship Id="rId74" Type="http://schemas.openxmlformats.org/officeDocument/2006/relationships/slide" Target="slides/slide54.xml"/><Relationship Id="rId79" Type="http://schemas.openxmlformats.org/officeDocument/2006/relationships/slide" Target="slides/slide59.xml"/><Relationship Id="rId87" Type="http://schemas.openxmlformats.org/officeDocument/2006/relationships/slide" Target="slides/slide67.xml"/><Relationship Id="rId102" Type="http://schemas.openxmlformats.org/officeDocument/2006/relationships/slide" Target="slides/slide82.xml"/><Relationship Id="rId5" Type="http://schemas.openxmlformats.org/officeDocument/2006/relationships/slideMaster" Target="slideMasters/slideMaster5.xml"/><Relationship Id="rId61" Type="http://schemas.openxmlformats.org/officeDocument/2006/relationships/slide" Target="slides/slide41.xml"/><Relationship Id="rId82" Type="http://schemas.openxmlformats.org/officeDocument/2006/relationships/slide" Target="slides/slide62.xml"/><Relationship Id="rId90" Type="http://schemas.openxmlformats.org/officeDocument/2006/relationships/slide" Target="slides/slide70.xml"/><Relationship Id="rId95" Type="http://schemas.openxmlformats.org/officeDocument/2006/relationships/slide" Target="slides/slide75.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slide" Target="slides/slide7.xml"/><Relationship Id="rId30" Type="http://schemas.openxmlformats.org/officeDocument/2006/relationships/slide" Target="slides/slide10.xml"/><Relationship Id="rId35" Type="http://schemas.openxmlformats.org/officeDocument/2006/relationships/slide" Target="slides/slide15.xml"/><Relationship Id="rId43" Type="http://schemas.openxmlformats.org/officeDocument/2006/relationships/slide" Target="slides/slide23.xml"/><Relationship Id="rId48" Type="http://schemas.openxmlformats.org/officeDocument/2006/relationships/slide" Target="slides/slide28.xml"/><Relationship Id="rId56" Type="http://schemas.openxmlformats.org/officeDocument/2006/relationships/slide" Target="slides/slide36.xml"/><Relationship Id="rId64" Type="http://schemas.openxmlformats.org/officeDocument/2006/relationships/slide" Target="slides/slide44.xml"/><Relationship Id="rId69" Type="http://schemas.openxmlformats.org/officeDocument/2006/relationships/slide" Target="slides/slide49.xml"/><Relationship Id="rId77" Type="http://schemas.openxmlformats.org/officeDocument/2006/relationships/slide" Target="slides/slide57.xml"/><Relationship Id="rId100" Type="http://schemas.openxmlformats.org/officeDocument/2006/relationships/slide" Target="slides/slide80.xml"/><Relationship Id="rId105"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slide" Target="slides/slide31.xml"/><Relationship Id="rId72" Type="http://schemas.openxmlformats.org/officeDocument/2006/relationships/slide" Target="slides/slide52.xml"/><Relationship Id="rId80" Type="http://schemas.openxmlformats.org/officeDocument/2006/relationships/slide" Target="slides/slide60.xml"/><Relationship Id="rId85" Type="http://schemas.openxmlformats.org/officeDocument/2006/relationships/slide" Target="slides/slide65.xml"/><Relationship Id="rId93" Type="http://schemas.openxmlformats.org/officeDocument/2006/relationships/slide" Target="slides/slide73.xml"/><Relationship Id="rId98" Type="http://schemas.openxmlformats.org/officeDocument/2006/relationships/slide" Target="slides/slide7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5.xml"/><Relationship Id="rId33" Type="http://schemas.openxmlformats.org/officeDocument/2006/relationships/slide" Target="slides/slide13.xml"/><Relationship Id="rId38" Type="http://schemas.openxmlformats.org/officeDocument/2006/relationships/slide" Target="slides/slide18.xml"/><Relationship Id="rId46" Type="http://schemas.openxmlformats.org/officeDocument/2006/relationships/slide" Target="slides/slide26.xml"/><Relationship Id="rId59" Type="http://schemas.openxmlformats.org/officeDocument/2006/relationships/slide" Target="slides/slide39.xml"/><Relationship Id="rId67" Type="http://schemas.openxmlformats.org/officeDocument/2006/relationships/slide" Target="slides/slide47.xml"/><Relationship Id="rId103" Type="http://schemas.openxmlformats.org/officeDocument/2006/relationships/slide" Target="slides/slide83.xml"/><Relationship Id="rId108" Type="http://schemas.openxmlformats.org/officeDocument/2006/relationships/theme" Target="theme/theme1.xml"/><Relationship Id="rId20" Type="http://schemas.openxmlformats.org/officeDocument/2006/relationships/slideMaster" Target="slideMasters/slideMaster20.xml"/><Relationship Id="rId41" Type="http://schemas.openxmlformats.org/officeDocument/2006/relationships/slide" Target="slides/slide21.xml"/><Relationship Id="rId54" Type="http://schemas.openxmlformats.org/officeDocument/2006/relationships/slide" Target="slides/slide34.xml"/><Relationship Id="rId62" Type="http://schemas.openxmlformats.org/officeDocument/2006/relationships/slide" Target="slides/slide42.xml"/><Relationship Id="rId70" Type="http://schemas.openxmlformats.org/officeDocument/2006/relationships/slide" Target="slides/slide50.xml"/><Relationship Id="rId75" Type="http://schemas.openxmlformats.org/officeDocument/2006/relationships/slide" Target="slides/slide55.xml"/><Relationship Id="rId83" Type="http://schemas.openxmlformats.org/officeDocument/2006/relationships/slide" Target="slides/slide63.xml"/><Relationship Id="rId88" Type="http://schemas.openxmlformats.org/officeDocument/2006/relationships/slide" Target="slides/slide68.xml"/><Relationship Id="rId91" Type="http://schemas.openxmlformats.org/officeDocument/2006/relationships/slide" Target="slides/slide71.xml"/><Relationship Id="rId96" Type="http://schemas.openxmlformats.org/officeDocument/2006/relationships/slide" Target="slides/slide7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slide" Target="slides/slide8.xml"/><Relationship Id="rId36" Type="http://schemas.openxmlformats.org/officeDocument/2006/relationships/slide" Target="slides/slide16.xml"/><Relationship Id="rId49" Type="http://schemas.openxmlformats.org/officeDocument/2006/relationships/slide" Target="slides/slide29.xml"/><Relationship Id="rId57" Type="http://schemas.openxmlformats.org/officeDocument/2006/relationships/slide" Target="slides/slide37.xml"/><Relationship Id="rId106" Type="http://schemas.openxmlformats.org/officeDocument/2006/relationships/presProps" Target="presProps.xml"/><Relationship Id="rId10" Type="http://schemas.openxmlformats.org/officeDocument/2006/relationships/slideMaster" Target="slideMasters/slideMaster10.xml"/><Relationship Id="rId31" Type="http://schemas.openxmlformats.org/officeDocument/2006/relationships/slide" Target="slides/slide11.xml"/><Relationship Id="rId44" Type="http://schemas.openxmlformats.org/officeDocument/2006/relationships/slide" Target="slides/slide24.xml"/><Relationship Id="rId52" Type="http://schemas.openxmlformats.org/officeDocument/2006/relationships/slide" Target="slides/slide32.xml"/><Relationship Id="rId60" Type="http://schemas.openxmlformats.org/officeDocument/2006/relationships/slide" Target="slides/slide40.xml"/><Relationship Id="rId65" Type="http://schemas.openxmlformats.org/officeDocument/2006/relationships/slide" Target="slides/slide45.xml"/><Relationship Id="rId73" Type="http://schemas.openxmlformats.org/officeDocument/2006/relationships/slide" Target="slides/slide53.xml"/><Relationship Id="rId78" Type="http://schemas.openxmlformats.org/officeDocument/2006/relationships/slide" Target="slides/slide58.xml"/><Relationship Id="rId81" Type="http://schemas.openxmlformats.org/officeDocument/2006/relationships/slide" Target="slides/slide61.xml"/><Relationship Id="rId86" Type="http://schemas.openxmlformats.org/officeDocument/2006/relationships/slide" Target="slides/slide66.xml"/><Relationship Id="rId94" Type="http://schemas.openxmlformats.org/officeDocument/2006/relationships/slide" Target="slides/slide74.xml"/><Relationship Id="rId99" Type="http://schemas.openxmlformats.org/officeDocument/2006/relationships/slide" Target="slides/slide79.xml"/><Relationship Id="rId101" Type="http://schemas.openxmlformats.org/officeDocument/2006/relationships/slide" Target="slides/slide8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 Target="slides/slide19.xml"/><Relationship Id="rId109" Type="http://schemas.openxmlformats.org/officeDocument/2006/relationships/tableStyles" Target="tableStyles.xml"/><Relationship Id="rId34" Type="http://schemas.openxmlformats.org/officeDocument/2006/relationships/slide" Target="slides/slide14.xml"/><Relationship Id="rId50" Type="http://schemas.openxmlformats.org/officeDocument/2006/relationships/slide" Target="slides/slide30.xml"/><Relationship Id="rId55" Type="http://schemas.openxmlformats.org/officeDocument/2006/relationships/slide" Target="slides/slide35.xml"/><Relationship Id="rId76" Type="http://schemas.openxmlformats.org/officeDocument/2006/relationships/slide" Target="slides/slide56.xml"/><Relationship Id="rId97" Type="http://schemas.openxmlformats.org/officeDocument/2006/relationships/slide" Target="slides/slide77.xml"/><Relationship Id="rId104" Type="http://schemas.openxmlformats.org/officeDocument/2006/relationships/slide" Target="slides/slide84.xml"/><Relationship Id="rId7" Type="http://schemas.openxmlformats.org/officeDocument/2006/relationships/slideMaster" Target="slideMasters/slideMaster7.xml"/><Relationship Id="rId71" Type="http://schemas.openxmlformats.org/officeDocument/2006/relationships/slide" Target="slides/slide51.xml"/><Relationship Id="rId92" Type="http://schemas.openxmlformats.org/officeDocument/2006/relationships/slide" Target="slides/slide72.xml"/></Relationships>
</file>

<file path=ppt/_rels/viewProps.xml.rels><?xml version="1.0" encoding="UTF-8" standalone="yes"?>
<Relationships xmlns="http://schemas.openxmlformats.org/package/2006/relationships"><Relationship Id="rId1"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419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0339C228-DCE7-4ED4-B0D6-C192787E367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57066" indent="-291179" eaLnBrk="0" hangingPunct="0">
              <a:defRPr sz="3200">
                <a:solidFill>
                  <a:schemeClr val="tx1"/>
                </a:solidFill>
                <a:latin typeface="Arial" panose="020B0604020202020204" pitchFamily="34" charset="0"/>
              </a:defRPr>
            </a:lvl2pPr>
            <a:lvl3pPr marL="1164717" indent="-232943" eaLnBrk="0" hangingPunct="0">
              <a:defRPr sz="3200">
                <a:solidFill>
                  <a:schemeClr val="tx1"/>
                </a:solidFill>
                <a:latin typeface="Arial" panose="020B0604020202020204" pitchFamily="34" charset="0"/>
              </a:defRPr>
            </a:lvl3pPr>
            <a:lvl4pPr marL="1630604" indent="-232943" eaLnBrk="0" hangingPunct="0">
              <a:defRPr sz="3200">
                <a:solidFill>
                  <a:schemeClr val="tx1"/>
                </a:solidFill>
                <a:latin typeface="Arial" panose="020B0604020202020204" pitchFamily="34" charset="0"/>
              </a:defRPr>
            </a:lvl4pPr>
            <a:lvl5pPr marL="2096491" indent="-232943" eaLnBrk="0" hangingPunct="0">
              <a:defRPr sz="3200">
                <a:solidFill>
                  <a:schemeClr val="tx1"/>
                </a:solidFill>
                <a:latin typeface="Arial" panose="020B0604020202020204" pitchFamily="34" charset="0"/>
              </a:defRPr>
            </a:lvl5pPr>
            <a:lvl6pPr marL="2562377" indent="-232943" algn="ctr" eaLnBrk="0" fontAlgn="base" hangingPunct="0">
              <a:spcBef>
                <a:spcPct val="0"/>
              </a:spcBef>
              <a:spcAft>
                <a:spcPct val="0"/>
              </a:spcAft>
              <a:defRPr sz="3200">
                <a:solidFill>
                  <a:schemeClr val="tx1"/>
                </a:solidFill>
                <a:latin typeface="Arial" panose="020B0604020202020204" pitchFamily="34" charset="0"/>
              </a:defRPr>
            </a:lvl6pPr>
            <a:lvl7pPr marL="3028264" indent="-232943" algn="ctr" eaLnBrk="0" fontAlgn="base" hangingPunct="0">
              <a:spcBef>
                <a:spcPct val="0"/>
              </a:spcBef>
              <a:spcAft>
                <a:spcPct val="0"/>
              </a:spcAft>
              <a:defRPr sz="3200">
                <a:solidFill>
                  <a:schemeClr val="tx1"/>
                </a:solidFill>
                <a:latin typeface="Arial" panose="020B0604020202020204" pitchFamily="34" charset="0"/>
              </a:defRPr>
            </a:lvl7pPr>
            <a:lvl8pPr marL="3494151" indent="-232943" algn="ctr" eaLnBrk="0" fontAlgn="base" hangingPunct="0">
              <a:spcBef>
                <a:spcPct val="0"/>
              </a:spcBef>
              <a:spcAft>
                <a:spcPct val="0"/>
              </a:spcAft>
              <a:defRPr sz="3200">
                <a:solidFill>
                  <a:schemeClr val="tx1"/>
                </a:solidFill>
                <a:latin typeface="Arial" panose="020B0604020202020204" pitchFamily="34" charset="0"/>
              </a:defRPr>
            </a:lvl8pPr>
            <a:lvl9pPr marL="3960038" indent="-232943" algn="ctr"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extLst>
      <p:ext uri="{BB962C8B-B14F-4D97-AF65-F5344CB8AC3E}">
        <p14:creationId xmlns:p14="http://schemas.microsoft.com/office/powerpoint/2010/main" val="292647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F9B351-A716-4498-B827-D114B9078ABE}" type="slidenum">
              <a:rPr lang="en-US">
                <a:solidFill>
                  <a:srgbClr val="000000"/>
                </a:solidFill>
              </a:rPr>
              <a:pPr/>
              <a:t>45</a:t>
            </a:fld>
            <a:endParaRPr lang="en-US">
              <a:solidFill>
                <a:srgbClr val="000000"/>
              </a:solidFill>
            </a:endParaRPr>
          </a:p>
        </p:txBody>
      </p:sp>
      <p:sp>
        <p:nvSpPr>
          <p:cNvPr id="338946" name="Rectangle 2"/>
          <p:cNvSpPr>
            <a:spLocks noGrp="1" noRot="1" noChangeAspect="1" noChangeArrowheads="1" noTextEdit="1"/>
          </p:cNvSpPr>
          <p:nvPr>
            <p:ph type="sldImg"/>
          </p:nvPr>
        </p:nvSpPr>
        <p:spPr>
          <a:xfrm>
            <a:off x="1189038" y="703263"/>
            <a:ext cx="4632325" cy="3473450"/>
          </a:xfrm>
          <a:ln/>
        </p:spPr>
      </p:sp>
      <p:sp>
        <p:nvSpPr>
          <p:cNvPr id="33894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817414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00F2EB-C2D7-430C-B2D8-899D1266530D}" type="slidenum">
              <a:rPr lang="en-US"/>
              <a:pPr/>
              <a:t>56</a:t>
            </a:fld>
            <a:endParaRPr lang="en-US"/>
          </a:p>
        </p:txBody>
      </p:sp>
      <p:sp>
        <p:nvSpPr>
          <p:cNvPr id="355330" name="Rectangle 2"/>
          <p:cNvSpPr>
            <a:spLocks noGrp="1" noRot="1" noChangeAspect="1" noChangeArrowheads="1" noTextEdit="1"/>
          </p:cNvSpPr>
          <p:nvPr>
            <p:ph type="sldImg"/>
          </p:nvPr>
        </p:nvSpPr>
        <p:spPr>
          <a:xfrm>
            <a:off x="1189038" y="703263"/>
            <a:ext cx="4632325" cy="3473450"/>
          </a:xfrm>
          <a:ln/>
        </p:spPr>
      </p:sp>
      <p:sp>
        <p:nvSpPr>
          <p:cNvPr id="35533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578326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8633DE-B4CC-420D-8428-68CAA19810A2}" type="slidenum">
              <a:rPr lang="en-US"/>
              <a:pPr/>
              <a:t>57</a:t>
            </a:fld>
            <a:endParaRPr lang="en-US"/>
          </a:p>
        </p:txBody>
      </p:sp>
      <p:sp>
        <p:nvSpPr>
          <p:cNvPr id="356354" name="Rectangle 2"/>
          <p:cNvSpPr>
            <a:spLocks noGrp="1" noRot="1" noChangeAspect="1" noChangeArrowheads="1" noTextEdit="1"/>
          </p:cNvSpPr>
          <p:nvPr>
            <p:ph type="sldImg"/>
          </p:nvPr>
        </p:nvSpPr>
        <p:spPr>
          <a:xfrm>
            <a:off x="1189038" y="703263"/>
            <a:ext cx="4632325" cy="3473450"/>
          </a:xfrm>
          <a:ln/>
        </p:spPr>
      </p:sp>
      <p:sp>
        <p:nvSpPr>
          <p:cNvPr id="35635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62980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490BB8-EE36-4B71-9613-08310D806987}" type="slidenum">
              <a:rPr lang="en-US"/>
              <a:pPr/>
              <a:t>58</a:t>
            </a:fld>
            <a:endParaRPr lang="en-US"/>
          </a:p>
        </p:txBody>
      </p:sp>
      <p:sp>
        <p:nvSpPr>
          <p:cNvPr id="357378" name="Rectangle 2"/>
          <p:cNvSpPr>
            <a:spLocks noGrp="1" noRot="1" noChangeAspect="1" noChangeArrowheads="1" noTextEdit="1"/>
          </p:cNvSpPr>
          <p:nvPr>
            <p:ph type="sldImg"/>
          </p:nvPr>
        </p:nvSpPr>
        <p:spPr>
          <a:xfrm>
            <a:off x="1189038" y="703263"/>
            <a:ext cx="4632325" cy="3473450"/>
          </a:xfrm>
          <a:ln/>
        </p:spPr>
      </p:sp>
      <p:sp>
        <p:nvSpPr>
          <p:cNvPr id="35737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141486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60</a:t>
            </a:fld>
            <a:endParaRPr lang="en-GB" sz="1800" kern="0">
              <a:solidFill>
                <a:sysClr val="windowText" lastClr="000000"/>
              </a:solidFill>
            </a:endParaRPr>
          </a:p>
        </p:txBody>
      </p:sp>
    </p:spTree>
    <p:extLst>
      <p:ext uri="{BB962C8B-B14F-4D97-AF65-F5344CB8AC3E}">
        <p14:creationId xmlns:p14="http://schemas.microsoft.com/office/powerpoint/2010/main" val="3086683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61</a:t>
            </a:fld>
            <a:endParaRPr lang="en-GB" sz="1800" kern="0">
              <a:solidFill>
                <a:sysClr val="windowText" lastClr="000000"/>
              </a:solidFill>
            </a:endParaRPr>
          </a:p>
        </p:txBody>
      </p:sp>
    </p:spTree>
    <p:extLst>
      <p:ext uri="{BB962C8B-B14F-4D97-AF65-F5344CB8AC3E}">
        <p14:creationId xmlns:p14="http://schemas.microsoft.com/office/powerpoint/2010/main" val="2980882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62</a:t>
            </a:fld>
            <a:endParaRPr lang="en-GB" sz="1800" kern="0">
              <a:solidFill>
                <a:sysClr val="windowText" lastClr="000000"/>
              </a:solidFill>
            </a:endParaRPr>
          </a:p>
        </p:txBody>
      </p:sp>
    </p:spTree>
    <p:extLst>
      <p:ext uri="{BB962C8B-B14F-4D97-AF65-F5344CB8AC3E}">
        <p14:creationId xmlns:p14="http://schemas.microsoft.com/office/powerpoint/2010/main" val="307510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63</a:t>
            </a:fld>
            <a:endParaRPr lang="en-GB" sz="1800" kern="0">
              <a:solidFill>
                <a:sysClr val="windowText" lastClr="000000"/>
              </a:solidFill>
            </a:endParaRPr>
          </a:p>
        </p:txBody>
      </p:sp>
    </p:spTree>
    <p:extLst>
      <p:ext uri="{BB962C8B-B14F-4D97-AF65-F5344CB8AC3E}">
        <p14:creationId xmlns:p14="http://schemas.microsoft.com/office/powerpoint/2010/main" val="45119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64</a:t>
            </a:fld>
            <a:endParaRPr lang="en-GB" sz="1800" kern="0">
              <a:solidFill>
                <a:sysClr val="windowText" lastClr="000000"/>
              </a:solidFill>
            </a:endParaRPr>
          </a:p>
        </p:txBody>
      </p:sp>
    </p:spTree>
    <p:extLst>
      <p:ext uri="{BB962C8B-B14F-4D97-AF65-F5344CB8AC3E}">
        <p14:creationId xmlns:p14="http://schemas.microsoft.com/office/powerpoint/2010/main" val="2988790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65</a:t>
            </a:fld>
            <a:endParaRPr lang="en-GB" sz="1800" kern="0">
              <a:solidFill>
                <a:sysClr val="windowText" lastClr="000000"/>
              </a:solidFill>
            </a:endParaRPr>
          </a:p>
        </p:txBody>
      </p:sp>
    </p:spTree>
    <p:extLst>
      <p:ext uri="{BB962C8B-B14F-4D97-AF65-F5344CB8AC3E}">
        <p14:creationId xmlns:p14="http://schemas.microsoft.com/office/powerpoint/2010/main" val="283929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083CBD-8CF1-4714-A1CB-AA42A795B03F}" type="slidenum">
              <a:rPr lang="en-US">
                <a:solidFill>
                  <a:srgbClr val="000000"/>
                </a:solidFill>
              </a:rPr>
              <a:pPr/>
              <a:t>12</a:t>
            </a:fld>
            <a:endParaRPr lang="en-US">
              <a:solidFill>
                <a:srgbClr val="000000"/>
              </a:solidFill>
            </a:endParaRPr>
          </a:p>
        </p:txBody>
      </p:sp>
      <p:sp>
        <p:nvSpPr>
          <p:cNvPr id="307202" name="Rectangle 2"/>
          <p:cNvSpPr>
            <a:spLocks noGrp="1" noRot="1" noChangeAspect="1" noChangeArrowheads="1" noTextEdit="1"/>
          </p:cNvSpPr>
          <p:nvPr>
            <p:ph type="sldImg"/>
          </p:nvPr>
        </p:nvSpPr>
        <p:spPr>
          <a:xfrm>
            <a:off x="1189038" y="703263"/>
            <a:ext cx="4632325" cy="3473450"/>
          </a:xfrm>
          <a:ln/>
        </p:spPr>
      </p:sp>
      <p:sp>
        <p:nvSpPr>
          <p:cNvPr id="30720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8187659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defTabSz="931774" fontAlgn="auto">
              <a:spcBef>
                <a:spcPts val="0"/>
              </a:spcBef>
              <a:spcAft>
                <a:spcPts val="0"/>
              </a:spcAft>
              <a:defRPr/>
            </a:pPr>
            <a:fld id="{9A23D98E-C04C-4AA4-A211-4ABB68A5FCF3}" type="slidenum">
              <a:rPr lang="en-GB" sz="1800" kern="0">
                <a:solidFill>
                  <a:srgbClr val="000000"/>
                </a:solidFill>
              </a:rPr>
              <a:pPr defTabSz="931774" fontAlgn="auto">
                <a:spcBef>
                  <a:spcPts val="0"/>
                </a:spcBef>
                <a:spcAft>
                  <a:spcPts val="0"/>
                </a:spcAft>
                <a:defRPr/>
              </a:pPr>
              <a:t>84</a:t>
            </a:fld>
            <a:endParaRPr lang="en-GB" sz="1800" kern="0">
              <a:solidFill>
                <a:srgbClr val="000000"/>
              </a:solidFill>
            </a:endParaRPr>
          </a:p>
        </p:txBody>
      </p:sp>
      <p:sp>
        <p:nvSpPr>
          <p:cNvPr id="7171" name="Rectangle 2"/>
          <p:cNvSpPr>
            <a:spLocks noGrp="1" noRot="1" noChangeAspect="1" noChangeArrowheads="1" noTextEdit="1"/>
          </p:cNvSpPr>
          <p:nvPr>
            <p:ph type="sldImg"/>
          </p:nvPr>
        </p:nvSpPr>
        <p:spPr>
          <a:xfrm>
            <a:off x="1189038" y="703263"/>
            <a:ext cx="4632325" cy="347345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43761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5753ED4-881E-4D26-9AC2-73070988BEA7}" type="slidenum">
              <a:rPr lang="en-US" smtClean="0"/>
              <a:pPr/>
              <a:t>13</a:t>
            </a:fld>
            <a:endParaRPr lang="en-US"/>
          </a:p>
        </p:txBody>
      </p:sp>
      <p:sp>
        <p:nvSpPr>
          <p:cNvPr id="16387" name="Rectangle 2"/>
          <p:cNvSpPr>
            <a:spLocks noGrp="1" noRot="1" noChangeAspect="1" noChangeArrowheads="1" noTextEdit="1"/>
          </p:cNvSpPr>
          <p:nvPr>
            <p:ph type="sldImg"/>
          </p:nvPr>
        </p:nvSpPr>
        <p:spPr>
          <a:xfrm>
            <a:off x="1189038" y="703263"/>
            <a:ext cx="4632325" cy="3473450"/>
          </a:xfrm>
          <a:ln/>
        </p:spPr>
      </p:sp>
      <p:sp>
        <p:nvSpPr>
          <p:cNvPr id="16388" name="Rectangle 3"/>
          <p:cNvSpPr>
            <a:spLocks noGrp="1" noChangeArrowheads="1"/>
          </p:cNvSpPr>
          <p:nvPr>
            <p:ph type="body" idx="1"/>
          </p:nvPr>
        </p:nvSpPr>
        <p:spPr>
          <a:noFill/>
          <a:ln/>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28DD6D-F61D-4B38-8F17-9DD3BB25EFBF}" type="slidenum">
              <a:rPr lang="en-US">
                <a:solidFill>
                  <a:srgbClr val="000000"/>
                </a:solidFill>
              </a:rPr>
              <a:pPr/>
              <a:t>17</a:t>
            </a:fld>
            <a:endParaRPr lang="en-US">
              <a:solidFill>
                <a:srgbClr val="000000"/>
              </a:solidFill>
            </a:endParaRPr>
          </a:p>
        </p:txBody>
      </p:sp>
      <p:sp>
        <p:nvSpPr>
          <p:cNvPr id="317442" name="Rectangle 2"/>
          <p:cNvSpPr>
            <a:spLocks noGrp="1" noRot="1" noChangeAspect="1" noChangeArrowheads="1" noTextEdit="1"/>
          </p:cNvSpPr>
          <p:nvPr>
            <p:ph type="sldImg"/>
          </p:nvPr>
        </p:nvSpPr>
        <p:spPr>
          <a:xfrm>
            <a:off x="1189038" y="703263"/>
            <a:ext cx="4632325" cy="3473450"/>
          </a:xfrm>
          <a:ln/>
        </p:spPr>
      </p:sp>
      <p:sp>
        <p:nvSpPr>
          <p:cNvPr id="31744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799306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BB01C2-1461-43DE-B6CB-B936C299DDE6}" type="slidenum">
              <a:rPr lang="en-US">
                <a:solidFill>
                  <a:srgbClr val="000000"/>
                </a:solidFill>
              </a:rPr>
              <a:pPr/>
              <a:t>18</a:t>
            </a:fld>
            <a:endParaRPr lang="en-US">
              <a:solidFill>
                <a:srgbClr val="000000"/>
              </a:solidFill>
            </a:endParaRPr>
          </a:p>
        </p:txBody>
      </p:sp>
      <p:sp>
        <p:nvSpPr>
          <p:cNvPr id="395266" name="Rectangle 2"/>
          <p:cNvSpPr>
            <a:spLocks noGrp="1" noRot="1" noChangeAspect="1" noChangeArrowheads="1" noTextEdit="1"/>
          </p:cNvSpPr>
          <p:nvPr>
            <p:ph type="sldImg"/>
          </p:nvPr>
        </p:nvSpPr>
        <p:spPr>
          <a:xfrm>
            <a:off x="1189038" y="703263"/>
            <a:ext cx="4632325" cy="3473450"/>
          </a:xfrm>
          <a:ln/>
        </p:spPr>
      </p:sp>
      <p:sp>
        <p:nvSpPr>
          <p:cNvPr id="39526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139412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CA9BFA2-5A1B-4478-BD73-FE75D672A801}" type="slidenum">
              <a:rPr lang="en-GB">
                <a:solidFill>
                  <a:srgbClr val="000000"/>
                </a:solidFill>
              </a:rPr>
              <a:pPr defTabSz="931774">
                <a:defRPr/>
              </a:pPr>
              <a:t>19</a:t>
            </a:fld>
            <a:endParaRPr lang="en-GB" dirty="0">
              <a:solidFill>
                <a:srgbClr val="000000"/>
              </a:solidFill>
            </a:endParaRPr>
          </a:p>
        </p:txBody>
      </p:sp>
    </p:spTree>
    <p:extLst>
      <p:ext uri="{BB962C8B-B14F-4D97-AF65-F5344CB8AC3E}">
        <p14:creationId xmlns:p14="http://schemas.microsoft.com/office/powerpoint/2010/main" val="572867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CA9BFA2-5A1B-4478-BD73-FE75D672A801}" type="slidenum">
              <a:rPr lang="en-GB">
                <a:solidFill>
                  <a:srgbClr val="000000"/>
                </a:solidFill>
              </a:rPr>
              <a:pPr defTabSz="931774">
                <a:defRPr/>
              </a:pPr>
              <a:t>20</a:t>
            </a:fld>
            <a:endParaRPr lang="en-GB" dirty="0">
              <a:solidFill>
                <a:srgbClr val="000000"/>
              </a:solidFill>
            </a:endParaRPr>
          </a:p>
        </p:txBody>
      </p:sp>
    </p:spTree>
    <p:extLst>
      <p:ext uri="{BB962C8B-B14F-4D97-AF65-F5344CB8AC3E}">
        <p14:creationId xmlns:p14="http://schemas.microsoft.com/office/powerpoint/2010/main" val="418718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542D63-5BEB-4723-931F-C9665CA862B4}" type="slidenum">
              <a:rPr lang="en-US"/>
              <a:pPr/>
              <a:t>21</a:t>
            </a:fld>
            <a:endParaRPr lang="en-US"/>
          </a:p>
        </p:txBody>
      </p:sp>
      <p:sp>
        <p:nvSpPr>
          <p:cNvPr id="408578" name="Rectangle 2"/>
          <p:cNvSpPr>
            <a:spLocks noGrp="1" noRot="1" noChangeAspect="1" noChangeArrowheads="1" noTextEdit="1"/>
          </p:cNvSpPr>
          <p:nvPr>
            <p:ph type="sldImg"/>
          </p:nvPr>
        </p:nvSpPr>
        <p:spPr>
          <a:xfrm>
            <a:off x="1189038" y="703263"/>
            <a:ext cx="4632325" cy="3473450"/>
          </a:xfrm>
          <a:ln/>
        </p:spPr>
      </p:sp>
      <p:sp>
        <p:nvSpPr>
          <p:cNvPr id="40857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981698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8469F-67B1-407D-BAC0-72EA817A92F8}" type="slidenum">
              <a:rPr lang="en-US"/>
              <a:pPr/>
              <a:t>22</a:t>
            </a:fld>
            <a:endParaRPr lang="en-US"/>
          </a:p>
        </p:txBody>
      </p:sp>
      <p:sp>
        <p:nvSpPr>
          <p:cNvPr id="319490" name="Rectangle 2"/>
          <p:cNvSpPr>
            <a:spLocks noGrp="1" noRot="1" noChangeAspect="1" noChangeArrowheads="1" noTextEdit="1"/>
          </p:cNvSpPr>
          <p:nvPr>
            <p:ph type="sldImg"/>
          </p:nvPr>
        </p:nvSpPr>
        <p:spPr>
          <a:xfrm>
            <a:off x="1189038" y="703263"/>
            <a:ext cx="4632325" cy="3473450"/>
          </a:xfrm>
          <a:ln/>
        </p:spPr>
      </p:sp>
      <p:sp>
        <p:nvSpPr>
          <p:cNvPr id="31949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516831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C5F5AD9-3FA3-43DF-AF90-C87081213F57}" type="datetimeFigureOut">
              <a:rPr lang="en-US"/>
              <a:pPr>
                <a:defRPr/>
              </a:pPr>
              <a:t>5/16/2019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758CEF-0C5D-49F0-A4A6-71891C8D650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6E56F41-B958-4A4D-9CD0-47CDE6BE84A3}" type="datetimeFigureOut">
              <a:rPr lang="en-US"/>
              <a:pPr>
                <a:defRPr/>
              </a:pPr>
              <a:t>5/16/2019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B2F532F-0829-49AF-B313-2DDBAA34A4F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F2745D-78C4-4CB6-9589-6E94E137F3C5}" type="datetimeFigureOut">
              <a:rPr lang="en-US"/>
              <a:pPr>
                <a:defRPr/>
              </a:pPr>
              <a:t>5/16/2019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AA51078-4A6E-4968-9AF5-3E30C27C668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C6C63E6-6F99-402C-BE7D-187A8511F4D9}" type="datetimeFigureOut">
              <a:rPr lang="en-US"/>
              <a:pPr>
                <a:defRPr/>
              </a:pPr>
              <a:t>5/16/2019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3CE839-BDAC-485A-894A-B8F68FCA2FB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C8EC742-6569-4A16-8FE4-775AA86AC77C}" type="datetimeFigureOut">
              <a:rPr lang="en-US"/>
              <a:pPr>
                <a:defRPr/>
              </a:pPr>
              <a:t>5/16/2019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0E7660-B0E7-42AF-9F7F-B3669319AE0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AEF5A67-F7D6-4C88-9131-62C9220BF5D9}" type="datetimeFigureOut">
              <a:rPr lang="en-US"/>
              <a:pPr>
                <a:defRPr/>
              </a:pPr>
              <a:t>5/16/2019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6F5618-ED01-45A8-9B51-29701B9CA20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21F2EAB-D4E7-4062-92F9-EA74DF83231A}" type="datetimeFigureOut">
              <a:rPr lang="en-US"/>
              <a:pPr>
                <a:defRPr/>
              </a:pPr>
              <a:t>5/16/2019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862B7F-79BD-46A4-875A-9629A9721C5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15D6DB75-0499-49DE-A5F6-2F76A0DD07EC}" type="datetime2">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Thursday, 16 May 2019</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
        <p:nvSpPr>
          <p:cNvPr id="3" name="Rectangle 18"/>
          <p:cNvSpPr>
            <a:spLocks noGrp="1" noChangeArrowheads="1"/>
          </p:cNvSpPr>
          <p:nvPr>
            <p:ph type="ftr" sz="quarter" idx="11"/>
          </p:nvPr>
        </p:nvSpPr>
        <p:spPr>
          <a:xfrm>
            <a:off x="3511550" y="6330950"/>
            <a:ext cx="2882900" cy="442913"/>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GB" sz="2400" b="0" i="0" u="none" strike="noStrike" kern="0" cap="none" spc="0" normalizeH="0" baseline="0" noProof="0">
                <a:ln>
                  <a:noFill/>
                </a:ln>
                <a:solidFill>
                  <a:srgbClr val="FFFFFF"/>
                </a:solidFill>
                <a:effectLst/>
                <a:uLnTx/>
                <a:uFillTx/>
                <a:latin typeface="Tahoma" pitchFamily="34" charset="0"/>
                <a:ea typeface="+mn-ea"/>
                <a:cs typeface="+mn-cs"/>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5AD808E0-68C8-4DE2-8472-D3274C1776DA}" type="slidenum">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Tree>
    <p:extLst>
      <p:ext uri="{BB962C8B-B14F-4D97-AF65-F5344CB8AC3E}">
        <p14:creationId xmlns:p14="http://schemas.microsoft.com/office/powerpoint/2010/main" val="2592893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6BF405E3-5FD4-429E-9303-BCB30466977A}" type="datetime1">
              <a:rPr kumimoji="0" lang="en-GB"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16/05/2019</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F18B3D2-DCBE-4955-9C96-34A96C43EFEB}" type="slidenum">
              <a:rPr kumimoji="0" lang="en-GB" altLang="en-US" sz="10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0454265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11151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5301130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1176121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09743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0566236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814121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5/16/2019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5558006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9123135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390455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150886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74117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374807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91981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16/05/2019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882397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25212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3D4805C-0706-4E8A-903C-DD1764124E3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16/05/2019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562E1C-F601-441A-ABCE-30B27091990D}"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022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a:xfrm>
            <a:off x="4114800" y="6415088"/>
            <a:ext cx="4178300" cy="442912"/>
          </a:xfrm>
          <a:prstGeom prst="rect">
            <a:avLst/>
          </a:prstGeom>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1"/>
          </p:nvPr>
        </p:nvSpPr>
        <p:spPr>
          <a:xfrm>
            <a:off x="6858000" y="6323013"/>
            <a:ext cx="1905000" cy="457200"/>
          </a:xfrm>
          <a:prstGeom prst="rect">
            <a:avLst/>
          </a:prstGeom>
        </p:spPr>
        <p:txBody>
          <a:bodyPr/>
          <a:lstStyle>
            <a:lvl1pPr>
              <a:defRPr/>
            </a:lvl1pPr>
          </a:lstStyle>
          <a:p>
            <a:endParaRPr lang="en-GB">
              <a:solidFill>
                <a:srgbClr val="000000"/>
              </a:solidFill>
            </a:endParaRPr>
          </a:p>
        </p:txBody>
      </p:sp>
      <p:sp>
        <p:nvSpPr>
          <p:cNvPr id="5" name="Date Placeholder 4"/>
          <p:cNvSpPr>
            <a:spLocks noGrp="1"/>
          </p:cNvSpPr>
          <p:nvPr>
            <p:ph type="dt" sz="half" idx="12"/>
          </p:nvPr>
        </p:nvSpPr>
        <p:spPr>
          <a:xfrm>
            <a:off x="0" y="6407150"/>
            <a:ext cx="1739900" cy="450850"/>
          </a:xfrm>
          <a:prstGeom prst="rect">
            <a:avLst/>
          </a:prstGeom>
        </p:spPr>
        <p:txBody>
          <a:bodyPr/>
          <a:lstStyle>
            <a:lvl1pPr>
              <a:defRPr/>
            </a:lvl1pPr>
          </a:lstStyle>
          <a:p>
            <a:fld id="{2E5B348F-23B7-4242-92BC-D1A72D5F0F37}" type="datetime2">
              <a:rPr lang="en-US" smtClean="0">
                <a:solidFill>
                  <a:srgbClr val="000000"/>
                </a:solidFill>
              </a:rPr>
              <a:pPr/>
              <a:t>Thursday, May 16, 2019</a:t>
            </a:fld>
            <a:endParaRPr lang="en-US">
              <a:solidFill>
                <a:srgbClr val="000000"/>
              </a:solidFill>
            </a:endParaRPr>
          </a:p>
        </p:txBody>
      </p:sp>
    </p:spTree>
    <p:extLst>
      <p:ext uri="{BB962C8B-B14F-4D97-AF65-F5344CB8AC3E}">
        <p14:creationId xmlns:p14="http://schemas.microsoft.com/office/powerpoint/2010/main" val="437931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F07570E-5A40-4781-9604-8CFAA346B446}" type="datetimeFigureOut">
              <a:rPr lang="en-US"/>
              <a:pPr>
                <a:defRPr/>
              </a:pPr>
              <a:t>5/16/2019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C9DD67-B617-4DAD-A1A9-6BF82C61BC3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a:t>Click to edit Master title style</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05523C4-10C0-4E34-A210-3EB313A97BFB}" type="datetimeFigureOut">
              <a:rPr lang="en-US"/>
              <a:pPr>
                <a:defRPr/>
              </a:pPr>
              <a:t>5/16/2019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F0535B-75E9-4CB3-B0E4-0AC422270E0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7ED1A8C-DE94-48BE-A56F-4256216CC452}" type="datetimeFigureOut">
              <a:rPr lang="en-US"/>
              <a:pPr>
                <a:defRPr/>
              </a:pPr>
              <a:t>5/16/2019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C9A1B1-0B1B-48DE-B7D0-4B11B6B685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3.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4.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5.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6.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7.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8.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9.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30.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31.xml"/></Relationships>
</file>

<file path=ppt/slideMasters/_rels/slideMaster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9.xml"/><Relationship Id="rId1" Type="http://schemas.openxmlformats.org/officeDocument/2006/relationships/slideLayout" Target="../slideLayouts/slideLayout32.xml"/></Relationships>
</file>

<file path=ppt/slideMasters/_rels/slideMaster2.xml.rels><?xml version="1.0" encoding="UTF-8" standalone="yes"?>
<Relationships xmlns="http://schemas.openxmlformats.org/package/2006/relationships"><Relationship Id="rId8" Type="http://schemas.openxmlformats.org/officeDocument/2006/relationships/hyperlink" Target="../Organising%20your%20studies/organising%20choices.ppt" TargetMode="External"/><Relationship Id="rId3" Type="http://schemas.openxmlformats.org/officeDocument/2006/relationships/slideLayout" Target="../slideLayouts/slideLayout5.xml"/><Relationship Id="rId7" Type="http://schemas.openxmlformats.org/officeDocument/2006/relationships/hyperlink" Target="Choices&#8230;.ppt" TargetMode="Externa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hyperlink" Target="coffee.ppt" TargetMode="External"/><Relationship Id="rId5" Type="http://schemas.openxmlformats.org/officeDocument/2006/relationships/hyperlink" Target="00%20main%20menu.ppt" TargetMode="External"/><Relationship Id="rId4" Type="http://schemas.openxmlformats.org/officeDocument/2006/relationships/theme" Target="../theme/theme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1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847" r:id="rId1"/>
    <p:sldLayoutId id="2147483911"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390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390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1147698269"/>
      </p:ext>
    </p:extLst>
  </p:cSld>
  <p:clrMap bg1="lt1" tx1="dk1" bg2="lt2" tx2="dk2" accent1="accent1" accent2="accent2" accent3="accent3" accent4="accent4" accent5="accent5" accent6="accent6" hlink="hlink" folHlink="folHlink"/>
  <p:sldLayoutIdLst>
    <p:sldLayoutId id="2147483928"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992856407"/>
      </p:ext>
    </p:extLst>
  </p:cSld>
  <p:clrMap bg1="lt1" tx1="dk1" bg2="lt2" tx2="dk2" accent1="accent1" accent2="accent2" accent3="accent3" accent4="accent4" accent5="accent5" accent6="accent6" hlink="hlink" folHlink="folHlink"/>
  <p:sldLayoutIdLst>
    <p:sldLayoutId id="214748393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552596041"/>
      </p:ext>
    </p:extLst>
  </p:cSld>
  <p:clrMap bg1="lt1" tx1="dk1" bg2="lt2" tx2="dk2" accent1="accent1" accent2="accent2" accent3="accent3" accent4="accent4" accent5="accent5" accent6="accent6" hlink="hlink" folHlink="folHlink"/>
  <p:sldLayoutIdLst>
    <p:sldLayoutId id="214748393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116212472"/>
      </p:ext>
    </p:extLst>
  </p:cSld>
  <p:clrMap bg1="lt1" tx1="dk1" bg2="lt2" tx2="dk2" accent1="accent1" accent2="accent2" accent3="accent3" accent4="accent4" accent5="accent5" accent6="accent6" hlink="hlink" folHlink="folHlink"/>
  <p:sldLayoutIdLst>
    <p:sldLayoutId id="214748393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132566522"/>
      </p:ext>
    </p:extLst>
  </p:cSld>
  <p:clrMap bg1="lt1" tx1="dk1" bg2="lt2" tx2="dk2" accent1="accent1" accent2="accent2" accent3="accent3" accent4="accent4" accent5="accent5" accent6="accent6" hlink="hlink" folHlink="folHlink"/>
  <p:sldLayoutIdLst>
    <p:sldLayoutId id="2147483938"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4108160206"/>
      </p:ext>
    </p:extLst>
  </p:cSld>
  <p:clrMap bg1="lt1" tx1="dk1" bg2="lt2" tx2="dk2" accent1="accent1" accent2="accent2" accent3="accent3" accent4="accent4" accent5="accent5" accent6="accent6" hlink="hlink" folHlink="folHlink"/>
  <p:sldLayoutIdLst>
    <p:sldLayoutId id="214748394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425334620"/>
      </p:ext>
    </p:extLst>
  </p:cSld>
  <p:clrMap bg1="lt1" tx1="dk1" bg2="lt2" tx2="dk2" accent1="accent1" accent2="accent2" accent3="accent3" accent4="accent4" accent5="accent5" accent6="accent6" hlink="hlink" folHlink="folHlink"/>
  <p:sldLayoutIdLst>
    <p:sldLayoutId id="2147483942"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883702831"/>
      </p:ext>
    </p:extLst>
  </p:cSld>
  <p:clrMap bg1="lt1" tx1="dk1" bg2="lt2" tx2="dk2" accent1="accent1" accent2="accent2" accent3="accent3" accent4="accent4" accent5="accent5" accent6="accent6" hlink="hlink" folHlink="folHlink"/>
  <p:sldLayoutIdLst>
    <p:sldLayoutId id="214748394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16/05/2019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929999988"/>
      </p:ext>
    </p:extLst>
  </p:cSld>
  <p:clrMap bg1="lt1" tx1="dk1" bg2="lt2" tx2="dk2" accent1="accent1" accent2="accent2" accent3="accent3" accent4="accent4" accent5="accent5" accent6="accent6" hlink="hlink" folHlink="folHlink"/>
  <p:sldLayoutIdLst>
    <p:sldLayoutId id="214748394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16/05/2019</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extLst>
      <p:ext uri="{BB962C8B-B14F-4D97-AF65-F5344CB8AC3E}">
        <p14:creationId xmlns:p14="http://schemas.microsoft.com/office/powerpoint/2010/main" val="4259681282"/>
      </p:ext>
    </p:extLst>
  </p:cSld>
  <p:clrMap bg1="lt1" tx1="dk1" bg2="lt2" tx2="dk2" accent1="accent1" accent2="accent2" accent3="accent3" accent4="accent4" accent5="accent5" accent6="accent6" hlink="hlink" folHlink="folHlink"/>
  <p:sldLayoutIdLst>
    <p:sldLayoutId id="2147483950" r:id="rId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5"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6"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7"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8"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5"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 id="2147483912" r:id="rId3"/>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4805C-0706-4E8A-903C-DD1764124E35}" type="datetimeFigureOut">
              <a:rPr lang="en-GB" smtClean="0"/>
              <a:t>16/05/2019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62E1C-F601-441A-ABCE-30B27091990D}" type="slidenum">
              <a:rPr lang="en-GB" smtClean="0"/>
              <a:t>‹#›</a:t>
            </a:fld>
            <a:endParaRPr lang="en-GB"/>
          </a:p>
        </p:txBody>
      </p:sp>
    </p:spTree>
    <p:extLst>
      <p:ext uri="{BB962C8B-B14F-4D97-AF65-F5344CB8AC3E}">
        <p14:creationId xmlns:p14="http://schemas.microsoft.com/office/powerpoint/2010/main" val="2465534497"/>
      </p:ext>
    </p:extLst>
  </p:cSld>
  <p:clrMap bg1="lt1" tx1="dk1" bg2="lt2" tx2="dk2" accent1="accent1" accent2="accent2" accent3="accent3" accent4="accent4" accent5="accent5" accent6="accent6" hlink="hlink" folHlink="folHlink"/>
  <p:sldLayoutIdLst>
    <p:sldLayoutId id="214748395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A05AF16-4932-4EE1-938A-62E4C3C44C45}" type="datetimeFigureOut">
              <a:rPr lang="en-US"/>
              <a:pPr>
                <a:defRPr/>
              </a:pPr>
              <a:t>5/16/2019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Lst>
      </p:bldP>
    </p:bldLst>
  </p:timing>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extLst>
      <p:ext uri="{BB962C8B-B14F-4D97-AF65-F5344CB8AC3E}">
        <p14:creationId xmlns:p14="http://schemas.microsoft.com/office/powerpoint/2010/main" val="2306763503"/>
      </p:ext>
    </p:extLst>
  </p:cSld>
  <p:clrMap bg1="dk1" tx1="lt1" bg2="dk2" tx2="lt2" accent1="accent1" accent2="accent2" accent3="accent3" accent4="accent4" accent5="accent5" accent6="accent6" hlink="hlink" folHlink="folHlink"/>
  <p:sldLayoutIdLst>
    <p:sldLayoutId id="214748391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16/05/2019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454862443"/>
      </p:ext>
    </p:extLst>
  </p:cSld>
  <p:clrMap bg1="lt1" tx1="dk1" bg2="lt2" tx2="dk2" accent1="accent1" accent2="accent2" accent3="accent3" accent4="accent4" accent5="accent5" accent6="accent6" hlink="hlink" folHlink="folHlink"/>
  <p:sldLayoutIdLst>
    <p:sldLayoutId id="21474839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1005001035"/>
      </p:ext>
    </p:extLst>
  </p:cSld>
  <p:clrMap bg1="lt1" tx1="dk1" bg2="lt2" tx2="dk2" accent1="accent1" accent2="accent2" accent3="accent3" accent4="accent4" accent5="accent5" accent6="accent6" hlink="hlink" folHlink="folHlink"/>
  <p:sldLayoutIdLst>
    <p:sldLayoutId id="214748392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370723037"/>
      </p:ext>
    </p:extLst>
  </p:cSld>
  <p:clrMap bg1="lt1" tx1="dk1" bg2="lt2" tx2="dk2" accent1="accent1" accent2="accent2" accent3="accent3" accent4="accent4" accent5="accent5" accent6="accent6" hlink="hlink" folHlink="folHlink"/>
  <p:sldLayoutIdLst>
    <p:sldLayoutId id="2147483922"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405791671"/>
      </p:ext>
    </p:extLst>
  </p:cSld>
  <p:clrMap bg1="lt1" tx1="dk1" bg2="lt2" tx2="dk2" accent1="accent1" accent2="accent2" accent3="accent3" accent4="accent4" accent5="accent5" accent6="accent6" hlink="hlink" folHlink="folHlink"/>
  <p:sldLayoutIdLst>
    <p:sldLayoutId id="214748392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5/16/2019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975321085"/>
      </p:ext>
    </p:extLst>
  </p:cSld>
  <p:clrMap bg1="lt1" tx1="dk1" bg2="lt2" tx2="dk2" accent1="accent1" accent2="accent2" accent3="accent3" accent4="accent4" accent5="accent5" accent6="accent6" hlink="hlink" folHlink="folHlink"/>
  <p:sldLayoutIdLst>
    <p:sldLayoutId id="214748392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file:///C:\Users\Phil\Desktop\current%20stuff\brunel%20pieces%203\awat.ppt"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1.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42.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hyperlink" Target="http://www.heacademy.ac.uk/assets/documents/assessment/A_Marked_Improvement.pdf" TargetMode="External"/><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latin typeface="+mn-lt"/>
              </a:rPr>
              <a:t>Getting published about learning and teaching</a:t>
            </a:r>
            <a:endParaRPr lang="en-GB" altLang="en-US" sz="4000" dirty="0">
              <a:latin typeface="+mn-lt"/>
            </a:endParaRPr>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chemeClr val="tx2">
                    <a:lumMod val="60000"/>
                    <a:lumOff val="40000"/>
                  </a:schemeClr>
                </a:solidFill>
              </a:rPr>
              <a:t>Leeds </a:t>
            </a:r>
            <a:r>
              <a:rPr lang="en-GB" dirty="0">
                <a:solidFill>
                  <a:schemeClr val="tx2">
                    <a:lumMod val="60000"/>
                    <a:lumOff val="40000"/>
                  </a:schemeClr>
                </a:solidFill>
              </a:rPr>
              <a:t>B</a:t>
            </a:r>
            <a:r>
              <a:rPr lang="en-GB" b="1" dirty="0">
                <a:solidFill>
                  <a:schemeClr val="tx2">
                    <a:lumMod val="60000"/>
                    <a:lumOff val="40000"/>
                  </a:schemeClr>
                </a:solidFill>
              </a:rPr>
              <a:t>eckett University</a:t>
            </a:r>
          </a:p>
          <a:p>
            <a:pPr algn="ctr" eaLnBrk="1" hangingPunct="1">
              <a:defRPr/>
            </a:pPr>
            <a:r>
              <a:rPr lang="en-GB" b="1" dirty="0">
                <a:solidFill>
                  <a:schemeClr val="tx2">
                    <a:lumMod val="60000"/>
                    <a:lumOff val="40000"/>
                  </a:schemeClr>
                </a:solidFill>
              </a:rPr>
              <a:t>4</a:t>
            </a:r>
            <a:r>
              <a:rPr lang="en-GB" b="1" baseline="30000" dirty="0">
                <a:solidFill>
                  <a:schemeClr val="tx2">
                    <a:lumMod val="60000"/>
                    <a:lumOff val="40000"/>
                  </a:schemeClr>
                </a:solidFill>
              </a:rPr>
              <a:t>th</a:t>
            </a:r>
            <a:r>
              <a:rPr lang="en-GB" b="1" dirty="0">
                <a:solidFill>
                  <a:schemeClr val="tx2">
                    <a:lumMod val="60000"/>
                    <a:lumOff val="40000"/>
                  </a:schemeClr>
                </a:solidFill>
              </a:rPr>
              <a:t>-5</a:t>
            </a:r>
            <a:r>
              <a:rPr lang="en-GB" b="1" baseline="30000" dirty="0">
                <a:solidFill>
                  <a:schemeClr val="tx2">
                    <a:lumMod val="60000"/>
                    <a:lumOff val="40000"/>
                  </a:schemeClr>
                </a:solidFill>
              </a:rPr>
              <a:t>th</a:t>
            </a:r>
            <a:r>
              <a:rPr lang="en-GB" b="1" dirty="0">
                <a:solidFill>
                  <a:schemeClr val="tx2">
                    <a:lumMod val="60000"/>
                    <a:lumOff val="40000"/>
                  </a:schemeClr>
                </a:solidFill>
              </a:rPr>
              <a:t> July 2019</a:t>
            </a:r>
          </a:p>
          <a:p>
            <a:pPr algn="ctr" eaLnBrk="1" hangingPunct="1">
              <a:defRPr/>
            </a:pPr>
            <a:r>
              <a:rPr lang="en-GB" b="1" dirty="0"/>
              <a:t>Sally Brown </a:t>
            </a:r>
          </a:p>
          <a:p>
            <a:pPr algn="ctr" eaLnBrk="1" hangingPunct="1">
              <a:defRPr/>
            </a:pPr>
            <a:r>
              <a:rPr lang="en-GB" sz="2400" b="1" dirty="0"/>
              <a:t>@</a:t>
            </a:r>
            <a:r>
              <a:rPr lang="en-GB" sz="2400" b="1" dirty="0" err="1"/>
              <a:t>ProfSallyBrown</a:t>
            </a:r>
            <a:r>
              <a:rPr lang="en-GB" sz="2400" b="1" dirty="0"/>
              <a:t> </a:t>
            </a:r>
            <a:r>
              <a:rPr lang="en-GB" sz="2400" dirty="0"/>
              <a:t>	</a:t>
            </a:r>
            <a:r>
              <a:rPr lang="en-GB" sz="2400" b="1" dirty="0"/>
              <a:t>http://sally-brown.net</a:t>
            </a:r>
          </a:p>
          <a:p>
            <a:pPr algn="ctr" eaLnBrk="1" hangingPunct="1">
              <a:defRPr/>
            </a:pPr>
            <a:r>
              <a:rPr lang="en-GB" b="1" dirty="0"/>
              <a:t>Phil Race </a:t>
            </a:r>
          </a:p>
          <a:p>
            <a:pPr algn="ctr" eaLnBrk="1" hangingPunct="1">
              <a:defRPr/>
            </a:pPr>
            <a:r>
              <a:rPr lang="en-GB" sz="2400" b="1" dirty="0"/>
              <a:t>@</a:t>
            </a:r>
            <a:r>
              <a:rPr lang="en-GB" sz="2400" b="1" dirty="0" err="1"/>
              <a:t>RacePhil</a:t>
            </a:r>
            <a:r>
              <a:rPr lang="en-GB" sz="2400" b="1" dirty="0"/>
              <a:t> </a:t>
            </a:r>
            <a:r>
              <a:rPr lang="en-GB" sz="2400" dirty="0"/>
              <a:t>	http://</a:t>
            </a:r>
            <a:r>
              <a:rPr lang="en-GB" sz="2400" b="1" dirty="0"/>
              <a:t>phil-race.co.uk </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latin typeface="+mn-lt"/>
            </a:endParaRPr>
          </a:p>
        </p:txBody>
      </p:sp>
    </p:spTree>
    <p:extLst>
      <p:ext uri="{BB962C8B-B14F-4D97-AF65-F5344CB8AC3E}">
        <p14:creationId xmlns:p14="http://schemas.microsoft.com/office/powerpoint/2010/main" val="2815908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50825" y="188913"/>
            <a:ext cx="8713788" cy="50370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Outlets for publications: a hierarchy</a:t>
            </a:r>
            <a:endParaRPr lang="en-GB" altLang="en-US" sz="3600" dirty="0"/>
          </a:p>
        </p:txBody>
      </p:sp>
      <p:sp>
        <p:nvSpPr>
          <p:cNvPr id="28675" name="Rectangle 3"/>
          <p:cNvSpPr>
            <a:spLocks noGrp="1" noChangeArrowheads="1"/>
          </p:cNvSpPr>
          <p:nvPr>
            <p:ph type="body" idx="1"/>
          </p:nvPr>
        </p:nvSpPr>
        <p:spPr>
          <a:xfrm>
            <a:off x="358775" y="836641"/>
            <a:ext cx="8605838" cy="5030760"/>
          </a:xfrm>
        </p:spPr>
        <p:txBody>
          <a:bodyPr/>
          <a:lstStyle/>
          <a:p>
            <a:pPr eaLnBrk="1" hangingPunct="1">
              <a:lnSpc>
                <a:spcPct val="90000"/>
              </a:lnSpc>
            </a:pPr>
            <a:r>
              <a:rPr lang="en-US" altLang="en-US" sz="2300" b="1" dirty="0">
                <a:latin typeface="Calibri" panose="020F0502020204030204" pitchFamily="34" charset="0"/>
                <a:cs typeface="Calibri" panose="020F0502020204030204" pitchFamily="34" charset="0"/>
              </a:rPr>
              <a:t>journals: international refereed</a:t>
            </a:r>
          </a:p>
          <a:p>
            <a:pPr eaLnBrk="1" hangingPunct="1">
              <a:lnSpc>
                <a:spcPct val="90000"/>
              </a:lnSpc>
            </a:pPr>
            <a:r>
              <a:rPr lang="en-US" altLang="en-US" sz="2300" b="1" dirty="0">
                <a:latin typeface="Calibri" panose="020F0502020204030204" pitchFamily="34" charset="0"/>
                <a:cs typeface="Calibri" panose="020F0502020204030204" pitchFamily="34" charset="0"/>
              </a:rPr>
              <a:t>lesser, UK </a:t>
            </a:r>
            <a:r>
              <a:rPr lang="en-US" altLang="en-US" sz="2300" b="1" dirty="0" err="1">
                <a:latin typeface="Calibri" panose="020F0502020204030204" pitchFamily="34" charset="0"/>
                <a:cs typeface="Calibri" panose="020F0502020204030204" pitchFamily="34" charset="0"/>
              </a:rPr>
              <a:t>unrefereed</a:t>
            </a:r>
            <a:endParaRPr lang="en-US" altLang="en-US" sz="2300" b="1" dirty="0">
              <a:latin typeface="Calibri" panose="020F0502020204030204" pitchFamily="34" charset="0"/>
              <a:cs typeface="Calibri" panose="020F0502020204030204" pitchFamily="34" charset="0"/>
            </a:endParaRPr>
          </a:p>
          <a:p>
            <a:pPr eaLnBrk="1" hangingPunct="1">
              <a:lnSpc>
                <a:spcPct val="90000"/>
              </a:lnSpc>
            </a:pPr>
            <a:r>
              <a:rPr lang="en-US" altLang="en-US" sz="2300" b="1" dirty="0">
                <a:latin typeface="Calibri" panose="020F0502020204030204" pitchFamily="34" charset="0"/>
                <a:cs typeface="Calibri" panose="020F0502020204030204" pitchFamily="34" charset="0"/>
              </a:rPr>
              <a:t>books scholarly monograph, co-written, edited, co-edited</a:t>
            </a:r>
          </a:p>
          <a:p>
            <a:pPr eaLnBrk="1" hangingPunct="1">
              <a:lnSpc>
                <a:spcPct val="90000"/>
              </a:lnSpc>
            </a:pPr>
            <a:r>
              <a:rPr lang="en-US" altLang="en-US" sz="2300" b="1" dirty="0">
                <a:latin typeface="Calibri" panose="020F0502020204030204" pitchFamily="34" charset="0"/>
                <a:cs typeface="Calibri" panose="020F0502020204030204" pitchFamily="34" charset="0"/>
              </a:rPr>
              <a:t>conference proceedings - refereed</a:t>
            </a:r>
          </a:p>
          <a:p>
            <a:pPr eaLnBrk="1" hangingPunct="1">
              <a:lnSpc>
                <a:spcPct val="90000"/>
              </a:lnSpc>
            </a:pPr>
            <a:r>
              <a:rPr lang="en-US" altLang="en-US" sz="2300" b="1" dirty="0">
                <a:latin typeface="Calibri" panose="020F0502020204030204" pitchFamily="34" charset="0"/>
                <a:cs typeface="Calibri" panose="020F0502020204030204" pitchFamily="34" charset="0"/>
              </a:rPr>
              <a:t>book reviews</a:t>
            </a:r>
          </a:p>
          <a:p>
            <a:pPr eaLnBrk="1" hangingPunct="1">
              <a:lnSpc>
                <a:spcPct val="90000"/>
              </a:lnSpc>
            </a:pPr>
            <a:r>
              <a:rPr lang="en-US" altLang="en-US" sz="2300" b="1" dirty="0">
                <a:latin typeface="Calibri" panose="020F0502020204030204" pitchFamily="34" charset="0"/>
                <a:cs typeface="Calibri" panose="020F0502020204030204" pitchFamily="34" charset="0"/>
              </a:rPr>
              <a:t>conference papers - depends on type</a:t>
            </a:r>
          </a:p>
          <a:p>
            <a:pPr eaLnBrk="1" hangingPunct="1">
              <a:lnSpc>
                <a:spcPct val="90000"/>
              </a:lnSpc>
            </a:pPr>
            <a:r>
              <a:rPr lang="en-US" altLang="en-US" sz="2300" b="1" dirty="0">
                <a:latin typeface="Calibri" panose="020F0502020204030204" pitchFamily="34" charset="0"/>
                <a:cs typeface="Calibri" panose="020F0502020204030204" pitchFamily="34" charset="0"/>
              </a:rPr>
              <a:t>project reports</a:t>
            </a:r>
          </a:p>
          <a:p>
            <a:pPr eaLnBrk="1" hangingPunct="1">
              <a:lnSpc>
                <a:spcPct val="90000"/>
              </a:lnSpc>
            </a:pPr>
            <a:r>
              <a:rPr lang="en-US" altLang="en-US" sz="2300" b="1" dirty="0">
                <a:latin typeface="Calibri" panose="020F0502020204030204" pitchFamily="34" charset="0"/>
                <a:cs typeface="Calibri" panose="020F0502020204030204" pitchFamily="34" charset="0"/>
              </a:rPr>
              <a:t>poster sessions</a:t>
            </a:r>
          </a:p>
          <a:p>
            <a:pPr eaLnBrk="1" hangingPunct="1">
              <a:lnSpc>
                <a:spcPct val="90000"/>
              </a:lnSpc>
            </a:pPr>
            <a:r>
              <a:rPr lang="en-US" altLang="en-US" sz="2300" b="1" dirty="0">
                <a:latin typeface="Calibri" panose="020F0502020204030204" pitchFamily="34" charset="0"/>
                <a:cs typeface="Calibri" panose="020F0502020204030204" pitchFamily="34" charset="0"/>
              </a:rPr>
              <a:t>magazines</a:t>
            </a:r>
          </a:p>
          <a:p>
            <a:pPr eaLnBrk="1" hangingPunct="1">
              <a:lnSpc>
                <a:spcPct val="90000"/>
              </a:lnSpc>
            </a:pPr>
            <a:r>
              <a:rPr lang="en-US" altLang="en-US" sz="2300" b="1" dirty="0">
                <a:latin typeface="Calibri" panose="020F0502020204030204" pitchFamily="34" charset="0"/>
                <a:cs typeface="Calibri" panose="020F0502020204030204" pitchFamily="34" charset="0"/>
              </a:rPr>
              <a:t>textbooks, newspapers </a:t>
            </a:r>
          </a:p>
          <a:p>
            <a:pPr eaLnBrk="1" hangingPunct="1">
              <a:lnSpc>
                <a:spcPct val="90000"/>
              </a:lnSpc>
            </a:pPr>
            <a:r>
              <a:rPr lang="en-US" altLang="en-US" sz="2300" b="1" dirty="0">
                <a:latin typeface="Calibri" panose="020F0502020204030204" pitchFamily="34" charset="0"/>
                <a:cs typeface="Calibri" panose="020F0502020204030204" pitchFamily="34" charset="0"/>
              </a:rPr>
              <a:t>Web articles of various kinds</a:t>
            </a:r>
          </a:p>
          <a:p>
            <a:pPr eaLnBrk="1" hangingPunct="1">
              <a:lnSpc>
                <a:spcPct val="90000"/>
              </a:lnSpc>
            </a:pPr>
            <a:r>
              <a:rPr lang="en-US" altLang="en-US" sz="2300" b="1" dirty="0">
                <a:latin typeface="Calibri" panose="020F0502020204030204" pitchFamily="34" charset="0"/>
                <a:cs typeface="Calibri" panose="020F0502020204030204" pitchFamily="34" charset="0"/>
              </a:rPr>
              <a:t>distance learning materials</a:t>
            </a:r>
            <a:endParaRPr lang="en-GB" altLang="en-US" sz="23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9935459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240305-9F1B-4506-A82E-1732FEFD68B9}"/>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933962F1-D60B-4C96-BEA5-46B2219693EC}"/>
              </a:ext>
            </a:extLst>
          </p:cNvPr>
          <p:cNvSpPr>
            <a:spLocks noGrp="1"/>
          </p:cNvSpPr>
          <p:nvPr>
            <p:ph type="subTitle" idx="1"/>
          </p:nvPr>
        </p:nvSpPr>
        <p:spPr/>
        <p:txBody>
          <a:bodyPr/>
          <a:lstStyle/>
          <a:p>
            <a:r>
              <a:rPr lang="en-GB" sz="4000" b="1" dirty="0"/>
              <a:t>Getting beyond writer’s blocks</a:t>
            </a:r>
          </a:p>
        </p:txBody>
      </p:sp>
    </p:spTree>
    <p:extLst>
      <p:ext uri="{BB962C8B-B14F-4D97-AF65-F5344CB8AC3E}">
        <p14:creationId xmlns:p14="http://schemas.microsoft.com/office/powerpoint/2010/main" val="1184079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Making time …</a:t>
            </a:r>
          </a:p>
        </p:txBody>
      </p:sp>
      <p:sp>
        <p:nvSpPr>
          <p:cNvPr id="177155" name="Rectangle 3"/>
          <p:cNvSpPr>
            <a:spLocks noGrp="1" noRot="1" noChangeArrowheads="1"/>
          </p:cNvSpPr>
          <p:nvPr>
            <p:ph idx="1"/>
          </p:nvPr>
        </p:nvSpPr>
        <p:spPr/>
        <p:txBody>
          <a:bodyPr/>
          <a:lstStyle/>
          <a:p>
            <a:pPr>
              <a:lnSpc>
                <a:spcPct val="90000"/>
              </a:lnSpc>
            </a:pPr>
            <a:r>
              <a:rPr lang="en-GB" sz="2800" dirty="0">
                <a:latin typeface="Calibri" panose="020F0502020204030204" pitchFamily="34" charset="0"/>
                <a:cs typeface="Calibri" panose="020F0502020204030204" pitchFamily="34" charset="0"/>
              </a:rPr>
              <a:t>How do prolific writers manage to do it?</a:t>
            </a:r>
          </a:p>
          <a:p>
            <a:pPr>
              <a:lnSpc>
                <a:spcPct val="90000"/>
              </a:lnSpc>
            </a:pPr>
            <a:r>
              <a:rPr lang="en-GB" sz="2800" dirty="0">
                <a:latin typeface="Calibri" panose="020F0502020204030204" pitchFamily="34" charset="0"/>
                <a:cs typeface="Calibri" panose="020F0502020204030204" pitchFamily="34" charset="0"/>
              </a:rPr>
              <a:t>By using the odd 5-minutes which keep turning up, rather than waiting for the solid 2-hours which never occur.</a:t>
            </a:r>
          </a:p>
        </p:txBody>
      </p:sp>
    </p:spTree>
    <p:extLst>
      <p:ext uri="{BB962C8B-B14F-4D97-AF65-F5344CB8AC3E}">
        <p14:creationId xmlns:p14="http://schemas.microsoft.com/office/powerpoint/2010/main" val="940194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7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71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0"/>
            <a:ext cx="8229600" cy="1052736"/>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Organising your writing…</a:t>
            </a:r>
          </a:p>
        </p:txBody>
      </p:sp>
      <p:sp>
        <p:nvSpPr>
          <p:cNvPr id="593923" name="Rectangle 3"/>
          <p:cNvSpPr>
            <a:spLocks noGrp="1" noChangeArrowheads="1"/>
          </p:cNvSpPr>
          <p:nvPr>
            <p:ph idx="1"/>
          </p:nvPr>
        </p:nvSpPr>
        <p:spPr>
          <a:xfrm>
            <a:off x="457200" y="908720"/>
            <a:ext cx="8229600" cy="5217443"/>
          </a:xfrm>
        </p:spPr>
        <p:txBody>
          <a:bodyPr>
            <a:noAutofit/>
          </a:bodyPr>
          <a:lstStyle/>
          <a:p>
            <a:pPr marL="685800" indent="-685800">
              <a:lnSpc>
                <a:spcPct val="85000"/>
              </a:lnSpc>
              <a:buFont typeface="Wingdings" pitchFamily="2" charset="2"/>
              <a:buNone/>
            </a:pPr>
            <a:r>
              <a:rPr lang="en-GB" sz="2600" b="1" dirty="0">
                <a:latin typeface="Calibri" panose="020F0502020204030204" pitchFamily="34" charset="0"/>
                <a:cs typeface="Calibri" panose="020F0502020204030204" pitchFamily="34" charset="0"/>
              </a:rPr>
              <a:t>Reminder about the dangers of writing avoidance tactics….</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Where will you (or do you) do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When (time of day) do you do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When you’re writing, how long does it take you to actually put pen to paper, or fingers to keyboard?</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Who knows about your writing plans? </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Jot down (in hours or minutes) what you think is a sensible minimum element of time which could be used to make some progress with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How many times, per week, does this time element become available to you?</a:t>
            </a:r>
          </a:p>
          <a:p>
            <a:pPr marL="685800" indent="-685800">
              <a:lnSpc>
                <a:spcPct val="85000"/>
              </a:lnSpc>
            </a:pPr>
            <a:endParaRPr lang="en-GB" sz="2600" b="1" dirty="0">
              <a:latin typeface="Calibri" panose="020F0502020204030204" pitchFamily="34" charset="0"/>
              <a:cs typeface="Calibri" panose="020F0502020204030204" pitchFamily="34" charset="0"/>
            </a:endParaRPr>
          </a:p>
        </p:txBody>
      </p:sp>
      <p:sp>
        <p:nvSpPr>
          <p:cNvPr id="593924" name="AutoShape 4">
            <a:hlinkClick r:id="rId3" action="ppaction://hlinkpres?slideindex=1&amp;slidetitle=" highlightClick="1"/>
          </p:cNvPr>
          <p:cNvSpPr>
            <a:spLocks noChangeArrowheads="1"/>
          </p:cNvSpPr>
          <p:nvPr/>
        </p:nvSpPr>
        <p:spPr bwMode="auto">
          <a:xfrm>
            <a:off x="7236296" y="6021139"/>
            <a:ext cx="1571625" cy="463846"/>
          </a:xfrm>
          <a:prstGeom prst="actionButtonBlank">
            <a:avLst/>
          </a:prstGeom>
          <a:solidFill>
            <a:schemeClr val="accent1"/>
          </a:solidFill>
          <a:ln w="12700">
            <a:noFill/>
            <a:miter lim="800000"/>
            <a:headEnd type="none" w="sm" len="sm"/>
            <a:tailEnd type="none" w="sm" len="sm"/>
          </a:ln>
        </p:spPr>
        <p:txBody>
          <a:bodyPr lIns="90000" tIns="46800" rIns="90000" bIns="46800" anchor="ctr">
            <a:spAutoFit/>
          </a:bodyPr>
          <a:lstStyle/>
          <a:p>
            <a:r>
              <a:rPr lang="en-GB" sz="2400" dirty="0"/>
              <a:t>Danger!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Ten questions to get started writing</a:t>
            </a:r>
          </a:p>
        </p:txBody>
      </p:sp>
      <p:sp>
        <p:nvSpPr>
          <p:cNvPr id="3" name="Content Placeholder 2"/>
          <p:cNvSpPr>
            <a:spLocks noGrp="1"/>
          </p:cNvSpPr>
          <p:nvPr>
            <p:ph idx="1"/>
          </p:nvPr>
        </p:nvSpPr>
        <p:spPr/>
        <p:txBody>
          <a:bodyPr/>
          <a:lstStyle/>
          <a:p>
            <a:pPr lvl="0">
              <a:buFont typeface="+mj-lt"/>
              <a:buAutoNum type="arabicPeriod"/>
            </a:pPr>
            <a:r>
              <a:rPr lang="en-US" sz="2600" dirty="0">
                <a:solidFill>
                  <a:srgbClr val="CC00CC"/>
                </a:solidFill>
              </a:rPr>
              <a:t>What</a:t>
            </a:r>
            <a:r>
              <a:rPr lang="en-US" sz="2600" dirty="0"/>
              <a:t> have we been doing?</a:t>
            </a:r>
            <a:endParaRPr lang="en-GB" sz="2600" dirty="0"/>
          </a:p>
          <a:p>
            <a:pPr lvl="0">
              <a:buFont typeface="+mj-lt"/>
              <a:buAutoNum type="arabicPeriod"/>
            </a:pPr>
            <a:r>
              <a:rPr lang="en-US" sz="2600" dirty="0">
                <a:solidFill>
                  <a:srgbClr val="CC00CC"/>
                </a:solidFill>
              </a:rPr>
              <a:t>Why</a:t>
            </a:r>
            <a:r>
              <a:rPr lang="en-US" sz="2600" dirty="0"/>
              <a:t> have we been doing it?</a:t>
            </a:r>
            <a:endParaRPr lang="en-GB" sz="2600" dirty="0"/>
          </a:p>
          <a:p>
            <a:pPr lvl="0">
              <a:buFont typeface="+mj-lt"/>
              <a:buAutoNum type="arabicPeriod"/>
            </a:pPr>
            <a:r>
              <a:rPr lang="en-US" sz="2600" dirty="0"/>
              <a:t>What has been done </a:t>
            </a:r>
            <a:r>
              <a:rPr lang="en-US" sz="2600" dirty="0">
                <a:solidFill>
                  <a:srgbClr val="CC00CC"/>
                </a:solidFill>
              </a:rPr>
              <a:t>in the past </a:t>
            </a:r>
            <a:r>
              <a:rPr lang="en-US" sz="2600" dirty="0"/>
              <a:t>in this area?</a:t>
            </a:r>
            <a:endParaRPr lang="en-GB" sz="2600" dirty="0"/>
          </a:p>
          <a:p>
            <a:pPr lvl="0">
              <a:buFont typeface="+mj-lt"/>
              <a:buAutoNum type="arabicPeriod"/>
            </a:pPr>
            <a:r>
              <a:rPr lang="en-US" sz="2600" dirty="0"/>
              <a:t>What were the </a:t>
            </a:r>
            <a:r>
              <a:rPr lang="en-US" sz="2600" dirty="0">
                <a:solidFill>
                  <a:srgbClr val="CC00CC"/>
                </a:solidFill>
              </a:rPr>
              <a:t>effects</a:t>
            </a:r>
            <a:r>
              <a:rPr lang="en-US" sz="2600" dirty="0"/>
              <a:t> then ?</a:t>
            </a:r>
            <a:endParaRPr lang="en-GB" sz="2600" dirty="0"/>
          </a:p>
          <a:p>
            <a:pPr lvl="0">
              <a:buFont typeface="+mj-lt"/>
              <a:buAutoNum type="arabicPeriod"/>
            </a:pPr>
            <a:r>
              <a:rPr lang="en-US" sz="2600" dirty="0"/>
              <a:t>To what extent was this unsatisfactory and why?</a:t>
            </a:r>
            <a:endParaRPr lang="en-GB" sz="2600" dirty="0"/>
          </a:p>
          <a:p>
            <a:pPr lvl="0">
              <a:buFont typeface="+mj-lt"/>
              <a:buAutoNum type="arabicPeriod"/>
            </a:pPr>
            <a:r>
              <a:rPr lang="en-US" sz="2600" dirty="0"/>
              <a:t>What have we tried that worked </a:t>
            </a:r>
            <a:r>
              <a:rPr lang="en-US" sz="2600" dirty="0">
                <a:solidFill>
                  <a:srgbClr val="CC00CC"/>
                </a:solidFill>
              </a:rPr>
              <a:t>better</a:t>
            </a:r>
            <a:r>
              <a:rPr lang="en-US" sz="2600" dirty="0"/>
              <a:t>?</a:t>
            </a:r>
            <a:endParaRPr lang="en-GB" sz="2600" dirty="0"/>
          </a:p>
          <a:p>
            <a:pPr lvl="0">
              <a:buFont typeface="+mj-lt"/>
              <a:buAutoNum type="arabicPeriod"/>
            </a:pPr>
            <a:r>
              <a:rPr lang="en-US" sz="2600" dirty="0"/>
              <a:t>What </a:t>
            </a:r>
            <a:r>
              <a:rPr lang="en-US" sz="2600" dirty="0">
                <a:solidFill>
                  <a:srgbClr val="CC00CC"/>
                </a:solidFill>
              </a:rPr>
              <a:t>didn’t work </a:t>
            </a:r>
            <a:r>
              <a:rPr lang="en-US" sz="2600" dirty="0"/>
              <a:t>so well?</a:t>
            </a:r>
            <a:endParaRPr lang="en-GB" sz="2600" dirty="0"/>
          </a:p>
          <a:p>
            <a:pPr lvl="0">
              <a:buFont typeface="+mj-lt"/>
              <a:buAutoNum type="arabicPeriod"/>
            </a:pPr>
            <a:r>
              <a:rPr lang="en-US" sz="2600" dirty="0"/>
              <a:t>What have we learned from our </a:t>
            </a:r>
            <a:r>
              <a:rPr lang="en-US" sz="2600" dirty="0">
                <a:solidFill>
                  <a:srgbClr val="CC00CC"/>
                </a:solidFill>
              </a:rPr>
              <a:t>success and failures</a:t>
            </a:r>
            <a:r>
              <a:rPr lang="en-US" sz="2600" dirty="0"/>
              <a:t>?</a:t>
            </a:r>
            <a:endParaRPr lang="en-GB" sz="2600" dirty="0"/>
          </a:p>
          <a:p>
            <a:pPr lvl="0">
              <a:buFont typeface="+mj-lt"/>
              <a:buAutoNum type="arabicPeriod"/>
            </a:pPr>
            <a:r>
              <a:rPr lang="en-US" sz="2600" dirty="0"/>
              <a:t>What can we </a:t>
            </a:r>
            <a:r>
              <a:rPr lang="en-US" sz="2600" dirty="0">
                <a:solidFill>
                  <a:srgbClr val="CC00CC"/>
                </a:solidFill>
              </a:rPr>
              <a:t>deduce</a:t>
            </a:r>
            <a:r>
              <a:rPr lang="en-US" sz="2600" dirty="0"/>
              <a:t> from what we have done?</a:t>
            </a:r>
            <a:endParaRPr lang="en-GB" sz="2600" dirty="0"/>
          </a:p>
          <a:p>
            <a:pPr lvl="0">
              <a:buFont typeface="+mj-lt"/>
              <a:buAutoNum type="arabicPeriod"/>
            </a:pPr>
            <a:r>
              <a:rPr lang="en-US" sz="2600" dirty="0"/>
              <a:t>What do we plan to do </a:t>
            </a:r>
            <a:r>
              <a:rPr lang="en-US" sz="2600" dirty="0">
                <a:solidFill>
                  <a:srgbClr val="CC00CC"/>
                </a:solidFill>
              </a:rPr>
              <a:t>next</a:t>
            </a:r>
            <a:r>
              <a:rPr lang="en-US" sz="2600" dirty="0"/>
              <a:t> in this domain? </a:t>
            </a:r>
            <a:endParaRPr lang="en-GB" sz="2600" dirty="0"/>
          </a:p>
          <a:p>
            <a:pPr>
              <a:buFont typeface="+mj-lt"/>
              <a:buAutoNum type="arabicPeriod"/>
            </a:pPr>
            <a:endParaRPr lang="en-GB" sz="2600" dirty="0"/>
          </a:p>
        </p:txBody>
      </p:sp>
    </p:spTree>
    <p:extLst>
      <p:ext uri="{BB962C8B-B14F-4D97-AF65-F5344CB8AC3E}">
        <p14:creationId xmlns:p14="http://schemas.microsoft.com/office/powerpoint/2010/main" val="31895226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Answers to such questions can contribute to:</a:t>
            </a:r>
          </a:p>
        </p:txBody>
      </p:sp>
      <p:sp>
        <p:nvSpPr>
          <p:cNvPr id="3" name="Content Placeholder 2"/>
          <p:cNvSpPr>
            <a:spLocks noGrp="1"/>
          </p:cNvSpPr>
          <p:nvPr>
            <p:ph idx="1"/>
          </p:nvPr>
        </p:nvSpPr>
        <p:spPr>
          <a:xfrm>
            <a:off x="358775" y="908651"/>
            <a:ext cx="8605838" cy="4958750"/>
          </a:xfrm>
        </p:spPr>
        <p:txBody>
          <a:bodyPr/>
          <a:lstStyle/>
          <a:p>
            <a:pPr lvl="0">
              <a:lnSpc>
                <a:spcPct val="100000"/>
              </a:lnSpc>
            </a:pPr>
            <a:r>
              <a:rPr lang="en-GB" sz="2200" dirty="0"/>
              <a:t>Background</a:t>
            </a:r>
          </a:p>
          <a:p>
            <a:pPr lvl="0">
              <a:lnSpc>
                <a:spcPct val="100000"/>
              </a:lnSpc>
            </a:pPr>
            <a:r>
              <a:rPr lang="en-GB" sz="2200" dirty="0"/>
              <a:t>Introduction</a:t>
            </a:r>
          </a:p>
          <a:p>
            <a:pPr lvl="0">
              <a:lnSpc>
                <a:spcPct val="100000"/>
              </a:lnSpc>
            </a:pPr>
            <a:r>
              <a:rPr lang="en-GB" sz="2200" dirty="0"/>
              <a:t>Literature review</a:t>
            </a:r>
          </a:p>
          <a:p>
            <a:pPr lvl="0">
              <a:lnSpc>
                <a:spcPct val="100000"/>
              </a:lnSpc>
            </a:pPr>
            <a:r>
              <a:rPr lang="en-GB" sz="2200" dirty="0"/>
              <a:t>Evaluation of previous work</a:t>
            </a:r>
          </a:p>
          <a:p>
            <a:pPr lvl="0">
              <a:lnSpc>
                <a:spcPct val="100000"/>
              </a:lnSpc>
            </a:pPr>
            <a:r>
              <a:rPr lang="en-GB" sz="2200" dirty="0"/>
              <a:t>Methodology for our study</a:t>
            </a:r>
          </a:p>
          <a:p>
            <a:pPr lvl="0">
              <a:lnSpc>
                <a:spcPct val="100000"/>
              </a:lnSpc>
            </a:pPr>
            <a:r>
              <a:rPr lang="en-GB" sz="2200" dirty="0"/>
              <a:t>Limitations and parameters of the research</a:t>
            </a:r>
          </a:p>
          <a:p>
            <a:pPr lvl="0">
              <a:lnSpc>
                <a:spcPct val="100000"/>
              </a:lnSpc>
            </a:pPr>
            <a:r>
              <a:rPr lang="en-GB" sz="2200" dirty="0"/>
              <a:t>Outcomes</a:t>
            </a:r>
          </a:p>
          <a:p>
            <a:pPr lvl="0">
              <a:lnSpc>
                <a:spcPct val="100000"/>
              </a:lnSpc>
            </a:pPr>
            <a:r>
              <a:rPr lang="en-GB" sz="2200" dirty="0"/>
              <a:t>Analysis of findings</a:t>
            </a:r>
          </a:p>
          <a:p>
            <a:pPr lvl="0">
              <a:lnSpc>
                <a:spcPct val="100000"/>
              </a:lnSpc>
            </a:pPr>
            <a:r>
              <a:rPr lang="en-GB" sz="2200" dirty="0"/>
              <a:t>Evaluation</a:t>
            </a:r>
          </a:p>
          <a:p>
            <a:pPr lvl="0">
              <a:lnSpc>
                <a:spcPct val="100000"/>
              </a:lnSpc>
            </a:pPr>
            <a:r>
              <a:rPr lang="en-GB" sz="2200" dirty="0"/>
              <a:t>Conclusions</a:t>
            </a:r>
          </a:p>
          <a:p>
            <a:pPr lvl="0">
              <a:lnSpc>
                <a:spcPct val="100000"/>
              </a:lnSpc>
            </a:pPr>
            <a:r>
              <a:rPr lang="en-GB" sz="2200" dirty="0"/>
              <a:t>Recommendations</a:t>
            </a:r>
          </a:p>
          <a:p>
            <a:pPr lvl="0">
              <a:lnSpc>
                <a:spcPct val="100000"/>
              </a:lnSpc>
            </a:pPr>
            <a:r>
              <a:rPr lang="en-GB" sz="2200" dirty="0"/>
              <a:t>Future work</a:t>
            </a:r>
          </a:p>
          <a:p>
            <a:pPr>
              <a:lnSpc>
                <a:spcPct val="100000"/>
              </a:lnSpc>
            </a:pPr>
            <a:endParaRPr lang="en-GB" sz="2200" dirty="0"/>
          </a:p>
        </p:txBody>
      </p:sp>
    </p:spTree>
    <p:extLst>
      <p:ext uri="{BB962C8B-B14F-4D97-AF65-F5344CB8AC3E}">
        <p14:creationId xmlns:p14="http://schemas.microsoft.com/office/powerpoint/2010/main" val="276295805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378435484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600" dirty="0">
                <a:solidFill>
                  <a:srgbClr val="008000"/>
                </a:solidFill>
              </a:rPr>
              <a:t>Getting started: lay an egg...</a:t>
            </a:r>
          </a:p>
        </p:txBody>
      </p:sp>
      <p:sp>
        <p:nvSpPr>
          <p:cNvPr id="36867" name="Oval 3"/>
          <p:cNvSpPr>
            <a:spLocks noChangeArrowheads="1"/>
          </p:cNvSpPr>
          <p:nvPr/>
        </p:nvSpPr>
        <p:spPr bwMode="auto">
          <a:xfrm>
            <a:off x="3683000" y="3530600"/>
            <a:ext cx="2463800" cy="1320800"/>
          </a:xfrm>
          <a:prstGeom prst="ellipse">
            <a:avLst/>
          </a:prstGeom>
          <a:solidFill>
            <a:srgbClr val="FFFF66"/>
          </a:solidFill>
          <a:ln w="50800">
            <a:solidFill>
              <a:schemeClr val="tx1"/>
            </a:solidFill>
            <a:round/>
            <a:headEnd/>
            <a:tailEnd/>
          </a:ln>
          <a:effectLst/>
        </p:spPr>
        <p:txBody>
          <a:bodyPr wrap="none" lIns="92075" tIns="46038" rIns="92075" bIns="46038" anchor="ctr"/>
          <a:lstStyle/>
          <a:p>
            <a:pPr algn="ctr"/>
            <a:r>
              <a:rPr lang="en-US" sz="3200" b="1" dirty="0">
                <a:solidFill>
                  <a:srgbClr val="000000"/>
                </a:solidFill>
                <a:latin typeface="Comic Sans MS" pitchFamily="66" charset="0"/>
              </a:rPr>
              <a:t>Title or</a:t>
            </a:r>
          </a:p>
          <a:p>
            <a:pPr algn="ctr"/>
            <a:r>
              <a:rPr lang="en-US" sz="3200" b="1" dirty="0">
                <a:solidFill>
                  <a:srgbClr val="000000"/>
                </a:solidFill>
                <a:latin typeface="Comic Sans MS" pitchFamily="66" charset="0"/>
              </a:rPr>
              <a:t>keywords</a:t>
            </a:r>
          </a:p>
        </p:txBody>
      </p:sp>
      <p:sp>
        <p:nvSpPr>
          <p:cNvPr id="36868" name="Line 4"/>
          <p:cNvSpPr>
            <a:spLocks noChangeShapeType="1"/>
          </p:cNvSpPr>
          <p:nvPr/>
        </p:nvSpPr>
        <p:spPr bwMode="auto">
          <a:xfrm flipH="1" flipV="1">
            <a:off x="1600200" y="2286000"/>
            <a:ext cx="2133600" cy="1676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69" name="Line 5"/>
          <p:cNvSpPr>
            <a:spLocks noChangeShapeType="1"/>
          </p:cNvSpPr>
          <p:nvPr/>
        </p:nvSpPr>
        <p:spPr bwMode="auto">
          <a:xfrm>
            <a:off x="5638800" y="47244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0" name="Line 6"/>
          <p:cNvSpPr>
            <a:spLocks noChangeShapeType="1"/>
          </p:cNvSpPr>
          <p:nvPr/>
        </p:nvSpPr>
        <p:spPr bwMode="auto">
          <a:xfrm flipV="1">
            <a:off x="5638800" y="2057400"/>
            <a:ext cx="2819400" cy="1600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1" name="Line 7"/>
          <p:cNvSpPr>
            <a:spLocks noChangeShapeType="1"/>
          </p:cNvSpPr>
          <p:nvPr/>
        </p:nvSpPr>
        <p:spPr bwMode="auto">
          <a:xfrm flipH="1">
            <a:off x="1295400" y="44958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2" name="Line 8"/>
          <p:cNvSpPr>
            <a:spLocks noChangeShapeType="1"/>
          </p:cNvSpPr>
          <p:nvPr/>
        </p:nvSpPr>
        <p:spPr bwMode="auto">
          <a:xfrm flipH="1">
            <a:off x="4038600" y="4800600"/>
            <a:ext cx="304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3" name="Line 9"/>
          <p:cNvSpPr>
            <a:spLocks noChangeShapeType="1"/>
          </p:cNvSpPr>
          <p:nvPr/>
        </p:nvSpPr>
        <p:spPr bwMode="auto">
          <a:xfrm>
            <a:off x="5181600" y="4876800"/>
            <a:ext cx="8382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4" name="Line 10"/>
          <p:cNvSpPr>
            <a:spLocks noChangeShapeType="1"/>
          </p:cNvSpPr>
          <p:nvPr/>
        </p:nvSpPr>
        <p:spPr bwMode="auto">
          <a:xfrm flipH="1" flipV="1">
            <a:off x="3352800" y="2133600"/>
            <a:ext cx="11430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5" name="Line 11"/>
          <p:cNvSpPr>
            <a:spLocks noChangeShapeType="1"/>
          </p:cNvSpPr>
          <p:nvPr/>
        </p:nvSpPr>
        <p:spPr bwMode="auto">
          <a:xfrm flipH="1" flipV="1">
            <a:off x="1143000" y="4114800"/>
            <a:ext cx="25146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6" name="Line 12"/>
          <p:cNvSpPr>
            <a:spLocks noChangeShapeType="1"/>
          </p:cNvSpPr>
          <p:nvPr/>
        </p:nvSpPr>
        <p:spPr bwMode="auto">
          <a:xfrm flipV="1">
            <a:off x="6172200" y="4038600"/>
            <a:ext cx="23622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7" name="Line 13"/>
          <p:cNvSpPr>
            <a:spLocks noChangeShapeType="1"/>
          </p:cNvSpPr>
          <p:nvPr/>
        </p:nvSpPr>
        <p:spPr bwMode="auto">
          <a:xfrm flipV="1">
            <a:off x="5257800" y="2133600"/>
            <a:ext cx="762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8" name="Rectangle 14"/>
          <p:cNvSpPr>
            <a:spLocks noChangeArrowheads="1"/>
          </p:cNvSpPr>
          <p:nvPr/>
        </p:nvSpPr>
        <p:spPr bwMode="auto">
          <a:xfrm>
            <a:off x="13557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1</a:t>
            </a:r>
          </a:p>
        </p:txBody>
      </p:sp>
      <p:sp>
        <p:nvSpPr>
          <p:cNvPr id="36879" name="Rectangle 15"/>
          <p:cNvSpPr>
            <a:spLocks noChangeArrowheads="1"/>
          </p:cNvSpPr>
          <p:nvPr/>
        </p:nvSpPr>
        <p:spPr bwMode="auto">
          <a:xfrm>
            <a:off x="8137525" y="5440363"/>
            <a:ext cx="186013" cy="708528"/>
          </a:xfrm>
          <a:prstGeom prst="rect">
            <a:avLst/>
          </a:prstGeom>
          <a:noFill/>
          <a:ln w="9525">
            <a:noFill/>
            <a:miter lim="800000"/>
            <a:headEnd/>
            <a:tailEnd/>
          </a:ln>
          <a:effectLst/>
        </p:spPr>
        <p:txBody>
          <a:bodyPr wrap="none" lIns="92075" tIns="46038" rIns="92075" bIns="46038">
            <a:spAutoFit/>
          </a:bodyPr>
          <a:lstStyle/>
          <a:p>
            <a:endParaRPr lang="en-GB" b="1">
              <a:solidFill>
                <a:srgbClr val="000000"/>
              </a:solidFill>
              <a:latin typeface="Comic Sans MS" pitchFamily="66" charset="0"/>
            </a:endParaRPr>
          </a:p>
        </p:txBody>
      </p:sp>
      <p:sp>
        <p:nvSpPr>
          <p:cNvPr id="36880" name="Rectangle 16"/>
          <p:cNvSpPr>
            <a:spLocks noChangeArrowheads="1"/>
          </p:cNvSpPr>
          <p:nvPr/>
        </p:nvSpPr>
        <p:spPr bwMode="auto">
          <a:xfrm>
            <a:off x="82899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2</a:t>
            </a:r>
          </a:p>
        </p:txBody>
      </p:sp>
      <p:sp>
        <p:nvSpPr>
          <p:cNvPr id="36881" name="Rectangle 17"/>
          <p:cNvSpPr>
            <a:spLocks noChangeArrowheads="1"/>
          </p:cNvSpPr>
          <p:nvPr/>
        </p:nvSpPr>
        <p:spPr bwMode="auto">
          <a:xfrm>
            <a:off x="7461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3</a:t>
            </a:r>
          </a:p>
        </p:txBody>
      </p:sp>
      <p:sp>
        <p:nvSpPr>
          <p:cNvPr id="36882" name="Rectangle 18"/>
          <p:cNvSpPr>
            <a:spLocks noChangeArrowheads="1"/>
          </p:cNvSpPr>
          <p:nvPr/>
        </p:nvSpPr>
        <p:spPr bwMode="auto">
          <a:xfrm>
            <a:off x="54705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4</a:t>
            </a:r>
          </a:p>
        </p:txBody>
      </p:sp>
      <p:sp>
        <p:nvSpPr>
          <p:cNvPr id="36883" name="Rectangle 19"/>
          <p:cNvSpPr>
            <a:spLocks noChangeArrowheads="1"/>
          </p:cNvSpPr>
          <p:nvPr/>
        </p:nvSpPr>
        <p:spPr bwMode="auto">
          <a:xfrm>
            <a:off x="3565525" y="550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5</a:t>
            </a:r>
          </a:p>
        </p:txBody>
      </p:sp>
      <p:sp>
        <p:nvSpPr>
          <p:cNvPr id="36884" name="Rectangle 20"/>
          <p:cNvSpPr>
            <a:spLocks noChangeArrowheads="1"/>
          </p:cNvSpPr>
          <p:nvPr/>
        </p:nvSpPr>
        <p:spPr bwMode="auto">
          <a:xfrm>
            <a:off x="3641725" y="169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6</a:t>
            </a:r>
          </a:p>
        </p:txBody>
      </p:sp>
      <p:sp>
        <p:nvSpPr>
          <p:cNvPr id="36885" name="Rectangle 21"/>
          <p:cNvSpPr>
            <a:spLocks noChangeArrowheads="1"/>
          </p:cNvSpPr>
          <p:nvPr/>
        </p:nvSpPr>
        <p:spPr bwMode="auto">
          <a:xfrm>
            <a:off x="8137525" y="4205288"/>
            <a:ext cx="441325"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a:t>
            </a:r>
          </a:p>
        </p:txBody>
      </p:sp>
      <p:sp>
        <p:nvSpPr>
          <p:cNvPr id="36886" name="Rectangle 22"/>
          <p:cNvSpPr>
            <a:spLocks noChangeArrowheads="1"/>
          </p:cNvSpPr>
          <p:nvPr/>
        </p:nvSpPr>
        <p:spPr bwMode="auto">
          <a:xfrm>
            <a:off x="822325" y="3367088"/>
            <a:ext cx="876300"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X-1</a:t>
            </a:r>
          </a:p>
        </p:txBody>
      </p:sp>
      <p:sp>
        <p:nvSpPr>
          <p:cNvPr id="36887" name="Rectangle 23"/>
          <p:cNvSpPr>
            <a:spLocks noChangeArrowheads="1"/>
          </p:cNvSpPr>
          <p:nvPr/>
        </p:nvSpPr>
        <p:spPr bwMode="auto">
          <a:xfrm>
            <a:off x="8137525" y="2452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7</a:t>
            </a:r>
          </a:p>
        </p:txBody>
      </p:sp>
    </p:spTree>
    <p:extLst>
      <p:ext uri="{BB962C8B-B14F-4D97-AF65-F5344CB8AC3E}">
        <p14:creationId xmlns:p14="http://schemas.microsoft.com/office/powerpoint/2010/main" val="2205546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8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8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68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68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68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687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687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68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6878">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6880">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6881">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688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6883">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6884">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499"/>
                                          </p:stCondLst>
                                        </p:cTn>
                                        <p:tgtEl>
                                          <p:spTgt spid="36885">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499"/>
                                          </p:stCondLst>
                                        </p:cTn>
                                        <p:tgtEl>
                                          <p:spTgt spid="36886">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368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P spid="36868" grpId="0" animBg="1"/>
      <p:bldP spid="36869" grpId="0" animBg="1"/>
      <p:bldP spid="36870" grpId="0" animBg="1"/>
      <p:bldP spid="36871" grpId="0" animBg="1"/>
      <p:bldP spid="36872" grpId="0" animBg="1"/>
      <p:bldP spid="36873" grpId="0" animBg="1"/>
      <p:bldP spid="36874" grpId="0" animBg="1"/>
      <p:bldP spid="36875" grpId="0" animBg="1"/>
      <p:bldP spid="36876" grpId="0" animBg="1"/>
      <p:bldP spid="36877" grpId="0" animBg="1"/>
      <p:bldP spid="36878" grpId="0" build="p" autoUpdateAnimBg="0"/>
      <p:bldP spid="36880" grpId="0" build="p" autoUpdateAnimBg="0"/>
      <p:bldP spid="36881" grpId="0" build="p" autoUpdateAnimBg="0"/>
      <p:bldP spid="36882" grpId="0" build="p" autoUpdateAnimBg="0"/>
      <p:bldP spid="36883" grpId="0" build="p" autoUpdateAnimBg="0"/>
      <p:bldP spid="36884" grpId="0" build="p" autoUpdateAnimBg="0"/>
      <p:bldP spid="36885" grpId="0" build="p" autoUpdateAnimBg="0"/>
      <p:bldP spid="36886" grpId="0" build="p" autoUpdateAnimBg="0"/>
      <p:bldP spid="3688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Talk each other through your egg diagram</a:t>
            </a:r>
          </a:p>
        </p:txBody>
      </p:sp>
      <p:sp>
        <p:nvSpPr>
          <p:cNvPr id="394243" name="Rectangle 3"/>
          <p:cNvSpPr>
            <a:spLocks noGrp="1" noChangeArrowheads="1"/>
          </p:cNvSpPr>
          <p:nvPr>
            <p:ph idx="1"/>
          </p:nvPr>
        </p:nvSpPr>
        <p:spPr/>
        <p:txBody>
          <a:bodyPr/>
          <a:lstStyle/>
          <a:p>
            <a:r>
              <a:rPr lang="en-GB" sz="2800" dirty="0">
                <a:latin typeface="Calibri" panose="020F0502020204030204" pitchFamily="34" charset="0"/>
                <a:cs typeface="Calibri" panose="020F0502020204030204" pitchFamily="34" charset="0"/>
              </a:rPr>
              <a:t>Practise </a:t>
            </a:r>
            <a:r>
              <a:rPr lang="en-GB" sz="2800" dirty="0">
                <a:solidFill>
                  <a:srgbClr val="FF0000"/>
                </a:solidFill>
                <a:latin typeface="Calibri" panose="020F0502020204030204" pitchFamily="34" charset="0"/>
                <a:cs typeface="Calibri" panose="020F0502020204030204" pitchFamily="34" charset="0"/>
              </a:rPr>
              <a:t>verbalising</a:t>
            </a:r>
            <a:r>
              <a:rPr lang="en-GB" sz="2800" dirty="0">
                <a:latin typeface="Calibri" panose="020F0502020204030204" pitchFamily="34" charset="0"/>
                <a:cs typeface="Calibri" panose="020F0502020204030204" pitchFamily="34" charset="0"/>
              </a:rPr>
              <a:t> your ideas, to make it much easier in due course to choose how you write them down.</a:t>
            </a:r>
          </a:p>
          <a:p>
            <a:r>
              <a:rPr lang="en-GB" sz="2800" dirty="0">
                <a:latin typeface="Calibri" panose="020F0502020204030204" pitchFamily="34" charset="0"/>
                <a:cs typeface="Calibri" panose="020F0502020204030204" pitchFamily="34" charset="0"/>
              </a:rPr>
              <a:t>While sharing ideas on your writing plans, note particularly when you </a:t>
            </a:r>
            <a:r>
              <a:rPr lang="en-GB" sz="2800" dirty="0">
                <a:solidFill>
                  <a:schemeClr val="accent6">
                    <a:lumMod val="60000"/>
                    <a:lumOff val="40000"/>
                  </a:schemeClr>
                </a:solidFill>
                <a:latin typeface="Calibri" panose="020F0502020204030204" pitchFamily="34" charset="0"/>
                <a:cs typeface="Calibri" panose="020F0502020204030204" pitchFamily="34" charset="0"/>
              </a:rPr>
              <a:t>explain</a:t>
            </a:r>
            <a:r>
              <a:rPr lang="en-GB" sz="2800" dirty="0">
                <a:latin typeface="Calibri" panose="020F0502020204030204" pitchFamily="34" charset="0"/>
                <a:cs typeface="Calibri" panose="020F0502020204030204" pitchFamily="34" charset="0"/>
              </a:rPr>
              <a:t> to someone…</a:t>
            </a:r>
          </a:p>
          <a:p>
            <a:r>
              <a:rPr lang="en-GB" sz="2800" dirty="0">
                <a:solidFill>
                  <a:srgbClr val="FF0000"/>
                </a:solidFill>
                <a:latin typeface="Calibri" panose="020F0502020204030204" pitchFamily="34" charset="0"/>
                <a:cs typeface="Calibri" panose="020F0502020204030204" pitchFamily="34" charset="0"/>
              </a:rPr>
              <a:t>‘but that’s what is very interesting…’</a:t>
            </a:r>
            <a:r>
              <a:rPr lang="en-GB" sz="2800" dirty="0">
                <a:latin typeface="Calibri" panose="020F0502020204030204" pitchFamily="34" charset="0"/>
                <a:cs typeface="Calibri" panose="020F0502020204030204" pitchFamily="34" charset="0"/>
              </a:rPr>
              <a:t> as this will be something important to convey with </a:t>
            </a:r>
            <a:r>
              <a:rPr lang="en-GB" sz="2800" dirty="0">
                <a:solidFill>
                  <a:schemeClr val="accent6">
                    <a:lumMod val="60000"/>
                    <a:lumOff val="40000"/>
                  </a:schemeClr>
                </a:solidFill>
                <a:latin typeface="Calibri" panose="020F0502020204030204" pitchFamily="34" charset="0"/>
                <a:cs typeface="Calibri" panose="020F0502020204030204" pitchFamily="34" charset="0"/>
              </a:rPr>
              <a:t>passion</a:t>
            </a:r>
            <a:r>
              <a:rPr lang="en-GB" sz="2800" dirty="0">
                <a:latin typeface="Calibri" panose="020F0502020204030204" pitchFamily="34" charset="0"/>
                <a:cs typeface="Calibri" panose="020F0502020204030204" pitchFamily="34" charset="0"/>
              </a:rPr>
              <a:t> and </a:t>
            </a:r>
            <a:r>
              <a:rPr lang="en-GB" sz="2800" dirty="0">
                <a:solidFill>
                  <a:schemeClr val="accent6">
                    <a:lumMod val="60000"/>
                    <a:lumOff val="40000"/>
                  </a:schemeClr>
                </a:solidFill>
                <a:latin typeface="Calibri" panose="020F0502020204030204" pitchFamily="34" charset="0"/>
                <a:cs typeface="Calibri" panose="020F0502020204030204" pitchFamily="34" charset="0"/>
              </a:rPr>
              <a:t>enthusiasm</a:t>
            </a:r>
            <a:r>
              <a:rPr lang="en-GB" sz="2800" dirty="0">
                <a:latin typeface="Calibri" panose="020F0502020204030204" pitchFamily="34" charset="0"/>
                <a:cs typeface="Calibri" panose="020F0502020204030204" pitchFamily="34" charset="0"/>
              </a:rPr>
              <a:t> in your writing itself</a:t>
            </a:r>
          </a:p>
          <a:p>
            <a:r>
              <a:rPr lang="en-GB" sz="2800" dirty="0">
                <a:solidFill>
                  <a:srgbClr val="003300"/>
                </a:solidFill>
                <a:latin typeface="Calibri" panose="020F0502020204030204" pitchFamily="34" charset="0"/>
                <a:cs typeface="Calibri" panose="020F0502020204030204" pitchFamily="34" charset="0"/>
              </a:rPr>
              <a:t>‘can I tell you very simply….’</a:t>
            </a:r>
            <a:r>
              <a:rPr lang="en-GB" sz="2800" dirty="0">
                <a:latin typeface="Calibri" panose="020F0502020204030204" pitchFamily="34" charset="0"/>
                <a:cs typeface="Calibri" panose="020F0502020204030204" pitchFamily="34" charset="0"/>
              </a:rPr>
              <a:t> which may be good practice for how to </a:t>
            </a:r>
            <a:r>
              <a:rPr lang="en-GB" sz="2800" dirty="0">
                <a:solidFill>
                  <a:schemeClr val="accent6">
                    <a:lumMod val="60000"/>
                    <a:lumOff val="40000"/>
                  </a:schemeClr>
                </a:solidFill>
                <a:latin typeface="Calibri" panose="020F0502020204030204" pitchFamily="34" charset="0"/>
                <a:cs typeface="Calibri" panose="020F0502020204030204" pitchFamily="34" charset="0"/>
              </a:rPr>
              <a:t>introduce</a:t>
            </a:r>
            <a:r>
              <a:rPr lang="en-GB" sz="2800" dirty="0">
                <a:latin typeface="Calibri" panose="020F0502020204030204" pitchFamily="34" charset="0"/>
                <a:cs typeface="Calibri" panose="020F0502020204030204" pitchFamily="34" charset="0"/>
              </a:rPr>
              <a:t> your writing.</a:t>
            </a:r>
          </a:p>
        </p:txBody>
      </p:sp>
    </p:spTree>
    <p:extLst>
      <p:ext uri="{BB962C8B-B14F-4D97-AF65-F5344CB8AC3E}">
        <p14:creationId xmlns:p14="http://schemas.microsoft.com/office/powerpoint/2010/main" val="76683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4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4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4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4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p>
        </p:txBody>
      </p:sp>
      <p:sp>
        <p:nvSpPr>
          <p:cNvPr id="5" name="Title 1"/>
          <p:cNvSpPr txBox="1">
            <a:spLocks/>
          </p:cNvSpPr>
          <p:nvPr/>
        </p:nvSpPr>
        <p:spPr>
          <a:xfrm>
            <a:off x="0" y="1"/>
            <a:ext cx="9144000" cy="112467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lnSpc>
                <a:spcPct val="85000"/>
              </a:lnSpc>
              <a:defRPr sz="3600" b="1">
                <a:solidFill>
                  <a:srgbClr val="008000"/>
                </a:solidFill>
                <a:latin typeface="+mj-lt"/>
                <a:ea typeface="+mj-ea"/>
                <a:cs typeface="+mj-cs"/>
              </a:defRPr>
            </a:lvl1pPr>
            <a:lvl2pPr algn="ctr" eaLnBrk="1" hangingPunct="1">
              <a:lnSpc>
                <a:spcPct val="85000"/>
              </a:lnSpc>
              <a:defRPr>
                <a:solidFill>
                  <a:srgbClr val="008000"/>
                </a:solidFill>
                <a:latin typeface="Arial Rounded MT Bold" pitchFamily="34" charset="0"/>
              </a:defRPr>
            </a:lvl2pPr>
            <a:lvl3pPr algn="ctr" eaLnBrk="1" hangingPunct="1">
              <a:lnSpc>
                <a:spcPct val="85000"/>
              </a:lnSpc>
              <a:defRPr>
                <a:solidFill>
                  <a:srgbClr val="008000"/>
                </a:solidFill>
                <a:latin typeface="Arial Rounded MT Bold" pitchFamily="34" charset="0"/>
              </a:defRPr>
            </a:lvl3pPr>
            <a:lvl4pPr algn="ctr" eaLnBrk="1" hangingPunct="1">
              <a:lnSpc>
                <a:spcPct val="85000"/>
              </a:lnSpc>
              <a:defRPr>
                <a:solidFill>
                  <a:srgbClr val="008000"/>
                </a:solidFill>
                <a:latin typeface="Arial Rounded MT Bold" pitchFamily="34" charset="0"/>
              </a:defRPr>
            </a:lvl4pPr>
            <a:lvl5pPr algn="ctr" eaLnBrk="1" hangingPunct="1">
              <a:lnSpc>
                <a:spcPct val="85000"/>
              </a:lnSpc>
              <a:defRPr>
                <a:solidFill>
                  <a:srgbClr val="008000"/>
                </a:solidFill>
                <a:latin typeface="Arial Rounded MT Bold" pitchFamily="34" charset="0"/>
              </a:defRPr>
            </a:lvl5pPr>
            <a:lvl6pPr marL="457200" algn="ctr" fontAlgn="base">
              <a:lnSpc>
                <a:spcPct val="85000"/>
              </a:lnSpc>
              <a:spcBef>
                <a:spcPct val="0"/>
              </a:spcBef>
              <a:spcAft>
                <a:spcPct val="0"/>
              </a:spcAft>
              <a:defRPr>
                <a:solidFill>
                  <a:srgbClr val="008000"/>
                </a:solidFill>
                <a:latin typeface="Arial Rounded MT Bold" pitchFamily="34" charset="0"/>
              </a:defRPr>
            </a:lvl6pPr>
            <a:lvl7pPr marL="914400" algn="ctr" fontAlgn="base">
              <a:lnSpc>
                <a:spcPct val="85000"/>
              </a:lnSpc>
              <a:spcBef>
                <a:spcPct val="0"/>
              </a:spcBef>
              <a:spcAft>
                <a:spcPct val="0"/>
              </a:spcAft>
              <a:defRPr>
                <a:solidFill>
                  <a:srgbClr val="008000"/>
                </a:solidFill>
                <a:latin typeface="Arial Rounded MT Bold" pitchFamily="34" charset="0"/>
              </a:defRPr>
            </a:lvl7pPr>
            <a:lvl8pPr marL="1371600" algn="ctr" fontAlgn="base">
              <a:lnSpc>
                <a:spcPct val="85000"/>
              </a:lnSpc>
              <a:spcBef>
                <a:spcPct val="0"/>
              </a:spcBef>
              <a:spcAft>
                <a:spcPct val="0"/>
              </a:spcAft>
              <a:defRPr>
                <a:solidFill>
                  <a:srgbClr val="008000"/>
                </a:solidFill>
                <a:latin typeface="Arial Rounded MT Bold" pitchFamily="34" charset="0"/>
              </a:defRPr>
            </a:lvl8pPr>
            <a:lvl9pPr marL="1828800" algn="ctr" fontAlgn="base">
              <a:lnSpc>
                <a:spcPct val="85000"/>
              </a:lnSpc>
              <a:spcBef>
                <a:spcPct val="0"/>
              </a:spcBef>
              <a:spcAft>
                <a:spcPct val="0"/>
              </a:spcAft>
              <a:defRPr>
                <a:solidFill>
                  <a:srgbClr val="008000"/>
                </a:solidFill>
                <a:latin typeface="Arial Rounded MT Bold" pitchFamily="34" charset="0"/>
              </a:defRPr>
            </a:lvl9pPr>
          </a:lstStyle>
          <a:p>
            <a:r>
              <a:rPr lang="en-GB" dirty="0"/>
              <a:t>Teaching – and research – and reflection:</a:t>
            </a:r>
            <a:br>
              <a:rPr lang="en-GB" dirty="0"/>
            </a:br>
            <a:r>
              <a:rPr lang="en-GB" dirty="0"/>
              <a:t>the ten most important words</a:t>
            </a:r>
          </a:p>
        </p:txBody>
      </p:sp>
    </p:spTree>
    <p:extLst>
      <p:ext uri="{BB962C8B-B14F-4D97-AF65-F5344CB8AC3E}">
        <p14:creationId xmlns:p14="http://schemas.microsoft.com/office/powerpoint/2010/main" val="35058677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Introduction</a:t>
            </a:r>
          </a:p>
        </p:txBody>
      </p:sp>
      <p:sp>
        <p:nvSpPr>
          <p:cNvPr id="3" name="Content Placeholder 2"/>
          <p:cNvSpPr>
            <a:spLocks noGrp="1"/>
          </p:cNvSpPr>
          <p:nvPr>
            <p:ph idx="1"/>
          </p:nvPr>
        </p:nvSpPr>
        <p:spPr>
          <a:xfrm>
            <a:off x="358775" y="1196975"/>
            <a:ext cx="8605838" cy="5184435"/>
          </a:xfrm>
        </p:spPr>
        <p:txBody>
          <a:bodyPr/>
          <a:lstStyle/>
          <a:p>
            <a:r>
              <a:rPr lang="en-GB" sz="2400" dirty="0"/>
              <a:t>This workshop is designed to enable you to help you make steps with your own writing through individual writing and facilitated sessions;</a:t>
            </a:r>
          </a:p>
          <a:p>
            <a:r>
              <a:rPr lang="en-GB" sz="2400" dirty="0"/>
              <a:t>We will be alternately offering facilitated sessions and one-to-one support, so everyone can get what they need from the residential;</a:t>
            </a:r>
          </a:p>
          <a:p>
            <a:r>
              <a:rPr lang="en-GB" sz="2400" dirty="0"/>
              <a:t>If you want individual support, please sign up for a maximum of two 20-minute sessions, either as 2 x single sessions or a double slot.</a:t>
            </a:r>
          </a:p>
          <a:p>
            <a:r>
              <a:rPr lang="en-GB" sz="2400" dirty="0"/>
              <a:t>All slides will be available as downloads on our websites </a:t>
            </a:r>
            <a:r>
              <a:rPr lang="en-GB" sz="2400" i="1" dirty="0"/>
              <a:t>post hoc</a:t>
            </a:r>
            <a:r>
              <a:rPr lang="en-GB" sz="2400" dirty="0"/>
              <a:t>.</a:t>
            </a:r>
          </a:p>
        </p:txBody>
      </p:sp>
    </p:spTree>
    <p:extLst>
      <p:ext uri="{BB962C8B-B14F-4D97-AF65-F5344CB8AC3E}">
        <p14:creationId xmlns:p14="http://schemas.microsoft.com/office/powerpoint/2010/main" val="344044840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r>
              <a:rPr kumimoji="0" lang="en-GB" sz="6000" b="1" i="0" u="none" strike="noStrike" kern="0" cap="none" spc="0" normalizeH="0" baseline="0" noProof="0" dirty="0">
                <a:ln>
                  <a:noFill/>
                </a:ln>
                <a:solidFill>
                  <a:srgbClr val="CC0000"/>
                </a:solidFill>
                <a:effectLst/>
                <a:uLnTx/>
                <a:uFillTx/>
                <a:latin typeface="Arial"/>
                <a:ea typeface="+mn-ea"/>
                <a:cs typeface="+mn-cs"/>
              </a:rPr>
              <a:t>else</a:t>
            </a:r>
            <a:endParaRPr kumimoji="0" lang="en-GB" sz="3600" b="1" i="0" u="none" strike="noStrike" kern="0" cap="none" spc="0" normalizeH="0" baseline="0" noProof="0" dirty="0">
              <a:ln>
                <a:noFill/>
              </a:ln>
              <a:solidFill>
                <a:srgbClr val="CC0000"/>
              </a:solidFill>
              <a:effectLst/>
              <a:uLnTx/>
              <a:uFillTx/>
              <a:latin typeface="Arial"/>
              <a:ea typeface="+mn-ea"/>
              <a:cs typeface="+mn-cs"/>
            </a:endParaRPr>
          </a:p>
        </p:txBody>
      </p:sp>
      <p:sp>
        <p:nvSpPr>
          <p:cNvPr id="5" name="Title 1"/>
          <p:cNvSpPr txBox="1">
            <a:spLocks/>
          </p:cNvSpPr>
          <p:nvPr/>
        </p:nvSpPr>
        <p:spPr>
          <a:xfrm>
            <a:off x="0" y="1"/>
            <a:ext cx="9144000" cy="112467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lnSpc>
                <a:spcPct val="85000"/>
              </a:lnSpc>
              <a:defRPr sz="3600" b="1">
                <a:solidFill>
                  <a:srgbClr val="008000"/>
                </a:solidFill>
                <a:latin typeface="+mj-lt"/>
                <a:ea typeface="+mj-ea"/>
                <a:cs typeface="+mj-cs"/>
              </a:defRPr>
            </a:lvl1pPr>
            <a:lvl2pPr algn="ctr" eaLnBrk="1" hangingPunct="1">
              <a:lnSpc>
                <a:spcPct val="85000"/>
              </a:lnSpc>
              <a:defRPr>
                <a:solidFill>
                  <a:srgbClr val="008000"/>
                </a:solidFill>
                <a:latin typeface="Arial Rounded MT Bold" pitchFamily="34" charset="0"/>
              </a:defRPr>
            </a:lvl2pPr>
            <a:lvl3pPr algn="ctr" eaLnBrk="1" hangingPunct="1">
              <a:lnSpc>
                <a:spcPct val="85000"/>
              </a:lnSpc>
              <a:defRPr>
                <a:solidFill>
                  <a:srgbClr val="008000"/>
                </a:solidFill>
                <a:latin typeface="Arial Rounded MT Bold" pitchFamily="34" charset="0"/>
              </a:defRPr>
            </a:lvl3pPr>
            <a:lvl4pPr algn="ctr" eaLnBrk="1" hangingPunct="1">
              <a:lnSpc>
                <a:spcPct val="85000"/>
              </a:lnSpc>
              <a:defRPr>
                <a:solidFill>
                  <a:srgbClr val="008000"/>
                </a:solidFill>
                <a:latin typeface="Arial Rounded MT Bold" pitchFamily="34" charset="0"/>
              </a:defRPr>
            </a:lvl4pPr>
            <a:lvl5pPr algn="ctr" eaLnBrk="1" hangingPunct="1">
              <a:lnSpc>
                <a:spcPct val="85000"/>
              </a:lnSpc>
              <a:defRPr>
                <a:solidFill>
                  <a:srgbClr val="008000"/>
                </a:solidFill>
                <a:latin typeface="Arial Rounded MT Bold" pitchFamily="34" charset="0"/>
              </a:defRPr>
            </a:lvl5pPr>
            <a:lvl6pPr marL="457200" algn="ctr" fontAlgn="base">
              <a:lnSpc>
                <a:spcPct val="85000"/>
              </a:lnSpc>
              <a:spcBef>
                <a:spcPct val="0"/>
              </a:spcBef>
              <a:spcAft>
                <a:spcPct val="0"/>
              </a:spcAft>
              <a:defRPr>
                <a:solidFill>
                  <a:srgbClr val="008000"/>
                </a:solidFill>
                <a:latin typeface="Arial Rounded MT Bold" pitchFamily="34" charset="0"/>
              </a:defRPr>
            </a:lvl6pPr>
            <a:lvl7pPr marL="914400" algn="ctr" fontAlgn="base">
              <a:lnSpc>
                <a:spcPct val="85000"/>
              </a:lnSpc>
              <a:spcBef>
                <a:spcPct val="0"/>
              </a:spcBef>
              <a:spcAft>
                <a:spcPct val="0"/>
              </a:spcAft>
              <a:defRPr>
                <a:solidFill>
                  <a:srgbClr val="008000"/>
                </a:solidFill>
                <a:latin typeface="Arial Rounded MT Bold" pitchFamily="34" charset="0"/>
              </a:defRPr>
            </a:lvl7pPr>
            <a:lvl8pPr marL="1371600" algn="ctr" fontAlgn="base">
              <a:lnSpc>
                <a:spcPct val="85000"/>
              </a:lnSpc>
              <a:spcBef>
                <a:spcPct val="0"/>
              </a:spcBef>
              <a:spcAft>
                <a:spcPct val="0"/>
              </a:spcAft>
              <a:defRPr>
                <a:solidFill>
                  <a:srgbClr val="008000"/>
                </a:solidFill>
                <a:latin typeface="Arial Rounded MT Bold" pitchFamily="34" charset="0"/>
              </a:defRPr>
            </a:lvl8pPr>
            <a:lvl9pPr marL="1828800" algn="ctr" fontAlgn="base">
              <a:lnSpc>
                <a:spcPct val="85000"/>
              </a:lnSpc>
              <a:spcBef>
                <a:spcPct val="0"/>
              </a:spcBef>
              <a:spcAft>
                <a:spcPct val="0"/>
              </a:spcAft>
              <a:defRPr>
                <a:solidFill>
                  <a:srgbClr val="008000"/>
                </a:solidFill>
                <a:latin typeface="Arial Rounded MT Bold" pitchFamily="34" charset="0"/>
              </a:defRPr>
            </a:lvl9pPr>
          </a:lstStyle>
          <a:p>
            <a:r>
              <a:rPr lang="en-GB" dirty="0"/>
              <a:t>Teaching – and research – and reflection:</a:t>
            </a:r>
            <a:br>
              <a:rPr lang="en-GB" dirty="0"/>
            </a:br>
            <a:r>
              <a:rPr lang="en-GB" dirty="0"/>
              <a:t>the ten most important words</a:t>
            </a:r>
          </a:p>
        </p:txBody>
      </p:sp>
    </p:spTree>
    <p:extLst>
      <p:ext uri="{BB962C8B-B14F-4D97-AF65-F5344CB8AC3E}">
        <p14:creationId xmlns:p14="http://schemas.microsoft.com/office/powerpoint/2010/main" val="28875214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dissolve">
                                      <p:cBhvr>
                                        <p:cTn id="7" dur="5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a:ln/>
        </p:spPr>
        <p:txBody>
          <a:bodyPr/>
          <a:lstStyle/>
          <a:p>
            <a:r>
              <a:rPr lang="en-GB" dirty="0">
                <a:latin typeface="Times New Roman" panose="02020603050405020304" pitchFamily="18" charset="0"/>
                <a:cs typeface="Times New Roman" panose="02020603050405020304" pitchFamily="18" charset="0"/>
              </a:rPr>
              <a:t>WIRMI and WIIFM?</a:t>
            </a:r>
          </a:p>
        </p:txBody>
      </p:sp>
      <p:sp>
        <p:nvSpPr>
          <p:cNvPr id="407555" name="Rectangle 3"/>
          <p:cNvSpPr>
            <a:spLocks noGrp="1" noChangeArrowheads="1"/>
          </p:cNvSpPr>
          <p:nvPr>
            <p:ph idx="1"/>
          </p:nvPr>
        </p:nvSpPr>
        <p:spPr/>
        <p:txBody>
          <a:bodyPr/>
          <a:lstStyle/>
          <a:p>
            <a:r>
              <a:rPr lang="en-GB" sz="3600" dirty="0">
                <a:solidFill>
                  <a:srgbClr val="FF0000"/>
                </a:solidFill>
                <a:latin typeface="Times New Roman" panose="02020603050405020304" pitchFamily="18" charset="0"/>
                <a:cs typeface="Times New Roman" panose="02020603050405020304" pitchFamily="18" charset="0"/>
              </a:rPr>
              <a:t>WIRMI</a:t>
            </a:r>
          </a:p>
          <a:p>
            <a:pPr>
              <a:buFont typeface="Wingdings" pitchFamily="2" charset="2"/>
              <a:buNone/>
            </a:pPr>
            <a:r>
              <a:rPr lang="en-GB" dirty="0"/>
              <a:t>	‘What I really mean is….’</a:t>
            </a:r>
          </a:p>
          <a:p>
            <a:r>
              <a:rPr lang="en-GB" sz="3600" dirty="0">
                <a:solidFill>
                  <a:srgbClr val="FF0000"/>
                </a:solidFill>
                <a:latin typeface="Times New Roman" panose="02020603050405020304" pitchFamily="18" charset="0"/>
                <a:cs typeface="Times New Roman" panose="02020603050405020304" pitchFamily="18" charset="0"/>
              </a:rPr>
              <a:t>WIIFM?</a:t>
            </a:r>
          </a:p>
          <a:p>
            <a:pPr>
              <a:buFont typeface="Wingdings" pitchFamily="2" charset="2"/>
              <a:buNone/>
            </a:pPr>
            <a:r>
              <a:rPr lang="en-GB" dirty="0"/>
              <a:t>	‘What’s in it for me?’ i.e. the </a:t>
            </a:r>
            <a:r>
              <a:rPr lang="en-GB" dirty="0">
                <a:solidFill>
                  <a:srgbClr val="FFC000"/>
                </a:solidFill>
              </a:rPr>
              <a:t>reader</a:t>
            </a:r>
            <a:r>
              <a:rPr lang="en-GB" dirty="0"/>
              <a:t>, </a:t>
            </a:r>
            <a:r>
              <a:rPr lang="en-GB" dirty="0">
                <a:solidFill>
                  <a:schemeClr val="accent2">
                    <a:lumMod val="40000"/>
                    <a:lumOff val="60000"/>
                  </a:schemeClr>
                </a:solidFill>
              </a:rPr>
              <a:t>editor</a:t>
            </a:r>
            <a:r>
              <a:rPr lang="en-GB" dirty="0"/>
              <a:t>, </a:t>
            </a:r>
            <a:r>
              <a:rPr lang="en-GB" dirty="0">
                <a:solidFill>
                  <a:srgbClr val="92D050"/>
                </a:solidFill>
              </a:rPr>
              <a:t>publisher</a:t>
            </a:r>
            <a:r>
              <a:rPr lang="en-GB" dirty="0"/>
              <a:t>, target audience…</a:t>
            </a:r>
          </a:p>
        </p:txBody>
      </p:sp>
    </p:spTree>
    <p:extLst>
      <p:ext uri="{BB962C8B-B14F-4D97-AF65-F5344CB8AC3E}">
        <p14:creationId xmlns:p14="http://schemas.microsoft.com/office/powerpoint/2010/main" val="359154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7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7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7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ln/>
        </p:spPr>
        <p:txBody>
          <a:bodyPr/>
          <a:lstStyle/>
          <a:p>
            <a:r>
              <a:rPr lang="en-GB"/>
              <a:t>How to tackle writer’s block…</a:t>
            </a:r>
          </a:p>
        </p:txBody>
      </p:sp>
      <p:sp>
        <p:nvSpPr>
          <p:cNvPr id="144387" name="Rectangle 3"/>
          <p:cNvSpPr>
            <a:spLocks noGrp="1" noChangeArrowheads="1"/>
          </p:cNvSpPr>
          <p:nvPr>
            <p:ph idx="1"/>
          </p:nvPr>
        </p:nvSpPr>
        <p:spPr/>
        <p:txBody>
          <a:bodyPr/>
          <a:lstStyle/>
          <a:p>
            <a:r>
              <a:rPr lang="en-GB" sz="4000"/>
              <a:t>Write something else!</a:t>
            </a:r>
          </a:p>
        </p:txBody>
      </p:sp>
    </p:spTree>
    <p:extLst>
      <p:ext uri="{BB962C8B-B14F-4D97-AF65-F5344CB8AC3E}">
        <p14:creationId xmlns:p14="http://schemas.microsoft.com/office/powerpoint/2010/main" val="3831049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Getting feedback on your work</a:t>
            </a:r>
          </a:p>
        </p:txBody>
      </p:sp>
      <p:sp>
        <p:nvSpPr>
          <p:cNvPr id="3" name="Content Placeholder 2"/>
          <p:cNvSpPr>
            <a:spLocks noGrp="1"/>
          </p:cNvSpPr>
          <p:nvPr>
            <p:ph idx="1"/>
          </p:nvPr>
        </p:nvSpPr>
        <p:spPr/>
        <p:txBody>
          <a:bodyPr/>
          <a:lstStyle/>
          <a:p>
            <a:pPr marL="0" indent="0">
              <a:buNone/>
            </a:pPr>
            <a:r>
              <a:rPr lang="en-GB" b="1" dirty="0"/>
              <a:t>Never submit work for publication without:</a:t>
            </a:r>
          </a:p>
          <a:p>
            <a:r>
              <a:rPr lang="en-GB" dirty="0"/>
              <a:t>R</a:t>
            </a:r>
            <a:r>
              <a:rPr lang="en-GB" b="1" dirty="0"/>
              <a:t>eading it aloud to yourself;</a:t>
            </a:r>
          </a:p>
          <a:p>
            <a:r>
              <a:rPr lang="en-GB" b="1" dirty="0"/>
              <a:t>Getting feedback from at least two people, one your expert colleague, the other a ‘talented amateur’;</a:t>
            </a:r>
          </a:p>
          <a:p>
            <a:r>
              <a:rPr lang="en-GB" b="1" dirty="0"/>
              <a:t>Seek out and make good use of an experienced mentor;</a:t>
            </a:r>
          </a:p>
          <a:p>
            <a:r>
              <a:rPr lang="en-GB" b="1" dirty="0"/>
              <a:t>Constructively use feedback you get once you have submitted work for publication.</a:t>
            </a:r>
          </a:p>
        </p:txBody>
      </p:sp>
    </p:spTree>
    <p:extLst>
      <p:ext uri="{BB962C8B-B14F-4D97-AF65-F5344CB8AC3E}">
        <p14:creationId xmlns:p14="http://schemas.microsoft.com/office/powerpoint/2010/main" val="204387902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 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148265187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Behavioural habits: </a:t>
            </a:r>
          </a:p>
          <a:p>
            <a:pPr marL="0" indent="0">
              <a:buNone/>
            </a:pPr>
            <a:r>
              <a:rPr lang="en-GB" b="1" dirty="0"/>
              <a:t>my everyday academic writing habits are: </a:t>
            </a:r>
          </a:p>
          <a:p>
            <a:pPr marL="0" indent="0">
              <a:buNone/>
            </a:pPr>
            <a:r>
              <a:rPr lang="en-GB" b="1" dirty="0"/>
              <a:t>9-10	excellent, I am a highly productive writer.</a:t>
            </a:r>
          </a:p>
          <a:p>
            <a:pPr marL="0" indent="0">
              <a:buNone/>
            </a:pPr>
            <a:r>
              <a:rPr lang="en-GB" b="1" dirty="0"/>
              <a:t>6-8	good but uneven.</a:t>
            </a:r>
          </a:p>
          <a:p>
            <a:pPr marL="0" indent="0">
              <a:buNone/>
            </a:pPr>
            <a:r>
              <a:rPr lang="en-GB" b="1" dirty="0"/>
              <a:t>3-5	unsatisfactory.</a:t>
            </a:r>
          </a:p>
          <a:p>
            <a:pPr marL="0" indent="0">
              <a:buNone/>
            </a:pPr>
            <a:r>
              <a:rPr lang="en-GB" b="1" dirty="0"/>
              <a:t>1-2	terrible, I feel unproductive most of the time.</a:t>
            </a:r>
          </a:p>
        </p:txBody>
      </p:sp>
    </p:spTree>
    <p:extLst>
      <p:ext uri="{BB962C8B-B14F-4D97-AF65-F5344CB8AC3E}">
        <p14:creationId xmlns:p14="http://schemas.microsoft.com/office/powerpoint/2010/main" val="3138181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628650" y="365126"/>
            <a:ext cx="7886700" cy="1325563"/>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Artisanal habits: </a:t>
            </a:r>
          </a:p>
          <a:p>
            <a:pPr marL="0" indent="0">
              <a:buNone/>
            </a:pPr>
            <a:r>
              <a:rPr lang="en-GB" b="1" dirty="0"/>
              <a:t>my skills as an academic writer are: </a:t>
            </a:r>
          </a:p>
          <a:p>
            <a:pPr marL="898525" indent="-898525">
              <a:buNone/>
            </a:pPr>
            <a:r>
              <a:rPr lang="en-GB" b="1" dirty="0"/>
              <a:t>9-10	highly developed, I am confident in my ability to write clearly and well.</a:t>
            </a:r>
          </a:p>
          <a:p>
            <a:pPr marL="898525" indent="-898525">
              <a:buNone/>
            </a:pPr>
            <a:r>
              <a:rPr lang="en-GB" b="1" dirty="0"/>
              <a:t>6-8	moderate.</a:t>
            </a:r>
          </a:p>
          <a:p>
            <a:pPr marL="898525" indent="-898525">
              <a:buNone/>
            </a:pPr>
            <a:r>
              <a:rPr lang="en-GB" b="1" dirty="0"/>
              <a:t>3-5	underdeveloped.</a:t>
            </a:r>
          </a:p>
          <a:p>
            <a:pPr marL="898525" indent="-898525">
              <a:buNone/>
            </a:pPr>
            <a:r>
              <a:rPr lang="en-GB" b="1" dirty="0"/>
              <a:t>1-2	very weak; other people seem to be much more competent writers than I am.</a:t>
            </a:r>
          </a:p>
        </p:txBody>
      </p:sp>
    </p:spTree>
    <p:extLst>
      <p:ext uri="{BB962C8B-B14F-4D97-AF65-F5344CB8AC3E}">
        <p14:creationId xmlns:p14="http://schemas.microsoft.com/office/powerpoint/2010/main" val="2177891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Social habits: </a:t>
            </a:r>
          </a:p>
          <a:p>
            <a:pPr marL="0" indent="0">
              <a:buNone/>
            </a:pPr>
            <a:r>
              <a:rPr lang="en-GB" b="1" dirty="0"/>
              <a:t>I engage in productive conversations with other people about my writing and work-in-progress.</a:t>
            </a:r>
          </a:p>
          <a:p>
            <a:pPr marL="898525" indent="-801688">
              <a:buNone/>
            </a:pPr>
            <a:r>
              <a:rPr lang="en-GB" b="1" dirty="0"/>
              <a:t>9-10	frequently.</a:t>
            </a:r>
          </a:p>
          <a:p>
            <a:pPr marL="898525" indent="-801688">
              <a:buNone/>
            </a:pPr>
            <a:r>
              <a:rPr lang="en-GB" b="1" dirty="0"/>
              <a:t>6-8	occasionally.</a:t>
            </a:r>
          </a:p>
          <a:p>
            <a:pPr marL="898525" indent="-801688">
              <a:buNone/>
            </a:pPr>
            <a:r>
              <a:rPr lang="en-GB" b="1" dirty="0"/>
              <a:t>3-5	rarely.</a:t>
            </a:r>
          </a:p>
          <a:p>
            <a:pPr marL="898525" indent="-801688">
              <a:buNone/>
            </a:pPr>
            <a:r>
              <a:rPr lang="en-GB" b="1" dirty="0"/>
              <a:t>1-2	almost never; I am a ‘lone wolf’ scholar who shows other people my writing only when I reel it is ready to publish.</a:t>
            </a:r>
          </a:p>
        </p:txBody>
      </p:sp>
    </p:spTree>
    <p:extLst>
      <p:ext uri="{BB962C8B-B14F-4D97-AF65-F5344CB8AC3E}">
        <p14:creationId xmlns:p14="http://schemas.microsoft.com/office/powerpoint/2010/main" val="1433800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Emotional habits: </a:t>
            </a:r>
          </a:p>
          <a:p>
            <a:pPr marL="0" indent="0">
              <a:buNone/>
            </a:pPr>
            <a:r>
              <a:rPr lang="en-GB" b="1" dirty="0"/>
              <a:t>When I think about my academic writing, the emotions I feel are: </a:t>
            </a:r>
          </a:p>
          <a:p>
            <a:pPr marL="0" indent="0">
              <a:buNone/>
            </a:pPr>
            <a:r>
              <a:rPr lang="en-GB" b="1" dirty="0"/>
              <a:t>9-10	highly positive.</a:t>
            </a:r>
          </a:p>
          <a:p>
            <a:pPr marL="0" indent="0">
              <a:buNone/>
            </a:pPr>
            <a:r>
              <a:rPr lang="en-GB" b="1" dirty="0"/>
              <a:t>6-8	more positive than negative.</a:t>
            </a:r>
          </a:p>
          <a:p>
            <a:pPr marL="0" indent="0">
              <a:buNone/>
            </a:pPr>
            <a:r>
              <a:rPr lang="en-GB" b="1" dirty="0"/>
              <a:t>3-5	more negative than positive.</a:t>
            </a:r>
          </a:p>
          <a:p>
            <a:pPr marL="0" indent="0">
              <a:buNone/>
            </a:pPr>
            <a:r>
              <a:rPr lang="en-GB" b="1" dirty="0"/>
              <a:t>1-2	strongly negative, I hate to write.</a:t>
            </a:r>
          </a:p>
        </p:txBody>
      </p:sp>
    </p:spTree>
    <p:extLst>
      <p:ext uri="{BB962C8B-B14F-4D97-AF65-F5344CB8AC3E}">
        <p14:creationId xmlns:p14="http://schemas.microsoft.com/office/powerpoint/2010/main" val="1398007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10394E7C-9B46-4E17-B85A-6D70E463E15D}"/>
              </a:ext>
            </a:extLst>
          </p:cNvPr>
          <p:cNvSpPr/>
          <p:nvPr/>
        </p:nvSpPr>
        <p:spPr>
          <a:xfrm>
            <a:off x="1515977" y="533399"/>
            <a:ext cx="6208295" cy="5566611"/>
          </a:xfrm>
          <a:prstGeom prst="diamon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4632D9FC-7278-4531-B961-8B5CD9302E1C}"/>
              </a:ext>
            </a:extLst>
          </p:cNvPr>
          <p:cNvCxnSpPr>
            <a:cxnSpLocks/>
            <a:stCxn id="5" idx="1"/>
            <a:endCxn id="5" idx="3"/>
          </p:cNvCxnSpPr>
          <p:nvPr/>
        </p:nvCxnSpPr>
        <p:spPr>
          <a:xfrm>
            <a:off x="1515977" y="3316705"/>
            <a:ext cx="620829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3B41A4E-CC60-46EF-9C80-4C551BF2EA61}"/>
              </a:ext>
            </a:extLst>
          </p:cNvPr>
          <p:cNvCxnSpPr>
            <a:stCxn id="5" idx="0"/>
            <a:endCxn id="5" idx="2"/>
          </p:cNvCxnSpPr>
          <p:nvPr/>
        </p:nvCxnSpPr>
        <p:spPr>
          <a:xfrm>
            <a:off x="4620125" y="533399"/>
            <a:ext cx="0" cy="5566611"/>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5B894DC-30D8-4DDE-9763-B8AB586DFE45}"/>
              </a:ext>
            </a:extLst>
          </p:cNvPr>
          <p:cNvSpPr txBox="1"/>
          <p:nvPr/>
        </p:nvSpPr>
        <p:spPr>
          <a:xfrm>
            <a:off x="4443666"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0</a:t>
            </a:r>
          </a:p>
        </p:txBody>
      </p:sp>
      <p:sp>
        <p:nvSpPr>
          <p:cNvPr id="15" name="TextBox 14">
            <a:extLst>
              <a:ext uri="{FF2B5EF4-FFF2-40B4-BE49-F238E27FC236}">
                <a16:creationId xmlns:a16="http://schemas.microsoft.com/office/drawing/2014/main" id="{A522E08A-60C5-488B-8D99-2EEA98D0ACA7}"/>
              </a:ext>
            </a:extLst>
          </p:cNvPr>
          <p:cNvSpPr txBox="1"/>
          <p:nvPr/>
        </p:nvSpPr>
        <p:spPr>
          <a:xfrm>
            <a:off x="4451680" y="1812764"/>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6" name="TextBox 15">
            <a:extLst>
              <a:ext uri="{FF2B5EF4-FFF2-40B4-BE49-F238E27FC236}">
                <a16:creationId xmlns:a16="http://schemas.microsoft.com/office/drawing/2014/main" id="{DBDA26B2-C7A5-4B26-BD7B-EE83A76E686E}"/>
              </a:ext>
            </a:extLst>
          </p:cNvPr>
          <p:cNvSpPr txBox="1"/>
          <p:nvPr/>
        </p:nvSpPr>
        <p:spPr>
          <a:xfrm>
            <a:off x="5835319"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7" name="TextBox 16">
            <a:extLst>
              <a:ext uri="{FF2B5EF4-FFF2-40B4-BE49-F238E27FC236}">
                <a16:creationId xmlns:a16="http://schemas.microsoft.com/office/drawing/2014/main" id="{1EF9AE39-B7C2-42DF-9C29-4AB166108163}"/>
              </a:ext>
            </a:extLst>
          </p:cNvPr>
          <p:cNvSpPr txBox="1"/>
          <p:nvPr/>
        </p:nvSpPr>
        <p:spPr>
          <a:xfrm>
            <a:off x="4451680" y="1770656"/>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8" name="TextBox 17">
            <a:extLst>
              <a:ext uri="{FF2B5EF4-FFF2-40B4-BE49-F238E27FC236}">
                <a16:creationId xmlns:a16="http://schemas.microsoft.com/office/drawing/2014/main" id="{211D5FD9-5207-4D2B-BBDE-713B9FF05F6F}"/>
              </a:ext>
            </a:extLst>
          </p:cNvPr>
          <p:cNvSpPr txBox="1"/>
          <p:nvPr/>
        </p:nvSpPr>
        <p:spPr>
          <a:xfrm>
            <a:off x="3027952" y="3080090"/>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9" name="TextBox 18">
            <a:extLst>
              <a:ext uri="{FF2B5EF4-FFF2-40B4-BE49-F238E27FC236}">
                <a16:creationId xmlns:a16="http://schemas.microsoft.com/office/drawing/2014/main" id="{1A7AF69A-E28B-4080-A92C-A50398D881EB}"/>
              </a:ext>
            </a:extLst>
          </p:cNvPr>
          <p:cNvSpPr txBox="1"/>
          <p:nvPr/>
        </p:nvSpPr>
        <p:spPr>
          <a:xfrm>
            <a:off x="4431623" y="4624141"/>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20" name="TextBox 19">
            <a:extLst>
              <a:ext uri="{FF2B5EF4-FFF2-40B4-BE49-F238E27FC236}">
                <a16:creationId xmlns:a16="http://schemas.microsoft.com/office/drawing/2014/main" id="{D39F3317-D779-4B0B-9C66-7E47E800C161}"/>
              </a:ext>
            </a:extLst>
          </p:cNvPr>
          <p:cNvSpPr txBox="1"/>
          <p:nvPr/>
        </p:nvSpPr>
        <p:spPr>
          <a:xfrm>
            <a:off x="3875335" y="63233"/>
            <a:ext cx="1393330"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rtisanal</a:t>
            </a:r>
          </a:p>
        </p:txBody>
      </p:sp>
      <p:sp>
        <p:nvSpPr>
          <p:cNvPr id="21" name="TextBox 20">
            <a:extLst>
              <a:ext uri="{FF2B5EF4-FFF2-40B4-BE49-F238E27FC236}">
                <a16:creationId xmlns:a16="http://schemas.microsoft.com/office/drawing/2014/main" id="{31E68E61-348A-4891-A3D0-6C5C59545478}"/>
              </a:ext>
            </a:extLst>
          </p:cNvPr>
          <p:cNvSpPr txBox="1"/>
          <p:nvPr/>
        </p:nvSpPr>
        <p:spPr>
          <a:xfrm>
            <a:off x="-76194" y="3080089"/>
            <a:ext cx="1765355"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ehavioural</a:t>
            </a:r>
          </a:p>
        </p:txBody>
      </p:sp>
      <p:sp>
        <p:nvSpPr>
          <p:cNvPr id="22" name="TextBox 21">
            <a:extLst>
              <a:ext uri="{FF2B5EF4-FFF2-40B4-BE49-F238E27FC236}">
                <a16:creationId xmlns:a16="http://schemas.microsoft.com/office/drawing/2014/main" id="{C0DB147C-7711-456B-9499-836AC11A1686}"/>
              </a:ext>
            </a:extLst>
          </p:cNvPr>
          <p:cNvSpPr txBox="1"/>
          <p:nvPr/>
        </p:nvSpPr>
        <p:spPr>
          <a:xfrm>
            <a:off x="3974763" y="6041175"/>
            <a:ext cx="1540806"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E</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motional</a:t>
            </a:r>
          </a:p>
        </p:txBody>
      </p:sp>
      <p:sp>
        <p:nvSpPr>
          <p:cNvPr id="23" name="TextBox 22">
            <a:extLst>
              <a:ext uri="{FF2B5EF4-FFF2-40B4-BE49-F238E27FC236}">
                <a16:creationId xmlns:a16="http://schemas.microsoft.com/office/drawing/2014/main" id="{084A9264-1B5F-4455-A17E-B654450D3DC9}"/>
              </a:ext>
            </a:extLst>
          </p:cNvPr>
          <p:cNvSpPr txBox="1"/>
          <p:nvPr/>
        </p:nvSpPr>
        <p:spPr>
          <a:xfrm>
            <a:off x="7719912" y="3060508"/>
            <a:ext cx="974947"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ocial</a:t>
            </a:r>
          </a:p>
        </p:txBody>
      </p:sp>
    </p:spTree>
    <p:extLst>
      <p:ext uri="{BB962C8B-B14F-4D97-AF65-F5344CB8AC3E}">
        <p14:creationId xmlns:p14="http://schemas.microsoft.com/office/powerpoint/2010/main" val="2933512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12DC8-8F2B-4893-9F87-F5AE6BF0DFA4}"/>
              </a:ext>
            </a:extLst>
          </p:cNvPr>
          <p:cNvSpPr>
            <a:spLocks noGrp="1"/>
          </p:cNvSpPr>
          <p:nvPr>
            <p:ph type="title"/>
          </p:nvPr>
        </p:nvSpPr>
        <p:spPr>
          <a:xfrm>
            <a:off x="-28566" y="260924"/>
            <a:ext cx="8713788" cy="647725"/>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Negotiable facilitated sessions</a:t>
            </a:r>
          </a:p>
        </p:txBody>
      </p:sp>
      <p:sp>
        <p:nvSpPr>
          <p:cNvPr id="3" name="Content Placeholder 2">
            <a:extLst>
              <a:ext uri="{FF2B5EF4-FFF2-40B4-BE49-F238E27FC236}">
                <a16:creationId xmlns:a16="http://schemas.microsoft.com/office/drawing/2014/main" id="{F72D9730-F920-4F28-AD45-623DD1F7DD99}"/>
              </a:ext>
            </a:extLst>
          </p:cNvPr>
          <p:cNvSpPr>
            <a:spLocks noGrp="1"/>
          </p:cNvSpPr>
          <p:nvPr>
            <p:ph idx="1"/>
          </p:nvPr>
        </p:nvSpPr>
        <p:spPr>
          <a:xfrm>
            <a:off x="358775" y="1196690"/>
            <a:ext cx="8605838" cy="4670710"/>
          </a:xfrm>
        </p:spPr>
        <p:txBody>
          <a:bodyPr/>
          <a:lstStyle/>
          <a:p>
            <a:pPr lvl="0"/>
            <a:r>
              <a:rPr lang="en-GB" sz="2600" dirty="0">
                <a:cs typeface="Calibri" panose="020F0502020204030204" pitchFamily="34" charset="0"/>
              </a:rPr>
              <a:t>​</a:t>
            </a:r>
            <a:r>
              <a:rPr lang="en-GB" sz="2000" dirty="0"/>
              <a:t>The pros and cons of publishing in various kinds of outlets </a:t>
            </a:r>
          </a:p>
          <a:p>
            <a:pPr lvl="0"/>
            <a:r>
              <a:rPr lang="en-GB" sz="2000" dirty="0"/>
              <a:t>Getting beyond the blank page and beating writer's block </a:t>
            </a:r>
          </a:p>
          <a:p>
            <a:pPr lvl="0"/>
            <a:r>
              <a:rPr lang="en-GB" sz="2000" dirty="0"/>
              <a:t>Improving your chances of getting published in journals (especially recommended for novices)</a:t>
            </a:r>
          </a:p>
          <a:p>
            <a:pPr lvl="0"/>
            <a:r>
              <a:rPr lang="en-GB" sz="2000" dirty="0"/>
              <a:t>Pros and cons of co-authoring </a:t>
            </a:r>
          </a:p>
          <a:p>
            <a:pPr lvl="0"/>
            <a:r>
              <a:rPr lang="en-GB" sz="2000" dirty="0"/>
              <a:t>Turning your dissertation into publication(s);</a:t>
            </a:r>
          </a:p>
          <a:p>
            <a:pPr lvl="0"/>
            <a:r>
              <a:rPr lang="en-GB" sz="2000" dirty="0"/>
              <a:t>Writing informative abstracts;</a:t>
            </a:r>
          </a:p>
          <a:p>
            <a:pPr lvl="0"/>
            <a:r>
              <a:rPr lang="en-GB" sz="2000" dirty="0"/>
              <a:t>Bidding for funding for educational project;</a:t>
            </a:r>
          </a:p>
          <a:p>
            <a:pPr lvl="0"/>
            <a:r>
              <a:rPr lang="en-GB" sz="2000" dirty="0"/>
              <a:t>Using networking, conferences and learning communities to enhance access to publishing opportunities to improve your chances of publication success</a:t>
            </a:r>
          </a:p>
          <a:p>
            <a:pPr lvl="0"/>
            <a:r>
              <a:rPr lang="en-GB" sz="2000" dirty="0"/>
              <a:t>Tips and tactics, co-authoring, multi purposing, networking</a:t>
            </a:r>
          </a:p>
          <a:p>
            <a:pPr lvl="0"/>
            <a:r>
              <a:rPr lang="en-GB" sz="2000" dirty="0"/>
              <a:t>Individual consultations with SB and PR </a:t>
            </a:r>
          </a:p>
        </p:txBody>
      </p:sp>
    </p:spTree>
    <p:extLst>
      <p:ext uri="{BB962C8B-B14F-4D97-AF65-F5344CB8AC3E}">
        <p14:creationId xmlns:p14="http://schemas.microsoft.com/office/powerpoint/2010/main" val="2253394482"/>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Behavioural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carve out time and space for their writing in a striking variety of ways, but they all do it somehow. </a:t>
            </a:r>
          </a:p>
          <a:p>
            <a:pPr marL="0" indent="0">
              <a:buNone/>
            </a:pPr>
            <a:r>
              <a:rPr lang="en-GB" sz="3200" b="1" dirty="0">
                <a:solidFill>
                  <a:srgbClr val="008000"/>
                </a:solidFill>
              </a:rPr>
              <a:t>(Key habits of mind: persistence, determination, passion, pragmatism, ‘grit’.)</a:t>
            </a:r>
          </a:p>
        </p:txBody>
      </p:sp>
    </p:spTree>
    <p:extLst>
      <p:ext uri="{BB962C8B-B14F-4D97-AF65-F5344CB8AC3E}">
        <p14:creationId xmlns:p14="http://schemas.microsoft.com/office/powerpoint/2010/main" val="8960025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Artisanal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recognise writing as an artisanal activity that requires ongoing learning, development and skill. </a:t>
            </a:r>
          </a:p>
          <a:p>
            <a:pPr marL="0" indent="0">
              <a:buNone/>
            </a:pPr>
            <a:r>
              <a:rPr lang="en-GB" sz="3200" b="1" dirty="0">
                <a:solidFill>
                  <a:srgbClr val="008000"/>
                </a:solidFill>
              </a:rPr>
              <a:t>(Key habits of mind: creativity, craft, artistry, patience, practice, perfectionism (but not too much), a passion for lifelong learning).</a:t>
            </a:r>
          </a:p>
        </p:txBody>
      </p:sp>
    </p:spTree>
    <p:extLst>
      <p:ext uri="{BB962C8B-B14F-4D97-AF65-F5344CB8AC3E}">
        <p14:creationId xmlns:p14="http://schemas.microsoft.com/office/powerpoint/2010/main" val="2969398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Social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seldom work entirely in isolation, even in traditionally ‘sole author’ disciplines, they typically rely on other people – colleagues, friends, family, editors, reviewers, audiences, students – to provide them with support and feedback. </a:t>
            </a:r>
          </a:p>
          <a:p>
            <a:pPr marL="0" indent="0">
              <a:buNone/>
            </a:pPr>
            <a:r>
              <a:rPr lang="en-GB" sz="3200" b="1" dirty="0">
                <a:solidFill>
                  <a:srgbClr val="008000"/>
                </a:solidFill>
              </a:rPr>
              <a:t>(Key habits of mind: collegiality, collaboration, generosity, openness to both criticism and praise.)</a:t>
            </a:r>
          </a:p>
        </p:txBody>
      </p:sp>
    </p:spTree>
    <p:extLst>
      <p:ext uri="{BB962C8B-B14F-4D97-AF65-F5344CB8AC3E}">
        <p14:creationId xmlns:p14="http://schemas.microsoft.com/office/powerpoint/2010/main" val="22604571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Emotional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cultivate modes of thinking that emphasise pleasure, challenge, and growth. </a:t>
            </a:r>
          </a:p>
          <a:p>
            <a:pPr marL="0" indent="0">
              <a:buNone/>
            </a:pPr>
            <a:r>
              <a:rPr lang="en-GB" sz="3200" b="1" dirty="0">
                <a:solidFill>
                  <a:srgbClr val="008000"/>
                </a:solidFill>
              </a:rPr>
              <a:t>(Key habits of mind: positivity, enjoyment, satisfaction, risk-taking, luck.)</a:t>
            </a:r>
          </a:p>
        </p:txBody>
      </p:sp>
    </p:spTree>
    <p:extLst>
      <p:ext uri="{BB962C8B-B14F-4D97-AF65-F5344CB8AC3E}">
        <p14:creationId xmlns:p14="http://schemas.microsoft.com/office/powerpoint/2010/main" val="4010839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Improving your chances of getting published in journals</a:t>
            </a:r>
          </a:p>
        </p:txBody>
      </p:sp>
    </p:spTree>
    <p:extLst>
      <p:ext uri="{BB962C8B-B14F-4D97-AF65-F5344CB8AC3E}">
        <p14:creationId xmlns:p14="http://schemas.microsoft.com/office/powerpoint/2010/main" val="5939889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A3-C618-4860-A407-EE269BD35695}"/>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Publishing in journals</a:t>
            </a:r>
          </a:p>
        </p:txBody>
      </p:sp>
      <p:sp>
        <p:nvSpPr>
          <p:cNvPr id="3" name="Content Placeholder 2">
            <a:extLst>
              <a:ext uri="{FF2B5EF4-FFF2-40B4-BE49-F238E27FC236}">
                <a16:creationId xmlns:a16="http://schemas.microsoft.com/office/drawing/2014/main" id="{47D0CDA9-ACCD-4F32-8980-48C7C653B5AF}"/>
              </a:ext>
            </a:extLst>
          </p:cNvPr>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GB" sz="2800" b="1" dirty="0">
                <a:solidFill>
                  <a:srgbClr val="660066"/>
                </a:solidFill>
              </a:rPr>
              <a:t>All academics want/need to publish in journals but this can be a daunting task;</a:t>
            </a:r>
          </a:p>
          <a:p>
            <a:pPr marL="533400" indent="-533400" eaLnBrk="1" hangingPunct="1">
              <a:lnSpc>
                <a:spcPct val="90000"/>
              </a:lnSpc>
              <a:spcBef>
                <a:spcPct val="35000"/>
              </a:spcBef>
              <a:buClr>
                <a:srgbClr val="009900"/>
              </a:buClr>
              <a:buChar char="v"/>
            </a:pPr>
            <a:r>
              <a:rPr lang="en-GB" sz="2800" b="1" dirty="0">
                <a:solidFill>
                  <a:srgbClr val="660066"/>
                </a:solidFill>
              </a:rPr>
              <a:t>Getting into high quality refereed journals is the ambition of most people, but this is difficult to achieve;</a:t>
            </a:r>
          </a:p>
          <a:p>
            <a:pPr marL="533400" indent="-533400" eaLnBrk="1" hangingPunct="1">
              <a:lnSpc>
                <a:spcPct val="90000"/>
              </a:lnSpc>
              <a:spcBef>
                <a:spcPct val="35000"/>
              </a:spcBef>
              <a:buClr>
                <a:srgbClr val="009900"/>
              </a:buClr>
              <a:buChar char="v"/>
            </a:pPr>
            <a:r>
              <a:rPr lang="en-GB" sz="2800" b="1" dirty="0">
                <a:solidFill>
                  <a:srgbClr val="660066"/>
                </a:solidFill>
              </a:rPr>
              <a:t>It’s sensible to put together a personal publishing plan and the following questions may help.</a:t>
            </a:r>
          </a:p>
        </p:txBody>
      </p:sp>
    </p:spTree>
    <p:extLst>
      <p:ext uri="{BB962C8B-B14F-4D97-AF65-F5344CB8AC3E}">
        <p14:creationId xmlns:p14="http://schemas.microsoft.com/office/powerpoint/2010/main" val="1416060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1BA060-D0F3-4D8D-925A-77525408A768}"/>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What is the right journal for me?</a:t>
            </a:r>
          </a:p>
        </p:txBody>
      </p:sp>
      <p:sp>
        <p:nvSpPr>
          <p:cNvPr id="4" name="Content Placeholder 3">
            <a:extLst>
              <a:ext uri="{FF2B5EF4-FFF2-40B4-BE49-F238E27FC236}">
                <a16:creationId xmlns:a16="http://schemas.microsoft.com/office/drawing/2014/main" id="{F75D7123-7837-4985-BFF5-E0E6E1DF4CD5}"/>
              </a:ext>
            </a:extLst>
          </p:cNvPr>
          <p:cNvSpPr>
            <a:spLocks noGrp="1"/>
          </p:cNvSpPr>
          <p:nvPr>
            <p:ph idx="1"/>
          </p:nvPr>
        </p:nvSpPr>
        <p:spPr/>
        <p:txBody>
          <a:bodyPr/>
          <a:lstStyle/>
          <a:p>
            <a:pPr marL="0" lvl="0" indent="0">
              <a:buNone/>
            </a:pPr>
            <a:r>
              <a:rPr lang="en-GB" sz="2800" dirty="0"/>
              <a:t>You need to make some realistic choices based on your publishing plan:</a:t>
            </a:r>
          </a:p>
          <a:p>
            <a:pPr lvl="0"/>
            <a:r>
              <a:rPr lang="en-GB" sz="2800" dirty="0"/>
              <a:t>High impact factor journal or getting a foot on the ladder?</a:t>
            </a:r>
          </a:p>
          <a:p>
            <a:pPr lvl="0"/>
            <a:r>
              <a:rPr lang="en-GB" sz="2800" dirty="0"/>
              <a:t>A long-established or a less well-known one?</a:t>
            </a:r>
          </a:p>
          <a:p>
            <a:pPr lvl="0"/>
            <a:r>
              <a:rPr lang="en-GB" sz="2800" dirty="0"/>
              <a:t>Single nation or international?</a:t>
            </a:r>
          </a:p>
          <a:p>
            <a:pPr lvl="0"/>
            <a:r>
              <a:rPr lang="en-GB" sz="2800" dirty="0"/>
              <a:t>Paper or electronic?</a:t>
            </a:r>
          </a:p>
          <a:p>
            <a:pPr lvl="0"/>
            <a:r>
              <a:rPr lang="en-GB" sz="2800" dirty="0"/>
              <a:t>A practically-orientated or a more theoretical one?</a:t>
            </a:r>
          </a:p>
          <a:p>
            <a:pPr lvl="0"/>
            <a:r>
              <a:rPr lang="en-GB" sz="2800" dirty="0"/>
              <a:t>One that prefers qualitative or quantitative articles?</a:t>
            </a:r>
          </a:p>
          <a:p>
            <a:endParaRPr lang="en-GB" dirty="0"/>
          </a:p>
        </p:txBody>
      </p:sp>
    </p:spTree>
    <p:extLst>
      <p:ext uri="{BB962C8B-B14F-4D97-AF65-F5344CB8AC3E}">
        <p14:creationId xmlns:p14="http://schemas.microsoft.com/office/powerpoint/2010/main" val="376637343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BAFD-F17E-4128-B25C-A9BCEF6657A0}"/>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What might impact on your decision:</a:t>
            </a:r>
          </a:p>
        </p:txBody>
      </p:sp>
      <p:sp>
        <p:nvSpPr>
          <p:cNvPr id="3" name="Content Placeholder 2">
            <a:extLst>
              <a:ext uri="{FF2B5EF4-FFF2-40B4-BE49-F238E27FC236}">
                <a16:creationId xmlns:a16="http://schemas.microsoft.com/office/drawing/2014/main" id="{2E9B0F03-603A-4FBF-AD0D-2AA540B58942}"/>
              </a:ext>
            </a:extLst>
          </p:cNvPr>
          <p:cNvSpPr>
            <a:spLocks noGrp="1"/>
          </p:cNvSpPr>
          <p:nvPr>
            <p:ph idx="1"/>
          </p:nvPr>
        </p:nvSpPr>
        <p:spPr/>
        <p:txBody>
          <a:bodyPr/>
          <a:lstStyle/>
          <a:p>
            <a:pPr lvl="0"/>
            <a:r>
              <a:rPr lang="en-GB" dirty="0"/>
              <a:t>Pressure to publish only in high-impact journals;</a:t>
            </a:r>
          </a:p>
          <a:p>
            <a:pPr lvl="0"/>
            <a:r>
              <a:rPr lang="en-GB" dirty="0"/>
              <a:t>The extent to which you are in a hurry;</a:t>
            </a:r>
          </a:p>
          <a:p>
            <a:pPr lvl="0"/>
            <a:r>
              <a:rPr lang="en-GB" dirty="0"/>
              <a:t>Advice from colleagues/mentors about how innovative this work is;</a:t>
            </a:r>
          </a:p>
          <a:p>
            <a:pPr lvl="0"/>
            <a:r>
              <a:rPr lang="en-GB" dirty="0"/>
              <a:t>Whether you or your mentor has any contacts within an editorial team.</a:t>
            </a:r>
          </a:p>
          <a:p>
            <a:endParaRPr lang="en-GB" dirty="0"/>
          </a:p>
        </p:txBody>
      </p:sp>
    </p:spTree>
    <p:extLst>
      <p:ext uri="{BB962C8B-B14F-4D97-AF65-F5344CB8AC3E}">
        <p14:creationId xmlns:p14="http://schemas.microsoft.com/office/powerpoint/2010/main" val="2981705014"/>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Writing in journals: some suggestions...</a:t>
            </a:r>
            <a:endParaRPr lang="en-GB" altLang="en-US" sz="3600" dirty="0">
              <a:solidFill>
                <a:srgbClr val="008000"/>
              </a:solidFill>
            </a:endParaRPr>
          </a:p>
        </p:txBody>
      </p:sp>
      <p:sp>
        <p:nvSpPr>
          <p:cNvPr id="38915" name="Rectangle 3"/>
          <p:cNvSpPr>
            <a:spLocks noGrp="1" noChangeArrowheads="1"/>
          </p:cNvSpPr>
          <p:nvPr>
            <p:ph type="body" idx="1"/>
          </p:nvPr>
        </p:nvSpPr>
        <p:spPr>
          <a:xfrm>
            <a:off x="468313" y="1196975"/>
            <a:ext cx="8229600" cy="5005388"/>
          </a:xfrm>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US" altLang="en-US" sz="2800" b="1" dirty="0">
                <a:solidFill>
                  <a:srgbClr val="660066"/>
                </a:solidFill>
              </a:rPr>
              <a:t>Some material has a more practical than academic bias. You may consider a practitioners’ journal to be the appropriate vehicle for a particular piece rather than a strictly academic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It may be that your work has a particular specialist audience, and that it is best placed in a specialist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Assess what may be attractive to the editor of a journal in the light of recent trends in the publication. Some topics move rapidly in and out of fashion;</a:t>
            </a:r>
          </a:p>
          <a:p>
            <a:pPr marL="533400" indent="-533400" eaLnBrk="1" hangingPunct="1">
              <a:lnSpc>
                <a:spcPct val="90000"/>
              </a:lnSpc>
              <a:spcBef>
                <a:spcPct val="35000"/>
              </a:spcBef>
              <a:buClr>
                <a:srgbClr val="009900"/>
              </a:buClr>
              <a:buChar char="v"/>
            </a:pPr>
            <a:r>
              <a:rPr lang="en-US" altLang="en-US" sz="2800" b="1" dirty="0">
                <a:solidFill>
                  <a:srgbClr val="660066"/>
                </a:solidFill>
              </a:rPr>
              <a:t>Assess realistically whether you can match up to the demands of a target journal.</a:t>
            </a:r>
          </a:p>
          <a:p>
            <a:pPr marL="533400" indent="-533400" eaLnBrk="1" hangingPunct="1">
              <a:lnSpc>
                <a:spcPct val="90000"/>
              </a:lnSpc>
              <a:spcBef>
                <a:spcPct val="35000"/>
              </a:spcBef>
              <a:buClr>
                <a:srgbClr val="009900"/>
              </a:buClr>
              <a:buChar char="v"/>
            </a:pPr>
            <a:endParaRPr lang="en-GB" altLang="en-US" sz="2800" b="1" dirty="0">
              <a:solidFill>
                <a:srgbClr val="660066"/>
              </a:solidFill>
            </a:endParaRPr>
          </a:p>
        </p:txBody>
      </p:sp>
    </p:spTree>
    <p:extLst>
      <p:ext uri="{BB962C8B-B14F-4D97-AF65-F5344CB8AC3E}">
        <p14:creationId xmlns:p14="http://schemas.microsoft.com/office/powerpoint/2010/main" val="13189638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AFAD-552F-4B87-BCD5-B73D5F0570AA}"/>
              </a:ext>
            </a:extLst>
          </p:cNvPr>
          <p:cNvSpPr>
            <a:spLocks noGrp="1"/>
          </p:cNvSpPr>
          <p:nvPr>
            <p:ph type="title"/>
          </p:nvPr>
        </p:nvSpPr>
        <p:spPr>
          <a:xfrm>
            <a:off x="250825" y="188913"/>
            <a:ext cx="8713788" cy="43169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How does the editorial process work?</a:t>
            </a:r>
          </a:p>
        </p:txBody>
      </p:sp>
      <p:sp>
        <p:nvSpPr>
          <p:cNvPr id="3" name="Content Placeholder 2">
            <a:extLst>
              <a:ext uri="{FF2B5EF4-FFF2-40B4-BE49-F238E27FC236}">
                <a16:creationId xmlns:a16="http://schemas.microsoft.com/office/drawing/2014/main" id="{38229912-0E52-4ECA-9CC3-4D2BF22DB93B}"/>
              </a:ext>
            </a:extLst>
          </p:cNvPr>
          <p:cNvSpPr>
            <a:spLocks noGrp="1"/>
          </p:cNvSpPr>
          <p:nvPr>
            <p:ph idx="1"/>
          </p:nvPr>
        </p:nvSpPr>
        <p:spPr>
          <a:xfrm>
            <a:off x="358775" y="692621"/>
            <a:ext cx="8605838" cy="5174780"/>
          </a:xfrm>
        </p:spPr>
        <p:txBody>
          <a:bodyPr/>
          <a:lstStyle/>
          <a:p>
            <a:pPr lvl="0"/>
            <a:r>
              <a:rPr lang="en-GB" sz="2200" dirty="0"/>
              <a:t>You having decided that your work is ready, you submit your material (normally online nowadays);</a:t>
            </a:r>
          </a:p>
          <a:p>
            <a:pPr lvl="0"/>
            <a:r>
              <a:rPr lang="en-GB" sz="2200" dirty="0"/>
              <a:t>An editor or an editorial assistant gives it a first scrutiny based on the title and the abstract, and decides whether your article fits the journal’s requirements;</a:t>
            </a:r>
          </a:p>
          <a:p>
            <a:pPr lvl="0"/>
            <a:r>
              <a:rPr lang="en-GB" sz="2200" dirty="0"/>
              <a:t>If it does, two or more reviewers are allocated, normally with around a three-week turnaround time (if not, you should get an immediate rejection);</a:t>
            </a:r>
          </a:p>
          <a:p>
            <a:pPr lvl="0"/>
            <a:r>
              <a:rPr lang="en-GB" sz="2200" dirty="0"/>
              <a:t>The editor or editorial assistant looks at what the reviewers have said to see if there is consensus, either to publish as it stands (very rare), publish with minor revisions (much more common), publish it with major revisions (also pretty common), to ask you to do more work without any assurance of acceptance (not unusual) or reject (also not unusual). If there is no consensus, they may seek a further reviewer, or the editor may take on this role herself/himself;</a:t>
            </a:r>
          </a:p>
          <a:p>
            <a:pPr lvl="0"/>
            <a:r>
              <a:rPr lang="en-GB" sz="2200" dirty="0"/>
              <a:t>For anything other than an outright rejection or an instant acceptance, the response to you has to be crafted by the editor or editorial assistant which can also take considerable time.</a:t>
            </a:r>
          </a:p>
          <a:p>
            <a:endParaRPr lang="en-GB" sz="2200" dirty="0"/>
          </a:p>
        </p:txBody>
      </p:sp>
    </p:spTree>
    <p:extLst>
      <p:ext uri="{BB962C8B-B14F-4D97-AF65-F5344CB8AC3E}">
        <p14:creationId xmlns:p14="http://schemas.microsoft.com/office/powerpoint/2010/main" val="303313709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A433D-28DB-4B2D-8544-07BB2DA2B100}"/>
              </a:ext>
            </a:extLst>
          </p:cNvPr>
          <p:cNvSpPr>
            <a:spLocks noGrp="1"/>
          </p:cNvSpPr>
          <p:nvPr>
            <p:ph type="title"/>
          </p:nvPr>
        </p:nvSpPr>
        <p:spPr/>
        <p:txBody>
          <a:bodyPr/>
          <a:lstStyle/>
          <a:p>
            <a:r>
              <a:rPr lang="en-GB" dirty="0"/>
              <a:t>How we will organise this</a:t>
            </a:r>
          </a:p>
        </p:txBody>
      </p:sp>
      <p:sp>
        <p:nvSpPr>
          <p:cNvPr id="3" name="Content Placeholder 2">
            <a:extLst>
              <a:ext uri="{FF2B5EF4-FFF2-40B4-BE49-F238E27FC236}">
                <a16:creationId xmlns:a16="http://schemas.microsoft.com/office/drawing/2014/main" id="{4CBA3CE4-43B6-4DBB-A1D5-090A4CEAFE11}"/>
              </a:ext>
            </a:extLst>
          </p:cNvPr>
          <p:cNvSpPr>
            <a:spLocks noGrp="1"/>
          </p:cNvSpPr>
          <p:nvPr>
            <p:ph idx="1"/>
          </p:nvPr>
        </p:nvSpPr>
        <p:spPr/>
        <p:txBody>
          <a:bodyPr/>
          <a:lstStyle/>
          <a:p>
            <a:r>
              <a:rPr lang="en-GB" sz="2800" dirty="0"/>
              <a:t>You can work entirely unfacilitated, or come to sessions, or a mixture of both;</a:t>
            </a:r>
          </a:p>
          <a:p>
            <a:r>
              <a:rPr lang="en-GB" sz="2800" dirty="0"/>
              <a:t>You choose the sessions you want using the ballot form;</a:t>
            </a:r>
          </a:p>
          <a:p>
            <a:r>
              <a:rPr lang="en-GB" sz="2800" dirty="0"/>
              <a:t>All slides for all sessions will be on our websites by Saturday morning;</a:t>
            </a:r>
          </a:p>
          <a:p>
            <a:r>
              <a:rPr lang="en-GB" sz="2800" dirty="0"/>
              <a:t>You advise us if you want any one-to-one time, and if you do, who you want to talk to, what about, and whether you would prefer day 1 or day 2</a:t>
            </a:r>
          </a:p>
          <a:p>
            <a:r>
              <a:rPr lang="en-GB" sz="2800" dirty="0"/>
              <a:t>We will compose the programme which we will put on the main session room door by the end of the first </a:t>
            </a:r>
            <a:r>
              <a:rPr lang="en-GB" sz="2800" dirty="0" err="1"/>
              <a:t>teabreak</a:t>
            </a:r>
            <a:r>
              <a:rPr lang="en-GB" sz="2800" dirty="0"/>
              <a:t>.</a:t>
            </a:r>
          </a:p>
        </p:txBody>
      </p:sp>
    </p:spTree>
    <p:extLst>
      <p:ext uri="{BB962C8B-B14F-4D97-AF65-F5344CB8AC3E}">
        <p14:creationId xmlns:p14="http://schemas.microsoft.com/office/powerpoint/2010/main" val="1632255805"/>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Writing in journals: more suggestions...</a:t>
            </a:r>
            <a:endParaRPr lang="en-GB" altLang="en-US" sz="3600" dirty="0">
              <a:solidFill>
                <a:srgbClr val="008000"/>
              </a:solidFill>
            </a:endParaRPr>
          </a:p>
        </p:txBody>
      </p:sp>
      <p:sp>
        <p:nvSpPr>
          <p:cNvPr id="3789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Never publish in a vacuum: know where you are aiming to publish your work by carefully reviewing the available outlets in your field;</a:t>
            </a:r>
          </a:p>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Ask your mentor or research leader which journals would be best for you to target;</a:t>
            </a:r>
          </a:p>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Every journal has its own particular strengths and preferences, so consider whether your work should best be published in a major academic journal, or perhaps some emerging, less prestigious journal.</a:t>
            </a:r>
            <a:endParaRPr lang="en-GB" altLang="en-US" sz="2800" b="1" dirty="0">
              <a:solidFill>
                <a:srgbClr val="660066"/>
              </a:solidFill>
            </a:endParaRPr>
          </a:p>
        </p:txBody>
      </p:sp>
    </p:spTree>
    <p:extLst>
      <p:ext uri="{BB962C8B-B14F-4D97-AF65-F5344CB8AC3E}">
        <p14:creationId xmlns:p14="http://schemas.microsoft.com/office/powerpoint/2010/main" val="27734401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altLang="en-US" sz="3600" dirty="0"/>
              <a:t>How do you evaluate the status and impact of journals?</a:t>
            </a:r>
          </a:p>
        </p:txBody>
      </p:sp>
      <p:sp>
        <p:nvSpPr>
          <p:cNvPr id="49155" name="Content Placeholder 4"/>
          <p:cNvSpPr>
            <a:spLocks noGrp="1"/>
          </p:cNvSpPr>
          <p:nvPr>
            <p:ph idx="1"/>
          </p:nvPr>
        </p:nvSpPr>
        <p:spPr/>
        <p:txBody>
          <a:bodyPr/>
          <a:lstStyle/>
          <a:p>
            <a:pPr marL="0" indent="0">
              <a:buFont typeface="Wingdings" panose="05000000000000000000" pitchFamily="2" charset="2"/>
              <a:buNone/>
            </a:pPr>
            <a:r>
              <a:rPr lang="en-GB" altLang="en-US" sz="2400" b="1" dirty="0"/>
              <a:t>The impact factor (IF) of an </a:t>
            </a:r>
            <a:r>
              <a:rPr lang="en-GB" altLang="en-US" sz="2400" b="1" dirty="0">
                <a:hlinkClick r:id="rId2" tooltip="Academic journal"/>
              </a:rPr>
              <a:t>academic journal</a:t>
            </a:r>
            <a:r>
              <a:rPr lang="en-GB" altLang="en-US" sz="2400" b="1" dirty="0"/>
              <a:t> is a measure reflecting the average number of </a:t>
            </a:r>
            <a:r>
              <a:rPr lang="en-GB" altLang="en-US" sz="2400" b="1" dirty="0">
                <a:hlinkClick r:id="rId3" tooltip="Citation"/>
              </a:rPr>
              <a:t>citations</a:t>
            </a:r>
            <a:r>
              <a:rPr lang="en-GB" altLang="en-US" sz="2400" b="1" dirty="0"/>
              <a:t> to recent articles published in the journal. It is frequently used as a </a:t>
            </a:r>
            <a:r>
              <a:rPr lang="en-GB" altLang="en-US" sz="2400" b="1" dirty="0">
                <a:hlinkClick r:id="rId4" tooltip="Proxy (statistics)"/>
              </a:rPr>
              <a:t>proxy</a:t>
            </a:r>
            <a:r>
              <a:rPr lang="en-GB" altLang="en-US" sz="2400" b="1" dirty="0"/>
              <a:t> for the relative importance of a journal within its field, with journals with higher impact factors deemed to be more important than those with lower ones. The impact factor was devised by </a:t>
            </a:r>
            <a:r>
              <a:rPr lang="en-GB" altLang="en-US" sz="2400" b="1" dirty="0">
                <a:hlinkClick r:id="rId5" tooltip="Eugene Garfield"/>
              </a:rPr>
              <a:t>Eugene Garfield</a:t>
            </a:r>
            <a:r>
              <a:rPr lang="en-GB" altLang="en-US" sz="2400" b="1" dirty="0"/>
              <a:t>, the founder of the </a:t>
            </a:r>
            <a:r>
              <a:rPr lang="en-GB" altLang="en-US" sz="2400" b="1" dirty="0">
                <a:hlinkClick r:id="rId6" tooltip="Institute for Scientific Information"/>
              </a:rPr>
              <a:t>Institute for Scientific Information</a:t>
            </a:r>
            <a:r>
              <a:rPr lang="en-GB" altLang="en-US" sz="2400" b="1" dirty="0"/>
              <a:t>. Impact factors are calculated yearly starting from 1975 for those journals that are indexed in the </a:t>
            </a:r>
            <a:r>
              <a:rPr lang="en-GB" altLang="en-US" sz="2400" b="1" i="1" dirty="0">
                <a:hlinkClick r:id="rId7" tooltip="Journal Citation Reports"/>
              </a:rPr>
              <a:t>Journal Citation Reports</a:t>
            </a:r>
            <a:r>
              <a:rPr lang="en-GB" altLang="en-US" sz="2400" b="1" dirty="0"/>
              <a:t>. </a:t>
            </a:r>
          </a:p>
          <a:p>
            <a:pPr marL="0" indent="0">
              <a:buFont typeface="Wingdings" panose="05000000000000000000" pitchFamily="2" charset="2"/>
              <a:buNone/>
            </a:pPr>
            <a:r>
              <a:rPr lang="en-GB" altLang="en-US" sz="2400" b="1" dirty="0"/>
              <a:t>Impact factors cannot be used to compare journals across disciplines. A journal can adopt editorial policies to increase its impact factor. For example, journals may publish a larger percentage of </a:t>
            </a:r>
            <a:r>
              <a:rPr lang="en-GB" altLang="en-US" sz="2400" b="1" dirty="0">
                <a:hlinkClick r:id="rId8" tooltip="Review article"/>
              </a:rPr>
              <a:t>review articles</a:t>
            </a:r>
            <a:r>
              <a:rPr lang="en-GB" altLang="en-US" sz="2400" b="1" dirty="0"/>
              <a:t> which generally are cited more than research reports </a:t>
            </a:r>
            <a:r>
              <a:rPr lang="en-GB" altLang="en-US" sz="2400" b="1" u="sng" dirty="0">
                <a:hlinkClick r:id="rId9"/>
              </a:rPr>
              <a:t>http://en.wikipedia.org/wiki/Impact_factor</a:t>
            </a:r>
            <a:r>
              <a:rPr lang="en-GB" altLang="en-US" sz="2400" b="1" dirty="0"/>
              <a:t>, see also </a:t>
            </a:r>
            <a:r>
              <a:rPr lang="en-GB" altLang="en-US" sz="2400" b="1" u="sng" dirty="0">
                <a:hlinkClick r:id="rId10"/>
              </a:rPr>
              <a:t>http://en.wikipedia.org/wiki/Journal_Citation_Reports</a:t>
            </a:r>
            <a:endParaRPr lang="en-GB" altLang="en-US" sz="2400" b="1" dirty="0"/>
          </a:p>
          <a:p>
            <a:endParaRPr lang="en-GB" altLang="en-US" sz="2400" dirty="0"/>
          </a:p>
        </p:txBody>
      </p:sp>
    </p:spTree>
    <p:extLst>
      <p:ext uri="{BB962C8B-B14F-4D97-AF65-F5344CB8AC3E}">
        <p14:creationId xmlns:p14="http://schemas.microsoft.com/office/powerpoint/2010/main" val="2770992091"/>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marL="0" indent="0">
              <a:buFont typeface="Wingdings" panose="05000000000000000000" pitchFamily="2" charset="2"/>
              <a:buNone/>
            </a:pPr>
            <a:r>
              <a:rPr lang="en-GB" altLang="en-US" sz="2600" b="1" dirty="0"/>
              <a:t>If you type in the name of a journal in the box JOURNAL SEARCH it will give a graphical and numerical indication of its influence over the last few years (rising or falling). (It also identifies its country of publication)</a:t>
            </a:r>
          </a:p>
          <a:p>
            <a:pPr marL="0" indent="0">
              <a:buFont typeface="Wingdings" panose="05000000000000000000" pitchFamily="2" charset="2"/>
              <a:buNone/>
            </a:pPr>
            <a:r>
              <a:rPr lang="en-GB" altLang="en-US" sz="2600" b="1" dirty="0"/>
              <a:t>If you click on JOURNAL RANKING they can select by Social Science and then Education and then by region (worldwide or in the UK or in the USA, </a:t>
            </a:r>
            <a:r>
              <a:rPr lang="en-GB" altLang="en-US" sz="2600" b="1" dirty="0" err="1"/>
              <a:t>etc</a:t>
            </a:r>
            <a:r>
              <a:rPr lang="en-GB" altLang="en-US" sz="26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2600" b="1" dirty="0"/>
              <a:t>Thanks to Ray Land at Durham University for this tip </a:t>
            </a:r>
          </a:p>
        </p:txBody>
      </p:sp>
    </p:spTree>
    <p:extLst>
      <p:ext uri="{BB962C8B-B14F-4D97-AF65-F5344CB8AC3E}">
        <p14:creationId xmlns:p14="http://schemas.microsoft.com/office/powerpoint/2010/main" val="4177231160"/>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0B6E-E804-4553-A8D8-3BCCF3E8D3F2}"/>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Why should anyone want to publish your article?</a:t>
            </a:r>
          </a:p>
        </p:txBody>
      </p:sp>
      <p:sp>
        <p:nvSpPr>
          <p:cNvPr id="3" name="Content Placeholder 2">
            <a:extLst>
              <a:ext uri="{FF2B5EF4-FFF2-40B4-BE49-F238E27FC236}">
                <a16:creationId xmlns:a16="http://schemas.microsoft.com/office/drawing/2014/main" id="{A60BFD70-0807-4ED1-95A6-7065E9A47CC7}"/>
              </a:ext>
            </a:extLst>
          </p:cNvPr>
          <p:cNvSpPr>
            <a:spLocks noGrp="1"/>
          </p:cNvSpPr>
          <p:nvPr>
            <p:ph idx="1"/>
          </p:nvPr>
        </p:nvSpPr>
        <p:spPr/>
        <p:txBody>
          <a:bodyPr/>
          <a:lstStyle/>
          <a:p>
            <a:pPr lvl="0"/>
            <a:r>
              <a:rPr lang="en-GB" sz="2800" dirty="0"/>
              <a:t>Are you meeting a real need for readers to know about an innovation or development?</a:t>
            </a:r>
          </a:p>
          <a:p>
            <a:pPr lvl="0"/>
            <a:r>
              <a:rPr lang="en-GB" sz="2800" dirty="0"/>
              <a:t>Are you approaching a topic in a novel way that takes account of previous work in the field, but then adds innovative findings or reinterpretation?</a:t>
            </a:r>
          </a:p>
          <a:p>
            <a:pPr lvl="0"/>
            <a:r>
              <a:rPr lang="en-GB" sz="2800" dirty="0"/>
              <a:t>Are you addressing an area or issue where there is hunger for people to know more or understand something better?</a:t>
            </a:r>
          </a:p>
          <a:p>
            <a:pPr lvl="0"/>
            <a:r>
              <a:rPr lang="en-GB" sz="2800" dirty="0"/>
              <a:t>Are you reporting on some work or a project that really deserves an audience because it might change practice or benefit students?</a:t>
            </a:r>
          </a:p>
          <a:p>
            <a:endParaRPr lang="en-GB" dirty="0"/>
          </a:p>
        </p:txBody>
      </p:sp>
    </p:spTree>
    <p:extLst>
      <p:ext uri="{BB962C8B-B14F-4D97-AF65-F5344CB8AC3E}">
        <p14:creationId xmlns:p14="http://schemas.microsoft.com/office/powerpoint/2010/main" val="75090799"/>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Honing your writing style;</a:t>
            </a:r>
          </a:p>
        </p:txBody>
      </p:sp>
      <p:sp>
        <p:nvSpPr>
          <p:cNvPr id="3" name="Content Placeholder 2"/>
          <p:cNvSpPr>
            <a:spLocks noGrp="1"/>
          </p:cNvSpPr>
          <p:nvPr>
            <p:ph idx="1"/>
          </p:nvPr>
        </p:nvSpPr>
        <p:spPr/>
        <p:txBody>
          <a:bodyPr/>
          <a:lstStyle/>
          <a:p>
            <a:r>
              <a:rPr lang="en-GB" sz="2800" b="1" dirty="0"/>
              <a:t>If you want to publish in a journal or a book series, become very familiar with their existing outputs;</a:t>
            </a:r>
          </a:p>
          <a:p>
            <a:r>
              <a:rPr lang="en-GB" sz="2800" b="1" dirty="0"/>
              <a:t>Read thoroughly the last couple of issues of a journal you want to submit to, for example, or scrutinize other books in the series;</a:t>
            </a:r>
          </a:p>
          <a:p>
            <a:r>
              <a:rPr lang="en-GB" sz="2800" b="1" dirty="0"/>
              <a:t>Look at:</a:t>
            </a:r>
          </a:p>
          <a:p>
            <a:pPr lvl="1"/>
            <a:r>
              <a:rPr lang="en-GB" b="1" dirty="0"/>
              <a:t>Technical issues like length, format, layout, number of diagrams/ tables expected;</a:t>
            </a:r>
          </a:p>
          <a:p>
            <a:pPr lvl="1"/>
            <a:r>
              <a:rPr lang="en-GB" b="1" dirty="0"/>
              <a:t>Stylistic issues like active or passive verbs, typical sentence structure, tone, register, vocabulary; </a:t>
            </a:r>
          </a:p>
          <a:p>
            <a:pPr marL="531813" lvl="1" indent="-531813"/>
            <a:r>
              <a:rPr lang="en-GB" b="1" dirty="0"/>
              <a:t>Read and read and read to get the look and feel right.</a:t>
            </a:r>
          </a:p>
          <a:p>
            <a:pPr lvl="1"/>
            <a:endParaRPr lang="en-GB" b="1" dirty="0"/>
          </a:p>
          <a:p>
            <a:pPr marL="0" indent="0">
              <a:buNone/>
            </a:pPr>
            <a:endParaRPr lang="en-GB" sz="2800" b="1" dirty="0"/>
          </a:p>
          <a:p>
            <a:endParaRPr lang="en-GB" sz="2800" b="1" dirty="0"/>
          </a:p>
        </p:txBody>
      </p:sp>
    </p:spTree>
    <p:extLst>
      <p:ext uri="{BB962C8B-B14F-4D97-AF65-F5344CB8AC3E}">
        <p14:creationId xmlns:p14="http://schemas.microsoft.com/office/powerpoint/2010/main" val="278972771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The journal editor’s agenda…</a:t>
            </a:r>
          </a:p>
        </p:txBody>
      </p:sp>
      <p:sp>
        <p:nvSpPr>
          <p:cNvPr id="92163" name="Rectangle 3"/>
          <p:cNvSpPr>
            <a:spLocks noGrp="1" noChangeArrowheads="1"/>
          </p:cNvSpPr>
          <p:nvPr>
            <p:ph idx="1"/>
          </p:nvPr>
        </p:nvSpPr>
        <p:spPr>
          <a:noFill/>
          <a:ln/>
        </p:spPr>
        <p:txBody>
          <a:bodyPr/>
          <a:lstStyle/>
          <a:p>
            <a:pPr marL="0" indent="0">
              <a:lnSpc>
                <a:spcPct val="85000"/>
              </a:lnSpc>
              <a:buNone/>
            </a:pPr>
            <a:r>
              <a:rPr lang="en-GB" sz="2800" dirty="0"/>
              <a:t>Will it survive the 5-minute test?</a:t>
            </a:r>
          </a:p>
          <a:p>
            <a:pPr>
              <a:lnSpc>
                <a:spcPct val="85000"/>
              </a:lnSpc>
            </a:pPr>
            <a:r>
              <a:rPr lang="en-GB" sz="2800" dirty="0"/>
              <a:t>Is the purpose clear?</a:t>
            </a:r>
          </a:p>
          <a:p>
            <a:pPr>
              <a:lnSpc>
                <a:spcPct val="85000"/>
              </a:lnSpc>
            </a:pPr>
            <a:r>
              <a:rPr lang="en-GB" sz="2800" dirty="0"/>
              <a:t>Does the purpose match the journal’s?</a:t>
            </a:r>
          </a:p>
          <a:p>
            <a:pPr>
              <a:lnSpc>
                <a:spcPct val="85000"/>
              </a:lnSpc>
            </a:pPr>
            <a:r>
              <a:rPr lang="en-GB" sz="2800" dirty="0"/>
              <a:t>Are the key points quick to spot?</a:t>
            </a:r>
          </a:p>
          <a:p>
            <a:pPr>
              <a:lnSpc>
                <a:spcPct val="85000"/>
              </a:lnSpc>
            </a:pPr>
            <a:r>
              <a:rPr lang="en-GB" sz="2800" dirty="0"/>
              <a:t>Do the key points link to the purpose?</a:t>
            </a:r>
          </a:p>
          <a:p>
            <a:pPr>
              <a:lnSpc>
                <a:spcPct val="85000"/>
              </a:lnSpc>
            </a:pPr>
            <a:r>
              <a:rPr lang="en-GB" sz="2800" dirty="0"/>
              <a:t>Does the author know why it’s important?</a:t>
            </a:r>
          </a:p>
          <a:p>
            <a:pPr>
              <a:lnSpc>
                <a:spcPct val="85000"/>
              </a:lnSpc>
            </a:pPr>
            <a:r>
              <a:rPr lang="en-GB" sz="2800" dirty="0"/>
              <a:t>Is it readable?</a:t>
            </a:r>
          </a:p>
          <a:p>
            <a:pPr>
              <a:lnSpc>
                <a:spcPct val="85000"/>
              </a:lnSpc>
            </a:pPr>
            <a:r>
              <a:rPr lang="en-GB" sz="2800" dirty="0"/>
              <a:t>Does it follow the </a:t>
            </a:r>
            <a:r>
              <a:rPr lang="en-GB" sz="2800" dirty="0" err="1"/>
              <a:t>housestyle</a:t>
            </a:r>
            <a:r>
              <a:rPr lang="en-GB" sz="2800" dirty="0"/>
              <a:t> (to the letter!!)</a:t>
            </a:r>
          </a:p>
          <a:p>
            <a:pPr>
              <a:lnSpc>
                <a:spcPct val="85000"/>
              </a:lnSpc>
            </a:pPr>
            <a:r>
              <a:rPr lang="en-GB" sz="2800" dirty="0"/>
              <a:t>Will it create a lot of work for me?</a:t>
            </a:r>
          </a:p>
        </p:txBody>
      </p:sp>
    </p:spTree>
    <p:extLst>
      <p:ext uri="{BB962C8B-B14F-4D97-AF65-F5344CB8AC3E}">
        <p14:creationId xmlns:p14="http://schemas.microsoft.com/office/powerpoint/2010/main" val="113408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Referees and reviewers are looking for the following in manuscripts:</a:t>
            </a:r>
            <a:endParaRPr lang="en-GB" altLang="en-US" sz="3600" dirty="0">
              <a:solidFill>
                <a:srgbClr val="008000"/>
              </a:solidFill>
            </a:endParaRP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US" altLang="en-US" sz="2800" b="1" dirty="0">
                <a:solidFill>
                  <a:srgbClr val="660066"/>
                </a:solidFill>
              </a:rPr>
              <a:t>Clarity, coherence, well-written.</a:t>
            </a:r>
          </a:p>
          <a:p>
            <a:pPr marL="533400" indent="-533400" eaLnBrk="1" hangingPunct="1">
              <a:lnSpc>
                <a:spcPct val="90000"/>
              </a:lnSpc>
              <a:spcBef>
                <a:spcPct val="35000"/>
              </a:spcBef>
              <a:buClr>
                <a:srgbClr val="009900"/>
              </a:buClr>
              <a:buChar char="v"/>
            </a:pPr>
            <a:r>
              <a:rPr lang="en-US" altLang="en-US" sz="2800" b="1" dirty="0">
                <a:solidFill>
                  <a:srgbClr val="660066"/>
                </a:solidFill>
              </a:rPr>
              <a:t>Thoroughness.</a:t>
            </a:r>
          </a:p>
          <a:p>
            <a:pPr marL="533400" indent="-533400" eaLnBrk="1" hangingPunct="1">
              <a:lnSpc>
                <a:spcPct val="90000"/>
              </a:lnSpc>
              <a:spcBef>
                <a:spcPct val="35000"/>
              </a:spcBef>
              <a:buClr>
                <a:srgbClr val="009900"/>
              </a:buClr>
              <a:buChar char="v"/>
            </a:pPr>
            <a:r>
              <a:rPr lang="en-US" altLang="en-US" sz="2800" b="1" dirty="0">
                <a:solidFill>
                  <a:srgbClr val="660066"/>
                </a:solidFill>
              </a:rPr>
              <a:t>Research method.</a:t>
            </a:r>
          </a:p>
          <a:p>
            <a:pPr marL="533400" indent="-533400" eaLnBrk="1" hangingPunct="1">
              <a:lnSpc>
                <a:spcPct val="90000"/>
              </a:lnSpc>
              <a:spcBef>
                <a:spcPct val="35000"/>
              </a:spcBef>
              <a:buClr>
                <a:srgbClr val="009900"/>
              </a:buClr>
              <a:buChar char="v"/>
            </a:pPr>
            <a:r>
              <a:rPr lang="en-US" altLang="en-US" sz="2800" b="1" dirty="0">
                <a:solidFill>
                  <a:srgbClr val="660066"/>
                </a:solidFill>
              </a:rPr>
              <a:t>Appropriateness to the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A unique contribution.</a:t>
            </a:r>
          </a:p>
          <a:p>
            <a:pPr marL="533400" indent="-533400" eaLnBrk="1" hangingPunct="1">
              <a:lnSpc>
                <a:spcPct val="90000"/>
              </a:lnSpc>
              <a:spcBef>
                <a:spcPct val="35000"/>
              </a:spcBef>
              <a:buClr>
                <a:srgbClr val="009900"/>
              </a:buClr>
              <a:buChar char="v"/>
            </a:pPr>
            <a:r>
              <a:rPr lang="en-US" altLang="en-US" sz="2800" b="1" dirty="0">
                <a:solidFill>
                  <a:srgbClr val="660066"/>
                </a:solidFill>
              </a:rPr>
              <a:t>Advancement of knowledge.</a:t>
            </a:r>
          </a:p>
          <a:p>
            <a:pPr marL="533400" indent="-533400" eaLnBrk="1" hangingPunct="1">
              <a:lnSpc>
                <a:spcPct val="90000"/>
              </a:lnSpc>
              <a:spcBef>
                <a:spcPct val="35000"/>
              </a:spcBef>
              <a:buClr>
                <a:srgbClr val="009900"/>
              </a:buClr>
              <a:buChar char="v"/>
            </a:pPr>
            <a:r>
              <a:rPr lang="en-US" altLang="en-US" sz="2800" b="1" dirty="0">
                <a:solidFill>
                  <a:srgbClr val="660066"/>
                </a:solidFill>
              </a:rPr>
              <a:t>Importance of subject</a:t>
            </a:r>
          </a:p>
          <a:p>
            <a:pPr marL="533400" indent="-533400" eaLnBrk="1" hangingPunct="1">
              <a:lnSpc>
                <a:spcPct val="90000"/>
              </a:lnSpc>
              <a:spcBef>
                <a:spcPct val="35000"/>
              </a:spcBef>
              <a:buClr>
                <a:srgbClr val="009900"/>
              </a:buClr>
              <a:buChar char="v"/>
            </a:pPr>
            <a:r>
              <a:rPr lang="en-US" altLang="en-US" sz="2800" b="1" dirty="0" err="1">
                <a:solidFill>
                  <a:srgbClr val="660066"/>
                </a:solidFill>
              </a:rPr>
              <a:t>Generalisability</a:t>
            </a:r>
            <a:r>
              <a:rPr lang="en-US" altLang="en-US" sz="2800" b="1" dirty="0">
                <a:solidFill>
                  <a:srgbClr val="660066"/>
                </a:solidFill>
              </a:rPr>
              <a:t> and validity of results.</a:t>
            </a:r>
          </a:p>
          <a:p>
            <a:pPr marL="533400" indent="-533400" eaLnBrk="1" hangingPunct="1">
              <a:lnSpc>
                <a:spcPct val="90000"/>
              </a:lnSpc>
              <a:spcBef>
                <a:spcPct val="35000"/>
              </a:spcBef>
              <a:buClr>
                <a:srgbClr val="009900"/>
              </a:buClr>
              <a:buChar char="v"/>
            </a:pPr>
            <a:r>
              <a:rPr lang="en-US" altLang="en-US" sz="2800" b="1" dirty="0">
                <a:solidFill>
                  <a:srgbClr val="660066"/>
                </a:solidFill>
              </a:rPr>
              <a:t>Timeliness.</a:t>
            </a:r>
            <a:endParaRPr lang="en-GB" altLang="en-US" sz="2800" b="1" dirty="0">
              <a:solidFill>
                <a:srgbClr val="660066"/>
              </a:solidFill>
            </a:endParaRPr>
          </a:p>
        </p:txBody>
      </p:sp>
    </p:spTree>
    <p:extLst>
      <p:ext uri="{BB962C8B-B14F-4D97-AF65-F5344CB8AC3E}">
        <p14:creationId xmlns:p14="http://schemas.microsoft.com/office/powerpoint/2010/main" val="11426530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Ten most common reasons for immediately rejecting a manuscript (after Noble)</a:t>
            </a:r>
            <a:endParaRPr lang="en-GB" altLang="en-US" sz="3600" dirty="0"/>
          </a:p>
        </p:txBody>
      </p:sp>
      <p:sp>
        <p:nvSpPr>
          <p:cNvPr id="31747" name="Rectangle 3"/>
          <p:cNvSpPr>
            <a:spLocks noGrp="1" noChangeArrowheads="1"/>
          </p:cNvSpPr>
          <p:nvPr>
            <p:ph type="body" idx="1"/>
          </p:nvPr>
        </p:nvSpPr>
        <p:spPr>
          <a:xfrm>
            <a:off x="358775" y="1412720"/>
            <a:ext cx="8605838" cy="4454680"/>
          </a:xfrm>
        </p:spPr>
        <p:txBody>
          <a:bodyPr/>
          <a:lstStyle/>
          <a:p>
            <a:pPr eaLnBrk="1" hangingPunct="1"/>
            <a:r>
              <a:rPr lang="en-US" altLang="en-US" sz="2600" b="1" dirty="0"/>
              <a:t>Author guidelines not followed.</a:t>
            </a:r>
          </a:p>
          <a:p>
            <a:pPr eaLnBrk="1" hangingPunct="1"/>
            <a:r>
              <a:rPr lang="en-US" altLang="en-US" sz="2600" b="1" dirty="0"/>
              <a:t>Not thorough.</a:t>
            </a:r>
          </a:p>
          <a:p>
            <a:pPr eaLnBrk="1" hangingPunct="1"/>
            <a:r>
              <a:rPr lang="en-US" altLang="en-US" sz="2600" b="1" dirty="0"/>
              <a:t>Bad writing: clarity and style.</a:t>
            </a:r>
          </a:p>
          <a:p>
            <a:pPr eaLnBrk="1" hangingPunct="1"/>
            <a:r>
              <a:rPr lang="en-US" altLang="en-US" sz="2600" b="1" dirty="0"/>
              <a:t>Subject of no interest to readers.</a:t>
            </a:r>
          </a:p>
          <a:p>
            <a:pPr eaLnBrk="1" hangingPunct="1"/>
            <a:r>
              <a:rPr lang="en-US" altLang="en-US" sz="2600" b="1" dirty="0"/>
              <a:t>Poor statistics, tables, figures.</a:t>
            </a:r>
          </a:p>
          <a:p>
            <a:pPr eaLnBrk="1" hangingPunct="1"/>
            <a:r>
              <a:rPr lang="en-US" altLang="en-US" sz="2600" b="1" dirty="0"/>
              <a:t>Old subject / manuscript.</a:t>
            </a:r>
          </a:p>
          <a:p>
            <a:pPr eaLnBrk="1" hangingPunct="1"/>
            <a:r>
              <a:rPr lang="en-US" altLang="en-US" sz="2600" b="1" dirty="0"/>
              <a:t>Unprofessional appearance.</a:t>
            </a:r>
          </a:p>
          <a:p>
            <a:pPr eaLnBrk="1" hangingPunct="1"/>
            <a:r>
              <a:rPr lang="en-US" altLang="en-US" sz="2600" b="1" dirty="0"/>
              <a:t>Title of manuscript.</a:t>
            </a:r>
          </a:p>
          <a:p>
            <a:pPr eaLnBrk="1" hangingPunct="1"/>
            <a:r>
              <a:rPr lang="en-US" altLang="en-US" sz="2600" b="1" dirty="0"/>
              <a:t>Too simple - ‘reporting’.</a:t>
            </a:r>
          </a:p>
          <a:p>
            <a:pPr eaLnBrk="1" hangingPunct="1"/>
            <a:r>
              <a:rPr lang="en-US" altLang="en-US" sz="2600" b="1" dirty="0"/>
              <a:t>Written at the wrong level.</a:t>
            </a:r>
          </a:p>
          <a:p>
            <a:pPr eaLnBrk="1" hangingPunct="1"/>
            <a:endParaRPr lang="en-US" altLang="en-US" sz="2600" b="1" dirty="0"/>
          </a:p>
          <a:p>
            <a:pPr eaLnBrk="1" hangingPunct="1"/>
            <a:endParaRPr lang="en-GB" altLang="en-US" sz="2600" dirty="0"/>
          </a:p>
        </p:txBody>
      </p:sp>
    </p:spTree>
    <p:extLst>
      <p:ext uri="{BB962C8B-B14F-4D97-AF65-F5344CB8AC3E}">
        <p14:creationId xmlns:p14="http://schemas.microsoft.com/office/powerpoint/2010/main" val="2312195486"/>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Good advice to help you </a:t>
            </a:r>
            <a:r>
              <a:rPr lang="en-US" altLang="en-US" sz="3600" dirty="0" err="1"/>
              <a:t>maximise</a:t>
            </a:r>
            <a:r>
              <a:rPr lang="en-US" altLang="en-US" sz="3600" dirty="0"/>
              <a:t> your chances of publication:</a:t>
            </a:r>
            <a:endParaRPr lang="en-GB" altLang="en-US" sz="3600" dirty="0"/>
          </a:p>
        </p:txBody>
      </p:sp>
      <p:sp>
        <p:nvSpPr>
          <p:cNvPr id="36867" name="Content Placeholder 4"/>
          <p:cNvSpPr>
            <a:spLocks noGrp="1"/>
          </p:cNvSpPr>
          <p:nvPr>
            <p:ph idx="1"/>
          </p:nvPr>
        </p:nvSpPr>
        <p:spPr/>
        <p:txBody>
          <a:bodyPr/>
          <a:lstStyle/>
          <a:p>
            <a:r>
              <a:rPr lang="en-US" altLang="en-US" sz="2800" b="1" dirty="0"/>
              <a:t> Write clearly, logically and sequentially.</a:t>
            </a:r>
            <a:endParaRPr lang="en-GB" altLang="en-US" sz="2800" b="1" dirty="0"/>
          </a:p>
          <a:p>
            <a:r>
              <a:rPr lang="en-US" altLang="en-US" sz="2800" b="1" dirty="0"/>
              <a:t>Study and follow the author guidelines.</a:t>
            </a:r>
            <a:endParaRPr lang="en-GB" altLang="en-US" sz="2800" b="1" dirty="0"/>
          </a:p>
          <a:p>
            <a:r>
              <a:rPr lang="en-US" altLang="en-US" sz="2800" b="1" dirty="0"/>
              <a:t>Have the manuscript critiqued by peers and others before submission.</a:t>
            </a:r>
            <a:endParaRPr lang="en-GB" altLang="en-US" sz="2800" b="1" dirty="0"/>
          </a:p>
          <a:p>
            <a:r>
              <a:rPr lang="en-US" altLang="en-US" sz="2800" b="1" dirty="0"/>
              <a:t>Think what readers might want to know, rather than what you want to say.</a:t>
            </a:r>
            <a:endParaRPr lang="en-GB" altLang="en-US" sz="2800" b="1" dirty="0"/>
          </a:p>
          <a:p>
            <a:r>
              <a:rPr lang="en-US" altLang="en-US" sz="2800" b="1" dirty="0"/>
              <a:t>Pay great attention to detail about presentation/appearance/format.</a:t>
            </a:r>
            <a:endParaRPr lang="en-GB" altLang="en-US" sz="2800" b="1" dirty="0"/>
          </a:p>
          <a:p>
            <a:r>
              <a:rPr lang="en-US" altLang="en-US" sz="2800" b="1" dirty="0"/>
              <a:t>Ensure your research method is relevant, appropriate and accurate.</a:t>
            </a:r>
            <a:endParaRPr lang="en-GB" altLang="en-US" sz="2800" b="1" dirty="0"/>
          </a:p>
          <a:p>
            <a:endParaRPr lang="en-GB" altLang="en-US" sz="2800" b="1" dirty="0"/>
          </a:p>
        </p:txBody>
      </p:sp>
    </p:spTree>
    <p:extLst>
      <p:ext uri="{BB962C8B-B14F-4D97-AF65-F5344CB8AC3E}">
        <p14:creationId xmlns:p14="http://schemas.microsoft.com/office/powerpoint/2010/main" val="2001385540"/>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1"/>
            <a:ext cx="7543800" cy="360390"/>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Referees and reviewers look for the following in manuscripts:</a:t>
            </a:r>
            <a:endParaRPr lang="en-GB" altLang="en-US" sz="36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sz="2800" b="1" dirty="0"/>
              <a:t>Clarity, coherence, well-written.</a:t>
            </a:r>
          </a:p>
          <a:p>
            <a:pPr eaLnBrk="1" hangingPunct="1">
              <a:lnSpc>
                <a:spcPct val="90000"/>
              </a:lnSpc>
            </a:pPr>
            <a:r>
              <a:rPr lang="en-US" altLang="en-US" sz="2800" b="1" dirty="0"/>
              <a:t>Thoroughness.</a:t>
            </a:r>
          </a:p>
          <a:p>
            <a:pPr eaLnBrk="1" hangingPunct="1">
              <a:lnSpc>
                <a:spcPct val="90000"/>
              </a:lnSpc>
            </a:pPr>
            <a:r>
              <a:rPr lang="en-US" altLang="en-US" sz="2800" b="1" dirty="0"/>
              <a:t>Research method.</a:t>
            </a:r>
          </a:p>
          <a:p>
            <a:pPr eaLnBrk="1" hangingPunct="1">
              <a:lnSpc>
                <a:spcPct val="90000"/>
              </a:lnSpc>
            </a:pPr>
            <a:r>
              <a:rPr lang="en-US" altLang="en-US" sz="2800" b="1" dirty="0"/>
              <a:t>Appropriateness to the journal.</a:t>
            </a:r>
          </a:p>
          <a:p>
            <a:pPr eaLnBrk="1" hangingPunct="1">
              <a:lnSpc>
                <a:spcPct val="90000"/>
              </a:lnSpc>
            </a:pPr>
            <a:r>
              <a:rPr lang="en-US" altLang="en-US" sz="2800" b="1" dirty="0"/>
              <a:t>A unique contribution.</a:t>
            </a:r>
          </a:p>
          <a:p>
            <a:pPr eaLnBrk="1" hangingPunct="1">
              <a:lnSpc>
                <a:spcPct val="90000"/>
              </a:lnSpc>
            </a:pPr>
            <a:r>
              <a:rPr lang="en-US" altLang="en-US" sz="2800" b="1" dirty="0"/>
              <a:t>Advancement of knowledge.</a:t>
            </a:r>
          </a:p>
          <a:p>
            <a:pPr eaLnBrk="1" hangingPunct="1">
              <a:lnSpc>
                <a:spcPct val="90000"/>
              </a:lnSpc>
            </a:pPr>
            <a:r>
              <a:rPr lang="en-US" altLang="en-US" sz="2800" b="1" dirty="0"/>
              <a:t>Importance of subject</a:t>
            </a:r>
          </a:p>
          <a:p>
            <a:pPr eaLnBrk="1" hangingPunct="1">
              <a:lnSpc>
                <a:spcPct val="90000"/>
              </a:lnSpc>
            </a:pPr>
            <a:r>
              <a:rPr lang="en-US" altLang="en-US" sz="2800" b="1" dirty="0" err="1"/>
              <a:t>Generalisability</a:t>
            </a:r>
            <a:r>
              <a:rPr lang="en-US" altLang="en-US" sz="2800" b="1" dirty="0"/>
              <a:t> and validity of results.</a:t>
            </a:r>
          </a:p>
          <a:p>
            <a:pPr eaLnBrk="1" hangingPunct="1">
              <a:lnSpc>
                <a:spcPct val="90000"/>
              </a:lnSpc>
            </a:pPr>
            <a:r>
              <a:rPr lang="en-US" altLang="en-US" sz="2800" b="1" dirty="0"/>
              <a:t>Timeliness.</a:t>
            </a:r>
            <a:endParaRPr lang="en-GB" altLang="en-US" sz="2800" b="1" dirty="0"/>
          </a:p>
        </p:txBody>
      </p:sp>
    </p:spTree>
    <p:extLst>
      <p:ext uri="{BB962C8B-B14F-4D97-AF65-F5344CB8AC3E}">
        <p14:creationId xmlns:p14="http://schemas.microsoft.com/office/powerpoint/2010/main" val="215319698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86B24D-E76A-4F51-BF2B-FB917135D52D}"/>
              </a:ext>
            </a:extLst>
          </p:cNvPr>
          <p:cNvSpPr>
            <a:spLocks noGrp="1"/>
          </p:cNvSpPr>
          <p:nvPr>
            <p:ph type="ctrTitle"/>
          </p:nvPr>
        </p:nvSpPr>
        <p:spPr/>
        <p:txBody>
          <a:bodyPr/>
          <a:lstStyle/>
          <a:p>
            <a:endParaRPr lang="en-GB" dirty="0"/>
          </a:p>
        </p:txBody>
      </p:sp>
      <p:sp>
        <p:nvSpPr>
          <p:cNvPr id="7" name="Content Placeholder 6">
            <a:extLst>
              <a:ext uri="{FF2B5EF4-FFF2-40B4-BE49-F238E27FC236}">
                <a16:creationId xmlns:a16="http://schemas.microsoft.com/office/drawing/2014/main" id="{FF9EDAAA-B485-4269-884D-19A5C9C0F9E3}"/>
              </a:ext>
            </a:extLst>
          </p:cNvPr>
          <p:cNvSpPr>
            <a:spLocks noGrp="1"/>
          </p:cNvSpPr>
          <p:nvPr>
            <p:ph type="subTitle" idx="1"/>
          </p:nvPr>
        </p:nvSpPr>
        <p:spPr/>
        <p:txBody>
          <a:bodyPr/>
          <a:lstStyle/>
          <a:p>
            <a:r>
              <a:rPr lang="en-GB" sz="3600" b="1" dirty="0"/>
              <a:t>Your goals and rationale for publishing about learning and teaching</a:t>
            </a:r>
          </a:p>
        </p:txBody>
      </p:sp>
    </p:spTree>
    <p:extLst>
      <p:ext uri="{BB962C8B-B14F-4D97-AF65-F5344CB8AC3E}">
        <p14:creationId xmlns:p14="http://schemas.microsoft.com/office/powerpoint/2010/main" val="5692334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A090DC-2B25-4CE9-B05E-9C654E4D9AC4}"/>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6D6F89B7-6ED7-4CB3-95FA-FABD1042048F}"/>
              </a:ext>
            </a:extLst>
          </p:cNvPr>
          <p:cNvSpPr>
            <a:spLocks noGrp="1"/>
          </p:cNvSpPr>
          <p:nvPr>
            <p:ph type="subTitle" idx="1"/>
          </p:nvPr>
        </p:nvSpPr>
        <p:spPr/>
        <p:txBody>
          <a:bodyPr/>
          <a:lstStyle/>
          <a:p>
            <a:r>
              <a:rPr lang="en-GB" sz="4000" b="1" dirty="0"/>
              <a:t>The pros and cons of co-authoring</a:t>
            </a:r>
          </a:p>
        </p:txBody>
      </p:sp>
    </p:spTree>
    <p:extLst>
      <p:ext uri="{BB962C8B-B14F-4D97-AF65-F5344CB8AC3E}">
        <p14:creationId xmlns:p14="http://schemas.microsoft.com/office/powerpoint/2010/main" val="19495084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F30436-107D-4E5E-A0D4-5D33867FF1AF}"/>
              </a:ext>
            </a:extLst>
          </p:cNvPr>
          <p:cNvSpPr>
            <a:spLocks noGrp="1"/>
          </p:cNvSpPr>
          <p:nvPr>
            <p:ph type="title"/>
          </p:nvPr>
        </p:nvSpPr>
        <p:spPr/>
        <p:txBody>
          <a:bodyPr/>
          <a:lstStyle/>
          <a:p>
            <a:r>
              <a:rPr lang="en-GB" dirty="0"/>
              <a:t>Why it’s good to co-author</a:t>
            </a:r>
          </a:p>
        </p:txBody>
      </p:sp>
      <p:sp>
        <p:nvSpPr>
          <p:cNvPr id="4" name="Content Placeholder 3">
            <a:extLst>
              <a:ext uri="{FF2B5EF4-FFF2-40B4-BE49-F238E27FC236}">
                <a16:creationId xmlns:a16="http://schemas.microsoft.com/office/drawing/2014/main" id="{EF9FE3C3-0C4F-4F96-9036-63D6E8F33804}"/>
              </a:ext>
            </a:extLst>
          </p:cNvPr>
          <p:cNvSpPr>
            <a:spLocks noGrp="1"/>
          </p:cNvSpPr>
          <p:nvPr>
            <p:ph idx="1"/>
          </p:nvPr>
        </p:nvSpPr>
        <p:spPr>
          <a:xfrm>
            <a:off x="358775" y="1123951"/>
            <a:ext cx="8605838" cy="4743450"/>
          </a:xfrm>
        </p:spPr>
        <p:txBody>
          <a:bodyPr/>
          <a:lstStyle/>
          <a:p>
            <a:r>
              <a:rPr lang="en-GB" sz="2400" dirty="0"/>
              <a:t>Brainstorming the first ideas together can be really powerful and can generate more ideas than you could on your own.</a:t>
            </a:r>
          </a:p>
          <a:p>
            <a:pPr lvl="0"/>
            <a:r>
              <a:rPr lang="en-GB" sz="2400" dirty="0"/>
              <a:t>A writing partner (or two) can provide incentives to stay on task (you might not want to let them down, or you might be frightened of their reaction if you don’t deliver!).</a:t>
            </a:r>
          </a:p>
          <a:p>
            <a:pPr lvl="0"/>
            <a:r>
              <a:rPr lang="en-GB" sz="2400" dirty="0"/>
              <a:t>It’s great to have a second pair of eyes looking at something, because they can spot gaps that you might have missed.</a:t>
            </a:r>
          </a:p>
          <a:p>
            <a:pPr lvl="0"/>
            <a:r>
              <a:rPr lang="en-GB" sz="2400" dirty="0"/>
              <a:t>Two people often have a better data set to draw on than one, and each is likely to bring a different knowledge base and variety of reference sources to the partnership.</a:t>
            </a:r>
          </a:p>
          <a:p>
            <a:pPr lvl="0"/>
            <a:r>
              <a:rPr lang="en-GB" sz="2400" dirty="0"/>
              <a:t>Often each co-author brings different strengths to the task (e.g. one might be better at fine detail, the other at creative ways of tackling things, or one might be a great originator of ideas, the other a ‘finisher’). Longstanding friendships (and even marriages) can result.</a:t>
            </a:r>
          </a:p>
          <a:p>
            <a:endParaRPr lang="en-GB" sz="3600" dirty="0"/>
          </a:p>
        </p:txBody>
      </p:sp>
    </p:spTree>
    <p:extLst>
      <p:ext uri="{BB962C8B-B14F-4D97-AF65-F5344CB8AC3E}">
        <p14:creationId xmlns:p14="http://schemas.microsoft.com/office/powerpoint/2010/main" val="450663331"/>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35BC-E8BC-4D9A-A29D-58F29D8E9947}"/>
              </a:ext>
            </a:extLst>
          </p:cNvPr>
          <p:cNvSpPr>
            <a:spLocks noGrp="1"/>
          </p:cNvSpPr>
          <p:nvPr>
            <p:ph type="title"/>
          </p:nvPr>
        </p:nvSpPr>
        <p:spPr/>
        <p:txBody>
          <a:bodyPr/>
          <a:lstStyle/>
          <a:p>
            <a:r>
              <a:rPr lang="en-GB" dirty="0"/>
              <a:t>Some disadvantages of co-authoring</a:t>
            </a:r>
          </a:p>
        </p:txBody>
      </p:sp>
      <p:sp>
        <p:nvSpPr>
          <p:cNvPr id="3" name="Content Placeholder 2">
            <a:extLst>
              <a:ext uri="{FF2B5EF4-FFF2-40B4-BE49-F238E27FC236}">
                <a16:creationId xmlns:a16="http://schemas.microsoft.com/office/drawing/2014/main" id="{5AFF566E-8B75-407D-A4E5-EC2968135694}"/>
              </a:ext>
            </a:extLst>
          </p:cNvPr>
          <p:cNvSpPr>
            <a:spLocks noGrp="1"/>
          </p:cNvSpPr>
          <p:nvPr>
            <p:ph idx="1"/>
          </p:nvPr>
        </p:nvSpPr>
        <p:spPr>
          <a:xfrm>
            <a:off x="358775" y="980660"/>
            <a:ext cx="8605838" cy="4886741"/>
          </a:xfrm>
        </p:spPr>
        <p:txBody>
          <a:bodyPr/>
          <a:lstStyle/>
          <a:p>
            <a:r>
              <a:rPr lang="en-GB" sz="2200" dirty="0"/>
              <a:t>Sometimes you find that you have really different ideas of what you are trying to achieve, paradigms, intentions, work rates, attitudes to deadlines, standards etc., and you may end up ‘splitting up for artistic reasons’ as musicians say!</a:t>
            </a:r>
          </a:p>
          <a:p>
            <a:pPr lvl="0"/>
            <a:r>
              <a:rPr lang="en-GB" sz="2200" dirty="0"/>
              <a:t>If you fall out badly, it can harm extant relationships with one another.</a:t>
            </a:r>
          </a:p>
          <a:p>
            <a:pPr lvl="0"/>
            <a:r>
              <a:rPr lang="en-GB" sz="2200" dirty="0"/>
              <a:t>Your institution may not like or value your work if you co-author with someone from a different HEI or country, particularly if it is a REF-able output.</a:t>
            </a:r>
          </a:p>
          <a:p>
            <a:pPr lvl="0"/>
            <a:r>
              <a:rPr lang="en-GB" sz="2200" dirty="0"/>
              <a:t>Some co-authors are ungenerous and want to hog the limelight, gain lead author status when they don’t deserve it and even steal your ideas. Be cautious about people who eye up your data set or findings, as presented at conferences, in a predatory way and seek to co-author with you. </a:t>
            </a:r>
          </a:p>
          <a:p>
            <a:pPr lvl="0"/>
            <a:r>
              <a:rPr lang="en-GB" sz="2200" dirty="0"/>
              <a:t>Always weigh up the benefits of working with a more established co-author: are they genuinely trying to help you on your way, or are they ‘harvesting’ material selfishly?</a:t>
            </a:r>
          </a:p>
          <a:p>
            <a:endParaRPr lang="en-GB" sz="2200" dirty="0"/>
          </a:p>
        </p:txBody>
      </p:sp>
    </p:spTree>
    <p:extLst>
      <p:ext uri="{BB962C8B-B14F-4D97-AF65-F5344CB8AC3E}">
        <p14:creationId xmlns:p14="http://schemas.microsoft.com/office/powerpoint/2010/main" val="303878560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3F733-1B74-46EF-B61D-4EC573DBBFED}"/>
              </a:ext>
            </a:extLst>
          </p:cNvPr>
          <p:cNvSpPr>
            <a:spLocks noGrp="1"/>
          </p:cNvSpPr>
          <p:nvPr>
            <p:ph type="title"/>
          </p:nvPr>
        </p:nvSpPr>
        <p:spPr/>
        <p:txBody>
          <a:bodyPr/>
          <a:lstStyle/>
          <a:p>
            <a:r>
              <a:rPr lang="en-GB" dirty="0"/>
              <a:t>Guidelines for potential co-authors</a:t>
            </a:r>
          </a:p>
        </p:txBody>
      </p:sp>
      <p:sp>
        <p:nvSpPr>
          <p:cNvPr id="3" name="Content Placeholder 2">
            <a:extLst>
              <a:ext uri="{FF2B5EF4-FFF2-40B4-BE49-F238E27FC236}">
                <a16:creationId xmlns:a16="http://schemas.microsoft.com/office/drawing/2014/main" id="{7A925557-A270-4201-BC22-53B73687D080}"/>
              </a:ext>
            </a:extLst>
          </p:cNvPr>
          <p:cNvSpPr>
            <a:spLocks noGrp="1"/>
          </p:cNvSpPr>
          <p:nvPr>
            <p:ph idx="1"/>
          </p:nvPr>
        </p:nvSpPr>
        <p:spPr>
          <a:xfrm>
            <a:off x="304800" y="1093787"/>
            <a:ext cx="8605838" cy="4670425"/>
          </a:xfrm>
        </p:spPr>
        <p:txBody>
          <a:bodyPr/>
          <a:lstStyle/>
          <a:p>
            <a:pPr lvl="0"/>
            <a:r>
              <a:rPr lang="en-GB" sz="2300" dirty="0"/>
              <a:t>Sort out ground rules well in advance, including sharing of work, order of authors, how you allocate percentages of input for REF or other reasons, and so on.</a:t>
            </a:r>
          </a:p>
          <a:p>
            <a:pPr lvl="0"/>
            <a:r>
              <a:rPr lang="en-GB" sz="2300" dirty="0"/>
              <a:t>Agree before you start writing, (but after extensive discussion) which journal or publisher you are targeting, whether you will use footnotes, what referencing style you will use, what kind of language/tone/ register you will jointly write in;</a:t>
            </a:r>
          </a:p>
          <a:p>
            <a:pPr lvl="0"/>
            <a:r>
              <a:rPr lang="en-GB" sz="2300" dirty="0"/>
              <a:t>Be realistic about timelines and what you can achieve, and have contingency plans when things go wrong (as they inevitably will);</a:t>
            </a:r>
          </a:p>
          <a:p>
            <a:pPr lvl="0"/>
            <a:r>
              <a:rPr lang="en-GB" sz="2300" dirty="0"/>
              <a:t>Have in place an exit strategy for if you do abort the publication (i.e. who owns what for use separately in other publications);</a:t>
            </a:r>
          </a:p>
          <a:p>
            <a:pPr lvl="0"/>
            <a:r>
              <a:rPr lang="en-GB" sz="2300" dirty="0"/>
              <a:t>Don’t try to co-author with too many people: it just becomes unmanageable if you have too many others to consult;</a:t>
            </a:r>
          </a:p>
          <a:p>
            <a:pPr lvl="0"/>
            <a:r>
              <a:rPr lang="en-GB" sz="2300" dirty="0"/>
              <a:t>However the writing goes, do plan an end of publication celebration! </a:t>
            </a:r>
          </a:p>
          <a:p>
            <a:endParaRPr lang="en-GB" sz="2300" dirty="0"/>
          </a:p>
        </p:txBody>
      </p:sp>
    </p:spTree>
    <p:extLst>
      <p:ext uri="{BB962C8B-B14F-4D97-AF65-F5344CB8AC3E}">
        <p14:creationId xmlns:p14="http://schemas.microsoft.com/office/powerpoint/2010/main" val="1637937293"/>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1FBCF2F-C2A6-4A02-9D03-1ED1F3DCB6D0}"/>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8B79A460-9B55-47B8-8CE9-EAC4EC3C575E}"/>
              </a:ext>
            </a:extLst>
          </p:cNvPr>
          <p:cNvSpPr>
            <a:spLocks noGrp="1"/>
          </p:cNvSpPr>
          <p:nvPr>
            <p:ph type="subTitle" idx="1"/>
          </p:nvPr>
        </p:nvSpPr>
        <p:spPr/>
        <p:txBody>
          <a:bodyPr/>
          <a:lstStyle/>
          <a:p>
            <a:r>
              <a:rPr lang="en-GB" sz="4000" b="1" dirty="0"/>
              <a:t>Writing informative abstracts</a:t>
            </a:r>
          </a:p>
        </p:txBody>
      </p:sp>
    </p:spTree>
    <p:extLst>
      <p:ext uri="{BB962C8B-B14F-4D97-AF65-F5344CB8AC3E}">
        <p14:creationId xmlns:p14="http://schemas.microsoft.com/office/powerpoint/2010/main" val="12432861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altLang="en-US" sz="3600" dirty="0">
                <a:solidFill>
                  <a:srgbClr val="008000"/>
                </a:solidFill>
              </a:rPr>
              <a:t>When writing an abstract</a:t>
            </a:r>
          </a:p>
        </p:txBody>
      </p:sp>
      <p:sp>
        <p:nvSpPr>
          <p:cNvPr id="48131" name="Content Placeholder 4"/>
          <p:cNvSpPr>
            <a:spLocks noGrp="1"/>
          </p:cNvSpPr>
          <p:nvPr>
            <p:ph idx="1"/>
          </p:nvPr>
        </p:nvSpPr>
        <p:spPr>
          <a:xfrm>
            <a:off x="304800" y="1169138"/>
            <a:ext cx="8534400" cy="4957763"/>
          </a:xfrm>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Write this at the very end of the article production process;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Summarise briefly what you set out to achieve, your research methods and your key findings;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Look at abstracts within the target journal so you can emulate their style, scope and length. Some journals have a prescribed format for abstracts which you must follow using their on-line form</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Scientific journals normally use short sentences but social science journals use longer more complex ones;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Seek peer review from a more experienced colleague as abstracts really matter.</a:t>
            </a:r>
          </a:p>
          <a:p>
            <a:pPr marL="533400" indent="-533400" eaLnBrk="1" hangingPunct="1">
              <a:lnSpc>
                <a:spcPct val="90000"/>
              </a:lnSpc>
              <a:spcBef>
                <a:spcPct val="35000"/>
              </a:spcBef>
              <a:buClr>
                <a:srgbClr val="009900"/>
              </a:buClr>
              <a:buSzPct val="100000"/>
              <a:buChar char="v"/>
            </a:pPr>
            <a:endParaRPr lang="en-GB" altLang="en-US" sz="2800" b="1" dirty="0">
              <a:solidFill>
                <a:srgbClr val="660066"/>
              </a:solidFill>
            </a:endParaRPr>
          </a:p>
        </p:txBody>
      </p:sp>
    </p:spTree>
    <p:extLst>
      <p:ext uri="{BB962C8B-B14F-4D97-AF65-F5344CB8AC3E}">
        <p14:creationId xmlns:p14="http://schemas.microsoft.com/office/powerpoint/2010/main" val="6920463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What was your first verb?</a:t>
            </a:r>
          </a:p>
        </p:txBody>
      </p:sp>
      <p:sp>
        <p:nvSpPr>
          <p:cNvPr id="246787" name="Rectangle 3"/>
          <p:cNvSpPr>
            <a:spLocks noGrp="1" noChangeArrowheads="1"/>
          </p:cNvSpPr>
          <p:nvPr>
            <p:ph idx="1"/>
          </p:nvPr>
        </p:nvSpPr>
        <p:spPr>
          <a:xfrm>
            <a:off x="468313" y="980660"/>
            <a:ext cx="8229600" cy="5221703"/>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Offers an illustration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Focuses on…</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Challenges the paradigm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 the effects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Reviews the recent advances in..</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Analyses the impact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Successfully demonstrates the use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a novel method of …</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 compares and correlates the phenomena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Assesses the influence of…</a:t>
            </a:r>
          </a:p>
        </p:txBody>
      </p:sp>
    </p:spTree>
    <p:extLst>
      <p:ext uri="{BB962C8B-B14F-4D97-AF65-F5344CB8AC3E}">
        <p14:creationId xmlns:p14="http://schemas.microsoft.com/office/powerpoint/2010/main" val="36281055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Your first verb…</a:t>
            </a:r>
          </a:p>
        </p:txBody>
      </p:sp>
      <p:sp>
        <p:nvSpPr>
          <p:cNvPr id="161795" name="Rectangle 3"/>
          <p:cNvSpPr>
            <a:spLocks noGrp="1" noChangeArrowheads="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Aims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Addresses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Examines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address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provide</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Focuses</a:t>
            </a:r>
          </a:p>
          <a:p>
            <a:pPr marL="533400" indent="-533400" eaLnBrk="1" hangingPunct="1">
              <a:lnSpc>
                <a:spcPct val="90000"/>
              </a:lnSpc>
              <a:spcBef>
                <a:spcPct val="35000"/>
              </a:spcBef>
              <a:buClr>
                <a:srgbClr val="009900"/>
              </a:buClr>
              <a:buSzPct val="100000"/>
              <a:buChar char="v"/>
            </a:pPr>
            <a:endParaRPr lang="en-GB" sz="2800" b="1" dirty="0">
              <a:solidFill>
                <a:srgbClr val="660066"/>
              </a:solidFill>
            </a:endParaRPr>
          </a:p>
        </p:txBody>
      </p:sp>
    </p:spTree>
    <p:extLst>
      <p:ext uri="{BB962C8B-B14F-4D97-AF65-F5344CB8AC3E}">
        <p14:creationId xmlns:p14="http://schemas.microsoft.com/office/powerpoint/2010/main" val="38260770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What was your first verb?</a:t>
            </a:r>
          </a:p>
        </p:txBody>
      </p:sp>
      <p:sp>
        <p:nvSpPr>
          <p:cNvPr id="159747" name="Rectangle 3"/>
          <p:cNvSpPr>
            <a:spLocks noGrp="1" noChangeArrowheads="1"/>
          </p:cNvSpPr>
          <p:nvPr>
            <p:ph idx="1"/>
          </p:nvPr>
        </p:nvSpPr>
        <p:spPr>
          <a:xfrm>
            <a:off x="468313" y="980660"/>
            <a:ext cx="8229600" cy="5221703"/>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data…</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Aims to..</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Explains…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Explores…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Reviews…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results…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Outlines..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Introduces…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give you an insight into…</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Examines…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a:t>
            </a:r>
          </a:p>
        </p:txBody>
      </p:sp>
    </p:spTree>
    <p:extLst>
      <p:ext uri="{BB962C8B-B14F-4D97-AF65-F5344CB8AC3E}">
        <p14:creationId xmlns:p14="http://schemas.microsoft.com/office/powerpoint/2010/main" val="30941181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9D09A-C7A7-40D7-A57B-894741D407DC}"/>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4B21FAC8-6446-4632-9F12-619CCC074501}"/>
              </a:ext>
            </a:extLst>
          </p:cNvPr>
          <p:cNvSpPr>
            <a:spLocks noGrp="1"/>
          </p:cNvSpPr>
          <p:nvPr>
            <p:ph type="subTitle" idx="1"/>
          </p:nvPr>
        </p:nvSpPr>
        <p:spPr/>
        <p:txBody>
          <a:bodyPr/>
          <a:lstStyle/>
          <a:p>
            <a:r>
              <a:rPr lang="en-GB" sz="4000" b="1" dirty="0"/>
              <a:t>Moving from dissertation to publication</a:t>
            </a:r>
          </a:p>
        </p:txBody>
      </p:sp>
    </p:spTree>
    <p:extLst>
      <p:ext uri="{BB962C8B-B14F-4D97-AF65-F5344CB8AC3E}">
        <p14:creationId xmlns:p14="http://schemas.microsoft.com/office/powerpoint/2010/main" val="1247388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Your rationale for publishing</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sz="2800" b="1" dirty="0">
                <a:latin typeface="Calibri" panose="020F0502020204030204" pitchFamily="34" charset="0"/>
                <a:cs typeface="Calibri" panose="020F0502020204030204" pitchFamily="34" charset="0"/>
              </a:rPr>
              <a:t>Disseminating the outcomes of your research.</a:t>
            </a:r>
          </a:p>
          <a:p>
            <a:pPr eaLnBrk="1" hangingPunct="1"/>
            <a:r>
              <a:rPr lang="en-US" altLang="en-US" sz="2800" b="1" dirty="0">
                <a:latin typeface="Calibri" panose="020F0502020204030204" pitchFamily="34" charset="0"/>
                <a:cs typeface="Calibri" panose="020F0502020204030204" pitchFamily="34" charset="0"/>
              </a:rPr>
              <a:t>Accumulating evidence for your professional portfolio/ HEA application.</a:t>
            </a:r>
          </a:p>
          <a:p>
            <a:pPr eaLnBrk="1" hangingPunct="1"/>
            <a:r>
              <a:rPr lang="en-US" altLang="en-US" sz="2800" b="1" dirty="0">
                <a:latin typeface="Calibri" panose="020F0502020204030204" pitchFamily="34" charset="0"/>
                <a:cs typeface="Calibri" panose="020F0502020204030204" pitchFamily="34" charset="0"/>
              </a:rPr>
              <a:t>Making a contribution to your department’s research profile.</a:t>
            </a:r>
            <a:r>
              <a:rPr lang="en-US" altLang="en-US" sz="2800" dirty="0">
                <a:latin typeface="Calibri" panose="020F0502020204030204" pitchFamily="34" charset="0"/>
                <a:cs typeface="Calibri" panose="020F0502020204030204" pitchFamily="34" charset="0"/>
              </a:rPr>
              <a:t> </a:t>
            </a:r>
          </a:p>
          <a:p>
            <a:pPr eaLnBrk="1" hangingPunct="1"/>
            <a:r>
              <a:rPr lang="en-US" altLang="en-US" sz="2800" b="1" dirty="0">
                <a:latin typeface="Calibri" panose="020F0502020204030204" pitchFamily="34" charset="0"/>
                <a:cs typeface="Calibri" panose="020F0502020204030204" pitchFamily="34" charset="0"/>
              </a:rPr>
              <a:t>Making a contribution to the academic community.</a:t>
            </a:r>
          </a:p>
          <a:p>
            <a:pPr eaLnBrk="1" hangingPunct="1"/>
            <a:r>
              <a:rPr lang="en-US" altLang="en-US" sz="2800" b="1" dirty="0">
                <a:latin typeface="Calibri" panose="020F0502020204030204" pitchFamily="34" charset="0"/>
                <a:cs typeface="Calibri" panose="020F0502020204030204" pitchFamily="34" charset="0"/>
              </a:rPr>
              <a:t>Improving your own national profile and standing in the academic or professional community.</a:t>
            </a:r>
          </a:p>
          <a:p>
            <a:pPr eaLnBrk="1" hangingPunct="1"/>
            <a:r>
              <a:rPr lang="en-US" altLang="en-US" sz="2800" b="1" dirty="0">
                <a:latin typeface="Calibri" panose="020F0502020204030204" pitchFamily="34" charset="0"/>
                <a:cs typeface="Calibri" panose="020F0502020204030204" pitchFamily="34" charset="0"/>
              </a:rPr>
              <a:t>Making some money.</a:t>
            </a:r>
            <a:endParaRPr lang="en-GB" altLang="en-US" sz="2800" b="1" dirty="0">
              <a:latin typeface="Calibri" panose="020F0502020204030204" pitchFamily="34" charset="0"/>
              <a:cs typeface="Calibri" panose="020F0502020204030204" pitchFamily="34" charset="0"/>
            </a:endParaRPr>
          </a:p>
          <a:p>
            <a:pPr marL="0" indent="0" eaLnBrk="1" hangingPunct="1">
              <a:buNone/>
            </a:pPr>
            <a:endParaRPr lang="en-US" altLang="en-US" sz="3600" dirty="0">
              <a:latin typeface="Calibri" panose="020F0502020204030204" pitchFamily="34" charset="0"/>
              <a:cs typeface="Calibri" panose="020F0502020204030204" pitchFamily="34" charset="0"/>
            </a:endParaRPr>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extLst>
      <p:ext uri="{BB962C8B-B14F-4D97-AF65-F5344CB8AC3E}">
        <p14:creationId xmlns:p14="http://schemas.microsoft.com/office/powerpoint/2010/main" val="3310401251"/>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1"/>
            <a:ext cx="7543800" cy="533400"/>
          </a:xfrm>
        </p:spPr>
        <p:txBody>
          <a:bodyPr/>
          <a:lstStyle/>
          <a:p>
            <a:r>
              <a:rPr lang="en-GB" sz="3200" dirty="0"/>
              <a:t>From dissertation to publication</a:t>
            </a:r>
          </a:p>
        </p:txBody>
      </p:sp>
      <p:graphicFrame>
        <p:nvGraphicFramePr>
          <p:cNvPr id="6" name="Table 5"/>
          <p:cNvGraphicFramePr>
            <a:graphicFrameLocks noGrp="1"/>
          </p:cNvGraphicFramePr>
          <p:nvPr/>
        </p:nvGraphicFramePr>
        <p:xfrm>
          <a:off x="304800" y="609600"/>
          <a:ext cx="8686800" cy="6287721"/>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778333">
                <a:tc>
                  <a:txBody>
                    <a:bodyPr/>
                    <a:lstStyle/>
                    <a:p>
                      <a:r>
                        <a:rPr lang="en-GB" b="1" dirty="0"/>
                        <a:t>1</a:t>
                      </a:r>
                    </a:p>
                  </a:txBody>
                  <a:tcPr/>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b="1" dirty="0"/>
                    </a:p>
                  </a:txBody>
                  <a:tcPr/>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b="1" dirty="0"/>
                    </a:p>
                  </a:txBody>
                  <a:tcPr/>
                </a:tc>
                <a:extLst>
                  <a:ext uri="{0D108BD9-81ED-4DB2-BD59-A6C34878D82A}">
                    <a16:rowId xmlns:a16="http://schemas.microsoft.com/office/drawing/2014/main" val="10001"/>
                  </a:ext>
                </a:extLst>
              </a:tr>
              <a:tr h="2340561">
                <a:tc>
                  <a:txBody>
                    <a:bodyPr/>
                    <a:lstStyle/>
                    <a:p>
                      <a:r>
                        <a:rPr lang="en-GB" b="1" dirty="0"/>
                        <a:t>2</a:t>
                      </a:r>
                    </a:p>
                  </a:txBody>
                  <a:tcPr/>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b="1" dirty="0"/>
                    </a:p>
                  </a:txBody>
                  <a:tcPr/>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b="1" dirty="0"/>
                    </a:p>
                  </a:txBody>
                  <a:tcPr/>
                </a:tc>
                <a:extLst>
                  <a:ext uri="{0D108BD9-81ED-4DB2-BD59-A6C34878D82A}">
                    <a16:rowId xmlns:a16="http://schemas.microsoft.com/office/drawing/2014/main" val="10002"/>
                  </a:ext>
                </a:extLst>
              </a:tr>
              <a:tr h="1537046">
                <a:tc>
                  <a:txBody>
                    <a:bodyPr/>
                    <a:lstStyle/>
                    <a:p>
                      <a:r>
                        <a:rPr lang="en-GB" b="1" dirty="0"/>
                        <a:t>3</a:t>
                      </a:r>
                    </a:p>
                  </a:txBody>
                  <a:tcPr/>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b="1" dirty="0"/>
                    </a:p>
                  </a:txBody>
                  <a:tcPr/>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635920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59026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4</a:t>
                      </a:r>
                    </a:p>
                  </a:txBody>
                  <a:tcPr/>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b="1" dirty="0"/>
                    </a:p>
                  </a:txBody>
                  <a:tcPr/>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b="1" dirty="0"/>
                    </a:p>
                  </a:txBody>
                  <a:tcPr/>
                </a:tc>
                <a:extLst>
                  <a:ext uri="{0D108BD9-81ED-4DB2-BD59-A6C34878D82A}">
                    <a16:rowId xmlns:a16="http://schemas.microsoft.com/office/drawing/2014/main" val="10001"/>
                  </a:ext>
                </a:extLst>
              </a:tr>
              <a:tr h="1447800">
                <a:tc>
                  <a:txBody>
                    <a:bodyPr/>
                    <a:lstStyle/>
                    <a:p>
                      <a:r>
                        <a:rPr lang="en-GB" b="1" dirty="0"/>
                        <a:t>5</a:t>
                      </a:r>
                    </a:p>
                  </a:txBody>
                  <a:tcPr/>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b="1" dirty="0"/>
                    </a:p>
                  </a:txBody>
                  <a:tcPr/>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b="1" dirty="0"/>
                    </a:p>
                  </a:txBody>
                  <a:tcPr/>
                </a:tc>
                <a:extLst>
                  <a:ext uri="{0D108BD9-81ED-4DB2-BD59-A6C34878D82A}">
                    <a16:rowId xmlns:a16="http://schemas.microsoft.com/office/drawing/2014/main" val="10002"/>
                  </a:ext>
                </a:extLst>
              </a:tr>
              <a:tr h="1537046">
                <a:tc>
                  <a:txBody>
                    <a:bodyPr/>
                    <a:lstStyle/>
                    <a:p>
                      <a:r>
                        <a:rPr lang="en-GB" b="1" dirty="0"/>
                        <a:t>6</a:t>
                      </a:r>
                    </a:p>
                  </a:txBody>
                  <a:tcPr/>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b="1" dirty="0"/>
                    </a:p>
                  </a:txBody>
                  <a:tcPr/>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237927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717553"/>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7</a:t>
                      </a:r>
                    </a:p>
                  </a:txBody>
                  <a:tcPr/>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b="1" dirty="0"/>
                    </a:p>
                  </a:txBody>
                  <a:tcPr/>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b="1" dirty="0"/>
                    </a:p>
                  </a:txBody>
                  <a:tcPr/>
                </a:tc>
                <a:extLst>
                  <a:ext uri="{0D108BD9-81ED-4DB2-BD59-A6C34878D82A}">
                    <a16:rowId xmlns:a16="http://schemas.microsoft.com/office/drawing/2014/main" val="10001"/>
                  </a:ext>
                </a:extLst>
              </a:tr>
              <a:tr h="1447800">
                <a:tc>
                  <a:txBody>
                    <a:bodyPr/>
                    <a:lstStyle/>
                    <a:p>
                      <a:r>
                        <a:rPr lang="en-GB" b="1" dirty="0"/>
                        <a:t>8</a:t>
                      </a:r>
                    </a:p>
                  </a:txBody>
                  <a:tcPr/>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b="1" dirty="0"/>
                    </a:p>
                  </a:txBody>
                  <a:tcPr/>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b="1" dirty="0"/>
                    </a:p>
                  </a:txBody>
                  <a:tcPr/>
                </a:tc>
                <a:extLst>
                  <a:ext uri="{0D108BD9-81ED-4DB2-BD59-A6C34878D82A}">
                    <a16:rowId xmlns:a16="http://schemas.microsoft.com/office/drawing/2014/main" val="10002"/>
                  </a:ext>
                </a:extLst>
              </a:tr>
              <a:tr h="1537046">
                <a:tc>
                  <a:txBody>
                    <a:bodyPr/>
                    <a:lstStyle/>
                    <a:p>
                      <a:r>
                        <a:rPr lang="en-GB" b="1" dirty="0"/>
                        <a:t>9</a:t>
                      </a:r>
                    </a:p>
                  </a:txBody>
                  <a:tcPr/>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b="1" dirty="0"/>
                    </a:p>
                  </a:txBody>
                  <a:tcPr/>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320475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55210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10</a:t>
                      </a:r>
                    </a:p>
                  </a:txBody>
                  <a:tcPr/>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b="1" dirty="0"/>
                    </a:p>
                  </a:txBody>
                  <a:tcPr/>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b="1" dirty="0"/>
                    </a:p>
                  </a:txBody>
                  <a:tcPr/>
                </a:tc>
                <a:extLst>
                  <a:ext uri="{0D108BD9-81ED-4DB2-BD59-A6C34878D82A}">
                    <a16:rowId xmlns:a16="http://schemas.microsoft.com/office/drawing/2014/main" val="10001"/>
                  </a:ext>
                </a:extLst>
              </a:tr>
              <a:tr h="1447800">
                <a:tc>
                  <a:txBody>
                    <a:bodyPr/>
                    <a:lstStyle/>
                    <a:p>
                      <a:r>
                        <a:rPr lang="en-GB" b="1" dirty="0"/>
                        <a:t>11</a:t>
                      </a:r>
                    </a:p>
                  </a:txBody>
                  <a:tcPr/>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b="1" dirty="0"/>
                    </a:p>
                  </a:txBody>
                  <a:tcPr/>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163061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00346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13</a:t>
                      </a:r>
                    </a:p>
                  </a:txBody>
                  <a:tcPr/>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b="1" dirty="0"/>
                    </a:p>
                  </a:txBody>
                  <a:tcPr/>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197131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44548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14</a:t>
                      </a:r>
                    </a:p>
                  </a:txBody>
                  <a:tcPr/>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b="1" dirty="0"/>
                    </a:p>
                  </a:txBody>
                  <a:tcPr/>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15</a:t>
                      </a:r>
                    </a:p>
                  </a:txBody>
                  <a:tcPr/>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b="1" dirty="0"/>
                    </a:p>
                  </a:txBody>
                  <a:tcPr/>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960266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D1C5B-B858-475C-8301-74C310B7DD66}"/>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496B008F-9C47-494A-9AC2-6FF708C40C05}"/>
              </a:ext>
            </a:extLst>
          </p:cNvPr>
          <p:cNvSpPr>
            <a:spLocks noGrp="1"/>
          </p:cNvSpPr>
          <p:nvPr>
            <p:ph type="subTitle" idx="1"/>
          </p:nvPr>
        </p:nvSpPr>
        <p:spPr/>
        <p:txBody>
          <a:bodyPr/>
          <a:lstStyle/>
          <a:p>
            <a:r>
              <a:rPr lang="en-GB" sz="4000" b="1" dirty="0"/>
              <a:t>Bidding for funding for educational projects</a:t>
            </a:r>
          </a:p>
        </p:txBody>
      </p:sp>
    </p:spTree>
    <p:extLst>
      <p:ext uri="{BB962C8B-B14F-4D97-AF65-F5344CB8AC3E}">
        <p14:creationId xmlns:p14="http://schemas.microsoft.com/office/powerpoint/2010/main" val="38915440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9B20FF-3084-4E98-BA23-991871305B2B}"/>
              </a:ext>
            </a:extLst>
          </p:cNvPr>
          <p:cNvSpPr>
            <a:spLocks noGrp="1"/>
          </p:cNvSpPr>
          <p:nvPr>
            <p:ph type="title"/>
          </p:nvPr>
        </p:nvSpPr>
        <p:spPr/>
        <p:txBody>
          <a:bodyPr/>
          <a:lstStyle/>
          <a:p>
            <a:r>
              <a:rPr lang="en-GB" sz="3200" dirty="0"/>
              <a:t>What makes a bid successful (and what will set off alarm bells for the reviewers)?</a:t>
            </a:r>
          </a:p>
        </p:txBody>
      </p:sp>
      <p:sp>
        <p:nvSpPr>
          <p:cNvPr id="2" name="Rectangle 1">
            <a:extLst>
              <a:ext uri="{FF2B5EF4-FFF2-40B4-BE49-F238E27FC236}">
                <a16:creationId xmlns:a16="http://schemas.microsoft.com/office/drawing/2014/main" id="{01D79D3C-524F-487D-9DF7-EB044AC0FACE}"/>
              </a:ext>
            </a:extLst>
          </p:cNvPr>
          <p:cNvSpPr/>
          <p:nvPr/>
        </p:nvSpPr>
        <p:spPr>
          <a:xfrm>
            <a:off x="446087" y="1528549"/>
            <a:ext cx="8111059" cy="107473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chemeClr val="bg1"/>
              </a:solidFill>
              <a:effectLst/>
              <a:uLnTx/>
              <a:uFillTx/>
            </a:endParaRPr>
          </a:p>
        </p:txBody>
      </p:sp>
      <p:sp>
        <p:nvSpPr>
          <p:cNvPr id="5" name="Content Placeholder 4">
            <a:extLst>
              <a:ext uri="{FF2B5EF4-FFF2-40B4-BE49-F238E27FC236}">
                <a16:creationId xmlns:a16="http://schemas.microsoft.com/office/drawing/2014/main" id="{DC44EFF8-9364-49F2-BD41-2264B170804B}"/>
              </a:ext>
            </a:extLst>
          </p:cNvPr>
          <p:cNvSpPr>
            <a:spLocks noGrp="1"/>
          </p:cNvSpPr>
          <p:nvPr>
            <p:ph idx="1"/>
          </p:nvPr>
        </p:nvSpPr>
        <p:spPr>
          <a:extLs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GB" sz="2800" dirty="0">
                <a:solidFill>
                  <a:schemeClr val="bg1"/>
                </a:solidFill>
              </a:rPr>
              <a:t>Criterion 1: Use of relevant literature in the field to underpin the planned research</a:t>
            </a:r>
          </a:p>
          <a:p>
            <a:pPr marL="0" indent="0">
              <a:buNone/>
            </a:pPr>
            <a:endParaRPr lang="en-GB" dirty="0"/>
          </a:p>
        </p:txBody>
      </p:sp>
      <p:graphicFrame>
        <p:nvGraphicFramePr>
          <p:cNvPr id="9" name="Table 8">
            <a:extLst>
              <a:ext uri="{FF2B5EF4-FFF2-40B4-BE49-F238E27FC236}">
                <a16:creationId xmlns:a16="http://schemas.microsoft.com/office/drawing/2014/main" id="{7D643885-DA2C-4C95-93B8-A97F5F03E37A}"/>
              </a:ext>
            </a:extLst>
          </p:cNvPr>
          <p:cNvGraphicFramePr>
            <a:graphicFrameLocks noGrp="1"/>
          </p:cNvGraphicFramePr>
          <p:nvPr>
            <p:extLst/>
          </p:nvPr>
        </p:nvGraphicFramePr>
        <p:xfrm>
          <a:off x="468313" y="2811438"/>
          <a:ext cx="8229600" cy="3797324"/>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2268946584"/>
                    </a:ext>
                  </a:extLst>
                </a:gridCol>
                <a:gridCol w="2267554">
                  <a:extLst>
                    <a:ext uri="{9D8B030D-6E8A-4147-A177-3AD203B41FA5}">
                      <a16:colId xmlns:a16="http://schemas.microsoft.com/office/drawing/2014/main" val="4209768952"/>
                    </a:ext>
                  </a:extLst>
                </a:gridCol>
              </a:tblGrid>
              <a:tr h="3797324">
                <a:tc>
                  <a:txBody>
                    <a:bodyPr/>
                    <a:lstStyle/>
                    <a:p>
                      <a:pPr indent="7620">
                        <a:lnSpc>
                          <a:spcPct val="107000"/>
                        </a:lnSpc>
                        <a:spcAft>
                          <a:spcPts val="600"/>
                        </a:spcAft>
                      </a:pPr>
                      <a:r>
                        <a:rPr lang="en-GB" sz="2000" dirty="0">
                          <a:solidFill>
                            <a:schemeClr val="tx1"/>
                          </a:solidFill>
                          <a:effectLst/>
                        </a:rPr>
                        <a:t>We are basing our approach on the Higher Education Academy HEA ‘Marked improvement’ templates as a means of interrogating current assessment practice and then following a gap analysis, investigate how practical interventions can improve assessment at a school level. </a:t>
                      </a:r>
                    </a:p>
                    <a:p>
                      <a:pPr>
                        <a:lnSpc>
                          <a:spcPct val="107000"/>
                        </a:lnSpc>
                        <a:spcAft>
                          <a:spcPts val="600"/>
                        </a:spcAft>
                      </a:pPr>
                      <a:r>
                        <a:rPr lang="en-GB" sz="2000" dirty="0">
                          <a:solidFill>
                            <a:schemeClr val="tx1"/>
                          </a:solidFill>
                          <a:effectLst/>
                        </a:rPr>
                        <a:t>HEA (2012) A Marked Improvement: transforming assessment in higher education, York: Higher Education Academy. (</a:t>
                      </a:r>
                      <a:r>
                        <a:rPr lang="en-GB" sz="2000" u="sng" dirty="0">
                          <a:solidFill>
                            <a:schemeClr val="tx1"/>
                          </a:solidFill>
                          <a:effectLst/>
                          <a:hlinkClick r:id="rId2"/>
                        </a:rPr>
                        <a:t>http://www.heacademy.ac.uk/assets/documents/assessment/A_Marked_Improvement.pdf</a:t>
                      </a:r>
                      <a:r>
                        <a:rPr lang="en-GB" sz="2000" u="sng" dirty="0">
                          <a:solidFill>
                            <a:schemeClr val="tx1"/>
                          </a:solidFill>
                          <a:effectLst/>
                        </a:rPr>
                        <a:t>)</a:t>
                      </a:r>
                      <a:endParaRPr lang="en-GB" sz="2000" dirty="0">
                        <a:solidFill>
                          <a:schemeClr val="tx1"/>
                        </a:solidFill>
                        <a:effectLst/>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Our project makes use of a range of relevant literature in the field including Bloom and Kolb.</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106630617"/>
                  </a:ext>
                </a:extLst>
              </a:tr>
            </a:tbl>
          </a:graphicData>
        </a:graphic>
      </p:graphicFrame>
    </p:spTree>
    <p:extLst>
      <p:ext uri="{BB962C8B-B14F-4D97-AF65-F5344CB8AC3E}">
        <p14:creationId xmlns:p14="http://schemas.microsoft.com/office/powerpoint/2010/main" val="15112010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BAA36-34FA-47A5-8EBF-96EBE14FB4D7}"/>
              </a:ext>
            </a:extLst>
          </p:cNvPr>
          <p:cNvSpPr>
            <a:spLocks noGrp="1"/>
          </p:cNvSpPr>
          <p:nvPr>
            <p:ph type="title"/>
          </p:nvPr>
        </p:nvSpPr>
        <p:spPr>
          <a:xfrm>
            <a:off x="468313" y="126409"/>
            <a:ext cx="7543800" cy="563562"/>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2: Good value for money</a:t>
            </a:r>
          </a:p>
        </p:txBody>
      </p:sp>
      <p:graphicFrame>
        <p:nvGraphicFramePr>
          <p:cNvPr id="6" name="Content Placeholder 5">
            <a:extLst>
              <a:ext uri="{FF2B5EF4-FFF2-40B4-BE49-F238E27FC236}">
                <a16:creationId xmlns:a16="http://schemas.microsoft.com/office/drawing/2014/main" id="{7BFA87A9-6B73-4036-B4C2-15350267500A}"/>
              </a:ext>
            </a:extLst>
          </p:cNvPr>
          <p:cNvGraphicFramePr>
            <a:graphicFrameLocks noGrp="1"/>
          </p:cNvGraphicFramePr>
          <p:nvPr>
            <p:ph idx="1"/>
            <p:extLst>
              <p:ext uri="{D42A27DB-BD31-4B8C-83A1-F6EECF244321}">
                <p14:modId xmlns:p14="http://schemas.microsoft.com/office/powerpoint/2010/main" val="3948790784"/>
              </p:ext>
            </p:extLst>
          </p:nvPr>
        </p:nvGraphicFramePr>
        <p:xfrm>
          <a:off x="300251" y="812801"/>
          <a:ext cx="8397662" cy="5907313"/>
        </p:xfrm>
        <a:graphic>
          <a:graphicData uri="http://schemas.openxmlformats.org/drawingml/2006/table">
            <a:tbl>
              <a:tblPr firstRow="1" firstCol="1" bandRow="1">
                <a:tableStyleId>{5C22544A-7EE6-4342-B048-85BDC9FD1C3A}</a:tableStyleId>
              </a:tblPr>
              <a:tblGrid>
                <a:gridCol w="6537277">
                  <a:extLst>
                    <a:ext uri="{9D8B030D-6E8A-4147-A177-3AD203B41FA5}">
                      <a16:colId xmlns:a16="http://schemas.microsoft.com/office/drawing/2014/main" val="269784450"/>
                    </a:ext>
                  </a:extLst>
                </a:gridCol>
                <a:gridCol w="1860385">
                  <a:extLst>
                    <a:ext uri="{9D8B030D-6E8A-4147-A177-3AD203B41FA5}">
                      <a16:colId xmlns:a16="http://schemas.microsoft.com/office/drawing/2014/main" val="226461037"/>
                    </a:ext>
                  </a:extLst>
                </a:gridCol>
              </a:tblGrid>
              <a:tr h="5907313">
                <a:tc>
                  <a:txBody>
                    <a:bodyPr/>
                    <a:lstStyle/>
                    <a:p>
                      <a:pPr>
                        <a:lnSpc>
                          <a:spcPct val="107000"/>
                        </a:lnSpc>
                        <a:spcAft>
                          <a:spcPts val="0"/>
                        </a:spcAft>
                      </a:pPr>
                      <a:r>
                        <a:rPr lang="en-GB" sz="1800" dirty="0">
                          <a:solidFill>
                            <a:schemeClr val="tx1"/>
                          </a:solidFill>
                          <a:effectLst/>
                        </a:rPr>
                        <a:t>Our bid includes payment for </a:t>
                      </a:r>
                    </a:p>
                    <a:p>
                      <a:pPr>
                        <a:lnSpc>
                          <a:spcPct val="107000"/>
                        </a:lnSpc>
                        <a:spcAft>
                          <a:spcPts val="0"/>
                        </a:spcAft>
                      </a:pPr>
                      <a:r>
                        <a:rPr lang="en-GB" sz="1800" dirty="0">
                          <a:solidFill>
                            <a:schemeClr val="tx1"/>
                          </a:solidFill>
                          <a:effectLst/>
                        </a:rPr>
                        <a:t>A. Project leader at SL level for half a day a week for three months £xxx</a:t>
                      </a:r>
                    </a:p>
                    <a:p>
                      <a:pPr>
                        <a:lnSpc>
                          <a:spcPct val="107000"/>
                        </a:lnSpc>
                        <a:spcAft>
                          <a:spcPts val="0"/>
                        </a:spcAft>
                      </a:pPr>
                      <a:r>
                        <a:rPr lang="en-GB" sz="1800" dirty="0">
                          <a:solidFill>
                            <a:schemeClr val="tx1"/>
                          </a:solidFill>
                          <a:effectLst/>
                        </a:rPr>
                        <a:t>B. Two doctoral students to collect and analyse data for a total of 12 days £xxx</a:t>
                      </a:r>
                    </a:p>
                    <a:p>
                      <a:pPr>
                        <a:lnSpc>
                          <a:spcPct val="107000"/>
                        </a:lnSpc>
                        <a:spcAft>
                          <a:spcPts val="0"/>
                        </a:spcAft>
                      </a:pPr>
                      <a:r>
                        <a:rPr lang="en-GB" sz="1800" dirty="0">
                          <a:solidFill>
                            <a:schemeClr val="tx1"/>
                          </a:solidFill>
                          <a:effectLst/>
                        </a:rPr>
                        <a:t>Support for a national dissemination event for 80 delegates @£25 pp (delegates will contribute £35 to attend the event) to include hospitality and copies of the compendium of case studies. £2000</a:t>
                      </a:r>
                    </a:p>
                    <a:p>
                      <a:pPr>
                        <a:lnSpc>
                          <a:spcPct val="107000"/>
                        </a:lnSpc>
                        <a:spcAft>
                          <a:spcPts val="0"/>
                        </a:spcAft>
                      </a:pPr>
                      <a:r>
                        <a:rPr lang="en-GB" sz="1800" dirty="0">
                          <a:solidFill>
                            <a:schemeClr val="tx1"/>
                          </a:solidFill>
                          <a:effectLst/>
                        </a:rPr>
                        <a:t>Consumables (printing, postage, etc) £xxx</a:t>
                      </a:r>
                    </a:p>
                    <a:p>
                      <a:pPr>
                        <a:lnSpc>
                          <a:spcPct val="107000"/>
                        </a:lnSpc>
                        <a:spcAft>
                          <a:spcPts val="0"/>
                        </a:spcAft>
                      </a:pPr>
                      <a:r>
                        <a:rPr lang="en-GB" sz="1800" dirty="0">
                          <a:solidFill>
                            <a:schemeClr val="tx1"/>
                          </a:solidFill>
                          <a:effectLst/>
                        </a:rPr>
                        <a:t>Contingencies £xxx</a:t>
                      </a:r>
                    </a:p>
                    <a:p>
                      <a:pPr>
                        <a:lnSpc>
                          <a:spcPct val="107000"/>
                        </a:lnSpc>
                        <a:spcAft>
                          <a:spcPts val="0"/>
                        </a:spcAft>
                      </a:pPr>
                      <a:endParaRPr lang="en-GB" sz="1800" dirty="0">
                        <a:solidFill>
                          <a:schemeClr val="tx1"/>
                        </a:solidFill>
                        <a:effectLst/>
                      </a:endParaRPr>
                    </a:p>
                    <a:p>
                      <a:pPr>
                        <a:lnSpc>
                          <a:spcPct val="107000"/>
                        </a:lnSpc>
                        <a:spcAft>
                          <a:spcPts val="0"/>
                        </a:spcAft>
                      </a:pPr>
                      <a:r>
                        <a:rPr lang="en-GB" sz="1800" dirty="0">
                          <a:solidFill>
                            <a:schemeClr val="tx1"/>
                          </a:solidFill>
                          <a:effectLst/>
                        </a:rPr>
                        <a:t>The university will match fund the project by not charging room hire for the event, supporting the engagement of project team members (other than A&amp;B) , providing technological and admin support for the website and events and consumables. Outputs from the project will have impact on, we estimate, 200+ internal staff plus at least 500 others, since our team includes active members of SEDA and HEA networks. Team members also have the potential to ensure the project impacts internationally since their track records include prior experience of doing so (See CVs)</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require funding for buy-out of staff time for three members of staff half time for six weeks i.e. £</a:t>
                      </a:r>
                      <a:r>
                        <a:rPr lang="en-GB" sz="2000" dirty="0" err="1">
                          <a:solidFill>
                            <a:schemeClr val="tx1"/>
                          </a:solidFill>
                          <a:effectLst/>
                        </a:rPr>
                        <a:t>xxxxxx</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51593676"/>
                  </a:ext>
                </a:extLst>
              </a:tr>
            </a:tbl>
          </a:graphicData>
        </a:graphic>
      </p:graphicFrame>
    </p:spTree>
    <p:extLst>
      <p:ext uri="{BB962C8B-B14F-4D97-AF65-F5344CB8AC3E}">
        <p14:creationId xmlns:p14="http://schemas.microsoft.com/office/powerpoint/2010/main" val="5462675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5F02-88BD-4C8A-8B6D-51BEE5B4EB05}"/>
              </a:ext>
            </a:extLst>
          </p:cNvPr>
          <p:cNvSpPr>
            <a:spLocks noGrp="1"/>
          </p:cNvSpPr>
          <p:nvPr>
            <p:ph type="title"/>
          </p:nvPr>
        </p:nvSpPr>
        <p:spPr>
          <a:xfrm>
            <a:off x="404363" y="184578"/>
            <a:ext cx="7543800" cy="1074737"/>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3: Clear plan for action, with milestones and timelines</a:t>
            </a:r>
          </a:p>
        </p:txBody>
      </p:sp>
      <p:graphicFrame>
        <p:nvGraphicFramePr>
          <p:cNvPr id="4" name="Content Placeholder 3">
            <a:extLst>
              <a:ext uri="{FF2B5EF4-FFF2-40B4-BE49-F238E27FC236}">
                <a16:creationId xmlns:a16="http://schemas.microsoft.com/office/drawing/2014/main" id="{597AB570-C003-40E0-8125-4743BA07F0EC}"/>
              </a:ext>
            </a:extLst>
          </p:cNvPr>
          <p:cNvGraphicFramePr>
            <a:graphicFrameLocks noGrp="1"/>
          </p:cNvGraphicFramePr>
          <p:nvPr>
            <p:ph idx="1"/>
            <p:extLst/>
          </p:nvPr>
        </p:nvGraphicFramePr>
        <p:xfrm>
          <a:off x="468313" y="1323976"/>
          <a:ext cx="8229600" cy="5381625"/>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647336574"/>
                    </a:ext>
                  </a:extLst>
                </a:gridCol>
                <a:gridCol w="2267554">
                  <a:extLst>
                    <a:ext uri="{9D8B030D-6E8A-4147-A177-3AD203B41FA5}">
                      <a16:colId xmlns:a16="http://schemas.microsoft.com/office/drawing/2014/main" val="59052730"/>
                    </a:ext>
                  </a:extLst>
                </a:gridCol>
              </a:tblGrid>
              <a:tr h="5349446">
                <a:tc>
                  <a:txBody>
                    <a:bodyPr/>
                    <a:lstStyle/>
                    <a:p>
                      <a:pPr>
                        <a:lnSpc>
                          <a:spcPct val="107000"/>
                        </a:lnSpc>
                        <a:spcAft>
                          <a:spcPts val="0"/>
                        </a:spcAft>
                      </a:pPr>
                      <a:r>
                        <a:rPr lang="en-GB" sz="2200" dirty="0">
                          <a:solidFill>
                            <a:schemeClr val="tx1"/>
                          </a:solidFill>
                          <a:effectLst/>
                        </a:rPr>
                        <a:t>X-1 month Preliminary work to be undertaken by the team in advance of a funding decision</a:t>
                      </a:r>
                    </a:p>
                    <a:p>
                      <a:pPr>
                        <a:lnSpc>
                          <a:spcPct val="107000"/>
                        </a:lnSpc>
                        <a:spcAft>
                          <a:spcPts val="0"/>
                        </a:spcAft>
                      </a:pPr>
                      <a:r>
                        <a:rPr lang="en-GB" sz="2200" dirty="0">
                          <a:solidFill>
                            <a:schemeClr val="tx1"/>
                          </a:solidFill>
                          <a:effectLst/>
                        </a:rPr>
                        <a:t>X Confirmation of funding received</a:t>
                      </a:r>
                    </a:p>
                    <a:p>
                      <a:pPr>
                        <a:lnSpc>
                          <a:spcPct val="107000"/>
                        </a:lnSpc>
                        <a:spcAft>
                          <a:spcPts val="0"/>
                        </a:spcAft>
                      </a:pPr>
                      <a:r>
                        <a:rPr lang="en-GB" sz="2200" dirty="0">
                          <a:solidFill>
                            <a:schemeClr val="tx1"/>
                          </a:solidFill>
                          <a:effectLst/>
                        </a:rPr>
                        <a:t>X+1 month Research plan to be completed, ethical approval sought and received, staff release negotiated, data collection plan agreed, data collection started</a:t>
                      </a:r>
                    </a:p>
                    <a:p>
                      <a:pPr>
                        <a:lnSpc>
                          <a:spcPct val="107000"/>
                        </a:lnSpc>
                        <a:spcAft>
                          <a:spcPts val="0"/>
                        </a:spcAft>
                      </a:pPr>
                      <a:r>
                        <a:rPr lang="en-GB" sz="2200" dirty="0">
                          <a:solidFill>
                            <a:schemeClr val="tx1"/>
                          </a:solidFill>
                          <a:effectLst/>
                        </a:rPr>
                        <a:t>X+2 months Data collection completed, analysis commenced</a:t>
                      </a:r>
                    </a:p>
                    <a:p>
                      <a:pPr>
                        <a:lnSpc>
                          <a:spcPct val="107000"/>
                        </a:lnSpc>
                        <a:spcAft>
                          <a:spcPts val="0"/>
                        </a:spcAft>
                      </a:pPr>
                      <a:r>
                        <a:rPr lang="en-GB" sz="2200" dirty="0">
                          <a:solidFill>
                            <a:schemeClr val="tx1"/>
                          </a:solidFill>
                          <a:effectLst/>
                        </a:rPr>
                        <a:t>X+ 3 months Analysis completed and final planning for national event</a:t>
                      </a:r>
                    </a:p>
                    <a:p>
                      <a:pPr>
                        <a:lnSpc>
                          <a:spcPct val="107000"/>
                        </a:lnSpc>
                        <a:spcAft>
                          <a:spcPts val="0"/>
                        </a:spcAft>
                      </a:pPr>
                      <a:r>
                        <a:rPr lang="en-GB" sz="2200" dirty="0">
                          <a:solidFill>
                            <a:schemeClr val="tx1"/>
                          </a:solidFill>
                          <a:effectLst/>
                        </a:rPr>
                        <a:t>X+4 months, national event planned after research completed</a:t>
                      </a:r>
                    </a:p>
                    <a:p>
                      <a:pPr>
                        <a:lnSpc>
                          <a:spcPct val="107000"/>
                        </a:lnSpc>
                        <a:spcAft>
                          <a:spcPts val="0"/>
                        </a:spcAft>
                      </a:pPr>
                      <a:r>
                        <a:rPr lang="en-GB" sz="2200" dirty="0">
                          <a:solidFill>
                            <a:schemeClr val="tx1"/>
                          </a:solidFill>
                          <a:effectLst/>
                        </a:rPr>
                        <a:t>X+6 months user survey issued and evaluation of project undertaken, with report back to funder.</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200" dirty="0">
                          <a:solidFill>
                            <a:schemeClr val="tx1"/>
                          </a:solidFill>
                          <a:effectLst/>
                        </a:rPr>
                        <a:t>We guarantee we will undertake and complete the work within a four-month period.</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868336289"/>
                  </a:ext>
                </a:extLst>
              </a:tr>
            </a:tbl>
          </a:graphicData>
        </a:graphic>
      </p:graphicFrame>
    </p:spTree>
    <p:extLst>
      <p:ext uri="{BB962C8B-B14F-4D97-AF65-F5344CB8AC3E}">
        <p14:creationId xmlns:p14="http://schemas.microsoft.com/office/powerpoint/2010/main" val="2374088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Motives for publishing</a:t>
            </a:r>
            <a:endParaRPr lang="en-GB" altLang="en-US" sz="3600" dirty="0"/>
          </a:p>
        </p:txBody>
      </p:sp>
      <p:sp>
        <p:nvSpPr>
          <p:cNvPr id="25603" name="Rectangle 3"/>
          <p:cNvSpPr>
            <a:spLocks noGrp="1" noChangeArrowheads="1"/>
          </p:cNvSpPr>
          <p:nvPr>
            <p:ph type="body" idx="1"/>
          </p:nvPr>
        </p:nvSpPr>
        <p:spPr/>
        <p:txBody>
          <a:bodyPr/>
          <a:lstStyle/>
          <a:p>
            <a:pPr eaLnBrk="1" hangingPunct="1"/>
            <a:r>
              <a:rPr lang="en-US" altLang="en-US" sz="2800" b="1" dirty="0"/>
              <a:t>identifying yourself within a domain of research or scholarship and facilitating contact with other professionals working in the same area.</a:t>
            </a:r>
          </a:p>
          <a:p>
            <a:pPr eaLnBrk="1" hangingPunct="1"/>
            <a:r>
              <a:rPr lang="en-US" altLang="en-US" sz="2800" b="1" dirty="0"/>
              <a:t>because writing requires a very disciplined approach, it can help to facilitate your thinking and clarify your logic.</a:t>
            </a:r>
          </a:p>
          <a:p>
            <a:pPr eaLnBrk="1" hangingPunct="1"/>
            <a:r>
              <a:rPr lang="en-US" altLang="en-US" sz="2800" b="1" dirty="0"/>
              <a:t>Publications make you more credible to your students. They see you as a person who has something scholarly to offer.</a:t>
            </a:r>
          </a:p>
          <a:p>
            <a:pPr eaLnBrk="1" hangingPunct="1"/>
            <a:r>
              <a:rPr lang="en-US" altLang="en-US" sz="2800" b="1" dirty="0"/>
              <a:t>It can provide an immense amount of personal satisfaction.</a:t>
            </a:r>
          </a:p>
          <a:p>
            <a:pPr eaLnBrk="1" hangingPunct="1"/>
            <a:endParaRPr lang="en-US" altLang="en-US" sz="3600" b="1" dirty="0"/>
          </a:p>
          <a:p>
            <a:pPr eaLnBrk="1" hangingPunct="1"/>
            <a:endParaRPr lang="en-GB" altLang="en-US" sz="3600" b="1" dirty="0"/>
          </a:p>
        </p:txBody>
      </p:sp>
      <p:sp>
        <p:nvSpPr>
          <p:cNvPr id="25604" name="Text Box 5"/>
          <p:cNvSpPr txBox="1">
            <a:spLocks noChangeArrowheads="1"/>
          </p:cNvSpPr>
          <p:nvPr/>
        </p:nvSpPr>
        <p:spPr bwMode="auto">
          <a:xfrm>
            <a:off x="845344" y="5978572"/>
            <a:ext cx="76327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000" b="1" dirty="0">
                <a:latin typeface="+mn-lt"/>
              </a:rPr>
              <a:t>After D Royce Sadler: ‘Up the Publications Road’ HERDSA</a:t>
            </a:r>
          </a:p>
          <a:p>
            <a:pPr algn="l" eaLnBrk="1" hangingPunct="1"/>
            <a:endParaRPr lang="en-GB" altLang="en-US" sz="2000" b="1" dirty="0">
              <a:latin typeface="+mn-lt"/>
            </a:endParaRPr>
          </a:p>
        </p:txBody>
      </p:sp>
    </p:spTree>
    <p:extLst>
      <p:ext uri="{BB962C8B-B14F-4D97-AF65-F5344CB8AC3E}">
        <p14:creationId xmlns:p14="http://schemas.microsoft.com/office/powerpoint/2010/main" val="3444902160"/>
      </p:ext>
    </p:extLst>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59F14C-DDDB-4C6A-872C-67196E9F4DD6}"/>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4: Appropriate research plan/methodology</a:t>
            </a:r>
          </a:p>
        </p:txBody>
      </p:sp>
      <p:graphicFrame>
        <p:nvGraphicFramePr>
          <p:cNvPr id="6" name="Content Placeholder 5">
            <a:extLst>
              <a:ext uri="{FF2B5EF4-FFF2-40B4-BE49-F238E27FC236}">
                <a16:creationId xmlns:a16="http://schemas.microsoft.com/office/drawing/2014/main" id="{30D281D9-5B0C-439C-9846-19C01E2141F8}"/>
              </a:ext>
            </a:extLst>
          </p:cNvPr>
          <p:cNvGraphicFramePr>
            <a:graphicFrameLocks noGrp="1"/>
          </p:cNvGraphicFramePr>
          <p:nvPr>
            <p:ph idx="1"/>
            <p:extLst/>
          </p:nvPr>
        </p:nvGraphicFramePr>
        <p:xfrm>
          <a:off x="468313" y="1465943"/>
          <a:ext cx="8229600" cy="3553751"/>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169946519"/>
                    </a:ext>
                  </a:extLst>
                </a:gridCol>
                <a:gridCol w="2267554">
                  <a:extLst>
                    <a:ext uri="{9D8B030D-6E8A-4147-A177-3AD203B41FA5}">
                      <a16:colId xmlns:a16="http://schemas.microsoft.com/office/drawing/2014/main" val="1340463535"/>
                    </a:ext>
                  </a:extLst>
                </a:gridCol>
              </a:tblGrid>
              <a:tr h="3553751">
                <a:tc>
                  <a:txBody>
                    <a:bodyPr/>
                    <a:lstStyle/>
                    <a:p>
                      <a:pPr>
                        <a:lnSpc>
                          <a:spcPct val="107000"/>
                        </a:lnSpc>
                        <a:spcAft>
                          <a:spcPts val="0"/>
                        </a:spcAft>
                      </a:pPr>
                      <a:r>
                        <a:rPr lang="en-GB" sz="2800" dirty="0">
                          <a:solidFill>
                            <a:schemeClr val="tx1"/>
                          </a:solidFill>
                          <a:effectLst/>
                        </a:rPr>
                        <a:t>We will use grounded theory which gives us a pragmatic yet well theorised basis for our investigations (</a:t>
                      </a:r>
                      <a:r>
                        <a:rPr lang="en-GB" sz="2400" dirty="0">
                          <a:solidFill>
                            <a:schemeClr val="tx1"/>
                          </a:solidFill>
                          <a:effectLst/>
                        </a:rPr>
                        <a:t>Corbin, J.M. and Strauss, A., 1990. Grounded theory research: Procedures, canons, and evaluative criteria. Qualitative sociology, 13(1), pp.3-21.) This will ……..</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800" dirty="0">
                          <a:solidFill>
                            <a:schemeClr val="tx1"/>
                          </a:solidFill>
                          <a:effectLst/>
                        </a:rPr>
                        <a:t>We will ask students what they think and then analyse the outputs.</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013577696"/>
                  </a:ext>
                </a:extLst>
              </a:tr>
            </a:tbl>
          </a:graphicData>
        </a:graphic>
      </p:graphicFrame>
    </p:spTree>
    <p:extLst>
      <p:ext uri="{BB962C8B-B14F-4D97-AF65-F5344CB8AC3E}">
        <p14:creationId xmlns:p14="http://schemas.microsoft.com/office/powerpoint/2010/main" val="18356143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33A430-657F-487F-8ECC-1BE0CBDA1742}"/>
              </a:ext>
            </a:extLst>
          </p:cNvPr>
          <p:cNvSpPr>
            <a:spLocks noGrp="1"/>
          </p:cNvSpPr>
          <p:nvPr>
            <p:ph type="title"/>
          </p:nvPr>
        </p:nvSpPr>
        <p:spPr>
          <a:xfrm>
            <a:off x="457200" y="150126"/>
            <a:ext cx="7543800" cy="750626"/>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5: Clear deliverables</a:t>
            </a:r>
          </a:p>
        </p:txBody>
      </p:sp>
      <p:graphicFrame>
        <p:nvGraphicFramePr>
          <p:cNvPr id="6" name="Content Placeholder 5">
            <a:extLst>
              <a:ext uri="{FF2B5EF4-FFF2-40B4-BE49-F238E27FC236}">
                <a16:creationId xmlns:a16="http://schemas.microsoft.com/office/drawing/2014/main" id="{75F6A15D-F03B-407F-A442-A869E572EA08}"/>
              </a:ext>
            </a:extLst>
          </p:cNvPr>
          <p:cNvGraphicFramePr>
            <a:graphicFrameLocks noGrp="1"/>
          </p:cNvGraphicFramePr>
          <p:nvPr>
            <p:ph idx="1"/>
            <p:extLst/>
          </p:nvPr>
        </p:nvGraphicFramePr>
        <p:xfrm>
          <a:off x="468313" y="1323976"/>
          <a:ext cx="8229600" cy="5218176"/>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825836933"/>
                    </a:ext>
                  </a:extLst>
                </a:gridCol>
                <a:gridCol w="2267554">
                  <a:extLst>
                    <a:ext uri="{9D8B030D-6E8A-4147-A177-3AD203B41FA5}">
                      <a16:colId xmlns:a16="http://schemas.microsoft.com/office/drawing/2014/main" val="1584120159"/>
                    </a:ext>
                  </a:extLst>
                </a:gridCol>
              </a:tblGrid>
              <a:tr h="3340830">
                <a:tc>
                  <a:txBody>
                    <a:bodyPr/>
                    <a:lstStyle/>
                    <a:p>
                      <a:pPr>
                        <a:lnSpc>
                          <a:spcPct val="107000"/>
                        </a:lnSpc>
                        <a:spcAft>
                          <a:spcPts val="0"/>
                        </a:spcAft>
                      </a:pPr>
                      <a:r>
                        <a:rPr lang="en-GB" sz="2000" dirty="0">
                          <a:solidFill>
                            <a:schemeClr val="tx1"/>
                          </a:solidFill>
                          <a:effectLst/>
                        </a:rPr>
                        <a:t>These will include:</a:t>
                      </a:r>
                    </a:p>
                    <a:p>
                      <a:pPr>
                        <a:lnSpc>
                          <a:spcPct val="107000"/>
                        </a:lnSpc>
                        <a:spcAft>
                          <a:spcPts val="0"/>
                        </a:spcAft>
                      </a:pPr>
                      <a:r>
                        <a:rPr lang="en-GB" sz="2000" dirty="0">
                          <a:solidFill>
                            <a:schemeClr val="tx1"/>
                          </a:solidFill>
                          <a:effectLst/>
                        </a:rPr>
                        <a:t>A dedicated area of our team website, which has technological and academic support for regular updating;</a:t>
                      </a:r>
                    </a:p>
                    <a:p>
                      <a:pPr>
                        <a:lnSpc>
                          <a:spcPct val="107000"/>
                        </a:lnSpc>
                        <a:spcAft>
                          <a:spcPts val="0"/>
                        </a:spcAft>
                      </a:pPr>
                      <a:r>
                        <a:rPr lang="en-GB" sz="2000" dirty="0">
                          <a:solidFill>
                            <a:schemeClr val="tx1"/>
                          </a:solidFill>
                          <a:effectLst/>
                        </a:rPr>
                        <a:t>Publications in informal and formal media including the university newsletter and pedagogic journals, Including Innovations in Education and Teaching International in which two of our team have had recent well-regarded articles published.</a:t>
                      </a:r>
                    </a:p>
                    <a:p>
                      <a:pPr>
                        <a:lnSpc>
                          <a:spcPct val="107000"/>
                        </a:lnSpc>
                        <a:spcAft>
                          <a:spcPts val="0"/>
                        </a:spcAft>
                      </a:pPr>
                      <a:r>
                        <a:rPr lang="en-GB" sz="2000" dirty="0">
                          <a:solidFill>
                            <a:schemeClr val="tx1"/>
                          </a:solidFill>
                          <a:effectLst/>
                        </a:rPr>
                        <a:t>If funded, we have preliminary agreement that the initial findings will be presented at the university’s summer Teaching and Learning conference which is normally attended by at least 200 internal staff plus 50 from partner colleges and up to 30 external delegates.</a:t>
                      </a:r>
                    </a:p>
                    <a:p>
                      <a:pPr>
                        <a:lnSpc>
                          <a:spcPct val="107000"/>
                        </a:lnSpc>
                        <a:spcAft>
                          <a:spcPts val="0"/>
                        </a:spcAft>
                      </a:pPr>
                      <a:r>
                        <a:rPr lang="en-GB" sz="2000" dirty="0">
                          <a:solidFill>
                            <a:schemeClr val="tx1"/>
                          </a:solidFill>
                          <a:effectLst/>
                        </a:rPr>
                        <a:t>We have provisional agreement to host a #</a:t>
                      </a:r>
                      <a:r>
                        <a:rPr lang="en-GB" sz="2000" dirty="0" err="1">
                          <a:solidFill>
                            <a:schemeClr val="tx1"/>
                          </a:solidFill>
                          <a:effectLst/>
                        </a:rPr>
                        <a:t>lthechat</a:t>
                      </a:r>
                      <a:r>
                        <a:rPr lang="en-GB" sz="2000" dirty="0">
                          <a:solidFill>
                            <a:schemeClr val="tx1"/>
                          </a:solidFill>
                          <a:effectLst/>
                        </a:rPr>
                        <a:t> tweet chat on project completion. </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will disseminate our findings through articles in five star refereed journals and the university website</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3337559491"/>
                  </a:ext>
                </a:extLst>
              </a:tr>
            </a:tbl>
          </a:graphicData>
        </a:graphic>
      </p:graphicFrame>
    </p:spTree>
    <p:extLst>
      <p:ext uri="{BB962C8B-B14F-4D97-AF65-F5344CB8AC3E}">
        <p14:creationId xmlns:p14="http://schemas.microsoft.com/office/powerpoint/2010/main" val="31964336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DFDE1C-6C8E-426A-BCDF-5E7FE9784642}"/>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6: Track record of successful project completion</a:t>
            </a:r>
          </a:p>
        </p:txBody>
      </p:sp>
      <p:graphicFrame>
        <p:nvGraphicFramePr>
          <p:cNvPr id="6" name="Content Placeholder 5">
            <a:extLst>
              <a:ext uri="{FF2B5EF4-FFF2-40B4-BE49-F238E27FC236}">
                <a16:creationId xmlns:a16="http://schemas.microsoft.com/office/drawing/2014/main" id="{B48D1093-6775-4D61-A82D-A1988058F010}"/>
              </a:ext>
            </a:extLst>
          </p:cNvPr>
          <p:cNvGraphicFramePr>
            <a:graphicFrameLocks noGrp="1"/>
          </p:cNvGraphicFramePr>
          <p:nvPr>
            <p:ph idx="1"/>
            <p:extLst/>
          </p:nvPr>
        </p:nvGraphicFramePr>
        <p:xfrm>
          <a:off x="468313" y="1596788"/>
          <a:ext cx="8229600" cy="4708478"/>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412129356"/>
                    </a:ext>
                  </a:extLst>
                </a:gridCol>
                <a:gridCol w="2267554">
                  <a:extLst>
                    <a:ext uri="{9D8B030D-6E8A-4147-A177-3AD203B41FA5}">
                      <a16:colId xmlns:a16="http://schemas.microsoft.com/office/drawing/2014/main" val="1610379064"/>
                    </a:ext>
                  </a:extLst>
                </a:gridCol>
              </a:tblGrid>
              <a:tr h="4708478">
                <a:tc>
                  <a:txBody>
                    <a:bodyPr/>
                    <a:lstStyle/>
                    <a:p>
                      <a:pPr>
                        <a:lnSpc>
                          <a:spcPct val="107000"/>
                        </a:lnSpc>
                        <a:spcAft>
                          <a:spcPts val="0"/>
                        </a:spcAft>
                      </a:pPr>
                      <a:r>
                        <a:rPr lang="en-GB" sz="2400" dirty="0">
                          <a:solidFill>
                            <a:schemeClr val="tx1"/>
                          </a:solidFill>
                          <a:effectLst/>
                        </a:rPr>
                        <a:t>Our team include two National Teaching Fellows and three HEA Senior Fellows</a:t>
                      </a:r>
                    </a:p>
                    <a:p>
                      <a:pPr>
                        <a:lnSpc>
                          <a:spcPct val="107000"/>
                        </a:lnSpc>
                        <a:spcAft>
                          <a:spcPts val="0"/>
                        </a:spcAft>
                      </a:pPr>
                      <a:r>
                        <a:rPr lang="en-GB" sz="2400" dirty="0">
                          <a:solidFill>
                            <a:schemeClr val="tx1"/>
                          </a:solidFill>
                          <a:effectLst/>
                        </a:rPr>
                        <a:t>Five of our team have successfully run a project for the HEA on assessment management (2014-5)</a:t>
                      </a:r>
                    </a:p>
                    <a:p>
                      <a:pPr>
                        <a:lnSpc>
                          <a:spcPct val="107000"/>
                        </a:lnSpc>
                        <a:spcAft>
                          <a:spcPts val="0"/>
                        </a:spcAft>
                      </a:pPr>
                      <a:r>
                        <a:rPr lang="en-GB" sz="2400" dirty="0">
                          <a:solidFill>
                            <a:schemeClr val="tx1"/>
                          </a:solidFill>
                          <a:effectLst/>
                        </a:rPr>
                        <a:t>Outputs from this project in hard copy (3000 copies) and as virtual learning resources (7.506 downloads) have been very well received</a:t>
                      </a:r>
                    </a:p>
                    <a:p>
                      <a:pPr>
                        <a:lnSpc>
                          <a:spcPct val="107000"/>
                        </a:lnSpc>
                        <a:spcAft>
                          <a:spcPts val="0"/>
                        </a:spcAft>
                      </a:pPr>
                      <a:r>
                        <a:rPr lang="en-GB" sz="2400" dirty="0">
                          <a:solidFill>
                            <a:schemeClr val="tx1"/>
                          </a:solidFill>
                          <a:effectLst/>
                        </a:rPr>
                        <a:t>The appended team CV shows a total of 20 pedagogic outputs on assessment in various media over the last eight years.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Our team comprises six highly regarded academics with strong research records in our field with more than 400 publications in the area of Environmental Science. </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267979169"/>
                  </a:ext>
                </a:extLst>
              </a:tr>
            </a:tbl>
          </a:graphicData>
        </a:graphic>
      </p:graphicFrame>
    </p:spTree>
    <p:extLst>
      <p:ext uri="{BB962C8B-B14F-4D97-AF65-F5344CB8AC3E}">
        <p14:creationId xmlns:p14="http://schemas.microsoft.com/office/powerpoint/2010/main" val="246557340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B3114F-7830-4E05-B9EE-874EDF7A50EC}"/>
              </a:ext>
            </a:extLst>
          </p:cNvPr>
          <p:cNvSpPr>
            <a:spLocks noGrp="1"/>
          </p:cNvSpPr>
          <p:nvPr>
            <p:ph type="title"/>
          </p:nvPr>
        </p:nvSpPr>
        <p:spPr>
          <a:solidFill>
            <a:srgbClr val="0070C0"/>
          </a:solidFill>
        </p:spPr>
        <p:txBody>
          <a:bodyPr/>
          <a:lstStyle/>
          <a:p>
            <a:r>
              <a:rPr lang="en-GB" sz="3200" dirty="0">
                <a:solidFill>
                  <a:schemeClr val="bg1"/>
                </a:solidFill>
              </a:rPr>
              <a:t>Criterion 7: Clear plan of action for the future / Sustainability</a:t>
            </a:r>
          </a:p>
        </p:txBody>
      </p:sp>
      <p:graphicFrame>
        <p:nvGraphicFramePr>
          <p:cNvPr id="6" name="Content Placeholder 5">
            <a:extLst>
              <a:ext uri="{FF2B5EF4-FFF2-40B4-BE49-F238E27FC236}">
                <a16:creationId xmlns:a16="http://schemas.microsoft.com/office/drawing/2014/main" id="{8BC57B07-A03A-4E1F-AF01-0571876404B3}"/>
              </a:ext>
            </a:extLst>
          </p:cNvPr>
          <p:cNvGraphicFramePr>
            <a:graphicFrameLocks noGrp="1"/>
          </p:cNvGraphicFramePr>
          <p:nvPr>
            <p:ph idx="1"/>
            <p:extLst/>
          </p:nvPr>
        </p:nvGraphicFramePr>
        <p:xfrm>
          <a:off x="468313" y="1910686"/>
          <a:ext cx="8229600" cy="3913505"/>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3384219632"/>
                    </a:ext>
                  </a:extLst>
                </a:gridCol>
                <a:gridCol w="2267554">
                  <a:extLst>
                    <a:ext uri="{9D8B030D-6E8A-4147-A177-3AD203B41FA5}">
                      <a16:colId xmlns:a16="http://schemas.microsoft.com/office/drawing/2014/main" val="323625036"/>
                    </a:ext>
                  </a:extLst>
                </a:gridCol>
              </a:tblGrid>
              <a:tr h="3309459">
                <a:tc>
                  <a:txBody>
                    <a:bodyPr/>
                    <a:lstStyle/>
                    <a:p>
                      <a:pPr>
                        <a:lnSpc>
                          <a:spcPct val="107000"/>
                        </a:lnSpc>
                        <a:spcAft>
                          <a:spcPts val="0"/>
                        </a:spcAft>
                      </a:pPr>
                      <a:r>
                        <a:rPr lang="en-GB" sz="2400" dirty="0">
                          <a:solidFill>
                            <a:schemeClr val="tx1"/>
                          </a:solidFill>
                          <a:effectLst/>
                        </a:rPr>
                        <a:t>Our team includes two doctoral students who will incorporate the findings of this research into their future investigations.</a:t>
                      </a:r>
                    </a:p>
                    <a:p>
                      <a:pPr>
                        <a:lnSpc>
                          <a:spcPct val="107000"/>
                        </a:lnSpc>
                        <a:spcAft>
                          <a:spcPts val="0"/>
                        </a:spcAft>
                      </a:pPr>
                      <a:r>
                        <a:rPr lang="en-GB" sz="2400" dirty="0">
                          <a:solidFill>
                            <a:schemeClr val="tx1"/>
                          </a:solidFill>
                          <a:effectLst/>
                        </a:rPr>
                        <a:t>We have the full support of our PVC for learning and Teaching, who has invited members of the team to join the university’s Assessment Task and Finish group (duration 18 months) and her agreement that, if funded, our research will directly feed into strategic developments.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The work will impact on university policy in the future.</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576971262"/>
                  </a:ext>
                </a:extLst>
              </a:tr>
            </a:tbl>
          </a:graphicData>
        </a:graphic>
      </p:graphicFrame>
    </p:spTree>
    <p:extLst>
      <p:ext uri="{BB962C8B-B14F-4D97-AF65-F5344CB8AC3E}">
        <p14:creationId xmlns:p14="http://schemas.microsoft.com/office/powerpoint/2010/main" val="3943555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9BB5C-0410-4605-9022-5999C843E98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29A83F01-3CD9-477E-B4ED-885C1BE25FFC}"/>
              </a:ext>
            </a:extLst>
          </p:cNvPr>
          <p:cNvSpPr>
            <a:spLocks noGrp="1"/>
          </p:cNvSpPr>
          <p:nvPr>
            <p:ph type="subTitle" idx="1"/>
          </p:nvPr>
        </p:nvSpPr>
        <p:spPr/>
        <p:txBody>
          <a:bodyPr/>
          <a:lstStyle/>
          <a:p>
            <a:r>
              <a:rPr lang="en-GB" sz="4000" b="1" dirty="0"/>
              <a:t>Networking to improve your chances of educational success</a:t>
            </a:r>
          </a:p>
        </p:txBody>
      </p:sp>
    </p:spTree>
    <p:extLst>
      <p:ext uri="{BB962C8B-B14F-4D97-AF65-F5344CB8AC3E}">
        <p14:creationId xmlns:p14="http://schemas.microsoft.com/office/powerpoint/2010/main" val="230022877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4E79-56CE-491E-BD98-05F20F5BBD34}"/>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Networking to improve your publication success</a:t>
            </a:r>
          </a:p>
        </p:txBody>
      </p:sp>
      <p:sp>
        <p:nvSpPr>
          <p:cNvPr id="3" name="Content Placeholder 2">
            <a:extLst>
              <a:ext uri="{FF2B5EF4-FFF2-40B4-BE49-F238E27FC236}">
                <a16:creationId xmlns:a16="http://schemas.microsoft.com/office/drawing/2014/main" id="{F0686190-6A3A-4DE4-836D-ABEEC759F54D}"/>
              </a:ext>
            </a:extLst>
          </p:cNvPr>
          <p:cNvSpPr>
            <a:spLocks noGrp="1"/>
          </p:cNvSpPr>
          <p:nvPr>
            <p:ph idx="1"/>
          </p:nvPr>
        </p:nvSpPr>
        <p:spPr/>
        <p:txBody>
          <a:bodyPr/>
          <a:lstStyle/>
          <a:p>
            <a:pPr lvl="0"/>
            <a:r>
              <a:rPr lang="en-GB" sz="2400" dirty="0"/>
              <a:t>Go to conferences and meet people: talk to publishers on book stands who may be the commissioning editor for one of the series they are showing, talk to people over dinner and in the lunch queue, go to workshops on related themes to yours and actively look for co-authors or project collaborators.</a:t>
            </a:r>
          </a:p>
          <a:p>
            <a:pPr lvl="0"/>
            <a:r>
              <a:rPr lang="en-GB" sz="2400" dirty="0"/>
              <a:t>Use electronic networks to find out what people are doing: (my favourite lists are the SEDA, NTF and PF </a:t>
            </a:r>
            <a:r>
              <a:rPr lang="en-GB" sz="2400" dirty="0" err="1"/>
              <a:t>Jiscmail</a:t>
            </a:r>
            <a:r>
              <a:rPr lang="en-GB" sz="2400" dirty="0"/>
              <a:t> lists: what are yours?), and also join in with Tweetchats, and review research fora like </a:t>
            </a:r>
            <a:r>
              <a:rPr lang="en-GB" sz="2400" dirty="0" err="1"/>
              <a:t>Researchgate</a:t>
            </a:r>
            <a:r>
              <a:rPr lang="en-GB" sz="2400" dirty="0"/>
              <a:t> or ORCID.</a:t>
            </a:r>
          </a:p>
          <a:p>
            <a:pPr lvl="0"/>
            <a:r>
              <a:rPr lang="en-GB" sz="2400" dirty="0"/>
              <a:t>Try to achieve a balance between productive networking and hassling: don’t be afraid to contact your heroines/heroes to discuss productive collaboration, but don’t stalk them live or virtually.</a:t>
            </a:r>
          </a:p>
          <a:p>
            <a:endParaRPr lang="en-GB" dirty="0"/>
          </a:p>
        </p:txBody>
      </p:sp>
    </p:spTree>
    <p:extLst>
      <p:ext uri="{BB962C8B-B14F-4D97-AF65-F5344CB8AC3E}">
        <p14:creationId xmlns:p14="http://schemas.microsoft.com/office/powerpoint/2010/main" val="4186799464"/>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411BC-0016-45F0-BB91-53ED676929C7}"/>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More networking tips</a:t>
            </a:r>
          </a:p>
        </p:txBody>
      </p:sp>
      <p:sp>
        <p:nvSpPr>
          <p:cNvPr id="3" name="Content Placeholder 2">
            <a:extLst>
              <a:ext uri="{FF2B5EF4-FFF2-40B4-BE49-F238E27FC236}">
                <a16:creationId xmlns:a16="http://schemas.microsoft.com/office/drawing/2014/main" id="{88597CEC-DADF-48F9-A7EF-4A1793668510}"/>
              </a:ext>
            </a:extLst>
          </p:cNvPr>
          <p:cNvSpPr>
            <a:spLocks noGrp="1"/>
          </p:cNvSpPr>
          <p:nvPr>
            <p:ph idx="1"/>
          </p:nvPr>
        </p:nvSpPr>
        <p:spPr/>
        <p:txBody>
          <a:bodyPr/>
          <a:lstStyle/>
          <a:p>
            <a:pPr lvl="0"/>
            <a:r>
              <a:rPr lang="en-GB" sz="2800" dirty="0"/>
              <a:t>Use your mentors to help you find the people you need to talk to: ask them to be generous in sharing their networks with you or at least to make initial contacts for you. Often an introduction really helps and is easy for a ‘guru’ to do.</a:t>
            </a:r>
          </a:p>
          <a:p>
            <a:pPr lvl="0"/>
            <a:r>
              <a:rPr lang="en-GB" sz="2800" dirty="0"/>
              <a:t>Use your professional body and subject-related networks to seek publication opportunities: frequently that’s how book chapters are sought.</a:t>
            </a:r>
          </a:p>
          <a:p>
            <a:pPr lvl="0"/>
            <a:r>
              <a:rPr lang="en-GB" sz="2800" dirty="0"/>
              <a:t>Commit to helping your newcomer colleagues join in with networks: paying forward the help you’ve got from colleagues is a professional obligation in our view.</a:t>
            </a:r>
          </a:p>
          <a:p>
            <a:endParaRPr lang="en-GB" sz="3600" dirty="0"/>
          </a:p>
        </p:txBody>
      </p:sp>
    </p:spTree>
    <p:extLst>
      <p:ext uri="{BB962C8B-B14F-4D97-AF65-F5344CB8AC3E}">
        <p14:creationId xmlns:p14="http://schemas.microsoft.com/office/powerpoint/2010/main" val="2906274262"/>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3ABD-2AF7-420D-9D7A-A0523FBE0BC8}"/>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Where might you want to network?</a:t>
            </a:r>
          </a:p>
        </p:txBody>
      </p:sp>
      <p:sp>
        <p:nvSpPr>
          <p:cNvPr id="3" name="Content Placeholder 2">
            <a:extLst>
              <a:ext uri="{FF2B5EF4-FFF2-40B4-BE49-F238E27FC236}">
                <a16:creationId xmlns:a16="http://schemas.microsoft.com/office/drawing/2014/main" id="{FAB3C395-8869-45C5-A232-2979F3DFB141}"/>
              </a:ext>
            </a:extLst>
          </p:cNvPr>
          <p:cNvSpPr>
            <a:spLocks noGrp="1"/>
          </p:cNvSpPr>
          <p:nvPr>
            <p:ph idx="1"/>
          </p:nvPr>
        </p:nvSpPr>
        <p:spPr/>
        <p:txBody>
          <a:bodyPr/>
          <a:lstStyle/>
          <a:p>
            <a:r>
              <a:rPr lang="en-GB" sz="2600" dirty="0"/>
              <a:t>Within your institution: who coordinates people interested in writing about learning and teaching?</a:t>
            </a:r>
          </a:p>
          <a:p>
            <a:r>
              <a:rPr lang="en-GB" sz="2600" dirty="0"/>
              <a:t>In your PSRB: does yours have a strand at its conferences around learning and teaching e.g. BPS?</a:t>
            </a:r>
          </a:p>
          <a:p>
            <a:r>
              <a:rPr lang="en-GB" sz="2600" dirty="0"/>
              <a:t>Nationally: via organisations including SEDA, SRHE </a:t>
            </a:r>
            <a:r>
              <a:rPr lang="en-GB" sz="2600" dirty="0" err="1"/>
              <a:t>ALDinHE</a:t>
            </a:r>
            <a:r>
              <a:rPr lang="en-GB" sz="2600" dirty="0"/>
              <a:t>, ALT etc</a:t>
            </a:r>
          </a:p>
          <a:p>
            <a:r>
              <a:rPr lang="en-GB" sz="2600" dirty="0"/>
              <a:t>Through AdvanceHE which has a number of specialist networks.</a:t>
            </a:r>
          </a:p>
          <a:p>
            <a:r>
              <a:rPr lang="en-GB" sz="2600" dirty="0"/>
              <a:t>Electronically: </a:t>
            </a:r>
            <a:r>
              <a:rPr lang="en-GB" sz="2600" dirty="0" err="1"/>
              <a:t>e.g</a:t>
            </a:r>
            <a:r>
              <a:rPr lang="en-GB" sz="2600" dirty="0"/>
              <a:t> through #</a:t>
            </a:r>
            <a:r>
              <a:rPr lang="en-GB" sz="2600" dirty="0" err="1"/>
              <a:t>LTHEchat</a:t>
            </a:r>
            <a:r>
              <a:rPr lang="en-GB" sz="2600" dirty="0"/>
              <a:t> on Wednesday nights at 8pm or through various webinars (UQ Transforming Assessment webinars);</a:t>
            </a:r>
          </a:p>
          <a:p>
            <a:r>
              <a:rPr lang="en-GB" sz="2600" dirty="0"/>
              <a:t>Internationally e.g. though IFNTF, </a:t>
            </a:r>
            <a:r>
              <a:rPr lang="en-GB" sz="2600" dirty="0" err="1"/>
              <a:t>ISoTL</a:t>
            </a:r>
            <a:r>
              <a:rPr lang="en-GB" sz="2600" dirty="0"/>
              <a:t>.</a:t>
            </a:r>
          </a:p>
        </p:txBody>
      </p:sp>
    </p:spTree>
    <p:extLst>
      <p:ext uri="{BB962C8B-B14F-4D97-AF65-F5344CB8AC3E}">
        <p14:creationId xmlns:p14="http://schemas.microsoft.com/office/powerpoint/2010/main" val="2376230937"/>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Linking conference presentations to published outputs</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If there is a conference on a topic, it is likely that this is a current area of interest, and this raises the chances of your getting a publication out of it;</a:t>
            </a:r>
          </a:p>
          <a:p>
            <a:r>
              <a:rPr lang="en-GB" sz="2800" dirty="0"/>
              <a:t>Scan the contents of other sessions to glean ideas that will help your own work;</a:t>
            </a:r>
          </a:p>
          <a:p>
            <a:r>
              <a:rPr lang="en-GB" sz="2800" dirty="0"/>
              <a:t>Find out if there are plans to have a special issue of the journal linked to the event at which you are speaking, and don’t be embarrassed to hustle to get your paper included;</a:t>
            </a:r>
          </a:p>
          <a:p>
            <a:r>
              <a:rPr lang="en-GB" sz="2800" dirty="0"/>
              <a:t>Use feedback you received in the session to refine and enhance your thinking before you write the article.</a:t>
            </a:r>
          </a:p>
        </p:txBody>
      </p:sp>
    </p:spTree>
    <p:extLst>
      <p:ext uri="{BB962C8B-B14F-4D97-AF65-F5344CB8AC3E}">
        <p14:creationId xmlns:p14="http://schemas.microsoft.com/office/powerpoint/2010/main" val="743514662"/>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17562"/>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And conversely, when you’ve published a paper, book for an event!</a:t>
            </a:r>
          </a:p>
        </p:txBody>
      </p:sp>
      <p:sp>
        <p:nvSpPr>
          <p:cNvPr id="3" name="Content Placeholder 2"/>
          <p:cNvSpPr>
            <a:spLocks noGrp="1"/>
          </p:cNvSpPr>
          <p:nvPr>
            <p:ph idx="1"/>
          </p:nvPr>
        </p:nvSpPr>
        <p:spPr>
          <a:xfrm>
            <a:off x="152400" y="1268699"/>
            <a:ext cx="8839200" cy="50606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One always has some second thoughts after a paper has been submitted and accepted: use these as the basis to help you draft a conference proposal to help you move your ideas forward;</a:t>
            </a:r>
          </a:p>
          <a:p>
            <a:r>
              <a:rPr lang="en-GB" sz="2600" dirty="0"/>
              <a:t>Look for places where you can speak about your work at conferences and seminars; </a:t>
            </a:r>
          </a:p>
          <a:p>
            <a:r>
              <a:rPr lang="en-GB" sz="2600" dirty="0"/>
              <a:t>You can also use such events to find fellow travellers thinking on the same lines who you might choose to write with in the future;</a:t>
            </a:r>
          </a:p>
          <a:p>
            <a:r>
              <a:rPr lang="en-GB" sz="2600" dirty="0"/>
              <a:t>Think about your next publication: you’ve done most of the legwork already and can no doubt refine your thinking at such an event to form the basis of a subsequent paper.</a:t>
            </a:r>
          </a:p>
          <a:p>
            <a:endParaRPr lang="en-GB" sz="2600" dirty="0"/>
          </a:p>
        </p:txBody>
      </p:sp>
    </p:spTree>
    <p:extLst>
      <p:ext uri="{BB962C8B-B14F-4D97-AF65-F5344CB8AC3E}">
        <p14:creationId xmlns:p14="http://schemas.microsoft.com/office/powerpoint/2010/main" val="32679511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Other reasons</a:t>
            </a:r>
            <a:endParaRPr lang="en-GB" altLang="en-US" sz="3600" dirty="0"/>
          </a:p>
        </p:txBody>
      </p:sp>
      <p:sp>
        <p:nvSpPr>
          <p:cNvPr id="27651" name="Rectangle 3"/>
          <p:cNvSpPr>
            <a:spLocks noGrp="1" noChangeArrowheads="1"/>
          </p:cNvSpPr>
          <p:nvPr>
            <p:ph type="body" idx="1"/>
          </p:nvPr>
        </p:nvSpPr>
        <p:spPr/>
        <p:txBody>
          <a:bodyPr/>
          <a:lstStyle/>
          <a:p>
            <a:r>
              <a:rPr lang="en-US" altLang="en-US" sz="2800" b="1" dirty="0">
                <a:latin typeface="Calibri" panose="020F0502020204030204" pitchFamily="34" charset="0"/>
                <a:cs typeface="Calibri" panose="020F0502020204030204" pitchFamily="34" charset="0"/>
              </a:rPr>
              <a:t>opening doors, getting a background.</a:t>
            </a:r>
          </a:p>
          <a:p>
            <a:pPr eaLnBrk="1" hangingPunct="1"/>
            <a:r>
              <a:rPr lang="en-US" altLang="en-US" sz="2800" b="1" dirty="0">
                <a:latin typeface="Calibri" panose="020F0502020204030204" pitchFamily="34" charset="0"/>
                <a:cs typeface="Calibri" panose="020F0502020204030204" pitchFamily="34" charset="0"/>
              </a:rPr>
              <a:t>to get a broader career, maybe a lighter teaching load (!)</a:t>
            </a:r>
          </a:p>
          <a:p>
            <a:pPr eaLnBrk="1" hangingPunct="1"/>
            <a:r>
              <a:rPr lang="en-US" altLang="en-US" sz="2800" b="1" dirty="0">
                <a:latin typeface="Calibri" panose="020F0502020204030204" pitchFamily="34" charset="0"/>
                <a:cs typeface="Calibri" panose="020F0502020204030204" pitchFamily="34" charset="0"/>
              </a:rPr>
              <a:t>to help you get a temporary contract renewed.</a:t>
            </a:r>
          </a:p>
          <a:p>
            <a:pPr eaLnBrk="1" hangingPunct="1"/>
            <a:r>
              <a:rPr lang="en-US" altLang="en-US" sz="2800" b="1" dirty="0">
                <a:latin typeface="Calibri" panose="020F0502020204030204" pitchFamily="34" charset="0"/>
                <a:cs typeface="Calibri" panose="020F0502020204030204" pitchFamily="34" charset="0"/>
              </a:rPr>
              <a:t>to get free books for reviewing them.</a:t>
            </a:r>
          </a:p>
          <a:p>
            <a:pPr eaLnBrk="1" hangingPunct="1"/>
            <a:r>
              <a:rPr lang="en-US" altLang="en-US" sz="2800" dirty="0">
                <a:latin typeface="Calibri" panose="020F0502020204030204" pitchFamily="34" charset="0"/>
                <a:cs typeface="Calibri" panose="020F0502020204030204" pitchFamily="34" charset="0"/>
              </a:rPr>
              <a:t>m</a:t>
            </a:r>
            <a:r>
              <a:rPr lang="en-US" altLang="en-US" sz="2800" b="1" dirty="0">
                <a:latin typeface="Calibri" panose="020F0502020204030204" pitchFamily="34" charset="0"/>
                <a:cs typeface="Calibri" panose="020F0502020204030204" pitchFamily="34" charset="0"/>
              </a:rPr>
              <a:t>aking your case for an excellence award.</a:t>
            </a:r>
          </a:p>
          <a:p>
            <a:pPr eaLnBrk="1" hangingPunct="1"/>
            <a:endParaRPr lang="en-GB" alt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41004393"/>
      </p:ext>
    </p:extLst>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2B39F-C029-4D73-829B-638BC66FC020}"/>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14B35CD9-5496-4445-B4B9-A73318812975}"/>
              </a:ext>
            </a:extLst>
          </p:cNvPr>
          <p:cNvSpPr>
            <a:spLocks noGrp="1"/>
          </p:cNvSpPr>
          <p:nvPr>
            <p:ph type="subTitle" idx="1"/>
          </p:nvPr>
        </p:nvSpPr>
        <p:spPr/>
        <p:txBody>
          <a:bodyPr/>
          <a:lstStyle/>
          <a:p>
            <a:r>
              <a:rPr lang="en-GB" sz="4000" b="1" dirty="0"/>
              <a:t>Final plenary</a:t>
            </a:r>
          </a:p>
        </p:txBody>
      </p:sp>
    </p:spTree>
    <p:extLst>
      <p:ext uri="{BB962C8B-B14F-4D97-AF65-F5344CB8AC3E}">
        <p14:creationId xmlns:p14="http://schemas.microsoft.com/office/powerpoint/2010/main" val="3593594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099DE-FCAC-49C1-9134-BA016B62D4E9}"/>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Evaluation form: please complete and return in person or by post </a:t>
            </a:r>
          </a:p>
        </p:txBody>
      </p:sp>
      <p:sp>
        <p:nvSpPr>
          <p:cNvPr id="3" name="Content Placeholder 2">
            <a:extLst>
              <a:ext uri="{FF2B5EF4-FFF2-40B4-BE49-F238E27FC236}">
                <a16:creationId xmlns:a16="http://schemas.microsoft.com/office/drawing/2014/main" id="{E99CE83A-71E0-4DA3-955E-35CBFD49B642}"/>
              </a:ext>
            </a:extLst>
          </p:cNvPr>
          <p:cNvSpPr>
            <a:spLocks noGrp="1"/>
          </p:cNvSpPr>
          <p:nvPr>
            <p:ph idx="1"/>
          </p:nvPr>
        </p:nvSpPr>
        <p:spPr/>
        <p:txBody>
          <a:bodyPr/>
          <a:lstStyle/>
          <a:p>
            <a:r>
              <a:rPr lang="en-GB" sz="2400" dirty="0"/>
              <a:t>What have been the principal benefits to you of this residential?</a:t>
            </a:r>
          </a:p>
          <a:p>
            <a:r>
              <a:rPr lang="en-GB" sz="2400" dirty="0"/>
              <a:t>What would you have liked in addition to have been included in the session/ what could have been improved?</a:t>
            </a:r>
          </a:p>
          <a:p>
            <a:r>
              <a:rPr lang="en-GB" sz="2400" dirty="0"/>
              <a:t>What do you plan to do as a result of the work you have done over these two days?</a:t>
            </a:r>
          </a:p>
          <a:p>
            <a:r>
              <a:rPr lang="en-GB" sz="2400" dirty="0"/>
              <a:t>Any additional comments about the facilitators (choice and quality of workshop sessions, individual guidance etc), the venue, (residential accommodation, working rooms, facilities, hospitality/food, location, value for money, anything else).</a:t>
            </a:r>
          </a:p>
          <a:p>
            <a:endParaRPr lang="en-GB" dirty="0"/>
          </a:p>
        </p:txBody>
      </p:sp>
    </p:spTree>
    <p:extLst>
      <p:ext uri="{BB962C8B-B14F-4D97-AF65-F5344CB8AC3E}">
        <p14:creationId xmlns:p14="http://schemas.microsoft.com/office/powerpoint/2010/main" val="879572175"/>
      </p:ext>
    </p:extLst>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6CD57-68FA-43B3-88FE-87F4850DB256}"/>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And finally</a:t>
            </a:r>
          </a:p>
        </p:txBody>
      </p:sp>
      <p:sp>
        <p:nvSpPr>
          <p:cNvPr id="3" name="Content Placeholder 2">
            <a:extLst>
              <a:ext uri="{FF2B5EF4-FFF2-40B4-BE49-F238E27FC236}">
                <a16:creationId xmlns:a16="http://schemas.microsoft.com/office/drawing/2014/main" id="{371AF3B2-18CC-41B3-BE8C-6AF670276F6D}"/>
              </a:ext>
            </a:extLst>
          </p:cNvPr>
          <p:cNvSpPr>
            <a:spLocks noGrp="1"/>
          </p:cNvSpPr>
          <p:nvPr>
            <p:ph idx="1"/>
          </p:nvPr>
        </p:nvSpPr>
        <p:spPr/>
        <p:txBody>
          <a:bodyPr/>
          <a:lstStyle/>
          <a:p>
            <a:r>
              <a:rPr lang="en-GB" dirty="0"/>
              <a:t>Thanks for being here and working really hard on everything we’ve done.</a:t>
            </a:r>
          </a:p>
          <a:p>
            <a:r>
              <a:rPr lang="en-GB" dirty="0"/>
              <a:t>Good luck with your writing, and getting published.</a:t>
            </a:r>
          </a:p>
        </p:txBody>
      </p:sp>
    </p:spTree>
    <p:extLst>
      <p:ext uri="{BB962C8B-B14F-4D97-AF65-F5344CB8AC3E}">
        <p14:creationId xmlns:p14="http://schemas.microsoft.com/office/powerpoint/2010/main" val="3870250024"/>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50825" y="1"/>
            <a:ext cx="8713788" cy="836640"/>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altLang="en-US" sz="3600" dirty="0">
                <a:solidFill>
                  <a:srgbClr val="008000"/>
                </a:solidFill>
              </a:rPr>
              <a:t>Useful references</a:t>
            </a:r>
          </a:p>
        </p:txBody>
      </p:sp>
      <p:sp>
        <p:nvSpPr>
          <p:cNvPr id="51203" name="Rectangle 3"/>
          <p:cNvSpPr>
            <a:spLocks noGrp="1" noChangeArrowheads="1"/>
          </p:cNvSpPr>
          <p:nvPr>
            <p:ph type="body" idx="4294967295"/>
          </p:nvPr>
        </p:nvSpPr>
        <p:spPr>
          <a:xfrm>
            <a:off x="304800" y="620610"/>
            <a:ext cx="8605838" cy="5030475"/>
          </a:xfrm>
        </p:spPr>
        <p:txBody>
          <a:bodyPr/>
          <a:lstStyle/>
          <a:p>
            <a:r>
              <a:rPr lang="en-GB" altLang="en-US" sz="2200" b="1" dirty="0"/>
              <a:t>Black, D. Brown, S. and Race, P. (1998) </a:t>
            </a:r>
            <a:r>
              <a:rPr lang="en-US" altLang="en-US" sz="2200" b="1" i="1" dirty="0"/>
              <a:t>500 Tips for Getting Published</a:t>
            </a:r>
            <a:r>
              <a:rPr lang="en-US" altLang="en-US" sz="2200" dirty="0"/>
              <a:t>, London: Kogan </a:t>
            </a:r>
            <a:r>
              <a:rPr lang="en-US" altLang="en-US" sz="2200" b="1" dirty="0"/>
              <a:t>Page</a:t>
            </a:r>
            <a:r>
              <a:rPr lang="en-US" altLang="en-US" sz="2200" dirty="0"/>
              <a:t>.</a:t>
            </a:r>
            <a:endParaRPr lang="en-GB" altLang="en-US" sz="2200" b="1" dirty="0"/>
          </a:p>
          <a:p>
            <a:r>
              <a:rPr lang="en-GB" altLang="en-US" sz="2200" b="1" dirty="0"/>
              <a:t>Day, A (2008) </a:t>
            </a:r>
            <a:r>
              <a:rPr lang="en-GB" altLang="en-US" sz="2200" b="1" i="1" dirty="0"/>
              <a:t>How to Get Research Published in Journals, </a:t>
            </a:r>
            <a:r>
              <a:rPr lang="en-GB" altLang="en-US" sz="2200" dirty="0"/>
              <a:t>London: Gower.</a:t>
            </a:r>
            <a:endParaRPr lang="en-GB" altLang="en-US" sz="2200" b="1" dirty="0"/>
          </a:p>
          <a:p>
            <a:r>
              <a:rPr lang="en-US" altLang="en-US" sz="2200" b="1" dirty="0"/>
              <a:t>Fairbairn, G. and Fairbairn, S. (2005) </a:t>
            </a:r>
            <a:r>
              <a:rPr lang="en-US" altLang="en-US" sz="2200" b="1" i="1" dirty="0"/>
              <a:t>Writing your abstract: a guide for would be conference presenters.</a:t>
            </a:r>
            <a:r>
              <a:rPr lang="en-US" altLang="en-US" sz="2200" b="1" dirty="0"/>
              <a:t> Salisbury: APS publishing. </a:t>
            </a:r>
            <a:endParaRPr lang="en-GB" altLang="en-US" sz="2200" b="1" dirty="0"/>
          </a:p>
          <a:p>
            <a:r>
              <a:rPr lang="en-US" altLang="en-US" sz="2200" b="1" dirty="0" err="1"/>
              <a:t>Kamler</a:t>
            </a:r>
            <a:r>
              <a:rPr lang="en-US" altLang="en-US" sz="2200" b="1" dirty="0"/>
              <a:t>, B. and Thomson, P. (2006) </a:t>
            </a:r>
            <a:r>
              <a:rPr lang="en-US" altLang="en-US" sz="2200" b="1" i="1" dirty="0"/>
              <a:t>Helping doctoral students write: pedagogies for supervision, </a:t>
            </a:r>
            <a:r>
              <a:rPr lang="en-US" altLang="en-US" sz="2200" b="1" dirty="0"/>
              <a:t>London: Routledge.</a:t>
            </a:r>
            <a:endParaRPr lang="en-GB" altLang="en-US" sz="2200" b="1" dirty="0"/>
          </a:p>
          <a:p>
            <a:r>
              <a:rPr lang="en-US" altLang="en-US" sz="2200" b="1" dirty="0"/>
              <a:t>Noble, K (1989) </a:t>
            </a:r>
            <a:r>
              <a:rPr lang="en-US" altLang="en-US" sz="2200" b="1" i="1" dirty="0"/>
              <a:t>Publish or Perish: what 23 Journal Editors have to say </a:t>
            </a:r>
            <a:r>
              <a:rPr lang="en-GB" altLang="en-US" sz="2200" b="1" i="1" u="sng" dirty="0">
                <a:hlinkClick r:id="rId2"/>
              </a:rPr>
              <a:t>Studies in Higher Education</a:t>
            </a:r>
            <a:r>
              <a:rPr lang="en-GB" altLang="en-US" sz="2200" b="1" i="1" dirty="0"/>
              <a:t>, Volume </a:t>
            </a:r>
            <a:r>
              <a:rPr lang="en-GB" altLang="en-US" sz="2200" b="1" i="1" u="sng" dirty="0">
                <a:hlinkClick r:id="rId3"/>
              </a:rPr>
              <a:t>14, Issue 1 1989 , pages 97 – 102</a:t>
            </a:r>
            <a:r>
              <a:rPr lang="en-GB" altLang="en-US" sz="2200" b="1" i="1" u="sng" dirty="0"/>
              <a:t>.</a:t>
            </a:r>
            <a:endParaRPr lang="en-GB" altLang="en-US" sz="2200" b="1" dirty="0"/>
          </a:p>
          <a:p>
            <a:r>
              <a:rPr lang="en-GB" altLang="en-US" sz="2200" b="1" dirty="0"/>
              <a:t>Sadler, R. (1984, but multiple subsequent reprints) </a:t>
            </a:r>
            <a:r>
              <a:rPr lang="en-GB" altLang="en-US" sz="2200" b="1" i="1" dirty="0"/>
              <a:t>Up the Publication Road,</a:t>
            </a:r>
            <a:r>
              <a:rPr lang="en-GB" altLang="en-US" sz="2200" b="1" dirty="0"/>
              <a:t> HERDSA Green Guide No 2.</a:t>
            </a:r>
          </a:p>
          <a:p>
            <a:r>
              <a:rPr lang="en-GB" sz="2200" dirty="0"/>
              <a:t>Sword, H. (2017) </a:t>
            </a:r>
            <a:r>
              <a:rPr lang="en-GB" sz="2200" i="1" dirty="0"/>
              <a:t>Air &amp; Light &amp; Time &amp; Space – how successful academics write,</a:t>
            </a:r>
            <a:r>
              <a:rPr lang="en-GB" sz="2200" dirty="0"/>
              <a:t> Massachusetts: Harvard.</a:t>
            </a:r>
            <a:endParaRPr lang="en-GB" altLang="en-US" sz="2200" b="1" dirty="0"/>
          </a:p>
          <a:p>
            <a:r>
              <a:rPr lang="en-GB" altLang="en-US" sz="2200" b="1" dirty="0"/>
              <a:t>Thomson, P. and </a:t>
            </a:r>
            <a:r>
              <a:rPr lang="en-GB" altLang="en-US" sz="2200" b="1" dirty="0" err="1"/>
              <a:t>Kamler</a:t>
            </a:r>
            <a:r>
              <a:rPr lang="en-GB" altLang="en-US" sz="2200" b="1" dirty="0"/>
              <a:t>, B. (2013) </a:t>
            </a:r>
            <a:r>
              <a:rPr lang="en-GB" altLang="en-US" sz="2200" b="1" i="1" dirty="0"/>
              <a:t>Writing for peer reviewed journals, </a:t>
            </a:r>
            <a:r>
              <a:rPr lang="en-GB" altLang="en-US" sz="2200" b="1" dirty="0"/>
              <a:t>London: Routledge.</a:t>
            </a:r>
          </a:p>
          <a:p>
            <a:pPr>
              <a:buFont typeface="Wingdings" panose="05000000000000000000" pitchFamily="2" charset="2"/>
              <a:buNone/>
            </a:pPr>
            <a:r>
              <a:rPr lang="en-GB" altLang="en-US" sz="2200" b="1" dirty="0"/>
              <a:t> </a:t>
            </a:r>
          </a:p>
        </p:txBody>
      </p:sp>
    </p:spTree>
    <p:extLst>
      <p:ext uri="{BB962C8B-B14F-4D97-AF65-F5344CB8AC3E}">
        <p14:creationId xmlns:p14="http://schemas.microsoft.com/office/powerpoint/2010/main" val="2881469512"/>
      </p:ext>
    </p:extLst>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showMasterSp="0">
  <p:cSld>
    <p:bg>
      <p:bgPr>
        <a:solidFill>
          <a:srgbClr val="7030A0"/>
        </a:solid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1403648" y="642918"/>
            <a:ext cx="72008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5400" b="1" i="0" u="none" strike="noStrike" kern="0" cap="none" spc="0" normalizeH="0" baseline="0" noProof="0" dirty="0">
                <a:ln>
                  <a:noFill/>
                </a:ln>
                <a:solidFill>
                  <a:srgbClr val="CCFFFF"/>
                </a:solidFill>
                <a:effectLst/>
                <a:uLnTx/>
                <a:uFillTx/>
                <a:latin typeface="+mn-lt"/>
              </a:rPr>
              <a:t>Thank you…</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FFFF00"/>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hlinkClick r:id="rId3">
                  <a:extLst>
                    <a:ext uri="{A12FA001-AC4F-418D-AE19-62706E023703}">
                      <ahyp:hlinkClr xmlns:ahyp="http://schemas.microsoft.com/office/drawing/2018/hyperlinkcolor" xmlns="" val="tx"/>
                    </a:ext>
                  </a:extLst>
                </a:hlinkClick>
              </a:rPr>
              <a:t>http://sally-brown.net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hlinkClick r:id="rId3">
                  <a:extLst>
                    <a:ext uri="{A12FA001-AC4F-418D-AE19-62706E023703}">
                      <ahyp:hlinkClr xmlns:ahyp="http://schemas.microsoft.com/office/drawing/2018/hyperlinkcolor" xmlns="" val="tx"/>
                    </a:ext>
                  </a:extLst>
                </a:hlinkClick>
              </a:rPr>
              <a:t>http://phil-race.co.uk</a:t>
            </a:r>
            <a:r>
              <a:rPr kumimoji="0" lang="en-GB" sz="2800" b="1" i="0" u="none" strike="noStrike" kern="0" cap="none" spc="0" normalizeH="0" baseline="0" noProof="0" dirty="0">
                <a:ln>
                  <a:noFill/>
                </a:ln>
                <a:solidFill>
                  <a:srgbClr val="FFFF00"/>
                </a:solidFill>
                <a:effectLst/>
                <a:uLnTx/>
                <a:uFillTx/>
                <a:latin typeface="+mn-lt"/>
              </a:rPr>
              <a: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2800" b="1" i="0" u="none" strike="noStrike" kern="0" cap="none" spc="0" normalizeH="0" baseline="0" noProof="0" dirty="0">
              <a:ln>
                <a:noFill/>
              </a:ln>
              <a:solidFill>
                <a:srgbClr val="FFFF00"/>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Follow us on Twitter</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a:t>
            </a:r>
            <a:r>
              <a:rPr lang="en-GB" sz="2800" b="1" kern="0" dirty="0" err="1">
                <a:solidFill>
                  <a:schemeClr val="accent5">
                    <a:lumMod val="90000"/>
                  </a:schemeClr>
                </a:solidFill>
                <a:latin typeface="+mn-lt"/>
              </a:rPr>
              <a:t>ProfSallyBrown</a:t>
            </a:r>
            <a:endParaRPr lang="en-GB" sz="2800" b="1" kern="0" dirty="0">
              <a:solidFill>
                <a:schemeClr val="accent5">
                  <a:lumMod val="90000"/>
                </a:schemeClr>
              </a:solidFill>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a:t>
            </a:r>
            <a:r>
              <a:rPr kumimoji="0" lang="en-GB" sz="2800" b="1" i="0" u="none" strike="noStrike" kern="0" cap="none" spc="0" normalizeH="0" baseline="0" noProof="0" dirty="0" err="1">
                <a:ln>
                  <a:noFill/>
                </a:ln>
                <a:solidFill>
                  <a:schemeClr val="accent5">
                    <a:lumMod val="90000"/>
                  </a:schemeClr>
                </a:solidFill>
                <a:effectLst/>
                <a:uLnTx/>
                <a:uFillTx/>
                <a:latin typeface="+mn-lt"/>
              </a:rPr>
              <a:t>RacePhil</a:t>
            </a:r>
            <a:r>
              <a:rPr kumimoji="0" lang="en-GB" sz="2800" b="1" i="0" u="none" strike="noStrike" kern="0" cap="none" spc="0" normalizeH="0" baseline="0" noProof="0" dirty="0">
                <a:ln>
                  <a:noFill/>
                </a:ln>
                <a:solidFill>
                  <a:schemeClr val="accent5">
                    <a:lumMod val="90000"/>
                  </a:schemeClr>
                </a:solidFill>
                <a:effectLst/>
                <a:uLnTx/>
                <a:uFillTx/>
                <a:latin typeface="+mn-lt"/>
              </a:rPr>
              <a: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2800" b="1" i="0" u="none" strike="noStrike" kern="0" cap="none" spc="0" normalizeH="0" baseline="0" noProof="0" dirty="0">
              <a:ln>
                <a:noFill/>
              </a:ln>
              <a:solidFill>
                <a:srgbClr val="FF66CC"/>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CCCCFF"/>
                </a:solidFill>
                <a:effectLst/>
                <a:uLnTx/>
                <a:uFillTx/>
                <a:latin typeface="+mn-lt"/>
              </a:rPr>
              <a:t>e-mails: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lang="en-GB" sz="2800" b="1" kern="0" dirty="0">
                <a:solidFill>
                  <a:srgbClr val="FFFF00"/>
                </a:solidFill>
                <a:latin typeface="+mn-lt"/>
              </a:rPr>
              <a:t>s.brown@leedsbeckett.ac.uk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rPr>
              <a:t>phil@phil-race.co.uk</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p:txBody>
      </p:sp>
    </p:spTree>
    <p:extLst>
      <p:ext uri="{BB962C8B-B14F-4D97-AF65-F5344CB8AC3E}">
        <p14:creationId xmlns:p14="http://schemas.microsoft.com/office/powerpoint/2010/main" val="19197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D69AA-E025-4290-9D59-010A81775FE1}"/>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0034BE66-F3BC-4488-BDE4-A1238D67BF6A}"/>
              </a:ext>
            </a:extLst>
          </p:cNvPr>
          <p:cNvSpPr>
            <a:spLocks noGrp="1"/>
          </p:cNvSpPr>
          <p:nvPr>
            <p:ph type="subTitle" idx="1"/>
          </p:nvPr>
        </p:nvSpPr>
        <p:spPr/>
        <p:txBody>
          <a:bodyPr/>
          <a:lstStyle/>
          <a:p>
            <a:r>
              <a:rPr lang="en-GB" sz="4000" b="1" dirty="0"/>
              <a:t>Pros and cons of publishing in different outlets</a:t>
            </a:r>
          </a:p>
        </p:txBody>
      </p:sp>
    </p:spTree>
    <p:extLst>
      <p:ext uri="{BB962C8B-B14F-4D97-AF65-F5344CB8AC3E}">
        <p14:creationId xmlns:p14="http://schemas.microsoft.com/office/powerpoint/2010/main" val="3413807209"/>
      </p:ext>
    </p:extLst>
  </p:cSld>
  <p:clrMapOvr>
    <a:masterClrMapping/>
  </p:clrMapOvr>
</p:sld>
</file>

<file path=ppt/theme/theme1.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3950</TotalTime>
  <Words>6473</Words>
  <Application>Microsoft Office PowerPoint</Application>
  <PresentationFormat>On-screen Show (4:3)</PresentationFormat>
  <Paragraphs>564</Paragraphs>
  <Slides>84</Slides>
  <Notes>20</Notes>
  <HiddenSlides>0</HiddenSlides>
  <MMClips>0</MMClips>
  <ScaleCrop>false</ScaleCrop>
  <HeadingPairs>
    <vt:vector size="6" baseType="variant">
      <vt:variant>
        <vt:lpstr>Fonts Used</vt:lpstr>
      </vt:variant>
      <vt:variant>
        <vt:i4>9</vt:i4>
      </vt:variant>
      <vt:variant>
        <vt:lpstr>Theme</vt:lpstr>
      </vt:variant>
      <vt:variant>
        <vt:i4>20</vt:i4>
      </vt:variant>
      <vt:variant>
        <vt:lpstr>Slide Titles</vt:lpstr>
      </vt:variant>
      <vt:variant>
        <vt:i4>84</vt:i4>
      </vt:variant>
    </vt:vector>
  </HeadingPairs>
  <TitlesOfParts>
    <vt:vector size="113" baseType="lpstr">
      <vt:lpstr>Arial</vt:lpstr>
      <vt:lpstr>Arial Rounded MT Bold</vt:lpstr>
      <vt:lpstr>Calibri</vt:lpstr>
      <vt:lpstr>Calibri Light</vt:lpstr>
      <vt:lpstr>Comic Sans MS</vt:lpstr>
      <vt:lpstr>Monotype Sorts</vt:lpstr>
      <vt:lpstr>Tahoma</vt:lpstr>
      <vt:lpstr>Times New Roman</vt:lpstr>
      <vt:lpstr>Wingdings</vt:lpstr>
      <vt:lpstr>75_Custom Design</vt:lpstr>
      <vt:lpstr>83_Custom Design</vt:lpstr>
      <vt:lpstr>Theme1</vt:lpstr>
      <vt:lpstr>45_Custom Design</vt:lpstr>
      <vt:lpstr>LeedsMet template</vt:lpstr>
      <vt:lpstr>1_LeedsMet template</vt:lpstr>
      <vt:lpstr>2_LeedsMet template</vt:lpstr>
      <vt:lpstr>3_LeedsMet template</vt:lpstr>
      <vt:lpstr>4_LeedsMet template</vt:lpstr>
      <vt:lpstr>5_LeedsMet template</vt:lpstr>
      <vt:lpstr>6_LeedsMet template</vt:lpstr>
      <vt:lpstr>8_LeedsMet template</vt:lpstr>
      <vt:lpstr>9_LeedsMet template</vt:lpstr>
      <vt:lpstr>10_LeedsMet template</vt:lpstr>
      <vt:lpstr>11_LeedsMet template</vt:lpstr>
      <vt:lpstr>12_LeedsMet template</vt:lpstr>
      <vt:lpstr>13_LeedsMet template</vt:lpstr>
      <vt:lpstr>14_LeedsMet template</vt:lpstr>
      <vt:lpstr>7_LeedsMet template</vt:lpstr>
      <vt:lpstr>1_Office Theme</vt:lpstr>
      <vt:lpstr>Getting published about learning and teaching</vt:lpstr>
      <vt:lpstr>Introduction</vt:lpstr>
      <vt:lpstr>Negotiable facilitated sessions</vt:lpstr>
      <vt:lpstr>How we will organise this</vt:lpstr>
      <vt:lpstr>PowerPoint Presentation</vt:lpstr>
      <vt:lpstr>Your rationale for publishing</vt:lpstr>
      <vt:lpstr>Motives for publishing</vt:lpstr>
      <vt:lpstr>Other reasons</vt:lpstr>
      <vt:lpstr>PowerPoint Presentation</vt:lpstr>
      <vt:lpstr>Outlets for publications: a hierarchy</vt:lpstr>
      <vt:lpstr>PowerPoint Presentation</vt:lpstr>
      <vt:lpstr>Making time …</vt:lpstr>
      <vt:lpstr>Organising your writing…</vt:lpstr>
      <vt:lpstr>Ten questions to get started writing</vt:lpstr>
      <vt:lpstr>Answers to such questions can contribute to:</vt:lpstr>
      <vt:lpstr>You can do it!</vt:lpstr>
      <vt:lpstr>Getting started: lay an egg...</vt:lpstr>
      <vt:lpstr>Talk each other through your egg diagram</vt:lpstr>
      <vt:lpstr>PowerPoint Presentation</vt:lpstr>
      <vt:lpstr>PowerPoint Presentation</vt:lpstr>
      <vt:lpstr>WIRMI and WIIFM?</vt:lpstr>
      <vt:lpstr>How to tackle writer’s block…</vt:lpstr>
      <vt:lpstr>Getting feedback on your work</vt:lpstr>
      <vt:lpstr>Persisting in the face of setbacks.</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PowerPoint Presentation</vt:lpstr>
      <vt:lpstr>Behavioural habits</vt:lpstr>
      <vt:lpstr>Artisanal habits</vt:lpstr>
      <vt:lpstr>Social habits</vt:lpstr>
      <vt:lpstr>Emotional habits</vt:lpstr>
      <vt:lpstr>PowerPoint Presentation</vt:lpstr>
      <vt:lpstr>Publishing in journals</vt:lpstr>
      <vt:lpstr>What is the right journal for me?</vt:lpstr>
      <vt:lpstr>What might impact on your decision:</vt:lpstr>
      <vt:lpstr>Writing in journals: some suggestions...</vt:lpstr>
      <vt:lpstr>How does the editorial process work?</vt:lpstr>
      <vt:lpstr>Writing in journals: more suggestions...</vt:lpstr>
      <vt:lpstr>How do you evaluate the status and impact of journals?</vt:lpstr>
      <vt:lpstr>A useful tool to help you calculate ratings at http://www.scimagojr.com/index.php</vt:lpstr>
      <vt:lpstr>Why should anyone want to publish your article?</vt:lpstr>
      <vt:lpstr>Honing your writing style;</vt:lpstr>
      <vt:lpstr>The journal editor’s agenda…</vt:lpstr>
      <vt:lpstr>Referees and reviewers are looking for the following in manuscripts:</vt:lpstr>
      <vt:lpstr>Ten most common reasons for immediately rejecting a manuscript (after Noble)</vt:lpstr>
      <vt:lpstr>Good advice to help you maximise your chances of publication:</vt:lpstr>
      <vt:lpstr>Referees and reviewers look for the following in manuscripts:</vt:lpstr>
      <vt:lpstr>PowerPoint Presentation</vt:lpstr>
      <vt:lpstr>Why it’s good to co-author</vt:lpstr>
      <vt:lpstr>Some disadvantages of co-authoring</vt:lpstr>
      <vt:lpstr>Guidelines for potential co-authors</vt:lpstr>
      <vt:lpstr>PowerPoint Presentation</vt:lpstr>
      <vt:lpstr>When writing an abstract</vt:lpstr>
      <vt:lpstr>What was your first verb?</vt:lpstr>
      <vt:lpstr>Your first verb…</vt:lpstr>
      <vt:lpstr>What was your first verb?</vt:lpstr>
      <vt:lpstr>PowerPoint Presentation</vt:lpstr>
      <vt:lpstr>From dissertation to publication</vt:lpstr>
      <vt:lpstr>PowerPoint Presentation</vt:lpstr>
      <vt:lpstr>PowerPoint Presentation</vt:lpstr>
      <vt:lpstr>PowerPoint Presentation</vt:lpstr>
      <vt:lpstr>PowerPoint Presentation</vt:lpstr>
      <vt:lpstr>PowerPoint Presentation</vt:lpstr>
      <vt:lpstr>PowerPoint Presentation</vt:lpstr>
      <vt:lpstr>What makes a bid successful (and what will set off alarm bells for the reviewers)?</vt:lpstr>
      <vt:lpstr>Criterion 2: Good value for money</vt:lpstr>
      <vt:lpstr>Criterion 3: Clear plan for action, with milestones and timelines</vt:lpstr>
      <vt:lpstr>Criterion 4: Appropriate research plan/methodology</vt:lpstr>
      <vt:lpstr>Criterion 5: Clear deliverables</vt:lpstr>
      <vt:lpstr>Criterion 6: Track record of successful project completion</vt:lpstr>
      <vt:lpstr>Criterion 7: Clear plan of action for the future / Sustainability</vt:lpstr>
      <vt:lpstr>PowerPoint Presentation</vt:lpstr>
      <vt:lpstr>Networking to improve your publication success</vt:lpstr>
      <vt:lpstr>More networking tips</vt:lpstr>
      <vt:lpstr>Where might you want to network?</vt:lpstr>
      <vt:lpstr>Linking conference presentations to published outputs</vt:lpstr>
      <vt:lpstr>And conversely, when you’ve published a paper, book for an event!</vt:lpstr>
      <vt:lpstr>PowerPoint Presentation</vt:lpstr>
      <vt:lpstr>Evaluation form: please complete and return in person or by post </vt:lpstr>
      <vt:lpstr>And finally</vt:lpstr>
      <vt:lpstr>Useful references</vt:lpstr>
      <vt:lpstr>PowerPoint Presentation</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LMU</dc:creator>
  <cp:lastModifiedBy>Phil Race</cp:lastModifiedBy>
  <cp:revision>168</cp:revision>
  <cp:lastPrinted>2019-01-13T09:25:17Z</cp:lastPrinted>
  <dcterms:created xsi:type="dcterms:W3CDTF">2006-05-11T10:54:55Z</dcterms:created>
  <dcterms:modified xsi:type="dcterms:W3CDTF">2019-05-16T14:10:31Z</dcterms:modified>
</cp:coreProperties>
</file>