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65" r:id="rId2"/>
    <p:sldMasterId id="2147483767" r:id="rId3"/>
    <p:sldMasterId id="2147483769" r:id="rId4"/>
    <p:sldMasterId id="2147483771" r:id="rId5"/>
    <p:sldMasterId id="2147483773" r:id="rId6"/>
    <p:sldMasterId id="2147483775" r:id="rId7"/>
  </p:sldMasterIdLst>
  <p:notesMasterIdLst>
    <p:notesMasterId r:id="rId60"/>
  </p:notesMasterIdLst>
  <p:handoutMasterIdLst>
    <p:handoutMasterId r:id="rId61"/>
  </p:handoutMasterIdLst>
  <p:sldIdLst>
    <p:sldId id="301" r:id="rId8"/>
    <p:sldId id="321" r:id="rId9"/>
    <p:sldId id="452" r:id="rId10"/>
    <p:sldId id="259" r:id="rId11"/>
    <p:sldId id="256" r:id="rId12"/>
    <p:sldId id="257" r:id="rId13"/>
    <p:sldId id="260" r:id="rId14"/>
    <p:sldId id="261" r:id="rId15"/>
    <p:sldId id="262" r:id="rId16"/>
    <p:sldId id="263" r:id="rId17"/>
    <p:sldId id="539" r:id="rId18"/>
    <p:sldId id="265" r:id="rId19"/>
    <p:sldId id="266" r:id="rId20"/>
    <p:sldId id="267" r:id="rId21"/>
    <p:sldId id="268" r:id="rId22"/>
    <p:sldId id="269" r:id="rId23"/>
    <p:sldId id="451" r:id="rId24"/>
    <p:sldId id="270" r:id="rId25"/>
    <p:sldId id="489" r:id="rId26"/>
    <p:sldId id="310" r:id="rId27"/>
    <p:sldId id="323" r:id="rId28"/>
    <p:sldId id="324" r:id="rId29"/>
    <p:sldId id="326" r:id="rId30"/>
    <p:sldId id="327" r:id="rId31"/>
    <p:sldId id="328" r:id="rId32"/>
    <p:sldId id="299" r:id="rId33"/>
    <p:sldId id="509" r:id="rId34"/>
    <p:sldId id="510" r:id="rId35"/>
    <p:sldId id="329" r:id="rId36"/>
    <p:sldId id="295" r:id="rId37"/>
    <p:sldId id="332" r:id="rId38"/>
    <p:sldId id="296" r:id="rId39"/>
    <p:sldId id="297" r:id="rId40"/>
    <p:sldId id="511" r:id="rId41"/>
    <p:sldId id="314" r:id="rId42"/>
    <p:sldId id="315" r:id="rId43"/>
    <p:sldId id="316" r:id="rId44"/>
    <p:sldId id="317" r:id="rId45"/>
    <p:sldId id="318" r:id="rId46"/>
    <p:sldId id="319" r:id="rId47"/>
    <p:sldId id="311" r:id="rId48"/>
    <p:sldId id="312" r:id="rId49"/>
    <p:sldId id="313" r:id="rId50"/>
    <p:sldId id="502" r:id="rId51"/>
    <p:sldId id="503" r:id="rId52"/>
    <p:sldId id="504" r:id="rId53"/>
    <p:sldId id="500" r:id="rId54"/>
    <p:sldId id="505" r:id="rId55"/>
    <p:sldId id="506" r:id="rId56"/>
    <p:sldId id="508" r:id="rId57"/>
    <p:sldId id="333" r:id="rId58"/>
    <p:sldId id="540" r:id="rId59"/>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1332"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theme" Target="theme/theme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8DD6D-F61D-4B38-8F17-9DD3BB25EFBF}" type="slidenum">
              <a:rPr lang="en-US">
                <a:solidFill>
                  <a:srgbClr val="000000"/>
                </a:solidFill>
              </a:rPr>
              <a:pPr/>
              <a:t>17</a:t>
            </a:fld>
            <a:endParaRPr lang="en-US">
              <a:solidFill>
                <a:srgbClr val="000000"/>
              </a:solidFill>
            </a:endParaRPr>
          </a:p>
        </p:txBody>
      </p:sp>
      <p:sp>
        <p:nvSpPr>
          <p:cNvPr id="317442" name="Rectangle 2"/>
          <p:cNvSpPr>
            <a:spLocks noGrp="1" noRot="1" noChangeAspect="1" noChangeArrowheads="1" noTextEdit="1"/>
          </p:cNvSpPr>
          <p:nvPr>
            <p:ph type="sldImg"/>
          </p:nvPr>
        </p:nvSpPr>
        <p:spPr>
          <a:xfrm>
            <a:off x="1189038" y="703263"/>
            <a:ext cx="4632325" cy="3473450"/>
          </a:xfrm>
          <a:ln/>
        </p:spPr>
      </p:sp>
      <p:sp>
        <p:nvSpPr>
          <p:cNvPr id="3174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4007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6ACA0AC9-9A71-402F-90C4-9E292140D01A}" type="slidenum">
              <a:rPr lang="en-GB" altLang="en-US" sz="1200">
                <a:solidFill>
                  <a:srgbClr val="000000"/>
                </a:solidFill>
              </a:rPr>
              <a:pPr eaLnBrk="1" hangingPunct="1"/>
              <a:t>35</a:t>
            </a:fld>
            <a:endParaRPr lang="en-GB" altLang="en-US"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AB919354-DFE5-4CBE-B8BD-9F1F17599648}" type="slidenum">
              <a:rPr lang="en-GB" altLang="en-US" sz="1200">
                <a:solidFill>
                  <a:srgbClr val="000000"/>
                </a:solidFill>
              </a:rPr>
              <a:pPr eaLnBrk="1" hangingPunct="1"/>
              <a:t>36</a:t>
            </a:fld>
            <a:endParaRPr lang="en-GB" altLang="en-US" sz="12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F7841773-659B-46A7-BA7C-C625C4C7A37E}" type="slidenum">
              <a:rPr lang="en-GB" altLang="en-US" sz="1200">
                <a:solidFill>
                  <a:srgbClr val="000000"/>
                </a:solidFill>
              </a:rPr>
              <a:pPr eaLnBrk="1" hangingPunct="1"/>
              <a:t>37</a:t>
            </a:fld>
            <a:endParaRPr lang="en-GB" altLang="en-US"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005838B4-A36C-467C-9290-EB6252D4F7E0}" type="slidenum">
              <a:rPr lang="en-GB" altLang="en-US" sz="1200">
                <a:solidFill>
                  <a:srgbClr val="000000"/>
                </a:solidFill>
              </a:rPr>
              <a:pPr eaLnBrk="1" hangingPunct="1"/>
              <a:t>38</a:t>
            </a:fld>
            <a:endParaRPr lang="en-GB" altLang="en-US"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9BE9824F-7C1B-4A00-973C-54D9C9A6719C}" type="slidenum">
              <a:rPr lang="en-GB" altLang="en-US" sz="1200">
                <a:solidFill>
                  <a:srgbClr val="000000"/>
                </a:solidFill>
              </a:rPr>
              <a:pPr eaLnBrk="1" hangingPunct="1"/>
              <a:t>39</a:t>
            </a:fld>
            <a:endParaRPr lang="en-GB" altLang="en-US" sz="12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B86E979F-4075-4F06-A0FB-5ABB15C1CC66}" type="slidenum">
              <a:rPr lang="en-GB" altLang="en-US" sz="1200">
                <a:solidFill>
                  <a:srgbClr val="000000"/>
                </a:solidFill>
              </a:rPr>
              <a:pPr eaLnBrk="1" hangingPunct="1"/>
              <a:t>40</a:t>
            </a:fld>
            <a:endParaRPr lang="en-GB"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23/06/2019</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23/06/2019</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23/06/2019</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p:txBody>
          <a:bodyPr/>
          <a:lstStyle>
            <a:lvl1pPr>
              <a:defRPr/>
            </a:lvl1pPr>
          </a:lstStyle>
          <a:p>
            <a:fld id="{E4DCE534-02B1-4DB1-BB24-91963E3E24EF}" type="slidenum">
              <a:rPr lang="en-US" altLang="en-US"/>
              <a:pPr/>
              <a:t>‹#›</a:t>
            </a:fld>
            <a:endParaRPr lang="en-US" altLang="en-US"/>
          </a:p>
        </p:txBody>
      </p:sp>
    </p:spTree>
    <p:extLst>
      <p:ext uri="{BB962C8B-B14F-4D97-AF65-F5344CB8AC3E}">
        <p14:creationId xmlns:p14="http://schemas.microsoft.com/office/powerpoint/2010/main" val="65727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0836CCCD-B1F4-4174-966B-2E63CBE91CD2}" type="slidenum">
              <a:rPr lang="en-US" altLang="en-US"/>
              <a:pPr/>
              <a:t>‹#›</a:t>
            </a:fld>
            <a:endParaRPr lang="en-US" altLang="en-US"/>
          </a:p>
        </p:txBody>
      </p:sp>
    </p:spTree>
    <p:extLst>
      <p:ext uri="{BB962C8B-B14F-4D97-AF65-F5344CB8AC3E}">
        <p14:creationId xmlns:p14="http://schemas.microsoft.com/office/powerpoint/2010/main" val="3867306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5C1DD650-8622-4ACF-992B-47FDA4260C0A}" type="slidenum">
              <a:rPr lang="en-US" altLang="en-US"/>
              <a:pPr/>
              <a:t>‹#›</a:t>
            </a:fld>
            <a:endParaRPr lang="en-US" altLang="en-US"/>
          </a:p>
        </p:txBody>
      </p:sp>
    </p:spTree>
    <p:extLst>
      <p:ext uri="{BB962C8B-B14F-4D97-AF65-F5344CB8AC3E}">
        <p14:creationId xmlns:p14="http://schemas.microsoft.com/office/powerpoint/2010/main" val="175793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468A87FE-140E-4324-848D-50EF844C37BE}" type="slidenum">
              <a:rPr lang="en-US" altLang="en-US"/>
              <a:pPr/>
              <a:t>‹#›</a:t>
            </a:fld>
            <a:endParaRPr lang="en-US" altLang="en-US"/>
          </a:p>
        </p:txBody>
      </p:sp>
    </p:spTree>
    <p:extLst>
      <p:ext uri="{BB962C8B-B14F-4D97-AF65-F5344CB8AC3E}">
        <p14:creationId xmlns:p14="http://schemas.microsoft.com/office/powerpoint/2010/main" val="1953553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8E8D3D81-663F-4C80-B1B7-8985D54FB438}" type="slidenum">
              <a:rPr lang="en-US" altLang="en-US"/>
              <a:pPr/>
              <a:t>‹#›</a:t>
            </a:fld>
            <a:endParaRPr lang="en-US" altLang="en-US"/>
          </a:p>
        </p:txBody>
      </p:sp>
    </p:spTree>
    <p:extLst>
      <p:ext uri="{BB962C8B-B14F-4D97-AF65-F5344CB8AC3E}">
        <p14:creationId xmlns:p14="http://schemas.microsoft.com/office/powerpoint/2010/main" val="412095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6/23/2019</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391B3293-3683-4950-A2D8-F636834A30F5}" type="slidenum">
              <a:rPr lang="en-US" altLang="en-US"/>
              <a:pPr/>
              <a:t>‹#›</a:t>
            </a:fld>
            <a:endParaRPr lang="en-US" altLang="en-US"/>
          </a:p>
        </p:txBody>
      </p:sp>
    </p:spTree>
    <p:extLst>
      <p:ext uri="{BB962C8B-B14F-4D97-AF65-F5344CB8AC3E}">
        <p14:creationId xmlns:p14="http://schemas.microsoft.com/office/powerpoint/2010/main" val="127993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23/06/2019</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23/06/2019</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23/06/2019</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23/06/2019</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23/06/2019</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23/06/2019</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23/06/2019</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23/06/2019</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205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205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8CDBA1C8-F559-41D9-92D7-1FF5830E98B0}" type="slidenum">
              <a:rPr lang="en-US" altLang="en-US"/>
              <a:pPr/>
              <a:t>‹#›</a:t>
            </a:fld>
            <a:endParaRPr lang="en-US" altLang="en-US"/>
          </a:p>
        </p:txBody>
      </p:sp>
      <p:grpSp>
        <p:nvGrpSpPr>
          <p:cNvPr id="205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6"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3075"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3076"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31744009-6473-48E6-ADFD-4FF960C114D7}" type="slidenum">
              <a:rPr lang="en-US" altLang="en-US"/>
              <a:pPr/>
              <a:t>‹#›</a:t>
            </a:fld>
            <a:endParaRPr lang="en-US" altLang="en-US"/>
          </a:p>
        </p:txBody>
      </p:sp>
      <p:grpSp>
        <p:nvGrpSpPr>
          <p:cNvPr id="3080"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7"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4099"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4100"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087F6557-C9B8-4444-ACF3-A9CE7FE76725}" type="slidenum">
              <a:rPr lang="en-US" altLang="en-US"/>
              <a:pPr/>
              <a:t>‹#›</a:t>
            </a:fld>
            <a:endParaRPr lang="en-US" altLang="en-US"/>
          </a:p>
        </p:txBody>
      </p:sp>
      <p:grpSp>
        <p:nvGrpSpPr>
          <p:cNvPr id="4104"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8"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5123"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5124"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10EC3D64-68E7-4F38-9D9E-54050C7C43F4}" type="slidenum">
              <a:rPr lang="en-US" altLang="en-US"/>
              <a:pPr/>
              <a:t>‹#›</a:t>
            </a:fld>
            <a:endParaRPr lang="en-US" altLang="en-US"/>
          </a:p>
        </p:txBody>
      </p:sp>
      <p:grpSp>
        <p:nvGrpSpPr>
          <p:cNvPr id="5128"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9"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614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614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61494016-B94B-4453-BDE3-C08874E00C0F}" type="slidenum">
              <a:rPr lang="en-US" altLang="en-US"/>
              <a:pPr/>
              <a:t>‹#›</a:t>
            </a:fld>
            <a:endParaRPr lang="en-US" altLang="en-US"/>
          </a:p>
        </p:txBody>
      </p:sp>
      <p:grpSp>
        <p:nvGrpSpPr>
          <p:cNvPr id="615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0"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717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717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6/23/2019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5FD8AEFD-65EB-47AC-A703-823E503B3C83}" type="slidenum">
              <a:rPr lang="en-US" altLang="en-US"/>
              <a:pPr/>
              <a:t>‹#›</a:t>
            </a:fld>
            <a:endParaRPr lang="en-US" altLang="en-US"/>
          </a:p>
        </p:txBody>
      </p:sp>
      <p:grpSp>
        <p:nvGrpSpPr>
          <p:cNvPr id="717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1"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Getting published on assessment, learning and teaching</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err="1">
                <a:solidFill>
                  <a:schemeClr val="tx2">
                    <a:lumMod val="60000"/>
                    <a:lumOff val="40000"/>
                  </a:schemeClr>
                </a:solidFill>
              </a:rPr>
              <a:t>Congresso</a:t>
            </a:r>
            <a:r>
              <a:rPr lang="en-GB" b="1" dirty="0">
                <a:solidFill>
                  <a:schemeClr val="tx2">
                    <a:lumMod val="60000"/>
                    <a:lumOff val="40000"/>
                  </a:schemeClr>
                </a:solidFill>
              </a:rPr>
              <a:t> </a:t>
            </a:r>
            <a:r>
              <a:rPr lang="en-GB" b="1" dirty="0" err="1">
                <a:solidFill>
                  <a:schemeClr val="tx2">
                    <a:lumMod val="60000"/>
                    <a:lumOff val="40000"/>
                  </a:schemeClr>
                </a:solidFill>
              </a:rPr>
              <a:t>Internacionale</a:t>
            </a:r>
            <a:r>
              <a:rPr lang="en-GB" b="1" dirty="0">
                <a:solidFill>
                  <a:schemeClr val="tx2">
                    <a:lumMod val="60000"/>
                    <a:lumOff val="40000"/>
                  </a:schemeClr>
                </a:solidFill>
              </a:rPr>
              <a:t> de </a:t>
            </a:r>
            <a:r>
              <a:rPr lang="en-GB" b="1" dirty="0" err="1">
                <a:solidFill>
                  <a:schemeClr val="tx2">
                    <a:lumMod val="60000"/>
                    <a:lumOff val="40000"/>
                  </a:schemeClr>
                </a:solidFill>
              </a:rPr>
              <a:t>evaluacion</a:t>
            </a:r>
            <a:r>
              <a:rPr lang="en-GB" b="1" dirty="0">
                <a:solidFill>
                  <a:schemeClr val="tx2">
                    <a:lumMod val="60000"/>
                    <a:lumOff val="40000"/>
                  </a:schemeClr>
                </a:solidFill>
              </a:rPr>
              <a:t> </a:t>
            </a:r>
            <a:r>
              <a:rPr lang="en-GB" b="1" dirty="0" err="1">
                <a:solidFill>
                  <a:schemeClr val="tx2">
                    <a:lumMod val="60000"/>
                    <a:lumOff val="40000"/>
                  </a:schemeClr>
                </a:solidFill>
              </a:rPr>
              <a:t>formativa</a:t>
            </a:r>
            <a:r>
              <a:rPr lang="en-GB" b="1" dirty="0">
                <a:solidFill>
                  <a:schemeClr val="tx2">
                    <a:lumMod val="60000"/>
                    <a:lumOff val="40000"/>
                  </a:schemeClr>
                </a:solidFill>
              </a:rPr>
              <a:t> y </a:t>
            </a:r>
            <a:r>
              <a:rPr lang="en-GB" b="1" dirty="0" err="1">
                <a:solidFill>
                  <a:schemeClr val="tx2">
                    <a:lumMod val="60000"/>
                    <a:lumOff val="40000"/>
                  </a:schemeClr>
                </a:solidFill>
              </a:rPr>
              <a:t>compartida</a:t>
            </a:r>
            <a:endParaRPr lang="en-GB" b="1" dirty="0">
              <a:solidFill>
                <a:schemeClr val="tx2">
                  <a:lumMod val="60000"/>
                  <a:lumOff val="40000"/>
                </a:schemeClr>
              </a:solidFill>
            </a:endParaRPr>
          </a:p>
          <a:p>
            <a:pPr algn="ctr" eaLnBrk="1" hangingPunct="1">
              <a:defRPr/>
            </a:pPr>
            <a:r>
              <a:rPr lang="en-GB" b="1" dirty="0">
                <a:solidFill>
                  <a:srgbClr val="009900"/>
                </a:solidFill>
              </a:rPr>
              <a:t>Segovia July 2019</a:t>
            </a:r>
          </a:p>
          <a:p>
            <a:pPr algn="ctr" eaLnBrk="1" hangingPunct="1">
              <a:defRPr/>
            </a:pPr>
            <a:r>
              <a:rPr lang="en-GB" sz="2400" b="1" dirty="0"/>
              <a:t>Sally Brown &amp; Phil Race</a:t>
            </a:r>
          </a:p>
          <a:p>
            <a:pPr algn="ctr" eaLnBrk="1" hangingPunct="1">
              <a:defRPr/>
            </a:pPr>
            <a:r>
              <a:rPr lang="en-GB" sz="2400" b="1" dirty="0"/>
              <a:t>sally-brown.net &amp; phil-race.co.uk</a:t>
            </a:r>
          </a:p>
          <a:p>
            <a:pPr algn="ctr" eaLnBrk="1" hangingPunct="1">
              <a:defRPr/>
            </a:pPr>
            <a:r>
              <a:rPr lang="en-GB" sz="2400" b="1" dirty="0"/>
              <a:t>@</a:t>
            </a:r>
            <a:r>
              <a:rPr lang="en-GB" sz="2400" b="1" dirty="0" err="1"/>
              <a:t>ProfSallyBrown</a:t>
            </a:r>
            <a:r>
              <a:rPr lang="en-GB" sz="2400" b="1" dirty="0"/>
              <a:t> @</a:t>
            </a:r>
            <a:r>
              <a:rPr lang="en-GB" sz="2400" b="1" dirty="0" err="1"/>
              <a:t>RacePhil</a:t>
            </a:r>
            <a:endParaRPr lang="en-GB" sz="2400" b="1" dirty="0"/>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Social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seldom work entirely in isolation, even in traditionally ‘sole author’ disciplines, they typically rely on other people – colleagues, friends, family, editors, reviewers, audiences, students – to provide them with support and feedback. </a:t>
            </a:r>
          </a:p>
          <a:p>
            <a:pPr marL="0" indent="0">
              <a:buNone/>
            </a:pPr>
            <a:r>
              <a:rPr lang="en-GB" sz="3200" b="1" dirty="0">
                <a:solidFill>
                  <a:srgbClr val="008000"/>
                </a:solidFill>
              </a:rPr>
              <a:t>(Key habits of mind: collegiality, collaboration, generosity, openness to both criticism and praise.)</a:t>
            </a:r>
          </a:p>
        </p:txBody>
      </p:sp>
    </p:spTree>
    <p:extLst>
      <p:ext uri="{BB962C8B-B14F-4D97-AF65-F5344CB8AC3E}">
        <p14:creationId xmlns:p14="http://schemas.microsoft.com/office/powerpoint/2010/main" val="3523956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Emotional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cultivate modes of thinking that emphasise pleasure, challenge, and growth. </a:t>
            </a:r>
          </a:p>
          <a:p>
            <a:pPr marL="0" indent="0">
              <a:buNone/>
            </a:pPr>
            <a:r>
              <a:rPr lang="en-GB" sz="3200" b="1" dirty="0">
                <a:solidFill>
                  <a:srgbClr val="008000"/>
                </a:solidFill>
              </a:rPr>
              <a:t>(Key habits of mind: positivity, enjoyment, satisfaction, risk-taking, luck.)</a:t>
            </a:r>
          </a:p>
        </p:txBody>
      </p:sp>
    </p:spTree>
    <p:extLst>
      <p:ext uri="{BB962C8B-B14F-4D97-AF65-F5344CB8AC3E}">
        <p14:creationId xmlns:p14="http://schemas.microsoft.com/office/powerpoint/2010/main" val="2930716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about T&amp;L (1)</a:t>
            </a:r>
            <a:endParaRPr lang="en-GB" altLang="en-US" sz="3200" dirty="0"/>
          </a:p>
        </p:txBody>
      </p:sp>
      <p:sp>
        <p:nvSpPr>
          <p:cNvPr id="23555" name="Rectangle 3"/>
          <p:cNvSpPr>
            <a:spLocks noGrp="1" noChangeArrowheads="1"/>
          </p:cNvSpPr>
          <p:nvPr>
            <p:ph type="body" idx="1"/>
          </p:nvPr>
        </p:nvSpPr>
        <p:spPr/>
        <p:txBody>
          <a:bodyPr/>
          <a:lstStyle/>
          <a:p>
            <a:pPr eaLnBrk="1" hangingPunct="1"/>
            <a:r>
              <a:rPr lang="en-US" altLang="en-US" b="1"/>
              <a:t>Disseminating the outcomes of your research.</a:t>
            </a:r>
          </a:p>
          <a:p>
            <a:pPr eaLnBrk="1" hangingPunct="1"/>
            <a:r>
              <a:rPr lang="en-US" altLang="en-US" b="1"/>
              <a:t>Accumulating evidence for your professional portfolio/ HEA application.</a:t>
            </a:r>
          </a:p>
          <a:p>
            <a:pPr eaLnBrk="1" hangingPunct="1"/>
            <a:r>
              <a:rPr lang="en-US" altLang="en-US" b="1"/>
              <a:t>Making a contribution to your department’s research profile.</a:t>
            </a:r>
            <a:r>
              <a:rPr lang="en-US" altLang="en-US"/>
              <a:t> </a:t>
            </a:r>
          </a:p>
          <a:p>
            <a:pPr eaLnBrk="1" hangingPunct="1">
              <a:buFont typeface="Wingdings" panose="05000000000000000000" pitchFamily="2" charset="2"/>
              <a:buNone/>
            </a:pPr>
            <a:endParaRPr lang="en-GB" altLang="en-US"/>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(2)</a:t>
            </a:r>
            <a:endParaRPr lang="en-GB" altLang="en-US" sz="3200" dirty="0"/>
          </a:p>
        </p:txBody>
      </p:sp>
      <p:sp>
        <p:nvSpPr>
          <p:cNvPr id="24579" name="Rectangle 3"/>
          <p:cNvSpPr>
            <a:spLocks noGrp="1" noChangeArrowheads="1"/>
          </p:cNvSpPr>
          <p:nvPr>
            <p:ph type="body" idx="1"/>
          </p:nvPr>
        </p:nvSpPr>
        <p:spPr/>
        <p:txBody>
          <a:bodyPr/>
          <a:lstStyle/>
          <a:p>
            <a:pPr eaLnBrk="1" hangingPunct="1"/>
            <a:r>
              <a:rPr lang="en-US" altLang="en-US" b="1" dirty="0"/>
              <a:t>Making a contribution to the academic community.</a:t>
            </a:r>
          </a:p>
          <a:p>
            <a:pPr eaLnBrk="1" hangingPunct="1"/>
            <a:r>
              <a:rPr lang="en-US" altLang="en-US" b="1" dirty="0"/>
              <a:t>Improving your own national profile and standing in the academic or professional community.</a:t>
            </a:r>
          </a:p>
          <a:p>
            <a:pPr eaLnBrk="1" hangingPunct="1"/>
            <a:r>
              <a:rPr lang="en-US" altLang="en-US" b="1" dirty="0"/>
              <a:t>Making some money.</a:t>
            </a:r>
            <a:endParaRPr lang="en-GB" altLang="en-US" b="1" dirty="0"/>
          </a:p>
        </p:txBody>
      </p:sp>
      <p:sp>
        <p:nvSpPr>
          <p:cNvPr id="24580" name="Rectangle 4"/>
          <p:cNvSpPr>
            <a:spLocks noChangeArrowheads="1"/>
          </p:cNvSpPr>
          <p:nvPr/>
        </p:nvSpPr>
        <p:spPr bwMode="auto">
          <a:xfrm>
            <a:off x="497542" y="5029200"/>
            <a:ext cx="80352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D Royce Sadler: ‘Up the Publications Road’ HERDSA</a:t>
            </a:r>
            <a:endParaRPr lang="en-GB"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(3)</a:t>
            </a:r>
            <a:endParaRPr lang="en-GB" altLang="en-US" sz="3200" dirty="0"/>
          </a:p>
        </p:txBody>
      </p:sp>
      <p:sp>
        <p:nvSpPr>
          <p:cNvPr id="25603" name="Rectangle 3"/>
          <p:cNvSpPr>
            <a:spLocks noGrp="1" noChangeArrowheads="1"/>
          </p:cNvSpPr>
          <p:nvPr>
            <p:ph type="body" idx="1"/>
          </p:nvPr>
        </p:nvSpPr>
        <p:spPr/>
        <p:txBody>
          <a:bodyPr/>
          <a:lstStyle/>
          <a:p>
            <a:pPr eaLnBrk="1" hangingPunct="1"/>
            <a:r>
              <a:rPr lang="en-US" altLang="en-US" b="1"/>
              <a:t>identifying yourself within a domain of research or scholarship and facilitating contact with other professionals working in the same area.</a:t>
            </a:r>
          </a:p>
          <a:p>
            <a:pPr eaLnBrk="1" hangingPunct="1"/>
            <a:r>
              <a:rPr lang="en-US" altLang="en-US" b="1"/>
              <a:t>because writing requires a very disciplined approach, it can help to facilitate your thinking and clarify your logic.</a:t>
            </a:r>
          </a:p>
          <a:p>
            <a:pPr eaLnBrk="1" hangingPunct="1"/>
            <a:endParaRPr lang="en-GB" altLang="en-US" b="1"/>
          </a:p>
        </p:txBody>
      </p:sp>
      <p:sp>
        <p:nvSpPr>
          <p:cNvPr id="25604" name="Text Box 5"/>
          <p:cNvSpPr txBox="1">
            <a:spLocks noChangeArrowheads="1"/>
          </p:cNvSpPr>
          <p:nvPr/>
        </p:nvSpPr>
        <p:spPr bwMode="auto">
          <a:xfrm>
            <a:off x="755650" y="5373688"/>
            <a:ext cx="7632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2223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(4)</a:t>
            </a:r>
            <a:endParaRPr lang="en-GB" altLang="en-US" sz="3200" dirty="0"/>
          </a:p>
        </p:txBody>
      </p:sp>
      <p:sp>
        <p:nvSpPr>
          <p:cNvPr id="26627" name="Rectangle 3"/>
          <p:cNvSpPr>
            <a:spLocks noGrp="1" noChangeArrowheads="1"/>
          </p:cNvSpPr>
          <p:nvPr>
            <p:ph type="body" idx="1"/>
          </p:nvPr>
        </p:nvSpPr>
        <p:spPr/>
        <p:txBody>
          <a:bodyPr/>
          <a:lstStyle/>
          <a:p>
            <a:pPr eaLnBrk="1" hangingPunct="1"/>
            <a:r>
              <a:rPr lang="en-US" altLang="en-US" b="1"/>
              <a:t>Publications make you more credible to your students. They see you as a person who has something scholarly to offer.</a:t>
            </a:r>
          </a:p>
          <a:p>
            <a:pPr eaLnBrk="1" hangingPunct="1"/>
            <a:r>
              <a:rPr lang="en-US" altLang="en-US" b="1"/>
              <a:t>It can provide an immense amount of personal satisfaction.</a:t>
            </a:r>
          </a:p>
          <a:p>
            <a:pPr eaLnBrk="1" hangingPunct="1"/>
            <a:endParaRPr lang="en-GB" altLang="en-US"/>
          </a:p>
        </p:txBody>
      </p:sp>
      <p:sp>
        <p:nvSpPr>
          <p:cNvPr id="26628" name="Text Box 4"/>
          <p:cNvSpPr txBox="1">
            <a:spLocks noChangeArrowheads="1"/>
          </p:cNvSpPr>
          <p:nvPr/>
        </p:nvSpPr>
        <p:spPr bwMode="auto">
          <a:xfrm>
            <a:off x="684213" y="4440238"/>
            <a:ext cx="7920037"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p:txBody>
          <a:bodyPr/>
          <a:lstStyle/>
          <a:p>
            <a:pPr eaLnBrk="1" hangingPunct="1"/>
            <a:endParaRPr lang="en-US" altLang="en-US" b="1" dirty="0"/>
          </a:p>
          <a:p>
            <a:pPr eaLnBrk="1" hangingPunct="1"/>
            <a:r>
              <a:rPr lang="en-US" altLang="en-US" b="1" dirty="0"/>
              <a:t>opening doors, getting a background.</a:t>
            </a:r>
          </a:p>
          <a:p>
            <a:pPr eaLnBrk="1" hangingPunct="1"/>
            <a:r>
              <a:rPr lang="en-US" altLang="en-US" b="1" dirty="0"/>
              <a:t>to get a broader career, maybe a lighter teaching load (!)</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endParaRPr lang="en-GB"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sz="3200" dirty="0"/>
              <a:t>Getting started: lay an egg...</a:t>
            </a:r>
          </a:p>
        </p:txBody>
      </p:sp>
      <p:sp>
        <p:nvSpPr>
          <p:cNvPr id="36867" name="Oval 3"/>
          <p:cNvSpPr>
            <a:spLocks noChangeArrowheads="1"/>
          </p:cNvSpPr>
          <p:nvPr/>
        </p:nvSpPr>
        <p:spPr bwMode="auto">
          <a:xfrm>
            <a:off x="3683000" y="3530600"/>
            <a:ext cx="2463800" cy="1320800"/>
          </a:xfrm>
          <a:prstGeom prst="ellipse">
            <a:avLst/>
          </a:prstGeom>
          <a:solidFill>
            <a:srgbClr val="FFFF66"/>
          </a:solidFill>
          <a:ln w="50800">
            <a:solidFill>
              <a:schemeClr val="tx1"/>
            </a:solidFill>
            <a:round/>
            <a:headEnd/>
            <a:tailEnd/>
          </a:ln>
          <a:effectLst/>
        </p:spPr>
        <p:txBody>
          <a:bodyPr wrap="none" lIns="92075" tIns="46038" rIns="92075" bIns="46038" anchor="ctr"/>
          <a:lstStyle/>
          <a:p>
            <a:pPr algn="ctr"/>
            <a:r>
              <a:rPr lang="en-US" sz="3200" b="1" dirty="0">
                <a:solidFill>
                  <a:srgbClr val="000000"/>
                </a:solidFill>
                <a:latin typeface="Comic Sans MS" pitchFamily="66" charset="0"/>
              </a:rPr>
              <a:t>Title or</a:t>
            </a:r>
          </a:p>
          <a:p>
            <a:pPr algn="ctr"/>
            <a:r>
              <a:rPr lang="en-US" sz="3200" b="1" dirty="0">
                <a:solidFill>
                  <a:srgbClr val="000000"/>
                </a:solidFill>
                <a:latin typeface="Comic Sans MS" pitchFamily="66" charset="0"/>
              </a:rPr>
              <a:t>keywords</a:t>
            </a:r>
          </a:p>
        </p:txBody>
      </p:sp>
      <p:sp>
        <p:nvSpPr>
          <p:cNvPr id="36868" name="Line 4"/>
          <p:cNvSpPr>
            <a:spLocks noChangeShapeType="1"/>
          </p:cNvSpPr>
          <p:nvPr/>
        </p:nvSpPr>
        <p:spPr bwMode="auto">
          <a:xfrm flipH="1" flipV="1">
            <a:off x="1600200" y="2286000"/>
            <a:ext cx="2133600" cy="1676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69" name="Line 5"/>
          <p:cNvSpPr>
            <a:spLocks noChangeShapeType="1"/>
          </p:cNvSpPr>
          <p:nvPr/>
        </p:nvSpPr>
        <p:spPr bwMode="auto">
          <a:xfrm>
            <a:off x="5638800" y="47244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0" name="Line 6"/>
          <p:cNvSpPr>
            <a:spLocks noChangeShapeType="1"/>
          </p:cNvSpPr>
          <p:nvPr/>
        </p:nvSpPr>
        <p:spPr bwMode="auto">
          <a:xfrm flipV="1">
            <a:off x="5638800" y="2057400"/>
            <a:ext cx="2819400" cy="1600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1" name="Line 7"/>
          <p:cNvSpPr>
            <a:spLocks noChangeShapeType="1"/>
          </p:cNvSpPr>
          <p:nvPr/>
        </p:nvSpPr>
        <p:spPr bwMode="auto">
          <a:xfrm flipH="1">
            <a:off x="1295400" y="44958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2" name="Line 8"/>
          <p:cNvSpPr>
            <a:spLocks noChangeShapeType="1"/>
          </p:cNvSpPr>
          <p:nvPr/>
        </p:nvSpPr>
        <p:spPr bwMode="auto">
          <a:xfrm flipH="1">
            <a:off x="4038600" y="4800600"/>
            <a:ext cx="304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3" name="Line 9"/>
          <p:cNvSpPr>
            <a:spLocks noChangeShapeType="1"/>
          </p:cNvSpPr>
          <p:nvPr/>
        </p:nvSpPr>
        <p:spPr bwMode="auto">
          <a:xfrm>
            <a:off x="5181600" y="4876800"/>
            <a:ext cx="8382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4" name="Line 10"/>
          <p:cNvSpPr>
            <a:spLocks noChangeShapeType="1"/>
          </p:cNvSpPr>
          <p:nvPr/>
        </p:nvSpPr>
        <p:spPr bwMode="auto">
          <a:xfrm flipH="1" flipV="1">
            <a:off x="3352800" y="2133600"/>
            <a:ext cx="11430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5" name="Line 11"/>
          <p:cNvSpPr>
            <a:spLocks noChangeShapeType="1"/>
          </p:cNvSpPr>
          <p:nvPr/>
        </p:nvSpPr>
        <p:spPr bwMode="auto">
          <a:xfrm flipH="1" flipV="1">
            <a:off x="1143000" y="4114800"/>
            <a:ext cx="25146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6" name="Line 12"/>
          <p:cNvSpPr>
            <a:spLocks noChangeShapeType="1"/>
          </p:cNvSpPr>
          <p:nvPr/>
        </p:nvSpPr>
        <p:spPr bwMode="auto">
          <a:xfrm flipV="1">
            <a:off x="6172200" y="4038600"/>
            <a:ext cx="23622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7" name="Line 13"/>
          <p:cNvSpPr>
            <a:spLocks noChangeShapeType="1"/>
          </p:cNvSpPr>
          <p:nvPr/>
        </p:nvSpPr>
        <p:spPr bwMode="auto">
          <a:xfrm flipV="1">
            <a:off x="5257800" y="2133600"/>
            <a:ext cx="762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8" name="Rectangle 14"/>
          <p:cNvSpPr>
            <a:spLocks noChangeArrowheads="1"/>
          </p:cNvSpPr>
          <p:nvPr/>
        </p:nvSpPr>
        <p:spPr bwMode="auto">
          <a:xfrm>
            <a:off x="13557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1</a:t>
            </a:r>
          </a:p>
        </p:txBody>
      </p:sp>
      <p:sp>
        <p:nvSpPr>
          <p:cNvPr id="36879" name="Rectangle 15"/>
          <p:cNvSpPr>
            <a:spLocks noChangeArrowheads="1"/>
          </p:cNvSpPr>
          <p:nvPr/>
        </p:nvSpPr>
        <p:spPr bwMode="auto">
          <a:xfrm>
            <a:off x="8137525" y="5440363"/>
            <a:ext cx="186013" cy="708528"/>
          </a:xfrm>
          <a:prstGeom prst="rect">
            <a:avLst/>
          </a:prstGeom>
          <a:noFill/>
          <a:ln w="9525">
            <a:noFill/>
            <a:miter lim="800000"/>
            <a:headEnd/>
            <a:tailEnd/>
          </a:ln>
          <a:effectLst/>
        </p:spPr>
        <p:txBody>
          <a:bodyPr wrap="none" lIns="92075" tIns="46038" rIns="92075" bIns="46038">
            <a:spAutoFit/>
          </a:bodyPr>
          <a:lstStyle/>
          <a:p>
            <a:endParaRPr lang="en-GB" b="1">
              <a:solidFill>
                <a:srgbClr val="000000"/>
              </a:solidFill>
              <a:latin typeface="Comic Sans MS" pitchFamily="66" charset="0"/>
            </a:endParaRPr>
          </a:p>
        </p:txBody>
      </p:sp>
      <p:sp>
        <p:nvSpPr>
          <p:cNvPr id="36880" name="Rectangle 16"/>
          <p:cNvSpPr>
            <a:spLocks noChangeArrowheads="1"/>
          </p:cNvSpPr>
          <p:nvPr/>
        </p:nvSpPr>
        <p:spPr bwMode="auto">
          <a:xfrm>
            <a:off x="82899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2</a:t>
            </a:r>
          </a:p>
        </p:txBody>
      </p:sp>
      <p:sp>
        <p:nvSpPr>
          <p:cNvPr id="36881" name="Rectangle 17"/>
          <p:cNvSpPr>
            <a:spLocks noChangeArrowheads="1"/>
          </p:cNvSpPr>
          <p:nvPr/>
        </p:nvSpPr>
        <p:spPr bwMode="auto">
          <a:xfrm>
            <a:off x="7461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3</a:t>
            </a:r>
          </a:p>
        </p:txBody>
      </p:sp>
      <p:sp>
        <p:nvSpPr>
          <p:cNvPr id="36882" name="Rectangle 18"/>
          <p:cNvSpPr>
            <a:spLocks noChangeArrowheads="1"/>
          </p:cNvSpPr>
          <p:nvPr/>
        </p:nvSpPr>
        <p:spPr bwMode="auto">
          <a:xfrm>
            <a:off x="54705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4</a:t>
            </a:r>
          </a:p>
        </p:txBody>
      </p:sp>
      <p:sp>
        <p:nvSpPr>
          <p:cNvPr id="36883" name="Rectangle 19"/>
          <p:cNvSpPr>
            <a:spLocks noChangeArrowheads="1"/>
          </p:cNvSpPr>
          <p:nvPr/>
        </p:nvSpPr>
        <p:spPr bwMode="auto">
          <a:xfrm>
            <a:off x="3565525" y="550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5</a:t>
            </a:r>
          </a:p>
        </p:txBody>
      </p:sp>
      <p:sp>
        <p:nvSpPr>
          <p:cNvPr id="36884" name="Rectangle 20"/>
          <p:cNvSpPr>
            <a:spLocks noChangeArrowheads="1"/>
          </p:cNvSpPr>
          <p:nvPr/>
        </p:nvSpPr>
        <p:spPr bwMode="auto">
          <a:xfrm>
            <a:off x="3641725" y="169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6</a:t>
            </a:r>
          </a:p>
        </p:txBody>
      </p:sp>
      <p:sp>
        <p:nvSpPr>
          <p:cNvPr id="36885" name="Rectangle 21"/>
          <p:cNvSpPr>
            <a:spLocks noChangeArrowheads="1"/>
          </p:cNvSpPr>
          <p:nvPr/>
        </p:nvSpPr>
        <p:spPr bwMode="auto">
          <a:xfrm>
            <a:off x="8137525" y="4205288"/>
            <a:ext cx="441325"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a:t>
            </a:r>
          </a:p>
        </p:txBody>
      </p:sp>
      <p:sp>
        <p:nvSpPr>
          <p:cNvPr id="36886" name="Rectangle 22"/>
          <p:cNvSpPr>
            <a:spLocks noChangeArrowheads="1"/>
          </p:cNvSpPr>
          <p:nvPr/>
        </p:nvSpPr>
        <p:spPr bwMode="auto">
          <a:xfrm>
            <a:off x="822325" y="3367088"/>
            <a:ext cx="876300"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X-1</a:t>
            </a:r>
          </a:p>
        </p:txBody>
      </p:sp>
      <p:sp>
        <p:nvSpPr>
          <p:cNvPr id="36887" name="Rectangle 23"/>
          <p:cNvSpPr>
            <a:spLocks noChangeArrowheads="1"/>
          </p:cNvSpPr>
          <p:nvPr/>
        </p:nvSpPr>
        <p:spPr bwMode="auto">
          <a:xfrm>
            <a:off x="8137525" y="2452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7</a:t>
            </a:r>
          </a:p>
        </p:txBody>
      </p:sp>
    </p:spTree>
    <p:extLst>
      <p:ext uri="{BB962C8B-B14F-4D97-AF65-F5344CB8AC3E}">
        <p14:creationId xmlns:p14="http://schemas.microsoft.com/office/powerpoint/2010/main" val="217841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8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8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8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8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8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68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68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687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6878">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6880">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6881">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6882">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6883">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6884">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6885">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36886">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368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nimBg="1"/>
      <p:bldP spid="36869" grpId="0" animBg="1"/>
      <p:bldP spid="36870" grpId="0" animBg="1"/>
      <p:bldP spid="36871" grpId="0" animBg="1"/>
      <p:bldP spid="36872" grpId="0" animBg="1"/>
      <p:bldP spid="36873" grpId="0" animBg="1"/>
      <p:bldP spid="36874" grpId="0" animBg="1"/>
      <p:bldP spid="36875" grpId="0" animBg="1"/>
      <p:bldP spid="36876" grpId="0" animBg="1"/>
      <p:bldP spid="36877" grpId="0" animBg="1"/>
      <p:bldP spid="36878" grpId="0" build="p" autoUpdateAnimBg="0"/>
      <p:bldP spid="36880" grpId="0" build="p" autoUpdateAnimBg="0"/>
      <p:bldP spid="36881" grpId="0" build="p" autoUpdateAnimBg="0"/>
      <p:bldP spid="36882" grpId="0" build="p" autoUpdateAnimBg="0"/>
      <p:bldP spid="36883" grpId="0" build="p" autoUpdateAnimBg="0"/>
      <p:bldP spid="36884" grpId="0" build="p" autoUpdateAnimBg="0"/>
      <p:bldP spid="36885" grpId="0" build="p" autoUpdateAnimBg="0"/>
      <p:bldP spid="36886" grpId="0" build="p" autoUpdateAnimBg="0"/>
      <p:bldP spid="3688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Outlets for publications: a hierarchy</a:t>
            </a:r>
            <a:endParaRPr lang="en-GB" altLang="en-US" sz="3200" dirty="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a:t>
            </a:r>
            <a:r>
              <a:rPr lang="en-US" altLang="en-US" sz="2300" b="1" dirty="0" err="1"/>
              <a:t>unrefereed</a:t>
            </a:r>
            <a:endParaRPr lang="en-US" altLang="en-US" sz="2300" b="1" dirty="0"/>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Improving your chances of getting published in journals</a:t>
            </a:r>
          </a:p>
        </p:txBody>
      </p:sp>
    </p:spTree>
    <p:extLst>
      <p:ext uri="{BB962C8B-B14F-4D97-AF65-F5344CB8AC3E}">
        <p14:creationId xmlns:p14="http://schemas.microsoft.com/office/powerpoint/2010/main" val="42919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65BA-8AFF-42BC-9BDC-0B63B04C948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Getting started publishing on assessment in Academic journals</a:t>
            </a:r>
          </a:p>
        </p:txBody>
      </p:sp>
      <p:sp>
        <p:nvSpPr>
          <p:cNvPr id="3" name="Content Placeholder 2">
            <a:extLst>
              <a:ext uri="{FF2B5EF4-FFF2-40B4-BE49-F238E27FC236}">
                <a16:creationId xmlns:a16="http://schemas.microsoft.com/office/drawing/2014/main" id="{FF7A26F3-B749-4EC6-A050-A67B0B4CAF16}"/>
              </a:ext>
            </a:extLst>
          </p:cNvPr>
          <p:cNvSpPr>
            <a:spLocks noGrp="1"/>
          </p:cNvSpPr>
          <p:nvPr>
            <p:ph idx="1"/>
          </p:nvPr>
        </p:nvSpPr>
        <p:spPr/>
        <p:txBody>
          <a:bodyPr/>
          <a:lstStyle/>
          <a:p>
            <a:pPr marL="0" indent="0">
              <a:buNone/>
            </a:pPr>
            <a:r>
              <a:rPr lang="en-GB" sz="2400" b="1" dirty="0"/>
              <a:t>This interactive workshop in (mainly) English and some Spanish will enable participants who are relative novices to publishing about higher education teaching learning and assessment to:</a:t>
            </a:r>
          </a:p>
          <a:p>
            <a:pPr lvl="0"/>
            <a:r>
              <a:rPr lang="en-GB" sz="2400" b="1" dirty="0"/>
              <a:t>​practice all the necessary steps required to complete an article for publication;</a:t>
            </a:r>
          </a:p>
          <a:p>
            <a:pPr lvl="0"/>
            <a:r>
              <a:rPr lang="en-GB" sz="2400" b="1" dirty="0"/>
              <a:t>consider the range of outlets where academics can publish research and good scholarly practice on teaching, learning, assessment and feedback;</a:t>
            </a:r>
          </a:p>
          <a:p>
            <a:pPr lvl="0"/>
            <a:r>
              <a:rPr lang="en-GB" sz="2400" b="1" dirty="0"/>
              <a:t>review appropriate styles, registers and language for journal publications;</a:t>
            </a:r>
          </a:p>
          <a:p>
            <a:pPr lvl="0"/>
            <a:r>
              <a:rPr lang="en-GB" sz="2400" b="1" dirty="0"/>
              <a:t>utilise some simple processes to draft, redraft and complete a journal article.</a:t>
            </a:r>
          </a:p>
          <a:p>
            <a:endParaRPr lang="en-GB" dirty="0"/>
          </a:p>
        </p:txBody>
      </p:sp>
    </p:spTree>
    <p:extLst>
      <p:ext uri="{BB962C8B-B14F-4D97-AF65-F5344CB8AC3E}">
        <p14:creationId xmlns:p14="http://schemas.microsoft.com/office/powerpoint/2010/main" val="1349544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Good advice to help you maximise your chances of publication:</a:t>
            </a:r>
            <a:endParaRPr lang="en-GB" altLang="en-US" sz="3200" dirty="0"/>
          </a:p>
        </p:txBody>
      </p:sp>
      <p:sp>
        <p:nvSpPr>
          <p:cNvPr id="36867" name="Content Placeholder 4"/>
          <p:cNvSpPr>
            <a:spLocks noGrp="1"/>
          </p:cNvSpPr>
          <p:nvPr>
            <p:ph idx="1"/>
          </p:nvPr>
        </p:nvSpPr>
        <p:spPr/>
        <p:txBody>
          <a:bodyPr/>
          <a:lstStyle/>
          <a:p>
            <a:r>
              <a:rPr lang="en-US" altLang="en-US" b="1" dirty="0"/>
              <a:t>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3A16-1754-45EC-A8AD-F8513CA6964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Getting feedback on your work</a:t>
            </a:r>
          </a:p>
        </p:txBody>
      </p:sp>
      <p:sp>
        <p:nvSpPr>
          <p:cNvPr id="3" name="Content Placeholder 2">
            <a:extLst>
              <a:ext uri="{FF2B5EF4-FFF2-40B4-BE49-F238E27FC236}">
                <a16:creationId xmlns:a16="http://schemas.microsoft.com/office/drawing/2014/main" id="{EB336C9C-248D-4277-91D7-1B64B51F2461}"/>
              </a:ext>
            </a:extLst>
          </p:cNvPr>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a:p>
            <a:endParaRPr lang="en-GB" dirty="0"/>
          </a:p>
        </p:txBody>
      </p:sp>
    </p:spTree>
    <p:extLst>
      <p:ext uri="{BB962C8B-B14F-4D97-AF65-F5344CB8AC3E}">
        <p14:creationId xmlns:p14="http://schemas.microsoft.com/office/powerpoint/2010/main" val="517769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2566966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3052581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extLst>
      <p:ext uri="{BB962C8B-B14F-4D97-AF65-F5344CB8AC3E}">
        <p14:creationId xmlns:p14="http://schemas.microsoft.com/office/powerpoint/2010/main" val="2593116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1723763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The ‘ten damn fool questions’ method of getting started...</a:t>
            </a:r>
            <a:endParaRPr lang="en-GB" altLang="en-US" sz="3200" dirty="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1BA060-D0F3-4D8D-925A-77525408A76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the right journal for me?</a:t>
            </a:r>
          </a:p>
        </p:txBody>
      </p:sp>
      <p:sp>
        <p:nvSpPr>
          <p:cNvPr id="4" name="Content Placeholder 3">
            <a:extLst>
              <a:ext uri="{FF2B5EF4-FFF2-40B4-BE49-F238E27FC236}">
                <a16:creationId xmlns:a16="http://schemas.microsoft.com/office/drawing/2014/main" id="{F75D7123-7837-4985-BFF5-E0E6E1DF4CD5}"/>
              </a:ext>
            </a:extLst>
          </p:cNvPr>
          <p:cNvSpPr>
            <a:spLocks noGrp="1"/>
          </p:cNvSpPr>
          <p:nvPr>
            <p:ph idx="1"/>
          </p:nvPr>
        </p:nvSpPr>
        <p:spPr/>
        <p:txBody>
          <a:bodyPr/>
          <a:lstStyle/>
          <a:p>
            <a:pPr marL="0" lvl="0" indent="0">
              <a:buNone/>
            </a:pPr>
            <a:r>
              <a:rPr lang="en-GB" sz="2800" b="1" dirty="0"/>
              <a:t>You need to make some realistic choices based on your publishing plan:</a:t>
            </a:r>
          </a:p>
          <a:p>
            <a:pPr lvl="0"/>
            <a:r>
              <a:rPr lang="en-GB" sz="2800" b="1" dirty="0"/>
              <a:t>High impact factor journal or getting a foot on the ladder?</a:t>
            </a:r>
          </a:p>
          <a:p>
            <a:pPr lvl="0"/>
            <a:r>
              <a:rPr lang="en-GB" sz="2800" b="1" dirty="0"/>
              <a:t>A long-established or a less well-known one?</a:t>
            </a:r>
          </a:p>
          <a:p>
            <a:pPr lvl="0"/>
            <a:r>
              <a:rPr lang="en-GB" sz="2800" b="1" dirty="0"/>
              <a:t>Single nation or international?</a:t>
            </a:r>
          </a:p>
          <a:p>
            <a:pPr lvl="0"/>
            <a:r>
              <a:rPr lang="en-GB" sz="2800" b="1" dirty="0"/>
              <a:t>Paper or electronic?</a:t>
            </a:r>
          </a:p>
          <a:p>
            <a:pPr lvl="0"/>
            <a:r>
              <a:rPr lang="en-GB" sz="2800" b="1" dirty="0"/>
              <a:t>A practically-orientated or a more theoretical one?</a:t>
            </a:r>
          </a:p>
          <a:p>
            <a:pPr lvl="0"/>
            <a:r>
              <a:rPr lang="en-GB" sz="2800" b="1" dirty="0"/>
              <a:t>One that prefers qualitative or quantitative articles?</a:t>
            </a:r>
          </a:p>
          <a:p>
            <a:endParaRPr lang="en-GB" b="1" dirty="0"/>
          </a:p>
        </p:txBody>
      </p:sp>
    </p:spTree>
    <p:extLst>
      <p:ext uri="{BB962C8B-B14F-4D97-AF65-F5344CB8AC3E}">
        <p14:creationId xmlns:p14="http://schemas.microsoft.com/office/powerpoint/2010/main" val="4255723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BAFD-F17E-4128-B25C-A9BCEF6657A0}"/>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might impact on your decision:</a:t>
            </a:r>
          </a:p>
        </p:txBody>
      </p:sp>
      <p:sp>
        <p:nvSpPr>
          <p:cNvPr id="3" name="Content Placeholder 2">
            <a:extLst>
              <a:ext uri="{FF2B5EF4-FFF2-40B4-BE49-F238E27FC236}">
                <a16:creationId xmlns:a16="http://schemas.microsoft.com/office/drawing/2014/main" id="{2E9B0F03-603A-4FBF-AD0D-2AA540B58942}"/>
              </a:ext>
            </a:extLst>
          </p:cNvPr>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Pressure to publish only in high-impact journals;</a:t>
            </a:r>
          </a:p>
          <a:p>
            <a:r>
              <a:rPr lang="en-GB" sz="2800" b="1" dirty="0"/>
              <a:t>The extent to which you are in a hurry;</a:t>
            </a:r>
          </a:p>
          <a:p>
            <a:r>
              <a:rPr lang="en-GB" sz="2800" b="1" dirty="0"/>
              <a:t>Advice from colleagues/mentors about how innovative this work is;</a:t>
            </a:r>
          </a:p>
          <a:p>
            <a:r>
              <a:rPr lang="en-GB" sz="2800" b="1" dirty="0"/>
              <a:t>Whether you or your mentor has any contacts within an editorial team.</a:t>
            </a:r>
          </a:p>
          <a:p>
            <a:endParaRPr lang="en-GB" sz="2800" b="1" dirty="0"/>
          </a:p>
        </p:txBody>
      </p:sp>
    </p:spTree>
    <p:extLst>
      <p:ext uri="{BB962C8B-B14F-4D97-AF65-F5344CB8AC3E}">
        <p14:creationId xmlns:p14="http://schemas.microsoft.com/office/powerpoint/2010/main" val="3954633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0A3-C618-4860-A407-EE269BD3569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Publishing in journals</a:t>
            </a:r>
          </a:p>
        </p:txBody>
      </p:sp>
      <p:sp>
        <p:nvSpPr>
          <p:cNvPr id="3" name="Content Placeholder 2">
            <a:extLst>
              <a:ext uri="{FF2B5EF4-FFF2-40B4-BE49-F238E27FC236}">
                <a16:creationId xmlns:a16="http://schemas.microsoft.com/office/drawing/2014/main" id="{47D0CDA9-ACCD-4F32-8980-48C7C653B5AF}"/>
              </a:ext>
            </a:extLst>
          </p:cNvPr>
          <p:cNvSpPr>
            <a:spLocks noGrp="1"/>
          </p:cNvSpPr>
          <p:nvPr>
            <p:ph idx="1"/>
          </p:nvPr>
        </p:nvSpPr>
        <p:spPr/>
        <p:txBody>
          <a:bodyPr/>
          <a:lstStyle/>
          <a:p>
            <a:r>
              <a:rPr lang="en-GB" b="1" dirty="0"/>
              <a:t>All academics want/need to publish in journals but this can be a daunting task;</a:t>
            </a:r>
          </a:p>
          <a:p>
            <a:r>
              <a:rPr lang="en-GB" b="1" dirty="0"/>
              <a:t>Getting into high quality refereed journals is the ambition of most people, but this is difficult to achieve;</a:t>
            </a:r>
          </a:p>
          <a:p>
            <a:r>
              <a:rPr lang="en-GB" b="1" dirty="0"/>
              <a:t>This workshop explores how you can maximise your potential to do this, without underplaying the challenges you will face.</a:t>
            </a:r>
          </a:p>
        </p:txBody>
      </p:sp>
    </p:spTree>
    <p:extLst>
      <p:ext uri="{BB962C8B-B14F-4D97-AF65-F5344CB8AC3E}">
        <p14:creationId xmlns:p14="http://schemas.microsoft.com/office/powerpoint/2010/main" val="365527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457200" y="122237"/>
            <a:ext cx="7543800" cy="1290637"/>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rgbClr val="FF0000"/>
                </a:solidFill>
              </a:rPr>
              <a:t>Behavioural habits: </a:t>
            </a:r>
          </a:p>
          <a:p>
            <a:pPr marL="0" indent="0">
              <a:buNone/>
            </a:pPr>
            <a:r>
              <a:rPr lang="en-GB" b="1" dirty="0"/>
              <a:t>my everyday academic writing habits are: </a:t>
            </a:r>
          </a:p>
          <a:p>
            <a:pPr marL="0" indent="0">
              <a:buNone/>
            </a:pPr>
            <a:r>
              <a:rPr lang="en-GB" b="1" dirty="0"/>
              <a:t>9-10	excellent, I am a highly productive writer.</a:t>
            </a:r>
          </a:p>
          <a:p>
            <a:pPr marL="0" indent="0">
              <a:buNone/>
            </a:pPr>
            <a:r>
              <a:rPr lang="en-GB" b="1" dirty="0"/>
              <a:t>6-8	good but uneven.</a:t>
            </a:r>
          </a:p>
          <a:p>
            <a:pPr marL="0" indent="0">
              <a:buNone/>
            </a:pPr>
            <a:r>
              <a:rPr lang="en-GB" b="1" dirty="0"/>
              <a:t>3-5	unsatisfactory.</a:t>
            </a:r>
          </a:p>
          <a:p>
            <a:pPr marL="0" indent="0">
              <a:buNone/>
            </a:pPr>
            <a:r>
              <a:rPr lang="en-GB" b="1" dirty="0"/>
              <a:t>1-2	terrible, I feel unproductive most of the time.</a:t>
            </a:r>
          </a:p>
        </p:txBody>
      </p:sp>
    </p:spTree>
    <p:extLst>
      <p:ext uri="{BB962C8B-B14F-4D97-AF65-F5344CB8AC3E}">
        <p14:creationId xmlns:p14="http://schemas.microsoft.com/office/powerpoint/2010/main" val="4013316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are looking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Most common problems editors experience with manuscripts received...</a:t>
            </a:r>
            <a:endParaRPr lang="en-GB" altLang="en-US" sz="3200" dirty="0"/>
          </a:p>
        </p:txBody>
      </p:sp>
      <p:sp>
        <p:nvSpPr>
          <p:cNvPr id="34819" name="Rectangle 3"/>
          <p:cNvSpPr>
            <a:spLocks noGrp="1" noChangeArrowheads="1"/>
          </p:cNvSpPr>
          <p:nvPr>
            <p:ph type="body" idx="1"/>
          </p:nvPr>
        </p:nvSpPr>
        <p:spPr/>
        <p:txBody>
          <a:bodyPr/>
          <a:lstStyle/>
          <a:p>
            <a:pPr eaLnBrk="1" hangingPunct="1"/>
            <a:r>
              <a:rPr lang="en-US" altLang="en-US" b="1"/>
              <a:t>slight, trivial or low-quality work/research.</a:t>
            </a:r>
          </a:p>
          <a:p>
            <a:pPr eaLnBrk="1" hangingPunct="1"/>
            <a:r>
              <a:rPr lang="en-US" altLang="en-US" b="1"/>
              <a:t>inappropriate subject for journal.</a:t>
            </a:r>
          </a:p>
          <a:p>
            <a:pPr eaLnBrk="1" hangingPunct="1"/>
            <a:r>
              <a:rPr lang="en-US" altLang="en-US" b="1"/>
              <a:t>poor quality of writing.</a:t>
            </a:r>
          </a:p>
          <a:p>
            <a:pPr eaLnBrk="1" hangingPunct="1"/>
            <a:r>
              <a:rPr lang="en-US" altLang="en-US" b="1"/>
              <a:t>failure to follow author guidelines.</a:t>
            </a:r>
          </a:p>
          <a:p>
            <a:pPr eaLnBrk="1" hangingPunct="1"/>
            <a:r>
              <a:rPr lang="en-US" altLang="en-US" b="1"/>
              <a:t>presentation/appearance/format.</a:t>
            </a:r>
          </a:p>
          <a:p>
            <a:pPr eaLnBrk="1" hangingPunct="1"/>
            <a:endParaRPr lang="en-GB" altLang="en-US"/>
          </a:p>
        </p:txBody>
      </p:sp>
    </p:spTree>
    <p:extLst>
      <p:ext uri="{BB962C8B-B14F-4D97-AF65-F5344CB8AC3E}">
        <p14:creationId xmlns:p14="http://schemas.microsoft.com/office/powerpoint/2010/main" val="834062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Writing in journals: some suggestions...</a:t>
            </a:r>
            <a:endParaRPr lang="en-GB" altLang="en-US" sz="3200" dirty="0"/>
          </a:p>
        </p:txBody>
      </p:sp>
      <p:sp>
        <p:nvSpPr>
          <p:cNvPr id="37891" name="Rectangle 3"/>
          <p:cNvSpPr>
            <a:spLocks noGrp="1" noChangeArrowheads="1"/>
          </p:cNvSpPr>
          <p:nvPr>
            <p:ph type="body" idx="1"/>
          </p:nvPr>
        </p:nvSpPr>
        <p:spPr/>
        <p:txBody>
          <a:bodyPr/>
          <a:lstStyle/>
          <a:p>
            <a:pPr eaLnBrk="1" hangingPunct="1"/>
            <a:r>
              <a:rPr lang="en-US" altLang="en-US" b="1" dirty="0"/>
              <a:t>Never publish in a vacuum: know where you are aiming to publish your work by carefully reviewing the available outlets in your field;</a:t>
            </a:r>
          </a:p>
          <a:p>
            <a:pPr eaLnBrk="1" hangingPunct="1"/>
            <a:r>
              <a:rPr lang="en-US" altLang="en-US" b="1" dirty="0"/>
              <a:t>Ask your mentor or research leader which journals would be best for you to target;</a:t>
            </a:r>
          </a:p>
          <a:p>
            <a:pPr eaLnBrk="1" hangingPunct="1"/>
            <a:r>
              <a:rPr lang="en-US" altLang="en-US" b="1" dirty="0"/>
              <a:t>Every journal has its own particular strengths and preferences, so consider whether your work should best be published in a major academic journal, or perhaps some emerging, less prestigious journal.</a:t>
            </a:r>
            <a:endParaRPr lang="en-GB" alt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Writing in journals: some suggestions...</a:t>
            </a:r>
            <a:endParaRPr lang="en-GB" altLang="en-US" sz="3200" dirty="0"/>
          </a:p>
        </p:txBody>
      </p:sp>
      <p:sp>
        <p:nvSpPr>
          <p:cNvPr id="38915" name="Rectangle 3"/>
          <p:cNvSpPr>
            <a:spLocks noGrp="1" noChangeArrowheads="1"/>
          </p:cNvSpPr>
          <p:nvPr>
            <p:ph type="body" idx="1"/>
          </p:nvPr>
        </p:nvSpPr>
        <p:spPr/>
        <p:txBody>
          <a:bodyPr/>
          <a:lstStyle/>
          <a:p>
            <a:pPr eaLnBrk="1" hangingPunct="1"/>
            <a:r>
              <a:rPr lang="en-US" altLang="en-US" sz="2400" b="1" dirty="0"/>
              <a:t>Some material has a more practical than academic bias. You may consider a practitioners’ journal to be the appropriate vehicle for a particular piece rather than a strictly academic journal;</a:t>
            </a:r>
          </a:p>
          <a:p>
            <a:pPr eaLnBrk="1" hangingPunct="1"/>
            <a:r>
              <a:rPr lang="en-US" altLang="en-US" sz="2400" b="1" dirty="0"/>
              <a:t>It may be that your work has a particular specialist audience, and that it is best placed in a specialist journal;</a:t>
            </a:r>
          </a:p>
          <a:p>
            <a:pPr eaLnBrk="1" hangingPunct="1"/>
            <a:r>
              <a:rPr lang="en-US" altLang="en-US" sz="2400" b="1" dirty="0"/>
              <a:t>Assess what may be attractive to the editor of a journal in the light of recent trends in the publication. Some topics move rapidly in and out of fashion;</a:t>
            </a:r>
          </a:p>
          <a:p>
            <a:pPr eaLnBrk="1" hangingPunct="1"/>
            <a:r>
              <a:rPr lang="en-US" altLang="en-US" sz="2400" b="1" dirty="0"/>
              <a:t>Assess realistically whether you can match up to the demands of a target journal.</a:t>
            </a:r>
          </a:p>
          <a:p>
            <a:pPr eaLnBrk="1" hangingPunct="1"/>
            <a:endParaRPr lang="en-GB" alt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AFAD-552F-4B87-BCD5-B73D5F0570AA}"/>
              </a:ext>
            </a:extLst>
          </p:cNvPr>
          <p:cNvSpPr>
            <a:spLocks noGrp="1"/>
          </p:cNvSpPr>
          <p:nvPr>
            <p:ph type="title"/>
          </p:nvPr>
        </p:nvSpPr>
        <p:spPr>
          <a:xfrm>
            <a:off x="250825" y="188913"/>
            <a:ext cx="8713788" cy="28775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does the editorial process work?</a:t>
            </a:r>
          </a:p>
        </p:txBody>
      </p:sp>
      <p:sp>
        <p:nvSpPr>
          <p:cNvPr id="3" name="Content Placeholder 2">
            <a:extLst>
              <a:ext uri="{FF2B5EF4-FFF2-40B4-BE49-F238E27FC236}">
                <a16:creationId xmlns:a16="http://schemas.microsoft.com/office/drawing/2014/main" id="{38229912-0E52-4ECA-9CC3-4D2BF22DB93B}"/>
              </a:ext>
            </a:extLst>
          </p:cNvPr>
          <p:cNvSpPr>
            <a:spLocks noGrp="1"/>
          </p:cNvSpPr>
          <p:nvPr>
            <p:ph idx="1"/>
          </p:nvPr>
        </p:nvSpPr>
        <p:spPr>
          <a:xfrm>
            <a:off x="107504" y="548680"/>
            <a:ext cx="9036496" cy="5174780"/>
          </a:xfrm>
        </p:spPr>
        <p:txBody>
          <a:bodyPr/>
          <a:lstStyle/>
          <a:p>
            <a:pPr lvl="0"/>
            <a:r>
              <a:rPr lang="en-GB" sz="2100" b="1" dirty="0"/>
              <a:t>You having decided that your work is ready, you submit your material (normally online nowadays);</a:t>
            </a:r>
          </a:p>
          <a:p>
            <a:pPr lvl="0"/>
            <a:r>
              <a:rPr lang="en-GB" sz="2100" b="1" dirty="0"/>
              <a:t>An editor or an editorial assistant gives it a first scrutiny based on the title and the abstract, and decides whether your article fits the journal’s requirements;</a:t>
            </a:r>
          </a:p>
          <a:p>
            <a:pPr lvl="0"/>
            <a:r>
              <a:rPr lang="en-GB" sz="2100" b="1" dirty="0"/>
              <a:t>If it does, two or more reviewers are allocated, normally with around a three-week turnaround time (if not, you should get an immediate rejection);</a:t>
            </a:r>
          </a:p>
          <a:p>
            <a:pPr lvl="0"/>
            <a:r>
              <a:rPr lang="en-GB" sz="2100" b="1" dirty="0"/>
              <a:t>The editor or editorial assistant looks at what the reviewers have said to see if there is consensus, either to publish as it stands (very rare), publish with minor revisions (much more common), publish it with major revisions (also pretty common), to ask you to do more work without any assurance of acceptance (not unusual) or reject (also not unusual). If there is no consensus, they may seek a further reviewer, or the editor may take on this role herself/himself;</a:t>
            </a:r>
          </a:p>
          <a:p>
            <a:pPr lvl="0"/>
            <a:r>
              <a:rPr lang="en-GB" sz="2100" b="1" dirty="0"/>
              <a:t>For anything other than an outright rejection or an instant acceptance, the response to you has to be crafted by the editor or editorial assistant which can also take considerable time.</a:t>
            </a:r>
          </a:p>
          <a:p>
            <a:endParaRPr lang="en-GB" sz="2100" b="1" dirty="0"/>
          </a:p>
        </p:txBody>
      </p:sp>
    </p:spTree>
    <p:extLst>
      <p:ext uri="{BB962C8B-B14F-4D97-AF65-F5344CB8AC3E}">
        <p14:creationId xmlns:p14="http://schemas.microsoft.com/office/powerpoint/2010/main" val="307340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3"/>
          <p:cNvSpPr>
            <a:spLocks noGrp="1"/>
          </p:cNvSpPr>
          <p:nvPr>
            <p:ph type="title"/>
          </p:nvPr>
        </p:nvSpPr>
        <p:spPr>
          <a:xfrm>
            <a:off x="457200" y="152400"/>
            <a:ext cx="7543800" cy="53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0" hangingPunct="0"/>
            <a:r>
              <a:rPr lang="en-GB" altLang="en-US" sz="3200" dirty="0"/>
              <a:t>From dissertation to publication</a:t>
            </a:r>
          </a:p>
        </p:txBody>
      </p:sp>
      <p:graphicFrame>
        <p:nvGraphicFramePr>
          <p:cNvPr id="6" name="Table 5"/>
          <p:cNvGraphicFramePr>
            <a:graphicFrameLocks noGrp="1"/>
          </p:cNvGraphicFramePr>
          <p:nvPr/>
        </p:nvGraphicFramePr>
        <p:xfrm>
          <a:off x="304800" y="609600"/>
          <a:ext cx="8686800" cy="6288088"/>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92">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1778437">
                <a:tc>
                  <a:txBody>
                    <a:bodyPr/>
                    <a:lstStyle/>
                    <a:p>
                      <a:r>
                        <a:rPr lang="en-GB" sz="1800" b="1" dirty="0"/>
                        <a:t>1</a:t>
                      </a:r>
                    </a:p>
                  </a:txBody>
                  <a:tcPr marT="45723" marB="45723"/>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sz="1800" b="1" dirty="0"/>
                    </a:p>
                  </a:txBody>
                  <a:tcPr marT="45723" marB="45723"/>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sz="1800" b="1" dirty="0"/>
                    </a:p>
                  </a:txBody>
                  <a:tcPr marT="45723" marB="45723"/>
                </a:tc>
                <a:extLst>
                  <a:ext uri="{0D108BD9-81ED-4DB2-BD59-A6C34878D82A}">
                    <a16:rowId xmlns:a16="http://schemas.microsoft.com/office/drawing/2014/main" val="10001"/>
                  </a:ext>
                </a:extLst>
              </a:tr>
              <a:tr h="2340698">
                <a:tc>
                  <a:txBody>
                    <a:bodyPr/>
                    <a:lstStyle/>
                    <a:p>
                      <a:r>
                        <a:rPr lang="en-GB" sz="1800" b="1" dirty="0"/>
                        <a:t>2</a:t>
                      </a:r>
                    </a:p>
                  </a:txBody>
                  <a:tcPr marT="45723" marB="45723"/>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sz="1800" b="1" dirty="0"/>
                    </a:p>
                  </a:txBody>
                  <a:tcPr marT="45723" marB="45723"/>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sz="1800" b="1" dirty="0"/>
                    </a:p>
                  </a:txBody>
                  <a:tcPr marT="45723" marB="45723"/>
                </a:tc>
                <a:extLst>
                  <a:ext uri="{0D108BD9-81ED-4DB2-BD59-A6C34878D82A}">
                    <a16:rowId xmlns:a16="http://schemas.microsoft.com/office/drawing/2014/main" val="10002"/>
                  </a:ext>
                </a:extLst>
              </a:tr>
              <a:tr h="1737461">
                <a:tc>
                  <a:txBody>
                    <a:bodyPr/>
                    <a:lstStyle/>
                    <a:p>
                      <a:r>
                        <a:rPr lang="en-GB" sz="1800" b="1" dirty="0"/>
                        <a:t>3</a:t>
                      </a:r>
                    </a:p>
                  </a:txBody>
                  <a:tcPr marT="45723" marB="45723"/>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sz="1800" b="1" dirty="0"/>
                    </a:p>
                  </a:txBody>
                  <a:tcPr marT="45723" marB="45723"/>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sz="1800" b="1" dirty="0"/>
                    </a:p>
                  </a:txBody>
                  <a:tcPr marT="45723" marB="45723"/>
                </a:tc>
                <a:extLst>
                  <a:ext uri="{0D108BD9-81ED-4DB2-BD59-A6C34878D82A}">
                    <a16:rowId xmlns:a16="http://schemas.microsoft.com/office/drawing/2014/main" val="1000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5" name="Table 4"/>
          <p:cNvGraphicFramePr>
            <a:graphicFrameLocks noGrp="1"/>
          </p:cNvGraphicFramePr>
          <p:nvPr/>
        </p:nvGraphicFramePr>
        <p:xfrm>
          <a:off x="304800" y="609600"/>
          <a:ext cx="8686800" cy="590232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45">
                <a:tc>
                  <a:txBody>
                    <a:bodyPr/>
                    <a:lstStyle/>
                    <a:p>
                      <a:endParaRPr lang="en-GB" sz="1800" b="1" dirty="0"/>
                    </a:p>
                  </a:txBody>
                  <a:tcPr marT="45718" marB="45718"/>
                </a:tc>
                <a:tc>
                  <a:txBody>
                    <a:bodyPr/>
                    <a:lstStyle/>
                    <a:p>
                      <a:r>
                        <a:rPr lang="en-GB" sz="1800" b="1" dirty="0"/>
                        <a:t>Do:</a:t>
                      </a:r>
                    </a:p>
                  </a:txBody>
                  <a:tcPr marT="45718" marB="45718"/>
                </a:tc>
                <a:tc>
                  <a:txBody>
                    <a:bodyPr/>
                    <a:lstStyle/>
                    <a:p>
                      <a:r>
                        <a:rPr lang="en-GB" sz="1800" b="1" dirty="0"/>
                        <a:t>Do not:</a:t>
                      </a:r>
                    </a:p>
                  </a:txBody>
                  <a:tcPr marT="45718" marB="45718"/>
                </a:tc>
                <a:extLst>
                  <a:ext uri="{0D108BD9-81ED-4DB2-BD59-A6C34878D82A}">
                    <a16:rowId xmlns:a16="http://schemas.microsoft.com/office/drawing/2014/main" val="10000"/>
                  </a:ext>
                </a:extLst>
              </a:tr>
              <a:tr h="1462965">
                <a:tc>
                  <a:txBody>
                    <a:bodyPr/>
                    <a:lstStyle/>
                    <a:p>
                      <a:r>
                        <a:rPr lang="en-GB" sz="1800" b="1" dirty="0"/>
                        <a:t>4</a:t>
                      </a:r>
                    </a:p>
                  </a:txBody>
                  <a:tcPr marT="45718" marB="45718"/>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sz="1800" b="1" dirty="0"/>
                    </a:p>
                  </a:txBody>
                  <a:tcPr marT="45718" marB="45718"/>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sz="1800" b="1" dirty="0"/>
                    </a:p>
                  </a:txBody>
                  <a:tcPr marT="45718" marB="45718"/>
                </a:tc>
                <a:extLst>
                  <a:ext uri="{0D108BD9-81ED-4DB2-BD59-A6C34878D82A}">
                    <a16:rowId xmlns:a16="http://schemas.microsoft.com/office/drawing/2014/main" val="10001"/>
                  </a:ext>
                </a:extLst>
              </a:tr>
              <a:tr h="1447726">
                <a:tc>
                  <a:txBody>
                    <a:bodyPr/>
                    <a:lstStyle/>
                    <a:p>
                      <a:r>
                        <a:rPr lang="en-GB" sz="1800" b="1" dirty="0"/>
                        <a:t>5</a:t>
                      </a:r>
                    </a:p>
                  </a:txBody>
                  <a:tcPr marT="45718" marB="45718"/>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sz="1800" b="1" dirty="0"/>
                    </a:p>
                  </a:txBody>
                  <a:tcPr marT="45718" marB="45718"/>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sz="1800" b="1" dirty="0"/>
                    </a:p>
                  </a:txBody>
                  <a:tcPr marT="45718" marB="45718"/>
                </a:tc>
                <a:extLst>
                  <a:ext uri="{0D108BD9-81ED-4DB2-BD59-A6C34878D82A}">
                    <a16:rowId xmlns:a16="http://schemas.microsoft.com/office/drawing/2014/main" val="10002"/>
                  </a:ext>
                </a:extLst>
              </a:tr>
              <a:tr h="2560189">
                <a:tc>
                  <a:txBody>
                    <a:bodyPr/>
                    <a:lstStyle/>
                    <a:p>
                      <a:r>
                        <a:rPr lang="en-GB" sz="1800" b="1" dirty="0"/>
                        <a:t>6</a:t>
                      </a:r>
                    </a:p>
                  </a:txBody>
                  <a:tcPr marT="45718" marB="45718"/>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sz="1800" b="1" dirty="0"/>
                    </a:p>
                  </a:txBody>
                  <a:tcPr marT="45718" marB="45718"/>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sz="1800" b="1" dirty="0"/>
                    </a:p>
                  </a:txBody>
                  <a:tcPr marT="45718" marB="45718"/>
                </a:tc>
                <a:extLst>
                  <a:ext uri="{0D108BD9-81ED-4DB2-BD59-A6C34878D82A}">
                    <a16:rowId xmlns:a16="http://schemas.microsoft.com/office/drawing/2014/main" val="10003"/>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71817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514">
                <a:tc>
                  <a:txBody>
                    <a:bodyPr/>
                    <a:lstStyle/>
                    <a:p>
                      <a:endParaRPr lang="en-GB" sz="1800" b="1" dirty="0"/>
                    </a:p>
                  </a:txBody>
                  <a:tcPr marT="45725" marB="45725"/>
                </a:tc>
                <a:tc>
                  <a:txBody>
                    <a:bodyPr/>
                    <a:lstStyle/>
                    <a:p>
                      <a:r>
                        <a:rPr lang="en-GB" sz="1800" b="1" dirty="0"/>
                        <a:t>Do:</a:t>
                      </a:r>
                    </a:p>
                  </a:txBody>
                  <a:tcPr marT="45725" marB="45725"/>
                </a:tc>
                <a:tc>
                  <a:txBody>
                    <a:bodyPr/>
                    <a:lstStyle/>
                    <a:p>
                      <a:r>
                        <a:rPr lang="en-GB" sz="1800" b="1" dirty="0"/>
                        <a:t>Do not:</a:t>
                      </a:r>
                    </a:p>
                  </a:txBody>
                  <a:tcPr marT="45725" marB="45725"/>
                </a:tc>
                <a:extLst>
                  <a:ext uri="{0D108BD9-81ED-4DB2-BD59-A6C34878D82A}">
                    <a16:rowId xmlns:a16="http://schemas.microsoft.com/office/drawing/2014/main" val="10000"/>
                  </a:ext>
                </a:extLst>
              </a:tr>
              <a:tr h="2011899">
                <a:tc>
                  <a:txBody>
                    <a:bodyPr/>
                    <a:lstStyle/>
                    <a:p>
                      <a:r>
                        <a:rPr lang="en-GB" sz="1800" b="1" dirty="0"/>
                        <a:t>7</a:t>
                      </a:r>
                    </a:p>
                  </a:txBody>
                  <a:tcPr marT="45725" marB="45725"/>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sz="1800" b="1" dirty="0"/>
                    </a:p>
                  </a:txBody>
                  <a:tcPr marT="45725" marB="45725"/>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sz="1800" b="1" dirty="0"/>
                    </a:p>
                  </a:txBody>
                  <a:tcPr marT="45725" marB="45725"/>
                </a:tc>
                <a:extLst>
                  <a:ext uri="{0D108BD9-81ED-4DB2-BD59-A6C34878D82A}">
                    <a16:rowId xmlns:a16="http://schemas.microsoft.com/office/drawing/2014/main" val="10001"/>
                  </a:ext>
                </a:extLst>
              </a:tr>
              <a:tr h="1737549">
                <a:tc>
                  <a:txBody>
                    <a:bodyPr/>
                    <a:lstStyle/>
                    <a:p>
                      <a:r>
                        <a:rPr lang="en-GB" sz="1800" b="1" dirty="0"/>
                        <a:t>8</a:t>
                      </a:r>
                    </a:p>
                  </a:txBody>
                  <a:tcPr marT="45725" marB="45725"/>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sz="1800" b="1" dirty="0"/>
                    </a:p>
                  </a:txBody>
                  <a:tcPr marT="45725" marB="45725"/>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sz="1800" b="1" dirty="0"/>
                    </a:p>
                  </a:txBody>
                  <a:tcPr marT="45725" marB="45725"/>
                </a:tc>
                <a:extLst>
                  <a:ext uri="{0D108BD9-81ED-4DB2-BD59-A6C34878D82A}">
                    <a16:rowId xmlns:a16="http://schemas.microsoft.com/office/drawing/2014/main" val="10002"/>
                  </a:ext>
                </a:extLst>
              </a:tr>
              <a:tr h="1537213">
                <a:tc>
                  <a:txBody>
                    <a:bodyPr/>
                    <a:lstStyle/>
                    <a:p>
                      <a:r>
                        <a:rPr lang="en-GB" sz="1800" b="1" dirty="0"/>
                        <a:t>9</a:t>
                      </a:r>
                    </a:p>
                  </a:txBody>
                  <a:tcPr marT="45725" marB="45725"/>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sz="1800" b="1" dirty="0"/>
                    </a:p>
                  </a:txBody>
                  <a:tcPr marT="45725" marB="45725"/>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sz="1800" b="1" dirty="0"/>
                    </a:p>
                  </a:txBody>
                  <a:tcPr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551488"/>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19">
                <a:tc>
                  <a:txBody>
                    <a:bodyPr/>
                    <a:lstStyle/>
                    <a:p>
                      <a:endParaRPr lang="en-GB" sz="1800" b="1" dirty="0"/>
                    </a:p>
                  </a:txBody>
                  <a:tcPr marT="45715" marB="45715"/>
                </a:tc>
                <a:tc>
                  <a:txBody>
                    <a:bodyPr/>
                    <a:lstStyle/>
                    <a:p>
                      <a:r>
                        <a:rPr lang="en-GB" sz="1800" b="1" dirty="0"/>
                        <a:t>Do:</a:t>
                      </a:r>
                    </a:p>
                  </a:txBody>
                  <a:tcPr marT="45715" marB="45715"/>
                </a:tc>
                <a:tc>
                  <a:txBody>
                    <a:bodyPr/>
                    <a:lstStyle/>
                    <a:p>
                      <a:r>
                        <a:rPr lang="en-GB" sz="1800" b="1" dirty="0"/>
                        <a:t>Do not:</a:t>
                      </a:r>
                    </a:p>
                  </a:txBody>
                  <a:tcPr marT="45715" marB="45715"/>
                </a:tc>
                <a:extLst>
                  <a:ext uri="{0D108BD9-81ED-4DB2-BD59-A6C34878D82A}">
                    <a16:rowId xmlns:a16="http://schemas.microsoft.com/office/drawing/2014/main" val="10000"/>
                  </a:ext>
                </a:extLst>
              </a:tr>
              <a:tr h="2011456">
                <a:tc>
                  <a:txBody>
                    <a:bodyPr/>
                    <a:lstStyle/>
                    <a:p>
                      <a:r>
                        <a:rPr lang="en-GB" sz="1800" b="1" dirty="0"/>
                        <a:t>10</a:t>
                      </a:r>
                    </a:p>
                  </a:txBody>
                  <a:tcPr marT="45715" marB="45715"/>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sz="1800" b="1" dirty="0"/>
                    </a:p>
                  </a:txBody>
                  <a:tcPr marT="45715" marB="45715"/>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sz="1800" b="1" dirty="0"/>
                    </a:p>
                  </a:txBody>
                  <a:tcPr marT="45715" marB="45715"/>
                </a:tc>
                <a:extLst>
                  <a:ext uri="{0D108BD9-81ED-4DB2-BD59-A6C34878D82A}">
                    <a16:rowId xmlns:a16="http://schemas.microsoft.com/office/drawing/2014/main" val="10001"/>
                  </a:ext>
                </a:extLst>
              </a:tr>
              <a:tr h="3108613">
                <a:tc>
                  <a:txBody>
                    <a:bodyPr/>
                    <a:lstStyle/>
                    <a:p>
                      <a:r>
                        <a:rPr lang="en-GB" sz="1800" b="1" dirty="0"/>
                        <a:t>11</a:t>
                      </a:r>
                    </a:p>
                  </a:txBody>
                  <a:tcPr marT="45715" marB="45715"/>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sz="1800" b="1" dirty="0"/>
                    </a:p>
                  </a:txBody>
                  <a:tcPr marT="45715" marB="45715"/>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sz="1800" b="1" dirty="0"/>
                    </a:p>
                  </a:txBody>
                  <a:tcPr marT="45715" marB="45715"/>
                </a:tc>
                <a:extLst>
                  <a:ext uri="{0D108BD9-81ED-4DB2-BD59-A6C34878D82A}">
                    <a16:rowId xmlns:a16="http://schemas.microsoft.com/office/drawing/2014/main" val="10002"/>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003800"/>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96">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2286152">
                <a:tc>
                  <a:txBody>
                    <a:bodyPr/>
                    <a:lstStyle/>
                    <a:p>
                      <a:r>
                        <a:rPr lang="en-GB" sz="1800" b="1" dirty="0"/>
                        <a:t>12</a:t>
                      </a: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sz="1800" b="1" dirty="0"/>
                    </a:p>
                    <a:p>
                      <a:endParaRPr lang="en-GB" sz="1800" b="1" dirty="0"/>
                    </a:p>
                  </a:txBody>
                  <a:tcPr marT="45723" marB="45723"/>
                </a:tc>
                <a:extLst>
                  <a:ext uri="{0D108BD9-81ED-4DB2-BD59-A6C34878D82A}">
                    <a16:rowId xmlns:a16="http://schemas.microsoft.com/office/drawing/2014/main" val="10001"/>
                  </a:ext>
                </a:extLst>
              </a:tr>
              <a:tr h="2286152">
                <a:tc>
                  <a:txBody>
                    <a:bodyPr/>
                    <a:lstStyle/>
                    <a:p>
                      <a:r>
                        <a:rPr lang="en-GB" sz="1800" b="1" dirty="0"/>
                        <a:t>13</a:t>
                      </a:r>
                    </a:p>
                  </a:txBody>
                  <a:tcPr marT="45723" marB="45723"/>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sz="1800" b="1" dirty="0"/>
                    </a:p>
                  </a:txBody>
                  <a:tcPr marT="45723" marB="45723"/>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sz="1800" b="1" dirty="0"/>
                    </a:p>
                  </a:txBody>
                  <a:tcPr marT="45723" marB="45723"/>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628650" y="365127"/>
            <a:ext cx="7886700" cy="903634"/>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rgbClr val="FF0000"/>
                </a:solidFill>
              </a:rPr>
              <a:t>Artisanal habits: </a:t>
            </a:r>
          </a:p>
          <a:p>
            <a:pPr marL="0" indent="0">
              <a:buNone/>
            </a:pPr>
            <a:r>
              <a:rPr lang="en-GB" b="1" dirty="0"/>
              <a:t>my skills as an academic writer are: </a:t>
            </a:r>
          </a:p>
          <a:p>
            <a:pPr marL="898525" indent="-898525">
              <a:buNone/>
            </a:pPr>
            <a:r>
              <a:rPr lang="en-GB" b="1" dirty="0"/>
              <a:t>9-10	highly developed, I am confident in my ability to write clearly and well.</a:t>
            </a:r>
          </a:p>
          <a:p>
            <a:pPr marL="898525" indent="-898525">
              <a:buNone/>
            </a:pPr>
            <a:r>
              <a:rPr lang="en-GB" b="1" dirty="0"/>
              <a:t>6-8	moderate.</a:t>
            </a:r>
          </a:p>
          <a:p>
            <a:pPr marL="898525" indent="-898525">
              <a:buNone/>
            </a:pPr>
            <a:r>
              <a:rPr lang="en-GB" b="1" dirty="0"/>
              <a:t>3-5	underdeveloped.</a:t>
            </a:r>
          </a:p>
          <a:p>
            <a:pPr marL="898525" indent="-898525">
              <a:buNone/>
            </a:pPr>
            <a:r>
              <a:rPr lang="en-GB" b="1" dirty="0"/>
              <a:t>1-2	very weak; other people seem to be much more competent writers than I am.</a:t>
            </a:r>
          </a:p>
        </p:txBody>
      </p:sp>
    </p:spTree>
    <p:extLst>
      <p:ext uri="{BB962C8B-B14F-4D97-AF65-F5344CB8AC3E}">
        <p14:creationId xmlns:p14="http://schemas.microsoft.com/office/powerpoint/2010/main" val="18954179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5" name="Table 4"/>
          <p:cNvGraphicFramePr>
            <a:graphicFrameLocks noGrp="1"/>
          </p:cNvGraphicFramePr>
          <p:nvPr/>
        </p:nvGraphicFramePr>
        <p:xfrm>
          <a:off x="304800" y="609600"/>
          <a:ext cx="8686800" cy="4454526"/>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38">
                <a:tc>
                  <a:txBody>
                    <a:bodyPr/>
                    <a:lstStyle/>
                    <a:p>
                      <a:endParaRPr lang="en-GB" sz="1800" b="1" dirty="0"/>
                    </a:p>
                  </a:txBody>
                  <a:tcPr marT="45717" marB="45717"/>
                </a:tc>
                <a:tc>
                  <a:txBody>
                    <a:bodyPr/>
                    <a:lstStyle/>
                    <a:p>
                      <a:r>
                        <a:rPr lang="en-GB" sz="1800" b="1" dirty="0"/>
                        <a:t>Do:</a:t>
                      </a:r>
                    </a:p>
                  </a:txBody>
                  <a:tcPr marT="45717" marB="45717"/>
                </a:tc>
                <a:tc>
                  <a:txBody>
                    <a:bodyPr/>
                    <a:lstStyle/>
                    <a:p>
                      <a:r>
                        <a:rPr lang="en-GB" sz="1800" b="1" dirty="0"/>
                        <a:t>Do not:</a:t>
                      </a:r>
                    </a:p>
                  </a:txBody>
                  <a:tcPr marT="45717" marB="45717"/>
                </a:tc>
                <a:extLst>
                  <a:ext uri="{0D108BD9-81ED-4DB2-BD59-A6C34878D82A}">
                    <a16:rowId xmlns:a16="http://schemas.microsoft.com/office/drawing/2014/main" val="10000"/>
                  </a:ext>
                </a:extLst>
              </a:tr>
              <a:tr h="2011544">
                <a:tc>
                  <a:txBody>
                    <a:bodyPr/>
                    <a:lstStyle/>
                    <a:p>
                      <a:r>
                        <a:rPr lang="en-GB" sz="1800" b="1" dirty="0"/>
                        <a:t>14</a:t>
                      </a:r>
                    </a:p>
                  </a:txBody>
                  <a:tcPr marT="45717" marB="45717"/>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sz="1800" b="1" dirty="0"/>
                    </a:p>
                  </a:txBody>
                  <a:tcPr marT="45717" marB="45717"/>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sz="1800" b="1" dirty="0"/>
                    </a:p>
                    <a:p>
                      <a:endParaRPr lang="en-GB" sz="1800" b="1" dirty="0"/>
                    </a:p>
                  </a:txBody>
                  <a:tcPr marT="45717" marB="45717"/>
                </a:tc>
                <a:extLst>
                  <a:ext uri="{0D108BD9-81ED-4DB2-BD59-A6C34878D82A}">
                    <a16:rowId xmlns:a16="http://schemas.microsoft.com/office/drawing/2014/main" val="10001"/>
                  </a:ext>
                </a:extLst>
              </a:tr>
              <a:tr h="2011544">
                <a:tc>
                  <a:txBody>
                    <a:bodyPr/>
                    <a:lstStyle/>
                    <a:p>
                      <a:r>
                        <a:rPr lang="en-GB" sz="1800" b="1" dirty="0"/>
                        <a:t>15</a:t>
                      </a:r>
                    </a:p>
                  </a:txBody>
                  <a:tcPr marT="45717" marB="45717"/>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sz="1800" b="1" dirty="0"/>
                    </a:p>
                  </a:txBody>
                  <a:tcPr marT="45717" marB="45717"/>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sz="1800" b="1" dirty="0"/>
                    </a:p>
                  </a:txBody>
                  <a:tcPr marT="45717" marB="45717"/>
                </a:tc>
                <a:extLst>
                  <a:ext uri="{0D108BD9-81ED-4DB2-BD59-A6C34878D82A}">
                    <a16:rowId xmlns:a16="http://schemas.microsoft.com/office/drawing/2014/main" val="10002"/>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When writing an abstract</a:t>
            </a:r>
          </a:p>
        </p:txBody>
      </p:sp>
      <p:sp>
        <p:nvSpPr>
          <p:cNvPr id="48131" name="Content Placeholder 4"/>
          <p:cNvSpPr>
            <a:spLocks noGrp="1"/>
          </p:cNvSpPr>
          <p:nvPr>
            <p:ph idx="1"/>
          </p:nvPr>
        </p:nvSpPr>
        <p:spPr>
          <a:xfrm>
            <a:off x="304800" y="1371600"/>
            <a:ext cx="8534400" cy="4957763"/>
          </a:xfrm>
        </p:spPr>
        <p:txBody>
          <a:bodyPr/>
          <a:lstStyle/>
          <a:p>
            <a:r>
              <a:rPr lang="en-GB" altLang="en-US" sz="2400" b="1" dirty="0"/>
              <a:t>Write this at the very end of the article production process;</a:t>
            </a:r>
          </a:p>
          <a:p>
            <a:r>
              <a:rPr lang="en-GB" altLang="en-US" sz="2400" b="1" dirty="0"/>
              <a:t>Summarise briefly what you set out to achieve, your research methods and your key findings;</a:t>
            </a:r>
          </a:p>
          <a:p>
            <a:r>
              <a:rPr lang="en-GB" altLang="en-US" sz="2400" b="1" dirty="0"/>
              <a:t>Look at abstracts within the target journal so you can emulate their style, scope and length. Some journals have a prescribed format for abstracts which you must follow using their on-line form</a:t>
            </a:r>
          </a:p>
          <a:p>
            <a:r>
              <a:rPr lang="en-GB" altLang="en-US" sz="2400" b="1" dirty="0"/>
              <a:t>Scientific journals normally use short sentences but social science journals use longer more complex ones;</a:t>
            </a:r>
          </a:p>
          <a:p>
            <a:r>
              <a:rPr lang="en-GB" altLang="en-US" sz="2400" b="1" dirty="0"/>
              <a:t>Seek peer review from a more experienced colleague as abstracts really matter.</a:t>
            </a:r>
          </a:p>
          <a:p>
            <a:endParaRPr lang="en-GB" alt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A useful tool to help you calculate ratings at </a:t>
            </a:r>
            <a:r>
              <a:rPr lang="en-GB" altLang="en-US" sz="3200" dirty="0">
                <a:hlinkClick r:id="rId2"/>
              </a:rPr>
              <a:t>http://www.scimagojr.com/index.php</a:t>
            </a:r>
            <a:endParaRPr lang="en-GB" altLang="en-US" sz="3200" dirty="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a:t>
            </a:r>
            <a:r>
              <a:rPr lang="en-GB" altLang="en-US" sz="2400" b="1" dirty="0" err="1"/>
              <a:t>etc</a:t>
            </a:r>
            <a:r>
              <a:rPr lang="en-GB" altLang="en-US" sz="24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F30436-107D-4E5E-A0D4-5D33867FF1AF}"/>
              </a:ext>
            </a:extLst>
          </p:cNvPr>
          <p:cNvSpPr>
            <a:spLocks noGrp="1"/>
          </p:cNvSpPr>
          <p:nvPr>
            <p:ph type="title"/>
          </p:nvPr>
        </p:nvSpPr>
        <p:spPr>
          <a:xfrm>
            <a:off x="457200" y="122239"/>
            <a:ext cx="7543800" cy="6424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Why it’s good to co-author</a:t>
            </a:r>
          </a:p>
        </p:txBody>
      </p:sp>
      <p:sp useBgFill="1">
        <p:nvSpPr>
          <p:cNvPr id="4" name="Content Placeholder 3">
            <a:extLst>
              <a:ext uri="{FF2B5EF4-FFF2-40B4-BE49-F238E27FC236}">
                <a16:creationId xmlns:a16="http://schemas.microsoft.com/office/drawing/2014/main" id="{EF9FE3C3-0C4F-4F96-9036-63D6E8F33804}"/>
              </a:ext>
            </a:extLst>
          </p:cNvPr>
          <p:cNvSpPr>
            <a:spLocks noGrp="1"/>
          </p:cNvSpPr>
          <p:nvPr>
            <p:ph idx="1"/>
          </p:nvPr>
        </p:nvSpPr>
        <p:spPr>
          <a:xfrm>
            <a:off x="269081" y="764705"/>
            <a:ext cx="8605838" cy="4743450"/>
          </a:xfrm>
        </p:spPr>
        <p:txBody>
          <a:bodyPr/>
          <a:lstStyle/>
          <a:p>
            <a:r>
              <a:rPr lang="en-GB" sz="2400" b="1" dirty="0"/>
              <a:t>Brainstorming the first ideas together can be really powerful and can generate more ideas than you could on your own.</a:t>
            </a:r>
          </a:p>
          <a:p>
            <a:pPr lvl="0"/>
            <a:r>
              <a:rPr lang="en-GB" sz="2400" b="1" dirty="0"/>
              <a:t>A writing partner (or two) can provide incentives to stay on task (you might not want to let them down, or you might be frightened of their reaction if you don’t deliver!).</a:t>
            </a:r>
          </a:p>
          <a:p>
            <a:pPr lvl="0"/>
            <a:r>
              <a:rPr lang="en-GB" sz="2400" b="1" dirty="0"/>
              <a:t>It’s great to have a second pair of eyes looking at something, because they can spot gaps that you might have missed.</a:t>
            </a:r>
          </a:p>
          <a:p>
            <a:pPr lvl="0"/>
            <a:r>
              <a:rPr lang="en-GB" sz="2400" b="1" dirty="0"/>
              <a:t>Two people often have a better data set to draw on than one, and each is likely to bring a different knowledge base and variety of reference sources to the partnership.</a:t>
            </a:r>
          </a:p>
          <a:p>
            <a:pPr lvl="0"/>
            <a:r>
              <a:rPr lang="en-GB" sz="2400" b="1" dirty="0"/>
              <a:t>Often each co-author brings different strengths to the task (e.g. one might be better at fine detail, the other at creative ways of tackling things, or one might be a great originator of ideas, the other a ‘finisher’). Longstanding friendships (and even marriages) can result.</a:t>
            </a:r>
          </a:p>
          <a:p>
            <a:endParaRPr lang="en-GB" sz="3600" b="1" dirty="0"/>
          </a:p>
        </p:txBody>
      </p:sp>
    </p:spTree>
    <p:extLst>
      <p:ext uri="{BB962C8B-B14F-4D97-AF65-F5344CB8AC3E}">
        <p14:creationId xmlns:p14="http://schemas.microsoft.com/office/powerpoint/2010/main" val="29677495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35BC-E8BC-4D9A-A29D-58F29D8E994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disadvantages of co-authoring</a:t>
            </a:r>
          </a:p>
        </p:txBody>
      </p:sp>
      <p:sp>
        <p:nvSpPr>
          <p:cNvPr id="3" name="Content Placeholder 2">
            <a:extLst>
              <a:ext uri="{FF2B5EF4-FFF2-40B4-BE49-F238E27FC236}">
                <a16:creationId xmlns:a16="http://schemas.microsoft.com/office/drawing/2014/main" id="{5AFF566E-8B75-407D-A4E5-EC2968135694}"/>
              </a:ext>
            </a:extLst>
          </p:cNvPr>
          <p:cNvSpPr>
            <a:spLocks noGrp="1"/>
          </p:cNvSpPr>
          <p:nvPr>
            <p:ph idx="1"/>
          </p:nvPr>
        </p:nvSpPr>
        <p:spPr>
          <a:xfrm>
            <a:off x="269081" y="1196975"/>
            <a:ext cx="8605838" cy="4886741"/>
          </a:xfrm>
        </p:spPr>
        <p:txBody>
          <a:bodyPr/>
          <a:lstStyle/>
          <a:p>
            <a:r>
              <a:rPr lang="en-GB" sz="2100" b="1" dirty="0"/>
              <a:t>Sometimes you find that you have really different ideas of what you are trying to achieve, paradigms, intentions, work rates, attitudes to deadlines, standards etc., and you may end up ‘splitting up for artistic reasons’ as musicians say!</a:t>
            </a:r>
          </a:p>
          <a:p>
            <a:pPr lvl="0"/>
            <a:r>
              <a:rPr lang="en-GB" sz="2100" b="1" dirty="0"/>
              <a:t>If you fall out badly, it can harm extant relationships with one another.</a:t>
            </a:r>
          </a:p>
          <a:p>
            <a:pPr lvl="0"/>
            <a:r>
              <a:rPr lang="en-GB" sz="2100" b="1" dirty="0"/>
              <a:t>Your institution may not like or value your work if you co-author with someone from a different HEI or country, particularly if it is a REF-able output.</a:t>
            </a:r>
          </a:p>
          <a:p>
            <a:pPr lvl="0"/>
            <a:r>
              <a:rPr lang="en-GB" sz="2100" b="1" dirty="0"/>
              <a:t>Some co-authors are ungenerous and want to hog the limelight, gain lead author status when they don’t deserve it and even steal your ideas. Be cautious about people who eye up your data set or findings, as presented at conferences, in a predatory way and seek to co-author with you. </a:t>
            </a:r>
          </a:p>
          <a:p>
            <a:pPr lvl="0"/>
            <a:r>
              <a:rPr lang="en-GB" sz="2100" b="1" dirty="0"/>
              <a:t>Always weigh up the benefits of working with a more established co-author: are they genuinely trying to help you on your way, or are they ‘harvesting’ material selfishly?</a:t>
            </a:r>
          </a:p>
          <a:p>
            <a:endParaRPr lang="en-GB" sz="2100" b="1" dirty="0"/>
          </a:p>
        </p:txBody>
      </p:sp>
    </p:spTree>
    <p:extLst>
      <p:ext uri="{BB962C8B-B14F-4D97-AF65-F5344CB8AC3E}">
        <p14:creationId xmlns:p14="http://schemas.microsoft.com/office/powerpoint/2010/main" val="3761067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F733-1B74-46EF-B61D-4EC573DBBFED}"/>
              </a:ext>
            </a:extLst>
          </p:cNvPr>
          <p:cNvSpPr>
            <a:spLocks noGrp="1"/>
          </p:cNvSpPr>
          <p:nvPr>
            <p:ph type="title"/>
          </p:nvPr>
        </p:nvSpPr>
        <p:spPr>
          <a:xfrm>
            <a:off x="457200" y="122239"/>
            <a:ext cx="7543800" cy="570458"/>
          </a:xfrm>
        </p:spPr>
        <p:txBody>
          <a:bodyPr/>
          <a:lstStyle/>
          <a:p>
            <a:r>
              <a:rPr lang="en-GB" sz="3200" dirty="0"/>
              <a:t>Guidelines for potential co-authors</a:t>
            </a:r>
          </a:p>
        </p:txBody>
      </p:sp>
      <p:sp>
        <p:nvSpPr>
          <p:cNvPr id="3" name="Content Placeholder 2">
            <a:extLst>
              <a:ext uri="{FF2B5EF4-FFF2-40B4-BE49-F238E27FC236}">
                <a16:creationId xmlns:a16="http://schemas.microsoft.com/office/drawing/2014/main" id="{7A925557-A270-4201-BC22-53B73687D080}"/>
              </a:ext>
            </a:extLst>
          </p:cNvPr>
          <p:cNvSpPr>
            <a:spLocks noGrp="1"/>
          </p:cNvSpPr>
          <p:nvPr>
            <p:ph idx="1"/>
          </p:nvPr>
        </p:nvSpPr>
        <p:spPr>
          <a:xfrm>
            <a:off x="269081" y="908720"/>
            <a:ext cx="8605838" cy="4670425"/>
          </a:xfrm>
        </p:spPr>
        <p:txBody>
          <a:bodyPr/>
          <a:lstStyle/>
          <a:p>
            <a:pPr lvl="0"/>
            <a:r>
              <a:rPr lang="en-GB" sz="2300" b="1" dirty="0"/>
              <a:t>Sort out ground rules well in advance, including sharing of work, order of authors, how you allocate percentages of input for REF or other reasons, and so on.</a:t>
            </a:r>
          </a:p>
          <a:p>
            <a:pPr lvl="0"/>
            <a:r>
              <a:rPr lang="en-GB" sz="2300" b="1" dirty="0"/>
              <a:t>Agree before you start writing, (but after extensive discussion) which journal or publisher you are targeting, whether you will use footnotes, what referencing style you will use, what kind of language/tone/ register you will jointly write in;</a:t>
            </a:r>
          </a:p>
          <a:p>
            <a:pPr lvl="0"/>
            <a:r>
              <a:rPr lang="en-GB" sz="2300" b="1" dirty="0"/>
              <a:t>Be realistic about timelines and what you can achieve, and have contingency plans when things go wrong (as they inevitably will);</a:t>
            </a:r>
          </a:p>
          <a:p>
            <a:pPr lvl="0"/>
            <a:r>
              <a:rPr lang="en-GB" sz="2300" b="1" dirty="0"/>
              <a:t>Have in place an exit strategy for if you do abort the publication (i.e. who owns what for use separately in other publications);</a:t>
            </a:r>
          </a:p>
          <a:p>
            <a:pPr lvl="0"/>
            <a:r>
              <a:rPr lang="en-GB" sz="2300" b="1" dirty="0"/>
              <a:t>Don’t try to co-author with too many people: it just becomes unmanageable if you have too many others to consult;</a:t>
            </a:r>
          </a:p>
          <a:p>
            <a:pPr lvl="0"/>
            <a:r>
              <a:rPr lang="en-GB" sz="2300" b="1" dirty="0"/>
              <a:t>However the writing goes, do plan an end of publication celebration! </a:t>
            </a:r>
          </a:p>
          <a:p>
            <a:endParaRPr lang="en-GB" sz="2300" b="1" dirty="0"/>
          </a:p>
        </p:txBody>
      </p:sp>
    </p:spTree>
    <p:extLst>
      <p:ext uri="{BB962C8B-B14F-4D97-AF65-F5344CB8AC3E}">
        <p14:creationId xmlns:p14="http://schemas.microsoft.com/office/powerpoint/2010/main" val="3963756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4E79-56CE-491E-BD98-05F20F5BBD3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Networking to improve your publication success</a:t>
            </a:r>
          </a:p>
        </p:txBody>
      </p:sp>
      <p:sp>
        <p:nvSpPr>
          <p:cNvPr id="3" name="Content Placeholder 2">
            <a:extLst>
              <a:ext uri="{FF2B5EF4-FFF2-40B4-BE49-F238E27FC236}">
                <a16:creationId xmlns:a16="http://schemas.microsoft.com/office/drawing/2014/main" id="{F0686190-6A3A-4DE4-836D-ABEEC759F54D}"/>
              </a:ext>
            </a:extLst>
          </p:cNvPr>
          <p:cNvSpPr>
            <a:spLocks noGrp="1"/>
          </p:cNvSpPr>
          <p:nvPr>
            <p:ph idx="1"/>
          </p:nvPr>
        </p:nvSpPr>
        <p:spPr>
          <a:xfrm>
            <a:off x="457200" y="1196975"/>
            <a:ext cx="8229600" cy="4789488"/>
          </a:xfrm>
        </p:spPr>
        <p:txBody>
          <a:bodyPr/>
          <a:lstStyle/>
          <a:p>
            <a:pPr lvl="0"/>
            <a:r>
              <a:rPr lang="en-GB" sz="2400" b="1" dirty="0"/>
              <a:t>Go to conferences and meet people: talk to publishers on book stands who may be the commissioning editor for one of the series they are showing, talk to people over dinner and in the lunch queue, go to workshops on related themes to yours and actively look for co-authors or project collaborators.</a:t>
            </a:r>
          </a:p>
          <a:p>
            <a:pPr lvl="0"/>
            <a:r>
              <a:rPr lang="en-GB" sz="2400" b="1" dirty="0"/>
              <a:t>Use electronic networks to find out what people are doing: (my favourite lists are the SEDA, NTF and PF </a:t>
            </a:r>
            <a:r>
              <a:rPr lang="en-GB" sz="2400" b="1" dirty="0" err="1"/>
              <a:t>Jiscmail</a:t>
            </a:r>
            <a:r>
              <a:rPr lang="en-GB" sz="2400" b="1" dirty="0"/>
              <a:t> lists: what are yours?), and also join in with Tweetchats, and review research fora like </a:t>
            </a:r>
            <a:r>
              <a:rPr lang="en-GB" sz="2400" b="1" dirty="0" err="1"/>
              <a:t>Researchgate</a:t>
            </a:r>
            <a:r>
              <a:rPr lang="en-GB" sz="2400" b="1" dirty="0"/>
              <a:t> or ORCID.</a:t>
            </a:r>
          </a:p>
          <a:p>
            <a:pPr lvl="0"/>
            <a:r>
              <a:rPr lang="en-GB" sz="2400" b="1" dirty="0"/>
              <a:t>Try to achieve a balance between productive networking and hassling: don’t be afraid to contact your heroines/heroes to discuss productive collaboration, but don’t stalk them live or virtually.</a:t>
            </a:r>
          </a:p>
          <a:p>
            <a:endParaRPr lang="en-GB" b="1" dirty="0"/>
          </a:p>
        </p:txBody>
      </p:sp>
    </p:spTree>
    <p:extLst>
      <p:ext uri="{BB962C8B-B14F-4D97-AF65-F5344CB8AC3E}">
        <p14:creationId xmlns:p14="http://schemas.microsoft.com/office/powerpoint/2010/main" val="29541166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411BC-0016-45F0-BB91-53ED676929C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networking tips</a:t>
            </a:r>
          </a:p>
        </p:txBody>
      </p:sp>
      <p:sp>
        <p:nvSpPr>
          <p:cNvPr id="3" name="Content Placeholder 2">
            <a:extLst>
              <a:ext uri="{FF2B5EF4-FFF2-40B4-BE49-F238E27FC236}">
                <a16:creationId xmlns:a16="http://schemas.microsoft.com/office/drawing/2014/main" id="{88597CEC-DADF-48F9-A7EF-4A1793668510}"/>
              </a:ext>
            </a:extLst>
          </p:cNvPr>
          <p:cNvSpPr>
            <a:spLocks noGrp="1"/>
          </p:cNvSpPr>
          <p:nvPr>
            <p:ph idx="1"/>
          </p:nvPr>
        </p:nvSpPr>
        <p:spPr>
          <a:xfrm>
            <a:off x="457200" y="1196975"/>
            <a:ext cx="8229600" cy="4789488"/>
          </a:xfrm>
        </p:spPr>
        <p:txBody>
          <a:bodyPr/>
          <a:lstStyle/>
          <a:p>
            <a:pPr lvl="0"/>
            <a:r>
              <a:rPr lang="en-GB" sz="2800" b="1" dirty="0"/>
              <a:t>Use your mentors to help you find the people you need to talk to: ask them to be generous in sharing their networks with you or at least to make initial contacts for you. Often an introduction really helps and is easy for a ‘guru’ to do.</a:t>
            </a:r>
          </a:p>
          <a:p>
            <a:pPr lvl="0"/>
            <a:r>
              <a:rPr lang="en-GB" sz="2800" b="1" dirty="0"/>
              <a:t>Use your professional body and subject-related networks to seek publication opportunities: frequently that’s how book chapters are sought.</a:t>
            </a:r>
          </a:p>
          <a:p>
            <a:pPr lvl="0"/>
            <a:r>
              <a:rPr lang="en-GB" sz="2800" b="1" dirty="0"/>
              <a:t>Commit to helping your newcomer colleagues join in with networks: paying forward the help you’ve got from colleagues is a professional obligation in our view.</a:t>
            </a:r>
          </a:p>
          <a:p>
            <a:endParaRPr lang="en-GB" sz="3600" b="1" dirty="0"/>
          </a:p>
        </p:txBody>
      </p:sp>
    </p:spTree>
    <p:extLst>
      <p:ext uri="{BB962C8B-B14F-4D97-AF65-F5344CB8AC3E}">
        <p14:creationId xmlns:p14="http://schemas.microsoft.com/office/powerpoint/2010/main" val="27535602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3ABD-2AF7-420D-9D7A-A0523FBE0BC8}"/>
              </a:ext>
            </a:extLst>
          </p:cNvPr>
          <p:cNvSpPr>
            <a:spLocks noGrp="1"/>
          </p:cNvSpPr>
          <p:nvPr>
            <p:ph type="title"/>
          </p:nvPr>
        </p:nvSpPr>
        <p:spPr>
          <a:xfrm>
            <a:off x="468313" y="-24340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Where might you want to network?</a:t>
            </a:r>
          </a:p>
        </p:txBody>
      </p:sp>
      <p:sp>
        <p:nvSpPr>
          <p:cNvPr id="3" name="Content Placeholder 2">
            <a:extLst>
              <a:ext uri="{FF2B5EF4-FFF2-40B4-BE49-F238E27FC236}">
                <a16:creationId xmlns:a16="http://schemas.microsoft.com/office/drawing/2014/main" id="{FAB3C395-8869-45C5-A232-2979F3DFB141}"/>
              </a:ext>
            </a:extLst>
          </p:cNvPr>
          <p:cNvSpPr>
            <a:spLocks noGrp="1"/>
          </p:cNvSpPr>
          <p:nvPr>
            <p:ph idx="1"/>
          </p:nvPr>
        </p:nvSpPr>
        <p:spPr>
          <a:xfrm>
            <a:off x="468313" y="1052736"/>
            <a:ext cx="8229600" cy="51496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Within your institution: who coordinates people interested in writing about learning and teaching?</a:t>
            </a:r>
          </a:p>
          <a:p>
            <a:r>
              <a:rPr lang="en-GB" sz="2800" b="1" dirty="0"/>
              <a:t>In your PSRB: does yours have a strand at its conferences around learning and teaching e.g. BPS?</a:t>
            </a:r>
          </a:p>
          <a:p>
            <a:r>
              <a:rPr lang="en-GB" sz="2800" b="1" dirty="0"/>
              <a:t>Nationally: via organisations including SEDA, SRHE </a:t>
            </a:r>
            <a:r>
              <a:rPr lang="en-GB" sz="2800" b="1" dirty="0" err="1"/>
              <a:t>ALDinHE</a:t>
            </a:r>
            <a:r>
              <a:rPr lang="en-GB" sz="2800" b="1" dirty="0"/>
              <a:t>, ALT etc</a:t>
            </a:r>
          </a:p>
          <a:p>
            <a:r>
              <a:rPr lang="en-GB" sz="2800" b="1" dirty="0"/>
              <a:t>Through AdvanceHE which has a number of specialist networks.</a:t>
            </a:r>
          </a:p>
          <a:p>
            <a:r>
              <a:rPr lang="en-GB" sz="2800" b="1" dirty="0"/>
              <a:t>Electronically: </a:t>
            </a:r>
            <a:r>
              <a:rPr lang="en-GB" sz="2800" b="1" dirty="0" err="1"/>
              <a:t>e.g</a:t>
            </a:r>
            <a:r>
              <a:rPr lang="en-GB" sz="2800" b="1" dirty="0"/>
              <a:t> through #</a:t>
            </a:r>
            <a:r>
              <a:rPr lang="en-GB" sz="2800" b="1" dirty="0" err="1"/>
              <a:t>LTHEchat</a:t>
            </a:r>
            <a:r>
              <a:rPr lang="en-GB" sz="2800" b="1" dirty="0"/>
              <a:t> on Wednesday nights at 8pm or through various webinars (UQ Transforming Assessment webinars);</a:t>
            </a:r>
          </a:p>
          <a:p>
            <a:r>
              <a:rPr lang="en-GB" sz="2800" b="1" dirty="0"/>
              <a:t>Internationally e.g. though IFNTF, </a:t>
            </a:r>
            <a:r>
              <a:rPr lang="en-GB" sz="2800" b="1" dirty="0" err="1"/>
              <a:t>ISoTL</a:t>
            </a:r>
            <a:r>
              <a:rPr lang="en-GB" sz="2800" b="1" dirty="0"/>
              <a:t>.</a:t>
            </a:r>
          </a:p>
        </p:txBody>
      </p:sp>
    </p:spTree>
    <p:extLst>
      <p:ext uri="{BB962C8B-B14F-4D97-AF65-F5344CB8AC3E}">
        <p14:creationId xmlns:p14="http://schemas.microsoft.com/office/powerpoint/2010/main" val="2631903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451736" y="338138"/>
            <a:ext cx="7543800" cy="1074737"/>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rgbClr val="FF0000"/>
                </a:solidFill>
              </a:rPr>
              <a:t>Social habits: </a:t>
            </a:r>
          </a:p>
          <a:p>
            <a:pPr marL="0" indent="0">
              <a:buNone/>
            </a:pPr>
            <a:r>
              <a:rPr lang="en-GB" b="1" dirty="0"/>
              <a:t>I engage in productive conversations with other people about my writing and work-in-progress.</a:t>
            </a:r>
          </a:p>
          <a:p>
            <a:pPr marL="898525" indent="-801688">
              <a:buNone/>
            </a:pPr>
            <a:r>
              <a:rPr lang="en-GB" b="1" dirty="0"/>
              <a:t>9-10	frequently.</a:t>
            </a:r>
          </a:p>
          <a:p>
            <a:pPr marL="898525" indent="-801688">
              <a:buNone/>
            </a:pPr>
            <a:r>
              <a:rPr lang="en-GB" b="1" dirty="0"/>
              <a:t>6-8	occasionally.</a:t>
            </a:r>
          </a:p>
          <a:p>
            <a:pPr marL="898525" indent="-801688">
              <a:buNone/>
            </a:pPr>
            <a:r>
              <a:rPr lang="en-GB" b="1" dirty="0"/>
              <a:t>3-5	rarely.</a:t>
            </a:r>
          </a:p>
          <a:p>
            <a:pPr marL="898525" indent="-801688">
              <a:buNone/>
            </a:pPr>
            <a:r>
              <a:rPr lang="en-GB" b="1" dirty="0"/>
              <a:t>1-2	almost never; I am a ‘lone wolf’ scholar who shows other people my writing only when I reel it is ready to publish.</a:t>
            </a:r>
          </a:p>
        </p:txBody>
      </p:sp>
    </p:spTree>
    <p:extLst>
      <p:ext uri="{BB962C8B-B14F-4D97-AF65-F5344CB8AC3E}">
        <p14:creationId xmlns:p14="http://schemas.microsoft.com/office/powerpoint/2010/main" val="3817341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Linking conference presentations to published outputs</a:t>
            </a:r>
          </a:p>
        </p:txBody>
      </p:sp>
      <p:sp>
        <p:nvSpPr>
          <p:cNvPr id="3" name="Content Placeholder 2"/>
          <p:cNvSpPr>
            <a:spLocks noGrp="1"/>
          </p:cNvSpPr>
          <p:nvPr>
            <p:ph idx="1"/>
          </p:nvPr>
        </p:nvSpPr>
        <p:spPr>
          <a:xfrm>
            <a:off x="448460" y="1196975"/>
            <a:ext cx="8229600" cy="4789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If there is a conference on a topic, it is likely that this is a current area of interest, and this raises the chances of your getting a publication out of it;</a:t>
            </a:r>
          </a:p>
          <a:p>
            <a:r>
              <a:rPr lang="en-GB" sz="2800" b="1" dirty="0"/>
              <a:t>Scan the contents of other sessions to glean ideas that will help your own work;</a:t>
            </a:r>
          </a:p>
          <a:p>
            <a:r>
              <a:rPr lang="en-GB" sz="2800" b="1" dirty="0"/>
              <a:t>Find out if there are plans to have a special issue of the journal linked to the event at which you are speaking, and don’t be embarrassed to hustle to get your paper included;</a:t>
            </a:r>
          </a:p>
          <a:p>
            <a:r>
              <a:rPr lang="en-GB" sz="2800" b="1" dirty="0"/>
              <a:t>Use feedback you received in the session to refine and enhance your thinking before you write the article.</a:t>
            </a:r>
          </a:p>
        </p:txBody>
      </p:sp>
    </p:spTree>
    <p:extLst>
      <p:ext uri="{BB962C8B-B14F-4D97-AF65-F5344CB8AC3E}">
        <p14:creationId xmlns:p14="http://schemas.microsoft.com/office/powerpoint/2010/main" val="3149347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C487-6B7A-41DD-A6E1-92C5AFF17239}"/>
              </a:ext>
            </a:extLst>
          </p:cNvPr>
          <p:cNvSpPr>
            <a:spLocks noGrp="1"/>
          </p:cNvSpPr>
          <p:nvPr>
            <p:ph type="title"/>
          </p:nvPr>
        </p:nvSpPr>
        <p:spPr>
          <a:xfrm>
            <a:off x="457200" y="122238"/>
            <a:ext cx="7543800" cy="5333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Your personal plan of action</a:t>
            </a:r>
          </a:p>
        </p:txBody>
      </p:sp>
      <p:sp>
        <p:nvSpPr>
          <p:cNvPr id="3" name="Content Placeholder 2">
            <a:extLst>
              <a:ext uri="{FF2B5EF4-FFF2-40B4-BE49-F238E27FC236}">
                <a16:creationId xmlns:a16="http://schemas.microsoft.com/office/drawing/2014/main" id="{39959DBC-B54F-48E1-9761-C56F2ADDB94E}"/>
              </a:ext>
            </a:extLst>
          </p:cNvPr>
          <p:cNvSpPr>
            <a:spLocks noGrp="1"/>
          </p:cNvSpPr>
          <p:nvPr>
            <p:ph idx="1"/>
          </p:nvPr>
        </p:nvSpPr>
        <p:spPr>
          <a:xfrm>
            <a:off x="215516" y="655637"/>
            <a:ext cx="8712968" cy="4789488"/>
          </a:xfrm>
        </p:spPr>
        <p:txBody>
          <a:bodyPr/>
          <a:lstStyle/>
          <a:p>
            <a:r>
              <a:rPr lang="en-GB" sz="2200" b="1" dirty="0"/>
              <a:t>This week: Set yourself some small and realistic tasks to achieve which could include, for example, finishing something you’ve already started, doing a literature search, brainstorming a new piece of writing, thinking through some ideas, discussing something with either of us or with a colleague, getting peer feedback, seeking help with references or layout, talking to a potential co-author or whatever will advance your writing activities. </a:t>
            </a:r>
          </a:p>
          <a:p>
            <a:r>
              <a:rPr lang="en-GB" sz="2200" b="1" dirty="0"/>
              <a:t>This month: If you were to allocate four hours a week, what could you do in this time?</a:t>
            </a:r>
          </a:p>
          <a:p>
            <a:r>
              <a:rPr lang="en-GB" sz="2200" b="1" dirty="0"/>
              <a:t>This summer: How many days can you commit to writing? Is it possible to draft and complete ready to send off a whole publication?</a:t>
            </a:r>
          </a:p>
          <a:p>
            <a:r>
              <a:rPr lang="en-GB" sz="2200" b="1" dirty="0"/>
              <a:t>By the end of this year: What realistically could you achieve if you set your mind to it?</a:t>
            </a:r>
          </a:p>
          <a:p>
            <a:pPr marL="0" indent="0">
              <a:buNone/>
            </a:pPr>
            <a:r>
              <a:rPr lang="en-GB" sz="2200" b="1" dirty="0"/>
              <a:t>In each case, when do you expect to complete the task? Who can help you achieve these goals? What might stop you doing it? What steps can you take to stop you being sabotages (or sabotaging yourself!) and how will you know you have been successful?</a:t>
            </a:r>
          </a:p>
          <a:p>
            <a:endParaRPr lang="en-GB" sz="2200" dirty="0"/>
          </a:p>
        </p:txBody>
      </p:sp>
    </p:spTree>
    <p:extLst>
      <p:ext uri="{BB962C8B-B14F-4D97-AF65-F5344CB8AC3E}">
        <p14:creationId xmlns:p14="http://schemas.microsoft.com/office/powerpoint/2010/main" val="37989222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50825" y="1"/>
            <a:ext cx="8713788" cy="83664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Useful references</a:t>
            </a:r>
          </a:p>
        </p:txBody>
      </p:sp>
      <p:sp>
        <p:nvSpPr>
          <p:cNvPr id="51203" name="Rectangle 3"/>
          <p:cNvSpPr>
            <a:spLocks noGrp="1" noChangeArrowheads="1"/>
          </p:cNvSpPr>
          <p:nvPr>
            <p:ph type="body" idx="4294967295"/>
          </p:nvPr>
        </p:nvSpPr>
        <p:spPr>
          <a:xfrm>
            <a:off x="304800" y="836641"/>
            <a:ext cx="8605838" cy="4814444"/>
          </a:xfrm>
        </p:spPr>
        <p:txBody>
          <a:bodyPr/>
          <a:lstStyle/>
          <a:p>
            <a:r>
              <a:rPr lang="en-GB" altLang="en-US" sz="2100" b="1" dirty="0"/>
              <a:t>Black, D. Brown, S. and Race, P. (1998) </a:t>
            </a:r>
            <a:r>
              <a:rPr lang="en-US" altLang="en-US" sz="2100" b="1" i="1" dirty="0"/>
              <a:t>500 Tips for Getting Published</a:t>
            </a:r>
            <a:r>
              <a:rPr lang="en-US" altLang="en-US" sz="2100" b="1" dirty="0"/>
              <a:t>, London: Kogan Page.</a:t>
            </a:r>
            <a:endParaRPr lang="en-GB" altLang="en-US" sz="2100" b="1" dirty="0"/>
          </a:p>
          <a:p>
            <a:r>
              <a:rPr lang="en-GB" altLang="en-US" sz="2100" b="1" dirty="0"/>
              <a:t>Day, A (2008) </a:t>
            </a:r>
            <a:r>
              <a:rPr lang="en-GB" altLang="en-US" sz="2100" b="1" i="1" dirty="0"/>
              <a:t>How to Get Research Published in Journals, </a:t>
            </a:r>
            <a:r>
              <a:rPr lang="en-GB" altLang="en-US" sz="2100" b="1" dirty="0"/>
              <a:t>London: Gower.</a:t>
            </a:r>
          </a:p>
          <a:p>
            <a:r>
              <a:rPr lang="en-US" altLang="en-US" sz="2100" b="1" dirty="0"/>
              <a:t>Fairbairn, G. and Fairbairn, S. (2005) </a:t>
            </a:r>
            <a:r>
              <a:rPr lang="en-US" altLang="en-US" sz="2100" b="1" i="1" dirty="0"/>
              <a:t>Writing your abstract: a guide for would be conference presenters.</a:t>
            </a:r>
            <a:r>
              <a:rPr lang="en-US" altLang="en-US" sz="2100" b="1" dirty="0"/>
              <a:t> Salisbury: APS publishing. </a:t>
            </a:r>
            <a:endParaRPr lang="en-GB" altLang="en-US" sz="2100" b="1" dirty="0"/>
          </a:p>
          <a:p>
            <a:r>
              <a:rPr lang="en-US" altLang="en-US" sz="2100" b="1" dirty="0" err="1"/>
              <a:t>Kamler</a:t>
            </a:r>
            <a:r>
              <a:rPr lang="en-US" altLang="en-US" sz="2100" b="1" dirty="0"/>
              <a:t>, B. and Thomson, P. (2006) </a:t>
            </a:r>
            <a:r>
              <a:rPr lang="en-US" altLang="en-US" sz="2100" b="1" i="1" dirty="0"/>
              <a:t>Helping doctoral students write: pedagogies for supervision, </a:t>
            </a:r>
            <a:r>
              <a:rPr lang="en-US" altLang="en-US" sz="2100" b="1" dirty="0"/>
              <a:t>London: Routledge.</a:t>
            </a:r>
            <a:endParaRPr lang="en-GB" altLang="en-US" sz="2100" b="1" dirty="0"/>
          </a:p>
          <a:p>
            <a:r>
              <a:rPr lang="en-US" altLang="en-US" sz="2100" b="1" dirty="0"/>
              <a:t>Noble, K (1989) </a:t>
            </a:r>
            <a:r>
              <a:rPr lang="en-US" altLang="en-US" sz="2100" b="1" i="1" dirty="0"/>
              <a:t>Publish or Perish: what 23 Journal Editors have to say </a:t>
            </a:r>
            <a:r>
              <a:rPr lang="en-GB" altLang="en-US" sz="2100" b="1" i="1" u="sng" dirty="0">
                <a:hlinkClick r:id="rId2"/>
              </a:rPr>
              <a:t>Studies in Higher Education</a:t>
            </a:r>
            <a:r>
              <a:rPr lang="en-GB" altLang="en-US" sz="2100" b="1" i="1" dirty="0"/>
              <a:t>, Volume </a:t>
            </a:r>
            <a:r>
              <a:rPr lang="en-GB" altLang="en-US" sz="2100" b="1" i="1" u="sng" dirty="0">
                <a:hlinkClick r:id="rId3"/>
              </a:rPr>
              <a:t>14, Issue 1 1989 , pages 97 – 102</a:t>
            </a:r>
            <a:r>
              <a:rPr lang="en-GB" altLang="en-US" sz="2100" b="1" i="1" u="sng" dirty="0"/>
              <a:t>.</a:t>
            </a:r>
            <a:endParaRPr lang="en-GB" altLang="en-US" sz="2100" b="1" dirty="0"/>
          </a:p>
          <a:p>
            <a:r>
              <a:rPr lang="en-GB" altLang="en-US" sz="2100" b="1" dirty="0"/>
              <a:t>Sadler, R. (1984, but multiple subsequent reprints) </a:t>
            </a:r>
            <a:r>
              <a:rPr lang="en-GB" altLang="en-US" sz="2100" b="1" i="1" dirty="0"/>
              <a:t>Up the Publication Road,</a:t>
            </a:r>
            <a:r>
              <a:rPr lang="en-GB" altLang="en-US" sz="2100" b="1" dirty="0"/>
              <a:t> HERDSA Green Guide No 2.</a:t>
            </a:r>
          </a:p>
          <a:p>
            <a:r>
              <a:rPr lang="en-GB" sz="2100" b="1" dirty="0"/>
              <a:t>Sword, H. (2017) </a:t>
            </a:r>
            <a:r>
              <a:rPr lang="en-GB" sz="2100" b="1" i="1" dirty="0"/>
              <a:t>Air &amp; Light &amp; Time &amp; Space – how successful academics write,</a:t>
            </a:r>
            <a:r>
              <a:rPr lang="en-GB" sz="2100" b="1" dirty="0"/>
              <a:t> Massachusetts: Harvard.</a:t>
            </a:r>
            <a:endParaRPr lang="en-GB" altLang="en-US" sz="2100" b="1" dirty="0"/>
          </a:p>
          <a:p>
            <a:r>
              <a:rPr lang="en-GB" altLang="en-US" sz="2100" b="1" dirty="0"/>
              <a:t>Thomson, P. and </a:t>
            </a:r>
            <a:r>
              <a:rPr lang="en-GB" altLang="en-US" sz="2100" b="1" dirty="0" err="1"/>
              <a:t>Kamler</a:t>
            </a:r>
            <a:r>
              <a:rPr lang="en-GB" altLang="en-US" sz="2100" b="1" dirty="0"/>
              <a:t>, B. (2013) </a:t>
            </a:r>
            <a:r>
              <a:rPr lang="en-GB" altLang="en-US" sz="2100" b="1" i="1" dirty="0"/>
              <a:t>Writing for peer reviewed journals, </a:t>
            </a:r>
            <a:r>
              <a:rPr lang="en-GB" altLang="en-US" sz="2100" b="1" dirty="0"/>
              <a:t>London: Routledge.</a:t>
            </a:r>
          </a:p>
          <a:p>
            <a:pPr>
              <a:buFont typeface="Wingdings" panose="05000000000000000000" pitchFamily="2" charset="2"/>
              <a:buNone/>
            </a:pPr>
            <a:r>
              <a:rPr lang="en-GB" altLang="en-US" sz="2100" b="1" dirty="0"/>
              <a:t> </a:t>
            </a:r>
          </a:p>
        </p:txBody>
      </p:sp>
    </p:spTree>
    <p:extLst>
      <p:ext uri="{BB962C8B-B14F-4D97-AF65-F5344CB8AC3E}">
        <p14:creationId xmlns:p14="http://schemas.microsoft.com/office/powerpoint/2010/main" val="46707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457200" y="122238"/>
            <a:ext cx="7543800" cy="1290637"/>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rgbClr val="FF0000"/>
                </a:solidFill>
              </a:rPr>
              <a:t>Emotional habits: </a:t>
            </a:r>
          </a:p>
          <a:p>
            <a:pPr marL="0" indent="0">
              <a:buNone/>
            </a:pPr>
            <a:r>
              <a:rPr lang="en-GB" b="1" dirty="0"/>
              <a:t>When I think about my academic writing, the emotions I feel are: </a:t>
            </a:r>
          </a:p>
          <a:p>
            <a:pPr marL="0" indent="0">
              <a:buNone/>
            </a:pPr>
            <a:r>
              <a:rPr lang="en-GB" b="1" dirty="0"/>
              <a:t>9-10	highly positive.</a:t>
            </a:r>
          </a:p>
          <a:p>
            <a:pPr marL="0" indent="0">
              <a:buNone/>
            </a:pPr>
            <a:r>
              <a:rPr lang="en-GB" b="1" dirty="0"/>
              <a:t>6-8	more positive than negative.</a:t>
            </a:r>
          </a:p>
          <a:p>
            <a:pPr marL="0" indent="0">
              <a:buNone/>
            </a:pPr>
            <a:r>
              <a:rPr lang="en-GB" b="1" dirty="0"/>
              <a:t>3-5	more negative than positive.</a:t>
            </a:r>
          </a:p>
          <a:p>
            <a:pPr marL="0" indent="0">
              <a:buNone/>
            </a:pPr>
            <a:r>
              <a:rPr lang="en-GB" b="1" dirty="0"/>
              <a:t>1-2	strongly negative, I hate to write.</a:t>
            </a:r>
          </a:p>
        </p:txBody>
      </p:sp>
    </p:spTree>
    <p:extLst>
      <p:ext uri="{BB962C8B-B14F-4D97-AF65-F5344CB8AC3E}">
        <p14:creationId xmlns:p14="http://schemas.microsoft.com/office/powerpoint/2010/main" val="732318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amond 4">
            <a:extLst>
              <a:ext uri="{FF2B5EF4-FFF2-40B4-BE49-F238E27FC236}">
                <a16:creationId xmlns:a16="http://schemas.microsoft.com/office/drawing/2014/main" id="{10394E7C-9B46-4E17-B85A-6D70E463E15D}"/>
              </a:ext>
            </a:extLst>
          </p:cNvPr>
          <p:cNvSpPr/>
          <p:nvPr/>
        </p:nvSpPr>
        <p:spPr>
          <a:xfrm>
            <a:off x="1515977" y="533399"/>
            <a:ext cx="6208295" cy="5566611"/>
          </a:xfrm>
          <a:prstGeom prst="diamond">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4632D9FC-7278-4531-B961-8B5CD9302E1C}"/>
              </a:ext>
            </a:extLst>
          </p:cNvPr>
          <p:cNvCxnSpPr>
            <a:cxnSpLocks/>
            <a:stCxn id="5" idx="1"/>
            <a:endCxn id="5" idx="3"/>
          </p:cNvCxnSpPr>
          <p:nvPr/>
        </p:nvCxnSpPr>
        <p:spPr>
          <a:xfrm>
            <a:off x="1515977" y="3316705"/>
            <a:ext cx="62082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3B41A4E-CC60-46EF-9C80-4C551BF2EA61}"/>
              </a:ext>
            </a:extLst>
          </p:cNvPr>
          <p:cNvCxnSpPr>
            <a:stCxn id="5" idx="0"/>
            <a:endCxn id="5" idx="2"/>
          </p:cNvCxnSpPr>
          <p:nvPr/>
        </p:nvCxnSpPr>
        <p:spPr>
          <a:xfrm>
            <a:off x="4620125" y="533399"/>
            <a:ext cx="0" cy="5566611"/>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5B894DC-30D8-4DDE-9763-B8AB586DFE45}"/>
              </a:ext>
            </a:extLst>
          </p:cNvPr>
          <p:cNvSpPr txBox="1"/>
          <p:nvPr/>
        </p:nvSpPr>
        <p:spPr>
          <a:xfrm>
            <a:off x="4443666"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0</a:t>
            </a:r>
          </a:p>
        </p:txBody>
      </p:sp>
      <p:sp>
        <p:nvSpPr>
          <p:cNvPr id="15" name="TextBox 14">
            <a:extLst>
              <a:ext uri="{FF2B5EF4-FFF2-40B4-BE49-F238E27FC236}">
                <a16:creationId xmlns:a16="http://schemas.microsoft.com/office/drawing/2014/main" id="{A522E08A-60C5-488B-8D99-2EEA98D0ACA7}"/>
              </a:ext>
            </a:extLst>
          </p:cNvPr>
          <p:cNvSpPr txBox="1"/>
          <p:nvPr/>
        </p:nvSpPr>
        <p:spPr>
          <a:xfrm>
            <a:off x="4451680" y="1812764"/>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6" name="TextBox 15">
            <a:extLst>
              <a:ext uri="{FF2B5EF4-FFF2-40B4-BE49-F238E27FC236}">
                <a16:creationId xmlns:a16="http://schemas.microsoft.com/office/drawing/2014/main" id="{DBDA26B2-C7A5-4B26-BD7B-EE83A76E686E}"/>
              </a:ext>
            </a:extLst>
          </p:cNvPr>
          <p:cNvSpPr txBox="1"/>
          <p:nvPr/>
        </p:nvSpPr>
        <p:spPr>
          <a:xfrm>
            <a:off x="5835319"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7" name="TextBox 16">
            <a:extLst>
              <a:ext uri="{FF2B5EF4-FFF2-40B4-BE49-F238E27FC236}">
                <a16:creationId xmlns:a16="http://schemas.microsoft.com/office/drawing/2014/main" id="{1EF9AE39-B7C2-42DF-9C29-4AB166108163}"/>
              </a:ext>
            </a:extLst>
          </p:cNvPr>
          <p:cNvSpPr txBox="1"/>
          <p:nvPr/>
        </p:nvSpPr>
        <p:spPr>
          <a:xfrm>
            <a:off x="4451680" y="1770656"/>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8" name="TextBox 17">
            <a:extLst>
              <a:ext uri="{FF2B5EF4-FFF2-40B4-BE49-F238E27FC236}">
                <a16:creationId xmlns:a16="http://schemas.microsoft.com/office/drawing/2014/main" id="{211D5FD9-5207-4D2B-BBDE-713B9FF05F6F}"/>
              </a:ext>
            </a:extLst>
          </p:cNvPr>
          <p:cNvSpPr txBox="1"/>
          <p:nvPr/>
        </p:nvSpPr>
        <p:spPr>
          <a:xfrm>
            <a:off x="3027952" y="3080090"/>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9" name="TextBox 18">
            <a:extLst>
              <a:ext uri="{FF2B5EF4-FFF2-40B4-BE49-F238E27FC236}">
                <a16:creationId xmlns:a16="http://schemas.microsoft.com/office/drawing/2014/main" id="{1A7AF69A-E28B-4080-A92C-A50398D881EB}"/>
              </a:ext>
            </a:extLst>
          </p:cNvPr>
          <p:cNvSpPr txBox="1"/>
          <p:nvPr/>
        </p:nvSpPr>
        <p:spPr>
          <a:xfrm>
            <a:off x="4431623" y="4624141"/>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20" name="TextBox 19">
            <a:extLst>
              <a:ext uri="{FF2B5EF4-FFF2-40B4-BE49-F238E27FC236}">
                <a16:creationId xmlns:a16="http://schemas.microsoft.com/office/drawing/2014/main" id="{D39F3317-D779-4B0B-9C66-7E47E800C161}"/>
              </a:ext>
            </a:extLst>
          </p:cNvPr>
          <p:cNvSpPr txBox="1"/>
          <p:nvPr/>
        </p:nvSpPr>
        <p:spPr>
          <a:xfrm>
            <a:off x="3875335" y="63233"/>
            <a:ext cx="1393330"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rtisanal</a:t>
            </a:r>
          </a:p>
        </p:txBody>
      </p:sp>
      <p:sp>
        <p:nvSpPr>
          <p:cNvPr id="21" name="TextBox 20">
            <a:extLst>
              <a:ext uri="{FF2B5EF4-FFF2-40B4-BE49-F238E27FC236}">
                <a16:creationId xmlns:a16="http://schemas.microsoft.com/office/drawing/2014/main" id="{31E68E61-348A-4891-A3D0-6C5C59545478}"/>
              </a:ext>
            </a:extLst>
          </p:cNvPr>
          <p:cNvSpPr txBox="1"/>
          <p:nvPr/>
        </p:nvSpPr>
        <p:spPr>
          <a:xfrm>
            <a:off x="-76194" y="3080089"/>
            <a:ext cx="1765355"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B</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ehavioural</a:t>
            </a:r>
          </a:p>
        </p:txBody>
      </p:sp>
      <p:sp>
        <p:nvSpPr>
          <p:cNvPr id="22" name="TextBox 21">
            <a:extLst>
              <a:ext uri="{FF2B5EF4-FFF2-40B4-BE49-F238E27FC236}">
                <a16:creationId xmlns:a16="http://schemas.microsoft.com/office/drawing/2014/main" id="{C0DB147C-7711-456B-9499-836AC11A1686}"/>
              </a:ext>
            </a:extLst>
          </p:cNvPr>
          <p:cNvSpPr txBox="1"/>
          <p:nvPr/>
        </p:nvSpPr>
        <p:spPr>
          <a:xfrm>
            <a:off x="3974763" y="6041175"/>
            <a:ext cx="1540806"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E</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motional</a:t>
            </a:r>
          </a:p>
        </p:txBody>
      </p:sp>
      <p:sp>
        <p:nvSpPr>
          <p:cNvPr id="23" name="TextBox 22">
            <a:extLst>
              <a:ext uri="{FF2B5EF4-FFF2-40B4-BE49-F238E27FC236}">
                <a16:creationId xmlns:a16="http://schemas.microsoft.com/office/drawing/2014/main" id="{084A9264-1B5F-4455-A17E-B654450D3DC9}"/>
              </a:ext>
            </a:extLst>
          </p:cNvPr>
          <p:cNvSpPr txBox="1"/>
          <p:nvPr/>
        </p:nvSpPr>
        <p:spPr>
          <a:xfrm>
            <a:off x="7719912" y="3060508"/>
            <a:ext cx="974947"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ocial</a:t>
            </a:r>
          </a:p>
        </p:txBody>
      </p:sp>
    </p:spTree>
    <p:extLst>
      <p:ext uri="{BB962C8B-B14F-4D97-AF65-F5344CB8AC3E}">
        <p14:creationId xmlns:p14="http://schemas.microsoft.com/office/powerpoint/2010/main" val="2003732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Behavioural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carve out time and space for their writing in a striking variety of ways, but they all do it somehow. </a:t>
            </a:r>
          </a:p>
          <a:p>
            <a:pPr marL="0" indent="0">
              <a:buNone/>
            </a:pPr>
            <a:r>
              <a:rPr lang="en-GB" sz="3200" b="1" dirty="0">
                <a:solidFill>
                  <a:srgbClr val="008000"/>
                </a:solidFill>
              </a:rPr>
              <a:t>(Key habits of mind: persistence, determination, passion, pragmatism, ‘grit’.)</a:t>
            </a:r>
          </a:p>
        </p:txBody>
      </p:sp>
    </p:spTree>
    <p:extLst>
      <p:ext uri="{BB962C8B-B14F-4D97-AF65-F5344CB8AC3E}">
        <p14:creationId xmlns:p14="http://schemas.microsoft.com/office/powerpoint/2010/main" val="226400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Artisanal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recognise writing as an artisanal activity that requires ongoing learning, development and skill. </a:t>
            </a:r>
          </a:p>
          <a:p>
            <a:pPr marL="0" indent="0">
              <a:buNone/>
            </a:pPr>
            <a:r>
              <a:rPr lang="en-GB" sz="3200" b="1" dirty="0">
                <a:solidFill>
                  <a:srgbClr val="008000"/>
                </a:solidFill>
              </a:rPr>
              <a:t>(Key habits of mind: creativity, craft, artistry, patience, practice, perfectionism (but not too much), a passion for lifelong learning).</a:t>
            </a:r>
          </a:p>
        </p:txBody>
      </p:sp>
    </p:spTree>
    <p:extLst>
      <p:ext uri="{BB962C8B-B14F-4D97-AF65-F5344CB8AC3E}">
        <p14:creationId xmlns:p14="http://schemas.microsoft.com/office/powerpoint/2010/main" val="284757595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588</TotalTime>
  <Words>4642</Words>
  <Application>Microsoft Office PowerPoint</Application>
  <PresentationFormat>On-screen Show (4:3)</PresentationFormat>
  <Paragraphs>351</Paragraphs>
  <Slides>52</Slides>
  <Notes>8</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52</vt:i4>
      </vt:variant>
    </vt:vector>
  </HeadingPairs>
  <TitlesOfParts>
    <vt:vector size="63" baseType="lpstr">
      <vt:lpstr>Arial</vt:lpstr>
      <vt:lpstr>Calibri</vt:lpstr>
      <vt:lpstr>Comic Sans MS</vt:lpstr>
      <vt:lpstr>Wingdings</vt:lpstr>
      <vt:lpstr>LeedsMet template</vt:lpstr>
      <vt:lpstr>1_LeedsMet template</vt:lpstr>
      <vt:lpstr>2_LeedsMet template</vt:lpstr>
      <vt:lpstr>3_LeedsMet template</vt:lpstr>
      <vt:lpstr>4_LeedsMet template</vt:lpstr>
      <vt:lpstr>5_LeedsMet template</vt:lpstr>
      <vt:lpstr>6_LeedsMet template</vt:lpstr>
      <vt:lpstr>Getting published on assessment, learning and teaching</vt:lpstr>
      <vt:lpstr>Getting started publishing on assessment in Academic journals</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PowerPoint Presentation</vt:lpstr>
      <vt:lpstr>Behavioural habits</vt:lpstr>
      <vt:lpstr>Artisanal habits</vt:lpstr>
      <vt:lpstr>Social habits</vt:lpstr>
      <vt:lpstr>Emotional habits</vt:lpstr>
      <vt:lpstr>Motives for publishing about T&amp;L (1)</vt:lpstr>
      <vt:lpstr>Motives for publishing (2)</vt:lpstr>
      <vt:lpstr>Motives for publishing (3)</vt:lpstr>
      <vt:lpstr>Motives for publishing (4)</vt:lpstr>
      <vt:lpstr>Other reasons</vt:lpstr>
      <vt:lpstr>Getting started: lay an egg...</vt:lpstr>
      <vt:lpstr>Outlets for publications: a hierarchy</vt:lpstr>
      <vt:lpstr>PowerPoint Presentation</vt:lpstr>
      <vt:lpstr>Good advice to help you maximise your chances of publication:</vt:lpstr>
      <vt:lpstr>Getting feedback on your work</vt:lpstr>
      <vt:lpstr>Honing your writing style;</vt:lpstr>
      <vt:lpstr>Persisting in the face of setbacks</vt:lpstr>
      <vt:lpstr>Ten most common reasons for immediately rejecting a manuscript (after Noble)</vt:lpstr>
      <vt:lpstr>You can do it!</vt:lpstr>
      <vt:lpstr>The ‘ten damn fool questions’ method of getting started...</vt:lpstr>
      <vt:lpstr>What is the right journal for me?</vt:lpstr>
      <vt:lpstr>What might impact on your decision:</vt:lpstr>
      <vt:lpstr>Publishing in journals</vt:lpstr>
      <vt:lpstr>Referees and reviewers are looking for the following in manuscripts:</vt:lpstr>
      <vt:lpstr>Most common problems editors experience with manuscripts received...</vt:lpstr>
      <vt:lpstr>Writing in journals: some suggestions...</vt:lpstr>
      <vt:lpstr>Writing in journals: some suggestions...</vt:lpstr>
      <vt:lpstr>How does the editorial process work?</vt:lpstr>
      <vt:lpstr>From dissertation to publication</vt:lpstr>
      <vt:lpstr>PowerPoint Presentation</vt:lpstr>
      <vt:lpstr>PowerPoint Presentation</vt:lpstr>
      <vt:lpstr>PowerPoint Presentation</vt:lpstr>
      <vt:lpstr>PowerPoint Presentation</vt:lpstr>
      <vt:lpstr>PowerPoint Presentation</vt:lpstr>
      <vt:lpstr>When writing an abstract</vt:lpstr>
      <vt:lpstr>How do you evaluate the status and impact of journals?</vt:lpstr>
      <vt:lpstr>A useful tool to help you calculate ratings at http://www.scimagojr.com/index.php</vt:lpstr>
      <vt:lpstr>Why it’s good to co-author</vt:lpstr>
      <vt:lpstr>Some disadvantages of co-authoring</vt:lpstr>
      <vt:lpstr>Guidelines for potential co-authors</vt:lpstr>
      <vt:lpstr>Networking to improve your publication success</vt:lpstr>
      <vt:lpstr>More networking tips</vt:lpstr>
      <vt:lpstr>Where might you want to network?</vt:lpstr>
      <vt:lpstr>Linking conference presentations to published outputs</vt:lpstr>
      <vt:lpstr>Your personal plan of action</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82</cp:revision>
  <dcterms:created xsi:type="dcterms:W3CDTF">2007-03-06T12:05:28Z</dcterms:created>
  <dcterms:modified xsi:type="dcterms:W3CDTF">2019-06-23T18:47:39Z</dcterms:modified>
</cp:coreProperties>
</file>