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 id="2147483805" r:id="rId2"/>
    <p:sldMasterId id="2147483828" r:id="rId3"/>
    <p:sldMasterId id="2147483831" r:id="rId4"/>
  </p:sldMasterIdLst>
  <p:notesMasterIdLst>
    <p:notesMasterId r:id="rId41"/>
  </p:notesMasterIdLst>
  <p:handoutMasterIdLst>
    <p:handoutMasterId r:id="rId42"/>
  </p:handoutMasterIdLst>
  <p:sldIdLst>
    <p:sldId id="844" r:id="rId5"/>
    <p:sldId id="811" r:id="rId6"/>
    <p:sldId id="839" r:id="rId7"/>
    <p:sldId id="639" r:id="rId8"/>
    <p:sldId id="862" r:id="rId9"/>
    <p:sldId id="354" r:id="rId10"/>
    <p:sldId id="256" r:id="rId11"/>
    <p:sldId id="444" r:id="rId12"/>
    <p:sldId id="863" r:id="rId13"/>
    <p:sldId id="858" r:id="rId14"/>
    <p:sldId id="845" r:id="rId15"/>
    <p:sldId id="500" r:id="rId16"/>
    <p:sldId id="424" r:id="rId17"/>
    <p:sldId id="861" r:id="rId18"/>
    <p:sldId id="859" r:id="rId19"/>
    <p:sldId id="871" r:id="rId20"/>
    <p:sldId id="270" r:id="rId21"/>
    <p:sldId id="269" r:id="rId22"/>
    <p:sldId id="864" r:id="rId23"/>
    <p:sldId id="866" r:id="rId24"/>
    <p:sldId id="865" r:id="rId25"/>
    <p:sldId id="860" r:id="rId26"/>
    <p:sldId id="272" r:id="rId27"/>
    <p:sldId id="857" r:id="rId28"/>
    <p:sldId id="847" r:id="rId29"/>
    <p:sldId id="849" r:id="rId30"/>
    <p:sldId id="850" r:id="rId31"/>
    <p:sldId id="851" r:id="rId32"/>
    <p:sldId id="856" r:id="rId33"/>
    <p:sldId id="852" r:id="rId34"/>
    <p:sldId id="853" r:id="rId35"/>
    <p:sldId id="854" r:id="rId36"/>
    <p:sldId id="855" r:id="rId37"/>
    <p:sldId id="796" r:id="rId38"/>
    <p:sldId id="382" r:id="rId39"/>
    <p:sldId id="848" r:id="rId40"/>
  </p:sldIdLst>
  <p:sldSz cx="9144000" cy="6858000" type="screen4x3"/>
  <p:notesSz cx="7010400" cy="9296400"/>
  <p:defaultTextStyle>
    <a:defPPr>
      <a:defRPr lang="en-GB"/>
    </a:defPPr>
    <a:lvl1pPr algn="l" rtl="0" fontAlgn="base">
      <a:spcBef>
        <a:spcPct val="0"/>
      </a:spcBef>
      <a:spcAft>
        <a:spcPct val="0"/>
      </a:spcAft>
      <a:defRPr sz="3100" kern="1200">
        <a:solidFill>
          <a:schemeClr val="tx1"/>
        </a:solidFill>
        <a:latin typeface="Arial" charset="0"/>
        <a:ea typeface="+mn-ea"/>
        <a:cs typeface="+mn-cs"/>
      </a:defRPr>
    </a:lvl1pPr>
    <a:lvl2pPr marL="457200" algn="l" rtl="0" fontAlgn="base">
      <a:spcBef>
        <a:spcPct val="0"/>
      </a:spcBef>
      <a:spcAft>
        <a:spcPct val="0"/>
      </a:spcAft>
      <a:defRPr sz="3100" kern="1200">
        <a:solidFill>
          <a:schemeClr val="tx1"/>
        </a:solidFill>
        <a:latin typeface="Arial" charset="0"/>
        <a:ea typeface="+mn-ea"/>
        <a:cs typeface="+mn-cs"/>
      </a:defRPr>
    </a:lvl2pPr>
    <a:lvl3pPr marL="914400" algn="l" rtl="0" fontAlgn="base">
      <a:spcBef>
        <a:spcPct val="0"/>
      </a:spcBef>
      <a:spcAft>
        <a:spcPct val="0"/>
      </a:spcAft>
      <a:defRPr sz="3100" kern="1200">
        <a:solidFill>
          <a:schemeClr val="tx1"/>
        </a:solidFill>
        <a:latin typeface="Arial" charset="0"/>
        <a:ea typeface="+mn-ea"/>
        <a:cs typeface="+mn-cs"/>
      </a:defRPr>
    </a:lvl3pPr>
    <a:lvl4pPr marL="1371600" algn="l" rtl="0" fontAlgn="base">
      <a:spcBef>
        <a:spcPct val="0"/>
      </a:spcBef>
      <a:spcAft>
        <a:spcPct val="0"/>
      </a:spcAft>
      <a:defRPr sz="3100" kern="1200">
        <a:solidFill>
          <a:schemeClr val="tx1"/>
        </a:solidFill>
        <a:latin typeface="Arial" charset="0"/>
        <a:ea typeface="+mn-ea"/>
        <a:cs typeface="+mn-cs"/>
      </a:defRPr>
    </a:lvl4pPr>
    <a:lvl5pPr marL="1828800" algn="l" rtl="0" fontAlgn="base">
      <a:spcBef>
        <a:spcPct val="0"/>
      </a:spcBef>
      <a:spcAft>
        <a:spcPct val="0"/>
      </a:spcAft>
      <a:defRPr sz="3100" kern="1200">
        <a:solidFill>
          <a:schemeClr val="tx1"/>
        </a:solidFill>
        <a:latin typeface="Arial" charset="0"/>
        <a:ea typeface="+mn-ea"/>
        <a:cs typeface="+mn-cs"/>
      </a:defRPr>
    </a:lvl5pPr>
    <a:lvl6pPr marL="2286000" algn="l" defTabSz="914400" rtl="0" eaLnBrk="1" latinLnBrk="0" hangingPunct="1">
      <a:defRPr sz="3100" kern="1200">
        <a:solidFill>
          <a:schemeClr val="tx1"/>
        </a:solidFill>
        <a:latin typeface="Arial" charset="0"/>
        <a:ea typeface="+mn-ea"/>
        <a:cs typeface="+mn-cs"/>
      </a:defRPr>
    </a:lvl6pPr>
    <a:lvl7pPr marL="2743200" algn="l" defTabSz="914400" rtl="0" eaLnBrk="1" latinLnBrk="0" hangingPunct="1">
      <a:defRPr sz="3100" kern="1200">
        <a:solidFill>
          <a:schemeClr val="tx1"/>
        </a:solidFill>
        <a:latin typeface="Arial" charset="0"/>
        <a:ea typeface="+mn-ea"/>
        <a:cs typeface="+mn-cs"/>
      </a:defRPr>
    </a:lvl7pPr>
    <a:lvl8pPr marL="3200400" algn="l" defTabSz="914400" rtl="0" eaLnBrk="1" latinLnBrk="0" hangingPunct="1">
      <a:defRPr sz="3100" kern="1200">
        <a:solidFill>
          <a:schemeClr val="tx1"/>
        </a:solidFill>
        <a:latin typeface="Arial" charset="0"/>
        <a:ea typeface="+mn-ea"/>
        <a:cs typeface="+mn-cs"/>
      </a:defRPr>
    </a:lvl8pPr>
    <a:lvl9pPr marL="3657600" algn="l" defTabSz="914400" rtl="0" eaLnBrk="1" latinLnBrk="0" hangingPunct="1">
      <a:defRPr sz="3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33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41" autoAdjust="0"/>
    <p:restoredTop sz="94384" autoAdjust="0"/>
  </p:normalViewPr>
  <p:slideViewPr>
    <p:cSldViewPr>
      <p:cViewPr varScale="1">
        <p:scale>
          <a:sx n="69" d="100"/>
          <a:sy n="69" d="100"/>
        </p:scale>
        <p:origin x="1290" y="78"/>
      </p:cViewPr>
      <p:guideLst>
        <p:guide orient="horz" pos="2160"/>
        <p:guide pos="2880"/>
      </p:guideLst>
    </p:cSldViewPr>
  </p:slideViewPr>
  <p:outlineViewPr>
    <p:cViewPr>
      <p:scale>
        <a:sx n="33" d="100"/>
        <a:sy n="33" d="100"/>
      </p:scale>
      <p:origin x="0" y="-143904"/>
    </p:cViewPr>
  </p:outlineViewPr>
  <p:notesTextViewPr>
    <p:cViewPr>
      <p:scale>
        <a:sx n="100" d="100"/>
        <a:sy n="100" d="100"/>
      </p:scale>
      <p:origin x="0" y="0"/>
    </p:cViewPr>
  </p:notesTextViewPr>
  <p:sorterViewPr>
    <p:cViewPr>
      <p:scale>
        <a:sx n="140" d="100"/>
        <a:sy n="140" d="100"/>
      </p:scale>
      <p:origin x="0" y="-9060"/>
    </p:cViewPr>
  </p:sorterViewPr>
  <p:notesViewPr>
    <p:cSldViewPr>
      <p:cViewPr varScale="1">
        <p:scale>
          <a:sx n="80" d="100"/>
          <a:sy n="80" d="100"/>
        </p:scale>
        <p:origin x="-202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GB"/>
          </a:p>
        </p:txBody>
      </p:sp>
      <p:sp>
        <p:nvSpPr>
          <p:cNvPr id="8397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GB"/>
          </a:p>
        </p:txBody>
      </p:sp>
      <p:sp>
        <p:nvSpPr>
          <p:cNvPr id="8397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GB"/>
          </a:p>
        </p:txBody>
      </p:sp>
      <p:sp>
        <p:nvSpPr>
          <p:cNvPr id="8397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18E802B9-FBD2-4F51-8B47-337AD4DA14F7}" type="slidenum">
              <a:rPr lang="en-GB"/>
              <a:pPr>
                <a:defRPr/>
              </a:pPr>
              <a:t>‹#›</a:t>
            </a:fld>
            <a:endParaRPr lang="en-GB"/>
          </a:p>
        </p:txBody>
      </p:sp>
    </p:spTree>
    <p:extLst>
      <p:ext uri="{BB962C8B-B14F-4D97-AF65-F5344CB8AC3E}">
        <p14:creationId xmlns:p14="http://schemas.microsoft.com/office/powerpoint/2010/main" val="280656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8A7EB679-7535-4499-998C-2E4C9FDB76DD}" type="slidenum">
              <a:rPr lang="en-US"/>
              <a:pPr>
                <a:defRPr/>
              </a:pPr>
              <a:t>‹#›</a:t>
            </a:fld>
            <a:endParaRPr lang="en-US"/>
          </a:p>
        </p:txBody>
      </p:sp>
    </p:spTree>
    <p:extLst>
      <p:ext uri="{BB962C8B-B14F-4D97-AF65-F5344CB8AC3E}">
        <p14:creationId xmlns:p14="http://schemas.microsoft.com/office/powerpoint/2010/main" val="2495425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a:t>
            </a:fld>
            <a:endParaRPr lang="en-US" dirty="0"/>
          </a:p>
        </p:txBody>
      </p:sp>
    </p:spTree>
    <p:extLst>
      <p:ext uri="{BB962C8B-B14F-4D97-AF65-F5344CB8AC3E}">
        <p14:creationId xmlns:p14="http://schemas.microsoft.com/office/powerpoint/2010/main" val="2000351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p>
        </p:txBody>
      </p:sp>
      <p:sp>
        <p:nvSpPr>
          <p:cNvPr id="60420" name="Slide Number Placeholder 3"/>
          <p:cNvSpPr>
            <a:spLocks noGrp="1"/>
          </p:cNvSpPr>
          <p:nvPr>
            <p:ph type="sldNum" sz="quarter" idx="5"/>
          </p:nvPr>
        </p:nvSpPr>
        <p:spPr>
          <a:noFill/>
        </p:spPr>
        <p:txBody>
          <a:bodyPr/>
          <a:lstStyle/>
          <a:p>
            <a:fld id="{CC224363-394E-4029-8BA0-C5384BB31DD7}" type="slidenum">
              <a:rPr lang="en-GB" smtClean="0">
                <a:solidFill>
                  <a:srgbClr val="000000"/>
                </a:solidFill>
              </a:rPr>
              <a:pPr/>
              <a:t>6</a:t>
            </a:fld>
            <a:endParaRPr lang="en-GB">
              <a:solidFill>
                <a:srgbClr val="000000"/>
              </a:solidFill>
            </a:endParaRPr>
          </a:p>
        </p:txBody>
      </p:sp>
    </p:spTree>
    <p:extLst>
      <p:ext uri="{BB962C8B-B14F-4D97-AF65-F5344CB8AC3E}">
        <p14:creationId xmlns:p14="http://schemas.microsoft.com/office/powerpoint/2010/main" val="313808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Conservatory days: Kay to talk about the concept of self-led cost-free mutual self-development and illustrate it with a photo of our book as an output. It’s possible to do all this for free and without permission</a:t>
            </a:r>
          </a:p>
        </p:txBody>
      </p:sp>
      <p:sp>
        <p:nvSpPr>
          <p:cNvPr id="4" name="Slide Number Placeholder 3"/>
          <p:cNvSpPr>
            <a:spLocks noGrp="1"/>
          </p:cNvSpPr>
          <p:nvPr>
            <p:ph type="sldNum" sz="quarter" idx="5"/>
          </p:nvPr>
        </p:nvSpPr>
        <p:spPr/>
        <p:txBody>
          <a:bodyPr/>
          <a:lstStyle/>
          <a:p>
            <a:fld id="{27A88113-30B1-4F84-86F2-04E89C1C7437}" type="slidenum">
              <a:rPr lang="en-GB" smtClean="0"/>
              <a:t>17</a:t>
            </a:fld>
            <a:endParaRPr lang="en-GB"/>
          </a:p>
        </p:txBody>
      </p:sp>
    </p:spTree>
    <p:extLst>
      <p:ext uri="{BB962C8B-B14F-4D97-AF65-F5344CB8AC3E}">
        <p14:creationId xmlns:p14="http://schemas.microsoft.com/office/powerpoint/2010/main" val="1123269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Four go mad in Padua/Cork/ the world: Sally talk about collectively contributing to things here no one pays us, just covers expenses or we pay out of our own money and there’s lots in it for everyone. Talk about outputs including the Padua journals</a:t>
            </a:r>
          </a:p>
          <a:p>
            <a:endParaRPr lang="en-GB" dirty="0"/>
          </a:p>
        </p:txBody>
      </p:sp>
      <p:sp>
        <p:nvSpPr>
          <p:cNvPr id="4" name="Slide Number Placeholder 3"/>
          <p:cNvSpPr>
            <a:spLocks noGrp="1"/>
          </p:cNvSpPr>
          <p:nvPr>
            <p:ph type="sldNum" sz="quarter" idx="5"/>
          </p:nvPr>
        </p:nvSpPr>
        <p:spPr/>
        <p:txBody>
          <a:bodyPr/>
          <a:lstStyle/>
          <a:p>
            <a:fld id="{27A88113-30B1-4F84-86F2-04E89C1C7437}" type="slidenum">
              <a:rPr lang="en-GB" smtClean="0"/>
              <a:t>18</a:t>
            </a:fld>
            <a:endParaRPr lang="en-GB"/>
          </a:p>
        </p:txBody>
      </p:sp>
    </p:spTree>
    <p:extLst>
      <p:ext uri="{BB962C8B-B14F-4D97-AF65-F5344CB8AC3E}">
        <p14:creationId xmlns:p14="http://schemas.microsoft.com/office/powerpoint/2010/main" val="2258484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35</a:t>
            </a:fld>
            <a:endParaRPr lang="en-US" dirty="0"/>
          </a:p>
        </p:txBody>
      </p:sp>
    </p:spTree>
    <p:extLst>
      <p:ext uri="{BB962C8B-B14F-4D97-AF65-F5344CB8AC3E}">
        <p14:creationId xmlns:p14="http://schemas.microsoft.com/office/powerpoint/2010/main" val="1338135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a:defRPr/>
            </a:pPr>
            <a:fld id="{6BF405E3-5FD4-429E-9303-BCB30466977A}" type="datetime1">
              <a:rPr lang="en-GB" smtClean="0"/>
              <a:pPr>
                <a:defRPr/>
              </a:pPr>
              <a:t>22/06/2019</a:t>
            </a:fld>
            <a:endParaRPr lang="en-GB" altLang="en-US"/>
          </a:p>
        </p:txBody>
      </p:sp>
      <p:sp>
        <p:nvSpPr>
          <p:cNvPr id="39"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ltLang="en-US"/>
          </a:p>
        </p:txBody>
      </p:sp>
      <p:sp>
        <p:nvSpPr>
          <p:cNvPr id="40" name="Rectangle 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CF18B3D2-DCBE-4955-9C96-34A96C43EFEB}"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7A3EAD6F-359A-4A16-BBCE-5CB0F083F81E}" type="datetime1">
              <a:rPr lang="en-GB" smtClean="0"/>
              <a:pPr>
                <a:defRPr/>
              </a:pPr>
              <a:t>22/06/2019</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22238"/>
            <a:ext cx="2058988" cy="6080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2238"/>
            <a:ext cx="6029325"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11223722-15A2-41F3-833C-7DE4A50A3EB7}" type="datetime1">
              <a:rPr lang="en-GB" smtClean="0"/>
              <a:pPr>
                <a:defRPr/>
              </a:pPr>
              <a:t>22/06/2019</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6707088" cy="936104"/>
          </a:xfrm>
        </p:spPr>
        <p:txBody>
          <a:bodyPr>
            <a:normAutofit/>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457200" y="1772816"/>
            <a:ext cx="8229600" cy="4353347"/>
          </a:xfrm>
        </p:spPr>
        <p:txBody>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F6A188F-57CD-406E-98ED-9F375EB46632}" type="datetime1">
              <a:rPr kumimoji="0" lang="en-GB"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22/06/2019</a:t>
            </a:fld>
            <a:endParaRPr kumimoji="0" lang="en-GB"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DA835F-3096-40FD-823B-257157ADDB1E}" type="slidenum">
              <a:rPr kumimoji="0" lang="en-GB"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4101779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E655B74-6443-4430-89F4-BFC5D126EC51}" type="datetime1">
              <a:rPr kumimoji="0" lang="en-GB"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22/06/2019</a:t>
            </a:fld>
            <a:endParaRPr kumimoji="0" lang="en-GB"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9182DA-28D1-43F3-B7DA-07663D2C73A9}" type="slidenum">
              <a:rPr kumimoji="0" lang="en-GB"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827322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pPr>
                <a:defRPr/>
              </a:pPr>
              <a:t>22/06/2019</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6FD79EC-7D72-4852-81CE-13DB142BCC46}" type="datetime1">
              <a:rPr lang="en-GB" smtClean="0"/>
              <a:pPr>
                <a:defRPr/>
              </a:pPr>
              <a:t>22/06/2019</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4293A0AC-4448-4368-9A6C-68AB070ED197}" type="datetime1">
              <a:rPr lang="en-GB" smtClean="0"/>
              <a:pPr>
                <a:defRPr/>
              </a:pPr>
              <a:t>22/06/2019</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4394AE39-E117-4AD4-AD03-CE3600BB1FF7}" type="datetime1">
              <a:rPr lang="en-GB" smtClean="0"/>
              <a:pPr>
                <a:defRPr/>
              </a:pPr>
              <a:t>22/06/2019</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6D62ABDB-E4E2-43FE-90FB-0D12EBE90DB8}" type="datetime1">
              <a:rPr lang="en-GB" smtClean="0"/>
              <a:pPr>
                <a:defRPr/>
              </a:pPr>
              <a:t>22/06/2019</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pPr>
                <a:defRPr/>
              </a:pPr>
              <a:t>22/06/2019</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1C2F77E-D437-4771-B2EC-37752762E281}" type="datetime1">
              <a:rPr lang="en-GB" smtClean="0"/>
              <a:pPr>
                <a:defRPr/>
              </a:pPr>
              <a:t>22/06/2019</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A4CD9C0-2BF1-4826-B5F4-8C6FBF7E1E99}" type="datetime1">
              <a:rPr lang="en-GB" smtClean="0"/>
              <a:pPr>
                <a:defRPr/>
              </a:pPr>
              <a:t>22/06/2019</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22/06/2019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cSld>
  <p:clrMap bg1="lt1" tx1="dk1" bg2="lt2" tx2="dk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EB2B938-7AF5-4739-A210-BF3BB71E7A66}" type="datetime1">
              <a:rPr lang="en-GB" smtClean="0"/>
              <a:t>22/06/2019</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GB" altLang="en-US"/>
              <a:t>Slide # </a:t>
            </a:r>
            <a:fld id="{D71641FD-AA2F-4A5A-993E-3D77ABB4BE1E}" type="slidenum">
              <a:rPr lang="en-GB" altLang="en-US" smtClean="0"/>
              <a:pPr>
                <a:defRPr/>
              </a:pPr>
              <a:t>‹#›</a:t>
            </a:fld>
            <a:endParaRPr lang="en-GB" altLang="en-US"/>
          </a:p>
        </p:txBody>
      </p:sp>
    </p:spTree>
    <p:extLst>
      <p:ext uri="{BB962C8B-B14F-4D97-AF65-F5344CB8AC3E}">
        <p14:creationId xmlns:p14="http://schemas.microsoft.com/office/powerpoint/2010/main" val="1112687475"/>
      </p:ext>
    </p:extLst>
  </p:cSld>
  <p:clrMap bg1="lt1" tx1="dk1" bg2="lt2" tx2="dk2" accent1="accent1" accent2="accent2" accent3="accent3" accent4="accent4" accent5="accent5" accent6="accent6" hlink="hlink" folHlink="folHlink"/>
  <p:sldLayoutIdLst>
    <p:sldLayoutId id="2147483830"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DDB06-DF7A-43A3-BE00-4084C6E64B15}" type="datetime1">
              <a:rPr lang="en-GB" smtClean="0"/>
              <a:t>22/06/2019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182DA-28D1-43F3-B7DA-07663D2C73A9}" type="slidenum">
              <a:rPr lang="en-GB" smtClean="0"/>
              <a:t>‹#›</a:t>
            </a:fld>
            <a:endParaRPr lang="en-GB"/>
          </a:p>
        </p:txBody>
      </p:sp>
    </p:spTree>
    <p:extLst>
      <p:ext uri="{BB962C8B-B14F-4D97-AF65-F5344CB8AC3E}">
        <p14:creationId xmlns:p14="http://schemas.microsoft.com/office/powerpoint/2010/main" val="2487478422"/>
      </p:ext>
    </p:extLst>
  </p:cSld>
  <p:clrMap bg1="lt1" tx1="dk1" bg2="lt2" tx2="dk2" accent1="accent1" accent2="accent2" accent3="accent3" accent4="accent4" accent5="accent5" accent6="accent6" hlink="hlink" folHlink="folHlink"/>
  <p:sldLayoutIdLst>
    <p:sldLayoutId id="2147483832"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m.hillier@uq.edu.a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eur02.safelinks.protection.outlook.com/?url=http://eepurl.com/gbXd3r&amp;data=02|01|S.Brown@leedsbeckett.ac.uk|3659acf84e07460bbb2a08d6bc388fa1|d79a81124fbe417aa112cd0fb490d85c|0|0|636903349409611284&amp;sdata=U0g43U8QCW5RSNQDYyLQ53Kip2h5xcrPbdrNpax7cRU%3D&amp;reserved=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ally-brown.ne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260350"/>
            <a:ext cx="7056784" cy="2520950"/>
          </a:xfrm>
          <a:noFill/>
        </p:spPr>
        <p:txBody>
          <a:bodyPr anchor="ctr"/>
          <a:lstStyle/>
          <a:p>
            <a:pPr algn="ctr"/>
            <a:r>
              <a:rPr lang="en-GB" sz="4000" dirty="0"/>
              <a:t>Planning ahead for applying for a Professorship/Associate Professorship</a:t>
            </a:r>
            <a:br>
              <a:rPr lang="en-GB" sz="4000" dirty="0"/>
            </a:br>
            <a:r>
              <a:rPr lang="en-GB" dirty="0"/>
              <a:t> </a:t>
            </a:r>
            <a:endParaRPr lang="en-GB" sz="4400" dirty="0"/>
          </a:p>
        </p:txBody>
      </p:sp>
      <p:sp>
        <p:nvSpPr>
          <p:cNvPr id="3075" name="Rectangle 3"/>
          <p:cNvSpPr>
            <a:spLocks noGrp="1" noChangeArrowheads="1"/>
          </p:cNvSpPr>
          <p:nvPr>
            <p:ph type="subTitle" idx="1"/>
          </p:nvPr>
        </p:nvSpPr>
        <p:spPr>
          <a:xfrm>
            <a:off x="0" y="2928934"/>
            <a:ext cx="7380312" cy="3429004"/>
          </a:xfrm>
        </p:spPr>
        <p:txBody>
          <a:bodyPr/>
          <a:lstStyle/>
          <a:p>
            <a:pPr algn="ctr" eaLnBrk="1" hangingPunct="1">
              <a:defRPr/>
            </a:pPr>
            <a:r>
              <a:rPr lang="en-GB" sz="2800" dirty="0">
                <a:solidFill>
                  <a:schemeClr val="tx2">
                    <a:lumMod val="60000"/>
                    <a:lumOff val="40000"/>
                  </a:schemeClr>
                </a:solidFill>
              </a:rPr>
              <a:t>Leeds Beckett University, 28 June 2019, </a:t>
            </a:r>
          </a:p>
          <a:p>
            <a:pPr algn="ctr" eaLnBrk="1" hangingPunct="1">
              <a:defRPr/>
            </a:pPr>
            <a:r>
              <a:rPr lang="en-GB" sz="2800" dirty="0">
                <a:solidFill>
                  <a:schemeClr val="tx2">
                    <a:lumMod val="60000"/>
                    <a:lumOff val="40000"/>
                  </a:schemeClr>
                </a:solidFill>
              </a:rPr>
              <a:t>10.30-12.00</a:t>
            </a:r>
          </a:p>
          <a:p>
            <a:pPr algn="ctr" eaLnBrk="1" hangingPunct="1">
              <a:defRPr/>
            </a:pPr>
            <a:r>
              <a:rPr lang="en-GB" sz="2400" b="1" dirty="0"/>
              <a:t>Sally Brown @</a:t>
            </a:r>
            <a:r>
              <a:rPr lang="en-GB" sz="2400" b="1" dirty="0" err="1"/>
              <a:t>ProfSallyBrown</a:t>
            </a:r>
            <a:endParaRPr lang="en-GB" sz="2400" b="1" dirty="0"/>
          </a:p>
          <a:p>
            <a:pPr algn="ctr" eaLnBrk="1" hangingPunct="1">
              <a:defRPr/>
            </a:pPr>
            <a:r>
              <a:rPr lang="en-GB" sz="2400" dirty="0"/>
              <a:t>sally@sally-brown.net</a:t>
            </a:r>
            <a:endParaRPr lang="en-GB" sz="2400" b="1" dirty="0"/>
          </a:p>
          <a:p>
            <a:pPr algn="ctr" eaLnBrk="1" hangingPunct="1">
              <a:defRPr/>
            </a:pPr>
            <a:r>
              <a:rPr lang="en-GB" sz="1800" dirty="0"/>
              <a:t>NTF, PFHEA, SFSEDA</a:t>
            </a:r>
          </a:p>
          <a:p>
            <a:pPr algn="ctr" eaLnBrk="1" hangingPunct="1">
              <a:defRPr/>
            </a:pPr>
            <a:r>
              <a:rPr lang="en-GB" sz="1800" dirty="0"/>
              <a:t>Emerita Professor, Leeds Beckett University</a:t>
            </a:r>
          </a:p>
          <a:p>
            <a:pPr algn="ctr" eaLnBrk="1" hangingPunct="1">
              <a:defRPr/>
            </a:pPr>
            <a:r>
              <a:rPr lang="en-GB" sz="1800" dirty="0"/>
              <a:t>Visiting Professor University of Plymouth, Edge Hill University, </a:t>
            </a:r>
          </a:p>
          <a:p>
            <a:pPr algn="ctr" eaLnBrk="1" hangingPunct="1">
              <a:defRPr/>
            </a:pPr>
            <a:r>
              <a:rPr lang="en-GB" sz="1800" dirty="0"/>
              <a:t>University of South Wales &amp; Liverpool John Moores University.</a:t>
            </a:r>
          </a:p>
        </p:txBody>
      </p:sp>
      <p:sp>
        <p:nvSpPr>
          <p:cNvPr id="3076" name="Rectangle 5"/>
          <p:cNvSpPr>
            <a:spLocks noChangeArrowheads="1"/>
          </p:cNvSpPr>
          <p:nvPr/>
        </p:nvSpPr>
        <p:spPr bwMode="auto">
          <a:xfrm>
            <a:off x="4000496" y="3214686"/>
            <a:ext cx="184150" cy="565150"/>
          </a:xfrm>
          <a:prstGeom prst="rect">
            <a:avLst/>
          </a:prstGeom>
          <a:noFill/>
          <a:ln w="9525">
            <a:noFill/>
            <a:miter lim="800000"/>
            <a:headEnd/>
            <a:tailEnd/>
          </a:ln>
        </p:spPr>
        <p:txBody>
          <a:bodyPr wrap="none" anchor="ctr">
            <a:spAutoFit/>
          </a:bodyPr>
          <a:lstStyle/>
          <a:p>
            <a:endParaRPr lang="en-US" dirty="0"/>
          </a:p>
        </p:txBody>
      </p:sp>
    </p:spTree>
    <p:extLst>
      <p:ext uri="{BB962C8B-B14F-4D97-AF65-F5344CB8AC3E}">
        <p14:creationId xmlns:p14="http://schemas.microsoft.com/office/powerpoint/2010/main" val="1590492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E907-4C64-431E-B79D-3820C5DF1C1C}"/>
              </a:ext>
            </a:extLst>
          </p:cNvPr>
          <p:cNvSpPr>
            <a:spLocks noGrp="1"/>
          </p:cNvSpPr>
          <p:nvPr>
            <p:ph type="title"/>
          </p:nvPr>
        </p:nvSpPr>
        <p:spPr>
          <a:xfrm>
            <a:off x="490253" y="332222"/>
            <a:ext cx="7543800" cy="1074737"/>
          </a:xfrm>
        </p:spPr>
        <p:txBody>
          <a:bodyPr/>
          <a:lstStyle/>
          <a:p>
            <a:r>
              <a:rPr lang="en-GB" dirty="0"/>
              <a:t>What kinds of evidence help you make a convincing case for promotions on the grounds of teaching and learning? Look for chances to gain:</a:t>
            </a:r>
          </a:p>
        </p:txBody>
      </p:sp>
      <p:sp>
        <p:nvSpPr>
          <p:cNvPr id="3" name="Content Placeholder 2">
            <a:extLst>
              <a:ext uri="{FF2B5EF4-FFF2-40B4-BE49-F238E27FC236}">
                <a16:creationId xmlns:a16="http://schemas.microsoft.com/office/drawing/2014/main" id="{D8DCB2EF-4494-4E2A-928C-5907E4B30458}"/>
              </a:ext>
            </a:extLst>
          </p:cNvPr>
          <p:cNvSpPr>
            <a:spLocks noGrp="1"/>
          </p:cNvSpPr>
          <p:nvPr>
            <p:ph idx="1"/>
          </p:nvPr>
        </p:nvSpPr>
        <p:spPr>
          <a:xfrm>
            <a:off x="468312" y="1412874"/>
            <a:ext cx="8352159" cy="5445125"/>
          </a:xfrm>
        </p:spPr>
        <p:txBody>
          <a:bodyPr/>
          <a:lstStyle/>
          <a:p>
            <a:r>
              <a:rPr lang="en-GB" sz="2200" dirty="0"/>
              <a:t>Internal awards for teaching offered by your own university, including student-led awards;</a:t>
            </a:r>
          </a:p>
          <a:p>
            <a:r>
              <a:rPr lang="en-GB" sz="2200" dirty="0"/>
              <a:t>Awards for teaching offered by Professional, Subject or Regulatory Bodies and networks;</a:t>
            </a:r>
          </a:p>
          <a:p>
            <a:r>
              <a:rPr lang="en-GB" sz="2200" dirty="0"/>
              <a:t>National awards, including perhaps Student Engagement Awards, National Teaching Fellowships and Times Higher Outstanding Teacher of the Year Awards;</a:t>
            </a:r>
          </a:p>
          <a:p>
            <a:r>
              <a:rPr lang="en-GB" sz="2200" dirty="0"/>
              <a:t>HEA Fellowships: many universities nowadays expect Senior or Principal Fellowship for a professorship in Teaching and Learning. Look at the wording and see for example on PF they are asking for ‘</a:t>
            </a:r>
            <a:r>
              <a:rPr lang="en-GB" sz="2200" dirty="0">
                <a:solidFill>
                  <a:srgbClr val="7030A0"/>
                </a:solidFill>
              </a:rPr>
              <a:t>Successful strategic leadership </a:t>
            </a:r>
            <a:r>
              <a:rPr lang="en-GB" sz="2200" dirty="0"/>
              <a:t>to enhance student learning’, evidence of ‘establishing </a:t>
            </a:r>
            <a:r>
              <a:rPr lang="en-GB" sz="2200" dirty="0">
                <a:solidFill>
                  <a:srgbClr val="7030A0"/>
                </a:solidFill>
              </a:rPr>
              <a:t>organisational policies or strategies</a:t>
            </a:r>
            <a:r>
              <a:rPr lang="en-GB" sz="2200" dirty="0"/>
              <a:t> for supporting and promoting others’, </a:t>
            </a:r>
            <a:r>
              <a:rPr lang="en-GB" sz="2200" dirty="0">
                <a:solidFill>
                  <a:srgbClr val="7030A0"/>
                </a:solidFill>
              </a:rPr>
              <a:t>mentoring</a:t>
            </a:r>
            <a:r>
              <a:rPr lang="en-GB" sz="2200" dirty="0"/>
              <a:t> and a sustained commitment to your own and others </a:t>
            </a:r>
            <a:r>
              <a:rPr lang="en-GB" sz="2200" dirty="0">
                <a:solidFill>
                  <a:srgbClr val="7030A0"/>
                </a:solidFill>
              </a:rPr>
              <a:t>CPD</a:t>
            </a:r>
            <a:r>
              <a:rPr lang="en-GB" sz="2200" dirty="0"/>
              <a:t>: just what you need for a professorship too! </a:t>
            </a:r>
          </a:p>
        </p:txBody>
      </p:sp>
    </p:spTree>
    <p:extLst>
      <p:ext uri="{BB962C8B-B14F-4D97-AF65-F5344CB8AC3E}">
        <p14:creationId xmlns:p14="http://schemas.microsoft.com/office/powerpoint/2010/main" val="2865784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3B43EFE6-C96E-4754-8334-B16FFC47EA4F}"/>
              </a:ext>
            </a:extLst>
          </p:cNvPr>
          <p:cNvGraphicFramePr>
            <a:graphicFrameLocks noChangeAspect="1"/>
          </p:cNvGraphicFramePr>
          <p:nvPr>
            <p:extLst>
              <p:ext uri="{D42A27DB-BD31-4B8C-83A1-F6EECF244321}">
                <p14:modId xmlns:p14="http://schemas.microsoft.com/office/powerpoint/2010/main" val="2937801039"/>
              </p:ext>
            </p:extLst>
          </p:nvPr>
        </p:nvGraphicFramePr>
        <p:xfrm>
          <a:off x="95250" y="82550"/>
          <a:ext cx="9007475" cy="9109576"/>
        </p:xfrm>
        <a:graphic>
          <a:graphicData uri="http://schemas.openxmlformats.org/presentationml/2006/ole">
            <mc:AlternateContent xmlns:mc="http://schemas.openxmlformats.org/markup-compatibility/2006">
              <mc:Choice xmlns:v="urn:schemas-microsoft-com:vml" Requires="v">
                <p:oleObj spid="_x0000_s1056" name="Document" r:id="rId3" imgW="10059165" imgH="7426835" progId="Word.Document.12">
                  <p:embed/>
                </p:oleObj>
              </mc:Choice>
              <mc:Fallback>
                <p:oleObj name="Document" r:id="rId3" imgW="10059165" imgH="7426835" progId="Word.Document.12">
                  <p:embed/>
                  <p:pic>
                    <p:nvPicPr>
                      <p:cNvPr id="4" name="Object 3">
                        <a:extLst>
                          <a:ext uri="{FF2B5EF4-FFF2-40B4-BE49-F238E27FC236}">
                            <a16:creationId xmlns:a16="http://schemas.microsoft.com/office/drawing/2014/main" id="{3B43EFE6-C96E-4754-8334-B16FFC47EA4F}"/>
                          </a:ext>
                        </a:extLst>
                      </p:cNvPr>
                      <p:cNvPicPr/>
                      <p:nvPr/>
                    </p:nvPicPr>
                    <p:blipFill>
                      <a:blip r:embed="rId4"/>
                      <a:stretch>
                        <a:fillRect/>
                      </a:stretch>
                    </p:blipFill>
                    <p:spPr>
                      <a:xfrm>
                        <a:off x="95250" y="82550"/>
                        <a:ext cx="9007475" cy="9109576"/>
                      </a:xfrm>
                      <a:prstGeom prst="rect">
                        <a:avLst/>
                      </a:prstGeom>
                    </p:spPr>
                  </p:pic>
                </p:oleObj>
              </mc:Fallback>
            </mc:AlternateContent>
          </a:graphicData>
        </a:graphic>
      </p:graphicFrame>
    </p:spTree>
    <p:extLst>
      <p:ext uri="{BB962C8B-B14F-4D97-AF65-F5344CB8AC3E}">
        <p14:creationId xmlns:p14="http://schemas.microsoft.com/office/powerpoint/2010/main" val="3901578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37112"/>
            <a:ext cx="3240360" cy="566738"/>
          </a:xfrm>
        </p:spPr>
        <p:txBody>
          <a:bodyPr>
            <a:noAutofit/>
          </a:bodyPr>
          <a:lstStyle/>
          <a:p>
            <a:br>
              <a:rPr lang="en-GB" sz="2400" b="0" dirty="0"/>
            </a:br>
            <a:endParaRPr lang="en-GB" sz="2400" b="0" dirty="0"/>
          </a:p>
        </p:txBody>
      </p:sp>
      <p:sp>
        <p:nvSpPr>
          <p:cNvPr id="4" name="Text Placeholder 3"/>
          <p:cNvSpPr>
            <a:spLocks noGrp="1"/>
          </p:cNvSpPr>
          <p:nvPr>
            <p:ph type="body" sz="half" idx="2"/>
          </p:nvPr>
        </p:nvSpPr>
        <p:spPr>
          <a:xfrm>
            <a:off x="359532" y="5003849"/>
            <a:ext cx="8424936" cy="1534795"/>
          </a:xfrm>
        </p:spPr>
        <p:txBody>
          <a:bodyPr>
            <a:noAutofit/>
          </a:bodyPr>
          <a:lstStyle/>
          <a:p>
            <a:r>
              <a:rPr lang="en-GB" sz="2400" b="1" dirty="0"/>
              <a:t>“Many universities are nowadays regarding achievement of a National Teaching Fellowship as </a:t>
            </a:r>
            <a:r>
              <a:rPr lang="en-GB" sz="2400" b="1" i="1" dirty="0"/>
              <a:t>prima facie</a:t>
            </a:r>
            <a:r>
              <a:rPr lang="en-GB" sz="2400" b="1" dirty="0"/>
              <a:t> evidence of excellence for candidates making a case for professorships through the learning and teaching route.”</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9182DA-28D1-43F3-B7DA-07663D2C73A9}" type="slidenum">
              <a:rPr kumimoji="0" lang="en-GB"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pic>
        <p:nvPicPr>
          <p:cNvPr id="22530" name="Picture 2"/>
          <p:cNvPicPr>
            <a:picLocks noGrp="1" noChangeAspect="1" noChangeArrowheads="1"/>
          </p:cNvPicPr>
          <p:nvPr>
            <p:ph type="pic" idx="1"/>
          </p:nvPr>
        </p:nvPicPr>
        <p:blipFill rotWithShape="1">
          <a:blip r:embed="rId2">
            <a:extLst>
              <a:ext uri="{28A0092B-C50C-407E-A947-70E740481C1C}">
                <a14:useLocalDpi xmlns:a14="http://schemas.microsoft.com/office/drawing/2010/main"/>
              </a:ext>
            </a:extLst>
          </a:blip>
          <a:srcRect l="11111" t="17234" r="21865"/>
          <a:stretch/>
        </p:blipFill>
        <p:spPr bwMode="auto">
          <a:xfrm>
            <a:off x="4416218" y="1415884"/>
            <a:ext cx="4727782" cy="3405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17875"/>
            <a:ext cx="50419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80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7543800" cy="792088"/>
          </a:xfr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GB" sz="2900" b="1" dirty="0"/>
              <a:t>The three NTFS award criteria</a:t>
            </a:r>
          </a:p>
        </p:txBody>
      </p:sp>
      <p:sp>
        <p:nvSpPr>
          <p:cNvPr id="3" name="Content Placeholder 2"/>
          <p:cNvSpPr>
            <a:spLocks noGrp="1"/>
          </p:cNvSpPr>
          <p:nvPr>
            <p:ph idx="1"/>
          </p:nvPr>
        </p:nvSpPr>
        <p:spPr>
          <a:xfrm>
            <a:off x="467544" y="1484784"/>
            <a:ext cx="8352928" cy="4717579"/>
          </a:xfrm>
        </p:spPr>
        <p:txBody>
          <a:bodyPr>
            <a:normAutofit fontScale="92500" lnSpcReduction="20000"/>
          </a:bodyPr>
          <a:lstStyle/>
          <a:p>
            <a:pPr marL="0" indent="0">
              <a:buNone/>
            </a:pPr>
            <a:r>
              <a:rPr lang="en-GB" sz="2600" b="1" dirty="0">
                <a:solidFill>
                  <a:srgbClr val="7030A0"/>
                </a:solidFill>
              </a:rPr>
              <a:t>Criterion 1: Individual excellence: </a:t>
            </a:r>
          </a:p>
          <a:p>
            <a:pPr marL="0" indent="0">
              <a:buNone/>
            </a:pPr>
            <a:r>
              <a:rPr lang="en-GB" b="1" dirty="0"/>
              <a:t>Evidence of enhancing and transforming student outcomes and/or the teaching profession: demonstrating impact commensurate with the individual’s context and the opportunities afforded by it.</a:t>
            </a:r>
          </a:p>
          <a:p>
            <a:pPr marL="0" indent="0">
              <a:buNone/>
            </a:pPr>
            <a:endParaRPr lang="en-GB" sz="2000" b="1" dirty="0"/>
          </a:p>
          <a:p>
            <a:pPr marL="0" indent="0">
              <a:buNone/>
            </a:pPr>
            <a:r>
              <a:rPr lang="en-GB" sz="2600" b="1" dirty="0">
                <a:solidFill>
                  <a:srgbClr val="7030A0"/>
                </a:solidFill>
              </a:rPr>
              <a:t>Criterion 2: Raising the profile of excellence:</a:t>
            </a:r>
          </a:p>
          <a:p>
            <a:pPr marL="0" indent="0">
              <a:buNone/>
            </a:pPr>
            <a:r>
              <a:rPr lang="en-GB" b="1" dirty="0"/>
              <a:t>Evidence of supporting colleagues and influencing support for student learning and/or the teaching profession; demonstrating impact and engagement beyond the nominee’s immediate academic or professional role.</a:t>
            </a:r>
          </a:p>
          <a:p>
            <a:pPr marL="0" indent="0">
              <a:buNone/>
            </a:pPr>
            <a:endParaRPr lang="en-GB" sz="2000" b="1" dirty="0"/>
          </a:p>
          <a:p>
            <a:pPr marL="0" indent="0">
              <a:buNone/>
            </a:pPr>
            <a:r>
              <a:rPr lang="en-GB" sz="2600" b="1" dirty="0">
                <a:solidFill>
                  <a:srgbClr val="7030A0"/>
                </a:solidFill>
              </a:rPr>
              <a:t>Criterion 3: Developing excellence:</a:t>
            </a:r>
          </a:p>
          <a:p>
            <a:pPr marL="0" indent="0">
              <a:buNone/>
            </a:pPr>
            <a:r>
              <a:rPr lang="en-GB" b="1" dirty="0"/>
              <a:t>Show the nominee’s commitment to and impact of ongoing professional development with regard to teaching and learning and/or learning support.</a:t>
            </a:r>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4048" y="260648"/>
            <a:ext cx="40243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DA835F-3096-40FD-823B-257157ADDB1E}" type="slidenum">
              <a:rPr kumimoji="0" lang="en-GB"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40231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A1F44-1E4B-4620-874E-35FC05288CD9}"/>
              </a:ext>
            </a:extLst>
          </p:cNvPr>
          <p:cNvSpPr>
            <a:spLocks noGrp="1"/>
          </p:cNvSpPr>
          <p:nvPr>
            <p:ph type="title"/>
          </p:nvPr>
        </p:nvSpPr>
        <p:spPr/>
        <p:txBody>
          <a:bodyPr/>
          <a:lstStyle/>
          <a:p>
            <a:r>
              <a:rPr lang="en-GB" dirty="0"/>
              <a:t>What other kinds of evidence can be helpful?</a:t>
            </a:r>
          </a:p>
        </p:txBody>
      </p:sp>
      <p:sp>
        <p:nvSpPr>
          <p:cNvPr id="3" name="Content Placeholder 2">
            <a:extLst>
              <a:ext uri="{FF2B5EF4-FFF2-40B4-BE49-F238E27FC236}">
                <a16:creationId xmlns:a16="http://schemas.microsoft.com/office/drawing/2014/main" id="{645A6945-7A31-44E8-A3E9-B64A183F988A}"/>
              </a:ext>
            </a:extLst>
          </p:cNvPr>
          <p:cNvSpPr>
            <a:spLocks noGrp="1"/>
          </p:cNvSpPr>
          <p:nvPr>
            <p:ph idx="1"/>
          </p:nvPr>
        </p:nvSpPr>
        <p:spPr>
          <a:xfrm>
            <a:off x="251520" y="1412875"/>
            <a:ext cx="8712967" cy="4789488"/>
          </a:xfrm>
        </p:spPr>
        <p:txBody>
          <a:bodyPr/>
          <a:lstStyle/>
          <a:p>
            <a:r>
              <a:rPr lang="en-GB" dirty="0"/>
              <a:t>Extracts from your ‘plaudits’ file from students, colleagues, peer observers, appraisers, line-managers, employers of your evidencing your impact as a teacher including internal and external student evaluations, particularly NSS and PTES;</a:t>
            </a:r>
          </a:p>
          <a:p>
            <a:r>
              <a:rPr lang="en-GB" dirty="0"/>
              <a:t>Demonstration that under your leadership student recruitment, retention, engagement, employability and student achievement have improved. This means keeping good records over say a five year period so you can demonstrate sustained impact;</a:t>
            </a:r>
          </a:p>
          <a:p>
            <a:r>
              <a:rPr lang="en-GB" dirty="0"/>
              <a:t>Demonstrable impact within your School/ Faculty/ Institution/ Nation and Internationally (the latter can come from citations of your publications for example). </a:t>
            </a:r>
          </a:p>
          <a:p>
            <a:r>
              <a:rPr lang="en-GB" dirty="0"/>
              <a:t>Membership of university committees, working groups &amp; boards.</a:t>
            </a:r>
          </a:p>
        </p:txBody>
      </p:sp>
    </p:spTree>
    <p:extLst>
      <p:ext uri="{BB962C8B-B14F-4D97-AF65-F5344CB8AC3E}">
        <p14:creationId xmlns:p14="http://schemas.microsoft.com/office/powerpoint/2010/main" val="41841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53A1-D485-4407-998F-803201A61F70}"/>
              </a:ext>
            </a:extLst>
          </p:cNvPr>
          <p:cNvSpPr>
            <a:spLocks noGrp="1"/>
          </p:cNvSpPr>
          <p:nvPr>
            <p:ph type="title"/>
          </p:nvPr>
        </p:nvSpPr>
        <p:spPr/>
        <p:txBody>
          <a:bodyPr/>
          <a:lstStyle/>
          <a:p>
            <a:r>
              <a:rPr lang="en-GB" sz="2400" dirty="0"/>
              <a:t>What low cost/no cost opportunities exist to help you gain addition professional development in support of your case?</a:t>
            </a:r>
          </a:p>
        </p:txBody>
      </p:sp>
      <p:sp>
        <p:nvSpPr>
          <p:cNvPr id="3" name="Content Placeholder 2">
            <a:extLst>
              <a:ext uri="{FF2B5EF4-FFF2-40B4-BE49-F238E27FC236}">
                <a16:creationId xmlns:a16="http://schemas.microsoft.com/office/drawing/2014/main" id="{79E1C095-D708-47D2-AB94-9FE57716D865}"/>
              </a:ext>
            </a:extLst>
          </p:cNvPr>
          <p:cNvSpPr>
            <a:spLocks noGrp="1"/>
          </p:cNvSpPr>
          <p:nvPr>
            <p:ph idx="1"/>
          </p:nvPr>
        </p:nvSpPr>
        <p:spPr/>
        <p:txBody>
          <a:bodyPr/>
          <a:lstStyle/>
          <a:p>
            <a:pPr marL="0" indent="0">
              <a:buNone/>
            </a:pPr>
            <a:r>
              <a:rPr lang="en-GB" dirty="0"/>
              <a:t>There isn’t a lot of money around for anyone to go to expensive conferences or on study visits abroad so you will need to be creative. You can, however:</a:t>
            </a:r>
          </a:p>
          <a:p>
            <a:r>
              <a:rPr lang="en-GB" dirty="0"/>
              <a:t>create your own CPD opportunities by working with mates; </a:t>
            </a:r>
          </a:p>
          <a:p>
            <a:r>
              <a:rPr lang="en-GB" dirty="0"/>
              <a:t>make your own mini-sabbaticals e.g. by writing for the day at another campus of your own HEI; </a:t>
            </a:r>
          </a:p>
          <a:p>
            <a:r>
              <a:rPr lang="en-GB" dirty="0"/>
              <a:t>offer to do ‘freebies’ in other HEIs for expenses only, or reciprocally;</a:t>
            </a:r>
          </a:p>
          <a:p>
            <a:r>
              <a:rPr lang="en-GB" dirty="0"/>
              <a:t>get involved in free online learning opportunities including webchats e.g. Transforming Assessment webinars </a:t>
            </a:r>
            <a:r>
              <a:rPr lang="en-GB" dirty="0">
                <a:hlinkClick r:id="rId2"/>
              </a:rPr>
              <a:t>m.hillier@uq.edu.au</a:t>
            </a:r>
            <a:r>
              <a:rPr lang="en-GB" dirty="0"/>
              <a:t> and Tweetchats e.g. @</a:t>
            </a:r>
            <a:r>
              <a:rPr lang="en-GB" dirty="0" err="1"/>
              <a:t>LTHEchat</a:t>
            </a:r>
            <a:endParaRPr lang="en-GB" dirty="0"/>
          </a:p>
          <a:p>
            <a:pPr marL="0" indent="0">
              <a:buNone/>
            </a:pPr>
            <a:endParaRPr lang="en-GB" dirty="0"/>
          </a:p>
        </p:txBody>
      </p:sp>
    </p:spTree>
    <p:extLst>
      <p:ext uri="{BB962C8B-B14F-4D97-AF65-F5344CB8AC3E}">
        <p14:creationId xmlns:p14="http://schemas.microsoft.com/office/powerpoint/2010/main" val="3128735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975848" cy="1074737"/>
          </a:xfrm>
        </p:spPr>
        <p:txBody>
          <a:bodyPr>
            <a:noAutofit/>
          </a:bodyPr>
          <a:lstStyle/>
          <a:p>
            <a:r>
              <a:rPr lang="en-GB" sz="4000" b="1" dirty="0">
                <a:latin typeface="+mn-lt"/>
              </a:rPr>
              <a:t>#</a:t>
            </a:r>
            <a:r>
              <a:rPr lang="en-GB" sz="4000" b="1" dirty="0" err="1">
                <a:latin typeface="+mn-lt"/>
              </a:rPr>
              <a:t>LTHEchat</a:t>
            </a:r>
            <a:r>
              <a:rPr lang="en-GB" sz="4000" b="1" dirty="0">
                <a:latin typeface="+mn-lt"/>
              </a:rPr>
              <a:t> </a:t>
            </a:r>
            <a:r>
              <a:rPr lang="en-GB" sz="2800" b="1" dirty="0">
                <a:latin typeface="+mn-lt"/>
              </a:rPr>
              <a:t>is held on Wednesdays, term-time, </a:t>
            </a:r>
            <a:br>
              <a:rPr lang="en-GB" sz="2800" b="1" dirty="0">
                <a:latin typeface="+mn-lt"/>
              </a:rPr>
            </a:br>
            <a:r>
              <a:rPr lang="en-GB" sz="2800" b="1" dirty="0">
                <a:latin typeface="+mn-lt"/>
              </a:rPr>
              <a:t>8-9 pm:, one hour, one or two convenors, </a:t>
            </a:r>
            <a:br>
              <a:rPr lang="en-GB" sz="2800" b="1" dirty="0">
                <a:latin typeface="+mn-lt"/>
              </a:rPr>
            </a:br>
            <a:r>
              <a:rPr lang="en-GB" sz="2800" b="1" dirty="0">
                <a:latin typeface="+mn-lt"/>
              </a:rPr>
              <a:t>6 questions, c200 international participants.</a:t>
            </a:r>
            <a:endParaRPr lang="en-GB" sz="2800" dirty="0">
              <a:latin typeface="+mn-l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08132" y="1915083"/>
            <a:ext cx="4179754" cy="4861589"/>
          </a:xfrm>
          <a:prstGeom prst="rect">
            <a:avLst/>
          </a:prstGeom>
        </p:spPr>
      </p:pic>
    </p:spTree>
    <p:extLst>
      <p:ext uri="{BB962C8B-B14F-4D97-AF65-F5344CB8AC3E}">
        <p14:creationId xmlns:p14="http://schemas.microsoft.com/office/powerpoint/2010/main" val="332319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Rectangle 37">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5" name="Picture 4" descr="A person standing in a room&#10;&#10;Description automatically generated">
            <a:extLst>
              <a:ext uri="{FF2B5EF4-FFF2-40B4-BE49-F238E27FC236}">
                <a16:creationId xmlns:a16="http://schemas.microsoft.com/office/drawing/2014/main" id="{7335F9C9-6005-4D97-860C-55913455A0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5" b="14573"/>
          <a:stretch/>
        </p:blipFill>
        <p:spPr>
          <a:xfrm>
            <a:off x="399704" y="1200151"/>
            <a:ext cx="1813079" cy="2065043"/>
          </a:xfrm>
          <a:prstGeom prst="rect">
            <a:avLst/>
          </a:prstGeom>
        </p:spPr>
      </p:pic>
      <p:pic>
        <p:nvPicPr>
          <p:cNvPr id="8" name="Picture 7" descr="A group of people sitting at a table&#10;&#10;Description automatically generated">
            <a:extLst>
              <a:ext uri="{FF2B5EF4-FFF2-40B4-BE49-F238E27FC236}">
                <a16:creationId xmlns:a16="http://schemas.microsoft.com/office/drawing/2014/main" id="{80612B0E-5F57-4551-9EEE-F7E6A5C2573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0185" r="23939" b="4"/>
          <a:stretch/>
        </p:blipFill>
        <p:spPr>
          <a:xfrm>
            <a:off x="2573910" y="1200150"/>
            <a:ext cx="1813895" cy="2065042"/>
          </a:xfrm>
          <a:prstGeom prst="rect">
            <a:avLst/>
          </a:prstGeom>
        </p:spPr>
      </p:pic>
      <p:pic>
        <p:nvPicPr>
          <p:cNvPr id="11" name="Picture 10" descr="A person sitting at a table with a cake&#10;&#10;Description automatically generated">
            <a:extLst>
              <a:ext uri="{FF2B5EF4-FFF2-40B4-BE49-F238E27FC236}">
                <a16:creationId xmlns:a16="http://schemas.microsoft.com/office/drawing/2014/main" id="{2DC68D47-CD1E-4620-AE20-29413D361F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76543" y="1200150"/>
            <a:ext cx="1548781" cy="2065042"/>
          </a:xfrm>
          <a:prstGeom prst="rect">
            <a:avLst/>
          </a:prstGeom>
        </p:spPr>
      </p:pic>
      <p:pic>
        <p:nvPicPr>
          <p:cNvPr id="10" name="Picture 9">
            <a:extLst>
              <a:ext uri="{FF2B5EF4-FFF2-40B4-BE49-F238E27FC236}">
                <a16:creationId xmlns:a16="http://schemas.microsoft.com/office/drawing/2014/main" id="{79D6DB4C-D4AD-434D-9016-7CD7D3C92BDC}"/>
              </a:ext>
            </a:extLst>
          </p:cNvPr>
          <p:cNvPicPr>
            <a:picLocks noChangeAspect="1"/>
          </p:cNvPicPr>
          <p:nvPr/>
        </p:nvPicPr>
        <p:blipFill rotWithShape="1">
          <a:blip r:embed="rId6"/>
          <a:srcRect t="12237" r="-3" b="7178"/>
          <a:stretch/>
        </p:blipFill>
        <p:spPr>
          <a:xfrm>
            <a:off x="6920581" y="1200150"/>
            <a:ext cx="1813067" cy="2065042"/>
          </a:xfrm>
          <a:prstGeom prst="rect">
            <a:avLst/>
          </a:prstGeom>
        </p:spPr>
      </p:pic>
      <p:pic>
        <p:nvPicPr>
          <p:cNvPr id="7" name="Picture 6" descr="A group of people around a table&#10;&#10;Description automatically generated">
            <a:extLst>
              <a:ext uri="{FF2B5EF4-FFF2-40B4-BE49-F238E27FC236}">
                <a16:creationId xmlns:a16="http://schemas.microsoft.com/office/drawing/2014/main" id="{BE5F442C-EF6E-436D-A19E-8A67649B22E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34124" b="4"/>
          <a:stretch/>
        </p:blipFill>
        <p:spPr>
          <a:xfrm>
            <a:off x="1428402" y="3429000"/>
            <a:ext cx="1927660" cy="2194559"/>
          </a:xfrm>
          <a:prstGeom prst="rect">
            <a:avLst/>
          </a:prstGeom>
        </p:spPr>
      </p:pic>
      <p:sp>
        <p:nvSpPr>
          <p:cNvPr id="43" name="Rectangle 39">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9432" y="3463290"/>
            <a:ext cx="4534568" cy="2537461"/>
          </a:xfrm>
          <a:prstGeom prst="rect">
            <a:avLst/>
          </a:prstGeom>
          <a:solidFill>
            <a:srgbClr val="8B5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F7C2213A-F13E-4D9D-8FCF-88FB3A5BBED2}"/>
              </a:ext>
            </a:extLst>
          </p:cNvPr>
          <p:cNvSpPr>
            <a:spLocks noGrp="1"/>
          </p:cNvSpPr>
          <p:nvPr>
            <p:ph type="title"/>
          </p:nvPr>
        </p:nvSpPr>
        <p:spPr>
          <a:xfrm>
            <a:off x="4868740" y="3706704"/>
            <a:ext cx="3895311" cy="477843"/>
          </a:xfrm>
        </p:spPr>
        <p:txBody>
          <a:bodyPr vert="horz" wrap="square" lIns="68580" tIns="34290" rIns="68580" bIns="34290" numCol="1" rtlCol="0" anchor="b" anchorCtr="0" compatLnSpc="1">
            <a:prstTxWarp prst="textNoShape">
              <a:avLst/>
            </a:prstTxWarp>
            <a:noAutofit/>
          </a:bodyPr>
          <a:lstStyle/>
          <a:p>
            <a:pPr algn="ctr"/>
            <a:br>
              <a:rPr lang="en-US" sz="3600" kern="1200" dirty="0">
                <a:solidFill>
                  <a:srgbClr val="FFFFFF"/>
                </a:solidFill>
              </a:rPr>
            </a:br>
            <a:br>
              <a:rPr lang="en-US" sz="3600" kern="1200" dirty="0">
                <a:solidFill>
                  <a:srgbClr val="FFFFFF"/>
                </a:solidFill>
              </a:rPr>
            </a:br>
            <a:endParaRPr lang="en-US" sz="3600" kern="1200" dirty="0">
              <a:solidFill>
                <a:srgbClr val="FFFFFF"/>
              </a:solidFill>
            </a:endParaRPr>
          </a:p>
        </p:txBody>
      </p:sp>
      <p:sp>
        <p:nvSpPr>
          <p:cNvPr id="23" name="Content Placeholder 20">
            <a:extLst>
              <a:ext uri="{FF2B5EF4-FFF2-40B4-BE49-F238E27FC236}">
                <a16:creationId xmlns:a16="http://schemas.microsoft.com/office/drawing/2014/main" id="{457215DD-7F04-4A1C-91F3-8ECF92B3476E}"/>
              </a:ext>
            </a:extLst>
          </p:cNvPr>
          <p:cNvSpPr>
            <a:spLocks noGrp="1"/>
          </p:cNvSpPr>
          <p:nvPr>
            <p:ph idx="1"/>
          </p:nvPr>
        </p:nvSpPr>
        <p:spPr>
          <a:xfrm>
            <a:off x="4908102" y="4732020"/>
            <a:ext cx="4024958" cy="1319049"/>
          </a:xfrm>
        </p:spPr>
        <p:txBody>
          <a:bodyPr>
            <a:normAutofit lnSpcReduction="10000"/>
          </a:bodyPr>
          <a:lstStyle/>
          <a:p>
            <a:pPr marL="0" indent="0" algn="ctr">
              <a:buNone/>
            </a:pPr>
            <a:r>
              <a:rPr lang="en-GB" sz="2700" dirty="0">
                <a:solidFill>
                  <a:srgbClr val="FFFFFF"/>
                </a:solidFill>
              </a:rPr>
              <a:t>Conservatory Days: Self-led cost-free mutual self-development </a:t>
            </a:r>
            <a:endParaRPr lang="en-US" sz="2700" dirty="0">
              <a:solidFill>
                <a:srgbClr val="FFFFFF"/>
              </a:solidFill>
            </a:endParaRPr>
          </a:p>
        </p:txBody>
      </p:sp>
    </p:spTree>
    <p:extLst>
      <p:ext uri="{BB962C8B-B14F-4D97-AF65-F5344CB8AC3E}">
        <p14:creationId xmlns:p14="http://schemas.microsoft.com/office/powerpoint/2010/main" val="3169280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95918" y="4290732"/>
            <a:ext cx="5654512" cy="1424870"/>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CB94EDCB-213F-4CCF-AF8C-2715A18F04D0}"/>
              </a:ext>
            </a:extLst>
          </p:cNvPr>
          <p:cNvSpPr>
            <a:spLocks noGrp="1"/>
          </p:cNvSpPr>
          <p:nvPr>
            <p:ph type="title"/>
          </p:nvPr>
        </p:nvSpPr>
        <p:spPr>
          <a:xfrm>
            <a:off x="3452601" y="4413712"/>
            <a:ext cx="5122140" cy="646523"/>
          </a:xfrm>
        </p:spPr>
        <p:txBody>
          <a:bodyPr vert="horz" wrap="square" lIns="68580" tIns="34290" rIns="68580" bIns="34290" numCol="1" rtlCol="0" anchor="b" anchorCtr="0" compatLnSpc="1">
            <a:prstTxWarp prst="textNoShape">
              <a:avLst/>
            </a:prstTxWarp>
            <a:normAutofit fontScale="90000"/>
          </a:bodyPr>
          <a:lstStyle/>
          <a:p>
            <a:r>
              <a:rPr lang="en-US" sz="2325" kern="1200" dirty="0">
                <a:solidFill>
                  <a:srgbClr val="FFFFFF"/>
                </a:solidFill>
              </a:rPr>
              <a:t>Can you input to conferences and thereby earn your conference fee?</a:t>
            </a:r>
          </a:p>
        </p:txBody>
      </p:sp>
      <p:pic>
        <p:nvPicPr>
          <p:cNvPr id="4" name="Content Placeholder 3">
            <a:extLst>
              <a:ext uri="{FF2B5EF4-FFF2-40B4-BE49-F238E27FC236}">
                <a16:creationId xmlns:a16="http://schemas.microsoft.com/office/drawing/2014/main" id="{E56DBFE1-2511-4088-AC9E-ABE5BBA048A1}"/>
              </a:ext>
            </a:extLst>
          </p:cNvPr>
          <p:cNvPicPr>
            <a:picLocks noGrp="1" noChangeAspect="1"/>
          </p:cNvPicPr>
          <p:nvPr>
            <p:ph idx="1"/>
          </p:nvPr>
        </p:nvPicPr>
        <p:blipFill rotWithShape="1">
          <a:blip r:embed="rId3"/>
          <a:srcRect r="30796" b="-3"/>
          <a:stretch/>
        </p:blipFill>
        <p:spPr>
          <a:xfrm>
            <a:off x="230880" y="1098550"/>
            <a:ext cx="2845104" cy="3083492"/>
          </a:xfrm>
          <a:prstGeom prst="rect">
            <a:avLst/>
          </a:prstGeom>
        </p:spPr>
      </p:pic>
      <p:pic>
        <p:nvPicPr>
          <p:cNvPr id="8" name="Picture 7">
            <a:extLst>
              <a:ext uri="{FF2B5EF4-FFF2-40B4-BE49-F238E27FC236}">
                <a16:creationId xmlns:a16="http://schemas.microsoft.com/office/drawing/2014/main" id="{AB49F022-F3C6-4754-AFB7-64B3ED06A3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2836" r="1" b="16574"/>
          <a:stretch/>
        </p:blipFill>
        <p:spPr>
          <a:xfrm>
            <a:off x="3146219" y="1098551"/>
            <a:ext cx="2848178" cy="1507913"/>
          </a:xfrm>
          <a:prstGeom prst="rect">
            <a:avLst/>
          </a:prstGeom>
        </p:spPr>
      </p:pic>
      <p:pic>
        <p:nvPicPr>
          <p:cNvPr id="5" name="Picture 4">
            <a:extLst>
              <a:ext uri="{FF2B5EF4-FFF2-40B4-BE49-F238E27FC236}">
                <a16:creationId xmlns:a16="http://schemas.microsoft.com/office/drawing/2014/main" id="{C15D9F04-240B-421D-ADE0-77A4A82A56F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20954" r="1" b="8290"/>
          <a:stretch/>
        </p:blipFill>
        <p:spPr>
          <a:xfrm>
            <a:off x="3142635" y="2673823"/>
            <a:ext cx="2846070" cy="1510353"/>
          </a:xfrm>
          <a:prstGeom prst="rect">
            <a:avLst/>
          </a:prstGeom>
        </p:spPr>
      </p:pic>
      <p:pic>
        <p:nvPicPr>
          <p:cNvPr id="7" name="Picture 6">
            <a:extLst>
              <a:ext uri="{FF2B5EF4-FFF2-40B4-BE49-F238E27FC236}">
                <a16:creationId xmlns:a16="http://schemas.microsoft.com/office/drawing/2014/main" id="{A5FFB4AA-FF99-4579-939D-EBCFD8E662A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8812"/>
          <a:stretch/>
        </p:blipFill>
        <p:spPr>
          <a:xfrm>
            <a:off x="6064632" y="1098550"/>
            <a:ext cx="2848488" cy="3083491"/>
          </a:xfrm>
          <a:prstGeom prst="rect">
            <a:avLst/>
          </a:prstGeom>
        </p:spPr>
      </p:pic>
      <p:cxnSp>
        <p:nvCxnSpPr>
          <p:cNvPr id="15" name="Straight Connector 14">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39951" y="5127823"/>
            <a:ext cx="4114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C6168FF-EF8A-44BA-808B-C3655163AE3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20011" r="1" b="9346"/>
          <a:stretch/>
        </p:blipFill>
        <p:spPr>
          <a:xfrm>
            <a:off x="230880" y="4251537"/>
            <a:ext cx="2846070" cy="1507913"/>
          </a:xfrm>
          <a:prstGeom prst="rect">
            <a:avLst/>
          </a:prstGeom>
        </p:spPr>
      </p:pic>
    </p:spTree>
    <p:extLst>
      <p:ext uri="{BB962C8B-B14F-4D97-AF65-F5344CB8AC3E}">
        <p14:creationId xmlns:p14="http://schemas.microsoft.com/office/powerpoint/2010/main" val="1569516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3CE82-3C2D-40A5-BA0B-97582113C999}"/>
              </a:ext>
            </a:extLst>
          </p:cNvPr>
          <p:cNvSpPr>
            <a:spLocks noGrp="1"/>
          </p:cNvSpPr>
          <p:nvPr>
            <p:ph type="title"/>
          </p:nvPr>
        </p:nvSpPr>
        <p:spPr/>
        <p:txBody>
          <a:bodyPr/>
          <a:lstStyle/>
          <a:p>
            <a:r>
              <a:rPr lang="en-GB" dirty="0"/>
              <a:t>Publishing about learning and teaching is a </a:t>
            </a:r>
            <a:r>
              <a:rPr lang="en-GB" dirty="0">
                <a:solidFill>
                  <a:schemeClr val="tx2">
                    <a:lumMod val="60000"/>
                    <a:lumOff val="40000"/>
                  </a:schemeClr>
                </a:solidFill>
              </a:rPr>
              <a:t>must </a:t>
            </a:r>
            <a:r>
              <a:rPr lang="en-GB" dirty="0"/>
              <a:t>if you want to make a strong case for a Chair:</a:t>
            </a:r>
          </a:p>
        </p:txBody>
      </p:sp>
      <p:sp>
        <p:nvSpPr>
          <p:cNvPr id="3" name="Content Placeholder 2">
            <a:extLst>
              <a:ext uri="{FF2B5EF4-FFF2-40B4-BE49-F238E27FC236}">
                <a16:creationId xmlns:a16="http://schemas.microsoft.com/office/drawing/2014/main" id="{A511135E-4F12-4A49-BDAE-297183852E7A}"/>
              </a:ext>
            </a:extLst>
          </p:cNvPr>
          <p:cNvSpPr>
            <a:spLocks noGrp="1"/>
          </p:cNvSpPr>
          <p:nvPr>
            <p:ph idx="1"/>
          </p:nvPr>
        </p:nvSpPr>
        <p:spPr/>
        <p:txBody>
          <a:bodyPr/>
          <a:lstStyle/>
          <a:p>
            <a:r>
              <a:rPr lang="en-GB" dirty="0"/>
              <a:t>Books (monographs, co-authored, edited, co-edited);</a:t>
            </a:r>
          </a:p>
          <a:p>
            <a:r>
              <a:rPr lang="en-GB" dirty="0"/>
              <a:t>Journal articles (high powered international journals with high citation indices or more local institutional ones);</a:t>
            </a:r>
          </a:p>
          <a:p>
            <a:r>
              <a:rPr lang="en-GB" dirty="0"/>
              <a:t>Conferences and workshops outputs;</a:t>
            </a:r>
          </a:p>
          <a:p>
            <a:r>
              <a:rPr lang="en-GB" dirty="0"/>
              <a:t>Informal publications like newspaper and magazine articles (THES can give you lots of profile for example);</a:t>
            </a:r>
          </a:p>
          <a:p>
            <a:r>
              <a:rPr lang="en-GB" dirty="0"/>
              <a:t>Media and press exposure;</a:t>
            </a:r>
          </a:p>
          <a:p>
            <a:r>
              <a:rPr lang="en-GB" dirty="0"/>
              <a:t>Social media.</a:t>
            </a:r>
          </a:p>
          <a:p>
            <a:endParaRPr lang="en-GB" dirty="0"/>
          </a:p>
          <a:p>
            <a:r>
              <a:rPr lang="en-GB" dirty="0"/>
              <a:t>How might these variously add value? Which ones are best for you? Which make your case most strongly?</a:t>
            </a:r>
          </a:p>
        </p:txBody>
      </p:sp>
    </p:spTree>
    <p:extLst>
      <p:ext uri="{BB962C8B-B14F-4D97-AF65-F5344CB8AC3E}">
        <p14:creationId xmlns:p14="http://schemas.microsoft.com/office/powerpoint/2010/main" val="1434769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E26B7-459C-4537-81BB-6C7D8217EEC1}"/>
              </a:ext>
            </a:extLst>
          </p:cNvPr>
          <p:cNvSpPr>
            <a:spLocks noGrp="1"/>
          </p:cNvSpPr>
          <p:nvPr>
            <p:ph type="title"/>
          </p:nvPr>
        </p:nvSpPr>
        <p:spPr>
          <a:xfrm>
            <a:off x="467544" y="116631"/>
            <a:ext cx="7543800" cy="1080343"/>
          </a:xfrm>
        </p:spPr>
        <p:txBody>
          <a:bodyPr/>
          <a:lstStyle/>
          <a:p>
            <a:r>
              <a:rPr lang="en-GB" sz="3200" dirty="0"/>
              <a:t>This session</a:t>
            </a:r>
            <a:r>
              <a:rPr lang="en-GB" sz="3200" b="0" dirty="0"/>
              <a:t> </a:t>
            </a:r>
            <a:r>
              <a:rPr lang="en-GB" sz="3200" dirty="0"/>
              <a:t>is designed to help people thinking of following this pathway to:</a:t>
            </a:r>
          </a:p>
        </p:txBody>
      </p:sp>
      <p:sp>
        <p:nvSpPr>
          <p:cNvPr id="3" name="Content Placeholder 2">
            <a:extLst>
              <a:ext uri="{FF2B5EF4-FFF2-40B4-BE49-F238E27FC236}">
                <a16:creationId xmlns:a16="http://schemas.microsoft.com/office/drawing/2014/main" id="{AC8DF6A2-3280-498C-84C9-0B054286D7C4}"/>
              </a:ext>
            </a:extLst>
          </p:cNvPr>
          <p:cNvSpPr>
            <a:spLocks noGrp="1"/>
          </p:cNvSpPr>
          <p:nvPr>
            <p:ph idx="1"/>
          </p:nvPr>
        </p:nvSpPr>
        <p:spPr>
          <a:xfrm>
            <a:off x="323528" y="1196975"/>
            <a:ext cx="8496944" cy="5005388"/>
          </a:xfrm>
        </p:spPr>
        <p:txBody>
          <a:bodyPr/>
          <a:lstStyle/>
          <a:p>
            <a:pPr marL="0" indent="0">
              <a:buNone/>
            </a:pPr>
            <a:endParaRPr lang="en-GB" b="0" dirty="0"/>
          </a:p>
          <a:p>
            <a:r>
              <a:rPr lang="en-GB" dirty="0"/>
              <a:t>​Consider what kinds of evidence help to make a convincing case for promotions on the grounds of teaching and learning, including learning support and professional services staff;</a:t>
            </a:r>
          </a:p>
          <a:p>
            <a:r>
              <a:rPr lang="en-GB" dirty="0"/>
              <a:t>​Explore low cost/no cost opportunities about how to gain addition professional development in support of your case;</a:t>
            </a:r>
          </a:p>
          <a:p>
            <a:r>
              <a:rPr lang="en-GB" dirty="0"/>
              <a:t>Review networking opportunities and how you can use them;</a:t>
            </a:r>
          </a:p>
          <a:p>
            <a:r>
              <a:rPr lang="en-GB" dirty="0"/>
              <a:t>Discuss how you can get and use a mentor to strengthen your submission.</a:t>
            </a:r>
          </a:p>
          <a:p>
            <a:endParaRPr lang="en-GB" dirty="0"/>
          </a:p>
        </p:txBody>
      </p:sp>
    </p:spTree>
    <p:extLst>
      <p:ext uri="{BB962C8B-B14F-4D97-AF65-F5344CB8AC3E}">
        <p14:creationId xmlns:p14="http://schemas.microsoft.com/office/powerpoint/2010/main" val="996232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F622E-6192-4BE6-902F-F0D18817592D}"/>
              </a:ext>
            </a:extLst>
          </p:cNvPr>
          <p:cNvSpPr>
            <a:spLocks noGrp="1"/>
          </p:cNvSpPr>
          <p:nvPr>
            <p:ph type="title"/>
          </p:nvPr>
        </p:nvSpPr>
        <p:spPr/>
        <p:txBody>
          <a:bodyPr/>
          <a:lstStyle/>
          <a:p>
            <a:r>
              <a:rPr lang="en-GB" dirty="0"/>
              <a:t>Evidence you can provide from the national context, working with:</a:t>
            </a:r>
          </a:p>
        </p:txBody>
      </p:sp>
      <p:sp>
        <p:nvSpPr>
          <p:cNvPr id="3" name="Content Placeholder 2">
            <a:extLst>
              <a:ext uri="{FF2B5EF4-FFF2-40B4-BE49-F238E27FC236}">
                <a16:creationId xmlns:a16="http://schemas.microsoft.com/office/drawing/2014/main" id="{0BAD939A-3F46-47C8-B4DA-873BAB5BE1BC}"/>
              </a:ext>
            </a:extLst>
          </p:cNvPr>
          <p:cNvSpPr>
            <a:spLocks noGrp="1"/>
          </p:cNvSpPr>
          <p:nvPr>
            <p:ph idx="1"/>
          </p:nvPr>
        </p:nvSpPr>
        <p:spPr/>
        <p:txBody>
          <a:bodyPr/>
          <a:lstStyle/>
          <a:p>
            <a:r>
              <a:rPr lang="en-GB" dirty="0"/>
              <a:t>Your professional and disciplinary networks e.g. contributing to or leading a strand within it on teaching, learning and assessment; </a:t>
            </a:r>
          </a:p>
          <a:p>
            <a:r>
              <a:rPr lang="en-GB" dirty="0"/>
              <a:t>Governmental agencies where you gain a reputation and experience that feeds into your teaching;</a:t>
            </a:r>
          </a:p>
          <a:p>
            <a:r>
              <a:rPr lang="en-GB" dirty="0"/>
              <a:t>QAA/QAA Scotland e.g. contributing to themed activities or chairing Benchmarking groups;</a:t>
            </a:r>
          </a:p>
          <a:p>
            <a:r>
              <a:rPr lang="en-GB" dirty="0"/>
              <a:t>Scottish Funding Council / Office for Students etc., e.g. leading an Enhancement theme; </a:t>
            </a:r>
          </a:p>
          <a:p>
            <a:r>
              <a:rPr lang="en-GB" dirty="0"/>
              <a:t>AdvanceHE.</a:t>
            </a:r>
          </a:p>
          <a:p>
            <a:endParaRPr lang="en-GB" dirty="0"/>
          </a:p>
        </p:txBody>
      </p:sp>
    </p:spTree>
    <p:extLst>
      <p:ext uri="{BB962C8B-B14F-4D97-AF65-F5344CB8AC3E}">
        <p14:creationId xmlns:p14="http://schemas.microsoft.com/office/powerpoint/2010/main" val="4016819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D90D4-4773-4EDE-8C15-B581DE166DAF}"/>
              </a:ext>
            </a:extLst>
          </p:cNvPr>
          <p:cNvSpPr>
            <a:spLocks noGrp="1"/>
          </p:cNvSpPr>
          <p:nvPr>
            <p:ph type="title"/>
          </p:nvPr>
        </p:nvSpPr>
        <p:spPr/>
        <p:txBody>
          <a:bodyPr/>
          <a:lstStyle/>
          <a:p>
            <a:r>
              <a:rPr lang="en-GB" dirty="0"/>
              <a:t>Working with AdvanceHE: evidence to support your T&amp;L-based case might include being:</a:t>
            </a:r>
          </a:p>
        </p:txBody>
      </p:sp>
      <p:sp>
        <p:nvSpPr>
          <p:cNvPr id="3" name="Content Placeholder 2">
            <a:extLst>
              <a:ext uri="{FF2B5EF4-FFF2-40B4-BE49-F238E27FC236}">
                <a16:creationId xmlns:a16="http://schemas.microsoft.com/office/drawing/2014/main" id="{CA0D9689-250B-49FD-9E72-09CDD4DC10D7}"/>
              </a:ext>
            </a:extLst>
          </p:cNvPr>
          <p:cNvSpPr>
            <a:spLocks noGrp="1"/>
          </p:cNvSpPr>
          <p:nvPr>
            <p:ph idx="1"/>
          </p:nvPr>
        </p:nvSpPr>
        <p:spPr/>
        <p:txBody>
          <a:bodyPr/>
          <a:lstStyle/>
          <a:p>
            <a:r>
              <a:rPr lang="en-GB" dirty="0"/>
              <a:t>An Associate/Consultant;</a:t>
            </a:r>
          </a:p>
          <a:p>
            <a:r>
              <a:rPr lang="en-GB" dirty="0"/>
              <a:t>Accreditor for HEA Fellowships;</a:t>
            </a:r>
          </a:p>
          <a:p>
            <a:r>
              <a:rPr lang="en-GB" dirty="0"/>
              <a:t>Assessor for National Teaching Fellowships, Collaborative Awards for Teaching Excellence, and their Global teaching Excellence Awards;</a:t>
            </a:r>
          </a:p>
          <a:p>
            <a:r>
              <a:rPr lang="en-GB" dirty="0"/>
              <a:t>Leader of a funded project;</a:t>
            </a:r>
          </a:p>
          <a:p>
            <a:r>
              <a:rPr lang="en-GB" dirty="0"/>
              <a:t>Leader or contributor to a webinar or Tweetchat;</a:t>
            </a:r>
          </a:p>
          <a:p>
            <a:r>
              <a:rPr lang="en-GB" dirty="0"/>
              <a:t>Presenter at one of their (very expensive) conferences.</a:t>
            </a:r>
          </a:p>
        </p:txBody>
      </p:sp>
    </p:spTree>
    <p:extLst>
      <p:ext uri="{BB962C8B-B14F-4D97-AF65-F5344CB8AC3E}">
        <p14:creationId xmlns:p14="http://schemas.microsoft.com/office/powerpoint/2010/main" val="577884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C7FF1-6091-467A-8565-DC5EF17579FA}"/>
              </a:ext>
            </a:extLst>
          </p:cNvPr>
          <p:cNvSpPr>
            <a:spLocks noGrp="1"/>
          </p:cNvSpPr>
          <p:nvPr>
            <p:ph type="title"/>
          </p:nvPr>
        </p:nvSpPr>
        <p:spPr>
          <a:xfrm>
            <a:off x="179512" y="122238"/>
            <a:ext cx="7821488" cy="1074737"/>
          </a:xfrm>
        </p:spPr>
        <p:txBody>
          <a:bodyPr/>
          <a:lstStyle/>
          <a:p>
            <a:r>
              <a:rPr lang="en-GB" dirty="0"/>
              <a:t>Networking opportunities: how you can use formal &amp; informal networks to build profile and evidence</a:t>
            </a:r>
          </a:p>
        </p:txBody>
      </p:sp>
      <p:sp>
        <p:nvSpPr>
          <p:cNvPr id="3" name="Content Placeholder 2">
            <a:extLst>
              <a:ext uri="{FF2B5EF4-FFF2-40B4-BE49-F238E27FC236}">
                <a16:creationId xmlns:a16="http://schemas.microsoft.com/office/drawing/2014/main" id="{90126306-2C78-4DB6-B315-A3FDA54CC3EC}"/>
              </a:ext>
            </a:extLst>
          </p:cNvPr>
          <p:cNvSpPr>
            <a:spLocks noGrp="1"/>
          </p:cNvSpPr>
          <p:nvPr>
            <p:ph idx="1"/>
          </p:nvPr>
        </p:nvSpPr>
        <p:spPr/>
        <p:txBody>
          <a:bodyPr/>
          <a:lstStyle/>
          <a:p>
            <a:r>
              <a:rPr lang="en-GB" dirty="0"/>
              <a:t>Internal networks within your university e.g. Teaching Fellows and university committees / working parties;</a:t>
            </a:r>
          </a:p>
          <a:p>
            <a:r>
              <a:rPr lang="en-GB" dirty="0"/>
              <a:t>Organisations like the Staff and Educational Development Association, Society for Research in Higher Education, the Association of Learning Developers in Higher Education, CILIP, the Library and Information Association;</a:t>
            </a:r>
          </a:p>
          <a:p>
            <a:r>
              <a:rPr lang="en-GB" dirty="0"/>
              <a:t>Discipline and Subject groups e.g. Association of Law Teachers, Division of Academics, Researchers and Teachers in Psychology (DARTP) within BPS etc.</a:t>
            </a:r>
          </a:p>
        </p:txBody>
      </p:sp>
    </p:spTree>
    <p:extLst>
      <p:ext uri="{BB962C8B-B14F-4D97-AF65-F5344CB8AC3E}">
        <p14:creationId xmlns:p14="http://schemas.microsoft.com/office/powerpoint/2010/main" val="3232398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Also look out for the ‘Professors in Preparation’ network</a:t>
            </a:r>
          </a:p>
        </p:txBody>
      </p:sp>
      <p:sp>
        <p:nvSpPr>
          <p:cNvPr id="3" name="Content Placeholder 2"/>
          <p:cNvSpPr>
            <a:spLocks noGrp="1"/>
          </p:cNvSpPr>
          <p:nvPr>
            <p:ph idx="1"/>
          </p:nvPr>
        </p:nvSpPr>
        <p:spPr/>
        <p:txBody>
          <a:bodyPr/>
          <a:lstStyle/>
          <a:p>
            <a:r>
              <a:rPr lang="en-GB" dirty="0"/>
              <a:t>This is a network convened by </a:t>
            </a:r>
            <a:r>
              <a:rPr lang="en-GB" i="1" dirty="0"/>
              <a:t>inter alia </a:t>
            </a:r>
            <a:r>
              <a:rPr lang="en-GB" dirty="0"/>
              <a:t>Liz Mossop, Debbie Locke, Julie Hulme, and me to a lesser extent;</a:t>
            </a:r>
          </a:p>
          <a:p>
            <a:r>
              <a:rPr lang="en-GB" dirty="0"/>
              <a:t>There are regular regional meetings and a new mentoring brokerage system; </a:t>
            </a:r>
          </a:p>
          <a:p>
            <a:r>
              <a:rPr lang="en-GB" dirty="0"/>
              <a:t>You can join the online network, which is hosted by </a:t>
            </a:r>
            <a:r>
              <a:rPr lang="en-GB" dirty="0" err="1"/>
              <a:t>OneHE</a:t>
            </a:r>
            <a:r>
              <a:rPr lang="en-GB" dirty="0"/>
              <a:t>, by filling in the form here: </a:t>
            </a:r>
            <a:r>
              <a:rPr lang="en-GB" dirty="0">
                <a:hlinkClick r:id="rId2"/>
              </a:rPr>
              <a:t>http://eepurl.com/gbXd3r</a:t>
            </a:r>
            <a:endParaRPr lang="en-GB" dirty="0"/>
          </a:p>
        </p:txBody>
      </p:sp>
    </p:spTree>
    <p:extLst>
      <p:ext uri="{BB962C8B-B14F-4D97-AF65-F5344CB8AC3E}">
        <p14:creationId xmlns:p14="http://schemas.microsoft.com/office/powerpoint/2010/main" val="2601170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14F9E9-33E7-4F1A-BF68-46C735C2F366}"/>
              </a:ext>
            </a:extLst>
          </p:cNvPr>
          <p:cNvSpPr>
            <a:spLocks noGrp="1"/>
          </p:cNvSpPr>
          <p:nvPr>
            <p:ph type="title"/>
          </p:nvPr>
        </p:nvSpPr>
        <p:spPr/>
        <p:txBody>
          <a:bodyPr/>
          <a:lstStyle/>
          <a:p>
            <a:r>
              <a:rPr lang="en-GB" dirty="0"/>
              <a:t>Mentors and Mentoring </a:t>
            </a:r>
          </a:p>
        </p:txBody>
      </p:sp>
      <p:sp>
        <p:nvSpPr>
          <p:cNvPr id="5" name="Text Placeholder 4">
            <a:extLst>
              <a:ext uri="{FF2B5EF4-FFF2-40B4-BE49-F238E27FC236}">
                <a16:creationId xmlns:a16="http://schemas.microsoft.com/office/drawing/2014/main" id="{0CE1B433-D2A4-487B-A9D8-381E8C2D787A}"/>
              </a:ext>
            </a:extLst>
          </p:cNvPr>
          <p:cNvSpPr>
            <a:spLocks noGrp="1"/>
          </p:cNvSpPr>
          <p:nvPr>
            <p:ph type="body" idx="1"/>
          </p:nvPr>
        </p:nvSpPr>
        <p:spPr/>
        <p:txBody>
          <a:bodyPr/>
          <a:lstStyle/>
          <a:p>
            <a:r>
              <a:rPr lang="en-GB" sz="2400" dirty="0"/>
              <a:t>To advance your career, it’s a great idea to have one or more mentors to guide, advise and support you and mean that you have one or more person to turn to at times of stress, other than your significant other, close colleagues or line managers. In this section we are planning on looking at effective bases for:</a:t>
            </a:r>
          </a:p>
        </p:txBody>
      </p:sp>
    </p:spTree>
    <p:extLst>
      <p:ext uri="{BB962C8B-B14F-4D97-AF65-F5344CB8AC3E}">
        <p14:creationId xmlns:p14="http://schemas.microsoft.com/office/powerpoint/2010/main" val="220642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C23C-1C52-485D-854C-8C12F29554BB}"/>
              </a:ext>
            </a:extLst>
          </p:cNvPr>
          <p:cNvSpPr>
            <a:spLocks noGrp="1"/>
          </p:cNvSpPr>
          <p:nvPr>
            <p:ph type="title"/>
          </p:nvPr>
        </p:nvSpPr>
        <p:spPr/>
        <p:txBody>
          <a:bodyPr/>
          <a:lstStyle/>
          <a:p>
            <a:r>
              <a:rPr lang="en-GB" dirty="0"/>
              <a:t>Mentors and coaches</a:t>
            </a:r>
          </a:p>
        </p:txBody>
      </p:sp>
      <p:sp>
        <p:nvSpPr>
          <p:cNvPr id="3" name="Content Placeholder 2">
            <a:extLst>
              <a:ext uri="{FF2B5EF4-FFF2-40B4-BE49-F238E27FC236}">
                <a16:creationId xmlns:a16="http://schemas.microsoft.com/office/drawing/2014/main" id="{E893D557-49AF-4143-A46A-E20FB1346D0B}"/>
              </a:ext>
            </a:extLst>
          </p:cNvPr>
          <p:cNvSpPr>
            <a:spLocks noGrp="1"/>
          </p:cNvSpPr>
          <p:nvPr>
            <p:ph idx="1"/>
          </p:nvPr>
        </p:nvSpPr>
        <p:spPr/>
        <p:txBody>
          <a:bodyPr/>
          <a:lstStyle/>
          <a:p>
            <a:r>
              <a:rPr lang="en-US" dirty="0"/>
              <a:t>Typically, a difference is made between a mentor who </a:t>
            </a:r>
            <a:r>
              <a:rPr lang="en-GB" dirty="0"/>
              <a:t>instructs others in specific knowledge and skills and values and a coach who is likely to be adept in </a:t>
            </a:r>
            <a:r>
              <a:rPr lang="en-US" dirty="0"/>
              <a:t>sharing knowledge skills and perspectives that influence the personal and professional growth of others</a:t>
            </a:r>
            <a:r>
              <a:rPr lang="en-GB" dirty="0"/>
              <a:t> </a:t>
            </a:r>
            <a:r>
              <a:rPr lang="en-US" dirty="0"/>
              <a:t>. </a:t>
            </a:r>
          </a:p>
          <a:p>
            <a:r>
              <a:rPr lang="en-GB" dirty="0"/>
              <a:t>How you work with your mentor will be a matter for mutual negotiation, but it is well to do this from the outset, so you are both clear what you are trying to achieve. Some, with lots of experience will jump straight into giving advice on things you can do, and others will work hard at drawing from you personal approaches that can help you reach your own decisions. </a:t>
            </a:r>
          </a:p>
          <a:p>
            <a:endParaRPr lang="en-GB" dirty="0"/>
          </a:p>
        </p:txBody>
      </p:sp>
    </p:spTree>
    <p:extLst>
      <p:ext uri="{BB962C8B-B14F-4D97-AF65-F5344CB8AC3E}">
        <p14:creationId xmlns:p14="http://schemas.microsoft.com/office/powerpoint/2010/main" val="1833590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E1623-E9B6-4C44-8558-BBF9E15CDCB4}"/>
              </a:ext>
            </a:extLst>
          </p:cNvPr>
          <p:cNvSpPr>
            <a:spLocks noGrp="1"/>
          </p:cNvSpPr>
          <p:nvPr>
            <p:ph type="title"/>
          </p:nvPr>
        </p:nvSpPr>
        <p:spPr/>
        <p:txBody>
          <a:bodyPr/>
          <a:lstStyle/>
          <a:p>
            <a:r>
              <a:rPr lang="en-GB" dirty="0"/>
              <a:t>What kinds of activities can a mentor engage in with you (from directive to </a:t>
            </a:r>
            <a:r>
              <a:rPr lang="en-GB" dirty="0" err="1"/>
              <a:t>undirective</a:t>
            </a:r>
            <a:r>
              <a:rPr lang="en-GB" dirty="0"/>
              <a:t>)?</a:t>
            </a:r>
          </a:p>
        </p:txBody>
      </p:sp>
      <p:sp>
        <p:nvSpPr>
          <p:cNvPr id="3" name="Content Placeholder 2">
            <a:extLst>
              <a:ext uri="{FF2B5EF4-FFF2-40B4-BE49-F238E27FC236}">
                <a16:creationId xmlns:a16="http://schemas.microsoft.com/office/drawing/2014/main" id="{A984DD54-68A9-4066-B2F6-A450FED41CF4}"/>
              </a:ext>
            </a:extLst>
          </p:cNvPr>
          <p:cNvSpPr>
            <a:spLocks noGrp="1"/>
          </p:cNvSpPr>
          <p:nvPr>
            <p:ph idx="1"/>
          </p:nvPr>
        </p:nvSpPr>
        <p:spPr/>
        <p:txBody>
          <a:bodyPr/>
          <a:lstStyle/>
          <a:p>
            <a:pPr lvl="0"/>
            <a:r>
              <a:rPr lang="en-GB" dirty="0"/>
              <a:t>Telling you specific information;</a:t>
            </a:r>
          </a:p>
          <a:p>
            <a:pPr lvl="0"/>
            <a:r>
              <a:rPr lang="en-GB" dirty="0"/>
              <a:t>Instructing you in particular directions; </a:t>
            </a:r>
          </a:p>
          <a:p>
            <a:pPr lvl="0"/>
            <a:r>
              <a:rPr lang="en-GB" dirty="0"/>
              <a:t>Giving directive advice;</a:t>
            </a:r>
          </a:p>
          <a:p>
            <a:pPr lvl="0"/>
            <a:r>
              <a:rPr lang="en-GB" dirty="0"/>
              <a:t>Offering more general advice for you to do with as you wish;</a:t>
            </a:r>
          </a:p>
          <a:p>
            <a:pPr lvl="0"/>
            <a:r>
              <a:rPr lang="en-GB" dirty="0"/>
              <a:t>Giving feedback on your ideas;</a:t>
            </a:r>
          </a:p>
          <a:p>
            <a:pPr lvl="0"/>
            <a:r>
              <a:rPr lang="en-GB" dirty="0"/>
              <a:t>Making open suggestions;</a:t>
            </a:r>
          </a:p>
          <a:p>
            <a:pPr lvl="0"/>
            <a:r>
              <a:rPr lang="en-GB" dirty="0"/>
              <a:t>Asking questions that raise awareness;</a:t>
            </a:r>
          </a:p>
          <a:p>
            <a:pPr lvl="0"/>
            <a:r>
              <a:rPr lang="en-GB" dirty="0"/>
              <a:t>Summarising what you have said to help you clarify your ideas;</a:t>
            </a:r>
          </a:p>
          <a:p>
            <a:pPr lvl="0"/>
            <a:r>
              <a:rPr lang="en-GB" dirty="0"/>
              <a:t>Paraphrasing your ideas;</a:t>
            </a:r>
          </a:p>
          <a:p>
            <a:pPr lvl="0"/>
            <a:r>
              <a:rPr lang="en-GB" dirty="0"/>
              <a:t>Reflecting back to you what you have said.</a:t>
            </a:r>
          </a:p>
          <a:p>
            <a:endParaRPr lang="en-GB" dirty="0"/>
          </a:p>
        </p:txBody>
      </p:sp>
    </p:spTree>
    <p:extLst>
      <p:ext uri="{BB962C8B-B14F-4D97-AF65-F5344CB8AC3E}">
        <p14:creationId xmlns:p14="http://schemas.microsoft.com/office/powerpoint/2010/main" val="717879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6DF1D-FC92-49D1-9027-8BC245CE59D7}"/>
              </a:ext>
            </a:extLst>
          </p:cNvPr>
          <p:cNvSpPr>
            <a:spLocks noGrp="1"/>
          </p:cNvSpPr>
          <p:nvPr>
            <p:ph type="title"/>
          </p:nvPr>
        </p:nvSpPr>
        <p:spPr/>
        <p:txBody>
          <a:bodyPr/>
          <a:lstStyle/>
          <a:p>
            <a:r>
              <a:rPr lang="en-GB" dirty="0"/>
              <a:t>When you are looking for a mentor you could:</a:t>
            </a:r>
          </a:p>
        </p:txBody>
      </p:sp>
      <p:sp>
        <p:nvSpPr>
          <p:cNvPr id="3" name="Content Placeholder 2">
            <a:extLst>
              <a:ext uri="{FF2B5EF4-FFF2-40B4-BE49-F238E27FC236}">
                <a16:creationId xmlns:a16="http://schemas.microsoft.com/office/drawing/2014/main" id="{2A8801C6-B780-4C73-BE8B-44A06D76BC59}"/>
              </a:ext>
            </a:extLst>
          </p:cNvPr>
          <p:cNvSpPr>
            <a:spLocks noGrp="1"/>
          </p:cNvSpPr>
          <p:nvPr>
            <p:ph idx="1"/>
          </p:nvPr>
        </p:nvSpPr>
        <p:spPr/>
        <p:txBody>
          <a:bodyPr/>
          <a:lstStyle/>
          <a:p>
            <a:pPr lvl="0"/>
            <a:r>
              <a:rPr lang="en-US" sz="2200" dirty="0"/>
              <a:t>Look for people who you admire, who are likely to have perspectives you don’t have and who you think might have useful insights into your professional area;</a:t>
            </a:r>
            <a:endParaRPr lang="en-GB" sz="2200" dirty="0"/>
          </a:p>
          <a:p>
            <a:pPr lvl="0"/>
            <a:r>
              <a:rPr lang="en-US" sz="2200" dirty="0"/>
              <a:t>Look around for people known in your field, that you admire and you would genuinely like to work with but be realistic about how much availability your potential mentor is lively to have;</a:t>
            </a:r>
            <a:endParaRPr lang="en-GB" sz="2200" dirty="0"/>
          </a:p>
          <a:p>
            <a:pPr lvl="0"/>
            <a:r>
              <a:rPr lang="en-US" sz="2200" dirty="0"/>
              <a:t>Look around for people who are in the roles/at the career stage in five years and consider if they might be a good mentor for you, or if they can advise you who might be suitable and available;</a:t>
            </a:r>
            <a:endParaRPr lang="en-GB" sz="2200" dirty="0"/>
          </a:p>
          <a:p>
            <a:pPr lvl="0"/>
            <a:r>
              <a:rPr lang="en-US" sz="2200" dirty="0"/>
              <a:t>Ask others who have been successfully been mentored and see if they can suggest someone who could work well with you;</a:t>
            </a:r>
            <a:endParaRPr lang="en-GB" sz="2200" dirty="0"/>
          </a:p>
          <a:p>
            <a:pPr lvl="0"/>
            <a:r>
              <a:rPr lang="en-US" sz="2200" dirty="0"/>
              <a:t>Ask your line manager/boss/appraiser if they know anyone who might be prepared to take you on. </a:t>
            </a:r>
            <a:endParaRPr lang="en-GB" sz="2200" dirty="0"/>
          </a:p>
          <a:p>
            <a:endParaRPr lang="en-GB" sz="2200" dirty="0"/>
          </a:p>
        </p:txBody>
      </p:sp>
    </p:spTree>
    <p:extLst>
      <p:ext uri="{BB962C8B-B14F-4D97-AF65-F5344CB8AC3E}">
        <p14:creationId xmlns:p14="http://schemas.microsoft.com/office/powerpoint/2010/main" val="2232021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D7A4-3B30-45EB-A2BA-9098E6688B45}"/>
              </a:ext>
            </a:extLst>
          </p:cNvPr>
          <p:cNvSpPr>
            <a:spLocks noGrp="1"/>
          </p:cNvSpPr>
          <p:nvPr>
            <p:ph type="title"/>
          </p:nvPr>
        </p:nvSpPr>
        <p:spPr/>
        <p:txBody>
          <a:bodyPr/>
          <a:lstStyle/>
          <a:p>
            <a:r>
              <a:rPr lang="en-US" dirty="0"/>
              <a:t>Matters you are likely to need to consider when choosing a mentor will include:</a:t>
            </a:r>
            <a:endParaRPr lang="en-GB" dirty="0"/>
          </a:p>
        </p:txBody>
      </p:sp>
      <p:sp>
        <p:nvSpPr>
          <p:cNvPr id="3" name="Content Placeholder 2">
            <a:extLst>
              <a:ext uri="{FF2B5EF4-FFF2-40B4-BE49-F238E27FC236}">
                <a16:creationId xmlns:a16="http://schemas.microsoft.com/office/drawing/2014/main" id="{7CA704ED-F44D-4BFB-8703-2DC8FC017682}"/>
              </a:ext>
            </a:extLst>
          </p:cNvPr>
          <p:cNvSpPr>
            <a:spLocks noGrp="1"/>
          </p:cNvSpPr>
          <p:nvPr>
            <p:ph idx="1"/>
          </p:nvPr>
        </p:nvSpPr>
        <p:spPr/>
        <p:txBody>
          <a:bodyPr/>
          <a:lstStyle/>
          <a:p>
            <a:pPr lvl="0"/>
            <a:r>
              <a:rPr lang="en-GB" sz="2200" dirty="0"/>
              <a:t>what skills, qualities and experience they have to offer and how these could be useful to you;</a:t>
            </a:r>
          </a:p>
          <a:p>
            <a:pPr lvl="0"/>
            <a:r>
              <a:rPr lang="en-GB" sz="2200" dirty="0"/>
              <a:t>at what career stage is a mentor likely to have most to offer: relatively close to your current stage or much more senior?</a:t>
            </a:r>
          </a:p>
          <a:p>
            <a:pPr lvl="0"/>
            <a:r>
              <a:rPr lang="en-GB" sz="2200" dirty="0"/>
              <a:t>what time commitment you hope you would be able to gain from them realistically;</a:t>
            </a:r>
          </a:p>
          <a:p>
            <a:pPr lvl="0"/>
            <a:r>
              <a:rPr lang="en-GB" sz="2200" dirty="0"/>
              <a:t>what modes of communication that might suit you both best: face-to-face? Virtual e.g. by Skype or What’s App etc.? Mainly by email?</a:t>
            </a:r>
          </a:p>
          <a:p>
            <a:pPr lvl="0"/>
            <a:r>
              <a:rPr lang="en-US" sz="2200" dirty="0"/>
              <a:t>What they are likely to be able to get back from you, (since mentoring works best if there is an element of reciprocity). For example, can you help them by </a:t>
            </a:r>
            <a:r>
              <a:rPr lang="en-GB" sz="2200" dirty="0"/>
              <a:t>updating them with new ideas and techniques, and maintaining currency in particular domains.</a:t>
            </a:r>
          </a:p>
          <a:p>
            <a:endParaRPr lang="en-GB" sz="2200" dirty="0"/>
          </a:p>
        </p:txBody>
      </p:sp>
    </p:spTree>
    <p:extLst>
      <p:ext uri="{BB962C8B-B14F-4D97-AF65-F5344CB8AC3E}">
        <p14:creationId xmlns:p14="http://schemas.microsoft.com/office/powerpoint/2010/main" val="2669481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D9AE-FD90-4230-B9AC-CD06CDB34054}"/>
              </a:ext>
            </a:extLst>
          </p:cNvPr>
          <p:cNvSpPr>
            <a:spLocks noGrp="1"/>
          </p:cNvSpPr>
          <p:nvPr>
            <p:ph type="title"/>
          </p:nvPr>
        </p:nvSpPr>
        <p:spPr/>
        <p:txBody>
          <a:bodyPr/>
          <a:lstStyle/>
          <a:p>
            <a:r>
              <a:rPr lang="en-GB" dirty="0"/>
              <a:t>Why would anyone want to be a mentor?</a:t>
            </a:r>
          </a:p>
        </p:txBody>
      </p:sp>
      <p:sp>
        <p:nvSpPr>
          <p:cNvPr id="3" name="Content Placeholder 2">
            <a:extLst>
              <a:ext uri="{FF2B5EF4-FFF2-40B4-BE49-F238E27FC236}">
                <a16:creationId xmlns:a16="http://schemas.microsoft.com/office/drawing/2014/main" id="{5A096AD0-A5BB-43DD-9C1E-423C22AA1DA8}"/>
              </a:ext>
            </a:extLst>
          </p:cNvPr>
          <p:cNvSpPr>
            <a:spLocks noGrp="1"/>
          </p:cNvSpPr>
          <p:nvPr>
            <p:ph idx="1"/>
          </p:nvPr>
        </p:nvSpPr>
        <p:spPr/>
        <p:txBody>
          <a:bodyPr/>
          <a:lstStyle/>
          <a:p>
            <a:r>
              <a:rPr lang="en-GB" dirty="0"/>
              <a:t>Mentoring is not a minor commitment, and the best mentors tend to be very busy people so you need to be quite realistic about what you can expect to gain from a mentor. Most do it for no personal or professional benefit, and the fact that the driving force is their </a:t>
            </a:r>
            <a:r>
              <a:rPr lang="en-GB" dirty="0">
                <a:solidFill>
                  <a:srgbClr val="7030A0"/>
                </a:solidFill>
              </a:rPr>
              <a:t>academic altruism </a:t>
            </a:r>
            <a:r>
              <a:rPr lang="en-GB" dirty="0"/>
              <a:t>needs to be borne in mind from the start. </a:t>
            </a:r>
          </a:p>
          <a:p>
            <a:r>
              <a:rPr lang="en-GB" dirty="0"/>
              <a:t>If you are too demanding or have unrealistic expectations of what they will do for you, it is likely that they will, kindly or otherwise, terminate the arrangement. It is best treated as a professional relationship where the ‘rules of engagement’ need establishing early on. </a:t>
            </a:r>
          </a:p>
        </p:txBody>
      </p:sp>
    </p:spTree>
    <p:extLst>
      <p:ext uri="{BB962C8B-B14F-4D97-AF65-F5344CB8AC3E}">
        <p14:creationId xmlns:p14="http://schemas.microsoft.com/office/powerpoint/2010/main" val="2407330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4570B-7A34-44AD-808D-4EA09C20510F}"/>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 note about the slides</a:t>
            </a:r>
          </a:p>
        </p:txBody>
      </p:sp>
      <p:sp>
        <p:nvSpPr>
          <p:cNvPr id="3" name="Content Placeholder 2">
            <a:extLst>
              <a:ext uri="{FF2B5EF4-FFF2-40B4-BE49-F238E27FC236}">
                <a16:creationId xmlns:a16="http://schemas.microsoft.com/office/drawing/2014/main" id="{76B01D4E-DA7F-4F84-9100-13501843A58B}"/>
              </a:ext>
            </a:extLst>
          </p:cNvPr>
          <p:cNvSpPr>
            <a:spLocks noGrp="1"/>
          </p:cNvSpPr>
          <p:nvPr>
            <p:ph idx="1"/>
          </p:nvPr>
        </p:nvSpPr>
        <p:spPr/>
        <p:txBody>
          <a:bodyPr/>
          <a:lstStyle/>
          <a:p>
            <a:r>
              <a:rPr lang="en-GB" dirty="0"/>
              <a:t>All available on my website at </a:t>
            </a:r>
            <a:r>
              <a:rPr lang="en-GB" dirty="0">
                <a:hlinkClick r:id="rId2"/>
              </a:rPr>
              <a:t>http://sally-brown.net</a:t>
            </a:r>
            <a:r>
              <a:rPr lang="en-GB" dirty="0"/>
              <a:t>; </a:t>
            </a:r>
          </a:p>
          <a:p>
            <a:r>
              <a:rPr lang="en-GB" dirty="0"/>
              <a:t>All, like everything I do, open educational resources so use them with colleagues and students as you wish (except the images of people);</a:t>
            </a:r>
          </a:p>
          <a:p>
            <a:r>
              <a:rPr lang="en-GB" dirty="0"/>
              <a:t>Far too many slides here for us to use today: regard them like the bonus features on a DVD (or your homework!). I will select from them what I consider to be the most helpful as the day emerges, and will not go in a straight line!</a:t>
            </a:r>
          </a:p>
        </p:txBody>
      </p:sp>
    </p:spTree>
    <p:extLst>
      <p:ext uri="{BB962C8B-B14F-4D97-AF65-F5344CB8AC3E}">
        <p14:creationId xmlns:p14="http://schemas.microsoft.com/office/powerpoint/2010/main" val="2523171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5891-5228-4150-BED9-A75D55EC7388}"/>
              </a:ext>
            </a:extLst>
          </p:cNvPr>
          <p:cNvSpPr>
            <a:spLocks noGrp="1"/>
          </p:cNvSpPr>
          <p:nvPr>
            <p:ph type="title"/>
          </p:nvPr>
        </p:nvSpPr>
        <p:spPr>
          <a:xfrm>
            <a:off x="457200" y="122239"/>
            <a:ext cx="7543800" cy="714474"/>
          </a:xfrm>
        </p:spPr>
        <p:txBody>
          <a:bodyPr/>
          <a:lstStyle/>
          <a:p>
            <a:r>
              <a:rPr lang="en-GB" dirty="0"/>
              <a:t>Rules of engagement: what can a mentor do?</a:t>
            </a:r>
          </a:p>
        </p:txBody>
      </p:sp>
      <p:sp>
        <p:nvSpPr>
          <p:cNvPr id="3" name="Content Placeholder 2">
            <a:extLst>
              <a:ext uri="{FF2B5EF4-FFF2-40B4-BE49-F238E27FC236}">
                <a16:creationId xmlns:a16="http://schemas.microsoft.com/office/drawing/2014/main" id="{643F9055-49F5-42DE-9A23-583D81B403D6}"/>
              </a:ext>
            </a:extLst>
          </p:cNvPr>
          <p:cNvSpPr>
            <a:spLocks noGrp="1"/>
          </p:cNvSpPr>
          <p:nvPr>
            <p:ph idx="1"/>
          </p:nvPr>
        </p:nvSpPr>
        <p:spPr>
          <a:xfrm>
            <a:off x="468313" y="836714"/>
            <a:ext cx="8229600" cy="5832646"/>
          </a:xfrm>
        </p:spPr>
        <p:txBody>
          <a:bodyPr/>
          <a:lstStyle/>
          <a:p>
            <a:pPr lvl="0"/>
            <a:r>
              <a:rPr lang="en-GB" sz="2000" dirty="0"/>
              <a:t>Help you </a:t>
            </a:r>
            <a:r>
              <a:rPr lang="en-GB" sz="2000" dirty="0">
                <a:solidFill>
                  <a:srgbClr val="7030A0"/>
                </a:solidFill>
              </a:rPr>
              <a:t>formulate</a:t>
            </a:r>
            <a:r>
              <a:rPr lang="en-GB" sz="2000" dirty="0"/>
              <a:t> your ideas;</a:t>
            </a:r>
          </a:p>
          <a:p>
            <a:pPr lvl="0"/>
            <a:r>
              <a:rPr lang="en-GB" sz="2000" dirty="0"/>
              <a:t>Facilitate</a:t>
            </a:r>
            <a:r>
              <a:rPr lang="en-GB" sz="2000" dirty="0">
                <a:solidFill>
                  <a:srgbClr val="7030A0"/>
                </a:solidFill>
              </a:rPr>
              <a:t> </a:t>
            </a:r>
            <a:r>
              <a:rPr lang="en-GB" sz="2000" dirty="0"/>
              <a:t>you to work out what your </a:t>
            </a:r>
            <a:r>
              <a:rPr lang="en-GB" sz="2000" dirty="0">
                <a:solidFill>
                  <a:srgbClr val="7030A0"/>
                </a:solidFill>
              </a:rPr>
              <a:t>goals</a:t>
            </a:r>
            <a:r>
              <a:rPr lang="en-GB" sz="2000" dirty="0"/>
              <a:t> should be;</a:t>
            </a:r>
          </a:p>
          <a:p>
            <a:pPr lvl="0"/>
            <a:r>
              <a:rPr lang="en-GB" sz="2000" dirty="0"/>
              <a:t>Advise on useful </a:t>
            </a:r>
            <a:r>
              <a:rPr lang="en-GB" sz="2000" dirty="0">
                <a:solidFill>
                  <a:srgbClr val="7030A0"/>
                </a:solidFill>
              </a:rPr>
              <a:t>reference material </a:t>
            </a:r>
            <a:r>
              <a:rPr lang="en-GB" sz="2000" dirty="0"/>
              <a:t>and other sources;</a:t>
            </a:r>
          </a:p>
          <a:p>
            <a:pPr lvl="0"/>
            <a:r>
              <a:rPr lang="en-GB" sz="2000" dirty="0"/>
              <a:t>Help you </a:t>
            </a:r>
            <a:r>
              <a:rPr lang="en-GB" sz="2000" dirty="0">
                <a:solidFill>
                  <a:srgbClr val="7030A0"/>
                </a:solidFill>
              </a:rPr>
              <a:t>network</a:t>
            </a:r>
            <a:r>
              <a:rPr lang="en-GB" sz="2000" dirty="0"/>
              <a:t> effectively;</a:t>
            </a:r>
          </a:p>
          <a:p>
            <a:pPr lvl="0"/>
            <a:r>
              <a:rPr lang="en-GB" sz="2000" dirty="0"/>
              <a:t>Help you find </a:t>
            </a:r>
            <a:r>
              <a:rPr lang="en-GB" sz="2000" dirty="0">
                <a:solidFill>
                  <a:srgbClr val="7030A0"/>
                </a:solidFill>
              </a:rPr>
              <a:t>outlets for publication</a:t>
            </a:r>
            <a:r>
              <a:rPr lang="en-GB" sz="2000" dirty="0"/>
              <a:t>;</a:t>
            </a:r>
          </a:p>
          <a:p>
            <a:pPr lvl="0"/>
            <a:r>
              <a:rPr lang="en-GB" sz="2000" dirty="0"/>
              <a:t>Advise you on relevant </a:t>
            </a:r>
            <a:r>
              <a:rPr lang="en-GB" sz="2000" dirty="0">
                <a:solidFill>
                  <a:srgbClr val="7030A0"/>
                </a:solidFill>
              </a:rPr>
              <a:t>conferences and workshops </a:t>
            </a:r>
            <a:r>
              <a:rPr lang="en-GB" sz="2000" dirty="0"/>
              <a:t>for you to attend, and help you prepare for any at which you are selected to present, giving you pointers about who to talk to (and who to avoid) when you are there; </a:t>
            </a:r>
          </a:p>
          <a:p>
            <a:pPr lvl="0"/>
            <a:r>
              <a:rPr lang="en-GB" sz="2000" dirty="0">
                <a:solidFill>
                  <a:srgbClr val="7030A0"/>
                </a:solidFill>
              </a:rPr>
              <a:t>Co-author</a:t>
            </a:r>
            <a:r>
              <a:rPr lang="en-GB" sz="2000" dirty="0"/>
              <a:t> with you, to help you get your feet on the publishing ladder. If this is something your mentor is happy to do, it can be hugely beneficial to you (and indeed them) but the ground rules, for example, who gets lead authorship, who will do the data analysis etc need to be established form the outset;</a:t>
            </a:r>
          </a:p>
          <a:p>
            <a:pPr lvl="0"/>
            <a:r>
              <a:rPr lang="en-GB" sz="2000" dirty="0"/>
              <a:t>Help you </a:t>
            </a:r>
            <a:r>
              <a:rPr lang="en-GB" sz="2000" dirty="0">
                <a:solidFill>
                  <a:srgbClr val="7030A0"/>
                </a:solidFill>
              </a:rPr>
              <a:t>get over setbacks and imposter syndrome</a:t>
            </a:r>
            <a:r>
              <a:rPr lang="en-GB" sz="2000" dirty="0"/>
              <a:t>, by giving you confidence in your own achievements and capabilities (but be aware that their job is not to be your counsellor in all eventualities).</a:t>
            </a:r>
          </a:p>
          <a:p>
            <a:endParaRPr lang="en-GB" sz="2000" dirty="0"/>
          </a:p>
        </p:txBody>
      </p:sp>
    </p:spTree>
    <p:extLst>
      <p:ext uri="{BB962C8B-B14F-4D97-AF65-F5344CB8AC3E}">
        <p14:creationId xmlns:p14="http://schemas.microsoft.com/office/powerpoint/2010/main" val="920925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C73ED-28C0-4D08-94E5-D5FF1B477433}"/>
              </a:ext>
            </a:extLst>
          </p:cNvPr>
          <p:cNvSpPr>
            <a:spLocks noGrp="1"/>
          </p:cNvSpPr>
          <p:nvPr>
            <p:ph type="title"/>
          </p:nvPr>
        </p:nvSpPr>
        <p:spPr/>
        <p:txBody>
          <a:bodyPr/>
          <a:lstStyle/>
          <a:p>
            <a:r>
              <a:rPr lang="en-GB" dirty="0"/>
              <a:t>Mentors are unlikely to be able to help you by:</a:t>
            </a:r>
          </a:p>
        </p:txBody>
      </p:sp>
      <p:sp>
        <p:nvSpPr>
          <p:cNvPr id="3" name="Content Placeholder 2">
            <a:extLst>
              <a:ext uri="{FF2B5EF4-FFF2-40B4-BE49-F238E27FC236}">
                <a16:creationId xmlns:a16="http://schemas.microsoft.com/office/drawing/2014/main" id="{8B06ABBF-0E99-432B-AB77-A15D4261BFDC}"/>
              </a:ext>
            </a:extLst>
          </p:cNvPr>
          <p:cNvSpPr>
            <a:spLocks noGrp="1"/>
          </p:cNvSpPr>
          <p:nvPr>
            <p:ph idx="1"/>
          </p:nvPr>
        </p:nvSpPr>
        <p:spPr/>
        <p:txBody>
          <a:bodyPr/>
          <a:lstStyle/>
          <a:p>
            <a:pPr lvl="0"/>
            <a:r>
              <a:rPr lang="en-US" dirty="0"/>
              <a:t>Proofreading or significantly redrafting your work;</a:t>
            </a:r>
            <a:endParaRPr lang="en-GB" dirty="0"/>
          </a:p>
          <a:p>
            <a:pPr lvl="0"/>
            <a:r>
              <a:rPr lang="en-US" dirty="0"/>
              <a:t>Giving you answers to all your questions;</a:t>
            </a:r>
            <a:endParaRPr lang="en-GB" dirty="0"/>
          </a:p>
          <a:p>
            <a:pPr lvl="0"/>
            <a:r>
              <a:rPr lang="en-US" dirty="0"/>
              <a:t>Making all the running to make the mentoring relationship work. It’s likely to be up to you to contact them about convenient times and places for conversations for example, and you may need to be quite flexible if your mentor is someone with high demands on their time;</a:t>
            </a:r>
            <a:endParaRPr lang="en-GB" dirty="0"/>
          </a:p>
          <a:p>
            <a:pPr lvl="0"/>
            <a:r>
              <a:rPr lang="en-US" dirty="0"/>
              <a:t>Being on-call perpetually, or for an excessive number of occasions; </a:t>
            </a:r>
            <a:endParaRPr lang="en-GB" dirty="0"/>
          </a:p>
          <a:p>
            <a:pPr lvl="0"/>
            <a:r>
              <a:rPr lang="en-US" dirty="0"/>
              <a:t>Solving problems beyond the professional relationship;</a:t>
            </a:r>
            <a:endParaRPr lang="en-GB" dirty="0"/>
          </a:p>
          <a:p>
            <a:pPr lvl="0"/>
            <a:r>
              <a:rPr lang="en-US" dirty="0"/>
              <a:t>Being your best friend (although after a mentoring relationship finishes, friendship often remains).</a:t>
            </a:r>
            <a:endParaRPr lang="en-GB" dirty="0"/>
          </a:p>
          <a:p>
            <a:endParaRPr lang="en-GB" dirty="0"/>
          </a:p>
        </p:txBody>
      </p:sp>
    </p:spTree>
    <p:extLst>
      <p:ext uri="{BB962C8B-B14F-4D97-AF65-F5344CB8AC3E}">
        <p14:creationId xmlns:p14="http://schemas.microsoft.com/office/powerpoint/2010/main" val="2268195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A9A6-98B5-4E38-92BD-537FE657AD91}"/>
              </a:ext>
            </a:extLst>
          </p:cNvPr>
          <p:cNvSpPr>
            <a:spLocks noGrp="1"/>
          </p:cNvSpPr>
          <p:nvPr>
            <p:ph type="title"/>
          </p:nvPr>
        </p:nvSpPr>
        <p:spPr>
          <a:xfrm>
            <a:off x="457200" y="122239"/>
            <a:ext cx="7543800" cy="642466"/>
          </a:xfrm>
        </p:spPr>
        <p:txBody>
          <a:bodyPr/>
          <a:lstStyle/>
          <a:p>
            <a:r>
              <a:rPr lang="en-GB" dirty="0"/>
              <a:t>You need to discuss with your mentor in advance:</a:t>
            </a:r>
          </a:p>
        </p:txBody>
      </p:sp>
      <p:sp>
        <p:nvSpPr>
          <p:cNvPr id="3" name="Content Placeholder 2">
            <a:extLst>
              <a:ext uri="{FF2B5EF4-FFF2-40B4-BE49-F238E27FC236}">
                <a16:creationId xmlns:a16="http://schemas.microsoft.com/office/drawing/2014/main" id="{8F0FDCB6-BDA5-4233-828A-9894082E90D3}"/>
              </a:ext>
            </a:extLst>
          </p:cNvPr>
          <p:cNvSpPr>
            <a:spLocks noGrp="1"/>
          </p:cNvSpPr>
          <p:nvPr>
            <p:ph idx="1"/>
          </p:nvPr>
        </p:nvSpPr>
        <p:spPr>
          <a:xfrm>
            <a:off x="468313" y="908720"/>
            <a:ext cx="8229600" cy="5760640"/>
          </a:xfrm>
        </p:spPr>
        <p:txBody>
          <a:bodyPr/>
          <a:lstStyle/>
          <a:p>
            <a:pPr lvl="0"/>
            <a:r>
              <a:rPr lang="en-GB" sz="2000" dirty="0"/>
              <a:t>What will each party gain from the mentoring relationship?</a:t>
            </a:r>
          </a:p>
          <a:p>
            <a:pPr lvl="0"/>
            <a:r>
              <a:rPr lang="en-GB" sz="2000" dirty="0"/>
              <a:t>What are your expectations of levels of confidentiality?</a:t>
            </a:r>
          </a:p>
          <a:p>
            <a:pPr lvl="0"/>
            <a:r>
              <a:rPr lang="en-GB" sz="2000" dirty="0"/>
              <a:t>What level of contact will work for both of you? How often will you interact? Will meetings be live or virtual or both? If live, where works best for you both? How much email traffic is acceptable?</a:t>
            </a:r>
          </a:p>
          <a:p>
            <a:pPr lvl="0"/>
            <a:r>
              <a:rPr lang="en-GB" sz="2000" dirty="0"/>
              <a:t>Who will keep records (if any) of meetings / action notes about what you/they said they would do? You can’t expect them to progress-chase you on these, however.</a:t>
            </a:r>
          </a:p>
          <a:p>
            <a:pPr lvl="0"/>
            <a:r>
              <a:rPr lang="en-GB" sz="2000" dirty="0"/>
              <a:t>How long will the mentoring relationship last? It’s a good idea to see how things go for a month or two, for example, with a review after 6 months or a year, to see how things are working out, but it’s unlikely that any mentor will give an open-ended commitment, after which they (or you) should probably be helping someone else. But it’s worth clarifying whether mentors be happy to help after that period e.g. with promotion, UKPSF or other references.</a:t>
            </a:r>
          </a:p>
          <a:p>
            <a:pPr lvl="0"/>
            <a:r>
              <a:rPr lang="en-GB" sz="2000" dirty="0"/>
              <a:t>What you will do if the mentoring relationship doesn’t work out for either of you?</a:t>
            </a:r>
          </a:p>
          <a:p>
            <a:endParaRPr lang="en-GB" sz="2000" dirty="0"/>
          </a:p>
        </p:txBody>
      </p:sp>
    </p:spTree>
    <p:extLst>
      <p:ext uri="{BB962C8B-B14F-4D97-AF65-F5344CB8AC3E}">
        <p14:creationId xmlns:p14="http://schemas.microsoft.com/office/powerpoint/2010/main" val="390981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D7D87-BCC0-4D4B-921C-3B89EDC24516}"/>
              </a:ext>
            </a:extLst>
          </p:cNvPr>
          <p:cNvSpPr>
            <a:spLocks noGrp="1"/>
          </p:cNvSpPr>
          <p:nvPr>
            <p:ph type="title"/>
          </p:nvPr>
        </p:nvSpPr>
        <p:spPr/>
        <p:txBody>
          <a:bodyPr/>
          <a:lstStyle/>
          <a:p>
            <a:r>
              <a:rPr lang="en-GB" dirty="0"/>
              <a:t>Paying forward</a:t>
            </a:r>
          </a:p>
        </p:txBody>
      </p:sp>
      <p:sp>
        <p:nvSpPr>
          <p:cNvPr id="3" name="Content Placeholder 2">
            <a:extLst>
              <a:ext uri="{FF2B5EF4-FFF2-40B4-BE49-F238E27FC236}">
                <a16:creationId xmlns:a16="http://schemas.microsoft.com/office/drawing/2014/main" id="{3C9DEB4A-7935-45F8-ACAC-EC00419B5CEC}"/>
              </a:ext>
            </a:extLst>
          </p:cNvPr>
          <p:cNvSpPr>
            <a:spLocks noGrp="1"/>
          </p:cNvSpPr>
          <p:nvPr>
            <p:ph idx="1"/>
          </p:nvPr>
        </p:nvSpPr>
        <p:spPr/>
        <p:txBody>
          <a:bodyPr/>
          <a:lstStyle/>
          <a:p>
            <a:pPr marL="0" indent="0">
              <a:buNone/>
            </a:pPr>
            <a:r>
              <a:rPr lang="en-GB" dirty="0"/>
              <a:t>A good mentoring relationship is likely to be one of the richest of your professional life and a great privilege which can help to set the course of your career. In my view, you can never repay the generosity of a good mentor other than, when you are in an advanced career portion later, paying the favour forward by mentoring new-comers to the profession yourself, when you can help to make the next generations’ lives less stressful</a:t>
            </a:r>
          </a:p>
        </p:txBody>
      </p:sp>
    </p:spTree>
    <p:extLst>
      <p:ext uri="{BB962C8B-B14F-4D97-AF65-F5344CB8AC3E}">
        <p14:creationId xmlns:p14="http://schemas.microsoft.com/office/powerpoint/2010/main" val="2981812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373F-F05F-4656-A89A-3B7B4079BCBC}"/>
              </a:ext>
            </a:extLst>
          </p:cNvPr>
          <p:cNvSpPr>
            <a:spLocks noGrp="1"/>
          </p:cNvSpPr>
          <p:nvPr>
            <p:ph type="title"/>
          </p:nvPr>
        </p:nvSpPr>
        <p:spPr>
          <a:xfrm>
            <a:off x="179512" y="122238"/>
            <a:ext cx="8229600"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Planning for action</a:t>
            </a:r>
          </a:p>
        </p:txBody>
      </p:sp>
      <p:sp>
        <p:nvSpPr>
          <p:cNvPr id="3" name="Content Placeholder 2">
            <a:extLst>
              <a:ext uri="{FF2B5EF4-FFF2-40B4-BE49-F238E27FC236}">
                <a16:creationId xmlns:a16="http://schemas.microsoft.com/office/drawing/2014/main" id="{7830A020-CA5E-48DF-B1F7-9DD681CBE559}"/>
              </a:ext>
            </a:extLst>
          </p:cNvPr>
          <p:cNvSpPr>
            <a:spLocks noGrp="1"/>
          </p:cNvSpPr>
          <p:nvPr>
            <p:ph idx="1"/>
          </p:nvPr>
        </p:nvSpPr>
        <p:spPr/>
        <p:txBody>
          <a:bodyPr/>
          <a:lstStyle/>
          <a:p>
            <a:r>
              <a:rPr lang="en-GB" sz="2800" dirty="0"/>
              <a:t>What do you need to do </a:t>
            </a:r>
            <a:r>
              <a:rPr lang="en-GB" sz="2800" i="1" dirty="0">
                <a:solidFill>
                  <a:srgbClr val="7030A0"/>
                </a:solidFill>
              </a:rPr>
              <a:t>right now </a:t>
            </a:r>
            <a:r>
              <a:rPr lang="en-GB" sz="2800" dirty="0"/>
              <a:t>to start planning your progression to Chair?</a:t>
            </a:r>
          </a:p>
          <a:p>
            <a:r>
              <a:rPr lang="en-GB" sz="2800" dirty="0"/>
              <a:t>What do you need to do </a:t>
            </a:r>
            <a:r>
              <a:rPr lang="en-GB" sz="2800" dirty="0">
                <a:solidFill>
                  <a:srgbClr val="7030A0"/>
                </a:solidFill>
              </a:rPr>
              <a:t>this academic year</a:t>
            </a:r>
            <a:r>
              <a:rPr lang="en-GB" sz="2800" dirty="0"/>
              <a:t>, next academic year, in the </a:t>
            </a:r>
            <a:r>
              <a:rPr lang="en-GB" sz="2800" dirty="0">
                <a:solidFill>
                  <a:srgbClr val="7030A0"/>
                </a:solidFill>
              </a:rPr>
              <a:t>next five years</a:t>
            </a:r>
            <a:r>
              <a:rPr lang="en-GB" sz="2800" dirty="0"/>
              <a:t>?</a:t>
            </a:r>
          </a:p>
          <a:p>
            <a:r>
              <a:rPr lang="en-GB" sz="2800" dirty="0">
                <a:solidFill>
                  <a:srgbClr val="7030A0"/>
                </a:solidFill>
              </a:rPr>
              <a:t>Who can help </a:t>
            </a:r>
            <a:r>
              <a:rPr lang="en-GB" sz="2800" dirty="0"/>
              <a:t>you in building your case? And what can you do to help make this happen?</a:t>
            </a:r>
          </a:p>
          <a:p>
            <a:endParaRPr lang="en-GB" sz="2800" dirty="0"/>
          </a:p>
        </p:txBody>
      </p:sp>
    </p:spTree>
    <p:extLst>
      <p:ext uri="{BB962C8B-B14F-4D97-AF65-F5344CB8AC3E}">
        <p14:creationId xmlns:p14="http://schemas.microsoft.com/office/powerpoint/2010/main" val="3384811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2800" dirty="0"/>
              <a:t>These and other slides are available on my website at http://sally-brown.net</a:t>
            </a:r>
          </a:p>
        </p:txBody>
      </p:sp>
      <p:pic>
        <p:nvPicPr>
          <p:cNvPr id="4" name="Picture 3">
            <a:extLst>
              <a:ext uri="{FF2B5EF4-FFF2-40B4-BE49-F238E27FC236}">
                <a16:creationId xmlns:a16="http://schemas.microsoft.com/office/drawing/2014/main" id="{539E53D9-CC1C-430C-9C8A-4873196760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115149" y="2141435"/>
            <a:ext cx="5253202" cy="3939901"/>
          </a:xfrm>
          <a:prstGeom prst="rect">
            <a:avLst/>
          </a:prstGeom>
        </p:spPr>
      </p:pic>
    </p:spTree>
    <p:extLst>
      <p:ext uri="{BB962C8B-B14F-4D97-AF65-F5344CB8AC3E}">
        <p14:creationId xmlns:p14="http://schemas.microsoft.com/office/powerpoint/2010/main" val="1810118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0F645-6D60-40AB-BD29-2A8B7BCDD2FE}"/>
              </a:ext>
            </a:extLst>
          </p:cNvPr>
          <p:cNvSpPr>
            <a:spLocks noGrp="1"/>
          </p:cNvSpPr>
          <p:nvPr>
            <p:ph type="title"/>
          </p:nvPr>
        </p:nvSpPr>
        <p:spPr/>
        <p:txBody>
          <a:bodyPr/>
          <a:lstStyle/>
          <a:p>
            <a:r>
              <a:rPr lang="en-GB" dirty="0"/>
              <a:t>References and wider reading</a:t>
            </a:r>
          </a:p>
        </p:txBody>
      </p:sp>
      <p:sp>
        <p:nvSpPr>
          <p:cNvPr id="5" name="Content Placeholder 4">
            <a:extLst>
              <a:ext uri="{FF2B5EF4-FFF2-40B4-BE49-F238E27FC236}">
                <a16:creationId xmlns:a16="http://schemas.microsoft.com/office/drawing/2014/main" id="{EAF12334-76FE-414C-8042-CEEDEC7393E3}"/>
              </a:ext>
            </a:extLst>
          </p:cNvPr>
          <p:cNvSpPr>
            <a:spLocks noGrp="1"/>
          </p:cNvSpPr>
          <p:nvPr>
            <p:ph idx="1"/>
          </p:nvPr>
        </p:nvSpPr>
        <p:spPr>
          <a:xfrm>
            <a:off x="611560" y="1556792"/>
            <a:ext cx="8229600" cy="4789488"/>
          </a:xfrm>
        </p:spPr>
        <p:txBody>
          <a:bodyPr/>
          <a:lstStyle/>
          <a:p>
            <a:pPr marL="627063" indent="-627063">
              <a:buNone/>
            </a:pPr>
            <a:r>
              <a:rPr lang="en-GB" dirty="0"/>
              <a:t>Clutterbuck, D. (2014) </a:t>
            </a:r>
            <a:r>
              <a:rPr lang="en-GB" i="1" dirty="0"/>
              <a:t>Everyone needs a mentor</a:t>
            </a:r>
            <a:r>
              <a:rPr lang="en-GB" dirty="0"/>
              <a:t>. Kogan Page Publishers.</a:t>
            </a:r>
          </a:p>
          <a:p>
            <a:pPr marL="627063" indent="-627063">
              <a:buNone/>
            </a:pPr>
            <a:r>
              <a:rPr lang="en-GB" dirty="0"/>
              <a:t>Darwin, A. and Palmer, E. (2009) Mentoring circles in higher education. </a:t>
            </a:r>
            <a:r>
              <a:rPr lang="en-GB" i="1" dirty="0"/>
              <a:t>Higher Education Research &amp; Development</a:t>
            </a:r>
            <a:r>
              <a:rPr lang="en-GB" dirty="0"/>
              <a:t>, </a:t>
            </a:r>
            <a:r>
              <a:rPr lang="en-GB" i="1" dirty="0"/>
              <a:t>28</a:t>
            </a:r>
            <a:r>
              <a:rPr lang="en-GB" dirty="0"/>
              <a:t>(2), pp.125-136.</a:t>
            </a:r>
          </a:p>
          <a:p>
            <a:pPr marL="627063" indent="-627063">
              <a:buNone/>
            </a:pPr>
            <a:r>
              <a:rPr lang="en-GB" dirty="0"/>
              <a:t>Megginson, D. and Clutterbuck, D. (2010) </a:t>
            </a:r>
            <a:r>
              <a:rPr lang="en-GB" i="1" dirty="0"/>
              <a:t>Further techniques for coaching and mentoring</a:t>
            </a:r>
            <a:r>
              <a:rPr lang="en-GB" dirty="0"/>
              <a:t>. Routledge.</a:t>
            </a:r>
          </a:p>
        </p:txBody>
      </p:sp>
    </p:spTree>
    <p:extLst>
      <p:ext uri="{BB962C8B-B14F-4D97-AF65-F5344CB8AC3E}">
        <p14:creationId xmlns:p14="http://schemas.microsoft.com/office/powerpoint/2010/main" val="1124851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Desktop\pic.jpg-large"/>
          <p:cNvPicPr>
            <a:picLocks noChangeAspect="1" noChangeArrowheads="1"/>
          </p:cNvPicPr>
          <p:nvPr/>
        </p:nvPicPr>
        <p:blipFill>
          <a:blip r:embed="rId2" cstate="print"/>
          <a:srcRect/>
          <a:stretch>
            <a:fillRect/>
          </a:stretch>
        </p:blipFill>
        <p:spPr bwMode="auto">
          <a:xfrm>
            <a:off x="827584" y="-1"/>
            <a:ext cx="7848460" cy="6857999"/>
          </a:xfrm>
          <a:prstGeom prst="rect">
            <a:avLst/>
          </a:prstGeom>
          <a:noFill/>
        </p:spPr>
      </p:pic>
      <p:sp>
        <p:nvSpPr>
          <p:cNvPr id="3" name="TextBox 2"/>
          <p:cNvSpPr txBox="1"/>
          <p:nvPr/>
        </p:nvSpPr>
        <p:spPr>
          <a:xfrm>
            <a:off x="6206978" y="6027003"/>
            <a:ext cx="2249334" cy="646331"/>
          </a:xfrm>
          <a:prstGeom prst="rect">
            <a:avLst/>
          </a:prstGeom>
          <a:solidFill>
            <a:schemeClr val="tx1"/>
          </a:solidFill>
        </p:spPr>
        <p:txBody>
          <a:bodyPr wrap="none" rtlCol="0">
            <a:spAutoFit/>
          </a:bodyPr>
          <a:lstStyle/>
          <a:p>
            <a:r>
              <a:rPr lang="en-GB" sz="1800" b="1" dirty="0">
                <a:solidFill>
                  <a:schemeClr val="bg1"/>
                </a:solidFill>
              </a:rPr>
              <a:t>From Jason </a:t>
            </a:r>
            <a:r>
              <a:rPr lang="en-GB" sz="1800" b="1" dirty="0" err="1">
                <a:solidFill>
                  <a:schemeClr val="bg1"/>
                </a:solidFill>
              </a:rPr>
              <a:t>Elsom</a:t>
            </a:r>
            <a:endParaRPr lang="en-GB" sz="1800" b="1" dirty="0">
              <a:solidFill>
                <a:schemeClr val="bg1"/>
              </a:solidFill>
            </a:endParaRPr>
          </a:p>
          <a:p>
            <a:r>
              <a:rPr lang="en-GB" sz="1800" b="1" dirty="0">
                <a:solidFill>
                  <a:schemeClr val="bg1"/>
                </a:solidFill>
              </a:rPr>
              <a:t>(@Jason </a:t>
            </a:r>
            <a:r>
              <a:rPr lang="en-GB" sz="1800" b="1" dirty="0" err="1">
                <a:solidFill>
                  <a:schemeClr val="bg1"/>
                </a:solidFill>
              </a:rPr>
              <a:t>Elsom</a:t>
            </a:r>
            <a:r>
              <a:rPr lang="en-GB" sz="1800" b="1" dirty="0">
                <a:solidFill>
                  <a:schemeClr val="bg1"/>
                </a:solidFill>
              </a:rPr>
              <a:t>)</a:t>
            </a:r>
          </a:p>
        </p:txBody>
      </p:sp>
    </p:spTree>
    <p:extLst>
      <p:ext uri="{BB962C8B-B14F-4D97-AF65-F5344CB8AC3E}">
        <p14:creationId xmlns:p14="http://schemas.microsoft.com/office/powerpoint/2010/main" val="1658175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A283A-A019-4473-9575-DD7D0EAE494B}"/>
              </a:ext>
            </a:extLst>
          </p:cNvPr>
          <p:cNvSpPr>
            <a:spLocks noGrp="1"/>
          </p:cNvSpPr>
          <p:nvPr>
            <p:ph type="title"/>
          </p:nvPr>
        </p:nvSpPr>
        <p:spPr/>
        <p:txBody>
          <a:bodyPr/>
          <a:lstStyle/>
          <a:p>
            <a:r>
              <a:rPr lang="en-GB" dirty="0"/>
              <a:t>What are you doing to transform teaching?</a:t>
            </a:r>
          </a:p>
        </p:txBody>
      </p:sp>
      <p:sp>
        <p:nvSpPr>
          <p:cNvPr id="4" name="Text Placeholder 3">
            <a:extLst>
              <a:ext uri="{FF2B5EF4-FFF2-40B4-BE49-F238E27FC236}">
                <a16:creationId xmlns:a16="http://schemas.microsoft.com/office/drawing/2014/main" id="{7155BA9F-FCA6-4329-B29E-34FE6DA0C8A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56361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Laurentius_de_Voltolina_001.jpg"/>
          <p:cNvPicPr>
            <a:picLocks noChangeAspect="1"/>
          </p:cNvPicPr>
          <p:nvPr/>
        </p:nvPicPr>
        <p:blipFill>
          <a:blip r:embed="rId3" cstate="email"/>
          <a:srcRect/>
          <a:stretch>
            <a:fillRect/>
          </a:stretch>
        </p:blipFill>
        <p:spPr bwMode="auto">
          <a:xfrm>
            <a:off x="323850" y="0"/>
            <a:ext cx="8496300" cy="6858000"/>
          </a:xfrm>
          <a:prstGeom prst="rect">
            <a:avLst/>
          </a:prstGeom>
          <a:noFill/>
          <a:ln w="9525">
            <a:noFill/>
            <a:miter lim="800000"/>
            <a:headEnd/>
            <a:tailEnd/>
          </a:ln>
        </p:spPr>
      </p:pic>
      <p:sp>
        <p:nvSpPr>
          <p:cNvPr id="10243" name="TextBox 2"/>
          <p:cNvSpPr txBox="1">
            <a:spLocks noChangeArrowheads="1"/>
          </p:cNvSpPr>
          <p:nvPr/>
        </p:nvSpPr>
        <p:spPr bwMode="auto">
          <a:xfrm>
            <a:off x="6424613" y="5931374"/>
            <a:ext cx="2395537" cy="923925"/>
          </a:xfrm>
          <a:prstGeom prst="rect">
            <a:avLst/>
          </a:prstGeom>
          <a:solidFill>
            <a:schemeClr val="accent2"/>
          </a:solidFill>
          <a:ln w="9525">
            <a:noFill/>
            <a:miter lim="800000"/>
            <a:headEnd/>
            <a:tailEnd/>
          </a:ln>
        </p:spPr>
        <p:txBody>
          <a:bodyPr wrap="none">
            <a:spAutoFit/>
          </a:bodyPr>
          <a:lstStyle/>
          <a:p>
            <a:r>
              <a:rPr lang="en-GB" sz="1800" dirty="0" err="1">
                <a:solidFill>
                  <a:srgbClr val="FFFFFF"/>
                </a:solidFill>
                <a:latin typeface="Calibri" pitchFamily="34" charset="0"/>
              </a:rPr>
              <a:t>Laurentius</a:t>
            </a:r>
            <a:r>
              <a:rPr lang="en-GB" sz="1800" dirty="0">
                <a:solidFill>
                  <a:srgbClr val="FFFFFF"/>
                </a:solidFill>
                <a:latin typeface="Calibri" pitchFamily="34" charset="0"/>
              </a:rPr>
              <a:t> de </a:t>
            </a:r>
            <a:r>
              <a:rPr lang="en-GB" sz="1800" dirty="0" err="1">
                <a:solidFill>
                  <a:srgbClr val="FFFFFF"/>
                </a:solidFill>
                <a:latin typeface="Calibri" pitchFamily="34" charset="0"/>
              </a:rPr>
              <a:t>Voltolina</a:t>
            </a:r>
            <a:r>
              <a:rPr lang="en-GB" sz="1800" dirty="0">
                <a:solidFill>
                  <a:srgbClr val="FFFFFF"/>
                </a:solidFill>
                <a:latin typeface="Calibri" pitchFamily="34" charset="0"/>
              </a:rPr>
              <a:t> </a:t>
            </a:r>
          </a:p>
          <a:p>
            <a:r>
              <a:rPr lang="en-GB" sz="1800" dirty="0">
                <a:solidFill>
                  <a:srgbClr val="FFFFFF"/>
                </a:solidFill>
                <a:latin typeface="Calibri" pitchFamily="34" charset="0"/>
              </a:rPr>
              <a:t>2</a:t>
            </a:r>
            <a:r>
              <a:rPr lang="en-GB" sz="1800" baseline="30000" dirty="0">
                <a:solidFill>
                  <a:srgbClr val="FFFFFF"/>
                </a:solidFill>
                <a:latin typeface="Calibri" pitchFamily="34" charset="0"/>
              </a:rPr>
              <a:t>nd</a:t>
            </a:r>
            <a:r>
              <a:rPr lang="en-GB" sz="1800" dirty="0">
                <a:solidFill>
                  <a:srgbClr val="FFFFFF"/>
                </a:solidFill>
                <a:latin typeface="Calibri" pitchFamily="34" charset="0"/>
              </a:rPr>
              <a:t> half of 14</a:t>
            </a:r>
            <a:r>
              <a:rPr lang="en-GB" sz="1800" baseline="30000" dirty="0">
                <a:solidFill>
                  <a:srgbClr val="FFFFFF"/>
                </a:solidFill>
                <a:latin typeface="Calibri" pitchFamily="34" charset="0"/>
              </a:rPr>
              <a:t>th</a:t>
            </a:r>
            <a:r>
              <a:rPr lang="en-GB" sz="1800" dirty="0">
                <a:solidFill>
                  <a:srgbClr val="FFFFFF"/>
                </a:solidFill>
                <a:latin typeface="Calibri" pitchFamily="34" charset="0"/>
              </a:rPr>
              <a:t> Century</a:t>
            </a:r>
          </a:p>
          <a:p>
            <a:r>
              <a:rPr lang="en-GB" sz="1800" dirty="0">
                <a:solidFill>
                  <a:srgbClr val="FFFFFF"/>
                </a:solidFill>
                <a:latin typeface="Calibri" pitchFamily="34" charset="0"/>
              </a:rPr>
              <a:t>Italian Painter</a:t>
            </a:r>
          </a:p>
        </p:txBody>
      </p:sp>
    </p:spTree>
    <p:extLst>
      <p:ext uri="{BB962C8B-B14F-4D97-AF65-F5344CB8AC3E}">
        <p14:creationId xmlns:p14="http://schemas.microsoft.com/office/powerpoint/2010/main" val="2806073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D90887-8944-461D-9BDA-77CAB4A25F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520" y="0"/>
            <a:ext cx="9252520" cy="6858000"/>
          </a:xfrm>
          <a:prstGeom prst="rect">
            <a:avLst/>
          </a:prstGeom>
        </p:spPr>
      </p:pic>
    </p:spTree>
    <p:extLst>
      <p:ext uri="{BB962C8B-B14F-4D97-AF65-F5344CB8AC3E}">
        <p14:creationId xmlns:p14="http://schemas.microsoft.com/office/powerpoint/2010/main" val="245797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F63D9F-FE36-43DB-B30F-D878774511C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0285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A52F7-032E-4D53-9241-F6F47B0F498C}"/>
              </a:ext>
            </a:extLst>
          </p:cNvPr>
          <p:cNvSpPr>
            <a:spLocks noGrp="1"/>
          </p:cNvSpPr>
          <p:nvPr>
            <p:ph type="title"/>
          </p:nvPr>
        </p:nvSpPr>
        <p:spPr>
          <a:xfrm>
            <a:off x="468313" y="338138"/>
            <a:ext cx="7543800" cy="1074737"/>
          </a:xfrm>
        </p:spPr>
        <p:txBody>
          <a:bodyPr/>
          <a:lstStyle/>
          <a:p>
            <a:r>
              <a:rPr lang="en-GB" dirty="0"/>
              <a:t>If you are going to make a case that you have significantly impacted on student learning, what have you done to change:</a:t>
            </a:r>
          </a:p>
        </p:txBody>
      </p:sp>
      <p:sp>
        <p:nvSpPr>
          <p:cNvPr id="3" name="Content Placeholder 2">
            <a:extLst>
              <a:ext uri="{FF2B5EF4-FFF2-40B4-BE49-F238E27FC236}">
                <a16:creationId xmlns:a16="http://schemas.microsoft.com/office/drawing/2014/main" id="{21C4AAF1-E60F-4013-B21A-7351ECE72630}"/>
              </a:ext>
            </a:extLst>
          </p:cNvPr>
          <p:cNvSpPr>
            <a:spLocks noGrp="1"/>
          </p:cNvSpPr>
          <p:nvPr>
            <p:ph idx="1"/>
          </p:nvPr>
        </p:nvSpPr>
        <p:spPr/>
        <p:txBody>
          <a:bodyPr/>
          <a:lstStyle/>
          <a:p>
            <a:r>
              <a:rPr lang="en-GB" dirty="0"/>
              <a:t>Teaching in various modes?</a:t>
            </a:r>
          </a:p>
          <a:p>
            <a:r>
              <a:rPr lang="en-GB" dirty="0"/>
              <a:t>Learning environments?</a:t>
            </a:r>
          </a:p>
          <a:p>
            <a:r>
              <a:rPr lang="en-GB" dirty="0"/>
              <a:t>Assessment and feedback?</a:t>
            </a:r>
          </a:p>
          <a:p>
            <a:r>
              <a:rPr lang="en-GB" dirty="0"/>
              <a:t>Technologies to support learning?</a:t>
            </a:r>
          </a:p>
          <a:p>
            <a:r>
              <a:rPr lang="en-GB" dirty="0"/>
              <a:t>Partnership with students?</a:t>
            </a:r>
          </a:p>
          <a:p>
            <a:r>
              <a:rPr lang="en-GB" dirty="0"/>
              <a:t>Employability/ Entrepreneurship/ Personal Development Planning?</a:t>
            </a:r>
          </a:p>
          <a:p>
            <a:r>
              <a:rPr lang="en-GB" dirty="0"/>
              <a:t>Equal opportunities/ Diversity/ Inclusivity and Widening participation?</a:t>
            </a:r>
          </a:p>
        </p:txBody>
      </p:sp>
    </p:spTree>
    <p:extLst>
      <p:ext uri="{BB962C8B-B14F-4D97-AF65-F5344CB8AC3E}">
        <p14:creationId xmlns:p14="http://schemas.microsoft.com/office/powerpoint/2010/main" val="3519410898"/>
      </p:ext>
    </p:extLst>
  </p:cSld>
  <p:clrMapOvr>
    <a:masterClrMapping/>
  </p:clrMapOvr>
</p:sld>
</file>

<file path=ppt/theme/theme1.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2710</Words>
  <Application>Microsoft Office PowerPoint</Application>
  <PresentationFormat>On-screen Show (4:3)</PresentationFormat>
  <Paragraphs>168</Paragraphs>
  <Slides>36</Slides>
  <Notes>5</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36</vt:i4>
      </vt:variant>
    </vt:vector>
  </HeadingPairs>
  <TitlesOfParts>
    <vt:vector size="46" baseType="lpstr">
      <vt:lpstr>Arial</vt:lpstr>
      <vt:lpstr>Arial Rounded MT Bold</vt:lpstr>
      <vt:lpstr>Calibri</vt:lpstr>
      <vt:lpstr>Comic Sans MS</vt:lpstr>
      <vt:lpstr>Wingdings</vt:lpstr>
      <vt:lpstr>LeedsMet template</vt:lpstr>
      <vt:lpstr>101_Custom Design</vt:lpstr>
      <vt:lpstr>Office Theme</vt:lpstr>
      <vt:lpstr>Custom Design</vt:lpstr>
      <vt:lpstr>Document</vt:lpstr>
      <vt:lpstr>Planning ahead for applying for a Professorship/Associate Professorship  </vt:lpstr>
      <vt:lpstr>This session is designed to help people thinking of following this pathway to:</vt:lpstr>
      <vt:lpstr>A note about the slides</vt:lpstr>
      <vt:lpstr>PowerPoint Presentation</vt:lpstr>
      <vt:lpstr>What are you doing to transform teaching?</vt:lpstr>
      <vt:lpstr>PowerPoint Presentation</vt:lpstr>
      <vt:lpstr>PowerPoint Presentation</vt:lpstr>
      <vt:lpstr>PowerPoint Presentation</vt:lpstr>
      <vt:lpstr>If you are going to make a case that you have significantly impacted on student learning, what have you done to change:</vt:lpstr>
      <vt:lpstr>What kinds of evidence help you make a convincing case for promotions on the grounds of teaching and learning? Look for chances to gain:</vt:lpstr>
      <vt:lpstr>PowerPoint Presentation</vt:lpstr>
      <vt:lpstr> </vt:lpstr>
      <vt:lpstr>The three NTFS award criteria</vt:lpstr>
      <vt:lpstr>What other kinds of evidence can be helpful?</vt:lpstr>
      <vt:lpstr>What low cost/no cost opportunities exist to help you gain addition professional development in support of your case?</vt:lpstr>
      <vt:lpstr>#LTHEchat is held on Wednesdays, term-time,  8-9 pm:, one hour, one or two convenors,  6 questions, c200 international participants.</vt:lpstr>
      <vt:lpstr>  </vt:lpstr>
      <vt:lpstr>Can you input to conferences and thereby earn your conference fee?</vt:lpstr>
      <vt:lpstr>Publishing about learning and teaching is a must if you want to make a strong case for a Chair:</vt:lpstr>
      <vt:lpstr>Evidence you can provide from the national context, working with:</vt:lpstr>
      <vt:lpstr>Working with AdvanceHE: evidence to support your T&amp;L-based case might include being:</vt:lpstr>
      <vt:lpstr>Networking opportunities: how you can use formal &amp; informal networks to build profile and evidence</vt:lpstr>
      <vt:lpstr>Also look out for the ‘Professors in Preparation’ network</vt:lpstr>
      <vt:lpstr>Mentors and Mentoring </vt:lpstr>
      <vt:lpstr>Mentors and coaches</vt:lpstr>
      <vt:lpstr>What kinds of activities can a mentor engage in with you (from directive to undirective)?</vt:lpstr>
      <vt:lpstr>When you are looking for a mentor you could:</vt:lpstr>
      <vt:lpstr>Matters you are likely to need to consider when choosing a mentor will include:</vt:lpstr>
      <vt:lpstr>Why would anyone want to be a mentor?</vt:lpstr>
      <vt:lpstr>Rules of engagement: what can a mentor do?</vt:lpstr>
      <vt:lpstr>Mentors are unlikely to be able to help you by:</vt:lpstr>
      <vt:lpstr>You need to discuss with your mentor in advance:</vt:lpstr>
      <vt:lpstr>Paying forward</vt:lpstr>
      <vt:lpstr>Planning for action</vt:lpstr>
      <vt:lpstr>These and other slides are available on my website at http://sally-brown.net</vt:lpstr>
      <vt:lpstr>References and wider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Research Conference</dc:title>
  <dc:creator/>
  <cp:lastModifiedBy/>
  <cp:revision>106</cp:revision>
  <dcterms:created xsi:type="dcterms:W3CDTF">2007-03-06T12:05:28Z</dcterms:created>
  <dcterms:modified xsi:type="dcterms:W3CDTF">2019-06-22T21:06:21Z</dcterms:modified>
</cp:coreProperties>
</file>