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9" r:id="rId3"/>
    <p:sldMasterId id="2147483811" r:id="rId4"/>
    <p:sldMasterId id="2147483813" r:id="rId5"/>
    <p:sldMasterId id="2147483815" r:id="rId6"/>
    <p:sldMasterId id="2147483817" r:id="rId7"/>
    <p:sldMasterId id="2147483819" r:id="rId8"/>
    <p:sldMasterId id="2147483821" r:id="rId9"/>
    <p:sldMasterId id="2147483823" r:id="rId10"/>
    <p:sldMasterId id="2147483825" r:id="rId11"/>
    <p:sldMasterId id="2147483827" r:id="rId12"/>
  </p:sldMasterIdLst>
  <p:notesMasterIdLst>
    <p:notesMasterId r:id="rId67"/>
  </p:notesMasterIdLst>
  <p:handoutMasterIdLst>
    <p:handoutMasterId r:id="rId68"/>
  </p:handoutMasterIdLst>
  <p:sldIdLst>
    <p:sldId id="420" r:id="rId13"/>
    <p:sldId id="806" r:id="rId14"/>
    <p:sldId id="838" r:id="rId15"/>
    <p:sldId id="705" r:id="rId16"/>
    <p:sldId id="662" r:id="rId17"/>
    <p:sldId id="727" r:id="rId18"/>
    <p:sldId id="1225" r:id="rId19"/>
    <p:sldId id="733" r:id="rId20"/>
    <p:sldId id="684" r:id="rId21"/>
    <p:sldId id="821" r:id="rId22"/>
    <p:sldId id="688" r:id="rId23"/>
    <p:sldId id="690" r:id="rId24"/>
    <p:sldId id="676" r:id="rId25"/>
    <p:sldId id="675" r:id="rId26"/>
    <p:sldId id="666" r:id="rId27"/>
    <p:sldId id="667" r:id="rId28"/>
    <p:sldId id="668" r:id="rId29"/>
    <p:sldId id="756" r:id="rId30"/>
    <p:sldId id="757" r:id="rId31"/>
    <p:sldId id="758" r:id="rId32"/>
    <p:sldId id="759" r:id="rId33"/>
    <p:sldId id="760" r:id="rId34"/>
    <p:sldId id="761" r:id="rId35"/>
    <p:sldId id="762" r:id="rId36"/>
    <p:sldId id="763" r:id="rId37"/>
    <p:sldId id="257" r:id="rId38"/>
    <p:sldId id="764" r:id="rId39"/>
    <p:sldId id="765" r:id="rId40"/>
    <p:sldId id="766" r:id="rId41"/>
    <p:sldId id="767" r:id="rId42"/>
    <p:sldId id="768" r:id="rId43"/>
    <p:sldId id="256" r:id="rId44"/>
    <p:sldId id="769" r:id="rId45"/>
    <p:sldId id="770" r:id="rId46"/>
    <p:sldId id="771" r:id="rId47"/>
    <p:sldId id="1226" r:id="rId48"/>
    <p:sldId id="829" r:id="rId49"/>
    <p:sldId id="830" r:id="rId50"/>
    <p:sldId id="832" r:id="rId51"/>
    <p:sldId id="834" r:id="rId52"/>
    <p:sldId id="1227" r:id="rId53"/>
    <p:sldId id="1228" r:id="rId54"/>
    <p:sldId id="846" r:id="rId55"/>
    <p:sldId id="847" r:id="rId56"/>
    <p:sldId id="382" r:id="rId57"/>
    <p:sldId id="797" r:id="rId58"/>
    <p:sldId id="798" r:id="rId59"/>
    <p:sldId id="837" r:id="rId60"/>
    <p:sldId id="799" r:id="rId61"/>
    <p:sldId id="800" r:id="rId62"/>
    <p:sldId id="801" r:id="rId63"/>
    <p:sldId id="802" r:id="rId64"/>
    <p:sldId id="803" r:id="rId65"/>
    <p:sldId id="804" r:id="rId66"/>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3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333" autoAdjust="0"/>
  </p:normalViewPr>
  <p:slideViewPr>
    <p:cSldViewPr>
      <p:cViewPr varScale="1">
        <p:scale>
          <a:sx n="69" d="100"/>
          <a:sy n="69" d="100"/>
        </p:scale>
        <p:origin x="1410" y="78"/>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70" d="100"/>
        <a:sy n="170" d="100"/>
      </p:scale>
      <p:origin x="0" y="-35760"/>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982AA6D0-6B4C-4A32-92C5-F2962674EDBC}" type="slidenum">
              <a:rPr lang="en-US" smtClean="0"/>
              <a:pPr/>
              <a:t>24</a:t>
            </a:fld>
            <a:endParaRPr lang="en-US"/>
          </a:p>
        </p:txBody>
      </p:sp>
    </p:spTree>
    <p:extLst>
      <p:ext uri="{BB962C8B-B14F-4D97-AF65-F5344CB8AC3E}">
        <p14:creationId xmlns:p14="http://schemas.microsoft.com/office/powerpoint/2010/main" val="197234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43030A29-2FF2-4849-BC08-464BB9184BA9}" type="slidenum">
              <a:rPr lang="en-US" smtClean="0"/>
              <a:pPr/>
              <a:t>25</a:t>
            </a:fld>
            <a:endParaRPr lang="en-US"/>
          </a:p>
        </p:txBody>
      </p:sp>
    </p:spTree>
    <p:extLst>
      <p:ext uri="{BB962C8B-B14F-4D97-AF65-F5344CB8AC3E}">
        <p14:creationId xmlns:p14="http://schemas.microsoft.com/office/powerpoint/2010/main" val="240136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09EE743B-BCBB-4D5A-9BE7-018FDD5951E3}" type="slidenum">
              <a:rPr lang="en-US" smtClean="0"/>
              <a:pPr/>
              <a:t>27</a:t>
            </a:fld>
            <a:endParaRPr lang="en-US"/>
          </a:p>
        </p:txBody>
      </p:sp>
    </p:spTree>
    <p:extLst>
      <p:ext uri="{BB962C8B-B14F-4D97-AF65-F5344CB8AC3E}">
        <p14:creationId xmlns:p14="http://schemas.microsoft.com/office/powerpoint/2010/main" val="35107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Slide Number Placeholder 3"/>
          <p:cNvSpPr>
            <a:spLocks noGrp="1"/>
          </p:cNvSpPr>
          <p:nvPr>
            <p:ph type="sldNum" sz="quarter" idx="5"/>
          </p:nvPr>
        </p:nvSpPr>
        <p:spPr>
          <a:noFill/>
        </p:spPr>
        <p:txBody>
          <a:bodyPr/>
          <a:lstStyle/>
          <a:p>
            <a:fld id="{F974168B-209A-4CE7-99D1-F6F83119C102}" type="slidenum">
              <a:rPr lang="en-US" smtClean="0"/>
              <a:pPr/>
              <a:t>28</a:t>
            </a:fld>
            <a:endParaRPr lang="en-US"/>
          </a:p>
        </p:txBody>
      </p:sp>
    </p:spTree>
    <p:extLst>
      <p:ext uri="{BB962C8B-B14F-4D97-AF65-F5344CB8AC3E}">
        <p14:creationId xmlns:p14="http://schemas.microsoft.com/office/powerpoint/2010/main" val="266233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29</a:t>
            </a:fld>
            <a:endParaRPr lang="en-US" dirty="0"/>
          </a:p>
        </p:txBody>
      </p:sp>
    </p:spTree>
    <p:extLst>
      <p:ext uri="{BB962C8B-B14F-4D97-AF65-F5344CB8AC3E}">
        <p14:creationId xmlns:p14="http://schemas.microsoft.com/office/powerpoint/2010/main" val="4194254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0EB60148-128B-4993-8FF5-59D31705D307}" type="slidenum">
              <a:rPr lang="en-US" smtClean="0"/>
              <a:pPr/>
              <a:t>30</a:t>
            </a:fld>
            <a:endParaRPr lang="en-US"/>
          </a:p>
        </p:txBody>
      </p:sp>
    </p:spTree>
    <p:extLst>
      <p:ext uri="{BB962C8B-B14F-4D97-AF65-F5344CB8AC3E}">
        <p14:creationId xmlns:p14="http://schemas.microsoft.com/office/powerpoint/2010/main" val="54454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16FDC876-E357-472B-9611-7E94F120484E}" type="slidenum">
              <a:rPr lang="en-US" smtClean="0"/>
              <a:pPr/>
              <a:t>31</a:t>
            </a:fld>
            <a:endParaRPr lang="en-US"/>
          </a:p>
        </p:txBody>
      </p:sp>
    </p:spTree>
    <p:extLst>
      <p:ext uri="{BB962C8B-B14F-4D97-AF65-F5344CB8AC3E}">
        <p14:creationId xmlns:p14="http://schemas.microsoft.com/office/powerpoint/2010/main" val="3378735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D5CD037E-64C4-4B61-8879-39ECC509A407}" type="slidenum">
              <a:rPr lang="en-US" smtClean="0"/>
              <a:pPr/>
              <a:t>33</a:t>
            </a:fld>
            <a:endParaRPr lang="en-US"/>
          </a:p>
        </p:txBody>
      </p:sp>
    </p:spTree>
    <p:extLst>
      <p:ext uri="{BB962C8B-B14F-4D97-AF65-F5344CB8AC3E}">
        <p14:creationId xmlns:p14="http://schemas.microsoft.com/office/powerpoint/2010/main" val="99547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365D9500-7478-45C9-B3D3-2927BB55A942}" type="slidenum">
              <a:rPr lang="en-US" smtClean="0"/>
              <a:pPr/>
              <a:t>34</a:t>
            </a:fld>
            <a:endParaRPr lang="en-US"/>
          </a:p>
        </p:txBody>
      </p:sp>
    </p:spTree>
    <p:extLst>
      <p:ext uri="{BB962C8B-B14F-4D97-AF65-F5344CB8AC3E}">
        <p14:creationId xmlns:p14="http://schemas.microsoft.com/office/powerpoint/2010/main" val="2357861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a:noFill/>
        </p:spPr>
        <p:txBody>
          <a:bodyPr/>
          <a:lstStyle/>
          <a:p>
            <a:fld id="{854DB17F-3A80-4791-BC31-BA1854998452}" type="slidenum">
              <a:rPr lang="en-US" smtClean="0"/>
              <a:pPr/>
              <a:t>35</a:t>
            </a:fld>
            <a:endParaRPr lang="en-US"/>
          </a:p>
        </p:txBody>
      </p:sp>
    </p:spTree>
    <p:extLst>
      <p:ext uri="{BB962C8B-B14F-4D97-AF65-F5344CB8AC3E}">
        <p14:creationId xmlns:p14="http://schemas.microsoft.com/office/powerpoint/2010/main" val="18069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4</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7030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46</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5</a:t>
            </a:fld>
            <a:endParaRPr lang="en-GB"/>
          </a:p>
        </p:txBody>
      </p:sp>
    </p:spTree>
    <p:extLst>
      <p:ext uri="{BB962C8B-B14F-4D97-AF65-F5344CB8AC3E}">
        <p14:creationId xmlns:p14="http://schemas.microsoft.com/office/powerpoint/2010/main" val="275973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612FB99C-F638-443F-A635-6DA97A7256E7}" type="slidenum">
              <a:rPr lang="en-US" smtClean="0"/>
              <a:pPr/>
              <a:t>18</a:t>
            </a:fld>
            <a:endParaRPr lang="en-US"/>
          </a:p>
        </p:txBody>
      </p:sp>
    </p:spTree>
    <p:extLst>
      <p:ext uri="{BB962C8B-B14F-4D97-AF65-F5344CB8AC3E}">
        <p14:creationId xmlns:p14="http://schemas.microsoft.com/office/powerpoint/2010/main" val="145061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4B61A48A-3F71-4BCF-A16A-D6E63D9BBD81}" type="slidenum">
              <a:rPr lang="en-US" smtClean="0"/>
              <a:pPr/>
              <a:t>19</a:t>
            </a:fld>
            <a:endParaRPr lang="en-US"/>
          </a:p>
        </p:txBody>
      </p:sp>
    </p:spTree>
    <p:extLst>
      <p:ext uri="{BB962C8B-B14F-4D97-AF65-F5344CB8AC3E}">
        <p14:creationId xmlns:p14="http://schemas.microsoft.com/office/powerpoint/2010/main" val="35831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a:noFill/>
        </p:spPr>
        <p:txBody>
          <a:bodyPr/>
          <a:lstStyle/>
          <a:p>
            <a:fld id="{9FC9312F-456D-49D8-BFEE-3A8DA400570D}" type="slidenum">
              <a:rPr lang="en-US" smtClean="0"/>
              <a:pPr/>
              <a:t>20</a:t>
            </a:fld>
            <a:endParaRPr lang="en-US"/>
          </a:p>
        </p:txBody>
      </p:sp>
    </p:spTree>
    <p:extLst>
      <p:ext uri="{BB962C8B-B14F-4D97-AF65-F5344CB8AC3E}">
        <p14:creationId xmlns:p14="http://schemas.microsoft.com/office/powerpoint/2010/main" val="214466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679C7F4A-B15A-4BDE-8576-E4B1FC9DEB9F}" type="slidenum">
              <a:rPr lang="en-US" smtClean="0"/>
              <a:pPr/>
              <a:t>21</a:t>
            </a:fld>
            <a:endParaRPr lang="en-US"/>
          </a:p>
        </p:txBody>
      </p:sp>
    </p:spTree>
    <p:extLst>
      <p:ext uri="{BB962C8B-B14F-4D97-AF65-F5344CB8AC3E}">
        <p14:creationId xmlns:p14="http://schemas.microsoft.com/office/powerpoint/2010/main" val="34058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p>
        </p:txBody>
      </p:sp>
      <p:sp>
        <p:nvSpPr>
          <p:cNvPr id="64516" name="Slide Number Placeholder 3"/>
          <p:cNvSpPr>
            <a:spLocks noGrp="1"/>
          </p:cNvSpPr>
          <p:nvPr>
            <p:ph type="sldNum" sz="quarter" idx="5"/>
          </p:nvPr>
        </p:nvSpPr>
        <p:spPr>
          <a:noFill/>
        </p:spPr>
        <p:txBody>
          <a:bodyPr/>
          <a:lstStyle/>
          <a:p>
            <a:fld id="{56E23A86-C95C-4586-B5CC-14E5E3383775}" type="slidenum">
              <a:rPr lang="en-US" smtClean="0"/>
              <a:pPr/>
              <a:t>22</a:t>
            </a:fld>
            <a:endParaRPr lang="en-US"/>
          </a:p>
        </p:txBody>
      </p:sp>
    </p:spTree>
    <p:extLst>
      <p:ext uri="{BB962C8B-B14F-4D97-AF65-F5344CB8AC3E}">
        <p14:creationId xmlns:p14="http://schemas.microsoft.com/office/powerpoint/2010/main" val="90054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F17A75F1-232C-43A3-8AF3-7BE9D1FC4D68}" type="slidenum">
              <a:rPr lang="en-US" smtClean="0"/>
              <a:pPr/>
              <a:t>23</a:t>
            </a:fld>
            <a:endParaRPr lang="en-US"/>
          </a:p>
        </p:txBody>
      </p:sp>
    </p:spTree>
    <p:extLst>
      <p:ext uri="{BB962C8B-B14F-4D97-AF65-F5344CB8AC3E}">
        <p14:creationId xmlns:p14="http://schemas.microsoft.com/office/powerpoint/2010/main" val="157739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23/06/2019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23/06/2019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23/06/2019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23/06/2019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23/06/2019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23/06/2019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23/06/2019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23/06/2019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23/06/2019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23/06/2019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23/06/2019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23/06/2019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802392282"/>
      </p:ext>
    </p:extLst>
  </p:cSld>
  <p:clrMap bg1="lt1" tx1="dk1" bg2="lt2" tx2="dk2" accent1="accent1" accent2="accent2" accent3="accent3" accent4="accent4" accent5="accent5" accent6="accent6" hlink="hlink" folHlink="folHlink"/>
  <p:transition/>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23/06/2019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23/06/2019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hyperlink" Target="https://www.qaa.ac.uk/docs/qaa/quality-code/master's-degree-characteristics-statement.pdf?sfvrsn=6ca2f981_10"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Making assessment work for you: pragmatic ways of assessing students in large classes</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r>
              <a:rPr lang="en-GB" sz="3600" dirty="0"/>
              <a:t>7th International AHE Conference</a:t>
            </a:r>
          </a:p>
          <a:p>
            <a:pPr algn="ctr" eaLnBrk="1" hangingPunct="1">
              <a:defRPr/>
            </a:pPr>
            <a:r>
              <a:rPr lang="en-GB" dirty="0"/>
              <a:t>June 2019</a:t>
            </a:r>
          </a:p>
          <a:p>
            <a:pPr algn="ctr" eaLnBrk="1" hangingPunct="1">
              <a:defRPr/>
            </a:pPr>
            <a:r>
              <a:rPr lang="en-GB" sz="2400" dirty="0"/>
              <a:t>Sally Brown NTF, PFHEA, SFSEDA</a:t>
            </a:r>
            <a:endParaRPr lang="en-GB" sz="2400" b="1" dirty="0"/>
          </a:p>
          <a:p>
            <a:pPr algn="ctr" eaLnBrk="1" hangingPunct="1">
              <a:defRPr/>
            </a:pPr>
            <a:r>
              <a:rPr lang="en-GB" sz="2400" b="1" dirty="0"/>
              <a:t>@</a:t>
            </a:r>
            <a:r>
              <a:rPr lang="en-GB" sz="2400" b="1" dirty="0" err="1"/>
              <a:t>ProfSallyBrown</a:t>
            </a:r>
            <a:r>
              <a:rPr lang="en-GB" sz="2400" dirty="0"/>
              <a:t> 	</a:t>
            </a:r>
            <a:r>
              <a:rPr lang="en-GB" sz="2400" dirty="0">
                <a:hlinkClick r:id="rId3"/>
              </a:rPr>
              <a:t>http://sally-brown.net</a:t>
            </a:r>
            <a:r>
              <a:rPr lang="en-GB" sz="2400" dirty="0"/>
              <a:t> </a:t>
            </a:r>
          </a:p>
          <a:p>
            <a:pPr algn="ctr" eaLnBrk="1" hangingPunct="1">
              <a:defRPr/>
            </a:pPr>
            <a:endParaRPr lang="en-GB" sz="20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ABAA-86A8-4640-834B-AD88D37C39BD}"/>
              </a:ext>
            </a:extLst>
          </p:cNvPr>
          <p:cNvSpPr>
            <a:spLocks noGrp="1"/>
          </p:cNvSpPr>
          <p:nvPr>
            <p:ph type="title"/>
          </p:nvPr>
        </p:nvSpPr>
        <p:spPr>
          <a:xfrm>
            <a:off x="250825" y="188925"/>
            <a:ext cx="8713788" cy="369333"/>
          </a:xfrm>
        </p:spPr>
        <p:txBody>
          <a:bodyPr/>
          <a:lstStyle/>
          <a:p>
            <a:r>
              <a:rPr lang="en-GB" sz="3600" dirty="0">
                <a:solidFill>
                  <a:srgbClr val="0070C0"/>
                </a:solidFill>
              </a:rPr>
              <a:t>Feedback literate students: (summary slide)</a:t>
            </a:r>
          </a:p>
        </p:txBody>
      </p:sp>
      <p:sp>
        <p:nvSpPr>
          <p:cNvPr id="4" name="TextBox 3">
            <a:extLst>
              <a:ext uri="{FF2B5EF4-FFF2-40B4-BE49-F238E27FC236}">
                <a16:creationId xmlns:a16="http://schemas.microsoft.com/office/drawing/2014/main" id="{0D74F4CB-2910-401C-8B0A-FD86EE4330E3}"/>
              </a:ext>
            </a:extLst>
          </p:cNvPr>
          <p:cNvSpPr txBox="1"/>
          <p:nvPr/>
        </p:nvSpPr>
        <p:spPr>
          <a:xfrm>
            <a:off x="577374" y="762000"/>
            <a:ext cx="4038600" cy="2585323"/>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Appreciating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understand and appreciate the role of feedback in improving work and the active learner role in these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recognise that feedback information comes in different forms and from different sources;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use technology to access, store and revisit feedback.</a:t>
            </a:r>
          </a:p>
        </p:txBody>
      </p:sp>
      <p:sp>
        <p:nvSpPr>
          <p:cNvPr id="5" name="TextBox 4">
            <a:extLst>
              <a:ext uri="{FF2B5EF4-FFF2-40B4-BE49-F238E27FC236}">
                <a16:creationId xmlns:a16="http://schemas.microsoft.com/office/drawing/2014/main" id="{3CF42374-FC27-4FF7-897F-1864ECA87656}"/>
              </a:ext>
            </a:extLst>
          </p:cNvPr>
          <p:cNvSpPr txBox="1"/>
          <p:nvPr/>
        </p:nvSpPr>
        <p:spPr>
          <a:xfrm>
            <a:off x="4709160" y="1508760"/>
            <a:ext cx="403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960BA9EC-387A-4601-8C78-1E0D32D4D502}"/>
              </a:ext>
            </a:extLst>
          </p:cNvPr>
          <p:cNvSpPr txBox="1"/>
          <p:nvPr/>
        </p:nvSpPr>
        <p:spPr>
          <a:xfrm>
            <a:off x="4895533" y="843677"/>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Making judgements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capacities to make sound academic judgments about their own work and the work of others;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participate productively in peer feedback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refine self-evaluative capacities over time in order to make more robust judgments.</a:t>
            </a:r>
          </a:p>
        </p:txBody>
      </p:sp>
      <p:sp>
        <p:nvSpPr>
          <p:cNvPr id="7" name="TextBox 6">
            <a:extLst>
              <a:ext uri="{FF2B5EF4-FFF2-40B4-BE49-F238E27FC236}">
                <a16:creationId xmlns:a16="http://schemas.microsoft.com/office/drawing/2014/main" id="{4B6B5770-5971-4C9D-A7DE-758598A81FFA}"/>
              </a:ext>
            </a:extLst>
          </p:cNvPr>
          <p:cNvSpPr txBox="1"/>
          <p:nvPr/>
        </p:nvSpPr>
        <p:spPr>
          <a:xfrm>
            <a:off x="577374" y="3510678"/>
            <a:ext cx="4038600" cy="3139321"/>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261938" marR="0" lvl="0" indent="-261938"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Managing affect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maintain emotional equilibrium and avoid defensiveness when receiving critical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proactive in eliciting suggestions from peers or teachers and continuing dialogue with them as needed;</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habits of striving for continuous improvement on the basis of internal and external feedback.</a:t>
            </a:r>
          </a:p>
        </p:txBody>
      </p:sp>
      <p:sp>
        <p:nvSpPr>
          <p:cNvPr id="8" name="TextBox 7">
            <a:extLst>
              <a:ext uri="{FF2B5EF4-FFF2-40B4-BE49-F238E27FC236}">
                <a16:creationId xmlns:a16="http://schemas.microsoft.com/office/drawing/2014/main" id="{07786922-4E06-429F-8644-DC962EFEF6D1}"/>
              </a:ext>
            </a:extLst>
          </p:cNvPr>
          <p:cNvSpPr txBox="1"/>
          <p:nvPr/>
        </p:nvSpPr>
        <p:spPr>
          <a:xfrm>
            <a:off x="4895533" y="3656938"/>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Taking action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aware of the imperative to take action in response to feedback information;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draw inferences from a range of feedback experiences for the purpose of continuous improvement;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a repertoire of strategies for acting on feedback.</a:t>
            </a:r>
          </a:p>
        </p:txBody>
      </p:sp>
      <p:sp>
        <p:nvSpPr>
          <p:cNvPr id="9" name="TextBox 8">
            <a:extLst>
              <a:ext uri="{FF2B5EF4-FFF2-40B4-BE49-F238E27FC236}">
                <a16:creationId xmlns:a16="http://schemas.microsoft.com/office/drawing/2014/main" id="{0CB0E3BE-8F58-4B0D-959E-E6805F8DF55F}"/>
              </a:ext>
            </a:extLst>
          </p:cNvPr>
          <p:cNvSpPr txBox="1"/>
          <p:nvPr/>
        </p:nvSpPr>
        <p:spPr>
          <a:xfrm>
            <a:off x="4895533" y="6324600"/>
            <a:ext cx="3852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Carless and Boud: 2018</a:t>
            </a:r>
          </a:p>
        </p:txBody>
      </p:sp>
    </p:spTree>
    <p:extLst>
      <p:ext uri="{BB962C8B-B14F-4D97-AF65-F5344CB8AC3E}">
        <p14:creationId xmlns:p14="http://schemas.microsoft.com/office/powerpoint/2010/main" val="161570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pPr>
              <a:lnSpc>
                <a:spcPct val="85000"/>
              </a:lnSpc>
            </a:pPr>
            <a:r>
              <a:rPr lang="en-GB" sz="3200" dirty="0">
                <a:solidFill>
                  <a:srgbClr val="7030A0"/>
                </a:solidFill>
              </a:rPr>
              <a:t>Encouraging better use of feedback </a:t>
            </a:r>
            <a:br>
              <a:rPr lang="en-GB" sz="3200" dirty="0">
                <a:solidFill>
                  <a:srgbClr val="7030A0"/>
                </a:solidFill>
              </a:rPr>
            </a:br>
            <a:endParaRPr lang="en-GB" sz="3200" dirty="0">
              <a:solidFill>
                <a:srgbClr val="7030A0"/>
              </a:solidFill>
            </a:endParaRP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37250" y="1034256"/>
            <a:ext cx="8363271" cy="4789488"/>
          </a:xfrm>
        </p:spPr>
        <p:txBody>
          <a:bodyPr/>
          <a:lstStyle/>
          <a:p>
            <a:pPr lvl="0"/>
            <a:r>
              <a:rPr lang="en-GB" dirty="0"/>
              <a:t>Emphasise early on the importance to students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endParaRPr lang="en-GB" dirty="0"/>
          </a:p>
          <a:p>
            <a:r>
              <a:rPr lang="en-GB" dirty="0"/>
              <a:t>Give them real problems to solve and issues with which to engage;</a:t>
            </a:r>
          </a:p>
          <a:p>
            <a:r>
              <a:rPr lang="en-GB" dirty="0"/>
              <a:t>Identify the skills they need to succeed and provide opportunities to rehearse and develop them;</a:t>
            </a:r>
          </a:p>
          <a:p>
            <a:r>
              <a:rPr lang="en-GB"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397526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C2EF-D432-4FB8-A8CC-B47216B8E04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Strategy 1. Get ahead by offering briefings on assignments because:</a:t>
            </a:r>
          </a:p>
        </p:txBody>
      </p:sp>
      <p:sp>
        <p:nvSpPr>
          <p:cNvPr id="3" name="Content Placeholder 2">
            <a:extLst>
              <a:ext uri="{FF2B5EF4-FFF2-40B4-BE49-F238E27FC236}">
                <a16:creationId xmlns:a16="http://schemas.microsoft.com/office/drawing/2014/main" id="{1019F8C0-2458-4834-942A-0DA129AE0C7E}"/>
              </a:ext>
            </a:extLst>
          </p:cNvPr>
          <p:cNvSpPr>
            <a:spLocks noGrp="1"/>
          </p:cNvSpPr>
          <p:nvPr>
            <p:ph idx="1"/>
          </p:nvPr>
        </p:nvSpPr>
        <p:spPr>
          <a:xfrm>
            <a:off x="468313" y="1268760"/>
            <a:ext cx="8229600" cy="4933603"/>
          </a:xfrm>
        </p:spPr>
        <p:txBody>
          <a:bodyPr/>
          <a:lstStyle/>
          <a:p>
            <a:r>
              <a:rPr lang="en-GB" dirty="0"/>
              <a:t>Early-stage students are likely to need more reassurance in your briefings in which the tone of your language may be crucial;</a:t>
            </a:r>
          </a:p>
          <a:p>
            <a:r>
              <a:rPr lang="en-GB" dirty="0"/>
              <a:t>We should aim for as much transparency as possible: no student should be having to guess what you are looking for at any stage of their academic careers;</a:t>
            </a:r>
          </a:p>
          <a:p>
            <a:r>
              <a:rPr lang="en-GB" dirty="0"/>
              <a:t>Whenever we use what may be to them an unfamiliar format, briefings should be linked to trial-runs, risk-free rehearsals and Q&amp;A opportunities to clarify any areas of misconceptions; </a:t>
            </a:r>
          </a:p>
          <a:p>
            <a:r>
              <a:rPr lang="en-GB" dirty="0"/>
              <a:t>This is not ‘</a:t>
            </a:r>
            <a:r>
              <a:rPr lang="en-GB" dirty="0" err="1"/>
              <a:t>spoonfeeding</a:t>
            </a:r>
            <a:r>
              <a:rPr lang="en-GB" dirty="0"/>
              <a:t>’ but instead giving them the knives and forks to feed themselves! </a:t>
            </a:r>
          </a:p>
          <a:p>
            <a:r>
              <a:rPr lang="en-GB" dirty="0"/>
              <a:t>So what might a good briefing look like?</a:t>
            </a:r>
          </a:p>
        </p:txBody>
      </p:sp>
    </p:spTree>
    <p:extLst>
      <p:ext uri="{BB962C8B-B14F-4D97-AF65-F5344CB8AC3E}">
        <p14:creationId xmlns:p14="http://schemas.microsoft.com/office/powerpoint/2010/main" val="68212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lgn="ctr">
            <a:noFill/>
            <a:miter lim="800000"/>
            <a:headEnd/>
            <a:tailEnd/>
          </a:ln>
        </p:spPr>
        <p:txBody>
          <a:bodyPr vert="horz" wrap="square" lIns="91440" tIns="45720" rIns="91440" bIns="45720" numCol="1" anchor="b" anchorCtr="0" compatLnSpc="1">
            <a:prstTxWarp prst="textNoShape">
              <a:avLst/>
            </a:prstTxWarp>
          </a:bodyPr>
          <a:lstStyle/>
          <a:p>
            <a:pPr>
              <a:lnSpc>
                <a:spcPct val="85000"/>
              </a:lnSpc>
            </a:pPr>
            <a:r>
              <a:rPr lang="en-GB" sz="3200" dirty="0">
                <a:solidFill>
                  <a:srgbClr val="7030A0"/>
                </a:solidFill>
              </a:rPr>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254664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Up-front exemplars can be used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138662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141584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1196975"/>
            <a:ext cx="8229600" cy="4789488"/>
          </a:xfrm>
        </p:spPr>
        <p:txBody>
          <a:bodyPr/>
          <a:lstStyle/>
          <a:p>
            <a:pPr marL="457200" lvl="0" indent="-457200">
              <a:buSzPct val="100000"/>
              <a:buFont typeface="+mj-lt"/>
              <a:buAutoNum type="arabicPeriod"/>
            </a:pPr>
            <a:r>
              <a:rPr lang="en-GB" dirty="0"/>
              <a:t>Choose examples which will help students firmly grasp task requirements; </a:t>
            </a:r>
          </a:p>
          <a:p>
            <a:pPr marL="457200" lvl="0" indent="-457200">
              <a:buSzPct val="100000"/>
              <a:buFont typeface="+mj-lt"/>
              <a:buAutoNum type="arabicPeriod"/>
            </a:pPr>
            <a:r>
              <a:rPr lang="en-GB" dirty="0"/>
              <a:t>Help students practice applying criteria to samples of work; </a:t>
            </a:r>
          </a:p>
          <a:p>
            <a:pPr marL="457200" lvl="0" indent="-457200">
              <a:buSzPct val="100000"/>
              <a:buFont typeface="+mj-lt"/>
              <a:buAutoNum type="arabicPeriod"/>
            </a:pPr>
            <a:r>
              <a:rPr lang="en-GB" dirty="0"/>
              <a:t>Enable students to reflect deeply on, and discuss, what high quality work looks like; </a:t>
            </a:r>
          </a:p>
          <a:p>
            <a:pPr marL="457200" lvl="0" indent="-457200">
              <a:buSzPct val="100000"/>
              <a:buFont typeface="+mj-lt"/>
              <a:buAutoNum type="arabicPeriod"/>
            </a:pPr>
            <a:r>
              <a:rPr lang="en-GB" dirty="0"/>
              <a:t>Choose examples to promote self-efficacy; </a:t>
            </a:r>
          </a:p>
          <a:p>
            <a:pPr marL="457200" lvl="0" indent="-457200">
              <a:buSzPct val="100000"/>
              <a:buFont typeface="+mj-lt"/>
              <a:buAutoNum type="arabicPeriod"/>
            </a:pPr>
            <a:r>
              <a:rPr lang="en-GB" dirty="0"/>
              <a:t>Carefully orchestrate discussion activities to promote understanding of fruitful learning strategies and approaches;</a:t>
            </a:r>
          </a:p>
          <a:p>
            <a:pPr marL="457200" lvl="0" indent="-457200">
              <a:buSzPct val="100000"/>
              <a:buFont typeface="+mj-lt"/>
              <a:buAutoNum type="arabicPeriod"/>
            </a:pPr>
            <a:r>
              <a:rPr lang="en-GB" dirty="0"/>
              <a:t>Use exemplars-based activities to develop students’ skills to monitor their own work while they are producing it; </a:t>
            </a:r>
          </a:p>
          <a:p>
            <a:pPr marL="457200" lvl="0" indent="-457200">
              <a:buSzPct val="100000"/>
              <a:buFont typeface="+mj-lt"/>
              <a:buAutoNum type="arabicPeriod"/>
            </a:pPr>
            <a:r>
              <a:rPr lang="en-GB" dirty="0"/>
              <a:t>Help them rate their work by comparison with their peers.</a:t>
            </a:r>
          </a:p>
        </p:txBody>
      </p:sp>
    </p:spTree>
    <p:extLst>
      <p:ext uri="{BB962C8B-B14F-4D97-AF65-F5344CB8AC3E}">
        <p14:creationId xmlns:p14="http://schemas.microsoft.com/office/powerpoint/2010/main" val="3860199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Strategy 2: streamlining assessment:</a:t>
            </a:r>
            <a:br>
              <a:rPr lang="en-GB" sz="3200" dirty="0"/>
            </a:br>
            <a:r>
              <a:rPr lang="en-GB" sz="3200" dirty="0"/>
              <a:t>why would we wish to do it?</a:t>
            </a:r>
          </a:p>
        </p:txBody>
      </p:sp>
      <p:sp>
        <p:nvSpPr>
          <p:cNvPr id="1433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Huge pressure on resources in higher education;</a:t>
            </a:r>
          </a:p>
          <a:p>
            <a:r>
              <a:rPr lang="en-GB" sz="2600" dirty="0"/>
              <a:t>Larger numbers of students in cohorts;</a:t>
            </a:r>
          </a:p>
          <a:p>
            <a:r>
              <a:rPr lang="en-GB" sz="2600" dirty="0"/>
              <a:t>Ever-increasing demands on staff time;</a:t>
            </a:r>
          </a:p>
          <a:p>
            <a:r>
              <a:rPr lang="en-GB" sz="2600" dirty="0"/>
              <a:t>Staff indicate they spend a disproportionate time on assessment drudgery;</a:t>
            </a:r>
          </a:p>
          <a:p>
            <a:r>
              <a:rPr lang="en-GB" sz="2600" dirty="0"/>
              <a:t>The means exist nowadays to undertake some aspects of assessment more effectively and efficiently.</a:t>
            </a:r>
          </a:p>
          <a:p>
            <a:endParaRPr lang="en-GB" sz="2600" dirty="0"/>
          </a:p>
        </p:txBody>
      </p:sp>
    </p:spTree>
    <p:extLst>
      <p:ext uri="{BB962C8B-B14F-4D97-AF65-F5344CB8AC3E}">
        <p14:creationId xmlns:p14="http://schemas.microsoft.com/office/powerpoint/2010/main" val="99505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609600"/>
            <a:ext cx="8534400" cy="114300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To give feedback more effectively </a:t>
            </a:r>
            <a:br>
              <a:rPr lang="en-GB" sz="3200"/>
            </a:br>
            <a:r>
              <a:rPr lang="en-GB" sz="3200"/>
              <a:t>&amp; efficiently, we can:</a:t>
            </a:r>
          </a:p>
        </p:txBody>
      </p:sp>
      <p:sp>
        <p:nvSpPr>
          <p:cNvPr id="18435" name="Rectangle 3"/>
          <p:cNvSpPr>
            <a:spLocks noGrp="1" noChangeArrowheads="1"/>
          </p:cNvSpPr>
          <p:nvPr>
            <p:ph type="body" idx="1"/>
          </p:nvPr>
        </p:nvSpPr>
        <p:spPr>
          <a:xfrm>
            <a:off x="381000" y="1981200"/>
            <a:ext cx="8382000" cy="4114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Feedback orally to groups of students;</a:t>
            </a:r>
          </a:p>
          <a:p>
            <a:r>
              <a:rPr lang="en-GB" sz="2600" dirty="0"/>
              <a:t>Write an assignment report;</a:t>
            </a:r>
          </a:p>
          <a:p>
            <a:r>
              <a:rPr lang="en-GB" sz="2600" dirty="0"/>
              <a:t>Use assignment return sheets;</a:t>
            </a:r>
          </a:p>
          <a:p>
            <a:r>
              <a:rPr lang="en-GB" sz="2600" dirty="0"/>
              <a:t>Use statement banks;</a:t>
            </a:r>
          </a:p>
          <a:p>
            <a:r>
              <a:rPr lang="en-GB" sz="2600" dirty="0"/>
              <a:t>Use technologies for delivering and managing assessment.</a:t>
            </a:r>
          </a:p>
          <a:p>
            <a:endParaRPr lang="en-GB" sz="2600" dirty="0"/>
          </a:p>
        </p:txBody>
      </p:sp>
    </p:spTree>
    <p:extLst>
      <p:ext uri="{BB962C8B-B14F-4D97-AF65-F5344CB8AC3E}">
        <p14:creationId xmlns:p14="http://schemas.microsoft.com/office/powerpoint/2010/main" val="179321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5D3F-D215-493C-88A2-2F1B92DF2E26}"/>
              </a:ext>
            </a:extLst>
          </p:cNvPr>
          <p:cNvSpPr>
            <a:spLocks noGrp="1"/>
          </p:cNvSpPr>
          <p:nvPr>
            <p:ph type="title"/>
          </p:nvPr>
        </p:nvSpPr>
        <p:spPr>
          <a:xfrm>
            <a:off x="323528" y="122238"/>
            <a:ext cx="7677472" cy="1074737"/>
          </a:xfrm>
        </p:spPr>
        <p:txBody>
          <a:bodyPr/>
          <a:lstStyle/>
          <a:p>
            <a:r>
              <a:rPr lang="en-GB" dirty="0"/>
              <a:t>This workshop aims to offer a range of practical ways of assessing effectively and efficiently :</a:t>
            </a:r>
          </a:p>
        </p:txBody>
      </p:sp>
      <p:sp>
        <p:nvSpPr>
          <p:cNvPr id="3" name="Content Placeholder 2">
            <a:extLst>
              <a:ext uri="{FF2B5EF4-FFF2-40B4-BE49-F238E27FC236}">
                <a16:creationId xmlns:a16="http://schemas.microsoft.com/office/drawing/2014/main" id="{D74CE2E6-40BC-4ED6-99B6-806D4C9BC926}"/>
              </a:ext>
            </a:extLst>
          </p:cNvPr>
          <p:cNvSpPr>
            <a:spLocks noGrp="1"/>
          </p:cNvSpPr>
          <p:nvPr>
            <p:ph idx="1"/>
          </p:nvPr>
        </p:nvSpPr>
        <p:spPr/>
        <p:txBody>
          <a:bodyPr/>
          <a:lstStyle/>
          <a:p>
            <a:pPr lvl="0"/>
            <a:r>
              <a:rPr lang="en-GB" dirty="0"/>
              <a:t>Increasingly staff in universities and colleges are finding assessment workloads difficult to manage, as cohort sizes rise and there is pressure to provide students with more and better feedback;</a:t>
            </a:r>
          </a:p>
          <a:p>
            <a:pPr lvl="0"/>
            <a:r>
              <a:rPr lang="en-GB" dirty="0"/>
              <a:t>Feedback that is developmental, supportive and timely can be immensely powerful in improving achievement and retention;</a:t>
            </a:r>
          </a:p>
          <a:p>
            <a:pPr lvl="0"/>
            <a:r>
              <a:rPr lang="en-GB" dirty="0"/>
              <a:t>Feedback and feedforward must be integral to programmes rather than opt-in so needs to be within live or virtual face-to-face sessions;</a:t>
            </a:r>
          </a:p>
          <a:p>
            <a:pPr lvl="0"/>
            <a:r>
              <a:rPr lang="en-GB" dirty="0"/>
              <a:t>Systems to do so need to be strategically designed and delivered.</a:t>
            </a:r>
          </a:p>
          <a:p>
            <a:pPr lvl="0"/>
            <a:endParaRPr lang="en-GB" dirty="0"/>
          </a:p>
          <a:p>
            <a:endParaRPr lang="en-GB" dirty="0"/>
          </a:p>
        </p:txBody>
      </p:sp>
    </p:spTree>
    <p:extLst>
      <p:ext uri="{BB962C8B-B14F-4D97-AF65-F5344CB8AC3E}">
        <p14:creationId xmlns:p14="http://schemas.microsoft.com/office/powerpoint/2010/main" val="227259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Feeding back orally to groups of students: why?</a:t>
            </a:r>
          </a:p>
        </p:txBody>
      </p:sp>
      <p:sp>
        <p:nvSpPr>
          <p:cNvPr id="25603"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Face-to-face feedback uses tone of voice, emphasis, body language;</a:t>
            </a:r>
          </a:p>
          <a:p>
            <a:r>
              <a:rPr lang="en-GB" sz="2600" dirty="0"/>
              <a:t>Students learn from feedback to each others’ work;</a:t>
            </a:r>
          </a:p>
          <a:p>
            <a:r>
              <a:rPr lang="en-GB" sz="2600" dirty="0"/>
              <a:t>Students can ask questions;</a:t>
            </a:r>
          </a:p>
          <a:p>
            <a:r>
              <a:rPr lang="en-GB" sz="2600" dirty="0"/>
              <a:t>Makes feedback a dialogic and shared experience.</a:t>
            </a:r>
          </a:p>
          <a:p>
            <a:endParaRPr lang="en-GB" sz="2600" dirty="0"/>
          </a:p>
        </p:txBody>
      </p:sp>
    </p:spTree>
    <p:extLst>
      <p:ext uri="{BB962C8B-B14F-4D97-AF65-F5344CB8AC3E}">
        <p14:creationId xmlns:p14="http://schemas.microsoft.com/office/powerpoint/2010/main" val="214291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Feeding back orally to groups of students: how?</a:t>
            </a:r>
          </a:p>
        </p:txBody>
      </p:sp>
      <p:sp>
        <p:nvSpPr>
          <p:cNvPr id="2662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Staff mark assignments with minimal in-text comment and provide grades/marks as normal;</a:t>
            </a:r>
          </a:p>
          <a:p>
            <a:r>
              <a:rPr lang="en-GB" sz="2600" dirty="0"/>
              <a:t>At the start of a lecture or seminar, the tutor provides an overview of class performance and orally remediates errors, clarifies; misunderstandings, and praises good practice;</a:t>
            </a:r>
          </a:p>
          <a:p>
            <a:r>
              <a:rPr lang="en-GB" sz="2600" dirty="0"/>
              <a:t>Students have a chance to ask and answer questions;</a:t>
            </a:r>
          </a:p>
          <a:p>
            <a:r>
              <a:rPr lang="en-GB" sz="2600" dirty="0"/>
              <a:t>For further reference and for students who couldn't be there, make a video of yourself live in action and put it on the VLE.</a:t>
            </a:r>
          </a:p>
        </p:txBody>
      </p:sp>
    </p:spTree>
    <p:extLst>
      <p:ext uri="{BB962C8B-B14F-4D97-AF65-F5344CB8AC3E}">
        <p14:creationId xmlns:p14="http://schemas.microsoft.com/office/powerpoint/2010/main" val="100791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Written assignment reports: why?</a:t>
            </a:r>
          </a:p>
        </p:txBody>
      </p:sp>
      <p:sp>
        <p:nvSpPr>
          <p:cNvPr id="23555" name="Rectangle 3"/>
          <p:cNvSpPr>
            <a:spLocks noGrp="1" noChangeArrowheads="1"/>
          </p:cNvSpPr>
          <p:nvPr>
            <p:ph type="body" idx="1"/>
          </p:nvPr>
        </p:nvSpPr>
        <p:spPr>
          <a:xfrm>
            <a:off x="457200" y="1571625"/>
            <a:ext cx="8305800" cy="4524375"/>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Provides feedback to a group as a whole;</a:t>
            </a:r>
          </a:p>
          <a:p>
            <a:r>
              <a:rPr lang="en-GB" sz="2600" dirty="0"/>
              <a:t>Allows students to know how they are doing by comparison with the rest of the course;</a:t>
            </a:r>
          </a:p>
          <a:p>
            <a:r>
              <a:rPr lang="en-GB" sz="2600" dirty="0"/>
              <a:t>Offers a chance to illustrate good practice;</a:t>
            </a:r>
          </a:p>
          <a:p>
            <a:r>
              <a:rPr lang="en-GB" sz="2600" dirty="0"/>
              <a:t>Minimal comments can be put on scripts;</a:t>
            </a:r>
          </a:p>
          <a:p>
            <a:r>
              <a:rPr lang="en-GB" sz="2600" dirty="0"/>
              <a:t>Generic reports can be delivered quickly electronically before moderation.</a:t>
            </a:r>
          </a:p>
        </p:txBody>
      </p:sp>
    </p:spTree>
    <p:extLst>
      <p:ext uri="{BB962C8B-B14F-4D97-AF65-F5344CB8AC3E}">
        <p14:creationId xmlns:p14="http://schemas.microsoft.com/office/powerpoint/2010/main" val="181893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75723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Assignment reports: how?</a:t>
            </a:r>
          </a:p>
        </p:txBody>
      </p:sp>
      <p:sp>
        <p:nvSpPr>
          <p:cNvPr id="24579" name="Rectangle 3"/>
          <p:cNvSpPr>
            <a:spLocks noGrp="1" noChangeArrowheads="1"/>
          </p:cNvSpPr>
          <p:nvPr>
            <p:ph type="body" idx="1"/>
          </p:nvPr>
        </p:nvSpPr>
        <p:spPr>
          <a:xfrm>
            <a:off x="609600" y="1285875"/>
            <a:ext cx="7848600" cy="4733925"/>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Staff mark assignments with minimal in-text comment and provide grades/marks as normal;</a:t>
            </a:r>
          </a:p>
          <a:p>
            <a:r>
              <a:rPr lang="en-GB" sz="2600"/>
              <a:t>Notes are made of similar points from several students’ work;</a:t>
            </a:r>
          </a:p>
          <a:p>
            <a:r>
              <a:rPr lang="en-GB" sz="2600"/>
              <a:t>A report is compiled which identifies examples of good practice, areas where a number of students made similar errors and additional reading suggestions.</a:t>
            </a:r>
          </a:p>
        </p:txBody>
      </p:sp>
    </p:spTree>
    <p:extLst>
      <p:ext uri="{BB962C8B-B14F-4D97-AF65-F5344CB8AC3E}">
        <p14:creationId xmlns:p14="http://schemas.microsoft.com/office/powerpoint/2010/main" val="2922776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42875"/>
            <a:ext cx="7772400" cy="837853"/>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Using ‘expanded’ model answers: why?</a:t>
            </a:r>
          </a:p>
        </p:txBody>
      </p:sp>
      <p:sp>
        <p:nvSpPr>
          <p:cNvPr id="19459" name="Rectangle 3"/>
          <p:cNvSpPr>
            <a:spLocks noGrp="1" noChangeArrowheads="1"/>
          </p:cNvSpPr>
          <p:nvPr>
            <p:ph type="body" idx="1"/>
          </p:nvPr>
        </p:nvSpPr>
        <p:spPr>
          <a:xfrm>
            <a:off x="685800" y="1268760"/>
            <a:ext cx="7772400" cy="482724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They give students a good idea of what can be expected of them;</a:t>
            </a:r>
          </a:p>
          <a:p>
            <a:r>
              <a:rPr lang="en-GB" sz="2600" dirty="0"/>
              <a:t>It is sometimes easier to show students than tell them what we are after;</a:t>
            </a:r>
          </a:p>
          <a:p>
            <a:r>
              <a:rPr lang="en-GB" sz="2600" dirty="0"/>
              <a:t>They can be time efficient; </a:t>
            </a:r>
          </a:p>
          <a:p>
            <a:r>
              <a:rPr lang="en-GB" sz="2600" dirty="0"/>
              <a:t>They show how solutions have been reached;</a:t>
            </a:r>
          </a:p>
          <a:p>
            <a:r>
              <a:rPr lang="en-GB" sz="2600" dirty="0"/>
              <a:t>They demonstrate good practice;</a:t>
            </a:r>
          </a:p>
          <a:p>
            <a:r>
              <a:rPr lang="en-GB" sz="2600" dirty="0"/>
              <a:t>The commentary can indicate why an answer is good.</a:t>
            </a:r>
          </a:p>
          <a:p>
            <a:endParaRPr lang="en-GB" sz="2600" dirty="0"/>
          </a:p>
          <a:p>
            <a:endParaRPr lang="en-GB" sz="2600" dirty="0"/>
          </a:p>
        </p:txBody>
      </p:sp>
    </p:spTree>
    <p:extLst>
      <p:ext uri="{BB962C8B-B14F-4D97-AF65-F5344CB8AC3E}">
        <p14:creationId xmlns:p14="http://schemas.microsoft.com/office/powerpoint/2010/main" val="204270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Using model answers: how?</a:t>
            </a:r>
          </a:p>
        </p:txBody>
      </p:sp>
      <p:sp>
        <p:nvSpPr>
          <p:cNvPr id="20483" name="Rectangle 3"/>
          <p:cNvSpPr>
            <a:spLocks noGrp="1" noChangeArrowheads="1"/>
          </p:cNvSpPr>
          <p:nvPr>
            <p:ph type="body" idx="1"/>
          </p:nvPr>
        </p:nvSpPr>
        <p:spPr>
          <a:xfrm>
            <a:off x="468313" y="1196975"/>
            <a:ext cx="8280400" cy="4899025"/>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Staff preparing an assignment can draft a model answer;</a:t>
            </a:r>
          </a:p>
          <a:p>
            <a:r>
              <a:rPr lang="en-GB" sz="2600"/>
              <a:t>Student work (or extracts from several student’s answers) can be anonymised and (with permission) used as a model;</a:t>
            </a:r>
          </a:p>
          <a:p>
            <a:r>
              <a:rPr lang="en-GB" sz="2600"/>
              <a:t>Text can be placed on page with explanatory comments appended (‘exploded text’);</a:t>
            </a:r>
          </a:p>
          <a:p>
            <a:r>
              <a:rPr lang="en-GB" sz="2600"/>
              <a:t>However, caution should be exercised in order to lead students to think only one approach is acceptable.</a:t>
            </a:r>
          </a:p>
        </p:txBody>
      </p:sp>
    </p:spTree>
    <p:extLst>
      <p:ext uri="{BB962C8B-B14F-4D97-AF65-F5344CB8AC3E}">
        <p14:creationId xmlns:p14="http://schemas.microsoft.com/office/powerpoint/2010/main" val="179777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57D533C-F071-48F6-870D-3CC508878B16}"/>
              </a:ext>
            </a:extLst>
          </p:cNvPr>
          <p:cNvPicPr>
            <a:picLocks noChangeAspect="1"/>
          </p:cNvPicPr>
          <p:nvPr/>
        </p:nvPicPr>
        <p:blipFill rotWithShape="1">
          <a:blip r:embed="rId2">
            <a:extLst>
              <a:ext uri="{28A0092B-C50C-407E-A947-70E740481C1C}">
                <a14:useLocalDpi xmlns:a14="http://schemas.microsoft.com/office/drawing/2010/main" val="0"/>
              </a:ext>
            </a:extLst>
          </a:blip>
          <a:srcRect l="2420" t="4732" r="2097" b="14409"/>
          <a:stretch/>
        </p:blipFill>
        <p:spPr>
          <a:xfrm>
            <a:off x="12237" y="0"/>
            <a:ext cx="9125801" cy="6857999"/>
          </a:xfrm>
          <a:prstGeom prst="rect">
            <a:avLst/>
          </a:prstGeom>
        </p:spPr>
      </p:pic>
    </p:spTree>
    <p:extLst>
      <p:ext uri="{BB962C8B-B14F-4D97-AF65-F5344CB8AC3E}">
        <p14:creationId xmlns:p14="http://schemas.microsoft.com/office/powerpoint/2010/main" val="2570468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60648"/>
            <a:ext cx="8458200" cy="86409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Assignment return sheets: why?</a:t>
            </a:r>
          </a:p>
        </p:txBody>
      </p:sp>
      <p:sp>
        <p:nvSpPr>
          <p:cNvPr id="21507" name="Rectangle 3"/>
          <p:cNvSpPr>
            <a:spLocks noGrp="1" noChangeArrowheads="1"/>
          </p:cNvSpPr>
          <p:nvPr>
            <p:ph type="body" idx="1"/>
          </p:nvPr>
        </p:nvSpPr>
        <p:spPr>
          <a:xfrm>
            <a:off x="250825" y="1268761"/>
            <a:ext cx="8281615" cy="482724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err="1"/>
              <a:t>Proformas</a:t>
            </a:r>
            <a:r>
              <a:rPr lang="en-GB" sz="2600" dirty="0"/>
              <a:t> save assessors writing the same thing repeatedly;</a:t>
            </a:r>
          </a:p>
          <a:p>
            <a:r>
              <a:rPr lang="en-GB" sz="2600" dirty="0"/>
              <a:t>Helps to keep assessors’ comments on track;</a:t>
            </a:r>
          </a:p>
          <a:p>
            <a:r>
              <a:rPr lang="en-GB" sz="2600" dirty="0"/>
              <a:t>Shows how criteria match up to performance and how marks are derived;</a:t>
            </a:r>
          </a:p>
          <a:p>
            <a:r>
              <a:rPr lang="en-GB" sz="2600" dirty="0"/>
              <a:t>Helps students to see what is valued;</a:t>
            </a:r>
          </a:p>
          <a:p>
            <a:r>
              <a:rPr lang="en-GB" sz="2600" dirty="0"/>
              <a:t>Provides a useful written record.</a:t>
            </a:r>
          </a:p>
          <a:p>
            <a:endParaRPr lang="en-GB" sz="2600" dirty="0"/>
          </a:p>
        </p:txBody>
      </p:sp>
    </p:spTree>
    <p:extLst>
      <p:ext uri="{BB962C8B-B14F-4D97-AF65-F5344CB8AC3E}">
        <p14:creationId xmlns:p14="http://schemas.microsoft.com/office/powerpoint/2010/main" val="148998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Assignment return sheets: how?</a:t>
            </a:r>
          </a:p>
        </p:txBody>
      </p:sp>
      <p:sp>
        <p:nvSpPr>
          <p:cNvPr id="22531"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Criteria presented in assignment brief can be utilised in a proforma;</a:t>
            </a:r>
          </a:p>
          <a:p>
            <a:r>
              <a:rPr lang="en-GB" sz="2600"/>
              <a:t>Variations in weighting can be clearly identified;</a:t>
            </a:r>
          </a:p>
          <a:p>
            <a:r>
              <a:rPr lang="en-GB" sz="2600"/>
              <a:t>A Likert scale or boxes can be used to speed tutor’s responses;</a:t>
            </a:r>
          </a:p>
          <a:p>
            <a:r>
              <a:rPr lang="en-GB" sz="2600"/>
              <a:t>Space can be provided for individual comments.</a:t>
            </a:r>
          </a:p>
        </p:txBody>
      </p:sp>
    </p:spTree>
    <p:extLst>
      <p:ext uri="{BB962C8B-B14F-4D97-AF65-F5344CB8AC3E}">
        <p14:creationId xmlns:p14="http://schemas.microsoft.com/office/powerpoint/2010/main" val="131222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3274263"/>
              </p:ext>
            </p:extLst>
          </p:nvPr>
        </p:nvGraphicFramePr>
        <p:xfrm>
          <a:off x="32404" y="1022082"/>
          <a:ext cx="8928992" cy="5980437"/>
        </p:xfrm>
        <a:graphic>
          <a:graphicData uri="http://schemas.openxmlformats.org/drawingml/2006/table">
            <a:tbl>
              <a:tblPr/>
              <a:tblGrid>
                <a:gridCol w="617569">
                  <a:extLst>
                    <a:ext uri="{9D8B030D-6E8A-4147-A177-3AD203B41FA5}">
                      <a16:colId xmlns:a16="http://schemas.microsoft.com/office/drawing/2014/main" val="20000"/>
                    </a:ext>
                  </a:extLst>
                </a:gridCol>
                <a:gridCol w="1929902">
                  <a:extLst>
                    <a:ext uri="{9D8B030D-6E8A-4147-A177-3AD203B41FA5}">
                      <a16:colId xmlns:a16="http://schemas.microsoft.com/office/drawing/2014/main" val="20001"/>
                    </a:ext>
                  </a:extLst>
                </a:gridCol>
                <a:gridCol w="914957">
                  <a:extLst>
                    <a:ext uri="{9D8B030D-6E8A-4147-A177-3AD203B41FA5}">
                      <a16:colId xmlns:a16="http://schemas.microsoft.com/office/drawing/2014/main" val="20002"/>
                    </a:ext>
                  </a:extLst>
                </a:gridCol>
                <a:gridCol w="3802572">
                  <a:extLst>
                    <a:ext uri="{9D8B030D-6E8A-4147-A177-3AD203B41FA5}">
                      <a16:colId xmlns:a16="http://schemas.microsoft.com/office/drawing/2014/main" val="20003"/>
                    </a:ext>
                  </a:extLst>
                </a:gridCol>
                <a:gridCol w="1663992">
                  <a:extLst>
                    <a:ext uri="{9D8B030D-6E8A-4147-A177-3AD203B41FA5}">
                      <a16:colId xmlns:a16="http://schemas.microsoft.com/office/drawing/2014/main" val="20004"/>
                    </a:ext>
                  </a:extLst>
                </a:gridCol>
              </a:tblGrid>
              <a:tr h="919723">
                <a:tc>
                  <a:txBody>
                    <a:bodyPr/>
                    <a:lstStyle/>
                    <a:p>
                      <a:pPr algn="ctr">
                        <a:lnSpc>
                          <a:spcPct val="115000"/>
                        </a:lnSpc>
                        <a:spcAft>
                          <a:spcPts val="0"/>
                        </a:spcAft>
                      </a:pPr>
                      <a:r>
                        <a:rPr lang="en-GB" sz="1400" b="1" dirty="0">
                          <a:latin typeface="+mn-lt"/>
                          <a:ea typeface="Calibri"/>
                          <a:cs typeface="Times New Roman"/>
                        </a:rPr>
                        <a:t>Criterion no</a:t>
                      </a: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mn-lt"/>
                          <a:ea typeface="Calibri"/>
                          <a:cs typeface="Times New Roman"/>
                        </a:rPr>
                        <a:t>Criterion</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Mark</a:t>
                      </a:r>
                    </a:p>
                    <a:p>
                      <a:pPr algn="ctr">
                        <a:lnSpc>
                          <a:spcPct val="115000"/>
                        </a:lnSpc>
                        <a:spcAft>
                          <a:spcPts val="0"/>
                        </a:spcAft>
                      </a:pPr>
                      <a:r>
                        <a:rPr lang="en-GB" sz="1400" b="1" dirty="0">
                          <a:latin typeface="+mn-lt"/>
                          <a:ea typeface="Calibri"/>
                          <a:cs typeface="Times New Roman"/>
                        </a:rPr>
                        <a:t> (0-5</a:t>
                      </a:r>
                      <a:r>
                        <a:rPr lang="en-GB" sz="1400" b="1" baseline="0" dirty="0">
                          <a:latin typeface="+mn-lt"/>
                          <a:ea typeface="Calibri"/>
                          <a:cs typeface="Times New Roman"/>
                        </a:rPr>
                        <a:t> marks)</a:t>
                      </a:r>
                      <a:endParaRPr lang="en-GB" sz="1400" b="1" dirty="0">
                        <a:latin typeface="+mn-lt"/>
                        <a:ea typeface="Calibri"/>
                        <a:cs typeface="Times New Roman"/>
                      </a:endParaRP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mn-lt"/>
                          <a:ea typeface="Calibri"/>
                          <a:cs typeface="Times New Roman"/>
                        </a:rPr>
                        <a:t>Tutor</a:t>
                      </a:r>
                      <a:r>
                        <a:rPr lang="en-GB" sz="2000" b="1" baseline="0" dirty="0">
                          <a:latin typeface="+mn-lt"/>
                          <a:ea typeface="Calibri"/>
                          <a:cs typeface="Times New Roman"/>
                        </a:rPr>
                        <a:t> c</a:t>
                      </a:r>
                      <a:r>
                        <a:rPr lang="en-GB" sz="2000" b="1" dirty="0">
                          <a:latin typeface="+mn-lt"/>
                          <a:ea typeface="Calibri"/>
                          <a:cs typeface="Times New Roman"/>
                        </a:rPr>
                        <a:t>omments and suggestions for further work</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mn-lt"/>
                          <a:ea typeface="Calibri"/>
                          <a:cs typeface="Times New Roman"/>
                        </a:rPr>
                        <a:t>Student response</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1229">
                <a:tc>
                  <a:txBody>
                    <a:bodyPr/>
                    <a:lstStyle/>
                    <a:p>
                      <a:pPr algn="ctr">
                        <a:lnSpc>
                          <a:spcPct val="115000"/>
                        </a:lnSpc>
                        <a:spcAft>
                          <a:spcPts val="0"/>
                        </a:spcAft>
                      </a:pPr>
                      <a:r>
                        <a:rPr lang="en-GB" sz="2000" b="1" dirty="0">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700" b="1" dirty="0">
                          <a:latin typeface="+mn-lt"/>
                          <a:ea typeface="Calibri"/>
                          <a:cs typeface="Times New Roman"/>
                        </a:rPr>
                        <a:t>Demonstrates ability to present information clearly logically, accurately and fluently</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This work is written reasonably fluently</a:t>
                      </a:r>
                      <a:r>
                        <a:rPr lang="en-GB" sz="1600" b="1" baseline="0" dirty="0">
                          <a:latin typeface="+mn-lt"/>
                          <a:ea typeface="Calibri"/>
                          <a:cs typeface="Times New Roman"/>
                        </a:rPr>
                        <a:t> but there are some typos that would not slip in if spell checker used properly. Also note you don’t use the definite and indefinite articles (‘a’ and ‘the’ appropriately: please refer to the language guidance 17.3 on the VLE</a:t>
                      </a:r>
                      <a:endParaRPr lang="en-GB" sz="16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Blackadder ITC" pitchFamily="82" charset="0"/>
                          <a:ea typeface="Batang" pitchFamily="18" charset="-127"/>
                          <a:cs typeface="Times New Roman"/>
                        </a:rPr>
                        <a:t>This is something I’ve had problems with over the years but am still working on it</a:t>
                      </a:r>
                      <a:endParaRPr lang="en-GB" sz="20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8932">
                <a:tc>
                  <a:txBody>
                    <a:bodyPr/>
                    <a:lstStyle/>
                    <a:p>
                      <a:pPr algn="ctr">
                        <a:lnSpc>
                          <a:spcPct val="115000"/>
                        </a:lnSpc>
                        <a:spcAft>
                          <a:spcPts val="0"/>
                        </a:spcAft>
                      </a:pPr>
                      <a:r>
                        <a:rPr lang="en-GB" sz="2000" b="1" dirty="0">
                          <a:latin typeface="+mn-lt"/>
                          <a:ea typeface="Calibri"/>
                          <a:cs typeface="Times New Roman"/>
                        </a:rPr>
                        <a:t>2</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700" b="1" dirty="0">
                          <a:latin typeface="+mn-lt"/>
                          <a:ea typeface="Calibri"/>
                          <a:cs typeface="Times New Roman"/>
                        </a:rPr>
                        <a:t>Demonstrates ability to choose</a:t>
                      </a:r>
                      <a:r>
                        <a:rPr lang="en-GB" sz="1700" b="1" baseline="0" dirty="0">
                          <a:latin typeface="+mn-lt"/>
                          <a:ea typeface="Calibri"/>
                          <a:cs typeface="Times New Roman"/>
                        </a:rPr>
                        <a:t> and use appropriate software</a:t>
                      </a:r>
                      <a:endParaRPr lang="en-GB" sz="17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latin typeface="+mn-lt"/>
                          <a:ea typeface="Calibri"/>
                          <a:cs typeface="Times New Roman"/>
                        </a:rPr>
                        <a:t>5</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Made excellent choices and used it well to suit the context of the problem being addressed</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b="1" dirty="0">
                          <a:latin typeface="Blackadder ITC" pitchFamily="82" charset="0"/>
                          <a:ea typeface="Batang" pitchFamily="18" charset="-127"/>
                          <a:cs typeface="Times New Roman"/>
                        </a:rPr>
                        <a:t>Thank you</a:t>
                      </a:r>
                      <a:endParaRPr lang="en-GB" sz="20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5380">
                <a:tc>
                  <a:txBody>
                    <a:bodyPr/>
                    <a:lstStyle/>
                    <a:p>
                      <a:pPr algn="ctr">
                        <a:lnSpc>
                          <a:spcPct val="115000"/>
                        </a:lnSpc>
                        <a:spcAft>
                          <a:spcPts val="0"/>
                        </a:spcAft>
                      </a:pPr>
                      <a:r>
                        <a:rPr lang="en-GB" sz="20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700" b="1" dirty="0">
                          <a:latin typeface="+mn-lt"/>
                          <a:ea typeface="Calibri"/>
                          <a:cs typeface="Times New Roman"/>
                        </a:rPr>
                        <a:t>Demonstrates ability to use a range of reference materials and cite them appropriately </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Cited only one reference and did</a:t>
                      </a:r>
                      <a:r>
                        <a:rPr lang="en-GB" sz="1600" b="1" baseline="0" dirty="0">
                          <a:latin typeface="+mn-lt"/>
                          <a:ea typeface="Calibri"/>
                          <a:cs typeface="Times New Roman"/>
                        </a:rPr>
                        <a:t> so inaccurately</a:t>
                      </a:r>
                    </a:p>
                    <a:p>
                      <a:pPr>
                        <a:lnSpc>
                          <a:spcPct val="115000"/>
                        </a:lnSpc>
                        <a:spcAft>
                          <a:spcPts val="0"/>
                        </a:spcAft>
                      </a:pPr>
                      <a:r>
                        <a:rPr lang="en-GB" sz="1600" b="1" baseline="0" dirty="0">
                          <a:latin typeface="+mn-lt"/>
                          <a:ea typeface="Calibri"/>
                          <a:cs typeface="Times New Roman"/>
                        </a:rPr>
                        <a:t>Please refer to the ifs referencing guide on the VLE and ensure that you provide all the information required</a:t>
                      </a:r>
                      <a:endParaRPr lang="en-GB" sz="16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latin typeface="Blackadder ITC" pitchFamily="82" charset="0"/>
                          <a:ea typeface="Batang" pitchFamily="18" charset="-127"/>
                          <a:cs typeface="Times New Roman"/>
                        </a:rPr>
                        <a:t>I've checked it out and see where I was going wrong</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6" name="Title 5"/>
          <p:cNvSpPr>
            <a:spLocks noGrp="1"/>
          </p:cNvSpPr>
          <p:nvPr>
            <p:ph type="title"/>
          </p:nvPr>
        </p:nvSpPr>
        <p:spPr>
          <a:xfrm>
            <a:off x="457200" y="249238"/>
            <a:ext cx="7543800" cy="457201"/>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Sample assignment return proforma</a:t>
            </a:r>
          </a:p>
        </p:txBody>
      </p:sp>
    </p:spTree>
    <p:extLst>
      <p:ext uri="{BB962C8B-B14F-4D97-AF65-F5344CB8AC3E}">
        <p14:creationId xmlns:p14="http://schemas.microsoft.com/office/powerpoint/2010/main" val="115734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1218-6F25-48BD-A9BE-374A2133F540}"/>
              </a:ext>
            </a:extLst>
          </p:cNvPr>
          <p:cNvSpPr>
            <a:spLocks noGrp="1"/>
          </p:cNvSpPr>
          <p:nvPr>
            <p:ph type="title"/>
          </p:nvPr>
        </p:nvSpPr>
        <p:spPr>
          <a:xfrm>
            <a:off x="107504" y="122238"/>
            <a:ext cx="8064896" cy="1074737"/>
          </a:xfrm>
        </p:spPr>
        <p:txBody>
          <a:bodyPr/>
          <a:lstStyle/>
          <a:p>
            <a:r>
              <a:rPr lang="en-GB" dirty="0"/>
              <a:t>3 ways of making assessment &amp;  feedback work well, particularly for 1</a:t>
            </a:r>
            <a:r>
              <a:rPr lang="en-GB" baseline="30000" dirty="0"/>
              <a:t>st</a:t>
            </a:r>
            <a:r>
              <a:rPr lang="en-GB" dirty="0"/>
              <a:t> half of 1</a:t>
            </a:r>
            <a:r>
              <a:rPr lang="en-GB" baseline="30000" dirty="0"/>
              <a:t>st</a:t>
            </a:r>
            <a:r>
              <a:rPr lang="en-GB" dirty="0"/>
              <a:t> semester of Year 1:</a:t>
            </a:r>
          </a:p>
        </p:txBody>
      </p:sp>
      <p:sp>
        <p:nvSpPr>
          <p:cNvPr id="3" name="Content Placeholder 2">
            <a:extLst>
              <a:ext uri="{FF2B5EF4-FFF2-40B4-BE49-F238E27FC236}">
                <a16:creationId xmlns:a16="http://schemas.microsoft.com/office/drawing/2014/main" id="{3901FD27-D54B-45FB-B214-1F089CEE917B}"/>
              </a:ext>
            </a:extLst>
          </p:cNvPr>
          <p:cNvSpPr>
            <a:spLocks noGrp="1"/>
          </p:cNvSpPr>
          <p:nvPr>
            <p:ph idx="1"/>
          </p:nvPr>
        </p:nvSpPr>
        <p:spPr/>
        <p:txBody>
          <a:bodyPr/>
          <a:lstStyle/>
          <a:p>
            <a:r>
              <a:rPr lang="en-GB" dirty="0"/>
              <a:t>Pre-empt feedback by providing effective briefings and exemplars so that students produce good work from the outset;</a:t>
            </a:r>
          </a:p>
          <a:p>
            <a:r>
              <a:rPr lang="en-GB" dirty="0"/>
              <a:t>Use techniques to streamline the giving of feedback;</a:t>
            </a:r>
          </a:p>
          <a:p>
            <a:r>
              <a:rPr lang="en-GB" dirty="0"/>
              <a:t>Find manageable ways of coordinating assessment and feedback with others. </a:t>
            </a:r>
          </a:p>
        </p:txBody>
      </p:sp>
    </p:spTree>
    <p:extLst>
      <p:ext uri="{BB962C8B-B14F-4D97-AF65-F5344CB8AC3E}">
        <p14:creationId xmlns:p14="http://schemas.microsoft.com/office/powerpoint/2010/main" val="3387676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Statement banks: why?</a:t>
            </a:r>
          </a:p>
        </p:txBody>
      </p:sp>
      <p:sp>
        <p:nvSpPr>
          <p:cNvPr id="27651"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Harnesses a resource of comments you already use;</a:t>
            </a:r>
          </a:p>
          <a:p>
            <a:r>
              <a:rPr lang="en-GB" sz="2600"/>
              <a:t>Avoids writing same comments repeatedly;</a:t>
            </a:r>
          </a:p>
          <a:p>
            <a:r>
              <a:rPr lang="en-GB" sz="2600"/>
              <a:t>Allows you to give individual comments additionally to the students who really need them;</a:t>
            </a:r>
          </a:p>
          <a:p>
            <a:r>
              <a:rPr lang="en-GB" sz="2600"/>
              <a:t>Can be automated with use of technology.</a:t>
            </a:r>
          </a:p>
          <a:p>
            <a:endParaRPr lang="en-GB" sz="2600"/>
          </a:p>
        </p:txBody>
      </p:sp>
    </p:spTree>
    <p:extLst>
      <p:ext uri="{BB962C8B-B14F-4D97-AF65-F5344CB8AC3E}">
        <p14:creationId xmlns:p14="http://schemas.microsoft.com/office/powerpoint/2010/main" val="250413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Statement banks: how?</a:t>
            </a:r>
          </a:p>
        </p:txBody>
      </p:sp>
      <p:sp>
        <p:nvSpPr>
          <p:cNvPr id="28675" name="Rectangle 3"/>
          <p:cNvSpPr>
            <a:spLocks noGrp="1" noChangeArrowheads="1"/>
          </p:cNvSpPr>
          <p:nvPr>
            <p:ph type="body" idx="1"/>
          </p:nvPr>
        </p:nvSpPr>
        <p:spPr>
          <a:xfrm>
            <a:off x="468313" y="1052736"/>
            <a:ext cx="8229600" cy="5149627"/>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Tutor identifies a range of regularly used comments written on students’ work;</a:t>
            </a:r>
          </a:p>
          <a:p>
            <a:r>
              <a:rPr lang="en-GB" sz="2600" dirty="0"/>
              <a:t>These are collated and numbered;</a:t>
            </a:r>
          </a:p>
          <a:p>
            <a:r>
              <a:rPr lang="en-GB" sz="2600" dirty="0"/>
              <a:t>Tutor marks work and writes numbers on text of assignment where specific comments apply, or provides a written (or emailed) detailed commentary which pulls together the appropriate items into continuous prose;</a:t>
            </a:r>
          </a:p>
          <a:p>
            <a:r>
              <a:rPr lang="en-GB" sz="2600" dirty="0"/>
              <a:t>Moodle and other platforms can do much of the drudgery in terms of collating marks, returning work etc. ‘Assignment handler’ and most VLEs nowadays can return comments and only release marks when students have commented.</a:t>
            </a:r>
          </a:p>
        </p:txBody>
      </p:sp>
    </p:spTree>
    <p:extLst>
      <p:ext uri="{BB962C8B-B14F-4D97-AF65-F5344CB8AC3E}">
        <p14:creationId xmlns:p14="http://schemas.microsoft.com/office/powerpoint/2010/main" val="2789876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E59EB93B-9DED-4A14-A06E-9349FA1568F7}"/>
              </a:ext>
            </a:extLst>
          </p:cNvPr>
          <p:cNvPicPr>
            <a:picLocks noChangeAspect="1"/>
          </p:cNvPicPr>
          <p:nvPr/>
        </p:nvPicPr>
        <p:blipFill rotWithShape="1">
          <a:blip r:embed="rId2">
            <a:extLst>
              <a:ext uri="{28A0092B-C50C-407E-A947-70E740481C1C}">
                <a14:useLocalDpi xmlns:a14="http://schemas.microsoft.com/office/drawing/2010/main" val="0"/>
              </a:ext>
            </a:extLst>
          </a:blip>
          <a:srcRect l="11613" r="18495" b="4122"/>
          <a:stretch/>
        </p:blipFill>
        <p:spPr>
          <a:xfrm rot="5400000">
            <a:off x="1142997" y="-1142999"/>
            <a:ext cx="6858000" cy="9143999"/>
          </a:xfrm>
          <a:prstGeom prst="rect">
            <a:avLst/>
          </a:prstGeom>
        </p:spPr>
      </p:pic>
    </p:spTree>
    <p:extLst>
      <p:ext uri="{BB962C8B-B14F-4D97-AF65-F5344CB8AC3E}">
        <p14:creationId xmlns:p14="http://schemas.microsoft.com/office/powerpoint/2010/main" val="730315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14313"/>
            <a:ext cx="8382000" cy="1071562"/>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a:t>Computer-assisted assessment: why?</a:t>
            </a:r>
          </a:p>
        </p:txBody>
      </p:sp>
      <p:sp>
        <p:nvSpPr>
          <p:cNvPr id="2969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Enables feedback to be given regularly and incrementally;</a:t>
            </a:r>
          </a:p>
          <a:p>
            <a:r>
              <a:rPr lang="en-GB" sz="2600" dirty="0"/>
              <a:t>Saves tutor time for large cohorts and repeated classes;</a:t>
            </a:r>
          </a:p>
          <a:p>
            <a:r>
              <a:rPr lang="en-GB" sz="2600" dirty="0"/>
              <a:t>Can allow instant (or rapid) on screen feedback to e.g. MCQ options;</a:t>
            </a:r>
          </a:p>
          <a:p>
            <a:r>
              <a:rPr lang="en-GB" sz="2600" dirty="0"/>
              <a:t>Saves drudgery, (but not a quick fix);</a:t>
            </a:r>
          </a:p>
          <a:p>
            <a:r>
              <a:rPr lang="en-GB" sz="2600" dirty="0"/>
              <a:t>Is really worth while for large cohorts and where content doesn’t alter fast.</a:t>
            </a:r>
          </a:p>
        </p:txBody>
      </p:sp>
    </p:spTree>
    <p:extLst>
      <p:ext uri="{BB962C8B-B14F-4D97-AF65-F5344CB8AC3E}">
        <p14:creationId xmlns:p14="http://schemas.microsoft.com/office/powerpoint/2010/main" val="1015821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22239"/>
            <a:ext cx="7543800" cy="9304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Computer-assisted assignments: how?</a:t>
            </a:r>
          </a:p>
        </p:txBody>
      </p:sp>
      <p:sp>
        <p:nvSpPr>
          <p:cNvPr id="30723" name="Rectangle 3"/>
          <p:cNvSpPr>
            <a:spLocks noGrp="1" noChangeArrowheads="1"/>
          </p:cNvSpPr>
          <p:nvPr>
            <p:ph type="body" idx="1"/>
          </p:nvPr>
        </p:nvSpPr>
        <p:spPr>
          <a:xfrm>
            <a:off x="179388" y="1268761"/>
            <a:ext cx="8785225" cy="489709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Designing them should not be a cottage industry!</a:t>
            </a:r>
          </a:p>
          <a:p>
            <a:r>
              <a:rPr lang="en-GB" sz="2600" dirty="0"/>
              <a:t>Training and support both in designing questions and applying the relevant technology are essential;</a:t>
            </a:r>
          </a:p>
          <a:p>
            <a:r>
              <a:rPr lang="en-GB" sz="2600" dirty="0"/>
              <a:t>Testing and piloting of CAA items is also imperative;</a:t>
            </a:r>
          </a:p>
          <a:p>
            <a:r>
              <a:rPr lang="en-GB" sz="2600" dirty="0"/>
              <a:t>We can make use of existing test packages (e.g. from publishers), colleagues with expertise and advice from software companies (e.g. Moodle, </a:t>
            </a:r>
            <a:r>
              <a:rPr lang="en-GB" sz="2600" dirty="0" err="1"/>
              <a:t>Turnitin</a:t>
            </a:r>
            <a:r>
              <a:rPr lang="en-GB" sz="2600" dirty="0"/>
              <a:t>, </a:t>
            </a:r>
            <a:r>
              <a:rPr lang="en-GB" sz="2600" dirty="0" err="1"/>
              <a:t>QuestionMark</a:t>
            </a:r>
            <a:r>
              <a:rPr lang="en-GB" sz="2600" dirty="0"/>
              <a:t>). </a:t>
            </a:r>
          </a:p>
          <a:p>
            <a:endParaRPr lang="en-GB" sz="2600" dirty="0"/>
          </a:p>
        </p:txBody>
      </p:sp>
    </p:spTree>
    <p:extLst>
      <p:ext uri="{BB962C8B-B14F-4D97-AF65-F5344CB8AC3E}">
        <p14:creationId xmlns:p14="http://schemas.microsoft.com/office/powerpoint/2010/main" val="1966825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3200" dirty="0"/>
              <a:t>Use CAA </a:t>
            </a:r>
            <a:r>
              <a:rPr lang="en-GB" sz="3200" i="1" dirty="0"/>
              <a:t>for</a:t>
            </a:r>
            <a:r>
              <a:rPr lang="en-GB" sz="3200" dirty="0"/>
              <a:t> rather than </a:t>
            </a:r>
            <a:r>
              <a:rPr lang="en-GB" sz="3200" i="1" dirty="0"/>
              <a:t>of</a:t>
            </a:r>
            <a:r>
              <a:rPr lang="en-GB" sz="3200" dirty="0"/>
              <a:t> learning</a:t>
            </a:r>
          </a:p>
        </p:txBody>
      </p:sp>
      <p:sp>
        <p:nvSpPr>
          <p:cNvPr id="3174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We can employ computer-assisted formative assessment with responses to student work automatically generated by email; </a:t>
            </a:r>
          </a:p>
          <a:p>
            <a:r>
              <a:rPr lang="en-GB" dirty="0"/>
              <a:t>Students seem to really like having the chance to find out how they are doing, and attempt tests several times in an environment where no one else is watching how they do; </a:t>
            </a:r>
          </a:p>
          <a:p>
            <a:r>
              <a:rPr lang="en-GB" dirty="0"/>
              <a:t>We can monitor what is going on across a cohort, so we can concentrate our energies either on students who are repeatedly doing badly or those who are not engaging at all in the activity; Note that Computer-supported assessment can include use of audio feedback via digital sound files, video commentaries and other means of using course Virtual Learning Environments.</a:t>
            </a:r>
          </a:p>
          <a:p>
            <a:endParaRPr lang="en-GB" dirty="0"/>
          </a:p>
        </p:txBody>
      </p:sp>
    </p:spTree>
    <p:extLst>
      <p:ext uri="{BB962C8B-B14F-4D97-AF65-F5344CB8AC3E}">
        <p14:creationId xmlns:p14="http://schemas.microsoft.com/office/powerpoint/2010/main" val="363563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8CE3-326E-446E-8C79-EDF3610ACC88}"/>
              </a:ext>
            </a:extLst>
          </p:cNvPr>
          <p:cNvSpPr>
            <a:spLocks noGrp="1"/>
          </p:cNvSpPr>
          <p:nvPr>
            <p:ph type="title"/>
          </p:nvPr>
        </p:nvSpPr>
        <p:spPr>
          <a:xfrm>
            <a:off x="107504" y="122239"/>
            <a:ext cx="7893496" cy="1002506"/>
          </a:xfrm>
        </p:spPr>
        <p:txBody>
          <a:bodyPr/>
          <a:lstStyle/>
          <a:p>
            <a:r>
              <a:rPr lang="en-GB" dirty="0"/>
              <a:t>Strategy 3: The first two of five manageable ways of coordinating assessment and feedback with others. </a:t>
            </a:r>
          </a:p>
        </p:txBody>
      </p:sp>
      <p:sp>
        <p:nvSpPr>
          <p:cNvPr id="3" name="Content Placeholder 2">
            <a:extLst>
              <a:ext uri="{FF2B5EF4-FFF2-40B4-BE49-F238E27FC236}">
                <a16:creationId xmlns:a16="http://schemas.microsoft.com/office/drawing/2014/main" id="{D4C33986-31FC-4729-8737-822D79D17648}"/>
              </a:ext>
            </a:extLst>
          </p:cNvPr>
          <p:cNvSpPr>
            <a:spLocks noGrp="1"/>
          </p:cNvSpPr>
          <p:nvPr>
            <p:ph idx="1"/>
          </p:nvPr>
        </p:nvSpPr>
        <p:spPr/>
        <p:txBody>
          <a:bodyPr/>
          <a:lstStyle/>
          <a:p>
            <a:pPr marL="0" indent="0">
              <a:buNone/>
            </a:pPr>
            <a:r>
              <a:rPr lang="en-GB" sz="2800" dirty="0"/>
              <a:t>There is no substitute for holding shared sessions with all who will be assessing an assignment in order to:</a:t>
            </a:r>
          </a:p>
          <a:p>
            <a:pPr marL="457200" indent="-457200">
              <a:buSzPct val="100000"/>
              <a:buFont typeface="+mj-lt"/>
              <a:buAutoNum type="arabicPeriod"/>
            </a:pPr>
            <a:r>
              <a:rPr lang="en-GB" sz="2800" dirty="0"/>
              <a:t>Work out as a team what you are wanting to assess, so you have shared understandings from the outset;</a:t>
            </a:r>
          </a:p>
          <a:p>
            <a:pPr marL="457200" indent="-457200">
              <a:buSzPct val="100000"/>
              <a:buFont typeface="+mj-lt"/>
              <a:buAutoNum type="arabicPeriod"/>
            </a:pPr>
            <a:r>
              <a:rPr lang="en-GB" sz="2800" dirty="0"/>
              <a:t>Discuss what work at various levels should look like, and sharing practice through shared protocols;</a:t>
            </a:r>
          </a:p>
          <a:p>
            <a:endParaRPr lang="en-GB" sz="2800" dirty="0"/>
          </a:p>
        </p:txBody>
      </p:sp>
    </p:spTree>
    <p:extLst>
      <p:ext uri="{BB962C8B-B14F-4D97-AF65-F5344CB8AC3E}">
        <p14:creationId xmlns:p14="http://schemas.microsoft.com/office/powerpoint/2010/main" val="2936585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3EB9-52EC-423A-87CF-5C99DDFABA64}"/>
              </a:ext>
            </a:extLst>
          </p:cNvPr>
          <p:cNvSpPr>
            <a:spLocks noGrp="1"/>
          </p:cNvSpPr>
          <p:nvPr>
            <p:ph type="title"/>
          </p:nvPr>
        </p:nvSpPr>
        <p:spPr>
          <a:xfrm>
            <a:off x="251520" y="118268"/>
            <a:ext cx="7704856" cy="1074737"/>
          </a:xfrm>
        </p:spPr>
        <p:txBody>
          <a:bodyPr/>
          <a:lstStyle/>
          <a:p>
            <a:r>
              <a:rPr lang="en-GB" dirty="0"/>
              <a:t>What might you want to assess?</a:t>
            </a:r>
          </a:p>
        </p:txBody>
      </p:sp>
      <p:sp>
        <p:nvSpPr>
          <p:cNvPr id="3" name="Content Placeholder 2">
            <a:extLst>
              <a:ext uri="{FF2B5EF4-FFF2-40B4-BE49-F238E27FC236}">
                <a16:creationId xmlns:a16="http://schemas.microsoft.com/office/drawing/2014/main" id="{A7A65E80-1478-416B-9EE9-DCE83BED80CC}"/>
              </a:ext>
            </a:extLst>
          </p:cNvPr>
          <p:cNvSpPr>
            <a:spLocks noGrp="1"/>
          </p:cNvSpPr>
          <p:nvPr>
            <p:ph idx="1"/>
          </p:nvPr>
        </p:nvSpPr>
        <p:spPr>
          <a:xfrm>
            <a:off x="468313" y="1268760"/>
            <a:ext cx="8229600" cy="4933603"/>
          </a:xfrm>
        </p:spPr>
        <p:txBody>
          <a:bodyPr/>
          <a:lstStyle/>
          <a:p>
            <a:r>
              <a:rPr lang="en-GB" dirty="0"/>
              <a:t>Content knowledge?</a:t>
            </a:r>
          </a:p>
          <a:p>
            <a:r>
              <a:rPr lang="en-GB" dirty="0"/>
              <a:t>Critical thinking?</a:t>
            </a:r>
          </a:p>
          <a:p>
            <a:r>
              <a:rPr lang="en-GB" dirty="0"/>
              <a:t>Problem identification and solution-finding?</a:t>
            </a:r>
          </a:p>
          <a:p>
            <a:r>
              <a:rPr lang="en-GB" dirty="0"/>
              <a:t>Left-field and creative thinking?</a:t>
            </a:r>
          </a:p>
          <a:p>
            <a:r>
              <a:rPr lang="en-GB" dirty="0"/>
              <a:t>The ability to work with incomplete information and changing circumstances?</a:t>
            </a:r>
          </a:p>
          <a:p>
            <a:r>
              <a:rPr lang="en-GB" dirty="0"/>
              <a:t>Application of knowledge to practical contexts?</a:t>
            </a:r>
          </a:p>
          <a:p>
            <a:r>
              <a:rPr lang="en-GB" dirty="0"/>
              <a:t>Information management?</a:t>
            </a:r>
          </a:p>
          <a:p>
            <a:r>
              <a:rPr lang="en-GB" dirty="0"/>
              <a:t>Information retrieval and storage?</a:t>
            </a:r>
          </a:p>
          <a:p>
            <a:r>
              <a:rPr lang="en-GB" dirty="0"/>
              <a:t>Data collection and usage?</a:t>
            </a:r>
          </a:p>
          <a:p>
            <a:r>
              <a:rPr lang="en-GB" dirty="0"/>
              <a:t>Effective use of data bases, packages, and appropriate technologies?</a:t>
            </a:r>
          </a:p>
          <a:p>
            <a:endParaRPr lang="en-GB" dirty="0"/>
          </a:p>
          <a:p>
            <a:endParaRPr lang="en-GB" dirty="0"/>
          </a:p>
          <a:p>
            <a:endParaRPr lang="en-GB" dirty="0"/>
          </a:p>
        </p:txBody>
      </p:sp>
    </p:spTree>
    <p:extLst>
      <p:ext uri="{BB962C8B-B14F-4D97-AF65-F5344CB8AC3E}">
        <p14:creationId xmlns:p14="http://schemas.microsoft.com/office/powerpoint/2010/main" val="341156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A593-8170-4E2B-A846-41489891302E}"/>
              </a:ext>
            </a:extLst>
          </p:cNvPr>
          <p:cNvSpPr>
            <a:spLocks noGrp="1"/>
          </p:cNvSpPr>
          <p:nvPr>
            <p:ph type="title"/>
          </p:nvPr>
        </p:nvSpPr>
        <p:spPr/>
        <p:txBody>
          <a:bodyPr/>
          <a:lstStyle/>
          <a:p>
            <a:r>
              <a:rPr lang="en-GB" dirty="0"/>
              <a:t>What’s important in terms of effective communication?</a:t>
            </a:r>
          </a:p>
        </p:txBody>
      </p:sp>
      <p:sp>
        <p:nvSpPr>
          <p:cNvPr id="3" name="Content Placeholder 2">
            <a:extLst>
              <a:ext uri="{FF2B5EF4-FFF2-40B4-BE49-F238E27FC236}">
                <a16:creationId xmlns:a16="http://schemas.microsoft.com/office/drawing/2014/main" id="{0D1FF55C-5B26-4756-94DA-D22936D34649}"/>
              </a:ext>
            </a:extLst>
          </p:cNvPr>
          <p:cNvSpPr>
            <a:spLocks noGrp="1"/>
          </p:cNvSpPr>
          <p:nvPr>
            <p:ph idx="1"/>
          </p:nvPr>
        </p:nvSpPr>
        <p:spPr/>
        <p:txBody>
          <a:bodyPr/>
          <a:lstStyle/>
          <a:p>
            <a:r>
              <a:rPr lang="en-GB" dirty="0"/>
              <a:t>Writing accuracy including grammar, spelling and punctuation?</a:t>
            </a:r>
          </a:p>
          <a:p>
            <a:r>
              <a:rPr lang="en-GB" dirty="0"/>
              <a:t>Writing effectiveness including fluency, coherence, logical sequencing, expressing complex ideas simply?</a:t>
            </a:r>
          </a:p>
          <a:p>
            <a:r>
              <a:rPr lang="en-GB" dirty="0"/>
              <a:t>Oral communication including formal presentations, interviews, questioning and responding?</a:t>
            </a:r>
          </a:p>
          <a:p>
            <a:r>
              <a:rPr lang="en-GB" dirty="0"/>
              <a:t>Effective use of digital communication (websites, blogs, social media etc?</a:t>
            </a:r>
          </a:p>
          <a:p>
            <a:pPr marL="0" indent="0">
              <a:buNone/>
            </a:pPr>
            <a:r>
              <a:rPr lang="en-GB" dirty="0"/>
              <a:t>Plus other things you can identify</a:t>
            </a:r>
          </a:p>
          <a:p>
            <a:pPr marL="0" indent="0">
              <a:buNone/>
            </a:pPr>
            <a:endParaRPr lang="en-GB" dirty="0"/>
          </a:p>
          <a:p>
            <a:endParaRPr lang="en-GB" dirty="0"/>
          </a:p>
        </p:txBody>
      </p:sp>
    </p:spTree>
    <p:extLst>
      <p:ext uri="{BB962C8B-B14F-4D97-AF65-F5344CB8AC3E}">
        <p14:creationId xmlns:p14="http://schemas.microsoft.com/office/powerpoint/2010/main" val="427991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6722-758E-426F-9AD3-61C52C639F93}"/>
              </a:ext>
            </a:extLst>
          </p:cNvPr>
          <p:cNvSpPr>
            <a:spLocks noGrp="1"/>
          </p:cNvSpPr>
          <p:nvPr>
            <p:ph type="title"/>
          </p:nvPr>
        </p:nvSpPr>
        <p:spPr/>
        <p:txBody>
          <a:bodyPr/>
          <a:lstStyle/>
          <a:p>
            <a:r>
              <a:rPr lang="en-GB" dirty="0"/>
              <a:t>What’s important in terms of social and interactive capabilities?</a:t>
            </a:r>
          </a:p>
        </p:txBody>
      </p:sp>
      <p:sp>
        <p:nvSpPr>
          <p:cNvPr id="3" name="Content Placeholder 2">
            <a:extLst>
              <a:ext uri="{FF2B5EF4-FFF2-40B4-BE49-F238E27FC236}">
                <a16:creationId xmlns:a16="http://schemas.microsoft.com/office/drawing/2014/main" id="{E63A1300-43CF-421D-9372-374E4703D6A6}"/>
              </a:ext>
            </a:extLst>
          </p:cNvPr>
          <p:cNvSpPr>
            <a:spLocks noGrp="1"/>
          </p:cNvSpPr>
          <p:nvPr>
            <p:ph idx="1"/>
          </p:nvPr>
        </p:nvSpPr>
        <p:spPr/>
        <p:txBody>
          <a:bodyPr/>
          <a:lstStyle/>
          <a:p>
            <a:r>
              <a:rPr lang="en-GB" dirty="0"/>
              <a:t>The ability to form and work effectively in teams?</a:t>
            </a:r>
          </a:p>
          <a:p>
            <a:r>
              <a:rPr lang="en-GB" dirty="0"/>
              <a:t>Leadership (and followership/collective responsibility)?</a:t>
            </a:r>
          </a:p>
          <a:p>
            <a:r>
              <a:rPr lang="en-GB" dirty="0"/>
              <a:t>Emotional intelligence and the capability to recognise and work with the needs, strengths and weaknesses, and limitations of others?</a:t>
            </a:r>
          </a:p>
          <a:p>
            <a:r>
              <a:rPr lang="en-GB" dirty="0"/>
              <a:t>Resilience in the face of failure, coping strategies and the ability to bounce-back?</a:t>
            </a:r>
          </a:p>
          <a:p>
            <a:r>
              <a:rPr lang="en-GB" dirty="0"/>
              <a:t>The capability to recognise when additional support/guidance/advice is needed and to seek it out?</a:t>
            </a:r>
          </a:p>
          <a:p>
            <a:pPr marL="0" indent="0">
              <a:buNone/>
            </a:pPr>
            <a:r>
              <a:rPr lang="en-GB" dirty="0"/>
              <a:t>Plus other things you can identify</a:t>
            </a:r>
          </a:p>
          <a:p>
            <a:endParaRPr lang="en-GB" dirty="0"/>
          </a:p>
        </p:txBody>
      </p:sp>
    </p:spTree>
    <p:extLst>
      <p:ext uri="{BB962C8B-B14F-4D97-AF65-F5344CB8AC3E}">
        <p14:creationId xmlns:p14="http://schemas.microsoft.com/office/powerpoint/2010/main" val="56098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Some underpinning premises: 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BB2B351-C924-4230-A317-8073A6A47C98}"/>
              </a:ext>
            </a:extLst>
          </p:cNvPr>
          <p:cNvGraphicFramePr>
            <a:graphicFrameLocks noGrp="1"/>
          </p:cNvGraphicFramePr>
          <p:nvPr>
            <p:extLst>
              <p:ext uri="{D42A27DB-BD31-4B8C-83A1-F6EECF244321}">
                <p14:modId xmlns:p14="http://schemas.microsoft.com/office/powerpoint/2010/main" val="4200110352"/>
              </p:ext>
            </p:extLst>
          </p:nvPr>
        </p:nvGraphicFramePr>
        <p:xfrm>
          <a:off x="0" y="0"/>
          <a:ext cx="9144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972075376"/>
                    </a:ext>
                  </a:extLst>
                </a:gridCol>
                <a:gridCol w="1679848">
                  <a:extLst>
                    <a:ext uri="{9D8B030D-6E8A-4147-A177-3AD203B41FA5}">
                      <a16:colId xmlns:a16="http://schemas.microsoft.com/office/drawing/2014/main" val="2523134237"/>
                    </a:ext>
                  </a:extLst>
                </a:gridCol>
                <a:gridCol w="1584176">
                  <a:extLst>
                    <a:ext uri="{9D8B030D-6E8A-4147-A177-3AD203B41FA5}">
                      <a16:colId xmlns:a16="http://schemas.microsoft.com/office/drawing/2014/main" val="112795412"/>
                    </a:ext>
                  </a:extLst>
                </a:gridCol>
                <a:gridCol w="1584176">
                  <a:extLst>
                    <a:ext uri="{9D8B030D-6E8A-4147-A177-3AD203B41FA5}">
                      <a16:colId xmlns:a16="http://schemas.microsoft.com/office/drawing/2014/main" val="2508294794"/>
                    </a:ext>
                  </a:extLst>
                </a:gridCol>
                <a:gridCol w="1368152">
                  <a:extLst>
                    <a:ext uri="{9D8B030D-6E8A-4147-A177-3AD203B41FA5}">
                      <a16:colId xmlns:a16="http://schemas.microsoft.com/office/drawing/2014/main" val="2042297518"/>
                    </a:ext>
                  </a:extLst>
                </a:gridCol>
                <a:gridCol w="1403648">
                  <a:extLst>
                    <a:ext uri="{9D8B030D-6E8A-4147-A177-3AD203B41FA5}">
                      <a16:colId xmlns:a16="http://schemas.microsoft.com/office/drawing/2014/main" val="353819733"/>
                    </a:ext>
                  </a:extLst>
                </a:gridCol>
              </a:tblGrid>
              <a:tr h="1731398">
                <a:tc>
                  <a:txBody>
                    <a:bodyPr/>
                    <a:lstStyle/>
                    <a:p>
                      <a:r>
                        <a:rPr lang="en-GB" sz="3200" b="1" dirty="0"/>
                        <a:t>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ts val="2000"/>
                        </a:lnSpc>
                      </a:pPr>
                      <a:r>
                        <a:rPr lang="en-GB" sz="2400" b="1" dirty="0"/>
                        <a:t>Fantastic, just what we had in mind (or even better)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nSpc>
                          <a:spcPts val="2000"/>
                        </a:lnSpc>
                      </a:pPr>
                      <a:r>
                        <a:rPr lang="en-GB" sz="2400" b="1" dirty="0"/>
                        <a:t>Very good but could be improved in minor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nSpc>
                          <a:spcPts val="2000"/>
                        </a:lnSpc>
                      </a:pPr>
                      <a:r>
                        <a:rPr lang="en-GB" sz="2400" b="1" dirty="0"/>
                        <a:t>Good but some significant gaps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nSpc>
                          <a:spcPts val="2000"/>
                        </a:lnSpc>
                      </a:pPr>
                      <a:r>
                        <a:rPr lang="en-GB" sz="2400" b="1" dirty="0"/>
                        <a:t>Just about good enough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nSpc>
                          <a:spcPts val="2000"/>
                        </a:lnSpc>
                      </a:pPr>
                      <a:r>
                        <a:rPr lang="en-GB" sz="2400" b="1" dirty="0"/>
                        <a:t>Not good enough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595343679"/>
                  </a:ext>
                </a:extLst>
              </a:tr>
              <a:tr h="1104927">
                <a:tc>
                  <a:txBody>
                    <a:bodyPr/>
                    <a:lstStyle/>
                    <a:p>
                      <a:r>
                        <a:rPr lang="en-GB" sz="2000" b="1" dirty="0"/>
                        <a:t>Year 1 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469107"/>
                  </a:ext>
                </a:extLst>
              </a:tr>
              <a:tr h="1172850">
                <a:tc>
                  <a:txBody>
                    <a:bodyPr/>
                    <a:lstStyle/>
                    <a:p>
                      <a:r>
                        <a:rPr lang="en-GB" sz="2000" b="1" dirty="0"/>
                        <a:t>Year 2 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877555"/>
                  </a:ext>
                </a:extLst>
              </a:tr>
              <a:tr h="1172850">
                <a:tc>
                  <a:txBody>
                    <a:bodyPr/>
                    <a:lstStyle/>
                    <a:p>
                      <a:r>
                        <a:rPr lang="en-GB" sz="2000" b="1" dirty="0"/>
                        <a:t>Year 3 UG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926686"/>
                  </a:ext>
                </a:extLst>
              </a:tr>
              <a:tr h="952940">
                <a:tc>
                  <a:txBody>
                    <a:bodyPr/>
                    <a:lstStyle/>
                    <a:p>
                      <a:r>
                        <a:rPr lang="en-GB" sz="2000" b="1" dirty="0"/>
                        <a:t>Masters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207304"/>
                  </a:ext>
                </a:extLst>
              </a:tr>
              <a:tr h="723035">
                <a:tc>
                  <a:txBody>
                    <a:bodyPr/>
                    <a:lstStyle/>
                    <a:p>
                      <a:r>
                        <a:rPr lang="en-GB" sz="2000" b="1" dirty="0"/>
                        <a:t>PhD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6074428"/>
                  </a:ext>
                </a:extLst>
              </a:tr>
            </a:tbl>
          </a:graphicData>
        </a:graphic>
      </p:graphicFrame>
    </p:spTree>
    <p:extLst>
      <p:ext uri="{BB962C8B-B14F-4D97-AF65-F5344CB8AC3E}">
        <p14:creationId xmlns:p14="http://schemas.microsoft.com/office/powerpoint/2010/main" val="282273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F465-C35E-4490-960D-158DD2E15F6F}"/>
              </a:ext>
            </a:extLst>
          </p:cNvPr>
          <p:cNvSpPr>
            <a:spLocks noGrp="1"/>
          </p:cNvSpPr>
          <p:nvPr>
            <p:ph type="title"/>
          </p:nvPr>
        </p:nvSpPr>
        <p:spPr/>
        <p:txBody>
          <a:bodyPr/>
          <a:lstStyle/>
          <a:p>
            <a:r>
              <a:rPr lang="en-GB" dirty="0"/>
              <a:t>More ways to coordinate assessment and feedback with others</a:t>
            </a:r>
          </a:p>
        </p:txBody>
      </p:sp>
      <p:sp>
        <p:nvSpPr>
          <p:cNvPr id="3" name="Content Placeholder 2">
            <a:extLst>
              <a:ext uri="{FF2B5EF4-FFF2-40B4-BE49-F238E27FC236}">
                <a16:creationId xmlns:a16="http://schemas.microsoft.com/office/drawing/2014/main" id="{878DD83C-6CB7-4B70-9686-FAAC9455B7B4}"/>
              </a:ext>
            </a:extLst>
          </p:cNvPr>
          <p:cNvSpPr>
            <a:spLocks noGrp="1"/>
          </p:cNvSpPr>
          <p:nvPr>
            <p:ph idx="1"/>
          </p:nvPr>
        </p:nvSpPr>
        <p:spPr/>
        <p:txBody>
          <a:bodyPr/>
          <a:lstStyle/>
          <a:p>
            <a:r>
              <a:rPr lang="en-GB" dirty="0"/>
              <a:t>Make sure that all who are assessing have been trained to assess, either through formal training or through supportive mentoring by more experienced staff;</a:t>
            </a:r>
          </a:p>
          <a:p>
            <a:r>
              <a:rPr lang="en-GB" dirty="0"/>
              <a:t>Discuss the amount, type and format of feedback all students can expect to receive, so that some are not significantly advantaged over others;</a:t>
            </a:r>
          </a:p>
          <a:p>
            <a:r>
              <a:rPr lang="en-GB" dirty="0"/>
              <a:t>Undertake moderating activities.</a:t>
            </a:r>
          </a:p>
          <a:p>
            <a:endParaRPr lang="en-GB" dirty="0"/>
          </a:p>
        </p:txBody>
      </p:sp>
    </p:spTree>
    <p:extLst>
      <p:ext uri="{BB962C8B-B14F-4D97-AF65-F5344CB8AC3E}">
        <p14:creationId xmlns:p14="http://schemas.microsoft.com/office/powerpoint/2010/main" val="342964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E0F81-DE27-43C0-B216-567A1987C691}"/>
              </a:ext>
            </a:extLst>
          </p:cNvPr>
          <p:cNvSpPr>
            <a:spLocks noGrp="1"/>
          </p:cNvSpPr>
          <p:nvPr>
            <p:ph type="title"/>
          </p:nvPr>
        </p:nvSpPr>
        <p:spPr>
          <a:xfrm>
            <a:off x="457200" y="122238"/>
            <a:ext cx="7543800" cy="4098850"/>
          </a:xfrm>
        </p:spPr>
        <p:txBody>
          <a:bodyPr/>
          <a:lstStyle/>
          <a:p>
            <a:r>
              <a:rPr lang="en-GB" dirty="0"/>
              <a:t>None of this is easy…….but the alternatives are feeling as if you are drowning under a rising tide of marking and student demands on your time, plus poor student satisfaction outcomes, complaints and grievances, and not feeling as if you are doing a good job. </a:t>
            </a:r>
            <a:br>
              <a:rPr lang="en-GB" dirty="0"/>
            </a:br>
            <a:r>
              <a:rPr lang="en-GB" dirty="0"/>
              <a:t>What are you going to do?</a:t>
            </a:r>
          </a:p>
        </p:txBody>
      </p:sp>
    </p:spTree>
    <p:extLst>
      <p:ext uri="{BB962C8B-B14F-4D97-AF65-F5344CB8AC3E}">
        <p14:creationId xmlns:p14="http://schemas.microsoft.com/office/powerpoint/2010/main" val="3872346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3925191" cy="4670425"/>
          </a:xfrm>
        </p:spPr>
        <p:txBody>
          <a:bodyPr/>
          <a:lstStyle/>
          <a:p>
            <a:pPr marL="0" indent="0">
              <a:buNone/>
            </a:pPr>
            <a:r>
              <a:rPr lang="en-US" dirty="0">
                <a:solidFill>
                  <a:srgbClr val="002060"/>
                </a:solidFill>
              </a:rPr>
              <a:t>Sambell, K, Brown, S and Graham, L. (2017) </a:t>
            </a:r>
            <a:r>
              <a:rPr lang="en-US" i="1" dirty="0"/>
              <a:t>Professionalism in Practice: Key directions in higher education: Learning, Teaching and Assessment, </a:t>
            </a:r>
            <a:r>
              <a:rPr lang="en-US" dirty="0">
                <a:solidFill>
                  <a:srgbClr val="002060"/>
                </a:solidFill>
              </a:rPr>
              <a:t>Basingstoke: Palgrave-Macmillan.</a:t>
            </a:r>
          </a:p>
          <a:p>
            <a:endParaRPr lang="en-GB" dirty="0"/>
          </a:p>
        </p:txBody>
      </p:sp>
      <p:pic>
        <p:nvPicPr>
          <p:cNvPr id="4" name="Picture 3">
            <a:extLst>
              <a:ext uri="{FF2B5EF4-FFF2-40B4-BE49-F238E27FC236}">
                <a16:creationId xmlns:a16="http://schemas.microsoft.com/office/drawing/2014/main" id="{150B527A-8AD6-4F2A-B5AD-02508026BC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3968" y="980728"/>
            <a:ext cx="3925191" cy="5545111"/>
          </a:xfrm>
          <a:prstGeom prst="rect">
            <a:avLst/>
          </a:prstGeom>
        </p:spPr>
      </p:pic>
    </p:spTree>
    <p:extLst>
      <p:ext uri="{BB962C8B-B14F-4D97-AF65-F5344CB8AC3E}">
        <p14:creationId xmlns:p14="http://schemas.microsoft.com/office/powerpoint/2010/main" val="6526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1"/>
            <a:ext cx="7886700" cy="476672"/>
          </a:xfrm>
        </p:spPr>
        <p:txBody>
          <a:bodyPr>
            <a:normAutofit fontScale="90000"/>
          </a:bodyPr>
          <a:lstStyle/>
          <a:p>
            <a:pPr algn="ctr"/>
            <a:r>
              <a:rPr lang="en-GB" sz="3100" dirty="0">
                <a:latin typeface="+mn-lt"/>
              </a:rPr>
              <a:t>Feedback</a:t>
            </a:r>
            <a:endParaRPr lang="en-GB" dirty="0">
              <a:latin typeface="+mn-lt"/>
            </a:endParaRPr>
          </a:p>
        </p:txBody>
      </p:sp>
      <p:sp>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264694"/>
            <a:ext cx="8162425" cy="6328611"/>
          </a:xfrm>
        </p:spPr>
        <p:txBody>
          <a:bodyPr>
            <a:noAutofit/>
          </a:bodyPr>
          <a:lstStyle/>
          <a:p>
            <a:pPr marL="176213" indent="-176213">
              <a:buNone/>
            </a:pPr>
            <a:r>
              <a:rPr lang="en-US" sz="2400" b="1" dirty="0"/>
              <a:t>F</a:t>
            </a:r>
            <a:r>
              <a:rPr lang="en-US" sz="2400" dirty="0"/>
              <a:t>ormative, helping to shape and improve future performances, that is Feed-forward;</a:t>
            </a:r>
            <a:endParaRPr lang="en-GB" sz="2400" dirty="0"/>
          </a:p>
          <a:p>
            <a:pPr marL="176213" indent="-176213">
              <a:buNone/>
            </a:pPr>
            <a:r>
              <a:rPr lang="en-US" sz="2400" b="1" dirty="0"/>
              <a:t>E</a:t>
            </a:r>
            <a:r>
              <a:rPr lang="en-US" sz="2400" dirty="0"/>
              <a:t>nergising: helping students to feel motivated and inclined to work towards Enhancement;</a:t>
            </a:r>
            <a:endParaRPr lang="en-GB" sz="2400" dirty="0"/>
          </a:p>
          <a:p>
            <a:pPr marL="176213" indent="-176213">
              <a:buNone/>
            </a:pPr>
            <a:r>
              <a:rPr lang="en-US" sz="2400" b="1" dirty="0"/>
              <a:t>E</a:t>
            </a:r>
            <a:r>
              <a:rPr lang="en-US" sz="2400" dirty="0"/>
              <a:t>fficient: enabling you to maximise your helpful commentary while minimising your Effort;</a:t>
            </a:r>
            <a:endParaRPr lang="en-GB" sz="2400" dirty="0"/>
          </a:p>
          <a:p>
            <a:pPr marL="176213" indent="-176213">
              <a:buNone/>
            </a:pPr>
            <a:r>
              <a:rPr lang="en-US" sz="2400" b="1" dirty="0"/>
              <a:t>D</a:t>
            </a:r>
            <a:r>
              <a:rPr lang="en-US" sz="2400" dirty="0"/>
              <a:t>ialogic, involving interaction with and between students, plus Developmental comments;</a:t>
            </a:r>
            <a:endParaRPr lang="en-GB" sz="2400" dirty="0"/>
          </a:p>
          <a:p>
            <a:pPr marL="176213" indent="-176213">
              <a:buNone/>
            </a:pPr>
            <a:r>
              <a:rPr lang="en-US" sz="2400" b="1" dirty="0"/>
              <a:t>B</a:t>
            </a:r>
            <a:r>
              <a:rPr lang="en-US" sz="2400" dirty="0"/>
              <a:t>enevolent: students should Believe you have their Best interests at heart;</a:t>
            </a:r>
            <a:endParaRPr lang="en-GB" sz="2400" dirty="0"/>
          </a:p>
          <a:p>
            <a:pPr marL="176213" indent="-176213">
              <a:buNone/>
            </a:pPr>
            <a:r>
              <a:rPr lang="en-US" sz="2400" b="1" dirty="0"/>
              <a:t>A</a:t>
            </a:r>
            <a:r>
              <a:rPr lang="en-US" sz="2400" dirty="0"/>
              <a:t>ction-orientated: that is leading students to Actually Advancing their Achievement;</a:t>
            </a:r>
            <a:endParaRPr lang="en-GB" sz="2400" dirty="0"/>
          </a:p>
          <a:p>
            <a:pPr marL="176213" indent="-176213">
              <a:buNone/>
            </a:pPr>
            <a:r>
              <a:rPr lang="en-US" sz="2400" b="1" dirty="0"/>
              <a:t>C</a:t>
            </a:r>
            <a:r>
              <a:rPr lang="en-US" sz="2400" dirty="0"/>
              <a:t>onstructive rather than destructive, taking note of the affective impact of our Comments;</a:t>
            </a:r>
            <a:endParaRPr lang="en-GB" sz="2400" dirty="0"/>
          </a:p>
          <a:p>
            <a:pPr marL="176213" indent="-176213">
              <a:buNone/>
            </a:pPr>
            <a:r>
              <a:rPr lang="en-US" sz="2400" b="1" dirty="0"/>
              <a:t>K</a:t>
            </a:r>
            <a:r>
              <a:rPr lang="en-US" sz="2400" dirty="0"/>
              <a:t>indly: when putting across tough messages, we need to remember the affective impact. 		(Sally Brown, 2019)</a:t>
            </a:r>
            <a:endParaRPr lang="en-GB" sz="2400" dirty="0"/>
          </a:p>
          <a:p>
            <a:pPr marL="0" indent="0">
              <a:buNone/>
            </a:pPr>
            <a:r>
              <a:rPr lang="en-US" sz="2400" dirty="0"/>
              <a:t> </a:t>
            </a:r>
            <a:endParaRPr lang="en-GB" sz="2400" dirty="0"/>
          </a:p>
          <a:p>
            <a:pPr marL="0" indent="0">
              <a:buNone/>
            </a:pPr>
            <a:endParaRPr lang="en-GB" sz="2400" dirty="0"/>
          </a:p>
        </p:txBody>
      </p:sp>
    </p:spTree>
    <p:extLst>
      <p:ext uri="{BB962C8B-B14F-4D97-AF65-F5344CB8AC3E}">
        <p14:creationId xmlns:p14="http://schemas.microsoft.com/office/powerpoint/2010/main" val="3429580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These and other </a:t>
            </a:r>
            <a:r>
              <a:rPr lang="en-GB" sz="2800"/>
              <a:t>slides are available </a:t>
            </a:r>
            <a:r>
              <a:rPr lang="en-GB" sz="2800" dirty="0"/>
              <a:t>on my website at http://sally-brown.net</a:t>
            </a:r>
          </a:p>
        </p:txBody>
      </p:sp>
      <p:pic>
        <p:nvPicPr>
          <p:cNvPr id="4" name="Picture 3">
            <a:extLst>
              <a:ext uri="{FF2B5EF4-FFF2-40B4-BE49-F238E27FC236}">
                <a16:creationId xmlns:a16="http://schemas.microsoft.com/office/drawing/2014/main" id="{55D354DD-9F43-4F4C-AD56-A174025DC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864" y="1732892"/>
            <a:ext cx="3698956" cy="5125107"/>
          </a:xfrm>
          <a:prstGeom prst="rect">
            <a:avLst/>
          </a:prstGeom>
        </p:spPr>
      </p:pic>
    </p:spTree>
    <p:extLst>
      <p:ext uri="{BB962C8B-B14F-4D97-AF65-F5344CB8AC3E}">
        <p14:creationId xmlns:p14="http://schemas.microsoft.com/office/powerpoint/2010/main" val="3901867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743176"/>
          </a:xfrm>
        </p:spPr>
        <p:txBody>
          <a:bodyPr/>
          <a:lstStyle/>
          <a:p>
            <a:r>
              <a:rPr lang="en-GB" dirty="0"/>
              <a:t>Useful references: 2</a:t>
            </a:r>
          </a:p>
        </p:txBody>
      </p:sp>
      <p:sp>
        <p:nvSpPr>
          <p:cNvPr id="3" name="Content Placeholder 2"/>
          <p:cNvSpPr>
            <a:spLocks noGrp="1"/>
          </p:cNvSpPr>
          <p:nvPr>
            <p:ph idx="1"/>
          </p:nvPr>
        </p:nvSpPr>
        <p:spPr>
          <a:xfrm>
            <a:off x="468313" y="1012371"/>
            <a:ext cx="8229600" cy="5189992"/>
          </a:xfrm>
        </p:spPr>
        <p:txBody>
          <a:bodyPr/>
          <a:lstStyle/>
          <a:p>
            <a:r>
              <a:rPr lang="en-GB" dirty="0"/>
              <a:t>Brown, S. (2012) Assimilate compendium, Leeds, Leeds Met Press</a:t>
            </a:r>
          </a:p>
          <a:p>
            <a:r>
              <a:rPr lang="en-GB" dirty="0"/>
              <a:t>Brown, S. (2012) ‘What are the perceived differences between assessing at Masters level and undergraduate level assessment? Some findings from an NTFS–funded project’ Innovations in Education and Teaching International, forthcoming</a:t>
            </a:r>
          </a:p>
          <a:p>
            <a:r>
              <a:rPr lang="en-GB" dirty="0"/>
              <a:t>Brown, S., </a:t>
            </a:r>
            <a:r>
              <a:rPr lang="en-GB" dirty="0" err="1"/>
              <a:t>Deignan</a:t>
            </a:r>
            <a:r>
              <a:rPr lang="en-GB" dirty="0"/>
              <a:t>, T. Race, P. and Priestley, J. (2012) ‘Assessing students at Masters Level: learning points for Educational Developers’ Educational Developments, SEDA, Birmingham.</a:t>
            </a:r>
          </a:p>
          <a:p>
            <a:r>
              <a:rPr lang="en-GB" dirty="0"/>
              <a:t>Brown, S (2012) ‘Diverse and innovative assessment at Masters Level: alternatives to conventional written assignments’ in AISHE-J: The All Ireland Journal of Teaching and Learning in Higher Education Vol 4, No 2.</a:t>
            </a:r>
          </a:p>
        </p:txBody>
      </p:sp>
    </p:spTree>
    <p:extLst>
      <p:ext uri="{BB962C8B-B14F-4D97-AF65-F5344CB8AC3E}">
        <p14:creationId xmlns:p14="http://schemas.microsoft.com/office/powerpoint/2010/main" val="3066657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CFB2-0585-422C-A944-F80FD55A496D}"/>
              </a:ext>
            </a:extLst>
          </p:cNvPr>
          <p:cNvSpPr>
            <a:spLocks noGrp="1"/>
          </p:cNvSpPr>
          <p:nvPr>
            <p:ph type="title"/>
          </p:nvPr>
        </p:nvSpPr>
        <p:spPr>
          <a:xfrm>
            <a:off x="457200" y="122239"/>
            <a:ext cx="7543800" cy="714474"/>
          </a:xfrm>
        </p:spPr>
        <p:txBody>
          <a:bodyPr/>
          <a:lstStyle/>
          <a:p>
            <a:r>
              <a:rPr lang="en-GB" dirty="0"/>
              <a:t>Useful references: 3</a:t>
            </a:r>
          </a:p>
        </p:txBody>
      </p:sp>
      <p:sp>
        <p:nvSpPr>
          <p:cNvPr id="3" name="Content Placeholder 2">
            <a:extLst>
              <a:ext uri="{FF2B5EF4-FFF2-40B4-BE49-F238E27FC236}">
                <a16:creationId xmlns:a16="http://schemas.microsoft.com/office/drawing/2014/main" id="{40D98554-4805-4920-9C14-CEE1AC43576C}"/>
              </a:ext>
            </a:extLst>
          </p:cNvPr>
          <p:cNvSpPr>
            <a:spLocks noGrp="1"/>
          </p:cNvSpPr>
          <p:nvPr>
            <p:ph idx="1"/>
          </p:nvPr>
        </p:nvSpPr>
        <p:spPr>
          <a:xfrm>
            <a:off x="457200" y="1034256"/>
            <a:ext cx="8229600" cy="4789488"/>
          </a:xfrm>
        </p:spPr>
        <p:txBody>
          <a:bodyPr/>
          <a:lstStyle/>
          <a:p>
            <a:r>
              <a:rPr lang="en-GB" dirty="0"/>
              <a:t>Brown, S. (2014) </a:t>
            </a:r>
            <a:r>
              <a:rPr lang="en-GB" i="1" dirty="0"/>
              <a:t>Learning, teaching and assessment in higher education: global perspectives</a:t>
            </a:r>
            <a:r>
              <a:rPr lang="en-GB" dirty="0"/>
              <a:t>. London: Palgrave Macmillan.</a:t>
            </a:r>
          </a:p>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Kogan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p:txBody>
      </p:sp>
    </p:spTree>
    <p:extLst>
      <p:ext uri="{BB962C8B-B14F-4D97-AF65-F5344CB8AC3E}">
        <p14:creationId xmlns:p14="http://schemas.microsoft.com/office/powerpoint/2010/main" val="3956257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p:spPr>
        <p:txBody>
          <a:bodyPr/>
          <a:lstStyle/>
          <a:p>
            <a:r>
              <a:rPr lang="en-GB" dirty="0"/>
              <a:t>Useful references: 4</a:t>
            </a:r>
          </a:p>
        </p:txBody>
      </p:sp>
      <p:sp>
        <p:nvSpPr>
          <p:cNvPr id="3" name="Content Placeholder 2"/>
          <p:cNvSpPr>
            <a:spLocks noGrp="1"/>
          </p:cNvSpPr>
          <p:nvPr>
            <p:ph idx="1"/>
          </p:nvPr>
        </p:nvSpPr>
        <p:spPr>
          <a:xfrm>
            <a:off x="468313" y="930729"/>
            <a:ext cx="8229600" cy="5271634"/>
          </a:xfrm>
        </p:spPr>
        <p:txBody>
          <a:bodyPr/>
          <a:lstStyle/>
          <a:p>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r>
              <a:rPr lang="en-GB" dirty="0"/>
              <a:t>Carroll, J. and Ryan, J. (2005) </a:t>
            </a:r>
            <a:r>
              <a:rPr lang="en-GB" i="1" dirty="0"/>
              <a:t>Teaching International students: improving learning for all. </a:t>
            </a:r>
            <a:r>
              <a:rPr lang="en-GB" dirty="0"/>
              <a:t>London: Routledge SEDA series.</a:t>
            </a:r>
          </a:p>
          <a:p>
            <a:r>
              <a:rPr lang="en-GB" dirty="0"/>
              <a:t>Crooks, T. (1988) </a:t>
            </a:r>
            <a:r>
              <a:rPr lang="en-GB" i="1" dirty="0"/>
              <a:t>Assessing student performance, </a:t>
            </a:r>
            <a:r>
              <a:rPr lang="en-GB" dirty="0"/>
              <a:t>HERDSA Green Guide No 8 HERDSA (reprinted 1994).</a:t>
            </a:r>
          </a:p>
          <a:p>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50111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a:t>
            </a:r>
            <a:r>
              <a:rPr lang="en-US" sz="2800" b="1" dirty="0" err="1"/>
              <a:t>Boud</a:t>
            </a:r>
            <a:r>
              <a:rPr lang="en-US" sz="2800" b="1" dirty="0"/>
              <a:t>,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5</a:t>
            </a:r>
          </a:p>
        </p:txBody>
      </p:sp>
      <p:sp>
        <p:nvSpPr>
          <p:cNvPr id="3" name="Content Placeholder 2"/>
          <p:cNvSpPr>
            <a:spLocks noGrp="1"/>
          </p:cNvSpPr>
          <p:nvPr>
            <p:ph idx="1"/>
          </p:nvPr>
        </p:nvSpPr>
        <p:spPr/>
        <p:txBody>
          <a:bodyPr/>
          <a:lstStyle/>
          <a:p>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r>
              <a:rPr lang="en-GB" dirty="0"/>
              <a:t>Higher Education Academy (2012) </a:t>
            </a:r>
            <a:r>
              <a:rPr lang="en-GB" i="1" dirty="0"/>
              <a:t>A marked improvement; transforming assessment in higher education</a:t>
            </a:r>
            <a:r>
              <a:rPr lang="en-GB" dirty="0"/>
              <a:t>, York: HEA.</a:t>
            </a:r>
          </a:p>
          <a:p>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3652854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p:txBody>
          <a:bodyPr/>
          <a:lstStyle/>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533399"/>
          </a:xfrm>
        </p:spPr>
        <p:txBody>
          <a:bodyPr/>
          <a:lstStyle/>
          <a:p>
            <a:r>
              <a:rPr lang="en-GB" dirty="0"/>
              <a:t>Useful references: 9</a:t>
            </a:r>
          </a:p>
        </p:txBody>
      </p:sp>
      <p:sp>
        <p:nvSpPr>
          <p:cNvPr id="3" name="Content Placeholder 2"/>
          <p:cNvSpPr>
            <a:spLocks noGrp="1"/>
          </p:cNvSpPr>
          <p:nvPr>
            <p:ph idx="1"/>
          </p:nvPr>
        </p:nvSpPr>
        <p:spPr>
          <a:xfrm>
            <a:off x="468313" y="655637"/>
            <a:ext cx="8229600" cy="5546726"/>
          </a:xfrm>
        </p:spPr>
        <p:txBody>
          <a:bodyPr/>
          <a:lstStyle/>
          <a:p>
            <a:pPr eaLnBrk="1" hangingPunct="1">
              <a:lnSpc>
                <a:spcPct val="70000"/>
              </a:lnSpc>
            </a:pPr>
            <a:r>
              <a:rPr lang="en-GB" sz="2200" dirty="0"/>
              <a:t>QAA (2010) Masters Degree Characteristics</a:t>
            </a:r>
          </a:p>
          <a:p>
            <a:pPr marL="0" indent="0" eaLnBrk="1" hangingPunct="1">
              <a:lnSpc>
                <a:spcPct val="70000"/>
              </a:lnSpc>
              <a:buNone/>
            </a:pPr>
            <a:r>
              <a:rPr lang="en-GB" sz="2200" dirty="0">
                <a:hlinkClick r:id="rId2"/>
              </a:rPr>
              <a:t>https://www.qaa.ac.uk/docs/qaa/quality-code/master's-degree-characteristics-statement.pdf?sfvrsn=6ca2f981_10</a:t>
            </a:r>
            <a:r>
              <a:rPr lang="en-GB" sz="2200" dirty="0"/>
              <a:t> </a:t>
            </a:r>
          </a:p>
          <a:p>
            <a:r>
              <a:rPr lang="en-GB" sz="2200" dirty="0"/>
              <a:t>Ryan, J. (2000) </a:t>
            </a:r>
            <a:r>
              <a:rPr lang="en-GB" sz="2200" i="1" dirty="0"/>
              <a:t>A Guide to Teaching International Students,</a:t>
            </a:r>
            <a:r>
              <a:rPr lang="en-GB" sz="2200" dirty="0"/>
              <a:t> Oxford Centre for Staff and Learning Development.</a:t>
            </a:r>
          </a:p>
          <a:p>
            <a:r>
              <a:rPr lang="en-GB" sz="2200" dirty="0"/>
              <a:t>Sadler, D. R. (2010) Beyond feedback: Developing student capability in complex appraisal. </a:t>
            </a:r>
            <a:r>
              <a:rPr lang="en-GB" sz="2200" i="1" dirty="0"/>
              <a:t>Assessment &amp; Evaluation in Higher Education, 35</a:t>
            </a:r>
            <a:r>
              <a:rPr lang="en-GB" sz="2200" dirty="0"/>
              <a:t>(5), 535-550.</a:t>
            </a:r>
          </a:p>
          <a:p>
            <a:r>
              <a:rPr lang="en-GB" sz="2200" dirty="0"/>
              <a:t>Sambell ,K., Brown, S. and Race, P (2018) Quick Guides on Exemplars and briefings at Edinburgh Napier DLTE https://staff.napier.ac.uk/services/dlte/ENhance/Pages/ENhanceQuickGuides.aspx</a:t>
            </a:r>
          </a:p>
          <a:p>
            <a:r>
              <a:rPr lang="en-GB" sz="2200" dirty="0"/>
              <a:t>Seymour, D. (2005) Learning Outcomes and Assessment: developing assessment criteria for Masters-level dissertations. </a:t>
            </a:r>
            <a:r>
              <a:rPr lang="en-GB" sz="2200" i="1" dirty="0"/>
              <a:t>Brookes </a:t>
            </a:r>
            <a:r>
              <a:rPr lang="en-GB" sz="2200" i="1" dirty="0" err="1"/>
              <a:t>eJournal</a:t>
            </a:r>
            <a:r>
              <a:rPr lang="en-GB" sz="2200" i="1" dirty="0"/>
              <a:t> of Learning and Teaching</a:t>
            </a:r>
            <a:r>
              <a:rPr lang="en-GB" sz="2200" dirty="0"/>
              <a:t> 1(2).</a:t>
            </a:r>
          </a:p>
          <a:p>
            <a:r>
              <a:rPr lang="en-GB" sz="2200" dirty="0"/>
              <a:t>Yorke, M. (1999) </a:t>
            </a:r>
            <a:r>
              <a:rPr lang="en-GB" sz="2200" i="1" dirty="0"/>
              <a:t>Leaving Early: Undergraduate Non-completion in Higher Education,</a:t>
            </a:r>
            <a:r>
              <a:rPr lang="en-GB" sz="2200"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5279" y="0"/>
            <a:ext cx="5623025" cy="6670534"/>
          </a:xfrm>
          <a:prstGeom prst="rect">
            <a:avLst/>
          </a:prstGeom>
        </p:spPr>
      </p:pic>
    </p:spTree>
    <p:extLst>
      <p:ext uri="{BB962C8B-B14F-4D97-AF65-F5344CB8AC3E}">
        <p14:creationId xmlns:p14="http://schemas.microsoft.com/office/powerpoint/2010/main" val="420438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designed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4586</Words>
  <Application>Microsoft Office PowerPoint</Application>
  <PresentationFormat>On-screen Show (4:3)</PresentationFormat>
  <Paragraphs>330</Paragraphs>
  <Slides>54</Slides>
  <Notes>21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54</vt:i4>
      </vt:variant>
    </vt:vector>
  </HeadingPairs>
  <TitlesOfParts>
    <vt:vector size="74" baseType="lpstr">
      <vt:lpstr>Arial</vt:lpstr>
      <vt:lpstr>Arial Rounded MT Bold</vt:lpstr>
      <vt:lpstr>Blackadder ITC</vt:lpstr>
      <vt:lpstr>Calibri</vt:lpstr>
      <vt:lpstr>Calibri Light</vt:lpstr>
      <vt:lpstr>Comic Sans MS</vt:lpstr>
      <vt:lpstr>Tahoma</vt:lpstr>
      <vt:lpstr>Wingdings</vt:lpstr>
      <vt:lpstr>LeedsMet template</vt:lpstr>
      <vt:lpstr>101_Custom Design</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83_Custom Design</vt:lpstr>
      <vt:lpstr>Making assessment work for you: pragmatic ways of assessing students in large classes </vt:lpstr>
      <vt:lpstr>This workshop aims to offer a range of practical ways of assessing effectively and efficiently :</vt:lpstr>
      <vt:lpstr>3 ways of making assessment &amp;  feedback work well, particularly for 1st half of 1st semester of Year 1:</vt:lpstr>
      <vt:lpstr>Some underpinning premises: formative and summative assessment</vt:lpstr>
      <vt:lpstr>Using assessment for learning  (Sambell et al, 2012)</vt:lpstr>
      <vt:lpstr>PowerPoint Presentation</vt:lpstr>
      <vt:lpstr>PowerPoint Presentation</vt:lpstr>
      <vt:lpstr>For any assessment activity, we need to be clear about:</vt:lpstr>
      <vt:lpstr>The importance of dialogic feedback (Sadler)</vt:lpstr>
      <vt:lpstr>Feedback literate students: (summary slide)</vt:lpstr>
      <vt:lpstr>Encouraging better use of feedback  </vt:lpstr>
      <vt:lpstr>To better engage learners through feedback and assessment we can:</vt:lpstr>
      <vt:lpstr>Strategy 1. Get ahead by offering briefings on assignments because:</vt:lpstr>
      <vt:lpstr>Essential components of an effective assignment brief I would suggest include:</vt:lpstr>
      <vt:lpstr>Up-front exemplars can be used productively</vt:lpstr>
      <vt:lpstr>Exemplars can enable students to:</vt:lpstr>
      <vt:lpstr>What can we do when using exemplars? </vt:lpstr>
      <vt:lpstr>Strategy 2: streamlining assessment: why would we wish to do it?</vt:lpstr>
      <vt:lpstr>To give feedback more effectively  &amp; efficiently, we can:</vt:lpstr>
      <vt:lpstr>Feeding back orally to groups of students: why?</vt:lpstr>
      <vt:lpstr>Feeding back orally to groups of students: how?</vt:lpstr>
      <vt:lpstr>Written assignment reports: why?</vt:lpstr>
      <vt:lpstr>Assignment reports: how?</vt:lpstr>
      <vt:lpstr>Using ‘expanded’ model answers: why?</vt:lpstr>
      <vt:lpstr>Using model answers: how?</vt:lpstr>
      <vt:lpstr>PowerPoint Presentation</vt:lpstr>
      <vt:lpstr>Assignment return sheets: why?</vt:lpstr>
      <vt:lpstr>Assignment return sheets: how?</vt:lpstr>
      <vt:lpstr>Sample assignment return proforma</vt:lpstr>
      <vt:lpstr>Statement banks: why?</vt:lpstr>
      <vt:lpstr>Statement banks: how?</vt:lpstr>
      <vt:lpstr>PowerPoint Presentation</vt:lpstr>
      <vt:lpstr>Computer-assisted assessment: why?</vt:lpstr>
      <vt:lpstr>Computer-assisted assignments: how?</vt:lpstr>
      <vt:lpstr>Use CAA for rather than of learning</vt:lpstr>
      <vt:lpstr>Strategy 3: The first two of five manageable ways of coordinating assessment and feedback with others. </vt:lpstr>
      <vt:lpstr>What might you want to assess?</vt:lpstr>
      <vt:lpstr>What’s important in terms of effective communication?</vt:lpstr>
      <vt:lpstr>What’s important in terms of social and interactive capabilities?</vt:lpstr>
      <vt:lpstr>PowerPoint Presentation</vt:lpstr>
      <vt:lpstr>More ways to coordinate assessment and feedback with others</vt:lpstr>
      <vt:lpstr>None of this is easy…….but the alternatives are feeling as if you are drowning under a rising tide of marking and student demands on your time, plus poor student satisfaction outcomes, complaints and grievances, and not feeling as if you are doing a good job.  What are you going to do?</vt:lpstr>
      <vt:lpstr>PowerPoint Presentation</vt:lpstr>
      <vt:lpstr>Feedback</vt:lpstr>
      <vt:lpstr>These and other slides are available on my website at http://sally-brown.net</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2019-06-23T18:03:41Z</dcterms:modified>
</cp:coreProperties>
</file>