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1"/>
    <p:sldMasterId id="2147483805" r:id="rId2"/>
    <p:sldMasterId id="2147483811" r:id="rId3"/>
    <p:sldMasterId id="2147483827" r:id="rId4"/>
  </p:sldMasterIdLst>
  <p:notesMasterIdLst>
    <p:notesMasterId r:id="rId13"/>
  </p:notesMasterIdLst>
  <p:handoutMasterIdLst>
    <p:handoutMasterId r:id="rId14"/>
  </p:handoutMasterIdLst>
  <p:sldIdLst>
    <p:sldId id="420" r:id="rId5"/>
    <p:sldId id="488" r:id="rId6"/>
    <p:sldId id="840" r:id="rId7"/>
    <p:sldId id="839" r:id="rId8"/>
    <p:sldId id="816" r:id="rId9"/>
    <p:sldId id="819" r:id="rId10"/>
    <p:sldId id="382" r:id="rId11"/>
    <p:sldId id="797" r:id="rId12"/>
  </p:sldIdLst>
  <p:sldSz cx="9144000" cy="6858000" type="screen4x3"/>
  <p:notesSz cx="70104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33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11" autoAdjust="0"/>
    <p:restoredTop sz="94533" autoAdjust="0"/>
  </p:normalViewPr>
  <p:slideViewPr>
    <p:cSldViewPr>
      <p:cViewPr varScale="1">
        <p:scale>
          <a:sx n="69" d="100"/>
          <a:sy n="69" d="100"/>
        </p:scale>
        <p:origin x="7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38448"/>
    </p:cViewPr>
  </p:sorterViewPr>
  <p:notesViewPr>
    <p:cSldViewPr>
      <p:cViewPr varScale="1">
        <p:scale>
          <a:sx n="80" d="100"/>
          <a:sy n="80" d="100"/>
        </p:scale>
        <p:origin x="-2022" y="-10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E802B9-FBD2-4F51-8B47-337AD4DA14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5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7EB679-7535-4499-998C-2E4C9FDB7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25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9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7EB679-7535-4499-998C-2E4C9FDB76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7030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 fontAlgn="auto">
              <a:spcBef>
                <a:spcPts val="0"/>
              </a:spcBef>
              <a:spcAft>
                <a:spcPts val="0"/>
              </a:spcAft>
              <a:defRPr/>
            </a:pPr>
            <a:fld id="{8A7EB679-7535-4499-998C-2E4C9FDB76DD}" type="slidenum">
              <a:rPr lang="en-US" sz="1800" kern="0">
                <a:solidFill>
                  <a:srgbClr val="000000"/>
                </a:solidFill>
              </a:rPr>
              <a:pPr defTabSz="931774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800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174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405E3-5FD4-429E-9303-BCB30466977A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CF18B3D2-DCBE-4955-9C96-34A96C43EF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EAD6F-359A-4A16-BBCE-5CB0F083F81E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22238"/>
            <a:ext cx="2058988" cy="6080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29325" cy="6080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23722-15A2-41F3-833C-7DE4A50A3EB7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9B9B9-35AD-4C4A-A16A-05A32AC7D501}" type="datetime1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23/06/2019</a:t>
            </a:fld>
            <a:endParaRPr kumimoji="0" lang="en-GB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5181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9B9B9-35AD-4C4A-A16A-05A32AC7D501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D79EC-7D72-4852-81CE-13DB142BCC46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3A0AC-4448-4368-9A6C-68AB070ED197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4AE39-E117-4AD4-AD03-CE3600BB1FF7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2ABDB-E4E2-43FE-90FB-0D12EBE90DB8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5DB57-8E66-4D15-A4B1-E11693BDEDF0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2F77E-D437-4771-B2EC-37752762E281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CD9C0-2BF1-4826-B5F4-8C6FBF7E1E99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coffee.ppt" TargetMode="External"/><Relationship Id="rId2" Type="http://schemas.openxmlformats.org/officeDocument/2006/relationships/hyperlink" Target="00%20main%20menu.ppt" TargetMode="External"/><Relationship Id="rId1" Type="http://schemas.openxmlformats.org/officeDocument/2006/relationships/theme" Target="../theme/theme2.xml"/><Relationship Id="rId5" Type="http://schemas.openxmlformats.org/officeDocument/2006/relationships/hyperlink" Target="../Organising%20your%20studies/organising%20choices.ppt" TargetMode="External"/><Relationship Id="rId4" Type="http://schemas.openxmlformats.org/officeDocument/2006/relationships/hyperlink" Target="Choices&#8230;.ppt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hyperlink" Target="coffee.ppt" TargetMode="External"/><Relationship Id="rId2" Type="http://schemas.openxmlformats.org/officeDocument/2006/relationships/hyperlink" Target="00%20main%20menu.ppt" TargetMode="External"/><Relationship Id="rId1" Type="http://schemas.openxmlformats.org/officeDocument/2006/relationships/theme" Target="../theme/theme4.xml"/><Relationship Id="rId5" Type="http://schemas.openxmlformats.org/officeDocument/2006/relationships/hyperlink" Target="../Organising%20your%20studies/organising%20choices.ppt" TargetMode="External"/><Relationship Id="rId4" Type="http://schemas.openxmlformats.org/officeDocument/2006/relationships/hyperlink" Target="Choices&#8230;.ppt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3AEC2ED1-CD7C-40D2-BE67-B885796E00F7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  <p:grpSp>
        <p:nvGrpSpPr>
          <p:cNvPr id="1030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ts val="6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ts val="6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ts val="6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ts val="6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Oval 4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www.phil-race.co.uk</a:t>
            </a:r>
          </a:p>
        </p:txBody>
      </p:sp>
      <p:sp>
        <p:nvSpPr>
          <p:cNvPr id="13" name="AutoShape 38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AutoShape 39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AutoShape 40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AutoShape 41">
            <a:hlinkClick r:id="rId2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3AEC2ED1-CD7C-40D2-BE67-B885796E00F7}" type="datetime1">
              <a:rPr lang="en-GB" smtClean="0"/>
              <a:pPr>
                <a:defRPr/>
              </a:pPr>
              <a:t>23/06/2019</a:t>
            </a:fld>
            <a:endParaRPr lang="en-GB" altLang="en-US"/>
          </a:p>
        </p:txBody>
      </p:sp>
      <p:grpSp>
        <p:nvGrpSpPr>
          <p:cNvPr id="1030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0535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ts val="6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ts val="6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ts val="6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ts val="6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25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9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7" y="1196977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Oval 4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9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9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94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94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31" y="6221425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44" y="6550037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http://phil-race.co.uk</a:t>
            </a:r>
          </a:p>
        </p:txBody>
      </p:sp>
      <p:sp>
        <p:nvSpPr>
          <p:cNvPr id="13" name="AutoShape 38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1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AutoShape 39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1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AutoShape 40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9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AutoShape 41">
            <a:hlinkClick r:id="rId2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9" y="5815025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2392282"/>
      </p:ext>
    </p:extLst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ally-brown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edablog.wordpress.com/2019/03/07/sally-brow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phil-race.co.uk/2018/05/beyond-learning-outcom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260350"/>
            <a:ext cx="7056784" cy="2520950"/>
          </a:xfrm>
          <a:noFill/>
        </p:spPr>
        <p:txBody>
          <a:bodyPr anchor="ctr"/>
          <a:lstStyle/>
          <a:p>
            <a:pPr algn="ctr"/>
            <a:r>
              <a:rPr lang="en-GB" sz="4000" dirty="0"/>
              <a:t>Improving assessment by aligning with better learning outcomes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068960"/>
            <a:ext cx="6912768" cy="3288978"/>
          </a:xfrm>
        </p:spPr>
        <p:txBody>
          <a:bodyPr/>
          <a:lstStyle/>
          <a:p>
            <a:r>
              <a:rPr lang="en-GB" dirty="0"/>
              <a:t>7th International AHE Conference 2019</a:t>
            </a:r>
          </a:p>
          <a:p>
            <a:pPr algn="ctr" eaLnBrk="1" hangingPunct="1">
              <a:defRPr/>
            </a:pPr>
            <a:r>
              <a:rPr lang="en-GB" sz="2800" dirty="0"/>
              <a:t>June 2019</a:t>
            </a:r>
          </a:p>
          <a:p>
            <a:pPr algn="ctr" eaLnBrk="1" hangingPunct="1">
              <a:defRPr/>
            </a:pPr>
            <a:r>
              <a:rPr lang="en-GB" sz="2400" dirty="0"/>
              <a:t>Sally Brown NTF, PFHEA, SFSEDA</a:t>
            </a:r>
            <a:endParaRPr lang="en-GB" sz="2400" b="1" dirty="0"/>
          </a:p>
          <a:p>
            <a:pPr algn="ctr" eaLnBrk="1" hangingPunct="1">
              <a:defRPr/>
            </a:pPr>
            <a:r>
              <a:rPr lang="en-GB" sz="2400" b="1" dirty="0"/>
              <a:t>@</a:t>
            </a:r>
            <a:r>
              <a:rPr lang="en-GB" sz="2400" b="1" dirty="0" err="1"/>
              <a:t>ProfSallyBrown</a:t>
            </a:r>
            <a:r>
              <a:rPr lang="en-GB" sz="2400" dirty="0"/>
              <a:t> 	</a:t>
            </a:r>
            <a:r>
              <a:rPr lang="en-GB" sz="2400" dirty="0">
                <a:hlinkClick r:id="rId3"/>
              </a:rPr>
              <a:t>http://sally-brown.net</a:t>
            </a:r>
            <a:r>
              <a:rPr lang="en-GB" sz="2400" dirty="0"/>
              <a:t> </a:t>
            </a:r>
          </a:p>
          <a:p>
            <a:pPr algn="ctr" eaLnBrk="1" hangingPunct="1">
              <a:defRPr/>
            </a:pPr>
            <a:endParaRPr lang="en-GB" sz="2000" b="1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4000496" y="3214686"/>
            <a:ext cx="1841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83568" y="548680"/>
            <a:ext cx="7776864" cy="5832648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800" b="1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70892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Evaluating programmes, strengths and areas for improvement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32240" y="270892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Considering delivery modes: face-to-face, online, PBL, blended…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3347864" y="18864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Determining and reviewing subject material: currency, relevance,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3347864" y="5301208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Designing fit for purpose assessment methods and approaches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1560" y="76470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Enhancing quality, seeking continuous improvement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00192" y="692696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Designing and refining learning outcomes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1560" y="472514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Assuring quality, matching HEI, national and PRSB requirements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00192" y="472514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solidFill>
                  <a:prstClr val="black"/>
                </a:solidFill>
              </a:rPr>
              <a:t>Thinking through student support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47864" y="2708920"/>
            <a:ext cx="2160240" cy="144016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</a:rPr>
              <a:t>Curriculum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</a:rPr>
              <a:t>Design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</a:rPr>
              <a:t>Essentials</a:t>
            </a:r>
          </a:p>
        </p:txBody>
      </p:sp>
    </p:spTree>
    <p:extLst>
      <p:ext uri="{BB962C8B-B14F-4D97-AF65-F5344CB8AC3E}">
        <p14:creationId xmlns:p14="http://schemas.microsoft.com/office/powerpoint/2010/main" val="168908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389E-59CD-421F-8C96-36BE46CE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Authentic assessment must link well not only to what is taught but also to expected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595AF-8F8C-49FE-9DED-E99641C5A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Curricula formerly were expressed through reading lists, then as a syllabus, but nowadays is framed in terms of what students will be able to know, do and be once they have learned alongside us;</a:t>
            </a:r>
          </a:p>
          <a:p>
            <a:r>
              <a:rPr lang="en-US" dirty="0"/>
              <a:t> Assessment can be a powerful means of focusing student effort and enhancing achievement if it is well designed and constructively aligned (Biggs and Tang, 2011);</a:t>
            </a:r>
          </a:p>
          <a:p>
            <a:r>
              <a:rPr lang="en-US" dirty="0"/>
              <a:t>If our learning outcomes are to work well, they must serve all constituencies, students, those who teach, assessors, quality assurers and PSRBs, and employers.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36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EB1E6-206F-46CD-839A-D913F3F12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78648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200" dirty="0"/>
              <a:t>Are your learning outcomes VASCULAR?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88B89-2B65-4C66-A018-8C71A650F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5388"/>
          </a:xfrm>
        </p:spPr>
        <p:txBody>
          <a:bodyPr/>
          <a:lstStyle/>
          <a:p>
            <a:r>
              <a:rPr lang="en-GB" sz="2000" dirty="0">
                <a:solidFill>
                  <a:srgbClr val="7030A0"/>
                </a:solidFill>
              </a:rPr>
              <a:t>Verifiable:</a:t>
            </a:r>
            <a:r>
              <a:rPr lang="en-GB" sz="2000" dirty="0"/>
              <a:t> Can we tell when they’ve been achieved? And can students?</a:t>
            </a:r>
          </a:p>
          <a:p>
            <a:r>
              <a:rPr lang="en-GB" sz="2000" dirty="0">
                <a:solidFill>
                  <a:srgbClr val="7030A0"/>
                </a:solidFill>
              </a:rPr>
              <a:t>Action orientated</a:t>
            </a:r>
            <a:r>
              <a:rPr lang="en-GB" sz="2000" dirty="0"/>
              <a:t>: Do they lead to real and useful activity?</a:t>
            </a:r>
          </a:p>
          <a:p>
            <a:r>
              <a:rPr lang="en-GB" sz="2000" dirty="0">
                <a:solidFill>
                  <a:srgbClr val="7030A0"/>
                </a:solidFill>
              </a:rPr>
              <a:t>Singular</a:t>
            </a:r>
            <a:r>
              <a:rPr lang="en-GB" sz="2000" dirty="0"/>
              <a:t>: i.e. not portmanteau outcomes combining two or more into one, making it difficult to assess if differently achieved, but readily </a:t>
            </a:r>
            <a:r>
              <a:rPr lang="en-GB" sz="2000" dirty="0" err="1"/>
              <a:t>matchable</a:t>
            </a:r>
            <a:r>
              <a:rPr lang="en-GB" sz="2000" dirty="0"/>
              <a:t> to student work produced?</a:t>
            </a:r>
          </a:p>
          <a:p>
            <a:r>
              <a:rPr lang="en-GB" sz="2000" dirty="0">
                <a:solidFill>
                  <a:srgbClr val="7030A0"/>
                </a:solidFill>
              </a:rPr>
              <a:t>Constructively aligned</a:t>
            </a:r>
            <a:r>
              <a:rPr lang="en-GB" sz="2000" dirty="0"/>
              <a:t>? (Biggs and Tang, 2011) so that there is clear alignment between aims (What do students need to be able to know and do?), what is taught/ learned, how these are assessed and evaluated);</a:t>
            </a:r>
          </a:p>
          <a:p>
            <a:r>
              <a:rPr lang="en-GB" sz="2000" dirty="0">
                <a:solidFill>
                  <a:srgbClr val="7030A0"/>
                </a:solidFill>
              </a:rPr>
              <a:t>Understandable</a:t>
            </a:r>
            <a:r>
              <a:rPr lang="en-GB" sz="2000" dirty="0"/>
              <a:t> i.e. using language codes that are meaningful to all stakeholders?</a:t>
            </a:r>
          </a:p>
          <a:p>
            <a:r>
              <a:rPr lang="en-GB" sz="2000" dirty="0">
                <a:solidFill>
                  <a:srgbClr val="7030A0"/>
                </a:solidFill>
              </a:rPr>
              <a:t>Level-appropriate</a:t>
            </a:r>
            <a:r>
              <a:rPr lang="en-GB" sz="2000" dirty="0"/>
              <a:t>? Suitable and differentiable between1</a:t>
            </a:r>
            <a:r>
              <a:rPr lang="en-GB" sz="2000" baseline="30000" dirty="0"/>
              <a:t>st</a:t>
            </a:r>
            <a:r>
              <a:rPr lang="en-GB" sz="2000" dirty="0"/>
              <a:t> year, 2</a:t>
            </a:r>
            <a:r>
              <a:rPr lang="en-GB" sz="2000" baseline="30000" dirty="0"/>
              <a:t>nd</a:t>
            </a:r>
            <a:r>
              <a:rPr lang="en-GB" sz="2000" dirty="0"/>
              <a:t> year, 3</a:t>
            </a:r>
            <a:r>
              <a:rPr lang="en-GB" sz="2000" baseline="30000" dirty="0"/>
              <a:t>rd</a:t>
            </a:r>
            <a:r>
              <a:rPr lang="en-GB" sz="2000" dirty="0"/>
              <a:t> year, Masters, other PG? </a:t>
            </a:r>
          </a:p>
          <a:p>
            <a:r>
              <a:rPr lang="en-GB" sz="2000" dirty="0">
                <a:solidFill>
                  <a:srgbClr val="7030A0"/>
                </a:solidFill>
              </a:rPr>
              <a:t>Affective-inclusive</a:t>
            </a:r>
            <a:r>
              <a:rPr lang="en-GB" sz="2000" dirty="0"/>
              <a:t> i.e. not just covering actions but capabilities in the affective domain?</a:t>
            </a:r>
          </a:p>
          <a:p>
            <a:r>
              <a:rPr lang="en-GB" sz="2000" dirty="0">
                <a:solidFill>
                  <a:srgbClr val="7030A0"/>
                </a:solidFill>
              </a:rPr>
              <a:t>Regularly reviewed? </a:t>
            </a:r>
            <a:r>
              <a:rPr lang="en-GB" sz="2000" dirty="0"/>
              <a:t>Not just stuck in history and always fit-for-purpose</a:t>
            </a:r>
            <a:r>
              <a:rPr lang="en-GB" sz="2000" dirty="0">
                <a:solidFill>
                  <a:srgbClr val="7030A0"/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1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dirty="0"/>
              <a:t>Questions employers might ask at interview that might help us frame some of our assignments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124744"/>
            <a:ext cx="8640960" cy="5077619"/>
          </a:xfrm>
        </p:spPr>
        <p:txBody>
          <a:bodyPr/>
          <a:lstStyle/>
          <a:p>
            <a:pPr marL="0" indent="0">
              <a:buNone/>
            </a:pPr>
            <a:r>
              <a:rPr lang="en-GB" b="0" dirty="0"/>
              <a:t> </a:t>
            </a:r>
            <a:r>
              <a:rPr lang="en-GB" dirty="0"/>
              <a:t>Can you tell us about an occasion when:</a:t>
            </a:r>
          </a:p>
          <a:p>
            <a:r>
              <a:rPr lang="en-GB" dirty="0"/>
              <a:t>you worked together with colleagues in a group to produce a collective outcome;</a:t>
            </a:r>
          </a:p>
          <a:p>
            <a:r>
              <a:rPr lang="en-GB" dirty="0"/>
              <a:t>you had to work autonomously with incomplete information and self-derived data sources;</a:t>
            </a:r>
          </a:p>
          <a:p>
            <a:r>
              <a:rPr lang="en-GB" dirty="0"/>
              <a:t>you developed strategies to solve real life problems and tested them out;</a:t>
            </a:r>
          </a:p>
          <a:p>
            <a:r>
              <a:rPr lang="en-GB" dirty="0"/>
              <a:t>you had a leadership role in a team, and could you tell us your strategies to influence and persuade your colleagues to achieve a collective task;</a:t>
            </a:r>
          </a:p>
          <a:p>
            <a:r>
              <a:rPr lang="en-GB" dirty="0"/>
              <a:t>you had to communicate outcomes from your project work orally, in writing, through social media and/or through a visual medium?</a:t>
            </a:r>
            <a:br>
              <a:rPr lang="en-GB" dirty="0"/>
            </a:b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50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54868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normAutofit/>
          </a:bodyPr>
          <a:lstStyle/>
          <a:p>
            <a:pPr eaLnBrk="0" fontAlgn="base" hangingPunct="0">
              <a:lnSpc>
                <a:spcPct val="80000"/>
              </a:lnSpc>
              <a:spcAft>
                <a:spcPct val="0"/>
              </a:spcAft>
            </a:pPr>
            <a:r>
              <a:rPr lang="en-GB" sz="2900" b="1" dirty="0">
                <a:solidFill>
                  <a:srgbClr val="800080"/>
                </a:solidFill>
                <a:ea typeface="+mn-ea"/>
                <a:cs typeface="+mn-cs"/>
              </a:rPr>
              <a:t>Assessment must engage students in active tasks, e.g.: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4266" y="536104"/>
            <a:ext cx="4267200" cy="6093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/>
              <a:t>Studio critiques</a:t>
            </a:r>
          </a:p>
          <a:p>
            <a:pPr marL="0" indent="0">
              <a:buNone/>
            </a:pPr>
            <a:r>
              <a:rPr lang="en-GB" sz="1800" b="1" dirty="0"/>
              <a:t>Simulations		</a:t>
            </a:r>
          </a:p>
          <a:p>
            <a:pPr marL="0" indent="0">
              <a:buNone/>
            </a:pPr>
            <a:r>
              <a:rPr lang="en-GB" sz="1800" b="1" dirty="0"/>
              <a:t>Multiple choice questions in class</a:t>
            </a:r>
          </a:p>
          <a:p>
            <a:pPr marL="0" indent="0">
              <a:buNone/>
            </a:pPr>
            <a:r>
              <a:rPr lang="en-GB" sz="1800" b="1" dirty="0"/>
              <a:t>Oral report (individual or group)</a:t>
            </a:r>
          </a:p>
          <a:p>
            <a:pPr marL="0" indent="0">
              <a:buNone/>
            </a:pPr>
            <a:r>
              <a:rPr lang="en-GB" sz="1800" b="1" dirty="0"/>
              <a:t>Business/Elevator pitches</a:t>
            </a:r>
          </a:p>
          <a:p>
            <a:pPr marL="0" indent="0">
              <a:buNone/>
            </a:pPr>
            <a:r>
              <a:rPr lang="en-GB" sz="1800" b="1" dirty="0"/>
              <a:t>Case studies</a:t>
            </a:r>
          </a:p>
          <a:p>
            <a:pPr marL="0" indent="0">
              <a:buNone/>
            </a:pPr>
            <a:r>
              <a:rPr lang="en-GB" sz="1800" b="1" dirty="0"/>
              <a:t>Annotated bibliographies</a:t>
            </a:r>
          </a:p>
          <a:p>
            <a:pPr marL="0" indent="0">
              <a:buNone/>
            </a:pPr>
            <a:r>
              <a:rPr lang="en-GB" sz="1800" b="1" dirty="0"/>
              <a:t>Executive summaries</a:t>
            </a:r>
          </a:p>
          <a:p>
            <a:pPr marL="0" indent="0">
              <a:buNone/>
            </a:pPr>
            <a:r>
              <a:rPr lang="en-GB" sz="1800" b="1" dirty="0"/>
              <a:t>Performances</a:t>
            </a:r>
          </a:p>
          <a:p>
            <a:pPr marL="0" indent="0">
              <a:buNone/>
            </a:pPr>
            <a:r>
              <a:rPr lang="en-GB" sz="1800" b="1" dirty="0"/>
              <a:t>Artefacts e.g. Paintings, sculptures, engineering drawings</a:t>
            </a:r>
          </a:p>
          <a:p>
            <a:pPr marL="0" indent="0">
              <a:buNone/>
            </a:pPr>
            <a:r>
              <a:rPr lang="en-GB" sz="1800" b="1" dirty="0"/>
              <a:t>Objective structured clinical exams (OSCEs) </a:t>
            </a:r>
          </a:p>
          <a:p>
            <a:pPr marL="0" indent="0">
              <a:buNone/>
            </a:pPr>
            <a:r>
              <a:rPr lang="en-GB" sz="1800" b="1" dirty="0"/>
              <a:t>Conference presentations</a:t>
            </a:r>
          </a:p>
          <a:p>
            <a:pPr marL="0" indent="0">
              <a:buNone/>
            </a:pPr>
            <a:r>
              <a:rPr lang="en-GB" sz="1800" b="1" dirty="0"/>
              <a:t>student-led and managed conferences </a:t>
            </a:r>
          </a:p>
          <a:p>
            <a:pPr marL="0" indent="0">
              <a:buNone/>
            </a:pPr>
            <a:r>
              <a:rPr lang="en-GB" sz="1800" b="1" dirty="0"/>
              <a:t>Action plans		</a:t>
            </a:r>
          </a:p>
          <a:p>
            <a:pPr marL="0" indent="0">
              <a:buNone/>
            </a:pPr>
            <a:r>
              <a:rPr lang="en-GB" sz="1800" b="1" dirty="0"/>
              <a:t>Reports		</a:t>
            </a:r>
          </a:p>
          <a:p>
            <a:pPr marL="0" indent="0">
              <a:buNone/>
            </a:pPr>
            <a:r>
              <a:rPr lang="en-GB" sz="1800" b="1" dirty="0"/>
              <a:t>Portfolios</a:t>
            </a:r>
          </a:p>
          <a:p>
            <a:pPr marL="0" indent="0">
              <a:buNone/>
            </a:pPr>
            <a:r>
              <a:rPr lang="en-GB" sz="1800" b="1" dirty="0"/>
              <a:t>Live projects </a:t>
            </a:r>
            <a:br>
              <a:rPr lang="en-GB" sz="1800" dirty="0"/>
            </a:br>
            <a:endParaRPr lang="en-GB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68228" y="650404"/>
            <a:ext cx="4495800" cy="58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/>
              <a:t>Final shows		</a:t>
            </a:r>
          </a:p>
          <a:p>
            <a:pPr marL="0" indent="0">
              <a:buNone/>
            </a:pPr>
            <a:r>
              <a:rPr lang="en-GB" sz="1800" b="1" dirty="0"/>
              <a:t>In-tray exercises </a:t>
            </a:r>
          </a:p>
          <a:p>
            <a:pPr marL="0" indent="0">
              <a:buNone/>
            </a:pPr>
            <a:r>
              <a:rPr lang="en-GB" sz="1800" b="1" dirty="0"/>
              <a:t>Assessed placements	</a:t>
            </a:r>
          </a:p>
          <a:p>
            <a:pPr marL="0" indent="0">
              <a:buNone/>
            </a:pPr>
            <a:r>
              <a:rPr lang="en-GB" sz="1800" b="1" dirty="0"/>
              <a:t>Field work notebooks</a:t>
            </a:r>
          </a:p>
          <a:p>
            <a:pPr marL="0" indent="0">
              <a:buNone/>
            </a:pPr>
            <a:r>
              <a:rPr lang="en-GB" sz="1800" b="1" dirty="0"/>
              <a:t>Lab books produced in real time</a:t>
            </a:r>
          </a:p>
          <a:p>
            <a:pPr marL="0" indent="0">
              <a:buNone/>
            </a:pPr>
            <a:r>
              <a:rPr lang="en-GB" sz="1800" b="1" dirty="0"/>
              <a:t>Short-answer questions</a:t>
            </a:r>
          </a:p>
          <a:p>
            <a:pPr marL="0" indent="0">
              <a:buNone/>
            </a:pPr>
            <a:r>
              <a:rPr lang="en-GB" sz="1800" b="1" dirty="0"/>
              <a:t>Reflective diaries</a:t>
            </a:r>
          </a:p>
          <a:p>
            <a:pPr marL="0" indent="0">
              <a:buNone/>
            </a:pPr>
            <a:r>
              <a:rPr lang="en-GB" sz="1800" b="1" dirty="0"/>
              <a:t>Logs	</a:t>
            </a:r>
          </a:p>
          <a:p>
            <a:pPr marL="0" indent="0">
              <a:buNone/>
            </a:pPr>
            <a:r>
              <a:rPr lang="en-GB" sz="1800" b="1" dirty="0"/>
              <a:t>Vivas (live oral tests)</a:t>
            </a:r>
          </a:p>
          <a:p>
            <a:pPr marL="0" indent="0">
              <a:buNone/>
            </a:pPr>
            <a:r>
              <a:rPr lang="en-GB" sz="1800" b="1" dirty="0"/>
              <a:t>Storyboards</a:t>
            </a:r>
            <a:br>
              <a:rPr lang="en-GB" sz="1800" b="1" dirty="0"/>
            </a:br>
            <a:r>
              <a:rPr lang="en-GB" sz="1800" b="1" dirty="0"/>
              <a:t>Critical incident accounts</a:t>
            </a:r>
          </a:p>
          <a:p>
            <a:pPr marL="0" indent="0">
              <a:buNone/>
            </a:pPr>
            <a:r>
              <a:rPr lang="en-GB" sz="1800" b="1" dirty="0"/>
              <a:t>Teaching packs 		</a:t>
            </a:r>
          </a:p>
          <a:p>
            <a:pPr marL="0" indent="0">
              <a:buNone/>
            </a:pPr>
            <a:r>
              <a:rPr lang="en-GB" sz="1800" b="1" dirty="0"/>
              <a:t>Group process tasks		</a:t>
            </a:r>
          </a:p>
          <a:p>
            <a:pPr marL="0" indent="0">
              <a:buNone/>
            </a:pPr>
            <a:r>
              <a:rPr lang="en-GB" sz="1800" b="1" dirty="0"/>
              <a:t>Procedure manuals		</a:t>
            </a:r>
          </a:p>
          <a:p>
            <a:pPr marL="0" indent="0">
              <a:buNone/>
            </a:pPr>
            <a:r>
              <a:rPr lang="en-GB" sz="1800" b="1" dirty="0"/>
              <a:t>Software designs</a:t>
            </a:r>
          </a:p>
          <a:p>
            <a:pPr marL="0" indent="0">
              <a:buNone/>
            </a:pPr>
            <a:r>
              <a:rPr lang="en-GB" sz="1800" b="1" dirty="0"/>
              <a:t>Presentations (individual or group)</a:t>
            </a:r>
          </a:p>
          <a:p>
            <a:pPr marL="0" indent="0">
              <a:buNone/>
            </a:pPr>
            <a:r>
              <a:rPr lang="en-GB" sz="1800" b="1" dirty="0"/>
              <a:t>Posters</a:t>
            </a:r>
            <a:br>
              <a:rPr lang="en-GB" sz="1800" b="1" dirty="0"/>
            </a:br>
            <a:endParaRPr lang="en-GB" sz="1800" b="1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6215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2800" dirty="0"/>
              <a:t>These and other </a:t>
            </a:r>
            <a:r>
              <a:rPr lang="en-GB" sz="2800"/>
              <a:t>slides are available </a:t>
            </a:r>
            <a:r>
              <a:rPr lang="en-GB" sz="2800" dirty="0"/>
              <a:t>on my website at http://sally-brown.net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D354DD-9F43-4F4C-AD56-A174025DCF8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7864" y="1732892"/>
            <a:ext cx="3698956" cy="512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86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49" y="88784"/>
            <a:ext cx="7554951" cy="800100"/>
          </a:xfrm>
          <a:noFill/>
        </p:spPr>
        <p:txBody>
          <a:bodyPr anchor="ctr"/>
          <a:lstStyle/>
          <a:p>
            <a:pPr eaLnBrk="1" hangingPunct="1"/>
            <a:r>
              <a:rPr lang="en-GB" sz="3200" dirty="0"/>
              <a:t>Useful references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764704"/>
            <a:ext cx="8857109" cy="5759921"/>
          </a:xfrm>
        </p:spPr>
        <p:txBody>
          <a:bodyPr/>
          <a:lstStyle/>
          <a:p>
            <a:pPr marL="355600" indent="-355600">
              <a:buNone/>
            </a:pPr>
            <a:r>
              <a:rPr lang="en-GB" dirty="0"/>
              <a:t>Biggs, J. (1996) Enhancing teaching through constructive alignment. </a:t>
            </a:r>
            <a:r>
              <a:rPr lang="en-GB" i="1" dirty="0"/>
              <a:t>Higher education</a:t>
            </a:r>
            <a:r>
              <a:rPr lang="en-GB" dirty="0"/>
              <a:t>, </a:t>
            </a:r>
            <a:r>
              <a:rPr lang="en-GB" i="1" dirty="0"/>
              <a:t>32</a:t>
            </a:r>
            <a:r>
              <a:rPr lang="en-GB" dirty="0"/>
              <a:t>(3), pp.347-364.</a:t>
            </a:r>
          </a:p>
          <a:p>
            <a:pPr marL="355600" indent="-355600">
              <a:buNone/>
            </a:pPr>
            <a:r>
              <a:rPr lang="en-GB" dirty="0"/>
              <a:t>Brown. S. (2019) SEDA blog 7 March, Staff and Educational Development Association London. </a:t>
            </a:r>
            <a:r>
              <a:rPr lang="en-GB" dirty="0">
                <a:hlinkClick r:id="rId3"/>
              </a:rPr>
              <a:t>https://thesedablog.wordpress.com/2019/03/07/sally-brown/</a:t>
            </a:r>
            <a:r>
              <a:rPr lang="en-GB" dirty="0"/>
              <a:t> accessed June 2019.</a:t>
            </a:r>
          </a:p>
          <a:p>
            <a:pPr marL="355600" indent="-355600">
              <a:buNone/>
            </a:pPr>
            <a:r>
              <a:rPr lang="en-GB" dirty="0" err="1"/>
              <a:t>Mager</a:t>
            </a:r>
            <a:r>
              <a:rPr lang="en-GB" dirty="0"/>
              <a:t>, R. F. (1962) Preparing instructional objectives.</a:t>
            </a:r>
          </a:p>
          <a:p>
            <a:pPr marL="355600" indent="-355600">
              <a:buNone/>
            </a:pPr>
            <a:r>
              <a:rPr lang="en-GB" dirty="0"/>
              <a:t>Race, P. (2018) </a:t>
            </a:r>
            <a:r>
              <a:rPr lang="en-GB" u="sng" dirty="0">
                <a:hlinkClick r:id="rId4"/>
              </a:rPr>
              <a:t>https://phil-race.co.uk/2018/05/beyond-learning-outcomes/</a:t>
            </a:r>
            <a:r>
              <a:rPr lang="en-GB" dirty="0"/>
              <a:t> (accessed March 2019).</a:t>
            </a:r>
          </a:p>
          <a:p>
            <a:pPr marL="355600" indent="-355600">
              <a:buNone/>
            </a:pPr>
            <a:r>
              <a:rPr lang="en-GB" dirty="0"/>
              <a:t>Race P. (2019) </a:t>
            </a:r>
            <a:r>
              <a:rPr lang="en-GB" i="1" dirty="0"/>
              <a:t>The lecturer’s toolkit (5</a:t>
            </a:r>
            <a:r>
              <a:rPr lang="en-GB" i="1" baseline="30000" dirty="0"/>
              <a:t>th</a:t>
            </a:r>
            <a:r>
              <a:rPr lang="en-GB" i="1" dirty="0"/>
              <a:t> edition),</a:t>
            </a:r>
            <a:r>
              <a:rPr lang="en-GB" dirty="0"/>
              <a:t> London: Routledge (at press).</a:t>
            </a:r>
          </a:p>
          <a:p>
            <a:pPr marL="355600" indent="-355600">
              <a:buNone/>
            </a:pPr>
            <a:r>
              <a:rPr lang="en-GB" dirty="0"/>
              <a:t>Stefani, L. (2009) </a:t>
            </a:r>
            <a:r>
              <a:rPr lang="en-GB" i="1" dirty="0"/>
              <a:t>Curriculum Design and Development</a:t>
            </a:r>
            <a:r>
              <a:rPr lang="en-GB" dirty="0"/>
              <a:t>, in Fry, H., </a:t>
            </a:r>
            <a:r>
              <a:rPr lang="en-GB" dirty="0" err="1"/>
              <a:t>Ketteridge</a:t>
            </a:r>
            <a:r>
              <a:rPr lang="en-GB" dirty="0"/>
              <a:t>, S. and Marshall, S. eds., </a:t>
            </a:r>
            <a:r>
              <a:rPr lang="en-GB" i="1" dirty="0"/>
              <a:t>A handbook for teaching and learning in higher education: Enhancing academic practice</a:t>
            </a:r>
            <a:r>
              <a:rPr lang="en-GB" dirty="0"/>
              <a:t>, Routledge.</a:t>
            </a:r>
          </a:p>
        </p:txBody>
      </p:sp>
    </p:spTree>
    <p:extLst>
      <p:ext uri="{BB962C8B-B14F-4D97-AF65-F5344CB8AC3E}">
        <p14:creationId xmlns:p14="http://schemas.microsoft.com/office/powerpoint/2010/main" val="741179577"/>
      </p:ext>
    </p:extLst>
  </p:cSld>
  <p:clrMapOvr>
    <a:masterClrMapping/>
  </p:clrMapOvr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3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83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544</Words>
  <Application>Microsoft Office PowerPoint</Application>
  <PresentationFormat>On-screen Show (4:3)</PresentationFormat>
  <Paragraphs>81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Rounded MT Bold</vt:lpstr>
      <vt:lpstr>Calibri</vt:lpstr>
      <vt:lpstr>Comic Sans MS</vt:lpstr>
      <vt:lpstr>Wingdings</vt:lpstr>
      <vt:lpstr>LeedsMet template</vt:lpstr>
      <vt:lpstr>101_Custom Design</vt:lpstr>
      <vt:lpstr>13_LeedsMet template</vt:lpstr>
      <vt:lpstr>83_Custom Design</vt:lpstr>
      <vt:lpstr>Improving assessment by aligning with better learning outcomes </vt:lpstr>
      <vt:lpstr>PowerPoint Presentation</vt:lpstr>
      <vt:lpstr>Authentic assessment must link well not only to what is taught but also to expected outcomes</vt:lpstr>
      <vt:lpstr>Are your learning outcomes VASCULAR?</vt:lpstr>
      <vt:lpstr>Questions employers might ask at interview that might help us frame some of our assignments</vt:lpstr>
      <vt:lpstr>Assessment must engage students in active tasks, e.g.:</vt:lpstr>
      <vt:lpstr>These and other slides are available on my website at http://sally-brown.net</vt:lpstr>
      <vt:lpstr>Useful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106</cp:revision>
  <dcterms:created xsi:type="dcterms:W3CDTF">2007-03-06T12:05:28Z</dcterms:created>
  <dcterms:modified xsi:type="dcterms:W3CDTF">2019-06-23T18:07:20Z</dcterms:modified>
</cp:coreProperties>
</file>