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9" r:id="rId3"/>
    <p:sldMasterId id="2147483811" r:id="rId4"/>
    <p:sldMasterId id="2147483813" r:id="rId5"/>
    <p:sldMasterId id="2147483815" r:id="rId6"/>
    <p:sldMasterId id="2147483817" r:id="rId7"/>
    <p:sldMasterId id="2147483819" r:id="rId8"/>
    <p:sldMasterId id="2147483821" r:id="rId9"/>
    <p:sldMasterId id="2147483823" r:id="rId10"/>
    <p:sldMasterId id="2147483825" r:id="rId11"/>
    <p:sldMasterId id="2147483827" r:id="rId12"/>
  </p:sldMasterIdLst>
  <p:notesMasterIdLst>
    <p:notesMasterId r:id="rId72"/>
  </p:notesMasterIdLst>
  <p:handoutMasterIdLst>
    <p:handoutMasterId r:id="rId73"/>
  </p:handoutMasterIdLst>
  <p:sldIdLst>
    <p:sldId id="420" r:id="rId13"/>
    <p:sldId id="839" r:id="rId14"/>
    <p:sldId id="847" r:id="rId15"/>
    <p:sldId id="848" r:id="rId16"/>
    <p:sldId id="849" r:id="rId17"/>
    <p:sldId id="840" r:id="rId18"/>
    <p:sldId id="850" r:id="rId19"/>
    <p:sldId id="805" r:id="rId20"/>
    <p:sldId id="485" r:id="rId21"/>
    <p:sldId id="487" r:id="rId22"/>
    <p:sldId id="733" r:id="rId23"/>
    <p:sldId id="856" r:id="rId24"/>
    <p:sldId id="705" r:id="rId25"/>
    <p:sldId id="656" r:id="rId26"/>
    <p:sldId id="727" r:id="rId27"/>
    <p:sldId id="684" r:id="rId28"/>
    <p:sldId id="851" r:id="rId29"/>
    <p:sldId id="669" r:id="rId30"/>
    <p:sldId id="488" r:id="rId31"/>
    <p:sldId id="833" r:id="rId32"/>
    <p:sldId id="834" r:id="rId33"/>
    <p:sldId id="852" r:id="rId34"/>
    <p:sldId id="626" r:id="rId35"/>
    <p:sldId id="857" r:id="rId36"/>
    <p:sldId id="675" r:id="rId37"/>
    <p:sldId id="673" r:id="rId38"/>
    <p:sldId id="666" r:id="rId39"/>
    <p:sldId id="667" r:id="rId40"/>
    <p:sldId id="256" r:id="rId41"/>
    <p:sldId id="257" r:id="rId42"/>
    <p:sldId id="853" r:id="rId43"/>
    <p:sldId id="814" r:id="rId44"/>
    <p:sldId id="444" r:id="rId45"/>
    <p:sldId id="818" r:id="rId46"/>
    <p:sldId id="815" r:id="rId47"/>
    <p:sldId id="817" r:id="rId48"/>
    <p:sldId id="674" r:id="rId49"/>
    <p:sldId id="816" r:id="rId50"/>
    <p:sldId id="854" r:id="rId51"/>
    <p:sldId id="841" r:id="rId52"/>
    <p:sldId id="688" r:id="rId53"/>
    <p:sldId id="680" r:id="rId54"/>
    <p:sldId id="681" r:id="rId55"/>
    <p:sldId id="682" r:id="rId56"/>
    <p:sldId id="683" r:id="rId57"/>
    <p:sldId id="686" r:id="rId58"/>
    <p:sldId id="685" r:id="rId59"/>
    <p:sldId id="689" r:id="rId60"/>
    <p:sldId id="796" r:id="rId61"/>
    <p:sldId id="846" r:id="rId62"/>
    <p:sldId id="797" r:id="rId63"/>
    <p:sldId id="798" r:id="rId64"/>
    <p:sldId id="820" r:id="rId65"/>
    <p:sldId id="799" r:id="rId66"/>
    <p:sldId id="800" r:id="rId67"/>
    <p:sldId id="801" r:id="rId68"/>
    <p:sldId id="802" r:id="rId69"/>
    <p:sldId id="803" r:id="rId70"/>
    <p:sldId id="804" r:id="rId71"/>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94333" autoAdjust="0"/>
  </p:normalViewPr>
  <p:slideViewPr>
    <p:cSldViewPr>
      <p:cViewPr varScale="1">
        <p:scale>
          <a:sx n="69" d="100"/>
          <a:sy n="69" d="100"/>
        </p:scale>
        <p:origin x="1152"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15144"/>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B92CFA9-88C9-45B4-85AD-FD67D300F702}" type="slidenum">
              <a:rPr lang="en-US" smtClean="0"/>
              <a:pPr/>
              <a:t>9</a:t>
            </a:fld>
            <a:endParaRPr lang="en-US"/>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ln/>
        </p:spPr>
        <p:txBody>
          <a:bodyPr/>
          <a:lstStyle/>
          <a:p>
            <a:pPr eaLnBrk="1" hangingPunct="1"/>
            <a:endParaRPr lang="en-US"/>
          </a:p>
        </p:txBody>
      </p:sp>
      <p:sp>
        <p:nvSpPr>
          <p:cNvPr id="61445"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D84E925-665F-4C66-B196-6E0239591013}" type="slidenum">
              <a:rPr lang="en-US" sz="1200"/>
              <a:pPr algn="r"/>
              <a:t>9</a:t>
            </a:fld>
            <a:endParaRPr lang="en-US" sz="1200"/>
          </a:p>
        </p:txBody>
      </p:sp>
    </p:spTree>
    <p:extLst>
      <p:ext uri="{BB962C8B-B14F-4D97-AF65-F5344CB8AC3E}">
        <p14:creationId xmlns:p14="http://schemas.microsoft.com/office/powerpoint/2010/main" val="27066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B05B98A-C0DE-41DD-8959-9A4D5FDEE361}" type="slidenum">
              <a:rPr lang="en-US" smtClean="0"/>
              <a:pPr/>
              <a:t>10</a:t>
            </a:fld>
            <a:endParaRPr lang="en-US"/>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eaLnBrk="1" hangingPunct="1"/>
            <a:endParaRPr lang="en-US"/>
          </a:p>
        </p:txBody>
      </p:sp>
      <p:sp>
        <p:nvSpPr>
          <p:cNvPr id="6349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EEDFF0F2-B7BB-4F03-8B33-97F5FCE13D2E}" type="slidenum">
              <a:rPr lang="en-US" sz="1200"/>
              <a:pPr algn="r"/>
              <a:t>10</a:t>
            </a:fld>
            <a:endParaRPr lang="en-US" sz="1200"/>
          </a:p>
        </p:txBody>
      </p:sp>
    </p:spTree>
    <p:extLst>
      <p:ext uri="{BB962C8B-B14F-4D97-AF65-F5344CB8AC3E}">
        <p14:creationId xmlns:p14="http://schemas.microsoft.com/office/powerpoint/2010/main" val="191213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12</a:t>
            </a:fld>
            <a:endParaRPr lang="en-US" dirty="0"/>
          </a:p>
        </p:txBody>
      </p:sp>
    </p:spTree>
    <p:extLst>
      <p:ext uri="{BB962C8B-B14F-4D97-AF65-F5344CB8AC3E}">
        <p14:creationId xmlns:p14="http://schemas.microsoft.com/office/powerpoint/2010/main" val="336336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13</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14</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23</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51</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18/06/2019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18/06/2019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18/06/2019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18/06/2019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5F11-79A2-4B73-B35C-0D11098EFD3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CF135C-8053-4E12-AFB7-49FF9479E7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EADD1F-FA90-46CD-B6DB-72820C42C4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996C48-4579-4CDC-A5DB-16B545A16C8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3643953-D038-48F2-9F65-AB3D64B7E4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1EB798C-BBF2-4DC7-8CC3-7AD2A536A6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0DB8D-FDD4-47EA-994F-0D529C6A972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43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8F05-55A7-43B1-8931-3B7C91A933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EE4222-7AEE-46AB-8D0E-996865A25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A450B-83BE-4269-95D6-B0B8090E18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996C48-4579-4CDC-A5DB-16B545A16C8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E5900F-3284-41D6-9988-2C45D7798E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9D37AC-7F6C-438E-B770-3755A54261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0DB8D-FDD4-47EA-994F-0D529C6A972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61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18/06/2019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18/06/2019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18/06/2019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18/06/2019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18/06/2019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18/06/2019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18/06/2019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59008-82F5-4DDB-8648-B8292A1663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695A1D-B9A5-4DBC-A2B1-C4F9D30F27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6ECF5-054E-455A-BA1C-E343B7C521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96C48-4579-4CDC-A5DB-16B545A16C87}" type="datetimeFigureOut">
              <a:rPr lang="en-GB" smtClean="0"/>
              <a:t>18/06/2019</a:t>
            </a:fld>
            <a:endParaRPr lang="en-GB"/>
          </a:p>
        </p:txBody>
      </p:sp>
      <p:sp>
        <p:nvSpPr>
          <p:cNvPr id="5" name="Footer Placeholder 4">
            <a:extLst>
              <a:ext uri="{FF2B5EF4-FFF2-40B4-BE49-F238E27FC236}">
                <a16:creationId xmlns:a16="http://schemas.microsoft.com/office/drawing/2014/main" id="{22118787-6C41-40B2-AD54-DBB1DB425A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D277C5-EC56-4C18-8001-1C84E1DB7A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DB8D-FDD4-47EA-994F-0D529C6A972A}" type="slidenum">
              <a:rPr lang="en-GB" smtClean="0"/>
              <a:t>‹#›</a:t>
            </a:fld>
            <a:endParaRPr lang="en-GB"/>
          </a:p>
        </p:txBody>
      </p:sp>
    </p:spTree>
    <p:extLst>
      <p:ext uri="{BB962C8B-B14F-4D97-AF65-F5344CB8AC3E}">
        <p14:creationId xmlns:p14="http://schemas.microsoft.com/office/powerpoint/2010/main" val="1550820198"/>
      </p:ext>
    </p:extLst>
  </p:cSld>
  <p:clrMap bg1="lt1" tx1="dk1" bg2="lt2" tx2="dk2" accent1="accent1" accent2="accent2" accent3="accent3" accent4="accent4" accent5="accent5" accent6="accent6" hlink="hlink" folHlink="folHlink"/>
  <p:sldLayoutIdLst>
    <p:sldLayoutId id="2147483828" r:id="rId1"/>
    <p:sldLayoutId id="21474838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18/06/2019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taff.napier.ac.uk/services/dlte/ENhance/Documents/Quick%20Guides/Activity%201%20The%20Biscuit%20Gam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954336"/>
          </a:xfrm>
          <a:noFill/>
        </p:spPr>
        <p:txBody>
          <a:bodyPr anchor="ctr"/>
          <a:lstStyle/>
          <a:p>
            <a:pPr algn="ctr"/>
            <a:r>
              <a:rPr lang="en-GB" sz="4000" dirty="0"/>
              <a:t>Fostering First-Year students’ engaging and retention through developing assessment and feedback</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European First Year Experience Conference</a:t>
            </a:r>
          </a:p>
          <a:p>
            <a:pPr algn="ctr" eaLnBrk="1" hangingPunct="1">
              <a:defRPr/>
            </a:pPr>
            <a:r>
              <a:rPr lang="en-GB" sz="2800" dirty="0">
                <a:solidFill>
                  <a:srgbClr val="00B050"/>
                </a:solidFill>
              </a:rPr>
              <a:t>Cork, June 18</a:t>
            </a:r>
            <a:r>
              <a:rPr lang="en-GB" sz="2800" baseline="30000" dirty="0">
                <a:solidFill>
                  <a:srgbClr val="00B050"/>
                </a:solidFill>
              </a:rPr>
              <a:t>th</a:t>
            </a:r>
            <a:r>
              <a:rPr lang="en-GB" sz="2800" dirty="0">
                <a:solidFill>
                  <a:srgbClr val="00B050"/>
                </a:solidFill>
              </a:rPr>
              <a:t> 2019: 12-1pm </a:t>
            </a:r>
          </a:p>
          <a:p>
            <a:pPr algn="ctr" eaLnBrk="1" hangingPunct="1">
              <a:defRPr/>
            </a:pPr>
            <a:r>
              <a:rPr lang="en-GB" b="1" dirty="0"/>
              <a:t>Sally Brown </a:t>
            </a:r>
            <a:r>
              <a:rPr lang="en-GB" dirty="0"/>
              <a:t>NTF, PFHEA, SFSEDA</a:t>
            </a:r>
            <a:endParaRPr lang="en-GB" b="1" dirty="0"/>
          </a:p>
          <a:p>
            <a:pPr algn="ctr" eaLnBrk="1" hangingPunct="1">
              <a:defRPr/>
            </a:pPr>
            <a:r>
              <a:rPr lang="en-GB" sz="2000" b="1" dirty="0"/>
              <a:t>@</a:t>
            </a:r>
            <a:r>
              <a:rPr lang="en-GB" sz="2000" b="1" dirty="0" err="1"/>
              <a:t>ProfSallyBrown</a:t>
            </a:r>
            <a:r>
              <a:rPr lang="en-GB" sz="2000" dirty="0"/>
              <a:t> 	</a:t>
            </a:r>
            <a:r>
              <a:rPr lang="en-GB" sz="2000" dirty="0">
                <a:hlinkClick r:id="rId3"/>
              </a:rPr>
              <a:t>http://sally-brown.net</a:t>
            </a:r>
            <a:r>
              <a:rPr lang="en-GB" sz="2000" dirty="0"/>
              <a:t> </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ormAutofit/>
          </a:bodyPr>
          <a:lstStyle/>
          <a:p>
            <a:pPr eaLnBrk="1" hangingPunct="1"/>
            <a:r>
              <a:rPr lang="en-US" dirty="0"/>
              <a:t>Orientation: choosing what we assess</a:t>
            </a:r>
          </a:p>
        </p:txBody>
      </p:sp>
      <p:sp>
        <p:nvSpPr>
          <p:cNvPr id="22531" name="Rectangle 3"/>
          <p:cNvSpPr>
            <a:spLocks noGrp="1" noChangeArrowheads="1"/>
          </p:cNvSpPr>
          <p:nvPr>
            <p:ph type="body" idx="4294967295"/>
          </p:nvPr>
        </p:nvSpPr>
        <p:spPr/>
        <p:txBody>
          <a:bodyPr/>
          <a:lstStyle/>
          <a:p>
            <a:pPr eaLnBrk="1" hangingPunct="1"/>
            <a:r>
              <a:rPr lang="en-US" dirty="0"/>
              <a:t>product or process?</a:t>
            </a:r>
          </a:p>
          <a:p>
            <a:pPr eaLnBrk="1" hangingPunct="1"/>
            <a:r>
              <a:rPr lang="en-US" dirty="0"/>
              <a:t>theory or practice (HE particularly)?</a:t>
            </a:r>
          </a:p>
          <a:p>
            <a:pPr eaLnBrk="1" hangingPunct="1"/>
            <a:r>
              <a:rPr lang="en-US" dirty="0"/>
              <a:t>knowledge, skills and attitude (all sectors)?</a:t>
            </a:r>
          </a:p>
          <a:p>
            <a:pPr eaLnBrk="1" hangingPunct="1"/>
            <a:r>
              <a:rPr lang="en-US" dirty="0"/>
              <a:t>subject knowledge or application?</a:t>
            </a:r>
          </a:p>
          <a:p>
            <a:pPr eaLnBrk="1" hangingPunct="1"/>
            <a:r>
              <a:rPr lang="en-US" dirty="0"/>
              <a:t>what we’ve always assessed?</a:t>
            </a:r>
          </a:p>
          <a:p>
            <a:pPr eaLnBrk="1" hangingPunct="1"/>
            <a:r>
              <a:rPr lang="en-US" dirty="0"/>
              <a:t>what it’s easy to assess?</a:t>
            </a:r>
          </a:p>
          <a:p>
            <a:pPr eaLnBrk="1" hangingPunct="1"/>
            <a:endParaRPr lang="en-US" dirty="0"/>
          </a:p>
          <a:p>
            <a:pPr marL="0" indent="0" eaLnBrk="1" hangingPunct="1">
              <a:buNone/>
            </a:pPr>
            <a:r>
              <a:rPr lang="en-US" dirty="0"/>
              <a:t>Because “Students can escape bad teaching but they can’t escape bad assessment” (Boud, 1995);</a:t>
            </a:r>
          </a:p>
          <a:p>
            <a:pPr marL="0" indent="0" eaLnBrk="1" hangingPunct="1">
              <a:buNone/>
            </a:pPr>
            <a:endParaRPr lang="en-US" dirty="0"/>
          </a:p>
        </p:txBody>
      </p:sp>
    </p:spTree>
    <p:extLst>
      <p:ext uri="{BB962C8B-B14F-4D97-AF65-F5344CB8AC3E}">
        <p14:creationId xmlns:p14="http://schemas.microsoft.com/office/powerpoint/2010/main" val="245839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blip>
          <a:srcRect/>
          <a:stretch>
            <a:fillRect/>
          </a:stretch>
        </p:blipFill>
        <p:spPr bwMode="auto">
          <a:xfrm>
            <a:off x="-409575" y="-214313"/>
            <a:ext cx="9553575" cy="6800851"/>
          </a:xfrm>
          <a:prstGeom prst="rect">
            <a:avLst/>
          </a:prstGeom>
          <a:noFill/>
          <a:ln w="9525">
            <a:noFill/>
            <a:miter lim="800000"/>
            <a:headEnd/>
            <a:tailEnd/>
          </a:ln>
        </p:spPr>
      </p:pic>
    </p:spTree>
    <p:extLst>
      <p:ext uri="{BB962C8B-B14F-4D97-AF65-F5344CB8AC3E}">
        <p14:creationId xmlns:p14="http://schemas.microsoft.com/office/powerpoint/2010/main" val="266663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to involve students as partners in assessment</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(Sadler, 2010)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3F94-7398-4199-A1D3-ED05D29A92F0}"/>
              </a:ext>
            </a:extLst>
          </p:cNvPr>
          <p:cNvSpPr>
            <a:spLocks noGrp="1"/>
          </p:cNvSpPr>
          <p:nvPr>
            <p:ph type="title"/>
          </p:nvPr>
        </p:nvSpPr>
        <p:spPr>
          <a:xfrm>
            <a:off x="722313" y="3140968"/>
            <a:ext cx="7772400" cy="2628007"/>
          </a:xfrm>
        </p:spPr>
        <p:txBody>
          <a:bodyPr/>
          <a:lstStyle/>
          <a:p>
            <a:r>
              <a:rPr lang="en-IE" dirty="0"/>
              <a:t>2. Alignment of assignments with learning outcomes so that students see the sense of what they are being asked to achieve</a:t>
            </a:r>
            <a:endParaRPr lang="en-GB" dirty="0"/>
          </a:p>
        </p:txBody>
      </p:sp>
      <p:sp>
        <p:nvSpPr>
          <p:cNvPr id="3" name="Text Placeholder 2">
            <a:extLst>
              <a:ext uri="{FF2B5EF4-FFF2-40B4-BE49-F238E27FC236}">
                <a16:creationId xmlns:a16="http://schemas.microsoft.com/office/drawing/2014/main" id="{6415E972-32FF-463F-8728-B98C34B7C01F}"/>
              </a:ext>
            </a:extLst>
          </p:cNvPr>
          <p:cNvSpPr>
            <a:spLocks noGrp="1"/>
          </p:cNvSpPr>
          <p:nvPr>
            <p:ph type="body" idx="1"/>
          </p:nvPr>
        </p:nvSpPr>
        <p:spPr>
          <a:xfrm>
            <a:off x="722313" y="1844825"/>
            <a:ext cx="7772400" cy="1152127"/>
          </a:xfrm>
        </p:spPr>
        <p:txBody>
          <a:bodyPr/>
          <a:lstStyle/>
          <a:p>
            <a:endParaRPr lang="en-GB" dirty="0"/>
          </a:p>
        </p:txBody>
      </p:sp>
    </p:spTree>
    <p:extLst>
      <p:ext uri="{BB962C8B-B14F-4D97-AF65-F5344CB8AC3E}">
        <p14:creationId xmlns:p14="http://schemas.microsoft.com/office/powerpoint/2010/main" val="13753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p:txBody>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i="1" dirty="0"/>
              <a:t>for</a:t>
            </a:r>
            <a:r>
              <a:rPr lang="en-GB" dirty="0"/>
              <a:t> rather than just </a:t>
            </a:r>
            <a:r>
              <a:rPr lang="en-GB" i="1" dirty="0"/>
              <a:t>of</a:t>
            </a:r>
            <a:r>
              <a:rPr lang="en-GB"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dirty="0"/>
          </a:p>
        </p:txBody>
      </p:sp>
    </p:spTree>
    <p:extLst>
      <p:ext uri="{BB962C8B-B14F-4D97-AF65-F5344CB8AC3E}">
        <p14:creationId xmlns:p14="http://schemas.microsoft.com/office/powerpoint/2010/main" val="353085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304708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p:txBody>
          <a:bodyPr/>
          <a:lstStyle/>
          <a:p>
            <a:r>
              <a:rPr lang="en-GB"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sally-brown.net;</a:t>
            </a:r>
          </a:p>
          <a:p>
            <a:r>
              <a:rPr lang="en-GB" dirty="0"/>
              <a:t>All, like everything I do, are open educational resources so use them with colleagues and students as you wish (except the images of people);</a:t>
            </a:r>
          </a:p>
          <a:p>
            <a:r>
              <a:rPr lang="en-GB" dirty="0"/>
              <a:t>There are far too many in the full presentation for us to use today: regard them like the bonus features on a DVD (or your homework!). I will select from them what I consider to be the most helpful as the session develops,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074737"/>
          </a:xfrm>
        </p:spPr>
        <p:txBody>
          <a:bodyPr/>
          <a:lstStyle/>
          <a:p>
            <a:r>
              <a:rPr lang="en-GB"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p:txBody>
          <a:bodyPr/>
          <a:lstStyle/>
          <a:p>
            <a:r>
              <a:rPr lang="en-GB" dirty="0"/>
              <a:t>Specific;</a:t>
            </a:r>
          </a:p>
          <a:p>
            <a:r>
              <a:rPr lang="en-GB" dirty="0"/>
              <a:t>Measurable;</a:t>
            </a:r>
          </a:p>
          <a:p>
            <a:r>
              <a:rPr lang="en-GB" dirty="0"/>
              <a:t>Achievable;</a:t>
            </a:r>
          </a:p>
          <a:p>
            <a:r>
              <a:rPr lang="en-GB" dirty="0"/>
              <a:t>Realistic;</a:t>
            </a:r>
          </a:p>
          <a:p>
            <a:r>
              <a:rPr lang="en-GB" dirty="0"/>
              <a:t>Time constrained?</a:t>
            </a:r>
          </a:p>
        </p:txBody>
      </p:sp>
    </p:spTree>
    <p:extLst>
      <p:ext uri="{BB962C8B-B14F-4D97-AF65-F5344CB8AC3E}">
        <p14:creationId xmlns:p14="http://schemas.microsoft.com/office/powerpoint/2010/main" val="60016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p:txBody>
          <a:bodyPr/>
          <a:lstStyle/>
          <a:p>
            <a:r>
              <a:rPr lang="en-GB" dirty="0"/>
              <a:t>VASCULAR learning outcomes help make assessment effective</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1124744"/>
            <a:ext cx="8784976" cy="5005388"/>
          </a:xfrm>
        </p:spPr>
        <p:txBody>
          <a:bodyPr/>
          <a:lstStyle/>
          <a:p>
            <a:r>
              <a:rPr lang="en-GB" sz="2000" dirty="0">
                <a:solidFill>
                  <a:srgbClr val="7030A0"/>
                </a:solidFill>
              </a:rPr>
              <a:t>Verifiable:</a:t>
            </a:r>
            <a:r>
              <a:rPr lang="en-GB" sz="2000" dirty="0"/>
              <a:t> Can we tell when they’ve been achieved? And can students?</a:t>
            </a:r>
          </a:p>
          <a:p>
            <a:r>
              <a:rPr lang="en-GB" sz="2000" dirty="0">
                <a:solidFill>
                  <a:srgbClr val="7030A0"/>
                </a:solidFill>
              </a:rPr>
              <a:t>Action orientated</a:t>
            </a:r>
            <a:r>
              <a:rPr lang="en-GB" sz="2000" dirty="0"/>
              <a:t>: Do they lead to real and useful activity?</a:t>
            </a:r>
          </a:p>
          <a:p>
            <a:r>
              <a:rPr lang="en-GB" sz="2000" dirty="0">
                <a:solidFill>
                  <a:srgbClr val="7030A0"/>
                </a:solidFill>
              </a:rPr>
              <a:t>Singular</a:t>
            </a:r>
            <a:r>
              <a:rPr lang="en-GB" sz="2000" dirty="0"/>
              <a:t>: i.e. not portmanteau outcomes combining two or more into one, making it difficult to assess if differently achieved, but readily </a:t>
            </a:r>
            <a:r>
              <a:rPr lang="en-GB" sz="2000" dirty="0" err="1"/>
              <a:t>matchable</a:t>
            </a:r>
            <a:r>
              <a:rPr lang="en-GB" sz="2000" dirty="0"/>
              <a:t> to student work produced?</a:t>
            </a:r>
          </a:p>
          <a:p>
            <a:r>
              <a:rPr lang="en-GB" sz="2000" dirty="0">
                <a:solidFill>
                  <a:srgbClr val="7030A0"/>
                </a:solidFill>
              </a:rPr>
              <a:t>Constructively aligned</a:t>
            </a:r>
            <a:r>
              <a:rPr lang="en-GB" sz="2000" dirty="0"/>
              <a:t>? (Biggs and Tang, 2011) so that there is clear alignment between aims (What do students need to be able to know and do?), what is taught/ learned, how these are assessed and evaluated);</a:t>
            </a:r>
          </a:p>
          <a:p>
            <a:r>
              <a:rPr lang="en-GB" sz="2000" dirty="0">
                <a:solidFill>
                  <a:srgbClr val="7030A0"/>
                </a:solidFill>
              </a:rPr>
              <a:t>Understandable</a:t>
            </a:r>
            <a:r>
              <a:rPr lang="en-GB" sz="2000" dirty="0"/>
              <a:t> i.e. using language codes that are meaningful to all stakeholders?</a:t>
            </a:r>
          </a:p>
          <a:p>
            <a:r>
              <a:rPr lang="en-GB" sz="2000" dirty="0">
                <a:solidFill>
                  <a:srgbClr val="7030A0"/>
                </a:solidFill>
              </a:rPr>
              <a:t>Level-appropriate</a:t>
            </a:r>
            <a:r>
              <a:rPr lang="en-GB" sz="2000" dirty="0"/>
              <a:t>? Suitable and differentiable between1</a:t>
            </a:r>
            <a:r>
              <a:rPr lang="en-GB" sz="2000" baseline="30000" dirty="0"/>
              <a:t>st</a:t>
            </a:r>
            <a:r>
              <a:rPr lang="en-GB" sz="2000" dirty="0"/>
              <a:t> year, 2</a:t>
            </a:r>
            <a:r>
              <a:rPr lang="en-GB" sz="2000" baseline="30000" dirty="0"/>
              <a:t>nd</a:t>
            </a:r>
            <a:r>
              <a:rPr lang="en-GB" sz="2000" dirty="0"/>
              <a:t> year, 3</a:t>
            </a:r>
            <a:r>
              <a:rPr lang="en-GB" sz="2000" baseline="30000" dirty="0"/>
              <a:t>rd</a:t>
            </a:r>
            <a:r>
              <a:rPr lang="en-GB" sz="2000" dirty="0"/>
              <a:t> year, Masters, other PG? </a:t>
            </a:r>
          </a:p>
          <a:p>
            <a:r>
              <a:rPr lang="en-GB" sz="2000" dirty="0">
                <a:solidFill>
                  <a:srgbClr val="7030A0"/>
                </a:solidFill>
              </a:rPr>
              <a:t>Affective-inclusive</a:t>
            </a:r>
            <a:r>
              <a:rPr lang="en-GB" sz="2000" dirty="0"/>
              <a:t> i.e. not just covering actions but capabilities in the affective domain?</a:t>
            </a:r>
          </a:p>
          <a:p>
            <a:r>
              <a:rPr lang="en-GB" sz="2000" dirty="0">
                <a:solidFill>
                  <a:srgbClr val="7030A0"/>
                </a:solidFill>
              </a:rPr>
              <a:t>Regularly reviewed? </a:t>
            </a:r>
            <a:r>
              <a:rPr lang="en-GB" sz="2000" dirty="0"/>
              <a:t>Not just stuck in history and always fit-for-purpose</a:t>
            </a:r>
            <a:r>
              <a:rPr lang="en-GB" sz="2000" dirty="0">
                <a:solidFill>
                  <a:srgbClr val="7030A0"/>
                </a:solidFill>
              </a:rPr>
              <a:t>.</a:t>
            </a:r>
          </a:p>
          <a:p>
            <a:endParaRPr lang="en-GB" dirty="0"/>
          </a:p>
        </p:txBody>
      </p:sp>
    </p:spTree>
    <p:extLst>
      <p:ext uri="{BB962C8B-B14F-4D97-AF65-F5344CB8AC3E}">
        <p14:creationId xmlns:p14="http://schemas.microsoft.com/office/powerpoint/2010/main" val="110368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C622-9220-4575-9C15-06B7B84F7F43}"/>
              </a:ext>
            </a:extLst>
          </p:cNvPr>
          <p:cNvSpPr>
            <a:spLocks noGrp="1"/>
          </p:cNvSpPr>
          <p:nvPr>
            <p:ph type="title"/>
          </p:nvPr>
        </p:nvSpPr>
        <p:spPr>
          <a:xfrm>
            <a:off x="722313" y="2420888"/>
            <a:ext cx="7772400" cy="3348087"/>
          </a:xfrm>
        </p:spPr>
        <p:txBody>
          <a:bodyPr/>
          <a:lstStyle/>
          <a:p>
            <a:r>
              <a:rPr lang="en-IE" dirty="0"/>
              <a:t>3. Activities (e.g. games and fun tasks) to promote a better understanding of what students need to do to be successful in assignments</a:t>
            </a:r>
            <a:endParaRPr lang="en-GB" dirty="0"/>
          </a:p>
        </p:txBody>
      </p:sp>
      <p:sp>
        <p:nvSpPr>
          <p:cNvPr id="3" name="Text Placeholder 2">
            <a:extLst>
              <a:ext uri="{FF2B5EF4-FFF2-40B4-BE49-F238E27FC236}">
                <a16:creationId xmlns:a16="http://schemas.microsoft.com/office/drawing/2014/main" id="{7CEA93BD-4C3F-48FC-AE95-E07B0AB27C1C}"/>
              </a:ext>
            </a:extLst>
          </p:cNvPr>
          <p:cNvSpPr>
            <a:spLocks noGrp="1"/>
          </p:cNvSpPr>
          <p:nvPr>
            <p:ph type="body" idx="1"/>
          </p:nvPr>
        </p:nvSpPr>
        <p:spPr>
          <a:xfrm>
            <a:off x="722313" y="764705"/>
            <a:ext cx="7772400" cy="1440159"/>
          </a:xfrm>
        </p:spPr>
        <p:txBody>
          <a:bodyPr/>
          <a:lstStyle/>
          <a:p>
            <a:endParaRPr lang="en-GB" dirty="0"/>
          </a:p>
        </p:txBody>
      </p:sp>
    </p:spTree>
    <p:extLst>
      <p:ext uri="{BB962C8B-B14F-4D97-AF65-F5344CB8AC3E}">
        <p14:creationId xmlns:p14="http://schemas.microsoft.com/office/powerpoint/2010/main" val="277409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CB60-BCDA-4B09-AA70-0A7703CDC43D}"/>
              </a:ext>
            </a:extLst>
          </p:cNvPr>
          <p:cNvSpPr>
            <a:spLocks noGrp="1"/>
          </p:cNvSpPr>
          <p:nvPr>
            <p:ph type="title"/>
          </p:nvPr>
        </p:nvSpPr>
        <p:spPr/>
        <p:txBody>
          <a:bodyPr/>
          <a:lstStyle/>
          <a:p>
            <a:r>
              <a:rPr lang="en-GB" dirty="0"/>
              <a:t>We can do this for example in the first-year by:</a:t>
            </a:r>
          </a:p>
        </p:txBody>
      </p:sp>
      <p:sp>
        <p:nvSpPr>
          <p:cNvPr id="3" name="Content Placeholder 2">
            <a:extLst>
              <a:ext uri="{FF2B5EF4-FFF2-40B4-BE49-F238E27FC236}">
                <a16:creationId xmlns:a16="http://schemas.microsoft.com/office/drawing/2014/main" id="{CA126ADC-5A56-4F0F-BAFC-5A49A2F1460C}"/>
              </a:ext>
            </a:extLst>
          </p:cNvPr>
          <p:cNvSpPr>
            <a:spLocks noGrp="1"/>
          </p:cNvSpPr>
          <p:nvPr>
            <p:ph idx="1"/>
          </p:nvPr>
        </p:nvSpPr>
        <p:spPr/>
        <p:txBody>
          <a:bodyPr/>
          <a:lstStyle/>
          <a:p>
            <a:r>
              <a:rPr lang="en-GB" dirty="0"/>
              <a:t>Using games and other light-hearted activities; e.g. cat game, biscuit game see </a:t>
            </a:r>
            <a:r>
              <a:rPr lang="en-GB" dirty="0">
                <a:hlinkClick r:id="rId2"/>
              </a:rPr>
              <a:t>https://staff.napier.ac.uk/services/dlte/ENhance/Documents/Quick%20Guides/Activity%201%20The%20Biscuit%20Game.pdf</a:t>
            </a:r>
            <a:endParaRPr lang="en-GB" dirty="0"/>
          </a:p>
          <a:p>
            <a:r>
              <a:rPr lang="en-GB" dirty="0"/>
              <a:t>Enabling students to see examples of completed work, for example, dissertations and projects;</a:t>
            </a:r>
          </a:p>
          <a:p>
            <a:r>
              <a:rPr lang="en-GB" dirty="0"/>
              <a:t>Using detailed briefings to guide early stage students in what to expect in a higher education assignment;</a:t>
            </a:r>
          </a:p>
          <a:p>
            <a:r>
              <a:rPr lang="en-GB" dirty="0"/>
              <a:t>Involving students in discussing exemplars, comments in text and ‘expanded text’ model answers;</a:t>
            </a:r>
          </a:p>
          <a:p>
            <a:r>
              <a:rPr lang="en-GB" dirty="0"/>
              <a:t>Providing then with detailed in-text comments to review.</a:t>
            </a:r>
          </a:p>
          <a:p>
            <a:endParaRPr lang="en-GB" dirty="0"/>
          </a:p>
        </p:txBody>
      </p:sp>
    </p:spTree>
    <p:extLst>
      <p:ext uri="{BB962C8B-B14F-4D97-AF65-F5344CB8AC3E}">
        <p14:creationId xmlns:p14="http://schemas.microsoft.com/office/powerpoint/2010/main" val="118150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62879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85ED-5876-483C-A651-2A46B668B23C}"/>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An activity for staff on building a briefing activity</a:t>
            </a:r>
          </a:p>
        </p:txBody>
      </p:sp>
      <p:sp>
        <p:nvSpPr>
          <p:cNvPr id="3" name="Content Placeholder 2">
            <a:extLst>
              <a:ext uri="{FF2B5EF4-FFF2-40B4-BE49-F238E27FC236}">
                <a16:creationId xmlns:a16="http://schemas.microsoft.com/office/drawing/2014/main" id="{9B09D8E0-2DFB-4D1C-9527-5BC110641EAF}"/>
              </a:ext>
            </a:extLst>
          </p:cNvPr>
          <p:cNvSpPr>
            <a:spLocks noGrp="1"/>
          </p:cNvSpPr>
          <p:nvPr>
            <p:ph idx="1"/>
          </p:nvPr>
        </p:nvSpPr>
        <p:spPr/>
        <p:txBody>
          <a:bodyPr/>
          <a:lstStyle/>
          <a:p>
            <a:pPr marL="0" indent="0">
              <a:buNone/>
            </a:pPr>
            <a:r>
              <a:rPr lang="en-GB" sz="2800" dirty="0"/>
              <a:t>Imagine this is an early assignment for a First-Year undergraduate cohort;</a:t>
            </a:r>
          </a:p>
          <a:p>
            <a:r>
              <a:rPr lang="en-GB" sz="2800" dirty="0"/>
              <a:t>In groups, list some essential components of an effective assignment brief;</a:t>
            </a:r>
          </a:p>
          <a:p>
            <a:r>
              <a:rPr lang="en-GB" sz="2800" dirty="0"/>
              <a:t>Discuss how your briefings would be different if these were Final Year UGs or PG students;</a:t>
            </a:r>
          </a:p>
          <a:p>
            <a:r>
              <a:rPr lang="en-GB" sz="2800" dirty="0"/>
              <a:t>Use this activity to help you build a checklist of what to include in your future briefings.</a:t>
            </a:r>
          </a:p>
        </p:txBody>
      </p:sp>
    </p:spTree>
    <p:extLst>
      <p:ext uri="{BB962C8B-B14F-4D97-AF65-F5344CB8AC3E}">
        <p14:creationId xmlns:p14="http://schemas.microsoft.com/office/powerpoint/2010/main" val="114317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83901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1</a:t>
            </a:r>
            <a:r>
              <a:rPr lang="en-GB" sz="3200" baseline="30000" dirty="0"/>
              <a:t>st</a:t>
            </a:r>
            <a:r>
              <a:rPr lang="en-GB" sz="3200" dirty="0"/>
              <a:t>-year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297042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59EB93B-9DED-4A14-A06E-9349FA1568F7}"/>
              </a:ext>
            </a:extLst>
          </p:cNvPr>
          <p:cNvPicPr>
            <a:picLocks noChangeAspect="1"/>
          </p:cNvPicPr>
          <p:nvPr/>
        </p:nvPicPr>
        <p:blipFill rotWithShape="1">
          <a:blip r:embed="rId2">
            <a:extLst>
              <a:ext uri="{28A0092B-C50C-407E-A947-70E740481C1C}">
                <a14:useLocalDpi xmlns:a14="http://schemas.microsoft.com/office/drawing/2010/main" val="0"/>
              </a:ext>
            </a:extLst>
          </a:blip>
          <a:srcRect l="11613" r="18495" b="4122"/>
          <a:stretch/>
        </p:blipFill>
        <p:spPr>
          <a:xfrm rot="5400000">
            <a:off x="1275736" y="-1157746"/>
            <a:ext cx="6592529" cy="9144002"/>
          </a:xfrm>
          <a:prstGeom prst="rect">
            <a:avLst/>
          </a:prstGeom>
        </p:spPr>
      </p:pic>
    </p:spTree>
    <p:extLst>
      <p:ext uri="{BB962C8B-B14F-4D97-AF65-F5344CB8AC3E}">
        <p14:creationId xmlns:p14="http://schemas.microsoft.com/office/powerpoint/2010/main" val="408565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8DA4-FAEF-485E-B5F6-9B42C7F9DB4A}"/>
              </a:ext>
            </a:extLst>
          </p:cNvPr>
          <p:cNvSpPr>
            <a:spLocks noGrp="1"/>
          </p:cNvSpPr>
          <p:nvPr>
            <p:ph type="title"/>
          </p:nvPr>
        </p:nvSpPr>
        <p:spPr/>
        <p:txBody>
          <a:bodyPr/>
          <a:lstStyle/>
          <a:p>
            <a:r>
              <a:rPr lang="en-GB" dirty="0"/>
              <a:t>Rationale</a:t>
            </a:r>
          </a:p>
        </p:txBody>
      </p:sp>
      <p:sp>
        <p:nvSpPr>
          <p:cNvPr id="3" name="Content Placeholder 2">
            <a:extLst>
              <a:ext uri="{FF2B5EF4-FFF2-40B4-BE49-F238E27FC236}">
                <a16:creationId xmlns:a16="http://schemas.microsoft.com/office/drawing/2014/main" id="{5B3BF813-A751-4CD1-BA49-AABFCBD62790}"/>
              </a:ext>
            </a:extLst>
          </p:cNvPr>
          <p:cNvSpPr>
            <a:spLocks noGrp="1"/>
          </p:cNvSpPr>
          <p:nvPr>
            <p:ph idx="1"/>
          </p:nvPr>
        </p:nvSpPr>
        <p:spPr/>
        <p:txBody>
          <a:bodyPr/>
          <a:lstStyle/>
          <a:p>
            <a:pPr marL="0" indent="0">
              <a:buNone/>
            </a:pPr>
            <a:r>
              <a:rPr lang="en-IE" dirty="0"/>
              <a:t>This session focuses on ways in which enhancing assessment and feedback practice can improve the overall student experience by diminishing anxiety and uncertainty, and building self-efficacy. We will explore five ways in which staff in a variety of roles working with First-Year students can significantly improve students' understanding of the assessment practices and approaches they are likely to encounter in HEIs, aiming to improve clarity, constructive alignment, learning by doing, authenticity and the means by which students are supported in taking note of and using feedback and feed-forward</a:t>
            </a:r>
            <a:endParaRPr lang="en-GB" dirty="0"/>
          </a:p>
          <a:p>
            <a:endParaRPr lang="en-GB" dirty="0"/>
          </a:p>
        </p:txBody>
      </p:sp>
    </p:spTree>
    <p:extLst>
      <p:ext uri="{BB962C8B-B14F-4D97-AF65-F5344CB8AC3E}">
        <p14:creationId xmlns:p14="http://schemas.microsoft.com/office/powerpoint/2010/main" val="3534740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57D533C-F071-48F6-870D-3CC508878B16}"/>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4732" r="2097" b="14409"/>
          <a:stretch/>
        </p:blipFill>
        <p:spPr>
          <a:xfrm>
            <a:off x="12237" y="1"/>
            <a:ext cx="9125801" cy="6858000"/>
          </a:xfrm>
          <a:prstGeom prst="rect">
            <a:avLst/>
          </a:prstGeom>
        </p:spPr>
      </p:pic>
    </p:spTree>
    <p:extLst>
      <p:ext uri="{BB962C8B-B14F-4D97-AF65-F5344CB8AC3E}">
        <p14:creationId xmlns:p14="http://schemas.microsoft.com/office/powerpoint/2010/main" val="380778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49DF-E3D9-478A-AA50-A3E3113DF53F}"/>
              </a:ext>
            </a:extLst>
          </p:cNvPr>
          <p:cNvSpPr>
            <a:spLocks noGrp="1"/>
          </p:cNvSpPr>
          <p:nvPr>
            <p:ph type="title"/>
          </p:nvPr>
        </p:nvSpPr>
        <p:spPr/>
        <p:txBody>
          <a:bodyPr/>
          <a:lstStyle/>
          <a:p>
            <a:r>
              <a:rPr lang="en-IE" dirty="0"/>
              <a:t>4. Authenticity of assessment activities</a:t>
            </a:r>
            <a:endParaRPr lang="en-GB" dirty="0"/>
          </a:p>
        </p:txBody>
      </p:sp>
      <p:sp>
        <p:nvSpPr>
          <p:cNvPr id="3" name="Text Placeholder 2">
            <a:extLst>
              <a:ext uri="{FF2B5EF4-FFF2-40B4-BE49-F238E27FC236}">
                <a16:creationId xmlns:a16="http://schemas.microsoft.com/office/drawing/2014/main" id="{BE5D322E-F311-4C75-9341-FA7C418AA140}"/>
              </a:ext>
            </a:extLst>
          </p:cNvPr>
          <p:cNvSpPr>
            <a:spLocks noGrp="1"/>
          </p:cNvSpPr>
          <p:nvPr>
            <p:ph type="body" idx="1"/>
          </p:nvPr>
        </p:nvSpPr>
        <p:spPr/>
        <p:txBody>
          <a:bodyPr/>
          <a:lstStyle/>
          <a:p>
            <a:r>
              <a:rPr lang="en-GB" dirty="0"/>
              <a:t>Going beyond traditional assessment formats</a:t>
            </a:r>
          </a:p>
        </p:txBody>
      </p:sp>
    </p:spTree>
    <p:extLst>
      <p:ext uri="{BB962C8B-B14F-4D97-AF65-F5344CB8AC3E}">
        <p14:creationId xmlns:p14="http://schemas.microsoft.com/office/powerpoint/2010/main" val="269733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p:txBody>
          <a:bodyPr/>
          <a:lstStyle/>
          <a:p>
            <a:r>
              <a:rPr lang="en-GB"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dirty="0"/>
              <a:t>At least 80% of higher education assessment in most countries uses three main forms:</a:t>
            </a:r>
          </a:p>
          <a:p>
            <a:r>
              <a:rPr lang="en-GB" dirty="0"/>
              <a:t>Unseen time constrained exams of some sort;</a:t>
            </a:r>
          </a:p>
          <a:p>
            <a:r>
              <a:rPr lang="en-GB" dirty="0"/>
              <a:t>Essays where students respond to a stimulus question or title;</a:t>
            </a:r>
          </a:p>
          <a:p>
            <a:r>
              <a:rPr lang="en-GB" dirty="0"/>
              <a:t>Reports of some kind.</a:t>
            </a:r>
          </a:p>
          <a:p>
            <a:endParaRPr lang="en-GB" dirty="0"/>
          </a:p>
          <a:p>
            <a:pPr marL="0" indent="0">
              <a:buNone/>
            </a:pPr>
            <a:r>
              <a:rPr lang="en-GB" dirty="0"/>
              <a:t>Multiple-choice tests are also widely used in many nations.</a:t>
            </a:r>
          </a:p>
          <a:p>
            <a:endParaRPr lang="en-GB" dirty="0"/>
          </a:p>
          <a:p>
            <a:pPr marL="0" indent="0">
              <a:buNone/>
            </a:pPr>
            <a:r>
              <a:rPr lang="en-GB"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2013726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1473413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8525-E1B0-4956-B5DA-0F3725E63142}"/>
              </a:ext>
            </a:extLst>
          </p:cNvPr>
          <p:cNvSpPr>
            <a:spLocks noGrp="1"/>
          </p:cNvSpPr>
          <p:nvPr>
            <p:ph type="title"/>
          </p:nvPr>
        </p:nvSpPr>
        <p:spPr>
          <a:xfrm>
            <a:off x="722313" y="2204864"/>
            <a:ext cx="7772400" cy="3564111"/>
          </a:xfrm>
        </p:spPr>
        <p:txBody>
          <a:bodyPr/>
          <a:lstStyle/>
          <a:p>
            <a:r>
              <a:rPr lang="en-IE" dirty="0"/>
              <a:t>5. Anticipatory and timely feedback (e.g. using briefings, rehearsals and exemplars) so students can realistically judge the quality of their own work prior to submitting it</a:t>
            </a:r>
            <a:br>
              <a:rPr lang="en-GB" dirty="0"/>
            </a:br>
            <a:endParaRPr lang="en-GB" dirty="0"/>
          </a:p>
        </p:txBody>
      </p:sp>
      <p:sp>
        <p:nvSpPr>
          <p:cNvPr id="3" name="Text Placeholder 2">
            <a:extLst>
              <a:ext uri="{FF2B5EF4-FFF2-40B4-BE49-F238E27FC236}">
                <a16:creationId xmlns:a16="http://schemas.microsoft.com/office/drawing/2014/main" id="{2F2EAB4C-0173-4B1D-9435-31871198FA69}"/>
              </a:ext>
            </a:extLst>
          </p:cNvPr>
          <p:cNvSpPr>
            <a:spLocks noGrp="1"/>
          </p:cNvSpPr>
          <p:nvPr>
            <p:ph type="body" idx="1"/>
          </p:nvPr>
        </p:nvSpPr>
        <p:spPr>
          <a:xfrm>
            <a:off x="722313" y="842791"/>
            <a:ext cx="7772400" cy="1146049"/>
          </a:xfrm>
        </p:spPr>
        <p:txBody>
          <a:bodyPr/>
          <a:lstStyle/>
          <a:p>
            <a:endParaRPr lang="en-GB" dirty="0"/>
          </a:p>
        </p:txBody>
      </p:sp>
    </p:spTree>
    <p:extLst>
      <p:ext uri="{BB962C8B-B14F-4D97-AF65-F5344CB8AC3E}">
        <p14:creationId xmlns:p14="http://schemas.microsoft.com/office/powerpoint/2010/main" val="229546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9404-430B-4C57-965A-FA1E33DB65F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4163FC-3D96-4A78-B4D7-5A4C66E8B8F3}"/>
              </a:ext>
            </a:extLst>
          </p:cNvPr>
          <p:cNvSpPr>
            <a:spLocks noGrp="1"/>
          </p:cNvSpPr>
          <p:nvPr>
            <p:ph idx="1"/>
          </p:nvPr>
        </p:nvSpPr>
        <p:spPr/>
        <p:txBody>
          <a:bodyPr/>
          <a:lstStyle/>
          <a:p>
            <a:r>
              <a:rPr lang="en-IE" dirty="0"/>
              <a:t>Assessment is the crucial locus of interaction between students and the Higher Education Institutions and can be the ‘make-or-break’ element of the first-year experience. </a:t>
            </a:r>
          </a:p>
          <a:p>
            <a:r>
              <a:rPr lang="en-IE" dirty="0"/>
              <a:t>Yorke and Longden (2004) tell us that students who drop out are most likely to do so in the first year, and that the end of the first six weeks of the first semester of the first year, when students are submitting their first assignments, is a flash point for students feeling that higher education isn’t for them. </a:t>
            </a:r>
          </a:p>
          <a:p>
            <a:r>
              <a:rPr lang="en-IE" dirty="0"/>
              <a:t>This workshop will propose five areas in which assessment literacy can be fostered within programmes as a means of fostering engagement and supporting those potentially dropping-out. </a:t>
            </a:r>
            <a:endParaRPr lang="en-GB" dirty="0"/>
          </a:p>
        </p:txBody>
      </p:sp>
    </p:spTree>
    <p:extLst>
      <p:ext uri="{BB962C8B-B14F-4D97-AF65-F5344CB8AC3E}">
        <p14:creationId xmlns:p14="http://schemas.microsoft.com/office/powerpoint/2010/main" val="155412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0"/>
            <a:ext cx="7886700" cy="529389"/>
          </a:xfrm>
        </p:spPr>
        <p:txBody>
          <a:bodyPr>
            <a:normAutofit/>
          </a:bodyPr>
          <a:lstStyle/>
          <a:p>
            <a:pPr algn="ctr"/>
            <a:r>
              <a:rPr lang="en-GB" dirty="0">
                <a:latin typeface="+mn-lt"/>
              </a:rPr>
              <a:t>Feedback</a:t>
            </a: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332657"/>
            <a:ext cx="8162425" cy="6525344"/>
          </a:xfrm>
        </p:spPr>
        <p:txBody>
          <a:bodyPr>
            <a:noAutofit/>
          </a:bodyPr>
          <a:lstStyle/>
          <a:p>
            <a:pPr marL="176213" indent="-176213">
              <a:buNone/>
            </a:pPr>
            <a:r>
              <a:rPr lang="en-US" sz="2400" b="1" dirty="0"/>
              <a:t>F</a:t>
            </a:r>
            <a:r>
              <a:rPr lang="en-US" sz="2400" dirty="0"/>
              <a:t>ormative, helping to shape and improve future performances, that is Feed-forward;</a:t>
            </a:r>
            <a:endParaRPr lang="en-GB" sz="2400" dirty="0"/>
          </a:p>
          <a:p>
            <a:pPr marL="176213" indent="-176213">
              <a:buNone/>
            </a:pPr>
            <a:r>
              <a:rPr lang="en-US" sz="2400" b="1" dirty="0"/>
              <a:t>E</a:t>
            </a:r>
            <a:r>
              <a:rPr lang="en-US" sz="2400" dirty="0"/>
              <a:t>nergising: helping students to feel motivated and inclined to work towards Enhancement;</a:t>
            </a:r>
            <a:endParaRPr lang="en-GB" sz="2400" dirty="0"/>
          </a:p>
          <a:p>
            <a:pPr marL="176213" indent="-176213">
              <a:buNone/>
            </a:pPr>
            <a:r>
              <a:rPr lang="en-US" sz="2400" b="1" dirty="0"/>
              <a:t>E</a:t>
            </a:r>
            <a:r>
              <a:rPr lang="en-US" sz="2400" dirty="0"/>
              <a:t>fficient: enabling you to maximise your helpful commentary while minimising your Effort;</a:t>
            </a:r>
            <a:endParaRPr lang="en-GB" sz="2400" dirty="0"/>
          </a:p>
          <a:p>
            <a:pPr marL="176213" indent="-176213">
              <a:buNone/>
            </a:pPr>
            <a:r>
              <a:rPr lang="en-US" sz="2400" b="1" dirty="0"/>
              <a:t>D</a:t>
            </a:r>
            <a:r>
              <a:rPr lang="en-US" sz="2400" dirty="0"/>
              <a:t>ialogic, involving interaction with and between students, plus Developmental comments;</a:t>
            </a:r>
            <a:endParaRPr lang="en-GB" sz="2400" dirty="0"/>
          </a:p>
          <a:p>
            <a:pPr marL="176213" indent="-176213">
              <a:buNone/>
            </a:pPr>
            <a:r>
              <a:rPr lang="en-US" sz="2400" b="1" dirty="0"/>
              <a:t>B</a:t>
            </a:r>
            <a:r>
              <a:rPr lang="en-US" sz="2400" dirty="0"/>
              <a:t>enevolent: students should Believe you have their Best interests at heart;</a:t>
            </a:r>
            <a:endParaRPr lang="en-GB" sz="2400" dirty="0"/>
          </a:p>
          <a:p>
            <a:pPr marL="176213" indent="-176213">
              <a:buNone/>
            </a:pPr>
            <a:r>
              <a:rPr lang="en-US" sz="2400" b="1" dirty="0"/>
              <a:t>A</a:t>
            </a:r>
            <a:r>
              <a:rPr lang="en-US" sz="2400" dirty="0"/>
              <a:t>ction-orientated: that is leading students to Actually Advancing their Achievement;</a:t>
            </a:r>
            <a:endParaRPr lang="en-GB" sz="2400" dirty="0"/>
          </a:p>
          <a:p>
            <a:pPr marL="176213" indent="-176213">
              <a:buNone/>
            </a:pPr>
            <a:r>
              <a:rPr lang="en-US" sz="2400" b="1" dirty="0"/>
              <a:t>C</a:t>
            </a:r>
            <a:r>
              <a:rPr lang="en-US" sz="2400" dirty="0"/>
              <a:t>onstructive rather than destructive, taking note of the affective impact of our Comments;</a:t>
            </a:r>
            <a:endParaRPr lang="en-GB" sz="2400" dirty="0"/>
          </a:p>
          <a:p>
            <a:pPr marL="176213" indent="-176213">
              <a:buNone/>
            </a:pPr>
            <a:r>
              <a:rPr lang="en-US" sz="2400" b="1" dirty="0"/>
              <a:t>K</a:t>
            </a:r>
            <a:r>
              <a:rPr lang="en-US" sz="2400" dirty="0"/>
              <a:t>indly: when putting across tough messages, we need to remember the affective impact. 		(Sally Brown, 2019)</a:t>
            </a:r>
            <a:endParaRPr lang="en-GB" sz="2400" dirty="0"/>
          </a:p>
          <a:p>
            <a:pPr marL="0" indent="0">
              <a:buNone/>
            </a:pPr>
            <a:r>
              <a:rPr lang="en-US" sz="2400" dirty="0"/>
              <a:t> </a:t>
            </a:r>
            <a:endParaRPr lang="en-GB" sz="2400" dirty="0"/>
          </a:p>
          <a:p>
            <a:pPr marL="0" indent="0">
              <a:buNone/>
            </a:pPr>
            <a:endParaRPr lang="en-GB" sz="2400" dirty="0"/>
          </a:p>
        </p:txBody>
      </p:sp>
    </p:spTree>
    <p:extLst>
      <p:ext uri="{BB962C8B-B14F-4D97-AF65-F5344CB8AC3E}">
        <p14:creationId xmlns:p14="http://schemas.microsoft.com/office/powerpoint/2010/main" val="2654255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better use of feedback </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412875"/>
            <a:ext cx="8363271" cy="4789488"/>
          </a:xfrm>
        </p:spPr>
        <p:txBody>
          <a:bodyPr/>
          <a:lstStyle/>
          <a:p>
            <a:pPr lvl="0"/>
            <a:r>
              <a:rPr lang="en-GB" dirty="0"/>
              <a:t>Emphasise early on the importance to students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(Hounsell,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curriculum design, delivery and assessment practices?</a:t>
            </a:r>
          </a:p>
          <a:p>
            <a:r>
              <a:rPr lang="en-GB" sz="2800" dirty="0"/>
              <a:t>Thinking about the teams you work with, are there ways in which you could use ideas from today’s session to make your curriculum more authentic?</a:t>
            </a:r>
          </a:p>
          <a:p>
            <a:r>
              <a:rPr lang="en-GB" sz="2800" dirty="0"/>
              <a:t>How could your influence impact more widely on colleagues across the university? And what can the university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FFC0-DEE4-44BF-AA06-DFF37D60FE2B}"/>
              </a:ext>
            </a:extLst>
          </p:cNvPr>
          <p:cNvSpPr>
            <a:spLocks noGrp="1"/>
          </p:cNvSpPr>
          <p:nvPr>
            <p:ph type="title"/>
          </p:nvPr>
        </p:nvSpPr>
        <p:spPr/>
        <p:txBody>
          <a:bodyPr/>
          <a:lstStyle/>
          <a:p>
            <a:r>
              <a:rPr lang="en-GB" dirty="0"/>
              <a:t>In this session, participants with have opportunities to consider</a:t>
            </a:r>
          </a:p>
        </p:txBody>
      </p:sp>
      <p:sp>
        <p:nvSpPr>
          <p:cNvPr id="3" name="Content Placeholder 2">
            <a:extLst>
              <a:ext uri="{FF2B5EF4-FFF2-40B4-BE49-F238E27FC236}">
                <a16:creationId xmlns:a16="http://schemas.microsoft.com/office/drawing/2014/main" id="{815BDFF3-13EA-49D1-9AA0-0D25BCBC1C7D}"/>
              </a:ext>
            </a:extLst>
          </p:cNvPr>
          <p:cNvSpPr>
            <a:spLocks noGrp="1"/>
          </p:cNvSpPr>
          <p:nvPr>
            <p:ph idx="1"/>
          </p:nvPr>
        </p:nvSpPr>
        <p:spPr/>
        <p:txBody>
          <a:bodyPr/>
          <a:lstStyle/>
          <a:p>
            <a:pPr lvl="0"/>
            <a:r>
              <a:rPr lang="en-IE" dirty="0"/>
              <a:t>Articulation of the diverse purposes of assessment;</a:t>
            </a:r>
            <a:endParaRPr lang="en-GB" dirty="0"/>
          </a:p>
          <a:p>
            <a:pPr lvl="0"/>
            <a:r>
              <a:rPr lang="en-IE" dirty="0"/>
              <a:t>Alignment of assignments with learning outcomes so that students see the sense of what they are being asked to achieve;</a:t>
            </a:r>
            <a:endParaRPr lang="en-GB" dirty="0"/>
          </a:p>
          <a:p>
            <a:pPr lvl="0"/>
            <a:r>
              <a:rPr lang="en-IE" dirty="0"/>
              <a:t>Activities (e.g. games and fun tasks) to promote a better understanding of what students need to do to be successful in assignments;</a:t>
            </a:r>
            <a:endParaRPr lang="en-GB" dirty="0"/>
          </a:p>
          <a:p>
            <a:pPr lvl="0"/>
            <a:r>
              <a:rPr lang="en-IE" dirty="0"/>
              <a:t>Authenticity of assessment activities;</a:t>
            </a:r>
            <a:endParaRPr lang="en-GB" dirty="0"/>
          </a:p>
          <a:p>
            <a:pPr lvl="0"/>
            <a:r>
              <a:rPr lang="en-IE" dirty="0"/>
              <a:t>Anticipatory and timely feedback (e.g. using briefings, rehearsals and exemplars) so students can realistically judge the quality of their own work prior to submitting it</a:t>
            </a:r>
            <a:endParaRPr lang="en-GB" dirty="0"/>
          </a:p>
          <a:p>
            <a:endParaRPr lang="en-GB" dirty="0"/>
          </a:p>
        </p:txBody>
      </p:sp>
    </p:spTree>
    <p:extLst>
      <p:ext uri="{BB962C8B-B14F-4D97-AF65-F5344CB8AC3E}">
        <p14:creationId xmlns:p14="http://schemas.microsoft.com/office/powerpoint/2010/main" val="1372488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19800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p:spPr>
        <p:txBody>
          <a:bodyPr/>
          <a:lstStyle/>
          <a:p>
            <a:r>
              <a:rPr lang="en-GB" dirty="0"/>
              <a:t>Useful references: 2</a:t>
            </a:r>
          </a:p>
        </p:txBody>
      </p:sp>
      <p:sp>
        <p:nvSpPr>
          <p:cNvPr id="3" name="Content Placeholder 2"/>
          <p:cNvSpPr>
            <a:spLocks noGrp="1"/>
          </p:cNvSpPr>
          <p:nvPr>
            <p:ph idx="1"/>
          </p:nvPr>
        </p:nvSpPr>
        <p:spPr>
          <a:xfrm>
            <a:off x="452002" y="681932"/>
            <a:ext cx="8229600" cy="6053829"/>
          </a:xfrm>
        </p:spPr>
        <p:txBody>
          <a:bodyPr/>
          <a:lstStyle/>
          <a:p>
            <a:r>
              <a:rPr lang="en-GB" sz="2200" dirty="0"/>
              <a:t>Brown, S. (2012) Assimilate compendium, Leeds, Leeds Met Press</a:t>
            </a:r>
          </a:p>
          <a:p>
            <a:r>
              <a:rPr lang="en-GB" sz="2200" dirty="0"/>
              <a:t>Brown, S. (2012) ‘What are the perceived differences between assessing at Masters level and undergraduate level assessment? Some findings from an NTFS–funded project’ Innovations in Education and Teaching International, forthcoming</a:t>
            </a:r>
          </a:p>
          <a:p>
            <a:r>
              <a:rPr lang="en-GB" sz="2200" dirty="0"/>
              <a:t>Brown, S., </a:t>
            </a:r>
            <a:r>
              <a:rPr lang="en-GB" sz="2200" dirty="0" err="1"/>
              <a:t>Deignan</a:t>
            </a:r>
            <a:r>
              <a:rPr lang="en-GB" sz="2200" dirty="0"/>
              <a:t>, T. Race, P. and Priestley, J. (2012) ‘Assessing students at Masters Level: learning points for Educational Developers’ Educational Developments, SEDA, Birmingham.</a:t>
            </a:r>
          </a:p>
          <a:p>
            <a:r>
              <a:rPr lang="en-GB" sz="2200" dirty="0"/>
              <a:t>Brown, S (2012) ‘Diverse and innovative assessment at Masters Level: alternatives to conventional written assignments’ in AISHE-J: The All Ireland Journal of Teaching and Learning in Higher Education Vol 4, No 2.</a:t>
            </a:r>
          </a:p>
          <a:p>
            <a:r>
              <a:rPr lang="en-GB" sz="2200" dirty="0"/>
              <a:t>Brown, S. (2014) </a:t>
            </a:r>
            <a:r>
              <a:rPr lang="en-GB" sz="2200" i="1" dirty="0"/>
              <a:t>Learning, teaching and assessment in higher education: global perspectives</a:t>
            </a:r>
            <a:r>
              <a:rPr lang="en-GB" sz="22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p:spPr>
        <p:txBody>
          <a:bodyPr/>
          <a:lstStyle/>
          <a:p>
            <a:r>
              <a:rPr lang="en-GB"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4</a:t>
            </a:r>
          </a:p>
        </p:txBody>
      </p:sp>
      <p:sp>
        <p:nvSpPr>
          <p:cNvPr id="3" name="Content Placeholder 2"/>
          <p:cNvSpPr>
            <a:spLocks noGrp="1"/>
          </p:cNvSpPr>
          <p:nvPr>
            <p:ph idx="1"/>
          </p:nvPr>
        </p:nvSpPr>
        <p:spPr>
          <a:xfrm>
            <a:off x="468313" y="930729"/>
            <a:ext cx="8229600" cy="5271634"/>
          </a:xfrm>
        </p:spPr>
        <p:txBody>
          <a:bodyPr/>
          <a:lstStyle/>
          <a:p>
            <a:r>
              <a:rPr lang="en-US" sz="2200" dirty="0"/>
              <a:t>Carless, D., </a:t>
            </a:r>
            <a:r>
              <a:rPr lang="en-US" sz="2200" dirty="0" err="1"/>
              <a:t>Joughin</a:t>
            </a:r>
            <a:r>
              <a:rPr lang="en-US" sz="2200" dirty="0"/>
              <a:t>, G., </a:t>
            </a:r>
            <a:r>
              <a:rPr lang="en-US" sz="2200" dirty="0" err="1"/>
              <a:t>Ngar</a:t>
            </a:r>
            <a:r>
              <a:rPr lang="en-US" sz="2200" dirty="0"/>
              <a:t>-Fun Liu </a:t>
            </a:r>
            <a:r>
              <a:rPr lang="en-US" sz="2200" i="1" dirty="0"/>
              <a:t>et al</a:t>
            </a:r>
            <a:r>
              <a:rPr lang="en-US" sz="2200" dirty="0"/>
              <a:t> (2006) </a:t>
            </a:r>
            <a:r>
              <a:rPr lang="en-US" sz="2200" i="1" dirty="0"/>
              <a:t>How Assessment supports learning: Learning orientated assessment in action </a:t>
            </a:r>
            <a:r>
              <a:rPr lang="en-US" sz="2200" dirty="0"/>
              <a:t>Hong Kong: Hong Kong University Press.</a:t>
            </a:r>
            <a:endParaRPr lang="en-GB" sz="2200" dirty="0"/>
          </a:p>
          <a:p>
            <a:r>
              <a:rPr lang="en-GB" sz="2200" dirty="0"/>
              <a:t>Carroll, J. and Ryan, J. (2005) </a:t>
            </a:r>
            <a:r>
              <a:rPr lang="en-GB" sz="2200" i="1" dirty="0"/>
              <a:t>Teaching International students: improving learning for all. </a:t>
            </a:r>
            <a:r>
              <a:rPr lang="en-GB" sz="2200" dirty="0"/>
              <a:t>London: Routledge SEDA series.</a:t>
            </a:r>
          </a:p>
          <a:p>
            <a:r>
              <a:rPr lang="en-GB" sz="2200" dirty="0"/>
              <a:t>Crooks, T. (1988) </a:t>
            </a:r>
            <a:r>
              <a:rPr lang="en-GB" sz="2200" i="1" dirty="0"/>
              <a:t>Assessing student performance, </a:t>
            </a:r>
            <a:r>
              <a:rPr lang="en-GB" sz="2200" dirty="0"/>
              <a:t>HERDSA Green Guide No 8 HERDSA (reprinted 1994).</a:t>
            </a:r>
          </a:p>
          <a:p>
            <a:r>
              <a:rPr lang="en-GB" sz="2200" dirty="0" err="1"/>
              <a:t>Crosling</a:t>
            </a:r>
            <a:r>
              <a:rPr lang="en-GB" sz="2200" dirty="0"/>
              <a:t>, G., Thomas, L. and </a:t>
            </a:r>
            <a:r>
              <a:rPr lang="en-GB" sz="2200" dirty="0" err="1"/>
              <a:t>Heagney</a:t>
            </a:r>
            <a:r>
              <a:rPr lang="en-GB" sz="2200" dirty="0"/>
              <a:t>, M. (2008) </a:t>
            </a:r>
            <a:r>
              <a:rPr lang="en-GB" sz="2200" i="1" dirty="0"/>
              <a:t>Improving student retention in Higher Education,</a:t>
            </a:r>
            <a:r>
              <a:rPr lang="en-GB" sz="2200" dirty="0"/>
              <a:t> London and New York: Routledge. </a:t>
            </a:r>
          </a:p>
          <a:p>
            <a:r>
              <a:rPr lang="en-GB" sz="2200" dirty="0" err="1"/>
              <a:t>Falchikov</a:t>
            </a:r>
            <a:r>
              <a:rPr lang="en-GB" sz="2200" dirty="0"/>
              <a:t>, N. (2004) </a:t>
            </a:r>
            <a:r>
              <a:rPr lang="en-GB" sz="2200" i="1" dirty="0"/>
              <a:t>Improving Assessment through Student Involvement: Practical Solutions for Aiding Learning in Higher and Further Education,</a:t>
            </a:r>
            <a:r>
              <a:rPr lang="en-GB" sz="2200" dirty="0"/>
              <a:t> London: Routledge.</a:t>
            </a:r>
          </a:p>
          <a:p>
            <a:r>
              <a:rPr lang="en-GB" sz="2200" dirty="0"/>
              <a:t>Kay, J., Dunne, E. and Hutchinson, J., (2010). Rethinking the values of higher education-students as change agents?.</a:t>
            </a:r>
          </a:p>
        </p:txBody>
      </p:sp>
    </p:spTree>
    <p:extLst>
      <p:ext uri="{BB962C8B-B14F-4D97-AF65-F5344CB8AC3E}">
        <p14:creationId xmlns:p14="http://schemas.microsoft.com/office/powerpoint/2010/main" val="3501115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642466"/>
          </a:xfrm>
        </p:spPr>
        <p:txBody>
          <a:bodyPr/>
          <a:lstStyle/>
          <a:p>
            <a:r>
              <a:rPr lang="en-GB" dirty="0"/>
              <a:t>Useful references: 5</a:t>
            </a:r>
          </a:p>
        </p:txBody>
      </p:sp>
      <p:sp>
        <p:nvSpPr>
          <p:cNvPr id="3" name="Content Placeholder 2"/>
          <p:cNvSpPr>
            <a:spLocks noGrp="1"/>
          </p:cNvSpPr>
          <p:nvPr>
            <p:ph idx="1"/>
          </p:nvPr>
        </p:nvSpPr>
        <p:spPr>
          <a:xfrm>
            <a:off x="468313" y="764705"/>
            <a:ext cx="8229600" cy="5971055"/>
          </a:xfrm>
        </p:spPr>
        <p:txBody>
          <a:bodyPr/>
          <a:lstStyle/>
          <a:p>
            <a:r>
              <a:rPr lang="en-GB" sz="2200" dirty="0"/>
              <a:t>Gibbs, G. (1999) </a:t>
            </a:r>
            <a:r>
              <a:rPr lang="en-GB" sz="2200" i="1" dirty="0"/>
              <a:t>Using assessment strategically to change the way students learn</a:t>
            </a:r>
            <a:r>
              <a:rPr lang="en-GB" sz="2200" dirty="0"/>
              <a:t>, in Brown S. &amp; </a:t>
            </a:r>
            <a:r>
              <a:rPr lang="en-GB" sz="2200" dirty="0" err="1"/>
              <a:t>Glasner</a:t>
            </a:r>
            <a:r>
              <a:rPr lang="en-GB" sz="2200" dirty="0"/>
              <a:t>, A. (eds.), </a:t>
            </a:r>
            <a:r>
              <a:rPr lang="en-GB" sz="2200" i="1" dirty="0"/>
              <a:t>Assessment Matters in Higher Education: Choosing and Using Diverse Approaches, </a:t>
            </a:r>
            <a:r>
              <a:rPr lang="en-GB" sz="2200" dirty="0"/>
              <a:t>Maidenhead: SRHE/Open University Press.</a:t>
            </a:r>
          </a:p>
          <a:p>
            <a:r>
              <a:rPr lang="en-GB" sz="2200" dirty="0"/>
              <a:t>Higher Education Academy (2012) </a:t>
            </a:r>
            <a:r>
              <a:rPr lang="en-GB" sz="2200" i="1" dirty="0"/>
              <a:t>A marked improvement; transforming assessment in higher education</a:t>
            </a:r>
            <a:r>
              <a:rPr lang="en-GB" sz="2200" dirty="0"/>
              <a:t>, York: HEA.</a:t>
            </a:r>
          </a:p>
          <a:p>
            <a:r>
              <a:rPr lang="en-GB" sz="2200" dirty="0" err="1"/>
              <a:t>Hounsell</a:t>
            </a:r>
            <a:r>
              <a:rPr lang="en-GB" sz="2200" dirty="0"/>
              <a:t>, D. (2008). The trouble with feedback: New challenges, emerging strategies, </a:t>
            </a:r>
            <a:r>
              <a:rPr lang="en-GB" sz="2200" i="1" dirty="0"/>
              <a:t>Interchange, Spring</a:t>
            </a:r>
            <a:r>
              <a:rPr lang="en-GB" sz="2200" dirty="0"/>
              <a:t>, Accessed at </a:t>
            </a:r>
            <a:r>
              <a:rPr lang="en-GB" sz="2200" u="sng" dirty="0">
                <a:hlinkClick r:id="rId2"/>
              </a:rPr>
              <a:t>www.tla.ed.ac.uk/interchange</a:t>
            </a:r>
            <a:r>
              <a:rPr lang="en-GB" sz="2200" dirty="0"/>
              <a:t>.</a:t>
            </a:r>
          </a:p>
          <a:p>
            <a:r>
              <a:rPr lang="en-GB" sz="2200" dirty="0"/>
              <a:t>Knight, P. and Yorke, M. (2003) </a:t>
            </a:r>
            <a:r>
              <a:rPr lang="en-GB" sz="2200" i="1" dirty="0"/>
              <a:t>Assessment, learning and employability</a:t>
            </a:r>
            <a:r>
              <a:rPr lang="en-GB" sz="2200" dirty="0"/>
              <a:t> Maidenhead, UK: SRHE/Open University Press. </a:t>
            </a:r>
          </a:p>
          <a:p>
            <a:r>
              <a:rPr lang="en-GB" sz="2200" dirty="0"/>
              <a:t>Kotze, T.G. and Du Plessis, P.J., (2003) Students as “co-producers” of education: a proposed model of student socialisation and participation at tertiary institutions. </a:t>
            </a:r>
            <a:r>
              <a:rPr lang="en-GB" sz="2200" i="1" dirty="0"/>
              <a:t>Quality assurance in education</a:t>
            </a:r>
            <a:r>
              <a:rPr lang="en-GB" sz="2200" dirty="0"/>
              <a:t>, </a:t>
            </a:r>
            <a:r>
              <a:rPr lang="en-GB" sz="2200" i="1" dirty="0"/>
              <a:t>11</a:t>
            </a:r>
            <a:r>
              <a:rPr lang="en-GB" sz="2200" dirty="0"/>
              <a:t>(4), pp.186-201.</a:t>
            </a:r>
          </a:p>
        </p:txBody>
      </p:sp>
    </p:spTree>
    <p:extLst>
      <p:ext uri="{BB962C8B-B14F-4D97-AF65-F5344CB8AC3E}">
        <p14:creationId xmlns:p14="http://schemas.microsoft.com/office/powerpoint/2010/main" val="3652854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err="1"/>
              <a:t>Lizzio</a:t>
            </a:r>
            <a:r>
              <a:rPr lang="en-GB" dirty="0"/>
              <a:t>, A., 2011. The student lifecycle: An integrative framework for guiding practice. </a:t>
            </a:r>
            <a:r>
              <a:rPr lang="en-GB" i="1" dirty="0"/>
              <a:t>Brisbane: Griffith University</a:t>
            </a:r>
            <a:r>
              <a:rPr lang="en-GB" dirty="0"/>
              <a:t>.</a:t>
            </a:r>
          </a:p>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a:xfrm>
            <a:off x="457200" y="1196975"/>
            <a:ext cx="8229600" cy="4789488"/>
          </a:xfrm>
        </p:spPr>
        <p:txBody>
          <a:bodyPr/>
          <a:lstStyle/>
          <a:p>
            <a:r>
              <a:rPr lang="en-GB" dirty="0"/>
              <a:t>Morgan, M. ed., 2013. </a:t>
            </a:r>
            <a:r>
              <a:rPr lang="en-GB" i="1" dirty="0"/>
              <a:t>Improving the student experience: A practical guide for universities and colleges</a:t>
            </a:r>
            <a:r>
              <a:rPr lang="en-GB" dirty="0"/>
              <a:t>. Routledge.</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9</a:t>
            </a:r>
          </a:p>
        </p:txBody>
      </p:sp>
      <p:sp>
        <p:nvSpPr>
          <p:cNvPr id="3" name="Content Placeholder 2"/>
          <p:cNvSpPr>
            <a:spLocks noGrp="1"/>
          </p:cNvSpPr>
          <p:nvPr>
            <p:ph idx="1"/>
          </p:nvPr>
        </p:nvSpPr>
        <p:spPr>
          <a:xfrm>
            <a:off x="460451" y="1231327"/>
            <a:ext cx="8229600" cy="4789488"/>
          </a:xfrm>
        </p:spPr>
        <p:txBody>
          <a:bodyPr/>
          <a:lstStyle/>
          <a:p>
            <a:pPr eaLnBrk="1" hangingPunct="1"/>
            <a:r>
              <a:rPr lang="en-GB"/>
              <a:t>Ryan</a:t>
            </a:r>
            <a:r>
              <a:rPr lang="en-GB" dirty="0"/>
              <a:t>,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US" dirty="0"/>
              <a:t>Sambell, K, Brown, S and Graham, L. (2017) </a:t>
            </a:r>
            <a:r>
              <a:rPr lang="en-US" i="1" dirty="0"/>
              <a:t>Professionalism in Practice: Key directions in higher education: Learning, Teaching and Assessment, </a:t>
            </a:r>
            <a:r>
              <a:rPr lang="en-US" dirty="0"/>
              <a:t>Basingstoke: Palgrave-Macmillan.</a:t>
            </a:r>
          </a:p>
          <a:p>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284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4216-34B6-4D81-BEFA-DD06CC96C616}"/>
              </a:ext>
            </a:extLst>
          </p:cNvPr>
          <p:cNvSpPr>
            <a:spLocks noGrp="1"/>
          </p:cNvSpPr>
          <p:nvPr>
            <p:ph type="title"/>
          </p:nvPr>
        </p:nvSpPr>
        <p:spPr/>
        <p:txBody>
          <a:bodyPr/>
          <a:lstStyle/>
          <a:p>
            <a:r>
              <a:rPr lang="en-IE" dirty="0"/>
              <a:t>1. Articulation of the diverse purposes of assessment</a:t>
            </a:r>
            <a:br>
              <a:rPr lang="en-GB" dirty="0"/>
            </a:br>
            <a:endParaRPr lang="en-GB" dirty="0"/>
          </a:p>
        </p:txBody>
      </p:sp>
      <p:sp>
        <p:nvSpPr>
          <p:cNvPr id="3" name="Text Placeholder 2">
            <a:extLst>
              <a:ext uri="{FF2B5EF4-FFF2-40B4-BE49-F238E27FC236}">
                <a16:creationId xmlns:a16="http://schemas.microsoft.com/office/drawing/2014/main" id="{BF6968A7-E701-4CD5-B65A-6B52CB24EBCE}"/>
              </a:ext>
            </a:extLst>
          </p:cNvPr>
          <p:cNvSpPr>
            <a:spLocks noGrp="1"/>
          </p:cNvSpPr>
          <p:nvPr>
            <p:ph type="body" idx="1"/>
          </p:nvPr>
        </p:nvSpPr>
        <p:spPr/>
        <p:txBody>
          <a:bodyPr/>
          <a:lstStyle/>
          <a:p>
            <a:r>
              <a:rPr lang="en-GB" dirty="0"/>
              <a:t>Assessment should be formative, informative, developmental and remediable.</a:t>
            </a:r>
          </a:p>
          <a:p>
            <a:endParaRPr lang="en-GB" dirty="0"/>
          </a:p>
        </p:txBody>
      </p:sp>
    </p:spTree>
    <p:extLst>
      <p:ext uri="{BB962C8B-B14F-4D97-AF65-F5344CB8AC3E}">
        <p14:creationId xmlns:p14="http://schemas.microsoft.com/office/powerpoint/2010/main" val="332616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9"/>
            <a:ext cx="7543800" cy="642466"/>
          </a:xfrm>
        </p:spPr>
        <p:txBody>
          <a:bodyPr/>
          <a:lstStyle/>
          <a:p>
            <a:r>
              <a:rPr lang="en-GB" dirty="0"/>
              <a:t>Overall purposes of assessment include:</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68313" y="1196752"/>
            <a:ext cx="8229600" cy="5005611"/>
          </a:xfrm>
        </p:spPr>
        <p:txBody>
          <a:bodyPr/>
          <a:lstStyle/>
          <a:p>
            <a:pPr eaLnBrk="1" hangingPunct="1"/>
            <a:r>
              <a:rPr lang="en-US" sz="2000" dirty="0"/>
              <a:t>Assessment that is meaningful to students which can provide them with a framework for activity;</a:t>
            </a:r>
          </a:p>
          <a:p>
            <a:pPr eaLnBrk="1" hangingPunct="1"/>
            <a:r>
              <a:rPr lang="en-US" sz="2000" dirty="0"/>
              <a:t>Where assessment is fully part of the learning process and integrated within it, the act of being assessed can help students to make sense of their learning, </a:t>
            </a:r>
            <a:r>
              <a:rPr lang="en-GB" sz="2000" dirty="0"/>
              <a:t>Ensuring that assessment is </a:t>
            </a:r>
            <a:r>
              <a:rPr lang="en-GB" sz="2000" i="1" dirty="0"/>
              <a:t>for</a:t>
            </a:r>
            <a:r>
              <a:rPr lang="en-GB" sz="2000" dirty="0"/>
              <a:t> not just </a:t>
            </a:r>
            <a:r>
              <a:rPr lang="en-GB" sz="2000" i="1" dirty="0"/>
              <a:t>of</a:t>
            </a:r>
            <a:r>
              <a:rPr lang="en-GB" sz="2000" dirty="0"/>
              <a:t> learning;</a:t>
            </a:r>
            <a:endParaRPr lang="en-US" sz="2000" dirty="0"/>
          </a:p>
          <a:p>
            <a:r>
              <a:rPr lang="en-GB" sz="2000" dirty="0"/>
              <a:t>Building students' assessment literacy and enables them better to understand how criteria and assessment practices work;</a:t>
            </a:r>
          </a:p>
          <a:p>
            <a:r>
              <a:rPr lang="en-GB" sz="2000" dirty="0"/>
              <a:t>Fostering approaches to feedback that mean students take good note of and use the comments and advice provided by their assessors</a:t>
            </a:r>
          </a:p>
          <a:p>
            <a:r>
              <a:rPr lang="en-GB" sz="2000" dirty="0"/>
              <a:t>Helping universities and colleagues make decisions about award levels/grades;</a:t>
            </a:r>
          </a:p>
          <a:p>
            <a:r>
              <a:rPr lang="en-GB" sz="2000" dirty="0"/>
              <a:t>Providing data for institutional, regional, national and international metrics and supporting quality assurance and enhancement.</a:t>
            </a:r>
          </a:p>
          <a:p>
            <a:endParaRPr lang="en-GB" sz="2000" dirty="0"/>
          </a:p>
          <a:p>
            <a:endParaRPr lang="en-GB" dirty="0"/>
          </a:p>
        </p:txBody>
      </p:sp>
    </p:spTree>
    <p:extLst>
      <p:ext uri="{BB962C8B-B14F-4D97-AF65-F5344CB8AC3E}">
        <p14:creationId xmlns:p14="http://schemas.microsoft.com/office/powerpoint/2010/main" val="114896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304801"/>
            <a:ext cx="7848600" cy="112393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Purposes: the reasons for assessment: </a:t>
            </a:r>
            <a:br>
              <a:rPr lang="en-US" dirty="0"/>
            </a:br>
            <a:r>
              <a:rPr lang="en-US" dirty="0"/>
              <a:t>as programme level may include:</a:t>
            </a:r>
          </a:p>
        </p:txBody>
      </p:sp>
      <p:sp>
        <p:nvSpPr>
          <p:cNvPr id="20483" name="Rectangle 3"/>
          <p:cNvSpPr>
            <a:spLocks noGrp="1" noChangeArrowheads="1"/>
          </p:cNvSpPr>
          <p:nvPr>
            <p:ph type="body" idx="4294967295"/>
          </p:nvPr>
        </p:nvSpPr>
        <p:spPr>
          <a:xfrm>
            <a:off x="467544" y="1484784"/>
            <a:ext cx="7685856" cy="4992216"/>
          </a:xfrm>
          <a:noFill/>
        </p:spPr>
        <p:txBody>
          <a:bodyPr lIns="92075" tIns="46038" rIns="92075" bIns="46038"/>
          <a:lstStyle/>
          <a:p>
            <a:pPr eaLnBrk="1" hangingPunct="1"/>
            <a:r>
              <a:rPr lang="en-US" sz="2600" dirty="0"/>
              <a:t>Enabling students to get the measure of their achievement and helping consolidate their learning;</a:t>
            </a:r>
          </a:p>
          <a:p>
            <a:pPr eaLnBrk="1" hangingPunct="1"/>
            <a:r>
              <a:rPr lang="en-US" sz="2600" dirty="0"/>
              <a:t>Providing feedback so they can improve and remedy any deficiencies;</a:t>
            </a:r>
          </a:p>
          <a:p>
            <a:pPr eaLnBrk="1" hangingPunct="1"/>
            <a:r>
              <a:rPr lang="en-US" sz="2600" dirty="0"/>
              <a:t>Motivating students to engage in their learning;</a:t>
            </a:r>
          </a:p>
          <a:p>
            <a:pPr eaLnBrk="1" hangingPunct="1"/>
            <a:r>
              <a:rPr lang="en-US" sz="2600" dirty="0"/>
              <a:t>Providing them with opportunities to relate theory and practice;</a:t>
            </a:r>
          </a:p>
          <a:p>
            <a:pPr eaLnBrk="1" hangingPunct="1"/>
            <a:r>
              <a:rPr lang="en-US" sz="2600" dirty="0"/>
              <a:t>Helping students make sensible choices about option alternatives and directions for further study;</a:t>
            </a:r>
          </a:p>
          <a:p>
            <a:pPr eaLnBrk="1" hangingPunct="1"/>
            <a:r>
              <a:rPr lang="en-US" sz="2600" dirty="0"/>
              <a:t>Demonstrating student employability and fitness-to-practice.</a:t>
            </a:r>
          </a:p>
          <a:p>
            <a:pPr eaLnBrk="1" hangingPunct="1"/>
            <a:endParaRPr lang="en-US" sz="2600" dirty="0"/>
          </a:p>
        </p:txBody>
      </p:sp>
    </p:spTree>
    <p:extLst>
      <p:ext uri="{BB962C8B-B14F-4D97-AF65-F5344CB8AC3E}">
        <p14:creationId xmlns:p14="http://schemas.microsoft.com/office/powerpoint/2010/main" val="4099150433"/>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4780</Words>
  <Application>Microsoft Office PowerPoint</Application>
  <PresentationFormat>On-screen Show (4:3)</PresentationFormat>
  <Paragraphs>268</Paragraphs>
  <Slides>59</Slides>
  <Notes>8</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59</vt:i4>
      </vt:variant>
    </vt:vector>
  </HeadingPairs>
  <TitlesOfParts>
    <vt:vector size="78" baseType="lpstr">
      <vt:lpstr>Arial</vt:lpstr>
      <vt:lpstr>Arial Rounded MT Bold</vt:lpstr>
      <vt:lpstr>Calibri</vt:lpstr>
      <vt:lpstr>Calibri Light</vt:lpstr>
      <vt:lpstr>Comic Sans MS</vt:lpstr>
      <vt:lpstr>Tahoma</vt:lpstr>
      <vt:lpstr>Wingdings</vt:lpstr>
      <vt:lpstr>LeedsMet template</vt:lpstr>
      <vt:lpstr>101_Custom Design</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Office Theme</vt:lpstr>
      <vt:lpstr>Fostering First-Year students’ engaging and retention through developing assessment and feedback </vt:lpstr>
      <vt:lpstr>A note about the slides</vt:lpstr>
      <vt:lpstr>Rationale</vt:lpstr>
      <vt:lpstr>PowerPoint Presentation</vt:lpstr>
      <vt:lpstr>In this session, participants with have opportunities to consider</vt:lpstr>
      <vt:lpstr>PowerPoint Presentation</vt:lpstr>
      <vt:lpstr>1. Articulation of the diverse purposes of assessment </vt:lpstr>
      <vt:lpstr>Overall purposes of assessment include:</vt:lpstr>
      <vt:lpstr>Purposes: the reasons for assessment:  as programme level may include:</vt:lpstr>
      <vt:lpstr>Orientation: choosing what we assess</vt:lpstr>
      <vt:lpstr>For any assessment activity, we need to be clear about:</vt:lpstr>
      <vt:lpstr>PowerPoint Presentation</vt:lpstr>
      <vt:lpstr>Formative and summative assessment</vt:lpstr>
      <vt:lpstr>Underpinning premises for A4L</vt:lpstr>
      <vt:lpstr>PowerPoint Presentation</vt:lpstr>
      <vt:lpstr>The importance of dialogic feedback to involve students as partners in assessment</vt:lpstr>
      <vt:lpstr>2. Alignment of assignments with learning outcomes so that students see the sense of what they are being asked to achieve</vt:lpstr>
      <vt:lpstr>Designing assessment as a central part of curriculum design</vt:lpstr>
      <vt:lpstr>PowerPoint Presentation</vt:lpstr>
      <vt:lpstr>Are your learning outcomes SMART or VASCULAR? The usual ‘requirements’ are that they be:</vt:lpstr>
      <vt:lpstr>VASCULAR learning outcomes help make assessment effective</vt:lpstr>
      <vt:lpstr>3. Activities (e.g. games and fun tasks) to promote a better understanding of what students need to do to be successful in assignments</vt:lpstr>
      <vt:lpstr>Assessment literacy: students do better if they can: </vt:lpstr>
      <vt:lpstr>We can do this for example in the first-year by:</vt:lpstr>
      <vt:lpstr>Essential components of an effective assignment brief I would suggest include:</vt:lpstr>
      <vt:lpstr>An activity for staff on building a briefing activity</vt:lpstr>
      <vt:lpstr>What are exemplars, and how can we use them productively?</vt:lpstr>
      <vt:lpstr>Exemplars can enable 1st-year students to:</vt:lpstr>
      <vt:lpstr>PowerPoint Presentation</vt:lpstr>
      <vt:lpstr>PowerPoint Presentation</vt:lpstr>
      <vt:lpstr>4. Authenticity of assessment activities</vt:lpstr>
      <vt:lpstr>What do we mean by ‘traditional assessment formats’? </vt:lpstr>
      <vt:lpstr>PowerPoint Presentation</vt:lpstr>
      <vt:lpstr>We often assess what is easy to assess, or proxies of what’s been learned, rather than the learning itself</vt:lpstr>
      <vt:lpstr>Authentic assessment: what are the principal benefits for stakeholders?</vt:lpstr>
      <vt:lpstr>Wiggins (1990) says assessment can be regarded as authentic if we can draw valid inferences about quality from the work students produce</vt:lpstr>
      <vt:lpstr>How can authentic assessment engage students?</vt:lpstr>
      <vt:lpstr>Questions employers might ask at interview that might help us frame some of our assignments</vt:lpstr>
      <vt:lpstr>5. Anticipatory and timely feedback (e.g. using briefings, rehearsals and exemplars) so students can realistically judge the quality of their own work prior to submitting it </vt:lpstr>
      <vt:lpstr>Feedback</vt:lpstr>
      <vt:lpstr>Fostering better use of feedback </vt:lpstr>
      <vt:lpstr>Good feedback:  (after Brown, S. (2015), Assessment, learning and teaching in higher education: global perspectives, London: Palgrave-MacMillan)</vt:lpstr>
      <vt:lpstr>Good feedback:</vt:lpstr>
      <vt:lpstr>Good feedback:</vt:lpstr>
      <vt:lpstr>Good feedback:</vt:lpstr>
      <vt:lpstr>Five things students really hate about poor feedback</vt:lpstr>
      <vt:lpstr>Five things students really hate about poor feedback</vt:lpstr>
      <vt:lpstr>Encouraging students to recognise and use the feedback we provide for them</vt:lpstr>
      <vt:lpstr>Planning for action</vt:lpstr>
      <vt:lpstr>PowerPoint Presentation</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2019-06-18T13:07:05Z</dcterms:modified>
</cp:coreProperties>
</file>