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6" r:id="rId3"/>
    <p:sldMasterId id="2147483809" r:id="rId4"/>
    <p:sldMasterId id="2147483811" r:id="rId5"/>
    <p:sldMasterId id="2147483813" r:id="rId6"/>
    <p:sldMasterId id="2147483815" r:id="rId7"/>
    <p:sldMasterId id="2147483817" r:id="rId8"/>
    <p:sldMasterId id="2147483819" r:id="rId9"/>
    <p:sldMasterId id="2147483821" r:id="rId10"/>
    <p:sldMasterId id="2147483823" r:id="rId11"/>
    <p:sldMasterId id="2147483825" r:id="rId12"/>
    <p:sldMasterId id="2147483828" r:id="rId13"/>
  </p:sldMasterIdLst>
  <p:notesMasterIdLst>
    <p:notesMasterId r:id="rId127"/>
  </p:notesMasterIdLst>
  <p:handoutMasterIdLst>
    <p:handoutMasterId r:id="rId128"/>
  </p:handoutMasterIdLst>
  <p:sldIdLst>
    <p:sldId id="844" r:id="rId14"/>
    <p:sldId id="811" r:id="rId15"/>
    <p:sldId id="848" r:id="rId16"/>
    <p:sldId id="839" r:id="rId17"/>
    <p:sldId id="639" r:id="rId18"/>
    <p:sldId id="824" r:id="rId19"/>
    <p:sldId id="488" r:id="rId20"/>
    <p:sldId id="443" r:id="rId21"/>
    <p:sldId id="845" r:id="rId22"/>
    <p:sldId id="354" r:id="rId23"/>
    <p:sldId id="580" r:id="rId24"/>
    <p:sldId id="579" r:id="rId25"/>
    <p:sldId id="722" r:id="rId26"/>
    <p:sldId id="723" r:id="rId27"/>
    <p:sldId id="721" r:id="rId28"/>
    <p:sldId id="724" r:id="rId29"/>
    <p:sldId id="451" r:id="rId30"/>
    <p:sldId id="449" r:id="rId31"/>
    <p:sldId id="256" r:id="rId32"/>
    <p:sldId id="836" r:id="rId33"/>
    <p:sldId id="841" r:id="rId34"/>
    <p:sldId id="843" r:id="rId35"/>
    <p:sldId id="840" r:id="rId36"/>
    <p:sldId id="257" r:id="rId37"/>
    <p:sldId id="258" r:id="rId38"/>
    <p:sldId id="259" r:id="rId39"/>
    <p:sldId id="716" r:id="rId40"/>
    <p:sldId id="720" r:id="rId41"/>
    <p:sldId id="620" r:id="rId42"/>
    <p:sldId id="541" r:id="rId43"/>
    <p:sldId id="827" r:id="rId44"/>
    <p:sldId id="481" r:id="rId45"/>
    <p:sldId id="702" r:id="rId46"/>
    <p:sldId id="828" r:id="rId47"/>
    <p:sldId id="337" r:id="rId48"/>
    <p:sldId id="339" r:id="rId49"/>
    <p:sldId id="333" r:id="rId50"/>
    <p:sldId id="334" r:id="rId51"/>
    <p:sldId id="341" r:id="rId52"/>
    <p:sldId id="343" r:id="rId53"/>
    <p:sldId id="335" r:id="rId54"/>
    <p:sldId id="622" r:id="rId55"/>
    <p:sldId id="624" r:id="rId56"/>
    <p:sldId id="313" r:id="rId57"/>
    <p:sldId id="719" r:id="rId58"/>
    <p:sldId id="821" r:id="rId59"/>
    <p:sldId id="833" r:id="rId60"/>
    <p:sldId id="834" r:id="rId61"/>
    <p:sldId id="838" r:id="rId62"/>
    <p:sldId id="826" r:id="rId63"/>
    <p:sldId id="822" r:id="rId64"/>
    <p:sldId id="829" r:id="rId65"/>
    <p:sldId id="830" r:id="rId66"/>
    <p:sldId id="831" r:id="rId67"/>
    <p:sldId id="832" r:id="rId68"/>
    <p:sldId id="713" r:id="rId69"/>
    <p:sldId id="825" r:id="rId70"/>
    <p:sldId id="641" r:id="rId71"/>
    <p:sldId id="669" r:id="rId72"/>
    <p:sldId id="444" r:id="rId73"/>
    <p:sldId id="805" r:id="rId74"/>
    <p:sldId id="656" r:id="rId75"/>
    <p:sldId id="727" r:id="rId76"/>
    <p:sldId id="662" r:id="rId77"/>
    <p:sldId id="748" r:id="rId78"/>
    <p:sldId id="733" r:id="rId79"/>
    <p:sldId id="705" r:id="rId80"/>
    <p:sldId id="684" r:id="rId81"/>
    <p:sldId id="626" r:id="rId82"/>
    <p:sldId id="710" r:id="rId83"/>
    <p:sldId id="693" r:id="rId84"/>
    <p:sldId id="672" r:id="rId85"/>
    <p:sldId id="664" r:id="rId86"/>
    <p:sldId id="665" r:id="rId87"/>
    <p:sldId id="549" r:id="rId88"/>
    <p:sldId id="814" r:id="rId89"/>
    <p:sldId id="815" r:id="rId90"/>
    <p:sldId id="817" r:id="rId91"/>
    <p:sldId id="818" r:id="rId92"/>
    <p:sldId id="674" r:id="rId93"/>
    <p:sldId id="816" r:id="rId94"/>
    <p:sldId id="823" r:id="rId95"/>
    <p:sldId id="709" r:id="rId96"/>
    <p:sldId id="688" r:id="rId97"/>
    <p:sldId id="680" r:id="rId98"/>
    <p:sldId id="681" r:id="rId99"/>
    <p:sldId id="682" r:id="rId100"/>
    <p:sldId id="683" r:id="rId101"/>
    <p:sldId id="756" r:id="rId102"/>
    <p:sldId id="757" r:id="rId103"/>
    <p:sldId id="686" r:id="rId104"/>
    <p:sldId id="685" r:id="rId105"/>
    <p:sldId id="689" r:id="rId106"/>
    <p:sldId id="690" r:id="rId107"/>
    <p:sldId id="635" r:id="rId108"/>
    <p:sldId id="714" r:id="rId109"/>
    <p:sldId id="567" r:id="rId110"/>
    <p:sldId id="653" r:id="rId111"/>
    <p:sldId id="632" r:id="rId112"/>
    <p:sldId id="847" r:id="rId113"/>
    <p:sldId id="651" r:id="rId114"/>
    <p:sldId id="796" r:id="rId115"/>
    <p:sldId id="846" r:id="rId116"/>
    <p:sldId id="382" r:id="rId117"/>
    <p:sldId id="797" r:id="rId118"/>
    <p:sldId id="798" r:id="rId119"/>
    <p:sldId id="820" r:id="rId120"/>
    <p:sldId id="799" r:id="rId121"/>
    <p:sldId id="800" r:id="rId122"/>
    <p:sldId id="801" r:id="rId123"/>
    <p:sldId id="802" r:id="rId124"/>
    <p:sldId id="803" r:id="rId125"/>
    <p:sldId id="804" r:id="rId126"/>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9" autoAdjust="0"/>
    <p:restoredTop sz="94333" autoAdjust="0"/>
  </p:normalViewPr>
  <p:slideViewPr>
    <p:cSldViewPr>
      <p:cViewPr varScale="1">
        <p:scale>
          <a:sx n="70" d="100"/>
          <a:sy n="70" d="100"/>
        </p:scale>
        <p:origin x="504" y="66"/>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tableStyles" Target="tableStyle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slide" Target="slides/slide105.xml"/><Relationship Id="rId126" Type="http://schemas.openxmlformats.org/officeDocument/2006/relationships/slide" Target="slides/slide113.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commentAuthors" Target="commentAuthor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200035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EB7EC277-5F4B-4C4F-B570-57EC5F0DBA8A}" type="slidenum">
              <a:rPr lang="en-US" smtClean="0"/>
              <a:pPr/>
              <a:t>38</a:t>
            </a:fld>
            <a:endParaRPr lang="en-US"/>
          </a:p>
        </p:txBody>
      </p:sp>
    </p:spTree>
    <p:extLst>
      <p:ext uri="{BB962C8B-B14F-4D97-AF65-F5344CB8AC3E}">
        <p14:creationId xmlns:p14="http://schemas.microsoft.com/office/powerpoint/2010/main" val="313590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6ACEEADC-DE9A-4522-8354-CE2305BC7925}" type="slidenum">
              <a:rPr lang="en-US" smtClean="0"/>
              <a:pPr/>
              <a:t>39</a:t>
            </a:fld>
            <a:endParaRPr lang="en-US"/>
          </a:p>
        </p:txBody>
      </p:sp>
    </p:spTree>
    <p:extLst>
      <p:ext uri="{BB962C8B-B14F-4D97-AF65-F5344CB8AC3E}">
        <p14:creationId xmlns:p14="http://schemas.microsoft.com/office/powerpoint/2010/main" val="83733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AC4AA0BC-7941-4E11-BC8F-AF2C057A8525}" type="slidenum">
              <a:rPr lang="en-US" smtClean="0"/>
              <a:pPr/>
              <a:t>40</a:t>
            </a:fld>
            <a:endParaRPr lang="en-US"/>
          </a:p>
        </p:txBody>
      </p:sp>
    </p:spTree>
    <p:extLst>
      <p:ext uri="{BB962C8B-B14F-4D97-AF65-F5344CB8AC3E}">
        <p14:creationId xmlns:p14="http://schemas.microsoft.com/office/powerpoint/2010/main" val="159358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623D0715-C256-4813-8C63-1DCCE2DA4A1B}" type="slidenum">
              <a:rPr lang="en-US" smtClean="0"/>
              <a:pPr/>
              <a:t>41</a:t>
            </a:fld>
            <a:endParaRPr lang="en-US"/>
          </a:p>
        </p:txBody>
      </p:sp>
    </p:spTree>
    <p:extLst>
      <p:ext uri="{BB962C8B-B14F-4D97-AF65-F5344CB8AC3E}">
        <p14:creationId xmlns:p14="http://schemas.microsoft.com/office/powerpoint/2010/main" val="183061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05938D67-7E18-48FB-A84E-D60A1D3609DB}" type="slidenum">
              <a:rPr lang="en-GB" smtClean="0"/>
              <a:pPr>
                <a:defRPr/>
              </a:pPr>
              <a:t>42</a:t>
            </a:fld>
            <a:endParaRPr lang="en-GB"/>
          </a:p>
        </p:txBody>
      </p:sp>
    </p:spTree>
    <p:extLst>
      <p:ext uri="{BB962C8B-B14F-4D97-AF65-F5344CB8AC3E}">
        <p14:creationId xmlns:p14="http://schemas.microsoft.com/office/powerpoint/2010/main" val="121998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1C9270CF-1003-41ED-A7F0-0DCB036FD4FD}" type="slidenum">
              <a:rPr lang="en-US" smtClean="0"/>
              <a:pPr/>
              <a:t>44</a:t>
            </a:fld>
            <a:endParaRPr lang="en-US"/>
          </a:p>
        </p:txBody>
      </p:sp>
    </p:spTree>
    <p:extLst>
      <p:ext uri="{BB962C8B-B14F-4D97-AF65-F5344CB8AC3E}">
        <p14:creationId xmlns:p14="http://schemas.microsoft.com/office/powerpoint/2010/main" val="126248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07B679-3138-4C7A-BAD5-84F7EB37666C}" type="slidenum">
              <a:rPr lang="en-GB" smtClean="0"/>
              <a:t>56</a:t>
            </a:fld>
            <a:endParaRPr lang="en-GB"/>
          </a:p>
        </p:txBody>
      </p:sp>
    </p:spTree>
    <p:extLst>
      <p:ext uri="{BB962C8B-B14F-4D97-AF65-F5344CB8AC3E}">
        <p14:creationId xmlns:p14="http://schemas.microsoft.com/office/powerpoint/2010/main" val="284543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62</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64</a:t>
            </a:fld>
            <a:endParaRPr lang="en-GB" dirty="0"/>
          </a:p>
        </p:txBody>
      </p:sp>
    </p:spTree>
    <p:extLst>
      <p:ext uri="{BB962C8B-B14F-4D97-AF65-F5344CB8AC3E}">
        <p14:creationId xmlns:p14="http://schemas.microsoft.com/office/powerpoint/2010/main" val="275973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65</a:t>
            </a:fld>
            <a:endParaRPr lang="en-US" dirty="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dirty="0"/>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65</a:t>
            </a:fld>
            <a:endParaRPr lang="en-US" sz="1200" dirty="0"/>
          </a:p>
        </p:txBody>
      </p:sp>
    </p:spTree>
    <p:extLst>
      <p:ext uri="{BB962C8B-B14F-4D97-AF65-F5344CB8AC3E}">
        <p14:creationId xmlns:p14="http://schemas.microsoft.com/office/powerpoint/2010/main" val="326553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10</a:t>
            </a:fld>
            <a:endParaRPr lang="en-GB">
              <a:solidFill>
                <a:srgbClr val="000000"/>
              </a:solidFill>
            </a:endParaRPr>
          </a:p>
        </p:txBody>
      </p:sp>
    </p:spTree>
    <p:extLst>
      <p:ext uri="{BB962C8B-B14F-4D97-AF65-F5344CB8AC3E}">
        <p14:creationId xmlns:p14="http://schemas.microsoft.com/office/powerpoint/2010/main" val="31380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67</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69</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71</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73</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74</a:t>
            </a:fld>
            <a:endParaRPr lang="en-US" dirty="0"/>
          </a:p>
        </p:txBody>
      </p:sp>
    </p:spTree>
    <p:extLst>
      <p:ext uri="{BB962C8B-B14F-4D97-AF65-F5344CB8AC3E}">
        <p14:creationId xmlns:p14="http://schemas.microsoft.com/office/powerpoint/2010/main" val="198101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75</a:t>
            </a:fld>
            <a:endParaRPr lang="en-GB" dirty="0"/>
          </a:p>
        </p:txBody>
      </p:sp>
    </p:spTree>
    <p:extLst>
      <p:ext uri="{BB962C8B-B14F-4D97-AF65-F5344CB8AC3E}">
        <p14:creationId xmlns:p14="http://schemas.microsoft.com/office/powerpoint/2010/main" val="2270331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12FB99C-F638-443F-A635-6DA97A7256E7}" type="slidenum">
              <a:rPr lang="en-US" smtClean="0"/>
              <a:pPr/>
              <a:t>89</a:t>
            </a:fld>
            <a:endParaRPr lang="en-US" dirty="0"/>
          </a:p>
        </p:txBody>
      </p:sp>
    </p:spTree>
    <p:extLst>
      <p:ext uri="{BB962C8B-B14F-4D97-AF65-F5344CB8AC3E}">
        <p14:creationId xmlns:p14="http://schemas.microsoft.com/office/powerpoint/2010/main" val="1450618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p>
        </p:txBody>
      </p:sp>
      <p:sp>
        <p:nvSpPr>
          <p:cNvPr id="59396" name="Slide Number Placeholder 3"/>
          <p:cNvSpPr>
            <a:spLocks noGrp="1"/>
          </p:cNvSpPr>
          <p:nvPr>
            <p:ph type="sldNum" sz="quarter" idx="5"/>
          </p:nvPr>
        </p:nvSpPr>
        <p:spPr>
          <a:noFill/>
        </p:spPr>
        <p:txBody>
          <a:bodyPr/>
          <a:lstStyle/>
          <a:p>
            <a:fld id="{4B61A48A-3F71-4BCF-A16A-D6E63D9BBD81}" type="slidenum">
              <a:rPr lang="en-US" smtClean="0"/>
              <a:pPr/>
              <a:t>90</a:t>
            </a:fld>
            <a:endParaRPr lang="en-US" dirty="0"/>
          </a:p>
        </p:txBody>
      </p:sp>
    </p:spTree>
    <p:extLst>
      <p:ext uri="{BB962C8B-B14F-4D97-AF65-F5344CB8AC3E}">
        <p14:creationId xmlns:p14="http://schemas.microsoft.com/office/powerpoint/2010/main" val="190832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95</a:t>
            </a:fld>
            <a:endParaRPr lang="en-US" dirty="0"/>
          </a:p>
        </p:txBody>
      </p:sp>
    </p:spTree>
    <p:extLst>
      <p:ext uri="{BB962C8B-B14F-4D97-AF65-F5344CB8AC3E}">
        <p14:creationId xmlns:p14="http://schemas.microsoft.com/office/powerpoint/2010/main" val="2927789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104</a:t>
            </a:fld>
            <a:endParaRPr lang="en-US" dirty="0"/>
          </a:p>
        </p:txBody>
      </p:sp>
    </p:spTree>
    <p:extLst>
      <p:ext uri="{BB962C8B-B14F-4D97-AF65-F5344CB8AC3E}">
        <p14:creationId xmlns:p14="http://schemas.microsoft.com/office/powerpoint/2010/main" val="133813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11</a:t>
            </a:fld>
            <a:endParaRPr lang="en-US"/>
          </a:p>
        </p:txBody>
      </p:sp>
    </p:spTree>
    <p:extLst>
      <p:ext uri="{BB962C8B-B14F-4D97-AF65-F5344CB8AC3E}">
        <p14:creationId xmlns:p14="http://schemas.microsoft.com/office/powerpoint/2010/main" val="3090239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105</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A5E4C8F2-14B1-46DB-B2A6-2B26EA4B6D5C}" type="slidenum">
              <a:rPr lang="en-GB" smtClean="0"/>
              <a:pPr>
                <a:defRPr/>
              </a:pPr>
              <a:t>29</a:t>
            </a:fld>
            <a:endParaRPr lang="en-GB"/>
          </a:p>
        </p:txBody>
      </p:sp>
    </p:spTree>
    <p:extLst>
      <p:ext uri="{BB962C8B-B14F-4D97-AF65-F5344CB8AC3E}">
        <p14:creationId xmlns:p14="http://schemas.microsoft.com/office/powerpoint/2010/main" val="425203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D71623-7F2A-438A-8E66-50BAF9256315}" type="slidenum">
              <a:rPr lang="en-GB" smtClean="0"/>
              <a:pPr>
                <a:defRPr/>
              </a:pPr>
              <a:t>30</a:t>
            </a:fld>
            <a:endParaRPr lang="en-GB"/>
          </a:p>
        </p:txBody>
      </p:sp>
    </p:spTree>
    <p:extLst>
      <p:ext uri="{BB962C8B-B14F-4D97-AF65-F5344CB8AC3E}">
        <p14:creationId xmlns:p14="http://schemas.microsoft.com/office/powerpoint/2010/main" val="82146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09750A7-3519-442E-A110-933C0242303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38895C7-2C3B-45D6-B11A-D156F2D81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51946C66-A25F-42DA-B532-83C653D223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F0833D07-550D-4D35-96F0-98F36B83DCB3}" type="slidenum">
              <a:rPr lang="en-GB" altLang="en-US" sz="1200"/>
              <a:pPr/>
              <a:t>33</a:t>
            </a:fld>
            <a:endParaRPr lang="en-GB" altLang="en-US" sz="1200"/>
          </a:p>
        </p:txBody>
      </p:sp>
    </p:spTree>
    <p:extLst>
      <p:ext uri="{BB962C8B-B14F-4D97-AF65-F5344CB8AC3E}">
        <p14:creationId xmlns:p14="http://schemas.microsoft.com/office/powerpoint/2010/main" val="256055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204805DA-A58C-4A0F-ACD6-D699F5F3EACE}" type="slidenum">
              <a:rPr lang="en-US" smtClean="0"/>
              <a:pPr/>
              <a:t>35</a:t>
            </a:fld>
            <a:endParaRPr lang="en-US"/>
          </a:p>
        </p:txBody>
      </p:sp>
    </p:spTree>
    <p:extLst>
      <p:ext uri="{BB962C8B-B14F-4D97-AF65-F5344CB8AC3E}">
        <p14:creationId xmlns:p14="http://schemas.microsoft.com/office/powerpoint/2010/main" val="276862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20F32961-A29B-457D-A010-81A3BA38DED8}" type="slidenum">
              <a:rPr lang="en-US" smtClean="0"/>
              <a:pPr/>
              <a:t>36</a:t>
            </a:fld>
            <a:endParaRPr lang="en-US"/>
          </a:p>
        </p:txBody>
      </p:sp>
    </p:spTree>
    <p:extLst>
      <p:ext uri="{BB962C8B-B14F-4D97-AF65-F5344CB8AC3E}">
        <p14:creationId xmlns:p14="http://schemas.microsoft.com/office/powerpoint/2010/main" val="12504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42AA92C1-5C80-4739-AA27-1DC6625C7092}" type="slidenum">
              <a:rPr lang="en-US" smtClean="0"/>
              <a:pPr/>
              <a:t>37</a:t>
            </a:fld>
            <a:endParaRPr lang="en-US"/>
          </a:p>
        </p:txBody>
      </p:sp>
    </p:spTree>
    <p:extLst>
      <p:ext uri="{BB962C8B-B14F-4D97-AF65-F5344CB8AC3E}">
        <p14:creationId xmlns:p14="http://schemas.microsoft.com/office/powerpoint/2010/main" val="386228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03/04/2019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03/04/2019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03/04/2019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03/04/2019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9624918-B268-434C-88AF-6C7E5330ADD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03/04/2019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85BDF1-B05D-40CC-A7C7-BE0A8F398EF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72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03/04/2019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03/04/2019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0A9E7-503E-4A23-B074-884938E38ED1}"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BA22-F3E7-4830-906C-56E80A6A56A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229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0A9E7-503E-4A23-B074-884938E38ED1}"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BA22-F3E7-4830-906C-56E80A6A56A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82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03/04/2019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03/04/2019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03/04/2019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03/04/2019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03/04/2019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03/04/2019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03/04/2019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0A9E7-503E-4A23-B074-884938E38ED1}" type="datetimeFigureOut">
              <a:rPr lang="en-GB" smtClean="0"/>
              <a:t>03/04/2019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BA22-F3E7-4830-906C-56E80A6A56A4}" type="slidenum">
              <a:rPr lang="en-GB" smtClean="0"/>
              <a:t>‹#›</a:t>
            </a:fld>
            <a:endParaRPr lang="en-GB"/>
          </a:p>
        </p:txBody>
      </p:sp>
    </p:spTree>
    <p:extLst>
      <p:ext uri="{BB962C8B-B14F-4D97-AF65-F5344CB8AC3E}">
        <p14:creationId xmlns:p14="http://schemas.microsoft.com/office/powerpoint/2010/main" val="1477087353"/>
      </p:ext>
    </p:extLst>
  </p:cSld>
  <p:clrMap bg1="lt1" tx1="dk1" bg2="lt2" tx2="dk2" accent1="accent1" accent2="accent2" accent3="accent3" accent4="accent4" accent5="accent5" accent6="accent6" hlink="hlink" folHlink="folHlink"/>
  <p:sldLayoutIdLst>
    <p:sldLayoutId id="2147483829" r:id="rId1"/>
    <p:sldLayoutId id="214748383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03/04/2019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03/04/2019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 id="21474838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03/04/2019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hyperlink" Target="https://dera.ioe.ac.uk/1193/1/StudentsChangeAgents.pdf" TargetMode="Externa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riffith.edu.au/__data/assets/pdf_file/0026/359540/Griffith-Learning-and-Teaching-Capabilities-Framework-2018.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lly-brown.ne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dirty="0"/>
              <a:t>Academic leadership in the 21</a:t>
            </a:r>
            <a:r>
              <a:rPr lang="en-GB" baseline="30000" dirty="0"/>
              <a:t>st</a:t>
            </a:r>
            <a:r>
              <a:rPr lang="en-GB" dirty="0"/>
              <a:t> Century university </a:t>
            </a:r>
            <a:endParaRPr lang="en-GB" sz="4400" dirty="0"/>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dirty="0">
                <a:solidFill>
                  <a:schemeClr val="tx2">
                    <a:lumMod val="60000"/>
                    <a:lumOff val="40000"/>
                  </a:schemeClr>
                </a:solidFill>
              </a:rPr>
              <a:t>Royal Agricultural University, April 2019</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Edge Hill University, 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extLst>
      <p:ext uri="{BB962C8B-B14F-4D97-AF65-F5344CB8AC3E}">
        <p14:creationId xmlns:p14="http://schemas.microsoft.com/office/powerpoint/2010/main" val="15904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28060738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96670"/>
            <a:ext cx="7858156" cy="105412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Self-review of teaching and supporting learning? What evidence demonstrates how well you:</a:t>
            </a:r>
          </a:p>
        </p:txBody>
      </p:sp>
      <p:sp>
        <p:nvSpPr>
          <p:cNvPr id="3" name="Content Placeholder 2"/>
          <p:cNvSpPr>
            <a:spLocks noGrp="1"/>
          </p:cNvSpPr>
          <p:nvPr>
            <p:ph idx="1"/>
          </p:nvPr>
        </p:nvSpPr>
        <p:spPr>
          <a:xfrm>
            <a:off x="285720" y="1150793"/>
            <a:ext cx="8412193" cy="5051570"/>
          </a:xfrm>
        </p:spPr>
        <p:txBody>
          <a:bodyPr/>
          <a:lstStyle/>
          <a:p>
            <a:r>
              <a:rPr lang="en-GB" sz="2400" b="1" dirty="0"/>
              <a:t>teach in a variety of contexts including, for example lectures, seminars, field work, lab work, studio work, on-line teaching, doctoral supervision ……?</a:t>
            </a:r>
          </a:p>
          <a:p>
            <a:r>
              <a:rPr lang="en-GB" sz="2400" b="1" dirty="0"/>
              <a:t>foster employability, provide inclusive learning environments, promote inter-cultural experiences….?</a:t>
            </a:r>
          </a:p>
          <a:p>
            <a:r>
              <a:rPr lang="en-GB" sz="2400" b="1" dirty="0"/>
              <a:t>assess and give feedback to your students</a:t>
            </a:r>
            <a:r>
              <a:rPr lang="en-GB" dirty="0"/>
              <a:t>?</a:t>
            </a:r>
            <a:r>
              <a:rPr lang="en-GB" sz="2400" b="1" dirty="0"/>
              <a:t> </a:t>
            </a:r>
          </a:p>
          <a:p>
            <a:r>
              <a:rPr lang="en-GB" sz="2400" b="1" dirty="0"/>
              <a:t>act as a mentor to colleagues?</a:t>
            </a:r>
          </a:p>
          <a:p>
            <a:r>
              <a:rPr lang="en-GB" sz="2400" b="1" dirty="0"/>
              <a:t>use technology to support your teaching?</a:t>
            </a:r>
          </a:p>
          <a:p>
            <a:r>
              <a:rPr lang="en-GB" sz="2400" b="1" dirty="0"/>
              <a:t>maintain your professional competence through CPD</a:t>
            </a:r>
            <a:r>
              <a:rPr lang="en-GB" b="1" dirty="0"/>
              <a:t>?</a:t>
            </a:r>
            <a:endParaRPr lang="en-GB" sz="2400" dirty="0"/>
          </a:p>
          <a:p>
            <a:r>
              <a:rPr lang="en-GB" sz="2400" b="1" dirty="0"/>
              <a:t>disseminate your good pedagogic practice through publications and conferences?</a:t>
            </a:r>
          </a:p>
          <a:p>
            <a:r>
              <a:rPr lang="en-GB" sz="2400" b="1" dirty="0"/>
              <a:t>evaluate yourself in all of these roles?</a:t>
            </a:r>
          </a:p>
          <a:p>
            <a:endParaRPr lang="en-GB" sz="2400" b="1" dirty="0"/>
          </a:p>
          <a:p>
            <a:pPr>
              <a:buNone/>
            </a:pPr>
            <a:endParaRPr lang="en-GB" sz="2400" dirty="0"/>
          </a:p>
        </p:txBody>
      </p:sp>
    </p:spTree>
    <p:extLst>
      <p:ext uri="{BB962C8B-B14F-4D97-AF65-F5344CB8AC3E}">
        <p14:creationId xmlns:p14="http://schemas.microsoft.com/office/powerpoint/2010/main" val="13533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Reflection on my teaching</a:t>
            </a:r>
          </a:p>
        </p:txBody>
      </p:sp>
      <p:sp>
        <p:nvSpPr>
          <p:cNvPr id="3" name="Content Placeholder 2"/>
          <p:cNvSpPr>
            <a:spLocks noGrp="1"/>
          </p:cNvSpPr>
          <p:nvPr>
            <p:ph idx="1"/>
          </p:nvPr>
        </p:nvSpPr>
        <p:spPr>
          <a:xfrm>
            <a:off x="468313" y="1052736"/>
            <a:ext cx="8229600" cy="5149627"/>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pPr>
            <a:r>
              <a:rPr lang="en-GB" dirty="0"/>
              <a:t>What areas of my teaching practice do I want to develop?</a:t>
            </a:r>
          </a:p>
          <a:p>
            <a:pPr eaLnBrk="1" hangingPunct="1">
              <a:lnSpc>
                <a:spcPct val="100000"/>
              </a:lnSpc>
            </a:pPr>
            <a:r>
              <a:rPr lang="en-GB" dirty="0"/>
              <a:t>What new technologies would I like to incorporate in my teaching?</a:t>
            </a:r>
          </a:p>
          <a:p>
            <a:pPr eaLnBrk="1" hangingPunct="1">
              <a:lnSpc>
                <a:spcPct val="100000"/>
              </a:lnSpc>
            </a:pPr>
            <a:r>
              <a:rPr lang="en-GB" dirty="0"/>
              <a:t>How much do I need to update the subject content of my teaching?</a:t>
            </a:r>
          </a:p>
          <a:p>
            <a:pPr eaLnBrk="1" hangingPunct="1">
              <a:lnSpc>
                <a:spcPct val="100000"/>
              </a:lnSpc>
            </a:pPr>
            <a:r>
              <a:rPr lang="en-GB" dirty="0"/>
              <a:t>Who could I usefully learn from about inspiring teaching? </a:t>
            </a:r>
          </a:p>
          <a:p>
            <a:pPr eaLnBrk="1" hangingPunct="1">
              <a:lnSpc>
                <a:spcPct val="100000"/>
              </a:lnSpc>
            </a:pPr>
            <a:r>
              <a:rPr lang="en-GB" dirty="0"/>
              <a:t>Who can I help to be a good teacher by mentoring them?</a:t>
            </a:r>
          </a:p>
          <a:p>
            <a:pPr eaLnBrk="1" hangingPunct="1">
              <a:lnSpc>
                <a:spcPct val="100000"/>
              </a:lnSpc>
            </a:pPr>
            <a:r>
              <a:rPr lang="en-GB" dirty="0"/>
              <a:t>What reading and further study about pedagogy might benefit my teaching?</a:t>
            </a:r>
          </a:p>
          <a:p>
            <a:pPr eaLnBrk="1" hangingPunct="1">
              <a:lnSpc>
                <a:spcPct val="100000"/>
              </a:lnSpc>
            </a:pPr>
            <a:r>
              <a:rPr lang="en-GB" dirty="0"/>
              <a:t>How can I foster the Professional Development of the people I lead and manage?</a:t>
            </a:r>
          </a:p>
          <a:p>
            <a:pPr eaLnBrk="1" hangingPunct="1">
              <a:lnSpc>
                <a:spcPct val="100000"/>
              </a:lnSpc>
            </a:pPr>
            <a:endParaRPr lang="en-GB" sz="2600" dirty="0"/>
          </a:p>
        </p:txBody>
      </p:sp>
    </p:spTree>
    <p:extLst>
      <p:ext uri="{BB962C8B-B14F-4D97-AF65-F5344CB8AC3E}">
        <p14:creationId xmlns:p14="http://schemas.microsoft.com/office/powerpoint/2010/main" val="41407159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Planning for action</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curriculum design, delivery and assessment practices?</a:t>
            </a:r>
          </a:p>
          <a:p>
            <a:r>
              <a:rPr lang="en-GB" sz="2800" dirty="0"/>
              <a:t>Thinking about the teams you work with, are there ways in which you could use ideas from today’s session to make your curriculum more authentic?</a:t>
            </a:r>
          </a:p>
          <a:p>
            <a:r>
              <a:rPr lang="en-GB" sz="2800" dirty="0"/>
              <a:t>How could your influence impact more widely on colleagues across the university? And what can the university do to help make this happen?</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3925191" cy="4670425"/>
          </a:xfrm>
        </p:spPr>
        <p:txBody>
          <a:bodyPr/>
          <a:lstStyle/>
          <a:p>
            <a:pPr marL="0" indent="0">
              <a:buNone/>
            </a:pPr>
            <a:r>
              <a:rPr lang="en-US" dirty="0">
                <a:solidFill>
                  <a:srgbClr val="002060"/>
                </a:solidFill>
              </a:rPr>
              <a:t>Sambell, K, Brown, S and Graham, L. (2017) </a:t>
            </a:r>
            <a:r>
              <a:rPr lang="en-US" i="1" dirty="0"/>
              <a:t>Professionalism in Practice: Key directions in higher education: Learning, Teaching and Assessment, </a:t>
            </a:r>
            <a:r>
              <a:rPr lang="en-US" dirty="0">
                <a:solidFill>
                  <a:srgbClr val="002060"/>
                </a:solidFill>
              </a:rPr>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3968" y="980728"/>
            <a:ext cx="3925191" cy="5545111"/>
          </a:xfrm>
          <a:prstGeom prst="rect">
            <a:avLst/>
          </a:prstGeom>
        </p:spPr>
      </p:pic>
    </p:spTree>
    <p:extLst>
      <p:ext uri="{BB962C8B-B14F-4D97-AF65-F5344CB8AC3E}">
        <p14:creationId xmlns:p14="http://schemas.microsoft.com/office/powerpoint/2010/main" val="11451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slides are available on my website at http://sally-brown.net</a:t>
            </a:r>
          </a:p>
        </p:txBody>
      </p:sp>
      <p:pic>
        <p:nvPicPr>
          <p:cNvPr id="4" name="Picture 3">
            <a:extLst>
              <a:ext uri="{FF2B5EF4-FFF2-40B4-BE49-F238E27FC236}">
                <a16:creationId xmlns:a16="http://schemas.microsoft.com/office/drawing/2014/main" id="{539E53D9-CC1C-430C-9C8A-48731967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15149" y="2141435"/>
            <a:ext cx="5253202" cy="3939901"/>
          </a:xfrm>
          <a:prstGeom prst="rect">
            <a:avLst/>
          </a:prstGeom>
        </p:spPr>
      </p:pic>
    </p:spTree>
    <p:extLst>
      <p:ext uri="{BB962C8B-B14F-4D97-AF65-F5344CB8AC3E}">
        <p14:creationId xmlns:p14="http://schemas.microsoft.com/office/powerpoint/2010/main" val="18101189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2</a:t>
            </a:r>
          </a:p>
        </p:txBody>
      </p:sp>
      <p:sp>
        <p:nvSpPr>
          <p:cNvPr id="3" name="Content Placeholder 2"/>
          <p:cNvSpPr>
            <a:spLocks noGrp="1"/>
          </p:cNvSpPr>
          <p:nvPr>
            <p:ph idx="1"/>
          </p:nvPr>
        </p:nvSpPr>
        <p:spPr>
          <a:xfrm>
            <a:off x="452002" y="681933"/>
            <a:ext cx="8229600" cy="6053828"/>
          </a:xfrm>
        </p:spPr>
        <p:txBody>
          <a:bodyPr/>
          <a:lstStyle/>
          <a:p>
            <a:r>
              <a:rPr lang="en-GB" sz="2200" dirty="0"/>
              <a:t>Brown, S. (2012) Assimilate compendium, Leeds, Leeds Met Press</a:t>
            </a:r>
          </a:p>
          <a:p>
            <a:r>
              <a:rPr lang="en-GB" sz="2200" dirty="0"/>
              <a:t>Brown, S. (2012) ‘What are the perceived differences between assessing at Masters level and undergraduate level assessment? Some findings from an NTFS–funded project’ Innovations in Education and Teaching International, forthcoming</a:t>
            </a:r>
          </a:p>
          <a:p>
            <a:r>
              <a:rPr lang="en-GB" sz="2200" dirty="0"/>
              <a:t>Brown, S., </a:t>
            </a:r>
            <a:r>
              <a:rPr lang="en-GB" sz="2200" dirty="0" err="1"/>
              <a:t>Deignan</a:t>
            </a:r>
            <a:r>
              <a:rPr lang="en-GB" sz="2200" dirty="0"/>
              <a:t>, T. Race, P. and Priestley, J. (2012) ‘Assessing students at Masters Level: learning points for Educational Developers’ Educational Developments, SEDA, Birmingham.</a:t>
            </a:r>
          </a:p>
          <a:p>
            <a:r>
              <a:rPr lang="en-GB" sz="2200" dirty="0"/>
              <a:t>Brown, S (2012) ‘Diverse and innovative assessment at Masters Level: alternatives to conventional written assignments’ in AISHE-J: The All Ireland Journal of Teaching and Learning in Higher Education Vol 4, No 2.</a:t>
            </a:r>
          </a:p>
          <a:p>
            <a:r>
              <a:rPr lang="en-GB" sz="2200" dirty="0"/>
              <a:t>Brown, S. (2014) </a:t>
            </a:r>
            <a:r>
              <a:rPr lang="en-GB" sz="2200" i="1" dirty="0"/>
              <a:t>Learning, teaching and assessment in higher education: global perspectives</a:t>
            </a:r>
            <a:r>
              <a:rPr lang="en-GB" sz="22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Kogan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4</a:t>
            </a:r>
          </a:p>
        </p:txBody>
      </p:sp>
      <p:sp>
        <p:nvSpPr>
          <p:cNvPr id="3" name="Content Placeholder 2"/>
          <p:cNvSpPr>
            <a:spLocks noGrp="1"/>
          </p:cNvSpPr>
          <p:nvPr>
            <p:ph idx="1"/>
          </p:nvPr>
        </p:nvSpPr>
        <p:spPr>
          <a:xfrm>
            <a:off x="323528" y="929472"/>
            <a:ext cx="8229600" cy="5806289"/>
          </a:xfrm>
        </p:spPr>
        <p:txBody>
          <a:bodyPr/>
          <a:lstStyle/>
          <a:p>
            <a:r>
              <a:rPr lang="en-US" sz="2200" dirty="0"/>
              <a:t>Carless, D., </a:t>
            </a:r>
            <a:r>
              <a:rPr lang="en-US" sz="2200" dirty="0" err="1"/>
              <a:t>Joughin</a:t>
            </a:r>
            <a:r>
              <a:rPr lang="en-US" sz="2200" dirty="0"/>
              <a:t>, G., </a:t>
            </a:r>
            <a:r>
              <a:rPr lang="en-US" sz="2200" dirty="0" err="1"/>
              <a:t>Ngar</a:t>
            </a:r>
            <a:r>
              <a:rPr lang="en-US" sz="2200" dirty="0"/>
              <a:t>-Fun Liu </a:t>
            </a:r>
            <a:r>
              <a:rPr lang="en-US" sz="2200" i="1" dirty="0"/>
              <a:t>et al</a:t>
            </a:r>
            <a:r>
              <a:rPr lang="en-US" sz="2200" dirty="0"/>
              <a:t> (2006) </a:t>
            </a:r>
            <a:r>
              <a:rPr lang="en-US" sz="2200" i="1" dirty="0"/>
              <a:t>How Assessment supports learning: Learning orientated assessment in action </a:t>
            </a:r>
            <a:r>
              <a:rPr lang="en-US" sz="2200" dirty="0"/>
              <a:t>Hong Kong: Hong Kong University Press.</a:t>
            </a:r>
            <a:endParaRPr lang="en-GB" sz="2200" dirty="0"/>
          </a:p>
          <a:p>
            <a:r>
              <a:rPr lang="en-GB" sz="2200" dirty="0"/>
              <a:t>Carroll, J. and Ryan, J. (2005) </a:t>
            </a:r>
            <a:r>
              <a:rPr lang="en-GB" sz="2200" i="1" dirty="0"/>
              <a:t>Teaching International students: improving learning for all. </a:t>
            </a:r>
            <a:r>
              <a:rPr lang="en-GB" sz="2200" dirty="0"/>
              <a:t>London: Routledge SEDA series.</a:t>
            </a:r>
          </a:p>
          <a:p>
            <a:r>
              <a:rPr lang="en-GB" sz="2200" dirty="0"/>
              <a:t>Crooks, T. (1988) </a:t>
            </a:r>
            <a:r>
              <a:rPr lang="en-GB" sz="2200" i="1" dirty="0"/>
              <a:t>Assessing student performance, </a:t>
            </a:r>
            <a:r>
              <a:rPr lang="en-GB" sz="2200" dirty="0"/>
              <a:t>HERDSA Green Guide No 8 HERDSA (reprinted 1994).</a:t>
            </a:r>
          </a:p>
          <a:p>
            <a:r>
              <a:rPr lang="en-GB" sz="2200" dirty="0" err="1"/>
              <a:t>Crosling</a:t>
            </a:r>
            <a:r>
              <a:rPr lang="en-GB" sz="2200" dirty="0"/>
              <a:t>, G., Thomas, L. and </a:t>
            </a:r>
            <a:r>
              <a:rPr lang="en-GB" sz="2200" dirty="0" err="1"/>
              <a:t>Heagney</a:t>
            </a:r>
            <a:r>
              <a:rPr lang="en-GB" sz="2200" dirty="0"/>
              <a:t>, M. (2008) </a:t>
            </a:r>
            <a:r>
              <a:rPr lang="en-GB" sz="2200" i="1" dirty="0"/>
              <a:t>Improving student retention in Higher Education,</a:t>
            </a:r>
            <a:r>
              <a:rPr lang="en-GB" sz="2200" dirty="0"/>
              <a:t> London and New York: Routledge. </a:t>
            </a:r>
          </a:p>
          <a:p>
            <a:r>
              <a:rPr lang="en-GB" sz="2200" dirty="0" err="1"/>
              <a:t>Falchikov</a:t>
            </a:r>
            <a:r>
              <a:rPr lang="en-GB" sz="2200" dirty="0"/>
              <a:t>, N. (2004) </a:t>
            </a:r>
            <a:r>
              <a:rPr lang="en-GB" sz="2200" i="1" dirty="0"/>
              <a:t>Improving Assessment through Student Involvement: Practical Solutions for Aiding Learning in Higher and Further Education,</a:t>
            </a:r>
            <a:r>
              <a:rPr lang="en-GB" sz="2200" dirty="0"/>
              <a:t> London: Routledge.</a:t>
            </a:r>
          </a:p>
          <a:p>
            <a:r>
              <a:rPr lang="en-GB" sz="2200" dirty="0"/>
              <a:t>Kay, J., Dunne, E. and Hutchinson, J., (2010). Rethinking the values of higher education-students as change agents?. </a:t>
            </a:r>
            <a:r>
              <a:rPr lang="en-GB" sz="2200" dirty="0">
                <a:hlinkClick r:id="rId2"/>
              </a:rPr>
              <a:t>https://dera.ioe.ac.uk/1193/1/StudentsChangeAgents.pdf</a:t>
            </a:r>
            <a:r>
              <a:rPr lang="en-GB" sz="2200" dirty="0"/>
              <a:t> </a:t>
            </a:r>
          </a:p>
        </p:txBody>
      </p:sp>
    </p:spTree>
    <p:extLst>
      <p:ext uri="{BB962C8B-B14F-4D97-AF65-F5344CB8AC3E}">
        <p14:creationId xmlns:p14="http://schemas.microsoft.com/office/powerpoint/2010/main" val="35011150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87471"/>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5</a:t>
            </a:r>
          </a:p>
        </p:txBody>
      </p:sp>
      <p:sp>
        <p:nvSpPr>
          <p:cNvPr id="3" name="Content Placeholder 2"/>
          <p:cNvSpPr>
            <a:spLocks noGrp="1"/>
          </p:cNvSpPr>
          <p:nvPr>
            <p:ph idx="1"/>
          </p:nvPr>
        </p:nvSpPr>
        <p:spPr>
          <a:xfrm>
            <a:off x="450077" y="687266"/>
            <a:ext cx="8229600" cy="4789488"/>
          </a:xfrm>
        </p:spPr>
        <p:txBody>
          <a:bodyPr/>
          <a:lstStyle/>
          <a:p>
            <a:r>
              <a:rPr lang="en-GB" sz="2200" dirty="0"/>
              <a:t>Gibbs, G. (1999) </a:t>
            </a:r>
            <a:r>
              <a:rPr lang="en-GB" sz="2200" i="1" dirty="0"/>
              <a:t>Using assessment strategically to change the way students learn</a:t>
            </a:r>
            <a:r>
              <a:rPr lang="en-GB" sz="2200" dirty="0"/>
              <a:t>, in Brown S. &amp; </a:t>
            </a:r>
            <a:r>
              <a:rPr lang="en-GB" sz="2200" dirty="0" err="1"/>
              <a:t>Glasner</a:t>
            </a:r>
            <a:r>
              <a:rPr lang="en-GB" sz="2200" dirty="0"/>
              <a:t>, A. (eds.), </a:t>
            </a:r>
            <a:r>
              <a:rPr lang="en-GB" sz="2200" i="1" dirty="0"/>
              <a:t>Assessment Matters in Higher Education: Choosing and Using Diverse Approaches, </a:t>
            </a:r>
            <a:r>
              <a:rPr lang="en-GB" sz="2200" dirty="0"/>
              <a:t>Maidenhead: SRHE/Open University Press.</a:t>
            </a:r>
          </a:p>
          <a:p>
            <a:r>
              <a:rPr lang="en-GB" sz="2200" dirty="0"/>
              <a:t>Higher Education Academy (2012) </a:t>
            </a:r>
            <a:r>
              <a:rPr lang="en-GB" sz="2200" i="1" dirty="0"/>
              <a:t>A marked improvement; transforming assessment in higher education</a:t>
            </a:r>
            <a:r>
              <a:rPr lang="en-GB" sz="2200" dirty="0"/>
              <a:t>, York: HEA.</a:t>
            </a:r>
          </a:p>
          <a:p>
            <a:r>
              <a:rPr lang="en-GB" sz="2200" dirty="0" err="1"/>
              <a:t>Hounsell</a:t>
            </a:r>
            <a:r>
              <a:rPr lang="en-GB" sz="2200" dirty="0"/>
              <a:t>, D. (2008). The trouble with feedback: New challenges, emerging strategies, </a:t>
            </a:r>
            <a:r>
              <a:rPr lang="en-GB" sz="2200" i="1" dirty="0"/>
              <a:t>Interchange, Spring</a:t>
            </a:r>
            <a:r>
              <a:rPr lang="en-GB" sz="2200" dirty="0"/>
              <a:t>, Accessed at </a:t>
            </a:r>
            <a:r>
              <a:rPr lang="en-GB" sz="2200" u="sng" dirty="0">
                <a:hlinkClick r:id="rId2"/>
              </a:rPr>
              <a:t>www.tla.ed.ac.uk/interchange</a:t>
            </a:r>
            <a:r>
              <a:rPr lang="en-GB" sz="2200" dirty="0"/>
              <a:t>.</a:t>
            </a:r>
          </a:p>
          <a:p>
            <a:r>
              <a:rPr lang="en-GB" sz="2200" dirty="0"/>
              <a:t>Knight, P. and Yorke, M. (2003) </a:t>
            </a:r>
            <a:r>
              <a:rPr lang="en-GB" sz="2200" i="1" dirty="0"/>
              <a:t>Assessment, learning and employability</a:t>
            </a:r>
            <a:r>
              <a:rPr lang="en-GB" sz="2200" dirty="0"/>
              <a:t> Maidenhead, UK: SRHE/Open University Press. </a:t>
            </a:r>
          </a:p>
          <a:p>
            <a:r>
              <a:rPr lang="en-GB" sz="2200" dirty="0"/>
              <a:t>Kotze, T.G. and Du Plessis, P.J., 2003. Students as “co-producers” of education: a proposed model of student socialisation and participation at tertiary institutions. </a:t>
            </a:r>
            <a:r>
              <a:rPr lang="en-GB" sz="2200" i="1" dirty="0"/>
              <a:t>Quality assurance in education</a:t>
            </a:r>
            <a:r>
              <a:rPr lang="en-GB" sz="2200" dirty="0"/>
              <a:t>, </a:t>
            </a:r>
            <a:r>
              <a:rPr lang="en-GB" sz="2200" i="1" dirty="0"/>
              <a:t>11</a:t>
            </a:r>
            <a:r>
              <a:rPr lang="en-GB" sz="2200" dirty="0"/>
              <a:t>(4), pp.186-201.</a:t>
            </a:r>
          </a:p>
        </p:txBody>
      </p:sp>
    </p:spTree>
    <p:extLst>
      <p:ext uri="{BB962C8B-B14F-4D97-AF65-F5344CB8AC3E}">
        <p14:creationId xmlns:p14="http://schemas.microsoft.com/office/powerpoint/2010/main" val="365285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(as well as websites like mine and Phil’s) are putting more and more content into open access areas).</a:t>
            </a:r>
          </a:p>
        </p:txBody>
      </p:sp>
    </p:spTree>
    <p:extLst>
      <p:ext uri="{BB962C8B-B14F-4D97-AF65-F5344CB8AC3E}">
        <p14:creationId xmlns:p14="http://schemas.microsoft.com/office/powerpoint/2010/main" val="41824911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05" y="-41910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6</a:t>
            </a:r>
          </a:p>
        </p:txBody>
      </p:sp>
      <p:sp>
        <p:nvSpPr>
          <p:cNvPr id="3" name="Content Placeholder 2"/>
          <p:cNvSpPr>
            <a:spLocks noGrp="1"/>
          </p:cNvSpPr>
          <p:nvPr>
            <p:ph idx="1"/>
          </p:nvPr>
        </p:nvSpPr>
        <p:spPr>
          <a:xfrm>
            <a:off x="436205" y="836712"/>
            <a:ext cx="8229600" cy="4789488"/>
          </a:xfrm>
        </p:spPr>
        <p:txBody>
          <a:bodyPr/>
          <a:lstStyle/>
          <a:p>
            <a:r>
              <a:rPr lang="en-GB" dirty="0" err="1"/>
              <a:t>Lizzio</a:t>
            </a:r>
            <a:r>
              <a:rPr lang="en-GB" dirty="0"/>
              <a:t>, A., 2011. The student lifecycle: An integrative framework for guiding practice. </a:t>
            </a:r>
            <a:r>
              <a:rPr lang="en-GB" i="1" dirty="0"/>
              <a:t>Brisbane: Griffith University</a:t>
            </a:r>
            <a:r>
              <a:rPr lang="en-GB" dirty="0"/>
              <a:t>.</a:t>
            </a:r>
          </a:p>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49845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7</a:t>
            </a:r>
          </a:p>
        </p:txBody>
      </p:sp>
      <p:sp>
        <p:nvSpPr>
          <p:cNvPr id="3" name="Content Placeholder 2"/>
          <p:cNvSpPr>
            <a:spLocks noGrp="1"/>
          </p:cNvSpPr>
          <p:nvPr>
            <p:ph idx="1"/>
          </p:nvPr>
        </p:nvSpPr>
        <p:spPr>
          <a:xfrm>
            <a:off x="436373" y="620689"/>
            <a:ext cx="8229600" cy="4789488"/>
          </a:xfrm>
        </p:spPr>
        <p:txBody>
          <a:bodyPr/>
          <a:lstStyle/>
          <a:p>
            <a:r>
              <a:rPr lang="en-GB" dirty="0"/>
              <a:t>Morgan, M. ed., 2013. </a:t>
            </a:r>
            <a:r>
              <a:rPr lang="en-GB" i="1" dirty="0"/>
              <a:t>Improving the student experience: A practical guide for universities and colleges</a:t>
            </a:r>
            <a:r>
              <a:rPr lang="en-GB" dirty="0"/>
              <a:t>. Routledge.</a:t>
            </a:r>
          </a:p>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3339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8</a:t>
            </a:r>
          </a:p>
        </p:txBody>
      </p:sp>
      <p:sp>
        <p:nvSpPr>
          <p:cNvPr id="3" name="Content Placeholder 2"/>
          <p:cNvSpPr>
            <a:spLocks noGrp="1"/>
          </p:cNvSpPr>
          <p:nvPr>
            <p:ph idx="1"/>
          </p:nvPr>
        </p:nvSpPr>
        <p:spPr>
          <a:xfrm>
            <a:off x="457200" y="848644"/>
            <a:ext cx="8229600" cy="4789488"/>
          </a:xfrm>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51" y="-237552"/>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9</a:t>
            </a:r>
          </a:p>
        </p:txBody>
      </p:sp>
      <p:sp>
        <p:nvSpPr>
          <p:cNvPr id="3" name="Content Placeholder 2"/>
          <p:cNvSpPr>
            <a:spLocks noGrp="1"/>
          </p:cNvSpPr>
          <p:nvPr>
            <p:ph idx="1"/>
          </p:nvPr>
        </p:nvSpPr>
        <p:spPr>
          <a:xfrm>
            <a:off x="460451" y="1034256"/>
            <a:ext cx="8229600" cy="4789488"/>
          </a:xfrm>
        </p:spPr>
        <p:txBody>
          <a:bodyPr/>
          <a:lstStyle/>
          <a:p>
            <a:pPr eaLnBrk="1" hangingPunct="1"/>
            <a:r>
              <a:rPr lang="en-GB" dirty="0"/>
              <a:t>Quality Assurance Agency (QAA), 2010. Master's degree characteristics. Gloucester: The Quality Assurance Agency for Higher Education </a:t>
            </a:r>
          </a:p>
          <a:p>
            <a:pPr eaLnBrk="1" hangingPunct="1"/>
            <a:r>
              <a:rPr lang="en-GB" dirty="0"/>
              <a:t>Ryan,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a:t>
            </a:r>
            <a:r>
              <a:rPr lang="en-US" sz="3200" dirty="0"/>
              <a:t>Maieutic model</a:t>
            </a:r>
            <a:endParaRPr lang="en-GB" sz="3200" dirty="0"/>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extLst>
      <p:ext uri="{BB962C8B-B14F-4D97-AF65-F5344CB8AC3E}">
        <p14:creationId xmlns:p14="http://schemas.microsoft.com/office/powerpoint/2010/main" val="188058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C90-4117-4E13-A019-E629D6FA93C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Bridging the attainment gap (Cotton et al, 2013)</a:t>
            </a:r>
          </a:p>
        </p:txBody>
      </p:sp>
      <p:sp>
        <p:nvSpPr>
          <p:cNvPr id="3" name="Content Placeholder 2">
            <a:extLst>
              <a:ext uri="{FF2B5EF4-FFF2-40B4-BE49-F238E27FC236}">
                <a16:creationId xmlns:a16="http://schemas.microsoft.com/office/drawing/2014/main" id="{D70E6687-B1A8-4D62-B2EE-853D2D357F67}"/>
              </a:ext>
            </a:extLst>
          </p:cNvPr>
          <p:cNvSpPr>
            <a:spLocks noGrp="1"/>
          </p:cNvSpPr>
          <p:nvPr>
            <p:ph idx="1"/>
          </p:nvPr>
        </p:nvSpPr>
        <p:spPr>
          <a:xfrm>
            <a:off x="457200" y="1412875"/>
            <a:ext cx="8240713" cy="4789488"/>
          </a:xfrm>
        </p:spPr>
        <p:txBody>
          <a:bodyPr/>
          <a:lstStyle/>
          <a:p>
            <a:r>
              <a:rPr lang="en-GB" dirty="0"/>
              <a:t>We need to look beyond ‘the deficit model’ to explain the attainment gap and to undertake faculty development, since the lack of explicit consideration of ethnicity and gender may act as a barrier to cultural change.</a:t>
            </a:r>
          </a:p>
          <a:p>
            <a:r>
              <a:rPr lang="en-GB" dirty="0"/>
              <a:t>A research study conducted at the University of Wolverhampton revealed a lack of adequate awareness of the needs of non-traditional students and underdeveloped student support systems (Pinnock, 2008).</a:t>
            </a:r>
          </a:p>
          <a:p>
            <a:r>
              <a:rPr lang="en-GB" dirty="0"/>
              <a:t>There are significant differences in motivation and confidence speaking English for different ethnic groups and a divergence in attendance and study time by gender and male and BME students tended to over-estimate their likelihood of achieving a good degree outcome.</a:t>
            </a:r>
          </a:p>
        </p:txBody>
      </p:sp>
    </p:spTree>
    <p:extLst>
      <p:ext uri="{BB962C8B-B14F-4D97-AF65-F5344CB8AC3E}">
        <p14:creationId xmlns:p14="http://schemas.microsoft.com/office/powerpoint/2010/main" val="131290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ECE-F5EE-400C-B03A-8BE30EDDAC1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Understanding the attainment gap: gender</a:t>
            </a:r>
          </a:p>
        </p:txBody>
      </p:sp>
      <p:sp>
        <p:nvSpPr>
          <p:cNvPr id="3" name="Content Placeholder 2">
            <a:extLst>
              <a:ext uri="{FF2B5EF4-FFF2-40B4-BE49-F238E27FC236}">
                <a16:creationId xmlns:a16="http://schemas.microsoft.com/office/drawing/2014/main" id="{7291A942-6B9A-4D3D-9090-AD1467631471}"/>
              </a:ext>
            </a:extLst>
          </p:cNvPr>
          <p:cNvSpPr>
            <a:spLocks noGrp="1"/>
          </p:cNvSpPr>
          <p:nvPr>
            <p:ph idx="1"/>
          </p:nvPr>
        </p:nvSpPr>
        <p:spPr/>
        <p:txBody>
          <a:bodyPr/>
          <a:lstStyle/>
          <a:p>
            <a:r>
              <a:rPr lang="en-GB" dirty="0"/>
              <a:t>Female students achieve better degree classifications than male students, except when it comes to attaining a first class degree, where there is no significant difference (</a:t>
            </a:r>
            <a:r>
              <a:rPr lang="en-GB" dirty="0" err="1"/>
              <a:t>Broecke</a:t>
            </a:r>
            <a:r>
              <a:rPr lang="en-GB" dirty="0"/>
              <a:t> &amp; Nicholls, 2008; HEFCE, 2014).</a:t>
            </a:r>
          </a:p>
          <a:p>
            <a:r>
              <a:rPr lang="en-GB" dirty="0"/>
              <a:t>Claims have also been made that exams favour males and coursework females (Martin, 1997). At Oxford University, where many courses are assessed on the basis of exams at the end of the final year, the gender gap is reversed – at least in terms of the proportion of students achieving first class degrees (</a:t>
            </a:r>
            <a:r>
              <a:rPr lang="en-GB" dirty="0" err="1"/>
              <a:t>Trigwell</a:t>
            </a:r>
            <a:r>
              <a:rPr lang="en-GB" dirty="0"/>
              <a:t> &amp; Ashwin, 2003). </a:t>
            </a:r>
          </a:p>
        </p:txBody>
      </p:sp>
    </p:spTree>
    <p:extLst>
      <p:ext uri="{BB962C8B-B14F-4D97-AF65-F5344CB8AC3E}">
        <p14:creationId xmlns:p14="http://schemas.microsoft.com/office/powerpoint/2010/main" val="39109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3016-9D17-4B61-99C2-1E84621EF30E}"/>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Understanding attainment gap: ethnicity</a:t>
            </a:r>
          </a:p>
        </p:txBody>
      </p:sp>
      <p:sp>
        <p:nvSpPr>
          <p:cNvPr id="3" name="Content Placeholder 2">
            <a:extLst>
              <a:ext uri="{FF2B5EF4-FFF2-40B4-BE49-F238E27FC236}">
                <a16:creationId xmlns:a16="http://schemas.microsoft.com/office/drawing/2014/main" id="{8F374E8F-A3FE-461C-B88D-D4E13FE80045}"/>
              </a:ext>
            </a:extLst>
          </p:cNvPr>
          <p:cNvSpPr>
            <a:spLocks noGrp="1"/>
          </p:cNvSpPr>
          <p:nvPr>
            <p:ph idx="1"/>
          </p:nvPr>
        </p:nvSpPr>
        <p:spPr>
          <a:xfrm>
            <a:off x="251520" y="1340768"/>
            <a:ext cx="8446393" cy="4861595"/>
          </a:xfrm>
        </p:spPr>
        <p:txBody>
          <a:bodyPr/>
          <a:lstStyle/>
          <a:p>
            <a:r>
              <a:rPr lang="en-GB" dirty="0"/>
              <a:t>Students from most ethnic minority backgrounds obtain poorer degree results than white students, even when controlling for prior attainment, age, gender and discipline.</a:t>
            </a:r>
          </a:p>
          <a:p>
            <a:r>
              <a:rPr lang="en-GB" dirty="0"/>
              <a:t>Leslie (2005) suggested that the reasons for low attainment of BME groups may be connected to their relatively higher participation rates, which resulted in lower prior attainment. Richardson (2008) showed that the likelihood of BME students attaining a good degree increased by roughly 50% when the effects of entry qualifications were controlled. </a:t>
            </a:r>
          </a:p>
          <a:p>
            <a:r>
              <a:rPr lang="en-GB" dirty="0"/>
              <a:t>The study also found that the effects of age, gender, mode and subject of study all interacted with ethnicity (Richardson, 2008) making it problematic to discern causality with respect to any single factor. (Cotton et al 2013)</a:t>
            </a:r>
          </a:p>
        </p:txBody>
      </p:sp>
    </p:spTree>
    <p:extLst>
      <p:ext uri="{BB962C8B-B14F-4D97-AF65-F5344CB8AC3E}">
        <p14:creationId xmlns:p14="http://schemas.microsoft.com/office/powerpoint/2010/main" val="105962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5B6-961A-45D2-BF8B-43F3E3FA818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Cotton et al propose 3 issues which warrant further attention</a:t>
            </a:r>
          </a:p>
        </p:txBody>
      </p:sp>
      <p:sp>
        <p:nvSpPr>
          <p:cNvPr id="3" name="Content Placeholder 2">
            <a:extLst>
              <a:ext uri="{FF2B5EF4-FFF2-40B4-BE49-F238E27FC236}">
                <a16:creationId xmlns:a16="http://schemas.microsoft.com/office/drawing/2014/main" id="{54627E45-D60C-4F18-9483-42170001D2ED}"/>
              </a:ext>
            </a:extLst>
          </p:cNvPr>
          <p:cNvSpPr>
            <a:spLocks noGrp="1"/>
          </p:cNvSpPr>
          <p:nvPr>
            <p:ph idx="1"/>
          </p:nvPr>
        </p:nvSpPr>
        <p:spPr/>
        <p:txBody>
          <a:bodyPr/>
          <a:lstStyle/>
          <a:p>
            <a:pPr marL="457200" indent="-457200">
              <a:buSzPct val="100000"/>
              <a:buFont typeface="+mj-lt"/>
              <a:buAutoNum type="arabicPeriod"/>
            </a:pPr>
            <a:r>
              <a:rPr lang="en-GB" dirty="0"/>
              <a:t>The possibility that both BME students and male students might be more likely to use surface learning approaches, thereby lowering attainment. </a:t>
            </a:r>
          </a:p>
          <a:p>
            <a:pPr marL="457200" indent="-457200">
              <a:buSzPct val="100000"/>
              <a:buFont typeface="+mj-lt"/>
              <a:buAutoNum type="arabicPeriod"/>
            </a:pPr>
            <a:r>
              <a:rPr lang="en-GB" dirty="0"/>
              <a:t>The tension between integration into university life and the potential negative impact of over-involvement in clubs or societies. This seems to be a delicate balance which could have divergent impacts on different student groups. </a:t>
            </a:r>
          </a:p>
          <a:p>
            <a:pPr marL="457200" indent="-457200">
              <a:buSzPct val="100000"/>
              <a:buFont typeface="+mj-lt"/>
              <a:buAutoNum type="arabicPeriod"/>
            </a:pPr>
            <a:r>
              <a:rPr lang="en-GB" dirty="0"/>
              <a:t>The importance for students of having an accurate understanding of their achievement levels. For whatever reason, both male and BME students were not effectively judging likely success.</a:t>
            </a:r>
          </a:p>
        </p:txBody>
      </p:sp>
    </p:spTree>
    <p:extLst>
      <p:ext uri="{BB962C8B-B14F-4D97-AF65-F5344CB8AC3E}">
        <p14:creationId xmlns:p14="http://schemas.microsoft.com/office/powerpoint/2010/main" val="203402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2F84C70-925D-42C0-9674-6BF3829FC2B5}"/>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dirty="0"/>
              <a:t>Changing students’ attitudes to engagement. Is it true? How do we know?</a:t>
            </a:r>
          </a:p>
        </p:txBody>
      </p:sp>
      <p:sp>
        <p:nvSpPr>
          <p:cNvPr id="3" name="Content Placeholder 2">
            <a:extLst>
              <a:ext uri="{FF2B5EF4-FFF2-40B4-BE49-F238E27FC236}">
                <a16:creationId xmlns:a16="http://schemas.microsoft.com/office/drawing/2014/main" id="{75BAB6DE-B779-4191-8EA8-270AA42FB3A0}"/>
              </a:ext>
            </a:extLst>
          </p:cNvPr>
          <p:cNvSpPr>
            <a:spLocks noGrp="1"/>
          </p:cNvSpPr>
          <p:nvPr>
            <p:ph idx="1"/>
          </p:nvPr>
        </p:nvSpPr>
        <p:spPr/>
        <p:txBody>
          <a:bodyPr/>
          <a:lstStyle/>
          <a:p>
            <a:pPr>
              <a:defRPr/>
            </a:pPr>
            <a:r>
              <a:rPr lang="en-GB" dirty="0"/>
              <a:t>Many suggest students are more demanding of staff time and have higher expectations than previously (although colleagues in Scotland report similar trends);</a:t>
            </a:r>
          </a:p>
          <a:p>
            <a:pPr>
              <a:defRPr/>
            </a:pPr>
            <a:r>
              <a:rPr lang="en-GB" dirty="0"/>
              <a:t>Many HEIs are reporting worsening attendance, there certainly seems to be an attitude among some students that “well, I am paying for it so it’s up to me if I come in or not”</a:t>
            </a:r>
          </a:p>
          <a:p>
            <a:pPr>
              <a:defRPr/>
            </a:pPr>
            <a:r>
              <a:rPr lang="en-GB" dirty="0"/>
              <a:t>Some report a more litigious approach among dissatisfied students and their parents.</a:t>
            </a:r>
          </a:p>
          <a:p>
            <a:pPr>
              <a:defRPr/>
            </a:pPr>
            <a:endParaRPr lang="en-GB" dirty="0"/>
          </a:p>
        </p:txBody>
      </p:sp>
    </p:spTree>
    <p:extLst>
      <p:ext uri="{BB962C8B-B14F-4D97-AF65-F5344CB8AC3E}">
        <p14:creationId xmlns:p14="http://schemas.microsoft.com/office/powerpoint/2010/main" val="328613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857D8B-3E25-4401-A6E2-1EBFF74ACFC1}"/>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3200" dirty="0"/>
              <a:t>Changing students’ behaviours. Is it true? How do we know?</a:t>
            </a:r>
          </a:p>
        </p:txBody>
      </p:sp>
      <p:sp>
        <p:nvSpPr>
          <p:cNvPr id="19459" name="Content Placeholder 2">
            <a:extLst>
              <a:ext uri="{FF2B5EF4-FFF2-40B4-BE49-F238E27FC236}">
                <a16:creationId xmlns:a16="http://schemas.microsoft.com/office/drawing/2014/main" id="{D1AE0622-D7A6-47D2-ADA1-63B15A2D0997}"/>
              </a:ext>
            </a:extLst>
          </p:cNvPr>
          <p:cNvSpPr>
            <a:spLocks noGrp="1"/>
          </p:cNvSpPr>
          <p:nvPr>
            <p:ph idx="1"/>
          </p:nvPr>
        </p:nvSpPr>
        <p:spPr/>
        <p:txBody>
          <a:bodyPr/>
          <a:lstStyle/>
          <a:p>
            <a:r>
              <a:rPr lang="en-GB" altLang="en-US" dirty="0"/>
              <a:t>Reading: Academic book sales seem to be dropping, students are said not to use library books as much as they did, more and more reading is on-line with consequential changes to tolerances of length, breadth and depth;</a:t>
            </a:r>
          </a:p>
          <a:p>
            <a:r>
              <a:rPr lang="en-GB" altLang="en-US" dirty="0"/>
              <a:t>Writing: it is suggested that students (and HE staff!) often find writing with a pen and paper in exams and in lectures an alien concept, but our practices haven’t kept pace;</a:t>
            </a:r>
          </a:p>
          <a:p>
            <a:r>
              <a:rPr lang="en-GB" altLang="en-US" dirty="0"/>
              <a:t>Learning: with the power of the internet at our fingers, many are querying the value of learning stuff. Isn’t it enough just to know how to find information? What do academic and professional staff think? What do students think?</a:t>
            </a:r>
          </a:p>
        </p:txBody>
      </p:sp>
    </p:spTree>
    <p:extLst>
      <p:ext uri="{BB962C8B-B14F-4D97-AF65-F5344CB8AC3E}">
        <p14:creationId xmlns:p14="http://schemas.microsoft.com/office/powerpoint/2010/main" val="190143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6EF87-8CA3-4256-9C72-1C00532E0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6856" y="857250"/>
            <a:ext cx="6858001" cy="5143501"/>
          </a:xfrm>
          <a:prstGeom prst="rect">
            <a:avLst/>
          </a:prstGeom>
        </p:spPr>
      </p:pic>
      <p:sp>
        <p:nvSpPr>
          <p:cNvPr id="6" name="TextBox 5">
            <a:extLst>
              <a:ext uri="{FF2B5EF4-FFF2-40B4-BE49-F238E27FC236}">
                <a16:creationId xmlns:a16="http://schemas.microsoft.com/office/drawing/2014/main" id="{56519FB9-36CB-4E04-A5D8-7E19F88403D3}"/>
              </a:ext>
            </a:extLst>
          </p:cNvPr>
          <p:cNvSpPr txBox="1"/>
          <p:nvPr/>
        </p:nvSpPr>
        <p:spPr>
          <a:xfrm>
            <a:off x="5293896" y="962526"/>
            <a:ext cx="3850104" cy="48320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Transition in, through and out of higher education – international case studies and best practice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Edited by Ruth Matheson, Sue Tangney and Mark Sutcliffe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Routledge, 2018</a:t>
            </a:r>
          </a:p>
        </p:txBody>
      </p:sp>
    </p:spTree>
    <p:extLst>
      <p:ext uri="{BB962C8B-B14F-4D97-AF65-F5344CB8AC3E}">
        <p14:creationId xmlns:p14="http://schemas.microsoft.com/office/powerpoint/2010/main" val="358798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57200" y="122239"/>
            <a:ext cx="7543800" cy="714474"/>
          </a:xfrm>
        </p:spPr>
        <p:txBody>
          <a:bodyPr/>
          <a:lstStyle/>
          <a:p>
            <a:r>
              <a:rPr lang="en-GB" sz="3200" dirty="0"/>
              <a:t>This workshop</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r>
              <a:rPr lang="en-GB" sz="2000" dirty="0"/>
              <a:t>The Royal Agricultural University, working with programme leaders and others is aiming to review and refresh its programme design, delivery, assessment, student support and quality enhancement. Today will provide opportunities for participants to: </a:t>
            </a:r>
          </a:p>
          <a:p>
            <a:pPr lvl="0"/>
            <a:r>
              <a:rPr lang="en-GB" sz="2000" dirty="0"/>
              <a:t>Evaluate strengths and opportunities for improvement on current programmes, ready for the next phase of delivery;</a:t>
            </a:r>
          </a:p>
          <a:p>
            <a:pPr lvl="0"/>
            <a:r>
              <a:rPr lang="en-GB" sz="2000" dirty="0"/>
              <a:t>Consider how the programme can incorporate good practice across the student lifecycle, from pre-entry, induction/acclimatisation, learning and well-being at every level and transition between levels, as well as ‘outduction’ into the employment context;</a:t>
            </a:r>
          </a:p>
          <a:p>
            <a:pPr lvl="0"/>
            <a:r>
              <a:rPr lang="en-GB" sz="2000" dirty="0"/>
              <a:t>Discuss how to engage students as partners in and co-producers of learning in ways that are empowering and productive;</a:t>
            </a:r>
          </a:p>
          <a:p>
            <a:pPr lvl="0"/>
            <a:r>
              <a:rPr lang="en-GB" sz="2000" dirty="0"/>
              <a:t>Review ways of assessing students through approaches that foster and integrate learning.</a:t>
            </a:r>
          </a:p>
          <a:p>
            <a:endParaRPr lang="en-GB" dirty="0"/>
          </a:p>
        </p:txBody>
      </p:sp>
    </p:spTree>
    <p:extLst>
      <p:ext uri="{BB962C8B-B14F-4D97-AF65-F5344CB8AC3E}">
        <p14:creationId xmlns:p14="http://schemas.microsoft.com/office/powerpoint/2010/main" val="99623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3558-E4FB-4693-ADAA-18FD857ED8B3}"/>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Matheson, Tangney and Sutcliffe (2018) recognise that:</a:t>
            </a:r>
          </a:p>
        </p:txBody>
      </p:sp>
      <p:sp>
        <p:nvSpPr>
          <p:cNvPr id="3" name="Content Placeholder 2">
            <a:extLst>
              <a:ext uri="{FF2B5EF4-FFF2-40B4-BE49-F238E27FC236}">
                <a16:creationId xmlns:a16="http://schemas.microsoft.com/office/drawing/2014/main" id="{5CCFBFF2-AE90-42F5-93D3-0E07A0F36966}"/>
              </a:ext>
            </a:extLst>
          </p:cNvPr>
          <p:cNvSpPr>
            <a:spLocks noGrp="1"/>
          </p:cNvSpPr>
          <p:nvPr>
            <p:ph idx="1"/>
          </p:nvPr>
        </p:nvSpPr>
        <p:spPr/>
        <p:txBody>
          <a:bodyPr/>
          <a:lstStyle/>
          <a:p>
            <a:r>
              <a:rPr lang="en-GB" dirty="0"/>
              <a:t>Initial steps into undergraduate education mark only a beginning for students;</a:t>
            </a:r>
          </a:p>
          <a:p>
            <a:r>
              <a:rPr lang="en-GB" dirty="0"/>
              <a:t>The journey involves other significant transition points that students need to negotiate;</a:t>
            </a:r>
          </a:p>
          <a:p>
            <a:r>
              <a:rPr lang="en-GB" dirty="0"/>
              <a:t>Engagement needs nurturing if students are to develop into autonomous reflective learners;</a:t>
            </a:r>
          </a:p>
          <a:p>
            <a:r>
              <a:rPr lang="en-GB" dirty="0"/>
              <a:t>There is significant international research exploring transition towards, into, through, up out and beyond (</a:t>
            </a:r>
            <a:r>
              <a:rPr lang="en-GB" dirty="0" err="1"/>
              <a:t>Lizzio</a:t>
            </a:r>
            <a:r>
              <a:rPr lang="en-GB" dirty="0"/>
              <a:t>, 2011, Morgan 2013);</a:t>
            </a:r>
          </a:p>
          <a:p>
            <a:r>
              <a:rPr lang="en-GB" dirty="0"/>
              <a:t>We can learn much from the international case studies in this collection (including my own Chapter 2, 17-30, ‘Identifying student need’ and ‘Biscuit game’ p127-129!).</a:t>
            </a:r>
          </a:p>
        </p:txBody>
      </p:sp>
    </p:spTree>
    <p:extLst>
      <p:ext uri="{BB962C8B-B14F-4D97-AF65-F5344CB8AC3E}">
        <p14:creationId xmlns:p14="http://schemas.microsoft.com/office/powerpoint/2010/main" val="313322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D6AE-350E-4312-BFEA-E13AE8BFE462}"/>
              </a:ext>
            </a:extLst>
          </p:cNvPr>
          <p:cNvSpPr>
            <a:spLocks noGrp="1"/>
          </p:cNvSpPr>
          <p:nvPr>
            <p:ph type="title"/>
          </p:nvPr>
        </p:nvSpPr>
        <p:spPr/>
        <p:txBody>
          <a:bodyPr/>
          <a:lstStyle/>
          <a:p>
            <a:r>
              <a:rPr lang="en-GB" dirty="0"/>
              <a:t>Applying </a:t>
            </a:r>
            <a:r>
              <a:rPr lang="en-GB" dirty="0" err="1"/>
              <a:t>Lizzio’s</a:t>
            </a:r>
            <a:r>
              <a:rPr lang="en-GB" dirty="0"/>
              <a:t> approach in Australia</a:t>
            </a:r>
          </a:p>
        </p:txBody>
      </p:sp>
      <p:sp>
        <p:nvSpPr>
          <p:cNvPr id="3" name="Content Placeholder 2">
            <a:extLst>
              <a:ext uri="{FF2B5EF4-FFF2-40B4-BE49-F238E27FC236}">
                <a16:creationId xmlns:a16="http://schemas.microsoft.com/office/drawing/2014/main" id="{D26DAE17-45D1-43FB-A1C7-309768E0CD15}"/>
              </a:ext>
            </a:extLst>
          </p:cNvPr>
          <p:cNvSpPr>
            <a:spLocks noGrp="1"/>
          </p:cNvSpPr>
          <p:nvPr>
            <p:ph idx="1"/>
          </p:nvPr>
        </p:nvSpPr>
        <p:spPr/>
        <p:txBody>
          <a:bodyPr/>
          <a:lstStyle/>
          <a:p>
            <a:pPr marL="0" indent="0">
              <a:buNone/>
            </a:pPr>
            <a:r>
              <a:rPr lang="en-GB" dirty="0"/>
              <a:t>Griffith Learning and Teaching Capabilities Framework. This framework recognises that high quality student learning experience depends on remarkable staff; and the framework seeks to define the capabilities that underpin different roles in learning and teaching - helping us identify how we can support the development of individuals within these </a:t>
            </a:r>
            <a:r>
              <a:rPr lang="en-GB" dirty="0" err="1"/>
              <a:t>roles.</a:t>
            </a:r>
            <a:r>
              <a:rPr lang="en-GB" u="sng" dirty="0" err="1">
                <a:hlinkClick r:id="rId2"/>
              </a:rPr>
              <a:t>https</a:t>
            </a:r>
            <a:r>
              <a:rPr lang="en-GB" u="sng" dirty="0">
                <a:hlinkClick r:id="rId2"/>
              </a:rPr>
              <a:t>://www.griffith.edu.au/__data/assets/pdf_file/0026/359540/Griffith-Learning-and-Teaching-Capabilities-Framework-2018.pdf</a:t>
            </a:r>
            <a:r>
              <a:rPr lang="en-GB" dirty="0"/>
              <a:t>. This framework directs many of the Unit’s activities but also enables individual reflection and the development of a CPD plan. The Framework utilises extensive research and staff consultation to not only identify capabilities but also the values that underpin practice.</a:t>
            </a:r>
          </a:p>
        </p:txBody>
      </p:sp>
    </p:spTree>
    <p:extLst>
      <p:ext uri="{BB962C8B-B14F-4D97-AF65-F5344CB8AC3E}">
        <p14:creationId xmlns:p14="http://schemas.microsoft.com/office/powerpoint/2010/main" val="333666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599632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346666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hell\Documents\Book\Book UG vol 2\Book 2 chapters and case studies\diagrams and illustrations\latest\Figure 4.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188640"/>
            <a:ext cx="5760641" cy="6336704"/>
          </a:xfrm>
          <a:prstGeom prst="rect">
            <a:avLst/>
          </a:prstGeom>
          <a:noFill/>
          <a:ln w="9525">
            <a:noFill/>
            <a:miter lim="800000"/>
            <a:headEnd/>
            <a:tailEnd/>
          </a:ln>
        </p:spPr>
      </p:pic>
      <p:sp>
        <p:nvSpPr>
          <p:cNvPr id="5" name="Text Box 2"/>
          <p:cNvSpPr txBox="1">
            <a:spLocks noChangeArrowheads="1"/>
          </p:cNvSpPr>
          <p:nvPr/>
        </p:nvSpPr>
        <p:spPr bwMode="auto">
          <a:xfrm>
            <a:off x="7029450" y="2348880"/>
            <a:ext cx="2114550" cy="30654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Times New Roman"/>
                <a:cs typeface="Times New Roman"/>
              </a:rPr>
              <a:t>Source: Supporting student diversity – A practical guide (Morgan, 2013) p45</a:t>
            </a:r>
            <a:endParaRPr kumimoji="0" lang="en-GB" sz="32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spTree>
    <p:extLst>
      <p:ext uri="{BB962C8B-B14F-4D97-AF65-F5344CB8AC3E}">
        <p14:creationId xmlns:p14="http://schemas.microsoft.com/office/powerpoint/2010/main" val="186311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836712"/>
            <a:ext cx="6408712" cy="5832648"/>
          </a:xfrm>
          <a:prstGeom prst="rect">
            <a:avLst/>
          </a:prstGeom>
          <a:noFill/>
          <a:ln w="9525">
            <a:noFill/>
            <a:miter lim="800000"/>
            <a:headEnd/>
            <a:tailEnd/>
          </a:ln>
        </p:spPr>
      </p:pic>
      <p:sp>
        <p:nvSpPr>
          <p:cNvPr id="3" name="Rectangle 2"/>
          <p:cNvSpPr/>
          <p:nvPr/>
        </p:nvSpPr>
        <p:spPr>
          <a:xfrm>
            <a:off x="179512" y="188640"/>
            <a:ext cx="8784976" cy="6480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2800" b="1" dirty="0">
                <a:solidFill>
                  <a:schemeClr val="tx2"/>
                </a:solidFill>
                <a:latin typeface="+mn-lt"/>
                <a:ea typeface="+mj-ea"/>
                <a:cs typeface="+mj-cs"/>
              </a:rPr>
              <a:t>Themes within the Student Experience Transition Model </a:t>
            </a:r>
          </a:p>
        </p:txBody>
      </p:sp>
    </p:spTree>
    <p:extLst>
      <p:ext uri="{BB962C8B-B14F-4D97-AF65-F5344CB8AC3E}">
        <p14:creationId xmlns:p14="http://schemas.microsoft.com/office/powerpoint/2010/main" val="378946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hell\Documents\Book\Book UG vol 2\Book 2 chapters and case studies\diagrams and illustrations\latest\Figure 4.5.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149235" y="476672"/>
            <a:ext cx="7095173" cy="6192688"/>
          </a:xfrm>
          <a:prstGeom prst="rect">
            <a:avLst/>
          </a:prstGeom>
          <a:noFill/>
          <a:ln w="9525">
            <a:noFill/>
            <a:miter lim="800000"/>
            <a:headEnd/>
            <a:tailEnd/>
          </a:ln>
        </p:spPr>
      </p:pic>
      <p:sp>
        <p:nvSpPr>
          <p:cNvPr id="3" name="Rectangle 2"/>
          <p:cNvSpPr/>
          <p:nvPr/>
        </p:nvSpPr>
        <p:spPr>
          <a:xfrm>
            <a:off x="1619672" y="116632"/>
            <a:ext cx="7095173" cy="5232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3200" b="1" dirty="0">
                <a:solidFill>
                  <a:schemeClr val="tx2"/>
                </a:solidFill>
                <a:latin typeface="+mj-lt"/>
                <a:ea typeface="+mj-ea"/>
                <a:cs typeface="+mj-cs"/>
              </a:rPr>
              <a:t>Activities to support the SET Model</a:t>
            </a:r>
          </a:p>
        </p:txBody>
      </p:sp>
    </p:spTree>
    <p:extLst>
      <p:ext uri="{BB962C8B-B14F-4D97-AF65-F5344CB8AC3E}">
        <p14:creationId xmlns:p14="http://schemas.microsoft.com/office/powerpoint/2010/main" val="340620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497101"/>
            <a:ext cx="6696743" cy="6325464"/>
          </a:xfrm>
          <a:prstGeom prst="rect">
            <a:avLst/>
          </a:prstGeom>
          <a:noFill/>
          <a:ln w="9525">
            <a:noFill/>
            <a:miter lim="800000"/>
            <a:headEnd/>
            <a:tailEnd/>
          </a:ln>
        </p:spPr>
      </p:pic>
      <p:sp>
        <p:nvSpPr>
          <p:cNvPr id="3" name="Rectangle 2"/>
          <p:cNvSpPr/>
          <p:nvPr/>
        </p:nvSpPr>
        <p:spPr>
          <a:xfrm>
            <a:off x="379321" y="35435"/>
            <a:ext cx="8928992" cy="9452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2800" b="1" dirty="0">
                <a:solidFill>
                  <a:schemeClr val="tx2"/>
                </a:solidFill>
                <a:latin typeface="+mj-lt"/>
                <a:ea typeface="+mj-ea"/>
                <a:cs typeface="+mj-cs"/>
              </a:rPr>
              <a:t>Source: Supporting Student Diversity – A practical guide 						(Morgan, 2013) p61</a:t>
            </a:r>
          </a:p>
        </p:txBody>
      </p:sp>
    </p:spTree>
    <p:extLst>
      <p:ext uri="{BB962C8B-B14F-4D97-AF65-F5344CB8AC3E}">
        <p14:creationId xmlns:p14="http://schemas.microsoft.com/office/powerpoint/2010/main" val="99990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A4D1A-57CA-4D48-B017-0AA216851423}"/>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Michelle Morgan on commuter students </a:t>
            </a:r>
          </a:p>
        </p:txBody>
      </p:sp>
      <p:sp>
        <p:nvSpPr>
          <p:cNvPr id="5" name="Content Placeholder 4">
            <a:extLst>
              <a:ext uri="{FF2B5EF4-FFF2-40B4-BE49-F238E27FC236}">
                <a16:creationId xmlns:a16="http://schemas.microsoft.com/office/drawing/2014/main" id="{22332357-C5CC-4460-A278-0CA989C818AF}"/>
              </a:ext>
            </a:extLst>
          </p:cNvPr>
          <p:cNvSpPr>
            <a:spLocks noGrp="1"/>
          </p:cNvSpPr>
          <p:nvPr>
            <p:ph idx="1"/>
          </p:nvPr>
        </p:nvSpPr>
        <p:spPr>
          <a:xfrm>
            <a:off x="468313" y="1323975"/>
            <a:ext cx="8229600" cy="5005388"/>
          </a:xfrm>
        </p:spPr>
        <p:txBody>
          <a:bodyPr/>
          <a:lstStyle/>
          <a:p>
            <a:pPr marL="0" indent="0">
              <a:buNone/>
            </a:pPr>
            <a:r>
              <a:rPr lang="en-GB" dirty="0"/>
              <a:t>Michelle Morgan says “Research suggests that not only does the commuter student have a different university experience to on-campus students but they may also be disadvantaged because they do not have access to the same academic and social opportunities as campus-based students”. Is that true?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i="1" dirty="0"/>
              <a:t>Morgan, M. ed., 2013. Improving the student experience: A practical guide for universities and colleges. Routledge.</a:t>
            </a:r>
          </a:p>
          <a:p>
            <a:pPr marL="0" indent="0">
              <a:buNone/>
            </a:pPr>
            <a:endParaRPr lang="en-GB" dirty="0"/>
          </a:p>
          <a:p>
            <a:endParaRPr lang="en-GB" dirty="0"/>
          </a:p>
        </p:txBody>
      </p:sp>
      <p:pic>
        <p:nvPicPr>
          <p:cNvPr id="3" name="Picture 2">
            <a:extLst>
              <a:ext uri="{FF2B5EF4-FFF2-40B4-BE49-F238E27FC236}">
                <a16:creationId xmlns:a16="http://schemas.microsoft.com/office/drawing/2014/main" id="{A1E35FF0-644E-4AF6-B8B3-5196D37A4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205510"/>
            <a:ext cx="2001396" cy="2674592"/>
          </a:xfrm>
          <a:prstGeom prst="rect">
            <a:avLst/>
          </a:prstGeom>
        </p:spPr>
      </p:pic>
    </p:spTree>
    <p:extLst>
      <p:ext uri="{BB962C8B-B14F-4D97-AF65-F5344CB8AC3E}">
        <p14:creationId xmlns:p14="http://schemas.microsoft.com/office/powerpoint/2010/main" val="241162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4E76-D31C-435C-B7B3-AE07655019F7}"/>
              </a:ext>
            </a:extLst>
          </p:cNvPr>
          <p:cNvSpPr>
            <a:spLocks noGrp="1"/>
          </p:cNvSpPr>
          <p:nvPr>
            <p:ph type="title"/>
          </p:nvPr>
        </p:nvSpPr>
        <p:spPr>
          <a:xfrm>
            <a:off x="468312" y="-58837"/>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Commuter students (after Morgan, 2013)</a:t>
            </a:r>
          </a:p>
        </p:txBody>
      </p:sp>
      <p:sp>
        <p:nvSpPr>
          <p:cNvPr id="3" name="Content Placeholder 2">
            <a:extLst>
              <a:ext uri="{FF2B5EF4-FFF2-40B4-BE49-F238E27FC236}">
                <a16:creationId xmlns:a16="http://schemas.microsoft.com/office/drawing/2014/main" id="{BA6B83FA-8465-4B1A-8139-6B4ACD52113E}"/>
              </a:ext>
            </a:extLst>
          </p:cNvPr>
          <p:cNvSpPr>
            <a:spLocks noGrp="1"/>
          </p:cNvSpPr>
          <p:nvPr>
            <p:ph idx="1"/>
          </p:nvPr>
        </p:nvSpPr>
        <p:spPr>
          <a:xfrm>
            <a:off x="465701" y="818182"/>
            <a:ext cx="8424167" cy="5221635"/>
          </a:xfrm>
        </p:spPr>
        <p:txBody>
          <a:bodyPr/>
          <a:lstStyle/>
          <a:p>
            <a:r>
              <a:rPr lang="en-GB" sz="2000" dirty="0">
                <a:latin typeface="+mj-lt"/>
              </a:rPr>
              <a:t>Commuter students are students who live off-campus, not in university accommodation, are often mature students from lower socioeconomic groups, have a broad age-range and represent a significantly higher portion of minorities;</a:t>
            </a:r>
          </a:p>
          <a:p>
            <a:r>
              <a:rPr lang="en-GB" sz="2000" dirty="0">
                <a:latin typeface="+mj-lt"/>
              </a:rPr>
              <a:t>Research suggests that not only do commuter students have a different university experience to on-campus students but they may also be disadvantaged because they do not have access to the same academic and social opportunities as campus-based students</a:t>
            </a:r>
          </a:p>
          <a:p>
            <a:r>
              <a:rPr lang="en-GB" sz="2000" dirty="0">
                <a:latin typeface="+mj-lt"/>
              </a:rPr>
              <a:t>They are likely to have life demands e.g. paid employment, caring or parenting responsibilities which compete with their studies and engagement in extracurricular activities so may struggle to integrate into university social support systems and to develop a sense of belonging which can impact on student persistence and degree attainment as well as their overall university experience satisfaction. </a:t>
            </a:r>
          </a:p>
          <a:p>
            <a:r>
              <a:rPr lang="en-GB" sz="2000" dirty="0">
                <a:latin typeface="+mj-lt"/>
              </a:rPr>
              <a:t>A 2012 study looking at all early leavers from 108 English universities found that 48% of early leavers were commuter students but there are no significant differences between commuter and non-commuter students in terms of cognitive growth and other academic success outcomes.</a:t>
            </a:r>
          </a:p>
        </p:txBody>
      </p:sp>
    </p:spTree>
    <p:extLst>
      <p:ext uri="{BB962C8B-B14F-4D97-AF65-F5344CB8AC3E}">
        <p14:creationId xmlns:p14="http://schemas.microsoft.com/office/powerpoint/2010/main" val="200022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a:xfrm>
            <a:off x="479741" y="482279"/>
            <a:ext cx="7543800" cy="57045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Developing engagement among your students</a:t>
            </a:r>
          </a:p>
        </p:txBody>
      </p:sp>
      <p:sp>
        <p:nvSpPr>
          <p:cNvPr id="20483" name="Content Placeholder 4"/>
          <p:cNvSpPr>
            <a:spLocks noGrp="1"/>
          </p:cNvSpPr>
          <p:nvPr>
            <p:ph idx="1"/>
          </p:nvPr>
        </p:nvSpPr>
        <p:spPr>
          <a:xfrm>
            <a:off x="457200" y="1052736"/>
            <a:ext cx="8229600" cy="5509667"/>
          </a:xfr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b="1" dirty="0"/>
              <a:t>Is there a coherent model of progression across the student life-cycle from induction to ‘</a:t>
            </a:r>
            <a:r>
              <a:rPr lang="en-GB" b="1" dirty="0" err="1"/>
              <a:t>outduction</a:t>
            </a:r>
            <a:r>
              <a:rPr lang="en-GB" b="1" dirty="0"/>
              <a:t>’ (Morgan, 2011)? </a:t>
            </a:r>
          </a:p>
          <a:p>
            <a:pPr fontAlgn="base">
              <a:spcBef>
                <a:spcPts val="600"/>
              </a:spcBef>
              <a:spcAft>
                <a:spcPct val="0"/>
              </a:spcAft>
              <a:buClr>
                <a:schemeClr val="tx2"/>
              </a:buClr>
              <a:buSzPct val="70000"/>
              <a:buFont typeface="Wingdings" pitchFamily="2" charset="2"/>
              <a:buChar char="l"/>
            </a:pPr>
            <a:r>
              <a:rPr lang="en-GB" b="1" dirty="0"/>
              <a:t>Do you manage transitions from year one to year two, and year two to year three, to ensure students remain committed and engaged?</a:t>
            </a:r>
          </a:p>
          <a:p>
            <a:pPr fontAlgn="base">
              <a:spcBef>
                <a:spcPts val="600"/>
              </a:spcBef>
              <a:spcAft>
                <a:spcPct val="0"/>
              </a:spcAft>
              <a:buClr>
                <a:schemeClr val="tx2"/>
              </a:buClr>
              <a:buSzPct val="70000"/>
              <a:buFont typeface="Wingdings" pitchFamily="2" charset="2"/>
              <a:buChar char="l"/>
            </a:pPr>
            <a:r>
              <a:rPr lang="en-GB" b="1" dirty="0"/>
              <a:t>Is there some continuity in the sources of student support throughout the course (e.g. personal tutors)?</a:t>
            </a:r>
          </a:p>
          <a:p>
            <a:pPr fontAlgn="base">
              <a:spcBef>
                <a:spcPts val="600"/>
              </a:spcBef>
              <a:spcAft>
                <a:spcPct val="0"/>
              </a:spcAft>
              <a:buClr>
                <a:schemeClr val="tx2"/>
              </a:buClr>
              <a:buSzPct val="70000"/>
              <a:buFont typeface="Wingdings" pitchFamily="2" charset="2"/>
              <a:buChar char="l"/>
            </a:pPr>
            <a:r>
              <a:rPr lang="en-GB" b="1" dirty="0"/>
              <a:t>Are students offered support and guidance in relation to personal development and employability?</a:t>
            </a:r>
          </a:p>
          <a:p>
            <a:pPr eaLnBrk="1" hangingPunct="1"/>
            <a:r>
              <a:rPr lang="en-GB" dirty="0"/>
              <a:t>Are students using critical thinking and high levels of analytical thought sufficiently at each level of a programme?</a:t>
            </a:r>
          </a:p>
          <a:p>
            <a:pPr eaLnBrk="1" hangingPunct="1"/>
            <a:r>
              <a:rPr lang="en-GB" dirty="0"/>
              <a:t>Are students working autonomously as well?</a:t>
            </a:r>
          </a:p>
          <a:p>
            <a:pPr eaLnBrk="1" hangingPunct="1"/>
            <a:r>
              <a:rPr lang="en-GB" dirty="0"/>
              <a:t>Do students have meaningful and purposeful opportunities of working together?</a:t>
            </a:r>
          </a:p>
          <a:p>
            <a:pPr fontAlgn="base">
              <a:spcBef>
                <a:spcPts val="600"/>
              </a:spcBef>
              <a:spcAft>
                <a:spcPct val="0"/>
              </a:spcAft>
              <a:buClr>
                <a:schemeClr val="tx2"/>
              </a:buClr>
              <a:buSzPct val="70000"/>
              <a:buFont typeface="Wingdings" pitchFamily="2" charset="2"/>
              <a:buChar char="l"/>
            </a:pPr>
            <a:endParaRPr lang="en-GB" sz="2800" b="1" dirty="0"/>
          </a:p>
        </p:txBody>
      </p:sp>
    </p:spTree>
    <p:extLst>
      <p:ext uri="{BB962C8B-B14F-4D97-AF65-F5344CB8AC3E}">
        <p14:creationId xmlns:p14="http://schemas.microsoft.com/office/powerpoint/2010/main" val="124859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776" t="4850" r="761" b="20599"/>
          <a:stretch/>
        </p:blipFill>
        <p:spPr>
          <a:xfrm>
            <a:off x="0" y="-16773"/>
            <a:ext cx="9256707" cy="6918170"/>
          </a:xfrm>
          <a:prstGeom prst="rect">
            <a:avLst/>
          </a:prstGeom>
        </p:spPr>
      </p:pic>
    </p:spTree>
    <p:extLst>
      <p:ext uri="{BB962C8B-B14F-4D97-AF65-F5344CB8AC3E}">
        <p14:creationId xmlns:p14="http://schemas.microsoft.com/office/powerpoint/2010/main" val="168113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8229600" cy="92211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in the first six weeks?</a:t>
            </a:r>
          </a:p>
        </p:txBody>
      </p:sp>
      <p:sp>
        <p:nvSpPr>
          <p:cNvPr id="17411"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600" b="1" dirty="0"/>
              <a:t>Enable students to feel part of a cohort rather than a number of a list;</a:t>
            </a:r>
          </a:p>
          <a:p>
            <a:pPr fontAlgn="base">
              <a:spcBef>
                <a:spcPts val="600"/>
              </a:spcBef>
              <a:spcAft>
                <a:spcPct val="0"/>
              </a:spcAft>
              <a:buClr>
                <a:schemeClr val="tx2"/>
              </a:buClr>
              <a:buSzPct val="70000"/>
              <a:buFont typeface="Wingdings" pitchFamily="2" charset="2"/>
              <a:buChar char="l"/>
            </a:pPr>
            <a:r>
              <a:rPr lang="en-GB" sz="2600" b="1" dirty="0"/>
              <a:t>Help students acclimatise to the new learning context in which they find themselves;</a:t>
            </a:r>
          </a:p>
          <a:p>
            <a:pPr fontAlgn="base">
              <a:spcBef>
                <a:spcPts val="600"/>
              </a:spcBef>
              <a:spcAft>
                <a:spcPct val="0"/>
              </a:spcAft>
              <a:buClr>
                <a:schemeClr val="tx2"/>
              </a:buClr>
              <a:buSzPct val="70000"/>
              <a:buFont typeface="Wingdings" pitchFamily="2" charset="2"/>
              <a:buChar char="l"/>
            </a:pPr>
            <a:r>
              <a:rPr lang="en-GB" sz="2600" b="1" dirty="0"/>
              <a:t>Familiarise them with the language and culture of the subject area they are studying (</a:t>
            </a:r>
            <a:r>
              <a:rPr lang="en-GB" sz="2600" b="1" dirty="0" err="1"/>
              <a:t>Northedge</a:t>
            </a:r>
            <a:r>
              <a:rPr lang="en-GB" sz="2600" b="1" dirty="0"/>
              <a:t>, 2003);</a:t>
            </a:r>
          </a:p>
          <a:p>
            <a:pPr fontAlgn="base">
              <a:spcBef>
                <a:spcPts val="600"/>
              </a:spcBef>
              <a:spcAft>
                <a:spcPct val="0"/>
              </a:spcAft>
              <a:buClr>
                <a:schemeClr val="tx2"/>
              </a:buClr>
              <a:buSzPct val="70000"/>
              <a:buFont typeface="Wingdings" pitchFamily="2" charset="2"/>
              <a:buChar char="l"/>
            </a:pPr>
            <a:r>
              <a:rPr lang="en-GB" sz="2600" b="1" dirty="0"/>
              <a:t>Foster the information literacy and other skills that students will need to succeed;</a:t>
            </a:r>
          </a:p>
          <a:p>
            <a:pPr fontAlgn="base">
              <a:spcBef>
                <a:spcPts val="600"/>
              </a:spcBef>
              <a:spcAft>
                <a:spcPct val="0"/>
              </a:spcAft>
              <a:buClr>
                <a:schemeClr val="tx2"/>
              </a:buClr>
              <a:buSzPct val="70000"/>
              <a:buFont typeface="Wingdings" pitchFamily="2" charset="2"/>
              <a:buChar char="l"/>
            </a:pPr>
            <a:r>
              <a:rPr lang="en-GB" sz="2600" b="1" dirty="0"/>
              <a:t>Guide them on where to go for help as necessary;</a:t>
            </a:r>
          </a:p>
          <a:p>
            <a:pPr fontAlgn="base">
              <a:spcBef>
                <a:spcPts val="600"/>
              </a:spcBef>
              <a:spcAft>
                <a:spcPct val="0"/>
              </a:spcAft>
              <a:buClr>
                <a:schemeClr val="tx2"/>
              </a:buClr>
              <a:buSzPct val="70000"/>
              <a:buFont typeface="Wingdings" pitchFamily="2" charset="2"/>
              <a:buChar char="l"/>
            </a:pPr>
            <a:r>
              <a:rPr lang="en-GB" sz="2600" b="1" dirty="0"/>
              <a:t>Offer them immersive experiences.</a:t>
            </a:r>
          </a:p>
          <a:p>
            <a:pPr fontAlgn="base">
              <a:spcBef>
                <a:spcPts val="600"/>
              </a:spcBef>
              <a:spcAft>
                <a:spcPct val="0"/>
              </a:spcAft>
              <a:buClr>
                <a:schemeClr val="tx2"/>
              </a:buClr>
              <a:buSzPct val="70000"/>
              <a:buFont typeface="Wingdings" pitchFamily="2" charset="2"/>
              <a:buChar char="l"/>
            </a:pPr>
            <a:endParaRPr lang="en-GB" sz="2600" b="1" dirty="0"/>
          </a:p>
        </p:txBody>
      </p:sp>
    </p:spTree>
    <p:extLst>
      <p:ext uri="{BB962C8B-B14F-4D97-AF65-F5344CB8AC3E}">
        <p14:creationId xmlns:p14="http://schemas.microsoft.com/office/powerpoint/2010/main" val="23692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Transitions between years and levels: the First Year</a:t>
            </a:r>
          </a:p>
        </p:txBody>
      </p:sp>
      <p:sp>
        <p:nvSpPr>
          <p:cNvPr id="3" name="Content Placeholder 2"/>
          <p:cNvSpPr>
            <a:spLocks noGrp="1"/>
          </p:cNvSpPr>
          <p:nvPr>
            <p:ph idx="1"/>
          </p:nvPr>
        </p:nvSpPr>
        <p:spPr/>
        <p:txBody>
          <a:bodyPr/>
          <a:lstStyle/>
          <a:p>
            <a:r>
              <a:rPr lang="en-GB" dirty="0"/>
              <a:t>Much can be done to engage students pre-entry both virtually and live;</a:t>
            </a:r>
          </a:p>
          <a:p>
            <a:r>
              <a:rPr lang="en-GB" dirty="0"/>
              <a:t>Induction in many HEIs is grim: lots of talking heads and loads of information, and all over in a week!</a:t>
            </a:r>
          </a:p>
          <a:p>
            <a:r>
              <a:rPr lang="en-GB" dirty="0"/>
              <a:t>For me, induction is a process not an event, and information and support needs to be incremental</a:t>
            </a:r>
          </a:p>
          <a:p>
            <a:r>
              <a:rPr lang="en-GB" dirty="0"/>
              <a:t>Many see the whole of the First Year experience as a programme of orientation;</a:t>
            </a:r>
          </a:p>
          <a:p>
            <a:r>
              <a:rPr lang="en-GB" dirty="0"/>
              <a:t>Immersive programmes can be extremely helpful (e.g. see Pauline </a:t>
            </a:r>
            <a:r>
              <a:rPr lang="en-GB" dirty="0" err="1"/>
              <a:t>Kneale</a:t>
            </a:r>
            <a:r>
              <a:rPr lang="en-GB" dirty="0"/>
              <a:t> </a:t>
            </a:r>
            <a:r>
              <a:rPr lang="en-GB" i="1" dirty="0"/>
              <a:t>et </a:t>
            </a:r>
            <a:r>
              <a:rPr lang="en-GB" i="1" dirty="0" err="1"/>
              <a:t>al’s</a:t>
            </a:r>
            <a:r>
              <a:rPr lang="en-GB" i="1" dirty="0"/>
              <a:t> </a:t>
            </a:r>
            <a:r>
              <a:rPr lang="en-GB" dirty="0"/>
              <a:t>work at Plymouth university, Turner </a:t>
            </a:r>
            <a:r>
              <a:rPr lang="en-GB" i="1" dirty="0"/>
              <a:t>et al </a:t>
            </a:r>
            <a:r>
              <a:rPr lang="en-GB" dirty="0"/>
              <a:t>2017).</a:t>
            </a:r>
          </a:p>
        </p:txBody>
      </p:sp>
    </p:spTree>
    <p:extLst>
      <p:ext uri="{BB962C8B-B14F-4D97-AF65-F5344CB8AC3E}">
        <p14:creationId xmlns:p14="http://schemas.microsoft.com/office/powerpoint/2010/main" val="1174250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F5AF-1FF6-475D-BB34-DF553471BEC9}"/>
              </a:ext>
            </a:extLst>
          </p:cNvPr>
          <p:cNvSpPr>
            <a:spLocks noGrp="1"/>
          </p:cNvSpPr>
          <p:nvPr>
            <p:ph type="title"/>
          </p:nvPr>
        </p:nvSpPr>
        <p:spPr>
          <a:xfrm>
            <a:off x="457200" y="122238"/>
            <a:ext cx="7543800"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Inter-year transitions: avoiding the sophomore slump </a:t>
            </a:r>
            <a:br>
              <a:rPr lang="en-GB" sz="3200" dirty="0"/>
            </a:br>
            <a:r>
              <a:rPr lang="en-GB" sz="3200" dirty="0"/>
              <a:t>(Yorke, 2014, </a:t>
            </a:r>
            <a:r>
              <a:rPr lang="en-GB" sz="3200" dirty="0" err="1"/>
              <a:t>Zaitseva</a:t>
            </a:r>
            <a:r>
              <a:rPr lang="en-GB" sz="3200" dirty="0"/>
              <a:t> et al)</a:t>
            </a:r>
          </a:p>
        </p:txBody>
      </p:sp>
      <p:sp>
        <p:nvSpPr>
          <p:cNvPr id="3" name="Content Placeholder 2">
            <a:extLst>
              <a:ext uri="{FF2B5EF4-FFF2-40B4-BE49-F238E27FC236}">
                <a16:creationId xmlns:a16="http://schemas.microsoft.com/office/drawing/2014/main" id="{8BCA0466-3985-450E-B17D-12284C0CE575}"/>
              </a:ext>
            </a:extLst>
          </p:cNvPr>
          <p:cNvSpPr>
            <a:spLocks noGrp="1"/>
          </p:cNvSpPr>
          <p:nvPr>
            <p:ph idx="1"/>
          </p:nvPr>
        </p:nvSpPr>
        <p:spPr>
          <a:xfrm>
            <a:off x="457200" y="1628800"/>
            <a:ext cx="8229600" cy="4789488"/>
          </a:xfrm>
        </p:spPr>
        <p:txBody>
          <a:bodyPr/>
          <a:lstStyle/>
          <a:p>
            <a:r>
              <a:rPr lang="en-GB" dirty="0"/>
              <a:t>The three-months between the end of the 1st year and the start of the 2</a:t>
            </a:r>
            <a:r>
              <a:rPr lang="en-GB" baseline="30000" dirty="0"/>
              <a:t>nd</a:t>
            </a:r>
            <a:r>
              <a:rPr lang="en-GB" dirty="0"/>
              <a:t> (and to a lesser extent between 2</a:t>
            </a:r>
            <a:r>
              <a:rPr lang="en-GB" baseline="30000" dirty="0"/>
              <a:t>nd</a:t>
            </a:r>
            <a:r>
              <a:rPr lang="en-GB" dirty="0"/>
              <a:t> and 3</a:t>
            </a:r>
            <a:r>
              <a:rPr lang="en-GB" baseline="30000" dirty="0"/>
              <a:t>rd</a:t>
            </a:r>
            <a:r>
              <a:rPr lang="en-GB" dirty="0"/>
              <a:t> years) provides lacunae for lost motivation and decreased engagement;</a:t>
            </a:r>
          </a:p>
          <a:p>
            <a:r>
              <a:rPr lang="en-GB" dirty="0"/>
              <a:t>Energy, thought and resources need to be deployed to counteract this tendency and to maintain student engagement;</a:t>
            </a:r>
          </a:p>
          <a:p>
            <a:r>
              <a:rPr lang="en-GB" dirty="0"/>
              <a:t>This can be undertaken in three ways:</a:t>
            </a:r>
          </a:p>
          <a:p>
            <a:pPr lvl="1"/>
            <a:r>
              <a:rPr lang="en-GB" dirty="0"/>
              <a:t>Through linking study from year to year through assignments and other activities set to bridge the gap;</a:t>
            </a:r>
          </a:p>
          <a:p>
            <a:pPr lvl="1"/>
            <a:r>
              <a:rPr lang="en-GB" dirty="0"/>
              <a:t>By maintaining contact (live or virtual);</a:t>
            </a:r>
          </a:p>
          <a:p>
            <a:pPr lvl="1"/>
            <a:r>
              <a:rPr lang="en-GB" dirty="0"/>
              <a:t> By using peer groups and networks for mutual support.</a:t>
            </a:r>
          </a:p>
        </p:txBody>
      </p:sp>
    </p:spTree>
    <p:extLst>
      <p:ext uri="{BB962C8B-B14F-4D97-AF65-F5344CB8AC3E}">
        <p14:creationId xmlns:p14="http://schemas.microsoft.com/office/powerpoint/2010/main" val="177860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17D517E-D2FB-4752-9FEB-64228E882CB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altLang="en-US" sz="3200" dirty="0"/>
              <a:t>Mapping progression</a:t>
            </a:r>
          </a:p>
        </p:txBody>
      </p:sp>
      <p:sp>
        <p:nvSpPr>
          <p:cNvPr id="26627" name="Content Placeholder 4">
            <a:extLst>
              <a:ext uri="{FF2B5EF4-FFF2-40B4-BE49-F238E27FC236}">
                <a16:creationId xmlns:a16="http://schemas.microsoft.com/office/drawing/2014/main" id="{80204507-9499-474E-BC2E-8656A0A3BFF6}"/>
              </a:ext>
            </a:extLst>
          </p:cNvPr>
          <p:cNvSpPr>
            <a:spLocks noGrp="1"/>
          </p:cNvSpPr>
          <p:nvPr>
            <p:ph idx="1"/>
          </p:nvPr>
        </p:nvSpPr>
        <p:spPr/>
        <p:txBody>
          <a:bodyPr/>
          <a:lstStyle/>
          <a:p>
            <a:r>
              <a:rPr lang="en-GB" altLang="en-US"/>
              <a:t>Is there a coherent model of progression across the student life-cycle from induction to ‘outduction’? </a:t>
            </a:r>
          </a:p>
          <a:p>
            <a:r>
              <a:rPr lang="en-GB" altLang="en-US"/>
              <a:t>Do you manage transitions from year one to year two and year two to year three to ensure students remain committed and engaged?</a:t>
            </a:r>
          </a:p>
          <a:p>
            <a:r>
              <a:rPr lang="en-GB" altLang="en-US"/>
              <a:t>Is there some continuity in the sources of student support throughout the course (e.g. personal tutors)?</a:t>
            </a:r>
          </a:p>
          <a:p>
            <a:r>
              <a:rPr lang="en-GB" altLang="en-US"/>
              <a:t>Are students offered support and guidance in relation to personal development and employability?</a:t>
            </a:r>
          </a:p>
        </p:txBody>
      </p:sp>
    </p:spTree>
    <p:extLst>
      <p:ext uri="{BB962C8B-B14F-4D97-AF65-F5344CB8AC3E}">
        <p14:creationId xmlns:p14="http://schemas.microsoft.com/office/powerpoint/2010/main" val="4042342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49238"/>
            <a:ext cx="7715280" cy="1074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p>
            <a:r>
              <a:rPr lang="en-GB" sz="3600" b="1" dirty="0">
                <a:latin typeface="+mn-lt"/>
              </a:rPr>
              <a:t>Diverse pedagogic approaches and contexts: what are your students expecting?</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GB" sz="2800" b="1" dirty="0"/>
              <a:t>Is your principal model of teaching one of transmission of knowledge or do you review learning as a partnership between teachers and students (student –centred learning c.f. woman-centred birthing)?</a:t>
            </a:r>
          </a:p>
          <a:p>
            <a:r>
              <a:rPr lang="en-GB" sz="2800" b="1" dirty="0"/>
              <a:t>Is the knowledge base you use ubiquitous or transactional?</a:t>
            </a:r>
          </a:p>
          <a:p>
            <a:r>
              <a:rPr lang="en-GB" sz="2800" b="1" dirty="0"/>
              <a:t>Do you value robust discussion in class, or is it more important to achieve consensus?</a:t>
            </a:r>
          </a:p>
          <a:p>
            <a:r>
              <a:rPr lang="en-GB" sz="2800" b="1" dirty="0"/>
              <a:t>Is there a significant power distance between academics and students, or is the pedagogic context quite informal? E.g. What do your students call you?</a:t>
            </a:r>
          </a:p>
        </p:txBody>
      </p:sp>
    </p:spTree>
    <p:extLst>
      <p:ext uri="{BB962C8B-B14F-4D97-AF65-F5344CB8AC3E}">
        <p14:creationId xmlns:p14="http://schemas.microsoft.com/office/powerpoint/2010/main" val="2515687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22238"/>
            <a:ext cx="7532687" cy="107451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inclusive classroom practice</a:t>
            </a:r>
          </a:p>
        </p:txBody>
      </p:sp>
      <p:sp>
        <p:nvSpPr>
          <p:cNvPr id="2867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Arguably the commonest locus of discrimination against disabled students can be fellow students e.g. in group work;</a:t>
            </a:r>
          </a:p>
          <a:p>
            <a:pPr marL="360000">
              <a:lnSpc>
                <a:spcPct val="100000"/>
              </a:lnSpc>
              <a:spcBef>
                <a:spcPts val="600"/>
              </a:spcBef>
            </a:pPr>
            <a:r>
              <a:rPr lang="en-GB" sz="2600" dirty="0"/>
              <a:t>Student induction and modelling of good practice are crucial;</a:t>
            </a:r>
          </a:p>
          <a:p>
            <a:pPr marL="360000">
              <a:lnSpc>
                <a:spcPct val="100000"/>
              </a:lnSpc>
              <a:spcBef>
                <a:spcPts val="600"/>
              </a:spcBef>
            </a:pPr>
            <a:r>
              <a:rPr lang="en-GB" sz="2600" dirty="0"/>
              <a:t>Use all available sources of information and advice: disability officers, national agencies, specialist groups and charities and disabled students themselves;</a:t>
            </a:r>
          </a:p>
          <a:p>
            <a:pPr marL="360000">
              <a:lnSpc>
                <a:spcPct val="100000"/>
              </a:lnSpc>
              <a:spcBef>
                <a:spcPts val="600"/>
              </a:spcBef>
            </a:pPr>
            <a:r>
              <a:rPr lang="en-GB" sz="2600" dirty="0"/>
              <a:t>Disabled students are often the best sources of information about their own particular needs.</a:t>
            </a:r>
          </a:p>
        </p:txBody>
      </p:sp>
    </p:spTree>
    <p:extLst>
      <p:ext uri="{BB962C8B-B14F-4D97-AF65-F5344CB8AC3E}">
        <p14:creationId xmlns:p14="http://schemas.microsoft.com/office/powerpoint/2010/main" val="1525035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387350"/>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Inclusive curriculum delivery</a:t>
            </a:r>
          </a:p>
        </p:txBody>
      </p:sp>
      <p:sp>
        <p:nvSpPr>
          <p:cNvPr id="3174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Staff may need weaning off excessively flashy presentations with split screens, lots of moving pictures, tiny text and masses of colour (however much they love it!);</a:t>
            </a:r>
          </a:p>
          <a:p>
            <a:pPr marL="360000">
              <a:lnSpc>
                <a:spcPct val="100000"/>
              </a:lnSpc>
              <a:spcBef>
                <a:spcPts val="600"/>
              </a:spcBef>
            </a:pPr>
            <a:r>
              <a:rPr lang="en-GB" sz="2600" dirty="0"/>
              <a:t>Staff must review their own practices in relation to accessibility of language, audibility and visibility;</a:t>
            </a:r>
          </a:p>
          <a:p>
            <a:pPr marL="360000">
              <a:lnSpc>
                <a:spcPct val="100000"/>
              </a:lnSpc>
              <a:spcBef>
                <a:spcPts val="600"/>
              </a:spcBef>
            </a:pPr>
            <a:r>
              <a:rPr lang="en-GB" sz="2600" dirty="0"/>
              <a:t>Inclusive curriculum materials recognise social and cultural differences; </a:t>
            </a:r>
          </a:p>
          <a:p>
            <a:pPr marL="360000">
              <a:lnSpc>
                <a:spcPct val="100000"/>
              </a:lnSpc>
              <a:spcBef>
                <a:spcPts val="600"/>
              </a:spcBef>
            </a:pPr>
            <a:r>
              <a:rPr lang="en-GB" sz="2600" dirty="0"/>
              <a:t>Course teams should scrutinise all course materials with a specific eye for inclusivity.</a:t>
            </a:r>
          </a:p>
          <a:p>
            <a:pPr marL="360000">
              <a:lnSpc>
                <a:spcPct val="100000"/>
              </a:lnSpc>
              <a:spcBef>
                <a:spcPts val="600"/>
              </a:spcBef>
            </a:pPr>
            <a:endParaRPr lang="en-GB" sz="2600" dirty="0"/>
          </a:p>
        </p:txBody>
      </p:sp>
    </p:spTree>
    <p:extLst>
      <p:ext uri="{BB962C8B-B14F-4D97-AF65-F5344CB8AC3E}">
        <p14:creationId xmlns:p14="http://schemas.microsoft.com/office/powerpoint/2010/main" val="2269992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332656"/>
            <a:ext cx="7605712" cy="115212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Dyslexia is a huge issue in HE assessment: some tips for inclusive assessment:</a:t>
            </a:r>
          </a:p>
        </p:txBody>
      </p:sp>
      <p:sp>
        <p:nvSpPr>
          <p:cNvPr id="2457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Try to separate the assessment of the content from the assessment of the expression of language. </a:t>
            </a:r>
          </a:p>
          <a:p>
            <a:pPr marL="360000">
              <a:lnSpc>
                <a:spcPct val="100000"/>
              </a:lnSpc>
              <a:spcBef>
                <a:spcPts val="600"/>
              </a:spcBef>
            </a:pPr>
            <a:r>
              <a:rPr lang="en-GB" sz="2600" dirty="0"/>
              <a:t>When marking students with dyslexia, decide the extent to which spelling / grammar/ logical ordering should impact on the marks given. </a:t>
            </a:r>
          </a:p>
          <a:p>
            <a:pPr marL="360000">
              <a:lnSpc>
                <a:spcPct val="100000"/>
              </a:lnSpc>
              <a:spcBef>
                <a:spcPts val="600"/>
              </a:spcBef>
            </a:pPr>
            <a:r>
              <a:rPr lang="en-GB" sz="2600" dirty="0"/>
              <a:t>Decide the extent to which these aspects of work should be the subject of formative feedback and how it will impact on summative grades. </a:t>
            </a:r>
          </a:p>
          <a:p>
            <a:pPr marL="360000">
              <a:lnSpc>
                <a:spcPct val="100000"/>
              </a:lnSpc>
              <a:spcBef>
                <a:spcPts val="600"/>
              </a:spcBef>
            </a:pPr>
            <a:endParaRPr lang="en-GB" sz="2600" dirty="0"/>
          </a:p>
        </p:txBody>
      </p:sp>
    </p:spTree>
    <p:extLst>
      <p:ext uri="{BB962C8B-B14F-4D97-AF65-F5344CB8AC3E}">
        <p14:creationId xmlns:p14="http://schemas.microsoft.com/office/powerpoint/2010/main" val="659990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79388" y="765175"/>
            <a:ext cx="8713787" cy="55435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endParaRPr lang="en-GB" sz="2600" dirty="0"/>
          </a:p>
          <a:p>
            <a:pPr marL="360000">
              <a:lnSpc>
                <a:spcPct val="100000"/>
              </a:lnSpc>
              <a:spcBef>
                <a:spcPts val="600"/>
              </a:spcBef>
            </a:pPr>
            <a:r>
              <a:rPr lang="en-GB" sz="2600" dirty="0"/>
              <a:t>Provide printed instructions for all assignments in advance. Check with individual students which print fonts, sizes and paper colours are easiest for them to handle.</a:t>
            </a:r>
          </a:p>
          <a:p>
            <a:pPr marL="360000">
              <a:lnSpc>
                <a:spcPct val="100000"/>
              </a:lnSpc>
              <a:spcBef>
                <a:spcPts val="600"/>
              </a:spcBef>
            </a:pPr>
            <a:r>
              <a:rPr lang="en-GB" sz="2600" dirty="0"/>
              <a:t>Find out whether affected students may work best on-screen rather than on paper. </a:t>
            </a:r>
          </a:p>
          <a:p>
            <a:pPr marL="360000">
              <a:lnSpc>
                <a:spcPct val="100000"/>
              </a:lnSpc>
              <a:spcBef>
                <a:spcPts val="600"/>
              </a:spcBef>
            </a:pPr>
            <a:r>
              <a:rPr lang="en-GB" sz="2600" dirty="0"/>
              <a:t>Consider the suitability of mind maps and other alternatives to written communication, when students are being assessed on how well they can organise ideas.</a:t>
            </a:r>
          </a:p>
        </p:txBody>
      </p:sp>
    </p:spTree>
    <p:extLst>
      <p:ext uri="{BB962C8B-B14F-4D97-AF65-F5344CB8AC3E}">
        <p14:creationId xmlns:p14="http://schemas.microsoft.com/office/powerpoint/2010/main" val="3130404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inclusive practice we should:</a:t>
            </a:r>
          </a:p>
        </p:txBody>
      </p:sp>
      <p:sp>
        <p:nvSpPr>
          <p:cNvPr id="3379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Build in awareness of inclusivity issues in induction for staff and students;</a:t>
            </a:r>
          </a:p>
          <a:p>
            <a:pPr marL="360000">
              <a:lnSpc>
                <a:spcPct val="100000"/>
              </a:lnSpc>
              <a:spcBef>
                <a:spcPts val="600"/>
              </a:spcBef>
            </a:pPr>
            <a:r>
              <a:rPr lang="en-GB" sz="2600" dirty="0"/>
              <a:t>Include relevant elements in Post Graduate courses in HE learning and teaching;</a:t>
            </a:r>
          </a:p>
          <a:p>
            <a:pPr marL="360000">
              <a:lnSpc>
                <a:spcPct val="100000"/>
              </a:lnSpc>
              <a:spcBef>
                <a:spcPts val="600"/>
              </a:spcBef>
            </a:pPr>
            <a:r>
              <a:rPr lang="en-GB" sz="2600" dirty="0"/>
              <a:t>Include robust requirements </a:t>
            </a:r>
            <a:r>
              <a:rPr lang="en-GB" sz="2600" i="1" dirty="0"/>
              <a:t>re</a:t>
            </a:r>
            <a:r>
              <a:rPr lang="en-GB" sz="2600" dirty="0"/>
              <a:t> inclusive practice in institutional assessment, learning and teaching strategies;</a:t>
            </a:r>
          </a:p>
          <a:p>
            <a:pPr marL="360000">
              <a:lnSpc>
                <a:spcPct val="100000"/>
              </a:lnSpc>
              <a:spcBef>
                <a:spcPts val="600"/>
              </a:spcBef>
            </a:pPr>
            <a:r>
              <a:rPr lang="en-GB" sz="2600" dirty="0"/>
              <a:t>Make questions </a:t>
            </a:r>
            <a:r>
              <a:rPr lang="en-GB" sz="2600" i="1" dirty="0"/>
              <a:t>re</a:t>
            </a:r>
            <a:r>
              <a:rPr lang="en-GB" sz="2600" dirty="0"/>
              <a:t> inclusivity part of validation and review of all programmes.</a:t>
            </a:r>
          </a:p>
          <a:p>
            <a:pPr marL="360000">
              <a:lnSpc>
                <a:spcPct val="100000"/>
              </a:lnSpc>
              <a:spcBef>
                <a:spcPts val="600"/>
              </a:spcBef>
            </a:pPr>
            <a:endParaRPr lang="en-GB" sz="2600" dirty="0"/>
          </a:p>
        </p:txBody>
      </p:sp>
    </p:spTree>
    <p:extLst>
      <p:ext uri="{BB962C8B-B14F-4D97-AF65-F5344CB8AC3E}">
        <p14:creationId xmlns:p14="http://schemas.microsoft.com/office/powerpoint/2010/main" val="324944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a:t>
            </a:r>
            <a:r>
              <a:rPr lang="en-GB" dirty="0">
                <a:hlinkClick r:id="rId2"/>
              </a:rPr>
              <a:t>http://sally-brown.net</a:t>
            </a:r>
            <a:r>
              <a:rPr lang="en-GB" dirty="0"/>
              <a:t>; </a:t>
            </a:r>
          </a:p>
          <a:p>
            <a:r>
              <a:rPr lang="en-GB" dirty="0"/>
              <a:t>All, like everything I do, open educational resources so use them with colleagues and students as you wish (except the images of people);</a:t>
            </a:r>
          </a:p>
          <a:p>
            <a:r>
              <a:rPr lang="en-GB" dirty="0"/>
              <a:t>Far too many slides here for us to use today: regard them like the bonus features on a DVD (or your homework!). I will select from them what I consider to be the most helpful as the day emerges, and will not go in a straight line!</a:t>
            </a:r>
          </a:p>
        </p:txBody>
      </p:sp>
    </p:spTree>
    <p:extLst>
      <p:ext uri="{BB962C8B-B14F-4D97-AF65-F5344CB8AC3E}">
        <p14:creationId xmlns:p14="http://schemas.microsoft.com/office/powerpoint/2010/main" val="252317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42888"/>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We can also:</a:t>
            </a:r>
          </a:p>
        </p:txBody>
      </p:sp>
      <p:sp>
        <p:nvSpPr>
          <p:cNvPr id="35843" name="Rectangle 3"/>
          <p:cNvSpPr>
            <a:spLocks noGrp="1" noChangeArrowheads="1"/>
          </p:cNvSpPr>
          <p:nvPr>
            <p:ph type="body" idx="1"/>
          </p:nvPr>
        </p:nvSpPr>
        <p:spPr>
          <a:xfrm>
            <a:off x="179388" y="1196975"/>
            <a:ext cx="8713787" cy="51117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Make sure that EO/inclusivity/disability committees/working parties are fully integrated into HEI’s systems;</a:t>
            </a:r>
          </a:p>
          <a:p>
            <a:pPr marL="360000">
              <a:lnSpc>
                <a:spcPct val="100000"/>
              </a:lnSpc>
              <a:spcBef>
                <a:spcPts val="600"/>
              </a:spcBef>
            </a:pPr>
            <a:r>
              <a:rPr lang="en-GB" sz="2600" dirty="0"/>
              <a:t>Use staff development workshops to foster awareness of specific issues;</a:t>
            </a:r>
          </a:p>
          <a:p>
            <a:pPr marL="360000">
              <a:lnSpc>
                <a:spcPct val="100000"/>
              </a:lnSpc>
              <a:spcBef>
                <a:spcPts val="600"/>
              </a:spcBef>
            </a:pPr>
            <a:r>
              <a:rPr lang="en-GB" sz="2600" dirty="0"/>
              <a:t>Encourage discussion of the language used when describing inclusivity issues;</a:t>
            </a:r>
          </a:p>
          <a:p>
            <a:pPr marL="360000"/>
            <a:r>
              <a:rPr lang="en-GB" sz="2600" dirty="0"/>
              <a:t>Make best use of University colleagues with specialist knowledge to promote inclusivity.</a:t>
            </a:r>
          </a:p>
        </p:txBody>
      </p:sp>
    </p:spTree>
    <p:extLst>
      <p:ext uri="{BB962C8B-B14F-4D97-AF65-F5344CB8AC3E}">
        <p14:creationId xmlns:p14="http://schemas.microsoft.com/office/powerpoint/2010/main" val="873121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79388" y="692150"/>
            <a:ext cx="8713787" cy="5616575"/>
          </a:xfrm>
          <a:noFill/>
          <a:ln w="9525">
            <a:noFill/>
            <a:miter lim="800000"/>
            <a:headEnd/>
            <a:tailEnd/>
          </a:ln>
        </p:spPr>
        <p:txBody>
          <a:bodyPr vert="horz" wrap="square" lIns="91440" tIns="45720" rIns="91440" bIns="45720" numCol="1" anchor="t" anchorCtr="0" compatLnSpc="1">
            <a:prstTxWarp prst="textNoShape">
              <a:avLst/>
            </a:prstTxWarp>
          </a:bodyPr>
          <a:lstStyle/>
          <a:p>
            <a:pPr marL="17100" indent="0">
              <a:lnSpc>
                <a:spcPct val="100000"/>
              </a:lnSpc>
              <a:spcBef>
                <a:spcPts val="600"/>
              </a:spcBef>
              <a:buNone/>
            </a:pPr>
            <a:r>
              <a:rPr lang="en-GB" sz="2600" dirty="0"/>
              <a:t>And also</a:t>
            </a:r>
          </a:p>
          <a:p>
            <a:pPr marL="360000">
              <a:lnSpc>
                <a:spcPct val="100000"/>
              </a:lnSpc>
              <a:spcBef>
                <a:spcPts val="600"/>
              </a:spcBef>
            </a:pPr>
            <a:r>
              <a:rPr lang="en-GB" sz="2600" dirty="0"/>
              <a:t>In making tutor comments on students’ work, pay particular attention to the legibility of your own writing. </a:t>
            </a:r>
          </a:p>
          <a:p>
            <a:pPr marL="360000">
              <a:lnSpc>
                <a:spcPct val="100000"/>
              </a:lnSpc>
              <a:spcBef>
                <a:spcPts val="600"/>
              </a:spcBef>
            </a:pPr>
            <a:r>
              <a:rPr lang="en-GB" sz="2600" dirty="0"/>
              <a:t>Remember that different dyslexic students will be helped by different adjustments. </a:t>
            </a:r>
          </a:p>
          <a:p>
            <a:pPr marL="360000">
              <a:lnSpc>
                <a:spcPct val="100000"/>
              </a:lnSpc>
              <a:spcBef>
                <a:spcPts val="600"/>
              </a:spcBef>
              <a:buNone/>
            </a:pPr>
            <a:r>
              <a:rPr lang="en-GB" sz="2600" dirty="0"/>
              <a:t>	</a:t>
            </a:r>
            <a:r>
              <a:rPr lang="en-GB" sz="2000" dirty="0"/>
              <a:t>Extracted from Pickford, R. and Brown, S. (2006) </a:t>
            </a:r>
            <a:r>
              <a:rPr lang="en-GB" sz="2000" i="1" dirty="0"/>
              <a:t>Assessing skills and practice</a:t>
            </a:r>
            <a:r>
              <a:rPr lang="en-GB" sz="2000" dirty="0"/>
              <a:t>, London: </a:t>
            </a:r>
            <a:r>
              <a:rPr lang="en-GB" sz="2000" dirty="0" err="1"/>
              <a:t>Routledge</a:t>
            </a:r>
            <a:endParaRPr lang="en-GB" sz="2600" dirty="0"/>
          </a:p>
        </p:txBody>
      </p:sp>
    </p:spTree>
    <p:extLst>
      <p:ext uri="{BB962C8B-B14F-4D97-AF65-F5344CB8AC3E}">
        <p14:creationId xmlns:p14="http://schemas.microsoft.com/office/powerpoint/2010/main" val="1812221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Supportiveness: we must</a:t>
            </a: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600" dirty="0"/>
              <a:t>Adopt a holistic approach to the development of skills, particularly the ‘literacies’ (academic, assessment, digital, information and social/interpersonal literacies, (Brown, 2015), so that these are fully integrated into the learning programme;</a:t>
            </a:r>
            <a:r>
              <a:rPr lang="en-US" sz="2600" dirty="0"/>
              <a:t> </a:t>
            </a:r>
          </a:p>
          <a:p>
            <a:pPr eaLnBrk="1" hangingPunct="1"/>
            <a:r>
              <a:rPr lang="en-US" sz="2600" dirty="0"/>
              <a:t>Enable students to become self-aware and reflexive learners who become robust in the face of problems;</a:t>
            </a:r>
          </a:p>
          <a:p>
            <a:pPr eaLnBrk="1" hangingPunct="1"/>
            <a:r>
              <a:rPr lang="en-US" sz="2600" dirty="0"/>
              <a:t>Help students build resilience through ‘a diet of early successes’ and positive reinforcement (Dweck, 2000);</a:t>
            </a:r>
          </a:p>
          <a:p>
            <a:pPr eaLnBrk="1" hangingPunct="1"/>
            <a:r>
              <a:rPr lang="en-US" sz="2600" dirty="0"/>
              <a:t>Ensure that assessment, particularly in the early stages, is fully part of the learning process.</a:t>
            </a:r>
            <a:endParaRPr lang="en-GB" sz="2600" dirty="0"/>
          </a:p>
          <a:p>
            <a:pPr eaLnBrk="1" hangingPunct="1"/>
            <a:endParaRPr lang="en-GB" sz="2600" dirty="0"/>
          </a:p>
        </p:txBody>
      </p:sp>
    </p:spTree>
    <p:extLst>
      <p:ext uri="{BB962C8B-B14F-4D97-AF65-F5344CB8AC3E}">
        <p14:creationId xmlns:p14="http://schemas.microsoft.com/office/powerpoint/2010/main" val="3405656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B22-E272-4980-8F16-81CFA74EEFA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Inclusive curriculum design, delivery and assessment</a:t>
            </a:r>
          </a:p>
        </p:txBody>
      </p:sp>
      <p:sp>
        <p:nvSpPr>
          <p:cNvPr id="3" name="Content Placeholder 2">
            <a:extLst>
              <a:ext uri="{FF2B5EF4-FFF2-40B4-BE49-F238E27FC236}">
                <a16:creationId xmlns:a16="http://schemas.microsoft.com/office/drawing/2014/main" id="{2E6ACBD6-FC55-4EB0-B71D-3764541A35BA}"/>
              </a:ext>
            </a:extLst>
          </p:cNvPr>
          <p:cNvSpPr>
            <a:spLocks noGrp="1"/>
          </p:cNvSpPr>
          <p:nvPr>
            <p:ph idx="1"/>
          </p:nvPr>
        </p:nvSpPr>
        <p:spPr>
          <a:xfrm>
            <a:off x="251520" y="1268760"/>
            <a:ext cx="8496944" cy="4933603"/>
          </a:xfrm>
        </p:spPr>
        <p:txBody>
          <a:bodyPr/>
          <a:lstStyle/>
          <a:p>
            <a:pPr marL="0" indent="0">
              <a:buNone/>
            </a:pPr>
            <a:r>
              <a:rPr lang="en-GB" dirty="0"/>
              <a:t>In this session we will be exploring some of the key underpinning issues including considerations of:</a:t>
            </a:r>
          </a:p>
          <a:p>
            <a:pPr lvl="0"/>
            <a:r>
              <a:rPr lang="en-GB" dirty="0"/>
              <a:t>How we can support and engage diverse ‘non-traditional’ students, often termed ‘Widening Participation students’ (is there such a thing as a traditional student nowadays?);</a:t>
            </a:r>
          </a:p>
          <a:p>
            <a:pPr lvl="0"/>
            <a:r>
              <a:rPr lang="en-GB" dirty="0"/>
              <a:t>How we can be inclusive of the needs of ‘commuter students’ in curriculum design, delivery and assessment;</a:t>
            </a:r>
          </a:p>
          <a:p>
            <a:pPr lvl="0"/>
            <a:r>
              <a:rPr lang="en-GB" dirty="0"/>
              <a:t>How our practices can celebrate the benefits of including international students in our teaching environments and support their learning and other needs;</a:t>
            </a:r>
          </a:p>
          <a:p>
            <a:pPr lvl="0"/>
            <a:r>
              <a:rPr lang="en-GB" dirty="0"/>
              <a:t>Making inclusive curriculum design delivery and assessment manageable. </a:t>
            </a:r>
          </a:p>
          <a:p>
            <a:pPr marL="0" indent="0">
              <a:buNone/>
            </a:pPr>
            <a:r>
              <a:rPr lang="en-GB" sz="2000" dirty="0"/>
              <a:t> </a:t>
            </a:r>
          </a:p>
          <a:p>
            <a:endParaRPr lang="en-GB" dirty="0"/>
          </a:p>
        </p:txBody>
      </p:sp>
    </p:spTree>
    <p:extLst>
      <p:ext uri="{BB962C8B-B14F-4D97-AF65-F5344CB8AC3E}">
        <p14:creationId xmlns:p14="http://schemas.microsoft.com/office/powerpoint/2010/main" val="90197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NZ" sz="3200" dirty="0"/>
              <a:t>What kinds of diversity might we encounter in our work here?</a:t>
            </a:r>
          </a:p>
        </p:txBody>
      </p:sp>
      <p:sp>
        <p:nvSpPr>
          <p:cNvPr id="717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NZ" sz="2600" dirty="0"/>
              <a:t>Diverse cultural, faith and social backgrounds;</a:t>
            </a:r>
          </a:p>
          <a:p>
            <a:pPr marL="360000">
              <a:lnSpc>
                <a:spcPct val="100000"/>
              </a:lnSpc>
              <a:spcBef>
                <a:spcPts val="600"/>
              </a:spcBef>
            </a:pPr>
            <a:r>
              <a:rPr lang="en-NZ" sz="2600" dirty="0"/>
              <a:t>Diverse capabilities, for example, with understandings of learning, information </a:t>
            </a:r>
            <a:r>
              <a:rPr lang="en-NZ" sz="2600" dirty="0" err="1"/>
              <a:t>literacies</a:t>
            </a:r>
            <a:r>
              <a:rPr lang="en-NZ" sz="2600" dirty="0"/>
              <a:t> and language;</a:t>
            </a:r>
          </a:p>
          <a:p>
            <a:pPr marL="360000">
              <a:lnSpc>
                <a:spcPct val="100000"/>
              </a:lnSpc>
              <a:spcBef>
                <a:spcPts val="600"/>
              </a:spcBef>
            </a:pPr>
            <a:r>
              <a:rPr lang="en-NZ" sz="2600" dirty="0"/>
              <a:t>Diversity of experience and backgrounds: mature, international, neural atypical and other students often bring a wealth of life experiences with them;</a:t>
            </a:r>
          </a:p>
          <a:p>
            <a:pPr marL="360000">
              <a:lnSpc>
                <a:spcPct val="100000"/>
              </a:lnSpc>
              <a:spcBef>
                <a:spcPts val="600"/>
              </a:spcBef>
            </a:pPr>
            <a:r>
              <a:rPr lang="en-NZ" sz="2600" dirty="0"/>
              <a:t>Diversities of expectations: social and cultural capital: understandings of higher education gained from films?</a:t>
            </a:r>
          </a:p>
          <a:p>
            <a:pPr marL="360000">
              <a:lnSpc>
                <a:spcPct val="100000"/>
              </a:lnSpc>
              <a:spcBef>
                <a:spcPts val="600"/>
              </a:spcBef>
            </a:pPr>
            <a:r>
              <a:rPr lang="en-NZ" sz="2600" dirty="0"/>
              <a:t>Diversities of family responsibilities and home contexts;</a:t>
            </a:r>
          </a:p>
          <a:p>
            <a:pPr marL="360000">
              <a:lnSpc>
                <a:spcPct val="100000"/>
              </a:lnSpc>
              <a:spcBef>
                <a:spcPts val="600"/>
              </a:spcBef>
            </a:pPr>
            <a:r>
              <a:rPr lang="en-NZ" sz="2600" dirty="0"/>
              <a:t>And? (By the way, what kind of diverse are you?)</a:t>
            </a:r>
          </a:p>
        </p:txBody>
      </p:sp>
      <p:sp>
        <p:nvSpPr>
          <p:cNvPr id="7172" name="Slide Number Placeholder 3" hidden="1"/>
          <p:cNvSpPr>
            <a:spLocks noGrp="1"/>
          </p:cNvSpPr>
          <p:nvPr>
            <p:ph type="sldNum" sz="quarter" idx="12"/>
          </p:nvPr>
        </p:nvSpPr>
        <p:spPr>
          <a:noFill/>
        </p:spPr>
        <p:txBody>
          <a:bodyPr/>
          <a:lstStyle/>
          <a:p>
            <a:endParaRPr lang="en-GB" altLang="en-US" dirty="0"/>
          </a:p>
        </p:txBody>
      </p:sp>
    </p:spTree>
    <p:extLst>
      <p:ext uri="{BB962C8B-B14F-4D97-AF65-F5344CB8AC3E}">
        <p14:creationId xmlns:p14="http://schemas.microsoft.com/office/powerpoint/2010/main" val="2397854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999-43D0-42B1-97E3-3B0280816DD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concept of universal design</a:t>
            </a:r>
          </a:p>
        </p:txBody>
      </p:sp>
      <p:sp>
        <p:nvSpPr>
          <p:cNvPr id="3" name="Content Placeholder 2">
            <a:extLst>
              <a:ext uri="{FF2B5EF4-FFF2-40B4-BE49-F238E27FC236}">
                <a16:creationId xmlns:a16="http://schemas.microsoft.com/office/drawing/2014/main" id="{5EA126C7-6783-46AB-8F41-53834AFA54D4}"/>
              </a:ext>
            </a:extLst>
          </p:cNvPr>
          <p:cNvSpPr>
            <a:spLocks noGrp="1"/>
          </p:cNvSpPr>
          <p:nvPr>
            <p:ph idx="1"/>
          </p:nvPr>
        </p:nvSpPr>
        <p:spPr/>
        <p:txBody>
          <a:bodyPr/>
          <a:lstStyle/>
          <a:p>
            <a:pPr marL="0" indent="0">
              <a:buNone/>
            </a:pPr>
            <a:r>
              <a:rPr lang="en-GB" dirty="0"/>
              <a:t>“Instead of retrofitting curriculum for students via accommodations and modifications, the principles of UDL prompt teachers to design curriculum that is flexible and adaptable to multiple forms of learning and engagement to facilitate the learning of all students.” (</a:t>
            </a:r>
            <a:r>
              <a:rPr lang="en-GB" i="1" dirty="0"/>
              <a:t>Lancaster, 2008</a:t>
            </a:r>
            <a:r>
              <a:rPr lang="en-GB" dirty="0"/>
              <a:t>)</a:t>
            </a:r>
          </a:p>
          <a:p>
            <a:pPr marL="0" indent="0">
              <a:buNone/>
            </a:pPr>
            <a:endParaRPr lang="en-GB" dirty="0"/>
          </a:p>
          <a:p>
            <a:pPr marL="0" indent="0">
              <a:buNone/>
            </a:pPr>
            <a:r>
              <a:rPr lang="en-GB" dirty="0"/>
              <a:t>“The ‘universal’ in UDL does not mean there is a single optimal solution for everyone. </a:t>
            </a:r>
            <a:r>
              <a:rPr lang="en-GB" dirty="0">
                <a:latin typeface="+mj-lt"/>
              </a:rPr>
              <a:t>Instead, it underscores the need for flexible approaches to teaching and learning that meet the needs of different kinds of learners.</a:t>
            </a:r>
            <a:r>
              <a:rPr lang="en-GB" b="0" dirty="0"/>
              <a:t> </a:t>
            </a:r>
            <a:r>
              <a:rPr lang="en-GB" dirty="0"/>
              <a:t>” (</a:t>
            </a:r>
            <a:r>
              <a:rPr lang="en-GB" i="1" dirty="0"/>
              <a:t>Rose and Meyer, 2006</a:t>
            </a:r>
            <a:r>
              <a:rPr lang="en-GB" dirty="0"/>
              <a:t>)</a:t>
            </a:r>
          </a:p>
        </p:txBody>
      </p:sp>
    </p:spTree>
    <p:extLst>
      <p:ext uri="{BB962C8B-B14F-4D97-AF65-F5344CB8AC3E}">
        <p14:creationId xmlns:p14="http://schemas.microsoft.com/office/powerpoint/2010/main" val="1021543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BD46-C51B-4B0C-9C83-1554C3D2D79E}"/>
              </a:ext>
            </a:extLst>
          </p:cNvPr>
          <p:cNvSpPr>
            <a:spLocks noGrp="1"/>
          </p:cNvSpPr>
          <p:nvPr>
            <p:ph type="title"/>
          </p:nvPr>
        </p:nvSpPr>
        <p:spPr/>
        <p:txBody>
          <a:bodyPr/>
          <a:lstStyle/>
          <a:p>
            <a:r>
              <a:rPr lang="en-GB" dirty="0"/>
              <a:t>Meaningful and useful learning outcomes</a:t>
            </a:r>
          </a:p>
        </p:txBody>
      </p:sp>
      <p:sp>
        <p:nvSpPr>
          <p:cNvPr id="4" name="Text Placeholder 3">
            <a:extLst>
              <a:ext uri="{FF2B5EF4-FFF2-40B4-BE49-F238E27FC236}">
                <a16:creationId xmlns:a16="http://schemas.microsoft.com/office/drawing/2014/main" id="{91B71EFF-6ECE-4EE7-A48C-11748ACDEA5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41643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a:xfrm>
            <a:off x="468313" y="1700807"/>
            <a:ext cx="8229600" cy="4501555"/>
          </a:xfrm>
        </p:spPr>
        <p:txBody>
          <a:bodyPr/>
          <a:lstStyle/>
          <a:p>
            <a:r>
              <a:rPr lang="en-GB" sz="2800" dirty="0"/>
              <a:t>Specific;</a:t>
            </a:r>
          </a:p>
          <a:p>
            <a:r>
              <a:rPr lang="en-GB" sz="2800" dirty="0"/>
              <a:t>Measurable;</a:t>
            </a:r>
          </a:p>
          <a:p>
            <a:r>
              <a:rPr lang="en-GB" sz="2800" dirty="0"/>
              <a:t>Achievable;</a:t>
            </a:r>
          </a:p>
          <a:p>
            <a:r>
              <a:rPr lang="en-GB" sz="2800" dirty="0"/>
              <a:t>Realistic;</a:t>
            </a:r>
          </a:p>
          <a:p>
            <a:r>
              <a:rPr lang="en-GB" sz="2800" dirty="0"/>
              <a:t>Time constrained.</a:t>
            </a:r>
          </a:p>
        </p:txBody>
      </p:sp>
    </p:spTree>
    <p:extLst>
      <p:ext uri="{BB962C8B-B14F-4D97-AF65-F5344CB8AC3E}">
        <p14:creationId xmlns:p14="http://schemas.microsoft.com/office/powerpoint/2010/main" val="600168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VASCULAR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1124744"/>
            <a:ext cx="8784976" cy="5005388"/>
          </a:xfrm>
        </p:spPr>
        <p:txBody>
          <a:bodyPr/>
          <a:lstStyle/>
          <a:p>
            <a:r>
              <a:rPr lang="en-GB" sz="2000" dirty="0">
                <a:solidFill>
                  <a:srgbClr val="7030A0"/>
                </a:solidFill>
              </a:rPr>
              <a:t>Verifiable:</a:t>
            </a:r>
            <a:r>
              <a:rPr lang="en-GB" sz="2000" dirty="0"/>
              <a:t> Can we tell when they’ve been achieved? And can students?</a:t>
            </a:r>
          </a:p>
          <a:p>
            <a:r>
              <a:rPr lang="en-GB" sz="2000" dirty="0">
                <a:solidFill>
                  <a:srgbClr val="7030A0"/>
                </a:solidFill>
              </a:rPr>
              <a:t>Action orientated</a:t>
            </a:r>
            <a:r>
              <a:rPr lang="en-GB" sz="2000" dirty="0"/>
              <a:t>: Do they lead to real and useful activity?</a:t>
            </a:r>
          </a:p>
          <a:p>
            <a:r>
              <a:rPr lang="en-GB" sz="2000" dirty="0">
                <a:solidFill>
                  <a:srgbClr val="7030A0"/>
                </a:solidFill>
              </a:rPr>
              <a:t>Singular</a:t>
            </a:r>
            <a:r>
              <a:rPr lang="en-GB" sz="2000" dirty="0"/>
              <a:t>: i.e. not portmanteau outcomes combining two or more into one, making it difficult to assess if differently achieved, but readily </a:t>
            </a:r>
            <a:r>
              <a:rPr lang="en-GB" sz="2000" dirty="0" err="1"/>
              <a:t>matchable</a:t>
            </a:r>
            <a:r>
              <a:rPr lang="en-GB" sz="2000" dirty="0"/>
              <a:t> to student work produced?</a:t>
            </a:r>
          </a:p>
          <a:p>
            <a:r>
              <a:rPr lang="en-GB" sz="2000" dirty="0">
                <a:solidFill>
                  <a:srgbClr val="7030A0"/>
                </a:solidFill>
              </a:rPr>
              <a:t>Constructively aligned</a:t>
            </a:r>
            <a:r>
              <a:rPr lang="en-GB" sz="2000" dirty="0"/>
              <a:t>? (Biggs and Tang, 2011) so that there is clear alignment between aims (What do students need to be able to know and do?), what is taught/ learned, how these are assessed and evaluated);</a:t>
            </a:r>
          </a:p>
          <a:p>
            <a:r>
              <a:rPr lang="en-GB" sz="2000" dirty="0">
                <a:solidFill>
                  <a:srgbClr val="7030A0"/>
                </a:solidFill>
              </a:rPr>
              <a:t>Understandable</a:t>
            </a:r>
            <a:r>
              <a:rPr lang="en-GB" sz="2000" dirty="0"/>
              <a:t> i.e. using language codes that are meaningful to all stakeholders?</a:t>
            </a:r>
          </a:p>
          <a:p>
            <a:r>
              <a:rPr lang="en-GB" sz="2000" dirty="0">
                <a:solidFill>
                  <a:srgbClr val="7030A0"/>
                </a:solidFill>
              </a:rPr>
              <a:t>Level-appropriate</a:t>
            </a:r>
            <a:r>
              <a:rPr lang="en-GB" sz="2000" dirty="0"/>
              <a:t>? Suitable and differentiable between1</a:t>
            </a:r>
            <a:r>
              <a:rPr lang="en-GB" sz="2000" baseline="30000" dirty="0"/>
              <a:t>st</a:t>
            </a:r>
            <a:r>
              <a:rPr lang="en-GB" sz="2000" dirty="0"/>
              <a:t> year, 2</a:t>
            </a:r>
            <a:r>
              <a:rPr lang="en-GB" sz="2000" baseline="30000" dirty="0"/>
              <a:t>nd</a:t>
            </a:r>
            <a:r>
              <a:rPr lang="en-GB" sz="2000" dirty="0"/>
              <a:t> year, 3</a:t>
            </a:r>
            <a:r>
              <a:rPr lang="en-GB" sz="2000" baseline="30000" dirty="0"/>
              <a:t>rd</a:t>
            </a:r>
            <a:r>
              <a:rPr lang="en-GB" sz="2000" dirty="0"/>
              <a:t> year, Masters, other PG? </a:t>
            </a:r>
          </a:p>
          <a:p>
            <a:r>
              <a:rPr lang="en-GB" sz="2000" dirty="0">
                <a:solidFill>
                  <a:srgbClr val="7030A0"/>
                </a:solidFill>
              </a:rPr>
              <a:t>Affective-inclusive</a:t>
            </a:r>
            <a:r>
              <a:rPr lang="en-GB" sz="2000" dirty="0"/>
              <a:t> i.e. not just covering actions but capabilities in the affective domain?</a:t>
            </a:r>
          </a:p>
          <a:p>
            <a:r>
              <a:rPr lang="en-GB" sz="2000" dirty="0">
                <a:solidFill>
                  <a:srgbClr val="7030A0"/>
                </a:solidFill>
              </a:rPr>
              <a:t>Regularly reviewed? </a:t>
            </a:r>
            <a:r>
              <a:rPr lang="en-GB" sz="2000" dirty="0"/>
              <a:t>Not just stuck in history and always fit-for-purpose</a:t>
            </a:r>
            <a:r>
              <a:rPr lang="en-GB" sz="2000" dirty="0">
                <a:solidFill>
                  <a:srgbClr val="7030A0"/>
                </a:solidFill>
              </a:rPr>
              <a:t>.</a:t>
            </a:r>
          </a:p>
          <a:p>
            <a:endParaRPr lang="en-GB" dirty="0"/>
          </a:p>
        </p:txBody>
      </p:sp>
    </p:spTree>
    <p:extLst>
      <p:ext uri="{BB962C8B-B14F-4D97-AF65-F5344CB8AC3E}">
        <p14:creationId xmlns:p14="http://schemas.microsoft.com/office/powerpoint/2010/main" val="1103681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0CF-7EE2-49C3-B73A-DA96D299933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Phil Race is concerned we need to go beyond learning outcomes and include:</a:t>
            </a:r>
          </a:p>
        </p:txBody>
      </p:sp>
      <p:sp>
        <p:nvSpPr>
          <p:cNvPr id="3" name="Content Placeholder 2">
            <a:extLst>
              <a:ext uri="{FF2B5EF4-FFF2-40B4-BE49-F238E27FC236}">
                <a16:creationId xmlns:a16="http://schemas.microsoft.com/office/drawing/2014/main" id="{125E750F-D853-48E6-AE16-67A7DAE91507}"/>
              </a:ext>
            </a:extLst>
          </p:cNvPr>
          <p:cNvSpPr>
            <a:spLocks noGrp="1"/>
          </p:cNvSpPr>
          <p:nvPr>
            <p:ph idx="1"/>
          </p:nvPr>
        </p:nvSpPr>
        <p:spPr/>
        <p:txBody>
          <a:bodyPr/>
          <a:lstStyle/>
          <a:p>
            <a:r>
              <a:rPr lang="en-GB" dirty="0"/>
              <a:t>Learning </a:t>
            </a:r>
            <a:r>
              <a:rPr lang="en-GB" dirty="0">
                <a:solidFill>
                  <a:srgbClr val="7030A0"/>
                </a:solidFill>
              </a:rPr>
              <a:t>incomes: </a:t>
            </a:r>
            <a:r>
              <a:rPr lang="en-GB" dirty="0"/>
              <a:t>all the things learners are bringing to the learning situation:</a:t>
            </a:r>
          </a:p>
          <a:p>
            <a:r>
              <a:rPr lang="en-GB" dirty="0">
                <a:solidFill>
                  <a:srgbClr val="7030A0"/>
                </a:solidFill>
              </a:rPr>
              <a:t>Emergent</a:t>
            </a:r>
            <a:r>
              <a:rPr lang="en-GB" dirty="0"/>
              <a:t> learning outcomes: those we didn’t (and maybe couldn’t) predict, which may surprise and astound us!:</a:t>
            </a:r>
          </a:p>
          <a:p>
            <a:r>
              <a:rPr lang="en-GB" dirty="0"/>
              <a:t>Intended learning </a:t>
            </a:r>
            <a:r>
              <a:rPr lang="en-GB" dirty="0">
                <a:solidFill>
                  <a:srgbClr val="7030A0"/>
                </a:solidFill>
              </a:rPr>
              <a:t>outgoings: </a:t>
            </a:r>
            <a:r>
              <a:rPr lang="en-GB" dirty="0"/>
              <a:t>helping them link the intended learning outcomes to the wider world of future learning and employment</a:t>
            </a:r>
            <a:r>
              <a:rPr lang="en-GB" dirty="0">
                <a:solidFill>
                  <a:srgbClr val="7030A0"/>
                </a:solidFill>
              </a:rPr>
              <a:t>;</a:t>
            </a:r>
          </a:p>
          <a:p>
            <a:endParaRPr lang="en-GB" dirty="0"/>
          </a:p>
          <a:p>
            <a:pPr marL="0" indent="0">
              <a:buNone/>
            </a:pPr>
            <a:r>
              <a:rPr lang="en-GB" dirty="0"/>
              <a:t>See https://phil-race.co.uk/2018/05/beyond-learning-outcomes/</a:t>
            </a:r>
          </a:p>
        </p:txBody>
      </p:sp>
    </p:spTree>
    <p:extLst>
      <p:ext uri="{BB962C8B-B14F-4D97-AF65-F5344CB8AC3E}">
        <p14:creationId xmlns:p14="http://schemas.microsoft.com/office/powerpoint/2010/main" val="117950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a:solidFill>
                  <a:schemeClr val="bg1"/>
                </a:solidFill>
              </a:rPr>
              <a:t>From Jason </a:t>
            </a:r>
            <a:r>
              <a:rPr lang="en-GB" sz="1800" b="1" dirty="0" err="1">
                <a:solidFill>
                  <a:schemeClr val="bg1"/>
                </a:solidFill>
              </a:rPr>
              <a:t>Elsom</a:t>
            </a:r>
            <a:endParaRPr lang="en-GB" sz="1800" b="1" dirty="0">
              <a:solidFill>
                <a:schemeClr val="bg1"/>
              </a:solidFill>
            </a:endParaRPr>
          </a:p>
          <a:p>
            <a:r>
              <a:rPr lang="en-GB" sz="1800" b="1" dirty="0">
                <a:solidFill>
                  <a:schemeClr val="bg1"/>
                </a:solidFill>
              </a:rPr>
              <a:t>(@Jason </a:t>
            </a:r>
            <a:r>
              <a:rPr lang="en-GB" sz="1800" b="1" dirty="0" err="1">
                <a:solidFill>
                  <a:schemeClr val="bg1"/>
                </a:solidFill>
              </a:rPr>
              <a:t>Elsom</a:t>
            </a:r>
            <a:r>
              <a:rPr lang="en-GB" sz="1800" b="1" dirty="0">
                <a:solidFill>
                  <a:schemeClr val="bg1"/>
                </a:solidFill>
              </a:rPr>
              <a:t>)</a:t>
            </a:r>
          </a:p>
        </p:txBody>
      </p:sp>
    </p:spTree>
    <p:extLst>
      <p:ext uri="{BB962C8B-B14F-4D97-AF65-F5344CB8AC3E}">
        <p14:creationId xmlns:p14="http://schemas.microsoft.com/office/powerpoint/2010/main" val="1658175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86C938-5992-4BCE-A43B-D44D8DAA684E}"/>
              </a:ext>
            </a:extLst>
          </p:cNvPr>
          <p:cNvSpPr>
            <a:spLocks noGrp="1"/>
          </p:cNvSpPr>
          <p:nvPr>
            <p:ph type="title"/>
          </p:nvPr>
        </p:nvSpPr>
        <p:spPr/>
        <p:txBody>
          <a:bodyPr/>
          <a:lstStyle/>
          <a:p>
            <a:r>
              <a:rPr lang="en-GB" dirty="0"/>
              <a:t>Engaging students as partners in curriculum design </a:t>
            </a:r>
          </a:p>
        </p:txBody>
      </p:sp>
      <p:sp>
        <p:nvSpPr>
          <p:cNvPr id="5" name="Text Placeholder 4">
            <a:extLst>
              <a:ext uri="{FF2B5EF4-FFF2-40B4-BE49-F238E27FC236}">
                <a16:creationId xmlns:a16="http://schemas.microsoft.com/office/drawing/2014/main" id="{95EA7E80-C7F5-4AC2-BB1A-ACB84F7315D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31774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41E2-7C92-47CA-A07B-34AE9EB9A33D}"/>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kinds of roles can students take as partners in curriculum design?</a:t>
            </a:r>
          </a:p>
        </p:txBody>
      </p:sp>
      <p:sp>
        <p:nvSpPr>
          <p:cNvPr id="3" name="Content Placeholder 2">
            <a:extLst>
              <a:ext uri="{FF2B5EF4-FFF2-40B4-BE49-F238E27FC236}">
                <a16:creationId xmlns:a16="http://schemas.microsoft.com/office/drawing/2014/main" id="{6A50F822-0B5E-441F-A731-211AC18207DF}"/>
              </a:ext>
            </a:extLst>
          </p:cNvPr>
          <p:cNvSpPr>
            <a:spLocks noGrp="1"/>
          </p:cNvSpPr>
          <p:nvPr>
            <p:ph idx="1"/>
          </p:nvPr>
        </p:nvSpPr>
        <p:spPr/>
        <p:txBody>
          <a:bodyPr/>
          <a:lstStyle/>
          <a:p>
            <a:r>
              <a:rPr lang="en-GB" dirty="0"/>
              <a:t>Code check: is the language we use in documentation meaningful to students or does it sound like jargon /gobbledegook to them?</a:t>
            </a:r>
          </a:p>
          <a:p>
            <a:r>
              <a:rPr lang="en-GB" dirty="0"/>
              <a:t>Reality / practicality check: do they see what we are requiring them to do as achievable and viable? </a:t>
            </a:r>
          </a:p>
          <a:p>
            <a:r>
              <a:rPr lang="en-GB" dirty="0"/>
              <a:t>Authenticity check: Are the tasks we require of them worthwhile? Do they see them as related to their expectations about roles on graduation?</a:t>
            </a:r>
          </a:p>
          <a:p>
            <a:r>
              <a:rPr lang="en-GB" dirty="0"/>
              <a:t>Expectations check: does what they are being offered match what they were led to believe from the prospectus and other pre-entry information?</a:t>
            </a:r>
          </a:p>
        </p:txBody>
      </p:sp>
    </p:spTree>
    <p:extLst>
      <p:ext uri="{BB962C8B-B14F-4D97-AF65-F5344CB8AC3E}">
        <p14:creationId xmlns:p14="http://schemas.microsoft.com/office/powerpoint/2010/main" val="1652513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1658-23DD-4E3A-B14C-091F47BDB15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Students as partners in shaping and leading their own educational experiences </a:t>
            </a:r>
          </a:p>
        </p:txBody>
      </p:sp>
      <p:sp>
        <p:nvSpPr>
          <p:cNvPr id="3" name="Content Placeholder 2">
            <a:extLst>
              <a:ext uri="{FF2B5EF4-FFF2-40B4-BE49-F238E27FC236}">
                <a16:creationId xmlns:a16="http://schemas.microsoft.com/office/drawing/2014/main" id="{45D68110-3A57-48DE-B113-78846A521556}"/>
              </a:ext>
            </a:extLst>
          </p:cNvPr>
          <p:cNvSpPr>
            <a:spLocks noGrp="1"/>
          </p:cNvSpPr>
          <p:nvPr>
            <p:ph idx="1"/>
          </p:nvPr>
        </p:nvSpPr>
        <p:spPr>
          <a:xfrm>
            <a:off x="468312" y="1412875"/>
            <a:ext cx="8568183" cy="4789488"/>
          </a:xfrm>
        </p:spPr>
        <p:txBody>
          <a:bodyPr/>
          <a:lstStyle/>
          <a:p>
            <a:r>
              <a:rPr lang="en-GB" dirty="0"/>
              <a:t>Students are not passive recipients of educational services. Through their participation in an array of learning activities, students actually co-produce their education. At the same time, they also contribute directly to their own satisfaction, quality and value perceptions. (Kotze et al 2003).</a:t>
            </a:r>
          </a:p>
          <a:p>
            <a:r>
              <a:rPr lang="en-GB" dirty="0"/>
              <a:t>The concept of the student voice can be passive and disempowered, governed and operated by the institution rather than by students themselves. For many years, students have been members of university committees, though not necessarily full members, and often expected to disappear at 'reserved business'. Student involvement in structures and systems, like student-staff liaison committees, once highlighted as good practice in Subject review and Institutional audit, is now routine. (Kay </a:t>
            </a:r>
            <a:r>
              <a:rPr lang="en-GB" i="1" dirty="0"/>
              <a:t>et al, </a:t>
            </a:r>
            <a:r>
              <a:rPr lang="en-GB" dirty="0"/>
              <a:t>2010)</a:t>
            </a:r>
          </a:p>
        </p:txBody>
      </p:sp>
    </p:spTree>
    <p:extLst>
      <p:ext uri="{BB962C8B-B14F-4D97-AF65-F5344CB8AC3E}">
        <p14:creationId xmlns:p14="http://schemas.microsoft.com/office/powerpoint/2010/main" val="12337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73FA-F6F9-42EA-88E5-B6218A4AF206}"/>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Exeter approach (Kay et al, 2010) offers roles for students</a:t>
            </a:r>
          </a:p>
        </p:txBody>
      </p:sp>
      <p:sp>
        <p:nvSpPr>
          <p:cNvPr id="3" name="Content Placeholder 2">
            <a:extLst>
              <a:ext uri="{FF2B5EF4-FFF2-40B4-BE49-F238E27FC236}">
                <a16:creationId xmlns:a16="http://schemas.microsoft.com/office/drawing/2014/main" id="{FB42CEAB-61C2-4239-8499-E4B0C645FAE5}"/>
              </a:ext>
            </a:extLst>
          </p:cNvPr>
          <p:cNvSpPr>
            <a:spLocks noGrp="1"/>
          </p:cNvSpPr>
          <p:nvPr>
            <p:ph idx="1"/>
          </p:nvPr>
        </p:nvSpPr>
        <p:spPr>
          <a:xfrm>
            <a:off x="107504" y="1198857"/>
            <a:ext cx="8712967" cy="4789488"/>
          </a:xfrm>
        </p:spPr>
        <p:txBody>
          <a:bodyPr/>
          <a:lstStyle/>
          <a:p>
            <a:r>
              <a:rPr lang="en-GB" dirty="0">
                <a:solidFill>
                  <a:srgbClr val="7030A0"/>
                </a:solidFill>
              </a:rPr>
              <a:t>Students as evaluators</a:t>
            </a:r>
            <a:r>
              <a:rPr lang="en-GB" dirty="0"/>
              <a:t>: represents those means by which the institution, or external bodies, drive change through listening to students;</a:t>
            </a:r>
          </a:p>
          <a:p>
            <a:r>
              <a:rPr lang="en-GB" dirty="0">
                <a:solidFill>
                  <a:srgbClr val="7030A0"/>
                </a:solidFill>
              </a:rPr>
              <a:t>Students as participants</a:t>
            </a:r>
            <a:r>
              <a:rPr lang="en-GB" dirty="0"/>
              <a:t>: represents a more student-led approach, including showing commitment to change through student/staff dialogue and offering solutions:</a:t>
            </a:r>
          </a:p>
          <a:p>
            <a:r>
              <a:rPr lang="en-GB" dirty="0">
                <a:solidFill>
                  <a:srgbClr val="7030A0"/>
                </a:solidFill>
              </a:rPr>
              <a:t>Students as partners, co-creators and experts</a:t>
            </a:r>
            <a:r>
              <a:rPr lang="en-GB" dirty="0"/>
              <a:t>: emphasises active student engagement and collaboration, e.g. students training staff in new skills, as with new technologies; designing curricula and resources – negotiating examination questions or writing question banks; setting assignments; redesigning module provision and delivery; producing induction material.</a:t>
            </a:r>
          </a:p>
          <a:p>
            <a:r>
              <a:rPr lang="en-GB" dirty="0">
                <a:solidFill>
                  <a:srgbClr val="7030A0"/>
                </a:solidFill>
              </a:rPr>
              <a:t>Students as change agents: </a:t>
            </a:r>
            <a:r>
              <a:rPr lang="en-GB" dirty="0"/>
              <a:t>actively engaged with the processes of change.</a:t>
            </a:r>
          </a:p>
        </p:txBody>
      </p:sp>
    </p:spTree>
    <p:extLst>
      <p:ext uri="{BB962C8B-B14F-4D97-AF65-F5344CB8AC3E}">
        <p14:creationId xmlns:p14="http://schemas.microsoft.com/office/powerpoint/2010/main" val="3203968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6DF7-1917-46B1-845C-604E37AE4300}"/>
              </a:ext>
            </a:extLst>
          </p:cNvPr>
          <p:cNvSpPr>
            <a:spLocks noGrp="1"/>
          </p:cNvSpPr>
          <p:nvPr>
            <p:ph type="title"/>
          </p:nvPr>
        </p:nvSpPr>
        <p:spPr>
          <a:xfrm>
            <a:off x="457200" y="122239"/>
            <a:ext cx="7543800" cy="714474"/>
          </a:xfrm>
        </p:spPr>
        <p:txBody>
          <a:bodyPr/>
          <a:lstStyle/>
          <a:p>
            <a:r>
              <a:rPr lang="en-GB" dirty="0"/>
              <a:t>Key questions from Exeter about students as change agents (after Kay </a:t>
            </a:r>
            <a:r>
              <a:rPr lang="en-GB" i="1" dirty="0"/>
              <a:t>et al</a:t>
            </a:r>
            <a:r>
              <a:rPr lang="en-GB" dirty="0"/>
              <a:t>, 2010)</a:t>
            </a:r>
          </a:p>
        </p:txBody>
      </p:sp>
      <p:sp>
        <p:nvSpPr>
          <p:cNvPr id="3" name="Content Placeholder 2">
            <a:extLst>
              <a:ext uri="{FF2B5EF4-FFF2-40B4-BE49-F238E27FC236}">
                <a16:creationId xmlns:a16="http://schemas.microsoft.com/office/drawing/2014/main" id="{C32E2AC1-7C47-407D-BBFC-0470981C8C11}"/>
              </a:ext>
            </a:extLst>
          </p:cNvPr>
          <p:cNvSpPr>
            <a:spLocks noGrp="1"/>
          </p:cNvSpPr>
          <p:nvPr>
            <p:ph idx="1"/>
          </p:nvPr>
        </p:nvSpPr>
        <p:spPr>
          <a:xfrm>
            <a:off x="449387" y="980728"/>
            <a:ext cx="8229600" cy="5149528"/>
          </a:xfrm>
        </p:spPr>
        <p:txBody>
          <a:bodyPr/>
          <a:lstStyle/>
          <a:p>
            <a:r>
              <a:rPr lang="en-GB" dirty="0"/>
              <a:t>Which students? Whose voice? Enthusiasts, the volunteers, ‘faint voices’, culturally diverse? The ‘usual suspects’ or wider representation? How can this be achieved? </a:t>
            </a:r>
          </a:p>
          <a:p>
            <a:r>
              <a:rPr lang="en-GB" dirty="0"/>
              <a:t>Is the concept of students bringing about change threatening? Some staff perceive student-led explorations as a direct challenge. </a:t>
            </a:r>
          </a:p>
          <a:p>
            <a:r>
              <a:rPr lang="en-GB" dirty="0"/>
              <a:t>How to keep the idea of students as Change Agents fresh as an idea, so that people, whatever their role, do not switch off as soon as they hear the words, but can adapt them to their own contexts. </a:t>
            </a:r>
          </a:p>
          <a:p>
            <a:r>
              <a:rPr lang="en-GB" dirty="0"/>
              <a:t>What to do about 'students who just want to follow their course and have a good time’. Should all students be involved or is it more important that students understand the language and the message, and feel empowered even if they do not want to engage with change management?</a:t>
            </a:r>
          </a:p>
        </p:txBody>
      </p:sp>
    </p:spTree>
    <p:extLst>
      <p:ext uri="{BB962C8B-B14F-4D97-AF65-F5344CB8AC3E}">
        <p14:creationId xmlns:p14="http://schemas.microsoft.com/office/powerpoint/2010/main" val="1438182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0A42-E6FA-4556-B457-1F340A802757}"/>
              </a:ext>
            </a:extLst>
          </p:cNvPr>
          <p:cNvSpPr>
            <a:spLocks noGrp="1"/>
          </p:cNvSpPr>
          <p:nvPr>
            <p:ph type="title"/>
          </p:nvPr>
        </p:nvSpPr>
        <p:spPr>
          <a:xfrm>
            <a:off x="179512" y="122238"/>
            <a:ext cx="7821488" cy="1074737"/>
          </a:xfrm>
        </p:spPr>
        <p:txBody>
          <a:bodyPr/>
          <a:lstStyle/>
          <a:p>
            <a:r>
              <a:rPr lang="en-GB" dirty="0"/>
              <a:t>How can students act as partners and co-producers for RAU? By:</a:t>
            </a:r>
          </a:p>
        </p:txBody>
      </p:sp>
      <p:sp>
        <p:nvSpPr>
          <p:cNvPr id="3" name="Content Placeholder 2">
            <a:extLst>
              <a:ext uri="{FF2B5EF4-FFF2-40B4-BE49-F238E27FC236}">
                <a16:creationId xmlns:a16="http://schemas.microsoft.com/office/drawing/2014/main" id="{7128AC2A-69F8-4BB5-B49B-1A9C58EFE198}"/>
              </a:ext>
            </a:extLst>
          </p:cNvPr>
          <p:cNvSpPr>
            <a:spLocks noGrp="1"/>
          </p:cNvSpPr>
          <p:nvPr>
            <p:ph idx="1"/>
          </p:nvPr>
        </p:nvSpPr>
        <p:spPr/>
        <p:txBody>
          <a:bodyPr/>
          <a:lstStyle/>
          <a:p>
            <a:r>
              <a:rPr lang="en-GB" dirty="0"/>
              <a:t>Working alongside staff in curriculum design workshops, offering insights and making suggestions?</a:t>
            </a:r>
          </a:p>
          <a:p>
            <a:r>
              <a:rPr lang="en-GB" dirty="0"/>
              <a:t>Reviewing documentation produced by academic and professional services colleagues, and checking it for code, reality/practicality, authenticity and matching expectations?</a:t>
            </a:r>
          </a:p>
          <a:p>
            <a:r>
              <a:rPr lang="en-GB" dirty="0"/>
              <a:t>‘Destruction testing’ assessment tasks, briefs and activities to see how things might go wrong in time for remediation?</a:t>
            </a:r>
          </a:p>
          <a:p>
            <a:r>
              <a:rPr lang="en-GB" dirty="0"/>
              <a:t>Advising on wider implementation of technologies in teaching and assessment?</a:t>
            </a:r>
          </a:p>
          <a:p>
            <a:r>
              <a:rPr lang="en-GB" dirty="0"/>
              <a:t>Contributing to quality assurance and enhancement activities?</a:t>
            </a:r>
          </a:p>
          <a:p>
            <a:r>
              <a:rPr lang="en-GB" dirty="0"/>
              <a:t>And what else?</a:t>
            </a:r>
          </a:p>
        </p:txBody>
      </p:sp>
    </p:spTree>
    <p:extLst>
      <p:ext uri="{BB962C8B-B14F-4D97-AF65-F5344CB8AC3E}">
        <p14:creationId xmlns:p14="http://schemas.microsoft.com/office/powerpoint/2010/main" val="236899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C8C9DC-D686-481A-890E-BC5BDA43F754}"/>
              </a:ext>
            </a:extLst>
          </p:cNvPr>
          <p:cNvSpPr>
            <a:spLocks noGrp="1"/>
          </p:cNvSpPr>
          <p:nvPr>
            <p:ph type="title"/>
          </p:nvPr>
        </p:nvSpPr>
        <p:spPr>
          <a:xfrm>
            <a:off x="279779" y="175584"/>
            <a:ext cx="7543800" cy="70610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Students as partners in research </a:t>
            </a:r>
          </a:p>
        </p:txBody>
      </p:sp>
      <p:sp>
        <p:nvSpPr>
          <p:cNvPr id="7" name="Content Placeholder 6">
            <a:extLst>
              <a:ext uri="{FF2B5EF4-FFF2-40B4-BE49-F238E27FC236}">
                <a16:creationId xmlns:a16="http://schemas.microsoft.com/office/drawing/2014/main" id="{401FB018-D51A-46FE-8232-CB0323C6D6C4}"/>
              </a:ext>
            </a:extLst>
          </p:cNvPr>
          <p:cNvSpPr>
            <a:spLocks noGrp="1"/>
          </p:cNvSpPr>
          <p:nvPr>
            <p:ph idx="1"/>
          </p:nvPr>
        </p:nvSpPr>
        <p:spPr>
          <a:xfrm>
            <a:off x="468313" y="955343"/>
            <a:ext cx="8229600" cy="5374020"/>
          </a:xfrm>
        </p:spPr>
        <p:txBody>
          <a:bodyPr/>
          <a:lstStyle/>
          <a:p>
            <a:pPr marL="0" indent="0">
              <a:buNone/>
            </a:pPr>
            <a:r>
              <a:rPr lang="en-GB" dirty="0">
                <a:solidFill>
                  <a:srgbClr val="7030A0"/>
                </a:solidFill>
              </a:rPr>
              <a:t>Mick Healey </a:t>
            </a:r>
            <a:r>
              <a:rPr lang="en-GB" dirty="0"/>
              <a:t>says partnership is essentially a process for engaging students. It is a way of doing things, rather than an outcome in itself. Students may be engaged as partners through:</a:t>
            </a:r>
          </a:p>
          <a:p>
            <a:pPr lvl="0"/>
            <a:r>
              <a:rPr lang="en-GB" dirty="0"/>
              <a:t>Learning, teaching and assessment; </a:t>
            </a:r>
          </a:p>
          <a:p>
            <a:pPr lvl="0"/>
            <a:r>
              <a:rPr lang="en-GB" dirty="0"/>
              <a:t>Subject-based research and inquiry; </a:t>
            </a:r>
          </a:p>
          <a:p>
            <a:pPr lvl="0"/>
            <a:r>
              <a:rPr lang="en-GB" dirty="0"/>
              <a:t>Scholarship of teaching and learning; and </a:t>
            </a:r>
          </a:p>
          <a:p>
            <a:pPr lvl="0"/>
            <a:r>
              <a:rPr lang="en-GB" dirty="0"/>
              <a:t>Curriculum design and pedagogic advice and consultancy.</a:t>
            </a:r>
          </a:p>
          <a:p>
            <a:pPr marL="0" lvl="0" indent="0">
              <a:buNone/>
            </a:pPr>
            <a:r>
              <a:rPr lang="en-GB" dirty="0"/>
              <a:t>.</a:t>
            </a:r>
          </a:p>
        </p:txBody>
      </p:sp>
      <p:pic>
        <p:nvPicPr>
          <p:cNvPr id="3" name="Picture 2">
            <a:extLst>
              <a:ext uri="{FF2B5EF4-FFF2-40B4-BE49-F238E27FC236}">
                <a16:creationId xmlns:a16="http://schemas.microsoft.com/office/drawing/2014/main" id="{86B4748C-DACA-4A6C-89E1-5EA1B50BE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055" y="4462819"/>
            <a:ext cx="2325344" cy="2325344"/>
          </a:xfrm>
          <a:prstGeom prst="rect">
            <a:avLst/>
          </a:prstGeom>
        </p:spPr>
      </p:pic>
    </p:spTree>
    <p:extLst>
      <p:ext uri="{BB962C8B-B14F-4D97-AF65-F5344CB8AC3E}">
        <p14:creationId xmlns:p14="http://schemas.microsoft.com/office/powerpoint/2010/main" val="3920557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E57C9-756E-41B7-9CFA-DF0FB5CD20EF}"/>
              </a:ext>
            </a:extLst>
          </p:cNvPr>
          <p:cNvSpPr>
            <a:spLocks noGrp="1"/>
          </p:cNvSpPr>
          <p:nvPr>
            <p:ph type="title"/>
          </p:nvPr>
        </p:nvSpPr>
        <p:spPr/>
        <p:txBody>
          <a:bodyPr/>
          <a:lstStyle/>
          <a:p>
            <a:r>
              <a:rPr lang="en-GB" dirty="0"/>
              <a:t>Designing assessment as a central part of curriculum design</a:t>
            </a:r>
          </a:p>
        </p:txBody>
      </p:sp>
      <p:sp>
        <p:nvSpPr>
          <p:cNvPr id="5" name="Text Placeholder 4">
            <a:extLst>
              <a:ext uri="{FF2B5EF4-FFF2-40B4-BE49-F238E27FC236}">
                <a16:creationId xmlns:a16="http://schemas.microsoft.com/office/drawing/2014/main" id="{1595669E-40E1-4163-AABC-99DF49C9842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50838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Students as partners in assessment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600" dirty="0"/>
              <a:t>Often involves them in self and peer assessment;</a:t>
            </a:r>
          </a:p>
          <a:p>
            <a:pPr eaLnBrk="1" hangingPunct="1"/>
            <a:r>
              <a:rPr lang="en-GB" sz="2600" dirty="0"/>
              <a:t>Can pay high dividends in terms of student satisfaction;</a:t>
            </a:r>
          </a:p>
          <a:p>
            <a:pPr eaLnBrk="1" hangingPunct="1"/>
            <a:r>
              <a:rPr lang="en-GB" sz="2600" dirty="0"/>
              <a:t>Can be highly resource intensive if a strategic approach is not adopted;</a:t>
            </a:r>
          </a:p>
          <a:p>
            <a:pPr eaLnBrk="1" hangingPunct="1"/>
            <a:r>
              <a:rPr lang="en-GB" sz="2600" dirty="0"/>
              <a:t>Often requires a significant process of rethinking the processes and practices of assessment;</a:t>
            </a:r>
          </a:p>
          <a:p>
            <a:pPr eaLnBrk="1" hangingPunct="1"/>
            <a:r>
              <a:rPr lang="en-GB" sz="2600" dirty="0"/>
              <a:t>Usually implies increasing the amount of formative assessment and sometimes slimming down the volume of summative assessment;</a:t>
            </a:r>
          </a:p>
          <a:p>
            <a:pPr eaLnBrk="1" hangingPunct="1"/>
            <a:r>
              <a:rPr lang="en-GB" sz="2600" dirty="0"/>
              <a:t>Can change students’ lives.</a:t>
            </a:r>
          </a:p>
          <a:p>
            <a:pPr marL="0" indent="0" eaLnBrk="1" hangingPunct="1">
              <a:buNone/>
            </a:pPr>
            <a:r>
              <a:rPr lang="en-GB" sz="2600" dirty="0"/>
              <a:t>See </a:t>
            </a:r>
            <a:r>
              <a:rPr lang="en-GB" dirty="0"/>
              <a:t>HEA (2012): </a:t>
            </a:r>
            <a:r>
              <a:rPr lang="en-GB" i="1" dirty="0"/>
              <a:t>A Marked Improvement: transforming assessment in higher education.</a:t>
            </a:r>
            <a:endParaRPr lang="en-GB" sz="2600" dirty="0"/>
          </a:p>
        </p:txBody>
      </p:sp>
    </p:spTree>
    <p:extLst>
      <p:ext uri="{BB962C8B-B14F-4D97-AF65-F5344CB8AC3E}">
        <p14:creationId xmlns:p14="http://schemas.microsoft.com/office/powerpoint/2010/main" val="3846453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i="1" dirty="0"/>
              <a:t>for</a:t>
            </a:r>
            <a:r>
              <a:rPr lang="en-GB" dirty="0"/>
              <a:t> rather than just </a:t>
            </a:r>
            <a:r>
              <a:rPr lang="en-GB" i="1" dirty="0"/>
              <a:t>of</a:t>
            </a:r>
            <a:r>
              <a:rPr lang="en-GB"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dirty="0"/>
          </a:p>
        </p:txBody>
      </p:sp>
    </p:spTree>
    <p:extLst>
      <p:ext uri="{BB962C8B-B14F-4D97-AF65-F5344CB8AC3E}">
        <p14:creationId xmlns:p14="http://schemas.microsoft.com/office/powerpoint/2010/main" val="353085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4A7-E22E-4E02-B6DA-A321741AE0F3}"/>
              </a:ext>
            </a:extLst>
          </p:cNvPr>
          <p:cNvSpPr>
            <a:spLocks noGrp="1"/>
          </p:cNvSpPr>
          <p:nvPr>
            <p:ph type="title"/>
          </p:nvPr>
        </p:nvSpPr>
        <p:spPr/>
        <p:txBody>
          <a:bodyPr/>
          <a:lstStyle/>
          <a:p>
            <a:r>
              <a:rPr lang="en-GB" dirty="0"/>
              <a:t>Curriculum design for active learning and engagement</a:t>
            </a:r>
          </a:p>
        </p:txBody>
      </p:sp>
      <p:sp>
        <p:nvSpPr>
          <p:cNvPr id="4" name="Text Placeholder 3">
            <a:extLst>
              <a:ext uri="{FF2B5EF4-FFF2-40B4-BE49-F238E27FC236}">
                <a16:creationId xmlns:a16="http://schemas.microsoft.com/office/drawing/2014/main" id="{76FA71FD-327C-4446-AF14-F59A1AA37E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0224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490285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xfrm>
            <a:off x="457200" y="122238"/>
            <a:ext cx="7543800" cy="53339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Enhancing Assessment and Feedback</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468313" y="655637"/>
            <a:ext cx="8229600" cy="5546726"/>
          </a:xfrm>
        </p:spPr>
        <p:txBody>
          <a:bodyPr/>
          <a:lstStyle/>
          <a:p>
            <a:pPr marL="0" indent="0">
              <a:buNone/>
            </a:pPr>
            <a:r>
              <a:rPr lang="en-GB" sz="2200" dirty="0"/>
              <a:t>Effective assessment is crucial for student satisfaction and achievement. This session will explore how we can review and revise our assessment approaches so that students have the best possible chance of success, particularly by:</a:t>
            </a:r>
          </a:p>
          <a:p>
            <a:r>
              <a:rPr lang="en-GB" sz="2200" dirty="0"/>
              <a:t>building students' assessment literacy and thereby enabling them better to understand how criteria and assessment practices work;</a:t>
            </a:r>
          </a:p>
          <a:p>
            <a:r>
              <a:rPr lang="en-GB" sz="2200" dirty="0"/>
              <a:t>ensuring that assessment is </a:t>
            </a:r>
            <a:r>
              <a:rPr lang="en-GB" sz="2200" i="1" dirty="0"/>
              <a:t>for</a:t>
            </a:r>
            <a:r>
              <a:rPr lang="en-GB" sz="2200" dirty="0"/>
              <a:t> not just </a:t>
            </a:r>
            <a:r>
              <a:rPr lang="en-GB" sz="2200" i="1" dirty="0"/>
              <a:t>of</a:t>
            </a:r>
            <a:r>
              <a:rPr lang="en-GB" sz="2200" dirty="0"/>
              <a:t> learning;</a:t>
            </a:r>
          </a:p>
          <a:p>
            <a:r>
              <a:rPr lang="en-GB" sz="2200" dirty="0"/>
              <a:t>fostering approaches to feedback that mean students take good note of and use the comments and advice provided by their assessors.</a:t>
            </a:r>
          </a:p>
          <a:p>
            <a:pPr marL="0" indent="0">
              <a:buNone/>
            </a:pPr>
            <a:r>
              <a:rPr lang="en-GB" sz="22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p:txBody>
      </p:sp>
    </p:spTree>
    <p:extLst>
      <p:ext uri="{BB962C8B-B14F-4D97-AF65-F5344CB8AC3E}">
        <p14:creationId xmlns:p14="http://schemas.microsoft.com/office/powerpoint/2010/main" val="1148965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for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(Boud,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to involve students as partners in assessment</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(Sadler, 2010)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3047089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Helping students better understand what is needed of them</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96975"/>
            <a:ext cx="8229600" cy="5005388"/>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105941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sz="2600" dirty="0"/>
              <a:t>At least 80% of UK higher education assessment uses three main forms;</a:t>
            </a:r>
          </a:p>
          <a:p>
            <a:r>
              <a:rPr lang="en-GB" sz="2600" dirty="0"/>
              <a:t>Unseen time constrained exams of some sort;</a:t>
            </a:r>
          </a:p>
          <a:p>
            <a:r>
              <a:rPr lang="en-GB" sz="2600" dirty="0"/>
              <a:t>Essays where students respond to a stimulus question or title;</a:t>
            </a:r>
          </a:p>
          <a:p>
            <a:r>
              <a:rPr lang="en-GB" sz="2600" dirty="0"/>
              <a:t>Reports of some kind.</a:t>
            </a:r>
          </a:p>
          <a:p>
            <a:endParaRPr lang="en-GB" sz="2600" dirty="0"/>
          </a:p>
          <a:p>
            <a:pPr marL="0" indent="0">
              <a:buNone/>
            </a:pPr>
            <a:r>
              <a:rPr lang="en-GB" sz="2600" dirty="0"/>
              <a:t>These are not necessarily authentic or useful means of assessing students knowledge, capabilities and understanding.</a:t>
            </a:r>
          </a:p>
        </p:txBody>
      </p:sp>
    </p:spTree>
    <p:extLst>
      <p:ext uri="{BB962C8B-B14F-4D97-AF65-F5344CB8AC3E}">
        <p14:creationId xmlns:p14="http://schemas.microsoft.com/office/powerpoint/2010/main" val="354357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practised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Wiggins (1990) says assessment can be regarded as authentic if we can draw valid inferences about quality from the work students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2013726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AE6DEF-78FE-4D36-BD86-3EC80404978F}"/>
              </a:ext>
            </a:extLst>
          </p:cNvPr>
          <p:cNvSpPr>
            <a:spLocks noGrp="1"/>
          </p:cNvSpPr>
          <p:nvPr>
            <p:ph type="title"/>
          </p:nvPr>
        </p:nvSpPr>
        <p:spPr/>
        <p:txBody>
          <a:bodyPr/>
          <a:lstStyle/>
          <a:p>
            <a:r>
              <a:rPr lang="en-GB" altLang="en-US" sz="2400" dirty="0"/>
              <a:t>What major changes have impacted on HE teaching and learning globally over the last decade and what’s coming up on the horizon? </a:t>
            </a:r>
          </a:p>
        </p:txBody>
      </p:sp>
      <p:sp>
        <p:nvSpPr>
          <p:cNvPr id="3" name="Content Placeholder 2">
            <a:extLst>
              <a:ext uri="{FF2B5EF4-FFF2-40B4-BE49-F238E27FC236}">
                <a16:creationId xmlns:a16="http://schemas.microsoft.com/office/drawing/2014/main" id="{9AF10F45-9B14-477B-889D-FF00B2956A5B}"/>
              </a:ext>
            </a:extLst>
          </p:cNvPr>
          <p:cNvSpPr>
            <a:spLocks noGrp="1"/>
          </p:cNvSpPr>
          <p:nvPr>
            <p:ph idx="1"/>
          </p:nvPr>
        </p:nvSpPr>
        <p:spPr>
          <a:xfrm>
            <a:off x="323850" y="1201738"/>
            <a:ext cx="8445500" cy="4789487"/>
          </a:xfrm>
        </p:spPr>
        <p:txBody>
          <a:bodyPr/>
          <a:lstStyle/>
          <a:p>
            <a:pPr>
              <a:defRPr/>
            </a:pPr>
            <a:r>
              <a:rPr lang="en-GB" dirty="0"/>
              <a:t>The increased focus on student satisfaction and value for money leading to changing expectations about student engagement;</a:t>
            </a:r>
          </a:p>
          <a:p>
            <a:pPr>
              <a:defRPr/>
            </a:pPr>
            <a:r>
              <a:rPr lang="en-GB" dirty="0"/>
              <a:t>The availability of vast data sets institutionally and nationally;</a:t>
            </a:r>
          </a:p>
          <a:p>
            <a:pPr>
              <a:defRPr/>
            </a:pPr>
            <a:r>
              <a:rPr lang="en-GB" dirty="0"/>
              <a:t>The effect on institutional strategies of promoting the research agenda, often at the expense of support for teaching initiatives;</a:t>
            </a:r>
          </a:p>
          <a:p>
            <a:pPr>
              <a:defRPr/>
            </a:pPr>
            <a:r>
              <a:rPr lang="en-GB" dirty="0"/>
              <a:t>The intensification of encouragement to seek professional recognition for teaching expertise and the new Irish framework for CPD;</a:t>
            </a:r>
          </a:p>
          <a:p>
            <a:pPr>
              <a:defRPr/>
            </a:pPr>
            <a:r>
              <a:rPr lang="en-GB" dirty="0"/>
              <a:t>Changes in learning paradigms and knowledge construction as the central role of ‘content delivery’ in curriculum development has been challenged. </a:t>
            </a:r>
          </a:p>
          <a:p>
            <a:pPr marL="0" indent="0">
              <a:buFont typeface="Wingdings" panose="05000000000000000000" pitchFamily="2" charset="2"/>
              <a:buNone/>
              <a:defRPr/>
            </a:pPr>
            <a:r>
              <a:rPr lang="en-GB" dirty="0"/>
              <a:t> </a:t>
            </a:r>
          </a:p>
          <a:p>
            <a:pPr>
              <a:defRPr/>
            </a:pPr>
            <a:endParaRPr lang="en-GB" dirty="0"/>
          </a:p>
        </p:txBody>
      </p:sp>
    </p:spTree>
    <p:extLst>
      <p:ext uri="{BB962C8B-B14F-4D97-AF65-F5344CB8AC3E}">
        <p14:creationId xmlns:p14="http://schemas.microsoft.com/office/powerpoint/2010/main" val="3192540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14734131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F83-1962-4BD1-9E4A-7AB91AD6CF2A}"/>
              </a:ext>
            </a:extLst>
          </p:cNvPr>
          <p:cNvSpPr>
            <a:spLocks noGrp="1"/>
          </p:cNvSpPr>
          <p:nvPr>
            <p:ph type="title"/>
          </p:nvPr>
        </p:nvSpPr>
        <p:spPr/>
        <p:txBody>
          <a:bodyPr/>
          <a:lstStyle/>
          <a:p>
            <a:r>
              <a:rPr lang="en-GB" dirty="0"/>
              <a:t>Giving feedback effectively and efficiently</a:t>
            </a:r>
          </a:p>
        </p:txBody>
      </p:sp>
      <p:sp>
        <p:nvSpPr>
          <p:cNvPr id="4" name="Text Placeholder 3">
            <a:extLst>
              <a:ext uri="{FF2B5EF4-FFF2-40B4-BE49-F238E27FC236}">
                <a16:creationId xmlns:a16="http://schemas.microsoft.com/office/drawing/2014/main" id="{11034704-7483-41C5-99EF-2856146A7A7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3667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Students as partners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42453983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034256"/>
            <a:ext cx="8363271" cy="4789488"/>
          </a:xfrm>
        </p:spPr>
        <p:txBody>
          <a:bodyPr/>
          <a:lstStyle/>
          <a:p>
            <a:pPr lvl="0"/>
            <a:r>
              <a:rPr lang="en-GB" dirty="0"/>
              <a:t>Emphasise early on the importance to students of formative feedback;</a:t>
            </a:r>
          </a:p>
          <a:p>
            <a:pPr lvl="0"/>
            <a:r>
              <a:rPr lang="en-GB" dirty="0"/>
              <a:t>Consider how best to provide them with feedback;</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1981780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4728178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15811780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(Hounsell,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250025298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Streamlining assessment:</a:t>
            </a:r>
            <a:br>
              <a:rPr lang="en-GB" sz="3200" dirty="0"/>
            </a:br>
            <a:r>
              <a:rPr lang="en-GB" sz="3200" dirty="0"/>
              <a:t>why would we wish to do it?</a:t>
            </a:r>
          </a:p>
        </p:txBody>
      </p:sp>
      <p:sp>
        <p:nvSpPr>
          <p:cNvPr id="1433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Huge pressure on resources in higher education;</a:t>
            </a:r>
          </a:p>
          <a:p>
            <a:r>
              <a:rPr lang="en-GB" sz="2600" dirty="0"/>
              <a:t>Larger numbers of students in cohorts;</a:t>
            </a:r>
          </a:p>
          <a:p>
            <a:r>
              <a:rPr lang="en-GB" sz="2600" dirty="0"/>
              <a:t>Ever-increasing demands on staff time;</a:t>
            </a:r>
          </a:p>
          <a:p>
            <a:r>
              <a:rPr lang="en-GB" sz="2600" dirty="0"/>
              <a:t>Staff indicate they spend a disproportionate time on assessment drudgery;</a:t>
            </a:r>
          </a:p>
          <a:p>
            <a:r>
              <a:rPr lang="en-GB" sz="2600" dirty="0"/>
              <a:t>The means exist nowadays to undertake some aspects of assessment more effectively and efficiently.</a:t>
            </a:r>
          </a:p>
          <a:p>
            <a:endParaRPr lang="en-GB" sz="2600" dirty="0"/>
          </a:p>
        </p:txBody>
      </p:sp>
    </p:spTree>
    <p:extLst>
      <p:ext uri="{BB962C8B-B14F-4D97-AF65-F5344CB8AC3E}">
        <p14:creationId xmlns:p14="http://schemas.microsoft.com/office/powerpoint/2010/main" val="99505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43EFE6-C96E-4754-8334-B16FFC47EA4F}"/>
              </a:ext>
            </a:extLst>
          </p:cNvPr>
          <p:cNvGraphicFramePr>
            <a:graphicFrameLocks noChangeAspect="1"/>
          </p:cNvGraphicFramePr>
          <p:nvPr>
            <p:extLst/>
          </p:nvPr>
        </p:nvGraphicFramePr>
        <p:xfrm>
          <a:off x="95250" y="82550"/>
          <a:ext cx="9007475" cy="9109576"/>
        </p:xfrm>
        <a:graphic>
          <a:graphicData uri="http://schemas.openxmlformats.org/presentationml/2006/ole">
            <mc:AlternateContent xmlns:mc="http://schemas.openxmlformats.org/markup-compatibility/2006">
              <mc:Choice xmlns:v="urn:schemas-microsoft-com:vml" Requires="v">
                <p:oleObj spid="_x0000_s1032" name="Document" r:id="rId3" imgW="10059165" imgH="7426835" progId="Word.Document.12">
                  <p:embed/>
                </p:oleObj>
              </mc:Choice>
              <mc:Fallback>
                <p:oleObj name="Document" r:id="rId3" imgW="10059165" imgH="7426835" progId="Word.Document.12">
                  <p:embed/>
                  <p:pic>
                    <p:nvPicPr>
                      <p:cNvPr id="4" name="Object 3">
                        <a:extLst>
                          <a:ext uri="{FF2B5EF4-FFF2-40B4-BE49-F238E27FC236}">
                            <a16:creationId xmlns:a16="http://schemas.microsoft.com/office/drawing/2014/main" id="{3B43EFE6-C96E-4754-8334-B16FFC47EA4F}"/>
                          </a:ext>
                        </a:extLst>
                      </p:cNvPr>
                      <p:cNvPicPr/>
                      <p:nvPr/>
                    </p:nvPicPr>
                    <p:blipFill>
                      <a:blip r:embed="rId4"/>
                      <a:stretch>
                        <a:fillRect/>
                      </a:stretch>
                    </p:blipFill>
                    <p:spPr>
                      <a:xfrm>
                        <a:off x="95250" y="82550"/>
                        <a:ext cx="9007475" cy="9109576"/>
                      </a:xfrm>
                      <a:prstGeom prst="rect">
                        <a:avLst/>
                      </a:prstGeom>
                    </p:spPr>
                  </p:pic>
                </p:oleObj>
              </mc:Fallback>
            </mc:AlternateContent>
          </a:graphicData>
        </a:graphic>
      </p:graphicFrame>
    </p:spTree>
    <p:extLst>
      <p:ext uri="{BB962C8B-B14F-4D97-AF65-F5344CB8AC3E}">
        <p14:creationId xmlns:p14="http://schemas.microsoft.com/office/powerpoint/2010/main" val="39015780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8534400" cy="65916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To give feedback more effectively </a:t>
            </a:r>
            <a:br>
              <a:rPr lang="en-GB" sz="3200" dirty="0"/>
            </a:br>
            <a:r>
              <a:rPr lang="en-GB" sz="3200" dirty="0"/>
              <a:t>&amp; efficiently, we can:</a:t>
            </a:r>
          </a:p>
        </p:txBody>
      </p:sp>
      <p:sp>
        <p:nvSpPr>
          <p:cNvPr id="18435" name="Rectangle 3"/>
          <p:cNvSpPr>
            <a:spLocks noGrp="1" noChangeArrowheads="1"/>
          </p:cNvSpPr>
          <p:nvPr>
            <p:ph type="body" idx="1"/>
          </p:nvPr>
        </p:nvSpPr>
        <p:spPr>
          <a:xfrm>
            <a:off x="381000" y="1556792"/>
            <a:ext cx="8382000" cy="4114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Feedback orally to groups of students;</a:t>
            </a:r>
          </a:p>
          <a:p>
            <a:r>
              <a:rPr lang="en-GB" sz="2600" dirty="0"/>
              <a:t>Write an assignment report;</a:t>
            </a:r>
          </a:p>
          <a:p>
            <a:r>
              <a:rPr lang="en-GB" sz="2600" dirty="0"/>
              <a:t>Use model answers;</a:t>
            </a:r>
          </a:p>
          <a:p>
            <a:r>
              <a:rPr lang="en-GB" sz="2600" dirty="0"/>
              <a:t>Use assignment return sheets;</a:t>
            </a:r>
          </a:p>
          <a:p>
            <a:r>
              <a:rPr lang="en-GB" sz="2600" dirty="0"/>
              <a:t>Use statement banks;</a:t>
            </a:r>
          </a:p>
          <a:p>
            <a:r>
              <a:rPr lang="en-GB" sz="2600" dirty="0"/>
              <a:t>Use technologies for delivering and managing assessment.</a:t>
            </a:r>
          </a:p>
          <a:p>
            <a:endParaRPr lang="en-GB" sz="2600" dirty="0"/>
          </a:p>
        </p:txBody>
      </p:sp>
    </p:spTree>
    <p:extLst>
      <p:ext uri="{BB962C8B-B14F-4D97-AF65-F5344CB8AC3E}">
        <p14:creationId xmlns:p14="http://schemas.microsoft.com/office/powerpoint/2010/main" val="17919494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How do HEIs know if we are offering excellent student experiences?</a:t>
            </a:r>
          </a:p>
        </p:txBody>
      </p:sp>
      <p:sp>
        <p:nvSpPr>
          <p:cNvPr id="8195" name="Content Placeholder 2"/>
          <p:cNvSpPr>
            <a:spLocks noGrp="1"/>
          </p:cNvSpPr>
          <p:nvPr>
            <p:ph idx="1"/>
          </p:nvPr>
        </p:nvSpPr>
        <p:spPr/>
        <p:txBody>
          <a:bodyPr/>
          <a:lstStyle/>
          <a:p>
            <a:r>
              <a:rPr lang="en-GB" dirty="0"/>
              <a:t>Students are satisfied, learn well, achieve highly and have fulfilling learning experiences;</a:t>
            </a:r>
          </a:p>
          <a:p>
            <a:r>
              <a:rPr lang="en-GB" dirty="0"/>
              <a:t>Students develop a range of competences they need including problem solving, working with others and self-management;</a:t>
            </a:r>
          </a:p>
          <a:p>
            <a:r>
              <a:rPr lang="en-GB" dirty="0"/>
              <a:t>We as practioners are satisfied, motivated and find our workloads manageable;</a:t>
            </a:r>
          </a:p>
          <a:p>
            <a:r>
              <a:rPr lang="en-GB" dirty="0"/>
              <a:t>Quality assurers and Professional and Subject Bodies like what we do and have no complaints about systems and processes;</a:t>
            </a:r>
          </a:p>
          <a:p>
            <a:r>
              <a:rPr lang="en-GB" dirty="0"/>
              <a:t>University managers are confident that the student experience offered is of high quality (and have few complaints to deal with).</a:t>
            </a:r>
          </a:p>
        </p:txBody>
      </p:sp>
    </p:spTree>
    <p:extLst>
      <p:ext uri="{BB962C8B-B14F-4D97-AF65-F5344CB8AC3E}">
        <p14:creationId xmlns:p14="http://schemas.microsoft.com/office/powerpoint/2010/main" val="3154025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93049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600" dirty="0"/>
              <a:t>Undertaking dialogic peer review of teaching and other practices? The purposes of peer review include:</a:t>
            </a:r>
          </a:p>
        </p:txBody>
      </p:sp>
      <p:sp>
        <p:nvSpPr>
          <p:cNvPr id="3" name="Content Placeholder 2"/>
          <p:cNvSpPr>
            <a:spLocks noGrp="1"/>
          </p:cNvSpPr>
          <p:nvPr>
            <p:ph idx="1"/>
          </p:nvPr>
        </p:nvSpPr>
        <p:spPr>
          <a:xfrm>
            <a:off x="251520" y="1196752"/>
            <a:ext cx="8784976" cy="5005611"/>
          </a:xfrm>
        </p:spPr>
        <p:txBody>
          <a:bodyPr/>
          <a:lstStyle/>
          <a:p>
            <a:pPr>
              <a:lnSpc>
                <a:spcPct val="100000"/>
              </a:lnSpc>
            </a:pPr>
            <a:r>
              <a:rPr lang="en-GB" sz="2000" dirty="0"/>
              <a:t>providing us with opportunities, both through observing and being observed in teaching sessions, to reflect on and review our teaching skills with the assistance of our colleagues;</a:t>
            </a:r>
          </a:p>
          <a:p>
            <a:pPr>
              <a:lnSpc>
                <a:spcPct val="100000"/>
              </a:lnSpc>
            </a:pPr>
            <a:r>
              <a:rPr lang="en-GB" sz="2000" dirty="0"/>
              <a:t>identifying good practice, and needs which we can address, to ensure our ongoing personal and professional development;</a:t>
            </a:r>
          </a:p>
          <a:p>
            <a:pPr>
              <a:lnSpc>
                <a:spcPct val="100000"/>
              </a:lnSpc>
            </a:pPr>
            <a:r>
              <a:rPr lang="en-GB" sz="2000" dirty="0"/>
              <a:t>helping us to continue to learn from each other, towards developing shared understandings of best practices in assessment, learning and teaching;</a:t>
            </a:r>
          </a:p>
          <a:p>
            <a:pPr>
              <a:lnSpc>
                <a:spcPct val="100000"/>
              </a:lnSpc>
            </a:pPr>
            <a:r>
              <a:rPr lang="en-GB" sz="2000" dirty="0"/>
              <a:t>giving us continuing opportunities to observe students as they learn in colleagues’ teaching sessions, and reflect on how we can enhance their learning in our own sessions;</a:t>
            </a:r>
          </a:p>
          <a:p>
            <a:pPr>
              <a:lnSpc>
                <a:spcPct val="100000"/>
              </a:lnSpc>
            </a:pPr>
            <a:r>
              <a:rPr lang="en-GB" sz="2000" dirty="0"/>
              <a:t>allowing us to gain from mutually beneficial learning experiences through the processes of observing colleagues and being observed ourselves;</a:t>
            </a:r>
          </a:p>
          <a:p>
            <a:pPr>
              <a:lnSpc>
                <a:spcPct val="100000"/>
              </a:lnSpc>
            </a:pPr>
            <a:r>
              <a:rPr lang="en-GB" sz="2000" dirty="0"/>
              <a:t>helping us to learn new tricks from one another (old colleagues learn much from new staff and they in turn can teach new colleagues old tricks!);</a:t>
            </a:r>
          </a:p>
          <a:p>
            <a:pPr>
              <a:lnSpc>
                <a:spcPct val="100000"/>
              </a:lnSpc>
            </a:pPr>
            <a:r>
              <a:rPr lang="en-GB" sz="2000" dirty="0"/>
              <a:t>identifying generic development needs, to feed into ongoing and future staff development activities.</a:t>
            </a:r>
          </a:p>
        </p:txBody>
      </p:sp>
    </p:spTree>
    <p:extLst>
      <p:ext uri="{BB962C8B-B14F-4D97-AF65-F5344CB8AC3E}">
        <p14:creationId xmlns:p14="http://schemas.microsoft.com/office/powerpoint/2010/main" val="39735964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68CD-3B13-4D79-8EDB-92EBDC1DCADD}"/>
              </a:ext>
            </a:extLst>
          </p:cNvPr>
          <p:cNvSpPr>
            <a:spLocks noGrp="1"/>
          </p:cNvSpPr>
          <p:nvPr>
            <p:ph type="title"/>
          </p:nvPr>
        </p:nvSpPr>
        <p:spPr>
          <a:xfrm>
            <a:off x="457200" y="122238"/>
            <a:ext cx="7543800" cy="1290637"/>
          </a:xfrm>
        </p:spPr>
        <p:txBody>
          <a:bodyPr/>
          <a:lstStyle/>
          <a:p>
            <a:r>
              <a:rPr lang="en-GB" dirty="0"/>
              <a:t>Team-based review processes can encourage us to ask:</a:t>
            </a:r>
          </a:p>
        </p:txBody>
      </p:sp>
      <p:sp>
        <p:nvSpPr>
          <p:cNvPr id="3" name="Content Placeholder 2">
            <a:extLst>
              <a:ext uri="{FF2B5EF4-FFF2-40B4-BE49-F238E27FC236}">
                <a16:creationId xmlns:a16="http://schemas.microsoft.com/office/drawing/2014/main" id="{85AEA903-63CC-4651-8449-994F11C0C827}"/>
              </a:ext>
            </a:extLst>
          </p:cNvPr>
          <p:cNvSpPr>
            <a:spLocks noGrp="1"/>
          </p:cNvSpPr>
          <p:nvPr>
            <p:ph idx="1"/>
          </p:nvPr>
        </p:nvSpPr>
        <p:spPr/>
        <p:txBody>
          <a:bodyPr/>
          <a:lstStyle/>
          <a:p>
            <a:r>
              <a:rPr lang="en-GB" dirty="0"/>
              <a:t>How effective and fit-for-purpose is curriculum design for the current era?</a:t>
            </a:r>
          </a:p>
          <a:p>
            <a:r>
              <a:rPr lang="en-GB" dirty="0"/>
              <a:t>How valid and reliable are our teaching, learning support and assessment systems and processes at genuinely reflecting student achievement?</a:t>
            </a:r>
          </a:p>
          <a:p>
            <a:r>
              <a:rPr lang="en-GB" dirty="0"/>
              <a:t>How good are the university’s admin and technical systems at fostering a positive learning environment?</a:t>
            </a:r>
          </a:p>
          <a:p>
            <a:r>
              <a:rPr lang="en-GB" dirty="0"/>
              <a:t>How committed is the university to offering thoughtful and inclusive student support environment?</a:t>
            </a:r>
          </a:p>
          <a:p>
            <a:r>
              <a:rPr lang="en-GB" dirty="0"/>
              <a:t>How strong are the teams who undertake teaching, and who lead and manage universities?</a:t>
            </a:r>
          </a:p>
        </p:txBody>
      </p:sp>
    </p:spTree>
    <p:extLst>
      <p:ext uri="{BB962C8B-B14F-4D97-AF65-F5344CB8AC3E}">
        <p14:creationId xmlns:p14="http://schemas.microsoft.com/office/powerpoint/2010/main" val="2454024716"/>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8725</Words>
  <Application>Microsoft Office PowerPoint</Application>
  <PresentationFormat>On-screen Show (4:3)</PresentationFormat>
  <Paragraphs>555</Paragraphs>
  <Slides>113</Slides>
  <Notes>30</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1</vt:i4>
      </vt:variant>
      <vt:variant>
        <vt:lpstr>Slide Titles</vt:lpstr>
      </vt:variant>
      <vt:variant>
        <vt:i4>113</vt:i4>
      </vt:variant>
    </vt:vector>
  </HeadingPairs>
  <TitlesOfParts>
    <vt:vector size="135" baseType="lpstr">
      <vt:lpstr>Arial</vt:lpstr>
      <vt:lpstr>Arial Rounded MT Bold</vt:lpstr>
      <vt:lpstr>Calibri</vt:lpstr>
      <vt:lpstr>Calibri Light</vt:lpstr>
      <vt:lpstr>Comic Sans MS</vt:lpstr>
      <vt:lpstr>Tahoma</vt:lpstr>
      <vt:lpstr>Times New Roman</vt:lpstr>
      <vt:lpstr>Wingdings</vt:lpstr>
      <vt:lpstr>LeedsMet template</vt:lpstr>
      <vt:lpstr>101_Custom Design</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2_Office Theme</vt:lpstr>
      <vt:lpstr>Document</vt:lpstr>
      <vt:lpstr>Academic leadership in the 21st Century university </vt:lpstr>
      <vt:lpstr>This workshop</vt:lpstr>
      <vt:lpstr>PowerPoint Presentation</vt:lpstr>
      <vt:lpstr>A note about the slides</vt:lpstr>
      <vt:lpstr>PowerPoint Presentation</vt:lpstr>
      <vt:lpstr>Curriculum design for active learning and engagement</vt:lpstr>
      <vt:lpstr>PowerPoint Presentation</vt:lpstr>
      <vt:lpstr>What major changes have impacted on HE teaching and learning globally over the last decade and what’s coming up on the horizon? </vt:lpstr>
      <vt:lpstr>PowerPoint Presentation</vt:lpstr>
      <vt:lpstr>PowerPoint Presentation</vt:lpstr>
      <vt:lpstr>Delivering content…..</vt:lpstr>
      <vt:lpstr>The Maieutic model</vt:lpstr>
      <vt:lpstr>Bridging the attainment gap (Cotton et al, 2013)</vt:lpstr>
      <vt:lpstr>Understanding the attainment gap: gender</vt:lpstr>
      <vt:lpstr>Understanding attainment gap: ethnicity</vt:lpstr>
      <vt:lpstr>Cotton et al propose 3 issues which warrant further attention</vt:lpstr>
      <vt:lpstr>Changing students’ attitudes to engagement. Is it true? How do we know?</vt:lpstr>
      <vt:lpstr>Changing students’ behaviours. Is it true? How do we know?</vt:lpstr>
      <vt:lpstr>PowerPoint Presentation</vt:lpstr>
      <vt:lpstr>Matheson, Tangney and Sutcliffe (2018) recognise that:</vt:lpstr>
      <vt:lpstr>Applying Lizzio’s approach in Australia</vt:lpstr>
      <vt:lpstr>PowerPoint Presentation</vt:lpstr>
      <vt:lpstr>PowerPoint Presentation</vt:lpstr>
      <vt:lpstr>PowerPoint Presentation</vt:lpstr>
      <vt:lpstr>PowerPoint Presentation</vt:lpstr>
      <vt:lpstr>PowerPoint Presentation</vt:lpstr>
      <vt:lpstr>Michelle Morgan on commuter students </vt:lpstr>
      <vt:lpstr>Commuter students (after Morgan, 2013)</vt:lpstr>
      <vt:lpstr>Developing engagement among your students</vt:lpstr>
      <vt:lpstr>What can we do in the first six weeks?</vt:lpstr>
      <vt:lpstr>Transitions between years and levels: the First Year</vt:lpstr>
      <vt:lpstr>Inter-year transitions: avoiding the sophomore slump  (Yorke, 2014, Zaitseva et al)</vt:lpstr>
      <vt:lpstr>Mapping progression</vt:lpstr>
      <vt:lpstr>Diverse pedagogic approaches and contexts: what are your students expecting?</vt:lpstr>
      <vt:lpstr>Fostering inclusive classroom practice</vt:lpstr>
      <vt:lpstr>Inclusive curriculum delivery</vt:lpstr>
      <vt:lpstr>Dyslexia is a huge issue in HE assessment: some tips for inclusive assessment:</vt:lpstr>
      <vt:lpstr>PowerPoint Presentation</vt:lpstr>
      <vt:lpstr>For inclusive practice we should:</vt:lpstr>
      <vt:lpstr>We can also:</vt:lpstr>
      <vt:lpstr>PowerPoint Presentation</vt:lpstr>
      <vt:lpstr>Supportiveness: we must</vt:lpstr>
      <vt:lpstr>Inclusive curriculum design, delivery and assessment</vt:lpstr>
      <vt:lpstr>What kinds of diversity might we encounter in our work here?</vt:lpstr>
      <vt:lpstr>The concept of universal design</vt:lpstr>
      <vt:lpstr>Meaningful and useful learning outcomes</vt:lpstr>
      <vt:lpstr>Are your learning outcomes SMART or VASCULAR? The usual ‘requirements’ are that they be:</vt:lpstr>
      <vt:lpstr>VASCULAR learning outcomes</vt:lpstr>
      <vt:lpstr>Phil Race is concerned we need to go beyond learning outcomes and include:</vt:lpstr>
      <vt:lpstr>Engaging students as partners in curriculum design </vt:lpstr>
      <vt:lpstr>What kinds of roles can students take as partners in curriculum design?</vt:lpstr>
      <vt:lpstr>Students as partners in shaping and leading their own educational experiences </vt:lpstr>
      <vt:lpstr>The Exeter approach (Kay et al, 2010) offers roles for students</vt:lpstr>
      <vt:lpstr>Key questions from Exeter about students as change agents (after Kay et al, 2010)</vt:lpstr>
      <vt:lpstr>How can students act as partners and co-producers for RAU? By:</vt:lpstr>
      <vt:lpstr>Students as partners in research </vt:lpstr>
      <vt:lpstr>Designing assessment as a central part of curriculum design</vt:lpstr>
      <vt:lpstr>Students as partners in assessment</vt:lpstr>
      <vt:lpstr>Designing assessment as a central part of curriculum design</vt:lpstr>
      <vt:lpstr>PowerPoint Presentation</vt:lpstr>
      <vt:lpstr>Enhancing Assessment and Feedback</vt:lpstr>
      <vt:lpstr>Underpinning premises for A4L</vt:lpstr>
      <vt:lpstr>PowerPoint Presentation</vt:lpstr>
      <vt:lpstr>Using assessment for learning  (Sambell et al, 2012)</vt:lpstr>
      <vt:lpstr>My fit-for-purpose model of assessment: the key questions</vt:lpstr>
      <vt:lpstr>For any assessment activity, we need to be clear about:</vt:lpstr>
      <vt:lpstr>Formative and summative assessment</vt:lpstr>
      <vt:lpstr>The importance of dialogic feedback to involve students as partners in assessment</vt:lpstr>
      <vt:lpstr>Assessment literacy: students do better if they can: </vt:lpstr>
      <vt:lpstr>Students tend to be more convinced about the fairness of the assessment process if:</vt:lpstr>
      <vt:lpstr>PowerPoint Presentation</vt:lpstr>
      <vt:lpstr>Helping students better understand what is needed of them</vt:lpstr>
      <vt:lpstr>Assessment for learning: some useful thoughts</vt:lpstr>
      <vt:lpstr>Assessment for learning</vt:lpstr>
      <vt:lpstr>Do your international students understand UK assessment approaches?</vt:lpstr>
      <vt:lpstr>What do we mean by ‘traditional assessment formats”? </vt:lpstr>
      <vt:lpstr>Authentic assessment: what are the principal benefits for stakeholders?</vt:lpstr>
      <vt:lpstr>Wiggins (1990) says assessment can be regarded as authentic if we can draw valid inferences about quality from the work students produce</vt:lpstr>
      <vt:lpstr>We often assess what is easy to assess, or proxies of what’s been learned, rather than the learning itself</vt:lpstr>
      <vt:lpstr>How can authentic assessment engage students?</vt:lpstr>
      <vt:lpstr>Questions employers might ask at interview that might help us frame some of our assignments</vt:lpstr>
      <vt:lpstr>Giving feedback effectively and efficiently</vt:lpstr>
      <vt:lpstr>Students as partners feedback</vt:lpstr>
      <vt:lpstr>Encouraging better use of feedback </vt:lpstr>
      <vt:lpstr>Good feedback:  (after Brown, S. (2015), Assessment, learning and teaching in higher education: global perspectives, London: Palgrave-MacMillan)</vt:lpstr>
      <vt:lpstr>Good feedback:</vt:lpstr>
      <vt:lpstr>Good feedback:</vt:lpstr>
      <vt:lpstr>Good feedback:</vt:lpstr>
      <vt:lpstr>Streamlining assessment: why would we wish to do it?</vt:lpstr>
      <vt:lpstr>To give feedback more effectively  &amp; efficiently, we can:</vt:lpstr>
      <vt:lpstr>Five things students really hate about poor feedback</vt:lpstr>
      <vt:lpstr>Five things students really hate about poor feedback</vt:lpstr>
      <vt:lpstr>Encouraging students to recognise and use the feedback we provide for them</vt:lpstr>
      <vt:lpstr>To better engage learners through feedback and assessment we can:</vt:lpstr>
      <vt:lpstr>Making assessment work well</vt:lpstr>
      <vt:lpstr>Are your students aware of all the processes and procedures we use to ensure fair assessment? </vt:lpstr>
      <vt:lpstr>How do HEIs know if we are offering excellent student experiences?</vt:lpstr>
      <vt:lpstr>Undertaking dialogic peer review of teaching and other practices? The purposes of peer review include:</vt:lpstr>
      <vt:lpstr>Team-based review processes can encourage us to ask:</vt:lpstr>
      <vt:lpstr>Self-review of teaching and supporting learning? What evidence demonstrates how well you:</vt:lpstr>
      <vt:lpstr>Reflection on my teaching</vt:lpstr>
      <vt:lpstr>Planning for action</vt:lpstr>
      <vt:lpstr>PowerPoint Presentation</vt:lpstr>
      <vt:lpstr>These and other slides are available on my website at http://sally-brown.net</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2019-04-03T08:33:06Z</dcterms:modified>
</cp:coreProperties>
</file>