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715" r:id="rId2"/>
    <p:sldMasterId id="2147483717" r:id="rId3"/>
    <p:sldMasterId id="2147483719" r:id="rId4"/>
    <p:sldMasterId id="2147483721" r:id="rId5"/>
  </p:sldMasterIdLst>
  <p:notesMasterIdLst>
    <p:notesMasterId r:id="rId75"/>
  </p:notesMasterIdLst>
  <p:handoutMasterIdLst>
    <p:handoutMasterId r:id="rId76"/>
  </p:handoutMasterIdLst>
  <p:sldIdLst>
    <p:sldId id="420" r:id="rId6"/>
    <p:sldId id="346" r:id="rId7"/>
    <p:sldId id="353" r:id="rId8"/>
    <p:sldId id="306" r:id="rId9"/>
    <p:sldId id="261" r:id="rId10"/>
    <p:sldId id="256" r:id="rId11"/>
    <p:sldId id="715" r:id="rId12"/>
    <p:sldId id="358" r:id="rId13"/>
    <p:sldId id="1044" r:id="rId14"/>
    <p:sldId id="310" r:id="rId15"/>
    <p:sldId id="314" r:id="rId16"/>
    <p:sldId id="497" r:id="rId17"/>
    <p:sldId id="499" r:id="rId18"/>
    <p:sldId id="354" r:id="rId19"/>
    <p:sldId id="716" r:id="rId20"/>
    <p:sldId id="307" r:id="rId21"/>
    <p:sldId id="268" r:id="rId22"/>
    <p:sldId id="269" r:id="rId23"/>
    <p:sldId id="258" r:id="rId24"/>
    <p:sldId id="271" r:id="rId25"/>
    <p:sldId id="498" r:id="rId26"/>
    <p:sldId id="340" r:id="rId27"/>
    <p:sldId id="424" r:id="rId28"/>
    <p:sldId id="425" r:id="rId29"/>
    <p:sldId id="426" r:id="rId30"/>
    <p:sldId id="427" r:id="rId31"/>
    <p:sldId id="328" r:id="rId32"/>
    <p:sldId id="311" r:id="rId33"/>
    <p:sldId id="308" r:id="rId34"/>
    <p:sldId id="490" r:id="rId35"/>
    <p:sldId id="491" r:id="rId36"/>
    <p:sldId id="435" r:id="rId37"/>
    <p:sldId id="438" r:id="rId38"/>
    <p:sldId id="439" r:id="rId39"/>
    <p:sldId id="503" r:id="rId40"/>
    <p:sldId id="500" r:id="rId41"/>
    <p:sldId id="504" r:id="rId42"/>
    <p:sldId id="324" r:id="rId43"/>
    <p:sldId id="635" r:id="rId44"/>
    <p:sldId id="636" r:id="rId45"/>
    <p:sldId id="502" r:id="rId46"/>
    <p:sldId id="357" r:id="rId47"/>
    <p:sldId id="349" r:id="rId48"/>
    <p:sldId id="1047" r:id="rId49"/>
    <p:sldId id="1045" r:id="rId50"/>
    <p:sldId id="257" r:id="rId51"/>
    <p:sldId id="1046" r:id="rId52"/>
    <p:sldId id="270" r:id="rId53"/>
    <p:sldId id="334" r:id="rId54"/>
    <p:sldId id="331" r:id="rId55"/>
    <p:sldId id="333" r:id="rId56"/>
    <p:sldId id="335" r:id="rId57"/>
    <p:sldId id="337" r:id="rId58"/>
    <p:sldId id="336" r:id="rId59"/>
    <p:sldId id="339" r:id="rId60"/>
    <p:sldId id="342" r:id="rId61"/>
    <p:sldId id="343" r:id="rId62"/>
    <p:sldId id="338" r:id="rId63"/>
    <p:sldId id="492" r:id="rId64"/>
    <p:sldId id="494" r:id="rId65"/>
    <p:sldId id="493" r:id="rId66"/>
    <p:sldId id="495" r:id="rId67"/>
    <p:sldId id="496" r:id="rId68"/>
    <p:sldId id="1043" r:id="rId69"/>
    <p:sldId id="352" r:id="rId70"/>
    <p:sldId id="320" r:id="rId71"/>
    <p:sldId id="821" r:id="rId72"/>
    <p:sldId id="332" r:id="rId73"/>
    <p:sldId id="304" r:id="rId74"/>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7896" autoAdjust="0"/>
    <p:restoredTop sz="97500" autoAdjust="0"/>
  </p:normalViewPr>
  <p:slideViewPr>
    <p:cSldViewPr>
      <p:cViewPr varScale="1">
        <p:scale>
          <a:sx n="70" d="100"/>
          <a:sy n="70" d="100"/>
        </p:scale>
        <p:origin x="121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2058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slide" Target="slides/slide63.xml"/><Relationship Id="rId76" Type="http://schemas.openxmlformats.org/officeDocument/2006/relationships/handoutMaster" Target="handoutMasters/handoutMaster1.xml"/><Relationship Id="rId7" Type="http://schemas.openxmlformats.org/officeDocument/2006/relationships/slide" Target="slides/slide2.xml"/><Relationship Id="rId71" Type="http://schemas.openxmlformats.org/officeDocument/2006/relationships/slide" Target="slides/slide66.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slide" Target="slides/slide69.xml"/><Relationship Id="rId79" Type="http://schemas.openxmlformats.org/officeDocument/2006/relationships/theme" Target="theme/theme1.xml"/><Relationship Id="rId5" Type="http://schemas.openxmlformats.org/officeDocument/2006/relationships/slideMaster" Target="slideMasters/slideMaster5.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5243795-B5A9-40B2-8826-144A3A057D4E}" type="slidenum">
              <a:rPr lang="en-GB"/>
              <a:pPr>
                <a:defRPr/>
              </a:pPr>
              <a:t>‹#›</a:t>
            </a:fld>
            <a:endParaRPr lang="en-GB"/>
          </a:p>
        </p:txBody>
      </p:sp>
    </p:spTree>
    <p:extLst>
      <p:ext uri="{BB962C8B-B14F-4D97-AF65-F5344CB8AC3E}">
        <p14:creationId xmlns:p14="http://schemas.microsoft.com/office/powerpoint/2010/main" val="95051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Tree>
    <p:extLst>
      <p:ext uri="{BB962C8B-B14F-4D97-AF65-F5344CB8AC3E}">
        <p14:creationId xmlns:p14="http://schemas.microsoft.com/office/powerpoint/2010/main" val="212987827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2321895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19459079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4157571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33866366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a:defRPr/>
            </a:pPr>
            <a:fld id="{C84493E5-8919-43C3-B401-CC09B3200E72}" type="slidenum">
              <a:rPr lang="en-US">
                <a:solidFill>
                  <a:srgbClr val="000000"/>
                </a:solidFill>
              </a:rPr>
              <a:pPr defTabSz="931774">
                <a:defRPr/>
              </a:pPr>
              <a:t>32</a:t>
            </a:fld>
            <a:endParaRPr lang="en-US">
              <a:solidFill>
                <a:srgbClr val="000000"/>
              </a:solidFill>
            </a:endParaRPr>
          </a:p>
        </p:txBody>
      </p:sp>
    </p:spTree>
    <p:extLst>
      <p:ext uri="{BB962C8B-B14F-4D97-AF65-F5344CB8AC3E}">
        <p14:creationId xmlns:p14="http://schemas.microsoft.com/office/powerpoint/2010/main" val="16258330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a:defRPr/>
            </a:pPr>
            <a:fld id="{C84493E5-8919-43C3-B401-CC09B3200E72}" type="slidenum">
              <a:rPr lang="en-US">
                <a:solidFill>
                  <a:srgbClr val="000000"/>
                </a:solidFill>
              </a:rPr>
              <a:pPr defTabSz="931774">
                <a:defRPr/>
              </a:pPr>
              <a:t>33</a:t>
            </a:fld>
            <a:endParaRPr lang="en-US">
              <a:solidFill>
                <a:srgbClr val="000000"/>
              </a:solidFill>
            </a:endParaRPr>
          </a:p>
        </p:txBody>
      </p:sp>
    </p:spTree>
    <p:extLst>
      <p:ext uri="{BB962C8B-B14F-4D97-AF65-F5344CB8AC3E}">
        <p14:creationId xmlns:p14="http://schemas.microsoft.com/office/powerpoint/2010/main" val="1824632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a:defRPr/>
            </a:pPr>
            <a:fld id="{C84493E5-8919-43C3-B401-CC09B3200E72}" type="slidenum">
              <a:rPr lang="en-US">
                <a:solidFill>
                  <a:srgbClr val="000000"/>
                </a:solidFill>
              </a:rPr>
              <a:pPr defTabSz="931774">
                <a:defRPr/>
              </a:pPr>
              <a:t>34</a:t>
            </a:fld>
            <a:endParaRPr lang="en-US">
              <a:solidFill>
                <a:srgbClr val="000000"/>
              </a:solidFill>
            </a:endParaRPr>
          </a:p>
        </p:txBody>
      </p:sp>
    </p:spTree>
    <p:extLst>
      <p:ext uri="{BB962C8B-B14F-4D97-AF65-F5344CB8AC3E}">
        <p14:creationId xmlns:p14="http://schemas.microsoft.com/office/powerpoint/2010/main" val="10374833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18107371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08240E0-AAB5-428E-A3C2-DD17AF1DA72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29174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FCDBB1C-63F9-4F31-A772-5A69223F8D9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8456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3118031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41064709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defTabSz="931774">
              <a:defRPr/>
            </a:pPr>
            <a:fld id="{8A7EB679-7535-4499-998C-2E4C9FDB76DD}" type="slidenum">
              <a:rPr lang="en-US">
                <a:solidFill>
                  <a:srgbClr val="000000"/>
                </a:solidFill>
              </a:rPr>
              <a:pPr defTabSz="931774">
                <a:defRPr/>
              </a:pPr>
              <a:t>67</a:t>
            </a:fld>
            <a:endParaRPr lang="en-US" dirty="0">
              <a:solidFill>
                <a:srgbClr val="000000"/>
              </a:solidFill>
            </a:endParaRPr>
          </a:p>
        </p:txBody>
      </p:sp>
    </p:spTree>
    <p:extLst>
      <p:ext uri="{BB962C8B-B14F-4D97-AF65-F5344CB8AC3E}">
        <p14:creationId xmlns:p14="http://schemas.microsoft.com/office/powerpoint/2010/main" val="5844702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Tree>
    <p:extLst>
      <p:ext uri="{BB962C8B-B14F-4D97-AF65-F5344CB8AC3E}">
        <p14:creationId xmlns:p14="http://schemas.microsoft.com/office/powerpoint/2010/main" val="2520623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And some more heroes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07B679-3138-4C7A-BAD5-84F7EB37666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3271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195182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2110203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42897921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14</a:t>
            </a:fld>
            <a:endParaRPr lang="en-GB">
              <a:solidFill>
                <a:srgbClr val="000000"/>
              </a:solidFill>
            </a:endParaRPr>
          </a:p>
        </p:txBody>
      </p:sp>
    </p:spTree>
    <p:extLst>
      <p:ext uri="{BB962C8B-B14F-4D97-AF65-F5344CB8AC3E}">
        <p14:creationId xmlns:p14="http://schemas.microsoft.com/office/powerpoint/2010/main" val="1719458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29814835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662124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C53ABEE8-39D5-4412-ABD3-5F4BFEF67CF8}"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E6B04E75-E298-4BE1-9BC3-CCD6BCBE1D7A}"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FA82814A-EC72-4176-9D13-B4FA1C90EFE5}" type="slidenum">
              <a:rPr lang="en-GB" altLang="en-US"/>
              <a:pPr>
                <a:defRPr/>
              </a:pPr>
              <a:t>‹#›</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solidFill>
                <a:srgbClr val="000000"/>
              </a:solidFill>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solidFill>
                  <a:srgbClr val="000000"/>
                </a:solidFill>
              </a:rPr>
              <a:pPr>
                <a:defRPr/>
              </a:pPr>
              <a:t>01/04/2019</a:t>
            </a:fld>
            <a:endParaRPr lang="en-GB" altLang="en-US">
              <a:solidFill>
                <a:srgbClr val="000000"/>
              </a:solidFill>
            </a:endParaRPr>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solidFill>
                <a:srgbClr val="000000"/>
              </a:solidFill>
            </a:endParaRPr>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88BDE7A6-09BF-4F1A-ADAF-BB380E92D1E3}"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01/04/2019</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5B74ED6-5E04-4CEC-B316-051B1DB72DC5}"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9320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7FA1486-5E07-4D1D-AFB1-B168BA2ACA35}"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4/1/2019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C552A30-1282-4B2E-99EA-F17A64EB41D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91674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26925-FB92-4301-9E7B-97EAC19DBBC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EE943FD-9225-4600-A6EB-78922F5C72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61C2D6-8E8A-4DEF-8571-B6C9935F8A12}"/>
              </a:ext>
            </a:extLst>
          </p:cNvPr>
          <p:cNvSpPr>
            <a:spLocks noGrp="1"/>
          </p:cNvSpPr>
          <p:nvPr>
            <p:ph type="dt" sz="half" idx="10"/>
          </p:nvPr>
        </p:nvSpPr>
        <p:spPr/>
        <p:txBody>
          <a:bodyPr/>
          <a:lstStyle/>
          <a:p>
            <a:pPr defTabSz="685800" fontAlgn="auto">
              <a:spcBef>
                <a:spcPts val="0"/>
              </a:spcBef>
              <a:spcAft>
                <a:spcPts val="0"/>
              </a:spcAft>
            </a:pPr>
            <a:fld id="{F544027D-ACB2-4B35-8141-F7EFE2FB2355}" type="datetimeFigureOut">
              <a:rPr lang="en-GB" smtClean="0">
                <a:solidFill>
                  <a:prstClr val="black">
                    <a:tint val="75000"/>
                  </a:prstClr>
                </a:solidFill>
                <a:latin typeface="Calibri" panose="020F0502020204030204"/>
              </a:rPr>
              <a:pPr defTabSz="685800" fontAlgn="auto">
                <a:spcBef>
                  <a:spcPts val="0"/>
                </a:spcBef>
                <a:spcAft>
                  <a:spcPts val="0"/>
                </a:spcAft>
              </a:pPr>
              <a:t>01/04/2019</a:t>
            </a:fld>
            <a:endParaRPr lang="en-GB">
              <a:solidFill>
                <a:prstClr val="black">
                  <a:tint val="75000"/>
                </a:prstClr>
              </a:solidFill>
              <a:latin typeface="Calibri" panose="020F0502020204030204"/>
            </a:endParaRPr>
          </a:p>
        </p:txBody>
      </p:sp>
      <p:sp>
        <p:nvSpPr>
          <p:cNvPr id="5" name="Footer Placeholder 4">
            <a:extLst>
              <a:ext uri="{FF2B5EF4-FFF2-40B4-BE49-F238E27FC236}">
                <a16:creationId xmlns:a16="http://schemas.microsoft.com/office/drawing/2014/main" id="{DB94ED06-38BE-4E8E-AC1A-DED2468F9FA5}"/>
              </a:ext>
            </a:extLst>
          </p:cNvPr>
          <p:cNvSpPr>
            <a:spLocks noGrp="1"/>
          </p:cNvSpPr>
          <p:nvPr>
            <p:ph type="ftr" sz="quarter" idx="11"/>
          </p:nvPr>
        </p:nvSpPr>
        <p:spPr/>
        <p:txBody>
          <a:bodyPr/>
          <a:lstStyle/>
          <a:p>
            <a:pPr defTabSz="685800" fontAlgn="auto">
              <a:spcBef>
                <a:spcPts val="0"/>
              </a:spcBef>
              <a:spcAft>
                <a:spcPts val="0"/>
              </a:spcAft>
            </a:pPr>
            <a:endParaRPr lang="en-GB">
              <a:solidFill>
                <a:prstClr val="black">
                  <a:tint val="75000"/>
                </a:prstClr>
              </a:solidFill>
              <a:latin typeface="Calibri" panose="020F0502020204030204"/>
            </a:endParaRPr>
          </a:p>
        </p:txBody>
      </p:sp>
      <p:sp>
        <p:nvSpPr>
          <p:cNvPr id="6" name="Slide Number Placeholder 5">
            <a:extLst>
              <a:ext uri="{FF2B5EF4-FFF2-40B4-BE49-F238E27FC236}">
                <a16:creationId xmlns:a16="http://schemas.microsoft.com/office/drawing/2014/main" id="{E7CC40EB-63BC-472A-A87B-93AE27AD9F0B}"/>
              </a:ext>
            </a:extLst>
          </p:cNvPr>
          <p:cNvSpPr>
            <a:spLocks noGrp="1"/>
          </p:cNvSpPr>
          <p:nvPr>
            <p:ph type="sldNum" sz="quarter" idx="12"/>
          </p:nvPr>
        </p:nvSpPr>
        <p:spPr/>
        <p:txBody>
          <a:bodyPr/>
          <a:lstStyle/>
          <a:p>
            <a:pPr defTabSz="685800" fontAlgn="auto">
              <a:spcBef>
                <a:spcPts val="0"/>
              </a:spcBef>
              <a:spcAft>
                <a:spcPts val="0"/>
              </a:spcAft>
            </a:pPr>
            <a:fld id="{511E24AE-113F-4A17-ABDE-8862F70CDC37}" type="slidenum">
              <a:rPr lang="en-GB" smtClean="0">
                <a:solidFill>
                  <a:prstClr val="black">
                    <a:tint val="75000"/>
                  </a:prstClr>
                </a:solidFill>
                <a:latin typeface="Calibri" panose="020F0502020204030204"/>
              </a:rPr>
              <a:pPr defTabSz="685800" fontAlgn="auto">
                <a:spcBef>
                  <a:spcPts val="0"/>
                </a:spcBef>
                <a:spcAft>
                  <a:spcPts val="0"/>
                </a:spcAft>
              </a:pPr>
              <a:t>‹#›</a:t>
            </a:fld>
            <a:endParaRPr lang="en-GB">
              <a:solidFill>
                <a:prstClr val="black">
                  <a:tint val="75000"/>
                </a:prstClr>
              </a:solidFill>
              <a:latin typeface="Calibri" panose="020F0502020204030204"/>
            </a:endParaRPr>
          </a:p>
        </p:txBody>
      </p:sp>
    </p:spTree>
    <p:extLst>
      <p:ext uri="{BB962C8B-B14F-4D97-AF65-F5344CB8AC3E}">
        <p14:creationId xmlns:p14="http://schemas.microsoft.com/office/powerpoint/2010/main" val="1311262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EDD50-2710-4926-A944-6CC510CFE7DE}"/>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7942824-50E9-4CF0-B47F-C851FDB36519}"/>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765077E0-4CC1-4F97-8366-F0C89DFBB41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9DB431C-7BFA-43C5-880E-46479D73865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18B9AF4-0CFF-49F8-AE5A-78BD13F65FD4}"/>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41318DD-78BF-4CE2-A298-8982C3E99191}"/>
              </a:ext>
            </a:extLst>
          </p:cNvPr>
          <p:cNvSpPr>
            <a:spLocks noGrp="1"/>
          </p:cNvSpPr>
          <p:nvPr>
            <p:ph type="dt" sz="half" idx="10"/>
          </p:nvPr>
        </p:nvSpPr>
        <p:spPr/>
        <p:txBody>
          <a:bodyPr/>
          <a:lstStyle/>
          <a:p>
            <a:pPr defTabSz="685800" fontAlgn="auto">
              <a:spcBef>
                <a:spcPts val="0"/>
              </a:spcBef>
              <a:spcAft>
                <a:spcPts val="0"/>
              </a:spcAft>
            </a:pPr>
            <a:fld id="{F544027D-ACB2-4B35-8141-F7EFE2FB2355}" type="datetimeFigureOut">
              <a:rPr lang="en-GB" smtClean="0">
                <a:solidFill>
                  <a:prstClr val="black">
                    <a:tint val="75000"/>
                  </a:prstClr>
                </a:solidFill>
                <a:latin typeface="Calibri" panose="020F0502020204030204"/>
              </a:rPr>
              <a:pPr defTabSz="685800" fontAlgn="auto">
                <a:spcBef>
                  <a:spcPts val="0"/>
                </a:spcBef>
                <a:spcAft>
                  <a:spcPts val="0"/>
                </a:spcAft>
              </a:pPr>
              <a:t>01/04/2019</a:t>
            </a:fld>
            <a:endParaRPr lang="en-GB">
              <a:solidFill>
                <a:prstClr val="black">
                  <a:tint val="75000"/>
                </a:prstClr>
              </a:solidFill>
              <a:latin typeface="Calibri" panose="020F0502020204030204"/>
            </a:endParaRPr>
          </a:p>
        </p:txBody>
      </p:sp>
      <p:sp>
        <p:nvSpPr>
          <p:cNvPr id="8" name="Footer Placeholder 7">
            <a:extLst>
              <a:ext uri="{FF2B5EF4-FFF2-40B4-BE49-F238E27FC236}">
                <a16:creationId xmlns:a16="http://schemas.microsoft.com/office/drawing/2014/main" id="{EAE99D9D-2B1B-4052-86CB-38FCB8A8286B}"/>
              </a:ext>
            </a:extLst>
          </p:cNvPr>
          <p:cNvSpPr>
            <a:spLocks noGrp="1"/>
          </p:cNvSpPr>
          <p:nvPr>
            <p:ph type="ftr" sz="quarter" idx="11"/>
          </p:nvPr>
        </p:nvSpPr>
        <p:spPr/>
        <p:txBody>
          <a:bodyPr/>
          <a:lstStyle/>
          <a:p>
            <a:pPr defTabSz="685800" fontAlgn="auto">
              <a:spcBef>
                <a:spcPts val="0"/>
              </a:spcBef>
              <a:spcAft>
                <a:spcPts val="0"/>
              </a:spcAft>
            </a:pPr>
            <a:endParaRPr lang="en-GB">
              <a:solidFill>
                <a:prstClr val="black">
                  <a:tint val="75000"/>
                </a:prstClr>
              </a:solidFill>
              <a:latin typeface="Calibri" panose="020F0502020204030204"/>
            </a:endParaRPr>
          </a:p>
        </p:txBody>
      </p:sp>
      <p:sp>
        <p:nvSpPr>
          <p:cNvPr id="9" name="Slide Number Placeholder 8">
            <a:extLst>
              <a:ext uri="{FF2B5EF4-FFF2-40B4-BE49-F238E27FC236}">
                <a16:creationId xmlns:a16="http://schemas.microsoft.com/office/drawing/2014/main" id="{984AAE6E-A93A-40AA-87AA-C3ADC150FA7D}"/>
              </a:ext>
            </a:extLst>
          </p:cNvPr>
          <p:cNvSpPr>
            <a:spLocks noGrp="1"/>
          </p:cNvSpPr>
          <p:nvPr>
            <p:ph type="sldNum" sz="quarter" idx="12"/>
          </p:nvPr>
        </p:nvSpPr>
        <p:spPr/>
        <p:txBody>
          <a:bodyPr/>
          <a:lstStyle/>
          <a:p>
            <a:pPr defTabSz="685800" fontAlgn="auto">
              <a:spcBef>
                <a:spcPts val="0"/>
              </a:spcBef>
              <a:spcAft>
                <a:spcPts val="0"/>
              </a:spcAft>
            </a:pPr>
            <a:fld id="{511E24AE-113F-4A17-ABDE-8862F70CDC37}" type="slidenum">
              <a:rPr lang="en-GB" smtClean="0">
                <a:solidFill>
                  <a:prstClr val="black">
                    <a:tint val="75000"/>
                  </a:prstClr>
                </a:solidFill>
                <a:latin typeface="Calibri" panose="020F0502020204030204"/>
              </a:rPr>
              <a:pPr defTabSz="685800" fontAlgn="auto">
                <a:spcBef>
                  <a:spcPts val="0"/>
                </a:spcBef>
                <a:spcAft>
                  <a:spcPts val="0"/>
                </a:spcAft>
              </a:pPr>
              <a:t>‹#›</a:t>
            </a:fld>
            <a:endParaRPr lang="en-GB">
              <a:solidFill>
                <a:prstClr val="black">
                  <a:tint val="75000"/>
                </a:prstClr>
              </a:solidFill>
              <a:latin typeface="Calibri" panose="020F0502020204030204"/>
            </a:endParaRPr>
          </a:p>
        </p:txBody>
      </p:sp>
    </p:spTree>
    <p:extLst>
      <p:ext uri="{BB962C8B-B14F-4D97-AF65-F5344CB8AC3E}">
        <p14:creationId xmlns:p14="http://schemas.microsoft.com/office/powerpoint/2010/main" val="32231522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926B8-4E17-4E3C-85BE-35B65802BE7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ABE8CEF-8181-4F1F-BE45-88FB5D77A3CD}"/>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F601CC7-E17C-428F-B0FE-C923CAB022A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28DF950-5D53-45C3-8321-890B38C3A186}"/>
              </a:ext>
            </a:extLst>
          </p:cNvPr>
          <p:cNvSpPr>
            <a:spLocks noGrp="1"/>
          </p:cNvSpPr>
          <p:nvPr>
            <p:ph type="dt" sz="half" idx="10"/>
          </p:nvPr>
        </p:nvSpPr>
        <p:spPr/>
        <p:txBody>
          <a:bodyPr/>
          <a:lstStyle/>
          <a:p>
            <a:pPr defTabSz="685800" fontAlgn="auto">
              <a:spcBef>
                <a:spcPts val="0"/>
              </a:spcBef>
              <a:spcAft>
                <a:spcPts val="0"/>
              </a:spcAft>
            </a:pPr>
            <a:fld id="{F544027D-ACB2-4B35-8141-F7EFE2FB2355}" type="datetimeFigureOut">
              <a:rPr lang="en-GB" smtClean="0">
                <a:solidFill>
                  <a:prstClr val="black">
                    <a:tint val="75000"/>
                  </a:prstClr>
                </a:solidFill>
                <a:latin typeface="Calibri" panose="020F0502020204030204"/>
              </a:rPr>
              <a:pPr defTabSz="685800" fontAlgn="auto">
                <a:spcBef>
                  <a:spcPts val="0"/>
                </a:spcBef>
                <a:spcAft>
                  <a:spcPts val="0"/>
                </a:spcAft>
              </a:pPr>
              <a:t>01/04/2019</a:t>
            </a:fld>
            <a:endParaRPr lang="en-GB">
              <a:solidFill>
                <a:prstClr val="black">
                  <a:tint val="75000"/>
                </a:prstClr>
              </a:solidFill>
              <a:latin typeface="Calibri" panose="020F0502020204030204"/>
            </a:endParaRPr>
          </a:p>
        </p:txBody>
      </p:sp>
      <p:sp>
        <p:nvSpPr>
          <p:cNvPr id="6" name="Footer Placeholder 5">
            <a:extLst>
              <a:ext uri="{FF2B5EF4-FFF2-40B4-BE49-F238E27FC236}">
                <a16:creationId xmlns:a16="http://schemas.microsoft.com/office/drawing/2014/main" id="{31DFD1BC-5388-4BE4-BB02-C235E46CEE00}"/>
              </a:ext>
            </a:extLst>
          </p:cNvPr>
          <p:cNvSpPr>
            <a:spLocks noGrp="1"/>
          </p:cNvSpPr>
          <p:nvPr>
            <p:ph type="ftr" sz="quarter" idx="11"/>
          </p:nvPr>
        </p:nvSpPr>
        <p:spPr/>
        <p:txBody>
          <a:bodyPr/>
          <a:lstStyle/>
          <a:p>
            <a:pPr defTabSz="685800" fontAlgn="auto">
              <a:spcBef>
                <a:spcPts val="0"/>
              </a:spcBef>
              <a:spcAft>
                <a:spcPts val="0"/>
              </a:spcAft>
            </a:pPr>
            <a:endParaRPr lang="en-GB">
              <a:solidFill>
                <a:prstClr val="black">
                  <a:tint val="75000"/>
                </a:prstClr>
              </a:solidFill>
              <a:latin typeface="Calibri" panose="020F0502020204030204"/>
            </a:endParaRPr>
          </a:p>
        </p:txBody>
      </p:sp>
      <p:sp>
        <p:nvSpPr>
          <p:cNvPr id="7" name="Slide Number Placeholder 6">
            <a:extLst>
              <a:ext uri="{FF2B5EF4-FFF2-40B4-BE49-F238E27FC236}">
                <a16:creationId xmlns:a16="http://schemas.microsoft.com/office/drawing/2014/main" id="{CA1EA7B7-52C6-4466-A706-AB8F02FFC7F3}"/>
              </a:ext>
            </a:extLst>
          </p:cNvPr>
          <p:cNvSpPr>
            <a:spLocks noGrp="1"/>
          </p:cNvSpPr>
          <p:nvPr>
            <p:ph type="sldNum" sz="quarter" idx="12"/>
          </p:nvPr>
        </p:nvSpPr>
        <p:spPr/>
        <p:txBody>
          <a:bodyPr/>
          <a:lstStyle/>
          <a:p>
            <a:pPr defTabSz="685800" fontAlgn="auto">
              <a:spcBef>
                <a:spcPts val="0"/>
              </a:spcBef>
              <a:spcAft>
                <a:spcPts val="0"/>
              </a:spcAft>
            </a:pPr>
            <a:fld id="{511E24AE-113F-4A17-ABDE-8862F70CDC37}" type="slidenum">
              <a:rPr lang="en-GB" smtClean="0">
                <a:solidFill>
                  <a:prstClr val="black">
                    <a:tint val="75000"/>
                  </a:prstClr>
                </a:solidFill>
                <a:latin typeface="Calibri" panose="020F0502020204030204"/>
              </a:rPr>
              <a:pPr defTabSz="685800" fontAlgn="auto">
                <a:spcBef>
                  <a:spcPts val="0"/>
                </a:spcBef>
                <a:spcAft>
                  <a:spcPts val="0"/>
                </a:spcAft>
              </a:pPr>
              <a:t>‹#›</a:t>
            </a:fld>
            <a:endParaRPr lang="en-GB">
              <a:solidFill>
                <a:prstClr val="black">
                  <a:tint val="75000"/>
                </a:prstClr>
              </a:solidFill>
              <a:latin typeface="Calibri" panose="020F0502020204030204"/>
            </a:endParaRPr>
          </a:p>
        </p:txBody>
      </p:sp>
    </p:spTree>
    <p:extLst>
      <p:ext uri="{BB962C8B-B14F-4D97-AF65-F5344CB8AC3E}">
        <p14:creationId xmlns:p14="http://schemas.microsoft.com/office/powerpoint/2010/main" val="3356912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D953CA21-25CB-4FEA-AC9C-88DEF31CD273}"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228349A-6890-4133-8D0D-17D434B892D8}"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p:txBody>
          <a:bodyPr/>
          <a:lstStyle>
            <a:lvl1pPr>
              <a:defRPr/>
            </a:lvl1pPr>
          </a:lstStyle>
          <a:p>
            <a:pPr>
              <a:defRPr/>
            </a:pPr>
            <a:fld id="{E02A6DE7-0713-4ECA-A132-893982DAB68E}"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p:txBody>
          <a:bodyPr/>
          <a:lstStyle>
            <a:lvl1pPr>
              <a:defRPr/>
            </a:lvl1pPr>
          </a:lstStyle>
          <a:p>
            <a:pPr>
              <a:defRPr/>
            </a:pPr>
            <a:fld id="{996881C2-9613-4AF9-94CC-07B89705429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p:txBody>
          <a:bodyPr/>
          <a:lstStyle>
            <a:lvl1pPr>
              <a:defRPr/>
            </a:lvl1pPr>
          </a:lstStyle>
          <a:p>
            <a:pPr>
              <a:defRPr/>
            </a:pPr>
            <a:fld id="{573C7446-95F9-4573-8F97-30BF5AF92515}"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FBEAA6CF-F308-4BAC-8273-0E5F19A9404A}"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8016B45-2C87-4777-9DEA-579FE428498F}"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endParaRPr lang="en-GB" altLang="en-US"/>
          </a:p>
        </p:txBody>
      </p:sp>
      <p:grpSp>
        <p:nvGrpSpPr>
          <p:cNvPr id="103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705" r:id="rId1"/>
    <p:sldLayoutId id="2147483704"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solidFill>
                  <a:srgbClr val="000000"/>
                </a:solidFill>
              </a:rPr>
              <a:pPr>
                <a:defRPr/>
              </a:pPr>
              <a:t>01/04/2019</a:t>
            </a:fld>
            <a:endParaRPr lang="en-GB" altLang="en-US">
              <a:solidFill>
                <a:srgbClr val="000000"/>
              </a:solidFill>
            </a:endParaRPr>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71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BDE7A6-09BF-4F1A-ADAF-BB380E92D1E3}" type="datetimeFigureOut">
              <a:rPr lang="en-GB" smtClean="0"/>
              <a:t>01/04/2019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B74ED6-5E04-4CEC-B316-051B1DB72DC5}" type="slidenum">
              <a:rPr lang="en-GB" smtClean="0"/>
              <a:t>‹#›</a:t>
            </a:fld>
            <a:endParaRPr lang="en-GB"/>
          </a:p>
        </p:txBody>
      </p:sp>
    </p:spTree>
    <p:extLst>
      <p:ext uri="{BB962C8B-B14F-4D97-AF65-F5344CB8AC3E}">
        <p14:creationId xmlns:p14="http://schemas.microsoft.com/office/powerpoint/2010/main" val="1731247461"/>
      </p:ext>
    </p:extLst>
  </p:cSld>
  <p:clrMap bg1="lt1" tx1="dk1" bg2="lt2" tx2="dk2" accent1="accent1" accent2="accent2" accent3="accent3" accent4="accent4" accent5="accent5" accent6="accent6" hlink="hlink" folHlink="folHlink"/>
  <p:sldLayoutIdLst>
    <p:sldLayoutId id="214748371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FA1486-5E07-4D1D-AFB1-B168BA2ACA35}" type="datetimeFigureOut">
              <a:rPr lang="en-US" smtClean="0"/>
              <a:t>4/1/2019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552A30-1282-4B2E-99EA-F17A64EB41D9}" type="slidenum">
              <a:rPr lang="en-US" smtClean="0"/>
              <a:t>‹#›</a:t>
            </a:fld>
            <a:endParaRPr lang="en-US"/>
          </a:p>
        </p:txBody>
      </p:sp>
    </p:spTree>
    <p:extLst>
      <p:ext uri="{BB962C8B-B14F-4D97-AF65-F5344CB8AC3E}">
        <p14:creationId xmlns:p14="http://schemas.microsoft.com/office/powerpoint/2010/main" val="3337582506"/>
      </p:ext>
    </p:extLst>
  </p:cSld>
  <p:clrMap bg1="lt1" tx1="dk1" bg2="lt2" tx2="dk2" accent1="accent1" accent2="accent2" accent3="accent3" accent4="accent4" accent5="accent5" accent6="accent6" hlink="hlink" folHlink="folHlink"/>
  <p:sldLayoutIdLst>
    <p:sldLayoutId id="214748372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98B66F-23C3-456B-98CB-A516E3213B11}"/>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B9BF0AB-2141-4CED-9080-C142CAE480B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9469A8D-5FC9-4AD7-8D32-558E5A5FB8BD}"/>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544027D-ACB2-4B35-8141-F7EFE2FB2355}" type="datetimeFigureOut">
              <a:rPr lang="en-GB" smtClean="0"/>
              <a:t>01/04/2019</a:t>
            </a:fld>
            <a:endParaRPr lang="en-GB"/>
          </a:p>
        </p:txBody>
      </p:sp>
      <p:sp>
        <p:nvSpPr>
          <p:cNvPr id="5" name="Footer Placeholder 4">
            <a:extLst>
              <a:ext uri="{FF2B5EF4-FFF2-40B4-BE49-F238E27FC236}">
                <a16:creationId xmlns:a16="http://schemas.microsoft.com/office/drawing/2014/main" id="{A0349EC8-3F64-4DA1-A9C3-575F44CEBB1E}"/>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DF8CB40-BAD9-4053-8C7A-BB90E29A3D3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11E24AE-113F-4A17-ABDE-8862F70CDC37}" type="slidenum">
              <a:rPr lang="en-GB" smtClean="0"/>
              <a:t>‹#›</a:t>
            </a:fld>
            <a:endParaRPr lang="en-GB"/>
          </a:p>
        </p:txBody>
      </p:sp>
    </p:spTree>
    <p:extLst>
      <p:ext uri="{BB962C8B-B14F-4D97-AF65-F5344CB8AC3E}">
        <p14:creationId xmlns:p14="http://schemas.microsoft.com/office/powerpoint/2010/main" val="3137840021"/>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9.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hyperlink" Target="http://www.vetmed.wsu.edu/courses-jmgay/documents/SynopsisWhatBestCollegeTeachersDo.pdf"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www.escalate.ac.uk/resources/peerobservation"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www.leedsbeckett.ac.uk/publications/files/090505-36477_PeerObsTeaching_LoRes.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Inspiring teaching: fostering student engagement, achievement and retention</a:t>
            </a:r>
            <a:endParaRPr lang="en-GB" sz="4000" dirty="0"/>
          </a:p>
        </p:txBody>
      </p:sp>
      <p:sp>
        <p:nvSpPr>
          <p:cNvPr id="3075" name="Rectangle 3"/>
          <p:cNvSpPr>
            <a:spLocks noGrp="1" noChangeArrowheads="1"/>
          </p:cNvSpPr>
          <p:nvPr>
            <p:ph type="subTitle" idx="1"/>
          </p:nvPr>
        </p:nvSpPr>
        <p:spPr>
          <a:xfrm>
            <a:off x="323528" y="2928934"/>
            <a:ext cx="6696744" cy="3429004"/>
          </a:xfrm>
        </p:spPr>
        <p:txBody>
          <a:bodyPr/>
          <a:lstStyle/>
          <a:p>
            <a:pPr algn="ctr" eaLnBrk="1" hangingPunct="1">
              <a:defRPr/>
            </a:pPr>
            <a:r>
              <a:rPr lang="en-GB" sz="2800" dirty="0">
                <a:solidFill>
                  <a:schemeClr val="tx2">
                    <a:lumMod val="60000"/>
                    <a:lumOff val="40000"/>
                  </a:schemeClr>
                </a:solidFill>
              </a:rPr>
              <a:t>Royal Agricultural University, April 2019</a:t>
            </a:r>
          </a:p>
          <a:p>
            <a:pPr algn="ctr" eaLnBrk="1" hangingPunct="1">
              <a:defRPr/>
            </a:pPr>
            <a:r>
              <a:rPr lang="en-GB" sz="2400" b="1" dirty="0"/>
              <a:t>Sally Brown @</a:t>
            </a:r>
            <a:r>
              <a:rPr lang="en-GB" sz="2400" b="1" dirty="0" err="1"/>
              <a:t>ProfSallyBrown</a:t>
            </a:r>
            <a:endParaRPr lang="en-GB" sz="2400" b="1" dirty="0"/>
          </a:p>
          <a:p>
            <a:pPr algn="ctr" eaLnBrk="1" hangingPunct="1">
              <a:defRPr/>
            </a:pPr>
            <a:r>
              <a:rPr lang="en-GB" sz="2400" dirty="0"/>
              <a:t>sally@sally-brown.net</a:t>
            </a:r>
            <a:endParaRPr lang="en-GB" sz="2400" b="1" dirty="0"/>
          </a:p>
          <a:p>
            <a:pPr algn="ctr" eaLnBrk="1" hangingPunct="1">
              <a:defRPr/>
            </a:pPr>
            <a:r>
              <a:rPr lang="en-GB" sz="1800" dirty="0"/>
              <a:t>NTF, PFHEA, SFSEDA</a:t>
            </a:r>
          </a:p>
          <a:p>
            <a:pPr algn="ctr" eaLnBrk="1" hangingPunct="1">
              <a:defRPr/>
            </a:pPr>
            <a:r>
              <a:rPr lang="en-GB" sz="1800" dirty="0"/>
              <a:t>Emerita Professor, Leeds Beckett University</a:t>
            </a:r>
          </a:p>
          <a:p>
            <a:pPr algn="ctr" eaLnBrk="1" hangingPunct="1">
              <a:defRPr/>
            </a:pPr>
            <a:r>
              <a:rPr lang="en-GB" sz="1800" dirty="0"/>
              <a:t>Visiting Professor University of Plymouth, Edge Hill University, University of South Wales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extLst>
      <p:ext uri="{BB962C8B-B14F-4D97-AF65-F5344CB8AC3E}">
        <p14:creationId xmlns:p14="http://schemas.microsoft.com/office/powerpoint/2010/main" val="1737713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latin typeface="+mn-lt"/>
              </a:rPr>
              <a:t>Some characteristics of excellent university teachers:</a:t>
            </a:r>
          </a:p>
        </p:txBody>
      </p:sp>
      <p:sp>
        <p:nvSpPr>
          <p:cNvPr id="10243" name="Content Placeholder 2"/>
          <p:cNvSpPr>
            <a:spLocks noGrp="1"/>
          </p:cNvSpPr>
          <p:nvPr>
            <p:ph idx="1"/>
          </p:nvPr>
        </p:nvSpPr>
        <p:spPr>
          <a:xfrm>
            <a:off x="285750" y="1412875"/>
            <a:ext cx="8643938" cy="4789488"/>
          </a:xfrm>
        </p:spPr>
        <p:txBody>
          <a:bodyPr/>
          <a:lstStyle/>
          <a:p>
            <a:pPr marL="514350" indent="-514350">
              <a:buSzPct val="100000"/>
              <a:buFont typeface="Arial" charset="0"/>
              <a:buAutoNum type="arabicPeriod"/>
            </a:pPr>
            <a:r>
              <a:rPr lang="en-GB" sz="2400" dirty="0"/>
              <a:t>Knows subject material thoroughly</a:t>
            </a:r>
          </a:p>
          <a:p>
            <a:pPr marL="514350" indent="-514350">
              <a:buSzPct val="100000"/>
              <a:buFont typeface="Arial" charset="0"/>
              <a:buAutoNum type="arabicPeriod"/>
            </a:pPr>
            <a:r>
              <a:rPr lang="en-GB" sz="2400" dirty="0"/>
              <a:t>Adopts a scholarly approach to the practice of teaching</a:t>
            </a:r>
          </a:p>
          <a:p>
            <a:pPr marL="514350" indent="-514350">
              <a:buSzPct val="100000"/>
              <a:buFont typeface="Arial" charset="0"/>
              <a:buAutoNum type="arabicPeriod"/>
            </a:pPr>
            <a:r>
              <a:rPr lang="en-GB" sz="2400" dirty="0"/>
              <a:t>Is reflective and regularly reviews own practice</a:t>
            </a:r>
          </a:p>
          <a:p>
            <a:pPr marL="514350" indent="-514350">
              <a:buSzPct val="100000"/>
              <a:buFont typeface="Arial" charset="0"/>
              <a:buAutoNum type="arabicPeriod"/>
            </a:pPr>
            <a:r>
              <a:rPr lang="en-GB" sz="2400" dirty="0"/>
              <a:t>Is well organised and plans curriculum effectively</a:t>
            </a:r>
          </a:p>
          <a:p>
            <a:pPr marL="514350" indent="-514350">
              <a:buSzPct val="100000"/>
              <a:buFont typeface="Arial" charset="0"/>
              <a:buAutoNum type="arabicPeriod"/>
            </a:pPr>
            <a:r>
              <a:rPr lang="en-GB" sz="2400" dirty="0"/>
              <a:t>Is passionate about teaching</a:t>
            </a:r>
          </a:p>
          <a:p>
            <a:pPr marL="514350" indent="-514350">
              <a:buSzPct val="100000"/>
              <a:buFont typeface="Arial" charset="0"/>
              <a:buAutoNum type="arabicPeriod"/>
            </a:pPr>
            <a:r>
              <a:rPr lang="en-GB" sz="2400" dirty="0"/>
              <a:t>Has a student-centred orientation to teaching</a:t>
            </a:r>
          </a:p>
          <a:p>
            <a:pPr marL="514350" indent="-514350">
              <a:buSzPct val="100000"/>
              <a:buFont typeface="Arial" charset="0"/>
              <a:buAutoNum type="arabicPeriod"/>
            </a:pPr>
            <a:r>
              <a:rPr lang="en-GB" sz="2400" dirty="0"/>
              <a:t>Regularly reviews innovations in learning and teaching and tries out ones relevant to own context</a:t>
            </a:r>
          </a:p>
          <a:p>
            <a:pPr marL="514350" indent="-514350">
              <a:buSzPct val="100000"/>
              <a:buFont typeface="Arial" charset="0"/>
              <a:buAutoNum type="arabicPeriod"/>
            </a:pPr>
            <a:r>
              <a:rPr lang="en-GB" sz="2400" dirty="0"/>
              <a:t>Ensures that assessment practices are fit for purpose and contribute to learning</a:t>
            </a:r>
          </a:p>
          <a:p>
            <a:pPr marL="514350" indent="-514350">
              <a:buSzPct val="100000"/>
              <a:buFont typeface="Arial" charset="0"/>
              <a:buAutoNum type="arabicPeriod"/>
            </a:pPr>
            <a:r>
              <a:rPr lang="en-GB" sz="2400" dirty="0"/>
              <a:t>Demonstrates empathy and emotional intelligence</a:t>
            </a:r>
          </a:p>
          <a:p>
            <a:pPr marL="514350" indent="-514350">
              <a:buSzPct val="100000"/>
              <a:buFont typeface="Arial" charset="0"/>
              <a:buAutoNum type="arabicPeriod"/>
            </a:pPr>
            <a:endParaRPr lang="en-GB"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3587750" y="1987550"/>
            <a:ext cx="1968500" cy="444500"/>
          </a:xfrm>
          <a:prstGeom prst="rect">
            <a:avLst/>
          </a:prstGeom>
          <a:noFill/>
          <a:ln w="28575">
            <a:solidFill>
              <a:schemeClr val="tx1"/>
            </a:solidFill>
            <a:miter lim="800000"/>
            <a:headEnd/>
            <a:tailEnd/>
          </a:ln>
          <a:effectLst/>
        </p:spPr>
        <p:txBody>
          <a:bodyPr wrap="none" lIns="92075" tIns="46038" rIns="92075" bIns="46038" anchor="ctr"/>
          <a:lstStyle/>
          <a:p>
            <a:pPr algn="ctr"/>
            <a:r>
              <a:rPr lang="en-GB" b="1">
                <a:latin typeface="Comic Sans MS" pitchFamily="66" charset="0"/>
              </a:rPr>
              <a:t>1</a:t>
            </a:r>
          </a:p>
        </p:txBody>
      </p:sp>
      <p:sp>
        <p:nvSpPr>
          <p:cNvPr id="6" name="Rectangle 4"/>
          <p:cNvSpPr>
            <a:spLocks noChangeArrowheads="1"/>
          </p:cNvSpPr>
          <p:nvPr/>
        </p:nvSpPr>
        <p:spPr bwMode="auto">
          <a:xfrm>
            <a:off x="1758950" y="2673350"/>
            <a:ext cx="1968500" cy="444500"/>
          </a:xfrm>
          <a:prstGeom prst="rect">
            <a:avLst/>
          </a:prstGeom>
          <a:noFill/>
          <a:ln w="28575">
            <a:solidFill>
              <a:schemeClr val="tx1"/>
            </a:solidFill>
            <a:miter lim="800000"/>
            <a:headEnd/>
            <a:tailEnd/>
          </a:ln>
          <a:effectLst/>
        </p:spPr>
        <p:txBody>
          <a:bodyPr wrap="none" lIns="92075" tIns="46038" rIns="92075" bIns="46038" anchor="ctr"/>
          <a:lstStyle/>
          <a:p>
            <a:pPr algn="ctr"/>
            <a:r>
              <a:rPr lang="en-GB" b="1">
                <a:latin typeface="Comic Sans MS" pitchFamily="66" charset="0"/>
              </a:rPr>
              <a:t>2</a:t>
            </a:r>
          </a:p>
        </p:txBody>
      </p:sp>
      <p:sp>
        <p:nvSpPr>
          <p:cNvPr id="7" name="Rectangle 5"/>
          <p:cNvSpPr>
            <a:spLocks noChangeArrowheads="1"/>
          </p:cNvSpPr>
          <p:nvPr/>
        </p:nvSpPr>
        <p:spPr bwMode="auto">
          <a:xfrm>
            <a:off x="5264150" y="2749550"/>
            <a:ext cx="1968500" cy="444500"/>
          </a:xfrm>
          <a:prstGeom prst="rect">
            <a:avLst/>
          </a:prstGeom>
          <a:noFill/>
          <a:ln w="28575">
            <a:solidFill>
              <a:schemeClr val="tx1"/>
            </a:solidFill>
            <a:miter lim="800000"/>
            <a:headEnd/>
            <a:tailEnd/>
          </a:ln>
          <a:effectLst/>
        </p:spPr>
        <p:txBody>
          <a:bodyPr wrap="none" lIns="92075" tIns="46038" rIns="92075" bIns="46038" anchor="ctr"/>
          <a:lstStyle/>
          <a:p>
            <a:pPr algn="ctr"/>
            <a:r>
              <a:rPr lang="en-GB" b="1" dirty="0">
                <a:latin typeface="Comic Sans MS" pitchFamily="66" charset="0"/>
              </a:rPr>
              <a:t>2</a:t>
            </a:r>
          </a:p>
        </p:txBody>
      </p:sp>
      <p:sp>
        <p:nvSpPr>
          <p:cNvPr id="8" name="Rectangle 6"/>
          <p:cNvSpPr>
            <a:spLocks noChangeArrowheads="1"/>
          </p:cNvSpPr>
          <p:nvPr/>
        </p:nvSpPr>
        <p:spPr bwMode="auto">
          <a:xfrm>
            <a:off x="3663950" y="3587750"/>
            <a:ext cx="1968500" cy="444500"/>
          </a:xfrm>
          <a:prstGeom prst="rect">
            <a:avLst/>
          </a:prstGeom>
          <a:noFill/>
          <a:ln w="28575">
            <a:solidFill>
              <a:schemeClr val="tx1"/>
            </a:solidFill>
            <a:miter lim="800000"/>
            <a:headEnd/>
            <a:tailEnd/>
          </a:ln>
          <a:effectLst/>
        </p:spPr>
        <p:txBody>
          <a:bodyPr wrap="none" lIns="92075" tIns="46038" rIns="92075" bIns="46038" anchor="ctr"/>
          <a:lstStyle/>
          <a:p>
            <a:pPr algn="ctr"/>
            <a:r>
              <a:rPr lang="en-GB" b="1" dirty="0">
                <a:latin typeface="Comic Sans MS" pitchFamily="66" charset="0"/>
              </a:rPr>
              <a:t>3</a:t>
            </a:r>
          </a:p>
        </p:txBody>
      </p:sp>
      <p:sp>
        <p:nvSpPr>
          <p:cNvPr id="9" name="Rectangle 7"/>
          <p:cNvSpPr>
            <a:spLocks noChangeArrowheads="1"/>
          </p:cNvSpPr>
          <p:nvPr/>
        </p:nvSpPr>
        <p:spPr bwMode="auto">
          <a:xfrm>
            <a:off x="6330950" y="3587750"/>
            <a:ext cx="1968500" cy="444500"/>
          </a:xfrm>
          <a:prstGeom prst="rect">
            <a:avLst/>
          </a:prstGeom>
          <a:noFill/>
          <a:ln w="28575">
            <a:solidFill>
              <a:schemeClr val="tx1"/>
            </a:solidFill>
            <a:miter lim="800000"/>
            <a:headEnd/>
            <a:tailEnd/>
          </a:ln>
          <a:effectLst/>
        </p:spPr>
        <p:txBody>
          <a:bodyPr wrap="none" lIns="92075" tIns="46038" rIns="92075" bIns="46038" anchor="ctr"/>
          <a:lstStyle/>
          <a:p>
            <a:pPr algn="ctr"/>
            <a:r>
              <a:rPr lang="en-GB" b="1" dirty="0">
                <a:latin typeface="Comic Sans MS" pitchFamily="66" charset="0"/>
              </a:rPr>
              <a:t>3</a:t>
            </a:r>
          </a:p>
        </p:txBody>
      </p:sp>
      <p:sp>
        <p:nvSpPr>
          <p:cNvPr id="10" name="Rectangle 8"/>
          <p:cNvSpPr>
            <a:spLocks noChangeArrowheads="1"/>
          </p:cNvSpPr>
          <p:nvPr/>
        </p:nvSpPr>
        <p:spPr bwMode="auto">
          <a:xfrm>
            <a:off x="1073150" y="3587750"/>
            <a:ext cx="1968500" cy="444500"/>
          </a:xfrm>
          <a:prstGeom prst="rect">
            <a:avLst/>
          </a:prstGeom>
          <a:noFill/>
          <a:ln w="28575">
            <a:solidFill>
              <a:schemeClr val="tx1"/>
            </a:solidFill>
            <a:miter lim="800000"/>
            <a:headEnd/>
            <a:tailEnd/>
          </a:ln>
          <a:effectLst/>
        </p:spPr>
        <p:txBody>
          <a:bodyPr wrap="none" lIns="92075" tIns="46038" rIns="92075" bIns="46038" anchor="ctr"/>
          <a:lstStyle/>
          <a:p>
            <a:pPr algn="ctr"/>
            <a:r>
              <a:rPr lang="en-GB" b="1" dirty="0">
                <a:latin typeface="Comic Sans MS" pitchFamily="66" charset="0"/>
              </a:rPr>
              <a:t>3</a:t>
            </a:r>
          </a:p>
        </p:txBody>
      </p:sp>
      <p:sp>
        <p:nvSpPr>
          <p:cNvPr id="11" name="Rectangle 9"/>
          <p:cNvSpPr>
            <a:spLocks noChangeArrowheads="1"/>
          </p:cNvSpPr>
          <p:nvPr/>
        </p:nvSpPr>
        <p:spPr bwMode="auto">
          <a:xfrm>
            <a:off x="5264150" y="4349750"/>
            <a:ext cx="1968500" cy="444500"/>
          </a:xfrm>
          <a:prstGeom prst="rect">
            <a:avLst/>
          </a:prstGeom>
          <a:noFill/>
          <a:ln w="28575">
            <a:solidFill>
              <a:schemeClr val="tx1"/>
            </a:solidFill>
            <a:miter lim="800000"/>
            <a:headEnd/>
            <a:tailEnd/>
          </a:ln>
          <a:effectLst/>
        </p:spPr>
        <p:txBody>
          <a:bodyPr wrap="none" lIns="92075" tIns="46038" rIns="92075" bIns="46038" anchor="ctr"/>
          <a:lstStyle/>
          <a:p>
            <a:pPr algn="ctr"/>
            <a:r>
              <a:rPr lang="en-GB" b="1" dirty="0">
                <a:latin typeface="Comic Sans MS" pitchFamily="66" charset="0"/>
              </a:rPr>
              <a:t>4</a:t>
            </a:r>
          </a:p>
        </p:txBody>
      </p:sp>
      <p:sp>
        <p:nvSpPr>
          <p:cNvPr id="12" name="Rectangle 10"/>
          <p:cNvSpPr>
            <a:spLocks noChangeArrowheads="1"/>
          </p:cNvSpPr>
          <p:nvPr/>
        </p:nvSpPr>
        <p:spPr bwMode="auto">
          <a:xfrm>
            <a:off x="2139950" y="4349750"/>
            <a:ext cx="1968500" cy="444500"/>
          </a:xfrm>
          <a:prstGeom prst="rect">
            <a:avLst/>
          </a:prstGeom>
          <a:noFill/>
          <a:ln w="28575">
            <a:solidFill>
              <a:schemeClr val="tx1"/>
            </a:solidFill>
            <a:miter lim="800000"/>
            <a:headEnd/>
            <a:tailEnd/>
          </a:ln>
          <a:effectLst/>
        </p:spPr>
        <p:txBody>
          <a:bodyPr wrap="none" lIns="92075" tIns="46038" rIns="92075" bIns="46038" anchor="ctr"/>
          <a:lstStyle/>
          <a:p>
            <a:pPr algn="ctr"/>
            <a:r>
              <a:rPr lang="en-GB" b="1" dirty="0">
                <a:latin typeface="Comic Sans MS" pitchFamily="66" charset="0"/>
              </a:rPr>
              <a:t>4</a:t>
            </a:r>
          </a:p>
        </p:txBody>
      </p:sp>
      <p:sp>
        <p:nvSpPr>
          <p:cNvPr id="13" name="Rectangle 11"/>
          <p:cNvSpPr>
            <a:spLocks noChangeArrowheads="1"/>
          </p:cNvSpPr>
          <p:nvPr/>
        </p:nvSpPr>
        <p:spPr bwMode="auto">
          <a:xfrm>
            <a:off x="3816350" y="5187950"/>
            <a:ext cx="1968500" cy="444500"/>
          </a:xfrm>
          <a:prstGeom prst="rect">
            <a:avLst/>
          </a:prstGeom>
          <a:noFill/>
          <a:ln w="28575">
            <a:solidFill>
              <a:schemeClr val="tx1"/>
            </a:solidFill>
            <a:miter lim="800000"/>
            <a:headEnd/>
            <a:tailEnd/>
          </a:ln>
          <a:effectLst/>
        </p:spPr>
        <p:txBody>
          <a:bodyPr wrap="none" lIns="92075" tIns="46038" rIns="92075" bIns="46038" anchor="ctr"/>
          <a:lstStyle/>
          <a:p>
            <a:pPr algn="ctr"/>
            <a:r>
              <a:rPr lang="en-GB" b="1" dirty="0">
                <a:latin typeface="Comic Sans MS" pitchFamily="66" charset="0"/>
              </a:rPr>
              <a:t>5</a:t>
            </a:r>
          </a:p>
        </p:txBody>
      </p:sp>
      <p:sp>
        <p:nvSpPr>
          <p:cNvPr id="14" name="Title 1"/>
          <p:cNvSpPr txBox="1">
            <a:spLocks/>
          </p:cNvSpPr>
          <p:nvPr/>
        </p:nvSpPr>
        <p:spPr>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3200" b="1">
                <a:solidFill>
                  <a:schemeClr val="tx2"/>
                </a:solidFill>
                <a:latin typeface="+mn-lt"/>
                <a:ea typeface="+mj-ea"/>
                <a:cs typeface="+mj-cs"/>
              </a:defRPr>
            </a:lvl1pPr>
            <a:lvl2pPr eaLnBrk="0" hangingPunct="0">
              <a:defRPr sz="3900" b="1">
                <a:solidFill>
                  <a:schemeClr val="tx2"/>
                </a:solidFill>
              </a:defRPr>
            </a:lvl2pPr>
            <a:lvl3pPr eaLnBrk="0" hangingPunct="0">
              <a:defRPr sz="3900" b="1">
                <a:solidFill>
                  <a:schemeClr val="tx2"/>
                </a:solidFill>
              </a:defRPr>
            </a:lvl3pPr>
            <a:lvl4pPr eaLnBrk="0" hangingPunct="0">
              <a:defRPr sz="3900" b="1">
                <a:solidFill>
                  <a:schemeClr val="tx2"/>
                </a:solidFill>
              </a:defRPr>
            </a:lvl4pPr>
            <a:lvl5pPr eaLnBrk="0" hangingPunct="0">
              <a:defRPr sz="3900" b="1">
                <a:solidFill>
                  <a:schemeClr val="tx2"/>
                </a:solidFill>
              </a:defRPr>
            </a:lvl5pPr>
            <a:lvl6pPr marL="457200" fontAlgn="base">
              <a:spcBef>
                <a:spcPct val="0"/>
              </a:spcBef>
              <a:spcAft>
                <a:spcPct val="0"/>
              </a:spcAft>
              <a:defRPr sz="3900" b="1">
                <a:solidFill>
                  <a:schemeClr val="tx2"/>
                </a:solidFill>
              </a:defRPr>
            </a:lvl6pPr>
            <a:lvl7pPr marL="914400" fontAlgn="base">
              <a:spcBef>
                <a:spcPct val="0"/>
              </a:spcBef>
              <a:spcAft>
                <a:spcPct val="0"/>
              </a:spcAft>
              <a:defRPr sz="3900" b="1">
                <a:solidFill>
                  <a:schemeClr val="tx2"/>
                </a:solidFill>
              </a:defRPr>
            </a:lvl7pPr>
            <a:lvl8pPr marL="1371600" fontAlgn="base">
              <a:spcBef>
                <a:spcPct val="0"/>
              </a:spcBef>
              <a:spcAft>
                <a:spcPct val="0"/>
              </a:spcAft>
              <a:defRPr sz="3900" b="1">
                <a:solidFill>
                  <a:schemeClr val="tx2"/>
                </a:solidFill>
              </a:defRPr>
            </a:lvl8pPr>
            <a:lvl9pPr marL="1828800" fontAlgn="base">
              <a:spcBef>
                <a:spcPct val="0"/>
              </a:spcBef>
              <a:spcAft>
                <a:spcPct val="0"/>
              </a:spcAft>
              <a:defRPr sz="3900" b="1">
                <a:solidFill>
                  <a:schemeClr val="tx2"/>
                </a:solidFill>
              </a:defRPr>
            </a:lvl9pPr>
          </a:lstStyle>
          <a:p>
            <a:r>
              <a:rPr lang="en-GB" dirty="0"/>
              <a:t>Characteristics of excellent university teachers: diamond-9</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What makes an inspiring teacher?</a:t>
            </a:r>
          </a:p>
        </p:txBody>
      </p:sp>
      <p:sp>
        <p:nvSpPr>
          <p:cNvPr id="3" name="Content Placeholder 2"/>
          <p:cNvSpPr>
            <a:spLocks noGrp="1"/>
          </p:cNvSpPr>
          <p:nvPr>
            <p:ph idx="1"/>
          </p:nvPr>
        </p:nvSpPr>
        <p:spPr/>
        <p:txBody>
          <a:bodyPr/>
          <a:lstStyle/>
          <a:p>
            <a:pPr eaLnBrk="1" hangingPunct="1">
              <a:lnSpc>
                <a:spcPct val="100000"/>
              </a:lnSpc>
            </a:pPr>
            <a:r>
              <a:rPr lang="en-GB" sz="2600" dirty="0"/>
              <a:t>Inspiring teachers tend to be systematic, consistent, well-prepared and compelling: they can usually work well at different levels and in diverse contexts;</a:t>
            </a:r>
          </a:p>
          <a:p>
            <a:pPr eaLnBrk="1" hangingPunct="1">
              <a:lnSpc>
                <a:spcPct val="100000"/>
              </a:lnSpc>
            </a:pPr>
            <a:r>
              <a:rPr lang="en-GB" sz="2600" dirty="0"/>
              <a:t>There are no standard recipes by which we can cook up inspiring teaching, but there are some features we can combine in imaginative ways to create tasty and satisfying outcomes;</a:t>
            </a:r>
          </a:p>
          <a:p>
            <a:pPr eaLnBrk="1" hangingPunct="1">
              <a:lnSpc>
                <a:spcPct val="100000"/>
              </a:lnSpc>
            </a:pPr>
            <a:r>
              <a:rPr lang="en-GB" sz="2600" dirty="0"/>
              <a:t>Inspiring teaching comes in many different forms, and inspiring teachers develop their own styles and approaches that suit them (and their learners) well.</a:t>
            </a:r>
          </a:p>
          <a:p>
            <a:endParaRPr lang="en-GB" sz="2600" dirty="0"/>
          </a:p>
        </p:txBody>
      </p:sp>
    </p:spTree>
    <p:extLst>
      <p:ext uri="{BB962C8B-B14F-4D97-AF65-F5344CB8AC3E}">
        <p14:creationId xmlns:p14="http://schemas.microsoft.com/office/powerpoint/2010/main" val="51655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High quality teaching…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eaLnBrk="1" hangingPunct="1">
              <a:lnSpc>
                <a:spcPct val="100000"/>
              </a:lnSpc>
              <a:spcBef>
                <a:spcPts val="600"/>
              </a:spcBef>
              <a:buNone/>
            </a:pPr>
            <a:r>
              <a:rPr lang="en-GB" sz="2600" dirty="0"/>
              <a:t>…“implies recognising that students must be engaged with the content of learning tasks in a way that is likely to enable them to reach understanding…Sharp engagement, imaginative inquiry and finding of a suitable level and style are all more likely to occur if teaching methods that necessitate student energy, problem solving and cooperative learning are employed”. (</a:t>
            </a:r>
            <a:r>
              <a:rPr lang="en-GB" sz="2600" dirty="0" err="1"/>
              <a:t>Ramsden</a:t>
            </a:r>
            <a:r>
              <a:rPr lang="en-GB" sz="2600" dirty="0"/>
              <a:t>, 2003, p97)</a:t>
            </a:r>
          </a:p>
        </p:txBody>
      </p:sp>
    </p:spTree>
    <p:extLst>
      <p:ext uri="{BB962C8B-B14F-4D97-AF65-F5344CB8AC3E}">
        <p14:creationId xmlns:p14="http://schemas.microsoft.com/office/powerpoint/2010/main" val="3632841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extLst>
      <p:ext uri="{BB962C8B-B14F-4D97-AF65-F5344CB8AC3E}">
        <p14:creationId xmlns:p14="http://schemas.microsoft.com/office/powerpoint/2010/main" val="2324403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0E9F3-FA3C-4D26-BACE-3C0DC8C2C185}"/>
              </a:ext>
            </a:extLst>
          </p:cNvPr>
          <p:cNvSpPr>
            <a:spLocks noGrp="1"/>
          </p:cNvSpPr>
          <p:nvPr>
            <p:ph type="title"/>
          </p:nvPr>
        </p:nvSpPr>
        <p:spPr>
          <a:xfrm>
            <a:off x="467544" y="388056"/>
            <a:ext cx="7886700" cy="535531"/>
          </a:xfrm>
          <a:noFill/>
          <a:ln w="9525">
            <a:noFill/>
            <a:miter lim="800000"/>
            <a:headEnd/>
            <a:tailEnd/>
          </a:ln>
        </p:spPr>
        <p:txBody>
          <a:bodyPr vert="horz" wrap="square" lIns="91440" tIns="45720" rIns="91440" bIns="45720" numCol="1" anchor="b" anchorCtr="0" compatLnSpc="1">
            <a:prstTxWarp prst="textNoShape">
              <a:avLst/>
            </a:prstTxWarp>
          </a:bodyPr>
          <a:lstStyle/>
          <a:p>
            <a:pPr eaLnBrk="0" fontAlgn="base" hangingPunct="0">
              <a:spcAft>
                <a:spcPct val="0"/>
              </a:spcAft>
            </a:pPr>
            <a:r>
              <a:rPr lang="en-GB" sz="3200" b="1" dirty="0">
                <a:solidFill>
                  <a:schemeClr val="tx2"/>
                </a:solidFill>
                <a:latin typeface="+mn-lt"/>
              </a:rPr>
              <a:t>Boyer’s four scholarships </a:t>
            </a:r>
          </a:p>
        </p:txBody>
      </p:sp>
      <p:sp>
        <p:nvSpPr>
          <p:cNvPr id="3" name="Content Placeholder 2">
            <a:extLst>
              <a:ext uri="{FF2B5EF4-FFF2-40B4-BE49-F238E27FC236}">
                <a16:creationId xmlns:a16="http://schemas.microsoft.com/office/drawing/2014/main" id="{D0AAC678-95C2-42A2-85B2-74D2E0484B05}"/>
              </a:ext>
            </a:extLst>
          </p:cNvPr>
          <p:cNvSpPr>
            <a:spLocks noGrp="1"/>
          </p:cNvSpPr>
          <p:nvPr>
            <p:ph idx="1"/>
          </p:nvPr>
        </p:nvSpPr>
        <p:spPr>
          <a:xfrm>
            <a:off x="539552" y="1268760"/>
            <a:ext cx="7886700" cy="4351338"/>
          </a:xfrm>
        </p:spPr>
        <p:txBody>
          <a:bodyPr/>
          <a:lstStyle/>
          <a:p>
            <a:pPr marL="711200" indent="-711200"/>
            <a:r>
              <a:rPr lang="en-GB" sz="3600" b="1" dirty="0"/>
              <a:t>The scholarship of Discovery;</a:t>
            </a:r>
          </a:p>
          <a:p>
            <a:pPr marL="711200" indent="-711200"/>
            <a:r>
              <a:rPr lang="en-GB" sz="3600" b="1" dirty="0"/>
              <a:t>The scholarship of Application;</a:t>
            </a:r>
          </a:p>
          <a:p>
            <a:pPr marL="711200" indent="-711200"/>
            <a:r>
              <a:rPr lang="en-GB" sz="3600" b="1" dirty="0"/>
              <a:t>The scholarship of Integration;</a:t>
            </a:r>
          </a:p>
          <a:p>
            <a:pPr marL="711200" indent="-711200"/>
            <a:r>
              <a:rPr lang="en-GB" sz="3600" b="1" dirty="0"/>
              <a:t>The scholarship of Teaching.</a:t>
            </a:r>
          </a:p>
          <a:p>
            <a:endParaRPr lang="en-GB" sz="3600" b="1" dirty="0"/>
          </a:p>
          <a:p>
            <a:pPr marL="0" indent="0">
              <a:buNone/>
            </a:pPr>
            <a:r>
              <a:rPr lang="en-GB" sz="3600" b="1" dirty="0"/>
              <a:t>How do you fit into this model of scholarship?</a:t>
            </a:r>
          </a:p>
          <a:p>
            <a:endParaRPr lang="en-GB" dirty="0"/>
          </a:p>
          <a:p>
            <a:endParaRPr lang="en-GB" dirty="0"/>
          </a:p>
          <a:p>
            <a:endParaRPr lang="en-GB" dirty="0"/>
          </a:p>
        </p:txBody>
      </p:sp>
    </p:spTree>
    <p:extLst>
      <p:ext uri="{BB962C8B-B14F-4D97-AF65-F5344CB8AC3E}">
        <p14:creationId xmlns:p14="http://schemas.microsoft.com/office/powerpoint/2010/main" val="3291294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 A tall order?</a:t>
            </a:r>
          </a:p>
        </p:txBody>
      </p:sp>
      <p:sp>
        <p:nvSpPr>
          <p:cNvPr id="3" name="Content Placeholder 2"/>
          <p:cNvSpPr>
            <a:spLocks noGrp="1"/>
          </p:cNvSpPr>
          <p:nvPr>
            <p:ph idx="1"/>
          </p:nvPr>
        </p:nvSpPr>
        <p:spPr/>
        <p:txBody>
          <a:bodyPr/>
          <a:lstStyle/>
          <a:p>
            <a:pPr indent="0">
              <a:lnSpc>
                <a:spcPct val="100000"/>
              </a:lnSpc>
              <a:buNone/>
            </a:pPr>
            <a:r>
              <a:rPr lang="en-GB" dirty="0"/>
              <a:t>Effective lecturers combine the talents of a scholar, writer, producer, comedian, showman and teacher in ways that contribute to student learning. Nevertheless it is also true that few college professors combine these talents in optimal ways and that even the best lecturers are not always on top form.</a:t>
            </a:r>
          </a:p>
          <a:p>
            <a:pPr indent="0">
              <a:lnSpc>
                <a:spcPct val="100000"/>
              </a:lnSpc>
              <a:buNone/>
            </a:pPr>
            <a:r>
              <a:rPr lang="en-GB" dirty="0" err="1"/>
              <a:t>McKeachie</a:t>
            </a:r>
            <a:r>
              <a:rPr lang="en-GB" dirty="0"/>
              <a:t> et al p.53</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4B338ED-FE82-450E-9A80-ECC1F3F22BD8}"/>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195736" y="4183"/>
            <a:ext cx="7029400" cy="6854371"/>
          </a:xfrm>
          <a:prstGeom prst="rect">
            <a:avLst/>
          </a:prstGeom>
        </p:spPr>
      </p:pic>
      <p:sp>
        <p:nvSpPr>
          <p:cNvPr id="4" name="TextBox 3">
            <a:extLst>
              <a:ext uri="{FF2B5EF4-FFF2-40B4-BE49-F238E27FC236}">
                <a16:creationId xmlns:a16="http://schemas.microsoft.com/office/drawing/2014/main" id="{41E8DE4A-9608-47CA-8269-C09AB40B7974}"/>
              </a:ext>
            </a:extLst>
          </p:cNvPr>
          <p:cNvSpPr txBox="1"/>
          <p:nvPr/>
        </p:nvSpPr>
        <p:spPr>
          <a:xfrm>
            <a:off x="0" y="0"/>
            <a:ext cx="2211993" cy="4401205"/>
          </a:xfrm>
          <a:prstGeom prst="rect">
            <a:avLst/>
          </a:prstGeom>
          <a:noFill/>
        </p:spPr>
        <p:txBody>
          <a:bodyPr wrap="square" rtlCol="0">
            <a:spAutoFit/>
          </a:bodyPr>
          <a:lstStyle/>
          <a:p>
            <a:r>
              <a:rPr lang="en-GB" sz="3200" b="1" dirty="0">
                <a:solidFill>
                  <a:schemeClr val="tx2">
                    <a:lumMod val="60000"/>
                    <a:lumOff val="40000"/>
                  </a:schemeClr>
                </a:solidFill>
                <a:latin typeface="Calibri" panose="020F0502020204030204" pitchFamily="34" charset="0"/>
                <a:cs typeface="Calibri" panose="020F0502020204030204" pitchFamily="34" charset="0"/>
              </a:rPr>
              <a:t>Ruth Pickford</a:t>
            </a:r>
          </a:p>
          <a:p>
            <a:r>
              <a:rPr lang="en-GB" sz="1800" b="1" dirty="0">
                <a:latin typeface="Calibri" panose="020F0502020204030204" pitchFamily="34" charset="0"/>
                <a:cs typeface="Calibri" panose="020F0502020204030204" pitchFamily="34" charset="0"/>
              </a:rPr>
              <a:t>Pickford, R., 2016. Student Engagement: Body, Mind and Heart–A Proposal for an Embedded Multi-Dimensional Student Engagement Framework. </a:t>
            </a:r>
            <a:r>
              <a:rPr lang="en-GB" sz="1800" b="1" i="1" dirty="0">
                <a:latin typeface="Calibri" panose="020F0502020204030204" pitchFamily="34" charset="0"/>
                <a:cs typeface="Calibri" panose="020F0502020204030204" pitchFamily="34" charset="0"/>
              </a:rPr>
              <a:t>Journal of Perspectives in Applied Academic Practice</a:t>
            </a:r>
            <a:r>
              <a:rPr lang="en-GB" sz="1800" b="1" dirty="0">
                <a:latin typeface="Calibri" panose="020F0502020204030204" pitchFamily="34" charset="0"/>
                <a:cs typeface="Calibri" panose="020F0502020204030204" pitchFamily="34" charset="0"/>
              </a:rPr>
              <a:t>, </a:t>
            </a:r>
            <a:r>
              <a:rPr lang="en-GB" sz="1800" b="1" i="1" dirty="0">
                <a:latin typeface="Calibri" panose="020F0502020204030204" pitchFamily="34" charset="0"/>
                <a:cs typeface="Calibri" panose="020F0502020204030204" pitchFamily="34" charset="0"/>
              </a:rPr>
              <a:t>4</a:t>
            </a:r>
            <a:r>
              <a:rPr lang="en-GB" sz="1800" b="1" dirty="0">
                <a:latin typeface="Calibri" panose="020F0502020204030204" pitchFamily="34" charset="0"/>
                <a:cs typeface="Calibri" panose="020F0502020204030204" pitchFamily="34" charset="0"/>
              </a:rPr>
              <a:t>(2).</a:t>
            </a:r>
            <a:endParaRPr lang="en-GB" sz="1400" b="1" dirty="0">
              <a:solidFill>
                <a:schemeClr val="tx2">
                  <a:lumMod val="60000"/>
                  <a:lumOff val="4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81829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A0743CA-6492-4762-95AD-54E954B310FE}"/>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3995936" y="50799"/>
            <a:ext cx="4862286" cy="6807201"/>
          </a:xfrm>
          <a:prstGeom prst="rect">
            <a:avLst/>
          </a:prstGeom>
        </p:spPr>
      </p:pic>
      <p:sp>
        <p:nvSpPr>
          <p:cNvPr id="6" name="TextBox 5">
            <a:extLst>
              <a:ext uri="{FF2B5EF4-FFF2-40B4-BE49-F238E27FC236}">
                <a16:creationId xmlns:a16="http://schemas.microsoft.com/office/drawing/2014/main" id="{4674F118-C28A-445F-881C-14928D199DEB}"/>
              </a:ext>
            </a:extLst>
          </p:cNvPr>
          <p:cNvSpPr txBox="1"/>
          <p:nvPr/>
        </p:nvSpPr>
        <p:spPr>
          <a:xfrm>
            <a:off x="179512" y="764704"/>
            <a:ext cx="3600400" cy="3908762"/>
          </a:xfrm>
          <a:prstGeom prst="rect">
            <a:avLst/>
          </a:prstGeom>
          <a:noFill/>
        </p:spPr>
        <p:txBody>
          <a:bodyPr wrap="square" rtlCol="0">
            <a:spAutoFit/>
          </a:bodyPr>
          <a:lstStyle/>
          <a:p>
            <a:r>
              <a:rPr lang="en-GB" sz="3200" b="1" dirty="0" err="1">
                <a:solidFill>
                  <a:schemeClr val="tx2">
                    <a:lumMod val="60000"/>
                    <a:lumOff val="40000"/>
                  </a:schemeClr>
                </a:solidFill>
                <a:latin typeface="Calibri" panose="020F0502020204030204" pitchFamily="34" charset="0"/>
                <a:cs typeface="Calibri" panose="020F0502020204030204" pitchFamily="34" charset="0"/>
              </a:rPr>
              <a:t>Chrissi</a:t>
            </a:r>
            <a:r>
              <a:rPr lang="en-GB" sz="3200" b="1" dirty="0">
                <a:solidFill>
                  <a:schemeClr val="tx2">
                    <a:lumMod val="60000"/>
                    <a:lumOff val="40000"/>
                  </a:schemeClr>
                </a:solidFill>
                <a:latin typeface="Calibri" panose="020F0502020204030204" pitchFamily="34" charset="0"/>
                <a:cs typeface="Calibri" panose="020F0502020204030204" pitchFamily="34" charset="0"/>
              </a:rPr>
              <a:t> </a:t>
            </a:r>
            <a:r>
              <a:rPr lang="en-GB" sz="3200" b="1" dirty="0" err="1">
                <a:solidFill>
                  <a:schemeClr val="tx2">
                    <a:lumMod val="60000"/>
                    <a:lumOff val="40000"/>
                  </a:schemeClr>
                </a:solidFill>
                <a:latin typeface="Calibri" panose="020F0502020204030204" pitchFamily="34" charset="0"/>
                <a:cs typeface="Calibri" panose="020F0502020204030204" pitchFamily="34" charset="0"/>
              </a:rPr>
              <a:t>Nerantzi</a:t>
            </a:r>
            <a:endParaRPr lang="en-GB" sz="3200" b="1" dirty="0">
              <a:solidFill>
                <a:schemeClr val="tx2">
                  <a:lumMod val="60000"/>
                  <a:lumOff val="40000"/>
                </a:schemeClr>
              </a:solidFill>
              <a:latin typeface="Calibri" panose="020F0502020204030204" pitchFamily="34" charset="0"/>
              <a:cs typeface="Calibri" panose="020F0502020204030204" pitchFamily="34" charset="0"/>
            </a:endParaRPr>
          </a:p>
          <a:p>
            <a:r>
              <a:rPr lang="en-GB" sz="2400" b="1" dirty="0">
                <a:latin typeface="Calibri" panose="020F0502020204030204" pitchFamily="34" charset="0"/>
                <a:cs typeface="Calibri" panose="020F0502020204030204" pitchFamily="34" charset="0"/>
              </a:rPr>
              <a:t>Vasant, S., </a:t>
            </a:r>
            <a:r>
              <a:rPr lang="en-GB" sz="2400" b="1" dirty="0" err="1">
                <a:latin typeface="Calibri" panose="020F0502020204030204" pitchFamily="34" charset="0"/>
                <a:cs typeface="Calibri" panose="020F0502020204030204" pitchFamily="34" charset="0"/>
              </a:rPr>
              <a:t>Nerantzi</a:t>
            </a:r>
            <a:r>
              <a:rPr lang="en-GB" sz="2400" b="1" dirty="0">
                <a:latin typeface="Calibri" panose="020F0502020204030204" pitchFamily="34" charset="0"/>
                <a:cs typeface="Calibri" panose="020F0502020204030204" pitchFamily="34" charset="0"/>
              </a:rPr>
              <a:t>, C., </a:t>
            </a:r>
            <a:r>
              <a:rPr lang="en-GB" sz="2400" b="1" dirty="0" err="1">
                <a:latin typeface="Calibri" panose="020F0502020204030204" pitchFamily="34" charset="0"/>
                <a:cs typeface="Calibri" panose="020F0502020204030204" pitchFamily="34" charset="0"/>
              </a:rPr>
              <a:t>Beckingham</a:t>
            </a:r>
            <a:r>
              <a:rPr lang="en-GB" sz="2400" b="1" dirty="0">
                <a:latin typeface="Calibri" panose="020F0502020204030204" pitchFamily="34" charset="0"/>
                <a:cs typeface="Calibri" panose="020F0502020204030204" pitchFamily="34" charset="0"/>
              </a:rPr>
              <a:t>, S., Lewin-Jones, J., Sellers, R., Turner, S. and </a:t>
            </a:r>
            <a:r>
              <a:rPr lang="en-GB" sz="2400" b="1" dirty="0" err="1">
                <a:latin typeface="Calibri" panose="020F0502020204030204" pitchFamily="34" charset="0"/>
                <a:cs typeface="Calibri" panose="020F0502020204030204" pitchFamily="34" charset="0"/>
              </a:rPr>
              <a:t>Withnell</a:t>
            </a:r>
            <a:r>
              <a:rPr lang="en-GB" sz="2400" b="1" dirty="0">
                <a:latin typeface="Calibri" panose="020F0502020204030204" pitchFamily="34" charset="0"/>
                <a:cs typeface="Calibri" panose="020F0502020204030204" pitchFamily="34" charset="0"/>
              </a:rPr>
              <a:t>, N., 2018. </a:t>
            </a:r>
            <a:r>
              <a:rPr lang="en-GB" sz="2400" b="1" dirty="0" err="1">
                <a:latin typeface="Calibri" panose="020F0502020204030204" pitchFamily="34" charset="0"/>
                <a:cs typeface="Calibri" panose="020F0502020204030204" pitchFamily="34" charset="0"/>
              </a:rPr>
              <a:t>LTHEchat</a:t>
            </a:r>
            <a:r>
              <a:rPr lang="en-GB" sz="2400" b="1" dirty="0">
                <a:latin typeface="Calibri" panose="020F0502020204030204" pitchFamily="34" charset="0"/>
                <a:cs typeface="Calibri" panose="020F0502020204030204" pitchFamily="34" charset="0"/>
              </a:rPr>
              <a:t> – The Story of a Community of Practice through Twitter. </a:t>
            </a:r>
            <a:r>
              <a:rPr lang="en-GB" sz="2400" b="1" i="1" dirty="0">
                <a:latin typeface="Calibri" panose="020F0502020204030204" pitchFamily="34" charset="0"/>
                <a:cs typeface="Calibri" panose="020F0502020204030204" pitchFamily="34" charset="0"/>
              </a:rPr>
              <a:t>Association for Learning Technology Blog</a:t>
            </a:r>
            <a:r>
              <a:rPr lang="en-GB" sz="2400" b="1" dirty="0">
                <a:latin typeface="Calibri" panose="020F0502020204030204" pitchFamily="34" charset="0"/>
                <a:cs typeface="Calibri" panose="020F0502020204030204" pitchFamily="34" charset="0"/>
              </a:rPr>
              <a:t>.</a:t>
            </a:r>
            <a:endParaRPr lang="en-GB" sz="2400" b="1" dirty="0">
              <a:solidFill>
                <a:schemeClr val="tx2">
                  <a:lumMod val="60000"/>
                  <a:lumOff val="4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83871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123728" y="0"/>
            <a:ext cx="6883399" cy="6883399"/>
          </a:xfrm>
          <a:prstGeom prst="rect">
            <a:avLst/>
          </a:prstGeom>
        </p:spPr>
      </p:pic>
      <p:sp>
        <p:nvSpPr>
          <p:cNvPr id="3" name="TextBox 2">
            <a:extLst>
              <a:ext uri="{FF2B5EF4-FFF2-40B4-BE49-F238E27FC236}">
                <a16:creationId xmlns:a16="http://schemas.microsoft.com/office/drawing/2014/main" id="{6AEC39C6-4DA6-4EB7-91A6-236AD380745B}"/>
              </a:ext>
            </a:extLst>
          </p:cNvPr>
          <p:cNvSpPr txBox="1"/>
          <p:nvPr/>
        </p:nvSpPr>
        <p:spPr>
          <a:xfrm>
            <a:off x="-7142" y="260648"/>
            <a:ext cx="2130870" cy="5386090"/>
          </a:xfrm>
          <a:prstGeom prst="rect">
            <a:avLst/>
          </a:prstGeom>
          <a:noFill/>
        </p:spPr>
        <p:txBody>
          <a:bodyPr wrap="square" rtlCol="0">
            <a:spAutoFit/>
          </a:bodyPr>
          <a:lstStyle/>
          <a:p>
            <a:r>
              <a:rPr lang="en-GB" sz="3200" b="1" dirty="0">
                <a:solidFill>
                  <a:schemeClr val="tx2">
                    <a:lumMod val="60000"/>
                    <a:lumOff val="40000"/>
                  </a:schemeClr>
                </a:solidFill>
              </a:rPr>
              <a:t>Simon Thomson</a:t>
            </a:r>
          </a:p>
          <a:p>
            <a:r>
              <a:rPr lang="en-GB" sz="2000" b="1" dirty="0"/>
              <a:t>Thomson, S., 2014. Policy to Practice in OER. </a:t>
            </a:r>
            <a:r>
              <a:rPr lang="en-GB" sz="2000" b="1" i="1" dirty="0"/>
              <a:t>https://oer14. </a:t>
            </a:r>
            <a:r>
              <a:rPr lang="en-GB" sz="2000" b="1" i="1" dirty="0" err="1"/>
              <a:t>oerconf</a:t>
            </a:r>
            <a:r>
              <a:rPr lang="en-GB" sz="2000" b="1" i="1" dirty="0"/>
              <a:t>. org/archive/14/oer14/28/view/index. html</a:t>
            </a:r>
            <a:r>
              <a:rPr lang="en-GB" sz="2000" b="1" dirty="0"/>
              <a:t>.</a:t>
            </a:r>
          </a:p>
          <a:p>
            <a:endParaRPr lang="en-GB" sz="2000" b="1" dirty="0"/>
          </a:p>
          <a:p>
            <a:r>
              <a:rPr lang="en-GB" sz="2000" b="1" dirty="0"/>
              <a:t>Thomson, S., 2010. Unicycle Project Report.</a:t>
            </a:r>
          </a:p>
          <a:p>
            <a:r>
              <a:rPr lang="en-GB" sz="2000" b="1" dirty="0"/>
              <a:t>Leeds Beckett University</a:t>
            </a:r>
            <a:endParaRPr lang="en-GB" sz="2000" b="1" dirty="0">
              <a:solidFill>
                <a:schemeClr val="tx2">
                  <a:lumMod val="60000"/>
                  <a:lumOff val="40000"/>
                </a:schemeClr>
              </a:solidFill>
            </a:endParaRPr>
          </a:p>
        </p:txBody>
      </p:sp>
    </p:spTree>
    <p:extLst>
      <p:ext uri="{BB962C8B-B14F-4D97-AF65-F5344CB8AC3E}">
        <p14:creationId xmlns:p14="http://schemas.microsoft.com/office/powerpoint/2010/main" val="3292180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3408"/>
            <a:ext cx="7543800" cy="1074737"/>
          </a:xfrm>
        </p:spPr>
        <p:txBody>
          <a:bodyPr/>
          <a:lstStyle/>
          <a:p>
            <a:r>
              <a:rPr lang="en-GB" sz="3200" dirty="0">
                <a:latin typeface="+mn-lt"/>
              </a:rPr>
              <a:t>Focus of the workshop</a:t>
            </a:r>
          </a:p>
        </p:txBody>
      </p:sp>
      <p:sp>
        <p:nvSpPr>
          <p:cNvPr id="3" name="Content Placeholder 2"/>
          <p:cNvSpPr>
            <a:spLocks noGrp="1"/>
          </p:cNvSpPr>
          <p:nvPr>
            <p:ph idx="1"/>
          </p:nvPr>
        </p:nvSpPr>
        <p:spPr>
          <a:xfrm>
            <a:off x="179512" y="980728"/>
            <a:ext cx="8446393" cy="4789488"/>
          </a:xfrm>
        </p:spPr>
        <p:txBody>
          <a:bodyPr/>
          <a:lstStyle/>
          <a:p>
            <a:pPr marL="0" indent="0">
              <a:lnSpc>
                <a:spcPct val="100000"/>
              </a:lnSpc>
              <a:spcBef>
                <a:spcPts val="600"/>
              </a:spcBef>
              <a:buNone/>
            </a:pPr>
            <a:r>
              <a:rPr lang="en-GB" sz="2400" dirty="0"/>
              <a:t>Students really want teachers who are good at explaining things and who make learning intellectually stimulating and interesting, as NSS scores indicate. Almost everyone remembers a great lecturer who inspired them at university and far too many remember some awful ones! Many teachers, however, were fine but uninspiring. This workshop aims to explore what works to lift the mundane into the inspirational. By the end of the session participants will have had opportunities to:</a:t>
            </a:r>
          </a:p>
          <a:p>
            <a:pPr lvl="0">
              <a:lnSpc>
                <a:spcPct val="100000"/>
              </a:lnSpc>
              <a:spcBef>
                <a:spcPts val="600"/>
              </a:spcBef>
            </a:pPr>
            <a:r>
              <a:rPr lang="en-GB" sz="2400" dirty="0"/>
              <a:t>Discuss what comprises inspiring teaching;</a:t>
            </a:r>
          </a:p>
          <a:p>
            <a:pPr lvl="0">
              <a:lnSpc>
                <a:spcPct val="100000"/>
              </a:lnSpc>
              <a:spcBef>
                <a:spcPts val="600"/>
              </a:spcBef>
            </a:pPr>
            <a:r>
              <a:rPr lang="en-GB" sz="2400" dirty="0"/>
              <a:t>Review some descriptions of outstanding teachers;</a:t>
            </a:r>
          </a:p>
          <a:p>
            <a:pPr lvl="0">
              <a:lnSpc>
                <a:spcPct val="100000"/>
              </a:lnSpc>
              <a:spcBef>
                <a:spcPts val="600"/>
              </a:spcBef>
            </a:pPr>
            <a:r>
              <a:rPr lang="en-GB" sz="2400" dirty="0"/>
              <a:t>Debate how we can breathe life into our teaching and plan how to better engage and stimulate students.</a:t>
            </a:r>
          </a:p>
        </p:txBody>
      </p:sp>
    </p:spTree>
    <p:extLst>
      <p:ext uri="{BB962C8B-B14F-4D97-AF65-F5344CB8AC3E}">
        <p14:creationId xmlns:p14="http://schemas.microsoft.com/office/powerpoint/2010/main" val="512218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A01E823-0DCC-4CFA-B554-F74933D8E519}"/>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794985" y="7177"/>
            <a:ext cx="5986157" cy="6850823"/>
          </a:xfrm>
          <a:prstGeom prst="rect">
            <a:avLst/>
          </a:prstGeom>
        </p:spPr>
      </p:pic>
      <p:sp>
        <p:nvSpPr>
          <p:cNvPr id="6" name="TextBox 5">
            <a:extLst>
              <a:ext uri="{FF2B5EF4-FFF2-40B4-BE49-F238E27FC236}">
                <a16:creationId xmlns:a16="http://schemas.microsoft.com/office/drawing/2014/main" id="{693A7E2C-7708-455E-9D58-4BE884CE524D}"/>
              </a:ext>
            </a:extLst>
          </p:cNvPr>
          <p:cNvSpPr txBox="1"/>
          <p:nvPr/>
        </p:nvSpPr>
        <p:spPr>
          <a:xfrm>
            <a:off x="179513" y="836712"/>
            <a:ext cx="2664296" cy="4339650"/>
          </a:xfrm>
          <a:prstGeom prst="rect">
            <a:avLst/>
          </a:prstGeom>
          <a:noFill/>
        </p:spPr>
        <p:txBody>
          <a:bodyPr wrap="square" rtlCol="0">
            <a:spAutoFit/>
          </a:bodyPr>
          <a:lstStyle/>
          <a:p>
            <a:r>
              <a:rPr lang="en-GB" sz="3200" b="1" dirty="0">
                <a:solidFill>
                  <a:schemeClr val="tx2">
                    <a:lumMod val="60000"/>
                    <a:lumOff val="40000"/>
                  </a:schemeClr>
                </a:solidFill>
              </a:rPr>
              <a:t>Sue </a:t>
            </a:r>
          </a:p>
          <a:p>
            <a:r>
              <a:rPr lang="en-GB" sz="3200" b="1" dirty="0">
                <a:solidFill>
                  <a:schemeClr val="tx2">
                    <a:lumMod val="60000"/>
                    <a:lumOff val="40000"/>
                  </a:schemeClr>
                </a:solidFill>
              </a:rPr>
              <a:t>Beckingham</a:t>
            </a:r>
          </a:p>
          <a:p>
            <a:endParaRPr lang="en-GB" sz="3200" b="1" dirty="0">
              <a:solidFill>
                <a:schemeClr val="tx2">
                  <a:lumMod val="60000"/>
                  <a:lumOff val="40000"/>
                </a:schemeClr>
              </a:solidFill>
            </a:endParaRPr>
          </a:p>
          <a:p>
            <a:r>
              <a:rPr lang="en-GB" sz="2000" b="1" dirty="0"/>
              <a:t>Middleton, A. and Beckingham, S., 2015. Social media for learning: a framework to inspire innovation. Sheffield Hallam University</a:t>
            </a:r>
          </a:p>
          <a:p>
            <a:endParaRPr lang="en-GB" sz="2000" b="1" dirty="0">
              <a:solidFill>
                <a:schemeClr val="tx2">
                  <a:lumMod val="60000"/>
                  <a:lumOff val="40000"/>
                </a:schemeClr>
              </a:solidFill>
            </a:endParaRPr>
          </a:p>
        </p:txBody>
      </p:sp>
    </p:spTree>
    <p:extLst>
      <p:ext uri="{BB962C8B-B14F-4D97-AF65-F5344CB8AC3E}">
        <p14:creationId xmlns:p14="http://schemas.microsoft.com/office/powerpoint/2010/main" val="26301156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Why are they great teachers?</a:t>
            </a:r>
          </a:p>
        </p:txBody>
      </p:sp>
      <p:sp>
        <p:nvSpPr>
          <p:cNvPr id="3" name="Content Placeholder 2"/>
          <p:cNvSpPr>
            <a:spLocks noGrp="1"/>
          </p:cNvSpPr>
          <p:nvPr>
            <p:ph idx="1"/>
          </p:nvPr>
        </p:nvSpPr>
        <p:spPr>
          <a:xfrm>
            <a:off x="395536" y="1052736"/>
            <a:ext cx="8229600" cy="4789488"/>
          </a:xfrm>
        </p:spPr>
        <p:txBody>
          <a:bodyPr/>
          <a:lstStyle/>
          <a:p>
            <a:pPr>
              <a:lnSpc>
                <a:spcPct val="100000"/>
              </a:lnSpc>
            </a:pPr>
            <a:r>
              <a:rPr lang="en-GB" sz="2600" dirty="0"/>
              <a:t>Unafraid to take risks but leave nothing to chance;</a:t>
            </a:r>
          </a:p>
          <a:p>
            <a:pPr>
              <a:lnSpc>
                <a:spcPct val="100000"/>
              </a:lnSpc>
            </a:pPr>
            <a:r>
              <a:rPr lang="en-GB" sz="2600" dirty="0"/>
              <a:t>Articulate a clear rationale of what s/he is trying to achieve in her teaching and makes detailed plans on how to achieve it;</a:t>
            </a:r>
          </a:p>
          <a:p>
            <a:pPr>
              <a:lnSpc>
                <a:spcPct val="100000"/>
              </a:lnSpc>
            </a:pPr>
            <a:r>
              <a:rPr lang="en-GB" sz="2600" dirty="0"/>
              <a:t>Worry less about what students think about them than how much they are learning;</a:t>
            </a:r>
          </a:p>
          <a:p>
            <a:pPr>
              <a:lnSpc>
                <a:spcPct val="100000"/>
              </a:lnSpc>
            </a:pPr>
            <a:r>
              <a:rPr lang="en-GB" sz="2600" dirty="0"/>
              <a:t>Capable of being seriously quirky without being ‘up themselves’;</a:t>
            </a:r>
          </a:p>
          <a:p>
            <a:pPr>
              <a:lnSpc>
                <a:spcPct val="100000"/>
              </a:lnSpc>
            </a:pPr>
            <a:r>
              <a:rPr lang="en-GB" sz="2600" dirty="0"/>
              <a:t>Continuously challenge students out of their comfort zones.</a:t>
            </a:r>
          </a:p>
          <a:p>
            <a:pPr>
              <a:lnSpc>
                <a:spcPct val="100000"/>
              </a:lnSpc>
            </a:pPr>
            <a:endParaRPr lang="en-GB" sz="2600" dirty="0"/>
          </a:p>
          <a:p>
            <a:pPr>
              <a:lnSpc>
                <a:spcPct val="100000"/>
              </a:lnSpc>
              <a:buNone/>
            </a:pPr>
            <a:endParaRPr lang="en-GB" sz="2600" dirty="0"/>
          </a:p>
        </p:txBody>
      </p:sp>
    </p:spTree>
    <p:extLst>
      <p:ext uri="{BB962C8B-B14F-4D97-AF65-F5344CB8AC3E}">
        <p14:creationId xmlns:p14="http://schemas.microsoft.com/office/powerpoint/2010/main" val="41410935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What makes an inspiring teacher?</a:t>
            </a:r>
          </a:p>
        </p:txBody>
      </p:sp>
      <p:sp>
        <p:nvSpPr>
          <p:cNvPr id="3" name="Content Placeholder 2"/>
          <p:cNvSpPr>
            <a:spLocks noGrp="1"/>
          </p:cNvSpPr>
          <p:nvPr>
            <p:ph idx="1"/>
          </p:nvPr>
        </p:nvSpPr>
        <p:spPr/>
        <p:txBody>
          <a:bodyPr/>
          <a:lstStyle/>
          <a:p>
            <a:pPr marL="800100" indent="-457200" eaLnBrk="1" hangingPunct="1">
              <a:lnSpc>
                <a:spcPct val="100000"/>
              </a:lnSpc>
            </a:pPr>
            <a:r>
              <a:rPr lang="en-GB" sz="2600" dirty="0"/>
              <a:t>Inspiring teachers tend to be systematic, consistent, well-prepared and compelling: they can usually work well at different levels and in diverse contexts;</a:t>
            </a:r>
          </a:p>
          <a:p>
            <a:pPr marL="800100" indent="-457200" eaLnBrk="1" hangingPunct="1">
              <a:lnSpc>
                <a:spcPct val="100000"/>
              </a:lnSpc>
            </a:pPr>
            <a:r>
              <a:rPr lang="en-GB" sz="2600" dirty="0"/>
              <a:t>There are no standard recipes by which we can cook up inspiring teaching, but there are some features we can combine in imaginative ways to create tasty and satisfying outcomes;</a:t>
            </a:r>
          </a:p>
          <a:p>
            <a:pPr marL="800100" indent="-457200" eaLnBrk="1" hangingPunct="1">
              <a:lnSpc>
                <a:spcPct val="100000"/>
              </a:lnSpc>
            </a:pPr>
            <a:r>
              <a:rPr lang="en-GB" sz="2600" dirty="0"/>
              <a:t>Inspiring teaching comes in many different forms, and inspiring teachers develop their own styles and approaches that suit them (and their learners) well.</a:t>
            </a:r>
          </a:p>
          <a:p>
            <a:pPr marL="800100" indent="-457200"/>
            <a:endParaRPr lang="en-GB" sz="2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7941"/>
            <a:ext cx="7543800" cy="792088"/>
          </a:xfrm>
          <a:noFill/>
          <a:ln w="9525">
            <a:noFill/>
            <a:miter lim="800000"/>
            <a:headEnd/>
            <a:tailEnd/>
          </a:ln>
        </p:spPr>
        <p:txBody>
          <a:bodyPr vert="horz" wrap="square" lIns="91440" tIns="45720" rIns="91440" bIns="45720" numCol="1" anchor="b" anchorCtr="0" compatLnSpc="1">
            <a:prstTxWarp prst="textNoShape">
              <a:avLst/>
            </a:prstTxWarp>
            <a:normAutofit/>
          </a:bodyPr>
          <a:lstStyle/>
          <a:p>
            <a:pPr algn="l"/>
            <a:r>
              <a:rPr lang="en-GB" sz="2900" b="1" dirty="0"/>
              <a:t>The three NTFS award criteria</a:t>
            </a:r>
          </a:p>
        </p:txBody>
      </p:sp>
      <p:sp>
        <p:nvSpPr>
          <p:cNvPr id="3" name="Content Placeholder 2"/>
          <p:cNvSpPr>
            <a:spLocks noGrp="1"/>
          </p:cNvSpPr>
          <p:nvPr>
            <p:ph idx="1"/>
          </p:nvPr>
        </p:nvSpPr>
        <p:spPr>
          <a:xfrm>
            <a:off x="467544" y="1052736"/>
            <a:ext cx="8352928" cy="5149627"/>
          </a:xfrm>
        </p:spPr>
        <p:txBody>
          <a:bodyPr>
            <a:noAutofit/>
          </a:bodyPr>
          <a:lstStyle/>
          <a:p>
            <a:pPr marL="0" indent="0">
              <a:lnSpc>
                <a:spcPct val="100000"/>
              </a:lnSpc>
              <a:spcBef>
                <a:spcPts val="600"/>
              </a:spcBef>
              <a:buNone/>
            </a:pPr>
            <a:r>
              <a:rPr lang="en-GB" sz="2400" dirty="0">
                <a:solidFill>
                  <a:srgbClr val="FF0000"/>
                </a:solidFill>
              </a:rPr>
              <a:t>Criterion 1: Individual excellence: </a:t>
            </a:r>
          </a:p>
          <a:p>
            <a:pPr marL="0" indent="0">
              <a:lnSpc>
                <a:spcPct val="100000"/>
              </a:lnSpc>
              <a:spcBef>
                <a:spcPts val="600"/>
              </a:spcBef>
              <a:buNone/>
            </a:pPr>
            <a:r>
              <a:rPr lang="en-GB" sz="2400" dirty="0"/>
              <a:t>Evidence of enhancing and transforming student outcomes and/or the teaching profession: </a:t>
            </a:r>
            <a:r>
              <a:rPr lang="en-GB" sz="2400" dirty="0">
                <a:solidFill>
                  <a:srgbClr val="FF0000"/>
                </a:solidFill>
              </a:rPr>
              <a:t>demonstrating impact </a:t>
            </a:r>
            <a:r>
              <a:rPr lang="en-GB" sz="2400" dirty="0"/>
              <a:t>commensurate with the individual’s context and the opportunities afforded by it.</a:t>
            </a:r>
            <a:endParaRPr lang="en-GB" sz="2400" b="1" dirty="0"/>
          </a:p>
          <a:p>
            <a:pPr marL="0" indent="0">
              <a:lnSpc>
                <a:spcPct val="100000"/>
              </a:lnSpc>
              <a:spcBef>
                <a:spcPts val="600"/>
              </a:spcBef>
              <a:buNone/>
            </a:pPr>
            <a:r>
              <a:rPr lang="en-GB" sz="2400" dirty="0">
                <a:solidFill>
                  <a:srgbClr val="FF0000"/>
                </a:solidFill>
              </a:rPr>
              <a:t>Criterion 2: Raising the profile of excellence:</a:t>
            </a:r>
          </a:p>
          <a:p>
            <a:pPr marL="0" indent="0">
              <a:lnSpc>
                <a:spcPct val="100000"/>
              </a:lnSpc>
              <a:spcBef>
                <a:spcPts val="600"/>
              </a:spcBef>
              <a:buNone/>
            </a:pPr>
            <a:r>
              <a:rPr lang="en-GB" sz="2400" dirty="0"/>
              <a:t>Evidence of supporting colleagues and influencing support for student learning and/or the teaching profession; </a:t>
            </a:r>
            <a:r>
              <a:rPr lang="en-GB" sz="2400" dirty="0">
                <a:solidFill>
                  <a:srgbClr val="FF0000"/>
                </a:solidFill>
              </a:rPr>
              <a:t>demonstrating impact </a:t>
            </a:r>
            <a:r>
              <a:rPr lang="en-GB" sz="2400" dirty="0"/>
              <a:t>and engagement beyond the nominee’s immediate academic or professional role.</a:t>
            </a:r>
            <a:endParaRPr lang="en-GB" sz="2400" b="1" dirty="0"/>
          </a:p>
          <a:p>
            <a:pPr marL="0" indent="0">
              <a:lnSpc>
                <a:spcPct val="100000"/>
              </a:lnSpc>
              <a:spcBef>
                <a:spcPts val="600"/>
              </a:spcBef>
              <a:buNone/>
            </a:pPr>
            <a:r>
              <a:rPr lang="en-GB" sz="2400" dirty="0">
                <a:solidFill>
                  <a:srgbClr val="FF0000"/>
                </a:solidFill>
              </a:rPr>
              <a:t>Criterion 3: Developing excellence:</a:t>
            </a:r>
          </a:p>
          <a:p>
            <a:pPr marL="0" indent="0">
              <a:lnSpc>
                <a:spcPct val="100000"/>
              </a:lnSpc>
              <a:spcBef>
                <a:spcPts val="600"/>
              </a:spcBef>
              <a:buNone/>
            </a:pPr>
            <a:r>
              <a:rPr lang="en-GB" sz="2400" dirty="0"/>
              <a:t>Show the nominee’s commitment to and </a:t>
            </a:r>
            <a:r>
              <a:rPr lang="en-GB" sz="2400" dirty="0">
                <a:solidFill>
                  <a:srgbClr val="FF0000"/>
                </a:solidFill>
              </a:rPr>
              <a:t>impact of </a:t>
            </a:r>
            <a:r>
              <a:rPr lang="en-GB" sz="2400" dirty="0"/>
              <a:t>ongoing professional development with regard to teaching and learning and/or learning support.</a:t>
            </a:r>
          </a:p>
        </p:txBody>
      </p:sp>
    </p:spTree>
    <p:extLst>
      <p:ext uri="{BB962C8B-B14F-4D97-AF65-F5344CB8AC3E}">
        <p14:creationId xmlns:p14="http://schemas.microsoft.com/office/powerpoint/2010/main" val="23070954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00694"/>
            <a:ext cx="8424936" cy="1788146"/>
          </a:xfrm>
        </p:spPr>
        <p:txBody>
          <a:bodyPr>
            <a:noAutofit/>
          </a:bodyPr>
          <a:lstStyle/>
          <a:p>
            <a:pPr algn="l"/>
            <a:br>
              <a:rPr lang="en-GB" sz="2400" b="1" dirty="0"/>
            </a:br>
            <a:r>
              <a:rPr lang="en-GB" sz="2400" b="1" dirty="0"/>
              <a:t>Criterion 1: Individual excellence: </a:t>
            </a:r>
            <a:br>
              <a:rPr lang="en-GB" sz="2400" b="1" dirty="0"/>
            </a:br>
            <a:r>
              <a:rPr lang="en-GB" sz="2400" b="1" dirty="0"/>
              <a:t>Evidence of enhancing and transforming student outcomes and/or the teaching profession; demonstrating impact commensurate with the individual’s context and the opportunities afforded by it.</a:t>
            </a:r>
          </a:p>
        </p:txBody>
      </p:sp>
      <p:sp>
        <p:nvSpPr>
          <p:cNvPr id="3" name="Content Placeholder 2"/>
          <p:cNvSpPr>
            <a:spLocks noGrp="1"/>
          </p:cNvSpPr>
          <p:nvPr>
            <p:ph idx="1"/>
          </p:nvPr>
        </p:nvSpPr>
        <p:spPr>
          <a:xfrm>
            <a:off x="323528" y="1988840"/>
            <a:ext cx="8496944" cy="4320480"/>
          </a:xfrm>
        </p:spPr>
        <p:txBody>
          <a:bodyPr>
            <a:noAutofit/>
          </a:bodyPr>
          <a:lstStyle/>
          <a:p>
            <a:pPr marL="0" indent="0">
              <a:buNone/>
            </a:pPr>
            <a:r>
              <a:rPr lang="en-GB" sz="2200" b="1" dirty="0"/>
              <a:t>This may, for example, be demonstrated by providing evidence of the impact of: </a:t>
            </a:r>
          </a:p>
          <a:p>
            <a:r>
              <a:rPr lang="en-GB" sz="2200" b="1" dirty="0"/>
              <a:t>stimulating students’ curiosity and interest in ways which inspire a commitment to learning; </a:t>
            </a:r>
          </a:p>
          <a:p>
            <a:r>
              <a:rPr lang="en-GB" sz="2200" b="1" dirty="0"/>
              <a:t>organising and presenting high quality resources in accessible, coherent and imaginative ways which in turn clearly enhance students’ learning; </a:t>
            </a:r>
          </a:p>
          <a:p>
            <a:r>
              <a:rPr lang="en-GB" sz="2200" b="1" dirty="0"/>
              <a:t>recognising and actively supporting the full diversity of student learning requirements; </a:t>
            </a:r>
          </a:p>
          <a:p>
            <a:r>
              <a:rPr lang="en-GB" sz="2200" b="1" dirty="0"/>
              <a:t>drawing upon the outcomes of relevant research, scholarship and professional practice in ways which add value to teaching and students’ learning; </a:t>
            </a:r>
          </a:p>
          <a:p>
            <a:r>
              <a:rPr lang="en-GB" sz="2200" b="1" dirty="0"/>
              <a:t>engaging with and contributing to the established literature or to the nominee’s own evidence base for teaching and learning.</a:t>
            </a:r>
            <a:r>
              <a:rPr lang="en-GB" sz="2200" dirty="0">
                <a:solidFill>
                  <a:srgbClr val="00B050"/>
                </a:solidFill>
              </a:rPr>
              <a:t> </a:t>
            </a:r>
          </a:p>
        </p:txBody>
      </p:sp>
    </p:spTree>
    <p:extLst>
      <p:ext uri="{BB962C8B-B14F-4D97-AF65-F5344CB8AC3E}">
        <p14:creationId xmlns:p14="http://schemas.microsoft.com/office/powerpoint/2010/main" val="19564154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136904" cy="1728192"/>
          </a:xfrm>
        </p:spPr>
        <p:txBody>
          <a:bodyPr>
            <a:noAutofit/>
          </a:bodyPr>
          <a:lstStyle/>
          <a:p>
            <a:pPr algn="l"/>
            <a:r>
              <a:rPr lang="en-GB" sz="2400" b="1" dirty="0"/>
              <a:t>Criterion 2: Raising the profile of excellence</a:t>
            </a:r>
            <a:br>
              <a:rPr lang="en-GB" sz="2400" b="1" dirty="0"/>
            </a:br>
            <a:r>
              <a:rPr lang="en-GB" sz="2400" b="1" dirty="0"/>
              <a:t>Evidence of supporting colleagues and influencing support for student learning and/or the teaching profession; demonstrating impact and engagement beyond the nominee’s immediate academic or professional role</a:t>
            </a:r>
          </a:p>
        </p:txBody>
      </p:sp>
      <p:sp>
        <p:nvSpPr>
          <p:cNvPr id="3" name="Content Placeholder 2"/>
          <p:cNvSpPr>
            <a:spLocks noGrp="1"/>
          </p:cNvSpPr>
          <p:nvPr>
            <p:ph idx="1"/>
          </p:nvPr>
        </p:nvSpPr>
        <p:spPr>
          <a:xfrm>
            <a:off x="539552" y="2276872"/>
            <a:ext cx="8086353" cy="3672408"/>
          </a:xfrm>
        </p:spPr>
        <p:txBody>
          <a:bodyPr>
            <a:noAutofit/>
          </a:bodyPr>
          <a:lstStyle/>
          <a:p>
            <a:pPr marL="0" indent="0">
              <a:buNone/>
            </a:pPr>
            <a:r>
              <a:rPr lang="en-GB" sz="2400" b="1" dirty="0"/>
              <a:t>This may, for example, be demonstrated by providing evidence of the impact of: </a:t>
            </a:r>
          </a:p>
          <a:p>
            <a:r>
              <a:rPr lang="en-GB" sz="2400" b="1" dirty="0"/>
              <a:t>making outstanding contributions to colleagues’ professional development in relation to promoting and enhancing student learning; </a:t>
            </a:r>
          </a:p>
          <a:p>
            <a:r>
              <a:rPr lang="en-GB" sz="2400" b="1" dirty="0"/>
              <a:t>contributing to departmental/faculty/institutional/national initiatives to facilitate students’ learning; </a:t>
            </a:r>
          </a:p>
          <a:p>
            <a:r>
              <a:rPr lang="en-GB" sz="2400" b="1" dirty="0"/>
              <a:t>contributing to and/or supporting meaningful and positive change with respect to pedagogic practice, policy and/or procedure. </a:t>
            </a:r>
          </a:p>
        </p:txBody>
      </p:sp>
      <p:sp>
        <p:nvSpPr>
          <p:cNvPr id="4" name="Slide Number Placeholder 3"/>
          <p:cNvSpPr>
            <a:spLocks noGrp="1"/>
          </p:cNvSpPr>
          <p:nvPr>
            <p:ph type="sldNum" sz="quarter" idx="12"/>
          </p:nvPr>
        </p:nvSpPr>
        <p:spPr/>
        <p:txBody>
          <a:bodyPr/>
          <a:lstStyle/>
          <a:p>
            <a:fld id="{0ADA835F-3096-40FD-823B-257157ADDB1E}" type="slidenum">
              <a:rPr lang="en-GB" smtClean="0"/>
              <a:t>25</a:t>
            </a:fld>
            <a:endParaRPr lang="en-GB"/>
          </a:p>
        </p:txBody>
      </p:sp>
    </p:spTree>
    <p:extLst>
      <p:ext uri="{BB962C8B-B14F-4D97-AF65-F5344CB8AC3E}">
        <p14:creationId xmlns:p14="http://schemas.microsoft.com/office/powerpoint/2010/main" val="40234123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548680"/>
            <a:ext cx="8640960" cy="1368152"/>
          </a:xfrm>
        </p:spPr>
        <p:txBody>
          <a:bodyPr>
            <a:noAutofit/>
          </a:bodyPr>
          <a:lstStyle/>
          <a:p>
            <a:pPr algn="l"/>
            <a:r>
              <a:rPr lang="en-GB" sz="2400" b="1" dirty="0"/>
              <a:t>Criterion 3: Developing excellence</a:t>
            </a:r>
            <a:br>
              <a:rPr lang="en-GB" sz="2400" b="1" dirty="0"/>
            </a:br>
            <a:r>
              <a:rPr lang="en-GB" sz="2400" b="1" dirty="0"/>
              <a:t>Show the nominee’s commitment to and impact of ongoing professional development with regard to teaching and learning and/or learning support.</a:t>
            </a:r>
          </a:p>
        </p:txBody>
      </p:sp>
      <p:sp>
        <p:nvSpPr>
          <p:cNvPr id="3" name="Content Placeholder 2"/>
          <p:cNvSpPr>
            <a:spLocks noGrp="1"/>
          </p:cNvSpPr>
          <p:nvPr>
            <p:ph idx="1"/>
          </p:nvPr>
        </p:nvSpPr>
        <p:spPr>
          <a:xfrm>
            <a:off x="395536" y="2132856"/>
            <a:ext cx="8363272" cy="3816425"/>
          </a:xfrm>
        </p:spPr>
        <p:txBody>
          <a:bodyPr>
            <a:normAutofit/>
          </a:bodyPr>
          <a:lstStyle/>
          <a:p>
            <a:pPr marL="0" indent="0">
              <a:buNone/>
            </a:pPr>
            <a:r>
              <a:rPr lang="en-GB" sz="2400" b="1" dirty="0"/>
              <a:t>This may, for example, be demonstrated by providing evidence of the impact of: </a:t>
            </a:r>
          </a:p>
          <a:p>
            <a:r>
              <a:rPr lang="en-GB" sz="2400" b="1" dirty="0"/>
              <a:t>on-going review and enhancement of individual professional practice; </a:t>
            </a:r>
          </a:p>
          <a:p>
            <a:r>
              <a:rPr lang="en-GB" sz="2400" b="1" dirty="0"/>
              <a:t>engaging in professional development activities which enhance the nominee’s expertise in teaching and learning support; </a:t>
            </a:r>
          </a:p>
          <a:p>
            <a:r>
              <a:rPr lang="en-GB" sz="2400" b="1" dirty="0"/>
              <a:t>specific contributions to enable significant improvements in students’ outcomes and/or experience.</a:t>
            </a:r>
          </a:p>
        </p:txBody>
      </p:sp>
      <p:sp>
        <p:nvSpPr>
          <p:cNvPr id="4" name="Slide Number Placeholder 3"/>
          <p:cNvSpPr>
            <a:spLocks noGrp="1"/>
          </p:cNvSpPr>
          <p:nvPr>
            <p:ph type="sldNum" sz="quarter" idx="12"/>
          </p:nvPr>
        </p:nvSpPr>
        <p:spPr/>
        <p:txBody>
          <a:bodyPr/>
          <a:lstStyle/>
          <a:p>
            <a:fld id="{0ADA835F-3096-40FD-823B-257157ADDB1E}" type="slidenum">
              <a:rPr lang="en-GB" smtClean="0"/>
              <a:t>26</a:t>
            </a:fld>
            <a:endParaRPr lang="en-GB"/>
          </a:p>
        </p:txBody>
      </p:sp>
    </p:spTree>
    <p:extLst>
      <p:ext uri="{BB962C8B-B14F-4D97-AF65-F5344CB8AC3E}">
        <p14:creationId xmlns:p14="http://schemas.microsoft.com/office/powerpoint/2010/main" val="24669892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7045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latin typeface="+mn-lt"/>
              </a:rPr>
              <a:t>Ken Bain says great teachers... </a:t>
            </a:r>
          </a:p>
        </p:txBody>
      </p:sp>
      <p:sp>
        <p:nvSpPr>
          <p:cNvPr id="3" name="Content Placeholder 2"/>
          <p:cNvSpPr>
            <a:spLocks noGrp="1"/>
          </p:cNvSpPr>
          <p:nvPr>
            <p:ph idx="1"/>
          </p:nvPr>
        </p:nvSpPr>
        <p:spPr>
          <a:xfrm>
            <a:off x="179512" y="692696"/>
            <a:ext cx="8784976" cy="5509667"/>
          </a:xfrm>
        </p:spPr>
        <p:txBody>
          <a:bodyPr/>
          <a:lstStyle/>
          <a:p>
            <a:pPr marL="627063" indent="-627063">
              <a:buClr>
                <a:srgbClr val="002060"/>
              </a:buClr>
              <a:buSzPct val="100000"/>
              <a:buFont typeface="+mj-lt"/>
              <a:buAutoNum type="arabicPeriod"/>
            </a:pPr>
            <a:r>
              <a:rPr lang="en-GB" sz="2200" dirty="0"/>
              <a:t>Are willing to spend time with students, to nurture their learning.</a:t>
            </a:r>
          </a:p>
          <a:p>
            <a:pPr marL="627063" indent="-627063">
              <a:buClr>
                <a:srgbClr val="002060"/>
              </a:buClr>
              <a:buSzPct val="100000"/>
              <a:buFont typeface="+mj-lt"/>
              <a:buAutoNum type="arabicPeriod"/>
            </a:pPr>
            <a:r>
              <a:rPr lang="en-GB" sz="2200" dirty="0"/>
              <a:t>Don’t foster a feeling of power over, but investment in, students.</a:t>
            </a:r>
          </a:p>
          <a:p>
            <a:pPr marL="627063" indent="-627063">
              <a:buClr>
                <a:srgbClr val="002060"/>
              </a:buClr>
              <a:buSzPct val="100000"/>
              <a:buFont typeface="+mj-lt"/>
              <a:buAutoNum type="arabicPeriod"/>
            </a:pPr>
            <a:r>
              <a:rPr lang="en-GB" sz="2200" dirty="0"/>
              <a:t>Ensure their practices stem from a concern for learning.</a:t>
            </a:r>
          </a:p>
          <a:p>
            <a:pPr marL="627063" indent="-627063">
              <a:buClr>
                <a:srgbClr val="002060"/>
              </a:buClr>
              <a:buSzPct val="100000"/>
              <a:buFont typeface="+mj-lt"/>
              <a:buAutoNum type="arabicPeriod"/>
            </a:pPr>
            <a:r>
              <a:rPr lang="en-GB" sz="2200" dirty="0"/>
              <a:t>Make the class user-friendly by fostering trust.</a:t>
            </a:r>
          </a:p>
          <a:p>
            <a:pPr marL="627063" indent="-627063">
              <a:buClr>
                <a:srgbClr val="002060"/>
              </a:buClr>
              <a:buSzPct val="100000"/>
              <a:buFont typeface="+mj-lt"/>
              <a:buAutoNum type="arabicPeriod"/>
            </a:pPr>
            <a:r>
              <a:rPr lang="en-GB" sz="2200" dirty="0"/>
              <a:t>Employ various pedagogical tools in a search for the best way to help each student.</a:t>
            </a:r>
          </a:p>
          <a:p>
            <a:pPr marL="627063" indent="-627063">
              <a:buClr>
                <a:srgbClr val="002060"/>
              </a:buClr>
              <a:buSzPct val="100000"/>
              <a:buFont typeface="+mj-lt"/>
              <a:buAutoNum type="arabicPeriod"/>
            </a:pPr>
            <a:r>
              <a:rPr lang="en-GB" sz="2200" dirty="0"/>
              <a:t>Have the attitude that “There is no such thing as a stupid question.”</a:t>
            </a:r>
          </a:p>
          <a:p>
            <a:pPr marL="627063" indent="-627063">
              <a:buClr>
                <a:srgbClr val="002060"/>
              </a:buClr>
              <a:buSzPct val="100000"/>
              <a:buFont typeface="+mj-lt"/>
              <a:buAutoNum type="arabicPeriod"/>
            </a:pPr>
            <a:r>
              <a:rPr lang="en-GB" sz="2200" dirty="0"/>
              <a:t>Ensure that everyone can contribute and each contribution is unique.</a:t>
            </a:r>
          </a:p>
          <a:p>
            <a:pPr marL="627063" indent="-627063">
              <a:buClr>
                <a:srgbClr val="002060"/>
              </a:buClr>
              <a:buNone/>
            </a:pPr>
            <a:r>
              <a:rPr lang="en-GB" sz="2200" dirty="0"/>
              <a:t>8. 	Do not behave as a “high priest of arcane mysteries”.</a:t>
            </a:r>
          </a:p>
          <a:p>
            <a:pPr marL="627063" indent="-627063">
              <a:buClr>
                <a:srgbClr val="002060"/>
              </a:buClr>
              <a:buNone/>
            </a:pPr>
            <a:r>
              <a:rPr lang="en-GB" sz="2200" dirty="0"/>
              <a:t>9. 	Do not make the classroom an “an arena for expertise, a ledger book for the ego”.</a:t>
            </a:r>
          </a:p>
          <a:p>
            <a:pPr marL="627063" indent="-627063">
              <a:buClr>
                <a:srgbClr val="002060"/>
              </a:buClr>
              <a:buNone/>
            </a:pPr>
            <a:r>
              <a:rPr lang="en-GB" sz="2200" dirty="0"/>
              <a:t>10. 	Don’t expect students to see science as a “frozen body of dogma” that must be memorized and regurgitated.</a:t>
            </a:r>
          </a:p>
          <a:p>
            <a:pPr marL="627063" indent="-627063">
              <a:buClr>
                <a:srgbClr val="002060"/>
              </a:buClr>
              <a:buNone/>
            </a:pPr>
            <a:r>
              <a:rPr lang="en-GB" sz="2200" dirty="0"/>
              <a:t>11. 	Foster the feeling that teachers are fellow students/ human beings struggling with mysteries of the universe. </a:t>
            </a:r>
            <a:endParaRPr lang="en-GB" sz="2200" i="1" dirty="0"/>
          </a:p>
          <a:p>
            <a:pPr marL="534988" indent="-534988">
              <a:buClr>
                <a:srgbClr val="002060"/>
              </a:buClr>
              <a:buSzPct val="100000"/>
              <a:buFont typeface="+mj-lt"/>
              <a:buAutoNum type="arabicPeriod"/>
            </a:pPr>
            <a:endParaRPr lang="en-GB" sz="2200" dirty="0"/>
          </a:p>
          <a:p>
            <a:pPr>
              <a:buClr>
                <a:srgbClr val="002060"/>
              </a:buClr>
              <a:buNone/>
            </a:pPr>
            <a:endParaRPr lang="en-GB" sz="2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Ken Bain says excellent teachers ask these questions as they prepare to teach:</a:t>
            </a:r>
          </a:p>
        </p:txBody>
      </p:sp>
      <p:sp>
        <p:nvSpPr>
          <p:cNvPr id="3" name="Content Placeholder 2"/>
          <p:cNvSpPr>
            <a:spLocks noGrp="1"/>
          </p:cNvSpPr>
          <p:nvPr>
            <p:ph idx="1"/>
          </p:nvPr>
        </p:nvSpPr>
        <p:spPr/>
        <p:txBody>
          <a:bodyPr/>
          <a:lstStyle/>
          <a:p>
            <a:pPr marL="1028700" indent="-514350">
              <a:lnSpc>
                <a:spcPct val="100000"/>
              </a:lnSpc>
              <a:buSzPct val="100000"/>
              <a:buFont typeface="+mj-lt"/>
              <a:buAutoNum type="arabicPeriod"/>
            </a:pPr>
            <a:r>
              <a:rPr lang="en-GB" sz="2600" dirty="0"/>
              <a:t>What should my students be able to do intellectually, physically, or emotionally as a result of their learning?</a:t>
            </a:r>
          </a:p>
          <a:p>
            <a:pPr marL="1028700" indent="-514350">
              <a:lnSpc>
                <a:spcPct val="100000"/>
              </a:lnSpc>
              <a:buSzPct val="100000"/>
              <a:buFont typeface="+mj-lt"/>
              <a:buAutoNum type="arabicPeriod"/>
            </a:pPr>
            <a:r>
              <a:rPr lang="en-GB" sz="2600" dirty="0"/>
              <a:t>How can I best help and encourage them to develop those abilities and habits of the heart and to use them?</a:t>
            </a:r>
          </a:p>
          <a:p>
            <a:pPr marL="1028700" indent="-514350">
              <a:lnSpc>
                <a:spcPct val="100000"/>
              </a:lnSpc>
              <a:buSzPct val="100000"/>
              <a:buFont typeface="+mj-lt"/>
              <a:buAutoNum type="arabicPeriod"/>
            </a:pPr>
            <a:r>
              <a:rPr lang="en-GB" sz="2600" dirty="0"/>
              <a:t>How can my students and I best understand the nature, quality, and progress of their learning?</a:t>
            </a:r>
          </a:p>
          <a:p>
            <a:pPr marL="1028700" indent="-514350">
              <a:lnSpc>
                <a:spcPct val="100000"/>
              </a:lnSpc>
              <a:buSzPct val="100000"/>
              <a:buFont typeface="+mj-lt"/>
              <a:buAutoNum type="arabicPeriod"/>
            </a:pPr>
            <a:r>
              <a:rPr lang="en-GB" sz="2600" dirty="0"/>
              <a:t>How can I evaluate my efforts to foster that learning? (Bain, 2004 p. 49)</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How do we know if we are offering excellent teaching?</a:t>
            </a:r>
          </a:p>
        </p:txBody>
      </p:sp>
      <p:sp>
        <p:nvSpPr>
          <p:cNvPr id="8195" name="Content Placeholder 2"/>
          <p:cNvSpPr>
            <a:spLocks noGrp="1"/>
          </p:cNvSpPr>
          <p:nvPr>
            <p:ph idx="1"/>
          </p:nvPr>
        </p:nvSpPr>
        <p:spPr/>
        <p:txBody>
          <a:bodyPr/>
          <a:lstStyle/>
          <a:p>
            <a:pPr marL="800100" indent="-457200">
              <a:lnSpc>
                <a:spcPct val="100000"/>
              </a:lnSpc>
            </a:pPr>
            <a:r>
              <a:rPr lang="en-GB" sz="2600" dirty="0"/>
              <a:t>Students are satisfied, learn well, achieve highly and have fulfilling learning experiences;</a:t>
            </a:r>
          </a:p>
          <a:p>
            <a:pPr marL="800100" indent="-457200">
              <a:lnSpc>
                <a:spcPct val="100000"/>
              </a:lnSpc>
            </a:pPr>
            <a:r>
              <a:rPr lang="en-GB" sz="2600" dirty="0"/>
              <a:t>We as teachers are satisfied, motivated and find their workloads manageable;</a:t>
            </a:r>
          </a:p>
          <a:p>
            <a:pPr marL="800100" indent="-457200">
              <a:lnSpc>
                <a:spcPct val="100000"/>
              </a:lnSpc>
            </a:pPr>
            <a:r>
              <a:rPr lang="en-GB" sz="2600" dirty="0"/>
              <a:t>Quality assurers and Professional and Subject bodies like what we do and have no complaints about systems and processes;</a:t>
            </a:r>
          </a:p>
          <a:p>
            <a:pPr marL="800100" indent="-457200">
              <a:lnSpc>
                <a:spcPct val="100000"/>
              </a:lnSpc>
            </a:pPr>
            <a:r>
              <a:rPr lang="en-GB" sz="2600" dirty="0"/>
              <a:t>University managers are confident that the student experience offered is of high quality (and deal with few complaints).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Desktop\pic.jpg-large"/>
          <p:cNvPicPr>
            <a:picLocks noChangeAspect="1" noChangeArrowheads="1"/>
          </p:cNvPicPr>
          <p:nvPr/>
        </p:nvPicPr>
        <p:blipFill>
          <a:blip r:embed="rId2" cstate="print"/>
          <a:srcRect/>
          <a:stretch>
            <a:fillRect/>
          </a:stretch>
        </p:blipFill>
        <p:spPr bwMode="auto">
          <a:xfrm>
            <a:off x="827584" y="-1"/>
            <a:ext cx="7848460" cy="6857999"/>
          </a:xfrm>
          <a:prstGeom prst="rect">
            <a:avLst/>
          </a:prstGeom>
          <a:noFill/>
        </p:spPr>
      </p:pic>
      <p:sp>
        <p:nvSpPr>
          <p:cNvPr id="3" name="TextBox 2"/>
          <p:cNvSpPr txBox="1"/>
          <p:nvPr/>
        </p:nvSpPr>
        <p:spPr>
          <a:xfrm>
            <a:off x="6206978" y="6027003"/>
            <a:ext cx="2249334" cy="646331"/>
          </a:xfrm>
          <a:prstGeom prst="rect">
            <a:avLst/>
          </a:prstGeom>
          <a:solidFill>
            <a:schemeClr val="tx1"/>
          </a:solidFill>
        </p:spPr>
        <p:txBody>
          <a:bodyPr wrap="none" rtlCol="0">
            <a:spAutoFit/>
          </a:bodyPr>
          <a:lstStyle/>
          <a:p>
            <a:r>
              <a:rPr lang="en-GB" sz="1800" b="1" dirty="0">
                <a:solidFill>
                  <a:schemeClr val="bg1"/>
                </a:solidFill>
              </a:rPr>
              <a:t>From Jason </a:t>
            </a:r>
            <a:r>
              <a:rPr lang="en-GB" sz="1800" b="1" dirty="0" err="1">
                <a:solidFill>
                  <a:schemeClr val="bg1"/>
                </a:solidFill>
              </a:rPr>
              <a:t>Elsom</a:t>
            </a:r>
            <a:endParaRPr lang="en-GB" sz="1800" b="1" dirty="0">
              <a:solidFill>
                <a:schemeClr val="bg1"/>
              </a:solidFill>
            </a:endParaRPr>
          </a:p>
          <a:p>
            <a:r>
              <a:rPr lang="en-GB" sz="1800" b="1" dirty="0">
                <a:solidFill>
                  <a:schemeClr val="bg1"/>
                </a:solidFill>
              </a:rPr>
              <a:t>(@Jason </a:t>
            </a:r>
            <a:r>
              <a:rPr lang="en-GB" sz="1800" b="1" dirty="0" err="1">
                <a:solidFill>
                  <a:schemeClr val="bg1"/>
                </a:solidFill>
              </a:rPr>
              <a:t>Elsom</a:t>
            </a:r>
            <a:r>
              <a:rPr lang="en-GB" sz="1800" b="1" dirty="0">
                <a:solidFill>
                  <a:schemeClr val="bg1"/>
                </a:solidFill>
              </a:rPr>
              <a:t>)</a:t>
            </a:r>
          </a:p>
        </p:txBody>
      </p:sp>
    </p:spTree>
    <p:extLst>
      <p:ext uri="{BB962C8B-B14F-4D97-AF65-F5344CB8AC3E}">
        <p14:creationId xmlns:p14="http://schemas.microsoft.com/office/powerpoint/2010/main" val="1988782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
            <a:ext cx="7543800" cy="69269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latin typeface="+mn-lt"/>
              </a:rPr>
              <a:t>Where is your impact felt?</a:t>
            </a:r>
          </a:p>
        </p:txBody>
      </p:sp>
      <p:sp>
        <p:nvSpPr>
          <p:cNvPr id="3" name="Content Placeholder 2"/>
          <p:cNvSpPr>
            <a:spLocks noGrp="1"/>
          </p:cNvSpPr>
          <p:nvPr>
            <p:ph idx="1"/>
          </p:nvPr>
        </p:nvSpPr>
        <p:spPr>
          <a:xfrm>
            <a:off x="467544" y="836712"/>
            <a:ext cx="8229600" cy="5256584"/>
          </a:xfrm>
        </p:spPr>
        <p:txBody>
          <a:bodyPr>
            <a:normAutofit fontScale="92500" lnSpcReduction="10000"/>
          </a:bodyPr>
          <a:lstStyle/>
          <a:p>
            <a:pPr marL="800100" indent="-457200">
              <a:lnSpc>
                <a:spcPct val="110000"/>
              </a:lnSpc>
              <a:spcBef>
                <a:spcPts val="600"/>
              </a:spcBef>
            </a:pPr>
            <a:r>
              <a:rPr lang="en-GB" b="1" dirty="0"/>
              <a:t>Department?</a:t>
            </a:r>
          </a:p>
          <a:p>
            <a:pPr marL="800100" indent="-457200">
              <a:lnSpc>
                <a:spcPct val="110000"/>
              </a:lnSpc>
              <a:spcBef>
                <a:spcPts val="600"/>
              </a:spcBef>
            </a:pPr>
            <a:r>
              <a:rPr lang="en-GB" b="1" dirty="0"/>
              <a:t>Faculty?</a:t>
            </a:r>
          </a:p>
          <a:p>
            <a:pPr marL="800100" indent="-457200">
              <a:lnSpc>
                <a:spcPct val="110000"/>
              </a:lnSpc>
              <a:spcBef>
                <a:spcPts val="600"/>
              </a:spcBef>
            </a:pPr>
            <a:r>
              <a:rPr lang="en-GB" b="1" dirty="0"/>
              <a:t>Institution?</a:t>
            </a:r>
          </a:p>
          <a:p>
            <a:pPr marL="800100" indent="-457200">
              <a:lnSpc>
                <a:spcPct val="110000"/>
              </a:lnSpc>
              <a:spcBef>
                <a:spcPts val="600"/>
              </a:spcBef>
            </a:pPr>
            <a:r>
              <a:rPr lang="en-GB" b="1" dirty="0"/>
              <a:t>Regional?</a:t>
            </a:r>
          </a:p>
          <a:p>
            <a:pPr marL="800100" indent="-457200">
              <a:lnSpc>
                <a:spcPct val="110000"/>
              </a:lnSpc>
              <a:spcBef>
                <a:spcPts val="600"/>
              </a:spcBef>
            </a:pPr>
            <a:r>
              <a:rPr lang="en-GB" b="1" dirty="0"/>
              <a:t>National?</a:t>
            </a:r>
          </a:p>
          <a:p>
            <a:pPr marL="800100" indent="-457200">
              <a:lnSpc>
                <a:spcPct val="110000"/>
              </a:lnSpc>
              <a:spcBef>
                <a:spcPts val="600"/>
              </a:spcBef>
            </a:pPr>
            <a:r>
              <a:rPr lang="en-GB" b="1" dirty="0"/>
              <a:t>International?</a:t>
            </a:r>
          </a:p>
          <a:p>
            <a:pPr marL="800100" indent="-457200">
              <a:lnSpc>
                <a:spcPct val="110000"/>
              </a:lnSpc>
              <a:spcBef>
                <a:spcPts val="600"/>
              </a:spcBef>
            </a:pPr>
            <a:r>
              <a:rPr lang="en-GB" b="1" dirty="0"/>
              <a:t>Discipline / cross-discipline?</a:t>
            </a:r>
          </a:p>
          <a:p>
            <a:pPr marL="800100" indent="-457200">
              <a:lnSpc>
                <a:spcPct val="110000"/>
              </a:lnSpc>
              <a:spcBef>
                <a:spcPts val="600"/>
              </a:spcBef>
            </a:pPr>
            <a:r>
              <a:rPr lang="en-GB" b="1" dirty="0"/>
              <a:t>Professional bodies / wider sector?</a:t>
            </a:r>
          </a:p>
          <a:p>
            <a:pPr marL="800100" indent="-457200">
              <a:lnSpc>
                <a:spcPct val="110000"/>
              </a:lnSpc>
              <a:spcBef>
                <a:spcPts val="600"/>
              </a:spcBef>
            </a:pPr>
            <a:r>
              <a:rPr lang="en-GB" b="1" dirty="0"/>
              <a:t>And in these contexts, how does it explicitly relate to teaching and student learning?</a:t>
            </a:r>
          </a:p>
          <a:p>
            <a:pPr marL="800100" indent="-457200">
              <a:lnSpc>
                <a:spcPct val="110000"/>
              </a:lnSpc>
              <a:spcBef>
                <a:spcPts val="600"/>
              </a:spcBef>
            </a:pPr>
            <a:r>
              <a:rPr lang="en-GB" b="1" dirty="0"/>
              <a:t>How are you measuring / evaluating impact? </a:t>
            </a:r>
          </a:p>
        </p:txBody>
      </p:sp>
    </p:spTree>
    <p:extLst>
      <p:ext uri="{BB962C8B-B14F-4D97-AF65-F5344CB8AC3E}">
        <p14:creationId xmlns:p14="http://schemas.microsoft.com/office/powerpoint/2010/main" val="42046495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71462"/>
            <a:ext cx="7344047" cy="93610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latin typeface="+mn-lt"/>
              </a:rPr>
              <a:t>What types of evidence do you have that show impact?</a:t>
            </a:r>
          </a:p>
        </p:txBody>
      </p:sp>
      <p:sp>
        <p:nvSpPr>
          <p:cNvPr id="3" name="Content Placeholder 2"/>
          <p:cNvSpPr>
            <a:spLocks noGrp="1"/>
          </p:cNvSpPr>
          <p:nvPr>
            <p:ph idx="1"/>
          </p:nvPr>
        </p:nvSpPr>
        <p:spPr>
          <a:xfrm>
            <a:off x="468313" y="1196752"/>
            <a:ext cx="8229600" cy="5524723"/>
          </a:xfrm>
        </p:spPr>
        <p:txBody>
          <a:bodyPr>
            <a:normAutofit fontScale="85000" lnSpcReduction="10000"/>
          </a:bodyPr>
          <a:lstStyle/>
          <a:p>
            <a:pPr marL="800100" indent="-457200">
              <a:lnSpc>
                <a:spcPct val="120000"/>
              </a:lnSpc>
            </a:pPr>
            <a:r>
              <a:rPr lang="en-GB" b="1" dirty="0"/>
              <a:t>Longitudinal?</a:t>
            </a:r>
          </a:p>
          <a:p>
            <a:pPr marL="800100" indent="-457200">
              <a:lnSpc>
                <a:spcPct val="120000"/>
              </a:lnSpc>
            </a:pPr>
            <a:r>
              <a:rPr lang="en-GB" b="1" dirty="0"/>
              <a:t>Quantitative?</a:t>
            </a:r>
          </a:p>
          <a:p>
            <a:pPr marL="800100" indent="-457200">
              <a:lnSpc>
                <a:spcPct val="120000"/>
              </a:lnSpc>
            </a:pPr>
            <a:r>
              <a:rPr lang="en-GB" b="1" dirty="0"/>
              <a:t>Qualitative?</a:t>
            </a:r>
          </a:p>
          <a:p>
            <a:pPr marL="800100" indent="-457200">
              <a:lnSpc>
                <a:spcPct val="120000"/>
              </a:lnSpc>
            </a:pPr>
            <a:r>
              <a:rPr lang="en-GB" b="1" dirty="0"/>
              <a:t>Short, concise quotes from students, colleagues, others?</a:t>
            </a:r>
          </a:p>
          <a:p>
            <a:pPr marL="800100" indent="-457200">
              <a:lnSpc>
                <a:spcPct val="120000"/>
              </a:lnSpc>
            </a:pPr>
            <a:r>
              <a:rPr lang="en-GB" b="1" dirty="0"/>
              <a:t>Scholarly, pedagogic evidence?</a:t>
            </a:r>
          </a:p>
          <a:p>
            <a:pPr marL="800100" indent="-457200">
              <a:lnSpc>
                <a:spcPct val="120000"/>
              </a:lnSpc>
            </a:pPr>
            <a:r>
              <a:rPr lang="en-GB" b="1" dirty="0"/>
              <a:t>Improved student attainment results?</a:t>
            </a:r>
          </a:p>
          <a:p>
            <a:pPr marL="800100" indent="-457200">
              <a:lnSpc>
                <a:spcPct val="120000"/>
              </a:lnSpc>
            </a:pPr>
            <a:r>
              <a:rPr lang="en-GB" b="1" dirty="0"/>
              <a:t>Improved student outcomes (e.g. retention, employability, etc.)?</a:t>
            </a:r>
          </a:p>
          <a:p>
            <a:pPr marL="800100" indent="-457200">
              <a:lnSpc>
                <a:spcPct val="120000"/>
              </a:lnSpc>
            </a:pPr>
            <a:r>
              <a:rPr lang="en-GB" b="1" dirty="0"/>
              <a:t>Evidence of the impact of your practice / research / publications on the teaching and learning practices of others leading to enhanced student learning?</a:t>
            </a:r>
          </a:p>
          <a:p>
            <a:pPr marL="800100" indent="-457200">
              <a:lnSpc>
                <a:spcPct val="120000"/>
              </a:lnSpc>
            </a:pPr>
            <a:endParaRPr lang="en-GB" dirty="0"/>
          </a:p>
        </p:txBody>
      </p:sp>
    </p:spTree>
    <p:extLst>
      <p:ext uri="{BB962C8B-B14F-4D97-AF65-F5344CB8AC3E}">
        <p14:creationId xmlns:p14="http://schemas.microsoft.com/office/powerpoint/2010/main" val="39209956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51520" y="260648"/>
            <a:ext cx="8496944" cy="63647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latin typeface="+mn-lt"/>
              </a:rPr>
              <a:t>What kinds of evidence are convincing? </a:t>
            </a:r>
          </a:p>
        </p:txBody>
      </p:sp>
      <p:sp>
        <p:nvSpPr>
          <p:cNvPr id="13315" name="Content Placeholder 2"/>
          <p:cNvSpPr>
            <a:spLocks noGrp="1"/>
          </p:cNvSpPr>
          <p:nvPr>
            <p:ph idx="1"/>
          </p:nvPr>
        </p:nvSpPr>
        <p:spPr>
          <a:xfrm>
            <a:off x="280683" y="1052736"/>
            <a:ext cx="8712968" cy="4589240"/>
          </a:xfrm>
        </p:spPr>
        <p:txBody>
          <a:bodyPr>
            <a:noAutofit/>
          </a:bodyPr>
          <a:lstStyle/>
          <a:p>
            <a:pPr marL="685800">
              <a:lnSpc>
                <a:spcPct val="100000"/>
              </a:lnSpc>
              <a:spcBef>
                <a:spcPts val="600"/>
              </a:spcBef>
            </a:pPr>
            <a:r>
              <a:rPr lang="en-US" sz="2400" b="1" dirty="0"/>
              <a:t>Anything that gives </a:t>
            </a:r>
            <a:r>
              <a:rPr lang="en-US" sz="2400" b="1" dirty="0">
                <a:solidFill>
                  <a:srgbClr val="FF0000"/>
                </a:solidFill>
              </a:rPr>
              <a:t>external validation </a:t>
            </a:r>
            <a:r>
              <a:rPr lang="en-US" sz="2400" b="1" dirty="0"/>
              <a:t>to your claim, so that evidence of impact is supported rather than being mere assertion;</a:t>
            </a:r>
          </a:p>
          <a:p>
            <a:pPr marL="685800">
              <a:lnSpc>
                <a:spcPct val="100000"/>
              </a:lnSpc>
              <a:spcBef>
                <a:spcPts val="600"/>
              </a:spcBef>
            </a:pPr>
            <a:r>
              <a:rPr lang="en-US" sz="2400" b="1" dirty="0"/>
              <a:t>This is likely to involve raiding your ‘plaudits file’ for verbatim quotes demonstrating your excellence;</a:t>
            </a:r>
          </a:p>
          <a:p>
            <a:pPr marL="685800">
              <a:lnSpc>
                <a:spcPct val="100000"/>
              </a:lnSpc>
              <a:spcBef>
                <a:spcPts val="600"/>
              </a:spcBef>
            </a:pPr>
            <a:r>
              <a:rPr lang="en-US" sz="2400" b="1" dirty="0"/>
              <a:t>Possible use of evidence gathered from module evaluations, feedback forums, student comments, letters and emails;</a:t>
            </a:r>
          </a:p>
          <a:p>
            <a:pPr marL="685800">
              <a:lnSpc>
                <a:spcPct val="100000"/>
              </a:lnSpc>
              <a:spcBef>
                <a:spcPts val="600"/>
              </a:spcBef>
            </a:pPr>
            <a:r>
              <a:rPr lang="en-US" sz="2400" b="1" dirty="0"/>
              <a:t>Aim to collect a range of concise quotes from current and past </a:t>
            </a:r>
            <a:r>
              <a:rPr lang="en-US" sz="2400" b="1" dirty="0">
                <a:solidFill>
                  <a:srgbClr val="800080"/>
                </a:solidFill>
              </a:rPr>
              <a:t>students</a:t>
            </a:r>
            <a:r>
              <a:rPr lang="en-US" sz="2400" b="1" dirty="0"/>
              <a:t> at different levels, past and current </a:t>
            </a:r>
            <a:r>
              <a:rPr lang="en-US" sz="2400" b="1" dirty="0">
                <a:solidFill>
                  <a:srgbClr val="800080"/>
                </a:solidFill>
              </a:rPr>
              <a:t>colleagues</a:t>
            </a:r>
            <a:r>
              <a:rPr lang="en-US" sz="2400" b="1" dirty="0"/>
              <a:t>, </a:t>
            </a:r>
            <a:r>
              <a:rPr lang="en-US" sz="2400" b="1" dirty="0">
                <a:solidFill>
                  <a:srgbClr val="800080"/>
                </a:solidFill>
              </a:rPr>
              <a:t>managers</a:t>
            </a:r>
            <a:r>
              <a:rPr lang="en-US" sz="2400" b="1" dirty="0"/>
              <a:t>, </a:t>
            </a:r>
            <a:r>
              <a:rPr lang="en-US" sz="2400" b="1" dirty="0">
                <a:solidFill>
                  <a:srgbClr val="800080"/>
                </a:solidFill>
              </a:rPr>
              <a:t>employers</a:t>
            </a:r>
            <a:r>
              <a:rPr lang="en-US" sz="2400" b="1" dirty="0"/>
              <a:t> who take your students on placement, </a:t>
            </a:r>
            <a:r>
              <a:rPr lang="en-US" sz="2400" b="1" dirty="0">
                <a:solidFill>
                  <a:srgbClr val="800080"/>
                </a:solidFill>
              </a:rPr>
              <a:t>external</a:t>
            </a:r>
            <a:r>
              <a:rPr lang="en-US" sz="2400" b="1" dirty="0"/>
              <a:t> </a:t>
            </a:r>
            <a:r>
              <a:rPr lang="en-US" sz="2400" b="1" dirty="0">
                <a:solidFill>
                  <a:srgbClr val="800080"/>
                </a:solidFill>
              </a:rPr>
              <a:t>examiners</a:t>
            </a:r>
            <a:r>
              <a:rPr lang="en-US" sz="2400" b="1" dirty="0"/>
              <a:t> etc.</a:t>
            </a:r>
          </a:p>
          <a:p>
            <a:pPr marL="685800">
              <a:lnSpc>
                <a:spcPct val="100000"/>
              </a:lnSpc>
              <a:spcBef>
                <a:spcPts val="600"/>
              </a:spcBef>
            </a:pPr>
            <a:r>
              <a:rPr lang="en-US" sz="2400" b="1" dirty="0"/>
              <a:t>You don’t need to provide full detail of each originator of quotes: ‘former 2</a:t>
            </a:r>
            <a:r>
              <a:rPr lang="en-US" sz="2400" b="1" baseline="30000" dirty="0"/>
              <a:t>nd</a:t>
            </a:r>
            <a:r>
              <a:rPr lang="en-US" sz="2400" b="1" dirty="0"/>
              <a:t>-year student’ ‘previous line-manager’, ‘employer of our graduates’ etc is sufficient detail.</a:t>
            </a:r>
          </a:p>
          <a:p>
            <a:pPr marL="685800">
              <a:lnSpc>
                <a:spcPct val="100000"/>
              </a:lnSpc>
              <a:spcBef>
                <a:spcPts val="600"/>
              </a:spcBef>
            </a:pPr>
            <a:endParaRPr lang="en-US" sz="2400" b="1" dirty="0"/>
          </a:p>
        </p:txBody>
      </p:sp>
    </p:spTree>
    <p:extLst>
      <p:ext uri="{BB962C8B-B14F-4D97-AF65-F5344CB8AC3E}">
        <p14:creationId xmlns:p14="http://schemas.microsoft.com/office/powerpoint/2010/main" val="3485957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64704" y="188640"/>
            <a:ext cx="8352928" cy="72008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latin typeface="+mn-lt"/>
              </a:rPr>
              <a:t>Collecting and using evidence</a:t>
            </a:r>
          </a:p>
        </p:txBody>
      </p:sp>
      <p:sp>
        <p:nvSpPr>
          <p:cNvPr id="14339" name="Content Placeholder 2"/>
          <p:cNvSpPr>
            <a:spLocks noGrp="1"/>
          </p:cNvSpPr>
          <p:nvPr>
            <p:ph idx="1"/>
          </p:nvPr>
        </p:nvSpPr>
        <p:spPr>
          <a:xfrm>
            <a:off x="395536" y="980728"/>
            <a:ext cx="8291264" cy="4857403"/>
          </a:xfrm>
        </p:spPr>
        <p:txBody>
          <a:bodyPr>
            <a:normAutofit fontScale="92500" lnSpcReduction="10000"/>
          </a:bodyPr>
          <a:lstStyle/>
          <a:p>
            <a:pPr marL="817200" indent="-457200">
              <a:lnSpc>
                <a:spcPct val="110000"/>
              </a:lnSpc>
            </a:pPr>
            <a:r>
              <a:rPr lang="en-US" b="1" dirty="0"/>
              <a:t>Quantitative data can be really useful: it’s helpful to include statements such as ‘Over the past five years my student evaluations have averaged 80+ who said I was good or excellent, and this is higher than average within my department’;</a:t>
            </a:r>
          </a:p>
          <a:p>
            <a:pPr marL="817200" indent="-457200">
              <a:lnSpc>
                <a:spcPct val="110000"/>
              </a:lnSpc>
            </a:pPr>
            <a:r>
              <a:rPr lang="en-US" b="1" dirty="0"/>
              <a:t>You are not expected (or allowed) to provide supporting documentation but your own institution is expected to assure the validity of your application;</a:t>
            </a:r>
          </a:p>
          <a:p>
            <a:pPr marL="817200" indent="-457200">
              <a:lnSpc>
                <a:spcPct val="110000"/>
              </a:lnSpc>
            </a:pPr>
            <a:r>
              <a:rPr lang="en-US" b="1" dirty="0"/>
              <a:t>You should aim to match your evidence with the three criteria, so you can add quotes and data to each section.</a:t>
            </a:r>
          </a:p>
          <a:p>
            <a:pPr marL="817200" indent="-457200">
              <a:lnSpc>
                <a:spcPct val="110000"/>
              </a:lnSpc>
            </a:pPr>
            <a:endParaRPr lang="en-GB" sz="2800" b="1" dirty="0"/>
          </a:p>
        </p:txBody>
      </p:sp>
    </p:spTree>
    <p:extLst>
      <p:ext uri="{BB962C8B-B14F-4D97-AF65-F5344CB8AC3E}">
        <p14:creationId xmlns:p14="http://schemas.microsoft.com/office/powerpoint/2010/main" val="15970934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11560" y="188640"/>
            <a:ext cx="7632848" cy="1080119"/>
          </a:xfrm>
          <a:noFill/>
          <a:ln w="9525">
            <a:noFill/>
            <a:miter lim="800000"/>
            <a:headEnd/>
            <a:tailEnd/>
          </a:ln>
        </p:spPr>
        <p:txBody>
          <a:bodyPr vert="horz" wrap="square" lIns="91440" tIns="45720" rIns="91440" bIns="45720" numCol="1" anchor="b" anchorCtr="0" compatLnSpc="1">
            <a:prstTxWarp prst="textNoShape">
              <a:avLst/>
            </a:prstTxWarp>
            <a:normAutofit/>
          </a:bodyPr>
          <a:lstStyle/>
          <a:p>
            <a:pPr algn="l"/>
            <a:r>
              <a:rPr lang="en-GB" sz="2900" b="1" dirty="0"/>
              <a:t>You need to demonstrate scholarship and commitment to reflection</a:t>
            </a:r>
          </a:p>
        </p:txBody>
      </p:sp>
      <p:sp>
        <p:nvSpPr>
          <p:cNvPr id="16387" name="Content Placeholder 2"/>
          <p:cNvSpPr>
            <a:spLocks noGrp="1"/>
          </p:cNvSpPr>
          <p:nvPr>
            <p:ph idx="1"/>
          </p:nvPr>
        </p:nvSpPr>
        <p:spPr>
          <a:xfrm>
            <a:off x="395536" y="1412776"/>
            <a:ext cx="8516689" cy="4013944"/>
          </a:xfrm>
          <a:noFill/>
          <a:ln w="9525">
            <a:noFill/>
            <a:miter lim="800000"/>
            <a:headEnd/>
            <a:tailEnd/>
          </a:ln>
        </p:spPr>
        <p:txBody>
          <a:bodyPr vert="horz" wrap="square" lIns="91440" tIns="45720" rIns="91440" bIns="45720" numCol="1" anchor="t" anchorCtr="0" compatLnSpc="1">
            <a:prstTxWarp prst="textNoShape">
              <a:avLst/>
            </a:prstTxWarp>
            <a:noAutofit/>
          </a:bodyPr>
          <a:lstStyle/>
          <a:p>
            <a:pPr>
              <a:lnSpc>
                <a:spcPct val="110000"/>
              </a:lnSpc>
            </a:pPr>
            <a:r>
              <a:rPr lang="en-GB" sz="2600" b="1" dirty="0"/>
              <a:t>Your application should (we think) include reference to a handful of texts (books, journal articles etc) from which your educational philosophy and teaching approaches have derived;</a:t>
            </a:r>
          </a:p>
          <a:p>
            <a:pPr>
              <a:lnSpc>
                <a:spcPct val="110000"/>
              </a:lnSpc>
            </a:pPr>
            <a:r>
              <a:rPr lang="en-GB" sz="2600" b="1" dirty="0"/>
              <a:t>The application, however, is all about </a:t>
            </a:r>
            <a:r>
              <a:rPr lang="en-GB" sz="2600" b="1" i="1" dirty="0">
                <a:solidFill>
                  <a:srgbClr val="FF0000"/>
                </a:solidFill>
              </a:rPr>
              <a:t>you</a:t>
            </a:r>
            <a:r>
              <a:rPr lang="en-GB" sz="2600" b="1" dirty="0"/>
              <a:t>, so you need to use the first person singular and refer to your achievements rather than your teams’, (‘Shy </a:t>
            </a:r>
            <a:r>
              <a:rPr lang="en-GB" sz="2600" b="1" dirty="0" err="1"/>
              <a:t>bairns</a:t>
            </a:r>
            <a:r>
              <a:rPr lang="en-GB" sz="2600" b="1" dirty="0"/>
              <a:t> get </a:t>
            </a:r>
            <a:r>
              <a:rPr lang="en-GB" sz="2600" b="1" dirty="0" err="1"/>
              <a:t>nowt</a:t>
            </a:r>
            <a:r>
              <a:rPr lang="en-GB" sz="2600" b="1" dirty="0"/>
              <a:t>!’);</a:t>
            </a:r>
          </a:p>
          <a:p>
            <a:pPr>
              <a:lnSpc>
                <a:spcPct val="110000"/>
              </a:lnSpc>
            </a:pPr>
            <a:r>
              <a:rPr lang="en-GB" sz="2600" b="1" dirty="0"/>
              <a:t>It’s helpful to include examples of where you’ve changed your practices in the light of experience or where your scholarship has guided you to change.</a:t>
            </a:r>
          </a:p>
        </p:txBody>
      </p:sp>
    </p:spTree>
    <p:extLst>
      <p:ext uri="{BB962C8B-B14F-4D97-AF65-F5344CB8AC3E}">
        <p14:creationId xmlns:p14="http://schemas.microsoft.com/office/powerpoint/2010/main" val="3323968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latin typeface="+mn-lt"/>
              </a:rPr>
              <a:t>Reflective teachers</a:t>
            </a:r>
          </a:p>
        </p:txBody>
      </p:sp>
      <p:sp>
        <p:nvSpPr>
          <p:cNvPr id="3" name="Content Placeholder 2"/>
          <p:cNvSpPr>
            <a:spLocks noGrp="1"/>
          </p:cNvSpPr>
          <p:nvPr>
            <p:ph idx="1"/>
          </p:nvPr>
        </p:nvSpPr>
        <p:spPr>
          <a:xfrm>
            <a:off x="467544" y="1124744"/>
            <a:ext cx="8229600" cy="4789488"/>
          </a:xfrm>
        </p:spPr>
        <p:txBody>
          <a:bodyPr/>
          <a:lstStyle/>
          <a:p>
            <a:pPr>
              <a:lnSpc>
                <a:spcPct val="100000"/>
              </a:lnSpc>
              <a:spcBef>
                <a:spcPts val="600"/>
              </a:spcBef>
              <a:buNone/>
            </a:pPr>
            <a:r>
              <a:rPr lang="en-US" sz="2600" dirty="0">
                <a:ea typeface="ＭＳ Ｐゴシック" panose="020B0600070205080204" pitchFamily="34" charset="-128"/>
              </a:rPr>
              <a:t>If we are to be effective university teachers, we need to review our own practices regularly and reflectively. This can ensure we not only keep ourselves up to date with curriculum content but also with relevant and current approaches to teaching. </a:t>
            </a:r>
          </a:p>
          <a:p>
            <a:pPr>
              <a:lnSpc>
                <a:spcPct val="100000"/>
              </a:lnSpc>
              <a:spcBef>
                <a:spcPts val="600"/>
              </a:spcBef>
              <a:buNone/>
            </a:pPr>
            <a:r>
              <a:rPr lang="en-US" sz="2600" dirty="0">
                <a:ea typeface="ＭＳ Ｐゴシック" panose="020B0600070205080204" pitchFamily="34" charset="-128"/>
              </a:rPr>
              <a:t>Reflection on practice, when practiced regularly, can have a positive impact on teachers’ effectiveness as teachers and can enhance their engagement and enjoyment. </a:t>
            </a:r>
          </a:p>
          <a:p>
            <a:pPr>
              <a:lnSpc>
                <a:spcPct val="100000"/>
              </a:lnSpc>
              <a:spcBef>
                <a:spcPts val="600"/>
              </a:spcBef>
              <a:buNone/>
            </a:pPr>
            <a:r>
              <a:rPr lang="en-US" sz="2600" dirty="0">
                <a:ea typeface="ＭＳ Ｐゴシック" panose="020B0600070205080204" pitchFamily="34" charset="-128"/>
              </a:rPr>
              <a:t>Research indicates that those engaged in peer review of teaching not only benefit from opportunities to discuss their own practices, but also significantly learn a great deal from watching others teach and discussing alternative approaches.</a:t>
            </a:r>
          </a:p>
          <a:p>
            <a:pPr>
              <a:lnSpc>
                <a:spcPct val="100000"/>
              </a:lnSpc>
              <a:spcBef>
                <a:spcPts val="600"/>
              </a:spcBef>
            </a:pPr>
            <a:endParaRPr lang="en-GB" sz="2600" dirty="0"/>
          </a:p>
        </p:txBody>
      </p:sp>
    </p:spTree>
    <p:extLst>
      <p:ext uri="{BB962C8B-B14F-4D97-AF65-F5344CB8AC3E}">
        <p14:creationId xmlns:p14="http://schemas.microsoft.com/office/powerpoint/2010/main" val="38762853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7045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latin typeface="+mn-lt"/>
              </a:rPr>
              <a:t>What kind of a teacher are you?</a:t>
            </a:r>
          </a:p>
        </p:txBody>
      </p:sp>
      <p:sp>
        <p:nvSpPr>
          <p:cNvPr id="3" name="Content Placeholder 2"/>
          <p:cNvSpPr>
            <a:spLocks noGrp="1"/>
          </p:cNvSpPr>
          <p:nvPr>
            <p:ph idx="1"/>
          </p:nvPr>
        </p:nvSpPr>
        <p:spPr>
          <a:xfrm>
            <a:off x="323528" y="980728"/>
            <a:ext cx="8568952" cy="4789488"/>
          </a:xfrm>
        </p:spPr>
        <p:txBody>
          <a:bodyPr/>
          <a:lstStyle/>
          <a:p>
            <a:pPr>
              <a:lnSpc>
                <a:spcPct val="100000"/>
              </a:lnSpc>
            </a:pPr>
            <a:r>
              <a:rPr lang="en-GB" dirty="0"/>
              <a:t>Think about your three greatest strengths as a university teacher: how did these come about?</a:t>
            </a:r>
          </a:p>
          <a:p>
            <a:pPr>
              <a:lnSpc>
                <a:spcPct val="100000"/>
              </a:lnSpc>
            </a:pPr>
            <a:r>
              <a:rPr lang="en-GB" dirty="0"/>
              <a:t>Think about metrics that tell you how good you are as a teacher: what do you learn from them?</a:t>
            </a:r>
          </a:p>
          <a:p>
            <a:pPr>
              <a:lnSpc>
                <a:spcPct val="100000"/>
              </a:lnSpc>
            </a:pPr>
            <a:r>
              <a:rPr lang="en-GB" dirty="0"/>
              <a:t>Think about three ways in which you teaching in university has changed since you started out: what was the rationale?</a:t>
            </a:r>
          </a:p>
          <a:p>
            <a:pPr>
              <a:lnSpc>
                <a:spcPct val="100000"/>
              </a:lnSpc>
            </a:pPr>
            <a:r>
              <a:rPr lang="en-GB" dirty="0"/>
              <a:t>Think about three things you would like to do in your teaching; what might help you achieve these?</a:t>
            </a:r>
          </a:p>
          <a:p>
            <a:pPr>
              <a:lnSpc>
                <a:spcPct val="100000"/>
              </a:lnSpc>
            </a:pPr>
            <a:r>
              <a:rPr lang="en-GB" dirty="0"/>
              <a:t>Think about the people who have helped you become effective as a teacher and assessor: how can you similarly help others?</a:t>
            </a:r>
          </a:p>
        </p:txBody>
      </p:sp>
    </p:spTree>
    <p:extLst>
      <p:ext uri="{BB962C8B-B14F-4D97-AF65-F5344CB8AC3E}">
        <p14:creationId xmlns:p14="http://schemas.microsoft.com/office/powerpoint/2010/main" val="38529174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Reflection on my teaching</a:t>
            </a:r>
          </a:p>
        </p:txBody>
      </p:sp>
      <p:sp>
        <p:nvSpPr>
          <p:cNvPr id="3" name="Content Placeholder 2"/>
          <p:cNvSpPr>
            <a:spLocks noGrp="1"/>
          </p:cNvSpPr>
          <p:nvPr>
            <p:ph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a:t>What areas of my teaching practice do I want to develop?</a:t>
            </a:r>
          </a:p>
          <a:p>
            <a:pPr eaLnBrk="1" hangingPunct="1">
              <a:lnSpc>
                <a:spcPct val="100000"/>
              </a:lnSpc>
            </a:pPr>
            <a:r>
              <a:rPr lang="en-GB" sz="2600" dirty="0"/>
              <a:t>What new technologies would I like to incorporate in my teaching?</a:t>
            </a:r>
          </a:p>
          <a:p>
            <a:pPr eaLnBrk="1" hangingPunct="1">
              <a:lnSpc>
                <a:spcPct val="100000"/>
              </a:lnSpc>
            </a:pPr>
            <a:r>
              <a:rPr lang="en-GB" sz="2600" dirty="0"/>
              <a:t>How much do I need to update the subject content of my teaching?</a:t>
            </a:r>
          </a:p>
          <a:p>
            <a:pPr eaLnBrk="1" hangingPunct="1">
              <a:lnSpc>
                <a:spcPct val="100000"/>
              </a:lnSpc>
            </a:pPr>
            <a:r>
              <a:rPr lang="en-GB" sz="2600" dirty="0"/>
              <a:t>Who could I usefully learn from about inspiring teaching? </a:t>
            </a:r>
          </a:p>
          <a:p>
            <a:pPr eaLnBrk="1" hangingPunct="1">
              <a:lnSpc>
                <a:spcPct val="100000"/>
              </a:lnSpc>
            </a:pPr>
            <a:r>
              <a:rPr lang="en-GB" sz="2600" dirty="0"/>
              <a:t>Who can I help to be a good teacher by mentoring them?</a:t>
            </a:r>
          </a:p>
          <a:p>
            <a:pPr eaLnBrk="1" hangingPunct="1">
              <a:lnSpc>
                <a:spcPct val="100000"/>
              </a:lnSpc>
            </a:pPr>
            <a:r>
              <a:rPr lang="en-GB" sz="2600" dirty="0"/>
              <a:t>What reading and further study about pedagogy might benefit my teaching?</a:t>
            </a:r>
          </a:p>
          <a:p>
            <a:pPr eaLnBrk="1" hangingPunct="1">
              <a:lnSpc>
                <a:spcPct val="100000"/>
              </a:lnSpc>
            </a:pPr>
            <a:endParaRPr lang="en-GB" sz="2600" dirty="0"/>
          </a:p>
        </p:txBody>
      </p:sp>
    </p:spTree>
    <p:extLst>
      <p:ext uri="{BB962C8B-B14F-4D97-AF65-F5344CB8AC3E}">
        <p14:creationId xmlns:p14="http://schemas.microsoft.com/office/powerpoint/2010/main" val="9404775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2 RUN Leeds Met Live-74.jpg"/>
          <p:cNvPicPr>
            <a:picLocks noChangeAspect="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xfrm>
            <a:off x="602439" y="443456"/>
            <a:ext cx="7886700" cy="535531"/>
          </a:xfrm>
          <a:noFill/>
          <a:ln w="9525">
            <a:noFill/>
            <a:miter lim="800000"/>
            <a:headEnd/>
            <a:tailEnd/>
          </a:ln>
          <a:extLst/>
        </p:spPr>
        <p:txBody>
          <a:bodyPr vert="horz" wrap="square" lIns="91440" tIns="45720" rIns="91440" bIns="45720" numCol="1" anchor="b" anchorCtr="0" compatLnSpc="1">
            <a:prstTxWarp prst="textNoShape">
              <a:avLst/>
            </a:prstTxWarp>
          </a:bodyPr>
          <a:lstStyle/>
          <a:p>
            <a:pPr eaLnBrk="0" fontAlgn="base" hangingPunct="0">
              <a:spcAft>
                <a:spcPct val="0"/>
              </a:spcAft>
            </a:pPr>
            <a:r>
              <a:rPr lang="en-GB" sz="3200" b="1" dirty="0">
                <a:solidFill>
                  <a:srgbClr val="7030A0"/>
                </a:solidFill>
                <a:latin typeface="+mn-lt"/>
              </a:rPr>
              <a:t>Fostering self-efficacy (after Dweck)</a:t>
            </a:r>
          </a:p>
        </p:txBody>
      </p:sp>
      <p:sp>
        <p:nvSpPr>
          <p:cNvPr id="41987" name="Rectangle 3"/>
          <p:cNvSpPr>
            <a:spLocks noGrp="1"/>
          </p:cNvSpPr>
          <p:nvPr>
            <p:ph idx="1"/>
          </p:nvPr>
        </p:nvSpPr>
        <p:spPr>
          <a:xfrm>
            <a:off x="602439" y="1009524"/>
            <a:ext cx="7886700" cy="5371803"/>
          </a:xfr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b="1" dirty="0"/>
              <a:t>Crudely, student achievement is linked to students own beliefs about their abilities, whether these are fixed or malleable;</a:t>
            </a:r>
          </a:p>
          <a:p>
            <a:pPr eaLnBrk="1" hangingPunct="1">
              <a:lnSpc>
                <a:spcPct val="100000"/>
              </a:lnSpc>
            </a:pPr>
            <a:r>
              <a:rPr lang="en-GB" sz="2600" b="1" dirty="0"/>
              <a:t>Students who subscribe to an entity (fixed) theory of intelligence (Dweck, 2000) need support to confirm their ability and thereby become less fearful of learning goals as these involves an element of risk and personal failure. </a:t>
            </a:r>
          </a:p>
          <a:p>
            <a:pPr eaLnBrk="1" hangingPunct="1">
              <a:lnSpc>
                <a:spcPct val="100000"/>
              </a:lnSpc>
            </a:pPr>
            <a:r>
              <a:rPr lang="en-GB" sz="2600" b="1" dirty="0"/>
              <a:t>Assessment for these students is an all-encompassing activity that defines them as people. If they fail at the task, they are failures. </a:t>
            </a:r>
          </a:p>
          <a:p>
            <a:pPr eaLnBrk="1" hangingPunct="1">
              <a:lnSpc>
                <a:spcPct val="100000"/>
              </a:lnSpc>
            </a:pPr>
            <a:endParaRPr lang="en-GB" sz="2600" dirty="0"/>
          </a:p>
          <a:p>
            <a:pPr eaLnBrk="1" hangingPunct="1">
              <a:lnSpc>
                <a:spcPct val="100000"/>
              </a:lnSpc>
            </a:pPr>
            <a:endParaRPr lang="en-GB" sz="2600" dirty="0"/>
          </a:p>
        </p:txBody>
      </p:sp>
    </p:spTree>
    <p:extLst>
      <p:ext uri="{BB962C8B-B14F-4D97-AF65-F5344CB8AC3E}">
        <p14:creationId xmlns:p14="http://schemas.microsoft.com/office/powerpoint/2010/main" val="4017105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latin typeface="+mn-lt"/>
              </a:rPr>
              <a:t>Task: are you an excellent teacher? </a:t>
            </a:r>
          </a:p>
        </p:txBody>
      </p:sp>
      <p:sp>
        <p:nvSpPr>
          <p:cNvPr id="3" name="Content Placeholder 2"/>
          <p:cNvSpPr>
            <a:spLocks noGrp="1"/>
          </p:cNvSpPr>
          <p:nvPr>
            <p:ph idx="1"/>
          </p:nvPr>
        </p:nvSpPr>
        <p:spPr/>
        <p:txBody>
          <a:bodyPr/>
          <a:lstStyle/>
          <a:p>
            <a:pPr>
              <a:lnSpc>
                <a:spcPct val="100000"/>
              </a:lnSpc>
            </a:pPr>
            <a:r>
              <a:rPr lang="en-GB" sz="2600" dirty="0"/>
              <a:t>Think of an inspiring educator you’ve learned from (this could be a teacher, a peer or someone whose work you admire on television or elsewhere);</a:t>
            </a:r>
          </a:p>
          <a:p>
            <a:pPr>
              <a:lnSpc>
                <a:spcPct val="100000"/>
              </a:lnSpc>
            </a:pPr>
            <a:r>
              <a:rPr lang="en-GB" sz="2600" dirty="0"/>
              <a:t>Identify up to five characteristics of an inspiring teacher using this role model as a case in point;</a:t>
            </a:r>
          </a:p>
          <a:p>
            <a:pPr>
              <a:lnSpc>
                <a:spcPct val="100000"/>
              </a:lnSpc>
            </a:pPr>
            <a:r>
              <a:rPr lang="en-GB" sz="2600" dirty="0"/>
              <a:t>Now identify up to five characteristics of a disappointing or uninspiring teacher of your acquaintance;</a:t>
            </a:r>
          </a:p>
          <a:p>
            <a:pPr>
              <a:lnSpc>
                <a:spcPct val="100000"/>
              </a:lnSpc>
            </a:pPr>
            <a:r>
              <a:rPr lang="en-GB" sz="2600" dirty="0"/>
              <a:t>Reflect on your own characteristics and identify a couple of areas for improvement.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a:xfrm>
            <a:off x="628650" y="711960"/>
            <a:ext cx="7886700" cy="978729"/>
          </a:xfrm>
          <a:noFill/>
          <a:ln w="9525">
            <a:noFill/>
            <a:miter lim="800000"/>
            <a:headEnd/>
            <a:tailEnd/>
          </a:ln>
          <a:extLst/>
        </p:spPr>
        <p:txBody>
          <a:bodyPr vert="horz" wrap="square" lIns="91440" tIns="45720" rIns="91440" bIns="45720" numCol="1" rtlCol="0" anchor="b" anchorCtr="0" compatLnSpc="1">
            <a:prstTxWarp prst="textNoShape">
              <a:avLst/>
            </a:prstTxWarp>
            <a:normAutofit/>
          </a:bodyPr>
          <a:lstStyle/>
          <a:p>
            <a:pPr defTabSz="685800" eaLnBrk="0" fontAlgn="base" hangingPunct="0">
              <a:spcAft>
                <a:spcPct val="0"/>
              </a:spcAft>
            </a:pPr>
            <a:r>
              <a:rPr lang="en-GB" sz="3200" b="1" dirty="0">
                <a:solidFill>
                  <a:srgbClr val="7030A0"/>
                </a:solidFill>
                <a:latin typeface="+mn-lt"/>
              </a:rPr>
              <a:t>People who believe that intelligence is malleable may be more robust</a:t>
            </a:r>
          </a:p>
        </p:txBody>
      </p:sp>
      <p:sp>
        <p:nvSpPr>
          <p:cNvPr id="43011"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600" dirty="0"/>
              <a:t>	</a:t>
            </a:r>
            <a:r>
              <a:rPr lang="en-GB" sz="2600" b="1" dirty="0"/>
              <a:t>Those who believe that intelligence is incremental have little or no fear of failure. A typical response from such a student is ‘The harder it gets, the harder I need to try’. These students do not see failure as an indictment of themselves and [can] separate their self-image from their academic achievement. When faced with a challenge, these students are more likely to continue in the face of adversity because they have nothing to prove. (after Clegg in </a:t>
            </a:r>
            <a:r>
              <a:rPr lang="en-GB" sz="2600" b="1" dirty="0" err="1"/>
              <a:t>Peelo</a:t>
            </a:r>
            <a:r>
              <a:rPr lang="en-GB" sz="2600" b="1" dirty="0"/>
              <a:t> and Wareham 2002).</a:t>
            </a:r>
          </a:p>
          <a:p>
            <a:pPr eaLnBrk="1" hangingPunct="1">
              <a:lnSpc>
                <a:spcPct val="100000"/>
              </a:lnSpc>
            </a:pPr>
            <a:endParaRPr lang="en-GB" sz="2600" dirty="0"/>
          </a:p>
          <a:p>
            <a:pPr eaLnBrk="1" hangingPunct="1">
              <a:lnSpc>
                <a:spcPct val="100000"/>
              </a:lnSpc>
            </a:pPr>
            <a:endParaRPr lang="en-GB" sz="2600" dirty="0"/>
          </a:p>
        </p:txBody>
      </p:sp>
    </p:spTree>
    <p:extLst>
      <p:ext uri="{BB962C8B-B14F-4D97-AF65-F5344CB8AC3E}">
        <p14:creationId xmlns:p14="http://schemas.microsoft.com/office/powerpoint/2010/main" val="29592128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How can you use colleagues to help you energise classes?</a:t>
            </a:r>
          </a:p>
        </p:txBody>
      </p:sp>
      <p:sp>
        <p:nvSpPr>
          <p:cNvPr id="3" name="Content Placeholder 2"/>
          <p:cNvSpPr>
            <a:spLocks noGrp="1"/>
          </p:cNvSpPr>
          <p:nvPr>
            <p:ph idx="1"/>
          </p:nvPr>
        </p:nvSpPr>
        <p:spPr/>
        <p:txBody>
          <a:bodyPr/>
          <a:lstStyle/>
          <a:p>
            <a:pPr>
              <a:lnSpc>
                <a:spcPct val="100000"/>
              </a:lnSpc>
            </a:pPr>
            <a:r>
              <a:rPr lang="en-GB" dirty="0"/>
              <a:t>Explore the extent to which you can use live or virtual ‘expert witnesses’ and ‘guest appearances’ in your classes;</a:t>
            </a:r>
          </a:p>
          <a:p>
            <a:pPr>
              <a:lnSpc>
                <a:spcPct val="100000"/>
              </a:lnSpc>
            </a:pPr>
            <a:r>
              <a:rPr lang="en-GB" dirty="0"/>
              <a:t>Can you plant a well-prepared ‘interrupter’ in a session who challenges your point of view, offers alternative perspectives and proposes different perspectives?</a:t>
            </a:r>
          </a:p>
          <a:p>
            <a:pPr>
              <a:lnSpc>
                <a:spcPct val="100000"/>
              </a:lnSpc>
            </a:pPr>
            <a:r>
              <a:rPr lang="en-GB" dirty="0"/>
              <a:t>Try out team teaching occasionally, with reciprocal support for colleagues;</a:t>
            </a:r>
          </a:p>
          <a:p>
            <a:pPr>
              <a:lnSpc>
                <a:spcPct val="100000"/>
              </a:lnSpc>
            </a:pPr>
            <a:r>
              <a:rPr lang="en-GB" dirty="0"/>
              <a:t>Use peer review to help you improve your own teaching and assessment practice.</a:t>
            </a:r>
          </a:p>
          <a:p>
            <a:pPr>
              <a:lnSpc>
                <a:spcPct val="100000"/>
              </a:lnSpc>
            </a:pPr>
            <a:endParaRPr lang="en-GB" dirty="0"/>
          </a:p>
        </p:txBody>
      </p:sp>
    </p:spTree>
    <p:extLst>
      <p:ext uri="{BB962C8B-B14F-4D97-AF65-F5344CB8AC3E}">
        <p14:creationId xmlns:p14="http://schemas.microsoft.com/office/powerpoint/2010/main" val="1748151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DDAF9-1D6D-47E9-B6B4-B8322C72704C}"/>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And what about leaders of learning and teaching?</a:t>
            </a:r>
          </a:p>
        </p:txBody>
      </p:sp>
      <p:sp>
        <p:nvSpPr>
          <p:cNvPr id="3" name="Content Placeholder 2">
            <a:extLst>
              <a:ext uri="{FF2B5EF4-FFF2-40B4-BE49-F238E27FC236}">
                <a16:creationId xmlns:a16="http://schemas.microsoft.com/office/drawing/2014/main" id="{FBC9082E-AFCD-487A-91F5-727D81AD8874}"/>
              </a:ext>
            </a:extLst>
          </p:cNvPr>
          <p:cNvSpPr>
            <a:spLocks noGrp="1"/>
          </p:cNvSpPr>
          <p:nvPr>
            <p:ph idx="1"/>
          </p:nvPr>
        </p:nvSpPr>
        <p:spPr/>
        <p:txBody>
          <a:bodyPr/>
          <a:lstStyle/>
          <a:p>
            <a:r>
              <a:rPr lang="en-GB" dirty="0"/>
              <a:t>Have vision and can imagine ways that great ideas can be taken forward pragmatically</a:t>
            </a:r>
          </a:p>
          <a:p>
            <a:r>
              <a:rPr lang="en-GB" dirty="0"/>
              <a:t>Can be strategic and instrumental without ever losing sight of the passion for teaching that drives them;</a:t>
            </a:r>
          </a:p>
          <a:p>
            <a:r>
              <a:rPr lang="en-GB" dirty="0"/>
              <a:t>Are good at judging the zeitgeist and trend spotting, with an excellent filter for fashionable foppery;</a:t>
            </a:r>
          </a:p>
          <a:p>
            <a:r>
              <a:rPr lang="en-GB" dirty="0"/>
              <a:t>Retain a focus on enhancing the student experience at all times;</a:t>
            </a:r>
          </a:p>
          <a:p>
            <a:r>
              <a:rPr lang="en-GB" dirty="0"/>
              <a:t>Remember that the colleagues being led have real lives and multiple demands on their time.</a:t>
            </a:r>
          </a:p>
        </p:txBody>
      </p:sp>
    </p:spTree>
    <p:extLst>
      <p:ext uri="{BB962C8B-B14F-4D97-AF65-F5344CB8AC3E}">
        <p14:creationId xmlns:p14="http://schemas.microsoft.com/office/powerpoint/2010/main" val="24047825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latin typeface="+mn-lt"/>
              </a:rPr>
              <a:t>How can we breathe life into our teaching?</a:t>
            </a:r>
          </a:p>
        </p:txBody>
      </p:sp>
      <p:sp>
        <p:nvSpPr>
          <p:cNvPr id="3" name="Content Placeholder 2"/>
          <p:cNvSpPr>
            <a:spLocks noGrp="1"/>
          </p:cNvSpPr>
          <p:nvPr>
            <p:ph idx="1"/>
          </p:nvPr>
        </p:nvSpPr>
        <p:spPr/>
        <p:txBody>
          <a:bodyPr/>
          <a:lstStyle/>
          <a:p>
            <a:pPr>
              <a:lnSpc>
                <a:spcPct val="100000"/>
              </a:lnSpc>
              <a:spcBef>
                <a:spcPts val="600"/>
              </a:spcBef>
            </a:pPr>
            <a:r>
              <a:rPr lang="en-GB" dirty="0"/>
              <a:t>Work out what are your key strengths and play to them: find your individual teaching voice;</a:t>
            </a:r>
          </a:p>
          <a:p>
            <a:pPr>
              <a:lnSpc>
                <a:spcPct val="100000"/>
              </a:lnSpc>
              <a:spcBef>
                <a:spcPts val="600"/>
              </a:spcBef>
            </a:pPr>
            <a:r>
              <a:rPr lang="en-GB" dirty="0"/>
              <a:t>Challenge yourself regularly to try new things in the classroom, including things that frighten you a little;</a:t>
            </a:r>
          </a:p>
          <a:p>
            <a:pPr>
              <a:lnSpc>
                <a:spcPct val="100000"/>
              </a:lnSpc>
              <a:spcBef>
                <a:spcPts val="600"/>
              </a:spcBef>
            </a:pPr>
            <a:r>
              <a:rPr lang="en-GB" dirty="0"/>
              <a:t>While content knowledge is important, put as much effort into planning process as you do delivery;</a:t>
            </a:r>
          </a:p>
          <a:p>
            <a:pPr>
              <a:lnSpc>
                <a:spcPct val="100000"/>
              </a:lnSpc>
              <a:spcBef>
                <a:spcPts val="600"/>
              </a:spcBef>
            </a:pPr>
            <a:r>
              <a:rPr lang="en-GB" dirty="0"/>
              <a:t>Vary the technologies you use (for example, why not try ‘clickers’ one week, and low tech in-class tests another and replace PowerPoint with </a:t>
            </a:r>
            <a:r>
              <a:rPr lang="en-GB" dirty="0" err="1"/>
              <a:t>Pressi</a:t>
            </a:r>
            <a:r>
              <a:rPr lang="en-GB" dirty="0"/>
              <a:t>?);</a:t>
            </a:r>
          </a:p>
          <a:p>
            <a:pPr>
              <a:lnSpc>
                <a:spcPct val="100000"/>
              </a:lnSpc>
              <a:spcBef>
                <a:spcPts val="600"/>
              </a:spcBef>
            </a:pPr>
            <a:r>
              <a:rPr lang="en-GB" dirty="0"/>
              <a:t>Sometimes plan the tasks and resources but have no formal presentation element.</a:t>
            </a:r>
          </a:p>
        </p:txBody>
      </p:sp>
    </p:spTree>
    <p:extLst>
      <p:ext uri="{BB962C8B-B14F-4D97-AF65-F5344CB8AC3E}">
        <p14:creationId xmlns:p14="http://schemas.microsoft.com/office/powerpoint/2010/main" val="3105209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7B1148D-887D-4FEC-B0D3-382C4C989BE1}"/>
              </a:ext>
            </a:extLst>
          </p:cNvPr>
          <p:cNvSpPr>
            <a:spLocks noGrp="1"/>
          </p:cNvSpPr>
          <p:nvPr>
            <p:ph type="title"/>
          </p:nvPr>
        </p:nvSpPr>
        <p:spPr/>
        <p:txBody>
          <a:bodyPr/>
          <a:lstStyle/>
          <a:p>
            <a:r>
              <a:rPr lang="en-GB" dirty="0"/>
              <a:t>Thinking about mentors</a:t>
            </a:r>
          </a:p>
        </p:txBody>
      </p:sp>
      <p:sp>
        <p:nvSpPr>
          <p:cNvPr id="5" name="Text Placeholder 4">
            <a:extLst>
              <a:ext uri="{FF2B5EF4-FFF2-40B4-BE49-F238E27FC236}">
                <a16:creationId xmlns:a16="http://schemas.microsoft.com/office/drawing/2014/main" id="{A452CE8D-2E94-411D-8DDE-1E17AF1C8EF7}"/>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18285587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2979DC-AF74-4CCF-A02F-E29859F942B0}"/>
              </a:ext>
            </a:extLst>
          </p:cNvPr>
          <p:cNvSpPr>
            <a:spLocks noGrp="1"/>
          </p:cNvSpPr>
          <p:nvPr>
            <p:ph type="title"/>
          </p:nvPr>
        </p:nvSpPr>
        <p:spPr>
          <a:xfrm>
            <a:off x="628650" y="116632"/>
            <a:ext cx="8204864" cy="648072"/>
          </a:xfrm>
          <a:noFill/>
          <a:ln w="9525">
            <a:noFill/>
            <a:miter lim="800000"/>
            <a:headEnd/>
            <a:tailEnd/>
          </a:ln>
        </p:spPr>
        <p:txBody>
          <a:bodyPr vert="horz" wrap="square" lIns="91440" tIns="45720" rIns="91440" bIns="45720" numCol="1" anchor="b" anchorCtr="0" compatLnSpc="1">
            <a:prstTxWarp prst="textNoShape">
              <a:avLst/>
            </a:prstTxWarp>
          </a:bodyPr>
          <a:lstStyle/>
          <a:p>
            <a:pPr eaLnBrk="0" fontAlgn="base" hangingPunct="0">
              <a:spcAft>
                <a:spcPct val="0"/>
              </a:spcAft>
            </a:pPr>
            <a:r>
              <a:rPr lang="en-GB" sz="3200" b="1" dirty="0">
                <a:solidFill>
                  <a:srgbClr val="7030A0"/>
                </a:solidFill>
                <a:latin typeface="+mn-lt"/>
              </a:rPr>
              <a:t>Who can be a mentor? How can you find one? </a:t>
            </a:r>
          </a:p>
        </p:txBody>
      </p:sp>
      <p:sp>
        <p:nvSpPr>
          <p:cNvPr id="6" name="Content Placeholder 5">
            <a:extLst>
              <a:ext uri="{FF2B5EF4-FFF2-40B4-BE49-F238E27FC236}">
                <a16:creationId xmlns:a16="http://schemas.microsoft.com/office/drawing/2014/main" id="{B740D807-39A3-43EB-BE28-68449AF3BEBE}"/>
              </a:ext>
            </a:extLst>
          </p:cNvPr>
          <p:cNvSpPr>
            <a:spLocks noGrp="1"/>
          </p:cNvSpPr>
          <p:nvPr>
            <p:ph idx="1"/>
          </p:nvPr>
        </p:nvSpPr>
        <p:spPr>
          <a:xfrm>
            <a:off x="539552" y="980728"/>
            <a:ext cx="7886700" cy="4351338"/>
          </a:xfrm>
        </p:spPr>
        <p:txBody>
          <a:bodyPr>
            <a:noAutofit/>
          </a:bodyPr>
          <a:lstStyle/>
          <a:p>
            <a:pPr>
              <a:lnSpc>
                <a:spcPct val="100000"/>
              </a:lnSpc>
            </a:pPr>
            <a:r>
              <a:rPr lang="en-GB" sz="2800" b="1" dirty="0"/>
              <a:t>Look for people who you </a:t>
            </a:r>
            <a:r>
              <a:rPr lang="en-GB" sz="2800" b="1" dirty="0">
                <a:solidFill>
                  <a:srgbClr val="7030A0"/>
                </a:solidFill>
              </a:rPr>
              <a:t>admire,</a:t>
            </a:r>
            <a:r>
              <a:rPr lang="en-GB" sz="2800" b="1" dirty="0"/>
              <a:t> who are likely to have </a:t>
            </a:r>
            <a:r>
              <a:rPr lang="en-GB" sz="2800" b="1" dirty="0">
                <a:solidFill>
                  <a:srgbClr val="7030A0"/>
                </a:solidFill>
              </a:rPr>
              <a:t>perspectives</a:t>
            </a:r>
            <a:r>
              <a:rPr lang="en-GB" sz="2800" b="1" dirty="0"/>
              <a:t> you don’t have and who you think might have useful </a:t>
            </a:r>
            <a:r>
              <a:rPr lang="en-GB" sz="2800" b="1" dirty="0">
                <a:solidFill>
                  <a:srgbClr val="7030A0"/>
                </a:solidFill>
              </a:rPr>
              <a:t>insights</a:t>
            </a:r>
            <a:r>
              <a:rPr lang="en-GB" sz="2800" b="1" dirty="0"/>
              <a:t> into your professional area;</a:t>
            </a:r>
          </a:p>
          <a:p>
            <a:pPr>
              <a:lnSpc>
                <a:spcPct val="100000"/>
              </a:lnSpc>
            </a:pPr>
            <a:r>
              <a:rPr lang="en-GB" sz="2800" b="1" dirty="0"/>
              <a:t>It’s said ‘if you want a job done, ask a busy person’ but be </a:t>
            </a:r>
            <a:r>
              <a:rPr lang="en-GB" sz="2800" b="1" dirty="0">
                <a:solidFill>
                  <a:srgbClr val="7030A0"/>
                </a:solidFill>
              </a:rPr>
              <a:t>realistic</a:t>
            </a:r>
            <a:r>
              <a:rPr lang="en-GB" sz="2800" b="1" dirty="0"/>
              <a:t> about how much availability your potential mentor is lively to have;</a:t>
            </a:r>
          </a:p>
          <a:p>
            <a:pPr>
              <a:lnSpc>
                <a:spcPct val="100000"/>
              </a:lnSpc>
            </a:pPr>
            <a:r>
              <a:rPr lang="en-GB" sz="2800" b="1" dirty="0"/>
              <a:t>Look around for people who are in the </a:t>
            </a:r>
            <a:r>
              <a:rPr lang="en-GB" sz="2800" b="1" dirty="0">
                <a:solidFill>
                  <a:srgbClr val="7030A0"/>
                </a:solidFill>
              </a:rPr>
              <a:t>roles/at the career stage in five years</a:t>
            </a:r>
            <a:r>
              <a:rPr lang="en-GB" sz="2800" b="1" dirty="0"/>
              <a:t> and consider if they might be a good mentor for you, or if they can advise you who might be suitable and available;</a:t>
            </a:r>
          </a:p>
          <a:p>
            <a:pPr>
              <a:lnSpc>
                <a:spcPct val="100000"/>
              </a:lnSpc>
            </a:pPr>
            <a:r>
              <a:rPr lang="en-GB" sz="2800" b="1" dirty="0"/>
              <a:t>And?......</a:t>
            </a:r>
          </a:p>
        </p:txBody>
      </p:sp>
    </p:spTree>
    <p:extLst>
      <p:ext uri="{BB962C8B-B14F-4D97-AF65-F5344CB8AC3E}">
        <p14:creationId xmlns:p14="http://schemas.microsoft.com/office/powerpoint/2010/main" val="17688092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40E98-9908-4FF9-ADD0-A70B94752C3D}"/>
              </a:ext>
            </a:extLst>
          </p:cNvPr>
          <p:cNvSpPr>
            <a:spLocks noGrp="1"/>
          </p:cNvSpPr>
          <p:nvPr>
            <p:ph type="title"/>
          </p:nvPr>
        </p:nvSpPr>
        <p:spPr>
          <a:xfrm>
            <a:off x="628650" y="365126"/>
            <a:ext cx="7886700" cy="975641"/>
          </a:xfrm>
          <a:noFill/>
          <a:ln w="9525">
            <a:noFill/>
            <a:miter lim="800000"/>
            <a:headEnd/>
            <a:tailEnd/>
          </a:ln>
        </p:spPr>
        <p:txBody>
          <a:bodyPr vert="horz" wrap="square" lIns="91440" tIns="45720" rIns="91440" bIns="45720" numCol="1" anchor="b" anchorCtr="0" compatLnSpc="1">
            <a:prstTxWarp prst="textNoShape">
              <a:avLst/>
            </a:prstTxWarp>
          </a:bodyPr>
          <a:lstStyle/>
          <a:p>
            <a:pPr eaLnBrk="0" fontAlgn="base" hangingPunct="0">
              <a:spcAft>
                <a:spcPct val="0"/>
              </a:spcAft>
            </a:pPr>
            <a:r>
              <a:rPr lang="en-GB" sz="3200" b="1" dirty="0">
                <a:solidFill>
                  <a:srgbClr val="7030A0"/>
                </a:solidFill>
                <a:latin typeface="+mn-lt"/>
              </a:rPr>
              <a:t>What worked for me in terms of having mentors and being mentored?</a:t>
            </a:r>
          </a:p>
        </p:txBody>
      </p:sp>
      <p:sp>
        <p:nvSpPr>
          <p:cNvPr id="3" name="Content Placeholder 2">
            <a:extLst>
              <a:ext uri="{FF2B5EF4-FFF2-40B4-BE49-F238E27FC236}">
                <a16:creationId xmlns:a16="http://schemas.microsoft.com/office/drawing/2014/main" id="{B82800DB-A528-49F2-94D9-95EACEA9897E}"/>
              </a:ext>
            </a:extLst>
          </p:cNvPr>
          <p:cNvSpPr>
            <a:spLocks noGrp="1"/>
          </p:cNvSpPr>
          <p:nvPr>
            <p:ph idx="1"/>
          </p:nvPr>
        </p:nvSpPr>
        <p:spPr>
          <a:xfrm>
            <a:off x="395536" y="1340767"/>
            <a:ext cx="7886700" cy="4310061"/>
          </a:xfrm>
        </p:spPr>
        <p:txBody>
          <a:bodyPr>
            <a:noAutofit/>
          </a:bodyPr>
          <a:lstStyle/>
          <a:p>
            <a:pPr>
              <a:lnSpc>
                <a:spcPct val="100000"/>
              </a:lnSpc>
            </a:pPr>
            <a:r>
              <a:rPr lang="en-GB" sz="2400" b="1" dirty="0">
                <a:solidFill>
                  <a:srgbClr val="7030A0"/>
                </a:solidFill>
              </a:rPr>
              <a:t>Mentee: </a:t>
            </a:r>
            <a:r>
              <a:rPr lang="en-GB" sz="2400" b="1" dirty="0"/>
              <a:t>I found I needed reassurance I was working on the right lines, some challenges that moved me beyond my comfort zone, quite a few cups of tea, very targeted advice and guidance on things I was finding difficult, the occasional ‘word to the wise’ where I wasn’t aware of everything going on, and above all, their confidence that I could succeed;</a:t>
            </a:r>
          </a:p>
          <a:p>
            <a:pPr>
              <a:lnSpc>
                <a:spcPct val="100000"/>
              </a:lnSpc>
            </a:pPr>
            <a:r>
              <a:rPr lang="en-GB" sz="2400" b="1" dirty="0">
                <a:solidFill>
                  <a:srgbClr val="7030A0"/>
                </a:solidFill>
              </a:rPr>
              <a:t>Mentor</a:t>
            </a:r>
            <a:r>
              <a:rPr lang="en-GB" sz="2400" b="1" dirty="0"/>
              <a:t>: I gain a great deal from having mentees as I am very committed to bringing on the next generation. I set time limits e.g. six months to see how things settle down, I tell mentees they need to make the arrangements, I’m not afraid of saying when the relationship has served its purpose.</a:t>
            </a:r>
          </a:p>
        </p:txBody>
      </p:sp>
    </p:spTree>
    <p:extLst>
      <p:ext uri="{BB962C8B-B14F-4D97-AF65-F5344CB8AC3E}">
        <p14:creationId xmlns:p14="http://schemas.microsoft.com/office/powerpoint/2010/main" val="3451077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A63BD-D7A8-4A03-BCE8-5E4CF85F5A62}"/>
              </a:ext>
            </a:extLst>
          </p:cNvPr>
          <p:cNvSpPr>
            <a:spLocks noGrp="1"/>
          </p:cNvSpPr>
          <p:nvPr>
            <p:ph type="title"/>
          </p:nvPr>
        </p:nvSpPr>
        <p:spPr>
          <a:xfrm>
            <a:off x="594321" y="170416"/>
            <a:ext cx="7886700" cy="615602"/>
          </a:xfrm>
          <a:noFill/>
          <a:ln w="9525">
            <a:noFill/>
            <a:miter lim="800000"/>
            <a:headEnd/>
            <a:tailEnd/>
          </a:ln>
        </p:spPr>
        <p:txBody>
          <a:bodyPr vert="horz" wrap="square" lIns="91440" tIns="45720" rIns="91440" bIns="45720" numCol="1" anchor="b" anchorCtr="0" compatLnSpc="1">
            <a:prstTxWarp prst="textNoShape">
              <a:avLst/>
            </a:prstTxWarp>
          </a:bodyPr>
          <a:lstStyle/>
          <a:p>
            <a:pPr eaLnBrk="0" fontAlgn="base" hangingPunct="0">
              <a:spcAft>
                <a:spcPct val="0"/>
              </a:spcAft>
            </a:pPr>
            <a:r>
              <a:rPr lang="en-GB" sz="3200" b="1" dirty="0">
                <a:solidFill>
                  <a:srgbClr val="7030A0"/>
                </a:solidFill>
                <a:latin typeface="+mn-lt"/>
              </a:rPr>
              <a:t>What can you expect from a mentor?</a:t>
            </a:r>
          </a:p>
        </p:txBody>
      </p:sp>
      <p:sp>
        <p:nvSpPr>
          <p:cNvPr id="4" name="Text Placeholder 3">
            <a:extLst>
              <a:ext uri="{FF2B5EF4-FFF2-40B4-BE49-F238E27FC236}">
                <a16:creationId xmlns:a16="http://schemas.microsoft.com/office/drawing/2014/main" id="{AE9C2136-5AD7-4F58-A053-4D694DCABD5B}"/>
              </a:ext>
            </a:extLst>
          </p:cNvPr>
          <p:cNvSpPr>
            <a:spLocks noGrp="1"/>
          </p:cNvSpPr>
          <p:nvPr>
            <p:ph type="body" idx="1"/>
          </p:nvPr>
        </p:nvSpPr>
        <p:spPr>
          <a:xfrm>
            <a:off x="669331" y="1020177"/>
            <a:ext cx="3868340" cy="361866"/>
          </a:xfrm>
        </p:spPr>
        <p:txBody>
          <a:bodyPr>
            <a:noAutofit/>
          </a:bodyPr>
          <a:lstStyle/>
          <a:p>
            <a:r>
              <a:rPr lang="en-GB" sz="2800" dirty="0">
                <a:solidFill>
                  <a:srgbClr val="7030A0"/>
                </a:solidFill>
              </a:rPr>
              <a:t>Mentors can:</a:t>
            </a:r>
          </a:p>
        </p:txBody>
      </p:sp>
      <p:sp>
        <p:nvSpPr>
          <p:cNvPr id="5" name="Content Placeholder 4">
            <a:extLst>
              <a:ext uri="{FF2B5EF4-FFF2-40B4-BE49-F238E27FC236}">
                <a16:creationId xmlns:a16="http://schemas.microsoft.com/office/drawing/2014/main" id="{5D5068EB-9707-40A0-B8BE-291F4F990B78}"/>
              </a:ext>
            </a:extLst>
          </p:cNvPr>
          <p:cNvSpPr>
            <a:spLocks noGrp="1"/>
          </p:cNvSpPr>
          <p:nvPr>
            <p:ph sz="half" idx="2"/>
          </p:nvPr>
        </p:nvSpPr>
        <p:spPr>
          <a:xfrm>
            <a:off x="179512" y="1556792"/>
            <a:ext cx="4608512" cy="3019509"/>
          </a:xfrm>
        </p:spPr>
        <p:txBody>
          <a:bodyPr>
            <a:noAutofit/>
          </a:bodyPr>
          <a:lstStyle/>
          <a:p>
            <a:pPr marL="363538" indent="-363538"/>
            <a:r>
              <a:rPr lang="en-GB" sz="2800" b="1" dirty="0"/>
              <a:t>Help you formulate your ideas;</a:t>
            </a:r>
          </a:p>
          <a:p>
            <a:pPr marL="363538" indent="-363538"/>
            <a:r>
              <a:rPr lang="en-GB" sz="2800" b="1" dirty="0"/>
              <a:t>Facilitate you to work out what your goals should be;</a:t>
            </a:r>
          </a:p>
          <a:p>
            <a:pPr marL="363538" indent="-363538"/>
            <a:r>
              <a:rPr lang="en-GB" sz="2800" b="1" dirty="0"/>
              <a:t>Advise on useful reference material and other sources;</a:t>
            </a:r>
          </a:p>
          <a:p>
            <a:pPr marL="363538" indent="-363538"/>
            <a:r>
              <a:rPr lang="en-GB" sz="2800" b="1" dirty="0"/>
              <a:t>Help you network effectively;</a:t>
            </a:r>
          </a:p>
          <a:p>
            <a:pPr marL="363538" indent="-363538"/>
            <a:r>
              <a:rPr lang="en-GB" sz="2800" b="1" dirty="0"/>
              <a:t>Help you get over setbacks and imposter syndrome.</a:t>
            </a:r>
          </a:p>
        </p:txBody>
      </p:sp>
      <p:sp>
        <p:nvSpPr>
          <p:cNvPr id="6" name="Text Placeholder 5">
            <a:extLst>
              <a:ext uri="{FF2B5EF4-FFF2-40B4-BE49-F238E27FC236}">
                <a16:creationId xmlns:a16="http://schemas.microsoft.com/office/drawing/2014/main" id="{A51C8C6F-AE90-425B-B5C9-B153EA3DA048}"/>
              </a:ext>
            </a:extLst>
          </p:cNvPr>
          <p:cNvSpPr>
            <a:spLocks noGrp="1"/>
          </p:cNvSpPr>
          <p:nvPr>
            <p:ph type="body" sz="quarter" idx="3"/>
          </p:nvPr>
        </p:nvSpPr>
        <p:spPr>
          <a:xfrm>
            <a:off x="4638030" y="990968"/>
            <a:ext cx="4132713" cy="709840"/>
          </a:xfrm>
        </p:spPr>
        <p:txBody>
          <a:bodyPr>
            <a:noAutofit/>
          </a:bodyPr>
          <a:lstStyle/>
          <a:p>
            <a:r>
              <a:rPr lang="en-GB" sz="2800" dirty="0">
                <a:solidFill>
                  <a:srgbClr val="7030A0"/>
                </a:solidFill>
              </a:rPr>
              <a:t>Mentors are unlikely to be able to:</a:t>
            </a:r>
          </a:p>
        </p:txBody>
      </p:sp>
      <p:sp>
        <p:nvSpPr>
          <p:cNvPr id="7" name="Content Placeholder 6">
            <a:extLst>
              <a:ext uri="{FF2B5EF4-FFF2-40B4-BE49-F238E27FC236}">
                <a16:creationId xmlns:a16="http://schemas.microsoft.com/office/drawing/2014/main" id="{CBBCCAA3-800F-487C-AEE1-0D8F67BD570A}"/>
              </a:ext>
            </a:extLst>
          </p:cNvPr>
          <p:cNvSpPr>
            <a:spLocks noGrp="1"/>
          </p:cNvSpPr>
          <p:nvPr>
            <p:ph sz="quarter" idx="4"/>
          </p:nvPr>
        </p:nvSpPr>
        <p:spPr>
          <a:xfrm>
            <a:off x="4911119" y="1777143"/>
            <a:ext cx="3887391" cy="3019509"/>
          </a:xfrm>
        </p:spPr>
        <p:txBody>
          <a:bodyPr>
            <a:noAutofit/>
          </a:bodyPr>
          <a:lstStyle/>
          <a:p>
            <a:pPr marL="363538" indent="-363538"/>
            <a:r>
              <a:rPr lang="en-GB" sz="2800" b="1" dirty="0"/>
              <a:t>Proof read your work;</a:t>
            </a:r>
          </a:p>
          <a:p>
            <a:pPr marL="363538" indent="-363538"/>
            <a:r>
              <a:rPr lang="en-GB" sz="2800" b="1" dirty="0"/>
              <a:t>Do all the running to make the mentoring relationship work;</a:t>
            </a:r>
          </a:p>
          <a:p>
            <a:pPr marL="363538" indent="-363538"/>
            <a:r>
              <a:rPr lang="en-GB" sz="2800" b="1" dirty="0"/>
              <a:t>Be on call perpetually; </a:t>
            </a:r>
          </a:p>
          <a:p>
            <a:pPr marL="363538" indent="-363538"/>
            <a:r>
              <a:rPr lang="en-GB" sz="2800" b="1" dirty="0"/>
              <a:t>Solve problems beyond the professional relationship;</a:t>
            </a:r>
          </a:p>
          <a:p>
            <a:pPr marL="363538" indent="-363538"/>
            <a:r>
              <a:rPr lang="en-GB" sz="2800" b="1" dirty="0"/>
              <a:t>Be your best friend.</a:t>
            </a:r>
          </a:p>
        </p:txBody>
      </p:sp>
    </p:spTree>
    <p:extLst>
      <p:ext uri="{BB962C8B-B14F-4D97-AF65-F5344CB8AC3E}">
        <p14:creationId xmlns:p14="http://schemas.microsoft.com/office/powerpoint/2010/main" val="2358273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0"/>
            <a:ext cx="7886700" cy="692696"/>
          </a:xfrm>
          <a:noFill/>
          <a:ln w="9525">
            <a:noFill/>
            <a:miter lim="800000"/>
            <a:headEnd/>
            <a:tailEnd/>
          </a:ln>
        </p:spPr>
        <p:txBody>
          <a:bodyPr vert="horz" wrap="square" lIns="91440" tIns="45720" rIns="91440" bIns="45720" numCol="1" anchor="b" anchorCtr="0" compatLnSpc="1">
            <a:prstTxWarp prst="textNoShape">
              <a:avLst/>
            </a:prstTxWarp>
          </a:bodyPr>
          <a:lstStyle/>
          <a:p>
            <a:pPr eaLnBrk="0" fontAlgn="base" hangingPunct="0">
              <a:spcAft>
                <a:spcPct val="0"/>
              </a:spcAft>
            </a:pPr>
            <a:r>
              <a:rPr lang="en-GB" sz="3200" b="1" dirty="0">
                <a:solidFill>
                  <a:srgbClr val="7030A0"/>
                </a:solidFill>
                <a:latin typeface="+mn-lt"/>
              </a:rPr>
              <a:t>From the draft </a:t>
            </a:r>
            <a:r>
              <a:rPr lang="en-GB" sz="3200" b="1" dirty="0" err="1">
                <a:solidFill>
                  <a:srgbClr val="7030A0"/>
                </a:solidFill>
                <a:latin typeface="+mn-lt"/>
              </a:rPr>
              <a:t>PiP</a:t>
            </a:r>
            <a:r>
              <a:rPr lang="en-GB" sz="3200" b="1" dirty="0">
                <a:solidFill>
                  <a:srgbClr val="7030A0"/>
                </a:solidFill>
                <a:latin typeface="+mn-lt"/>
              </a:rPr>
              <a:t> documentation</a:t>
            </a:r>
          </a:p>
        </p:txBody>
      </p:sp>
      <p:sp>
        <p:nvSpPr>
          <p:cNvPr id="5" name="Content Placeholder 4"/>
          <p:cNvSpPr>
            <a:spLocks noGrp="1"/>
          </p:cNvSpPr>
          <p:nvPr>
            <p:ph sz="half" idx="1"/>
          </p:nvPr>
        </p:nvSpPr>
        <p:spPr>
          <a:xfrm>
            <a:off x="107504" y="692696"/>
            <a:ext cx="4436169" cy="3263504"/>
          </a:xfrm>
        </p:spPr>
        <p:txBody>
          <a:bodyPr>
            <a:noAutofit/>
          </a:bodyPr>
          <a:lstStyle/>
          <a:p>
            <a:pPr marL="0" indent="0">
              <a:buNone/>
            </a:pPr>
            <a:r>
              <a:rPr lang="en-GB" sz="2800" b="1" i="1" dirty="0">
                <a:solidFill>
                  <a:srgbClr val="FF0000"/>
                </a:solidFill>
              </a:rPr>
              <a:t>Mentor’s role</a:t>
            </a:r>
            <a:endParaRPr lang="en-GB" sz="2800" b="1" dirty="0">
              <a:solidFill>
                <a:srgbClr val="FF0000"/>
              </a:solidFill>
            </a:endParaRPr>
          </a:p>
          <a:p>
            <a:pPr lvl="0"/>
            <a:r>
              <a:rPr lang="en-GB" sz="1800" b="1" dirty="0"/>
              <a:t>Active listening – ensuring the mentees agenda is elicited and attended to.</a:t>
            </a:r>
          </a:p>
          <a:p>
            <a:pPr lvl="0"/>
            <a:r>
              <a:rPr lang="en-GB" sz="1800" b="1" dirty="0"/>
              <a:t>Being a critical friend – challenging assumptions and asking the right questions.</a:t>
            </a:r>
          </a:p>
          <a:p>
            <a:pPr lvl="0"/>
            <a:r>
              <a:rPr lang="en-GB" sz="1800" b="1" dirty="0"/>
              <a:t>Encouraging broad reflection – ensuring views are not siloed and the “big picture” is considered.</a:t>
            </a:r>
          </a:p>
          <a:p>
            <a:pPr lvl="0"/>
            <a:r>
              <a:rPr lang="en-GB" sz="1800" b="1" dirty="0"/>
              <a:t>Reframing of challenges – within the reflective process other perspectives should be considered and issues reframed as appropriate.</a:t>
            </a:r>
          </a:p>
          <a:p>
            <a:pPr lvl="0"/>
            <a:r>
              <a:rPr lang="en-GB" sz="1800" b="1" dirty="0"/>
              <a:t>Championing and promoting – where possible/appropriate, networks and contacts can be highlighted.</a:t>
            </a:r>
          </a:p>
          <a:p>
            <a:pPr lvl="0"/>
            <a:r>
              <a:rPr lang="en-GB" sz="1800" b="1" dirty="0"/>
              <a:t>Commitment – to give a small amount of time to attend discussions remotely or face to face and behave professionally at all times.</a:t>
            </a:r>
          </a:p>
          <a:p>
            <a:endParaRPr lang="en-GB" sz="1800" dirty="0"/>
          </a:p>
        </p:txBody>
      </p:sp>
      <p:sp>
        <p:nvSpPr>
          <p:cNvPr id="6" name="Content Placeholder 5"/>
          <p:cNvSpPr>
            <a:spLocks noGrp="1"/>
          </p:cNvSpPr>
          <p:nvPr>
            <p:ph sz="half" idx="2"/>
          </p:nvPr>
        </p:nvSpPr>
        <p:spPr>
          <a:xfrm>
            <a:off x="4687689" y="994172"/>
            <a:ext cx="4202559" cy="3263504"/>
          </a:xfrm>
        </p:spPr>
        <p:txBody>
          <a:bodyPr>
            <a:normAutofit/>
          </a:bodyPr>
          <a:lstStyle/>
          <a:p>
            <a:pPr marL="0" indent="0">
              <a:buNone/>
            </a:pPr>
            <a:r>
              <a:rPr lang="en-GB" sz="2800" b="1" i="1" dirty="0">
                <a:solidFill>
                  <a:srgbClr val="FF0000"/>
                </a:solidFill>
              </a:rPr>
              <a:t>Mentee’s role</a:t>
            </a:r>
            <a:endParaRPr lang="en-GB" sz="2800" b="1" dirty="0">
              <a:solidFill>
                <a:srgbClr val="FF0000"/>
              </a:solidFill>
            </a:endParaRPr>
          </a:p>
          <a:p>
            <a:pPr lvl="0"/>
            <a:r>
              <a:rPr lang="en-GB" sz="2000" b="1" dirty="0"/>
              <a:t>Expectations – the process is not designed to give “the answers” and expectations should be set accordingly.</a:t>
            </a:r>
          </a:p>
          <a:p>
            <a:pPr lvl="0"/>
            <a:r>
              <a:rPr lang="en-GB" sz="2000" b="1" dirty="0"/>
              <a:t>Openness – to new ideas and challenges.</a:t>
            </a:r>
          </a:p>
          <a:p>
            <a:pPr lvl="0"/>
            <a:r>
              <a:rPr lang="en-GB" sz="2000" b="1" dirty="0"/>
              <a:t>Commitment – to attend and shape discussions, and behave professionally at all times.</a:t>
            </a:r>
          </a:p>
          <a:p>
            <a:endParaRPr lang="en-GB" sz="2000" dirty="0"/>
          </a:p>
          <a:p>
            <a:endParaRPr lang="en-GB" sz="2000" dirty="0"/>
          </a:p>
          <a:p>
            <a:endParaRPr lang="en-GB" sz="2000" dirty="0"/>
          </a:p>
        </p:txBody>
      </p:sp>
    </p:spTree>
    <p:extLst>
      <p:ext uri="{BB962C8B-B14F-4D97-AF65-F5344CB8AC3E}">
        <p14:creationId xmlns:p14="http://schemas.microsoft.com/office/powerpoint/2010/main" val="2005174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latin typeface="+mn-lt"/>
              </a:rPr>
              <a:t>Why undertake peer observation?</a:t>
            </a:r>
          </a:p>
        </p:txBody>
      </p:sp>
      <p:sp>
        <p:nvSpPr>
          <p:cNvPr id="3" name="Content Placeholder 2"/>
          <p:cNvSpPr>
            <a:spLocks noGrp="1"/>
          </p:cNvSpPr>
          <p:nvPr>
            <p:ph idx="1"/>
          </p:nvPr>
        </p:nvSpPr>
        <p:spPr>
          <a:xfrm>
            <a:off x="468313" y="836712"/>
            <a:ext cx="8229600" cy="5365651"/>
          </a:xfrm>
        </p:spPr>
        <p:txBody>
          <a:bodyPr/>
          <a:lstStyle/>
          <a:p>
            <a:pPr>
              <a:lnSpc>
                <a:spcPct val="100000"/>
              </a:lnSpc>
              <a:buNone/>
            </a:pPr>
            <a:r>
              <a:rPr lang="en-GB" sz="2000" dirty="0"/>
              <a:t>“I have always found peer observation of teaching invaluable. I have learned a lot from watching other colleagues teaching. Consequently, I am able to be a better teacher with improved style of teaching and classroom practice. Likewise, others who had observed my teaching had commented how this experience had helped them. I have been teaching for 28 years and I find each peer observation adding to my teaching skills.” Dr Aru </a:t>
            </a:r>
            <a:r>
              <a:rPr lang="en-GB" sz="2000" dirty="0" err="1"/>
              <a:t>Narayanasamy</a:t>
            </a:r>
            <a:r>
              <a:rPr lang="en-GB" sz="2000" dirty="0"/>
              <a:t>, National Teaching Fellow (NTF), Associate Professor, University of Nottingham.</a:t>
            </a:r>
          </a:p>
          <a:p>
            <a:pPr>
              <a:lnSpc>
                <a:spcPct val="100000"/>
              </a:lnSpc>
              <a:buNone/>
            </a:pPr>
            <a:r>
              <a:rPr lang="en-GB" sz="2000" dirty="0"/>
              <a:t>“The reward for me is the discovery of new approaches and constructive feedback on what I think I am doing. We think we are self aware but you can’t replace the reality of other people’s observation. What a learning experience.” David Gibson, NTF, Enterprise Education, Queen’s University Belfast.</a:t>
            </a:r>
          </a:p>
          <a:p>
            <a:pPr>
              <a:lnSpc>
                <a:spcPct val="100000"/>
              </a:lnSpc>
              <a:buNone/>
            </a:pPr>
            <a:r>
              <a:rPr lang="en-GB" sz="2000" dirty="0"/>
              <a:t>“I enjoy receiving valuable feedback as it is in a supportive and constructive manner. It's great to see my teaching from another peer's perspective, linking this with student feedback makes it a much more robust review of my own teaching.” </a:t>
            </a:r>
            <a:r>
              <a:rPr lang="en-GB" sz="2000" dirty="0" err="1"/>
              <a:t>Sunita</a:t>
            </a:r>
            <a:r>
              <a:rPr lang="en-GB" sz="2000" dirty="0"/>
              <a:t> Morris, Leeds Met Teacher Fellow.</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C0BCBD0-167C-4346-8849-EBE55EB5CFA3}"/>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50765" y="159657"/>
            <a:ext cx="8832658" cy="6531429"/>
          </a:xfrm>
          <a:prstGeom prst="rect">
            <a:avLst/>
          </a:prstGeom>
        </p:spPr>
      </p:pic>
      <p:sp>
        <p:nvSpPr>
          <p:cNvPr id="4" name="TextBox 3">
            <a:extLst>
              <a:ext uri="{FF2B5EF4-FFF2-40B4-BE49-F238E27FC236}">
                <a16:creationId xmlns:a16="http://schemas.microsoft.com/office/drawing/2014/main" id="{2195F9E7-A004-47F9-A189-866A1EEDEC8B}"/>
              </a:ext>
            </a:extLst>
          </p:cNvPr>
          <p:cNvSpPr txBox="1"/>
          <p:nvPr/>
        </p:nvSpPr>
        <p:spPr>
          <a:xfrm>
            <a:off x="417283" y="798286"/>
            <a:ext cx="3080659" cy="584775"/>
          </a:xfrm>
          <a:prstGeom prst="rect">
            <a:avLst/>
          </a:prstGeom>
          <a:noFill/>
        </p:spPr>
        <p:txBody>
          <a:bodyPr wrap="square" rtlCol="0">
            <a:spAutoFit/>
          </a:bodyPr>
          <a:lstStyle/>
          <a:p>
            <a:r>
              <a:rPr lang="en-GB" sz="3200" b="1" dirty="0">
                <a:solidFill>
                  <a:schemeClr val="tx2">
                    <a:lumMod val="60000"/>
                    <a:lumOff val="40000"/>
                  </a:schemeClr>
                </a:solidFill>
              </a:rPr>
              <a:t>John Cowan</a:t>
            </a:r>
          </a:p>
        </p:txBody>
      </p:sp>
    </p:spTree>
    <p:extLst>
      <p:ext uri="{BB962C8B-B14F-4D97-AF65-F5344CB8AC3E}">
        <p14:creationId xmlns:p14="http://schemas.microsoft.com/office/powerpoint/2010/main" val="35968423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Why is peer review so beneficial? The purposes of peer review include:</a:t>
            </a:r>
          </a:p>
        </p:txBody>
      </p:sp>
      <p:sp>
        <p:nvSpPr>
          <p:cNvPr id="3" name="Content Placeholder 2"/>
          <p:cNvSpPr>
            <a:spLocks noGrp="1"/>
          </p:cNvSpPr>
          <p:nvPr>
            <p:ph idx="1"/>
          </p:nvPr>
        </p:nvSpPr>
        <p:spPr>
          <a:xfrm>
            <a:off x="251520" y="1196752"/>
            <a:ext cx="8784976" cy="5005611"/>
          </a:xfrm>
        </p:spPr>
        <p:txBody>
          <a:bodyPr/>
          <a:lstStyle/>
          <a:p>
            <a:pPr>
              <a:lnSpc>
                <a:spcPct val="100000"/>
              </a:lnSpc>
            </a:pPr>
            <a:r>
              <a:rPr lang="en-GB" sz="2000" dirty="0"/>
              <a:t>providing us with opportunities, both through observing and being observed in teaching sessions, to reflect on and review our teaching skills with the assistance of our colleagues</a:t>
            </a:r>
          </a:p>
          <a:p>
            <a:pPr>
              <a:lnSpc>
                <a:spcPct val="100000"/>
              </a:lnSpc>
            </a:pPr>
            <a:r>
              <a:rPr lang="en-GB" sz="2000" dirty="0"/>
              <a:t>identifying good practice, and needs which we can address, to ensure our ongoing personal and professional development</a:t>
            </a:r>
          </a:p>
          <a:p>
            <a:pPr>
              <a:lnSpc>
                <a:spcPct val="100000"/>
              </a:lnSpc>
            </a:pPr>
            <a:r>
              <a:rPr lang="en-GB" sz="2000" dirty="0"/>
              <a:t>helping us to continue to learn from each other, towards developing shared understandings of best practices in assessment, learning and teaching</a:t>
            </a:r>
          </a:p>
          <a:p>
            <a:pPr>
              <a:lnSpc>
                <a:spcPct val="100000"/>
              </a:lnSpc>
            </a:pPr>
            <a:r>
              <a:rPr lang="en-GB" sz="2000" dirty="0"/>
              <a:t>giving us continuing opportunities to observe students as they learn in colleagues’ teaching sessions, and reflect on how we can enhance their learning in our own sessions</a:t>
            </a:r>
          </a:p>
          <a:p>
            <a:pPr>
              <a:lnSpc>
                <a:spcPct val="100000"/>
              </a:lnSpc>
            </a:pPr>
            <a:r>
              <a:rPr lang="en-GB" sz="2000" dirty="0"/>
              <a:t>allowing us to gain from mutually beneficial learning experiences through the processes of observing colleagues and being observed ourselves</a:t>
            </a:r>
          </a:p>
          <a:p>
            <a:pPr>
              <a:lnSpc>
                <a:spcPct val="100000"/>
              </a:lnSpc>
            </a:pPr>
            <a:r>
              <a:rPr lang="en-GB" sz="2000" dirty="0"/>
              <a:t>helping us to learn new tricks from one another (old colleagues learn much from new staff and they in turn can teach new colleagues old tricks!)</a:t>
            </a:r>
          </a:p>
          <a:p>
            <a:pPr>
              <a:lnSpc>
                <a:spcPct val="100000"/>
              </a:lnSpc>
            </a:pPr>
            <a:r>
              <a:rPr lang="en-GB" sz="2000" dirty="0"/>
              <a:t>identifying generic development needs, to feed into ongoing and future staff development activities.</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Several useful things emerge from peer review, including the following:</a:t>
            </a:r>
          </a:p>
        </p:txBody>
      </p:sp>
      <p:sp>
        <p:nvSpPr>
          <p:cNvPr id="3" name="Content Placeholder 2"/>
          <p:cNvSpPr>
            <a:spLocks noGrp="1"/>
          </p:cNvSpPr>
          <p:nvPr>
            <p:ph idx="1"/>
          </p:nvPr>
        </p:nvSpPr>
        <p:spPr>
          <a:xfrm>
            <a:off x="468313" y="1268760"/>
            <a:ext cx="8229600" cy="493360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a:t>increased confidence of all involved, derived from feedback on being observed and good ideas picked up while observing others’ teaching;</a:t>
            </a:r>
          </a:p>
          <a:p>
            <a:pPr eaLnBrk="1" hangingPunct="1">
              <a:lnSpc>
                <a:spcPct val="100000"/>
              </a:lnSpc>
            </a:pPr>
            <a:r>
              <a:rPr lang="en-GB" sz="2600" dirty="0"/>
              <a:t>identification of good practice, so that it is more easily shared and built upon;</a:t>
            </a:r>
          </a:p>
          <a:p>
            <a:pPr eaLnBrk="1" hangingPunct="1">
              <a:lnSpc>
                <a:spcPct val="100000"/>
              </a:lnSpc>
            </a:pPr>
            <a:r>
              <a:rPr lang="en-GB" sz="2600" dirty="0"/>
              <a:t>identification of commonly experienced problems and needs, so that these can be made the basis of staff development opportunities; </a:t>
            </a:r>
          </a:p>
          <a:p>
            <a:pPr eaLnBrk="1" hangingPunct="1">
              <a:lnSpc>
                <a:spcPct val="100000"/>
              </a:lnSpc>
            </a:pPr>
            <a:r>
              <a:rPr lang="en-GB" sz="2600" dirty="0"/>
              <a:t>Opportunities for focused ‘learning conversations’ between observed and observers, mutually helping both parties to continue to develop professional skills relating to teaching and learning.</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What can you gain from being an observer?</a:t>
            </a:r>
          </a:p>
        </p:txBody>
      </p:sp>
      <p:sp>
        <p:nvSpPr>
          <p:cNvPr id="3" name="Content Placeholder 2"/>
          <p:cNvSpPr>
            <a:spLocks noGrp="1"/>
          </p:cNvSpPr>
          <p:nvPr>
            <p:ph idx="1"/>
          </p:nvPr>
        </p:nvSpPr>
        <p:spPr>
          <a:xfrm>
            <a:off x="468313" y="1285860"/>
            <a:ext cx="8229600" cy="4916503"/>
          </a:xfrm>
        </p:spPr>
        <p:txBody>
          <a:bodyPr/>
          <a:lstStyle/>
          <a:p>
            <a:pPr>
              <a:lnSpc>
                <a:spcPct val="100000"/>
              </a:lnSpc>
            </a:pPr>
            <a:r>
              <a:rPr lang="en-GB" sz="2000" dirty="0"/>
              <a:t>You see colleagues doing things that you can emulate;</a:t>
            </a:r>
          </a:p>
          <a:p>
            <a:pPr>
              <a:lnSpc>
                <a:spcPct val="100000"/>
              </a:lnSpc>
            </a:pPr>
            <a:r>
              <a:rPr lang="en-GB" sz="2000" dirty="0"/>
              <a:t>You may learn much from watching others use learning technologies, conferencing software or equipment unfamiliar to you;</a:t>
            </a:r>
          </a:p>
          <a:p>
            <a:pPr>
              <a:lnSpc>
                <a:spcPct val="100000"/>
              </a:lnSpc>
            </a:pPr>
            <a:r>
              <a:rPr lang="en-GB" sz="2000" dirty="0"/>
              <a:t>You see other ways of going about teaching;</a:t>
            </a:r>
          </a:p>
          <a:p>
            <a:pPr>
              <a:lnSpc>
                <a:spcPct val="100000"/>
              </a:lnSpc>
            </a:pPr>
            <a:r>
              <a:rPr lang="en-GB" sz="2000" dirty="0"/>
              <a:t>You can feel you are supporting new colleagues by watching</a:t>
            </a:r>
          </a:p>
          <a:p>
            <a:pPr>
              <a:lnSpc>
                <a:spcPct val="100000"/>
              </a:lnSpc>
              <a:buNone/>
            </a:pPr>
            <a:r>
              <a:rPr lang="en-GB" sz="2000" dirty="0"/>
              <a:t>	them teach;</a:t>
            </a:r>
          </a:p>
          <a:p>
            <a:pPr>
              <a:lnSpc>
                <a:spcPct val="100000"/>
              </a:lnSpc>
            </a:pPr>
            <a:r>
              <a:rPr lang="en-GB" sz="2000" dirty="0"/>
              <a:t>You get time out to watch and reflect;</a:t>
            </a:r>
          </a:p>
          <a:p>
            <a:pPr>
              <a:lnSpc>
                <a:spcPct val="100000"/>
              </a:lnSpc>
            </a:pPr>
            <a:r>
              <a:rPr lang="en-GB" sz="2000" dirty="0"/>
              <a:t>You can learn from how people do things in completely different disciplines;</a:t>
            </a:r>
          </a:p>
          <a:p>
            <a:pPr>
              <a:lnSpc>
                <a:spcPct val="100000"/>
              </a:lnSpc>
            </a:pPr>
            <a:r>
              <a:rPr lang="en-GB" sz="2000" dirty="0"/>
              <a:t>You may see things to avoid doing yourself! </a:t>
            </a:r>
          </a:p>
          <a:p>
            <a:pPr>
              <a:lnSpc>
                <a:spcPct val="100000"/>
              </a:lnSpc>
            </a:pPr>
            <a:r>
              <a:rPr lang="en-GB" sz="2000" dirty="0"/>
              <a:t>You get the luxury of holding a ‘learning conversation’ with your colleague about teaching and learning.</a:t>
            </a:r>
          </a:p>
          <a:p>
            <a:pPr>
              <a:lnSpc>
                <a:spcPct val="100000"/>
              </a:lnSpc>
            </a:pPr>
            <a:r>
              <a:rPr lang="en-GB" sz="2000" dirty="0"/>
              <a:t>The process of giving feedback to colleagues on their teaching helps you become more receptive to feedback on your own teaching.</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Eight stages of dialogic peer observation</a:t>
            </a:r>
          </a:p>
        </p:txBody>
      </p:sp>
      <p:sp>
        <p:nvSpPr>
          <p:cNvPr id="3" name="Content Placeholder 2"/>
          <p:cNvSpPr>
            <a:spLocks noGrp="1"/>
          </p:cNvSpPr>
          <p:nvPr>
            <p:ph idx="1"/>
          </p:nvPr>
        </p:nvSpPr>
        <p:spPr>
          <a:xfrm>
            <a:off x="468313" y="1268760"/>
            <a:ext cx="8229600" cy="4933603"/>
          </a:xfrm>
        </p:spPr>
        <p:txBody>
          <a:bodyPr/>
          <a:lstStyle/>
          <a:p>
            <a:pPr marL="514350" indent="-514350">
              <a:lnSpc>
                <a:spcPct val="100000"/>
              </a:lnSpc>
              <a:buSzPct val="100000"/>
              <a:buFont typeface="+mj-lt"/>
              <a:buAutoNum type="arabicPeriod"/>
            </a:pPr>
            <a:r>
              <a:rPr lang="en-GB" sz="2000" dirty="0"/>
              <a:t>Seek out partners for observation who, like you are interested in trying it out;</a:t>
            </a:r>
          </a:p>
          <a:p>
            <a:pPr marL="514350" indent="-514350">
              <a:lnSpc>
                <a:spcPct val="100000"/>
              </a:lnSpc>
              <a:buSzPct val="100000"/>
              <a:buFont typeface="+mj-lt"/>
              <a:buAutoNum type="arabicPeriod"/>
            </a:pPr>
            <a:r>
              <a:rPr lang="en-GB" sz="2000" dirty="0"/>
              <a:t>Discuss the kind of approach you wish to take and the extent to which your aim is to be developmental:</a:t>
            </a:r>
          </a:p>
          <a:p>
            <a:pPr marL="514350" indent="-514350">
              <a:lnSpc>
                <a:spcPct val="100000"/>
              </a:lnSpc>
              <a:buSzPct val="100000"/>
              <a:buFont typeface="+mj-lt"/>
              <a:buAutoNum type="arabicPeriod"/>
            </a:pPr>
            <a:r>
              <a:rPr lang="en-GB" sz="2000" dirty="0"/>
              <a:t>Discuss the ground rules for your observation and agree what kind of records you will keep;</a:t>
            </a:r>
          </a:p>
          <a:p>
            <a:pPr marL="514350" indent="-514350">
              <a:lnSpc>
                <a:spcPct val="100000"/>
              </a:lnSpc>
              <a:buSzPct val="100000"/>
              <a:buFont typeface="+mj-lt"/>
              <a:buAutoNum type="arabicPeriod"/>
            </a:pPr>
            <a:r>
              <a:rPr lang="en-GB" sz="2000" dirty="0"/>
              <a:t>Make up a schedule for who will observe whom when;</a:t>
            </a:r>
          </a:p>
          <a:p>
            <a:pPr marL="514350" indent="-514350">
              <a:lnSpc>
                <a:spcPct val="100000"/>
              </a:lnSpc>
              <a:buSzPct val="100000"/>
              <a:buFont typeface="+mj-lt"/>
              <a:buAutoNum type="arabicPeriod"/>
            </a:pPr>
            <a:r>
              <a:rPr lang="en-GB" sz="2000" dirty="0"/>
              <a:t>Hold paired pre-observation meetings where you clarify particular objectives</a:t>
            </a:r>
          </a:p>
          <a:p>
            <a:pPr marL="514350" indent="-514350">
              <a:lnSpc>
                <a:spcPct val="100000"/>
              </a:lnSpc>
              <a:buSzPct val="100000"/>
              <a:buFont typeface="+mj-lt"/>
              <a:buAutoNum type="arabicPeriod"/>
            </a:pPr>
            <a:r>
              <a:rPr lang="en-GB" sz="2000" dirty="0"/>
              <a:t>Undertake the peer observations;</a:t>
            </a:r>
          </a:p>
          <a:p>
            <a:pPr marL="514350" indent="-514350">
              <a:lnSpc>
                <a:spcPct val="100000"/>
              </a:lnSpc>
              <a:buSzPct val="100000"/>
              <a:buFont typeface="+mj-lt"/>
              <a:buAutoNum type="arabicPeriod"/>
            </a:pPr>
            <a:r>
              <a:rPr lang="en-GB" sz="2000" dirty="0"/>
              <a:t>Hold paired debriefing discussion sessions;</a:t>
            </a:r>
          </a:p>
          <a:p>
            <a:pPr marL="514350" indent="-514350">
              <a:lnSpc>
                <a:spcPct val="100000"/>
              </a:lnSpc>
              <a:buSzPct val="100000"/>
              <a:buFont typeface="+mj-lt"/>
              <a:buAutoNum type="arabicPeriod"/>
            </a:pPr>
            <a:r>
              <a:rPr lang="en-GB" sz="2000" dirty="0"/>
              <a:t>Convene a meeting after all the observations have been undertaken at which you collectively discuss arising issues</a:t>
            </a:r>
          </a:p>
          <a:p>
            <a:pPr marL="514350" indent="-514350">
              <a:lnSpc>
                <a:spcPct val="100000"/>
              </a:lnSpc>
              <a:buSzPct val="100000"/>
              <a:buFont typeface="+mj-lt"/>
              <a:buAutoNum type="arabicPeriod"/>
            </a:pPr>
            <a:endParaRPr lang="en-GB" sz="24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latin typeface="+mn-lt"/>
              </a:rPr>
              <a:t>What kinds of prompts can you use during observations?</a:t>
            </a:r>
          </a:p>
        </p:txBody>
      </p:sp>
      <p:sp>
        <p:nvSpPr>
          <p:cNvPr id="3" name="Content Placeholder 2"/>
          <p:cNvSpPr>
            <a:spLocks noGrp="1"/>
          </p:cNvSpPr>
          <p:nvPr>
            <p:ph idx="1"/>
          </p:nvPr>
        </p:nvSpPr>
        <p:spPr/>
        <p:txBody>
          <a:bodyPr/>
          <a:lstStyle/>
          <a:p>
            <a:pPr>
              <a:lnSpc>
                <a:spcPct val="100000"/>
              </a:lnSpc>
            </a:pPr>
            <a:r>
              <a:rPr lang="en-GB" sz="2400" dirty="0"/>
              <a:t>Strengths </a:t>
            </a:r>
          </a:p>
          <a:p>
            <a:pPr>
              <a:lnSpc>
                <a:spcPct val="100000"/>
              </a:lnSpc>
            </a:pPr>
            <a:r>
              <a:rPr lang="en-GB" sz="2400" dirty="0"/>
              <a:t>Areas for development</a:t>
            </a:r>
          </a:p>
          <a:p>
            <a:pPr>
              <a:lnSpc>
                <a:spcPct val="100000"/>
              </a:lnSpc>
            </a:pPr>
            <a:r>
              <a:rPr lang="en-GB" sz="2400" dirty="0"/>
              <a:t>Clarity of objectives/intended learning outcomes</a:t>
            </a:r>
          </a:p>
          <a:p>
            <a:pPr>
              <a:lnSpc>
                <a:spcPct val="100000"/>
              </a:lnSpc>
            </a:pPr>
            <a:r>
              <a:rPr lang="en-GB" sz="2400" dirty="0"/>
              <a:t>Planning and organisation</a:t>
            </a:r>
          </a:p>
          <a:p>
            <a:pPr>
              <a:lnSpc>
                <a:spcPct val="100000"/>
              </a:lnSpc>
            </a:pPr>
            <a:r>
              <a:rPr lang="en-GB" sz="2400" dirty="0"/>
              <a:t>Methods/approach</a:t>
            </a:r>
          </a:p>
          <a:p>
            <a:pPr>
              <a:lnSpc>
                <a:spcPct val="100000"/>
              </a:lnSpc>
            </a:pPr>
            <a:r>
              <a:rPr lang="en-GB" sz="2400" dirty="0"/>
              <a:t>Delivery and pace</a:t>
            </a:r>
          </a:p>
          <a:p>
            <a:pPr>
              <a:lnSpc>
                <a:spcPct val="100000"/>
              </a:lnSpc>
            </a:pPr>
            <a:r>
              <a:rPr lang="en-GB" sz="2400" dirty="0"/>
              <a:t>Content (currency, accuracy, relevance, use of examples, level, match to student needs)</a:t>
            </a:r>
          </a:p>
          <a:p>
            <a:pPr>
              <a:lnSpc>
                <a:spcPct val="100000"/>
              </a:lnSpc>
            </a:pPr>
            <a:r>
              <a:rPr lang="en-GB" sz="2400" dirty="0"/>
              <a:t>Student participation</a:t>
            </a:r>
          </a:p>
          <a:p>
            <a:pPr>
              <a:lnSpc>
                <a:spcPct val="100000"/>
              </a:lnSpc>
            </a:pPr>
            <a:r>
              <a:rPr lang="en-GB" sz="2400" dirty="0"/>
              <a:t>Use of the learning environment and learning resources</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latin typeface="+mn-lt"/>
              </a:rPr>
              <a:t>The purpose of the meeting held after the observation</a:t>
            </a:r>
          </a:p>
        </p:txBody>
      </p:sp>
      <p:sp>
        <p:nvSpPr>
          <p:cNvPr id="3" name="Content Placeholder 2"/>
          <p:cNvSpPr>
            <a:spLocks noGrp="1"/>
          </p:cNvSpPr>
          <p:nvPr>
            <p:ph idx="1"/>
          </p:nvPr>
        </p:nvSpPr>
        <p:spPr>
          <a:xfrm>
            <a:off x="468313" y="1196752"/>
            <a:ext cx="8229600" cy="5005611"/>
          </a:xfrm>
        </p:spPr>
        <p:txBody>
          <a:bodyPr/>
          <a:lstStyle/>
          <a:p>
            <a:pPr>
              <a:lnSpc>
                <a:spcPct val="100000"/>
              </a:lnSpc>
              <a:buSzPct val="100000"/>
              <a:buFont typeface="+mj-lt"/>
              <a:buAutoNum type="arabicPeriod"/>
            </a:pPr>
            <a:r>
              <a:rPr lang="en-GB" sz="2400" dirty="0"/>
              <a:t>To allow you to gain feedback from your observer;</a:t>
            </a:r>
          </a:p>
          <a:p>
            <a:pPr>
              <a:lnSpc>
                <a:spcPct val="100000"/>
              </a:lnSpc>
              <a:buSzPct val="100000"/>
              <a:buFont typeface="+mj-lt"/>
              <a:buAutoNum type="arabicPeriod"/>
            </a:pPr>
            <a:r>
              <a:rPr lang="en-GB" sz="2400" dirty="0"/>
              <a:t>To allow you to receive your observer’s notes, and store them or your own information and use;</a:t>
            </a:r>
          </a:p>
          <a:p>
            <a:pPr>
              <a:lnSpc>
                <a:spcPct val="100000"/>
              </a:lnSpc>
              <a:buSzPct val="100000"/>
              <a:buFont typeface="+mj-lt"/>
              <a:buAutoNum type="arabicPeriod"/>
            </a:pPr>
            <a:r>
              <a:rPr lang="en-GB" sz="2400" dirty="0"/>
              <a:t>To allow your observer to explain things included in these notes;</a:t>
            </a:r>
          </a:p>
          <a:p>
            <a:pPr>
              <a:lnSpc>
                <a:spcPct val="100000"/>
              </a:lnSpc>
              <a:buSzPct val="100000"/>
              <a:buFont typeface="+mj-lt"/>
              <a:buAutoNum type="arabicPeriod"/>
            </a:pPr>
            <a:r>
              <a:rPr lang="en-GB" sz="2400" dirty="0"/>
              <a:t>To allow you to explain to your observer any things that need elaboration;</a:t>
            </a:r>
          </a:p>
          <a:p>
            <a:pPr>
              <a:lnSpc>
                <a:spcPct val="100000"/>
              </a:lnSpc>
              <a:buSzPct val="100000"/>
              <a:buFont typeface="+mj-lt"/>
              <a:buAutoNum type="arabicPeriod"/>
            </a:pPr>
            <a:r>
              <a:rPr lang="en-GB" sz="2400" dirty="0"/>
              <a:t>To discuss any action points you may wish to take.</a:t>
            </a:r>
          </a:p>
          <a:p>
            <a:pPr>
              <a:lnSpc>
                <a:spcPct val="100000"/>
              </a:lnSpc>
              <a:buSzPct val="100000"/>
              <a:buFont typeface="+mj-lt"/>
              <a:buAutoNum type="arabicPeriod"/>
            </a:pPr>
            <a:endParaRPr lang="en-GB" sz="1200" dirty="0"/>
          </a:p>
          <a:p>
            <a:pPr marL="0" indent="0">
              <a:lnSpc>
                <a:spcPct val="100000"/>
              </a:lnSpc>
              <a:buSzPct val="100000"/>
              <a:buNone/>
            </a:pPr>
            <a:r>
              <a:rPr lang="en-GB" sz="2000" dirty="0"/>
              <a:t>“Make sure you have a debrief as soon as possible after the session and get the observed colleague to do most of the talking. If they wait for you to give them a ‘ruling’ on how ‘good’ the session was, take the initiative and say ‘How did you think that went? What were the best bits about it?’” Sue Smith, Leeds Met Teacher Fellow.</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Peer observation can be problematic if:</a:t>
            </a:r>
          </a:p>
        </p:txBody>
      </p:sp>
      <p:sp>
        <p:nvSpPr>
          <p:cNvPr id="3" name="Content Placeholder 2"/>
          <p:cNvSpPr>
            <a:spLocks noGrp="1"/>
          </p:cNvSpPr>
          <p:nvPr>
            <p:ph idx="1"/>
          </p:nvPr>
        </p:nvSpPr>
        <p:spPr/>
        <p:txBody>
          <a:bodyPr/>
          <a:lstStyle/>
          <a:p>
            <a:pPr>
              <a:lnSpc>
                <a:spcPct val="100000"/>
              </a:lnSpc>
            </a:pPr>
            <a:r>
              <a:rPr lang="en-GB" dirty="0"/>
              <a:t>The process is undertaken in ways that make observer and </a:t>
            </a:r>
            <a:r>
              <a:rPr lang="en-GB" dirty="0" err="1"/>
              <a:t>observee</a:t>
            </a:r>
            <a:r>
              <a:rPr lang="en-GB" dirty="0"/>
              <a:t> uncomfortable or nervous;</a:t>
            </a:r>
          </a:p>
          <a:p>
            <a:pPr>
              <a:lnSpc>
                <a:spcPct val="100000"/>
              </a:lnSpc>
            </a:pPr>
            <a:r>
              <a:rPr lang="en-GB" dirty="0"/>
              <a:t>Ground rules are not clarified in advance and expectations are mismatched;</a:t>
            </a:r>
          </a:p>
          <a:p>
            <a:pPr>
              <a:lnSpc>
                <a:spcPct val="100000"/>
              </a:lnSpc>
            </a:pPr>
            <a:r>
              <a:rPr lang="en-GB" dirty="0"/>
              <a:t>Hierarchical differences lead to an inspectorial model being adopted; </a:t>
            </a:r>
          </a:p>
          <a:p>
            <a:pPr>
              <a:lnSpc>
                <a:spcPct val="100000"/>
              </a:lnSpc>
            </a:pPr>
            <a:r>
              <a:rPr lang="en-GB" dirty="0"/>
              <a:t>Feedback is not given positively and supportively;</a:t>
            </a:r>
          </a:p>
          <a:p>
            <a:pPr>
              <a:lnSpc>
                <a:spcPct val="100000"/>
              </a:lnSpc>
            </a:pPr>
            <a:r>
              <a:rPr lang="en-GB" dirty="0"/>
              <a:t>Colleagues undertake peer observations under duress and then self-sabotage.</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What kinds of ground rules might you adopt?</a:t>
            </a:r>
          </a:p>
        </p:txBody>
      </p:sp>
      <p:sp>
        <p:nvSpPr>
          <p:cNvPr id="3" name="Content Placeholder 2"/>
          <p:cNvSpPr>
            <a:spLocks noGrp="1"/>
          </p:cNvSpPr>
          <p:nvPr>
            <p:ph idx="1"/>
          </p:nvPr>
        </p:nvSpPr>
        <p:spPr>
          <a:xfrm>
            <a:off x="468313" y="1196752"/>
            <a:ext cx="8229600" cy="5005611"/>
          </a:xfrm>
        </p:spPr>
        <p:txBody>
          <a:bodyPr/>
          <a:lstStyle/>
          <a:p>
            <a:pPr>
              <a:lnSpc>
                <a:spcPct val="100000"/>
              </a:lnSpc>
            </a:pPr>
            <a:r>
              <a:rPr lang="en-GB" sz="2200" dirty="0">
                <a:solidFill>
                  <a:schemeClr val="tx2">
                    <a:lumMod val="60000"/>
                    <a:lumOff val="40000"/>
                  </a:schemeClr>
                </a:solidFill>
              </a:rPr>
              <a:t>Purpose:</a:t>
            </a:r>
            <a:r>
              <a:rPr lang="en-GB" sz="2200" dirty="0"/>
              <a:t> “Let’s agree that we will focus on the students’ behaviour” or “I would really like you to observe how I interact with students” or “I would like you to comment on how I ask and answer questions”</a:t>
            </a:r>
          </a:p>
          <a:p>
            <a:pPr>
              <a:lnSpc>
                <a:spcPct val="100000"/>
              </a:lnSpc>
            </a:pPr>
            <a:r>
              <a:rPr lang="en-GB" sz="2200" dirty="0">
                <a:solidFill>
                  <a:schemeClr val="tx2">
                    <a:lumMod val="60000"/>
                    <a:lumOff val="40000"/>
                  </a:schemeClr>
                </a:solidFill>
              </a:rPr>
              <a:t>Confidentiality:</a:t>
            </a:r>
            <a:r>
              <a:rPr lang="en-GB" sz="2200" dirty="0"/>
              <a:t> “The outcomes of our triad are confidential to the three of us” or “We are happy to share our experiences with our wider group of colleagues”</a:t>
            </a:r>
          </a:p>
          <a:p>
            <a:pPr>
              <a:lnSpc>
                <a:spcPct val="100000"/>
              </a:lnSpc>
            </a:pPr>
            <a:r>
              <a:rPr lang="en-GB" sz="2200" dirty="0">
                <a:solidFill>
                  <a:schemeClr val="tx2">
                    <a:lumMod val="60000"/>
                    <a:lumOff val="40000"/>
                  </a:schemeClr>
                </a:solidFill>
              </a:rPr>
              <a:t>Record keeping: </a:t>
            </a:r>
            <a:r>
              <a:rPr lang="en-GB" sz="2200" dirty="0"/>
              <a:t>“Let’s keep detailed notes to which we can refer back next year” or “Let’s keep on record only the summaries of outcomes”</a:t>
            </a:r>
          </a:p>
          <a:p>
            <a:pPr>
              <a:lnSpc>
                <a:spcPct val="100000"/>
              </a:lnSpc>
            </a:pPr>
            <a:r>
              <a:rPr lang="en-GB" sz="2200" dirty="0">
                <a:solidFill>
                  <a:schemeClr val="tx2">
                    <a:lumMod val="60000"/>
                    <a:lumOff val="40000"/>
                  </a:schemeClr>
                </a:solidFill>
              </a:rPr>
              <a:t>Nature of feedback</a:t>
            </a:r>
            <a:r>
              <a:rPr lang="en-GB" sz="2200" dirty="0"/>
              <a:t>: “I’m new to teaching so would welcome gentle feedback about what I could do better” or “I’ve taught for years and would welcome robust comments”</a:t>
            </a:r>
          </a:p>
          <a:p>
            <a:pPr>
              <a:lnSpc>
                <a:spcPct val="100000"/>
              </a:lnSpc>
            </a:pPr>
            <a:r>
              <a:rPr lang="en-GB" sz="2200" dirty="0">
                <a:solidFill>
                  <a:schemeClr val="tx2">
                    <a:lumMod val="60000"/>
                    <a:lumOff val="40000"/>
                  </a:schemeClr>
                </a:solidFill>
              </a:rPr>
              <a:t>Mutuality</a:t>
            </a:r>
            <a:r>
              <a:rPr lang="en-GB" sz="2200" dirty="0"/>
              <a:t>: “Let’s only undertake observations with people who are prepared both to observe and be observed”</a:t>
            </a:r>
          </a:p>
          <a:p>
            <a:pPr>
              <a:lnSpc>
                <a:spcPct val="100000"/>
              </a:lnSpc>
            </a:pPr>
            <a:endParaRPr lang="en-GB" sz="22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Explain to your students what is going on during observations. Tell them:</a:t>
            </a:r>
          </a:p>
        </p:txBody>
      </p:sp>
      <p:sp>
        <p:nvSpPr>
          <p:cNvPr id="3" name="Content Placeholder 2"/>
          <p:cNvSpPr>
            <a:spLocks noGrp="1"/>
          </p:cNvSpPr>
          <p:nvPr>
            <p:ph idx="1"/>
          </p:nvPr>
        </p:nvSpPr>
        <p:spPr/>
        <p:txBody>
          <a:bodyPr/>
          <a:lstStyle/>
          <a:p>
            <a:pPr>
              <a:lnSpc>
                <a:spcPct val="100000"/>
              </a:lnSpc>
            </a:pPr>
            <a:r>
              <a:rPr lang="en-GB" sz="2600" dirty="0"/>
              <a:t>that you have indeed got a colleague observing your session;</a:t>
            </a:r>
          </a:p>
          <a:p>
            <a:pPr>
              <a:lnSpc>
                <a:spcPct val="100000"/>
              </a:lnSpc>
            </a:pPr>
            <a:r>
              <a:rPr lang="en-GB" sz="2600" dirty="0"/>
              <a:t>that it is a regular occurrence and that it is good practice for teaching staff to do this from time to time;</a:t>
            </a:r>
          </a:p>
          <a:p>
            <a:pPr>
              <a:lnSpc>
                <a:spcPct val="100000"/>
              </a:lnSpc>
            </a:pPr>
            <a:r>
              <a:rPr lang="en-GB" sz="2600" dirty="0"/>
              <a:t>who the observer is and what the observer will be trying to do;</a:t>
            </a:r>
          </a:p>
          <a:p>
            <a:pPr>
              <a:lnSpc>
                <a:spcPct val="100000"/>
              </a:lnSpc>
            </a:pPr>
            <a:r>
              <a:rPr lang="en-GB" sz="2600" dirty="0"/>
              <a:t>that the observer will primarily be watching what you do – or watching what the students are doing as well, but not in any way judging them.</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DA9BA-23DC-4E70-95DB-8DC6D8435C90}"/>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How can you keep yourself energised and thoughtful: six ideas</a:t>
            </a:r>
          </a:p>
        </p:txBody>
      </p:sp>
      <p:sp>
        <p:nvSpPr>
          <p:cNvPr id="3" name="Content Placeholder 2">
            <a:extLst>
              <a:ext uri="{FF2B5EF4-FFF2-40B4-BE49-F238E27FC236}">
                <a16:creationId xmlns:a16="http://schemas.microsoft.com/office/drawing/2014/main" id="{080F6922-3270-4A75-A8CE-9190B1CDD77F}"/>
              </a:ext>
            </a:extLst>
          </p:cNvPr>
          <p:cNvSpPr>
            <a:spLocks noGrp="1"/>
          </p:cNvSpPr>
          <p:nvPr>
            <p:ph idx="1"/>
          </p:nvPr>
        </p:nvSpPr>
        <p:spPr/>
        <p:txBody>
          <a:bodyPr/>
          <a:lstStyle/>
          <a:p>
            <a:pPr marL="0" lvl="0" indent="0">
              <a:lnSpc>
                <a:spcPct val="100000"/>
              </a:lnSpc>
              <a:spcBef>
                <a:spcPts val="600"/>
              </a:spcBef>
              <a:buNone/>
            </a:pPr>
            <a:r>
              <a:rPr lang="en-US" sz="2400" dirty="0"/>
              <a:t>1. </a:t>
            </a:r>
            <a:r>
              <a:rPr lang="en-US" sz="2400" dirty="0">
                <a:solidFill>
                  <a:srgbClr val="7030A0"/>
                </a:solidFill>
              </a:rPr>
              <a:t>Take calculated risks</a:t>
            </a:r>
            <a:r>
              <a:rPr lang="en-US" sz="2400" dirty="0"/>
              <a:t>: It is often said that for good health that we should exert ourselves sufficiently to be out of breath at least three times a day and should frighten ourselves once a week! Without gambling with students’ futures, are there activities that you can use in your teaching and learning support that you find challenging, that you could try out in your classes to help you see the world of teaching with fresh eyes? If you always start classes in the same way, for example, could you devise a different type of opening? If you always use the same presentation software e.g. PowerPoint, could you use Prezi instead? Or simply use no slides? Work out who in your class might be negatively implicated, think through remediation, and then go for it!</a:t>
            </a:r>
            <a:endParaRPr lang="en-GB" sz="2400" dirty="0"/>
          </a:p>
          <a:p>
            <a:pPr marL="0" lvl="0" indent="0">
              <a:lnSpc>
                <a:spcPct val="100000"/>
              </a:lnSpc>
              <a:spcBef>
                <a:spcPts val="600"/>
              </a:spcBef>
              <a:buNone/>
            </a:pPr>
            <a:endParaRPr lang="en-GB" sz="2400" dirty="0"/>
          </a:p>
          <a:p>
            <a:pPr lvl="0">
              <a:lnSpc>
                <a:spcPct val="100000"/>
              </a:lnSpc>
              <a:spcBef>
                <a:spcPts val="600"/>
              </a:spcBef>
            </a:pPr>
            <a:endParaRPr lang="en-GB" dirty="0"/>
          </a:p>
        </p:txBody>
      </p:sp>
    </p:spTree>
    <p:extLst>
      <p:ext uri="{BB962C8B-B14F-4D97-AF65-F5344CB8AC3E}">
        <p14:creationId xmlns:p14="http://schemas.microsoft.com/office/powerpoint/2010/main" val="50800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a:ext>
            </a:extLst>
          </a:blip>
          <a:srcRect l="55141" t="20676" r="12942" b="14457"/>
          <a:stretch/>
        </p:blipFill>
        <p:spPr>
          <a:xfrm>
            <a:off x="2195736" y="1740"/>
            <a:ext cx="4464496" cy="6796401"/>
          </a:xfrm>
          <a:prstGeom prst="rect">
            <a:avLst/>
          </a:prstGeom>
        </p:spPr>
      </p:pic>
      <p:sp>
        <p:nvSpPr>
          <p:cNvPr id="3" name="TextBox 2">
            <a:extLst>
              <a:ext uri="{FF2B5EF4-FFF2-40B4-BE49-F238E27FC236}">
                <a16:creationId xmlns:a16="http://schemas.microsoft.com/office/drawing/2014/main" id="{8DE78470-B668-4364-986D-34BE75A4A8B1}"/>
              </a:ext>
            </a:extLst>
          </p:cNvPr>
          <p:cNvSpPr txBox="1"/>
          <p:nvPr/>
        </p:nvSpPr>
        <p:spPr>
          <a:xfrm>
            <a:off x="2194700" y="188640"/>
            <a:ext cx="3080659" cy="584775"/>
          </a:xfrm>
          <a:prstGeom prst="rect">
            <a:avLst/>
          </a:prstGeom>
          <a:noFill/>
        </p:spPr>
        <p:txBody>
          <a:bodyPr wrap="square" rtlCol="0">
            <a:spAutoFit/>
          </a:bodyPr>
          <a:lstStyle/>
          <a:p>
            <a:r>
              <a:rPr lang="en-GB" sz="3200" b="1" dirty="0">
                <a:solidFill>
                  <a:schemeClr val="tx2">
                    <a:lumMod val="60000"/>
                    <a:lumOff val="40000"/>
                  </a:schemeClr>
                </a:solidFill>
              </a:rPr>
              <a:t>Peter Knight</a:t>
            </a:r>
          </a:p>
        </p:txBody>
      </p:sp>
    </p:spTree>
    <p:extLst>
      <p:ext uri="{BB962C8B-B14F-4D97-AF65-F5344CB8AC3E}">
        <p14:creationId xmlns:p14="http://schemas.microsoft.com/office/powerpoint/2010/main" val="90108651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59CEE-2162-4A37-94DA-8BEE2C0E1702}"/>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Spring clean and ask a friend</a:t>
            </a:r>
          </a:p>
        </p:txBody>
      </p:sp>
      <p:sp>
        <p:nvSpPr>
          <p:cNvPr id="3" name="Content Placeholder 2">
            <a:extLst>
              <a:ext uri="{FF2B5EF4-FFF2-40B4-BE49-F238E27FC236}">
                <a16:creationId xmlns:a16="http://schemas.microsoft.com/office/drawing/2014/main" id="{A152319D-C626-4B63-9F66-962C22B74C25}"/>
              </a:ext>
            </a:extLst>
          </p:cNvPr>
          <p:cNvSpPr>
            <a:spLocks noGrp="1"/>
          </p:cNvSpPr>
          <p:nvPr>
            <p:ph idx="1"/>
          </p:nvPr>
        </p:nvSpPr>
        <p:spPr>
          <a:xfrm>
            <a:off x="457200" y="1052736"/>
            <a:ext cx="8229600" cy="4789488"/>
          </a:xfrm>
        </p:spPr>
        <p:txBody>
          <a:bodyPr/>
          <a:lstStyle/>
          <a:p>
            <a:pPr marL="0" lvl="0" indent="0">
              <a:lnSpc>
                <a:spcPct val="100000"/>
              </a:lnSpc>
              <a:buNone/>
            </a:pPr>
            <a:r>
              <a:rPr lang="en-GB" dirty="0"/>
              <a:t>2. </a:t>
            </a:r>
            <a:r>
              <a:rPr lang="en-US" sz="2400" dirty="0">
                <a:solidFill>
                  <a:srgbClr val="7030A0"/>
                </a:solidFill>
              </a:rPr>
              <a:t>Do a spring clean</a:t>
            </a:r>
            <a:r>
              <a:rPr lang="en-US" sz="2400" dirty="0"/>
              <a:t>: at least annually, rigorously review your curriculum offer and be particularly assiduous in following the contemporary trend of ‘decluttering’, that is stripping out elements that no longer serve a useful purpose and making way for fresh new activities and approaches.</a:t>
            </a:r>
            <a:endParaRPr lang="en-GB" sz="2400" dirty="0"/>
          </a:p>
          <a:p>
            <a:pPr marL="0" lvl="0" indent="0">
              <a:lnSpc>
                <a:spcPct val="100000"/>
              </a:lnSpc>
              <a:buNone/>
            </a:pPr>
            <a:r>
              <a:rPr lang="en-US" sz="2400" dirty="0"/>
              <a:t>3. </a:t>
            </a:r>
            <a:r>
              <a:rPr lang="en-US" sz="2400" dirty="0">
                <a:solidFill>
                  <a:srgbClr val="7030A0"/>
                </a:solidFill>
              </a:rPr>
              <a:t>Ask a friend: </a:t>
            </a:r>
            <a:r>
              <a:rPr lang="en-US" sz="2400" dirty="0"/>
              <a:t>Among your close colleagues, find someone who is amenable to undertaking a paired activity where you ask each other searching questions, not just about the ‘What’ of your teaching, but also the ‘So what’ (impact) and the ‘Then what’(outcomes) as well as the ‘What else?’ (future directions). A trusted friend who knows you well is likely to help you interrogate your practice thoroughly while at the same time help you keep a sense of proportion by recognizing which aspects of your work you do really well.</a:t>
            </a:r>
            <a:endParaRPr lang="en-GB" sz="2400" dirty="0"/>
          </a:p>
        </p:txBody>
      </p:sp>
    </p:spTree>
    <p:extLst>
      <p:ext uri="{BB962C8B-B14F-4D97-AF65-F5344CB8AC3E}">
        <p14:creationId xmlns:p14="http://schemas.microsoft.com/office/powerpoint/2010/main" val="41313533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7BF94-4430-4B07-871E-BDE8CE465EB9}"/>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Involve students</a:t>
            </a:r>
          </a:p>
        </p:txBody>
      </p:sp>
      <p:sp>
        <p:nvSpPr>
          <p:cNvPr id="3" name="Content Placeholder 2">
            <a:extLst>
              <a:ext uri="{FF2B5EF4-FFF2-40B4-BE49-F238E27FC236}">
                <a16:creationId xmlns:a16="http://schemas.microsoft.com/office/drawing/2014/main" id="{43D50A1A-AF73-4DAE-9014-FD1703A814D6}"/>
              </a:ext>
            </a:extLst>
          </p:cNvPr>
          <p:cNvSpPr>
            <a:spLocks noGrp="1"/>
          </p:cNvSpPr>
          <p:nvPr>
            <p:ph idx="1"/>
          </p:nvPr>
        </p:nvSpPr>
        <p:spPr/>
        <p:txBody>
          <a:bodyPr/>
          <a:lstStyle/>
          <a:p>
            <a:pPr marL="0" lvl="0" indent="0">
              <a:lnSpc>
                <a:spcPct val="100000"/>
              </a:lnSpc>
              <a:spcBef>
                <a:spcPts val="600"/>
              </a:spcBef>
              <a:buNone/>
            </a:pPr>
            <a:r>
              <a:rPr lang="en-US" sz="2600" dirty="0"/>
              <a:t>4. </a:t>
            </a:r>
            <a:r>
              <a:rPr lang="en-US" sz="2600" dirty="0">
                <a:solidFill>
                  <a:srgbClr val="7030A0"/>
                </a:solidFill>
              </a:rPr>
              <a:t>Use students as partners</a:t>
            </a:r>
            <a:r>
              <a:rPr lang="en-US" sz="2600" dirty="0"/>
              <a:t>: Seale </a:t>
            </a:r>
            <a:r>
              <a:rPr lang="en-US" sz="2600" i="1" dirty="0"/>
              <a:t>et al</a:t>
            </a:r>
            <a:r>
              <a:rPr lang="en-US" sz="2600" dirty="0"/>
              <a:t> argue that students working in partnership with us can have diverse roles including as story-tellers, teachers/facilitators, evaluators/informants, stakeholders/representatives and customers/consumers. How can you work alongside, with and through students to help authentic student voices shape your teaching and learning activities? How can you use students productively to help you learn from and with students as active collaborators, not just from traditional evaluations but also form active and participatory approaches that go well beyond satisfaction surveys? </a:t>
            </a:r>
            <a:endParaRPr lang="en-GB" sz="2600" dirty="0"/>
          </a:p>
        </p:txBody>
      </p:sp>
    </p:spTree>
    <p:extLst>
      <p:ext uri="{BB962C8B-B14F-4D97-AF65-F5344CB8AC3E}">
        <p14:creationId xmlns:p14="http://schemas.microsoft.com/office/powerpoint/2010/main" val="247094759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BFA38-1C7A-4E5F-AC01-A036F4FBCF0C}"/>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Help out a newbie</a:t>
            </a:r>
          </a:p>
        </p:txBody>
      </p:sp>
      <p:sp>
        <p:nvSpPr>
          <p:cNvPr id="3" name="Content Placeholder 2">
            <a:extLst>
              <a:ext uri="{FF2B5EF4-FFF2-40B4-BE49-F238E27FC236}">
                <a16:creationId xmlns:a16="http://schemas.microsoft.com/office/drawing/2014/main" id="{2497C91C-3582-4607-9DF7-9D417C3771E7}"/>
              </a:ext>
            </a:extLst>
          </p:cNvPr>
          <p:cNvSpPr>
            <a:spLocks noGrp="1"/>
          </p:cNvSpPr>
          <p:nvPr>
            <p:ph idx="1"/>
          </p:nvPr>
        </p:nvSpPr>
        <p:spPr>
          <a:xfrm>
            <a:off x="468313" y="980729"/>
            <a:ext cx="8229600" cy="5221634"/>
          </a:xfrm>
        </p:spPr>
        <p:txBody>
          <a:bodyPr/>
          <a:lstStyle/>
          <a:p>
            <a:pPr marL="0" lvl="0" indent="0">
              <a:lnSpc>
                <a:spcPct val="100000"/>
              </a:lnSpc>
              <a:spcBef>
                <a:spcPts val="600"/>
              </a:spcBef>
              <a:buNone/>
            </a:pPr>
            <a:r>
              <a:rPr lang="en-US" sz="2600" dirty="0"/>
              <a:t>5. </a:t>
            </a:r>
            <a:r>
              <a:rPr lang="en-US" sz="2600" dirty="0">
                <a:solidFill>
                  <a:srgbClr val="7030A0"/>
                </a:solidFill>
              </a:rPr>
              <a:t>Become a mentor</a:t>
            </a:r>
            <a:r>
              <a:rPr lang="en-US" sz="2600" dirty="0"/>
              <a:t>: this may seem counterintuitive if you are relatively new in role or already finding your workload heavy, but actually having a supportive conversation with a new(</a:t>
            </a:r>
            <a:r>
              <a:rPr lang="en-US" sz="2600" dirty="0" err="1"/>
              <a:t>er</a:t>
            </a:r>
            <a:r>
              <a:rPr lang="en-US" sz="2600" dirty="0"/>
              <a:t>) colleague can not only give you the benefits of </a:t>
            </a:r>
            <a:r>
              <a:rPr lang="en-US" sz="2600" dirty="0">
                <a:solidFill>
                  <a:srgbClr val="7030A0"/>
                </a:solidFill>
              </a:rPr>
              <a:t>academic altruism</a:t>
            </a:r>
            <a:r>
              <a:rPr lang="en-US" sz="2600" dirty="0"/>
              <a:t>, but it can sometimes cause you to look at your own approaches in new ways, particularly if your mentee asks searching questions about your rationale for certain course of action, or approaches. Everyone I know finds being a mentor gives you back more than you input, in terms of new ways of looking at how you work. And even people relatively new in post can be helpful to colleagues right at the start of their teaching journeys, since your initial problems will remain very fresh in your mind.</a:t>
            </a:r>
            <a:endParaRPr lang="en-GB" sz="2600" dirty="0"/>
          </a:p>
          <a:p>
            <a:pPr marL="0" indent="0">
              <a:lnSpc>
                <a:spcPct val="100000"/>
              </a:lnSpc>
              <a:spcBef>
                <a:spcPts val="600"/>
              </a:spcBef>
              <a:buNone/>
            </a:pPr>
            <a:endParaRPr lang="en-GB" sz="2600" dirty="0"/>
          </a:p>
        </p:txBody>
      </p:sp>
    </p:spTree>
    <p:extLst>
      <p:ext uri="{BB962C8B-B14F-4D97-AF65-F5344CB8AC3E}">
        <p14:creationId xmlns:p14="http://schemas.microsoft.com/office/powerpoint/2010/main" val="235327053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B90B7-8FFE-43F6-832B-FD56FB6F249B}"/>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Carpe Diem</a:t>
            </a:r>
          </a:p>
        </p:txBody>
      </p:sp>
      <p:sp>
        <p:nvSpPr>
          <p:cNvPr id="3" name="Content Placeholder 2">
            <a:extLst>
              <a:ext uri="{FF2B5EF4-FFF2-40B4-BE49-F238E27FC236}">
                <a16:creationId xmlns:a16="http://schemas.microsoft.com/office/drawing/2014/main" id="{46469B49-F839-40D6-BE20-BF7033D78BBD}"/>
              </a:ext>
            </a:extLst>
          </p:cNvPr>
          <p:cNvSpPr>
            <a:spLocks noGrp="1"/>
          </p:cNvSpPr>
          <p:nvPr>
            <p:ph idx="1"/>
          </p:nvPr>
        </p:nvSpPr>
        <p:spPr>
          <a:xfrm>
            <a:off x="468312" y="1268760"/>
            <a:ext cx="8424167" cy="4933603"/>
          </a:xfrm>
        </p:spPr>
        <p:txBody>
          <a:bodyPr/>
          <a:lstStyle/>
          <a:p>
            <a:pPr marL="0" lvl="0" indent="0">
              <a:lnSpc>
                <a:spcPct val="100000"/>
              </a:lnSpc>
              <a:spcBef>
                <a:spcPts val="600"/>
              </a:spcBef>
              <a:buNone/>
            </a:pPr>
            <a:r>
              <a:rPr lang="en-US" sz="2600" dirty="0"/>
              <a:t>6. </a:t>
            </a:r>
            <a:r>
              <a:rPr lang="en-US" sz="2600" dirty="0">
                <a:solidFill>
                  <a:srgbClr val="7030A0"/>
                </a:solidFill>
              </a:rPr>
              <a:t>Lift your head above the parapet: </a:t>
            </a:r>
            <a:r>
              <a:rPr lang="en-US" sz="2600" dirty="0"/>
              <a:t>some of us working in teaching, learning, assessment and learning support become so encultured within the higher education context that we forget to look beyond. We may lose sight of the fact that it is a privilege to work in a domain where we can influence and shape the future of our society, even if only in a small way, by helping our learners gain broader perspectives and grow to achieve a potential neither they nor we had envisaged earlier. Even on the days when we may feel bogged down in the morass of bureaucracy and managerialism we need to take a moment to need to celebrate our roles and seize the day (after Race 2019, The Lecturer’s toolkit, 5</a:t>
            </a:r>
            <a:r>
              <a:rPr lang="en-US" sz="2600" baseline="30000" dirty="0"/>
              <a:t>th</a:t>
            </a:r>
            <a:r>
              <a:rPr lang="en-US" sz="2600" dirty="0"/>
              <a:t> Edition)</a:t>
            </a:r>
            <a:endParaRPr lang="en-GB" sz="2600" dirty="0"/>
          </a:p>
          <a:p>
            <a:pPr marL="0" indent="0">
              <a:lnSpc>
                <a:spcPct val="100000"/>
              </a:lnSpc>
              <a:spcBef>
                <a:spcPts val="600"/>
              </a:spcBef>
              <a:buNone/>
            </a:pPr>
            <a:r>
              <a:rPr lang="en-US" sz="2600" dirty="0"/>
              <a:t> </a:t>
            </a:r>
            <a:endParaRPr lang="en-GB" sz="2600" dirty="0"/>
          </a:p>
          <a:p>
            <a:pPr>
              <a:lnSpc>
                <a:spcPct val="100000"/>
              </a:lnSpc>
              <a:spcBef>
                <a:spcPts val="600"/>
              </a:spcBef>
            </a:pPr>
            <a:endParaRPr lang="en-GB" sz="2600" dirty="0"/>
          </a:p>
        </p:txBody>
      </p:sp>
    </p:spTree>
    <p:extLst>
      <p:ext uri="{BB962C8B-B14F-4D97-AF65-F5344CB8AC3E}">
        <p14:creationId xmlns:p14="http://schemas.microsoft.com/office/powerpoint/2010/main" val="180298668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CE97E-6963-41AB-BEF6-2000499453B5}"/>
              </a:ext>
            </a:extLst>
          </p:cNvPr>
          <p:cNvSpPr>
            <a:spLocks noGrp="1"/>
          </p:cNvSpPr>
          <p:nvPr>
            <p:ph type="title"/>
          </p:nvPr>
        </p:nvSpPr>
        <p:spPr>
          <a:xfrm>
            <a:off x="628650" y="711960"/>
            <a:ext cx="7886700" cy="978729"/>
          </a:xfrm>
          <a:noFill/>
          <a:ln w="9525">
            <a:noFill/>
            <a:miter lim="800000"/>
            <a:headEnd/>
            <a:tailEnd/>
          </a:ln>
        </p:spPr>
        <p:txBody>
          <a:bodyPr vert="horz" wrap="square" lIns="91440" tIns="45720" rIns="91440" bIns="45720" numCol="1" anchor="b" anchorCtr="0" compatLnSpc="1">
            <a:prstTxWarp prst="textNoShape">
              <a:avLst/>
            </a:prstTxWarp>
          </a:bodyPr>
          <a:lstStyle/>
          <a:p>
            <a:pPr eaLnBrk="0" fontAlgn="base" hangingPunct="0">
              <a:spcAft>
                <a:spcPct val="0"/>
              </a:spcAft>
            </a:pPr>
            <a:r>
              <a:rPr lang="en-GB" sz="3200" b="1" dirty="0">
                <a:solidFill>
                  <a:srgbClr val="7030A0"/>
                </a:solidFill>
                <a:latin typeface="+mn-lt"/>
              </a:rPr>
              <a:t>Academics need to negotiate our professional identities</a:t>
            </a:r>
          </a:p>
        </p:txBody>
      </p:sp>
      <p:sp>
        <p:nvSpPr>
          <p:cNvPr id="3" name="Content Placeholder 2">
            <a:extLst>
              <a:ext uri="{FF2B5EF4-FFF2-40B4-BE49-F238E27FC236}">
                <a16:creationId xmlns:a16="http://schemas.microsoft.com/office/drawing/2014/main" id="{FDAD4E4F-F5FB-420C-BEF1-B6764E77D2B7}"/>
              </a:ext>
            </a:extLst>
          </p:cNvPr>
          <p:cNvSpPr>
            <a:spLocks noGrp="1"/>
          </p:cNvSpPr>
          <p:nvPr>
            <p:ph idx="1"/>
          </p:nvPr>
        </p:nvSpPr>
        <p:spPr/>
        <p:txBody>
          <a:bodyPr>
            <a:normAutofit fontScale="92500"/>
          </a:bodyPr>
          <a:lstStyle/>
          <a:p>
            <a:pPr marL="0" indent="0">
              <a:buNone/>
            </a:pPr>
            <a:r>
              <a:rPr lang="en-GB" b="1" dirty="0"/>
              <a:t>Professional identity is not a stable entity, it is complex, personal, and shaped by contextual factors.</a:t>
            </a:r>
          </a:p>
          <a:p>
            <a:r>
              <a:rPr lang="en-GB" b="1" dirty="0"/>
              <a:t>What comprises success in an academic career?</a:t>
            </a:r>
          </a:p>
          <a:p>
            <a:r>
              <a:rPr lang="en-GB" b="1" dirty="0"/>
              <a:t>What does authenticity look like?</a:t>
            </a:r>
          </a:p>
          <a:p>
            <a:r>
              <a:rPr lang="en-GB" b="1" dirty="0"/>
              <a:t>How can academics position ourselves, and how much are we positioned by issues including race, gender, status and social class? </a:t>
            </a:r>
          </a:p>
          <a:p>
            <a:r>
              <a:rPr lang="en-GB" b="1" dirty="0"/>
              <a:t>What constructs inform our professional identities’? </a:t>
            </a:r>
          </a:p>
          <a:p>
            <a:pPr marL="0" indent="0">
              <a:buNone/>
            </a:pPr>
            <a:r>
              <a:rPr lang="en-GB" b="1" dirty="0"/>
              <a:t>(Archer, 2008, Clarke, Hyde and Drennan, 2013)</a:t>
            </a:r>
          </a:p>
          <a:p>
            <a:endParaRPr lang="en-GB" dirty="0"/>
          </a:p>
        </p:txBody>
      </p:sp>
    </p:spTree>
    <p:extLst>
      <p:ext uri="{BB962C8B-B14F-4D97-AF65-F5344CB8AC3E}">
        <p14:creationId xmlns:p14="http://schemas.microsoft.com/office/powerpoint/2010/main" val="124091808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5054" y="2780928"/>
            <a:ext cx="3255969" cy="1512168"/>
          </a:xfrm>
        </p:spPr>
        <p:txBody>
          <a:bodyPr/>
          <a:lstStyle/>
          <a:p>
            <a:r>
              <a:rPr lang="en-GB" sz="3200" dirty="0"/>
              <a:t>Maybe send yourself up sometimes?</a:t>
            </a:r>
          </a:p>
          <a:p>
            <a:endParaRPr lang="en-GB" sz="3200" dirty="0"/>
          </a:p>
        </p:txBody>
      </p:sp>
      <p:pic>
        <p:nvPicPr>
          <p:cNvPr id="7" name="Picture 6"/>
          <p:cNvPicPr>
            <a:picLocks noChangeAspect="1"/>
          </p:cNvPicPr>
          <p:nvPr/>
        </p:nvPicPr>
        <p:blipFill rotWithShape="1">
          <a:blip r:embed="rId2" cstate="email">
            <a:extLst>
              <a:ext uri="{28A0092B-C50C-407E-A947-70E740481C1C}">
                <a14:useLocalDpi xmlns:a14="http://schemas.microsoft.com/office/drawing/2010/main"/>
              </a:ext>
            </a:extLst>
          </a:blip>
          <a:srcRect b="13250"/>
          <a:stretch/>
        </p:blipFill>
        <p:spPr>
          <a:xfrm>
            <a:off x="3250915" y="0"/>
            <a:ext cx="5884118" cy="6805923"/>
          </a:xfrm>
          <a:prstGeom prst="rect">
            <a:avLst/>
          </a:prstGeom>
        </p:spPr>
      </p:pic>
    </p:spTree>
    <p:extLst>
      <p:ext uri="{BB962C8B-B14F-4D97-AF65-F5344CB8AC3E}">
        <p14:creationId xmlns:p14="http://schemas.microsoft.com/office/powerpoint/2010/main" val="18009717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So what are you going to do?</a:t>
            </a:r>
          </a:p>
        </p:txBody>
      </p:sp>
      <p:sp>
        <p:nvSpPr>
          <p:cNvPr id="3" name="Content Placeholder 2"/>
          <p:cNvSpPr>
            <a:spLocks noGrp="1"/>
          </p:cNvSpPr>
          <p:nvPr>
            <p:ph idx="1"/>
          </p:nvPr>
        </p:nvSpPr>
        <p:spPr/>
        <p:txBody>
          <a:bodyPr/>
          <a:lstStyle/>
          <a:p>
            <a:pPr>
              <a:lnSpc>
                <a:spcPct val="100000"/>
              </a:lnSpc>
            </a:pPr>
            <a:r>
              <a:rPr lang="en-GB" dirty="0"/>
              <a:t>To refresh your own practice?</a:t>
            </a:r>
          </a:p>
          <a:p>
            <a:pPr>
              <a:lnSpc>
                <a:spcPct val="100000"/>
              </a:lnSpc>
            </a:pPr>
            <a:r>
              <a:rPr lang="en-GB" dirty="0"/>
              <a:t>To gain more satisfaction from teaching?</a:t>
            </a:r>
          </a:p>
          <a:p>
            <a:pPr>
              <a:lnSpc>
                <a:spcPct val="100000"/>
              </a:lnSpc>
            </a:pPr>
            <a:r>
              <a:rPr lang="en-GB" dirty="0"/>
              <a:t>To improve your teaching techniques and practices?</a:t>
            </a:r>
          </a:p>
          <a:p>
            <a:pPr>
              <a:lnSpc>
                <a:spcPct val="100000"/>
              </a:lnSpc>
            </a:pPr>
            <a:r>
              <a:rPr lang="en-GB" dirty="0"/>
              <a:t>To mentor and support new colleagues?</a:t>
            </a:r>
          </a:p>
          <a:p>
            <a:pPr>
              <a:lnSpc>
                <a:spcPct val="100000"/>
              </a:lnSpc>
            </a:pPr>
            <a:r>
              <a:rPr lang="en-GB" dirty="0"/>
              <a:t>To learn from the long-serving members of staff who may be about to leave?</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sz="2800" kern="1200" dirty="0">
                <a:solidFill>
                  <a:srgbClr val="7030A0"/>
                </a:solidFill>
                <a:latin typeface="+mn-lt"/>
              </a:rPr>
              <a:t>These and other slides are available on my website at http://sally-brown.net</a:t>
            </a:r>
          </a:p>
        </p:txBody>
      </p:sp>
      <p:pic>
        <p:nvPicPr>
          <p:cNvPr id="3" name="Picture 2">
            <a:extLst>
              <a:ext uri="{FF2B5EF4-FFF2-40B4-BE49-F238E27FC236}">
                <a16:creationId xmlns:a16="http://schemas.microsoft.com/office/drawing/2014/main" id="{B7E8CB46-D590-4505-90FA-5AB57DC4690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203848" y="1533350"/>
            <a:ext cx="3842972" cy="5324649"/>
          </a:xfrm>
          <a:prstGeom prst="rect">
            <a:avLst/>
          </a:prstGeom>
        </p:spPr>
      </p:pic>
    </p:spTree>
    <p:extLst>
      <p:ext uri="{BB962C8B-B14F-4D97-AF65-F5344CB8AC3E}">
        <p14:creationId xmlns:p14="http://schemas.microsoft.com/office/powerpoint/2010/main" val="62671317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References and further reading</a:t>
            </a:r>
          </a:p>
        </p:txBody>
      </p:sp>
      <p:sp>
        <p:nvSpPr>
          <p:cNvPr id="3" name="Content Placeholder 2"/>
          <p:cNvSpPr>
            <a:spLocks noGrp="1"/>
          </p:cNvSpPr>
          <p:nvPr>
            <p:ph idx="1"/>
          </p:nvPr>
        </p:nvSpPr>
        <p:spPr>
          <a:xfrm>
            <a:off x="323528" y="908720"/>
            <a:ext cx="8229600" cy="4789488"/>
          </a:xfrm>
        </p:spPr>
        <p:txBody>
          <a:bodyPr/>
          <a:lstStyle/>
          <a:p>
            <a:pPr>
              <a:buNone/>
            </a:pPr>
            <a:r>
              <a:rPr lang="en-GB" sz="1800" dirty="0">
                <a:cs typeface="Times New Roman" pitchFamily="18" charset="0"/>
              </a:rPr>
              <a:t>Bain, K.(2004) </a:t>
            </a:r>
            <a:r>
              <a:rPr lang="en-GB" sz="1800" i="1" dirty="0"/>
              <a:t>What the Best College Teachers Do, </a:t>
            </a:r>
            <a:r>
              <a:rPr lang="en-GB" sz="1800" dirty="0"/>
              <a:t>Cambridge Massachusetts</a:t>
            </a:r>
            <a:r>
              <a:rPr lang="en-GB" sz="1800" i="1" dirty="0"/>
              <a:t>, </a:t>
            </a:r>
            <a:r>
              <a:rPr lang="en-GB" sz="1800" dirty="0"/>
              <a:t>Harvard University Press, </a:t>
            </a:r>
            <a:r>
              <a:rPr lang="en-GB" sz="1800" dirty="0">
                <a:hlinkClick r:id="rId2"/>
              </a:rPr>
              <a:t>http://www.vetmed.wsu.edu/courses-jmgay/documents/SynopsisWhatBestCollegeTeachersDo.pdf</a:t>
            </a:r>
            <a:r>
              <a:rPr lang="en-GB" sz="1800" dirty="0"/>
              <a:t> </a:t>
            </a:r>
          </a:p>
          <a:p>
            <a:pPr>
              <a:buNone/>
            </a:pPr>
            <a:r>
              <a:rPr lang="en-GB" sz="1800" dirty="0"/>
              <a:t>Blackwell, R. and McLean, M. (1996) Peer Observation of Teaching and Staff Development. Higher Education Quarterly 50(2).</a:t>
            </a:r>
          </a:p>
          <a:p>
            <a:pPr>
              <a:buNone/>
            </a:pPr>
            <a:r>
              <a:rPr lang="en-GB" sz="1800" dirty="0"/>
              <a:t>Brown, S., Jones, G. and </a:t>
            </a:r>
            <a:r>
              <a:rPr lang="en-GB" sz="1800" dirty="0" err="1"/>
              <a:t>Rawnsley</a:t>
            </a:r>
            <a:r>
              <a:rPr lang="en-GB" sz="1800" dirty="0"/>
              <a:t>, S. (</a:t>
            </a:r>
            <a:r>
              <a:rPr lang="en-GB" sz="1800" dirty="0" err="1"/>
              <a:t>eds</a:t>
            </a:r>
            <a:r>
              <a:rPr lang="en-GB" sz="1800" dirty="0"/>
              <a:t>) (1993) Observing teaching. SEDA Paper 79. London: Staff and Educational Development Association. [A collection of articles on good practice, with example forms.]</a:t>
            </a:r>
          </a:p>
          <a:p>
            <a:pPr marL="352425" indent="-352425">
              <a:lnSpc>
                <a:spcPct val="100000"/>
              </a:lnSpc>
              <a:buNone/>
            </a:pPr>
            <a:r>
              <a:rPr lang="en-GB" sz="1800" dirty="0"/>
              <a:t>Brown, S. (2011) Bringing about positive change in higher education; a case study </a:t>
            </a:r>
            <a:r>
              <a:rPr lang="en-GB" sz="1800" i="1" dirty="0"/>
              <a:t>Quality Assurance in Education</a:t>
            </a:r>
            <a:r>
              <a:rPr lang="en-GB" sz="1800" dirty="0"/>
              <a:t> </a:t>
            </a:r>
            <a:r>
              <a:rPr lang="en-GB" sz="1800" i="1" dirty="0" err="1"/>
              <a:t>Vol</a:t>
            </a:r>
            <a:r>
              <a:rPr lang="en-GB" sz="1800" i="1" dirty="0"/>
              <a:t> 19 No 3 pp.195-207</a:t>
            </a:r>
            <a:r>
              <a:rPr lang="en-GB" sz="1800" dirty="0"/>
              <a:t>.</a:t>
            </a:r>
          </a:p>
          <a:p>
            <a:pPr marL="352425" indent="-352425">
              <a:lnSpc>
                <a:spcPct val="100000"/>
              </a:lnSpc>
              <a:buNone/>
            </a:pPr>
            <a:r>
              <a:rPr lang="en-GB" sz="1800" dirty="0"/>
              <a:t>Brown, S. and Race, P. (2002) </a:t>
            </a:r>
            <a:r>
              <a:rPr lang="en-GB" sz="1800" i="1" dirty="0"/>
              <a:t>Lecturing – a practical guide</a:t>
            </a:r>
            <a:r>
              <a:rPr lang="en-GB" sz="1800" dirty="0"/>
              <a:t>, London: Kogan Page</a:t>
            </a:r>
          </a:p>
          <a:p>
            <a:pPr marL="352425" indent="-352425">
              <a:lnSpc>
                <a:spcPct val="100000"/>
              </a:lnSpc>
              <a:buNone/>
            </a:pPr>
            <a:r>
              <a:rPr lang="en-GB" sz="1800" dirty="0"/>
              <a:t>Colin Bryson &amp; Len Hand (2007): The role of engagement in inspiring teaching and learning, </a:t>
            </a:r>
            <a:r>
              <a:rPr lang="en-GB" sz="1800" i="1" dirty="0"/>
              <a:t>Innovations in Education and Teaching International, 44:4, 349-362</a:t>
            </a:r>
          </a:p>
          <a:p>
            <a:pPr marL="352425" indent="-352425">
              <a:lnSpc>
                <a:spcPct val="100000"/>
              </a:lnSpc>
              <a:buNone/>
              <a:defRPr/>
            </a:pPr>
            <a:r>
              <a:rPr lang="en-GB" sz="1800" dirty="0"/>
              <a:t>Boyer, E.L. (1990, reprinted 1997) </a:t>
            </a:r>
            <a:r>
              <a:rPr lang="en-GB" sz="1800" i="1" dirty="0"/>
              <a:t>Scholarship reconsidered: priorities of the professoriate</a:t>
            </a:r>
            <a:r>
              <a:rPr lang="en-GB" sz="1800" dirty="0"/>
              <a:t>, San Francisco: Jossey Bass, The Carnegie Foundation for the Advancement of Teaching.</a:t>
            </a:r>
          </a:p>
          <a:p>
            <a:pPr>
              <a:buNone/>
            </a:pPr>
            <a:r>
              <a:rPr lang="en-GB" sz="1800" dirty="0" err="1"/>
              <a:t>Debowski</a:t>
            </a:r>
            <a:r>
              <a:rPr lang="en-GB" sz="1800" dirty="0"/>
              <a:t>, S., </a:t>
            </a:r>
            <a:r>
              <a:rPr lang="en-GB" sz="1800" dirty="0" err="1"/>
              <a:t>Stefani</a:t>
            </a:r>
            <a:r>
              <a:rPr lang="en-GB" sz="1800" dirty="0"/>
              <a:t>, L., Cohen, M. and Ho, A (2011) </a:t>
            </a:r>
            <a:r>
              <a:rPr lang="en-GB" sz="1800" i="1" dirty="0"/>
              <a:t>Sustaining and championing teaching and learning in good times or bad</a:t>
            </a:r>
            <a:r>
              <a:rPr lang="en-GB" sz="1800" dirty="0"/>
              <a:t> in </a:t>
            </a:r>
            <a:r>
              <a:rPr lang="en-GB" sz="1800" dirty="0" err="1"/>
              <a:t>Groccia</a:t>
            </a:r>
            <a:r>
              <a:rPr lang="en-GB" sz="1800" dirty="0"/>
              <a:t>, J., </a:t>
            </a:r>
            <a:r>
              <a:rPr lang="en-GB" sz="1800" dirty="0" err="1"/>
              <a:t>Alsudairi</a:t>
            </a:r>
            <a:r>
              <a:rPr lang="en-GB" sz="1800" dirty="0"/>
              <a:t>, M. and </a:t>
            </a:r>
            <a:r>
              <a:rPr lang="en-GB" sz="1800" dirty="0" err="1"/>
              <a:t>Bukist</a:t>
            </a:r>
            <a:r>
              <a:rPr lang="en-GB" sz="1800" dirty="0"/>
              <a:t>, B., (eds.) </a:t>
            </a:r>
            <a:r>
              <a:rPr lang="en-GB" sz="1800" i="1" dirty="0"/>
              <a:t>A handbook of College and University Teaching: global perspectives, </a:t>
            </a:r>
            <a:r>
              <a:rPr lang="en-GB" sz="1800" dirty="0"/>
              <a:t>London: Sage Publications.</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498449"/>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References and further reading (2)</a:t>
            </a:r>
          </a:p>
        </p:txBody>
      </p:sp>
      <p:sp>
        <p:nvSpPr>
          <p:cNvPr id="3" name="Content Placeholder 2"/>
          <p:cNvSpPr>
            <a:spLocks noGrp="1"/>
          </p:cNvSpPr>
          <p:nvPr>
            <p:ph idx="1"/>
          </p:nvPr>
        </p:nvSpPr>
        <p:spPr>
          <a:xfrm>
            <a:off x="457200" y="620688"/>
            <a:ext cx="8229600" cy="5653683"/>
          </a:xfrm>
        </p:spPr>
        <p:txBody>
          <a:bodyPr/>
          <a:lstStyle/>
          <a:p>
            <a:pPr>
              <a:buNone/>
            </a:pPr>
            <a:r>
              <a:rPr lang="en-GB" sz="1800" dirty="0"/>
              <a:t>Gosling, D. (2000) Guidelines for Peer Observation of Learning </a:t>
            </a:r>
            <a:r>
              <a:rPr lang="en-GB" sz="1800" dirty="0" err="1"/>
              <a:t>andTeaching</a:t>
            </a:r>
            <a:r>
              <a:rPr lang="en-GB" sz="1800" dirty="0"/>
              <a:t>. </a:t>
            </a:r>
            <a:r>
              <a:rPr lang="en-GB" sz="1800" dirty="0" err="1"/>
              <a:t>ESCalate</a:t>
            </a:r>
            <a:r>
              <a:rPr lang="en-GB" sz="1800" dirty="0"/>
              <a:t> Regional Networking Seminars. Bristol: </a:t>
            </a:r>
            <a:r>
              <a:rPr lang="en-GB" sz="1800" dirty="0" err="1"/>
              <a:t>ESCalate</a:t>
            </a:r>
            <a:r>
              <a:rPr lang="en-GB" sz="1800" dirty="0"/>
              <a:t>. Available at: </a:t>
            </a:r>
            <a:r>
              <a:rPr lang="en-GB" sz="1800" dirty="0">
                <a:hlinkClick r:id="rId3"/>
              </a:rPr>
              <a:t>http://www.escalate.ac.uk/resources/peerobservation</a:t>
            </a:r>
            <a:endParaRPr lang="en-GB" sz="1800" dirty="0"/>
          </a:p>
          <a:p>
            <a:pPr>
              <a:buNone/>
            </a:pPr>
            <a:r>
              <a:rPr lang="en-GB" sz="1800" dirty="0" err="1"/>
              <a:t>Hammersley</a:t>
            </a:r>
            <a:r>
              <a:rPr lang="en-GB" sz="1800" dirty="0"/>
              <a:t>-Fletcher, L. and </a:t>
            </a:r>
            <a:r>
              <a:rPr lang="en-GB" sz="1800" dirty="0" err="1"/>
              <a:t>Orsmond</a:t>
            </a:r>
            <a:r>
              <a:rPr lang="en-GB" sz="1800" dirty="0"/>
              <a:t>, P. (2004) Evaluating our peers: is peer observation a meaningful process? Studies in Higher Education 29(4), 489-503.</a:t>
            </a:r>
          </a:p>
          <a:p>
            <a:pPr>
              <a:buNone/>
            </a:pPr>
            <a:r>
              <a:rPr lang="en-GB" sz="1800" dirty="0" err="1"/>
              <a:t>Hodgkinson</a:t>
            </a:r>
            <a:r>
              <a:rPr lang="en-GB" sz="1800" dirty="0"/>
              <a:t>, M. (1994) Peer Observation of Teaching Performance by Action Enquiry. Quality Assurance in Education 2(2), 26-31.</a:t>
            </a:r>
          </a:p>
          <a:p>
            <a:pPr>
              <a:buNone/>
            </a:pPr>
            <a:r>
              <a:rPr lang="en-GB" sz="1800" dirty="0" err="1"/>
              <a:t>McKeachie</a:t>
            </a:r>
            <a:r>
              <a:rPr lang="en-GB" sz="1800" dirty="0"/>
              <a:t>, W. J. (1951) </a:t>
            </a:r>
            <a:r>
              <a:rPr lang="en-GB" sz="1800" i="1" dirty="0"/>
              <a:t>Teaching Tips: Strategies, Research and Theory for College and University Teachers,</a:t>
            </a:r>
            <a:r>
              <a:rPr lang="en-GB" sz="1800" dirty="0"/>
              <a:t> Lexington MA: D. C. Heath and Company. </a:t>
            </a:r>
          </a:p>
          <a:p>
            <a:pPr>
              <a:buNone/>
            </a:pPr>
            <a:r>
              <a:rPr lang="en-GB" sz="1800" dirty="0"/>
              <a:t>Parkin, D. (2017) Leading Learning and teaching in higher education: the key guide to designing and delivering courses, London and New York, Routledge</a:t>
            </a:r>
          </a:p>
          <a:p>
            <a:pPr>
              <a:buNone/>
            </a:pPr>
            <a:r>
              <a:rPr lang="en-GB" sz="1800" dirty="0"/>
              <a:t>Race, P. Using peer observation to enhance teaching Leeds Met press (see </a:t>
            </a:r>
            <a:r>
              <a:rPr lang="en-GB" sz="1800" dirty="0">
                <a:hlinkClick r:id="rId4"/>
              </a:rPr>
              <a:t>http://www.leedsbeckett.ac.uk/publications/files/090505-36477_PeerObsTeaching_LoRes.pdf</a:t>
            </a:r>
            <a:r>
              <a:rPr lang="en-GB" sz="1800" dirty="0"/>
              <a:t> accessed November 2014)</a:t>
            </a:r>
          </a:p>
          <a:p>
            <a:pPr marL="534988" indent="-534988" eaLnBrk="1" hangingPunct="1">
              <a:lnSpc>
                <a:spcPct val="100000"/>
              </a:lnSpc>
              <a:buNone/>
            </a:pPr>
            <a:r>
              <a:rPr lang="en-GB" sz="1800" dirty="0"/>
              <a:t>Race, P. </a:t>
            </a:r>
            <a:r>
              <a:rPr lang="en-GB" sz="1800"/>
              <a:t>(2019) </a:t>
            </a:r>
            <a:r>
              <a:rPr lang="en-GB" sz="1800" i="1" dirty="0"/>
              <a:t>The lecturer’s </a:t>
            </a:r>
            <a:r>
              <a:rPr lang="en-GB" sz="1800" i="1"/>
              <a:t>toolkit (5th </a:t>
            </a:r>
            <a:r>
              <a:rPr lang="en-GB" sz="1800" i="1" dirty="0"/>
              <a:t>edition)</a:t>
            </a:r>
            <a:r>
              <a:rPr lang="en-GB" sz="1800" dirty="0"/>
              <a:t> London: Routledge.</a:t>
            </a:r>
          </a:p>
          <a:p>
            <a:pPr marL="534988" indent="-534988" eaLnBrk="1" hangingPunct="1">
              <a:lnSpc>
                <a:spcPct val="100000"/>
              </a:lnSpc>
              <a:buNone/>
            </a:pPr>
            <a:r>
              <a:rPr lang="en-GB" sz="1800" dirty="0"/>
              <a:t>Ramsden , P.(2003) </a:t>
            </a:r>
            <a:r>
              <a:rPr lang="en-GB" sz="1800" i="1" dirty="0"/>
              <a:t>Learning to teach in higher education </a:t>
            </a:r>
            <a:r>
              <a:rPr lang="en-GB" sz="1800" dirty="0"/>
              <a:t>(2</a:t>
            </a:r>
            <a:r>
              <a:rPr lang="en-GB" sz="1800" baseline="30000" dirty="0"/>
              <a:t>nd</a:t>
            </a:r>
            <a:r>
              <a:rPr lang="en-GB" sz="1800" dirty="0"/>
              <a:t> edition) London, Routledge Falmer.</a:t>
            </a:r>
          </a:p>
          <a:p>
            <a:pPr marL="534988" indent="-534988" eaLnBrk="1" hangingPunct="1">
              <a:lnSpc>
                <a:spcPct val="100000"/>
              </a:lnSpc>
              <a:buNone/>
            </a:pPr>
            <a:r>
              <a:rPr lang="en-US" sz="1800" dirty="0"/>
              <a:t>Seale, J., Gibson, S., Haynes, J. and Potter, A., 2015. Power and resistance: Reflections on the rhetoric and reality of using participatory methods to promote student voice and engagement in higher education. </a:t>
            </a:r>
            <a:r>
              <a:rPr lang="en-US" sz="1800" i="1" dirty="0"/>
              <a:t>Journal of further and Higher Education</a:t>
            </a:r>
            <a:r>
              <a:rPr lang="en-US" sz="1800" dirty="0"/>
              <a:t>, </a:t>
            </a:r>
            <a:r>
              <a:rPr lang="en-US" sz="1800" i="1" dirty="0"/>
              <a:t>39</a:t>
            </a:r>
            <a:r>
              <a:rPr lang="en-US" sz="1800" dirty="0"/>
              <a:t>(4), pp.534-552.</a:t>
            </a:r>
            <a:endParaRPr lang="en-GB" sz="1800" dirty="0"/>
          </a:p>
          <a:p>
            <a:pPr marL="534988" indent="-534988" eaLnBrk="1" hangingPunct="1">
              <a:lnSpc>
                <a:spcPct val="100000"/>
              </a:lnSpc>
              <a:buNone/>
            </a:pPr>
            <a:endParaRPr lang="en-GB" sz="1800" dirty="0"/>
          </a:p>
          <a:p>
            <a:pPr>
              <a:lnSpc>
                <a:spcPct val="100000"/>
              </a:lnSpc>
            </a:pP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415E6-EC75-4D5C-9C1C-B5EF0F829D9C}"/>
              </a:ext>
            </a:extLst>
          </p:cNvPr>
          <p:cNvSpPr>
            <a:spLocks noGrp="1"/>
          </p:cNvSpPr>
          <p:nvPr>
            <p:ph type="title" idx="4294967295"/>
          </p:nvPr>
        </p:nvSpPr>
        <p:spPr>
          <a:xfrm>
            <a:off x="0" y="5981700"/>
            <a:ext cx="4095750" cy="485775"/>
          </a:xfrm>
          <a:solidFill>
            <a:schemeClr val="tx1">
              <a:alpha val="58000"/>
            </a:schemeClr>
          </a:solidFill>
          <a:ln>
            <a:noFill/>
          </a:ln>
          <a:extLst/>
        </p:spPr>
        <p:txBody>
          <a:bodyPr vert="horz" wrap="square" lIns="91440" tIns="45720" rIns="91440" bIns="45720" numCol="1" anchor="b" anchorCtr="0" compatLnSpc="1">
            <a:prstTxWarp prst="textNoShape">
              <a:avLst/>
            </a:prstTxWarp>
            <a:normAutofit fontScale="90000"/>
          </a:bodyPr>
          <a:lstStyle/>
          <a:p>
            <a:r>
              <a:rPr lang="en-GB" sz="2800" b="1" dirty="0">
                <a:solidFill>
                  <a:schemeClr val="bg1"/>
                </a:solidFill>
                <a:latin typeface="Segoe UI Light" panose="020B0502040204020203" pitchFamily="34" charset="0"/>
                <a:cs typeface="Segoe UI Light" panose="020B0502040204020203" pitchFamily="34" charset="0"/>
              </a:rPr>
              <a:t>Important influences on me</a:t>
            </a:r>
          </a:p>
        </p:txBody>
      </p:sp>
      <p:sp>
        <p:nvSpPr>
          <p:cNvPr id="3" name="TextBox 2">
            <a:extLst>
              <a:ext uri="{FF2B5EF4-FFF2-40B4-BE49-F238E27FC236}">
                <a16:creationId xmlns:a16="http://schemas.microsoft.com/office/drawing/2014/main" id="{5626E784-F900-4F08-906B-EF84E846373A}"/>
              </a:ext>
            </a:extLst>
          </p:cNvPr>
          <p:cNvSpPr txBox="1"/>
          <p:nvPr/>
        </p:nvSpPr>
        <p:spPr>
          <a:xfrm>
            <a:off x="7863839" y="6581001"/>
            <a:ext cx="1280161" cy="276999"/>
          </a:xfrm>
          <a:prstGeom prst="rect">
            <a:avLst/>
          </a:prstGeom>
          <a:solidFill>
            <a:schemeClr val="tx1">
              <a:alpha val="5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Segoe UI Light" panose="020B0502040204020203" pitchFamily="34" charset="0"/>
                <a:ea typeface="+mn-ea"/>
                <a:cs typeface="Segoe UI Light" panose="020B0502040204020203" pitchFamily="34" charset="0"/>
              </a:rPr>
              <a:t>Copyright </a:t>
            </a:r>
            <a:r>
              <a:rPr kumimoji="0" lang="en-US" sz="1200" b="0" i="0" u="none" strike="noStrike" kern="1200" cap="none" spc="0" normalizeH="0" baseline="0" noProof="0" dirty="0" err="1">
                <a:ln>
                  <a:noFill/>
                </a:ln>
                <a:solidFill>
                  <a:prstClr val="white"/>
                </a:solidFill>
                <a:effectLst/>
                <a:uLnTx/>
                <a:uFillTx/>
                <a:latin typeface="Segoe UI Light" panose="020B0502040204020203" pitchFamily="34" charset="0"/>
                <a:ea typeface="+mn-ea"/>
                <a:cs typeface="Segoe UI Light" panose="020B0502040204020203" pitchFamily="34" charset="0"/>
              </a:rPr>
              <a:t>CC2.0</a:t>
            </a:r>
            <a:endParaRPr kumimoji="0" lang="en-US" sz="1200" b="0" i="0" u="none" strike="noStrike" kern="1200" cap="none" spc="0" normalizeH="0" baseline="0" noProof="0" dirty="0">
              <a:ln>
                <a:noFill/>
              </a:ln>
              <a:solidFill>
                <a:prstClr val="white"/>
              </a:solidFill>
              <a:effectLst/>
              <a:uLnTx/>
              <a:uFillTx/>
              <a:latin typeface="Segoe UI Light" panose="020B0502040204020203" pitchFamily="34" charset="0"/>
              <a:ea typeface="+mn-ea"/>
              <a:cs typeface="Segoe UI Light" panose="020B0502040204020203" pitchFamily="34" charset="0"/>
            </a:endParaRPr>
          </a:p>
        </p:txBody>
      </p:sp>
    </p:spTree>
    <p:extLst>
      <p:ext uri="{BB962C8B-B14F-4D97-AF65-F5344CB8AC3E}">
        <p14:creationId xmlns:p14="http://schemas.microsoft.com/office/powerpoint/2010/main" val="1973509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910316F-4FF6-42E8-905D-F881A38C1B87}"/>
              </a:ext>
            </a:extLst>
          </p:cNvPr>
          <p:cNvPicPr>
            <a:picLocks noGrp="1" noChangeAspect="1"/>
          </p:cNvPicPr>
          <p:nvPr>
            <p:ph idx="1"/>
          </p:nvPr>
        </p:nvPicPr>
        <p:blipFill>
          <a:blip r:embed="rId2">
            <a:extLst>
              <a:ext uri="{28A0092B-C50C-407E-A947-70E740481C1C}">
                <a14:useLocalDpi xmlns:a14="http://schemas.microsoft.com/office/drawing/2010/main"/>
              </a:ext>
            </a:extLst>
          </a:blip>
          <a:stretch>
            <a:fillRect/>
          </a:stretch>
        </p:blipFill>
        <p:spPr>
          <a:xfrm>
            <a:off x="413597" y="404664"/>
            <a:ext cx="8316805" cy="6237604"/>
          </a:xfrm>
        </p:spPr>
      </p:pic>
      <p:sp>
        <p:nvSpPr>
          <p:cNvPr id="6" name="TextBox 5">
            <a:extLst>
              <a:ext uri="{FF2B5EF4-FFF2-40B4-BE49-F238E27FC236}">
                <a16:creationId xmlns:a16="http://schemas.microsoft.com/office/drawing/2014/main" id="{0B9A68C8-5E4D-4989-89BF-8F25402E3699}"/>
              </a:ext>
            </a:extLst>
          </p:cNvPr>
          <p:cNvSpPr txBox="1"/>
          <p:nvPr/>
        </p:nvSpPr>
        <p:spPr>
          <a:xfrm>
            <a:off x="2339752" y="764704"/>
            <a:ext cx="7395077" cy="584775"/>
          </a:xfrm>
          <a:prstGeom prst="rect">
            <a:avLst/>
          </a:prstGeom>
          <a:noFill/>
        </p:spPr>
        <p:txBody>
          <a:bodyPr wrap="square" rtlCol="0">
            <a:spAutoFit/>
          </a:bodyPr>
          <a:lstStyle/>
          <a:p>
            <a:r>
              <a:rPr lang="en-GB" sz="3200" b="1" dirty="0">
                <a:solidFill>
                  <a:schemeClr val="tx2">
                    <a:lumMod val="60000"/>
                    <a:lumOff val="40000"/>
                  </a:schemeClr>
                </a:solidFill>
              </a:rPr>
              <a:t>Rex and Wendy Stainton-Rogers</a:t>
            </a:r>
          </a:p>
        </p:txBody>
      </p:sp>
    </p:spTree>
    <p:extLst>
      <p:ext uri="{BB962C8B-B14F-4D97-AF65-F5344CB8AC3E}">
        <p14:creationId xmlns:p14="http://schemas.microsoft.com/office/powerpoint/2010/main" val="4040614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latin typeface="+mn-lt"/>
              </a:rPr>
              <a:t>Always a teacher?</a:t>
            </a:r>
          </a:p>
        </p:txBody>
      </p:sp>
      <p:pic>
        <p:nvPicPr>
          <p:cNvPr id="3" name="Picture 2"/>
          <p:cNvPicPr>
            <a:picLocks noChangeAspect="1"/>
          </p:cNvPicPr>
          <p:nvPr/>
        </p:nvPicPr>
        <p:blipFill rotWithShape="1">
          <a:blip r:embed="rId2" cstate="email">
            <a:extLst>
              <a:ext uri="{28A0092B-C50C-407E-A947-70E740481C1C}">
                <a14:useLocalDpi xmlns:a14="http://schemas.microsoft.com/office/drawing/2010/main"/>
              </a:ext>
            </a:extLst>
          </a:blip>
          <a:srcRect l="20759"/>
          <a:stretch/>
        </p:blipFill>
        <p:spPr>
          <a:xfrm rot="5400000">
            <a:off x="2266854" y="1576765"/>
            <a:ext cx="5415728" cy="5125917"/>
          </a:xfrm>
          <a:prstGeom prst="rect">
            <a:avLst/>
          </a:prstGeom>
        </p:spPr>
      </p:pic>
    </p:spTree>
    <p:extLst>
      <p:ext uri="{BB962C8B-B14F-4D97-AF65-F5344CB8AC3E}">
        <p14:creationId xmlns:p14="http://schemas.microsoft.com/office/powerpoint/2010/main" val="3519443942"/>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1661</TotalTime>
  <Words>5765</Words>
  <Application>Microsoft Office PowerPoint</Application>
  <PresentationFormat>On-screen Show (4:3)</PresentationFormat>
  <Paragraphs>373</Paragraphs>
  <Slides>69</Slides>
  <Notes>21</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69</vt:i4>
      </vt:variant>
    </vt:vector>
  </HeadingPairs>
  <TitlesOfParts>
    <vt:vector size="82" baseType="lpstr">
      <vt:lpstr>ＭＳ Ｐゴシック</vt:lpstr>
      <vt:lpstr>Arial</vt:lpstr>
      <vt:lpstr>Calibri</vt:lpstr>
      <vt:lpstr>Calibri Light</vt:lpstr>
      <vt:lpstr>Comic Sans MS</vt:lpstr>
      <vt:lpstr>Segoe UI Light</vt:lpstr>
      <vt:lpstr>Times New Roman</vt:lpstr>
      <vt:lpstr>Wingdings</vt:lpstr>
      <vt:lpstr>LeedsMet template</vt:lpstr>
      <vt:lpstr>1_LeedsMet template</vt:lpstr>
      <vt:lpstr>Office Theme</vt:lpstr>
      <vt:lpstr>3_Office Theme</vt:lpstr>
      <vt:lpstr>1_Office Theme</vt:lpstr>
      <vt:lpstr>Inspiring teaching: fostering student engagement, achievement and retention</vt:lpstr>
      <vt:lpstr>Focus of the workshop</vt:lpstr>
      <vt:lpstr>PowerPoint Presentation</vt:lpstr>
      <vt:lpstr>Task: are you an excellent teacher? </vt:lpstr>
      <vt:lpstr>PowerPoint Presentation</vt:lpstr>
      <vt:lpstr>PowerPoint Presentation</vt:lpstr>
      <vt:lpstr>Important influences on me</vt:lpstr>
      <vt:lpstr>PowerPoint Presentation</vt:lpstr>
      <vt:lpstr>Always a teacher?</vt:lpstr>
      <vt:lpstr>Some characteristics of excellent university teachers:</vt:lpstr>
      <vt:lpstr>PowerPoint Presentation</vt:lpstr>
      <vt:lpstr>What makes an inspiring teacher?</vt:lpstr>
      <vt:lpstr>High quality teaching…</vt:lpstr>
      <vt:lpstr>PowerPoint Presentation</vt:lpstr>
      <vt:lpstr>Boyer’s four scholarships </vt:lpstr>
      <vt:lpstr> A tall order?</vt:lpstr>
      <vt:lpstr>PowerPoint Presentation</vt:lpstr>
      <vt:lpstr>PowerPoint Presentation</vt:lpstr>
      <vt:lpstr>PowerPoint Presentation</vt:lpstr>
      <vt:lpstr>PowerPoint Presentation</vt:lpstr>
      <vt:lpstr>Why are they great teachers?</vt:lpstr>
      <vt:lpstr>What makes an inspiring teacher?</vt:lpstr>
      <vt:lpstr>The three NTFS award criteria</vt:lpstr>
      <vt:lpstr> Criterion 1: Individual excellence:  Evidence of enhancing and transforming student outcomes and/or the teaching profession; demonstrating impact commensurate with the individual’s context and the opportunities afforded by it.</vt:lpstr>
      <vt:lpstr>Criterion 2: Raising the profile of excellence Evidence of supporting colleagues and influencing support for student learning and/or the teaching profession; demonstrating impact and engagement beyond the nominee’s immediate academic or professional role</vt:lpstr>
      <vt:lpstr>Criterion 3: Developing excellence Show the nominee’s commitment to and impact of ongoing professional development with regard to teaching and learning and/or learning support.</vt:lpstr>
      <vt:lpstr>Ken Bain says great teachers... </vt:lpstr>
      <vt:lpstr>Ken Bain says excellent teachers ask these questions as they prepare to teach:</vt:lpstr>
      <vt:lpstr>How do we know if we are offering excellent teaching?</vt:lpstr>
      <vt:lpstr>Where is your impact felt?</vt:lpstr>
      <vt:lpstr>What types of evidence do you have that show impact?</vt:lpstr>
      <vt:lpstr>What kinds of evidence are convincing? </vt:lpstr>
      <vt:lpstr>Collecting and using evidence</vt:lpstr>
      <vt:lpstr>You need to demonstrate scholarship and commitment to reflection</vt:lpstr>
      <vt:lpstr>Reflective teachers</vt:lpstr>
      <vt:lpstr>What kind of a teacher are you?</vt:lpstr>
      <vt:lpstr>Reflection on my teaching</vt:lpstr>
      <vt:lpstr>PowerPoint Presentation</vt:lpstr>
      <vt:lpstr>Fostering self-efficacy (after Dweck)</vt:lpstr>
      <vt:lpstr>People who believe that intelligence is malleable may be more robust</vt:lpstr>
      <vt:lpstr>How can you use colleagues to help you energise classes?</vt:lpstr>
      <vt:lpstr>And what about leaders of learning and teaching?</vt:lpstr>
      <vt:lpstr>How can we breathe life into our teaching?</vt:lpstr>
      <vt:lpstr>Thinking about mentors</vt:lpstr>
      <vt:lpstr>Who can be a mentor? How can you find one? </vt:lpstr>
      <vt:lpstr>What worked for me in terms of having mentors and being mentored?</vt:lpstr>
      <vt:lpstr>What can you expect from a mentor?</vt:lpstr>
      <vt:lpstr>From the draft PiP documentation</vt:lpstr>
      <vt:lpstr>Why undertake peer observation?</vt:lpstr>
      <vt:lpstr>Why is peer review so beneficial? The purposes of peer review include:</vt:lpstr>
      <vt:lpstr>Several useful things emerge from peer review, including the following:</vt:lpstr>
      <vt:lpstr>What can you gain from being an observer?</vt:lpstr>
      <vt:lpstr>Eight stages of dialogic peer observation</vt:lpstr>
      <vt:lpstr>What kinds of prompts can you use during observations?</vt:lpstr>
      <vt:lpstr>The purpose of the meeting held after the observation</vt:lpstr>
      <vt:lpstr>Peer observation can be problematic if:</vt:lpstr>
      <vt:lpstr>What kinds of ground rules might you adopt?</vt:lpstr>
      <vt:lpstr>Explain to your students what is going on during observations. Tell them:</vt:lpstr>
      <vt:lpstr>How can you keep yourself energised and thoughtful: six ideas</vt:lpstr>
      <vt:lpstr>Spring clean and ask a friend</vt:lpstr>
      <vt:lpstr>Involve students</vt:lpstr>
      <vt:lpstr>Help out a newbie</vt:lpstr>
      <vt:lpstr>Carpe Diem</vt:lpstr>
      <vt:lpstr>Academics need to negotiate our professional identities</vt:lpstr>
      <vt:lpstr>PowerPoint Presentation</vt:lpstr>
      <vt:lpstr>So what are you going to do?</vt:lpstr>
      <vt:lpstr>These and other slides are available on my website at http://sally-brown.net</vt:lpstr>
      <vt:lpstr>References and further reading</vt:lpstr>
      <vt:lpstr>References and further reading (2)</vt:lpstr>
    </vt:vector>
  </TitlesOfParts>
  <Company>Leeds Metropolitan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 Race</cp:lastModifiedBy>
  <cp:revision>154</cp:revision>
  <dcterms:created xsi:type="dcterms:W3CDTF">2007-03-06T12:05:28Z</dcterms:created>
  <dcterms:modified xsi:type="dcterms:W3CDTF">2019-04-01T08:15:09Z</dcterms:modified>
</cp:coreProperties>
</file>