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 id="256" r:id="rId9"/>
    <p:sldId id="274" r:id="rId10"/>
    <p:sldId id="275" r:id="rId11"/>
    <p:sldId id="267" r:id="rId12"/>
    <p:sldId id="257" r:id="rId13"/>
    <p:sldId id="276" r:id="rId14"/>
    <p:sldId id="268" r:id="rId15"/>
    <p:sldId id="269" r:id="rId16"/>
    <p:sldId id="258" r:id="rId17"/>
    <p:sldId id="270" r:id="rId18"/>
    <p:sldId id="271" r:id="rId19"/>
    <p:sldId id="259" r:id="rId20"/>
    <p:sldId id="272"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8" autoAdjust="0"/>
    <p:restoredTop sz="94660"/>
  </p:normalViewPr>
  <p:slideViewPr>
    <p:cSldViewPr snapToGrid="0">
      <p:cViewPr varScale="1">
        <p:scale>
          <a:sx n="70" d="100"/>
          <a:sy n="70" d="100"/>
        </p:scale>
        <p:origin x="534" y="66"/>
      </p:cViewPr>
      <p:guideLst/>
    </p:cSldViewPr>
  </p:slideViewPr>
  <p:notesTextViewPr>
    <p:cViewPr>
      <p:scale>
        <a:sx n="1" d="1"/>
        <a:sy n="1" d="1"/>
      </p:scale>
      <p:origin x="0" y="0"/>
    </p:cViewPr>
  </p:notesTextViewPr>
  <p:sorterViewPr>
    <p:cViewPr>
      <p:scale>
        <a:sx n="100" d="100"/>
        <a:sy n="100" d="100"/>
      </p:scale>
      <p:origin x="0" y="-8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C1627-6CBD-462B-94AB-9C1707482F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B267F5C-5AB6-4ECF-AEA1-98B1AE06E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537DE0C-DA2A-47B9-B310-054CAF7D0451}"/>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5" name="Footer Placeholder 4">
            <a:extLst>
              <a:ext uri="{FF2B5EF4-FFF2-40B4-BE49-F238E27FC236}">
                <a16:creationId xmlns:a16="http://schemas.microsoft.com/office/drawing/2014/main" id="{FD318499-D1EF-4ED4-91AE-25B05BB2ED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F0A2CE-E71F-4FEF-B2C4-D40EDD306DE5}"/>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4112403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7C190-B82F-4940-99E0-7B6BA873B01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FEF3FF-74D6-44FB-9A7F-AA7339A45A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5C425C-7EAA-4C7D-8560-4868C763FB4A}"/>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5" name="Footer Placeholder 4">
            <a:extLst>
              <a:ext uri="{FF2B5EF4-FFF2-40B4-BE49-F238E27FC236}">
                <a16:creationId xmlns:a16="http://schemas.microsoft.com/office/drawing/2014/main" id="{51CEBBCB-8A23-41B8-A944-E61E878C50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1C9CDE-3026-42D6-8EC3-61C270972650}"/>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2281163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BF97B6-AE7F-4C8F-B4A4-452B1F731C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FB7A2C-EA76-4C88-93BB-9E0BCBB9EF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DBFEB0-9146-4A83-B1F9-5C8D08F3231E}"/>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5" name="Footer Placeholder 4">
            <a:extLst>
              <a:ext uri="{FF2B5EF4-FFF2-40B4-BE49-F238E27FC236}">
                <a16:creationId xmlns:a16="http://schemas.microsoft.com/office/drawing/2014/main" id="{067D3F08-1957-4F08-84D1-6F010F442C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74C250-BFDD-4CFD-9499-4E249B7BF5C9}"/>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323913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6925-FB92-4301-9E7B-97EAC19DBB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E943FD-9225-4600-A6EB-78922F5C72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61C2D6-8E8A-4DEF-8571-B6C9935F8A12}"/>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5" name="Footer Placeholder 4">
            <a:extLst>
              <a:ext uri="{FF2B5EF4-FFF2-40B4-BE49-F238E27FC236}">
                <a16:creationId xmlns:a16="http://schemas.microsoft.com/office/drawing/2014/main" id="{DB94ED06-38BE-4E8E-AC1A-DED2468F9F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CC40EB-63BC-472A-A87B-93AE27AD9F0B}"/>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145279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5FF1B-163A-40DE-82A8-BAD74A9DF7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144D97E-BA9D-407F-9B16-D0E0A5DDC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C9D3E4-33EF-4DFF-B8A2-EBBC3D002A7F}"/>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5" name="Footer Placeholder 4">
            <a:extLst>
              <a:ext uri="{FF2B5EF4-FFF2-40B4-BE49-F238E27FC236}">
                <a16:creationId xmlns:a16="http://schemas.microsoft.com/office/drawing/2014/main" id="{A07B1397-3E49-4A82-B7B0-74A1CC469D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0443A4-9E6D-498E-BBAA-656FCD02CDF7}"/>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233590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926B8-4E17-4E3C-85BE-35B65802BE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BE8CEF-8181-4F1F-BE45-88FB5D77A3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F601CC7-E17C-428F-B0FE-C923CAB022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28DF950-5D53-45C3-8321-890B38C3A186}"/>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6" name="Footer Placeholder 5">
            <a:extLst>
              <a:ext uri="{FF2B5EF4-FFF2-40B4-BE49-F238E27FC236}">
                <a16:creationId xmlns:a16="http://schemas.microsoft.com/office/drawing/2014/main" id="{31DFD1BC-5388-4BE4-BB02-C235E46CEE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1EA7B7-52C6-4466-A706-AB8F02FFC7F3}"/>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221693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EDD50-2710-4926-A944-6CC510CFE7D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942824-50E9-4CF0-B47F-C851FDB365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5077E0-4CC1-4F97-8366-F0C89DFBB4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9DB431C-7BFA-43C5-880E-46479D7386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8B9AF4-0CFF-49F8-AE5A-78BD13F65F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1318DD-78BF-4CE2-A298-8982C3E99191}"/>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8" name="Footer Placeholder 7">
            <a:extLst>
              <a:ext uri="{FF2B5EF4-FFF2-40B4-BE49-F238E27FC236}">
                <a16:creationId xmlns:a16="http://schemas.microsoft.com/office/drawing/2014/main" id="{EAE99D9D-2B1B-4052-86CB-38FCB8A8286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4AAE6E-A93A-40AA-87AA-C3ADC150FA7D}"/>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1760982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B1A42-14AC-43C3-BAA4-6033BFF87E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433AAAF-6E26-4A0E-8E31-41240C67A54C}"/>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4" name="Footer Placeholder 3">
            <a:extLst>
              <a:ext uri="{FF2B5EF4-FFF2-40B4-BE49-F238E27FC236}">
                <a16:creationId xmlns:a16="http://schemas.microsoft.com/office/drawing/2014/main" id="{B9B19F3D-0B1C-4554-A324-590FFD39A7C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4F53782-883F-48B9-8AC4-3C2333B2F206}"/>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1690871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406E3B-9068-407D-9837-7FF195FBC19B}"/>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3" name="Footer Placeholder 2">
            <a:extLst>
              <a:ext uri="{FF2B5EF4-FFF2-40B4-BE49-F238E27FC236}">
                <a16:creationId xmlns:a16="http://schemas.microsoft.com/office/drawing/2014/main" id="{48B73710-C747-43B6-90F0-EB36B88A1EA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847365B-B19C-4504-9D41-EC30843AAA9B}"/>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976471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90C84-B48A-4D4E-AEEB-8C76D43A0A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F269D1C-1DF2-4D03-B149-45873C49BC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92C8715-6934-4DB6-B0D3-61D2053F26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C39269-8C8C-4769-9185-F261FC7E88F5}"/>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6" name="Footer Placeholder 5">
            <a:extLst>
              <a:ext uri="{FF2B5EF4-FFF2-40B4-BE49-F238E27FC236}">
                <a16:creationId xmlns:a16="http://schemas.microsoft.com/office/drawing/2014/main" id="{15776322-4F01-4773-A663-7D6A2B7DE7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CAFC5-E4B1-4593-B053-4473D31F4DF3}"/>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1101078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C3F69-8553-4E41-BC92-6DFB2312F4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374EF1-15EE-40DE-A854-BE4D6F374C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E6E0859-0215-4F1B-A8B3-D66B2FDCF2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FB5C0F-1E39-492C-B92A-C0F5C2AFE226}"/>
              </a:ext>
            </a:extLst>
          </p:cNvPr>
          <p:cNvSpPr>
            <a:spLocks noGrp="1"/>
          </p:cNvSpPr>
          <p:nvPr>
            <p:ph type="dt" sz="half" idx="10"/>
          </p:nvPr>
        </p:nvSpPr>
        <p:spPr/>
        <p:txBody>
          <a:bodyPr/>
          <a:lstStyle/>
          <a:p>
            <a:fld id="{F544027D-ACB2-4B35-8141-F7EFE2FB2355}" type="datetimeFigureOut">
              <a:rPr lang="en-GB" smtClean="0"/>
              <a:t>20/03/2019</a:t>
            </a:fld>
            <a:endParaRPr lang="en-GB"/>
          </a:p>
        </p:txBody>
      </p:sp>
      <p:sp>
        <p:nvSpPr>
          <p:cNvPr id="6" name="Footer Placeholder 5">
            <a:extLst>
              <a:ext uri="{FF2B5EF4-FFF2-40B4-BE49-F238E27FC236}">
                <a16:creationId xmlns:a16="http://schemas.microsoft.com/office/drawing/2014/main" id="{89F75757-FFF0-42CE-8DE2-8E4FD968D2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5B5BFE-43A6-4F0A-A194-667722748ECA}"/>
              </a:ext>
            </a:extLst>
          </p:cNvPr>
          <p:cNvSpPr>
            <a:spLocks noGrp="1"/>
          </p:cNvSpPr>
          <p:nvPr>
            <p:ph type="sldNum" sz="quarter" idx="12"/>
          </p:nvPr>
        </p:nvSpPr>
        <p:spPr/>
        <p:txBody>
          <a:bodyPr/>
          <a:lstStyle/>
          <a:p>
            <a:fld id="{511E24AE-113F-4A17-ABDE-8862F70CDC37}" type="slidenum">
              <a:rPr lang="en-GB" smtClean="0"/>
              <a:t>‹#›</a:t>
            </a:fld>
            <a:endParaRPr lang="en-GB"/>
          </a:p>
        </p:txBody>
      </p:sp>
    </p:spTree>
    <p:extLst>
      <p:ext uri="{BB962C8B-B14F-4D97-AF65-F5344CB8AC3E}">
        <p14:creationId xmlns:p14="http://schemas.microsoft.com/office/powerpoint/2010/main" val="3678045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98B66F-23C3-456B-98CB-A516E3213B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9BF0AB-2141-4CED-9080-C142CAE480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469A8D-5FC9-4AD7-8D32-558E5A5FB8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4027D-ACB2-4B35-8141-F7EFE2FB2355}" type="datetimeFigureOut">
              <a:rPr lang="en-GB" smtClean="0"/>
              <a:t>20/03/2019</a:t>
            </a:fld>
            <a:endParaRPr lang="en-GB"/>
          </a:p>
        </p:txBody>
      </p:sp>
      <p:sp>
        <p:nvSpPr>
          <p:cNvPr id="5" name="Footer Placeholder 4">
            <a:extLst>
              <a:ext uri="{FF2B5EF4-FFF2-40B4-BE49-F238E27FC236}">
                <a16:creationId xmlns:a16="http://schemas.microsoft.com/office/drawing/2014/main" id="{A0349EC8-3F64-4DA1-A9C3-575F44CEBB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F8CB40-BAD9-4053-8C7A-BB90E29A3D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1E24AE-113F-4A17-ABDE-8862F70CDC37}" type="slidenum">
              <a:rPr lang="en-GB" smtClean="0"/>
              <a:t>‹#›</a:t>
            </a:fld>
            <a:endParaRPr lang="en-GB"/>
          </a:p>
        </p:txBody>
      </p:sp>
    </p:spTree>
    <p:extLst>
      <p:ext uri="{BB962C8B-B14F-4D97-AF65-F5344CB8AC3E}">
        <p14:creationId xmlns:p14="http://schemas.microsoft.com/office/powerpoint/2010/main" val="367469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bit.ly/2UIVerL"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s://bit.ly/2CsbKoV" TargetMode="Externa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64275"/>
            <a:ext cx="9144000" cy="2745688"/>
          </a:xfrm>
        </p:spPr>
        <p:txBody>
          <a:bodyPr>
            <a:normAutofit/>
          </a:bodyPr>
          <a:lstStyle/>
          <a:p>
            <a:r>
              <a:rPr lang="en-GB" b="1" dirty="0"/>
              <a:t>Professors in Preparation:</a:t>
            </a:r>
            <a:br>
              <a:rPr lang="en-GB" b="1" dirty="0"/>
            </a:br>
            <a:r>
              <a:rPr lang="en-GB" b="1" dirty="0"/>
              <a:t>ANTF symposium</a:t>
            </a:r>
            <a:br>
              <a:rPr lang="en-GB" b="1" dirty="0"/>
            </a:br>
            <a:r>
              <a:rPr lang="en-GB" b="1" dirty="0"/>
              <a:t>  </a:t>
            </a:r>
          </a:p>
        </p:txBody>
      </p:sp>
      <p:sp>
        <p:nvSpPr>
          <p:cNvPr id="3" name="Subtitle 2"/>
          <p:cNvSpPr>
            <a:spLocks noGrp="1"/>
          </p:cNvSpPr>
          <p:nvPr>
            <p:ph type="subTitle" idx="1"/>
          </p:nvPr>
        </p:nvSpPr>
        <p:spPr>
          <a:xfrm>
            <a:off x="1132764" y="3602038"/>
            <a:ext cx="9535236" cy="3255962"/>
          </a:xfrm>
        </p:spPr>
        <p:txBody>
          <a:bodyPr>
            <a:normAutofit/>
          </a:bodyPr>
          <a:lstStyle/>
          <a:p>
            <a:r>
              <a:rPr lang="en-GB" sz="4800" b="1" dirty="0">
                <a:solidFill>
                  <a:srgbClr val="7030A0"/>
                </a:solidFill>
              </a:rPr>
              <a:t>Developing mentoring skills: </a:t>
            </a:r>
          </a:p>
          <a:p>
            <a:r>
              <a:rPr lang="en-GB" sz="4800" b="1" dirty="0">
                <a:solidFill>
                  <a:srgbClr val="7030A0"/>
                </a:solidFill>
              </a:rPr>
              <a:t>top tips on helping others to succeed</a:t>
            </a:r>
          </a:p>
          <a:p>
            <a:r>
              <a:rPr lang="en-GB" sz="3500" b="1" dirty="0"/>
              <a:t>Professors Sally Brown and Liz Mossop</a:t>
            </a:r>
          </a:p>
          <a:p>
            <a:r>
              <a:rPr lang="en-GB" sz="3500" b="1" dirty="0"/>
              <a:t>10.45-12.10 	Friday 29</a:t>
            </a:r>
            <a:r>
              <a:rPr lang="en-GB" sz="3500" b="1" baseline="30000" dirty="0"/>
              <a:t>th</a:t>
            </a:r>
            <a:r>
              <a:rPr lang="en-GB" sz="3500" b="1" dirty="0"/>
              <a:t> March </a:t>
            </a:r>
            <a:endParaRPr lang="en-GB" sz="3500" dirty="0"/>
          </a:p>
        </p:txBody>
      </p:sp>
    </p:spTree>
    <p:extLst>
      <p:ext uri="{BB962C8B-B14F-4D97-AF65-F5344CB8AC3E}">
        <p14:creationId xmlns:p14="http://schemas.microsoft.com/office/powerpoint/2010/main" val="424074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60C95-9535-489A-9BCA-F7198B2C22C1}"/>
              </a:ext>
            </a:extLst>
          </p:cNvPr>
          <p:cNvSpPr>
            <a:spLocks noGrp="1"/>
          </p:cNvSpPr>
          <p:nvPr>
            <p:ph type="title"/>
          </p:nvPr>
        </p:nvSpPr>
        <p:spPr/>
        <p:txBody>
          <a:bodyPr/>
          <a:lstStyle/>
          <a:p>
            <a:r>
              <a:rPr lang="en-GB" b="1" dirty="0">
                <a:latin typeface="+mn-lt"/>
              </a:rPr>
              <a:t>And if someone approaches you wanting you to be their mentor:</a:t>
            </a:r>
          </a:p>
        </p:txBody>
      </p:sp>
      <p:sp>
        <p:nvSpPr>
          <p:cNvPr id="3" name="Content Placeholder 2">
            <a:extLst>
              <a:ext uri="{FF2B5EF4-FFF2-40B4-BE49-F238E27FC236}">
                <a16:creationId xmlns:a16="http://schemas.microsoft.com/office/drawing/2014/main" id="{14511845-690A-4668-AE66-93D2E902709A}"/>
              </a:ext>
            </a:extLst>
          </p:cNvPr>
          <p:cNvSpPr>
            <a:spLocks noGrp="1"/>
          </p:cNvSpPr>
          <p:nvPr>
            <p:ph idx="1"/>
          </p:nvPr>
        </p:nvSpPr>
        <p:spPr/>
        <p:txBody>
          <a:bodyPr/>
          <a:lstStyle/>
          <a:p>
            <a:pPr>
              <a:lnSpc>
                <a:spcPct val="100000"/>
              </a:lnSpc>
            </a:pPr>
            <a:r>
              <a:rPr lang="en-GB" b="1" dirty="0"/>
              <a:t>You </a:t>
            </a:r>
            <a:r>
              <a:rPr lang="en-GB" b="1" dirty="0">
                <a:solidFill>
                  <a:srgbClr val="7030A0"/>
                </a:solidFill>
              </a:rPr>
              <a:t>don’t have to </a:t>
            </a:r>
            <a:r>
              <a:rPr lang="en-GB" b="1" dirty="0"/>
              <a:t>say yes!</a:t>
            </a:r>
          </a:p>
          <a:p>
            <a:pPr>
              <a:lnSpc>
                <a:spcPct val="100000"/>
              </a:lnSpc>
            </a:pPr>
            <a:r>
              <a:rPr lang="en-GB" b="1" dirty="0"/>
              <a:t>Think about </a:t>
            </a:r>
            <a:r>
              <a:rPr lang="en-GB" b="1" dirty="0">
                <a:solidFill>
                  <a:srgbClr val="7030A0"/>
                </a:solidFill>
              </a:rPr>
              <a:t>what each party can bring to the other</a:t>
            </a:r>
            <a:r>
              <a:rPr lang="en-GB" b="1" dirty="0"/>
              <a:t>: the best mentoring has an element of two-way benefits e.g. updating and maintaining currency for the more experienced member;</a:t>
            </a:r>
          </a:p>
          <a:p>
            <a:pPr>
              <a:lnSpc>
                <a:spcPct val="100000"/>
              </a:lnSpc>
            </a:pPr>
            <a:r>
              <a:rPr lang="en-GB" b="1" dirty="0"/>
              <a:t>Be </a:t>
            </a:r>
            <a:r>
              <a:rPr lang="en-GB" b="1" dirty="0">
                <a:solidFill>
                  <a:srgbClr val="7030A0"/>
                </a:solidFill>
              </a:rPr>
              <a:t>realistic about your workload</a:t>
            </a:r>
            <a:r>
              <a:rPr lang="en-GB" b="1" dirty="0"/>
              <a:t>: can you realistically mentor more than one person at a time? Can an element of ‘group mentoring’ work?</a:t>
            </a:r>
          </a:p>
          <a:p>
            <a:pPr>
              <a:lnSpc>
                <a:spcPct val="100000"/>
              </a:lnSpc>
            </a:pPr>
            <a:r>
              <a:rPr lang="en-GB" b="1" dirty="0"/>
              <a:t>Think about how you can manage it </a:t>
            </a:r>
            <a:r>
              <a:rPr lang="en-GB" b="1" dirty="0">
                <a:solidFill>
                  <a:srgbClr val="7030A0"/>
                </a:solidFill>
              </a:rPr>
              <a:t>if things don’t work out as expected</a:t>
            </a:r>
            <a:r>
              <a:rPr lang="en-GB" b="1" dirty="0"/>
              <a:t>.</a:t>
            </a:r>
          </a:p>
        </p:txBody>
      </p:sp>
    </p:spTree>
    <p:extLst>
      <p:ext uri="{BB962C8B-B14F-4D97-AF65-F5344CB8AC3E}">
        <p14:creationId xmlns:p14="http://schemas.microsoft.com/office/powerpoint/2010/main" val="3783781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Session outline</a:t>
            </a:r>
          </a:p>
        </p:txBody>
      </p:sp>
      <p:sp>
        <p:nvSpPr>
          <p:cNvPr id="3" name="Content Placeholder 2"/>
          <p:cNvSpPr>
            <a:spLocks noGrp="1"/>
          </p:cNvSpPr>
          <p:nvPr>
            <p:ph idx="1"/>
          </p:nvPr>
        </p:nvSpPr>
        <p:spPr/>
        <p:txBody>
          <a:bodyPr>
            <a:normAutofit/>
          </a:bodyPr>
          <a:lstStyle/>
          <a:p>
            <a:r>
              <a:rPr lang="en-GB" sz="3200" b="1" dirty="0" err="1"/>
              <a:t>PiP</a:t>
            </a:r>
            <a:r>
              <a:rPr lang="en-GB" sz="3200" b="1" dirty="0"/>
              <a:t> – reminder (Debbie/Julie)</a:t>
            </a:r>
          </a:p>
          <a:p>
            <a:r>
              <a:rPr lang="en-GB" sz="3200" b="1" dirty="0"/>
              <a:t>Role of mentors and mentees (Liz)</a:t>
            </a:r>
          </a:p>
          <a:p>
            <a:r>
              <a:rPr lang="en-GB" sz="3200" b="1" dirty="0"/>
              <a:t>Finding a mentor and/or mentee (Sally)</a:t>
            </a:r>
          </a:p>
          <a:p>
            <a:r>
              <a:rPr lang="en-GB" sz="3200" b="1" dirty="0">
                <a:solidFill>
                  <a:srgbClr val="FF0000"/>
                </a:solidFill>
              </a:rPr>
              <a:t>What works – personal stories </a:t>
            </a:r>
            <a:r>
              <a:rPr lang="en-GB" sz="3200" b="1" dirty="0"/>
              <a:t>(all)</a:t>
            </a:r>
          </a:p>
          <a:p>
            <a:r>
              <a:rPr lang="en-GB" sz="3200" b="1" dirty="0"/>
              <a:t>Task – defining what mentors can help others do/be (all) </a:t>
            </a:r>
          </a:p>
          <a:p>
            <a:r>
              <a:rPr lang="en-GB" sz="3200" b="1" dirty="0"/>
              <a:t>Establishing ground rules for mentors and mentees (Sally)</a:t>
            </a:r>
          </a:p>
          <a:p>
            <a:r>
              <a:rPr lang="en-GB" sz="3200" b="1" dirty="0"/>
              <a:t>The </a:t>
            </a:r>
            <a:r>
              <a:rPr lang="en-GB" sz="3200" b="1" dirty="0" err="1"/>
              <a:t>PiP</a:t>
            </a:r>
            <a:r>
              <a:rPr lang="en-GB" sz="3200" b="1" dirty="0"/>
              <a:t> mentoring scheme – next steps (Liz)</a:t>
            </a:r>
          </a:p>
          <a:p>
            <a:endParaRPr lang="en-GB" sz="3200" dirty="0"/>
          </a:p>
        </p:txBody>
      </p:sp>
    </p:spTree>
    <p:extLst>
      <p:ext uri="{BB962C8B-B14F-4D97-AF65-F5344CB8AC3E}">
        <p14:creationId xmlns:p14="http://schemas.microsoft.com/office/powerpoint/2010/main" val="1701895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40E98-9908-4FF9-ADD0-A70B94752C3D}"/>
              </a:ext>
            </a:extLst>
          </p:cNvPr>
          <p:cNvSpPr>
            <a:spLocks noGrp="1"/>
          </p:cNvSpPr>
          <p:nvPr>
            <p:ph type="title"/>
          </p:nvPr>
        </p:nvSpPr>
        <p:spPr/>
        <p:txBody>
          <a:bodyPr/>
          <a:lstStyle/>
          <a:p>
            <a:r>
              <a:rPr lang="en-GB" b="1" dirty="0">
                <a:latin typeface="+mn-lt"/>
              </a:rPr>
              <a:t>What worked for us having mentors and being mentored?</a:t>
            </a:r>
          </a:p>
        </p:txBody>
      </p:sp>
      <p:sp>
        <p:nvSpPr>
          <p:cNvPr id="3" name="Content Placeholder 2">
            <a:extLst>
              <a:ext uri="{FF2B5EF4-FFF2-40B4-BE49-F238E27FC236}">
                <a16:creationId xmlns:a16="http://schemas.microsoft.com/office/drawing/2014/main" id="{B82800DB-A528-49F2-94D9-95EACEA9897E}"/>
              </a:ext>
            </a:extLst>
          </p:cNvPr>
          <p:cNvSpPr>
            <a:spLocks noGrp="1"/>
          </p:cNvSpPr>
          <p:nvPr>
            <p:ph idx="1"/>
          </p:nvPr>
        </p:nvSpPr>
        <p:spPr>
          <a:xfrm>
            <a:off x="838200" y="1825624"/>
            <a:ext cx="10515600" cy="5032375"/>
          </a:xfrm>
        </p:spPr>
        <p:txBody>
          <a:bodyPr>
            <a:normAutofit/>
          </a:bodyPr>
          <a:lstStyle/>
          <a:p>
            <a:pPr>
              <a:lnSpc>
                <a:spcPct val="100000"/>
              </a:lnSpc>
            </a:pPr>
            <a:r>
              <a:rPr lang="en-GB" b="1" dirty="0">
                <a:solidFill>
                  <a:srgbClr val="7030A0"/>
                </a:solidFill>
              </a:rPr>
              <a:t>Sally as a mentee: </a:t>
            </a:r>
            <a:r>
              <a:rPr lang="en-GB" b="1" dirty="0"/>
              <a:t>I found I needed reassurance I was working on the right lines, some challenges that moved me beyond my comfort zone, quite a few cups of tea, very targeted advice and  guidance on things I was finding difficult, the occasional ‘word to the wise’ where I wasn’t aware of everything going on, and above all, their confidence that I could succeed;</a:t>
            </a:r>
          </a:p>
          <a:p>
            <a:pPr>
              <a:lnSpc>
                <a:spcPct val="100000"/>
              </a:lnSpc>
            </a:pPr>
            <a:r>
              <a:rPr lang="en-GB" b="1" dirty="0">
                <a:solidFill>
                  <a:srgbClr val="7030A0"/>
                </a:solidFill>
              </a:rPr>
              <a:t>Sally as a mentor</a:t>
            </a:r>
            <a:r>
              <a:rPr lang="en-GB" b="1" dirty="0"/>
              <a:t>: I gain a great deal from having mentees as I am very committed to bringing on the next generation. I set time limits e.g. six months to see how things settle down, I tell mentees they need to make the arrangements, I’m not afraid of saying when the relationship has served its purpose.</a:t>
            </a:r>
          </a:p>
        </p:txBody>
      </p:sp>
    </p:spTree>
    <p:extLst>
      <p:ext uri="{BB962C8B-B14F-4D97-AF65-F5344CB8AC3E}">
        <p14:creationId xmlns:p14="http://schemas.microsoft.com/office/powerpoint/2010/main" val="3306258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C78DD-75B9-405B-AFA8-4E8628B3A2B5}"/>
              </a:ext>
            </a:extLst>
          </p:cNvPr>
          <p:cNvSpPr>
            <a:spLocks noGrp="1"/>
          </p:cNvSpPr>
          <p:nvPr>
            <p:ph type="title"/>
          </p:nvPr>
        </p:nvSpPr>
        <p:spPr/>
        <p:txBody>
          <a:bodyPr/>
          <a:lstStyle/>
          <a:p>
            <a:r>
              <a:rPr lang="en-GB" b="1" dirty="0">
                <a:latin typeface="+mn-lt"/>
              </a:rPr>
              <a:t>What worked for us having mentors and being mentored?</a:t>
            </a:r>
          </a:p>
        </p:txBody>
      </p:sp>
      <p:sp>
        <p:nvSpPr>
          <p:cNvPr id="3" name="Content Placeholder 2">
            <a:extLst>
              <a:ext uri="{FF2B5EF4-FFF2-40B4-BE49-F238E27FC236}">
                <a16:creationId xmlns:a16="http://schemas.microsoft.com/office/drawing/2014/main" id="{9B9F6F2B-522A-4FB7-AA34-E318B5654E76}"/>
              </a:ext>
            </a:extLst>
          </p:cNvPr>
          <p:cNvSpPr>
            <a:spLocks noGrp="1"/>
          </p:cNvSpPr>
          <p:nvPr>
            <p:ph idx="1"/>
          </p:nvPr>
        </p:nvSpPr>
        <p:spPr/>
        <p:txBody>
          <a:bodyPr/>
          <a:lstStyle/>
          <a:p>
            <a:pPr>
              <a:lnSpc>
                <a:spcPct val="100000"/>
              </a:lnSpc>
            </a:pPr>
            <a:r>
              <a:rPr lang="en-GB" b="1" dirty="0">
                <a:solidFill>
                  <a:srgbClr val="7030A0"/>
                </a:solidFill>
              </a:rPr>
              <a:t>Liz</a:t>
            </a:r>
            <a:r>
              <a:rPr lang="en-GB" b="1" dirty="0"/>
              <a:t> as a mentee: having time to chat about everything and anything, honest feedback, pragmatic advice, a good laugh/commiserate when things went wrong, “insider” view…..and most of all being told to accept some help!</a:t>
            </a:r>
          </a:p>
          <a:p>
            <a:pPr>
              <a:lnSpc>
                <a:spcPct val="100000"/>
              </a:lnSpc>
            </a:pPr>
            <a:endParaRPr lang="en-GB" b="1" dirty="0"/>
          </a:p>
          <a:p>
            <a:pPr>
              <a:lnSpc>
                <a:spcPct val="100000"/>
              </a:lnSpc>
            </a:pPr>
            <a:r>
              <a:rPr lang="en-GB" b="1" dirty="0">
                <a:solidFill>
                  <a:srgbClr val="7030A0"/>
                </a:solidFill>
              </a:rPr>
              <a:t>Liz</a:t>
            </a:r>
            <a:r>
              <a:rPr lang="en-GB" b="1" dirty="0"/>
              <a:t> as a mentor: always honoured to be asked, love learning about others career paths and challenges and celebrating successes! Equally happy to share frustrations and disasters. I always learn more than I expect when mentoring.</a:t>
            </a:r>
          </a:p>
        </p:txBody>
      </p:sp>
    </p:spTree>
    <p:extLst>
      <p:ext uri="{BB962C8B-B14F-4D97-AF65-F5344CB8AC3E}">
        <p14:creationId xmlns:p14="http://schemas.microsoft.com/office/powerpoint/2010/main" val="1601999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Session outline</a:t>
            </a:r>
          </a:p>
        </p:txBody>
      </p:sp>
      <p:sp>
        <p:nvSpPr>
          <p:cNvPr id="3" name="Content Placeholder 2"/>
          <p:cNvSpPr>
            <a:spLocks noGrp="1"/>
          </p:cNvSpPr>
          <p:nvPr>
            <p:ph idx="1"/>
          </p:nvPr>
        </p:nvSpPr>
        <p:spPr/>
        <p:txBody>
          <a:bodyPr>
            <a:normAutofit/>
          </a:bodyPr>
          <a:lstStyle/>
          <a:p>
            <a:r>
              <a:rPr lang="en-GB" sz="3200" b="1" dirty="0" err="1"/>
              <a:t>PiP</a:t>
            </a:r>
            <a:r>
              <a:rPr lang="en-GB" sz="3200" b="1" dirty="0"/>
              <a:t> – reminder (Debbie/Julie)</a:t>
            </a:r>
          </a:p>
          <a:p>
            <a:r>
              <a:rPr lang="en-GB" sz="3200" b="1" dirty="0"/>
              <a:t>Role of mentors and mentees (Liz)</a:t>
            </a:r>
          </a:p>
          <a:p>
            <a:r>
              <a:rPr lang="en-GB" sz="3200" b="1" dirty="0"/>
              <a:t>Finding a mentor and/or mentee (Sally)</a:t>
            </a:r>
          </a:p>
          <a:p>
            <a:r>
              <a:rPr lang="en-GB" sz="3200" b="1" dirty="0"/>
              <a:t>What works – personal stories (all)</a:t>
            </a:r>
          </a:p>
          <a:p>
            <a:r>
              <a:rPr lang="en-GB" sz="3200" b="1" dirty="0">
                <a:solidFill>
                  <a:srgbClr val="FF0000"/>
                </a:solidFill>
              </a:rPr>
              <a:t>Task – defining what mentors can help others do/be </a:t>
            </a:r>
            <a:r>
              <a:rPr lang="en-GB" sz="3200" b="1" dirty="0"/>
              <a:t>(all) </a:t>
            </a:r>
          </a:p>
          <a:p>
            <a:r>
              <a:rPr lang="en-GB" sz="3200" b="1" dirty="0"/>
              <a:t>Establishing ground rules for mentors and mentees (Sally)</a:t>
            </a:r>
          </a:p>
          <a:p>
            <a:r>
              <a:rPr lang="en-GB" sz="3200" b="1" dirty="0"/>
              <a:t>The </a:t>
            </a:r>
            <a:r>
              <a:rPr lang="en-GB" sz="3200" b="1" dirty="0" err="1"/>
              <a:t>PiP</a:t>
            </a:r>
            <a:r>
              <a:rPr lang="en-GB" sz="3200" b="1" dirty="0"/>
              <a:t> mentoring scheme – next steps (Liz)</a:t>
            </a:r>
          </a:p>
          <a:p>
            <a:endParaRPr lang="en-GB" sz="3200" dirty="0"/>
          </a:p>
        </p:txBody>
      </p:sp>
    </p:spTree>
    <p:extLst>
      <p:ext uri="{BB962C8B-B14F-4D97-AF65-F5344CB8AC3E}">
        <p14:creationId xmlns:p14="http://schemas.microsoft.com/office/powerpoint/2010/main" val="3211886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Task: What can mentors help others do/be? </a:t>
            </a:r>
          </a:p>
        </p:txBody>
      </p:sp>
      <p:sp>
        <p:nvSpPr>
          <p:cNvPr id="3" name="Content Placeholder 2"/>
          <p:cNvSpPr>
            <a:spLocks noGrp="1"/>
          </p:cNvSpPr>
          <p:nvPr>
            <p:ph idx="1"/>
          </p:nvPr>
        </p:nvSpPr>
        <p:spPr/>
        <p:txBody>
          <a:bodyPr>
            <a:normAutofit/>
          </a:bodyPr>
          <a:lstStyle/>
          <a:p>
            <a:r>
              <a:rPr lang="en-GB" sz="3200" b="1" dirty="0"/>
              <a:t>Reflect on your activities and career trajectory</a:t>
            </a:r>
          </a:p>
          <a:p>
            <a:r>
              <a:rPr lang="en-GB" sz="3200" b="1" dirty="0"/>
              <a:t>List five things a mentor could help you with</a:t>
            </a:r>
          </a:p>
          <a:p>
            <a:endParaRPr lang="en-GB" sz="3200" dirty="0"/>
          </a:p>
          <a:p>
            <a:r>
              <a:rPr lang="en-GB" sz="3200" b="1" dirty="0"/>
              <a:t>Feedback</a:t>
            </a:r>
          </a:p>
          <a:p>
            <a:endParaRPr lang="en-GB" sz="3200" dirty="0"/>
          </a:p>
        </p:txBody>
      </p:sp>
    </p:spTree>
    <p:extLst>
      <p:ext uri="{BB962C8B-B14F-4D97-AF65-F5344CB8AC3E}">
        <p14:creationId xmlns:p14="http://schemas.microsoft.com/office/powerpoint/2010/main" val="1969549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A63BD-D7A8-4A03-BCE8-5E4CF85F5A62}"/>
              </a:ext>
            </a:extLst>
          </p:cNvPr>
          <p:cNvSpPr>
            <a:spLocks noGrp="1"/>
          </p:cNvSpPr>
          <p:nvPr>
            <p:ph type="title"/>
          </p:nvPr>
        </p:nvSpPr>
        <p:spPr/>
        <p:txBody>
          <a:bodyPr>
            <a:normAutofit/>
          </a:bodyPr>
          <a:lstStyle/>
          <a:p>
            <a:r>
              <a:rPr lang="en-GB" b="1" dirty="0">
                <a:latin typeface="+mn-lt"/>
              </a:rPr>
              <a:t>What can you expect from a mentor?</a:t>
            </a:r>
          </a:p>
        </p:txBody>
      </p:sp>
      <p:sp>
        <p:nvSpPr>
          <p:cNvPr id="4" name="Text Placeholder 3">
            <a:extLst>
              <a:ext uri="{FF2B5EF4-FFF2-40B4-BE49-F238E27FC236}">
                <a16:creationId xmlns:a16="http://schemas.microsoft.com/office/drawing/2014/main" id="{AE9C2136-5AD7-4F58-A053-4D694DCABD5B}"/>
              </a:ext>
            </a:extLst>
          </p:cNvPr>
          <p:cNvSpPr>
            <a:spLocks noGrp="1"/>
          </p:cNvSpPr>
          <p:nvPr>
            <p:ph type="body" idx="1"/>
          </p:nvPr>
        </p:nvSpPr>
        <p:spPr>
          <a:xfrm>
            <a:off x="839788" y="1681163"/>
            <a:ext cx="5157787" cy="482488"/>
          </a:xfrm>
        </p:spPr>
        <p:txBody>
          <a:bodyPr>
            <a:normAutofit/>
          </a:bodyPr>
          <a:lstStyle/>
          <a:p>
            <a:r>
              <a:rPr lang="en-GB" sz="2800" dirty="0">
                <a:solidFill>
                  <a:srgbClr val="7030A0"/>
                </a:solidFill>
              </a:rPr>
              <a:t>Mentors can:</a:t>
            </a:r>
          </a:p>
        </p:txBody>
      </p:sp>
      <p:sp>
        <p:nvSpPr>
          <p:cNvPr id="5" name="Content Placeholder 4">
            <a:extLst>
              <a:ext uri="{FF2B5EF4-FFF2-40B4-BE49-F238E27FC236}">
                <a16:creationId xmlns:a16="http://schemas.microsoft.com/office/drawing/2014/main" id="{5D5068EB-9707-40A0-B8BE-291F4F990B78}"/>
              </a:ext>
            </a:extLst>
          </p:cNvPr>
          <p:cNvSpPr>
            <a:spLocks noGrp="1"/>
          </p:cNvSpPr>
          <p:nvPr>
            <p:ph sz="half" idx="2"/>
          </p:nvPr>
        </p:nvSpPr>
        <p:spPr>
          <a:xfrm>
            <a:off x="839788" y="2163651"/>
            <a:ext cx="5157787" cy="4026012"/>
          </a:xfrm>
        </p:spPr>
        <p:txBody>
          <a:bodyPr/>
          <a:lstStyle/>
          <a:p>
            <a:r>
              <a:rPr lang="en-GB" b="1" dirty="0"/>
              <a:t>Help you formulate your ideas;</a:t>
            </a:r>
          </a:p>
          <a:p>
            <a:r>
              <a:rPr lang="en-GB" b="1" dirty="0"/>
              <a:t>Facilitate you to work out what your goals should be;</a:t>
            </a:r>
          </a:p>
          <a:p>
            <a:r>
              <a:rPr lang="en-GB" b="1" dirty="0"/>
              <a:t>Advise on useful reference material and other sources;</a:t>
            </a:r>
          </a:p>
          <a:p>
            <a:r>
              <a:rPr lang="en-GB" b="1" dirty="0"/>
              <a:t>Help you network effectively;</a:t>
            </a:r>
          </a:p>
          <a:p>
            <a:r>
              <a:rPr lang="en-GB" b="1" dirty="0"/>
              <a:t>Help you get over setbacks and imposter syndrome.</a:t>
            </a:r>
          </a:p>
        </p:txBody>
      </p:sp>
      <p:sp>
        <p:nvSpPr>
          <p:cNvPr id="6" name="Text Placeholder 5">
            <a:extLst>
              <a:ext uri="{FF2B5EF4-FFF2-40B4-BE49-F238E27FC236}">
                <a16:creationId xmlns:a16="http://schemas.microsoft.com/office/drawing/2014/main" id="{A51C8C6F-AE90-425B-B5C9-B153EA3DA048}"/>
              </a:ext>
            </a:extLst>
          </p:cNvPr>
          <p:cNvSpPr>
            <a:spLocks noGrp="1"/>
          </p:cNvSpPr>
          <p:nvPr>
            <p:ph type="body" sz="quarter" idx="3"/>
          </p:nvPr>
        </p:nvSpPr>
        <p:spPr>
          <a:xfrm>
            <a:off x="6172200" y="1681163"/>
            <a:ext cx="5510284" cy="482488"/>
          </a:xfrm>
        </p:spPr>
        <p:txBody>
          <a:bodyPr>
            <a:noAutofit/>
          </a:bodyPr>
          <a:lstStyle/>
          <a:p>
            <a:r>
              <a:rPr lang="en-GB" sz="2800" dirty="0">
                <a:solidFill>
                  <a:srgbClr val="7030A0"/>
                </a:solidFill>
              </a:rPr>
              <a:t>Mentors are unlikely to be able to:</a:t>
            </a:r>
          </a:p>
        </p:txBody>
      </p:sp>
      <p:sp>
        <p:nvSpPr>
          <p:cNvPr id="7" name="Content Placeholder 6">
            <a:extLst>
              <a:ext uri="{FF2B5EF4-FFF2-40B4-BE49-F238E27FC236}">
                <a16:creationId xmlns:a16="http://schemas.microsoft.com/office/drawing/2014/main" id="{CBBCCAA3-800F-487C-AEE1-0D8F67BD570A}"/>
              </a:ext>
            </a:extLst>
          </p:cNvPr>
          <p:cNvSpPr>
            <a:spLocks noGrp="1"/>
          </p:cNvSpPr>
          <p:nvPr>
            <p:ph sz="quarter" idx="4"/>
          </p:nvPr>
        </p:nvSpPr>
        <p:spPr>
          <a:xfrm>
            <a:off x="6172200" y="2163651"/>
            <a:ext cx="5183188" cy="4026012"/>
          </a:xfrm>
        </p:spPr>
        <p:txBody>
          <a:bodyPr/>
          <a:lstStyle/>
          <a:p>
            <a:r>
              <a:rPr lang="en-GB" b="1" dirty="0"/>
              <a:t>Proof read your work;</a:t>
            </a:r>
          </a:p>
          <a:p>
            <a:r>
              <a:rPr lang="en-GB" b="1" dirty="0"/>
              <a:t>Do all the running to make the mentoring relationship work;</a:t>
            </a:r>
          </a:p>
          <a:p>
            <a:r>
              <a:rPr lang="en-GB" b="1" dirty="0"/>
              <a:t>Be on call perpetually; </a:t>
            </a:r>
          </a:p>
          <a:p>
            <a:r>
              <a:rPr lang="en-GB" b="1" dirty="0"/>
              <a:t>Solve problems beyond the professional relationship;</a:t>
            </a:r>
          </a:p>
          <a:p>
            <a:r>
              <a:rPr lang="en-GB" b="1" dirty="0"/>
              <a:t>Be your best friend.</a:t>
            </a:r>
          </a:p>
        </p:txBody>
      </p:sp>
    </p:spTree>
    <p:extLst>
      <p:ext uri="{BB962C8B-B14F-4D97-AF65-F5344CB8AC3E}">
        <p14:creationId xmlns:p14="http://schemas.microsoft.com/office/powerpoint/2010/main" val="2372717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0331" y="-138728"/>
            <a:ext cx="10515600" cy="1325563"/>
          </a:xfrm>
        </p:spPr>
        <p:txBody>
          <a:bodyPr/>
          <a:lstStyle/>
          <a:p>
            <a:r>
              <a:rPr lang="en-GB" b="1" dirty="0">
                <a:latin typeface="+mn-lt"/>
              </a:rPr>
              <a:t>From the draft </a:t>
            </a:r>
            <a:r>
              <a:rPr lang="en-GB" b="1" dirty="0" err="1">
                <a:latin typeface="+mn-lt"/>
              </a:rPr>
              <a:t>PiP</a:t>
            </a:r>
            <a:r>
              <a:rPr lang="en-GB" b="1" dirty="0">
                <a:latin typeface="+mn-lt"/>
              </a:rPr>
              <a:t> documentation</a:t>
            </a:r>
          </a:p>
        </p:txBody>
      </p:sp>
      <p:sp>
        <p:nvSpPr>
          <p:cNvPr id="5" name="Content Placeholder 4"/>
          <p:cNvSpPr>
            <a:spLocks noGrp="1"/>
          </p:cNvSpPr>
          <p:nvPr>
            <p:ph sz="half" idx="1"/>
          </p:nvPr>
        </p:nvSpPr>
        <p:spPr>
          <a:xfrm>
            <a:off x="651586" y="1027906"/>
            <a:ext cx="5530849" cy="4351338"/>
          </a:xfrm>
        </p:spPr>
        <p:txBody>
          <a:bodyPr>
            <a:noAutofit/>
          </a:bodyPr>
          <a:lstStyle/>
          <a:p>
            <a:pPr marL="0" indent="0">
              <a:buNone/>
            </a:pPr>
            <a:r>
              <a:rPr lang="en-GB" sz="2000" b="1" i="1" dirty="0">
                <a:solidFill>
                  <a:srgbClr val="FF0000"/>
                </a:solidFill>
              </a:rPr>
              <a:t>Mentor’s role</a:t>
            </a:r>
            <a:endParaRPr lang="en-GB" sz="2000" b="1" dirty="0">
              <a:solidFill>
                <a:srgbClr val="FF0000"/>
              </a:solidFill>
            </a:endParaRPr>
          </a:p>
          <a:p>
            <a:pPr lvl="0"/>
            <a:r>
              <a:rPr lang="en-GB" sz="2000" b="1" dirty="0"/>
              <a:t>Active listening – ensuring the mentees agenda is elicited and attended to</a:t>
            </a:r>
          </a:p>
          <a:p>
            <a:pPr lvl="0"/>
            <a:r>
              <a:rPr lang="en-GB" sz="2000" b="1" dirty="0"/>
              <a:t>Being a critical friend – challenging assumptions and asking the right questions</a:t>
            </a:r>
          </a:p>
          <a:p>
            <a:pPr lvl="0"/>
            <a:r>
              <a:rPr lang="en-GB" sz="2000" b="1" dirty="0"/>
              <a:t>Encouraging broad reflection – ensuring views are not </a:t>
            </a:r>
            <a:r>
              <a:rPr lang="en-GB" sz="2000" b="1" dirty="0" err="1"/>
              <a:t>siloed</a:t>
            </a:r>
            <a:r>
              <a:rPr lang="en-GB" sz="2000" b="1" dirty="0"/>
              <a:t> and the “big picture” is considered</a:t>
            </a:r>
          </a:p>
          <a:p>
            <a:pPr lvl="0"/>
            <a:r>
              <a:rPr lang="en-GB" sz="2000" b="1" dirty="0"/>
              <a:t>Reframing of challenges – within the reflective process other perspectives should be considered and issues reframed as appropriate</a:t>
            </a:r>
          </a:p>
          <a:p>
            <a:pPr lvl="0"/>
            <a:r>
              <a:rPr lang="en-GB" sz="2000" b="1" dirty="0"/>
              <a:t>Championing and promoting – where possible/appropriate, networks and contacts can be highlighted </a:t>
            </a:r>
          </a:p>
          <a:p>
            <a:pPr lvl="0"/>
            <a:r>
              <a:rPr lang="en-GB" sz="2000" b="1" dirty="0"/>
              <a:t>Commitment – to give a small amount of time to attend discussions remotely or face to face and behave professionally at all times</a:t>
            </a:r>
          </a:p>
          <a:p>
            <a:endParaRPr lang="en-GB" sz="2000" dirty="0"/>
          </a:p>
        </p:txBody>
      </p:sp>
      <p:sp>
        <p:nvSpPr>
          <p:cNvPr id="6" name="Content Placeholder 5"/>
          <p:cNvSpPr>
            <a:spLocks noGrp="1"/>
          </p:cNvSpPr>
          <p:nvPr>
            <p:ph sz="half" idx="2"/>
          </p:nvPr>
        </p:nvSpPr>
        <p:spPr>
          <a:xfrm>
            <a:off x="6433457" y="1107371"/>
            <a:ext cx="5181600" cy="4351338"/>
          </a:xfrm>
        </p:spPr>
        <p:txBody>
          <a:bodyPr>
            <a:normAutofit lnSpcReduction="10000"/>
          </a:bodyPr>
          <a:lstStyle/>
          <a:p>
            <a:pPr marL="0" indent="0">
              <a:buNone/>
            </a:pPr>
            <a:r>
              <a:rPr lang="en-GB" sz="2000" b="1" i="1" dirty="0">
                <a:solidFill>
                  <a:srgbClr val="FF0000"/>
                </a:solidFill>
              </a:rPr>
              <a:t>Mentee’s role</a:t>
            </a:r>
            <a:endParaRPr lang="en-GB" sz="2000" b="1" dirty="0">
              <a:solidFill>
                <a:srgbClr val="FF0000"/>
              </a:solidFill>
            </a:endParaRPr>
          </a:p>
          <a:p>
            <a:pPr lvl="0"/>
            <a:r>
              <a:rPr lang="en-GB" sz="2000" b="1" dirty="0"/>
              <a:t>Expectations – the process is not designed to give “the answers” and expectations should be set accordingly</a:t>
            </a:r>
          </a:p>
          <a:p>
            <a:pPr lvl="0"/>
            <a:r>
              <a:rPr lang="en-GB" sz="2000" b="1" dirty="0"/>
              <a:t>Openness – to new ideas and challenges</a:t>
            </a:r>
          </a:p>
          <a:p>
            <a:pPr lvl="0"/>
            <a:r>
              <a:rPr lang="en-GB" sz="2000" b="1" dirty="0"/>
              <a:t>Commitment – to attend and shape discussions, and behave professionally at all times</a:t>
            </a:r>
          </a:p>
          <a:p>
            <a:endParaRPr lang="en-GB" sz="2000" dirty="0"/>
          </a:p>
          <a:p>
            <a:endParaRPr lang="en-GB" sz="2000" dirty="0"/>
          </a:p>
          <a:p>
            <a:endParaRPr lang="en-GB" sz="2000" dirty="0"/>
          </a:p>
          <a:p>
            <a:r>
              <a:rPr lang="en-GB" sz="3200" b="1" dirty="0">
                <a:solidFill>
                  <a:srgbClr val="7030A0"/>
                </a:solidFill>
              </a:rPr>
              <a:t>Anything missing?</a:t>
            </a:r>
          </a:p>
        </p:txBody>
      </p:sp>
    </p:spTree>
    <p:extLst>
      <p:ext uri="{BB962C8B-B14F-4D97-AF65-F5344CB8AC3E}">
        <p14:creationId xmlns:p14="http://schemas.microsoft.com/office/powerpoint/2010/main" val="2165416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Session outline</a:t>
            </a:r>
          </a:p>
        </p:txBody>
      </p:sp>
      <p:sp>
        <p:nvSpPr>
          <p:cNvPr id="3" name="Content Placeholder 2"/>
          <p:cNvSpPr>
            <a:spLocks noGrp="1"/>
          </p:cNvSpPr>
          <p:nvPr>
            <p:ph idx="1"/>
          </p:nvPr>
        </p:nvSpPr>
        <p:spPr/>
        <p:txBody>
          <a:bodyPr>
            <a:normAutofit/>
          </a:bodyPr>
          <a:lstStyle/>
          <a:p>
            <a:r>
              <a:rPr lang="en-GB" sz="3200" b="1" dirty="0" err="1"/>
              <a:t>PiP</a:t>
            </a:r>
            <a:r>
              <a:rPr lang="en-GB" sz="3200" b="1" dirty="0"/>
              <a:t> – reminder (Debbie/Julie)</a:t>
            </a:r>
          </a:p>
          <a:p>
            <a:r>
              <a:rPr lang="en-GB" sz="3200" b="1" dirty="0"/>
              <a:t>Role of mentors and mentees (Liz)</a:t>
            </a:r>
          </a:p>
          <a:p>
            <a:r>
              <a:rPr lang="en-GB" sz="3200" b="1" dirty="0"/>
              <a:t>Finding a mentor and/or mentee (Sally)</a:t>
            </a:r>
          </a:p>
          <a:p>
            <a:r>
              <a:rPr lang="en-GB" sz="3200" b="1" dirty="0"/>
              <a:t>What works – personal stories (all)</a:t>
            </a:r>
          </a:p>
          <a:p>
            <a:r>
              <a:rPr lang="en-GB" sz="3200" b="1" dirty="0"/>
              <a:t>Task – defining what mentors can help others do/be (all) </a:t>
            </a:r>
          </a:p>
          <a:p>
            <a:r>
              <a:rPr lang="en-GB" sz="3200" b="1" dirty="0">
                <a:solidFill>
                  <a:srgbClr val="FF0000"/>
                </a:solidFill>
              </a:rPr>
              <a:t>Establishing ground rules for mentors and mentees (Sally)</a:t>
            </a:r>
          </a:p>
          <a:p>
            <a:r>
              <a:rPr lang="en-GB" sz="3200" b="1" dirty="0"/>
              <a:t>The </a:t>
            </a:r>
            <a:r>
              <a:rPr lang="en-GB" sz="3200" b="1" dirty="0" err="1"/>
              <a:t>PiP</a:t>
            </a:r>
            <a:r>
              <a:rPr lang="en-GB" sz="3200" b="1" dirty="0"/>
              <a:t> mentoring scheme – next steps (Liz)</a:t>
            </a:r>
          </a:p>
          <a:p>
            <a:endParaRPr lang="en-GB" sz="3200" dirty="0"/>
          </a:p>
        </p:txBody>
      </p:sp>
    </p:spTree>
    <p:extLst>
      <p:ext uri="{BB962C8B-B14F-4D97-AF65-F5344CB8AC3E}">
        <p14:creationId xmlns:p14="http://schemas.microsoft.com/office/powerpoint/2010/main" val="1925954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5C48990-A9D4-46B1-9FBA-2BB8A24E0AE0}"/>
              </a:ext>
            </a:extLst>
          </p:cNvPr>
          <p:cNvSpPr>
            <a:spLocks noGrp="1"/>
          </p:cNvSpPr>
          <p:nvPr>
            <p:ph type="title"/>
          </p:nvPr>
        </p:nvSpPr>
        <p:spPr>
          <a:xfrm>
            <a:off x="272955" y="365125"/>
            <a:ext cx="11737075" cy="1325563"/>
          </a:xfrm>
        </p:spPr>
        <p:txBody>
          <a:bodyPr>
            <a:normAutofit/>
          </a:bodyPr>
          <a:lstStyle/>
          <a:p>
            <a:r>
              <a:rPr lang="en-GB" sz="4300" b="1" dirty="0">
                <a:latin typeface="+mn-lt"/>
              </a:rPr>
              <a:t>Establishing ground rules for mentors and mentees</a:t>
            </a:r>
          </a:p>
        </p:txBody>
      </p:sp>
      <p:sp>
        <p:nvSpPr>
          <p:cNvPr id="8" name="Content Placeholder 7">
            <a:extLst>
              <a:ext uri="{FF2B5EF4-FFF2-40B4-BE49-F238E27FC236}">
                <a16:creationId xmlns:a16="http://schemas.microsoft.com/office/drawing/2014/main" id="{8CE9D50E-BCE0-4925-983E-D5237FD4699C}"/>
              </a:ext>
            </a:extLst>
          </p:cNvPr>
          <p:cNvSpPr>
            <a:spLocks noGrp="1"/>
          </p:cNvSpPr>
          <p:nvPr>
            <p:ph idx="1"/>
          </p:nvPr>
        </p:nvSpPr>
        <p:spPr>
          <a:xfrm>
            <a:off x="883692" y="1514902"/>
            <a:ext cx="10515600" cy="5131558"/>
          </a:xfrm>
        </p:spPr>
        <p:txBody>
          <a:bodyPr>
            <a:normAutofit fontScale="92500" lnSpcReduction="10000"/>
          </a:bodyPr>
          <a:lstStyle/>
          <a:p>
            <a:pPr>
              <a:lnSpc>
                <a:spcPct val="110000"/>
              </a:lnSpc>
            </a:pPr>
            <a:r>
              <a:rPr lang="en-GB" b="1" dirty="0"/>
              <a:t>What will </a:t>
            </a:r>
            <a:r>
              <a:rPr lang="en-GB" b="1" dirty="0">
                <a:solidFill>
                  <a:srgbClr val="7030A0"/>
                </a:solidFill>
              </a:rPr>
              <a:t>each party gain </a:t>
            </a:r>
            <a:r>
              <a:rPr lang="en-GB" b="1" dirty="0"/>
              <a:t>from the mentoring relationship?</a:t>
            </a:r>
          </a:p>
          <a:p>
            <a:pPr>
              <a:lnSpc>
                <a:spcPct val="110000"/>
              </a:lnSpc>
            </a:pPr>
            <a:r>
              <a:rPr lang="en-GB" b="1" dirty="0"/>
              <a:t>What are your expectations of levels of </a:t>
            </a:r>
            <a:r>
              <a:rPr lang="en-GB" b="1" dirty="0">
                <a:solidFill>
                  <a:srgbClr val="7030A0"/>
                </a:solidFill>
              </a:rPr>
              <a:t>confidentiality</a:t>
            </a:r>
            <a:r>
              <a:rPr lang="en-GB" b="1" dirty="0"/>
              <a:t>?</a:t>
            </a:r>
          </a:p>
          <a:p>
            <a:pPr>
              <a:lnSpc>
                <a:spcPct val="110000"/>
              </a:lnSpc>
            </a:pPr>
            <a:r>
              <a:rPr lang="en-GB" b="1" dirty="0"/>
              <a:t>What </a:t>
            </a:r>
            <a:r>
              <a:rPr lang="en-GB" b="1" dirty="0">
                <a:solidFill>
                  <a:srgbClr val="7030A0"/>
                </a:solidFill>
              </a:rPr>
              <a:t>level of contact </a:t>
            </a:r>
            <a:r>
              <a:rPr lang="en-GB" b="1" dirty="0"/>
              <a:t>will work for both of you? How often will you interact? Will meetings be live or virtual or both? If live, where works best for you both?  How much email traffic is acceptable?</a:t>
            </a:r>
          </a:p>
          <a:p>
            <a:pPr>
              <a:lnSpc>
                <a:spcPct val="110000"/>
              </a:lnSpc>
            </a:pPr>
            <a:r>
              <a:rPr lang="en-GB" b="1" dirty="0"/>
              <a:t>Who will keep </a:t>
            </a:r>
            <a:r>
              <a:rPr lang="en-GB" b="1" dirty="0">
                <a:solidFill>
                  <a:srgbClr val="7030A0"/>
                </a:solidFill>
              </a:rPr>
              <a:t>records of  meetings / action notes</a:t>
            </a:r>
            <a:r>
              <a:rPr lang="en-GB" b="1" dirty="0"/>
              <a:t>?</a:t>
            </a:r>
          </a:p>
          <a:p>
            <a:pPr>
              <a:lnSpc>
                <a:spcPct val="110000"/>
              </a:lnSpc>
            </a:pPr>
            <a:r>
              <a:rPr lang="en-GB" b="1" dirty="0">
                <a:solidFill>
                  <a:srgbClr val="7030A0"/>
                </a:solidFill>
              </a:rPr>
              <a:t>Duration</a:t>
            </a:r>
            <a:r>
              <a:rPr lang="en-GB" b="1" dirty="0"/>
              <a:t>: How long will the mentoring relationship last? Will mentors be happy to help after that period e.g. with promotion or other references?</a:t>
            </a:r>
          </a:p>
          <a:p>
            <a:pPr>
              <a:lnSpc>
                <a:spcPct val="110000"/>
              </a:lnSpc>
            </a:pPr>
            <a:r>
              <a:rPr lang="en-GB" b="1" dirty="0"/>
              <a:t>What plans do you have to cope </a:t>
            </a:r>
            <a:r>
              <a:rPr lang="en-GB" b="1" dirty="0">
                <a:solidFill>
                  <a:srgbClr val="7030A0"/>
                </a:solidFill>
              </a:rPr>
              <a:t>if things don’t work out</a:t>
            </a:r>
            <a:r>
              <a:rPr lang="en-GB" b="1" dirty="0"/>
              <a:t>?</a:t>
            </a:r>
          </a:p>
          <a:p>
            <a:pPr>
              <a:lnSpc>
                <a:spcPct val="110000"/>
              </a:lnSpc>
            </a:pPr>
            <a:r>
              <a:rPr lang="en-GB" b="1" dirty="0"/>
              <a:t>And?......</a:t>
            </a:r>
          </a:p>
        </p:txBody>
      </p:sp>
    </p:spTree>
    <p:extLst>
      <p:ext uri="{BB962C8B-B14F-4D97-AF65-F5344CB8AC3E}">
        <p14:creationId xmlns:p14="http://schemas.microsoft.com/office/powerpoint/2010/main" val="2355756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Mentors help us become who we are!</a:t>
            </a:r>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823347" y="1704522"/>
            <a:ext cx="2960936" cy="4351338"/>
          </a:xfrm>
          <a:prstGeom prst="rect">
            <a:avLst/>
          </a:prstGeom>
        </p:spPr>
      </p:pic>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6230710" y="2236336"/>
            <a:ext cx="4365171" cy="3273878"/>
          </a:xfrm>
          <a:prstGeom prst="rect">
            <a:avLst/>
          </a:prstGeom>
        </p:spPr>
      </p:pic>
    </p:spTree>
    <p:extLst>
      <p:ext uri="{BB962C8B-B14F-4D97-AF65-F5344CB8AC3E}">
        <p14:creationId xmlns:p14="http://schemas.microsoft.com/office/powerpoint/2010/main" val="3617809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Next steps – </a:t>
            </a:r>
            <a:r>
              <a:rPr lang="en-GB" b="1" dirty="0" err="1">
                <a:latin typeface="+mn-lt"/>
              </a:rPr>
              <a:t>PiP</a:t>
            </a:r>
            <a:r>
              <a:rPr lang="en-GB" b="1" dirty="0">
                <a:latin typeface="+mn-lt"/>
              </a:rPr>
              <a:t> scheme</a:t>
            </a:r>
          </a:p>
        </p:txBody>
      </p:sp>
      <p:sp>
        <p:nvSpPr>
          <p:cNvPr id="3" name="Content Placeholder 2"/>
          <p:cNvSpPr>
            <a:spLocks noGrp="1"/>
          </p:cNvSpPr>
          <p:nvPr>
            <p:ph idx="1"/>
          </p:nvPr>
        </p:nvSpPr>
        <p:spPr/>
        <p:txBody>
          <a:bodyPr/>
          <a:lstStyle/>
          <a:p>
            <a:r>
              <a:rPr lang="en-GB" b="1" dirty="0"/>
              <a:t>Form to complete</a:t>
            </a:r>
          </a:p>
          <a:p>
            <a:r>
              <a:rPr lang="en-GB" b="1" dirty="0"/>
              <a:t>Matching process</a:t>
            </a:r>
          </a:p>
          <a:p>
            <a:r>
              <a:rPr lang="en-GB" b="1" dirty="0"/>
              <a:t>Documentation and over to you…..</a:t>
            </a:r>
          </a:p>
        </p:txBody>
      </p:sp>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411451" y="1027906"/>
            <a:ext cx="1520260" cy="1520260"/>
          </a:xfrm>
          <a:prstGeom prst="rect">
            <a:avLst/>
          </a:prstGeom>
        </p:spPr>
      </p:pic>
      <p:sp>
        <p:nvSpPr>
          <p:cNvPr id="6" name="TextBox 5"/>
          <p:cNvSpPr txBox="1"/>
          <p:nvPr/>
        </p:nvSpPr>
        <p:spPr>
          <a:xfrm>
            <a:off x="8100339" y="2591407"/>
            <a:ext cx="2283195" cy="646331"/>
          </a:xfrm>
          <a:prstGeom prst="rect">
            <a:avLst/>
          </a:prstGeom>
          <a:noFill/>
        </p:spPr>
        <p:txBody>
          <a:bodyPr wrap="square" rtlCol="0">
            <a:spAutoFit/>
          </a:bodyPr>
          <a:lstStyle/>
          <a:p>
            <a:r>
              <a:rPr lang="en-GB" b="1" dirty="0"/>
              <a:t>To request a mentor</a:t>
            </a:r>
          </a:p>
          <a:p>
            <a:r>
              <a:rPr lang="en-GB" b="1" dirty="0">
                <a:hlinkClick r:id="rId3"/>
              </a:rPr>
              <a:t>https://bit.ly/2UIVerL</a:t>
            </a:r>
            <a:r>
              <a:rPr lang="en-GB" b="1" dirty="0"/>
              <a:t> </a:t>
            </a:r>
          </a:p>
        </p:txBody>
      </p:sp>
      <p:pic>
        <p:nvPicPr>
          <p:cNvPr id="7" name="Picture 6"/>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493261" y="4074533"/>
            <a:ext cx="1497353" cy="1497353"/>
          </a:xfrm>
          <a:prstGeom prst="rect">
            <a:avLst/>
          </a:prstGeom>
        </p:spPr>
      </p:pic>
      <p:sp>
        <p:nvSpPr>
          <p:cNvPr id="8" name="TextBox 7"/>
          <p:cNvSpPr txBox="1"/>
          <p:nvPr/>
        </p:nvSpPr>
        <p:spPr>
          <a:xfrm>
            <a:off x="8100339" y="5665569"/>
            <a:ext cx="2563686" cy="646331"/>
          </a:xfrm>
          <a:prstGeom prst="rect">
            <a:avLst/>
          </a:prstGeom>
          <a:noFill/>
        </p:spPr>
        <p:txBody>
          <a:bodyPr wrap="square" rtlCol="0">
            <a:spAutoFit/>
          </a:bodyPr>
          <a:lstStyle/>
          <a:p>
            <a:r>
              <a:rPr lang="en-GB" b="1" dirty="0"/>
              <a:t>To volunteer as a mentor</a:t>
            </a:r>
          </a:p>
          <a:p>
            <a:r>
              <a:rPr lang="en-GB" b="1" dirty="0">
                <a:hlinkClick r:id="rId5"/>
              </a:rPr>
              <a:t>https://bit.ly/2CsbKoV</a:t>
            </a:r>
            <a:r>
              <a:rPr lang="en-GB" b="1" dirty="0"/>
              <a:t> </a:t>
            </a:r>
          </a:p>
        </p:txBody>
      </p:sp>
    </p:spTree>
    <p:extLst>
      <p:ext uri="{BB962C8B-B14F-4D97-AF65-F5344CB8AC3E}">
        <p14:creationId xmlns:p14="http://schemas.microsoft.com/office/powerpoint/2010/main" val="1186688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8D91D-BC4F-4DB7-B4DF-0CCE4363C5DB}"/>
              </a:ext>
            </a:extLst>
          </p:cNvPr>
          <p:cNvSpPr>
            <a:spLocks noGrp="1"/>
          </p:cNvSpPr>
          <p:nvPr>
            <p:ph type="title"/>
          </p:nvPr>
        </p:nvSpPr>
        <p:spPr/>
        <p:txBody>
          <a:bodyPr/>
          <a:lstStyle/>
          <a:p>
            <a:r>
              <a:rPr lang="en-GB" b="1" dirty="0">
                <a:latin typeface="+mn-lt"/>
              </a:rPr>
              <a:t>Selected references</a:t>
            </a:r>
          </a:p>
        </p:txBody>
      </p:sp>
      <p:sp>
        <p:nvSpPr>
          <p:cNvPr id="3" name="Content Placeholder 2">
            <a:extLst>
              <a:ext uri="{FF2B5EF4-FFF2-40B4-BE49-F238E27FC236}">
                <a16:creationId xmlns:a16="http://schemas.microsoft.com/office/drawing/2014/main" id="{E36E5763-2D46-4A48-97DD-9A820F65F278}"/>
              </a:ext>
            </a:extLst>
          </p:cNvPr>
          <p:cNvSpPr>
            <a:spLocks noGrp="1"/>
          </p:cNvSpPr>
          <p:nvPr>
            <p:ph idx="1"/>
          </p:nvPr>
        </p:nvSpPr>
        <p:spPr>
          <a:xfrm>
            <a:off x="947382" y="1866569"/>
            <a:ext cx="10515600" cy="4351338"/>
          </a:xfrm>
        </p:spPr>
        <p:txBody>
          <a:bodyPr/>
          <a:lstStyle/>
          <a:p>
            <a:pPr marL="723900" indent="-723900">
              <a:buNone/>
            </a:pPr>
            <a:r>
              <a:rPr lang="en-GB" b="1" dirty="0"/>
              <a:t>Clutterbuck, D., 2014. </a:t>
            </a:r>
            <a:r>
              <a:rPr lang="en-GB" b="1" i="1" dirty="0"/>
              <a:t>Everyone needs a mentor</a:t>
            </a:r>
            <a:r>
              <a:rPr lang="en-GB" b="1" dirty="0"/>
              <a:t>. Kogan Page Publishers.</a:t>
            </a:r>
          </a:p>
          <a:p>
            <a:pPr marL="723900" indent="-723900">
              <a:buNone/>
            </a:pPr>
            <a:r>
              <a:rPr lang="en-GB" b="1" dirty="0"/>
              <a:t>Darwin, A. and Palmer, E., 2009. Mentoring circles in higher education. </a:t>
            </a:r>
            <a:r>
              <a:rPr lang="en-GB" b="1" i="1" dirty="0"/>
              <a:t>Higher Education Research &amp; Development</a:t>
            </a:r>
            <a:r>
              <a:rPr lang="en-GB" b="1" dirty="0"/>
              <a:t>, </a:t>
            </a:r>
            <a:r>
              <a:rPr lang="en-GB" b="1" i="1" dirty="0"/>
              <a:t>28</a:t>
            </a:r>
            <a:r>
              <a:rPr lang="en-GB" b="1" dirty="0"/>
              <a:t>(2), pp.125-136.</a:t>
            </a:r>
          </a:p>
          <a:p>
            <a:pPr marL="723900" indent="-723900">
              <a:buNone/>
            </a:pPr>
            <a:r>
              <a:rPr lang="en-GB" b="1" dirty="0"/>
              <a:t>Megginson, D. and Clutterbuck, D., 2010. </a:t>
            </a:r>
            <a:r>
              <a:rPr lang="en-GB" b="1" i="1" dirty="0"/>
              <a:t>Further techniques for coaching and mentoring</a:t>
            </a:r>
            <a:r>
              <a:rPr lang="en-GB" b="1" dirty="0"/>
              <a:t>. Routledge.</a:t>
            </a:r>
          </a:p>
          <a:p>
            <a:pPr marL="0" indent="0">
              <a:buNone/>
            </a:pPr>
            <a:endParaRPr lang="en-GB" dirty="0"/>
          </a:p>
        </p:txBody>
      </p:sp>
    </p:spTree>
    <p:extLst>
      <p:ext uri="{BB962C8B-B14F-4D97-AF65-F5344CB8AC3E}">
        <p14:creationId xmlns:p14="http://schemas.microsoft.com/office/powerpoint/2010/main" val="1841033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a:latin typeface="+mn-lt"/>
              </a:rPr>
              <a:t>Session outline</a:t>
            </a:r>
          </a:p>
        </p:txBody>
      </p:sp>
      <p:sp>
        <p:nvSpPr>
          <p:cNvPr id="3" name="Content Placeholder 2"/>
          <p:cNvSpPr>
            <a:spLocks noGrp="1"/>
          </p:cNvSpPr>
          <p:nvPr>
            <p:ph idx="1"/>
          </p:nvPr>
        </p:nvSpPr>
        <p:spPr/>
        <p:txBody>
          <a:bodyPr>
            <a:normAutofit/>
          </a:bodyPr>
          <a:lstStyle/>
          <a:p>
            <a:r>
              <a:rPr lang="en-GB" sz="3200" b="1" dirty="0" err="1"/>
              <a:t>PiP</a:t>
            </a:r>
            <a:r>
              <a:rPr lang="en-GB" sz="3200" b="1" dirty="0"/>
              <a:t> – reminder (Debbie/Julie)</a:t>
            </a:r>
          </a:p>
          <a:p>
            <a:r>
              <a:rPr lang="en-GB" sz="3200" b="1" dirty="0"/>
              <a:t>Role of mentors and mentees (Liz)</a:t>
            </a:r>
          </a:p>
          <a:p>
            <a:r>
              <a:rPr lang="en-GB" sz="3200" b="1" dirty="0"/>
              <a:t>Finding a mentor and/or mentee (Sally)</a:t>
            </a:r>
          </a:p>
          <a:p>
            <a:r>
              <a:rPr lang="en-GB" sz="3200" b="1" dirty="0"/>
              <a:t>What works – personal stories (all)</a:t>
            </a:r>
          </a:p>
          <a:p>
            <a:r>
              <a:rPr lang="en-GB" sz="3200" b="1" dirty="0"/>
              <a:t>Task – defining what mentors can help others do/be (all) </a:t>
            </a:r>
          </a:p>
          <a:p>
            <a:r>
              <a:rPr lang="en-GB" sz="3200" b="1" dirty="0"/>
              <a:t>Establishing ground rules for mentors and mentees (Sally)</a:t>
            </a:r>
          </a:p>
          <a:p>
            <a:r>
              <a:rPr lang="en-GB" sz="3200" b="1" dirty="0"/>
              <a:t>The </a:t>
            </a:r>
            <a:r>
              <a:rPr lang="en-GB" sz="3200" b="1" dirty="0" err="1"/>
              <a:t>PiP</a:t>
            </a:r>
            <a:r>
              <a:rPr lang="en-GB" sz="3200" b="1" dirty="0"/>
              <a:t> mentoring scheme – next steps (Liz)</a:t>
            </a:r>
          </a:p>
          <a:p>
            <a:endParaRPr lang="en-GB" sz="3200" dirty="0"/>
          </a:p>
        </p:txBody>
      </p:sp>
    </p:spTree>
    <p:extLst>
      <p:ext uri="{BB962C8B-B14F-4D97-AF65-F5344CB8AC3E}">
        <p14:creationId xmlns:p14="http://schemas.microsoft.com/office/powerpoint/2010/main" val="1780058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Teaching vs mentoring</a:t>
            </a:r>
          </a:p>
        </p:txBody>
      </p:sp>
      <p:sp>
        <p:nvSpPr>
          <p:cNvPr id="5" name="TextBox 4"/>
          <p:cNvSpPr txBox="1"/>
          <p:nvPr/>
        </p:nvSpPr>
        <p:spPr>
          <a:xfrm>
            <a:off x="548962" y="1950227"/>
            <a:ext cx="5547038" cy="2554545"/>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3200" b="1" dirty="0">
                <a:solidFill>
                  <a:srgbClr val="7030A0"/>
                </a:solidFill>
              </a:rPr>
              <a:t>Instructing </a:t>
            </a:r>
            <a:r>
              <a:rPr lang="en-GB" sz="3200" b="1" dirty="0"/>
              <a:t>others in specific knowledge and skills (and values?) </a:t>
            </a:r>
          </a:p>
          <a:p>
            <a:pPr algn="ctr"/>
            <a:endParaRPr lang="en-GB" sz="3200" b="1" dirty="0"/>
          </a:p>
          <a:p>
            <a:pPr algn="ctr"/>
            <a:endParaRPr lang="en-GB" sz="3200" b="1" dirty="0"/>
          </a:p>
        </p:txBody>
      </p:sp>
      <p:sp>
        <p:nvSpPr>
          <p:cNvPr id="7" name="TextBox 6"/>
          <p:cNvSpPr txBox="1"/>
          <p:nvPr/>
        </p:nvSpPr>
        <p:spPr>
          <a:xfrm>
            <a:off x="5959163" y="1950228"/>
            <a:ext cx="4398595" cy="2554545"/>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3200" b="1" dirty="0">
                <a:solidFill>
                  <a:srgbClr val="7030A0"/>
                </a:solidFill>
              </a:rPr>
              <a:t>Sharing knowledge skills and perspectives </a:t>
            </a:r>
            <a:r>
              <a:rPr lang="en-GB" sz="3200" b="1" dirty="0"/>
              <a:t>that influence the personal and professional growth of others</a:t>
            </a:r>
          </a:p>
        </p:txBody>
      </p:sp>
      <p:sp>
        <p:nvSpPr>
          <p:cNvPr id="8" name="TextBox 7"/>
          <p:cNvSpPr txBox="1"/>
          <p:nvPr/>
        </p:nvSpPr>
        <p:spPr>
          <a:xfrm>
            <a:off x="2634018" y="4824689"/>
            <a:ext cx="6632812" cy="1569660"/>
          </a:xfrm>
          <a:prstGeom prst="rect">
            <a:avLst/>
          </a:prstGeom>
          <a:noFill/>
        </p:spPr>
        <p:txBody>
          <a:bodyPr wrap="square" rtlCol="0">
            <a:spAutoFit/>
          </a:bodyPr>
          <a:lstStyle/>
          <a:p>
            <a:r>
              <a:rPr lang="en-GB" sz="3200" b="1" dirty="0"/>
              <a:t>Is it as clear a division as this for you?</a:t>
            </a:r>
          </a:p>
          <a:p>
            <a:endParaRPr lang="en-GB" sz="3200" b="1" dirty="0"/>
          </a:p>
          <a:p>
            <a:r>
              <a:rPr lang="en-GB" sz="3200" b="1" dirty="0">
                <a:solidFill>
                  <a:srgbClr val="7030A0"/>
                </a:solidFill>
              </a:rPr>
              <a:t>Why (not)?</a:t>
            </a:r>
          </a:p>
        </p:txBody>
      </p:sp>
    </p:spTree>
    <p:extLst>
      <p:ext uri="{BB962C8B-B14F-4D97-AF65-F5344CB8AC3E}">
        <p14:creationId xmlns:p14="http://schemas.microsoft.com/office/powerpoint/2010/main" val="1065470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Coach vs mentor </a:t>
            </a:r>
          </a:p>
        </p:txBody>
      </p:sp>
      <p:pic>
        <p:nvPicPr>
          <p:cNvPr id="4" name="Picture 3"/>
          <p:cNvPicPr/>
          <p:nvPr/>
        </p:nvPicPr>
        <p:blipFill>
          <a:blip r:embed="rId2">
            <a:extLst>
              <a:ext uri="{28A0092B-C50C-407E-A947-70E740481C1C}">
                <a14:useLocalDpi xmlns:a14="http://schemas.microsoft.com/office/drawing/2010/main"/>
              </a:ext>
            </a:extLst>
          </a:blip>
          <a:stretch>
            <a:fillRect/>
          </a:stretch>
        </p:blipFill>
        <p:spPr>
          <a:xfrm>
            <a:off x="2927648" y="1484784"/>
            <a:ext cx="6079874" cy="2391180"/>
          </a:xfrm>
          <a:prstGeom prst="rect">
            <a:avLst/>
          </a:prstGeom>
        </p:spPr>
      </p:pic>
      <p:sp>
        <p:nvSpPr>
          <p:cNvPr id="5" name="TextBox 4"/>
          <p:cNvSpPr txBox="1"/>
          <p:nvPr/>
        </p:nvSpPr>
        <p:spPr>
          <a:xfrm>
            <a:off x="6858527" y="4542511"/>
            <a:ext cx="3377510"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2400" b="1" dirty="0"/>
              <a:t>You are at point A and you want to get to B…a coach helps you find your own way…. “unlocking potential”</a:t>
            </a:r>
          </a:p>
        </p:txBody>
      </p:sp>
      <p:sp>
        <p:nvSpPr>
          <p:cNvPr id="6" name="TextBox 5"/>
          <p:cNvSpPr txBox="1"/>
          <p:nvPr/>
        </p:nvSpPr>
        <p:spPr>
          <a:xfrm>
            <a:off x="1673719" y="4234734"/>
            <a:ext cx="3461658"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2400" b="1" dirty="0"/>
              <a:t>You are at point A and you want to get to B…a mentor advises through expertise and experience which way to go…..</a:t>
            </a:r>
          </a:p>
          <a:p>
            <a:pPr algn="ctr"/>
            <a:r>
              <a:rPr lang="en-GB" sz="2400" b="1" dirty="0"/>
              <a:t>“sharing knowledge” </a:t>
            </a:r>
          </a:p>
        </p:txBody>
      </p:sp>
    </p:spTree>
    <p:extLst>
      <p:ext uri="{BB962C8B-B14F-4D97-AF65-F5344CB8AC3E}">
        <p14:creationId xmlns:p14="http://schemas.microsoft.com/office/powerpoint/2010/main" val="1143504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extLst>
              <a:ext uri="{28A0092B-C50C-407E-A947-70E740481C1C}">
                <a14:useLocalDpi xmlns:a14="http://schemas.microsoft.com/office/drawing/2010/main"/>
              </a:ext>
            </a:extLst>
          </a:blip>
          <a:srcRect t="7722" b="1006"/>
          <a:stretch/>
        </p:blipFill>
        <p:spPr>
          <a:xfrm>
            <a:off x="1665743" y="124764"/>
            <a:ext cx="7628382" cy="6699117"/>
          </a:xfrm>
          <a:prstGeom prst="rect">
            <a:avLst/>
          </a:prstGeom>
        </p:spPr>
      </p:pic>
    </p:spTree>
    <p:extLst>
      <p:ext uri="{BB962C8B-B14F-4D97-AF65-F5344CB8AC3E}">
        <p14:creationId xmlns:p14="http://schemas.microsoft.com/office/powerpoint/2010/main" val="3901910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Session outline</a:t>
            </a:r>
          </a:p>
        </p:txBody>
      </p:sp>
      <p:sp>
        <p:nvSpPr>
          <p:cNvPr id="3" name="Content Placeholder 2"/>
          <p:cNvSpPr>
            <a:spLocks noGrp="1"/>
          </p:cNvSpPr>
          <p:nvPr>
            <p:ph idx="1"/>
          </p:nvPr>
        </p:nvSpPr>
        <p:spPr/>
        <p:txBody>
          <a:bodyPr>
            <a:normAutofit/>
          </a:bodyPr>
          <a:lstStyle/>
          <a:p>
            <a:r>
              <a:rPr lang="en-GB" sz="3200" b="1" dirty="0" err="1"/>
              <a:t>PiP</a:t>
            </a:r>
            <a:r>
              <a:rPr lang="en-GB" sz="3200" b="1" dirty="0"/>
              <a:t> – reminder (Debbie/Julie)</a:t>
            </a:r>
          </a:p>
          <a:p>
            <a:r>
              <a:rPr lang="en-GB" sz="3200" b="1" dirty="0"/>
              <a:t>Role of mentors and mentees (Liz)</a:t>
            </a:r>
          </a:p>
          <a:p>
            <a:r>
              <a:rPr lang="en-GB" sz="3200" b="1" dirty="0">
                <a:solidFill>
                  <a:srgbClr val="FF0000"/>
                </a:solidFill>
              </a:rPr>
              <a:t>Finding a mentor and/or mentee (Sally)</a:t>
            </a:r>
          </a:p>
          <a:p>
            <a:r>
              <a:rPr lang="en-GB" sz="3200" b="1" dirty="0"/>
              <a:t>What works – personal stories (all)</a:t>
            </a:r>
          </a:p>
          <a:p>
            <a:r>
              <a:rPr lang="en-GB" sz="3200" b="1" dirty="0"/>
              <a:t>Task – defining what mentors can help others do/be (all) </a:t>
            </a:r>
          </a:p>
          <a:p>
            <a:r>
              <a:rPr lang="en-GB" sz="3200" b="1" dirty="0"/>
              <a:t>Establishing ground rules for mentors and mentees (Sally)</a:t>
            </a:r>
          </a:p>
          <a:p>
            <a:r>
              <a:rPr lang="en-GB" sz="3200" b="1" dirty="0"/>
              <a:t>The </a:t>
            </a:r>
            <a:r>
              <a:rPr lang="en-GB" sz="3200" b="1" dirty="0" err="1"/>
              <a:t>PiP</a:t>
            </a:r>
            <a:r>
              <a:rPr lang="en-GB" sz="3200" b="1" dirty="0"/>
              <a:t> mentoring scheme – next steps (Liz)</a:t>
            </a:r>
          </a:p>
          <a:p>
            <a:endParaRPr lang="en-GB" sz="3200" dirty="0"/>
          </a:p>
        </p:txBody>
      </p:sp>
    </p:spTree>
    <p:extLst>
      <p:ext uri="{BB962C8B-B14F-4D97-AF65-F5344CB8AC3E}">
        <p14:creationId xmlns:p14="http://schemas.microsoft.com/office/powerpoint/2010/main" val="3800022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2979DC-AF74-4CCF-A02F-E29859F942B0}"/>
              </a:ext>
            </a:extLst>
          </p:cNvPr>
          <p:cNvSpPr>
            <a:spLocks noGrp="1"/>
          </p:cNvSpPr>
          <p:nvPr>
            <p:ph type="title"/>
          </p:nvPr>
        </p:nvSpPr>
        <p:spPr>
          <a:xfrm>
            <a:off x="838200" y="365125"/>
            <a:ext cx="10939818" cy="1325563"/>
          </a:xfrm>
        </p:spPr>
        <p:txBody>
          <a:bodyPr>
            <a:normAutofit/>
          </a:bodyPr>
          <a:lstStyle/>
          <a:p>
            <a:r>
              <a:rPr lang="en-GB" b="1" dirty="0">
                <a:latin typeface="+mn-lt"/>
              </a:rPr>
              <a:t>Who can be a mentor? How can you find one? </a:t>
            </a:r>
          </a:p>
        </p:txBody>
      </p:sp>
      <p:sp>
        <p:nvSpPr>
          <p:cNvPr id="6" name="Content Placeholder 5">
            <a:extLst>
              <a:ext uri="{FF2B5EF4-FFF2-40B4-BE49-F238E27FC236}">
                <a16:creationId xmlns:a16="http://schemas.microsoft.com/office/drawing/2014/main" id="{B740D807-39A3-43EB-BE28-68449AF3BEBE}"/>
              </a:ext>
            </a:extLst>
          </p:cNvPr>
          <p:cNvSpPr>
            <a:spLocks noGrp="1"/>
          </p:cNvSpPr>
          <p:nvPr>
            <p:ph idx="1"/>
          </p:nvPr>
        </p:nvSpPr>
        <p:spPr/>
        <p:txBody>
          <a:bodyPr/>
          <a:lstStyle/>
          <a:p>
            <a:r>
              <a:rPr lang="en-GB" b="1" dirty="0"/>
              <a:t>Look for people who you </a:t>
            </a:r>
            <a:r>
              <a:rPr lang="en-GB" b="1" dirty="0">
                <a:solidFill>
                  <a:srgbClr val="7030A0"/>
                </a:solidFill>
              </a:rPr>
              <a:t>admire,</a:t>
            </a:r>
            <a:r>
              <a:rPr lang="en-GB" b="1" dirty="0"/>
              <a:t> who are likely to have </a:t>
            </a:r>
            <a:r>
              <a:rPr lang="en-GB" b="1" dirty="0">
                <a:solidFill>
                  <a:srgbClr val="7030A0"/>
                </a:solidFill>
              </a:rPr>
              <a:t>perspectives</a:t>
            </a:r>
            <a:r>
              <a:rPr lang="en-GB" b="1" dirty="0"/>
              <a:t> you don’t have and who you think might have useful </a:t>
            </a:r>
            <a:r>
              <a:rPr lang="en-GB" b="1" dirty="0">
                <a:solidFill>
                  <a:srgbClr val="7030A0"/>
                </a:solidFill>
              </a:rPr>
              <a:t>insights</a:t>
            </a:r>
            <a:r>
              <a:rPr lang="en-GB" b="1" dirty="0"/>
              <a:t> into your professional area;</a:t>
            </a:r>
          </a:p>
          <a:p>
            <a:r>
              <a:rPr lang="en-GB" b="1" dirty="0"/>
              <a:t>It’s said ‘if you want a job done, ask a busy person’ but be </a:t>
            </a:r>
            <a:r>
              <a:rPr lang="en-GB" b="1" dirty="0">
                <a:solidFill>
                  <a:srgbClr val="7030A0"/>
                </a:solidFill>
              </a:rPr>
              <a:t>realistic</a:t>
            </a:r>
            <a:r>
              <a:rPr lang="en-GB" b="1" dirty="0"/>
              <a:t> about how much availability your potential mentor is lively to have;</a:t>
            </a:r>
          </a:p>
          <a:p>
            <a:r>
              <a:rPr lang="en-GB" b="1" dirty="0"/>
              <a:t>Look around for people who are in the </a:t>
            </a:r>
            <a:r>
              <a:rPr lang="en-GB" b="1" dirty="0">
                <a:solidFill>
                  <a:srgbClr val="7030A0"/>
                </a:solidFill>
              </a:rPr>
              <a:t>roles/at the career stage in five years</a:t>
            </a:r>
            <a:r>
              <a:rPr lang="en-GB" b="1" dirty="0"/>
              <a:t> and consider if they might be a good mentor for you, or if they can advise you who might be suitable and available;</a:t>
            </a:r>
          </a:p>
          <a:p>
            <a:r>
              <a:rPr lang="en-GB" b="1" dirty="0"/>
              <a:t>And?......</a:t>
            </a:r>
          </a:p>
        </p:txBody>
      </p:sp>
    </p:spTree>
    <p:extLst>
      <p:ext uri="{BB962C8B-B14F-4D97-AF65-F5344CB8AC3E}">
        <p14:creationId xmlns:p14="http://schemas.microsoft.com/office/powerpoint/2010/main" val="68516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7BDFB-74E6-4F16-A786-B609DB015505}"/>
              </a:ext>
            </a:extLst>
          </p:cNvPr>
          <p:cNvSpPr>
            <a:spLocks noGrp="1"/>
          </p:cNvSpPr>
          <p:nvPr>
            <p:ph type="title"/>
          </p:nvPr>
        </p:nvSpPr>
        <p:spPr/>
        <p:txBody>
          <a:bodyPr/>
          <a:lstStyle/>
          <a:p>
            <a:r>
              <a:rPr lang="en-GB" b="1" dirty="0">
                <a:latin typeface="+mn-lt"/>
              </a:rPr>
              <a:t>And if you want to be a mentor?</a:t>
            </a:r>
          </a:p>
        </p:txBody>
      </p:sp>
      <p:sp>
        <p:nvSpPr>
          <p:cNvPr id="3" name="Content Placeholder 2">
            <a:extLst>
              <a:ext uri="{FF2B5EF4-FFF2-40B4-BE49-F238E27FC236}">
                <a16:creationId xmlns:a16="http://schemas.microsoft.com/office/drawing/2014/main" id="{033FEABB-1419-4638-9F85-16DA971FA221}"/>
              </a:ext>
            </a:extLst>
          </p:cNvPr>
          <p:cNvSpPr>
            <a:spLocks noGrp="1"/>
          </p:cNvSpPr>
          <p:nvPr>
            <p:ph idx="1"/>
          </p:nvPr>
        </p:nvSpPr>
        <p:spPr/>
        <p:txBody>
          <a:bodyPr>
            <a:normAutofit fontScale="92500" lnSpcReduction="20000"/>
          </a:bodyPr>
          <a:lstStyle/>
          <a:p>
            <a:pPr>
              <a:lnSpc>
                <a:spcPct val="110000"/>
              </a:lnSpc>
            </a:pPr>
            <a:r>
              <a:rPr lang="en-GB" b="1" dirty="0"/>
              <a:t>Consider what </a:t>
            </a:r>
            <a:r>
              <a:rPr lang="en-GB" b="1" dirty="0">
                <a:solidFill>
                  <a:srgbClr val="7030A0"/>
                </a:solidFill>
              </a:rPr>
              <a:t>skills, qualities and experience </a:t>
            </a:r>
            <a:r>
              <a:rPr lang="en-GB" b="1" dirty="0"/>
              <a:t>you have to offer and who might find these useful;</a:t>
            </a:r>
          </a:p>
          <a:p>
            <a:pPr>
              <a:lnSpc>
                <a:spcPct val="110000"/>
              </a:lnSpc>
            </a:pPr>
            <a:r>
              <a:rPr lang="en-GB" b="1" dirty="0"/>
              <a:t>Review to what </a:t>
            </a:r>
            <a:r>
              <a:rPr lang="en-GB" b="1" dirty="0">
                <a:solidFill>
                  <a:srgbClr val="7030A0"/>
                </a:solidFill>
              </a:rPr>
              <a:t>career stage </a:t>
            </a:r>
            <a:r>
              <a:rPr lang="en-GB" b="1" dirty="0"/>
              <a:t>you are likely to have something to offer: relatively close to your current stage or much more junior?</a:t>
            </a:r>
          </a:p>
          <a:p>
            <a:pPr>
              <a:lnSpc>
                <a:spcPct val="110000"/>
              </a:lnSpc>
            </a:pPr>
            <a:r>
              <a:rPr lang="en-GB" b="1" dirty="0"/>
              <a:t>Think about what </a:t>
            </a:r>
            <a:r>
              <a:rPr lang="en-GB" b="1" dirty="0">
                <a:solidFill>
                  <a:srgbClr val="7030A0"/>
                </a:solidFill>
              </a:rPr>
              <a:t>time commitment </a:t>
            </a:r>
            <a:r>
              <a:rPr lang="en-GB" b="1" dirty="0"/>
              <a:t>you are likely to have available (it often takes more than you think!):</a:t>
            </a:r>
          </a:p>
          <a:p>
            <a:pPr>
              <a:lnSpc>
                <a:spcPct val="110000"/>
              </a:lnSpc>
            </a:pPr>
            <a:r>
              <a:rPr lang="en-GB" b="1" dirty="0"/>
              <a:t>Think about </a:t>
            </a:r>
            <a:r>
              <a:rPr lang="en-GB" b="1" dirty="0">
                <a:solidFill>
                  <a:srgbClr val="7030A0"/>
                </a:solidFill>
              </a:rPr>
              <a:t>modes </a:t>
            </a:r>
            <a:r>
              <a:rPr lang="en-GB" b="1" dirty="0"/>
              <a:t>that might suit you and your mentee best: face-to-face? Virtual e.g. by Skype or What’s App etc? Mainly by email?</a:t>
            </a:r>
          </a:p>
          <a:p>
            <a:pPr marL="0" indent="0">
              <a:lnSpc>
                <a:spcPct val="110000"/>
              </a:lnSpc>
              <a:buNone/>
            </a:pPr>
            <a:r>
              <a:rPr lang="en-GB" b="1" dirty="0"/>
              <a:t>In my experience, just let it be known you are happy to consider mentoring and you may well be inundated!</a:t>
            </a:r>
          </a:p>
        </p:txBody>
      </p:sp>
    </p:spTree>
    <p:extLst>
      <p:ext uri="{BB962C8B-B14F-4D97-AF65-F5344CB8AC3E}">
        <p14:creationId xmlns:p14="http://schemas.microsoft.com/office/powerpoint/2010/main" val="490307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1444</Words>
  <Application>Microsoft Office PowerPoint</Application>
  <PresentationFormat>Widescreen</PresentationFormat>
  <Paragraphs>133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Professors in Preparation: ANTF symposium   </vt:lpstr>
      <vt:lpstr>Mentors help us become who we are!</vt:lpstr>
      <vt:lpstr>Session outline</vt:lpstr>
      <vt:lpstr>Teaching vs mentoring</vt:lpstr>
      <vt:lpstr>Coach vs mentor </vt:lpstr>
      <vt:lpstr>PowerPoint Presentation</vt:lpstr>
      <vt:lpstr>Session outline</vt:lpstr>
      <vt:lpstr>Who can be a mentor? How can you find one? </vt:lpstr>
      <vt:lpstr>And if you want to be a mentor?</vt:lpstr>
      <vt:lpstr>And if someone approaches you wanting you to be their mentor:</vt:lpstr>
      <vt:lpstr>Session outline</vt:lpstr>
      <vt:lpstr>What worked for us having mentors and being mentored?</vt:lpstr>
      <vt:lpstr>What worked for us having mentors and being mentored?</vt:lpstr>
      <vt:lpstr>Session outline</vt:lpstr>
      <vt:lpstr>Task: What can mentors help others do/be? </vt:lpstr>
      <vt:lpstr>What can you expect from a mentor?</vt:lpstr>
      <vt:lpstr>From the draft PiP documentation</vt:lpstr>
      <vt:lpstr>Session outline</vt:lpstr>
      <vt:lpstr>Establishing ground rules for mentors and mentees</vt:lpstr>
      <vt:lpstr>Next steps – PiP scheme</vt:lpstr>
      <vt:lpstr>Selected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can be a mentor? How can you find one?</dc:title>
  <dc:creator>Phil Race</dc:creator>
  <cp:lastModifiedBy>Phil Race</cp:lastModifiedBy>
  <cp:revision>21</cp:revision>
  <dcterms:created xsi:type="dcterms:W3CDTF">2019-03-18T20:34:08Z</dcterms:created>
  <dcterms:modified xsi:type="dcterms:W3CDTF">2019-03-20T09:36:44Z</dcterms:modified>
</cp:coreProperties>
</file>