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66"/>
  </p:notesMasterIdLst>
  <p:handoutMasterIdLst>
    <p:handoutMasterId r:id="rId67"/>
  </p:handoutMasterIdLst>
  <p:sldIdLst>
    <p:sldId id="261" r:id="rId2"/>
    <p:sldId id="586" r:id="rId3"/>
    <p:sldId id="587" r:id="rId4"/>
    <p:sldId id="588" r:id="rId5"/>
    <p:sldId id="619" r:id="rId6"/>
    <p:sldId id="589" r:id="rId7"/>
    <p:sldId id="578" r:id="rId8"/>
    <p:sldId id="576" r:id="rId9"/>
    <p:sldId id="577" r:id="rId10"/>
    <p:sldId id="582" r:id="rId11"/>
    <p:sldId id="579" r:id="rId12"/>
    <p:sldId id="531" r:id="rId13"/>
    <p:sldId id="523" r:id="rId14"/>
    <p:sldId id="583" r:id="rId15"/>
    <p:sldId id="540" r:id="rId16"/>
    <p:sldId id="581" r:id="rId17"/>
    <p:sldId id="544" r:id="rId18"/>
    <p:sldId id="542" r:id="rId19"/>
    <p:sldId id="529" r:id="rId20"/>
    <p:sldId id="590" r:id="rId21"/>
    <p:sldId id="556" r:id="rId22"/>
    <p:sldId id="609" r:id="rId23"/>
    <p:sldId id="584" r:id="rId24"/>
    <p:sldId id="535" r:id="rId25"/>
    <p:sldId id="534" r:id="rId26"/>
    <p:sldId id="536" r:id="rId27"/>
    <p:sldId id="538" r:id="rId28"/>
    <p:sldId id="601" r:id="rId29"/>
    <p:sldId id="621" r:id="rId30"/>
    <p:sldId id="622" r:id="rId31"/>
    <p:sldId id="624" r:id="rId32"/>
    <p:sldId id="625" r:id="rId33"/>
    <p:sldId id="626" r:id="rId34"/>
    <p:sldId id="627" r:id="rId35"/>
    <p:sldId id="628" r:id="rId36"/>
    <p:sldId id="623" r:id="rId37"/>
    <p:sldId id="591" r:id="rId38"/>
    <p:sldId id="580" r:id="rId39"/>
    <p:sldId id="532" r:id="rId40"/>
    <p:sldId id="593" r:id="rId41"/>
    <p:sldId id="600" r:id="rId42"/>
    <p:sldId id="602" r:id="rId43"/>
    <p:sldId id="604" r:id="rId44"/>
    <p:sldId id="605" r:id="rId45"/>
    <p:sldId id="607" r:id="rId46"/>
    <p:sldId id="620" r:id="rId47"/>
    <p:sldId id="610" r:id="rId48"/>
    <p:sldId id="611" r:id="rId49"/>
    <p:sldId id="594" r:id="rId50"/>
    <p:sldId id="595" r:id="rId51"/>
    <p:sldId id="596" r:id="rId52"/>
    <p:sldId id="597" r:id="rId53"/>
    <p:sldId id="612" r:id="rId54"/>
    <p:sldId id="613" r:id="rId55"/>
    <p:sldId id="614" r:id="rId56"/>
    <p:sldId id="629" r:id="rId57"/>
    <p:sldId id="630" r:id="rId58"/>
    <p:sldId id="592" r:id="rId59"/>
    <p:sldId id="618" r:id="rId60"/>
    <p:sldId id="382" r:id="rId61"/>
    <p:sldId id="527" r:id="rId62"/>
    <p:sldId id="631" r:id="rId63"/>
    <p:sldId id="632" r:id="rId64"/>
    <p:sldId id="633" r:id="rId65"/>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7" autoAdjust="0"/>
    <p:restoredTop sz="95663" autoAdjust="0"/>
  </p:normalViewPr>
  <p:slideViewPr>
    <p:cSldViewPr showGuides="1">
      <p:cViewPr varScale="1">
        <p:scale>
          <a:sx n="70" d="100"/>
          <a:sy n="70" d="100"/>
        </p:scale>
        <p:origin x="1338" y="6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21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38543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teachingandlearning.ie/wp-content/uploads/2017/03/Authentic-assessment-insight-web-ready.pdf"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US" sz="3600" dirty="0">
                <a:latin typeface="Calibri" panose="020F0502020204030204" pitchFamily="34" charset="0"/>
                <a:cs typeface="Calibri" panose="020F0502020204030204" pitchFamily="34" charset="0"/>
              </a:rPr>
              <a:t>Internationalising the curriculum</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University of Manchester</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School of Health</a:t>
            </a:r>
            <a:br>
              <a:rPr lang="en-GB" sz="24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Sally Brown</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rPr>
              <a:t>Twitter @</a:t>
            </a:r>
            <a:r>
              <a:rPr lang="en-GB" sz="1600" dirty="0" err="1">
                <a:latin typeface="Calibri" panose="020F0502020204030204" pitchFamily="34" charset="0"/>
                <a:cs typeface="Calibri" panose="020F0502020204030204" pitchFamily="34" charset="0"/>
              </a:rPr>
              <a:t>ProfSallyBrown</a:t>
            </a:r>
            <a:endParaRPr lang="en-GB" sz="1600" dirty="0">
              <a:latin typeface="Calibri" panose="020F0502020204030204" pitchFamily="34" charset="0"/>
              <a:cs typeface="Calibri" panose="020F0502020204030204" pitchFamily="34" charset="0"/>
            </a:endParaRPr>
          </a:p>
          <a:p>
            <a:pPr algn="ctr" eaLnBrk="1" hangingPunct="1"/>
            <a:r>
              <a:rPr lang="en-GB" sz="1800" dirty="0">
                <a:latin typeface="Calibri" panose="020F0502020204030204" pitchFamily="34" charset="0"/>
                <a:cs typeface="Calibri" panose="020F0502020204030204" pitchFamily="34" charset="0"/>
              </a:rPr>
              <a:t>Emerita Professor, Leeds Metropolitan University,</a:t>
            </a:r>
          </a:p>
          <a:p>
            <a:pPr algn="ctr" eaLnBrk="1" hangingPunct="1"/>
            <a:r>
              <a:rPr lang="en-GB" sz="1800" dirty="0">
                <a:latin typeface="Calibri" panose="020F0502020204030204" pitchFamily="34" charset="0"/>
                <a:cs typeface="Calibri" panose="020F0502020204030204" pitchFamily="34" charset="0"/>
              </a:rPr>
              <a:t>Visiting Professor, University of Plymouth, University of South Wales and Liverpool John Moores University</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we expect our students to do?</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unpopular/dangerous, asking students to take a personal (and perhaps controversial) position on an issue can be very frightening;</a:t>
            </a:r>
          </a:p>
          <a:p>
            <a:r>
              <a:rPr lang="en-GB" dirty="0"/>
              <a:t>In Europe and some other nations, learning is seen as a partnership with high expectations of both partners, whereas for some students there is an expectation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Students in the classroom</a:t>
            </a:r>
          </a:p>
        </p:txBody>
      </p:sp>
      <p:sp>
        <p:nvSpPr>
          <p:cNvPr id="3" name="Content Placeholder 2"/>
          <p:cNvSpPr>
            <a:spLocks noGrp="1"/>
          </p:cNvSpPr>
          <p:nvPr>
            <p:ph idx="1"/>
          </p:nvPr>
        </p:nvSpPr>
        <p:spPr>
          <a:xfrm>
            <a:off x="251520" y="1539875"/>
            <a:ext cx="8712967" cy="4789488"/>
          </a:xfrm>
        </p:spPr>
        <p:txBody>
          <a:bodyPr/>
          <a:lstStyle/>
          <a:p>
            <a:r>
              <a:rPr lang="en-GB" dirty="0"/>
              <a:t>The differences in status gap (for example, as shown by physical position) between students and tutors from nation to nation can be disconcerting for students in new environments;</a:t>
            </a:r>
          </a:p>
          <a:p>
            <a:r>
              <a:rPr lang="en-GB" dirty="0"/>
              <a:t>Levels of formality vary, for example, in how lecturers dress and how they expect to be addressed (‘Sally’ or ‘Professor Brown’?);</a:t>
            </a:r>
          </a:p>
          <a:p>
            <a:r>
              <a:rPr lang="en-GB" dirty="0"/>
              <a:t>There can be issues around students who are not prepared to ask questions in class or seek support, for fear of ‘losing face’, or causing the teacher to ‘lose face’;</a:t>
            </a:r>
          </a:p>
          <a:p>
            <a:r>
              <a:rPr lang="en-GB" dirty="0"/>
              <a:t>Students from countries where the collective voice is predominant, or where there is a culture of non-verbalised debate and unspoken thought sometimes find Dutch or UK classroom debates alienating.</a:t>
            </a:r>
          </a:p>
        </p:txBody>
      </p:sp>
    </p:spTree>
    <p:extLst>
      <p:ext uri="{BB962C8B-B14F-4D97-AF65-F5344CB8AC3E}">
        <p14:creationId xmlns:p14="http://schemas.microsoft.com/office/powerpoint/2010/main" val="310986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a:t>
            </a:r>
            <a:r>
              <a:rPr lang="en-US" sz="2600" dirty="0" err="1"/>
              <a:t>practise</a:t>
            </a:r>
            <a:r>
              <a:rPr lang="en-US" sz="2600" dirty="0"/>
              <a:t> in a clinical or other professional setting;</a:t>
            </a:r>
            <a:endParaRPr lang="en-GB" sz="2600" dirty="0"/>
          </a:p>
          <a:p>
            <a:pPr lvl="0"/>
            <a:r>
              <a:rPr lang="en-US" sz="2600" dirty="0"/>
              <a:t>Determining </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Religious, social and ethnic considerations</a:t>
            </a:r>
          </a:p>
        </p:txBody>
      </p:sp>
      <p:sp>
        <p:nvSpPr>
          <p:cNvPr id="3" name="Content Placeholder 2"/>
          <p:cNvSpPr>
            <a:spLocks noGrp="1"/>
          </p:cNvSpPr>
          <p:nvPr>
            <p:ph idx="1"/>
          </p:nvPr>
        </p:nvSpPr>
        <p:spPr>
          <a:xfrm>
            <a:off x="468313" y="1484784"/>
            <a:ext cx="8229600" cy="4844579"/>
          </a:xfrm>
        </p:spPr>
        <p:txBody>
          <a:bodyPr/>
          <a:lstStyle/>
          <a:p>
            <a:r>
              <a:rPr lang="en-GB" sz="2300" dirty="0"/>
              <a:t>For students from some cultures, making direct eye contact (with ‘superiors’, the opposite sex or anyone) may be unacceptable, and yet in presentations, it may be an assessment criterion;</a:t>
            </a:r>
          </a:p>
          <a:p>
            <a:r>
              <a:rPr lang="en-GB" sz="2300" dirty="0"/>
              <a:t>Fasting is a key part of some religious observations, which can have real implications for concentration and capability in class and in exams, (so culturally sensitive HEIs bear this in mind);</a:t>
            </a:r>
          </a:p>
          <a:p>
            <a:r>
              <a:rPr lang="en-GB" sz="2300" dirty="0"/>
              <a:t>Interaction in classrooms between students of diverse cultures can be problematic on occasions: groupwork can particularly be a locus of conflict or confusion;</a:t>
            </a:r>
          </a:p>
          <a:p>
            <a:r>
              <a:rPr lang="en-GB" sz="2300" dirty="0"/>
              <a:t>In some nations what is regarded elsewhere as positive assertiveness and confidence can be seen as crass arrogance.</a:t>
            </a:r>
          </a:p>
          <a:p>
            <a:endParaRPr lang="en-GB" sz="2300" dirty="0"/>
          </a:p>
        </p:txBody>
      </p:sp>
    </p:spTree>
    <p:extLst>
      <p:ext uri="{BB962C8B-B14F-4D97-AF65-F5344CB8AC3E}">
        <p14:creationId xmlns:p14="http://schemas.microsoft.com/office/powerpoint/2010/main" val="837224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HEIs and nations must recognise we work in a global environment</a:t>
            </a:r>
          </a:p>
        </p:txBody>
      </p:sp>
      <p:sp>
        <p:nvSpPr>
          <p:cNvPr id="3" name="Content Placeholder 2"/>
          <p:cNvSpPr>
            <a:spLocks noGrp="1"/>
          </p:cNvSpPr>
          <p:nvPr>
            <p:ph idx="1"/>
          </p:nvPr>
        </p:nvSpPr>
        <p:spPr>
          <a:xfrm>
            <a:off x="468313" y="1323975"/>
            <a:ext cx="8229600" cy="5005388"/>
          </a:xfrm>
        </p:spPr>
        <p:txBody>
          <a:bodyPr/>
          <a:lstStyle/>
          <a:p>
            <a:r>
              <a:rPr lang="en-GB" sz="2500" dirty="0"/>
              <a:t>To succeed in a highly competitive global environment, HEIs have to behave inter-culturally and cross-culturally, and dominant cultures must be sensitive about not imposing their cultural, pedagogic and academic expectations on other parts of the world.</a:t>
            </a:r>
          </a:p>
          <a:p>
            <a:r>
              <a:rPr lang="en-GB" sz="2500" dirty="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sz="2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Cultural sensitivities</a:t>
            </a:r>
          </a:p>
        </p:txBody>
      </p:sp>
      <p:sp>
        <p:nvSpPr>
          <p:cNvPr id="3" name="Content Placeholder 2"/>
          <p:cNvSpPr>
            <a:spLocks noGrp="1"/>
          </p:cNvSpPr>
          <p:nvPr>
            <p:ph idx="1"/>
          </p:nvPr>
        </p:nvSpPr>
        <p:spPr/>
        <p:txBody>
          <a:bodyPr/>
          <a:lstStyle/>
          <a:p>
            <a:r>
              <a:rPr lang="en-GB" dirty="0"/>
              <a:t>It’s necessary for all staff to recognise their personal and professional positions in relation to internationalisation, since none of us are coming from a culturally-neutral perspective;</a:t>
            </a:r>
          </a:p>
          <a:p>
            <a:r>
              <a:rPr lang="en-GB" dirty="0"/>
              <a:t>International staff and home staff working transnationally tend to be more perceptive about their own personal locus for those who work solely in their home countries;</a:t>
            </a:r>
          </a:p>
          <a:p>
            <a:r>
              <a:rPr lang="en-GB" dirty="0"/>
              <a:t>We must avoid the risks of cultural intrusion and perceived imperialism in our implied beliefs that our ways of curriculum delivery and quality assurance are always best.</a:t>
            </a:r>
          </a:p>
        </p:txBody>
      </p:sp>
    </p:spTree>
    <p:extLst>
      <p:ext uri="{BB962C8B-B14F-4D97-AF65-F5344CB8AC3E}">
        <p14:creationId xmlns:p14="http://schemas.microsoft.com/office/powerpoint/2010/main" val="4253051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Pedagogic terminological confusions</a:t>
            </a:r>
          </a:p>
        </p:txBody>
      </p:sp>
      <p:sp>
        <p:nvSpPr>
          <p:cNvPr id="3" name="Content Placeholder 2"/>
          <p:cNvSpPr>
            <a:spLocks noGrp="1"/>
          </p:cNvSpPr>
          <p:nvPr>
            <p:ph idx="1"/>
          </p:nvPr>
        </p:nvSpPr>
        <p:spPr>
          <a:xfrm>
            <a:off x="214282" y="1357298"/>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What in the US are termed ‘Administrators’ are called Senior Managers in the UK.</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Education in universities needs to be a joint endeavour in which learners and teachers work in partnership</a:t>
            </a:r>
          </a:p>
        </p:txBody>
      </p:sp>
      <p:sp>
        <p:nvSpPr>
          <p:cNvPr id="3" name="Content Placeholder 2"/>
          <p:cNvSpPr>
            <a:spLocks noGrp="1"/>
          </p:cNvSpPr>
          <p:nvPr>
            <p:ph idx="1"/>
          </p:nvPr>
        </p:nvSpPr>
        <p:spPr>
          <a:xfrm>
            <a:off x="468313" y="1323975"/>
            <a:ext cx="8229600" cy="5005388"/>
          </a:xfrm>
        </p:spPr>
        <p:txBody>
          <a:bodyPr/>
          <a:lstStyle/>
          <a:p>
            <a:r>
              <a:rPr lang="en-GB" sz="2600" dirty="0"/>
              <a:t>This can never be a completely equal partnership, as the requirement for academics to make professional judgments on the achievements of students means there will always be a power imbalance between the two groups. </a:t>
            </a:r>
          </a:p>
          <a:p>
            <a:r>
              <a:rPr lang="en-GB" sz="2600" dirty="0"/>
              <a:t>Nevertheless, the balance of power is shifting, and a recognition of the importance of co-working, communicating effectively, and recognising the drivers that prompt the actions of both is essential.</a:t>
            </a:r>
          </a:p>
          <a:p>
            <a:r>
              <a:rPr lang="en-GB" sz="2600" dirty="0"/>
              <a:t>Students in many nations take important roles within quality assurance activities and contribute actively to curriculum design.</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Fostering partnerships in the Global environment</a:t>
            </a:r>
          </a:p>
        </p:txBody>
      </p:sp>
      <p:sp>
        <p:nvSpPr>
          <p:cNvPr id="3" name="Content Placeholder 2"/>
          <p:cNvSpPr>
            <a:spLocks noGrp="1"/>
          </p:cNvSpPr>
          <p:nvPr>
            <p:ph idx="1"/>
          </p:nvPr>
        </p:nvSpPr>
        <p:spPr/>
        <p:txBody>
          <a:bodyPr/>
          <a:lstStyle/>
          <a:p>
            <a:pPr>
              <a:buNone/>
            </a:pPr>
            <a:r>
              <a:rPr lang="en-GB" sz="2500" dirty="0"/>
              <a:t>There are surprisingly varied assumptions made about how learning, teaching and assessment are actually undertaken in universities in different nations;</a:t>
            </a:r>
          </a:p>
          <a:p>
            <a:pPr>
              <a:buNone/>
            </a:pPr>
            <a:r>
              <a:rPr lang="en-GB" sz="2500" dirty="0"/>
              <a:t>Greater mutual understanding in these of areas can be enormously helpful in supporting student learning, ensuring academics have fulfilling careers, and helping to make universities supportive learning communities;</a:t>
            </a:r>
          </a:p>
          <a:p>
            <a:pPr>
              <a:buNone/>
            </a:pPr>
            <a:r>
              <a:rPr lang="en-GB" sz="2500" dirty="0"/>
              <a:t>We must balance our academic confidence with cultural humility.</a:t>
            </a:r>
          </a:p>
          <a:p>
            <a:pPr>
              <a:buNone/>
            </a:pPr>
            <a:endParaRPr lang="en-GB" sz="2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607EA-4FA4-4064-9AF9-93BEA1C6ABB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Rationale for this workshop:</a:t>
            </a:r>
          </a:p>
        </p:txBody>
      </p:sp>
      <p:sp>
        <p:nvSpPr>
          <p:cNvPr id="3" name="Content Placeholder 2">
            <a:extLst>
              <a:ext uri="{FF2B5EF4-FFF2-40B4-BE49-F238E27FC236}">
                <a16:creationId xmlns:a16="http://schemas.microsoft.com/office/drawing/2014/main" id="{3724EB8F-41CC-4A28-8EBF-F487B7B66081}"/>
              </a:ext>
            </a:extLst>
          </p:cNvPr>
          <p:cNvSpPr>
            <a:spLocks noGrp="1"/>
          </p:cNvSpPr>
          <p:nvPr>
            <p:ph idx="1"/>
          </p:nvPr>
        </p:nvSpPr>
        <p:spPr/>
        <p:txBody>
          <a:bodyPr/>
          <a:lstStyle/>
          <a:p>
            <a:pPr marL="0" indent="0">
              <a:buNone/>
            </a:pPr>
            <a:r>
              <a:rPr lang="en-GB" dirty="0"/>
              <a:t>Manchester University, like many in the UK, is a global university with many international staff and students, working in the UK and transnationally, which has potentially many benefits for all involved, particularly in terms of the growth of cross-cultural capability. Nevertheless, it can be helpful to clarify expectations for all about substantial differences that exist between educational paradigms, pedagogic modes and practical arrangements for learning and assessment. </a:t>
            </a:r>
          </a:p>
          <a:p>
            <a:endParaRPr lang="en-GB" dirty="0"/>
          </a:p>
        </p:txBody>
      </p:sp>
    </p:spTree>
    <p:extLst>
      <p:ext uri="{BB962C8B-B14F-4D97-AF65-F5344CB8AC3E}">
        <p14:creationId xmlns:p14="http://schemas.microsoft.com/office/powerpoint/2010/main" val="114164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B19EE0A-58D6-4B2E-8EDE-5A6BF9E34600}"/>
              </a:ext>
            </a:extLst>
          </p:cNvPr>
          <p:cNvSpPr>
            <a:spLocks noGrp="1"/>
          </p:cNvSpPr>
          <p:nvPr>
            <p:ph type="title"/>
          </p:nvPr>
        </p:nvSpPr>
        <p:spPr>
          <a:xfrm>
            <a:off x="722313" y="3140968"/>
            <a:ext cx="7772400" cy="2628007"/>
          </a:xfrm>
        </p:spPr>
        <p:txBody>
          <a:bodyPr/>
          <a:lstStyle/>
          <a:p>
            <a:r>
              <a:rPr lang="en-GB" dirty="0"/>
              <a:t>Diverse international approaches to curriculum design, delivery and assessment</a:t>
            </a:r>
          </a:p>
        </p:txBody>
      </p:sp>
      <p:sp>
        <p:nvSpPr>
          <p:cNvPr id="6" name="Text Placeholder 5">
            <a:extLst>
              <a:ext uri="{FF2B5EF4-FFF2-40B4-BE49-F238E27FC236}">
                <a16:creationId xmlns:a16="http://schemas.microsoft.com/office/drawing/2014/main" id="{B12FB1ED-C314-4C3D-B12F-C263309D59F4}"/>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61955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Internationalising curriculum content</a:t>
            </a:r>
          </a:p>
        </p:txBody>
      </p:sp>
      <p:sp>
        <p:nvSpPr>
          <p:cNvPr id="5" name="Content Placeholder 4"/>
          <p:cNvSpPr>
            <a:spLocks noGrp="1"/>
          </p:cNvSpPr>
          <p:nvPr>
            <p:ph idx="1"/>
          </p:nvPr>
        </p:nvSpPr>
        <p:spPr>
          <a:xfrm>
            <a:off x="468313" y="1323975"/>
            <a:ext cx="8229600" cy="50053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dirty="0"/>
              <a:t>Do you present students with global examples in your teaching and assignments tasks, or are your case studies and examples drawn solely or principally from your own nation and maybe one or two others?</a:t>
            </a:r>
          </a:p>
          <a:p>
            <a:r>
              <a:rPr lang="en-GB" dirty="0"/>
              <a:t>Do you consider the implications of some of your historical or cultural references which might be unfamiliar to students from diverse national backgrounds?</a:t>
            </a:r>
          </a:p>
          <a:p>
            <a:r>
              <a:rPr lang="en-GB" dirty="0"/>
              <a:t>Do you make it possible for students to draw on their own subject-related experiences in classroom discussions and activities, for example, different legal or practical contexts?</a:t>
            </a:r>
          </a:p>
          <a:p>
            <a:r>
              <a:rPr lang="en-GB" dirty="0"/>
              <a:t>Is there transferability of practices and capabilities to home contexts for students seeking employment post-graduation?</a:t>
            </a:r>
          </a:p>
          <a:p>
            <a:endParaRPr lang="en-GB"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Pedagogic terminological confusions</a:t>
            </a:r>
          </a:p>
        </p:txBody>
      </p:sp>
      <p:sp>
        <p:nvSpPr>
          <p:cNvPr id="3" name="Content Placeholder 2"/>
          <p:cNvSpPr>
            <a:spLocks noGrp="1"/>
          </p:cNvSpPr>
          <p:nvPr>
            <p:ph idx="1"/>
          </p:nvPr>
        </p:nvSpPr>
        <p:spPr>
          <a:xfrm>
            <a:off x="214282" y="1357298"/>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‘Course’, ‘module’, ‘program’ and ‘programme’ have diverse definitions;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 What in the US are termed ‘Administrators’ are called Senior Managers in the UK.</a:t>
            </a:r>
          </a:p>
          <a:p>
            <a:endParaRPr lang="en-GB" dirty="0"/>
          </a:p>
        </p:txBody>
      </p:sp>
    </p:spTree>
    <p:extLst>
      <p:ext uri="{BB962C8B-B14F-4D97-AF65-F5344CB8AC3E}">
        <p14:creationId xmlns:p14="http://schemas.microsoft.com/office/powerpoint/2010/main" val="3520094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Professional expectations of staff. Is there an expectation that you: </a:t>
            </a:r>
          </a:p>
        </p:txBody>
      </p:sp>
      <p:sp>
        <p:nvSpPr>
          <p:cNvPr id="3" name="Content Placeholder 2"/>
          <p:cNvSpPr>
            <a:spLocks noGrp="1"/>
          </p:cNvSpPr>
          <p:nvPr>
            <p:ph idx="1"/>
          </p:nvPr>
        </p:nvSpPr>
        <p:spPr/>
        <p:txBody>
          <a:bodyPr/>
          <a:lstStyle/>
          <a:p>
            <a:r>
              <a:rPr lang="en-GB" dirty="0"/>
              <a:t>Undertake training in how to teach in universities?</a:t>
            </a:r>
          </a:p>
          <a:p>
            <a:r>
              <a:rPr lang="en-GB" dirty="0"/>
              <a:t>Review (formally or informally) your own teaching practice periodically as part of personal practice or annual performance review ?</a:t>
            </a:r>
          </a:p>
          <a:p>
            <a:r>
              <a:rPr lang="en-GB" dirty="0"/>
              <a:t>Undertake peer observation of teaching?</a:t>
            </a:r>
          </a:p>
          <a:p>
            <a:r>
              <a:rPr lang="en-GB" dirty="0"/>
              <a:t>Support and mentor colleagues new to teaching in higher education (including doctoral students)?</a:t>
            </a:r>
          </a:p>
          <a:p>
            <a:r>
              <a:rPr lang="en-GB" dirty="0"/>
              <a:t>Seek recognition of your professional practice, for example, through Higher Education Academy Fellowships, Senior Fellowships/ Principal Fellowship?</a:t>
            </a:r>
          </a:p>
        </p:txBody>
      </p:sp>
    </p:spTree>
    <p:extLst>
      <p:ext uri="{BB962C8B-B14F-4D97-AF65-F5344CB8AC3E}">
        <p14:creationId xmlns:p14="http://schemas.microsoft.com/office/powerpoint/2010/main" val="1602600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Diverse pedagogic approaches and contexts across the world</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Is your principal model of teaching one of transmission of knowledge or do you review learning as a partnership between teachers and students?</a:t>
            </a:r>
          </a:p>
          <a:p>
            <a:r>
              <a:rPr lang="en-GB" sz="2800" dirty="0"/>
              <a:t>Is the knowledge base you use ubiquitous or transactional?</a:t>
            </a:r>
          </a:p>
          <a:p>
            <a:r>
              <a:rPr lang="en-GB" sz="2800" dirty="0"/>
              <a:t>Do you value robust discussion in class, or is it more important to achieve consensus?</a:t>
            </a:r>
          </a:p>
          <a:p>
            <a:r>
              <a:rPr lang="en-GB" sz="2800" dirty="0"/>
              <a:t>Is there a significant power distance between academics and students, or is the pedagogic context quite informal?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Diverse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a:t>Socialise with students outside class time?</a:t>
            </a:r>
          </a:p>
          <a:p>
            <a:r>
              <a:rPr lang="en-GB" dirty="0"/>
              <a:t>Encourage interruptions and questions in lectures?</a:t>
            </a:r>
          </a:p>
          <a:p>
            <a:r>
              <a:rPr lang="en-GB" dirty="0"/>
              <a:t>Encourage students to express opposing views and disagree publicly with you?</a:t>
            </a:r>
          </a:p>
          <a:p>
            <a:r>
              <a:rPr lang="en-GB" dirty="0"/>
              <a:t>Provide multiple submission opportunities for assessed work?</a:t>
            </a:r>
          </a:p>
          <a:p>
            <a:r>
              <a:rPr lang="en-GB" dirty="0"/>
              <a:t>Allow students to negotiate higher marks? </a:t>
            </a:r>
          </a:p>
          <a:p>
            <a:r>
              <a:rPr lang="en-GB" dirty="0"/>
              <a:t>Timetable required activities at weekends / in the evening?</a:t>
            </a:r>
          </a:p>
          <a:p>
            <a:r>
              <a:rPr lang="en-GB" dirty="0"/>
              <a:t>Expect students to stay away from home overnight e.g. on field trips?</a:t>
            </a:r>
          </a:p>
          <a:p>
            <a:r>
              <a:rPr lang="en-GB" dirty="0"/>
              <a:t>Accept gifts from your students?</a:t>
            </a:r>
          </a:p>
          <a:p>
            <a:endParaRPr lang="en-GB" dirty="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1143008"/>
          </a:xfrm>
        </p:spPr>
        <p:txBody>
          <a:bodyPr/>
          <a:lstStyle/>
          <a:p>
            <a:r>
              <a:rPr lang="en-GB" sz="2800" dirty="0"/>
              <a:t>Do we have comparable technological environments? Do you expect your students to:</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Have access to the internet at home? </a:t>
            </a:r>
          </a:p>
          <a:p>
            <a:r>
              <a:rPr lang="en-GB" sz="2800" dirty="0"/>
              <a:t>Bring their own devices to class (BYOD) and use them in lessons?</a:t>
            </a:r>
          </a:p>
          <a:p>
            <a:r>
              <a:rPr lang="en-GB" sz="2800" dirty="0"/>
              <a:t>Submit assignments and receive feedback electronically?</a:t>
            </a:r>
          </a:p>
          <a:p>
            <a:r>
              <a:rPr lang="en-GB" sz="2800" dirty="0"/>
              <a:t>Access core subject content on-line before they come to classes? </a:t>
            </a:r>
          </a:p>
          <a:p>
            <a:pPr marL="0" indent="0">
              <a:buNone/>
            </a:pPr>
            <a:r>
              <a:rPr lang="en-GB" sz="2800" dirty="0"/>
              <a:t>These practices are ‘old hat’ in some places and deeply unfamiliar elsewhere.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Are there shared concepts of student support? Do you</a:t>
            </a:r>
          </a:p>
        </p:txBody>
      </p:sp>
      <p:sp>
        <p:nvSpPr>
          <p:cNvPr id="3" name="Content Placeholder 2"/>
          <p:cNvSpPr>
            <a:spLocks noGrp="1"/>
          </p:cNvSpPr>
          <p:nvPr>
            <p:ph idx="1"/>
          </p:nvPr>
        </p:nvSpPr>
        <p:spPr>
          <a:xfrm>
            <a:off x="468313" y="1323975"/>
            <a:ext cx="8229600" cy="5005388"/>
          </a:xfrm>
        </p:spPr>
        <p:txBody>
          <a:bodyPr/>
          <a:lstStyle/>
          <a:p>
            <a:r>
              <a:rPr lang="en-GB" dirty="0"/>
              <a:t>Adopt a close, caring and nurturing approach to students where the teacher's role is akin to that of a parent?</a:t>
            </a:r>
          </a:p>
          <a:p>
            <a:r>
              <a:rPr lang="en-GB" dirty="0"/>
              <a:t>Will you proof-read or copy-edit student work?</a:t>
            </a:r>
          </a:p>
          <a:p>
            <a:r>
              <a:rPr lang="en-GB" dirty="0"/>
              <a:t>Regularly stay after lectures for 30-60 minutes to answer questions?</a:t>
            </a:r>
          </a:p>
          <a:p>
            <a:r>
              <a:rPr lang="en-GB" dirty="0"/>
              <a:t>Regard students as independent, autonomous adults, capable of making their own decisions of how much and how hard to study?</a:t>
            </a:r>
          </a:p>
          <a:p>
            <a:r>
              <a:rPr lang="en-GB" dirty="0"/>
              <a:t>Principally have contact with students in lecture theatres or is there much contact on an individual level?</a:t>
            </a:r>
          </a:p>
          <a:p>
            <a:pPr marL="0" indent="0">
              <a:buNone/>
            </a:pPr>
            <a:r>
              <a:rPr lang="en-GB" dirty="0"/>
              <a:t>Do parents have a central role in the educational transaction? </a:t>
            </a:r>
          </a:p>
          <a:p>
            <a:endParaRPr lang="en-GB"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2BB8-AB76-46FC-939A-735BF4BFE22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Variations in approaches based on cultural factors</a:t>
            </a:r>
          </a:p>
        </p:txBody>
      </p:sp>
      <p:sp>
        <p:nvSpPr>
          <p:cNvPr id="3" name="Content Placeholder 2">
            <a:extLst>
              <a:ext uri="{FF2B5EF4-FFF2-40B4-BE49-F238E27FC236}">
                <a16:creationId xmlns:a16="http://schemas.microsoft.com/office/drawing/2014/main" id="{9275C5D8-26C5-4EFD-96A7-F4B8832A1ADA}"/>
              </a:ext>
            </a:extLst>
          </p:cNvPr>
          <p:cNvSpPr>
            <a:spLocks noGrp="1"/>
          </p:cNvSpPr>
          <p:nvPr>
            <p:ph idx="1"/>
          </p:nvPr>
        </p:nvSpPr>
        <p:spPr/>
        <p:txBody>
          <a:bodyPr/>
          <a:lstStyle/>
          <a:p>
            <a:pPr>
              <a:buNone/>
            </a:pPr>
            <a:r>
              <a:rPr lang="en-GB" dirty="0"/>
              <a:t>These can centre on the extent to which historical texts and previously accumulated knowledge is respected and how much students are expected to have their own ideas,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a:t>(Ryan 2000)</a:t>
            </a:r>
          </a:p>
          <a:p>
            <a:endParaRPr lang="en-GB" dirty="0"/>
          </a:p>
        </p:txBody>
      </p:sp>
    </p:spTree>
    <p:extLst>
      <p:ext uri="{BB962C8B-B14F-4D97-AF65-F5344CB8AC3E}">
        <p14:creationId xmlns:p14="http://schemas.microsoft.com/office/powerpoint/2010/main" val="3145034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6C3F-8EF9-44B8-AE2E-37B90FB78743}"/>
              </a:ext>
            </a:extLst>
          </p:cNvPr>
          <p:cNvSpPr>
            <a:spLocks noGrp="1"/>
          </p:cNvSpPr>
          <p:nvPr>
            <p:ph type="title"/>
          </p:nvPr>
        </p:nvSpPr>
        <p:spPr>
          <a:xfrm>
            <a:off x="179512" y="249238"/>
            <a:ext cx="8064896"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Cross cultural variables comparing the Australian and the Chinese context include: </a:t>
            </a:r>
          </a:p>
        </p:txBody>
      </p:sp>
      <p:sp>
        <p:nvSpPr>
          <p:cNvPr id="3" name="Content Placeholder 2">
            <a:extLst>
              <a:ext uri="{FF2B5EF4-FFF2-40B4-BE49-F238E27FC236}">
                <a16:creationId xmlns:a16="http://schemas.microsoft.com/office/drawing/2014/main" id="{F2FEC18D-1E61-4682-BF2A-A901D1E4F3A4}"/>
              </a:ext>
            </a:extLst>
          </p:cNvPr>
          <p:cNvSpPr>
            <a:spLocks noGrp="1"/>
          </p:cNvSpPr>
          <p:nvPr>
            <p:ph idx="1"/>
          </p:nvPr>
        </p:nvSpPr>
        <p:spPr/>
        <p:txBody>
          <a:bodyPr/>
          <a:lstStyle/>
          <a:p>
            <a:r>
              <a:rPr lang="en-GB" dirty="0">
                <a:solidFill>
                  <a:srgbClr val="7030A0"/>
                </a:solidFill>
              </a:rPr>
              <a:t>Collectivism: </a:t>
            </a:r>
            <a:r>
              <a:rPr lang="en-GB" dirty="0"/>
              <a:t>harmony is valued and vigorous debate is avoided;</a:t>
            </a:r>
          </a:p>
          <a:p>
            <a:r>
              <a:rPr lang="en-GB" dirty="0">
                <a:solidFill>
                  <a:srgbClr val="7030A0"/>
                </a:solidFill>
              </a:rPr>
              <a:t>Power distance – </a:t>
            </a:r>
            <a:r>
              <a:rPr lang="en-GB" dirty="0"/>
              <a:t>structured hierarchical relationships impact on tutor/student interactions;</a:t>
            </a:r>
          </a:p>
          <a:p>
            <a:r>
              <a:rPr lang="en-GB" dirty="0">
                <a:solidFill>
                  <a:srgbClr val="7030A0"/>
                </a:solidFill>
              </a:rPr>
              <a:t>Uncertainty avoidance </a:t>
            </a:r>
            <a:r>
              <a:rPr lang="en-GB" dirty="0"/>
              <a:t>– rules reduce uncertainty and Chinese students are likely to accept vague instructions without asking for clarification;</a:t>
            </a:r>
          </a:p>
          <a:p>
            <a:r>
              <a:rPr lang="en-GB" dirty="0">
                <a:solidFill>
                  <a:srgbClr val="7030A0"/>
                </a:solidFill>
              </a:rPr>
              <a:t>Masculinity/femininity – </a:t>
            </a:r>
            <a:r>
              <a:rPr lang="en-GB" dirty="0"/>
              <a:t>male assertiveness competitiveness and toughness tend to be valued above ‘female’ caring, nurturing and concerns for relationships.</a:t>
            </a:r>
          </a:p>
          <a:p>
            <a:endParaRPr lang="en-GB" dirty="0"/>
          </a:p>
          <a:p>
            <a:endParaRPr lang="en-GB" dirty="0"/>
          </a:p>
        </p:txBody>
      </p:sp>
    </p:spTree>
    <p:extLst>
      <p:ext uri="{BB962C8B-B14F-4D97-AF65-F5344CB8AC3E}">
        <p14:creationId xmlns:p14="http://schemas.microsoft.com/office/powerpoint/2010/main" val="10462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4CC2-4935-45A8-BF44-2EFC5F733C35}"/>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This workshop will provide opportunities for participants to:</a:t>
            </a:r>
          </a:p>
        </p:txBody>
      </p:sp>
      <p:sp>
        <p:nvSpPr>
          <p:cNvPr id="3" name="Content Placeholder 2">
            <a:extLst>
              <a:ext uri="{FF2B5EF4-FFF2-40B4-BE49-F238E27FC236}">
                <a16:creationId xmlns:a16="http://schemas.microsoft.com/office/drawing/2014/main" id="{7663757C-4281-47F5-B785-A85350B5843D}"/>
              </a:ext>
            </a:extLst>
          </p:cNvPr>
          <p:cNvSpPr>
            <a:spLocks noGrp="1"/>
          </p:cNvSpPr>
          <p:nvPr>
            <p:ph idx="1"/>
          </p:nvPr>
        </p:nvSpPr>
        <p:spPr/>
        <p:txBody>
          <a:bodyPr/>
          <a:lstStyle/>
          <a:p>
            <a:pPr lvl="0"/>
            <a:r>
              <a:rPr lang="en-GB" dirty="0"/>
              <a:t>Review some of the differences in approach students and staff are likely to encounter in the higher education environment;</a:t>
            </a:r>
          </a:p>
          <a:p>
            <a:pPr lvl="0"/>
            <a:r>
              <a:rPr lang="en-GB" dirty="0"/>
              <a:t>Discuss how curriculum design can be more inclusive of international perspectives;</a:t>
            </a:r>
          </a:p>
          <a:p>
            <a:pPr lvl="0"/>
            <a:r>
              <a:rPr lang="en-GB" dirty="0"/>
              <a:t>Consider how some of the most common surprises and misunderstandings around teaching, learning and assessment can be avoided;</a:t>
            </a:r>
          </a:p>
          <a:p>
            <a:pPr lvl="0"/>
            <a:r>
              <a:rPr lang="en-GB" dirty="0"/>
              <a:t>Plan a variety of ways in which the Midwifery curriculum can incorporate best international practice. </a:t>
            </a:r>
          </a:p>
          <a:p>
            <a:endParaRPr lang="en-GB" dirty="0"/>
          </a:p>
        </p:txBody>
      </p:sp>
    </p:spTree>
    <p:extLst>
      <p:ext uri="{BB962C8B-B14F-4D97-AF65-F5344CB8AC3E}">
        <p14:creationId xmlns:p14="http://schemas.microsoft.com/office/powerpoint/2010/main" val="41845343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FB087-5D46-4C61-BF1C-B4B2F92ACA5A}"/>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cultural variables</a:t>
            </a:r>
          </a:p>
        </p:txBody>
      </p:sp>
      <p:sp>
        <p:nvSpPr>
          <p:cNvPr id="3" name="Content Placeholder 2">
            <a:extLst>
              <a:ext uri="{FF2B5EF4-FFF2-40B4-BE49-F238E27FC236}">
                <a16:creationId xmlns:a16="http://schemas.microsoft.com/office/drawing/2014/main" id="{1824900D-9D9D-4CBB-BF3D-A72FDE8729EC}"/>
              </a:ext>
            </a:extLst>
          </p:cNvPr>
          <p:cNvSpPr>
            <a:spLocks noGrp="1"/>
          </p:cNvSpPr>
          <p:nvPr>
            <p:ph idx="1"/>
          </p:nvPr>
        </p:nvSpPr>
        <p:spPr/>
        <p:txBody>
          <a:bodyPr/>
          <a:lstStyle/>
          <a:p>
            <a:r>
              <a:rPr lang="en-GB" dirty="0">
                <a:solidFill>
                  <a:srgbClr val="7030A0"/>
                </a:solidFill>
              </a:rPr>
              <a:t>High/low context communication styles </a:t>
            </a:r>
            <a:r>
              <a:rPr lang="en-GB" dirty="0"/>
              <a:t>– high context communicators expect their intention to emerge from reading between the lines while low context communicators discuss very specific topics, ask direct questions and expect direct answers, and talk specifically and straight to the point;</a:t>
            </a:r>
          </a:p>
          <a:p>
            <a:r>
              <a:rPr lang="en-GB" dirty="0">
                <a:solidFill>
                  <a:srgbClr val="7030A0"/>
                </a:solidFill>
              </a:rPr>
              <a:t>The concept of ‘face’</a:t>
            </a:r>
            <a:r>
              <a:rPr lang="en-GB" dirty="0"/>
              <a:t> – people need to preserve their own sense of positive self-approval and that of others;</a:t>
            </a:r>
          </a:p>
          <a:p>
            <a:r>
              <a:rPr lang="en-GB" dirty="0">
                <a:solidFill>
                  <a:srgbClr val="7030A0"/>
                </a:solidFill>
              </a:rPr>
              <a:t>The concept of insider/outsider </a:t>
            </a:r>
            <a:r>
              <a:rPr lang="en-GB" dirty="0"/>
              <a:t>– there is a difference between the ‘in-group’ and the ‘out-group’ which interferes with friendship formation and interaction.</a:t>
            </a:r>
          </a:p>
          <a:p>
            <a:pPr marL="0" indent="0">
              <a:buNone/>
            </a:pPr>
            <a:r>
              <a:rPr lang="en-GB" dirty="0"/>
              <a:t>(after Chung and </a:t>
            </a:r>
            <a:r>
              <a:rPr lang="en-GB" dirty="0" err="1"/>
              <a:t>Ingeleby</a:t>
            </a:r>
            <a:r>
              <a:rPr lang="en-GB" dirty="0"/>
              <a:t>, 2011, p176-180)</a:t>
            </a:r>
          </a:p>
          <a:p>
            <a:endParaRPr lang="en-GB" dirty="0"/>
          </a:p>
        </p:txBody>
      </p:sp>
    </p:spTree>
    <p:extLst>
      <p:ext uri="{BB962C8B-B14F-4D97-AF65-F5344CB8AC3E}">
        <p14:creationId xmlns:p14="http://schemas.microsoft.com/office/powerpoint/2010/main" val="1399144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C37A0-01BB-44E0-A665-7EBC0B48448D}"/>
              </a:ext>
            </a:extLst>
          </p:cNvPr>
          <p:cNvSpPr>
            <a:spLocks noGrp="1"/>
          </p:cNvSpPr>
          <p:nvPr>
            <p:ph type="title"/>
          </p:nvPr>
        </p:nvSpPr>
        <p:spPr>
          <a:xfrm>
            <a:off x="0" y="249238"/>
            <a:ext cx="781236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Managing change for Chinese students studying in the UK, Gu (2011)observes:</a:t>
            </a:r>
          </a:p>
        </p:txBody>
      </p:sp>
      <p:sp>
        <p:nvSpPr>
          <p:cNvPr id="3" name="Content Placeholder 2">
            <a:extLst>
              <a:ext uri="{FF2B5EF4-FFF2-40B4-BE49-F238E27FC236}">
                <a16:creationId xmlns:a16="http://schemas.microsoft.com/office/drawing/2014/main" id="{66B16D7E-618C-4839-932C-A92E4624C6ED}"/>
              </a:ext>
            </a:extLst>
          </p:cNvPr>
          <p:cNvSpPr>
            <a:spLocks noGrp="1"/>
          </p:cNvSpPr>
          <p:nvPr>
            <p:ph idx="1"/>
          </p:nvPr>
        </p:nvSpPr>
        <p:spPr/>
        <p:txBody>
          <a:bodyPr/>
          <a:lstStyle/>
          <a:p>
            <a:r>
              <a:rPr lang="en-GB" sz="2000" dirty="0"/>
              <a:t>Chinese students come to the UK for language and cultural experiences, but primarily for academic accreditation;</a:t>
            </a:r>
          </a:p>
          <a:p>
            <a:r>
              <a:rPr lang="en-GB" sz="2000" dirty="0"/>
              <a:t>Academic achievement and personal independence are the most important achievements for most students;</a:t>
            </a:r>
          </a:p>
          <a:p>
            <a:r>
              <a:rPr lang="en-GB" sz="2000" dirty="0"/>
              <a:t>While some students fit in better socially than others, most have managed well in their academic studies;</a:t>
            </a:r>
          </a:p>
          <a:p>
            <a:r>
              <a:rPr lang="en-GB" sz="2000" dirty="0"/>
              <a:t>The most profound change lies in their success (or otherwise) in managing the influences which challenge existing identities;</a:t>
            </a:r>
          </a:p>
          <a:p>
            <a:r>
              <a:rPr lang="en-GB" sz="2000" dirty="0"/>
              <a:t>There is an important relationship between students’ sense of belonging, identity and self-efficacy;</a:t>
            </a:r>
          </a:p>
          <a:p>
            <a:r>
              <a:rPr lang="en-GB" sz="2000" dirty="0"/>
              <a:t>They experience 3 major aspects of change: (</a:t>
            </a:r>
            <a:r>
              <a:rPr lang="en-GB" sz="2000" dirty="0" err="1"/>
              <a:t>i</a:t>
            </a:r>
            <a:r>
              <a:rPr lang="en-GB" sz="2000" dirty="0"/>
              <a:t>) interculturality: cross/intercultural experiences; (ii) Maturity: human growth and development; and (iii) Intellectual development.</a:t>
            </a:r>
          </a:p>
        </p:txBody>
      </p:sp>
    </p:spTree>
    <p:extLst>
      <p:ext uri="{BB962C8B-B14F-4D97-AF65-F5344CB8AC3E}">
        <p14:creationId xmlns:p14="http://schemas.microsoft.com/office/powerpoint/2010/main" val="1360561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85E0-FCB9-483D-85BD-0D4D5D2F3C1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Chinese students can experience:</a:t>
            </a:r>
          </a:p>
        </p:txBody>
      </p:sp>
      <p:sp>
        <p:nvSpPr>
          <p:cNvPr id="3" name="Content Placeholder 2">
            <a:extLst>
              <a:ext uri="{FF2B5EF4-FFF2-40B4-BE49-F238E27FC236}">
                <a16:creationId xmlns:a16="http://schemas.microsoft.com/office/drawing/2014/main" id="{1E39877E-49A9-4331-97CA-66B6EFC6A4D5}"/>
              </a:ext>
            </a:extLst>
          </p:cNvPr>
          <p:cNvSpPr>
            <a:spLocks noGrp="1"/>
          </p:cNvSpPr>
          <p:nvPr>
            <p:ph idx="1"/>
          </p:nvPr>
        </p:nvSpPr>
        <p:spPr/>
        <p:txBody>
          <a:bodyPr/>
          <a:lstStyle/>
          <a:p>
            <a:r>
              <a:rPr lang="en-GB" dirty="0">
                <a:solidFill>
                  <a:srgbClr val="7030A0"/>
                </a:solidFill>
              </a:rPr>
              <a:t>Learning shock</a:t>
            </a:r>
            <a:r>
              <a:rPr lang="en-GB" dirty="0"/>
              <a:t>, particularly relating to the learning and teaching environment e.g. in relation to autonomous learning and self direction – imposing psychological and emotional strain, particularly if they feel isolated from friends and family;</a:t>
            </a:r>
          </a:p>
          <a:p>
            <a:r>
              <a:rPr lang="en-GB" dirty="0">
                <a:solidFill>
                  <a:srgbClr val="7030A0"/>
                </a:solidFill>
              </a:rPr>
              <a:t>Identity change</a:t>
            </a:r>
            <a:r>
              <a:rPr lang="en-GB" dirty="0"/>
              <a:t>: developing maturity and interculturality. For many it can be a joyous personal experience, (Gu talks about it potentially as like ‘rebirth’) but for others it can be a bitter journey which ends with frustrations and failures.</a:t>
            </a:r>
          </a:p>
          <a:p>
            <a:pPr marL="0" indent="0">
              <a:buNone/>
            </a:pPr>
            <a:r>
              <a:rPr lang="en-GB" dirty="0"/>
              <a:t>Qing Gu (2011) ‘Managing changes and transitions’ pp. 141-148</a:t>
            </a:r>
          </a:p>
        </p:txBody>
      </p:sp>
    </p:spTree>
    <p:extLst>
      <p:ext uri="{BB962C8B-B14F-4D97-AF65-F5344CB8AC3E}">
        <p14:creationId xmlns:p14="http://schemas.microsoft.com/office/powerpoint/2010/main" val="3787652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95164-EA02-4D1D-961A-74E1B8A0B92E}"/>
              </a:ext>
            </a:extLst>
          </p:cNvPr>
          <p:cNvSpPr>
            <a:spLocks noGrp="1"/>
          </p:cNvSpPr>
          <p:nvPr>
            <p:ph type="title"/>
          </p:nvPr>
        </p:nvSpPr>
        <p:spPr>
          <a:xfrm>
            <a:off x="468312" y="548680"/>
            <a:ext cx="7532687" cy="99119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Turner (2006) quotes some Chinese students talking about their UK learning experiences:</a:t>
            </a:r>
          </a:p>
        </p:txBody>
      </p:sp>
      <p:sp>
        <p:nvSpPr>
          <p:cNvPr id="3" name="Content Placeholder 2">
            <a:extLst>
              <a:ext uri="{FF2B5EF4-FFF2-40B4-BE49-F238E27FC236}">
                <a16:creationId xmlns:a16="http://schemas.microsoft.com/office/drawing/2014/main" id="{04B71602-D50D-42D4-AB9C-D81023C321D5}"/>
              </a:ext>
            </a:extLst>
          </p:cNvPr>
          <p:cNvSpPr>
            <a:spLocks noGrp="1"/>
          </p:cNvSpPr>
          <p:nvPr>
            <p:ph idx="1"/>
          </p:nvPr>
        </p:nvSpPr>
        <p:spPr/>
        <p:txBody>
          <a:bodyPr/>
          <a:lstStyle/>
          <a:p>
            <a:pPr marL="0" indent="0">
              <a:buNone/>
            </a:pPr>
            <a:r>
              <a:rPr lang="en-GB" dirty="0"/>
              <a:t>“In Chinese [there is] a saying. "There is no bad student, just a bad teacher."…Because every student, every people, they can learn. Why they didn't learn well, maybe is the method of the teacher…the teacher has some problems. They cannot teach the student well.” (YMX, p.7)</a:t>
            </a:r>
          </a:p>
          <a:p>
            <a:pPr marL="0" indent="0">
              <a:buNone/>
            </a:pPr>
            <a:r>
              <a:rPr lang="en-GB" dirty="0"/>
              <a:t>“Actually, I like to write article that use my own point of view. I do not like to use other people's point of view instead…But I think most people believe that you have to quote some people from the gurus or there very famous people in this field – you have to quote them. But I think…the people who want to know what you studied, what you learned from your work, they have to see your own idea, not what you quoted from another work”. (WS, p.26)</a:t>
            </a:r>
          </a:p>
        </p:txBody>
      </p:sp>
    </p:spTree>
    <p:extLst>
      <p:ext uri="{BB962C8B-B14F-4D97-AF65-F5344CB8AC3E}">
        <p14:creationId xmlns:p14="http://schemas.microsoft.com/office/powerpoint/2010/main" val="1671127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7FF7-BD0C-4105-8E95-7506C9798CE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verbatim quotes</a:t>
            </a:r>
          </a:p>
        </p:txBody>
      </p:sp>
      <p:sp>
        <p:nvSpPr>
          <p:cNvPr id="3" name="Content Placeholder 2">
            <a:extLst>
              <a:ext uri="{FF2B5EF4-FFF2-40B4-BE49-F238E27FC236}">
                <a16:creationId xmlns:a16="http://schemas.microsoft.com/office/drawing/2014/main" id="{0DDE1F21-FEED-4900-A9F5-D0C187EE6A2C}"/>
              </a:ext>
            </a:extLst>
          </p:cNvPr>
          <p:cNvSpPr>
            <a:spLocks noGrp="1"/>
          </p:cNvSpPr>
          <p:nvPr>
            <p:ph idx="1"/>
          </p:nvPr>
        </p:nvSpPr>
        <p:spPr/>
        <p:txBody>
          <a:bodyPr/>
          <a:lstStyle/>
          <a:p>
            <a:pPr marL="0" indent="0">
              <a:buNone/>
            </a:pPr>
            <a:r>
              <a:rPr lang="en-GB" dirty="0"/>
              <a:t>“Communicating with the lecturer is a very problem also…You know, here [in the UK], it is (knocks on table), "sir, miss, can I come in?" (Raises his voice) "Yes, come in please, yes." The lecturer is something like hiding in a very small, closed room. The lecturer puts on the paper, 'I will only see students on a Monday, only for one short slot of time.' Only I can see the lecturer on a Monday at this time. Oh, it is not quite easy, I think. But I can't just knock on the door and say, "Miss, I have something to show you," something like that…That is, maybe like this, "from Wednesday to Friday, don't see me at all, please." Something like this. The students so scared. If I really got some problem on Friday, I have to wait until next Monday and maybe it is nothing." (LG p 9-10)</a:t>
            </a:r>
          </a:p>
          <a:p>
            <a:pPr marL="0" indent="0">
              <a:buNone/>
            </a:pPr>
            <a:r>
              <a:rPr lang="en-GB" dirty="0"/>
              <a:t>“I do not think they very care about us. (HLG, p.25)”</a:t>
            </a:r>
          </a:p>
        </p:txBody>
      </p:sp>
    </p:spTree>
    <p:extLst>
      <p:ext uri="{BB962C8B-B14F-4D97-AF65-F5344CB8AC3E}">
        <p14:creationId xmlns:p14="http://schemas.microsoft.com/office/powerpoint/2010/main" val="2592761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A532-BA30-49D3-A9C8-DF174872201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She describes her insights from her research:</a:t>
            </a:r>
          </a:p>
        </p:txBody>
      </p:sp>
      <p:sp>
        <p:nvSpPr>
          <p:cNvPr id="3" name="Content Placeholder 2">
            <a:extLst>
              <a:ext uri="{FF2B5EF4-FFF2-40B4-BE49-F238E27FC236}">
                <a16:creationId xmlns:a16="http://schemas.microsoft.com/office/drawing/2014/main" id="{4B5A4F26-AFB7-4121-BBD2-E962FF328E3E}"/>
              </a:ext>
            </a:extLst>
          </p:cNvPr>
          <p:cNvSpPr>
            <a:spLocks noGrp="1"/>
          </p:cNvSpPr>
          <p:nvPr>
            <p:ph idx="1"/>
          </p:nvPr>
        </p:nvSpPr>
        <p:spPr/>
        <p:txBody>
          <a:bodyPr/>
          <a:lstStyle/>
          <a:p>
            <a:pPr marL="0" indent="0">
              <a:buNone/>
            </a:pPr>
            <a:r>
              <a:rPr lang="en-GB" dirty="0"/>
              <a:t>‘Essentially they were left to try and grasp UK academic culture almost piecemeal from those tangible practice-based aspects of life e.g. rules about referencing and plagiarism etc, to which, as students, they not only had access but also were required to master quickly in order to successfully obtain their degrees.</a:t>
            </a:r>
          </a:p>
          <a:p>
            <a:pPr marL="0" indent="0">
              <a:buNone/>
            </a:pPr>
            <a:r>
              <a:rPr lang="en-GB" dirty="0"/>
              <a:t>The insights I have gained as an academic here are considerable, providing some obvious indicators of ways to frame academic practice to anticipate and respond to the anxieties of Chinese students. I now attempt make the context and rationale for the structures and practice of my teaching clearer, especially in the area of UK academic values and conventions. For example, I explicitly discuss differences in cultural knowledge traditions and explore cultural diversity issues with students when I begin to teach them’.</a:t>
            </a:r>
          </a:p>
        </p:txBody>
      </p:sp>
    </p:spTree>
    <p:extLst>
      <p:ext uri="{BB962C8B-B14F-4D97-AF65-F5344CB8AC3E}">
        <p14:creationId xmlns:p14="http://schemas.microsoft.com/office/powerpoint/2010/main" val="355438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5E4D5E-9A58-4BED-87E6-0C2282E4A0BC}"/>
              </a:ext>
            </a:extLst>
          </p:cNvPr>
          <p:cNvSpPr>
            <a:spLocks noGrp="1"/>
          </p:cNvSpPr>
          <p:nvPr>
            <p:ph type="title"/>
          </p:nvPr>
        </p:nvSpPr>
        <p:spPr/>
        <p:txBody>
          <a:bodyPr/>
          <a:lstStyle/>
          <a:p>
            <a:r>
              <a:rPr lang="en-GB" dirty="0"/>
              <a:t>How might these concepts impact your learning environment here?</a:t>
            </a:r>
          </a:p>
        </p:txBody>
      </p:sp>
      <p:sp>
        <p:nvSpPr>
          <p:cNvPr id="5" name="Text Placeholder 4">
            <a:extLst>
              <a:ext uri="{FF2B5EF4-FFF2-40B4-BE49-F238E27FC236}">
                <a16:creationId xmlns:a16="http://schemas.microsoft.com/office/drawing/2014/main" id="{222C9C6A-5911-4AE1-AA1D-DE02D949FC03}"/>
              </a:ext>
            </a:extLst>
          </p:cNvPr>
          <p:cNvSpPr>
            <a:spLocks noGrp="1"/>
          </p:cNvSpPr>
          <p:nvPr>
            <p:ph type="body" idx="1"/>
          </p:nvPr>
        </p:nvSpPr>
        <p:spPr/>
        <p:txBody>
          <a:bodyPr/>
          <a:lstStyle/>
          <a:p>
            <a:r>
              <a:rPr lang="en-GB" dirty="0"/>
              <a:t>Discussion Activity</a:t>
            </a:r>
          </a:p>
        </p:txBody>
      </p:sp>
    </p:spTree>
    <p:extLst>
      <p:ext uri="{BB962C8B-B14F-4D97-AF65-F5344CB8AC3E}">
        <p14:creationId xmlns:p14="http://schemas.microsoft.com/office/powerpoint/2010/main" val="22048711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9E0542-4B02-4FC7-B61B-28F8EAEE425A}"/>
              </a:ext>
            </a:extLst>
          </p:cNvPr>
          <p:cNvSpPr>
            <a:spLocks noGrp="1"/>
          </p:cNvSpPr>
          <p:nvPr>
            <p:ph type="title"/>
          </p:nvPr>
        </p:nvSpPr>
        <p:spPr/>
        <p:txBody>
          <a:bodyPr/>
          <a:lstStyle/>
          <a:p>
            <a:r>
              <a:rPr lang="en-GB" dirty="0"/>
              <a:t>International perspectives on assessment and feedback</a:t>
            </a:r>
          </a:p>
        </p:txBody>
      </p:sp>
      <p:sp>
        <p:nvSpPr>
          <p:cNvPr id="5" name="Text Placeholder 4">
            <a:extLst>
              <a:ext uri="{FF2B5EF4-FFF2-40B4-BE49-F238E27FC236}">
                <a16:creationId xmlns:a16="http://schemas.microsoft.com/office/drawing/2014/main" id="{F2B69E92-1637-4EA6-8A1A-8B5AF59A7E4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4717234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which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my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51FC9-CDCD-43EA-9926-641EF93F2BB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Provisional programme</a:t>
            </a:r>
          </a:p>
        </p:txBody>
      </p:sp>
      <p:sp>
        <p:nvSpPr>
          <p:cNvPr id="3" name="Content Placeholder 2">
            <a:extLst>
              <a:ext uri="{FF2B5EF4-FFF2-40B4-BE49-F238E27FC236}">
                <a16:creationId xmlns:a16="http://schemas.microsoft.com/office/drawing/2014/main" id="{ABDC7958-C081-4883-BD52-6711DECB35A2}"/>
              </a:ext>
            </a:extLst>
          </p:cNvPr>
          <p:cNvSpPr>
            <a:spLocks noGrp="1"/>
          </p:cNvSpPr>
          <p:nvPr>
            <p:ph idx="1"/>
          </p:nvPr>
        </p:nvSpPr>
        <p:spPr/>
        <p:txBody>
          <a:bodyPr/>
          <a:lstStyle/>
          <a:p>
            <a:pPr marL="804863" indent="-804863">
              <a:buNone/>
            </a:pPr>
            <a:r>
              <a:rPr lang="en-GB" dirty="0"/>
              <a:t>9.15 	Tea and coffee on arrival</a:t>
            </a:r>
          </a:p>
          <a:p>
            <a:pPr marL="804863" indent="-804863">
              <a:buNone/>
            </a:pPr>
            <a:r>
              <a:rPr lang="en-GB" dirty="0"/>
              <a:t>9.30 	Building global approaches into the curriculum and fostering cross-cultural capability</a:t>
            </a:r>
          </a:p>
          <a:p>
            <a:pPr marL="804863" indent="-804863">
              <a:buNone/>
            </a:pPr>
            <a:r>
              <a:rPr lang="en-GB" dirty="0"/>
              <a:t>10.45 	Coffee and tea</a:t>
            </a:r>
          </a:p>
          <a:p>
            <a:pPr marL="804863" indent="-804863">
              <a:buNone/>
            </a:pPr>
            <a:r>
              <a:rPr lang="en-GB" dirty="0"/>
              <a:t>11.00 	Diverse international approaches to teaching and assessment</a:t>
            </a:r>
          </a:p>
          <a:p>
            <a:pPr marL="804863" indent="-804863">
              <a:buNone/>
            </a:pPr>
            <a:r>
              <a:rPr lang="en-GB" dirty="0"/>
              <a:t>12.00 	Lunch</a:t>
            </a:r>
          </a:p>
          <a:p>
            <a:pPr marL="804863" indent="-804863">
              <a:buNone/>
            </a:pPr>
            <a:r>
              <a:rPr lang="en-GB" dirty="0"/>
              <a:t>12.45 	International perspectives on assessment and feedback</a:t>
            </a:r>
          </a:p>
          <a:p>
            <a:pPr marL="804863" indent="-804863">
              <a:buNone/>
            </a:pPr>
            <a:r>
              <a:rPr lang="en-GB" dirty="0"/>
              <a:t>2.00 	Tea</a:t>
            </a:r>
          </a:p>
          <a:p>
            <a:pPr marL="804863" indent="-804863">
              <a:buNone/>
            </a:pPr>
            <a:r>
              <a:rPr lang="en-GB" dirty="0"/>
              <a:t>2.15 	Enhancing curriculum design across our programmes</a:t>
            </a:r>
          </a:p>
          <a:p>
            <a:pPr marL="804863" indent="-804863">
              <a:buNone/>
            </a:pPr>
            <a:r>
              <a:rPr lang="en-GB" dirty="0"/>
              <a:t>3.30 	Close </a:t>
            </a:r>
          </a:p>
          <a:p>
            <a:pPr marL="0" indent="0">
              <a:buNone/>
            </a:pPr>
            <a:endParaRPr lang="en-GB" dirty="0"/>
          </a:p>
        </p:txBody>
      </p:sp>
    </p:spTree>
    <p:extLst>
      <p:ext uri="{BB962C8B-B14F-4D97-AF65-F5344CB8AC3E}">
        <p14:creationId xmlns:p14="http://schemas.microsoft.com/office/powerpoint/2010/main" val="21154304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EEFA-EEB4-4459-A22D-A4C704B94837}"/>
              </a:ext>
            </a:extLst>
          </p:cNvPr>
          <p:cNvSpPr>
            <a:spLocks noGrp="1"/>
          </p:cNvSpPr>
          <p:nvPr>
            <p:ph type="title"/>
          </p:nvPr>
        </p:nvSpPr>
        <p:spPr>
          <a:xfrm>
            <a:off x="179512" y="249238"/>
            <a:ext cx="7821488"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literature and our own experiences suggest there are differences between:</a:t>
            </a:r>
          </a:p>
        </p:txBody>
      </p:sp>
      <p:sp>
        <p:nvSpPr>
          <p:cNvPr id="3" name="Content Placeholder 2">
            <a:extLst>
              <a:ext uri="{FF2B5EF4-FFF2-40B4-BE49-F238E27FC236}">
                <a16:creationId xmlns:a16="http://schemas.microsoft.com/office/drawing/2014/main" id="{A7157002-4EC9-427C-B991-247F1FCFAFDD}"/>
              </a:ext>
            </a:extLst>
          </p:cNvPr>
          <p:cNvSpPr>
            <a:spLocks noGrp="1"/>
          </p:cNvSpPr>
          <p:nvPr>
            <p:ph idx="1"/>
          </p:nvPr>
        </p:nvSpPr>
        <p:spPr>
          <a:xfrm>
            <a:off x="468312" y="1539875"/>
            <a:ext cx="8424167" cy="4789488"/>
          </a:xfrm>
        </p:spPr>
        <p:txBody>
          <a:bodyPr/>
          <a:lstStyle/>
          <a:p>
            <a:r>
              <a:rPr lang="en-GB" sz="2200" dirty="0">
                <a:solidFill>
                  <a:srgbClr val="7030A0"/>
                </a:solidFill>
              </a:rPr>
              <a:t>Why we assess </a:t>
            </a:r>
            <a:r>
              <a:rPr lang="en-GB" sz="2200" dirty="0"/>
              <a:t>(purpose in some nations is primarily to test what has been taught but elsewhere assessment is seen as central to learning (A4L));</a:t>
            </a:r>
          </a:p>
          <a:p>
            <a:r>
              <a:rPr lang="en-GB" sz="2200" dirty="0">
                <a:solidFill>
                  <a:srgbClr val="7030A0"/>
                </a:solidFill>
              </a:rPr>
              <a:t>What we assess </a:t>
            </a:r>
            <a:r>
              <a:rPr lang="en-GB" sz="2200" dirty="0"/>
              <a:t>(product, process, theory, practice, knowledge/subject content, skills/competences, employability);</a:t>
            </a:r>
          </a:p>
          <a:p>
            <a:r>
              <a:rPr lang="en-GB" sz="2200" dirty="0">
                <a:solidFill>
                  <a:srgbClr val="7030A0"/>
                </a:solidFill>
              </a:rPr>
              <a:t>How we assess</a:t>
            </a:r>
            <a:r>
              <a:rPr lang="en-GB" sz="2200" dirty="0"/>
              <a:t>: some countries use a vast array of methods and approaches but often exams, essays, reports and MCQs predominate;</a:t>
            </a:r>
          </a:p>
          <a:p>
            <a:r>
              <a:rPr lang="en-GB" sz="2200" dirty="0">
                <a:solidFill>
                  <a:srgbClr val="7030A0"/>
                </a:solidFill>
              </a:rPr>
              <a:t>Who assesses</a:t>
            </a:r>
            <a:r>
              <a:rPr lang="en-GB" sz="2200" dirty="0"/>
              <a:t>: in many nations assessment is only undertaken by academics, often fairly junior ones, not always trained, but elsewhere peer and self assessment are not uncommon, employers, practice managers and placement supervisors get involved;</a:t>
            </a:r>
          </a:p>
          <a:p>
            <a:r>
              <a:rPr lang="en-GB" sz="2200" dirty="0">
                <a:solidFill>
                  <a:srgbClr val="7030A0"/>
                </a:solidFill>
              </a:rPr>
              <a:t>When assessment takes place</a:t>
            </a:r>
            <a:r>
              <a:rPr lang="en-GB" sz="2200" dirty="0"/>
              <a:t>: usually endpoint, but occasionally at a time best suited to the students’ needs.</a:t>
            </a:r>
          </a:p>
        </p:txBody>
      </p:sp>
    </p:spTree>
    <p:extLst>
      <p:ext uri="{BB962C8B-B14F-4D97-AF65-F5344CB8AC3E}">
        <p14:creationId xmlns:p14="http://schemas.microsoft.com/office/powerpoint/2010/main" val="3805486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3FCE-CDA5-49F6-A927-E23E684A5CE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surprises from our own experiences:</a:t>
            </a:r>
          </a:p>
        </p:txBody>
      </p:sp>
      <p:sp>
        <p:nvSpPr>
          <p:cNvPr id="3" name="Content Placeholder 2">
            <a:extLst>
              <a:ext uri="{FF2B5EF4-FFF2-40B4-BE49-F238E27FC236}">
                <a16:creationId xmlns:a16="http://schemas.microsoft.com/office/drawing/2014/main" id="{64C806A5-BCED-40CE-A479-E7A9772943FE}"/>
              </a:ext>
            </a:extLst>
          </p:cNvPr>
          <p:cNvSpPr>
            <a:spLocks noGrp="1"/>
          </p:cNvSpPr>
          <p:nvPr>
            <p:ph idx="1"/>
          </p:nvPr>
        </p:nvSpPr>
        <p:spPr>
          <a:xfrm>
            <a:off x="468312" y="1539875"/>
            <a:ext cx="8424167" cy="4789488"/>
          </a:xfrm>
        </p:spPr>
        <p:txBody>
          <a:bodyPr/>
          <a:lstStyle/>
          <a:p>
            <a:r>
              <a:rPr lang="en-GB" dirty="0">
                <a:solidFill>
                  <a:srgbClr val="7030A0"/>
                </a:solidFill>
              </a:rPr>
              <a:t>Eccentric exam regulations </a:t>
            </a:r>
            <a:r>
              <a:rPr lang="en-GB" dirty="0"/>
              <a:t>e.g. in Singapore in the nineties you couldn’t sit exams in clothes of the opposite gender and barbers were on standby to cut your hair if invigilators considered it too long. At the University of Canterbury in new Zealand, you were forbidden from sitting exams in Wellington boots. And exam duration can vary (1hr-9hrs)</a:t>
            </a:r>
          </a:p>
          <a:p>
            <a:r>
              <a:rPr lang="en-GB" dirty="0">
                <a:solidFill>
                  <a:srgbClr val="7030A0"/>
                </a:solidFill>
              </a:rPr>
              <a:t>Cultural problems</a:t>
            </a:r>
            <a:r>
              <a:rPr lang="en-GB" dirty="0"/>
              <a:t>: e.g. around acceptability of eye contact in presentations, propensity to seek clarification about tasks, expected levels of formality in interactions with students, timing of exams (e.g. not late in the day during Ramadan);</a:t>
            </a:r>
          </a:p>
          <a:p>
            <a:r>
              <a:rPr lang="en-GB" dirty="0">
                <a:solidFill>
                  <a:srgbClr val="7030A0"/>
                </a:solidFill>
              </a:rPr>
              <a:t>Linguistic misunderstandings</a:t>
            </a:r>
            <a:r>
              <a:rPr lang="en-GB" dirty="0"/>
              <a:t>: e.g. what do ‘assessment’ and ‘evaluation’ mean in different nations? What is a rubric? What does ‘external scrutiny’ mean?</a:t>
            </a:r>
          </a:p>
        </p:txBody>
      </p:sp>
    </p:spTree>
    <p:extLst>
      <p:ext uri="{BB962C8B-B14F-4D97-AF65-F5344CB8AC3E}">
        <p14:creationId xmlns:p14="http://schemas.microsoft.com/office/powerpoint/2010/main" val="37441998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1BD1-632D-41F1-8B4A-3711AF7E3E9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what do the numbers / grades / letters mean? </a:t>
            </a:r>
          </a:p>
        </p:txBody>
      </p:sp>
      <p:sp>
        <p:nvSpPr>
          <p:cNvPr id="3" name="Content Placeholder 2">
            <a:extLst>
              <a:ext uri="{FF2B5EF4-FFF2-40B4-BE49-F238E27FC236}">
                <a16:creationId xmlns:a16="http://schemas.microsoft.com/office/drawing/2014/main" id="{0BD66DC1-2C37-4962-8B96-4B8305171B1E}"/>
              </a:ext>
            </a:extLst>
          </p:cNvPr>
          <p:cNvSpPr>
            <a:spLocks noGrp="1"/>
          </p:cNvSpPr>
          <p:nvPr>
            <p:ph idx="1"/>
          </p:nvPr>
        </p:nvSpPr>
        <p:spPr/>
        <p:txBody>
          <a:bodyPr/>
          <a:lstStyle/>
          <a:p>
            <a:r>
              <a:rPr lang="en-GB" dirty="0"/>
              <a:t>US students being confronted with marks like B+ which in the UK seem fine to us but are ghastly for them as they mess up their Grade Point Averages;</a:t>
            </a:r>
          </a:p>
          <a:p>
            <a:r>
              <a:rPr lang="en-GB" dirty="0"/>
              <a:t>Assessors and students from outside the UK being horrified by our 40% pass marks (“you mean you can become a Doctor having got more than half of everything wrong!”);</a:t>
            </a:r>
          </a:p>
          <a:p>
            <a:r>
              <a:rPr lang="en-GB" dirty="0"/>
              <a:t>Our failure to use the full range of marks (although this is as much a disciplinary as national issue) which means students have no idea what our numbers/ grades mean.</a:t>
            </a:r>
          </a:p>
          <a:p>
            <a:endParaRPr lang="en-GB" dirty="0"/>
          </a:p>
        </p:txBody>
      </p:sp>
    </p:spTree>
    <p:extLst>
      <p:ext uri="{BB962C8B-B14F-4D97-AF65-F5344CB8AC3E}">
        <p14:creationId xmlns:p14="http://schemas.microsoft.com/office/powerpoint/2010/main" val="3955053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we expect our students to do in assignments?</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07968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others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a:t>
            </a:r>
            <a:r>
              <a:rPr lang="en-US" sz="2600" dirty="0" err="1"/>
              <a:t>practise</a:t>
            </a:r>
            <a:r>
              <a:rPr lang="en-US" sz="2600" dirty="0"/>
              <a:t> in a clinical or other professional setting;</a:t>
            </a:r>
            <a:endParaRPr lang="en-GB" sz="2600" dirty="0"/>
          </a:p>
          <a:p>
            <a:pPr lvl="0"/>
            <a:r>
              <a:rPr lang="en-US" sz="2600" dirty="0"/>
              <a:t>Determining </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extLst>
      <p:ext uri="{BB962C8B-B14F-4D97-AF65-F5344CB8AC3E}">
        <p14:creationId xmlns:p14="http://schemas.microsoft.com/office/powerpoint/2010/main" val="1329517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or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extLst>
      <p:ext uri="{BB962C8B-B14F-4D97-AF65-F5344CB8AC3E}">
        <p14:creationId xmlns:p14="http://schemas.microsoft.com/office/powerpoint/2010/main" val="14997350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38CA2-BE2A-4B35-95BE-1BB20C076A6F}"/>
              </a:ext>
            </a:extLst>
          </p:cNvPr>
          <p:cNvSpPr>
            <a:spLocks noGrp="1"/>
          </p:cNvSpPr>
          <p:nvPr>
            <p:ph type="title"/>
          </p:nvPr>
        </p:nvSpPr>
        <p:spPr/>
        <p:txBody>
          <a:bodyPr/>
          <a:lstStyle/>
          <a:p>
            <a:r>
              <a:rPr lang="en-GB" dirty="0"/>
              <a:t>Examples from </a:t>
            </a:r>
            <a:r>
              <a:rPr lang="en-GB"/>
              <a:t>some nations</a:t>
            </a:r>
          </a:p>
        </p:txBody>
      </p:sp>
      <p:sp>
        <p:nvSpPr>
          <p:cNvPr id="4" name="Text Placeholder 3">
            <a:extLst>
              <a:ext uri="{FF2B5EF4-FFF2-40B4-BE49-F238E27FC236}">
                <a16:creationId xmlns:a16="http://schemas.microsoft.com/office/drawing/2014/main" id="{7A044133-A36D-4C4E-AC99-B37C4AAD8A8B}"/>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296792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3A90-24C2-4B5C-AFBA-687502861BAE}"/>
              </a:ext>
            </a:extLst>
          </p:cNvPr>
          <p:cNvSpPr>
            <a:spLocks noGrp="1"/>
          </p:cNvSpPr>
          <p:nvPr>
            <p:ph type="title"/>
          </p:nvPr>
        </p:nvSpPr>
        <p:spPr>
          <a:xfrm>
            <a:off x="251520" y="249238"/>
            <a:ext cx="77494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Geraldine O’Neill in Ireland tells us:</a:t>
            </a:r>
          </a:p>
        </p:txBody>
      </p:sp>
      <p:sp>
        <p:nvSpPr>
          <p:cNvPr id="3" name="Content Placeholder 2">
            <a:extLst>
              <a:ext uri="{FF2B5EF4-FFF2-40B4-BE49-F238E27FC236}">
                <a16:creationId xmlns:a16="http://schemas.microsoft.com/office/drawing/2014/main" id="{8E05D7FB-17A7-4861-B7DE-C5470F0F4408}"/>
              </a:ext>
            </a:extLst>
          </p:cNvPr>
          <p:cNvSpPr>
            <a:spLocks noGrp="1"/>
          </p:cNvSpPr>
          <p:nvPr>
            <p:ph idx="1"/>
          </p:nvPr>
        </p:nvSpPr>
        <p:spPr/>
        <p:txBody>
          <a:bodyPr/>
          <a:lstStyle/>
          <a:p>
            <a:r>
              <a:rPr lang="en-IE" dirty="0"/>
              <a:t>In Ireland there is a strong emphasis of assessment for achievement (measurement purposes) (Assessment OF Learning). However in more recent years in our Higher education system, Assessment For Learning (including feedback to students and staff) and Assessment AS Learning (developing students’ self-regulatory skills) has become more prevalent in national policies and projects. </a:t>
            </a:r>
          </a:p>
          <a:p>
            <a:r>
              <a:rPr lang="en-IE" dirty="0"/>
              <a:t>As part of the recent National Enhancement theme on Assessment (2016-2018), which in particular emphasised students as partners, a set of principles (National Forum (2017e) were developed to emphasise a way forward in Irish Assessment and Feedback practices.</a:t>
            </a:r>
            <a:endParaRPr lang="en-GB" dirty="0"/>
          </a:p>
        </p:txBody>
      </p:sp>
    </p:spTree>
    <p:extLst>
      <p:ext uri="{BB962C8B-B14F-4D97-AF65-F5344CB8AC3E}">
        <p14:creationId xmlns:p14="http://schemas.microsoft.com/office/powerpoint/2010/main" val="30615154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54E6-4357-4793-A038-8055CF97DDF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Early headlines from Ireland</a:t>
            </a:r>
          </a:p>
        </p:txBody>
      </p:sp>
      <p:sp>
        <p:nvSpPr>
          <p:cNvPr id="3" name="Content Placeholder 2">
            <a:extLst>
              <a:ext uri="{FF2B5EF4-FFF2-40B4-BE49-F238E27FC236}">
                <a16:creationId xmlns:a16="http://schemas.microsoft.com/office/drawing/2014/main" id="{A5FBA4C8-65D2-4103-8CC4-C9BA71F5116F}"/>
              </a:ext>
            </a:extLst>
          </p:cNvPr>
          <p:cNvSpPr>
            <a:spLocks noGrp="1"/>
          </p:cNvSpPr>
          <p:nvPr>
            <p:ph idx="1"/>
          </p:nvPr>
        </p:nvSpPr>
        <p:spPr/>
        <p:txBody>
          <a:bodyPr/>
          <a:lstStyle/>
          <a:p>
            <a:r>
              <a:rPr lang="en-IE" sz="2000" dirty="0"/>
              <a:t>The Irish higher education context has huge variation in relation to assessment and feedback approaches. The QA systems across these can vary and there is different emphasis in approaches assessment and feedback approaches. For example, traditionally the Universities have had more autonomy and flexibility in their individual regulatory practice than the IT sector.</a:t>
            </a:r>
            <a:endParaRPr lang="en-GB" sz="2000" dirty="0"/>
          </a:p>
          <a:p>
            <a:pPr lvl="0"/>
            <a:r>
              <a:rPr lang="en-IE" sz="2000" dirty="0"/>
              <a:t>‘Examination is the most common assessment method, although its popularity and weighting differs between fields, programmes and stages of programme’ ; </a:t>
            </a:r>
            <a:endParaRPr lang="en-GB" sz="2000" dirty="0"/>
          </a:p>
          <a:p>
            <a:pPr lvl="0"/>
            <a:r>
              <a:rPr lang="en-IE" sz="2000" dirty="0"/>
              <a:t>‘Other assessment methods also differ between fields; some fields focus mainly on a few assessment methods while others have a more balanced range of methods’;</a:t>
            </a:r>
          </a:p>
          <a:p>
            <a:pPr lvl="0"/>
            <a:r>
              <a:rPr lang="en-IE" sz="2000" dirty="0"/>
              <a:t>Work based assessments are on the increase, due to National policies that emphasise employability skills.</a:t>
            </a:r>
            <a:endParaRPr lang="en-GB" sz="2000" dirty="0"/>
          </a:p>
          <a:p>
            <a:endParaRPr lang="en-GB" dirty="0"/>
          </a:p>
        </p:txBody>
      </p:sp>
    </p:spTree>
    <p:extLst>
      <p:ext uri="{BB962C8B-B14F-4D97-AF65-F5344CB8AC3E}">
        <p14:creationId xmlns:p14="http://schemas.microsoft.com/office/powerpoint/2010/main" val="1289517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A991B-8B39-4931-BF05-D5F7D69E9AF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Maggie Jensen, a Dane working in the UK, tells us major differences include:</a:t>
            </a:r>
          </a:p>
        </p:txBody>
      </p:sp>
      <p:sp>
        <p:nvSpPr>
          <p:cNvPr id="3" name="Content Placeholder 2">
            <a:extLst>
              <a:ext uri="{FF2B5EF4-FFF2-40B4-BE49-F238E27FC236}">
                <a16:creationId xmlns:a16="http://schemas.microsoft.com/office/drawing/2014/main" id="{5FDA00BA-8356-46EB-A528-13C075697736}"/>
              </a:ext>
            </a:extLst>
          </p:cNvPr>
          <p:cNvSpPr>
            <a:spLocks noGrp="1"/>
          </p:cNvSpPr>
          <p:nvPr>
            <p:ph idx="1"/>
          </p:nvPr>
        </p:nvSpPr>
        <p:spPr>
          <a:xfrm>
            <a:off x="323528" y="1412776"/>
            <a:ext cx="8496943" cy="4916587"/>
          </a:xfrm>
        </p:spPr>
        <p:txBody>
          <a:bodyPr/>
          <a:lstStyle/>
          <a:p>
            <a:r>
              <a:rPr lang="en-GB" dirty="0"/>
              <a:t>The focus on group and project work, PBL and even group assessment (even at undergraduate level where one some courses students can choose to write their dissertations in groups, ‘my sister did this when she completed her midwifery course’). </a:t>
            </a:r>
          </a:p>
          <a:p>
            <a:r>
              <a:rPr lang="en-GB" dirty="0"/>
              <a:t>Widespread adoption of electronic or online assessment. At college / FE and HE level students are responsible for having a laptop so they can sit their exams in big exam venues: students have to agree to plug their laptops into a central secure examination network which is locked down so they can’t access the internet.</a:t>
            </a:r>
          </a:p>
          <a:p>
            <a:r>
              <a:rPr lang="en-GB" dirty="0"/>
              <a:t>A very strong oral assessment tradition, even with very large cohorts of students.</a:t>
            </a:r>
          </a:p>
          <a:p>
            <a:endParaRPr lang="en-GB" dirty="0"/>
          </a:p>
          <a:p>
            <a:endParaRPr lang="en-GB" dirty="0"/>
          </a:p>
          <a:p>
            <a:endParaRPr lang="en-GB" dirty="0"/>
          </a:p>
        </p:txBody>
      </p:sp>
    </p:spTree>
    <p:extLst>
      <p:ext uri="{BB962C8B-B14F-4D97-AF65-F5344CB8AC3E}">
        <p14:creationId xmlns:p14="http://schemas.microsoft.com/office/powerpoint/2010/main" val="302772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47FBA-44AB-4DE5-B0AD-59634F7508BE}"/>
              </a:ext>
            </a:extLst>
          </p:cNvPr>
          <p:cNvSpPr>
            <a:spLocks noGrp="1"/>
          </p:cNvSpPr>
          <p:nvPr>
            <p:ph type="title"/>
          </p:nvPr>
        </p:nvSpPr>
        <p:spPr/>
        <p:txBody>
          <a:bodyPr/>
          <a:lstStyle/>
          <a:p>
            <a:r>
              <a:rPr lang="en-GB" dirty="0"/>
              <a:t>What surprises have you experienced teaching and learning in diverse nations?</a:t>
            </a:r>
          </a:p>
        </p:txBody>
      </p:sp>
      <p:sp>
        <p:nvSpPr>
          <p:cNvPr id="4" name="Text Placeholder 3">
            <a:extLst>
              <a:ext uri="{FF2B5EF4-FFF2-40B4-BE49-F238E27FC236}">
                <a16:creationId xmlns:a16="http://schemas.microsoft.com/office/drawing/2014/main" id="{2B9D9C4E-F7D6-4C45-BB63-0421CDFBE30C}"/>
              </a:ext>
            </a:extLst>
          </p:cNvPr>
          <p:cNvSpPr>
            <a:spLocks noGrp="1"/>
          </p:cNvSpPr>
          <p:nvPr>
            <p:ph type="body" idx="1"/>
          </p:nvPr>
        </p:nvSpPr>
        <p:spPr/>
        <p:txBody>
          <a:bodyPr/>
          <a:lstStyle/>
          <a:p>
            <a:r>
              <a:rPr lang="en-GB" dirty="0"/>
              <a:t>Discussion Activity</a:t>
            </a:r>
          </a:p>
        </p:txBody>
      </p:sp>
    </p:spTree>
    <p:extLst>
      <p:ext uri="{BB962C8B-B14F-4D97-AF65-F5344CB8AC3E}">
        <p14:creationId xmlns:p14="http://schemas.microsoft.com/office/powerpoint/2010/main" val="16468127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F8EB-6A80-4181-9915-DF9A02BC8CAB}"/>
              </a:ext>
            </a:extLst>
          </p:cNvPr>
          <p:cNvSpPr>
            <a:spLocks noGrp="1"/>
          </p:cNvSpPr>
          <p:nvPr>
            <p:ph type="title"/>
          </p:nvPr>
        </p:nvSpPr>
        <p:spPr>
          <a:xfrm>
            <a:off x="395536" y="249238"/>
            <a:ext cx="7605464"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Initial learning from the US: </a:t>
            </a:r>
            <a:r>
              <a:rPr lang="en-GB" sz="3200" dirty="0" err="1"/>
              <a:t>Keston</a:t>
            </a:r>
            <a:r>
              <a:rPr lang="en-GB" sz="3200" dirty="0"/>
              <a:t> Fulcher, James Madison University tells us:</a:t>
            </a:r>
          </a:p>
        </p:txBody>
      </p:sp>
      <p:sp>
        <p:nvSpPr>
          <p:cNvPr id="3" name="Content Placeholder 2">
            <a:extLst>
              <a:ext uri="{FF2B5EF4-FFF2-40B4-BE49-F238E27FC236}">
                <a16:creationId xmlns:a16="http://schemas.microsoft.com/office/drawing/2014/main" id="{CF3BB941-6547-4CB5-9F74-CED453AEA319}"/>
              </a:ext>
            </a:extLst>
          </p:cNvPr>
          <p:cNvSpPr>
            <a:spLocks noGrp="1"/>
          </p:cNvSpPr>
          <p:nvPr>
            <p:ph idx="1"/>
          </p:nvPr>
        </p:nvSpPr>
        <p:spPr/>
        <p:txBody>
          <a:bodyPr/>
          <a:lstStyle/>
          <a:p>
            <a:pPr marL="0" indent="0">
              <a:buNone/>
            </a:pPr>
            <a:r>
              <a:rPr lang="en-GB" dirty="0"/>
              <a:t>The dominant driver for assessment in the US is the federal government via regional accreditation, followed by disciplinary accreditors. The spirit of accreditation is often accountability and improvement, although many institutions consider the accreditors' implementation of standards and their own response to accreditation as being "minimum compliance”. From the accreditors' perspective, assessment is required at the program and institutional levels. Institutional-level assessment relates to what all students at an institution should learn. At the individual class level, assessment is also common but less regulated than at the program and institutional levels. </a:t>
            </a:r>
          </a:p>
          <a:p>
            <a:pPr marL="0" indent="0">
              <a:buNone/>
            </a:pPr>
            <a:r>
              <a:rPr lang="en-GB" dirty="0"/>
              <a:t> </a:t>
            </a:r>
          </a:p>
          <a:p>
            <a:endParaRPr lang="en-GB" dirty="0"/>
          </a:p>
        </p:txBody>
      </p:sp>
    </p:spTree>
    <p:extLst>
      <p:ext uri="{BB962C8B-B14F-4D97-AF65-F5344CB8AC3E}">
        <p14:creationId xmlns:p14="http://schemas.microsoft.com/office/powerpoint/2010/main" val="1695055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FF6A-6BEC-4D69-8A74-C8A31182169B}"/>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a:t>
            </a:r>
            <a:r>
              <a:rPr lang="en-GB" sz="3200" dirty="0" err="1"/>
              <a:t>Keston</a:t>
            </a:r>
            <a:endParaRPr lang="en-GB" sz="3200" dirty="0"/>
          </a:p>
        </p:txBody>
      </p:sp>
      <p:sp>
        <p:nvSpPr>
          <p:cNvPr id="3" name="Content Placeholder 2">
            <a:extLst>
              <a:ext uri="{FF2B5EF4-FFF2-40B4-BE49-F238E27FC236}">
                <a16:creationId xmlns:a16="http://schemas.microsoft.com/office/drawing/2014/main" id="{462BD6B3-42F5-442B-9EDF-EB21F4F9DE87}"/>
              </a:ext>
            </a:extLst>
          </p:cNvPr>
          <p:cNvSpPr>
            <a:spLocks noGrp="1"/>
          </p:cNvSpPr>
          <p:nvPr>
            <p:ph idx="1"/>
          </p:nvPr>
        </p:nvSpPr>
        <p:spPr/>
        <p:txBody>
          <a:bodyPr/>
          <a:lstStyle/>
          <a:p>
            <a:r>
              <a:rPr lang="en-GB" dirty="0"/>
              <a:t>Over the years, institutions have begun using a wider variety of assessment methods to evaluate student work. Selected-response assessment, such as multiple choice tests, are still widely used but performance assessment methods such as rubrics and portfolios have gained popularity. Indirect measures such as surveys are often used as complementary tools alongside the aforementioned direct measures (e.g. multiple choice tests/rubrics). </a:t>
            </a:r>
          </a:p>
          <a:p>
            <a:r>
              <a:rPr lang="en-GB" dirty="0"/>
              <a:t>Self and peer assessment are rare, group assessment is widely used in Business degrees but it’s variable in other disciplines, oral assessment is common, students are not often actively engaged in feedback dialogues.</a:t>
            </a:r>
          </a:p>
          <a:p>
            <a:endParaRPr lang="en-GB" dirty="0"/>
          </a:p>
        </p:txBody>
      </p:sp>
    </p:spTree>
    <p:extLst>
      <p:ext uri="{BB962C8B-B14F-4D97-AF65-F5344CB8AC3E}">
        <p14:creationId xmlns:p14="http://schemas.microsoft.com/office/powerpoint/2010/main" val="26925184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EAF9-901A-4148-8CB3-32A6F48097A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err="1"/>
              <a:t>Keston</a:t>
            </a:r>
            <a:r>
              <a:rPr lang="en-GB" sz="3200" dirty="0"/>
              <a:t> highlights some challenges:</a:t>
            </a:r>
          </a:p>
        </p:txBody>
      </p:sp>
      <p:sp>
        <p:nvSpPr>
          <p:cNvPr id="3" name="Content Placeholder 2">
            <a:extLst>
              <a:ext uri="{FF2B5EF4-FFF2-40B4-BE49-F238E27FC236}">
                <a16:creationId xmlns:a16="http://schemas.microsoft.com/office/drawing/2014/main" id="{7E89D48C-6A52-4277-899F-C67FFA1EBD94}"/>
              </a:ext>
            </a:extLst>
          </p:cNvPr>
          <p:cNvSpPr>
            <a:spLocks noGrp="1"/>
          </p:cNvSpPr>
          <p:nvPr>
            <p:ph idx="1"/>
          </p:nvPr>
        </p:nvSpPr>
        <p:spPr>
          <a:xfrm>
            <a:off x="468313" y="1323975"/>
            <a:ext cx="8229600" cy="5005388"/>
          </a:xfrm>
        </p:spPr>
        <p:txBody>
          <a:bodyPr/>
          <a:lstStyle/>
          <a:p>
            <a:pPr>
              <a:spcBef>
                <a:spcPts val="600"/>
              </a:spcBef>
            </a:pPr>
            <a:r>
              <a:rPr lang="en-GB" sz="2000" dirty="0">
                <a:solidFill>
                  <a:srgbClr val="7030A0"/>
                </a:solidFill>
              </a:rPr>
              <a:t>Lack of integrating assessment into learning improvement efforts</a:t>
            </a:r>
            <a:r>
              <a:rPr lang="en-GB" sz="2000" dirty="0"/>
              <a:t>. Many assessment professionals in the United States trumpet assessment's value in improving student learning. Nevertheless, in practice assessment is conducted in a perfunctory way, often isolated from the curricular and pedagogical interventions that might bring about learning improvement.</a:t>
            </a:r>
          </a:p>
          <a:p>
            <a:pPr>
              <a:spcBef>
                <a:spcPts val="600"/>
              </a:spcBef>
            </a:pPr>
            <a:r>
              <a:rPr lang="en-GB" sz="2000" dirty="0">
                <a:solidFill>
                  <a:srgbClr val="7030A0"/>
                </a:solidFill>
              </a:rPr>
              <a:t>Lack of methodological expertise within institutions.</a:t>
            </a:r>
            <a:r>
              <a:rPr lang="en-GB" sz="2000" dirty="0"/>
              <a:t> Making evidence-supported claims regarding student learning requires meaningful data. Meaningful data are only obtained via well-designed and well-implemented instruments and data collection processes. U.S. institutions often do not meet these necessary conditions.</a:t>
            </a:r>
          </a:p>
          <a:p>
            <a:pPr>
              <a:spcBef>
                <a:spcPts val="600"/>
              </a:spcBef>
            </a:pPr>
            <a:r>
              <a:rPr lang="en-GB" sz="2000" dirty="0">
                <a:solidFill>
                  <a:srgbClr val="7030A0"/>
                </a:solidFill>
              </a:rPr>
              <a:t>Lack of faculty training with respect to teaching and assessment.</a:t>
            </a:r>
            <a:r>
              <a:rPr lang="en-GB" sz="2000" dirty="0"/>
              <a:t> In the U.S. faculty are typically well trained as researchers in their perspective disciplines. However, regarding teaching and related activities, faculty often are much less prepared. This lack of background serves as a barrier to programs and institutions meaningfully using assessment.</a:t>
            </a:r>
          </a:p>
          <a:p>
            <a:pPr>
              <a:spcBef>
                <a:spcPts val="600"/>
              </a:spcBef>
            </a:pPr>
            <a:endParaRPr lang="en-GB" sz="2000" dirty="0"/>
          </a:p>
        </p:txBody>
      </p:sp>
    </p:spTree>
    <p:extLst>
      <p:ext uri="{BB962C8B-B14F-4D97-AF65-F5344CB8AC3E}">
        <p14:creationId xmlns:p14="http://schemas.microsoft.com/office/powerpoint/2010/main" val="2103881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3FE3-6DC0-4AB3-BB6B-17C49FEAA20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Anna </a:t>
            </a:r>
            <a:r>
              <a:rPr lang="en-GB" sz="3200" dirty="0" err="1"/>
              <a:t>Serbati</a:t>
            </a:r>
            <a:r>
              <a:rPr lang="en-GB" sz="3200" dirty="0"/>
              <a:t> and Valentina </a:t>
            </a:r>
            <a:r>
              <a:rPr lang="en-GB" sz="3200" dirty="0" err="1"/>
              <a:t>Grion</a:t>
            </a:r>
            <a:r>
              <a:rPr lang="en-GB" sz="3200" dirty="0"/>
              <a:t> of Padua University tell us:</a:t>
            </a:r>
          </a:p>
        </p:txBody>
      </p:sp>
      <p:sp>
        <p:nvSpPr>
          <p:cNvPr id="3" name="Content Placeholder 2">
            <a:extLst>
              <a:ext uri="{FF2B5EF4-FFF2-40B4-BE49-F238E27FC236}">
                <a16:creationId xmlns:a16="http://schemas.microsoft.com/office/drawing/2014/main" id="{6318FBEC-F363-4C85-91A0-C49B6B56E8A3}"/>
              </a:ext>
            </a:extLst>
          </p:cNvPr>
          <p:cNvSpPr>
            <a:spLocks noGrp="1"/>
          </p:cNvSpPr>
          <p:nvPr>
            <p:ph idx="1"/>
          </p:nvPr>
        </p:nvSpPr>
        <p:spPr/>
        <p:txBody>
          <a:bodyPr/>
          <a:lstStyle/>
          <a:p>
            <a:r>
              <a:rPr lang="en-GB" dirty="0"/>
              <a:t>The dominant paradigm in Italy is still a quite traditional one, based on a transmission teaching model, therefore assessment often comes at the end of the process for summative purposes (neo-positivist). It’s mainly managed by teachers.</a:t>
            </a:r>
          </a:p>
          <a:p>
            <a:r>
              <a:rPr lang="en-US" dirty="0"/>
              <a:t>Each professor has full autonomy in preparing assignments [not as part of an institutional or national arrangement].</a:t>
            </a:r>
            <a:endParaRPr lang="en-GB" dirty="0"/>
          </a:p>
          <a:p>
            <a:r>
              <a:rPr lang="it-IT" dirty="0"/>
              <a:t> </a:t>
            </a:r>
            <a:r>
              <a:rPr lang="en-US" dirty="0"/>
              <a:t>Often assessment is bolted on learning and comes at the end of the process, however there are emerging experiences of more integrated approaches. Summative assessment is dominant.</a:t>
            </a:r>
          </a:p>
          <a:p>
            <a:r>
              <a:rPr lang="en-US" dirty="0"/>
              <a:t>External scrutiny (e.g. by external examiners) is not required. </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6619467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F12CC-86A9-4429-9794-5927EFEE0D3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Padua</a:t>
            </a:r>
          </a:p>
        </p:txBody>
      </p:sp>
      <p:sp>
        <p:nvSpPr>
          <p:cNvPr id="3" name="Content Placeholder 2">
            <a:extLst>
              <a:ext uri="{FF2B5EF4-FFF2-40B4-BE49-F238E27FC236}">
                <a16:creationId xmlns:a16="http://schemas.microsoft.com/office/drawing/2014/main" id="{ADBF08E8-0C50-4B81-BF5C-3A7F7B316D13}"/>
              </a:ext>
            </a:extLst>
          </p:cNvPr>
          <p:cNvSpPr>
            <a:spLocks noGrp="1"/>
          </p:cNvSpPr>
          <p:nvPr>
            <p:ph idx="1"/>
          </p:nvPr>
        </p:nvSpPr>
        <p:spPr>
          <a:xfrm>
            <a:off x="179512" y="1539875"/>
            <a:ext cx="8784976" cy="4789488"/>
          </a:xfrm>
        </p:spPr>
        <p:txBody>
          <a:bodyPr/>
          <a:lstStyle/>
          <a:p>
            <a:r>
              <a:rPr lang="en-US" dirty="0"/>
              <a:t>Assessment is organized at module level, although current quality assurance regulations are requiring professors to build more integrated assessment tasks and to assure consistency all over the programme.</a:t>
            </a:r>
            <a:endParaRPr lang="en-GB" dirty="0"/>
          </a:p>
          <a:p>
            <a:r>
              <a:rPr lang="en-GB" dirty="0"/>
              <a:t>Assignments that foster employability are sometimes used </a:t>
            </a:r>
            <a:r>
              <a:rPr lang="en-US" dirty="0"/>
              <a:t>especially in faculties more linked to the </a:t>
            </a:r>
            <a:r>
              <a:rPr lang="en-US" dirty="0" err="1"/>
              <a:t>labour</a:t>
            </a:r>
            <a:r>
              <a:rPr lang="en-US" dirty="0"/>
              <a:t> work such as engineering and economics (i.e. project work, simulations).</a:t>
            </a:r>
            <a:endParaRPr lang="en-GB" dirty="0"/>
          </a:p>
          <a:p>
            <a:r>
              <a:rPr lang="en-US" dirty="0"/>
              <a:t>Oral examinations are often used; professors often think that the students should demonstrate an ability to discuss and defend a topic using appropriate language. But very few academics use self and peer assessment, which are rather new in our context, and assessment of groups is rarely used.</a:t>
            </a:r>
          </a:p>
          <a:p>
            <a:endParaRPr lang="en-GB" dirty="0"/>
          </a:p>
          <a:p>
            <a:pPr marL="0" indent="0">
              <a:buNone/>
            </a:pPr>
            <a:r>
              <a:rPr lang="en-US" dirty="0"/>
              <a:t> </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3410438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C604F-29CF-4E86-80FC-17D02FEEB6B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Italian responses on feedback and support</a:t>
            </a:r>
          </a:p>
        </p:txBody>
      </p:sp>
      <p:sp>
        <p:nvSpPr>
          <p:cNvPr id="3" name="Content Placeholder 2">
            <a:extLst>
              <a:ext uri="{FF2B5EF4-FFF2-40B4-BE49-F238E27FC236}">
                <a16:creationId xmlns:a16="http://schemas.microsoft.com/office/drawing/2014/main" id="{06A169B7-7EED-4883-B32E-F37F0EE31148}"/>
              </a:ext>
            </a:extLst>
          </p:cNvPr>
          <p:cNvSpPr>
            <a:spLocks noGrp="1"/>
          </p:cNvSpPr>
          <p:nvPr>
            <p:ph idx="1"/>
          </p:nvPr>
        </p:nvSpPr>
        <p:spPr/>
        <p:txBody>
          <a:bodyPr/>
          <a:lstStyle/>
          <a:p>
            <a:r>
              <a:rPr lang="it-IT" dirty="0"/>
              <a:t>Very few colleagues think of feedback as a device of assessment. </a:t>
            </a:r>
            <a:r>
              <a:rPr lang="en-US" dirty="0"/>
              <a:t>In Italy, academics are not obliged, as in UK, to give feedback to students as part of assessment processes.</a:t>
            </a:r>
          </a:p>
          <a:p>
            <a:r>
              <a:rPr lang="en-US" dirty="0"/>
              <a:t>If and when these feedback practices are used, it generally happens ….without a real intentionality to improve learning through feedback.</a:t>
            </a:r>
          </a:p>
          <a:p>
            <a:r>
              <a:rPr lang="en-US" dirty="0"/>
              <a:t>There are not structured practices of supporting students’ engagement and achievement through assessment practices. Assignment briefs are rarely applied.</a:t>
            </a:r>
          </a:p>
          <a:p>
            <a:r>
              <a:rPr lang="en-US" dirty="0"/>
              <a:t>Enabling students to review a range of different quality work is not a common practice.</a:t>
            </a:r>
            <a:endParaRPr lang="en-GB" dirty="0"/>
          </a:p>
        </p:txBody>
      </p:sp>
    </p:spTree>
    <p:extLst>
      <p:ext uri="{BB962C8B-B14F-4D97-AF65-F5344CB8AC3E}">
        <p14:creationId xmlns:p14="http://schemas.microsoft.com/office/powerpoint/2010/main" val="31709222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AFD-7E14-467F-8614-279D54780B9F}"/>
              </a:ext>
            </a:extLst>
          </p:cNvPr>
          <p:cNvSpPr>
            <a:spLocks noGrp="1"/>
          </p:cNvSpPr>
          <p:nvPr>
            <p:ph type="title"/>
          </p:nvPr>
        </p:nvSpPr>
        <p:spPr>
          <a:xfrm>
            <a:off x="179512" y="249238"/>
            <a:ext cx="82296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assessment in China: Gordon </a:t>
            </a:r>
            <a:r>
              <a:rPr lang="en-GB" sz="3200" dirty="0" err="1"/>
              <a:t>Joughin</a:t>
            </a:r>
            <a:r>
              <a:rPr lang="en-GB" sz="3200" dirty="0"/>
              <a:t> in Jones &amp; Brown, 2008 argues:</a:t>
            </a:r>
          </a:p>
        </p:txBody>
      </p:sp>
      <p:sp>
        <p:nvSpPr>
          <p:cNvPr id="3" name="Content Placeholder 2">
            <a:extLst>
              <a:ext uri="{FF2B5EF4-FFF2-40B4-BE49-F238E27FC236}">
                <a16:creationId xmlns:a16="http://schemas.microsoft.com/office/drawing/2014/main" id="{D99F6392-922D-4326-80B9-2FC8B0CD870D}"/>
              </a:ext>
            </a:extLst>
          </p:cNvPr>
          <p:cNvSpPr>
            <a:spLocks noGrp="1"/>
          </p:cNvSpPr>
          <p:nvPr>
            <p:ph idx="1"/>
          </p:nvPr>
        </p:nvSpPr>
        <p:spPr/>
        <p:txBody>
          <a:bodyPr/>
          <a:lstStyle/>
          <a:p>
            <a:r>
              <a:rPr lang="en-GB" dirty="0"/>
              <a:t>Chinese school assessment is based on a highly competitive external exams systems so students entering HE tend to have experienced a limited range of assessment formats;</a:t>
            </a:r>
          </a:p>
          <a:p>
            <a:r>
              <a:rPr lang="en-GB" dirty="0"/>
              <a:t>If Chinese students can come to grips with what is required by their assessment, they are likely to work hard on it;</a:t>
            </a:r>
          </a:p>
          <a:p>
            <a:r>
              <a:rPr lang="en-GB" dirty="0"/>
              <a:t>What appears to Westerners as rote learning usually isn’t: Chinese learning involves a complex interplay between memorising and understanding involving deep approaches;</a:t>
            </a:r>
          </a:p>
          <a:p>
            <a:r>
              <a:rPr lang="en-GB" dirty="0"/>
              <a:t>Chinese students and teachers value the mastery of basic knowledge prior to critical analysis, so they might be reluctant to participate in discussions if they haven’t mastered the material in advance. </a:t>
            </a:r>
          </a:p>
        </p:txBody>
      </p:sp>
    </p:spTree>
    <p:extLst>
      <p:ext uri="{BB962C8B-B14F-4D97-AF65-F5344CB8AC3E}">
        <p14:creationId xmlns:p14="http://schemas.microsoft.com/office/powerpoint/2010/main" val="28484819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01101-4817-4BD1-9524-E23D8082C6E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err="1"/>
              <a:t>Joughin</a:t>
            </a:r>
            <a:r>
              <a:rPr lang="en-GB" sz="3200" dirty="0"/>
              <a:t> continues:</a:t>
            </a:r>
          </a:p>
        </p:txBody>
      </p:sp>
      <p:sp>
        <p:nvSpPr>
          <p:cNvPr id="3" name="Content Placeholder 2">
            <a:extLst>
              <a:ext uri="{FF2B5EF4-FFF2-40B4-BE49-F238E27FC236}">
                <a16:creationId xmlns:a16="http://schemas.microsoft.com/office/drawing/2014/main" id="{FBD3464E-BB91-4C6D-AF62-979E38D9E6CC}"/>
              </a:ext>
            </a:extLst>
          </p:cNvPr>
          <p:cNvSpPr>
            <a:spLocks noGrp="1"/>
          </p:cNvSpPr>
          <p:nvPr>
            <p:ph idx="1"/>
          </p:nvPr>
        </p:nvSpPr>
        <p:spPr/>
        <p:txBody>
          <a:bodyPr/>
          <a:lstStyle/>
          <a:p>
            <a:r>
              <a:rPr lang="en-GB" dirty="0"/>
              <a:t>Teaching to the text, and the teacher as text indicates the respect accorded to teachers and other authoritative experts, so students may need to develop a critical approach to reading and to further develop appropriate citation practices;</a:t>
            </a:r>
          </a:p>
          <a:p>
            <a:r>
              <a:rPr lang="en-GB" dirty="0"/>
              <a:t>Chinese conceptions of teaching include a closer relationship outside class between teachers and students so there are higher expectations of assessment support;</a:t>
            </a:r>
          </a:p>
          <a:p>
            <a:r>
              <a:rPr lang="en-GB" dirty="0"/>
              <a:t>With support, there is no reason to believe Chinese students are less capable than Westerners in mastering new or unfamiliar assessment formats.</a:t>
            </a:r>
          </a:p>
        </p:txBody>
      </p:sp>
    </p:spTree>
    <p:extLst>
      <p:ext uri="{BB962C8B-B14F-4D97-AF65-F5344CB8AC3E}">
        <p14:creationId xmlns:p14="http://schemas.microsoft.com/office/powerpoint/2010/main" val="4160746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CF70C8-30A4-41EA-8FF3-90BBCB2F7312}"/>
              </a:ext>
            </a:extLst>
          </p:cNvPr>
          <p:cNvSpPr>
            <a:spLocks noGrp="1"/>
          </p:cNvSpPr>
          <p:nvPr>
            <p:ph type="title"/>
          </p:nvPr>
        </p:nvSpPr>
        <p:spPr/>
        <p:txBody>
          <a:bodyPr/>
          <a:lstStyle/>
          <a:p>
            <a:r>
              <a:rPr lang="en-GB" dirty="0"/>
              <a:t>Enhancing curriculum design across our programmes</a:t>
            </a:r>
          </a:p>
        </p:txBody>
      </p:sp>
      <p:sp>
        <p:nvSpPr>
          <p:cNvPr id="5" name="Text Placeholder 4">
            <a:extLst>
              <a:ext uri="{FF2B5EF4-FFF2-40B4-BE49-F238E27FC236}">
                <a16:creationId xmlns:a16="http://schemas.microsoft.com/office/drawing/2014/main" id="{76DE88A5-CD13-46ED-A1D4-2E57EC2723D4}"/>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9952568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E23215-0623-4DA3-82E6-A5DCF750A904}"/>
              </a:ext>
            </a:extLst>
          </p:cNvPr>
          <p:cNvSpPr>
            <a:spLocks noGrp="1"/>
          </p:cNvSpPr>
          <p:nvPr>
            <p:ph type="title"/>
          </p:nvPr>
        </p:nvSpPr>
        <p:spPr>
          <a:xfrm>
            <a:off x="722313" y="3573016"/>
            <a:ext cx="7772400" cy="2195959"/>
          </a:xfrm>
        </p:spPr>
        <p:txBody>
          <a:bodyPr/>
          <a:lstStyle/>
          <a:p>
            <a:r>
              <a:rPr lang="en-GB" dirty="0"/>
              <a:t>How do you plan to make your curriculum design, teaching and Assessment more globally inclusive?</a:t>
            </a:r>
          </a:p>
        </p:txBody>
      </p:sp>
      <p:sp>
        <p:nvSpPr>
          <p:cNvPr id="2" name="Text Placeholder 1">
            <a:extLst>
              <a:ext uri="{FF2B5EF4-FFF2-40B4-BE49-F238E27FC236}">
                <a16:creationId xmlns:a16="http://schemas.microsoft.com/office/drawing/2014/main" id="{607B6510-A712-48F7-ACF1-056A17645E6D}"/>
              </a:ext>
            </a:extLst>
          </p:cNvPr>
          <p:cNvSpPr>
            <a:spLocks noGrp="1"/>
          </p:cNvSpPr>
          <p:nvPr>
            <p:ph type="body" idx="1"/>
          </p:nvPr>
        </p:nvSpPr>
        <p:spPr>
          <a:xfrm>
            <a:off x="722313" y="2906713"/>
            <a:ext cx="7772400" cy="666303"/>
          </a:xfrm>
        </p:spPr>
        <p:txBody>
          <a:bodyPr/>
          <a:lstStyle/>
          <a:p>
            <a:r>
              <a:rPr lang="en-GB" dirty="0"/>
              <a:t>Activity</a:t>
            </a:r>
          </a:p>
        </p:txBody>
      </p:sp>
    </p:spTree>
    <p:extLst>
      <p:ext uri="{BB962C8B-B14F-4D97-AF65-F5344CB8AC3E}">
        <p14:creationId xmlns:p14="http://schemas.microsoft.com/office/powerpoint/2010/main" val="1647031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F8991-7ED4-4181-9CEB-F9798A58D282}"/>
              </a:ext>
            </a:extLst>
          </p:cNvPr>
          <p:cNvSpPr>
            <a:spLocks noGrp="1"/>
          </p:cNvSpPr>
          <p:nvPr>
            <p:ph type="title"/>
          </p:nvPr>
        </p:nvSpPr>
        <p:spPr>
          <a:xfrm>
            <a:off x="722313" y="2276872"/>
            <a:ext cx="7772400" cy="3492103"/>
          </a:xfrm>
        </p:spPr>
        <p:txBody>
          <a:bodyPr/>
          <a:lstStyle/>
          <a:p>
            <a:r>
              <a:rPr lang="en-GB" dirty="0"/>
              <a:t>Building global approaches into the curriculum and fostering cross-cultural capability</a:t>
            </a:r>
          </a:p>
        </p:txBody>
      </p:sp>
      <p:sp>
        <p:nvSpPr>
          <p:cNvPr id="3" name="Text Placeholder 2">
            <a:extLst>
              <a:ext uri="{FF2B5EF4-FFF2-40B4-BE49-F238E27FC236}">
                <a16:creationId xmlns:a16="http://schemas.microsoft.com/office/drawing/2014/main" id="{9082D3ED-480D-41C5-92E6-F16A6E8BDCB7}"/>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15892524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4" name="Picture 3">
            <a:extLst>
              <a:ext uri="{FF2B5EF4-FFF2-40B4-BE49-F238E27FC236}">
                <a16:creationId xmlns:a16="http://schemas.microsoft.com/office/drawing/2014/main" id="{55D354DD-9F43-4F4C-AD56-A174025DC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47864" y="1732892"/>
            <a:ext cx="3698956" cy="5125107"/>
          </a:xfrm>
          <a:prstGeom prst="rect">
            <a:avLst/>
          </a:prstGeom>
        </p:spPr>
      </p:pic>
    </p:spTree>
    <p:extLst>
      <p:ext uri="{BB962C8B-B14F-4D97-AF65-F5344CB8AC3E}">
        <p14:creationId xmlns:p14="http://schemas.microsoft.com/office/powerpoint/2010/main" val="6760312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5874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1</a:t>
            </a:r>
          </a:p>
        </p:txBody>
      </p:sp>
      <p:sp>
        <p:nvSpPr>
          <p:cNvPr id="3" name="Content Placeholder 2"/>
          <p:cNvSpPr>
            <a:spLocks noGrp="1"/>
          </p:cNvSpPr>
          <p:nvPr>
            <p:ph idx="1"/>
          </p:nvPr>
        </p:nvSpPr>
        <p:spPr>
          <a:xfrm>
            <a:off x="457200" y="1052736"/>
            <a:ext cx="8229600" cy="5616624"/>
          </a:xfrm>
        </p:spPr>
        <p:txBody>
          <a:bodyPr/>
          <a:lstStyle/>
          <a:p>
            <a:r>
              <a:rPr lang="en-US" sz="2200" dirty="0"/>
              <a:t>Beetham, H. (2010) </a:t>
            </a:r>
            <a:r>
              <a:rPr lang="en-US" sz="2200" i="1" dirty="0"/>
              <a:t>Active learning in Technology-Rich Contexts</a:t>
            </a:r>
            <a:r>
              <a:rPr lang="en-US" sz="2200" dirty="0"/>
              <a:t>, in Beetham, H. and Sharpe, R. </a:t>
            </a:r>
            <a:r>
              <a:rPr lang="en-US" sz="2200" i="1" dirty="0"/>
              <a:t>Rethinking Pedagogy for a Digital age: designing for 21</a:t>
            </a:r>
            <a:r>
              <a:rPr lang="en-US" sz="2200" i="1" baseline="30000" dirty="0"/>
              <a:t>st</a:t>
            </a:r>
            <a:r>
              <a:rPr lang="en-US" sz="2200" i="1" dirty="0"/>
              <a:t> Century learning, </a:t>
            </a:r>
            <a:r>
              <a:rPr lang="en-US" sz="2200" dirty="0"/>
              <a:t>Abingdon: Routledge.</a:t>
            </a:r>
            <a:endParaRPr lang="en-GB" sz="2200" dirty="0"/>
          </a:p>
          <a:p>
            <a:r>
              <a:rPr lang="en-US" sz="2200" dirty="0"/>
              <a:t>Brown, S. (2014) </a:t>
            </a:r>
            <a:r>
              <a:rPr lang="en-US" sz="2200" i="1" dirty="0"/>
              <a:t>Learning, Teaching and Assessment in Higher Education: Global perspectives</a:t>
            </a:r>
            <a:r>
              <a:rPr lang="en-US" sz="2200" dirty="0"/>
              <a:t>, Basingstoke Palgrave Macmillan</a:t>
            </a:r>
            <a:endParaRPr lang="en-GB" sz="2200" dirty="0"/>
          </a:p>
          <a:p>
            <a:r>
              <a:rPr lang="en-GB" sz="2200" dirty="0"/>
              <a:t>Carroll, J. and Ryan, J. (2005) </a:t>
            </a:r>
            <a:r>
              <a:rPr lang="en-GB" sz="2200" i="1" dirty="0"/>
              <a:t>Teaching International students: improving learning for all,</a:t>
            </a:r>
            <a:r>
              <a:rPr lang="en-GB" sz="2200" dirty="0"/>
              <a:t> London: Routledge SEDA series.</a:t>
            </a:r>
          </a:p>
          <a:p>
            <a:r>
              <a:rPr lang="en-GB" sz="2200" dirty="0"/>
              <a:t>Chung, M. and </a:t>
            </a:r>
            <a:r>
              <a:rPr lang="en-GB" sz="2200" dirty="0" err="1"/>
              <a:t>Ingleby</a:t>
            </a:r>
            <a:r>
              <a:rPr lang="en-GB" sz="2200" dirty="0"/>
              <a:t>, R. (2011) ‘Challenges in supervising Chinse research students’ in Ryan, J. ed., </a:t>
            </a:r>
            <a:r>
              <a:rPr lang="en-GB" sz="2200" i="1" dirty="0"/>
              <a:t>China's Higher Education reform and internationalisation</a:t>
            </a:r>
            <a:r>
              <a:rPr lang="en-GB" sz="2200" dirty="0"/>
              <a:t>. Taylor &amp; Francis.</a:t>
            </a:r>
          </a:p>
          <a:p>
            <a:r>
              <a:rPr lang="en-GB" sz="2200" dirty="0"/>
              <a:t>Flint, N. R. and Johnson, B. (2011) </a:t>
            </a:r>
            <a:r>
              <a:rPr lang="en-GB" sz="2200" i="1" dirty="0"/>
              <a:t>Towards fairer university assessment: addressing the concerns of students, </a:t>
            </a:r>
            <a:r>
              <a:rPr lang="en-GB" sz="2200" dirty="0"/>
              <a:t>London: Routledge.</a:t>
            </a:r>
          </a:p>
          <a:p>
            <a:pPr>
              <a:buNone/>
            </a:pPr>
            <a:endParaRPr lang="en-GB" sz="22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5874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2</a:t>
            </a:r>
          </a:p>
        </p:txBody>
      </p:sp>
      <p:sp>
        <p:nvSpPr>
          <p:cNvPr id="3" name="Content Placeholder 2"/>
          <p:cNvSpPr>
            <a:spLocks noGrp="1"/>
          </p:cNvSpPr>
          <p:nvPr>
            <p:ph idx="1"/>
          </p:nvPr>
        </p:nvSpPr>
        <p:spPr>
          <a:xfrm>
            <a:off x="457200" y="1052736"/>
            <a:ext cx="8229600" cy="5616624"/>
          </a:xfrm>
        </p:spPr>
        <p:txBody>
          <a:bodyPr/>
          <a:lstStyle/>
          <a:p>
            <a:r>
              <a:rPr lang="en-GB" dirty="0"/>
              <a:t>Grace, S. and Gravestock, P. (2009) </a:t>
            </a:r>
            <a:r>
              <a:rPr lang="en-GB" i="1" dirty="0"/>
              <a:t>Inclusion and Diversity: meeting the needs of all students</a:t>
            </a:r>
            <a:r>
              <a:rPr lang="en-GB" dirty="0"/>
              <a:t>. </a:t>
            </a:r>
            <a:r>
              <a:rPr lang="en-GB" i="1" dirty="0"/>
              <a:t>Key guides for effective teaching in Higher Education, </a:t>
            </a:r>
            <a:r>
              <a:rPr lang="en-GB" dirty="0"/>
              <a:t>Abingdon: Routledge.</a:t>
            </a:r>
          </a:p>
          <a:p>
            <a:r>
              <a:rPr lang="en-GB" dirty="0" err="1"/>
              <a:t>Gu</a:t>
            </a:r>
            <a:r>
              <a:rPr lang="en-GB" dirty="0"/>
              <a:t>, Q. (2011) ‘Managing change and transition’ in Ryan, J. ed., </a:t>
            </a:r>
            <a:r>
              <a:rPr lang="en-GB" i="1" dirty="0"/>
              <a:t>China's Higher Education reform and internationalisation</a:t>
            </a:r>
            <a:r>
              <a:rPr lang="en-GB" dirty="0"/>
              <a:t>. Taylor &amp; Francis.</a:t>
            </a:r>
          </a:p>
          <a:p>
            <a:r>
              <a:rPr lang="en-GB" dirty="0" err="1"/>
              <a:t>Humfrey</a:t>
            </a:r>
            <a:r>
              <a:rPr lang="en-GB" dirty="0"/>
              <a:t>, C. (1999) </a:t>
            </a:r>
            <a:r>
              <a:rPr lang="en-GB" i="1" dirty="0"/>
              <a:t>Managing International students</a:t>
            </a:r>
            <a:r>
              <a:rPr lang="en-GB" dirty="0"/>
              <a:t> Open University Press, Buckingham.</a:t>
            </a:r>
          </a:p>
          <a:p>
            <a:r>
              <a:rPr lang="en-GB" dirty="0"/>
              <a:t>Hunt, L. and Chalmers, D. (</a:t>
            </a:r>
            <a:r>
              <a:rPr lang="en-GB" dirty="0" err="1"/>
              <a:t>eds</a:t>
            </a:r>
            <a:r>
              <a:rPr lang="en-GB" dirty="0"/>
              <a:t>) (2012) </a:t>
            </a:r>
            <a:r>
              <a:rPr lang="en-GB" i="1" dirty="0"/>
              <a:t>University Teaching in Focus: a learner-centred approach</a:t>
            </a:r>
            <a:r>
              <a:rPr lang="en-GB" dirty="0"/>
              <a:t>, Melbourne: ACER press and Abingdon: Routledge.</a:t>
            </a:r>
          </a:p>
          <a:p>
            <a:r>
              <a:rPr lang="en-GB" dirty="0"/>
              <a:t>Jones, E. and Brown, S. (</a:t>
            </a:r>
            <a:r>
              <a:rPr lang="en-GB" dirty="0" err="1"/>
              <a:t>Eds</a:t>
            </a:r>
            <a:r>
              <a:rPr lang="en-GB" dirty="0"/>
              <a:t>) (2008) </a:t>
            </a:r>
            <a:r>
              <a:rPr lang="en-GB" i="1" dirty="0"/>
              <a:t>Internationalising Higher Education</a:t>
            </a:r>
            <a:r>
              <a:rPr lang="en-GB" dirty="0"/>
              <a:t>, London: Routledge.</a:t>
            </a:r>
          </a:p>
        </p:txBody>
      </p:sp>
    </p:spTree>
    <p:extLst>
      <p:ext uri="{BB962C8B-B14F-4D97-AF65-F5344CB8AC3E}">
        <p14:creationId xmlns:p14="http://schemas.microsoft.com/office/powerpoint/2010/main" val="20303441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5874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3</a:t>
            </a:r>
          </a:p>
        </p:txBody>
      </p:sp>
      <p:sp>
        <p:nvSpPr>
          <p:cNvPr id="3" name="Content Placeholder 2"/>
          <p:cNvSpPr>
            <a:spLocks noGrp="1"/>
          </p:cNvSpPr>
          <p:nvPr>
            <p:ph idx="1"/>
          </p:nvPr>
        </p:nvSpPr>
        <p:spPr>
          <a:xfrm>
            <a:off x="457200" y="836713"/>
            <a:ext cx="8229600" cy="5832647"/>
          </a:xfrm>
        </p:spPr>
        <p:txBody>
          <a:bodyPr/>
          <a:lstStyle/>
          <a:p>
            <a:r>
              <a:rPr lang="en-GB" dirty="0"/>
              <a:t>Jones, E. and </a:t>
            </a:r>
            <a:r>
              <a:rPr lang="en-GB" dirty="0" err="1"/>
              <a:t>Killick</a:t>
            </a:r>
            <a:r>
              <a:rPr lang="en-GB" dirty="0"/>
              <a:t>, D. (2007) </a:t>
            </a:r>
            <a:r>
              <a:rPr lang="en-GB" i="1" dirty="0"/>
              <a:t>Internationalisation of the curriculum</a:t>
            </a:r>
            <a:r>
              <a:rPr lang="en-GB" dirty="0"/>
              <a:t>, in Jones, E. and Brown, S. (Eds.) (2008) </a:t>
            </a:r>
            <a:r>
              <a:rPr lang="en-GB" i="1" dirty="0"/>
              <a:t>Internationalising Higher Education</a:t>
            </a:r>
            <a:r>
              <a:rPr lang="en-GB" dirty="0"/>
              <a:t>, Abingdon: Routledge.</a:t>
            </a:r>
          </a:p>
          <a:p>
            <a:r>
              <a:rPr lang="en-GB" dirty="0"/>
              <a:t>Leask, B. (2007) </a:t>
            </a:r>
            <a:r>
              <a:rPr lang="en-GB" i="1" dirty="0"/>
              <a:t>Diversity on campus-an institutional approach: A case study from Australia</a:t>
            </a:r>
            <a:r>
              <a:rPr lang="en-GB" dirty="0"/>
              <a:t> (Doctoral dissertation, European Association for International Education (EAIE)). </a:t>
            </a:r>
          </a:p>
          <a:p>
            <a:r>
              <a:rPr lang="en-GB" dirty="0"/>
              <a:t>McNamara, D. and Harris, R. (1997</a:t>
            </a:r>
            <a:r>
              <a:rPr lang="en-GB" i="1" dirty="0"/>
              <a:t>) Overseas students in Higher Education: issues in teaching and learning, </a:t>
            </a:r>
            <a:r>
              <a:rPr lang="en-GB" dirty="0"/>
              <a:t>London: Routledge. </a:t>
            </a:r>
          </a:p>
          <a:p>
            <a:r>
              <a:rPr lang="en-US" dirty="0"/>
              <a:t>O’Neill, G. (</a:t>
            </a:r>
            <a:r>
              <a:rPr lang="en-IE" dirty="0"/>
              <a:t>2017) National Forum </a:t>
            </a:r>
            <a:r>
              <a:rPr lang="en-IE" i="1" u="sng" dirty="0">
                <a:hlinkClick r:id="rId2"/>
              </a:rPr>
              <a:t>Authentic Assessment in Irish Higher Education.</a:t>
            </a:r>
            <a:r>
              <a:rPr lang="en-IE" dirty="0"/>
              <a:t> Dublin.</a:t>
            </a:r>
            <a:endParaRPr lang="en-GB" dirty="0"/>
          </a:p>
          <a:p>
            <a:r>
              <a:rPr lang="en-GB" dirty="0"/>
              <a:t>OECD (1999) in Hunt, D. and Chalmers, L. (</a:t>
            </a:r>
            <a:r>
              <a:rPr lang="en-GB" dirty="0" err="1"/>
              <a:t>eds</a:t>
            </a:r>
            <a:r>
              <a:rPr lang="en-GB" dirty="0"/>
              <a:t>) (2012) </a:t>
            </a:r>
            <a:r>
              <a:rPr lang="en-GB" i="1" dirty="0"/>
              <a:t>University Teaching in Focus: a learning-centred approach,</a:t>
            </a:r>
            <a:r>
              <a:rPr lang="en-US" dirty="0"/>
              <a:t> Australia: ACER Press, and London: Routledge.</a:t>
            </a:r>
            <a:endParaRPr lang="en-GB" dirty="0"/>
          </a:p>
          <a:p>
            <a:pPr>
              <a:buNone/>
            </a:pPr>
            <a:endParaRPr lang="en-GB" dirty="0"/>
          </a:p>
        </p:txBody>
      </p:sp>
    </p:spTree>
    <p:extLst>
      <p:ext uri="{BB962C8B-B14F-4D97-AF65-F5344CB8AC3E}">
        <p14:creationId xmlns:p14="http://schemas.microsoft.com/office/powerpoint/2010/main" val="36835342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58747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4</a:t>
            </a:r>
          </a:p>
        </p:txBody>
      </p:sp>
      <p:sp>
        <p:nvSpPr>
          <p:cNvPr id="3" name="Content Placeholder 2"/>
          <p:cNvSpPr>
            <a:spLocks noGrp="1"/>
          </p:cNvSpPr>
          <p:nvPr>
            <p:ph idx="1"/>
          </p:nvPr>
        </p:nvSpPr>
        <p:spPr>
          <a:xfrm>
            <a:off x="457200" y="1052736"/>
            <a:ext cx="8229600" cy="5616624"/>
          </a:xfrm>
        </p:spPr>
        <p:txBody>
          <a:bodyPr/>
          <a:lstStyle/>
          <a:p>
            <a:r>
              <a:rPr lang="en-GB" dirty="0"/>
              <a:t>OECD (2014) Testing student and university performance globally: OECD’s AHELO http://www.oecd.org/edu/skills-beyond-school/testingstudentanduniversityperformancegloballyoecdsahelo.htm</a:t>
            </a:r>
          </a:p>
          <a:p>
            <a:r>
              <a:rPr lang="en-GB" dirty="0"/>
              <a:t>Ryan, J. (2000) </a:t>
            </a:r>
            <a:r>
              <a:rPr lang="en-GB" i="1" dirty="0"/>
              <a:t>A Guide to Teaching International Students,</a:t>
            </a:r>
            <a:r>
              <a:rPr lang="en-GB" dirty="0"/>
              <a:t> Oxford: Oxford Centre for Staff and Learning Development.</a:t>
            </a:r>
          </a:p>
          <a:p>
            <a:r>
              <a:rPr lang="en-GB" dirty="0" err="1"/>
              <a:t>Trowler</a:t>
            </a:r>
            <a:r>
              <a:rPr lang="en-GB" dirty="0"/>
              <a:t>, P., Saunders, M. and </a:t>
            </a:r>
            <a:r>
              <a:rPr lang="en-GB" dirty="0" err="1"/>
              <a:t>Bamber</a:t>
            </a:r>
            <a:r>
              <a:rPr lang="en-GB" dirty="0"/>
              <a:t>, V. (eds.), (2012) </a:t>
            </a:r>
            <a:r>
              <a:rPr lang="en-GB" i="1" dirty="0"/>
              <a:t>Tribes and territories in the 21st century: Rethinking the significance of disciplines in higher education</a:t>
            </a:r>
            <a:r>
              <a:rPr lang="en-GB" dirty="0"/>
              <a:t>. London: Routledge. </a:t>
            </a:r>
          </a:p>
          <a:p>
            <a:r>
              <a:rPr lang="en-GB" dirty="0" err="1"/>
              <a:t>Wisker</a:t>
            </a:r>
            <a:r>
              <a:rPr lang="en-GB" dirty="0"/>
              <a:t>, G. (2001) </a:t>
            </a:r>
            <a:r>
              <a:rPr lang="en-GB" i="1" dirty="0"/>
              <a:t>Good practice working with international students</a:t>
            </a:r>
            <a:r>
              <a:rPr lang="en-GB" dirty="0"/>
              <a:t>, Birmingham: SEDA paper 110, the Staff and Educational Development Association.</a:t>
            </a:r>
          </a:p>
        </p:txBody>
      </p:sp>
    </p:spTree>
    <p:extLst>
      <p:ext uri="{BB962C8B-B14F-4D97-AF65-F5344CB8AC3E}">
        <p14:creationId xmlns:p14="http://schemas.microsoft.com/office/powerpoint/2010/main" val="260009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49238"/>
            <a:ext cx="8424936" cy="1074737"/>
          </a:xfrm>
        </p:spPr>
        <p:txBody>
          <a:bodyPr/>
          <a:lstStyle/>
          <a:p>
            <a:r>
              <a:rPr lang="en-GB" sz="3200" dirty="0"/>
              <a:t>What do we mean by internationalisation?</a:t>
            </a:r>
          </a:p>
        </p:txBody>
      </p:sp>
      <p:sp>
        <p:nvSpPr>
          <p:cNvPr id="3" name="Content Placeholder 2"/>
          <p:cNvSpPr>
            <a:spLocks noGrp="1"/>
          </p:cNvSpPr>
          <p:nvPr>
            <p:ph idx="1"/>
          </p:nvPr>
        </p:nvSpPr>
        <p:spPr/>
        <p:txBody>
          <a:bodyPr/>
          <a:lstStyle/>
          <a:p>
            <a:r>
              <a:rPr lang="en-GB" dirty="0"/>
              <a:t>The OECD (1999) defines the internationalisation of higher education as “the inclusion of an international dimension in all university activities”;</a:t>
            </a:r>
          </a:p>
          <a:p>
            <a:r>
              <a:rPr lang="en-GB" dirty="0"/>
              <a:t>Bremen and van der Wende describes it as “an international orientation in content, aimed at preparing students for performing (professionally/socially) in an international and multicultural context, designed for domestic students and/or foreign students” (in Hunt and Chalmers, 2012, p10);</a:t>
            </a:r>
          </a:p>
          <a:p>
            <a:r>
              <a:rPr lang="en-GB" dirty="0"/>
              <a:t>Internationalisation is about enrichment of the whole university through the building of cross-cultural capability (</a:t>
            </a:r>
            <a:r>
              <a:rPr lang="en-GB" dirty="0" err="1"/>
              <a:t>Killick</a:t>
            </a:r>
            <a:r>
              <a:rPr lang="en-GB" dirty="0"/>
              <a:t>) rather than just making money from recruiting students from around the world. </a:t>
            </a:r>
            <a:br>
              <a:rPr lang="en-GB" dirty="0"/>
            </a:br>
            <a:endParaRPr lang="en-GB" dirty="0"/>
          </a:p>
        </p:txBody>
      </p:sp>
    </p:spTree>
    <p:extLst>
      <p:ext uri="{BB962C8B-B14F-4D97-AF65-F5344CB8AC3E}">
        <p14:creationId xmlns:p14="http://schemas.microsoft.com/office/powerpoint/2010/main" val="2358358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does an internationalised curriculum mean?</a:t>
            </a:r>
          </a:p>
        </p:txBody>
      </p:sp>
      <p:sp>
        <p:nvSpPr>
          <p:cNvPr id="3" name="Content Placeholder 2"/>
          <p:cNvSpPr>
            <a:spLocks noGrp="1"/>
          </p:cNvSpPr>
          <p:nvPr>
            <p:ph idx="1"/>
          </p:nvPr>
        </p:nvSpPr>
        <p:spPr/>
        <p:txBody>
          <a:bodyPr/>
          <a:lstStyle/>
          <a:p>
            <a:r>
              <a:rPr lang="en-GB"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r>
              <a:rPr lang="en-GB"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dirty="0" err="1"/>
              <a:t>Killick</a:t>
            </a:r>
            <a:r>
              <a:rPr lang="en-GB" dirty="0"/>
              <a:t>, 2007, p.112).</a:t>
            </a:r>
          </a:p>
          <a:p>
            <a:endParaRPr lang="en-GB" dirty="0"/>
          </a:p>
        </p:txBody>
      </p:sp>
    </p:spTree>
    <p:extLst>
      <p:ext uri="{BB962C8B-B14F-4D97-AF65-F5344CB8AC3E}">
        <p14:creationId xmlns:p14="http://schemas.microsoft.com/office/powerpoint/2010/main" val="98172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But how does this apply to me?</a:t>
            </a:r>
          </a:p>
        </p:txBody>
      </p:sp>
      <p:sp>
        <p:nvSpPr>
          <p:cNvPr id="3" name="Content Placeholder 2"/>
          <p:cNvSpPr>
            <a:spLocks noGrp="1"/>
          </p:cNvSpPr>
          <p:nvPr>
            <p:ph idx="1"/>
          </p:nvPr>
        </p:nvSpPr>
        <p:spPr/>
        <p:txBody>
          <a:bodyPr/>
          <a:lstStyle/>
          <a:p>
            <a:r>
              <a:rPr lang="en-GB" sz="2000" dirty="0"/>
              <a:t>Internationalised content refers to the selection of global and intercultural subject matter and the ways in which assignments focus on variations in professional practices across cultures; </a:t>
            </a:r>
          </a:p>
          <a:p>
            <a:r>
              <a:rPr lang="en-GB" sz="2000" dirty="0"/>
              <a:t>There can be resistance in some subjects to seeing there is any need to internationalise the curriculum: indeed some see it as challenging to their professional integrity;</a:t>
            </a:r>
          </a:p>
          <a:p>
            <a:r>
              <a:rPr lang="en-GB" sz="2000" dirty="0"/>
              <a:t>For example, a Science teacher quoted by Clifford in </a:t>
            </a:r>
            <a:r>
              <a:rPr lang="en-GB" sz="2000" dirty="0" err="1"/>
              <a:t>Trowler</a:t>
            </a:r>
            <a:r>
              <a:rPr lang="en-GB" sz="2000" dirty="0"/>
              <a:t> </a:t>
            </a:r>
            <a:r>
              <a:rPr lang="en-GB" sz="2000" i="1" dirty="0"/>
              <a:t>et al</a:t>
            </a:r>
            <a:r>
              <a:rPr lang="en-GB" sz="2000" dirty="0"/>
              <a:t> 2014 says: “Chemistry covers all cultures, there is no way it is culturally differentiated between chemistry here and chemistry in the US, Chemistry in Britain, in China in Nigeria in Columbia”; </a:t>
            </a:r>
          </a:p>
          <a:p>
            <a:r>
              <a:rPr lang="en-GB" sz="2000" dirty="0"/>
              <a:t>But cultural sensitivity becomes important in relation to the kinds of </a:t>
            </a:r>
            <a:r>
              <a:rPr lang="en-GB" sz="2000" dirty="0">
                <a:solidFill>
                  <a:srgbClr val="7030A0"/>
                </a:solidFill>
              </a:rPr>
              <a:t>analogies</a:t>
            </a:r>
            <a:r>
              <a:rPr lang="en-GB" sz="2000" dirty="0"/>
              <a:t> we use in our explanations, and in our </a:t>
            </a:r>
            <a:r>
              <a:rPr lang="en-GB" sz="2000" dirty="0">
                <a:solidFill>
                  <a:srgbClr val="7030A0"/>
                </a:solidFill>
              </a:rPr>
              <a:t>applications</a:t>
            </a:r>
            <a:r>
              <a:rPr lang="en-GB" sz="2000" dirty="0"/>
              <a:t> of theory to practical contexts.</a:t>
            </a:r>
          </a:p>
        </p:txBody>
      </p:sp>
    </p:spTree>
    <p:extLst>
      <p:ext uri="{BB962C8B-B14F-4D97-AF65-F5344CB8AC3E}">
        <p14:creationId xmlns:p14="http://schemas.microsoft.com/office/powerpoint/2010/main" val="426799935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5727</Words>
  <Application>Microsoft Office PowerPoint</Application>
  <PresentationFormat>On-screen Show (4:3)</PresentationFormat>
  <Paragraphs>294</Paragraphs>
  <Slides>64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64</vt:i4>
      </vt:variant>
    </vt:vector>
  </HeadingPairs>
  <TitlesOfParts>
    <vt:vector size="68" baseType="lpstr">
      <vt:lpstr>Arial</vt:lpstr>
      <vt:lpstr>Calibri</vt:lpstr>
      <vt:lpstr>Wingdings</vt:lpstr>
      <vt:lpstr>LeedsMet template</vt:lpstr>
      <vt:lpstr>Internationalising the curriculum University of Manchester School of Health </vt:lpstr>
      <vt:lpstr>Rationale for this workshop:</vt:lpstr>
      <vt:lpstr>This workshop will provide opportunities for participants to:</vt:lpstr>
      <vt:lpstr>Provisional programme</vt:lpstr>
      <vt:lpstr>What surprises have you experienced teaching and learning in diverse nations?</vt:lpstr>
      <vt:lpstr>Building global approaches into the curriculum and fostering cross-cultural capability</vt:lpstr>
      <vt:lpstr>What do we mean by internationalisation?</vt:lpstr>
      <vt:lpstr>What does an internationalised curriculum mean?</vt:lpstr>
      <vt:lpstr>But how does this apply to me?</vt:lpstr>
      <vt:lpstr>What do we expect our students to do?</vt:lpstr>
      <vt:lpstr>Students in the classroom</vt:lpstr>
      <vt:lpstr>In some nations, assessment is solely about judging outputs, but other purposes can include:</vt:lpstr>
      <vt:lpstr>There are considerable variations in expectations concerning feedback on:</vt:lpstr>
      <vt:lpstr>Religious, social and ethnic considerations</vt:lpstr>
      <vt:lpstr>HEIs and nations must recognise we work in a global environment</vt:lpstr>
      <vt:lpstr>Cultural sensitivities</vt:lpstr>
      <vt:lpstr>Pedagogic terminological confusions</vt:lpstr>
      <vt:lpstr>Education in universities needs to be a joint endeavour in which learners and teachers work in partnership</vt:lpstr>
      <vt:lpstr>Fostering partnerships in the Global environment</vt:lpstr>
      <vt:lpstr>Diverse international approaches to curriculum design, delivery and assessment</vt:lpstr>
      <vt:lpstr>Internationalising curriculum content</vt:lpstr>
      <vt:lpstr>Pedagogic terminological confusions</vt:lpstr>
      <vt:lpstr>Professional expectations of staff. Is there an expectation that you: </vt:lpstr>
      <vt:lpstr>Diverse pedagogic approaches and contexts across the world</vt:lpstr>
      <vt:lpstr>Diverse learning contexts: how far do you:</vt:lpstr>
      <vt:lpstr>Do we have comparable technological environments? Do you expect your students to:</vt:lpstr>
      <vt:lpstr>Are there shared concepts of student support? Do you</vt:lpstr>
      <vt:lpstr>Variations in approaches based on cultural factors</vt:lpstr>
      <vt:lpstr>Cross cultural variables comparing the Australian and the Chinese context include: </vt:lpstr>
      <vt:lpstr>More cultural variables</vt:lpstr>
      <vt:lpstr>Managing change for Chinese students studying in the UK, Gu (2011)observes:</vt:lpstr>
      <vt:lpstr>Chinese students can experience:</vt:lpstr>
      <vt:lpstr>Turner (2006) quotes some Chinese students talking about their UK learning experiences:</vt:lpstr>
      <vt:lpstr>More verbatim quotes</vt:lpstr>
      <vt:lpstr>She describes her insights from her research:</vt:lpstr>
      <vt:lpstr>How might these concepts impact your learning environment here?</vt:lpstr>
      <vt:lpstr>International perspectives on assessment and feedback</vt:lpstr>
      <vt:lpstr>Assessment practices vary hugely globally and this can perplex students. There are variations in:</vt:lpstr>
      <vt:lpstr>What is being assessed?</vt:lpstr>
      <vt:lpstr>The literature and our own experiences suggest there are differences between:</vt:lpstr>
      <vt:lpstr>Some surprises from our own experiences:</vt:lpstr>
      <vt:lpstr>And what do the numbers / grades / letters mean? </vt:lpstr>
      <vt:lpstr>What do we expect our students to do in assignments?</vt:lpstr>
      <vt:lpstr>In some nations, assessment is solely about judging outputs, but others purposes can include:</vt:lpstr>
      <vt:lpstr>There are considerable variations in expectations concerning feedback on:</vt:lpstr>
      <vt:lpstr>Examples from some nations</vt:lpstr>
      <vt:lpstr>Geraldine O’Neill in Ireland tells us:</vt:lpstr>
      <vt:lpstr>Early headlines from Ireland</vt:lpstr>
      <vt:lpstr>Maggie Jensen, a Dane working in the UK, tells us major differences include:</vt:lpstr>
      <vt:lpstr>Initial learning from the US: Keston Fulcher, James Madison University tells us:</vt:lpstr>
      <vt:lpstr>More from Keston</vt:lpstr>
      <vt:lpstr>Keston highlights some challenges:</vt:lpstr>
      <vt:lpstr>Anna Serbati and Valentina Grion of Padua University tell us:</vt:lpstr>
      <vt:lpstr>More from Padua</vt:lpstr>
      <vt:lpstr>Italian responses on feedback and support</vt:lpstr>
      <vt:lpstr>And assessment in China: Gordon Joughin in Jones &amp; Brown, 2008 argues:</vt:lpstr>
      <vt:lpstr>Joughin continues:</vt:lpstr>
      <vt:lpstr>Enhancing curriculum design across our programmes</vt:lpstr>
      <vt:lpstr>How do you plan to make your curriculum design, teaching and Assessment more globally inclusive?</vt:lpstr>
      <vt:lpstr>These and other slides are available on my website at http://sally-brown.net</vt:lpstr>
      <vt:lpstr>References and further reading 1</vt:lpstr>
      <vt:lpstr>References and further reading 2</vt:lpstr>
      <vt:lpstr>References and further reading 3</vt:lpstr>
      <vt:lpstr>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2019-03-01T21:22:32Z</dcterms:modified>
</cp:coreProperties>
</file>