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 id="2147483827" r:id="rId13"/>
  </p:sldMasterIdLst>
  <p:notesMasterIdLst>
    <p:notesMasterId r:id="rId85"/>
  </p:notesMasterIdLst>
  <p:handoutMasterIdLst>
    <p:handoutMasterId r:id="rId86"/>
  </p:handoutMasterIdLst>
  <p:sldIdLst>
    <p:sldId id="420" r:id="rId14"/>
    <p:sldId id="806" r:id="rId15"/>
    <p:sldId id="669" r:id="rId16"/>
    <p:sldId id="488" r:id="rId17"/>
    <p:sldId id="354" r:id="rId18"/>
    <p:sldId id="838" r:id="rId19"/>
    <p:sldId id="839" r:id="rId20"/>
    <p:sldId id="840" r:id="rId21"/>
    <p:sldId id="656" r:id="rId22"/>
    <p:sldId id="705" r:id="rId23"/>
    <p:sldId id="727" r:id="rId24"/>
    <p:sldId id="662" r:id="rId25"/>
    <p:sldId id="748" r:id="rId26"/>
    <p:sldId id="733" r:id="rId27"/>
    <p:sldId id="664" r:id="rId28"/>
    <p:sldId id="665" r:id="rId29"/>
    <p:sldId id="684" r:id="rId30"/>
    <p:sldId id="626" r:id="rId31"/>
    <p:sldId id="825" r:id="rId32"/>
    <p:sldId id="710" r:id="rId33"/>
    <p:sldId id="826" r:id="rId34"/>
    <p:sldId id="827" r:id="rId35"/>
    <p:sldId id="693" r:id="rId36"/>
    <p:sldId id="714" r:id="rId37"/>
    <p:sldId id="672" r:id="rId38"/>
    <p:sldId id="549" r:id="rId39"/>
    <p:sldId id="814" r:id="rId40"/>
    <p:sldId id="815" r:id="rId41"/>
    <p:sldId id="817" r:id="rId42"/>
    <p:sldId id="818" r:id="rId43"/>
    <p:sldId id="674" r:id="rId44"/>
    <p:sldId id="816" r:id="rId45"/>
    <p:sldId id="819" r:id="rId46"/>
    <p:sldId id="709" r:id="rId47"/>
    <p:sldId id="261" r:id="rId48"/>
    <p:sldId id="822" r:id="rId49"/>
    <p:sldId id="268" r:id="rId50"/>
    <p:sldId id="266" r:id="rId51"/>
    <p:sldId id="274" r:id="rId52"/>
    <p:sldId id="688" r:id="rId53"/>
    <p:sldId id="680" r:id="rId54"/>
    <p:sldId id="681" r:id="rId55"/>
    <p:sldId id="682" r:id="rId56"/>
    <p:sldId id="683" r:id="rId57"/>
    <p:sldId id="686" r:id="rId58"/>
    <p:sldId id="685" r:id="rId59"/>
    <p:sldId id="689" r:id="rId60"/>
    <p:sldId id="690" r:id="rId61"/>
    <p:sldId id="635" r:id="rId62"/>
    <p:sldId id="676" r:id="rId63"/>
    <p:sldId id="673" r:id="rId64"/>
    <p:sldId id="675" r:id="rId65"/>
    <p:sldId id="666" r:id="rId66"/>
    <p:sldId id="667" r:id="rId67"/>
    <p:sldId id="668" r:id="rId68"/>
    <p:sldId id="756" r:id="rId69"/>
    <p:sldId id="829" r:id="rId70"/>
    <p:sldId id="833" r:id="rId71"/>
    <p:sldId id="830" r:id="rId72"/>
    <p:sldId id="832" r:id="rId73"/>
    <p:sldId id="796" r:id="rId74"/>
    <p:sldId id="382" r:id="rId75"/>
    <p:sldId id="797" r:id="rId76"/>
    <p:sldId id="798" r:id="rId77"/>
    <p:sldId id="837" r:id="rId78"/>
    <p:sldId id="799" r:id="rId79"/>
    <p:sldId id="800" r:id="rId80"/>
    <p:sldId id="801" r:id="rId81"/>
    <p:sldId id="802" r:id="rId82"/>
    <p:sldId id="803" r:id="rId83"/>
    <p:sldId id="804" r:id="rId84"/>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70" d="100"/>
        <a:sy n="170" d="100"/>
      </p:scale>
      <p:origin x="0" y="-38448"/>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58.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commentAuthors" Target="commentAuthors.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23</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26</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49</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56</a:t>
            </a:fld>
            <a:endParaRPr lang="en-US"/>
          </a:p>
        </p:txBody>
      </p:sp>
    </p:spTree>
    <p:extLst>
      <p:ext uri="{BB962C8B-B14F-4D97-AF65-F5344CB8AC3E}">
        <p14:creationId xmlns:p14="http://schemas.microsoft.com/office/powerpoint/2010/main" val="1450618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62</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17030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63</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5</a:t>
            </a:fld>
            <a:endParaRPr lang="en-GB">
              <a:solidFill>
                <a:srgbClr val="000000"/>
              </a:solidFill>
            </a:endParaRPr>
          </a:p>
        </p:txBody>
      </p:sp>
    </p:spTree>
    <p:extLst>
      <p:ext uri="{BB962C8B-B14F-4D97-AF65-F5344CB8AC3E}">
        <p14:creationId xmlns:p14="http://schemas.microsoft.com/office/powerpoint/2010/main" val="528646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9</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12</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13</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13</a:t>
            </a:fld>
            <a:endParaRPr lang="en-US" sz="1200"/>
          </a:p>
        </p:txBody>
      </p:sp>
    </p:spTree>
    <p:extLst>
      <p:ext uri="{BB962C8B-B14F-4D97-AF65-F5344CB8AC3E}">
        <p14:creationId xmlns:p14="http://schemas.microsoft.com/office/powerpoint/2010/main" val="3265530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15</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16</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dirty="0"/>
          </a:p>
        </p:txBody>
      </p:sp>
    </p:spTree>
    <p:extLst>
      <p:ext uri="{BB962C8B-B14F-4D97-AF65-F5344CB8AC3E}">
        <p14:creationId xmlns:p14="http://schemas.microsoft.com/office/powerpoint/2010/main" val="4279416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27/02/2019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27/02/2019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27/02/2019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27/02/2019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27/02/2019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27/02/2019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433862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27/02/2019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27/02/2019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27/02/2019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27/02/2019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27/02/2019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27/02/2019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27/02/2019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802392282"/>
      </p:ext>
    </p:extLst>
  </p:cSld>
  <p:clrMap bg1="lt1" tx1="dk1" bg2="lt2" tx2="dk2" accent1="accent1" accent2="accent2" accent3="accent3" accent4="accent4" accent5="accent5" accent6="accent6" hlink="hlink" folHlink="folHlink"/>
  <p:sldLayoutIdLst>
    <p:sldLayoutId id="2147483828"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27/02/2019</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27/02/2019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27/02/2019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9.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71.xml.rels><?xml version="1.0" encoding="UTF-8" standalone="yes"?>
<Relationships xmlns="http://schemas.openxmlformats.org/package/2006/relationships"><Relationship Id="rId3" Type="http://schemas.openxmlformats.org/officeDocument/2006/relationships/hyperlink" Target="https://staff.napier.ac.uk/services/dlte/ENhance/Pages/ENhanceQuickGuides.aspx" TargetMode="External"/><Relationship Id="rId2" Type="http://schemas.openxmlformats.org/officeDocument/2006/relationships/hyperlink" Target="https://www.qaa.ac.uk/docs/qaa/quality-code/master's-degree-characteristics-statement.pdf?sfvrsn=6ca2f981_10" TargetMode="Externa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Assessment as learning: designing better assessment and feedback to foster learning and engagement</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sz="3600" dirty="0"/>
              <a:t>University of Sunderland</a:t>
            </a:r>
          </a:p>
          <a:p>
            <a:pPr algn="ctr" eaLnBrk="1" hangingPunct="1">
              <a:defRPr/>
            </a:pPr>
            <a:r>
              <a:rPr lang="en-GB" sz="3600" dirty="0"/>
              <a:t>Learning and Teaching Academy</a:t>
            </a:r>
          </a:p>
          <a:p>
            <a:pPr algn="ctr" eaLnBrk="1" hangingPunct="1">
              <a:defRPr/>
            </a:pPr>
            <a:r>
              <a:rPr lang="en-GB" sz="2800" dirty="0"/>
              <a:t>Wednesday 27</a:t>
            </a:r>
            <a:r>
              <a:rPr lang="en-GB" sz="2800" baseline="30000" dirty="0"/>
              <a:t>th</a:t>
            </a:r>
            <a:r>
              <a:rPr lang="en-GB" sz="2800" dirty="0"/>
              <a:t> February 2019</a:t>
            </a:r>
          </a:p>
          <a:p>
            <a:pPr algn="ctr" eaLnBrk="1" hangingPunct="1">
              <a:defRPr/>
            </a:pPr>
            <a:r>
              <a:rPr lang="en-GB" sz="2400" dirty="0"/>
              <a:t>Sally Brown NTF, PFHEA, SFSEDA</a:t>
            </a:r>
            <a:endParaRPr lang="en-GB" sz="2400" b="1" dirty="0"/>
          </a:p>
          <a:p>
            <a:pPr algn="ctr" eaLnBrk="1" hangingPunct="1">
              <a:defRPr/>
            </a:pPr>
            <a:r>
              <a:rPr lang="en-GB" sz="2400" b="1" dirty="0"/>
              <a:t>@</a:t>
            </a:r>
            <a:r>
              <a:rPr lang="en-GB" sz="2400" b="1" dirty="0" err="1"/>
              <a:t>ProfSallyBrown</a:t>
            </a:r>
            <a:r>
              <a:rPr lang="en-GB" sz="2400" dirty="0"/>
              <a:t> 	</a:t>
            </a:r>
            <a:r>
              <a:rPr lang="en-GB" sz="2400" dirty="0">
                <a:hlinkClick r:id="rId3"/>
              </a:rPr>
              <a:t>http://sally-brown.net</a:t>
            </a:r>
            <a:r>
              <a:rPr lang="en-GB" sz="2400" dirty="0"/>
              <a:t> </a:t>
            </a:r>
          </a:p>
          <a:p>
            <a:pPr algn="ctr" eaLnBrk="1" hangingPunct="1">
              <a:defRPr/>
            </a:pPr>
            <a:endParaRPr lang="en-GB" sz="20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B52C5AA-1DCA-492B-AE8B-DA69545FF83F}"/>
              </a:ext>
            </a:extLst>
          </p:cNvPr>
          <p:cNvSpPr>
            <a:spLocks noGrp="1"/>
          </p:cNvSpPr>
          <p:nvPr>
            <p:ph type="title"/>
          </p:nvPr>
        </p:nvSpPr>
        <p:spPr/>
        <p:txBody>
          <a:bodyPr/>
          <a:lstStyle/>
          <a:p>
            <a:r>
              <a:rPr lang="en-GB" dirty="0"/>
              <a:t>Ensuring fair and equivalent experiences of assessment and feedback</a:t>
            </a:r>
          </a:p>
        </p:txBody>
      </p:sp>
      <p:sp>
        <p:nvSpPr>
          <p:cNvPr id="5" name="Text Placeholder 4">
            <a:extLst>
              <a:ext uri="{FF2B5EF4-FFF2-40B4-BE49-F238E27FC236}">
                <a16:creationId xmlns:a16="http://schemas.microsoft.com/office/drawing/2014/main" id="{0B5CF74B-ECEF-42C6-A212-F597745B8F51}"/>
              </a:ext>
            </a:extLst>
          </p:cNvPr>
          <p:cNvSpPr>
            <a:spLocks noGrp="1"/>
          </p:cNvSpPr>
          <p:nvPr>
            <p:ph type="body" idx="1"/>
          </p:nvPr>
        </p:nvSpPr>
        <p:spPr/>
        <p:txBody>
          <a:bodyPr/>
          <a:lstStyle/>
          <a:p>
            <a:r>
              <a:rPr lang="en-GB" sz="4000" dirty="0"/>
              <a:t>Consistency and authenticity in marking and assessment</a:t>
            </a:r>
          </a:p>
        </p:txBody>
      </p:sp>
    </p:spTree>
    <p:extLst>
      <p:ext uri="{BB962C8B-B14F-4D97-AF65-F5344CB8AC3E}">
        <p14:creationId xmlns:p14="http://schemas.microsoft.com/office/powerpoint/2010/main" val="4198582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Engage with the concepts of Assessment for Learning and Fit-for-purpose assessment;</a:t>
            </a:r>
          </a:p>
          <a:p>
            <a:pPr lvl="0"/>
            <a:r>
              <a:rPr lang="en-GB" dirty="0"/>
              <a:t>Consider how to make assessment truly integrated with the learning process;</a:t>
            </a:r>
          </a:p>
          <a:p>
            <a:pPr lvl="0"/>
            <a:r>
              <a:rPr lang="en-GB" dirty="0"/>
              <a:t>Review how best to assure reliability and consistency between markers;</a:t>
            </a:r>
          </a:p>
          <a:p>
            <a:pPr lvl="0"/>
            <a:r>
              <a:rPr lang="en-GB" dirty="0"/>
              <a:t>Review what kinds of feedback can be helpful to students in achieving their potential;</a:t>
            </a:r>
          </a:p>
          <a:p>
            <a:pPr lvl="0"/>
            <a:r>
              <a:rPr lang="en-GB" dirty="0"/>
              <a:t>Discuss how best to engage students with feedback, so that they benefit from all the hard work put in by their assessors;</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EA745-8E4D-45E5-A9D4-0769FC7E1C70}"/>
              </a:ext>
            </a:extLst>
          </p:cNvPr>
          <p:cNvSpPr>
            <a:spLocks noGrp="1"/>
          </p:cNvSpPr>
          <p:nvPr>
            <p:ph type="title"/>
          </p:nvPr>
        </p:nvSpPr>
        <p:spPr/>
        <p:txBody>
          <a:bodyPr/>
          <a:lstStyle/>
          <a:p>
            <a:r>
              <a:rPr lang="en-GB" dirty="0"/>
              <a:t>Do your students</a:t>
            </a:r>
          </a:p>
        </p:txBody>
      </p:sp>
      <p:sp>
        <p:nvSpPr>
          <p:cNvPr id="3" name="Content Placeholder 2">
            <a:extLst>
              <a:ext uri="{FF2B5EF4-FFF2-40B4-BE49-F238E27FC236}">
                <a16:creationId xmlns:a16="http://schemas.microsoft.com/office/drawing/2014/main" id="{573D10B0-CEAE-4012-AF4E-3C2FDE1200EE}"/>
              </a:ext>
            </a:extLst>
          </p:cNvPr>
          <p:cNvSpPr>
            <a:spLocks noGrp="1"/>
          </p:cNvSpPr>
          <p:nvPr>
            <p:ph idx="1"/>
          </p:nvPr>
        </p:nvSpPr>
        <p:spPr/>
        <p:txBody>
          <a:bodyPr/>
          <a:lstStyle/>
          <a:p>
            <a:r>
              <a:rPr lang="en-GB" sz="2800" dirty="0"/>
              <a:t>Really understand what they need to do (both in terms of assessment literacy about terms such as criteria, weightings and condonements and specific task briefings)?</a:t>
            </a:r>
          </a:p>
          <a:p>
            <a:r>
              <a:rPr lang="en-GB" sz="2800" dirty="0"/>
              <a:t>Have structured introductions to any innovative forms of assessment with rehearsal and Q&amp;A opportunities to help them have risk-free learning opportunities?</a:t>
            </a:r>
          </a:p>
          <a:p>
            <a:r>
              <a:rPr lang="en-GB" sz="2800" dirty="0"/>
              <a:t>Experience good inter-assessor and intra-assessor reliability?</a:t>
            </a:r>
          </a:p>
          <a:p>
            <a:r>
              <a:rPr lang="en-GB" sz="2800" dirty="0"/>
              <a:t>Have dialogic rather than monologic opportunities to learn from the feedback they receive?</a:t>
            </a:r>
          </a:p>
        </p:txBody>
      </p:sp>
    </p:spTree>
    <p:extLst>
      <p:ext uri="{BB962C8B-B14F-4D97-AF65-F5344CB8AC3E}">
        <p14:creationId xmlns:p14="http://schemas.microsoft.com/office/powerpoint/2010/main" val="1006048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C0779-669F-4A2B-9D92-FB1296AB20A0}"/>
              </a:ext>
            </a:extLst>
          </p:cNvPr>
          <p:cNvSpPr>
            <a:spLocks noGrp="1"/>
          </p:cNvSpPr>
          <p:nvPr>
            <p:ph type="title"/>
          </p:nvPr>
        </p:nvSpPr>
        <p:spPr/>
        <p:txBody>
          <a:bodyPr/>
          <a:lstStyle/>
          <a:p>
            <a:r>
              <a:rPr lang="en-GB" dirty="0"/>
              <a:t>Do they:</a:t>
            </a:r>
          </a:p>
        </p:txBody>
      </p:sp>
      <p:sp>
        <p:nvSpPr>
          <p:cNvPr id="3" name="Content Placeholder 2">
            <a:extLst>
              <a:ext uri="{FF2B5EF4-FFF2-40B4-BE49-F238E27FC236}">
                <a16:creationId xmlns:a16="http://schemas.microsoft.com/office/drawing/2014/main" id="{2BC5C0FE-FEE8-4713-B2AE-69F63CDB065B}"/>
              </a:ext>
            </a:extLst>
          </p:cNvPr>
          <p:cNvSpPr>
            <a:spLocks noGrp="1"/>
          </p:cNvSpPr>
          <p:nvPr>
            <p:ph idx="1"/>
          </p:nvPr>
        </p:nvSpPr>
        <p:spPr/>
        <p:txBody>
          <a:bodyPr/>
          <a:lstStyle/>
          <a:p>
            <a:r>
              <a:rPr lang="en-GB" sz="2800" dirty="0"/>
              <a:t>Have equal guidance and support in understanding what they need to do (e.g. through one-to-one encounters, on-line activities, Q&amp;A surgeries)?</a:t>
            </a:r>
          </a:p>
          <a:p>
            <a:r>
              <a:rPr lang="en-GB" sz="2800" dirty="0"/>
              <a:t>Have fair access to support from those who teach and assessment prior to completing assignment (e.g. in terms of seeing/practicing with past papers or guidance on drafts)?</a:t>
            </a:r>
          </a:p>
          <a:p>
            <a:r>
              <a:rPr lang="en-GB" sz="2800" dirty="0"/>
              <a:t>Have equivalent opportunities to learn from feedback in ways that can help them with future tasks?</a:t>
            </a:r>
          </a:p>
          <a:p>
            <a:endParaRPr lang="en-GB" sz="2800" dirty="0"/>
          </a:p>
        </p:txBody>
      </p:sp>
    </p:spTree>
    <p:extLst>
      <p:ext uri="{BB962C8B-B14F-4D97-AF65-F5344CB8AC3E}">
        <p14:creationId xmlns:p14="http://schemas.microsoft.com/office/powerpoint/2010/main" val="156291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sz="2800" dirty="0"/>
              <a:t>At least 80% of UK higher education assessment uses three main forms;</a:t>
            </a:r>
          </a:p>
          <a:p>
            <a:r>
              <a:rPr lang="en-GB" sz="2800" dirty="0"/>
              <a:t>Unseen time constrained exams of some sort;</a:t>
            </a:r>
          </a:p>
          <a:p>
            <a:r>
              <a:rPr lang="en-GB" sz="2800" dirty="0"/>
              <a:t>Essays where students respond to a stimulus question or title;</a:t>
            </a:r>
          </a:p>
          <a:p>
            <a:r>
              <a:rPr lang="en-GB" sz="2800" dirty="0"/>
              <a:t>Reports of some kind.</a:t>
            </a:r>
          </a:p>
          <a:p>
            <a:endParaRPr lang="en-GB" sz="2800" dirty="0"/>
          </a:p>
          <a:p>
            <a:pPr marL="0" indent="0">
              <a:buNone/>
            </a:pPr>
            <a:r>
              <a:rPr lang="en-GB" sz="2800"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practised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make assessment practices and the giving of feedback manageable for staff and valuable for students.</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Using types of assessment that are much more like the ‘real things’ that academics or professionals do in their chosen fields can engage students in much more meaningful ways.</a:t>
            </a:r>
          </a:p>
          <a:p>
            <a:r>
              <a:rPr lang="en-GB" sz="2800" dirty="0"/>
              <a:t>A useful way to help you ascertain how authentic your assessment is could be to ask yourself where in the programme you help students answer questions in job interviews (Sambell, Brown and Graham, 2017)</a:t>
            </a:r>
          </a:p>
          <a:p>
            <a:endParaRPr lang="en-GB" sz="2800" dirty="0"/>
          </a:p>
        </p:txBody>
      </p:sp>
    </p:spTree>
    <p:extLst>
      <p:ext uri="{BB962C8B-B14F-4D97-AF65-F5344CB8AC3E}">
        <p14:creationId xmlns:p14="http://schemas.microsoft.com/office/powerpoint/2010/main" val="14734131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54868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Assessment must engage students in active tasks, e.g.:</a:t>
            </a:r>
          </a:p>
        </p:txBody>
      </p:sp>
      <p:sp>
        <p:nvSpPr>
          <p:cNvPr id="4" name="Content Placeholder 3"/>
          <p:cNvSpPr>
            <a:spLocks noGrp="1"/>
          </p:cNvSpPr>
          <p:nvPr>
            <p:ph sz="half" idx="1"/>
          </p:nvPr>
        </p:nvSpPr>
        <p:spPr>
          <a:xfrm>
            <a:off x="204266" y="536104"/>
            <a:ext cx="4267200" cy="6093296"/>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568228" y="650404"/>
            <a:ext cx="4495800" cy="5864696"/>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062151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2800" dirty="0">
                <a:solidFill>
                  <a:srgbClr val="002060"/>
                </a:solidFill>
              </a:rPr>
              <a:t>What is feedback literacy?</a:t>
            </a:r>
            <a:br>
              <a:rPr lang="en-GB" sz="2800" dirty="0">
                <a:solidFill>
                  <a:srgbClr val="002060"/>
                </a:solidFill>
              </a:rPr>
            </a:br>
            <a:r>
              <a:rPr lang="en-US" sz="2800" dirty="0">
                <a:solidFill>
                  <a:srgbClr val="002060"/>
                </a:solidFill>
              </a:rPr>
              <a:t>Slides based on Carless and Boud 2018</a:t>
            </a:r>
          </a:p>
        </p:txBody>
      </p:sp>
      <p:sp>
        <p:nvSpPr>
          <p:cNvPr id="5" name="Content Placeholder 4"/>
          <p:cNvSpPr>
            <a:spLocks noGrp="1"/>
          </p:cNvSpPr>
          <p:nvPr>
            <p:ph idx="1"/>
          </p:nvPr>
        </p:nvSpPr>
        <p:spPr>
          <a:xfrm>
            <a:off x="358777" y="1196977"/>
            <a:ext cx="8605838" cy="4670425"/>
          </a:xfrm>
        </p:spPr>
        <p:txBody>
          <a:bodyPr/>
          <a:lstStyle/>
          <a:p>
            <a:pPr marL="0" indent="0">
              <a:buNone/>
            </a:pPr>
            <a:r>
              <a:rPr lang="en-GB" sz="2800" dirty="0">
                <a:solidFill>
                  <a:schemeClr val="tx1"/>
                </a:solidFill>
              </a:rPr>
              <a:t>One of the main barriers to effective feedback is generally low levels of student feedback literacy. Students’ feedback literacy involves </a:t>
            </a:r>
          </a:p>
          <a:p>
            <a:r>
              <a:rPr lang="en-GB" sz="2800" dirty="0">
                <a:solidFill>
                  <a:schemeClr val="tx1"/>
                </a:solidFill>
              </a:rPr>
              <a:t>an understanding of what feedback is and how it can be managed effectively; </a:t>
            </a:r>
          </a:p>
          <a:p>
            <a:r>
              <a:rPr lang="en-GB" sz="2800" dirty="0">
                <a:solidFill>
                  <a:schemeClr val="tx1"/>
                </a:solidFill>
              </a:rPr>
              <a:t>capacities and dispositions to make productive use of feedback; </a:t>
            </a:r>
          </a:p>
          <a:p>
            <a:r>
              <a:rPr lang="en-GB" sz="2800" dirty="0">
                <a:solidFill>
                  <a:schemeClr val="tx1"/>
                </a:solidFill>
              </a:rPr>
              <a:t>appreciation of the roles of teachers and themselves in these processes. </a:t>
            </a:r>
            <a:endParaRPr lang="en-US" sz="2800" dirty="0">
              <a:solidFill>
                <a:schemeClr val="tx1"/>
              </a:solidFill>
            </a:endParaRPr>
          </a:p>
        </p:txBody>
      </p:sp>
    </p:spTree>
    <p:extLst>
      <p:ext uri="{BB962C8B-B14F-4D97-AF65-F5344CB8AC3E}">
        <p14:creationId xmlns:p14="http://schemas.microsoft.com/office/powerpoint/2010/main" val="105817477"/>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2800" dirty="0">
                <a:solidFill>
                  <a:srgbClr val="002060"/>
                </a:solidFill>
              </a:rPr>
              <a:t>What is feedback?</a:t>
            </a:r>
            <a:endParaRPr lang="en-US" sz="2800" dirty="0">
              <a:solidFill>
                <a:srgbClr val="002060"/>
              </a:solidFill>
            </a:endParaRPr>
          </a:p>
        </p:txBody>
      </p:sp>
      <p:sp>
        <p:nvSpPr>
          <p:cNvPr id="5" name="Content Placeholder 4"/>
          <p:cNvSpPr>
            <a:spLocks noGrp="1"/>
          </p:cNvSpPr>
          <p:nvPr>
            <p:ph idx="1"/>
          </p:nvPr>
        </p:nvSpPr>
        <p:spPr/>
        <p:txBody>
          <a:bodyPr/>
          <a:lstStyle/>
          <a:p>
            <a:pPr marL="0" indent="0">
              <a:buNone/>
            </a:pPr>
            <a:r>
              <a:rPr lang="en-GB" sz="2800" dirty="0">
                <a:solidFill>
                  <a:schemeClr val="tx1"/>
                </a:solidFill>
              </a:rPr>
              <a:t>Building on previous definitions (Boud and Molloy 2013; Carless 2015), feedback is defined as a process through which learners make sense of information from various sources and use it to enhance their work or learning strategies. </a:t>
            </a:r>
          </a:p>
          <a:p>
            <a:pPr marL="0" indent="0">
              <a:buNone/>
            </a:pPr>
            <a:r>
              <a:rPr lang="en-GB" sz="2800" dirty="0">
                <a:solidFill>
                  <a:schemeClr val="tx1"/>
                </a:solidFill>
              </a:rPr>
              <a:t>This definition goes beyond notions that feedback is principally about teachers informing students about strengths, weaknesses and how to improve, and highlights the centrality of the student role in sense-making and using comments to improve subsequent work. Information may come from different sources e.g. peers, teachers, friends, family members or automated computer-based systems to support student self-evaluation of progress.</a:t>
            </a:r>
            <a:endParaRPr lang="en-US" sz="2800" dirty="0">
              <a:solidFill>
                <a:schemeClr val="tx1"/>
              </a:solidFill>
            </a:endParaRPr>
          </a:p>
        </p:txBody>
      </p:sp>
    </p:spTree>
    <p:extLst>
      <p:ext uri="{BB962C8B-B14F-4D97-AF65-F5344CB8AC3E}">
        <p14:creationId xmlns:p14="http://schemas.microsoft.com/office/powerpoint/2010/main" val="375742139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381000"/>
            <a:ext cx="8713788" cy="742962"/>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a:solidFill>
                  <a:srgbClr val="7030A0"/>
                </a:solidFill>
              </a:rPr>
              <a:t>Making judgements</a:t>
            </a:r>
            <a:endParaRPr lang="en-US" sz="3200" dirty="0">
              <a:solidFill>
                <a:srgbClr val="7030A0"/>
              </a:solidFill>
            </a:endParaRPr>
          </a:p>
        </p:txBody>
      </p:sp>
      <p:sp>
        <p:nvSpPr>
          <p:cNvPr id="5" name="Content Placeholder 4"/>
          <p:cNvSpPr>
            <a:spLocks noGrp="1"/>
          </p:cNvSpPr>
          <p:nvPr>
            <p:ph idx="1"/>
          </p:nvPr>
        </p:nvSpPr>
        <p:spPr/>
        <p:txBody>
          <a:bodyPr/>
          <a:lstStyle/>
          <a:p>
            <a:pPr marL="0" indent="0">
              <a:buNone/>
            </a:pPr>
            <a:r>
              <a:rPr lang="en-GB" sz="2800" dirty="0"/>
              <a:t>To make the most of feedback processes, students need to be developing evaluative judgment: capability to make decisions about the quality of work of oneself and others (Tai et al. 2017). Lower achieving students are often relatively weak at self-evaluating their performance and frequently conflate effort with quality (Boud, Lawson, and Thompson 2013). </a:t>
            </a:r>
          </a:p>
          <a:p>
            <a:pPr marL="0" indent="0">
              <a:buNone/>
            </a:pPr>
            <a:r>
              <a:rPr lang="en-GB" sz="2800" dirty="0"/>
              <a:t>In order to become more accurate in judging the standards of their own performance, students need extended opportunities for self-evaluation so that they can improve their judgment over time (Boud, Lawson, and Thompson 2013, 2015).</a:t>
            </a:r>
            <a:endParaRPr lang="en-US" sz="2800" dirty="0"/>
          </a:p>
        </p:txBody>
      </p:sp>
    </p:spTree>
    <p:extLst>
      <p:ext uri="{BB962C8B-B14F-4D97-AF65-F5344CB8AC3E}">
        <p14:creationId xmlns:p14="http://schemas.microsoft.com/office/powerpoint/2010/main" val="29848190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3200" dirty="0">
                <a:solidFill>
                  <a:srgbClr val="7030A0"/>
                </a:solidFill>
              </a:rPr>
              <a:t>Why ‘feedback as telling’ is not enough</a:t>
            </a:r>
            <a:endParaRPr lang="en-US" sz="3200" dirty="0">
              <a:solidFill>
                <a:srgbClr val="7030A0"/>
              </a:solidFill>
            </a:endParaRPr>
          </a:p>
        </p:txBody>
      </p:sp>
      <p:sp>
        <p:nvSpPr>
          <p:cNvPr id="5" name="Content Placeholder 4"/>
          <p:cNvSpPr>
            <a:spLocks noGrp="1"/>
          </p:cNvSpPr>
          <p:nvPr>
            <p:ph idx="1"/>
          </p:nvPr>
        </p:nvSpPr>
        <p:spPr/>
        <p:txBody>
          <a:bodyPr/>
          <a:lstStyle/>
          <a:p>
            <a:pPr marL="0" indent="0">
              <a:buNone/>
            </a:pPr>
            <a:r>
              <a:rPr lang="en-GB" sz="2800" dirty="0">
                <a:solidFill>
                  <a:schemeClr val="tx1"/>
                </a:solidFill>
              </a:rPr>
              <a:t>Approaches that emphasise feedback as telling are insufficient because students are often not equipped to decode or act on statements satisfactorily, so key messages remain invisible (Sadler 2010).</a:t>
            </a:r>
          </a:p>
          <a:p>
            <a:pPr marL="0" indent="0">
              <a:buNone/>
            </a:pPr>
            <a:r>
              <a:rPr lang="en-GB" sz="2800" dirty="0">
                <a:solidFill>
                  <a:schemeClr val="tx1"/>
                </a:solidFill>
              </a:rPr>
              <a:t>Feedback literacy demands that learners acquire the academic language necessary for understanding, interpreting and thinking with complex ideas (Sutton 2012).</a:t>
            </a:r>
            <a:endParaRPr lang="en-US" sz="2800" dirty="0">
              <a:solidFill>
                <a:schemeClr val="tx1"/>
              </a:solidFill>
            </a:endParaRPr>
          </a:p>
        </p:txBody>
      </p:sp>
    </p:spTree>
    <p:extLst>
      <p:ext uri="{BB962C8B-B14F-4D97-AF65-F5344CB8AC3E}">
        <p14:creationId xmlns:p14="http://schemas.microsoft.com/office/powerpoint/2010/main" val="234773408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642465"/>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Hattie and Timperley’s model of feedback</a:t>
            </a:r>
            <a:endParaRPr lang="en-US" sz="3200" dirty="0">
              <a:solidFill>
                <a:srgbClr val="7030A0"/>
              </a:solidFill>
            </a:endParaRPr>
          </a:p>
        </p:txBody>
      </p:sp>
      <p:sp>
        <p:nvSpPr>
          <p:cNvPr id="5" name="Content Placeholder 4"/>
          <p:cNvSpPr>
            <a:spLocks noGrp="1"/>
          </p:cNvSpPr>
          <p:nvPr>
            <p:ph idx="1"/>
          </p:nvPr>
        </p:nvSpPr>
        <p:spPr>
          <a:xfrm>
            <a:off x="468313" y="980728"/>
            <a:ext cx="8229600" cy="5221635"/>
          </a:xfrm>
        </p:spPr>
        <p:txBody>
          <a:bodyPr/>
          <a:lstStyle/>
          <a:p>
            <a:pPr marL="0" indent="0">
              <a:buNone/>
            </a:pPr>
            <a:r>
              <a:rPr lang="en-GB" sz="2800" dirty="0"/>
              <a:t>Hattie and Timperley’s (2007) model of feedback to enhance learning suggests that feedback operates at four levels. </a:t>
            </a:r>
          </a:p>
          <a:p>
            <a:pPr marL="0" indent="0">
              <a:buNone/>
            </a:pPr>
            <a:r>
              <a:rPr lang="en-GB" sz="2800" dirty="0"/>
              <a:t>Feedback at the self-regulation level and feedback at the process level are generally most likely to lead to learner uptake and improvement. </a:t>
            </a:r>
          </a:p>
          <a:p>
            <a:pPr marL="0" indent="0">
              <a:buNone/>
            </a:pPr>
            <a:r>
              <a:rPr lang="en-GB" sz="2800" dirty="0"/>
              <a:t>Feedback at the level of the self is least effective because it focuses on the person rather than improving learning. </a:t>
            </a:r>
          </a:p>
          <a:p>
            <a:pPr marL="0" indent="0">
              <a:buNone/>
            </a:pPr>
            <a:r>
              <a:rPr lang="en-GB" sz="2800" dirty="0"/>
              <a:t>The main limitation of feedback at the task level is the difficulty for students to generalise messages to other tasks and take subsequent action (Hattie and Timperley 2007).</a:t>
            </a:r>
            <a:endParaRPr lang="en-US" sz="2800" dirty="0"/>
          </a:p>
        </p:txBody>
      </p:sp>
    </p:spTree>
    <p:extLst>
      <p:ext uri="{BB962C8B-B14F-4D97-AF65-F5344CB8AC3E}">
        <p14:creationId xmlns:p14="http://schemas.microsoft.com/office/powerpoint/2010/main" val="157179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6890807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Encouraging better use of feedback </a:t>
            </a:r>
            <a:br>
              <a:rPr lang="en-GB" sz="3200" dirty="0">
                <a:solidFill>
                  <a:srgbClr val="7030A0"/>
                </a:solidFill>
              </a:rPr>
            </a:br>
            <a:endParaRPr lang="en-GB" sz="3200" dirty="0">
              <a:solidFill>
                <a:srgbClr val="7030A0"/>
              </a:solidFill>
            </a:endParaRP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37250" y="1034256"/>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13297721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9950548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D3EB9-52EC-423A-87CF-5C99DDFABA64}"/>
              </a:ext>
            </a:extLst>
          </p:cNvPr>
          <p:cNvSpPr>
            <a:spLocks noGrp="1"/>
          </p:cNvSpPr>
          <p:nvPr>
            <p:ph type="title"/>
          </p:nvPr>
        </p:nvSpPr>
        <p:spPr>
          <a:xfrm>
            <a:off x="251520" y="118268"/>
            <a:ext cx="7704856" cy="1074737"/>
          </a:xfrm>
        </p:spPr>
        <p:txBody>
          <a:bodyPr/>
          <a:lstStyle/>
          <a:p>
            <a:r>
              <a:rPr lang="en-GB" dirty="0"/>
              <a:t>What are you aiming to assess?</a:t>
            </a:r>
          </a:p>
        </p:txBody>
      </p:sp>
      <p:sp>
        <p:nvSpPr>
          <p:cNvPr id="3" name="Content Placeholder 2">
            <a:extLst>
              <a:ext uri="{FF2B5EF4-FFF2-40B4-BE49-F238E27FC236}">
                <a16:creationId xmlns:a16="http://schemas.microsoft.com/office/drawing/2014/main" id="{A7A65E80-1478-416B-9EE9-DCE83BED80CC}"/>
              </a:ext>
            </a:extLst>
          </p:cNvPr>
          <p:cNvSpPr>
            <a:spLocks noGrp="1"/>
          </p:cNvSpPr>
          <p:nvPr>
            <p:ph idx="1"/>
          </p:nvPr>
        </p:nvSpPr>
        <p:spPr/>
        <p:txBody>
          <a:bodyPr/>
          <a:lstStyle/>
          <a:p>
            <a:r>
              <a:rPr lang="en-GB" dirty="0"/>
              <a:t>Content knowledge?</a:t>
            </a:r>
          </a:p>
          <a:p>
            <a:r>
              <a:rPr lang="en-GB" dirty="0"/>
              <a:t>Critical thinking?</a:t>
            </a:r>
          </a:p>
          <a:p>
            <a:r>
              <a:rPr lang="en-GB" dirty="0"/>
              <a:t>Problem identification and solution-finding?</a:t>
            </a:r>
          </a:p>
          <a:p>
            <a:r>
              <a:rPr lang="en-GB" dirty="0"/>
              <a:t>Left-field and creative thinking?</a:t>
            </a:r>
          </a:p>
          <a:p>
            <a:r>
              <a:rPr lang="en-GB" dirty="0"/>
              <a:t>The ability to work with incomplete information and changing circumstances?</a:t>
            </a:r>
          </a:p>
          <a:p>
            <a:r>
              <a:rPr lang="en-GB" dirty="0"/>
              <a:t>Application of knowledge to practical contexts?</a:t>
            </a:r>
          </a:p>
          <a:p>
            <a:pPr marL="0" indent="0">
              <a:buNone/>
            </a:pPr>
            <a:r>
              <a:rPr lang="en-GB" dirty="0"/>
              <a:t>Plus other things you can identify</a:t>
            </a:r>
          </a:p>
          <a:p>
            <a:endParaRPr lang="en-GB" dirty="0"/>
          </a:p>
          <a:p>
            <a:endParaRPr lang="en-GB" dirty="0"/>
          </a:p>
        </p:txBody>
      </p:sp>
    </p:spTree>
    <p:extLst>
      <p:ext uri="{BB962C8B-B14F-4D97-AF65-F5344CB8AC3E}">
        <p14:creationId xmlns:p14="http://schemas.microsoft.com/office/powerpoint/2010/main" val="34115649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05531-B0A5-4DF9-9090-2D36A6E24824}"/>
              </a:ext>
            </a:extLst>
          </p:cNvPr>
          <p:cNvSpPr>
            <a:spLocks noGrp="1"/>
          </p:cNvSpPr>
          <p:nvPr>
            <p:ph type="title"/>
          </p:nvPr>
        </p:nvSpPr>
        <p:spPr/>
        <p:txBody>
          <a:bodyPr/>
          <a:lstStyle/>
          <a:p>
            <a:r>
              <a:rPr lang="en-GB" dirty="0"/>
              <a:t>And what else?</a:t>
            </a:r>
          </a:p>
        </p:txBody>
      </p:sp>
      <p:sp>
        <p:nvSpPr>
          <p:cNvPr id="3" name="Content Placeholder 2">
            <a:extLst>
              <a:ext uri="{FF2B5EF4-FFF2-40B4-BE49-F238E27FC236}">
                <a16:creationId xmlns:a16="http://schemas.microsoft.com/office/drawing/2014/main" id="{B431771A-7A68-4782-86D2-2D05C906CF12}"/>
              </a:ext>
            </a:extLst>
          </p:cNvPr>
          <p:cNvSpPr>
            <a:spLocks noGrp="1"/>
          </p:cNvSpPr>
          <p:nvPr>
            <p:ph idx="1"/>
          </p:nvPr>
        </p:nvSpPr>
        <p:spPr/>
        <p:txBody>
          <a:bodyPr/>
          <a:lstStyle/>
          <a:p>
            <a:r>
              <a:rPr lang="en-GB" dirty="0"/>
              <a:t>Information management?</a:t>
            </a:r>
          </a:p>
          <a:p>
            <a:r>
              <a:rPr lang="en-GB" dirty="0"/>
              <a:t>Information retrieval and storage?</a:t>
            </a:r>
          </a:p>
          <a:p>
            <a:r>
              <a:rPr lang="en-GB" dirty="0"/>
              <a:t>Data collection and usage?</a:t>
            </a:r>
          </a:p>
          <a:p>
            <a:r>
              <a:rPr lang="en-GB" dirty="0"/>
              <a:t>Effective use of data bases, packages, and appropriate technologies?</a:t>
            </a:r>
          </a:p>
          <a:p>
            <a:pPr marL="0" indent="0">
              <a:buNone/>
            </a:pPr>
            <a:r>
              <a:rPr lang="en-GB" dirty="0"/>
              <a:t>Plus other things you can identify</a:t>
            </a:r>
          </a:p>
          <a:p>
            <a:endParaRPr lang="en-GB" dirty="0"/>
          </a:p>
          <a:p>
            <a:endParaRPr lang="en-GB" dirty="0"/>
          </a:p>
          <a:p>
            <a:endParaRPr lang="en-GB" dirty="0"/>
          </a:p>
        </p:txBody>
      </p:sp>
    </p:spTree>
    <p:extLst>
      <p:ext uri="{BB962C8B-B14F-4D97-AF65-F5344CB8AC3E}">
        <p14:creationId xmlns:p14="http://schemas.microsoft.com/office/powerpoint/2010/main" val="14919789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A593-8170-4E2B-A846-41489891302E}"/>
              </a:ext>
            </a:extLst>
          </p:cNvPr>
          <p:cNvSpPr>
            <a:spLocks noGrp="1"/>
          </p:cNvSpPr>
          <p:nvPr>
            <p:ph type="title"/>
          </p:nvPr>
        </p:nvSpPr>
        <p:spPr/>
        <p:txBody>
          <a:bodyPr/>
          <a:lstStyle/>
          <a:p>
            <a:r>
              <a:rPr lang="en-GB" dirty="0"/>
              <a:t>What’s important in terms of effective communication?</a:t>
            </a:r>
          </a:p>
        </p:txBody>
      </p:sp>
      <p:sp>
        <p:nvSpPr>
          <p:cNvPr id="3" name="Content Placeholder 2">
            <a:extLst>
              <a:ext uri="{FF2B5EF4-FFF2-40B4-BE49-F238E27FC236}">
                <a16:creationId xmlns:a16="http://schemas.microsoft.com/office/drawing/2014/main" id="{0D1FF55C-5B26-4756-94DA-D22936D34649}"/>
              </a:ext>
            </a:extLst>
          </p:cNvPr>
          <p:cNvSpPr>
            <a:spLocks noGrp="1"/>
          </p:cNvSpPr>
          <p:nvPr>
            <p:ph idx="1"/>
          </p:nvPr>
        </p:nvSpPr>
        <p:spPr/>
        <p:txBody>
          <a:bodyPr/>
          <a:lstStyle/>
          <a:p>
            <a:r>
              <a:rPr lang="en-GB" dirty="0"/>
              <a:t>Writing accuracy including grammar, spelling and punctuation?</a:t>
            </a:r>
          </a:p>
          <a:p>
            <a:r>
              <a:rPr lang="en-GB" dirty="0"/>
              <a:t>Writing effectiveness including fluency, coherence, logical sequencing, expressing complex ideas simply?</a:t>
            </a:r>
          </a:p>
          <a:p>
            <a:r>
              <a:rPr lang="en-GB" dirty="0"/>
              <a:t>Oral communication including formal presentations, interviews, questioning and responding?</a:t>
            </a:r>
          </a:p>
          <a:p>
            <a:r>
              <a:rPr lang="en-GB" dirty="0"/>
              <a:t>Effective use of digital communication (websites, blogs, social media etc?</a:t>
            </a:r>
          </a:p>
          <a:p>
            <a:pPr marL="0" indent="0">
              <a:buNone/>
            </a:pPr>
            <a:r>
              <a:rPr lang="en-GB" dirty="0"/>
              <a:t>Plus other things you can identify</a:t>
            </a:r>
          </a:p>
          <a:p>
            <a:pPr marL="0" indent="0">
              <a:buNone/>
            </a:pPr>
            <a:endParaRPr lang="en-GB" dirty="0"/>
          </a:p>
          <a:p>
            <a:endParaRPr lang="en-GB" dirty="0"/>
          </a:p>
        </p:txBody>
      </p:sp>
    </p:spTree>
    <p:extLst>
      <p:ext uri="{BB962C8B-B14F-4D97-AF65-F5344CB8AC3E}">
        <p14:creationId xmlns:p14="http://schemas.microsoft.com/office/powerpoint/2010/main" val="4279919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A4F840-8B54-4944-9BA2-65F034368A07}"/>
              </a:ext>
            </a:extLst>
          </p:cNvPr>
          <p:cNvSpPr>
            <a:spLocks noGrp="1"/>
          </p:cNvSpPr>
          <p:nvPr>
            <p:ph type="title"/>
          </p:nvPr>
        </p:nvSpPr>
        <p:spPr>
          <a:xfrm>
            <a:off x="179512" y="122238"/>
            <a:ext cx="7821488"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Are your learning outcomes SMART or VASCULAR? The usual ‘requirements’ are that they be:</a:t>
            </a:r>
          </a:p>
        </p:txBody>
      </p:sp>
      <p:sp>
        <p:nvSpPr>
          <p:cNvPr id="5" name="Content Placeholder 4">
            <a:extLst>
              <a:ext uri="{FF2B5EF4-FFF2-40B4-BE49-F238E27FC236}">
                <a16:creationId xmlns:a16="http://schemas.microsoft.com/office/drawing/2014/main" id="{7C992D50-A2FB-4E34-AC24-A991602B314A}"/>
              </a:ext>
            </a:extLst>
          </p:cNvPr>
          <p:cNvSpPr>
            <a:spLocks noGrp="1"/>
          </p:cNvSpPr>
          <p:nvPr>
            <p:ph idx="1"/>
          </p:nvPr>
        </p:nvSpPr>
        <p:spPr>
          <a:xfrm>
            <a:off x="468313" y="1700807"/>
            <a:ext cx="8229600" cy="4501555"/>
          </a:xfrm>
        </p:spPr>
        <p:txBody>
          <a:bodyPr/>
          <a:lstStyle/>
          <a:p>
            <a:r>
              <a:rPr lang="en-GB" sz="2800" dirty="0"/>
              <a:t>Specific;</a:t>
            </a:r>
          </a:p>
          <a:p>
            <a:r>
              <a:rPr lang="en-GB" sz="2800" dirty="0"/>
              <a:t>Measurable;</a:t>
            </a:r>
          </a:p>
          <a:p>
            <a:r>
              <a:rPr lang="en-GB" sz="2800" dirty="0"/>
              <a:t>Achievable;</a:t>
            </a:r>
          </a:p>
          <a:p>
            <a:r>
              <a:rPr lang="en-GB" sz="2800" dirty="0"/>
              <a:t>Realistic;</a:t>
            </a:r>
          </a:p>
          <a:p>
            <a:r>
              <a:rPr lang="en-GB" sz="2800" dirty="0"/>
              <a:t>Time constrained.</a:t>
            </a:r>
          </a:p>
        </p:txBody>
      </p:sp>
    </p:spTree>
    <p:extLst>
      <p:ext uri="{BB962C8B-B14F-4D97-AF65-F5344CB8AC3E}">
        <p14:creationId xmlns:p14="http://schemas.microsoft.com/office/powerpoint/2010/main" val="10754560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6722-758E-426F-9AD3-61C52C639F93}"/>
              </a:ext>
            </a:extLst>
          </p:cNvPr>
          <p:cNvSpPr>
            <a:spLocks noGrp="1"/>
          </p:cNvSpPr>
          <p:nvPr>
            <p:ph type="title"/>
          </p:nvPr>
        </p:nvSpPr>
        <p:spPr/>
        <p:txBody>
          <a:bodyPr/>
          <a:lstStyle/>
          <a:p>
            <a:r>
              <a:rPr lang="en-GB" dirty="0"/>
              <a:t>What’s important in terms of social and interactive capabilities?</a:t>
            </a:r>
          </a:p>
        </p:txBody>
      </p:sp>
      <p:sp>
        <p:nvSpPr>
          <p:cNvPr id="3" name="Content Placeholder 2">
            <a:extLst>
              <a:ext uri="{FF2B5EF4-FFF2-40B4-BE49-F238E27FC236}">
                <a16:creationId xmlns:a16="http://schemas.microsoft.com/office/drawing/2014/main" id="{E63A1300-43CF-421D-9372-374E4703D6A6}"/>
              </a:ext>
            </a:extLst>
          </p:cNvPr>
          <p:cNvSpPr>
            <a:spLocks noGrp="1"/>
          </p:cNvSpPr>
          <p:nvPr>
            <p:ph idx="1"/>
          </p:nvPr>
        </p:nvSpPr>
        <p:spPr/>
        <p:txBody>
          <a:bodyPr/>
          <a:lstStyle/>
          <a:p>
            <a:r>
              <a:rPr lang="en-GB" dirty="0"/>
              <a:t>The ability to form and work effectively in teams?</a:t>
            </a:r>
          </a:p>
          <a:p>
            <a:r>
              <a:rPr lang="en-GB" dirty="0"/>
              <a:t>Leadership (and followership/collective responsibility)?</a:t>
            </a:r>
          </a:p>
          <a:p>
            <a:r>
              <a:rPr lang="en-GB" dirty="0"/>
              <a:t>Emotional intelligence and the capability to recognise and work with the needs, strengths and weaknesses, and limitations of others?</a:t>
            </a:r>
          </a:p>
          <a:p>
            <a:r>
              <a:rPr lang="en-GB" dirty="0"/>
              <a:t>Resilience in the face of failure, coping strategies and the ability to bounce-back?</a:t>
            </a:r>
          </a:p>
          <a:p>
            <a:r>
              <a:rPr lang="en-GB" dirty="0"/>
              <a:t>The capability to recognise when additional support/guidance/advice is needed and to seek it out?</a:t>
            </a:r>
          </a:p>
          <a:p>
            <a:pPr marL="0" indent="0">
              <a:buNone/>
            </a:pPr>
            <a:r>
              <a:rPr lang="en-GB" dirty="0"/>
              <a:t>Plus other things you can identify</a:t>
            </a:r>
          </a:p>
          <a:p>
            <a:endParaRPr lang="en-GB" dirty="0"/>
          </a:p>
        </p:txBody>
      </p:sp>
    </p:spTree>
    <p:extLst>
      <p:ext uri="{BB962C8B-B14F-4D97-AF65-F5344CB8AC3E}">
        <p14:creationId xmlns:p14="http://schemas.microsoft.com/office/powerpoint/2010/main" val="5609854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how can you use ideas from today’s session (e.g. about authentic assessment, briefings, exemplars etc), to help improve your assessment and feedback practices?</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4" name="Picture 3">
            <a:extLst>
              <a:ext uri="{FF2B5EF4-FFF2-40B4-BE49-F238E27FC236}">
                <a16:creationId xmlns:a16="http://schemas.microsoft.com/office/drawing/2014/main" id="{55D354DD-9F43-4F4C-AD56-A174025DCF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47864" y="1732892"/>
            <a:ext cx="3698956" cy="5125107"/>
          </a:xfrm>
          <a:prstGeom prst="rect">
            <a:avLst/>
          </a:prstGeom>
        </p:spPr>
      </p:pic>
    </p:spTree>
    <p:extLst>
      <p:ext uri="{BB962C8B-B14F-4D97-AF65-F5344CB8AC3E}">
        <p14:creationId xmlns:p14="http://schemas.microsoft.com/office/powerpoint/2010/main" val="39018673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(2012) Assimilate compendium, Leeds, Leeds Met Press</a:t>
            </a:r>
          </a:p>
          <a:p>
            <a:r>
              <a:rPr lang="en-GB" dirty="0"/>
              <a:t>Brown, S. (2012) ‘What are the perceived differences between assessing at Masters level and undergraduate level assessment? Some findings from an NTFS–funded project’ Innovations in Education and Teaching International, forthcoming</a:t>
            </a:r>
          </a:p>
          <a:p>
            <a:r>
              <a:rPr lang="en-GB" dirty="0"/>
              <a:t>Brown, S., </a:t>
            </a:r>
            <a:r>
              <a:rPr lang="en-GB" dirty="0" err="1"/>
              <a:t>Deignan</a:t>
            </a:r>
            <a:r>
              <a:rPr lang="en-GB" dirty="0"/>
              <a:t>, T. Race, P. and Priestley, J. (2012) ‘Assessing students at Masters Level: learning points for Educational Developers’ Educational Developments, SEDA, Birmingham.</a:t>
            </a:r>
          </a:p>
          <a:p>
            <a:r>
              <a:rPr lang="en-GB" dirty="0"/>
              <a:t>Brown, S (2012) ‘Diverse and innovative assessment at Masters Level: alternatives to conventional written assignments’ in AISHE-J: The All Ireland Journal of Teaching and Learning in Higher Education Vol 4, No 2.</a:t>
            </a:r>
          </a:p>
        </p:txBody>
      </p:sp>
    </p:spTree>
    <p:extLst>
      <p:ext uri="{BB962C8B-B14F-4D97-AF65-F5344CB8AC3E}">
        <p14:creationId xmlns:p14="http://schemas.microsoft.com/office/powerpoint/2010/main" val="30666571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CFB2-0585-422C-A944-F80FD55A496D}"/>
              </a:ext>
            </a:extLst>
          </p:cNvPr>
          <p:cNvSpPr>
            <a:spLocks noGrp="1"/>
          </p:cNvSpPr>
          <p:nvPr>
            <p:ph type="title"/>
          </p:nvPr>
        </p:nvSpPr>
        <p:spPr>
          <a:xfrm>
            <a:off x="457200" y="122239"/>
            <a:ext cx="7543800" cy="714474"/>
          </a:xfrm>
        </p:spPr>
        <p:txBody>
          <a:bodyPr/>
          <a:lstStyle/>
          <a:p>
            <a:r>
              <a:rPr lang="en-GB" dirty="0"/>
              <a:t>Useful references: 3</a:t>
            </a:r>
          </a:p>
        </p:txBody>
      </p:sp>
      <p:sp>
        <p:nvSpPr>
          <p:cNvPr id="3" name="Content Placeholder 2">
            <a:extLst>
              <a:ext uri="{FF2B5EF4-FFF2-40B4-BE49-F238E27FC236}">
                <a16:creationId xmlns:a16="http://schemas.microsoft.com/office/drawing/2014/main" id="{40D98554-4805-4920-9C14-CEE1AC43576C}"/>
              </a:ext>
            </a:extLst>
          </p:cNvPr>
          <p:cNvSpPr>
            <a:spLocks noGrp="1"/>
          </p:cNvSpPr>
          <p:nvPr>
            <p:ph idx="1"/>
          </p:nvPr>
        </p:nvSpPr>
        <p:spPr>
          <a:xfrm>
            <a:off x="457200" y="1034256"/>
            <a:ext cx="8229600" cy="4789488"/>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Kogan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9562576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EB1E6-206F-46CD-839A-D913F3F12163}"/>
              </a:ext>
            </a:extLst>
          </p:cNvPr>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Instead how about VASCULAR learning outcomes?</a:t>
            </a:r>
          </a:p>
        </p:txBody>
      </p:sp>
      <p:sp>
        <p:nvSpPr>
          <p:cNvPr id="3" name="Content Placeholder 2">
            <a:extLst>
              <a:ext uri="{FF2B5EF4-FFF2-40B4-BE49-F238E27FC236}">
                <a16:creationId xmlns:a16="http://schemas.microsoft.com/office/drawing/2014/main" id="{14A88B89-2B65-4C66-A018-8C71A650F919}"/>
              </a:ext>
            </a:extLst>
          </p:cNvPr>
          <p:cNvSpPr>
            <a:spLocks noGrp="1"/>
          </p:cNvSpPr>
          <p:nvPr>
            <p:ph idx="1"/>
          </p:nvPr>
        </p:nvSpPr>
        <p:spPr>
          <a:xfrm>
            <a:off x="179512" y="1124744"/>
            <a:ext cx="8784976" cy="5005388"/>
          </a:xfrm>
        </p:spPr>
        <p:txBody>
          <a:bodyPr/>
          <a:lstStyle/>
          <a:p>
            <a:r>
              <a:rPr lang="en-GB" sz="2000" dirty="0">
                <a:solidFill>
                  <a:srgbClr val="7030A0"/>
                </a:solidFill>
              </a:rPr>
              <a:t>Verifiable:</a:t>
            </a:r>
            <a:r>
              <a:rPr lang="en-GB" sz="2000" dirty="0"/>
              <a:t> Can we tell when they’ve been achieved? And can students?</a:t>
            </a:r>
          </a:p>
          <a:p>
            <a:r>
              <a:rPr lang="en-GB" sz="2000" dirty="0">
                <a:solidFill>
                  <a:srgbClr val="7030A0"/>
                </a:solidFill>
              </a:rPr>
              <a:t>Action orientated</a:t>
            </a:r>
            <a:r>
              <a:rPr lang="en-GB" sz="2000" dirty="0"/>
              <a:t>: Do they lead to real and useful activity?</a:t>
            </a:r>
          </a:p>
          <a:p>
            <a:r>
              <a:rPr lang="en-GB" sz="2000" dirty="0">
                <a:solidFill>
                  <a:srgbClr val="7030A0"/>
                </a:solidFill>
              </a:rPr>
              <a:t>Singular</a:t>
            </a:r>
            <a:r>
              <a:rPr lang="en-GB" sz="2000" dirty="0"/>
              <a:t>: i.e. not portmanteau outcomes combining two or more into one, making it difficult to assess if differently achieved, but readily </a:t>
            </a:r>
            <a:r>
              <a:rPr lang="en-GB" sz="2000" dirty="0" err="1"/>
              <a:t>matchable</a:t>
            </a:r>
            <a:r>
              <a:rPr lang="en-GB" sz="2000" dirty="0"/>
              <a:t> to student work produced?</a:t>
            </a:r>
          </a:p>
          <a:p>
            <a:r>
              <a:rPr lang="en-GB" sz="2000" dirty="0">
                <a:solidFill>
                  <a:srgbClr val="7030A0"/>
                </a:solidFill>
              </a:rPr>
              <a:t>Constructively aligned</a:t>
            </a:r>
            <a:r>
              <a:rPr lang="en-GB" sz="2000" dirty="0"/>
              <a:t>? (Biggs and Tang, 2011) so that there is clear alignment between aims (What do students need to be able to know and do?), what is taught/ learned, how these are assessed and evaluated);</a:t>
            </a:r>
          </a:p>
          <a:p>
            <a:r>
              <a:rPr lang="en-GB" sz="2000" dirty="0">
                <a:solidFill>
                  <a:srgbClr val="7030A0"/>
                </a:solidFill>
              </a:rPr>
              <a:t>Understandable</a:t>
            </a:r>
            <a:r>
              <a:rPr lang="en-GB" sz="2000" dirty="0"/>
              <a:t> i.e. using language codes that are meaningful to all stakeholders?</a:t>
            </a:r>
          </a:p>
          <a:p>
            <a:r>
              <a:rPr lang="en-GB" sz="2000" dirty="0">
                <a:solidFill>
                  <a:srgbClr val="7030A0"/>
                </a:solidFill>
              </a:rPr>
              <a:t>Level-appropriate</a:t>
            </a:r>
            <a:r>
              <a:rPr lang="en-GB" sz="2000" dirty="0"/>
              <a:t>? Suitable and differentiable between1</a:t>
            </a:r>
            <a:r>
              <a:rPr lang="en-GB" sz="2000" baseline="30000" dirty="0"/>
              <a:t>st</a:t>
            </a:r>
            <a:r>
              <a:rPr lang="en-GB" sz="2000" dirty="0"/>
              <a:t> year, 2</a:t>
            </a:r>
            <a:r>
              <a:rPr lang="en-GB" sz="2000" baseline="30000" dirty="0"/>
              <a:t>nd</a:t>
            </a:r>
            <a:r>
              <a:rPr lang="en-GB" sz="2000" dirty="0"/>
              <a:t> year, 3</a:t>
            </a:r>
            <a:r>
              <a:rPr lang="en-GB" sz="2000" baseline="30000" dirty="0"/>
              <a:t>rd</a:t>
            </a:r>
            <a:r>
              <a:rPr lang="en-GB" sz="2000" dirty="0"/>
              <a:t> year, Masters, other PG? </a:t>
            </a:r>
          </a:p>
          <a:p>
            <a:r>
              <a:rPr lang="en-GB" sz="2000" dirty="0">
                <a:solidFill>
                  <a:srgbClr val="7030A0"/>
                </a:solidFill>
              </a:rPr>
              <a:t>Affective-inclusive</a:t>
            </a:r>
            <a:r>
              <a:rPr lang="en-GB" sz="2000" dirty="0"/>
              <a:t> i.e. not just covering actions but capabilities in the affective domain?</a:t>
            </a:r>
          </a:p>
          <a:p>
            <a:r>
              <a:rPr lang="en-GB" sz="2000" dirty="0">
                <a:solidFill>
                  <a:srgbClr val="7030A0"/>
                </a:solidFill>
              </a:rPr>
              <a:t>Regularly reviewed? </a:t>
            </a:r>
            <a:r>
              <a:rPr lang="en-GB" sz="2000" dirty="0"/>
              <a:t>Not just stuck in history and always fit-for-purpose</a:t>
            </a:r>
            <a:r>
              <a:rPr lang="en-GB" sz="2000" dirty="0">
                <a:solidFill>
                  <a:srgbClr val="7030A0"/>
                </a:solidFill>
              </a:rPr>
              <a:t>.</a:t>
            </a:r>
          </a:p>
          <a:p>
            <a:endParaRPr lang="en-GB" dirty="0"/>
          </a:p>
        </p:txBody>
      </p:sp>
    </p:spTree>
    <p:extLst>
      <p:ext uri="{BB962C8B-B14F-4D97-AF65-F5344CB8AC3E}">
        <p14:creationId xmlns:p14="http://schemas.microsoft.com/office/powerpoint/2010/main" val="3833145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a:xfrm>
            <a:off x="468313" y="1196975"/>
            <a:ext cx="8229600" cy="5005388"/>
          </a:xfrm>
        </p:spPr>
        <p:txBody>
          <a:bodyPr/>
          <a:lstStyle/>
          <a:p>
            <a:pPr eaLnBrk="1" hangingPunct="1">
              <a:lnSpc>
                <a:spcPct val="70000"/>
              </a:lnSpc>
            </a:pPr>
            <a:r>
              <a:rPr lang="en-GB" sz="2000" dirty="0"/>
              <a:t>QAA (2010) Masters Degree Characteristics</a:t>
            </a:r>
          </a:p>
          <a:p>
            <a:pPr marL="0" indent="0" eaLnBrk="1" hangingPunct="1">
              <a:lnSpc>
                <a:spcPct val="70000"/>
              </a:lnSpc>
              <a:buNone/>
            </a:pPr>
            <a:r>
              <a:rPr lang="en-GB" sz="2000" dirty="0">
                <a:hlinkClick r:id="rId2"/>
              </a:rPr>
              <a:t>https://www.qaa.ac.uk/docs/qaa/quality-code/master's-degree-characteristics-statement.pdf?sfvrsn=6ca2f981_10</a:t>
            </a:r>
            <a:r>
              <a:rPr lang="en-GB" sz="2000" dirty="0"/>
              <a:t> </a:t>
            </a:r>
          </a:p>
          <a:p>
            <a:r>
              <a:rPr lang="en-GB" sz="2000" dirty="0"/>
              <a:t>Ryan, J. (2000) </a:t>
            </a:r>
            <a:r>
              <a:rPr lang="en-GB" sz="2000" i="1" dirty="0"/>
              <a:t>A Guide to Teaching International Students,</a:t>
            </a:r>
            <a:r>
              <a:rPr lang="en-GB" sz="2000" dirty="0"/>
              <a:t> Oxford Centre for Staff and Learning Development.</a:t>
            </a:r>
          </a:p>
          <a:p>
            <a:r>
              <a:rPr lang="en-GB" sz="2000" dirty="0"/>
              <a:t>Sadler, D. R. (2010) Beyond feedback: Developing student capability in complex appraisal. </a:t>
            </a:r>
            <a:r>
              <a:rPr lang="en-GB" sz="2000" i="1" dirty="0"/>
              <a:t>Assessment &amp; Evaluation in Higher Education, 35</a:t>
            </a:r>
            <a:r>
              <a:rPr lang="en-GB" sz="2000" dirty="0"/>
              <a:t>(5), 535-550.</a:t>
            </a:r>
          </a:p>
          <a:p>
            <a:r>
              <a:rPr lang="en-GB" sz="2000" dirty="0"/>
              <a:t>Sambell ,K., Brown, S. and Race, P (2018) Quick Guides on Exemplars and briefings at Edinburgh Napier DLTE </a:t>
            </a:r>
            <a:r>
              <a:rPr lang="en-GB" sz="2000" dirty="0">
                <a:hlinkClick r:id="rId3"/>
              </a:rPr>
              <a:t>https</a:t>
            </a:r>
            <a:r>
              <a:rPr lang="en-GB" sz="2000">
                <a:hlinkClick r:id="rId3"/>
              </a:rPr>
              <a:t>://staff.napier.ac.uk/services/dlte/ENhance/Pages/ENhanceQuickGuides.aspx</a:t>
            </a:r>
            <a:r>
              <a:rPr lang="en-GB" sz="2000"/>
              <a:t> </a:t>
            </a:r>
            <a:endParaRPr lang="en-GB" sz="2000" dirty="0"/>
          </a:p>
          <a:p>
            <a:r>
              <a:rPr lang="en-GB" sz="2000" dirty="0"/>
              <a:t>Seymour, D. (2005) Learning Outcomes and Assessment: developing assessment criteria for Masters-level dissertations. </a:t>
            </a:r>
            <a:r>
              <a:rPr lang="en-GB" sz="2000" i="1" dirty="0"/>
              <a:t>Brookes </a:t>
            </a:r>
            <a:r>
              <a:rPr lang="en-GB" sz="2000" i="1" dirty="0" err="1"/>
              <a:t>eJournal</a:t>
            </a:r>
            <a:r>
              <a:rPr lang="en-GB" sz="2000" i="1" dirty="0"/>
              <a:t> of Learning and Teaching</a:t>
            </a:r>
            <a:r>
              <a:rPr lang="en-GB" sz="2000" dirty="0"/>
              <a:t> 1(2).</a:t>
            </a:r>
          </a:p>
          <a:p>
            <a:r>
              <a:rPr lang="en-GB" sz="2000" dirty="0"/>
              <a:t>Yorke, M. (1999) </a:t>
            </a:r>
            <a:r>
              <a:rPr lang="en-GB" sz="2000" i="1" dirty="0"/>
              <a:t>Leaving Early: Undergraduate Non-completion in Higher Education,</a:t>
            </a:r>
            <a:r>
              <a:rPr lang="en-GB" sz="2000"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86C938-5992-4BCE-A43B-D44D8DAA684E}"/>
              </a:ext>
            </a:extLst>
          </p:cNvPr>
          <p:cNvSpPr>
            <a:spLocks noGrp="1"/>
          </p:cNvSpPr>
          <p:nvPr>
            <p:ph type="title"/>
          </p:nvPr>
        </p:nvSpPr>
        <p:spPr/>
        <p:txBody>
          <a:bodyPr/>
          <a:lstStyle/>
          <a:p>
            <a:r>
              <a:rPr lang="en-GB" dirty="0"/>
              <a:t>Engaging students as partners in curriculum design </a:t>
            </a:r>
          </a:p>
        </p:txBody>
      </p:sp>
      <p:sp>
        <p:nvSpPr>
          <p:cNvPr id="5" name="Text Placeholder 4">
            <a:extLst>
              <a:ext uri="{FF2B5EF4-FFF2-40B4-BE49-F238E27FC236}">
                <a16:creationId xmlns:a16="http://schemas.microsoft.com/office/drawing/2014/main" id="{95EA7E80-C7F5-4AC2-BB1A-ACB84F7315D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279939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5714</Words>
  <Application>Microsoft Office PowerPoint</Application>
  <PresentationFormat>On-screen Show (4:3)</PresentationFormat>
  <Paragraphs>395</Paragraphs>
  <Slides>71</Slides>
  <Notes>15</Notes>
  <HiddenSlides>0</HiddenSlides>
  <MMClips>0</MMClips>
  <ScaleCrop>false</ScaleCrop>
  <HeadingPairs>
    <vt:vector size="6" baseType="variant">
      <vt:variant>
        <vt:lpstr>Fonts Used</vt:lpstr>
      </vt:variant>
      <vt:variant>
        <vt:i4>7</vt:i4>
      </vt:variant>
      <vt:variant>
        <vt:lpstr>Theme</vt:lpstr>
      </vt:variant>
      <vt:variant>
        <vt:i4>13</vt:i4>
      </vt:variant>
      <vt:variant>
        <vt:lpstr>Slide Titles</vt:lpstr>
      </vt:variant>
      <vt:variant>
        <vt:i4>71</vt:i4>
      </vt:variant>
    </vt:vector>
  </HeadingPairs>
  <TitlesOfParts>
    <vt:vector size="91"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Assessment as learning: designing better assessment and feedback to foster learning and engagement </vt:lpstr>
      <vt:lpstr>In this participative workshop, participants will have opportunities to:</vt:lpstr>
      <vt:lpstr>The purpose of the sessions today on assessment and feedback</vt:lpstr>
      <vt:lpstr>PowerPoint Presentation</vt:lpstr>
      <vt:lpstr>PowerPoint Presentation</vt:lpstr>
      <vt:lpstr>Are your learning outcomes SMART or VASCULAR? The usual ‘requirements’ are that they be:</vt:lpstr>
      <vt:lpstr>Instead how about VASCULAR learning outcomes?</vt:lpstr>
      <vt:lpstr>Engaging students as partners in curriculum design </vt:lpstr>
      <vt:lpstr>Underpinning premises for A4L</vt:lpstr>
      <vt:lpstr>Formative and summative assessment</vt:lpstr>
      <vt:lpstr>PowerPoint Presentation</vt:lpstr>
      <vt:lpstr>Using assessment for learning  (Sambell et al, 2012)</vt:lpstr>
      <vt:lpstr>My fit-for-purpose model of assessment: the key questions</vt:lpstr>
      <vt:lpstr>For any assessment activity, we need to be clear about:</vt:lpstr>
      <vt:lpstr>Assessment for learning: some useful thoughts</vt:lpstr>
      <vt:lpstr>Assessment for learning</vt:lpstr>
      <vt:lpstr>The importance of dialogic feedback (Sadler)</vt:lpstr>
      <vt:lpstr>Assessment literacy: students do better if they can: </vt:lpstr>
      <vt:lpstr>Ensuring fair and equivalent experiences of assessment and feedback</vt:lpstr>
      <vt:lpstr>Students tend to be more convinced about the fairness of the assessment process if</vt:lpstr>
      <vt:lpstr>Do your students</vt:lpstr>
      <vt:lpstr>Do they:</vt:lpstr>
      <vt:lpstr>PowerPoint Presentation</vt:lpstr>
      <vt:lpstr>Are your students aware of all the processes and procedures we use to ensure fair assessment? </vt:lpstr>
      <vt:lpstr>Helping students better understand what is needed of them</vt:lpstr>
      <vt:lpstr>Do your international students understand UK assessment approaches?</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Assessment must engage students in active tasks, e.g.:</vt:lpstr>
      <vt:lpstr>Fostering student engagement with feedback</vt:lpstr>
      <vt:lpstr>What is feedback literacy? Slides based on Carless and Boud 2018</vt:lpstr>
      <vt:lpstr>What is feedback?</vt:lpstr>
      <vt:lpstr>Making judgements</vt:lpstr>
      <vt:lpstr>Why ‘feedback as telling’ is not enough</vt:lpstr>
      <vt:lpstr>Hattie and Timperley’s model of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Streamlining assessment: why would we wish to do it?</vt:lpstr>
      <vt:lpstr>What are you aiming to assess?</vt:lpstr>
      <vt:lpstr>And what else?</vt:lpstr>
      <vt:lpstr>What’s important in terms of effective communication?</vt:lpstr>
      <vt:lpstr>What’s important in terms of social and interactive capabilities?</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2019-02-27T09:22:30Z</dcterms:modified>
</cp:coreProperties>
</file>