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theme/theme4.xml" ContentType="application/vnd.openxmlformats-officedocument.theme+xml"/>
  <Override PartName="/ppt/slideLayouts/slideLayout14.xml" ContentType="application/vnd.openxmlformats-officedocument.presentationml.slideLayout+xml"/>
  <Override PartName="/ppt/theme/theme5.xml" ContentType="application/vnd.openxmlformats-officedocument.theme+xml"/>
  <Override PartName="/ppt/slideLayouts/slideLayout15.xml" ContentType="application/vnd.openxmlformats-officedocument.presentationml.slideLayout+xml"/>
  <Override PartName="/ppt/theme/theme6.xml" ContentType="application/vnd.openxmlformats-officedocument.theme+xml"/>
  <Override PartName="/ppt/slideLayouts/slideLayout16.xml" ContentType="application/vnd.openxmlformats-officedocument.presentationml.slideLayout+xml"/>
  <Override PartName="/ppt/theme/theme7.xml" ContentType="application/vnd.openxmlformats-officedocument.theme+xml"/>
  <Override PartName="/ppt/slideLayouts/slideLayout17.xml" ContentType="application/vnd.openxmlformats-officedocument.presentationml.slideLayout+xml"/>
  <Override PartName="/ppt/theme/theme8.xml" ContentType="application/vnd.openxmlformats-officedocument.theme+xml"/>
  <Override PartName="/ppt/slideLayouts/slideLayout18.xml" ContentType="application/vnd.openxmlformats-officedocument.presentationml.slideLayout+xml"/>
  <Override PartName="/ppt/theme/theme9.xml" ContentType="application/vnd.openxmlformats-officedocument.theme+xml"/>
  <Override PartName="/ppt/slideLayouts/slideLayout19.xml" ContentType="application/vnd.openxmlformats-officedocument.presentationml.slideLayout+xml"/>
  <Override PartName="/ppt/theme/theme10.xml" ContentType="application/vnd.openxmlformats-officedocument.theme+xml"/>
  <Override PartName="/ppt/slideLayouts/slideLayout20.xml" ContentType="application/vnd.openxmlformats-officedocument.presentationml.slideLayout+xml"/>
  <Override PartName="/ppt/theme/theme11.xml" ContentType="application/vnd.openxmlformats-officedocument.theme+xml"/>
  <Override PartName="/ppt/slideLayouts/slideLayout21.xml" ContentType="application/vnd.openxmlformats-officedocument.presentationml.slideLayout+xml"/>
  <Override PartName="/ppt/theme/theme12.xml" ContentType="application/vnd.openxmlformats-officedocument.theme+xml"/>
  <Override PartName="/ppt/slideLayouts/slideLayout22.xml" ContentType="application/vnd.openxmlformats-officedocument.presentationml.slideLayout+xml"/>
  <Override PartName="/ppt/theme/theme13.xml" ContentType="application/vnd.openxmlformats-officedocument.theme+xml"/>
  <Override PartName="/ppt/theme/theme14.xml" ContentType="application/vnd.openxmlformats-officedocument.theme+xml"/>
  <Override PartName="/ppt/theme/theme1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6" r:id="rId3"/>
    <p:sldMasterId id="2147483809" r:id="rId4"/>
    <p:sldMasterId id="2147483811" r:id="rId5"/>
    <p:sldMasterId id="2147483813" r:id="rId6"/>
    <p:sldMasterId id="2147483815" r:id="rId7"/>
    <p:sldMasterId id="2147483817" r:id="rId8"/>
    <p:sldMasterId id="2147483819" r:id="rId9"/>
    <p:sldMasterId id="2147483821" r:id="rId10"/>
    <p:sldMasterId id="2147483823" r:id="rId11"/>
    <p:sldMasterId id="2147483825" r:id="rId12"/>
    <p:sldMasterId id="2147483827" r:id="rId13"/>
  </p:sldMasterIdLst>
  <p:notesMasterIdLst>
    <p:notesMasterId r:id="rId85"/>
  </p:notesMasterIdLst>
  <p:handoutMasterIdLst>
    <p:handoutMasterId r:id="rId86"/>
  </p:handoutMasterIdLst>
  <p:sldIdLst>
    <p:sldId id="420" r:id="rId14"/>
    <p:sldId id="806" r:id="rId15"/>
    <p:sldId id="669" r:id="rId16"/>
    <p:sldId id="488" r:id="rId17"/>
    <p:sldId id="354" r:id="rId18"/>
    <p:sldId id="838" r:id="rId19"/>
    <p:sldId id="839" r:id="rId20"/>
    <p:sldId id="840" r:id="rId21"/>
    <p:sldId id="656" r:id="rId22"/>
    <p:sldId id="705" r:id="rId23"/>
    <p:sldId id="727" r:id="rId24"/>
    <p:sldId id="662" r:id="rId25"/>
    <p:sldId id="748" r:id="rId26"/>
    <p:sldId id="733" r:id="rId27"/>
    <p:sldId id="664" r:id="rId28"/>
    <p:sldId id="665" r:id="rId29"/>
    <p:sldId id="684" r:id="rId30"/>
    <p:sldId id="626" r:id="rId31"/>
    <p:sldId id="825" r:id="rId32"/>
    <p:sldId id="710" r:id="rId33"/>
    <p:sldId id="826" r:id="rId34"/>
    <p:sldId id="827" r:id="rId35"/>
    <p:sldId id="693" r:id="rId36"/>
    <p:sldId id="714" r:id="rId37"/>
    <p:sldId id="672" r:id="rId38"/>
    <p:sldId id="549" r:id="rId39"/>
    <p:sldId id="814" r:id="rId40"/>
    <p:sldId id="815" r:id="rId41"/>
    <p:sldId id="817" r:id="rId42"/>
    <p:sldId id="818" r:id="rId43"/>
    <p:sldId id="674" r:id="rId44"/>
    <p:sldId id="816" r:id="rId45"/>
    <p:sldId id="819" r:id="rId46"/>
    <p:sldId id="709" r:id="rId47"/>
    <p:sldId id="261" r:id="rId48"/>
    <p:sldId id="822" r:id="rId49"/>
    <p:sldId id="268" r:id="rId50"/>
    <p:sldId id="266" r:id="rId51"/>
    <p:sldId id="274" r:id="rId52"/>
    <p:sldId id="688" r:id="rId53"/>
    <p:sldId id="680" r:id="rId54"/>
    <p:sldId id="681" r:id="rId55"/>
    <p:sldId id="682" r:id="rId56"/>
    <p:sldId id="683" r:id="rId57"/>
    <p:sldId id="686" r:id="rId58"/>
    <p:sldId id="685" r:id="rId59"/>
    <p:sldId id="689" r:id="rId60"/>
    <p:sldId id="690" r:id="rId61"/>
    <p:sldId id="635" r:id="rId62"/>
    <p:sldId id="676" r:id="rId63"/>
    <p:sldId id="673" r:id="rId64"/>
    <p:sldId id="675" r:id="rId65"/>
    <p:sldId id="666" r:id="rId66"/>
    <p:sldId id="667" r:id="rId67"/>
    <p:sldId id="668" r:id="rId68"/>
    <p:sldId id="756" r:id="rId69"/>
    <p:sldId id="829" r:id="rId70"/>
    <p:sldId id="833" r:id="rId71"/>
    <p:sldId id="830" r:id="rId72"/>
    <p:sldId id="832" r:id="rId73"/>
    <p:sldId id="796" r:id="rId74"/>
    <p:sldId id="382" r:id="rId75"/>
    <p:sldId id="797" r:id="rId76"/>
    <p:sldId id="798" r:id="rId77"/>
    <p:sldId id="837" r:id="rId78"/>
    <p:sldId id="799" r:id="rId79"/>
    <p:sldId id="800" r:id="rId80"/>
    <p:sldId id="801" r:id="rId81"/>
    <p:sldId id="802" r:id="rId82"/>
    <p:sldId id="803" r:id="rId83"/>
    <p:sldId id="804" r:id="rId84"/>
  </p:sldIdLst>
  <p:sldSz cx="9144000" cy="6858000" type="screen4x3"/>
  <p:notesSz cx="7010400" cy="92964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a:srgbClr val="33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11" autoAdjust="0"/>
    <p:restoredTop sz="94533" autoAdjust="0"/>
  </p:normalViewPr>
  <p:slideViewPr>
    <p:cSldViewPr>
      <p:cViewPr varScale="1">
        <p:scale>
          <a:sx n="70" d="100"/>
          <a:sy n="70" d="100"/>
        </p:scale>
        <p:origin x="1476" y="66"/>
      </p:cViewPr>
      <p:guideLst>
        <p:guide orient="horz" pos="2160"/>
        <p:guide pos="2880"/>
      </p:guideLst>
    </p:cSldViewPr>
  </p:slideViewPr>
  <p:outlineViewPr>
    <p:cViewPr>
      <p:scale>
        <a:sx n="33" d="100"/>
        <a:sy n="33" d="100"/>
      </p:scale>
      <p:origin x="0" y="-143904"/>
    </p:cViewPr>
  </p:outlineViewPr>
  <p:notesTextViewPr>
    <p:cViewPr>
      <p:scale>
        <a:sx n="100" d="100"/>
        <a:sy n="100" d="100"/>
      </p:scale>
      <p:origin x="0" y="0"/>
    </p:cViewPr>
  </p:notesTextViewPr>
  <p:sorterViewPr>
    <p:cViewPr>
      <p:scale>
        <a:sx n="170" d="100"/>
        <a:sy n="170" d="100"/>
      </p:scale>
      <p:origin x="0" y="-38448"/>
    </p:cViewPr>
  </p:sorterViewPr>
  <p:notesViewPr>
    <p:cSldViewPr>
      <p:cViewPr varScale="1">
        <p:scale>
          <a:sx n="80" d="100"/>
          <a:sy n="80" d="100"/>
        </p:scale>
        <p:origin x="-2022" y="-102"/>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 Target="slides/slide5.xml"/><Relationship Id="rId26" Type="http://schemas.openxmlformats.org/officeDocument/2006/relationships/slide" Target="slides/slide13.xml"/><Relationship Id="rId39" Type="http://schemas.openxmlformats.org/officeDocument/2006/relationships/slide" Target="slides/slide26.xml"/><Relationship Id="rId21" Type="http://schemas.openxmlformats.org/officeDocument/2006/relationships/slide" Target="slides/slide8.xml"/><Relationship Id="rId34" Type="http://schemas.openxmlformats.org/officeDocument/2006/relationships/slide" Target="slides/slide21.xml"/><Relationship Id="rId42" Type="http://schemas.openxmlformats.org/officeDocument/2006/relationships/slide" Target="slides/slide29.xml"/><Relationship Id="rId47" Type="http://schemas.openxmlformats.org/officeDocument/2006/relationships/slide" Target="slides/slide34.xml"/><Relationship Id="rId50" Type="http://schemas.openxmlformats.org/officeDocument/2006/relationships/slide" Target="slides/slide37.xml"/><Relationship Id="rId55" Type="http://schemas.openxmlformats.org/officeDocument/2006/relationships/slide" Target="slides/slide42.xml"/><Relationship Id="rId63" Type="http://schemas.openxmlformats.org/officeDocument/2006/relationships/slide" Target="slides/slide50.xml"/><Relationship Id="rId68" Type="http://schemas.openxmlformats.org/officeDocument/2006/relationships/slide" Target="slides/slide55.xml"/><Relationship Id="rId76" Type="http://schemas.openxmlformats.org/officeDocument/2006/relationships/slide" Target="slides/slide63.xml"/><Relationship Id="rId84" Type="http://schemas.openxmlformats.org/officeDocument/2006/relationships/slide" Target="slides/slide71.xml"/><Relationship Id="rId89" Type="http://schemas.openxmlformats.org/officeDocument/2006/relationships/viewProps" Target="viewProps.xml"/><Relationship Id="rId7" Type="http://schemas.openxmlformats.org/officeDocument/2006/relationships/slideMaster" Target="slideMasters/slideMaster7.xml"/><Relationship Id="rId71" Type="http://schemas.openxmlformats.org/officeDocument/2006/relationships/slide" Target="slides/slide58.xml"/><Relationship Id="rId2" Type="http://schemas.openxmlformats.org/officeDocument/2006/relationships/slideMaster" Target="slideMasters/slideMaster2.xml"/><Relationship Id="rId16" Type="http://schemas.openxmlformats.org/officeDocument/2006/relationships/slide" Target="slides/slide3.xml"/><Relationship Id="rId29" Type="http://schemas.openxmlformats.org/officeDocument/2006/relationships/slide" Target="slides/slide16.xml"/><Relationship Id="rId11" Type="http://schemas.openxmlformats.org/officeDocument/2006/relationships/slideMaster" Target="slideMasters/slideMaster11.xml"/><Relationship Id="rId24" Type="http://schemas.openxmlformats.org/officeDocument/2006/relationships/slide" Target="slides/slide11.xml"/><Relationship Id="rId32" Type="http://schemas.openxmlformats.org/officeDocument/2006/relationships/slide" Target="slides/slide19.xml"/><Relationship Id="rId37" Type="http://schemas.openxmlformats.org/officeDocument/2006/relationships/slide" Target="slides/slide24.xml"/><Relationship Id="rId40" Type="http://schemas.openxmlformats.org/officeDocument/2006/relationships/slide" Target="slides/slide27.xml"/><Relationship Id="rId45" Type="http://schemas.openxmlformats.org/officeDocument/2006/relationships/slide" Target="slides/slide32.xml"/><Relationship Id="rId53" Type="http://schemas.openxmlformats.org/officeDocument/2006/relationships/slide" Target="slides/slide40.xml"/><Relationship Id="rId58" Type="http://schemas.openxmlformats.org/officeDocument/2006/relationships/slide" Target="slides/slide45.xml"/><Relationship Id="rId66" Type="http://schemas.openxmlformats.org/officeDocument/2006/relationships/slide" Target="slides/slide53.xml"/><Relationship Id="rId74" Type="http://schemas.openxmlformats.org/officeDocument/2006/relationships/slide" Target="slides/slide61.xml"/><Relationship Id="rId79" Type="http://schemas.openxmlformats.org/officeDocument/2006/relationships/slide" Target="slides/slide66.xml"/><Relationship Id="rId87" Type="http://schemas.openxmlformats.org/officeDocument/2006/relationships/commentAuthors" Target="commentAuthors.xml"/><Relationship Id="rId5" Type="http://schemas.openxmlformats.org/officeDocument/2006/relationships/slideMaster" Target="slideMasters/slideMaster5.xml"/><Relationship Id="rId61" Type="http://schemas.openxmlformats.org/officeDocument/2006/relationships/slide" Target="slides/slide48.xml"/><Relationship Id="rId82" Type="http://schemas.openxmlformats.org/officeDocument/2006/relationships/slide" Target="slides/slide69.xml"/><Relationship Id="rId90" Type="http://schemas.openxmlformats.org/officeDocument/2006/relationships/theme" Target="theme/theme1.xml"/><Relationship Id="rId19" Type="http://schemas.openxmlformats.org/officeDocument/2006/relationships/slide" Target="slides/slide6.xml"/><Relationship Id="rId14" Type="http://schemas.openxmlformats.org/officeDocument/2006/relationships/slide" Target="slides/slide1.xml"/><Relationship Id="rId22" Type="http://schemas.openxmlformats.org/officeDocument/2006/relationships/slide" Target="slides/slide9.xml"/><Relationship Id="rId27" Type="http://schemas.openxmlformats.org/officeDocument/2006/relationships/slide" Target="slides/slide14.xml"/><Relationship Id="rId30" Type="http://schemas.openxmlformats.org/officeDocument/2006/relationships/slide" Target="slides/slide17.xml"/><Relationship Id="rId35" Type="http://schemas.openxmlformats.org/officeDocument/2006/relationships/slide" Target="slides/slide22.xml"/><Relationship Id="rId43" Type="http://schemas.openxmlformats.org/officeDocument/2006/relationships/slide" Target="slides/slide30.xml"/><Relationship Id="rId48" Type="http://schemas.openxmlformats.org/officeDocument/2006/relationships/slide" Target="slides/slide35.xml"/><Relationship Id="rId56" Type="http://schemas.openxmlformats.org/officeDocument/2006/relationships/slide" Target="slides/slide43.xml"/><Relationship Id="rId64" Type="http://schemas.openxmlformats.org/officeDocument/2006/relationships/slide" Target="slides/slide51.xml"/><Relationship Id="rId69" Type="http://schemas.openxmlformats.org/officeDocument/2006/relationships/slide" Target="slides/slide56.xml"/><Relationship Id="rId77" Type="http://schemas.openxmlformats.org/officeDocument/2006/relationships/slide" Target="slides/slide64.xml"/><Relationship Id="rId8" Type="http://schemas.openxmlformats.org/officeDocument/2006/relationships/slideMaster" Target="slideMasters/slideMaster8.xml"/><Relationship Id="rId51" Type="http://schemas.openxmlformats.org/officeDocument/2006/relationships/slide" Target="slides/slide38.xml"/><Relationship Id="rId72" Type="http://schemas.openxmlformats.org/officeDocument/2006/relationships/slide" Target="slides/slide59.xml"/><Relationship Id="rId80" Type="http://schemas.openxmlformats.org/officeDocument/2006/relationships/slide" Target="slides/slide67.xml"/><Relationship Id="rId85" Type="http://schemas.openxmlformats.org/officeDocument/2006/relationships/notesMaster" Target="notesMasters/notesMaster1.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 Target="slides/slide4.xml"/><Relationship Id="rId25" Type="http://schemas.openxmlformats.org/officeDocument/2006/relationships/slide" Target="slides/slide12.xml"/><Relationship Id="rId33" Type="http://schemas.openxmlformats.org/officeDocument/2006/relationships/slide" Target="slides/slide20.xml"/><Relationship Id="rId38" Type="http://schemas.openxmlformats.org/officeDocument/2006/relationships/slide" Target="slides/slide25.xml"/><Relationship Id="rId46" Type="http://schemas.openxmlformats.org/officeDocument/2006/relationships/slide" Target="slides/slide33.xml"/><Relationship Id="rId59" Type="http://schemas.openxmlformats.org/officeDocument/2006/relationships/slide" Target="slides/slide46.xml"/><Relationship Id="rId67" Type="http://schemas.openxmlformats.org/officeDocument/2006/relationships/slide" Target="slides/slide54.xml"/><Relationship Id="rId20" Type="http://schemas.openxmlformats.org/officeDocument/2006/relationships/slide" Target="slides/slide7.xml"/><Relationship Id="rId41" Type="http://schemas.openxmlformats.org/officeDocument/2006/relationships/slide" Target="slides/slide28.xml"/><Relationship Id="rId54" Type="http://schemas.openxmlformats.org/officeDocument/2006/relationships/slide" Target="slides/slide41.xml"/><Relationship Id="rId62" Type="http://schemas.openxmlformats.org/officeDocument/2006/relationships/slide" Target="slides/slide49.xml"/><Relationship Id="rId70" Type="http://schemas.openxmlformats.org/officeDocument/2006/relationships/slide" Target="slides/slide57.xml"/><Relationship Id="rId75" Type="http://schemas.openxmlformats.org/officeDocument/2006/relationships/slide" Target="slides/slide62.xml"/><Relationship Id="rId83" Type="http://schemas.openxmlformats.org/officeDocument/2006/relationships/slide" Target="slides/slide70.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2.xml"/><Relationship Id="rId23" Type="http://schemas.openxmlformats.org/officeDocument/2006/relationships/slide" Target="slides/slide10.xml"/><Relationship Id="rId28" Type="http://schemas.openxmlformats.org/officeDocument/2006/relationships/slide" Target="slides/slide15.xml"/><Relationship Id="rId36" Type="http://schemas.openxmlformats.org/officeDocument/2006/relationships/slide" Target="slides/slide23.xml"/><Relationship Id="rId49" Type="http://schemas.openxmlformats.org/officeDocument/2006/relationships/slide" Target="slides/slide36.xml"/><Relationship Id="rId57" Type="http://schemas.openxmlformats.org/officeDocument/2006/relationships/slide" Target="slides/slide44.xml"/><Relationship Id="rId10" Type="http://schemas.openxmlformats.org/officeDocument/2006/relationships/slideMaster" Target="slideMasters/slideMaster10.xml"/><Relationship Id="rId31" Type="http://schemas.openxmlformats.org/officeDocument/2006/relationships/slide" Target="slides/slide18.xml"/><Relationship Id="rId44" Type="http://schemas.openxmlformats.org/officeDocument/2006/relationships/slide" Target="slides/slide31.xml"/><Relationship Id="rId52" Type="http://schemas.openxmlformats.org/officeDocument/2006/relationships/slide" Target="slides/slide39.xml"/><Relationship Id="rId60" Type="http://schemas.openxmlformats.org/officeDocument/2006/relationships/slide" Target="slides/slide47.xml"/><Relationship Id="rId65" Type="http://schemas.openxmlformats.org/officeDocument/2006/relationships/slide" Target="slides/slide52.xml"/><Relationship Id="rId73" Type="http://schemas.openxmlformats.org/officeDocument/2006/relationships/slide" Target="slides/slide60.xml"/><Relationship Id="rId78" Type="http://schemas.openxmlformats.org/officeDocument/2006/relationships/slide" Target="slides/slide65.xml"/><Relationship Id="rId81" Type="http://schemas.openxmlformats.org/officeDocument/2006/relationships/slide" Target="slides/slide68.xml"/><Relationship Id="rId86"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Master" Target="slideMasters/slideMaster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311899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3FB56F1-60F1-488B-A081-8D7FD241E705}" type="slidenum">
              <a:rPr lang="en-GB" smtClean="0"/>
              <a:pPr/>
              <a:t>23</a:t>
            </a:fld>
            <a:endParaRPr lang="en-GB" dirty="0"/>
          </a:p>
        </p:txBody>
      </p:sp>
    </p:spTree>
    <p:extLst>
      <p:ext uri="{BB962C8B-B14F-4D97-AF65-F5344CB8AC3E}">
        <p14:creationId xmlns:p14="http://schemas.microsoft.com/office/powerpoint/2010/main" val="41177192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5D179688-7F9B-411C-9D06-00C1655A9A23}" type="slidenum">
              <a:rPr lang="en-GB" smtClean="0"/>
              <a:pPr>
                <a:defRPr/>
              </a:pPr>
              <a:t>26</a:t>
            </a:fld>
            <a:endParaRPr lang="en-GB"/>
          </a:p>
        </p:txBody>
      </p:sp>
    </p:spTree>
    <p:extLst>
      <p:ext uri="{BB962C8B-B14F-4D97-AF65-F5344CB8AC3E}">
        <p14:creationId xmlns:p14="http://schemas.microsoft.com/office/powerpoint/2010/main" val="22703315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a:p>
        </p:txBody>
      </p:sp>
      <p:sp>
        <p:nvSpPr>
          <p:cNvPr id="83972" name="Slide Number Placeholder 3"/>
          <p:cNvSpPr>
            <a:spLocks noGrp="1"/>
          </p:cNvSpPr>
          <p:nvPr>
            <p:ph type="sldNum" sz="quarter" idx="5"/>
          </p:nvPr>
        </p:nvSpPr>
        <p:spPr>
          <a:noFill/>
        </p:spPr>
        <p:txBody>
          <a:bodyPr/>
          <a:lstStyle/>
          <a:p>
            <a:fld id="{C1A6F607-7343-4EDF-B7A5-0C6E64E7190B}" type="slidenum">
              <a:rPr lang="en-US" smtClean="0"/>
              <a:pPr/>
              <a:t>49</a:t>
            </a:fld>
            <a:endParaRPr lang="en-US"/>
          </a:p>
        </p:txBody>
      </p:sp>
    </p:spTree>
    <p:extLst>
      <p:ext uri="{BB962C8B-B14F-4D97-AF65-F5344CB8AC3E}">
        <p14:creationId xmlns:p14="http://schemas.microsoft.com/office/powerpoint/2010/main" val="29277898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endParaRPr lang="en-US"/>
          </a:p>
        </p:txBody>
      </p:sp>
      <p:sp>
        <p:nvSpPr>
          <p:cNvPr id="56324" name="Slide Number Placeholder 3"/>
          <p:cNvSpPr>
            <a:spLocks noGrp="1"/>
          </p:cNvSpPr>
          <p:nvPr>
            <p:ph type="sldNum" sz="quarter" idx="5"/>
          </p:nvPr>
        </p:nvSpPr>
        <p:spPr>
          <a:noFill/>
        </p:spPr>
        <p:txBody>
          <a:bodyPr/>
          <a:lstStyle/>
          <a:p>
            <a:fld id="{612FB99C-F638-443F-A635-6DA97A7256E7}" type="slidenum">
              <a:rPr lang="en-US" smtClean="0"/>
              <a:pPr/>
              <a:t>56</a:t>
            </a:fld>
            <a:endParaRPr lang="en-US"/>
          </a:p>
        </p:txBody>
      </p:sp>
    </p:spTree>
    <p:extLst>
      <p:ext uri="{BB962C8B-B14F-4D97-AF65-F5344CB8AC3E}">
        <p14:creationId xmlns:p14="http://schemas.microsoft.com/office/powerpoint/2010/main" val="14506186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A7EB679-7535-4499-998C-2E4C9FDB76DD}"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62</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30170309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defTabSz="931774" fontAlgn="auto">
              <a:spcBef>
                <a:spcPts val="0"/>
              </a:spcBef>
              <a:spcAft>
                <a:spcPts val="0"/>
              </a:spcAft>
              <a:defRPr/>
            </a:pPr>
            <a:fld id="{8A7EB679-7535-4499-998C-2E4C9FDB76DD}" type="slidenum">
              <a:rPr lang="en-US" sz="1800" kern="0">
                <a:solidFill>
                  <a:srgbClr val="000000"/>
                </a:solidFill>
              </a:rPr>
              <a:pPr defTabSz="931774" fontAlgn="auto">
                <a:spcBef>
                  <a:spcPts val="0"/>
                </a:spcBef>
                <a:spcAft>
                  <a:spcPts val="0"/>
                </a:spcAft>
                <a:defRPr/>
              </a:pPr>
              <a:t>63</a:t>
            </a:fld>
            <a:endParaRPr lang="en-US" sz="1800" kern="0">
              <a:solidFill>
                <a:srgbClr val="000000"/>
              </a:solidFill>
            </a:endParaRPr>
          </a:p>
        </p:txBody>
      </p:sp>
    </p:spTree>
    <p:extLst>
      <p:ext uri="{BB962C8B-B14F-4D97-AF65-F5344CB8AC3E}">
        <p14:creationId xmlns:p14="http://schemas.microsoft.com/office/powerpoint/2010/main" val="33381747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a:p>
        </p:txBody>
      </p:sp>
      <p:sp>
        <p:nvSpPr>
          <p:cNvPr id="60420" name="Slide Number Placeholder 3"/>
          <p:cNvSpPr>
            <a:spLocks noGrp="1"/>
          </p:cNvSpPr>
          <p:nvPr>
            <p:ph type="sldNum" sz="quarter" idx="5"/>
          </p:nvPr>
        </p:nvSpPr>
        <p:spPr>
          <a:noFill/>
        </p:spPr>
        <p:txBody>
          <a:bodyPr/>
          <a:lstStyle/>
          <a:p>
            <a:fld id="{CC224363-394E-4029-8BA0-C5384BB31DD7}" type="slidenum">
              <a:rPr lang="en-GB" smtClean="0">
                <a:solidFill>
                  <a:srgbClr val="000000"/>
                </a:solidFill>
              </a:rPr>
              <a:pPr/>
              <a:t>5</a:t>
            </a:fld>
            <a:endParaRPr lang="en-GB">
              <a:solidFill>
                <a:srgbClr val="000000"/>
              </a:solidFill>
            </a:endParaRPr>
          </a:p>
        </p:txBody>
      </p:sp>
    </p:spTree>
    <p:extLst>
      <p:ext uri="{BB962C8B-B14F-4D97-AF65-F5344CB8AC3E}">
        <p14:creationId xmlns:p14="http://schemas.microsoft.com/office/powerpoint/2010/main" val="5286468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9</a:t>
            </a:fld>
            <a:endParaRPr lang="en-US" dirty="0"/>
          </a:p>
        </p:txBody>
      </p:sp>
    </p:spTree>
    <p:extLst>
      <p:ext uri="{BB962C8B-B14F-4D97-AF65-F5344CB8AC3E}">
        <p14:creationId xmlns:p14="http://schemas.microsoft.com/office/powerpoint/2010/main" val="24374724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10</a:t>
            </a:fld>
            <a:endParaRPr lang="en-US" dirty="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13161719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2750034B-FA1B-4989-9657-9088CB755A55}" type="slidenum">
              <a:rPr lang="en-GB" smtClean="0"/>
              <a:pPr>
                <a:defRPr/>
              </a:pPr>
              <a:t>12</a:t>
            </a:fld>
            <a:endParaRPr lang="en-GB"/>
          </a:p>
        </p:txBody>
      </p:sp>
    </p:spTree>
    <p:extLst>
      <p:ext uri="{BB962C8B-B14F-4D97-AF65-F5344CB8AC3E}">
        <p14:creationId xmlns:p14="http://schemas.microsoft.com/office/powerpoint/2010/main" val="27597306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1B4A8355-6CED-46FA-95B5-811F1F72AC4C}" type="slidenum">
              <a:rPr lang="en-US" smtClean="0"/>
              <a:pPr/>
              <a:t>13</a:t>
            </a:fld>
            <a:endParaRPr lang="en-US"/>
          </a:p>
        </p:txBody>
      </p:sp>
      <p:sp>
        <p:nvSpPr>
          <p:cNvPr id="60419" name="Slide Image Placeholder 1"/>
          <p:cNvSpPr>
            <a:spLocks noGrp="1" noRot="1" noChangeAspect="1" noTextEdit="1"/>
          </p:cNvSpPr>
          <p:nvPr>
            <p:ph type="sldImg"/>
          </p:nvPr>
        </p:nvSpPr>
        <p:spPr>
          <a:ln/>
        </p:spPr>
      </p:sp>
      <p:sp>
        <p:nvSpPr>
          <p:cNvPr id="60420" name="Notes Placeholder 2"/>
          <p:cNvSpPr>
            <a:spLocks noGrp="1"/>
          </p:cNvSpPr>
          <p:nvPr>
            <p:ph type="body" idx="1"/>
          </p:nvPr>
        </p:nvSpPr>
        <p:spPr>
          <a:noFill/>
          <a:ln/>
        </p:spPr>
        <p:txBody>
          <a:bodyPr/>
          <a:lstStyle/>
          <a:p>
            <a:endParaRPr lang="en-US"/>
          </a:p>
        </p:txBody>
      </p:sp>
      <p:sp>
        <p:nvSpPr>
          <p:cNvPr id="60421" name="Slide Number Placeholder 3"/>
          <p:cNvSpPr txBox="1">
            <a:spLocks noGrp="1"/>
          </p:cNvSpPr>
          <p:nvPr/>
        </p:nvSpPr>
        <p:spPr bwMode="auto">
          <a:xfrm>
            <a:off x="4059181" y="8977133"/>
            <a:ext cx="3105348" cy="472567"/>
          </a:xfrm>
          <a:prstGeom prst="rect">
            <a:avLst/>
          </a:prstGeom>
          <a:noFill/>
          <a:ln w="9525">
            <a:noFill/>
            <a:miter lim="800000"/>
            <a:headEnd/>
            <a:tailEnd/>
          </a:ln>
        </p:spPr>
        <p:txBody>
          <a:bodyPr lIns="94947" tIns="47474" rIns="94947" bIns="47474" anchor="b"/>
          <a:lstStyle/>
          <a:p>
            <a:pPr algn="r"/>
            <a:fld id="{797A5476-295C-4F37-9D9E-889D798F1D04}" type="slidenum">
              <a:rPr lang="en-US" sz="1200"/>
              <a:pPr algn="r"/>
              <a:t>13</a:t>
            </a:fld>
            <a:endParaRPr lang="en-US" sz="1200"/>
          </a:p>
        </p:txBody>
      </p:sp>
    </p:spTree>
    <p:extLst>
      <p:ext uri="{BB962C8B-B14F-4D97-AF65-F5344CB8AC3E}">
        <p14:creationId xmlns:p14="http://schemas.microsoft.com/office/powerpoint/2010/main" val="32655304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dirty="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15</a:t>
            </a:fld>
            <a:endParaRPr lang="en-US" dirty="0"/>
          </a:p>
        </p:txBody>
      </p:sp>
    </p:spTree>
    <p:extLst>
      <p:ext uri="{BB962C8B-B14F-4D97-AF65-F5344CB8AC3E}">
        <p14:creationId xmlns:p14="http://schemas.microsoft.com/office/powerpoint/2010/main" val="39582501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dirty="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16</a:t>
            </a:fld>
            <a:endParaRPr lang="en-US" dirty="0"/>
          </a:p>
        </p:txBody>
      </p:sp>
    </p:spTree>
    <p:extLst>
      <p:ext uri="{BB962C8B-B14F-4D97-AF65-F5344CB8AC3E}">
        <p14:creationId xmlns:p14="http://schemas.microsoft.com/office/powerpoint/2010/main" val="19810180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18</a:t>
            </a:fld>
            <a:endParaRPr lang="en-US" dirty="0"/>
          </a:p>
        </p:txBody>
      </p:sp>
    </p:spTree>
    <p:extLst>
      <p:ext uri="{BB962C8B-B14F-4D97-AF65-F5344CB8AC3E}">
        <p14:creationId xmlns:p14="http://schemas.microsoft.com/office/powerpoint/2010/main" val="42794166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27/02/2019</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27/02/2019</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27/02/2019</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A8C16814-CFB7-4205-9B00-D7AA0B4F04E1}"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27/02/2019</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74F4153-C958-45CA-9101-9DAC497976E3}"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563145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27/02/2019</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6518164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27/02/2019</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078159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27/02/2019</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7027521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27/02/2019</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2255494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27/02/2019</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8599201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27/02/2019</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638877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27/02/2019</a:t>
            </a:fld>
            <a:endParaRPr lang="en-GB"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27/02/2019</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7699392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27/02/2019</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4580432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showMasterPhAnim="0"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400">
                <a:solidFill>
                  <a:srgbClr val="FF0000"/>
                </a:solidFill>
              </a:defRPr>
            </a:lvl1p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44338621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27/02/2019</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27/02/2019</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27/02/2019</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27/02/2019</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27/02/2019</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27/02/2019</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27/02/2019</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19.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20.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21.xml"/></Relationships>
</file>

<file path=ppt/slideMasters/_rels/slideMaster13.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13.xml"/><Relationship Id="rId1" Type="http://schemas.openxmlformats.org/officeDocument/2006/relationships/slideLayout" Target="../slideLayouts/slideLayout22.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3.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4.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5.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16.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17.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27/02/2019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27/02/2019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1250285590"/>
      </p:ext>
    </p:extLst>
  </p:cSld>
  <p:clrMap bg1="lt1" tx1="dk1" bg2="lt2" tx2="dk2" accent1="accent1" accent2="accent2" accent3="accent3" accent4="accent4" accent5="accent5" accent6="accent6" hlink="hlink" folHlink="folHlink"/>
  <p:sldLayoutIdLst>
    <p:sldLayoutId id="2147483822"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27/02/2019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2740372625"/>
      </p:ext>
    </p:extLst>
  </p:cSld>
  <p:clrMap bg1="lt1" tx1="dk1" bg2="lt2" tx2="dk2" accent1="accent1" accent2="accent2" accent3="accent3" accent4="accent4" accent5="accent5" accent6="accent6" hlink="hlink" folHlink="folHlink"/>
  <p:sldLayoutIdLst>
    <p:sldLayoutId id="2147483824"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27/02/2019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117246278"/>
      </p:ext>
    </p:extLst>
  </p:cSld>
  <p:clrMap bg1="lt1" tx1="dk1" bg2="lt2" tx2="dk2" accent1="accent1" accent2="accent2" accent3="accent3" accent4="accent4" accent5="accent5" accent6="accent6" hlink="hlink" folHlink="folHlink"/>
  <p:sldLayoutIdLst>
    <p:sldLayoutId id="2147483826"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Oval 4">
            <a:hlinkClick r:id="rId3"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endParaRPr>
          </a:p>
        </p:txBody>
      </p:sp>
      <p:sp>
        <p:nvSpPr>
          <p:cNvPr id="12" name="TextBox 11"/>
          <p:cNvSpPr txBox="1"/>
          <p:nvPr/>
        </p:nvSpPr>
        <p:spPr>
          <a:xfrm>
            <a:off x="3500444" y="6550037"/>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http://phil-race.co.uk</a:t>
            </a:r>
          </a:p>
        </p:txBody>
      </p:sp>
      <p:sp>
        <p:nvSpPr>
          <p:cNvPr id="13" name="AutoShape 38">
            <a:hlinkClick r:id="rId4" action="ppaction://hlinkpres?slideindex=1&amp;slidetitle=" highlightClick="1"/>
          </p:cNvPr>
          <p:cNvSpPr>
            <a:spLocks noChangeArrowheads="1"/>
          </p:cNvSpPr>
          <p:nvPr/>
        </p:nvSpPr>
        <p:spPr bwMode="auto">
          <a:xfrm>
            <a:off x="685801"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5" action="ppaction://hlinkpres?slideindex=1&amp;slidetitle=" highlightClick="1"/>
          </p:cNvPr>
          <p:cNvSpPr>
            <a:spLocks noChangeArrowheads="1"/>
          </p:cNvSpPr>
          <p:nvPr/>
        </p:nvSpPr>
        <p:spPr bwMode="auto">
          <a:xfrm>
            <a:off x="8001001"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6" action="ppaction://hlinkpres?slideindex=1&amp;slidetitle=" highlightClick="1"/>
          </p:cNvPr>
          <p:cNvSpPr>
            <a:spLocks noChangeArrowheads="1"/>
          </p:cNvSpPr>
          <p:nvPr/>
        </p:nvSpPr>
        <p:spPr bwMode="auto">
          <a:xfrm>
            <a:off x="8101019"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3" action="ppaction://hlinkpres?slideindex=1&amp;slidetitle=" highlightClick="1"/>
          </p:cNvPr>
          <p:cNvSpPr>
            <a:spLocks noChangeArrowheads="1"/>
          </p:cNvSpPr>
          <p:nvPr/>
        </p:nvSpPr>
        <p:spPr bwMode="auto">
          <a:xfrm>
            <a:off x="8101019" y="5815025"/>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extLst>
      <p:ext uri="{BB962C8B-B14F-4D97-AF65-F5344CB8AC3E}">
        <p14:creationId xmlns:p14="http://schemas.microsoft.com/office/powerpoint/2010/main" val="802392282"/>
      </p:ext>
    </p:extLst>
  </p:cSld>
  <p:clrMap bg1="lt1" tx1="dk1" bg2="lt2" tx2="dk2" accent1="accent1" accent2="accent2" accent3="accent3" accent4="accent4" accent5="accent5" accent6="accent6" hlink="hlink" folHlink="folHlink"/>
  <p:sldLayoutIdLst>
    <p:sldLayoutId id="2147483828" r:id="rId1"/>
  </p:sldLayoutIdLst>
  <p:transition/>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F551D434-A24C-44BD-8275-B34813C3838A}" type="datetimeFigureOut">
              <a:rPr lang="en-GB" smtClean="0">
                <a:solidFill>
                  <a:prstClr val="black">
                    <a:tint val="75000"/>
                  </a:prstClr>
                </a:solidFill>
                <a:latin typeface="Calibri"/>
              </a:rPr>
              <a:pPr fontAlgn="auto">
                <a:spcBef>
                  <a:spcPts val="0"/>
                </a:spcBef>
                <a:spcAft>
                  <a:spcPts val="0"/>
                </a:spcAft>
              </a:pPr>
              <a:t>27/02/2019</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0D68250A-A216-4130-B0FB-C51F576BA778}" type="slidenum">
              <a:rPr lang="en-GB" smtClean="0">
                <a:solidFill>
                  <a:prstClr val="black">
                    <a:tint val="75000"/>
                  </a:prstClr>
                </a:solidFill>
                <a:latin typeface="Calibri"/>
              </a:rPr>
              <a:pPr fontAlgn="auto">
                <a:spcBef>
                  <a:spcPts val="0"/>
                </a:spcBef>
                <a:spcAft>
                  <a:spcPts val="0"/>
                </a:spcAft>
              </a:pPr>
              <a:t>‹#›</a:t>
            </a:fld>
            <a:endParaRPr lang="en-GB">
              <a:solidFill>
                <a:prstClr val="black">
                  <a:tint val="75000"/>
                </a:prstClr>
              </a:solidFill>
              <a:latin typeface="Calibri"/>
            </a:endParaRP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C16814-CFB7-4205-9B00-D7AA0B4F04E1}" type="datetimeFigureOut">
              <a:rPr lang="en-GB" smtClean="0"/>
              <a:t>27/02/2019</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4F4153-C958-45CA-9101-9DAC497976E3}" type="slidenum">
              <a:rPr lang="en-GB" smtClean="0"/>
              <a:t>‹#›</a:t>
            </a:fld>
            <a:endParaRPr lang="en-GB"/>
          </a:p>
        </p:txBody>
      </p:sp>
    </p:spTree>
    <p:extLst>
      <p:ext uri="{BB962C8B-B14F-4D97-AF65-F5344CB8AC3E}">
        <p14:creationId xmlns:p14="http://schemas.microsoft.com/office/powerpoint/2010/main" val="3034697320"/>
      </p:ext>
    </p:extLst>
  </p:cSld>
  <p:clrMap bg1="lt1" tx1="dk1" bg2="lt2" tx2="dk2" accent1="accent1" accent2="accent2" accent3="accent3" accent4="accent4" accent5="accent5" accent6="accent6" hlink="hlink" folHlink="folHlink"/>
  <p:sldLayoutIdLst>
    <p:sldLayoutId id="214748381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27/02/2019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4105356220"/>
      </p:ext>
    </p:extLst>
  </p:cSld>
  <p:clrMap bg1="lt1" tx1="dk1" bg2="lt2" tx2="dk2" accent1="accent1" accent2="accent2" accent3="accent3" accent4="accent4" accent5="accent5" accent6="accent6" hlink="hlink" folHlink="folHlink"/>
  <p:sldLayoutIdLst>
    <p:sldLayoutId id="2147483812"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27/02/2019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22336025"/>
      </p:ext>
    </p:extLst>
  </p:cSld>
  <p:clrMap bg1="lt1" tx1="dk1" bg2="lt2" tx2="dk2" accent1="accent1" accent2="accent2" accent3="accent3" accent4="accent4" accent5="accent5" accent6="accent6" hlink="hlink" folHlink="folHlink"/>
  <p:sldLayoutIdLst>
    <p:sldLayoutId id="2147483814"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27/02/2019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3244806412"/>
      </p:ext>
    </p:extLst>
  </p:cSld>
  <p:clrMap bg1="lt1" tx1="dk1" bg2="lt2" tx2="dk2" accent1="accent1" accent2="accent2" accent3="accent3" accent4="accent4" accent5="accent5" accent6="accent6" hlink="hlink" folHlink="folHlink"/>
  <p:sldLayoutIdLst>
    <p:sldLayoutId id="2147483816"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27/02/2019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712205143"/>
      </p:ext>
    </p:extLst>
  </p:cSld>
  <p:clrMap bg1="lt1" tx1="dk1" bg2="lt2" tx2="dk2" accent1="accent1" accent2="accent2" accent3="accent3" accent4="accent4" accent5="accent5" accent6="accent6" hlink="hlink" folHlink="folHlink"/>
  <p:sldLayoutIdLst>
    <p:sldLayoutId id="2147483818"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27/02/2019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1598360777"/>
      </p:ext>
    </p:extLst>
  </p:cSld>
  <p:clrMap bg1="lt1" tx1="dk1" bg2="lt2" tx2="dk2" accent1="accent1" accent2="accent2" accent3="accent3" accent4="accent4" accent5="accent5" accent6="accent6" hlink="hlink" folHlink="folHlink"/>
  <p:sldLayoutIdLst>
    <p:sldLayoutId id="2147483820"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7.xml.rels><?xml version="1.0" encoding="UTF-8" standalone="yes"?>
<Relationships xmlns="http://schemas.openxmlformats.org/package/2006/relationships"><Relationship Id="rId2" Type="http://schemas.openxmlformats.org/officeDocument/2006/relationships/hyperlink" Target="http://www.tla.ed.ac.uk/interchange" TargetMode="External"/><Relationship Id="rId1" Type="http://schemas.openxmlformats.org/officeDocument/2006/relationships/slideLayout" Target="../slideLayouts/slideLayout1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9.xml.rels><?xml version="1.0" encoding="UTF-8" standalone="yes"?>
<Relationships xmlns="http://schemas.openxmlformats.org/package/2006/relationships"><Relationship Id="rId2" Type="http://schemas.openxmlformats.org/officeDocument/2006/relationships/hyperlink" Target="http://www.pass.brad.ac.uk/" TargetMode="Externa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www.jisc.ac.uk/whatwedo/programmes/usersandinnovation/soundsgood.aspx" TargetMode="External"/><Relationship Id="rId1" Type="http://schemas.openxmlformats.org/officeDocument/2006/relationships/slideLayout" Target="../slideLayouts/slideLayout20.xml"/></Relationships>
</file>

<file path=ppt/slides/_rels/slide71.xml.rels><?xml version="1.0" encoding="UTF-8" standalone="yes"?>
<Relationships xmlns="http://schemas.openxmlformats.org/package/2006/relationships"><Relationship Id="rId3" Type="http://schemas.openxmlformats.org/officeDocument/2006/relationships/hyperlink" Target="https://staff.napier.ac.uk/services/dlte/ENhance/Pages/ENhanceQuickGuides.aspx" TargetMode="External"/><Relationship Id="rId2" Type="http://schemas.openxmlformats.org/officeDocument/2006/relationships/hyperlink" Target="https://www.qaa.ac.uk/docs/qaa/quality-code/master's-degree-characteristics-statement.pdf?sfvrsn=6ca2f981_10" TargetMode="External"/><Relationship Id="rId1" Type="http://schemas.openxmlformats.org/officeDocument/2006/relationships/slideLayout" Target="../slideLayouts/slideLayout2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sz="4000" dirty="0"/>
              <a:t>Assessment as learning: designing better assessment and feedback to foster learning and engagement</a:t>
            </a:r>
            <a:br>
              <a:rPr lang="en-GB" sz="3200" dirty="0"/>
            </a:br>
            <a:endParaRPr lang="en-GB" sz="3200" dirty="0"/>
          </a:p>
        </p:txBody>
      </p:sp>
      <p:sp>
        <p:nvSpPr>
          <p:cNvPr id="3075" name="Rectangle 3"/>
          <p:cNvSpPr>
            <a:spLocks noGrp="1" noChangeArrowheads="1"/>
          </p:cNvSpPr>
          <p:nvPr>
            <p:ph type="subTitle" idx="1"/>
          </p:nvPr>
        </p:nvSpPr>
        <p:spPr>
          <a:xfrm>
            <a:off x="323528" y="3068960"/>
            <a:ext cx="6912768" cy="3288978"/>
          </a:xfrm>
        </p:spPr>
        <p:txBody>
          <a:bodyPr/>
          <a:lstStyle/>
          <a:p>
            <a:pPr algn="ctr" eaLnBrk="1" hangingPunct="1">
              <a:defRPr/>
            </a:pPr>
            <a:r>
              <a:rPr lang="en-GB" sz="3600" dirty="0"/>
              <a:t>University of Sunderland</a:t>
            </a:r>
          </a:p>
          <a:p>
            <a:pPr algn="ctr" eaLnBrk="1" hangingPunct="1">
              <a:defRPr/>
            </a:pPr>
            <a:r>
              <a:rPr lang="en-GB" sz="3600" dirty="0"/>
              <a:t>Learning and Teaching Academy</a:t>
            </a:r>
          </a:p>
          <a:p>
            <a:pPr algn="ctr" eaLnBrk="1" hangingPunct="1">
              <a:defRPr/>
            </a:pPr>
            <a:r>
              <a:rPr lang="en-GB" sz="2800" dirty="0"/>
              <a:t>Wednesday 27</a:t>
            </a:r>
            <a:r>
              <a:rPr lang="en-GB" sz="2800" baseline="30000" dirty="0"/>
              <a:t>th</a:t>
            </a:r>
            <a:r>
              <a:rPr lang="en-GB" sz="2800" dirty="0"/>
              <a:t> February 2019</a:t>
            </a:r>
          </a:p>
          <a:p>
            <a:pPr algn="ctr" eaLnBrk="1" hangingPunct="1">
              <a:defRPr/>
            </a:pPr>
            <a:r>
              <a:rPr lang="en-GB" sz="2400" dirty="0"/>
              <a:t>Sally Brown NTF, PFHEA, SFSEDA</a:t>
            </a:r>
            <a:endParaRPr lang="en-GB" sz="2400" b="1" dirty="0"/>
          </a:p>
          <a:p>
            <a:pPr algn="ctr" eaLnBrk="1" hangingPunct="1">
              <a:defRPr/>
            </a:pPr>
            <a:r>
              <a:rPr lang="en-GB" sz="2400" b="1" dirty="0"/>
              <a:t>@</a:t>
            </a:r>
            <a:r>
              <a:rPr lang="en-GB" sz="2400" b="1" dirty="0" err="1"/>
              <a:t>ProfSallyBrown</a:t>
            </a:r>
            <a:r>
              <a:rPr lang="en-GB" sz="2400" dirty="0"/>
              <a:t> 	</a:t>
            </a:r>
            <a:r>
              <a:rPr lang="en-GB" sz="2400" dirty="0">
                <a:hlinkClick r:id="rId3"/>
              </a:rPr>
              <a:t>http://sally-brown.net</a:t>
            </a:r>
            <a:r>
              <a:rPr lang="en-GB" sz="2400" dirty="0"/>
              <a:t> </a:t>
            </a:r>
          </a:p>
          <a:p>
            <a:pPr algn="ctr" eaLnBrk="1" hangingPunct="1">
              <a:defRPr/>
            </a:pPr>
            <a:endParaRPr lang="en-GB" sz="2000" b="1" dirty="0"/>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Formative and summative assessment</a:t>
            </a:r>
          </a:p>
        </p:txBody>
      </p:sp>
      <p:sp>
        <p:nvSpPr>
          <p:cNvPr id="17411" name="Rectangle 3"/>
          <p:cNvSpPr>
            <a:spLocks noGrp="1" noChangeArrowheads="1"/>
          </p:cNvSpPr>
          <p:nvPr>
            <p:ph type="body" idx="1"/>
          </p:nvPr>
        </p:nvSpPr>
        <p:spPr>
          <a:xfrm>
            <a:off x="468313" y="1916113"/>
            <a:ext cx="8229600" cy="4286250"/>
          </a:xfrm>
        </p:spPr>
        <p:txBody>
          <a:bodyPr/>
          <a:lstStyle/>
          <a:p>
            <a:r>
              <a:rPr lang="en-US" sz="2800" dirty="0"/>
              <a:t>Formative assessment is primarily concerned with feedback aimed at prompting improvement, is often continuous and usually involves words.</a:t>
            </a:r>
          </a:p>
          <a:p>
            <a:r>
              <a:rPr lang="en-US" sz="2800" dirty="0"/>
              <a:t>Summative assessment is concerned with making evaluative judgments, is often end point and involves numbers.</a:t>
            </a:r>
          </a:p>
          <a:p>
            <a:endParaRPr lang="en-GB" sz="2800" dirty="0"/>
          </a:p>
        </p:txBody>
      </p:sp>
    </p:spTree>
    <p:extLst>
      <p:ext uri="{BB962C8B-B14F-4D97-AF65-F5344CB8AC3E}">
        <p14:creationId xmlns:p14="http://schemas.microsoft.com/office/powerpoint/2010/main" val="30181982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02551" y="0"/>
            <a:ext cx="9487224" cy="7125511"/>
          </a:xfrm>
          <a:prstGeom prst="rect">
            <a:avLst/>
          </a:prstGeom>
        </p:spPr>
      </p:pic>
      <p:sp>
        <p:nvSpPr>
          <p:cNvPr id="7" name="Text Box 21">
            <a:extLst>
              <a:ext uri="{FF2B5EF4-FFF2-40B4-BE49-F238E27FC236}">
                <a16:creationId xmlns:a16="http://schemas.microsoft.com/office/drawing/2014/main" id="{3A8712D1-17CC-42D5-BCC3-CE0C97A6A646}"/>
              </a:ext>
            </a:extLst>
          </p:cNvPr>
          <p:cNvSpPr txBox="1">
            <a:spLocks noChangeArrowheads="1"/>
          </p:cNvSpPr>
          <p:nvPr/>
        </p:nvSpPr>
        <p:spPr bwMode="auto">
          <a:xfrm>
            <a:off x="6661583" y="122238"/>
            <a:ext cx="3325812"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GB" sz="2800" b="1" i="0" u="none" strike="noStrike" kern="1200" cap="none" spc="0" normalizeH="0" baseline="0" noProof="0" dirty="0">
                <a:ln>
                  <a:noFill/>
                </a:ln>
                <a:solidFill>
                  <a:srgbClr val="3366FF"/>
                </a:solidFill>
                <a:effectLst/>
                <a:uLnTx/>
                <a:uFillTx/>
                <a:latin typeface="Tahoma" charset="0"/>
                <a:ea typeface="+mn-ea"/>
                <a:cs typeface="+mn-cs"/>
              </a:rPr>
              <a:t>A4L the Northumbria model</a:t>
            </a:r>
            <a:endParaRPr kumimoji="0" lang="en-GB" sz="2400" b="0" i="0" u="none" strike="noStrike" kern="1200" cap="none" spc="0" normalizeH="0" baseline="0" noProof="0" dirty="0">
              <a:ln>
                <a:noFill/>
              </a:ln>
              <a:solidFill>
                <a:srgbClr val="3366FF"/>
              </a:solidFill>
              <a:effectLst/>
              <a:uLnTx/>
              <a:uFillTx/>
              <a:latin typeface="Tahoma" charset="0"/>
              <a:ea typeface="+mn-ea"/>
              <a:cs typeface="+mn-cs"/>
            </a:endParaRPr>
          </a:p>
        </p:txBody>
      </p:sp>
    </p:spTree>
    <p:extLst>
      <p:ext uri="{BB962C8B-B14F-4D97-AF65-F5344CB8AC3E}">
        <p14:creationId xmlns:p14="http://schemas.microsoft.com/office/powerpoint/2010/main" val="20039458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Using assessment </a:t>
            </a:r>
            <a:r>
              <a:rPr lang="en-GB" sz="3200" i="1" dirty="0"/>
              <a:t>for</a:t>
            </a:r>
            <a:r>
              <a:rPr lang="en-GB" sz="3200" dirty="0"/>
              <a:t> learning </a:t>
            </a:r>
            <a:br>
              <a:rPr lang="en-GB" sz="3200" dirty="0"/>
            </a:br>
            <a:r>
              <a:rPr lang="en-GB" sz="3200" dirty="0"/>
              <a:t>(Sambell et al, 2012)</a:t>
            </a:r>
          </a:p>
        </p:txBody>
      </p:sp>
      <p:sp>
        <p:nvSpPr>
          <p:cNvPr id="22531" name="Content Placeholder 2"/>
          <p:cNvSpPr>
            <a:spLocks noGrp="1"/>
          </p:cNvSpPr>
          <p:nvPr>
            <p:ph idx="1"/>
          </p:nvPr>
        </p:nvSpPr>
        <p:spPr/>
        <p:txBody>
          <a:bodyPr/>
          <a:lstStyle/>
          <a:p>
            <a:pPr eaLnBrk="1" hangingPunct="1"/>
            <a:r>
              <a:rPr lang="en-US" sz="2800" b="1" dirty="0"/>
              <a:t>Assessment that is meaningful to students can provide them with a framework for activity;</a:t>
            </a:r>
          </a:p>
          <a:p>
            <a:pPr eaLnBrk="1" hangingPunct="1"/>
            <a:r>
              <a:rPr lang="en-US" sz="2800" b="1" dirty="0"/>
              <a:t>“Students can escape bad teaching but they can’t escape bad assessment” (</a:t>
            </a:r>
            <a:r>
              <a:rPr lang="en-US" sz="2800" b="1" dirty="0" err="1"/>
              <a:t>Boud</a:t>
            </a:r>
            <a:r>
              <a:rPr lang="en-US" sz="2800" b="1" dirty="0"/>
              <a:t>, 1995);</a:t>
            </a:r>
          </a:p>
          <a:p>
            <a:pPr eaLnBrk="1" hangingPunct="1"/>
            <a:r>
              <a:rPr lang="en-US" sz="2800" b="1" dirty="0"/>
              <a:t>Where assessment is fully part of the learning process and integrated within it, the act of being assessed can help students to make sense of their learning;</a:t>
            </a:r>
          </a:p>
          <a:p>
            <a:pPr eaLnBrk="1" hangingPunct="1"/>
            <a:r>
              <a:rPr lang="en-GB" sz="2800" b="1" dirty="0"/>
              <a:t>Assessment should be formative, informative, developmental and remediable.</a:t>
            </a:r>
          </a:p>
          <a:p>
            <a:pPr eaLnBrk="1" hangingPunct="1"/>
            <a:endParaRPr lang="en-US" sz="2800" dirty="0"/>
          </a:p>
        </p:txBody>
      </p:sp>
    </p:spTree>
    <p:extLst>
      <p:ext uri="{BB962C8B-B14F-4D97-AF65-F5344CB8AC3E}">
        <p14:creationId xmlns:p14="http://schemas.microsoft.com/office/powerpoint/2010/main" val="2825270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US" dirty="0"/>
              <a:t>My fit-for-purpose model of assessment: the key questions</a:t>
            </a:r>
          </a:p>
        </p:txBody>
      </p:sp>
      <p:sp>
        <p:nvSpPr>
          <p:cNvPr id="19459" name="Rectangle 3"/>
          <p:cNvSpPr>
            <a:spLocks noGrp="1" noChangeArrowheads="1"/>
          </p:cNvSpPr>
          <p:nvPr>
            <p:ph type="body" idx="4294967295"/>
          </p:nvPr>
        </p:nvSpPr>
        <p:spPr>
          <a:noFill/>
        </p:spPr>
        <p:txBody>
          <a:bodyPr lIns="92075" tIns="46038" rIns="92075" bIns="46038"/>
          <a:lstStyle/>
          <a:p>
            <a:r>
              <a:rPr lang="en-US" dirty="0"/>
              <a:t>Why are we assessing?</a:t>
            </a:r>
          </a:p>
          <a:p>
            <a:r>
              <a:rPr lang="en-US" dirty="0"/>
              <a:t>What is it we are actually assessing?</a:t>
            </a:r>
          </a:p>
          <a:p>
            <a:r>
              <a:rPr lang="en-US" dirty="0"/>
              <a:t>How are we assessing?</a:t>
            </a:r>
          </a:p>
          <a:p>
            <a:r>
              <a:rPr lang="en-US" dirty="0"/>
              <a:t>Who is best placed to assess?</a:t>
            </a:r>
          </a:p>
          <a:p>
            <a:r>
              <a:rPr lang="en-US" dirty="0"/>
              <a:t>When should we assess?</a:t>
            </a:r>
          </a:p>
        </p:txBody>
      </p:sp>
    </p:spTree>
    <p:extLst>
      <p:ext uri="{BB962C8B-B14F-4D97-AF65-F5344CB8AC3E}">
        <p14:creationId xmlns:p14="http://schemas.microsoft.com/office/powerpoint/2010/main" val="17345160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03557-85B9-46A1-8406-6BC36F0C4FF6}"/>
              </a:ext>
            </a:extLst>
          </p:cNvPr>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For any assessment activity, we need to be clear about:</a:t>
            </a:r>
          </a:p>
        </p:txBody>
      </p:sp>
      <p:sp>
        <p:nvSpPr>
          <p:cNvPr id="3" name="Content Placeholder 2">
            <a:extLst>
              <a:ext uri="{FF2B5EF4-FFF2-40B4-BE49-F238E27FC236}">
                <a16:creationId xmlns:a16="http://schemas.microsoft.com/office/drawing/2014/main" id="{5EE972C6-12E3-4CD2-A580-4EF243C62BF1}"/>
              </a:ext>
            </a:extLst>
          </p:cNvPr>
          <p:cNvSpPr>
            <a:spLocks noGrp="1"/>
          </p:cNvSpPr>
          <p:nvPr>
            <p:ph idx="1"/>
          </p:nvPr>
        </p:nvSpPr>
        <p:spPr>
          <a:xfrm>
            <a:off x="143508" y="980729"/>
            <a:ext cx="8856984" cy="5005388"/>
          </a:xfrm>
        </p:spPr>
        <p:txBody>
          <a:bodyPr/>
          <a:lstStyle/>
          <a:p>
            <a:r>
              <a:rPr lang="en-GB" sz="2200" dirty="0">
                <a:solidFill>
                  <a:srgbClr val="7030A0"/>
                </a:solidFill>
              </a:rPr>
              <a:t>Aims</a:t>
            </a:r>
            <a:r>
              <a:rPr lang="en-GB" sz="2200" dirty="0"/>
              <a:t>: is this an early stage assignment, that is principally about building confidence and helping students see what is required of them, or is it a key element of their summative assessment, designment to gauge fitness to progress, or fitness-to-practice?</a:t>
            </a:r>
          </a:p>
          <a:p>
            <a:r>
              <a:rPr lang="en-GB" sz="2200" dirty="0">
                <a:solidFill>
                  <a:srgbClr val="7030A0"/>
                </a:solidFill>
              </a:rPr>
              <a:t>Scope</a:t>
            </a:r>
            <a:r>
              <a:rPr lang="en-GB" sz="2200" dirty="0"/>
              <a:t>: is this testing low level outcomes, like demonstrating recollection of key terms, or is it cognitively more demanding requiring synthesis of multiple elements, critical analysis, evaluation and reflection?</a:t>
            </a:r>
          </a:p>
          <a:p>
            <a:r>
              <a:rPr lang="en-GB" sz="2200" dirty="0">
                <a:solidFill>
                  <a:srgbClr val="7030A0"/>
                </a:solidFill>
              </a:rPr>
              <a:t>Scale</a:t>
            </a:r>
            <a:r>
              <a:rPr lang="en-GB" sz="2200" dirty="0"/>
              <a:t>: is this a small scale or a substantial task carrying a heavy weighting? Do students know how much effort and energy is needed to achieve at least a satisfactory level?</a:t>
            </a:r>
          </a:p>
          <a:p>
            <a:r>
              <a:rPr lang="en-GB" sz="2200" dirty="0">
                <a:solidFill>
                  <a:srgbClr val="7030A0"/>
                </a:solidFill>
              </a:rPr>
              <a:t>Orientation: </a:t>
            </a:r>
            <a:r>
              <a:rPr lang="en-GB" sz="2200" dirty="0"/>
              <a:t>Is the key aim to demonstrate the achievement of skills and competences, and/or to produce a definite product or is it primarily about demonstrating mastery of appropriate processes?</a:t>
            </a:r>
          </a:p>
          <a:p>
            <a:r>
              <a:rPr lang="en-GB" sz="2200" dirty="0">
                <a:solidFill>
                  <a:srgbClr val="7030A0"/>
                </a:solidFill>
              </a:rPr>
              <a:t>Constructive alignment: </a:t>
            </a:r>
            <a:r>
              <a:rPr lang="en-GB" sz="2200" dirty="0"/>
              <a:t>To what extent does the assessment closely link to the learning outcomes (and specifically the verbs used in them)?</a:t>
            </a:r>
          </a:p>
        </p:txBody>
      </p:sp>
    </p:spTree>
    <p:extLst>
      <p:ext uri="{BB962C8B-B14F-4D97-AF65-F5344CB8AC3E}">
        <p14:creationId xmlns:p14="http://schemas.microsoft.com/office/powerpoint/2010/main" val="4651575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68313" y="-78682"/>
            <a:ext cx="7543800" cy="714473"/>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Assessment </a:t>
            </a:r>
            <a:r>
              <a:rPr lang="en-GB" i="1" dirty="0"/>
              <a:t>for</a:t>
            </a:r>
            <a:r>
              <a:rPr lang="en-GB" dirty="0"/>
              <a:t> learning: some useful thoughts</a:t>
            </a:r>
          </a:p>
        </p:txBody>
      </p:sp>
      <p:sp>
        <p:nvSpPr>
          <p:cNvPr id="3" name="Content Placeholder 2"/>
          <p:cNvSpPr>
            <a:spLocks noGrp="1"/>
          </p:cNvSpPr>
          <p:nvPr>
            <p:ph idx="1"/>
          </p:nvPr>
        </p:nvSpPr>
        <p:spPr>
          <a:xfrm>
            <a:off x="468313" y="836712"/>
            <a:ext cx="8229600" cy="5365651"/>
          </a:xfrm>
        </p:spPr>
        <p:txBody>
          <a:bodyPr/>
          <a:lstStyle/>
          <a:p>
            <a:pPr marL="438150" indent="-438150" eaLnBrk="1" hangingPunct="1">
              <a:buFont typeface="Wingdings" pitchFamily="2" charset="2"/>
              <a:buNone/>
              <a:defRPr/>
            </a:pPr>
            <a:r>
              <a:rPr lang="en-GB" sz="2300" dirty="0"/>
              <a:t>1. 	Tasks should be </a:t>
            </a:r>
            <a:r>
              <a:rPr lang="en-GB" sz="2300" dirty="0">
                <a:solidFill>
                  <a:schemeClr val="tx2">
                    <a:lumMod val="40000"/>
                    <a:lumOff val="60000"/>
                  </a:schemeClr>
                </a:solidFill>
              </a:rPr>
              <a:t>challenging</a:t>
            </a:r>
            <a:r>
              <a:rPr lang="en-GB" sz="2300" dirty="0"/>
              <a:t>, demanding higher order learning and integration of knowledge learned in both the university and other contexts;</a:t>
            </a:r>
          </a:p>
          <a:p>
            <a:pPr marL="438150" indent="-438150" eaLnBrk="1" hangingPunct="1">
              <a:buFont typeface="Wingdings" pitchFamily="2" charset="2"/>
              <a:buNone/>
              <a:defRPr/>
            </a:pPr>
            <a:r>
              <a:rPr lang="en-GB" sz="2300" dirty="0"/>
              <a:t>2. 	Learning and assessment should be </a:t>
            </a:r>
            <a:r>
              <a:rPr lang="en-GB" sz="2300" dirty="0">
                <a:solidFill>
                  <a:srgbClr val="AD5CFF"/>
                </a:solidFill>
              </a:rPr>
              <a:t>integrated</a:t>
            </a:r>
            <a:r>
              <a:rPr lang="en-GB" sz="2300" dirty="0"/>
              <a:t>, assessment should not come at the end of learning but should be part of the learning process;</a:t>
            </a:r>
          </a:p>
          <a:p>
            <a:pPr marL="438150" indent="-438150" eaLnBrk="1" hangingPunct="1">
              <a:buFont typeface="Wingdings" pitchFamily="2" charset="2"/>
              <a:buNone/>
              <a:defRPr/>
            </a:pPr>
            <a:r>
              <a:rPr lang="en-GB" sz="2300" dirty="0"/>
              <a:t>3. 	Students are involved in self assessment and reflection on their learning, they are involved in </a:t>
            </a:r>
            <a:r>
              <a:rPr lang="en-GB" sz="2300" dirty="0">
                <a:solidFill>
                  <a:srgbClr val="AD5CFF"/>
                </a:solidFill>
              </a:rPr>
              <a:t>judging performance</a:t>
            </a:r>
            <a:r>
              <a:rPr lang="en-GB" sz="2300" dirty="0"/>
              <a:t>;</a:t>
            </a:r>
          </a:p>
          <a:p>
            <a:pPr marL="438150" indent="-438150" eaLnBrk="1" hangingPunct="1">
              <a:buFont typeface="Wingdings" pitchFamily="2" charset="2"/>
              <a:buNone/>
              <a:defRPr/>
            </a:pPr>
            <a:r>
              <a:rPr lang="en-GB" sz="2300" dirty="0"/>
              <a:t>4. 	Assessment should encourage </a:t>
            </a:r>
            <a:r>
              <a:rPr lang="en-GB" sz="2300" dirty="0">
                <a:solidFill>
                  <a:srgbClr val="AD5CFF"/>
                </a:solidFill>
              </a:rPr>
              <a:t>metacognition</a:t>
            </a:r>
            <a:r>
              <a:rPr lang="en-GB" sz="2300" dirty="0"/>
              <a:t>, promoting thinking about the learning process not just the learning outcomes;</a:t>
            </a:r>
          </a:p>
          <a:p>
            <a:pPr marL="438150" indent="-438150" eaLnBrk="1" hangingPunct="1">
              <a:buFont typeface="Wingdings" pitchFamily="2" charset="2"/>
              <a:buNone/>
              <a:defRPr/>
            </a:pPr>
            <a:r>
              <a:rPr lang="en-GB" sz="2300" dirty="0"/>
              <a:t>5. 	Assessment should have a </a:t>
            </a:r>
            <a:r>
              <a:rPr lang="en-GB" sz="2300" dirty="0">
                <a:solidFill>
                  <a:srgbClr val="AD5CFF"/>
                </a:solidFill>
              </a:rPr>
              <a:t>formative </a:t>
            </a:r>
            <a:r>
              <a:rPr lang="en-GB" sz="2300" dirty="0"/>
              <a:t>function, providing ‘feedforward’ for future learning which can be acted upon. There is opportunity and a safe context for students to expose problems with their study and get help; there should be an opportunity for dialogue about students’ work;</a:t>
            </a:r>
          </a:p>
        </p:txBody>
      </p:sp>
    </p:spTree>
    <p:extLst>
      <p:ext uri="{BB962C8B-B14F-4D97-AF65-F5344CB8AC3E}">
        <p14:creationId xmlns:p14="http://schemas.microsoft.com/office/powerpoint/2010/main" val="793489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Assessment for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sz="2600" dirty="0"/>
              <a:t>6. 	Assessment expectations should be made </a:t>
            </a:r>
            <a:r>
              <a:rPr lang="en-GB" sz="2600" dirty="0">
                <a:solidFill>
                  <a:schemeClr val="tx2">
                    <a:lumMod val="40000"/>
                    <a:lumOff val="60000"/>
                  </a:schemeClr>
                </a:solidFill>
              </a:rPr>
              <a:t>visible</a:t>
            </a:r>
            <a:r>
              <a:rPr lang="en-GB" sz="2600" dirty="0">
                <a:solidFill>
                  <a:srgbClr val="7030A0"/>
                </a:solidFill>
              </a:rPr>
              <a:t> </a:t>
            </a:r>
            <a:r>
              <a:rPr lang="en-GB" sz="2600" dirty="0"/>
              <a:t>to students as far as possible;</a:t>
            </a:r>
          </a:p>
          <a:p>
            <a:pPr marL="538163" indent="-538163" eaLnBrk="1" hangingPunct="1">
              <a:buFont typeface="Wingdings" pitchFamily="2" charset="2"/>
              <a:buNone/>
              <a:defRPr/>
            </a:pPr>
            <a:r>
              <a:rPr lang="en-GB" sz="2600" dirty="0"/>
              <a:t>7. 	Tasks should involve the </a:t>
            </a:r>
            <a:r>
              <a:rPr lang="en-GB" sz="2600" dirty="0">
                <a:solidFill>
                  <a:schemeClr val="tx2">
                    <a:lumMod val="40000"/>
                    <a:lumOff val="60000"/>
                  </a:schemeClr>
                </a:solidFill>
              </a:rPr>
              <a:t>active engagement </a:t>
            </a:r>
            <a:r>
              <a:rPr lang="en-GB" sz="2600" dirty="0"/>
              <a:t>of students developing the capacity to find things out for themselves and learn independently;</a:t>
            </a:r>
          </a:p>
          <a:p>
            <a:pPr marL="538163" indent="-538163" eaLnBrk="1" hangingPunct="1">
              <a:buFont typeface="Wingdings" pitchFamily="2" charset="2"/>
              <a:buNone/>
              <a:defRPr/>
            </a:pPr>
            <a:r>
              <a:rPr lang="en-GB" sz="2600" dirty="0"/>
              <a:t>8. 	Tasks should be </a:t>
            </a:r>
            <a:r>
              <a:rPr lang="en-GB" sz="2600" dirty="0">
                <a:solidFill>
                  <a:schemeClr val="tx2">
                    <a:lumMod val="40000"/>
                    <a:lumOff val="60000"/>
                  </a:schemeClr>
                </a:solidFill>
              </a:rPr>
              <a:t>authentic</a:t>
            </a:r>
            <a:r>
              <a:rPr lang="en-GB" sz="2600" dirty="0"/>
              <a:t>; worthwhile, relevant and offering students some level of control over their work;</a:t>
            </a:r>
          </a:p>
          <a:p>
            <a:pPr marL="538163" indent="-538163" eaLnBrk="1" hangingPunct="1">
              <a:buFont typeface="Wingdings" pitchFamily="2" charset="2"/>
              <a:buNone/>
              <a:defRPr/>
            </a:pPr>
            <a:r>
              <a:rPr lang="en-GB" sz="2600" dirty="0"/>
              <a:t>9. 	Tasks are </a:t>
            </a:r>
            <a:r>
              <a:rPr lang="en-GB" sz="2600" dirty="0">
                <a:solidFill>
                  <a:schemeClr val="tx2">
                    <a:lumMod val="40000"/>
                    <a:lumOff val="60000"/>
                  </a:schemeClr>
                </a:solidFill>
              </a:rPr>
              <a:t>fit for purpose </a:t>
            </a:r>
            <a:r>
              <a:rPr lang="en-GB" sz="2600" dirty="0"/>
              <a:t>and align with important learning outcomes;</a:t>
            </a:r>
          </a:p>
          <a:p>
            <a:pPr marL="538163" indent="-538163" eaLnBrk="1" hangingPunct="1">
              <a:buFont typeface="Wingdings" pitchFamily="2" charset="2"/>
              <a:buNone/>
              <a:defRPr/>
            </a:pPr>
            <a:r>
              <a:rPr lang="en-GB" sz="2600" dirty="0"/>
              <a:t>10. 	Assessment should be used to </a:t>
            </a:r>
            <a:r>
              <a:rPr lang="en-GB" sz="2600" dirty="0">
                <a:solidFill>
                  <a:schemeClr val="tx2">
                    <a:lumMod val="40000"/>
                    <a:lumOff val="60000"/>
                  </a:schemeClr>
                </a:solidFill>
              </a:rPr>
              <a:t>evaluate teaching </a:t>
            </a:r>
            <a:r>
              <a:rPr lang="en-GB" sz="2600" dirty="0"/>
              <a:t>as well as student learning.</a:t>
            </a:r>
          </a:p>
          <a:p>
            <a:pPr eaLnBrk="1" hangingPunct="1">
              <a:buFont typeface="Wingdings" pitchFamily="2" charset="2"/>
              <a:buNone/>
              <a:defRPr/>
            </a:pPr>
            <a:r>
              <a:rPr lang="en-GB" sz="2600" i="1" dirty="0"/>
              <a:t>(Bloxham and Boyd)</a:t>
            </a:r>
          </a:p>
        </p:txBody>
      </p:sp>
    </p:spTree>
    <p:extLst>
      <p:ext uri="{BB962C8B-B14F-4D97-AF65-F5344CB8AC3E}">
        <p14:creationId xmlns:p14="http://schemas.microsoft.com/office/powerpoint/2010/main" val="14013317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The importance of dialogic feedback (Sadler)</a:t>
            </a:r>
          </a:p>
        </p:txBody>
      </p:sp>
      <p:sp>
        <p:nvSpPr>
          <p:cNvPr id="3" name="Content Placeholder 2"/>
          <p:cNvSpPr>
            <a:spLocks noGrp="1"/>
          </p:cNvSpPr>
          <p:nvPr>
            <p:ph idx="1"/>
          </p:nvPr>
        </p:nvSpPr>
        <p:spPr/>
        <p:txBody>
          <a:bodyPr/>
          <a:lstStyle/>
          <a:p>
            <a:pPr marL="0" indent="0">
              <a:buNone/>
            </a:pPr>
            <a:r>
              <a:rPr lang="en-GB" sz="2800" dirty="0"/>
              <a:t>Students need to be exposed to, and gain experience in making judgements about, </a:t>
            </a:r>
            <a:r>
              <a:rPr lang="en-GB" sz="2800" dirty="0">
                <a:solidFill>
                  <a:srgbClr val="7030A0"/>
                </a:solidFill>
              </a:rPr>
              <a:t>a variety of works of different quality</a:t>
            </a:r>
            <a:r>
              <a:rPr lang="en-GB" sz="2800" dirty="0"/>
              <a:t>... They need planned rather than random exposure to exemplars, and experience in </a:t>
            </a:r>
            <a:r>
              <a:rPr lang="en-GB" sz="2800" dirty="0">
                <a:solidFill>
                  <a:srgbClr val="7030A0"/>
                </a:solidFill>
              </a:rPr>
              <a:t>making judgements </a:t>
            </a:r>
            <a:r>
              <a:rPr lang="en-GB" sz="2800" dirty="0"/>
              <a:t>about quality. They need to create </a:t>
            </a:r>
            <a:r>
              <a:rPr lang="en-GB" sz="2800" dirty="0">
                <a:solidFill>
                  <a:srgbClr val="7030A0"/>
                </a:solidFill>
              </a:rPr>
              <a:t>verbalised </a:t>
            </a:r>
            <a:r>
              <a:rPr lang="en-GB" sz="2800" dirty="0"/>
              <a:t>rationales and accounts of how various works could have been done better. Finally, they need to engage in evaluative </a:t>
            </a:r>
            <a:r>
              <a:rPr lang="en-GB" sz="2800" dirty="0">
                <a:solidFill>
                  <a:srgbClr val="7030A0"/>
                </a:solidFill>
              </a:rPr>
              <a:t>conversations</a:t>
            </a:r>
            <a:r>
              <a:rPr lang="en-GB" sz="2800" dirty="0"/>
              <a:t> with teachers and other students. </a:t>
            </a:r>
          </a:p>
          <a:p>
            <a:pPr marL="0" indent="0">
              <a:buNone/>
            </a:pPr>
            <a:endParaRPr lang="en-GB" sz="2800" dirty="0"/>
          </a:p>
        </p:txBody>
      </p:sp>
    </p:spTree>
    <p:extLst>
      <p:ext uri="{BB962C8B-B14F-4D97-AF65-F5344CB8AC3E}">
        <p14:creationId xmlns:p14="http://schemas.microsoft.com/office/powerpoint/2010/main" val="35700731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Assessment literacy: students do better if they can: </a:t>
            </a:r>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sz="2600" dirty="0"/>
              <a:t>Make sense of key terms such as criteria, weightings, and level;</a:t>
            </a:r>
          </a:p>
          <a:p>
            <a:r>
              <a:rPr lang="en-GB" sz="2600" dirty="0"/>
              <a:t>Encounter a variety of assessment methods (e.g. presentations, portfolios, posters, assessed web participation, practicals, vivas etc) and get practice in using them;</a:t>
            </a:r>
          </a:p>
          <a:p>
            <a:r>
              <a:rPr lang="en-GB" sz="2600" dirty="0"/>
              <a:t>Be strategic in their behaviours, putting more work into aspects of an assignment with high weightings, interrogating criteria to find out what is really required and so on;</a:t>
            </a:r>
          </a:p>
          <a:p>
            <a:r>
              <a:rPr lang="en-GB" sz="2600" dirty="0"/>
              <a:t>Gain clarity on how the assessment regulations work in their HEI, including issues concerning submission, resubmission, pass marks, condonement etc.</a:t>
            </a:r>
          </a:p>
        </p:txBody>
      </p:sp>
    </p:spTree>
    <p:extLst>
      <p:ext uri="{BB962C8B-B14F-4D97-AF65-F5344CB8AC3E}">
        <p14:creationId xmlns:p14="http://schemas.microsoft.com/office/powerpoint/2010/main" val="39034593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B52C5AA-1DCA-492B-AE8B-DA69545FF83F}"/>
              </a:ext>
            </a:extLst>
          </p:cNvPr>
          <p:cNvSpPr>
            <a:spLocks noGrp="1"/>
          </p:cNvSpPr>
          <p:nvPr>
            <p:ph type="title"/>
          </p:nvPr>
        </p:nvSpPr>
        <p:spPr/>
        <p:txBody>
          <a:bodyPr/>
          <a:lstStyle/>
          <a:p>
            <a:r>
              <a:rPr lang="en-GB" dirty="0"/>
              <a:t>Ensuring fair and equivalent experiences of assessment and feedback</a:t>
            </a:r>
          </a:p>
        </p:txBody>
      </p:sp>
      <p:sp>
        <p:nvSpPr>
          <p:cNvPr id="5" name="Text Placeholder 4">
            <a:extLst>
              <a:ext uri="{FF2B5EF4-FFF2-40B4-BE49-F238E27FC236}">
                <a16:creationId xmlns:a16="http://schemas.microsoft.com/office/drawing/2014/main" id="{0B5CF74B-ECEF-42C6-A212-F597745B8F51}"/>
              </a:ext>
            </a:extLst>
          </p:cNvPr>
          <p:cNvSpPr>
            <a:spLocks noGrp="1"/>
          </p:cNvSpPr>
          <p:nvPr>
            <p:ph type="body" idx="1"/>
          </p:nvPr>
        </p:nvSpPr>
        <p:spPr/>
        <p:txBody>
          <a:bodyPr/>
          <a:lstStyle/>
          <a:p>
            <a:r>
              <a:rPr lang="en-GB" sz="4000" dirty="0"/>
              <a:t>Consistency and authenticity in marking and assessment</a:t>
            </a:r>
          </a:p>
        </p:txBody>
      </p:sp>
    </p:spTree>
    <p:extLst>
      <p:ext uri="{BB962C8B-B14F-4D97-AF65-F5344CB8AC3E}">
        <p14:creationId xmlns:p14="http://schemas.microsoft.com/office/powerpoint/2010/main" val="41985823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45D3F-D215-493C-88A2-2F1B92DF2E26}"/>
              </a:ext>
            </a:extLst>
          </p:cNvPr>
          <p:cNvSpPr>
            <a:spLocks noGrp="1"/>
          </p:cNvSpPr>
          <p:nvPr>
            <p:ph type="title"/>
          </p:nvPr>
        </p:nvSpPr>
        <p:spPr/>
        <p:txBody>
          <a:bodyPr/>
          <a:lstStyle/>
          <a:p>
            <a:r>
              <a:rPr lang="en-GB" dirty="0"/>
              <a:t>In this participative workshop, participants will have opportunities to:</a:t>
            </a:r>
          </a:p>
        </p:txBody>
      </p:sp>
      <p:sp>
        <p:nvSpPr>
          <p:cNvPr id="3" name="Content Placeholder 2">
            <a:extLst>
              <a:ext uri="{FF2B5EF4-FFF2-40B4-BE49-F238E27FC236}">
                <a16:creationId xmlns:a16="http://schemas.microsoft.com/office/drawing/2014/main" id="{D74CE2E6-40BC-4ED6-99B6-806D4C9BC926}"/>
              </a:ext>
            </a:extLst>
          </p:cNvPr>
          <p:cNvSpPr>
            <a:spLocks noGrp="1"/>
          </p:cNvSpPr>
          <p:nvPr>
            <p:ph idx="1"/>
          </p:nvPr>
        </p:nvSpPr>
        <p:spPr/>
        <p:txBody>
          <a:bodyPr/>
          <a:lstStyle/>
          <a:p>
            <a:pPr lvl="0"/>
            <a:r>
              <a:rPr lang="en-GB" dirty="0"/>
              <a:t>Engage with the concepts of Assessment for Learning and Fit-for-purpose assessment;</a:t>
            </a:r>
          </a:p>
          <a:p>
            <a:pPr lvl="0"/>
            <a:r>
              <a:rPr lang="en-GB" dirty="0"/>
              <a:t>Consider how to make assessment truly integrated with the learning process;</a:t>
            </a:r>
          </a:p>
          <a:p>
            <a:pPr lvl="0"/>
            <a:r>
              <a:rPr lang="en-GB" dirty="0"/>
              <a:t>Review how best to assure reliability and consistency between markers;</a:t>
            </a:r>
          </a:p>
          <a:p>
            <a:pPr lvl="0"/>
            <a:r>
              <a:rPr lang="en-GB" dirty="0"/>
              <a:t>Review what kinds of feedback can be helpful to students in achieving their potential;</a:t>
            </a:r>
          </a:p>
          <a:p>
            <a:pPr lvl="0"/>
            <a:r>
              <a:rPr lang="en-GB" dirty="0"/>
              <a:t>Discuss how best to engage students with feedback, so that they benefit from all the hard work put in by their assessors;</a:t>
            </a:r>
          </a:p>
          <a:p>
            <a:pPr lvl="0"/>
            <a:r>
              <a:rPr lang="en-GB" dirty="0"/>
              <a:t>Discuss how we can make assessment manageable without losing the learning payoff that fit-for-purpose assessment can bring.</a:t>
            </a:r>
          </a:p>
          <a:p>
            <a:endParaRPr lang="en-GB" dirty="0"/>
          </a:p>
        </p:txBody>
      </p:sp>
    </p:spTree>
    <p:extLst>
      <p:ext uri="{BB962C8B-B14F-4D97-AF65-F5344CB8AC3E}">
        <p14:creationId xmlns:p14="http://schemas.microsoft.com/office/powerpoint/2010/main" val="22725918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CD127-39D5-466F-A74D-BDE92BA2C082}"/>
              </a:ext>
            </a:extLst>
          </p:cNvPr>
          <p:cNvSpPr>
            <a:spLocks noGrp="1"/>
          </p:cNvSpPr>
          <p:nvPr>
            <p:ph type="title"/>
          </p:nvPr>
        </p:nvSpPr>
        <p:spPr/>
        <p:txBody>
          <a:bodyPr/>
          <a:lstStyle/>
          <a:p>
            <a:r>
              <a:rPr lang="en-GB" sz="3200" dirty="0"/>
              <a:t>Students tend to be more convinced about the fairness of the assessment process if</a:t>
            </a:r>
          </a:p>
        </p:txBody>
      </p:sp>
      <p:sp>
        <p:nvSpPr>
          <p:cNvPr id="3" name="Content Placeholder 2">
            <a:extLst>
              <a:ext uri="{FF2B5EF4-FFF2-40B4-BE49-F238E27FC236}">
                <a16:creationId xmlns:a16="http://schemas.microsoft.com/office/drawing/2014/main" id="{3B011CCD-46DC-4709-B00A-6492F4B28559}"/>
              </a:ext>
            </a:extLst>
          </p:cNvPr>
          <p:cNvSpPr>
            <a:spLocks noGrp="1"/>
          </p:cNvSpPr>
          <p:nvPr>
            <p:ph idx="1"/>
          </p:nvPr>
        </p:nvSpPr>
        <p:spPr/>
        <p:txBody>
          <a:bodyPr/>
          <a:lstStyle/>
          <a:p>
            <a:r>
              <a:rPr lang="en-GB" sz="2800" dirty="0"/>
              <a:t>Requirements and procedures are transparent and made readily available to them;</a:t>
            </a:r>
          </a:p>
          <a:p>
            <a:r>
              <a:rPr lang="en-GB" sz="2800" dirty="0"/>
              <a:t>They believe that the tasks they are asked to do are worthwhile and are closely linked to what course documentation indicates they should be able to know and do at the end of the programme i.e. authentic assessment;</a:t>
            </a:r>
          </a:p>
          <a:p>
            <a:r>
              <a:rPr lang="en-GB" sz="2800" dirty="0"/>
              <a:t>They fully understand the ‘rules of the game’.</a:t>
            </a:r>
          </a:p>
        </p:txBody>
      </p:sp>
    </p:spTree>
    <p:extLst>
      <p:ext uri="{BB962C8B-B14F-4D97-AF65-F5344CB8AC3E}">
        <p14:creationId xmlns:p14="http://schemas.microsoft.com/office/powerpoint/2010/main" val="40201125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EA745-8E4D-45E5-A9D4-0769FC7E1C70}"/>
              </a:ext>
            </a:extLst>
          </p:cNvPr>
          <p:cNvSpPr>
            <a:spLocks noGrp="1"/>
          </p:cNvSpPr>
          <p:nvPr>
            <p:ph type="title"/>
          </p:nvPr>
        </p:nvSpPr>
        <p:spPr/>
        <p:txBody>
          <a:bodyPr/>
          <a:lstStyle/>
          <a:p>
            <a:r>
              <a:rPr lang="en-GB" dirty="0"/>
              <a:t>Do your students</a:t>
            </a:r>
          </a:p>
        </p:txBody>
      </p:sp>
      <p:sp>
        <p:nvSpPr>
          <p:cNvPr id="3" name="Content Placeholder 2">
            <a:extLst>
              <a:ext uri="{FF2B5EF4-FFF2-40B4-BE49-F238E27FC236}">
                <a16:creationId xmlns:a16="http://schemas.microsoft.com/office/drawing/2014/main" id="{573D10B0-CEAE-4012-AF4E-3C2FDE1200EE}"/>
              </a:ext>
            </a:extLst>
          </p:cNvPr>
          <p:cNvSpPr>
            <a:spLocks noGrp="1"/>
          </p:cNvSpPr>
          <p:nvPr>
            <p:ph idx="1"/>
          </p:nvPr>
        </p:nvSpPr>
        <p:spPr/>
        <p:txBody>
          <a:bodyPr/>
          <a:lstStyle/>
          <a:p>
            <a:r>
              <a:rPr lang="en-GB" sz="2800" dirty="0"/>
              <a:t>Really understand what they need to do (both in terms of assessment literacy about terms such as criteria, weightings and condonements and specific task briefings)?</a:t>
            </a:r>
          </a:p>
          <a:p>
            <a:r>
              <a:rPr lang="en-GB" sz="2800" dirty="0"/>
              <a:t>Have structured introductions to any innovative forms of assessment with rehearsal and Q&amp;A opportunities to help them have risk-free learning opportunities?</a:t>
            </a:r>
          </a:p>
          <a:p>
            <a:r>
              <a:rPr lang="en-GB" sz="2800" dirty="0"/>
              <a:t>Experience good inter-assessor and intra-assessor reliability?</a:t>
            </a:r>
          </a:p>
          <a:p>
            <a:r>
              <a:rPr lang="en-GB" sz="2800" dirty="0"/>
              <a:t>Have dialogic rather than monologic opportunities to learn from the feedback they receive?</a:t>
            </a:r>
          </a:p>
        </p:txBody>
      </p:sp>
    </p:spTree>
    <p:extLst>
      <p:ext uri="{BB962C8B-B14F-4D97-AF65-F5344CB8AC3E}">
        <p14:creationId xmlns:p14="http://schemas.microsoft.com/office/powerpoint/2010/main" val="10060485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C0779-669F-4A2B-9D92-FB1296AB20A0}"/>
              </a:ext>
            </a:extLst>
          </p:cNvPr>
          <p:cNvSpPr>
            <a:spLocks noGrp="1"/>
          </p:cNvSpPr>
          <p:nvPr>
            <p:ph type="title"/>
          </p:nvPr>
        </p:nvSpPr>
        <p:spPr/>
        <p:txBody>
          <a:bodyPr/>
          <a:lstStyle/>
          <a:p>
            <a:r>
              <a:rPr lang="en-GB" dirty="0"/>
              <a:t>Do they:</a:t>
            </a:r>
          </a:p>
        </p:txBody>
      </p:sp>
      <p:sp>
        <p:nvSpPr>
          <p:cNvPr id="3" name="Content Placeholder 2">
            <a:extLst>
              <a:ext uri="{FF2B5EF4-FFF2-40B4-BE49-F238E27FC236}">
                <a16:creationId xmlns:a16="http://schemas.microsoft.com/office/drawing/2014/main" id="{2BC5C0FE-FEE8-4713-B2AE-69F63CDB065B}"/>
              </a:ext>
            </a:extLst>
          </p:cNvPr>
          <p:cNvSpPr>
            <a:spLocks noGrp="1"/>
          </p:cNvSpPr>
          <p:nvPr>
            <p:ph idx="1"/>
          </p:nvPr>
        </p:nvSpPr>
        <p:spPr/>
        <p:txBody>
          <a:bodyPr/>
          <a:lstStyle/>
          <a:p>
            <a:r>
              <a:rPr lang="en-GB" sz="2800" dirty="0"/>
              <a:t>Have equal guidance and support in understanding what they need to do (e.g. through one-to-one encounters, on-line activities, Q&amp;A surgeries)?</a:t>
            </a:r>
          </a:p>
          <a:p>
            <a:r>
              <a:rPr lang="en-GB" sz="2800" dirty="0"/>
              <a:t>Have fair access to support from those who teach and assessment prior to completing assignment (e.g. in terms of seeing/practicing with past papers or guidance on drafts)?</a:t>
            </a:r>
          </a:p>
          <a:p>
            <a:r>
              <a:rPr lang="en-GB" sz="2800" dirty="0"/>
              <a:t>Have equivalent opportunities to learn from feedback in ways that can help them with future tasks?</a:t>
            </a:r>
          </a:p>
          <a:p>
            <a:endParaRPr lang="en-GB" sz="2800" dirty="0"/>
          </a:p>
        </p:txBody>
      </p:sp>
    </p:spTree>
    <p:extLst>
      <p:ext uri="{BB962C8B-B14F-4D97-AF65-F5344CB8AC3E}">
        <p14:creationId xmlns:p14="http://schemas.microsoft.com/office/powerpoint/2010/main" val="15629168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iar4.jpg"/>
          <p:cNvPicPr>
            <a:picLocks noChangeAspect="1"/>
          </p:cNvPicPr>
          <p:nvPr/>
        </p:nvPicPr>
        <p:blipFill>
          <a:blip r:embed="rId3" cstate="email">
            <a:lum contrast="10000"/>
          </a:blip>
          <a:stretch>
            <a:fillRect/>
          </a:stretch>
        </p:blipFill>
        <p:spPr>
          <a:xfrm>
            <a:off x="44895" y="273818"/>
            <a:ext cx="9099105" cy="6279382"/>
          </a:xfrm>
          <a:prstGeom prst="rect">
            <a:avLst/>
          </a:prstGeom>
        </p:spPr>
      </p:pic>
    </p:spTree>
    <p:extLst>
      <p:ext uri="{BB962C8B-B14F-4D97-AF65-F5344CB8AC3E}">
        <p14:creationId xmlns:p14="http://schemas.microsoft.com/office/powerpoint/2010/main" val="29716317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5F704-9624-488B-9AF8-8FCECCB60FA0}"/>
              </a:ext>
            </a:extLst>
          </p:cNvPr>
          <p:cNvSpPr>
            <a:spLocks noGrp="1"/>
          </p:cNvSpPr>
          <p:nvPr>
            <p:ph type="title"/>
          </p:nvPr>
        </p:nvSpPr>
        <p:spPr>
          <a:xfrm>
            <a:off x="457200" y="122238"/>
            <a:ext cx="7543800" cy="1506561"/>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rgbClr val="330066"/>
                </a:solidFill>
              </a:rPr>
              <a:t>Are your students aware of all the processes and procedures we use to ensure fair assessment? </a:t>
            </a:r>
          </a:p>
        </p:txBody>
      </p:sp>
      <p:sp>
        <p:nvSpPr>
          <p:cNvPr id="3" name="Content Placeholder 2">
            <a:extLst>
              <a:ext uri="{FF2B5EF4-FFF2-40B4-BE49-F238E27FC236}">
                <a16:creationId xmlns:a16="http://schemas.microsoft.com/office/drawing/2014/main" id="{15BA3D1C-39BB-4F92-B846-5252259E4B0D}"/>
              </a:ext>
            </a:extLst>
          </p:cNvPr>
          <p:cNvSpPr>
            <a:spLocks noGrp="1"/>
          </p:cNvSpPr>
          <p:nvPr>
            <p:ph idx="1"/>
          </p:nvPr>
        </p:nvSpPr>
        <p:spPr>
          <a:xfrm>
            <a:off x="457200" y="1772816"/>
            <a:ext cx="8229600" cy="4213522"/>
          </a:xfrm>
        </p:spPr>
        <p:txBody>
          <a:bodyPr/>
          <a:lstStyle/>
          <a:p>
            <a:r>
              <a:rPr lang="en-GB" sz="2800" dirty="0"/>
              <a:t>Do they know how we require assessors to match grades to achievement of assessment criteria?</a:t>
            </a:r>
          </a:p>
          <a:p>
            <a:r>
              <a:rPr lang="en-GB" sz="2800" dirty="0"/>
              <a:t>Are they familiar with the steps we take to ensure inter-assessor reliability?</a:t>
            </a:r>
          </a:p>
          <a:p>
            <a:r>
              <a:rPr lang="en-GB" sz="2800" dirty="0"/>
              <a:t>Do they understand that moderation processes are in place, for example through exam boards, to ensure that justice is done to each individual?</a:t>
            </a:r>
          </a:p>
          <a:p>
            <a:r>
              <a:rPr lang="en-GB" sz="2800" dirty="0"/>
              <a:t>Do they get to hear about the work of external examiners (or even get to meet them?)?</a:t>
            </a:r>
          </a:p>
          <a:p>
            <a:endParaRPr lang="en-GB" sz="2800" dirty="0"/>
          </a:p>
        </p:txBody>
      </p:sp>
    </p:spTree>
    <p:extLst>
      <p:ext uri="{BB962C8B-B14F-4D97-AF65-F5344CB8AC3E}">
        <p14:creationId xmlns:p14="http://schemas.microsoft.com/office/powerpoint/2010/main" val="23974632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48BBE-AD72-432C-97B6-2DE44B6366FC}"/>
              </a:ext>
            </a:extLst>
          </p:cNvPr>
          <p:cNvSpPr>
            <a:spLocks noGrp="1"/>
          </p:cNvSpPr>
          <p:nvPr>
            <p:ph type="title"/>
          </p:nvPr>
        </p:nvSpPr>
        <p:spPr>
          <a:xfrm>
            <a:off x="107504" y="122238"/>
            <a:ext cx="7893496"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Helping students better understand what is needed of them</a:t>
            </a:r>
          </a:p>
        </p:txBody>
      </p:sp>
      <p:sp>
        <p:nvSpPr>
          <p:cNvPr id="3" name="Content Placeholder 2">
            <a:extLst>
              <a:ext uri="{FF2B5EF4-FFF2-40B4-BE49-F238E27FC236}">
                <a16:creationId xmlns:a16="http://schemas.microsoft.com/office/drawing/2014/main" id="{9DC2FF15-D780-4B4E-A4CE-FB177D4D1DF2}"/>
              </a:ext>
            </a:extLst>
          </p:cNvPr>
          <p:cNvSpPr>
            <a:spLocks noGrp="1"/>
          </p:cNvSpPr>
          <p:nvPr>
            <p:ph idx="1"/>
          </p:nvPr>
        </p:nvSpPr>
        <p:spPr>
          <a:xfrm>
            <a:off x="468313" y="1196975"/>
            <a:ext cx="8229600" cy="5005388"/>
          </a:xfrm>
        </p:spPr>
        <p:txBody>
          <a:bodyPr/>
          <a:lstStyle/>
          <a:p>
            <a:pPr marL="0" indent="0">
              <a:buNone/>
            </a:pPr>
            <a:r>
              <a:rPr lang="en-GB" sz="2600" dirty="0"/>
              <a:t>This can be achieved in a variety of ways, including:</a:t>
            </a:r>
          </a:p>
          <a:p>
            <a:r>
              <a:rPr lang="en-GB" sz="2600" dirty="0"/>
              <a:t>Using games (like the Biscuit game) can help make students think hard about criteria and required outcomes;</a:t>
            </a:r>
          </a:p>
          <a:p>
            <a:r>
              <a:rPr lang="en-GB" sz="2600" dirty="0"/>
              <a:t>Ensuring that briefings (in the form of documentation, and more importantly, live/ face-to-face briefings, where students can actively interrogate criteria) are useful;</a:t>
            </a:r>
          </a:p>
          <a:p>
            <a:r>
              <a:rPr lang="en-GB" sz="2600" dirty="0"/>
              <a:t>Getting students to self-assess to start a feedback dialogue; </a:t>
            </a:r>
          </a:p>
          <a:p>
            <a:r>
              <a:rPr lang="en-GB" sz="2600" dirty="0"/>
              <a:t>Using exemplars to show students what high quality work in this domain comprises, and what features and aspects are crucial for success.</a:t>
            </a:r>
          </a:p>
        </p:txBody>
      </p:sp>
    </p:spTree>
    <p:extLst>
      <p:ext uri="{BB962C8B-B14F-4D97-AF65-F5344CB8AC3E}">
        <p14:creationId xmlns:p14="http://schemas.microsoft.com/office/powerpoint/2010/main" val="6708072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algn="l" eaLnBrk="0" fontAlgn="base" hangingPunct="0">
              <a:spcAft>
                <a:spcPct val="0"/>
              </a:spcAft>
            </a:pPr>
            <a:r>
              <a:rPr lang="en-GB" sz="3200" b="1" dirty="0">
                <a:solidFill>
                  <a:srgbClr val="330066"/>
                </a:solidFill>
              </a:rPr>
              <a:t>Do your international students understand UK assessment approaches?</a:t>
            </a:r>
          </a:p>
        </p:txBody>
      </p:sp>
      <p:sp>
        <p:nvSpPr>
          <p:cNvPr id="1331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normAutofit/>
          </a:bodyPr>
          <a:lstStyle/>
          <a:p>
            <a:pPr fontAlgn="base">
              <a:spcBef>
                <a:spcPts val="600"/>
              </a:spcBef>
              <a:spcAft>
                <a:spcPct val="0"/>
              </a:spcAft>
              <a:buClr>
                <a:schemeClr val="tx2"/>
              </a:buClr>
              <a:buSzPct val="70000"/>
              <a:buFont typeface="Wingdings" pitchFamily="2" charset="2"/>
              <a:buChar char="l"/>
            </a:pPr>
            <a:r>
              <a:rPr lang="en-GB" sz="2800" b="1" dirty="0"/>
              <a:t>Have you clarified the ground rules on issues like pass marks, criterion-referenced assessment and grading systems?</a:t>
            </a:r>
          </a:p>
          <a:p>
            <a:pPr fontAlgn="base">
              <a:spcBef>
                <a:spcPts val="600"/>
              </a:spcBef>
              <a:spcAft>
                <a:spcPct val="0"/>
              </a:spcAft>
              <a:buClr>
                <a:schemeClr val="tx2"/>
              </a:buClr>
              <a:buSzPct val="70000"/>
              <a:buFont typeface="Wingdings" pitchFamily="2" charset="2"/>
              <a:buChar char="l"/>
            </a:pPr>
            <a:r>
              <a:rPr lang="en-GB" sz="2800" b="1" dirty="0"/>
              <a:t>Have you explained how extensions, condonements, and university assessment regulations work?</a:t>
            </a:r>
          </a:p>
          <a:p>
            <a:pPr fontAlgn="base">
              <a:spcBef>
                <a:spcPts val="600"/>
              </a:spcBef>
              <a:spcAft>
                <a:spcPct val="0"/>
              </a:spcAft>
              <a:buClr>
                <a:schemeClr val="tx2"/>
              </a:buClr>
              <a:buSzPct val="70000"/>
              <a:buFont typeface="Wingdings" pitchFamily="2" charset="2"/>
              <a:buChar char="l"/>
            </a:pPr>
            <a:r>
              <a:rPr lang="en-GB" sz="2800" b="1" dirty="0"/>
              <a:t>Are the assignments built around a curriculum international in scope and content? Are tasks and case studies globally orientated?</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2F5C9-2A8A-4994-9257-1ABC917E2438}"/>
              </a:ext>
            </a:extLst>
          </p:cNvPr>
          <p:cNvSpPr>
            <a:spLocks noGrp="1"/>
          </p:cNvSpPr>
          <p:nvPr>
            <p:ph type="title"/>
          </p:nvPr>
        </p:nvSpPr>
        <p:spPr/>
        <p:txBody>
          <a:bodyPr/>
          <a:lstStyle/>
          <a:p>
            <a:r>
              <a:rPr lang="en-GB" dirty="0"/>
              <a:t>What do we mean by ‘traditional assessment formats”? </a:t>
            </a:r>
          </a:p>
        </p:txBody>
      </p:sp>
      <p:sp>
        <p:nvSpPr>
          <p:cNvPr id="3" name="Content Placeholder 2">
            <a:extLst>
              <a:ext uri="{FF2B5EF4-FFF2-40B4-BE49-F238E27FC236}">
                <a16:creationId xmlns:a16="http://schemas.microsoft.com/office/drawing/2014/main" id="{3A5B795B-57FB-4449-86D5-7A6B58AE68D3}"/>
              </a:ext>
            </a:extLst>
          </p:cNvPr>
          <p:cNvSpPr>
            <a:spLocks noGrp="1"/>
          </p:cNvSpPr>
          <p:nvPr>
            <p:ph idx="1"/>
          </p:nvPr>
        </p:nvSpPr>
        <p:spPr/>
        <p:txBody>
          <a:bodyPr/>
          <a:lstStyle/>
          <a:p>
            <a:pPr marL="0" indent="0">
              <a:buNone/>
            </a:pPr>
            <a:r>
              <a:rPr lang="en-GB" sz="2800" dirty="0"/>
              <a:t>At least 80% of UK higher education assessment uses three main forms;</a:t>
            </a:r>
          </a:p>
          <a:p>
            <a:r>
              <a:rPr lang="en-GB" sz="2800" dirty="0"/>
              <a:t>Unseen time constrained exams of some sort;</a:t>
            </a:r>
          </a:p>
          <a:p>
            <a:r>
              <a:rPr lang="en-GB" sz="2800" dirty="0"/>
              <a:t>Essays where students respond to a stimulus question or title;</a:t>
            </a:r>
          </a:p>
          <a:p>
            <a:r>
              <a:rPr lang="en-GB" sz="2800" dirty="0"/>
              <a:t>Reports of some kind.</a:t>
            </a:r>
          </a:p>
          <a:p>
            <a:endParaRPr lang="en-GB" sz="2800" dirty="0"/>
          </a:p>
          <a:p>
            <a:pPr marL="0" indent="0">
              <a:buNone/>
            </a:pPr>
            <a:r>
              <a:rPr lang="en-GB" sz="2800" dirty="0"/>
              <a:t>These are not necessarily authentic or useful means of assessing students knowledge, capabilities and understanding.</a:t>
            </a:r>
          </a:p>
        </p:txBody>
      </p:sp>
    </p:spTree>
    <p:extLst>
      <p:ext uri="{BB962C8B-B14F-4D97-AF65-F5344CB8AC3E}">
        <p14:creationId xmlns:p14="http://schemas.microsoft.com/office/powerpoint/2010/main" val="3543578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Authentic assessment: what are the principal benefits for stakeholders?</a:t>
            </a:r>
          </a:p>
        </p:txBody>
      </p:sp>
      <p:sp>
        <p:nvSpPr>
          <p:cNvPr id="3" name="Content Placeholder 2"/>
          <p:cNvSpPr>
            <a:spLocks noGrp="1"/>
          </p:cNvSpPr>
          <p:nvPr>
            <p:ph idx="1"/>
          </p:nvPr>
        </p:nvSpPr>
        <p:spPr/>
        <p:txBody>
          <a:bodyPr/>
          <a:lstStyle/>
          <a:p>
            <a:r>
              <a:rPr lang="en-GB" sz="2600" dirty="0"/>
              <a:t>Students undertaking authentic assessments tend to be more fully engaged in learning and hence tend to achieve more highly because they see the sense of what they are doing (Sadler, 2005). </a:t>
            </a:r>
          </a:p>
          <a:p>
            <a:r>
              <a:rPr lang="en-GB" sz="2600" dirty="0"/>
              <a:t>University teachers adopting authentic approaches can use realistic and live contexts within which to frame assessment tasks, which help to make theoretical elements of the course come to life. </a:t>
            </a:r>
          </a:p>
          <a:p>
            <a:r>
              <a:rPr lang="en-GB" sz="2600" dirty="0"/>
              <a:t>Employers value students who can quickly engage in real-life tasks immediately on employment, having practised and developed relevant skills and competences through their assignments. </a:t>
            </a:r>
          </a:p>
        </p:txBody>
      </p:sp>
    </p:spTree>
    <p:extLst>
      <p:ext uri="{BB962C8B-B14F-4D97-AF65-F5344CB8AC3E}">
        <p14:creationId xmlns:p14="http://schemas.microsoft.com/office/powerpoint/2010/main" val="29614786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7543800"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Wiggins (1990) says assessment can be regarded as authentic if we can draw valid inferences about quality from the work students produce</a:t>
            </a:r>
          </a:p>
        </p:txBody>
      </p:sp>
      <p:sp>
        <p:nvSpPr>
          <p:cNvPr id="3" name="Content Placeholder 2"/>
          <p:cNvSpPr>
            <a:spLocks noGrp="1"/>
          </p:cNvSpPr>
          <p:nvPr>
            <p:ph idx="1"/>
          </p:nvPr>
        </p:nvSpPr>
        <p:spPr>
          <a:xfrm>
            <a:off x="468313" y="1772815"/>
            <a:ext cx="8229600" cy="4429547"/>
          </a:xfrm>
        </p:spPr>
        <p:txBody>
          <a:bodyPr/>
          <a:lstStyle/>
          <a:p>
            <a:r>
              <a:rPr lang="en-GB" sz="2600" dirty="0"/>
              <a:t>He proposes that we should aim to offer students assignments that present the student with the full array of tasks that mirror the priorities and challenges found in the best [teaching] activities and that attend to whether the student can craft polished, thorough and justifiable answers, performances or products.</a:t>
            </a:r>
          </a:p>
          <a:p>
            <a:r>
              <a:rPr lang="en-GB" sz="2600" dirty="0"/>
              <a:t>He says they must involve students being able to cope with potentially ill-structured challenges and roles, with incomplete information, that help them rehearse for the complex ambiguities of adult and professional life.</a:t>
            </a:r>
          </a:p>
          <a:p>
            <a:endParaRPr lang="en-GB" sz="2600" dirty="0"/>
          </a:p>
        </p:txBody>
      </p:sp>
    </p:spTree>
    <p:extLst>
      <p:ext uri="{BB962C8B-B14F-4D97-AF65-F5344CB8AC3E}">
        <p14:creationId xmlns:p14="http://schemas.microsoft.com/office/powerpoint/2010/main" val="2013726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3164E-FF65-43F0-BCEA-8F81BB70EBD2}"/>
              </a:ext>
            </a:extLst>
          </p:cNvPr>
          <p:cNvSpPr>
            <a:spLocks noGrp="1"/>
          </p:cNvSpPr>
          <p:nvPr>
            <p:ph type="title"/>
          </p:nvPr>
        </p:nvSpPr>
        <p:spPr/>
        <p:txBody>
          <a:bodyPr/>
          <a:lstStyle/>
          <a:p>
            <a:r>
              <a:rPr lang="en-GB" sz="3200" dirty="0"/>
              <a:t>The purpose of the sessions today on assessment and feedback</a:t>
            </a:r>
          </a:p>
        </p:txBody>
      </p:sp>
      <p:sp>
        <p:nvSpPr>
          <p:cNvPr id="3" name="Content Placeholder 2">
            <a:extLst>
              <a:ext uri="{FF2B5EF4-FFF2-40B4-BE49-F238E27FC236}">
                <a16:creationId xmlns:a16="http://schemas.microsoft.com/office/drawing/2014/main" id="{9A0CF1F9-72AB-4B78-A046-5BD0F997E20B}"/>
              </a:ext>
            </a:extLst>
          </p:cNvPr>
          <p:cNvSpPr>
            <a:spLocks noGrp="1"/>
          </p:cNvSpPr>
          <p:nvPr>
            <p:ph idx="1"/>
          </p:nvPr>
        </p:nvSpPr>
        <p:spPr/>
        <p:txBody>
          <a:bodyPr/>
          <a:lstStyle/>
          <a:p>
            <a:pPr marL="0" indent="0">
              <a:buNone/>
            </a:pPr>
            <a:r>
              <a:rPr lang="en-GB" dirty="0"/>
              <a:t>Assessment is a complex, nuanced and highly important process​ and if we want students to engage fully, we must make it really meaningful to them and convince them that there is merit in the activities we ask them to undertake. To focus students’ effort and improve their engagement with learning, we need to take a fresh look at our current practice to make sure assessment is </a:t>
            </a:r>
            <a:r>
              <a:rPr lang="en-GB" i="1" dirty="0"/>
              <a:t>for</a:t>
            </a:r>
            <a:r>
              <a:rPr lang="en-GB" dirty="0"/>
              <a:t> rather than just </a:t>
            </a:r>
            <a:r>
              <a:rPr lang="en-GB" i="1" dirty="0"/>
              <a:t>of</a:t>
            </a:r>
            <a:r>
              <a:rPr lang="en-GB" dirty="0"/>
              <a:t> learning, with students learning while they are being assessed rather than it being merely a summative end process. We also need to ensure that we make assessment practices and the giving of feedback manageable for staff and valuable for students.</a:t>
            </a:r>
          </a:p>
          <a:p>
            <a:endParaRPr lang="en-GB" dirty="0"/>
          </a:p>
        </p:txBody>
      </p:sp>
    </p:spTree>
    <p:extLst>
      <p:ext uri="{BB962C8B-B14F-4D97-AF65-F5344CB8AC3E}">
        <p14:creationId xmlns:p14="http://schemas.microsoft.com/office/powerpoint/2010/main" val="35308585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22238"/>
            <a:ext cx="7893496"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We often assess what is easy to assess, or proxies of what’s been learned, rather than the learning itself</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A valid assessment is one that has close relevance to the criteria, which are in turn constructively aligned to the stated learning outcomes of a programme. </a:t>
            </a:r>
          </a:p>
          <a:p>
            <a:r>
              <a:rPr lang="en-GB" sz="2600" dirty="0"/>
              <a:t>Effective assessment is highly relevant to ensuring that graduates can demonstrate the knowledge, behaviours, qualities and attributes that were described in the course outline or programme specification. </a:t>
            </a:r>
          </a:p>
          <a:p>
            <a:r>
              <a:rPr lang="en-GB" sz="2600" dirty="0"/>
              <a:t>Assignments that require students to write about something, rather than be or do something, may not always be fit-for-purpose. </a:t>
            </a:r>
          </a:p>
          <a:p>
            <a:endParaRPr lang="en-GB" sz="2600" dirty="0"/>
          </a:p>
        </p:txBody>
      </p:sp>
    </p:spTree>
    <p:extLst>
      <p:ext uri="{BB962C8B-B14F-4D97-AF65-F5344CB8AC3E}">
        <p14:creationId xmlns:p14="http://schemas.microsoft.com/office/powerpoint/2010/main" val="2430580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How can authentic assessment engage students?</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800" dirty="0"/>
              <a:t>Using types of assessment that are much more like the ‘real things’ that academics or professionals do in their chosen fields can engage students in much more meaningful ways.</a:t>
            </a:r>
          </a:p>
          <a:p>
            <a:r>
              <a:rPr lang="en-GB" sz="2800" dirty="0"/>
              <a:t>A useful way to help you ascertain how authentic your assessment is could be to ask yourself where in the programme you help students answer questions in job interviews (Sambell, Brown and Graham, 2017)</a:t>
            </a:r>
          </a:p>
          <a:p>
            <a:endParaRPr lang="en-GB" sz="2800" dirty="0"/>
          </a:p>
        </p:txBody>
      </p:sp>
    </p:spTree>
    <p:extLst>
      <p:ext uri="{BB962C8B-B14F-4D97-AF65-F5344CB8AC3E}">
        <p14:creationId xmlns:p14="http://schemas.microsoft.com/office/powerpoint/2010/main" val="14734131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Questions employers might ask at interview that might help us frame some of our assignments</a:t>
            </a:r>
          </a:p>
        </p:txBody>
      </p:sp>
      <p:sp>
        <p:nvSpPr>
          <p:cNvPr id="5" name="Content Placeholder 4"/>
          <p:cNvSpPr>
            <a:spLocks noGrp="1"/>
          </p:cNvSpPr>
          <p:nvPr>
            <p:ph idx="1"/>
          </p:nvPr>
        </p:nvSpPr>
        <p:spPr>
          <a:xfrm>
            <a:off x="107504" y="1124744"/>
            <a:ext cx="8640960" cy="5077619"/>
          </a:xfrm>
        </p:spPr>
        <p:txBody>
          <a:bodyPr/>
          <a:lstStyle/>
          <a:p>
            <a:pPr marL="0" indent="0">
              <a:buNone/>
            </a:pPr>
            <a:r>
              <a:rPr lang="en-GB" b="0" dirty="0"/>
              <a:t> “</a:t>
            </a:r>
            <a:r>
              <a:rPr lang="en-GB" dirty="0"/>
              <a:t>Can you tell us about an occasion when:</a:t>
            </a:r>
          </a:p>
          <a:p>
            <a:r>
              <a:rPr lang="en-GB" dirty="0"/>
              <a:t>you worked together with colleagues in a group to produce a collective outcome;</a:t>
            </a:r>
          </a:p>
          <a:p>
            <a:r>
              <a:rPr lang="en-GB" dirty="0"/>
              <a:t>you had to work autonomously with incomplete information and self-derived data sources;</a:t>
            </a:r>
          </a:p>
          <a:p>
            <a:r>
              <a:rPr lang="en-GB" dirty="0"/>
              <a:t>you developed strategies to solve real life problems and tested them out;</a:t>
            </a:r>
          </a:p>
          <a:p>
            <a:r>
              <a:rPr lang="en-GB" dirty="0"/>
              <a:t>you had a leadership role in a team, and could you tell us your strategies to influence and persuade your colleagues to achieve a collective task;</a:t>
            </a:r>
          </a:p>
          <a:p>
            <a:r>
              <a:rPr lang="en-GB" dirty="0"/>
              <a:t>you had to communicate outcomes from your project work orally, in writing, through social media and/or through a visual medium?"</a:t>
            </a:r>
            <a:br>
              <a:rPr lang="en-GB" dirty="0"/>
            </a:br>
            <a:endParaRPr lang="en-GB" dirty="0"/>
          </a:p>
          <a:p>
            <a:endParaRPr lang="en-GB" dirty="0"/>
          </a:p>
          <a:p>
            <a:endParaRPr lang="en-GB" dirty="0"/>
          </a:p>
        </p:txBody>
      </p:sp>
    </p:spTree>
    <p:extLst>
      <p:ext uri="{BB962C8B-B14F-4D97-AF65-F5344CB8AC3E}">
        <p14:creationId xmlns:p14="http://schemas.microsoft.com/office/powerpoint/2010/main" val="18935085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8579296" cy="548680"/>
          </a:xfrm>
          <a:noFill/>
          <a:ln w="12700">
            <a:noFill/>
            <a:miter lim="800000"/>
            <a:headEnd/>
            <a:tailEnd/>
          </a:ln>
          <a:effectLst/>
        </p:spPr>
        <p:txBody>
          <a:bodyPr lIns="92075" tIns="46038" rIns="92075" bIns="46038" anchor="ctr">
            <a:normAutofit/>
          </a:bodyPr>
          <a:lstStyle/>
          <a:p>
            <a:pPr eaLnBrk="0" fontAlgn="base" hangingPunct="0">
              <a:lnSpc>
                <a:spcPct val="80000"/>
              </a:lnSpc>
              <a:spcAft>
                <a:spcPct val="0"/>
              </a:spcAft>
            </a:pPr>
            <a:r>
              <a:rPr lang="en-GB" sz="2900" b="1" dirty="0">
                <a:solidFill>
                  <a:srgbClr val="800080"/>
                </a:solidFill>
                <a:ea typeface="+mn-ea"/>
                <a:cs typeface="+mn-cs"/>
              </a:rPr>
              <a:t>Assessment must engage students in active tasks, e.g.:</a:t>
            </a:r>
          </a:p>
        </p:txBody>
      </p:sp>
      <p:sp>
        <p:nvSpPr>
          <p:cNvPr id="4" name="Content Placeholder 3"/>
          <p:cNvSpPr>
            <a:spLocks noGrp="1"/>
          </p:cNvSpPr>
          <p:nvPr>
            <p:ph sz="half" idx="1"/>
          </p:nvPr>
        </p:nvSpPr>
        <p:spPr>
          <a:xfrm>
            <a:off x="204266" y="536104"/>
            <a:ext cx="4267200" cy="6093296"/>
          </a:xfrm>
        </p:spPr>
        <p:txBody>
          <a:bodyPr>
            <a:noAutofit/>
          </a:bodyPr>
          <a:lstStyle/>
          <a:p>
            <a:pPr marL="0" indent="0">
              <a:buNone/>
            </a:pPr>
            <a:r>
              <a:rPr lang="en-GB" sz="1800" b="1" dirty="0"/>
              <a:t>Studio critiques</a:t>
            </a:r>
          </a:p>
          <a:p>
            <a:pPr marL="0" indent="0">
              <a:buNone/>
            </a:pPr>
            <a:r>
              <a:rPr lang="en-GB" sz="1800" b="1" dirty="0"/>
              <a:t>Simulations		</a:t>
            </a:r>
          </a:p>
          <a:p>
            <a:pPr marL="0" indent="0">
              <a:buNone/>
            </a:pPr>
            <a:r>
              <a:rPr lang="en-GB" sz="1800" b="1" dirty="0"/>
              <a:t>Multiple choice questions in class</a:t>
            </a:r>
          </a:p>
          <a:p>
            <a:pPr marL="0" indent="0">
              <a:buNone/>
            </a:pPr>
            <a:r>
              <a:rPr lang="en-GB" sz="1800" b="1" dirty="0"/>
              <a:t>Oral report (individual or group)</a:t>
            </a:r>
          </a:p>
          <a:p>
            <a:pPr marL="0" indent="0">
              <a:buNone/>
            </a:pPr>
            <a:r>
              <a:rPr lang="en-GB" sz="1800" b="1" dirty="0"/>
              <a:t>Business/Elevator pitches</a:t>
            </a:r>
          </a:p>
          <a:p>
            <a:pPr marL="0" indent="0">
              <a:buNone/>
            </a:pPr>
            <a:r>
              <a:rPr lang="en-GB" sz="1800" b="1" dirty="0"/>
              <a:t>Case studies</a:t>
            </a:r>
          </a:p>
          <a:p>
            <a:pPr marL="0" indent="0">
              <a:buNone/>
            </a:pPr>
            <a:r>
              <a:rPr lang="en-GB" sz="1800" b="1" dirty="0"/>
              <a:t>Annotated bibliographies</a:t>
            </a:r>
          </a:p>
          <a:p>
            <a:pPr marL="0" indent="0">
              <a:buNone/>
            </a:pPr>
            <a:r>
              <a:rPr lang="en-GB" sz="1800" b="1" dirty="0"/>
              <a:t>Executive summaries</a:t>
            </a:r>
          </a:p>
          <a:p>
            <a:pPr marL="0" indent="0">
              <a:buNone/>
            </a:pPr>
            <a:r>
              <a:rPr lang="en-GB" sz="1800" b="1" dirty="0"/>
              <a:t>Performances</a:t>
            </a:r>
          </a:p>
          <a:p>
            <a:pPr marL="0" indent="0">
              <a:buNone/>
            </a:pPr>
            <a:r>
              <a:rPr lang="en-GB" sz="1800" b="1" dirty="0"/>
              <a:t>Artefacts e.g. Paintings, sculptures, engineering drawings</a:t>
            </a:r>
          </a:p>
          <a:p>
            <a:pPr marL="0" indent="0">
              <a:buNone/>
            </a:pPr>
            <a:r>
              <a:rPr lang="en-GB" sz="1800" b="1" dirty="0"/>
              <a:t>Objective structured clinical exams (OSCEs) </a:t>
            </a:r>
          </a:p>
          <a:p>
            <a:pPr marL="0" indent="0">
              <a:buNone/>
            </a:pPr>
            <a:r>
              <a:rPr lang="en-GB" sz="1800" b="1" dirty="0"/>
              <a:t>Conference presentations</a:t>
            </a:r>
          </a:p>
          <a:p>
            <a:pPr marL="0" indent="0">
              <a:buNone/>
            </a:pPr>
            <a:r>
              <a:rPr lang="en-GB" sz="1800" b="1" dirty="0"/>
              <a:t>student-led and managed conferences </a:t>
            </a:r>
          </a:p>
          <a:p>
            <a:pPr marL="0" indent="0">
              <a:buNone/>
            </a:pPr>
            <a:r>
              <a:rPr lang="en-GB" sz="1800" b="1" dirty="0"/>
              <a:t>Action plans		</a:t>
            </a:r>
          </a:p>
          <a:p>
            <a:pPr marL="0" indent="0">
              <a:buNone/>
            </a:pPr>
            <a:r>
              <a:rPr lang="en-GB" sz="1800" b="1" dirty="0"/>
              <a:t>Reports		</a:t>
            </a:r>
          </a:p>
          <a:p>
            <a:pPr marL="0" indent="0">
              <a:buNone/>
            </a:pPr>
            <a:r>
              <a:rPr lang="en-GB" sz="1800" b="1" dirty="0"/>
              <a:t>Portfolios</a:t>
            </a:r>
          </a:p>
          <a:p>
            <a:pPr marL="0" indent="0">
              <a:buNone/>
            </a:pPr>
            <a:r>
              <a:rPr lang="en-GB" sz="1800" b="1" dirty="0"/>
              <a:t>Live projects </a:t>
            </a:r>
            <a:br>
              <a:rPr lang="en-GB" sz="1800" dirty="0"/>
            </a:br>
            <a:endParaRPr lang="en-GB" sz="1800" dirty="0"/>
          </a:p>
        </p:txBody>
      </p:sp>
      <p:sp>
        <p:nvSpPr>
          <p:cNvPr id="5" name="Content Placeholder 4"/>
          <p:cNvSpPr>
            <a:spLocks noGrp="1"/>
          </p:cNvSpPr>
          <p:nvPr>
            <p:ph sz="half" idx="2"/>
          </p:nvPr>
        </p:nvSpPr>
        <p:spPr>
          <a:xfrm>
            <a:off x="4568228" y="650404"/>
            <a:ext cx="4495800" cy="5864696"/>
          </a:xfrm>
        </p:spPr>
        <p:txBody>
          <a:bodyPr>
            <a:noAutofit/>
          </a:bodyPr>
          <a:lstStyle/>
          <a:p>
            <a:pPr marL="0" indent="0">
              <a:buNone/>
            </a:pPr>
            <a:r>
              <a:rPr lang="en-GB" sz="1800" b="1" dirty="0"/>
              <a:t>Final shows		</a:t>
            </a:r>
          </a:p>
          <a:p>
            <a:pPr marL="0" indent="0">
              <a:buNone/>
            </a:pPr>
            <a:r>
              <a:rPr lang="en-GB" sz="1800" b="1" dirty="0"/>
              <a:t>In-tray exercises </a:t>
            </a:r>
          </a:p>
          <a:p>
            <a:pPr marL="0" indent="0">
              <a:buNone/>
            </a:pPr>
            <a:r>
              <a:rPr lang="en-GB" sz="1800" b="1" dirty="0"/>
              <a:t>Assessed placements	</a:t>
            </a:r>
          </a:p>
          <a:p>
            <a:pPr marL="0" indent="0">
              <a:buNone/>
            </a:pPr>
            <a:r>
              <a:rPr lang="en-GB" sz="1800" b="1" dirty="0"/>
              <a:t>Field work notebooks</a:t>
            </a:r>
          </a:p>
          <a:p>
            <a:pPr marL="0" indent="0">
              <a:buNone/>
            </a:pPr>
            <a:r>
              <a:rPr lang="en-GB" sz="1800" b="1" dirty="0"/>
              <a:t>Lab books produced in real time</a:t>
            </a:r>
          </a:p>
          <a:p>
            <a:pPr marL="0" indent="0">
              <a:buNone/>
            </a:pPr>
            <a:r>
              <a:rPr lang="en-GB" sz="1800" b="1" dirty="0"/>
              <a:t>Short-answer questions</a:t>
            </a:r>
          </a:p>
          <a:p>
            <a:pPr marL="0" indent="0">
              <a:buNone/>
            </a:pPr>
            <a:r>
              <a:rPr lang="en-GB" sz="1800" b="1" dirty="0"/>
              <a:t>Reflective diaries</a:t>
            </a:r>
          </a:p>
          <a:p>
            <a:pPr marL="0" indent="0">
              <a:buNone/>
            </a:pPr>
            <a:r>
              <a:rPr lang="en-GB" sz="1800" b="1" dirty="0"/>
              <a:t>Logs	</a:t>
            </a:r>
          </a:p>
          <a:p>
            <a:pPr marL="0" indent="0">
              <a:buNone/>
            </a:pPr>
            <a:r>
              <a:rPr lang="en-GB" sz="1800" b="1" dirty="0"/>
              <a:t>Vivas (live oral tests)</a:t>
            </a:r>
          </a:p>
          <a:p>
            <a:pPr marL="0" indent="0">
              <a:buNone/>
            </a:pPr>
            <a:r>
              <a:rPr lang="en-GB" sz="1800" b="1" dirty="0"/>
              <a:t>Storyboards</a:t>
            </a:r>
            <a:br>
              <a:rPr lang="en-GB" sz="1800" b="1" dirty="0"/>
            </a:br>
            <a:r>
              <a:rPr lang="en-GB" sz="1800" b="1" dirty="0"/>
              <a:t>Critical incident accounts</a:t>
            </a:r>
          </a:p>
          <a:p>
            <a:pPr marL="0" indent="0">
              <a:buNone/>
            </a:pPr>
            <a:r>
              <a:rPr lang="en-GB" sz="1800" b="1" dirty="0"/>
              <a:t>Teaching packs 		</a:t>
            </a:r>
          </a:p>
          <a:p>
            <a:pPr marL="0" indent="0">
              <a:buNone/>
            </a:pPr>
            <a:r>
              <a:rPr lang="en-GB" sz="1800" b="1" dirty="0"/>
              <a:t>Group process tasks		</a:t>
            </a:r>
          </a:p>
          <a:p>
            <a:pPr marL="0" indent="0">
              <a:buNone/>
            </a:pPr>
            <a:r>
              <a:rPr lang="en-GB" sz="1800" b="1" dirty="0"/>
              <a:t>Procedure manuals		</a:t>
            </a:r>
          </a:p>
          <a:p>
            <a:pPr marL="0" indent="0">
              <a:buNone/>
            </a:pPr>
            <a:r>
              <a:rPr lang="en-GB" sz="1800" b="1" dirty="0"/>
              <a:t>Software designs</a:t>
            </a:r>
          </a:p>
          <a:p>
            <a:pPr marL="0" indent="0">
              <a:buNone/>
            </a:pPr>
            <a:r>
              <a:rPr lang="en-GB" sz="1800" b="1" dirty="0"/>
              <a:t>Presentations (individual or group)</a:t>
            </a:r>
          </a:p>
          <a:p>
            <a:pPr marL="0" indent="0">
              <a:buNone/>
            </a:pPr>
            <a:r>
              <a:rPr lang="en-GB" sz="1800" b="1" dirty="0"/>
              <a:t>Posters</a:t>
            </a:r>
            <a:br>
              <a:rPr lang="en-GB" sz="1800" b="1" dirty="0"/>
            </a:br>
            <a:endParaRPr lang="en-GB" sz="1800" b="1" dirty="0"/>
          </a:p>
          <a:p>
            <a:endParaRPr lang="en-GB" sz="1200" dirty="0"/>
          </a:p>
        </p:txBody>
      </p:sp>
    </p:spTree>
    <p:extLst>
      <p:ext uri="{BB962C8B-B14F-4D97-AF65-F5344CB8AC3E}">
        <p14:creationId xmlns:p14="http://schemas.microsoft.com/office/powerpoint/2010/main" val="20621513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8FC3B-2FE7-43B6-AFC2-509F7791450A}"/>
              </a:ext>
            </a:extLst>
          </p:cNvPr>
          <p:cNvSpPr>
            <a:spLocks noGrp="1"/>
          </p:cNvSpPr>
          <p:nvPr>
            <p:ph type="title"/>
          </p:nvPr>
        </p:nvSpPr>
        <p:spPr>
          <a:xfrm>
            <a:off x="179512" y="122238"/>
            <a:ext cx="7992888" cy="78648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Fostering student engagement with feedback</a:t>
            </a:r>
          </a:p>
        </p:txBody>
      </p:sp>
      <p:sp>
        <p:nvSpPr>
          <p:cNvPr id="3" name="Content Placeholder 2">
            <a:extLst>
              <a:ext uri="{FF2B5EF4-FFF2-40B4-BE49-F238E27FC236}">
                <a16:creationId xmlns:a16="http://schemas.microsoft.com/office/drawing/2014/main" id="{E1EF2456-FC8F-47F8-B759-673CBC6F60F1}"/>
              </a:ext>
            </a:extLst>
          </p:cNvPr>
          <p:cNvSpPr>
            <a:spLocks noGrp="1"/>
          </p:cNvSpPr>
          <p:nvPr>
            <p:ph idx="1"/>
          </p:nvPr>
        </p:nvSpPr>
        <p:spPr>
          <a:xfrm>
            <a:off x="468313" y="1700807"/>
            <a:ext cx="8229600" cy="4501555"/>
          </a:xfrm>
        </p:spPr>
        <p:txBody>
          <a:bodyPr/>
          <a:lstStyle/>
          <a:p>
            <a:r>
              <a:rPr lang="en-GB" sz="2600" dirty="0"/>
              <a:t>Students tend to regard marks like money, and so will put more energy into things that ‘count’ than those they see as options;</a:t>
            </a:r>
          </a:p>
          <a:p>
            <a:r>
              <a:rPr lang="en-GB" sz="2600" dirty="0"/>
              <a:t>Formative feedback, that is developmental and supportive, and given at the right stage so that it guides future performance can be exceptionally powerful in improving achievement and retention;</a:t>
            </a:r>
          </a:p>
          <a:p>
            <a:r>
              <a:rPr lang="en-GB" sz="2600" dirty="0"/>
              <a:t>Feedback and ‘feed-forward’ must be integral to student learning programmes, rather than something that students opt into, so needs to be within live or virtual face-to-face interaction.</a:t>
            </a:r>
          </a:p>
        </p:txBody>
      </p:sp>
    </p:spTree>
    <p:extLst>
      <p:ext uri="{BB962C8B-B14F-4D97-AF65-F5344CB8AC3E}">
        <p14:creationId xmlns:p14="http://schemas.microsoft.com/office/powerpoint/2010/main" val="42453983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algn="l" eaLnBrk="0" hangingPunct="0"/>
            <a:r>
              <a:rPr lang="en-GB" sz="2800" dirty="0">
                <a:solidFill>
                  <a:srgbClr val="002060"/>
                </a:solidFill>
              </a:rPr>
              <a:t>What is feedback literacy?</a:t>
            </a:r>
            <a:br>
              <a:rPr lang="en-GB" sz="2800" dirty="0">
                <a:solidFill>
                  <a:srgbClr val="002060"/>
                </a:solidFill>
              </a:rPr>
            </a:br>
            <a:r>
              <a:rPr lang="en-US" sz="2800" dirty="0">
                <a:solidFill>
                  <a:srgbClr val="002060"/>
                </a:solidFill>
              </a:rPr>
              <a:t>Slides based on Carless and Boud 2018</a:t>
            </a:r>
          </a:p>
        </p:txBody>
      </p:sp>
      <p:sp>
        <p:nvSpPr>
          <p:cNvPr id="5" name="Content Placeholder 4"/>
          <p:cNvSpPr>
            <a:spLocks noGrp="1"/>
          </p:cNvSpPr>
          <p:nvPr>
            <p:ph idx="1"/>
          </p:nvPr>
        </p:nvSpPr>
        <p:spPr>
          <a:xfrm>
            <a:off x="358777" y="1196977"/>
            <a:ext cx="8605838" cy="4670425"/>
          </a:xfrm>
        </p:spPr>
        <p:txBody>
          <a:bodyPr/>
          <a:lstStyle/>
          <a:p>
            <a:pPr marL="0" indent="0">
              <a:buNone/>
            </a:pPr>
            <a:r>
              <a:rPr lang="en-GB" sz="2800" dirty="0">
                <a:solidFill>
                  <a:schemeClr val="tx1"/>
                </a:solidFill>
              </a:rPr>
              <a:t>One of the main barriers to effective feedback is generally low levels of student feedback literacy. Students’ feedback literacy involves </a:t>
            </a:r>
          </a:p>
          <a:p>
            <a:r>
              <a:rPr lang="en-GB" sz="2800" dirty="0">
                <a:solidFill>
                  <a:schemeClr val="tx1"/>
                </a:solidFill>
              </a:rPr>
              <a:t>an understanding of what feedback is and how it can be managed effectively; </a:t>
            </a:r>
          </a:p>
          <a:p>
            <a:r>
              <a:rPr lang="en-GB" sz="2800" dirty="0">
                <a:solidFill>
                  <a:schemeClr val="tx1"/>
                </a:solidFill>
              </a:rPr>
              <a:t>capacities and dispositions to make productive use of feedback; </a:t>
            </a:r>
          </a:p>
          <a:p>
            <a:r>
              <a:rPr lang="en-GB" sz="2800" dirty="0">
                <a:solidFill>
                  <a:schemeClr val="tx1"/>
                </a:solidFill>
              </a:rPr>
              <a:t>appreciation of the roles of teachers and themselves in these processes. </a:t>
            </a:r>
            <a:endParaRPr lang="en-US" sz="2800" dirty="0">
              <a:solidFill>
                <a:schemeClr val="tx1"/>
              </a:solidFill>
            </a:endParaRPr>
          </a:p>
        </p:txBody>
      </p:sp>
    </p:spTree>
    <p:extLst>
      <p:ext uri="{BB962C8B-B14F-4D97-AF65-F5344CB8AC3E}">
        <p14:creationId xmlns:p14="http://schemas.microsoft.com/office/powerpoint/2010/main" val="105817477"/>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a:noFill/>
          <a:ln w="9525" algn="ctr">
            <a:noFill/>
            <a:miter lim="800000"/>
            <a:headEnd/>
            <a:tailEnd/>
          </a:ln>
        </p:spPr>
        <p:txBody>
          <a:bodyPr vert="horz" wrap="square" lIns="91440" tIns="45720" rIns="91440" bIns="45720" numCol="1" anchor="b" anchorCtr="0" compatLnSpc="1">
            <a:prstTxWarp prst="textNoShape">
              <a:avLst/>
            </a:prstTxWarp>
          </a:bodyPr>
          <a:lstStyle/>
          <a:p>
            <a:pPr algn="l" eaLnBrk="0" hangingPunct="0"/>
            <a:r>
              <a:rPr lang="en-GB" sz="2800" dirty="0">
                <a:solidFill>
                  <a:srgbClr val="002060"/>
                </a:solidFill>
              </a:rPr>
              <a:t>What is feedback?</a:t>
            </a:r>
            <a:endParaRPr lang="en-US" sz="2800" dirty="0">
              <a:solidFill>
                <a:srgbClr val="002060"/>
              </a:solidFill>
            </a:endParaRPr>
          </a:p>
        </p:txBody>
      </p:sp>
      <p:sp>
        <p:nvSpPr>
          <p:cNvPr id="5" name="Content Placeholder 4"/>
          <p:cNvSpPr>
            <a:spLocks noGrp="1"/>
          </p:cNvSpPr>
          <p:nvPr>
            <p:ph idx="1"/>
          </p:nvPr>
        </p:nvSpPr>
        <p:spPr/>
        <p:txBody>
          <a:bodyPr/>
          <a:lstStyle/>
          <a:p>
            <a:pPr marL="0" indent="0">
              <a:buNone/>
            </a:pPr>
            <a:r>
              <a:rPr lang="en-GB" sz="2800" dirty="0">
                <a:solidFill>
                  <a:schemeClr val="tx1"/>
                </a:solidFill>
              </a:rPr>
              <a:t>Building on previous definitions (Boud and Molloy 2013; Carless 2015), feedback is defined as a process through which learners make sense of information from various sources and use it to enhance their work or learning strategies. </a:t>
            </a:r>
          </a:p>
          <a:p>
            <a:pPr marL="0" indent="0">
              <a:buNone/>
            </a:pPr>
            <a:r>
              <a:rPr lang="en-GB" sz="2800" dirty="0">
                <a:solidFill>
                  <a:schemeClr val="tx1"/>
                </a:solidFill>
              </a:rPr>
              <a:t>This definition goes beyond notions that feedback is principally about teachers informing students about strengths, weaknesses and how to improve, and highlights the centrality of the student role in sense-making and using comments to improve subsequent work. Information may come from different sources e.g. peers, teachers, friends, family members or automated computer-based systems to support student self-evaluation of progress.</a:t>
            </a:r>
            <a:endParaRPr lang="en-US" sz="2800" dirty="0">
              <a:solidFill>
                <a:schemeClr val="tx1"/>
              </a:solidFill>
            </a:endParaRPr>
          </a:p>
        </p:txBody>
      </p:sp>
    </p:spTree>
    <p:extLst>
      <p:ext uri="{BB962C8B-B14F-4D97-AF65-F5344CB8AC3E}">
        <p14:creationId xmlns:p14="http://schemas.microsoft.com/office/powerpoint/2010/main" val="3757421396"/>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0825" y="381000"/>
            <a:ext cx="8713788" cy="742962"/>
          </a:xfrm>
          <a:noFill/>
          <a:ln w="9525" algn="ctr">
            <a:noFill/>
            <a:miter lim="800000"/>
            <a:headEnd/>
            <a:tailEnd/>
          </a:ln>
        </p:spPr>
        <p:txBody>
          <a:bodyPr vert="horz" wrap="square" lIns="91440" tIns="45720" rIns="91440" bIns="45720" numCol="1" anchor="b" anchorCtr="0" compatLnSpc="1">
            <a:prstTxWarp prst="textNoShape">
              <a:avLst/>
            </a:prstTxWarp>
          </a:bodyPr>
          <a:lstStyle/>
          <a:p>
            <a:pPr>
              <a:lnSpc>
                <a:spcPct val="85000"/>
              </a:lnSpc>
            </a:pPr>
            <a:r>
              <a:rPr lang="en-GB" sz="3200">
                <a:solidFill>
                  <a:srgbClr val="7030A0"/>
                </a:solidFill>
              </a:rPr>
              <a:t>Making judgements</a:t>
            </a:r>
            <a:endParaRPr lang="en-US" sz="3200" dirty="0">
              <a:solidFill>
                <a:srgbClr val="7030A0"/>
              </a:solidFill>
            </a:endParaRPr>
          </a:p>
        </p:txBody>
      </p:sp>
      <p:sp>
        <p:nvSpPr>
          <p:cNvPr id="5" name="Content Placeholder 4"/>
          <p:cNvSpPr>
            <a:spLocks noGrp="1"/>
          </p:cNvSpPr>
          <p:nvPr>
            <p:ph idx="1"/>
          </p:nvPr>
        </p:nvSpPr>
        <p:spPr/>
        <p:txBody>
          <a:bodyPr/>
          <a:lstStyle/>
          <a:p>
            <a:pPr marL="0" indent="0">
              <a:buNone/>
            </a:pPr>
            <a:r>
              <a:rPr lang="en-GB" sz="2800" dirty="0"/>
              <a:t>To make the most of feedback processes, students need to be developing evaluative judgment: capability to make decisions about the quality of work of oneself and others (Tai et al. 2017). Lower achieving students are often relatively weak at self-evaluating their performance and frequently conflate effort with quality (Boud, Lawson, and Thompson 2013). </a:t>
            </a:r>
          </a:p>
          <a:p>
            <a:pPr marL="0" indent="0">
              <a:buNone/>
            </a:pPr>
            <a:r>
              <a:rPr lang="en-GB" sz="2800" dirty="0"/>
              <a:t>In order to become more accurate in judging the standards of their own performance, students need extended opportunities for self-evaluation so that they can improve their judgment over time (Boud, Lawson, and Thompson 2013, 2015).</a:t>
            </a:r>
            <a:endParaRPr lang="en-US" sz="2800" dirty="0"/>
          </a:p>
        </p:txBody>
      </p:sp>
    </p:spTree>
    <p:extLst>
      <p:ext uri="{BB962C8B-B14F-4D97-AF65-F5344CB8AC3E}">
        <p14:creationId xmlns:p14="http://schemas.microsoft.com/office/powerpoint/2010/main" val="29848190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a:noFill/>
          <a:ln w="9525" algn="ctr">
            <a:noFill/>
            <a:miter lim="800000"/>
            <a:headEnd/>
            <a:tailEnd/>
          </a:ln>
        </p:spPr>
        <p:txBody>
          <a:bodyPr vert="horz" wrap="square" lIns="91440" tIns="45720" rIns="91440" bIns="45720" numCol="1" anchor="b" anchorCtr="0" compatLnSpc="1">
            <a:prstTxWarp prst="textNoShape">
              <a:avLst/>
            </a:prstTxWarp>
          </a:bodyPr>
          <a:lstStyle/>
          <a:p>
            <a:pPr algn="l" eaLnBrk="0" hangingPunct="0"/>
            <a:r>
              <a:rPr lang="en-GB" sz="3200" dirty="0">
                <a:solidFill>
                  <a:srgbClr val="7030A0"/>
                </a:solidFill>
              </a:rPr>
              <a:t>Why ‘feedback as telling’ is not enough</a:t>
            </a:r>
            <a:endParaRPr lang="en-US" sz="3200" dirty="0">
              <a:solidFill>
                <a:srgbClr val="7030A0"/>
              </a:solidFill>
            </a:endParaRPr>
          </a:p>
        </p:txBody>
      </p:sp>
      <p:sp>
        <p:nvSpPr>
          <p:cNvPr id="5" name="Content Placeholder 4"/>
          <p:cNvSpPr>
            <a:spLocks noGrp="1"/>
          </p:cNvSpPr>
          <p:nvPr>
            <p:ph idx="1"/>
          </p:nvPr>
        </p:nvSpPr>
        <p:spPr/>
        <p:txBody>
          <a:bodyPr/>
          <a:lstStyle/>
          <a:p>
            <a:pPr marL="0" indent="0">
              <a:buNone/>
            </a:pPr>
            <a:r>
              <a:rPr lang="en-GB" sz="2800" dirty="0">
                <a:solidFill>
                  <a:schemeClr val="tx1"/>
                </a:solidFill>
              </a:rPr>
              <a:t>Approaches that emphasise feedback as telling are insufficient because students are often not equipped to decode or act on statements satisfactorily, so key messages remain invisible (Sadler 2010).</a:t>
            </a:r>
          </a:p>
          <a:p>
            <a:pPr marL="0" indent="0">
              <a:buNone/>
            </a:pPr>
            <a:r>
              <a:rPr lang="en-GB" sz="2800" dirty="0">
                <a:solidFill>
                  <a:schemeClr val="tx1"/>
                </a:solidFill>
              </a:rPr>
              <a:t>Feedback literacy demands that learners acquire the academic language necessary for understanding, interpreting and thinking with complex ideas (Sutton 2012).</a:t>
            </a:r>
            <a:endParaRPr lang="en-US" sz="2800" dirty="0">
              <a:solidFill>
                <a:schemeClr val="tx1"/>
              </a:solidFill>
            </a:endParaRPr>
          </a:p>
        </p:txBody>
      </p:sp>
    </p:spTree>
    <p:extLst>
      <p:ext uri="{BB962C8B-B14F-4D97-AF65-F5344CB8AC3E}">
        <p14:creationId xmlns:p14="http://schemas.microsoft.com/office/powerpoint/2010/main" val="2347734080"/>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22239"/>
            <a:ext cx="7543800" cy="642465"/>
          </a:xfrm>
          <a:noFill/>
          <a:ln w="9525" algn="ctr">
            <a:noFill/>
            <a:miter lim="800000"/>
            <a:headEnd/>
            <a:tailEnd/>
          </a:ln>
        </p:spPr>
        <p:txBody>
          <a:bodyPr vert="horz" wrap="square" lIns="91440" tIns="45720" rIns="91440" bIns="45720" numCol="1" anchor="b" anchorCtr="0" compatLnSpc="1">
            <a:prstTxWarp prst="textNoShape">
              <a:avLst/>
            </a:prstTxWarp>
          </a:bodyPr>
          <a:lstStyle/>
          <a:p>
            <a:pPr>
              <a:lnSpc>
                <a:spcPct val="85000"/>
              </a:lnSpc>
            </a:pPr>
            <a:r>
              <a:rPr lang="en-GB" sz="3200" dirty="0">
                <a:solidFill>
                  <a:srgbClr val="7030A0"/>
                </a:solidFill>
              </a:rPr>
              <a:t>Hattie and Timperley’s model of feedback</a:t>
            </a:r>
            <a:endParaRPr lang="en-US" sz="3200" dirty="0">
              <a:solidFill>
                <a:srgbClr val="7030A0"/>
              </a:solidFill>
            </a:endParaRPr>
          </a:p>
        </p:txBody>
      </p:sp>
      <p:sp>
        <p:nvSpPr>
          <p:cNvPr id="5" name="Content Placeholder 4"/>
          <p:cNvSpPr>
            <a:spLocks noGrp="1"/>
          </p:cNvSpPr>
          <p:nvPr>
            <p:ph idx="1"/>
          </p:nvPr>
        </p:nvSpPr>
        <p:spPr>
          <a:xfrm>
            <a:off x="468313" y="980728"/>
            <a:ext cx="8229600" cy="5221635"/>
          </a:xfrm>
        </p:spPr>
        <p:txBody>
          <a:bodyPr/>
          <a:lstStyle/>
          <a:p>
            <a:pPr marL="0" indent="0">
              <a:buNone/>
            </a:pPr>
            <a:r>
              <a:rPr lang="en-GB" sz="2800" dirty="0"/>
              <a:t>Hattie and Timperley’s (2007) model of feedback to enhance learning suggests that feedback operates at four levels. </a:t>
            </a:r>
          </a:p>
          <a:p>
            <a:pPr marL="0" indent="0">
              <a:buNone/>
            </a:pPr>
            <a:r>
              <a:rPr lang="en-GB" sz="2800" dirty="0"/>
              <a:t>Feedback at the self-regulation level and feedback at the process level are generally most likely to lead to learner uptake and improvement. </a:t>
            </a:r>
          </a:p>
          <a:p>
            <a:pPr marL="0" indent="0">
              <a:buNone/>
            </a:pPr>
            <a:r>
              <a:rPr lang="en-GB" sz="2800" dirty="0"/>
              <a:t>Feedback at the level of the self is least effective because it focuses on the person rather than improving learning. </a:t>
            </a:r>
          </a:p>
          <a:p>
            <a:pPr marL="0" indent="0">
              <a:buNone/>
            </a:pPr>
            <a:r>
              <a:rPr lang="en-GB" sz="2800" dirty="0"/>
              <a:t>The main limitation of feedback at the task level is the difficulty for students to generalise messages to other tasks and take subsequent action (Hattie and Timperley 2007).</a:t>
            </a:r>
            <a:endParaRPr lang="en-US" sz="2800" dirty="0"/>
          </a:p>
        </p:txBody>
      </p:sp>
    </p:spTree>
    <p:extLst>
      <p:ext uri="{BB962C8B-B14F-4D97-AF65-F5344CB8AC3E}">
        <p14:creationId xmlns:p14="http://schemas.microsoft.com/office/powerpoint/2010/main" val="157179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683568" y="548680"/>
            <a:ext cx="7776864" cy="5832648"/>
          </a:xfrm>
          <a:prstGeom prst="ellipse">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GB" sz="1800" b="1">
              <a:solidFill>
                <a:prstClr val="white"/>
              </a:solidFill>
            </a:endParaRPr>
          </a:p>
        </p:txBody>
      </p:sp>
      <p:sp>
        <p:nvSpPr>
          <p:cNvPr id="5" name="Rectangle 4"/>
          <p:cNvSpPr/>
          <p:nvPr/>
        </p:nvSpPr>
        <p:spPr>
          <a:xfrm>
            <a:off x="25152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Evaluating programmes, strengths and areas for improvement</a:t>
            </a:r>
          </a:p>
        </p:txBody>
      </p:sp>
      <p:sp>
        <p:nvSpPr>
          <p:cNvPr id="6" name="Rectangle 5"/>
          <p:cNvSpPr/>
          <p:nvPr/>
        </p:nvSpPr>
        <p:spPr>
          <a:xfrm>
            <a:off x="673224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Considering delivery modes: face-to-face, online, PBL, blended…</a:t>
            </a:r>
          </a:p>
        </p:txBody>
      </p:sp>
      <p:sp>
        <p:nvSpPr>
          <p:cNvPr id="7" name="Rectangle 6"/>
          <p:cNvSpPr/>
          <p:nvPr/>
        </p:nvSpPr>
        <p:spPr>
          <a:xfrm>
            <a:off x="3347864" y="18864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Determining and reviewing subject material: currency, relevance, level</a:t>
            </a:r>
          </a:p>
        </p:txBody>
      </p:sp>
      <p:sp>
        <p:nvSpPr>
          <p:cNvPr id="8" name="Rectangle 7"/>
          <p:cNvSpPr/>
          <p:nvPr/>
        </p:nvSpPr>
        <p:spPr>
          <a:xfrm>
            <a:off x="3347864" y="5301208"/>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Designing fit for purpose assessment methods and approaches</a:t>
            </a:r>
          </a:p>
        </p:txBody>
      </p:sp>
      <p:sp>
        <p:nvSpPr>
          <p:cNvPr id="9" name="Rectangle 8"/>
          <p:cNvSpPr/>
          <p:nvPr/>
        </p:nvSpPr>
        <p:spPr>
          <a:xfrm>
            <a:off x="611560" y="76470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Enhancing quality, seeking continuous improvement</a:t>
            </a:r>
          </a:p>
        </p:txBody>
      </p:sp>
      <p:sp>
        <p:nvSpPr>
          <p:cNvPr id="10" name="Rectangle 9"/>
          <p:cNvSpPr/>
          <p:nvPr/>
        </p:nvSpPr>
        <p:spPr>
          <a:xfrm>
            <a:off x="6300192" y="692696"/>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Designing and refining learning outcomes</a:t>
            </a:r>
          </a:p>
        </p:txBody>
      </p:sp>
      <p:sp>
        <p:nvSpPr>
          <p:cNvPr id="11" name="Rectangle 10"/>
          <p:cNvSpPr/>
          <p:nvPr/>
        </p:nvSpPr>
        <p:spPr>
          <a:xfrm>
            <a:off x="611560"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Assuring quality, matching HEI, national and PRSB requirements</a:t>
            </a:r>
          </a:p>
        </p:txBody>
      </p:sp>
      <p:sp>
        <p:nvSpPr>
          <p:cNvPr id="12" name="Rectangle 11"/>
          <p:cNvSpPr/>
          <p:nvPr/>
        </p:nvSpPr>
        <p:spPr>
          <a:xfrm>
            <a:off x="6300192"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Thinking through student support</a:t>
            </a:r>
          </a:p>
        </p:txBody>
      </p:sp>
      <p:sp>
        <p:nvSpPr>
          <p:cNvPr id="24" name="Rectangle 23"/>
          <p:cNvSpPr/>
          <p:nvPr/>
        </p:nvSpPr>
        <p:spPr>
          <a:xfrm>
            <a:off x="3347864" y="2708920"/>
            <a:ext cx="2160240" cy="1440160"/>
          </a:xfrm>
          <a:prstGeom prst="rect">
            <a:avLst/>
          </a:prstGeom>
          <a:solidFill>
            <a:schemeClr val="bg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3200" b="1" dirty="0">
                <a:solidFill>
                  <a:prstClr val="black"/>
                </a:solidFill>
              </a:rPr>
              <a:t>Curriculum</a:t>
            </a:r>
          </a:p>
          <a:p>
            <a:pPr algn="ctr" fontAlgn="auto">
              <a:spcBef>
                <a:spcPts val="0"/>
              </a:spcBef>
              <a:spcAft>
                <a:spcPts val="0"/>
              </a:spcAft>
            </a:pPr>
            <a:r>
              <a:rPr lang="en-GB" sz="3200" b="1" dirty="0">
                <a:solidFill>
                  <a:prstClr val="black"/>
                </a:solidFill>
              </a:rPr>
              <a:t>Design</a:t>
            </a:r>
          </a:p>
          <a:p>
            <a:pPr algn="ctr" fontAlgn="auto">
              <a:spcBef>
                <a:spcPts val="0"/>
              </a:spcBef>
              <a:spcAft>
                <a:spcPts val="0"/>
              </a:spcAft>
            </a:pPr>
            <a:r>
              <a:rPr lang="en-GB" sz="3200" b="1" dirty="0">
                <a:solidFill>
                  <a:prstClr val="black"/>
                </a:solidFill>
              </a:rPr>
              <a:t>Essentials</a:t>
            </a:r>
          </a:p>
        </p:txBody>
      </p:sp>
    </p:spTree>
    <p:extLst>
      <p:ext uri="{BB962C8B-B14F-4D97-AF65-F5344CB8AC3E}">
        <p14:creationId xmlns:p14="http://schemas.microsoft.com/office/powerpoint/2010/main" val="168908070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076AC-BB2F-4D3B-A0EA-8A4C07AC971A}"/>
              </a:ext>
            </a:extLst>
          </p:cNvPr>
          <p:cNvSpPr>
            <a:spLocks noGrp="1"/>
          </p:cNvSpPr>
          <p:nvPr>
            <p:ph type="title"/>
          </p:nvPr>
        </p:nvSpPr>
        <p:spPr>
          <a:noFill/>
          <a:ln w="9525" algn="ctr">
            <a:noFill/>
            <a:miter lim="800000"/>
            <a:headEnd/>
            <a:tailEnd/>
          </a:ln>
        </p:spPr>
        <p:txBody>
          <a:bodyPr vert="horz" wrap="square" lIns="91440" tIns="45720" rIns="91440" bIns="45720" numCol="1" anchor="b" anchorCtr="0" compatLnSpc="1">
            <a:prstTxWarp prst="textNoShape">
              <a:avLst/>
            </a:prstTxWarp>
          </a:bodyPr>
          <a:lstStyle/>
          <a:p>
            <a:pPr>
              <a:lnSpc>
                <a:spcPct val="85000"/>
              </a:lnSpc>
            </a:pPr>
            <a:r>
              <a:rPr lang="en-GB" sz="3200" dirty="0">
                <a:solidFill>
                  <a:srgbClr val="7030A0"/>
                </a:solidFill>
              </a:rPr>
              <a:t>Encouraging better use of feedback </a:t>
            </a:r>
            <a:br>
              <a:rPr lang="en-GB" sz="3200" dirty="0">
                <a:solidFill>
                  <a:srgbClr val="7030A0"/>
                </a:solidFill>
              </a:rPr>
            </a:br>
            <a:endParaRPr lang="en-GB" sz="3200" dirty="0">
              <a:solidFill>
                <a:srgbClr val="7030A0"/>
              </a:solidFill>
            </a:endParaRPr>
          </a:p>
        </p:txBody>
      </p:sp>
      <p:sp>
        <p:nvSpPr>
          <p:cNvPr id="3" name="Content Placeholder 2">
            <a:extLst>
              <a:ext uri="{FF2B5EF4-FFF2-40B4-BE49-F238E27FC236}">
                <a16:creationId xmlns:a16="http://schemas.microsoft.com/office/drawing/2014/main" id="{06B322A7-D15B-4C43-B87E-373B354875C3}"/>
              </a:ext>
            </a:extLst>
          </p:cNvPr>
          <p:cNvSpPr>
            <a:spLocks noGrp="1"/>
          </p:cNvSpPr>
          <p:nvPr>
            <p:ph idx="1"/>
          </p:nvPr>
        </p:nvSpPr>
        <p:spPr>
          <a:xfrm>
            <a:off x="437250" y="1034256"/>
            <a:ext cx="8363271" cy="4789488"/>
          </a:xfrm>
        </p:spPr>
        <p:txBody>
          <a:bodyPr/>
          <a:lstStyle/>
          <a:p>
            <a:pPr lvl="0"/>
            <a:r>
              <a:rPr lang="en-GB" dirty="0"/>
              <a:t>Emphasise early on the importance to them of formative feedback;</a:t>
            </a:r>
          </a:p>
          <a:p>
            <a:pPr lvl="0"/>
            <a:r>
              <a:rPr lang="en-GB" dirty="0"/>
              <a:t>Consider how best to provide them with feedback. </a:t>
            </a:r>
          </a:p>
          <a:p>
            <a:pPr lvl="0"/>
            <a:r>
              <a:rPr lang="en-GB" dirty="0"/>
              <a:t>Provide them with training on why and how feedback is provided;</a:t>
            </a:r>
          </a:p>
          <a:p>
            <a:pPr lvl="0"/>
            <a:r>
              <a:rPr lang="en-GB" dirty="0"/>
              <a:t>Get students to practise drafting and delivering feedback;</a:t>
            </a:r>
          </a:p>
          <a:p>
            <a:pPr lvl="0"/>
            <a:r>
              <a:rPr lang="en-GB" dirty="0"/>
              <a:t>Get students to focus on comments rather than marks; </a:t>
            </a:r>
          </a:p>
          <a:p>
            <a:pPr lvl="0"/>
            <a:r>
              <a:rPr lang="en-GB" dirty="0"/>
              <a:t>Help students to believe they have the agency to improve their work;</a:t>
            </a:r>
          </a:p>
          <a:p>
            <a:pPr lvl="0"/>
            <a:r>
              <a:rPr lang="en-GB" dirty="0"/>
              <a:t>Encourage students to think of feedback as a trigger to them taking action;</a:t>
            </a:r>
          </a:p>
          <a:p>
            <a:pPr lvl="0"/>
            <a:r>
              <a:rPr lang="en-GB" dirty="0"/>
              <a:t>Give them some examples of helpful feedback as a prompt to discussion. </a:t>
            </a:r>
          </a:p>
        </p:txBody>
      </p:sp>
    </p:spTree>
    <p:extLst>
      <p:ext uri="{BB962C8B-B14F-4D97-AF65-F5344CB8AC3E}">
        <p14:creationId xmlns:p14="http://schemas.microsoft.com/office/powerpoint/2010/main" val="13922130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sz="3200" dirty="0"/>
              <a:t>Good feedback: </a:t>
            </a:r>
            <a:br>
              <a:rPr lang="en-GB" sz="3200" dirty="0"/>
            </a:br>
            <a:r>
              <a:rPr lang="en-GB" sz="1800" dirty="0">
                <a:solidFill>
                  <a:schemeClr val="tx1"/>
                </a:solidFill>
              </a:rPr>
              <a:t>(after Brown, S. (2015), </a:t>
            </a:r>
            <a:r>
              <a:rPr lang="en-GB" sz="1800" i="1" dirty="0">
                <a:solidFill>
                  <a:schemeClr val="tx1"/>
                </a:solidFill>
              </a:rPr>
              <a:t>Assessment, learning and teaching in higher education: global perspectives</a:t>
            </a:r>
            <a:r>
              <a:rPr lang="en-GB" sz="1800" dirty="0">
                <a:solidFill>
                  <a:schemeClr val="tx1"/>
                </a:solidFill>
              </a:rPr>
              <a:t>, London: Palgrave-MacMillan)</a:t>
            </a:r>
          </a:p>
        </p:txBody>
      </p:sp>
      <p:sp>
        <p:nvSpPr>
          <p:cNvPr id="3" name="Content Placeholder 2"/>
          <p:cNvSpPr>
            <a:spLocks noGrp="1"/>
          </p:cNvSpPr>
          <p:nvPr>
            <p:ph idx="1"/>
          </p:nvPr>
        </p:nvSpPr>
        <p:spPr/>
        <p:txBody>
          <a:bodyPr/>
          <a:lstStyle/>
          <a:p>
            <a:pPr lvl="0">
              <a:buSzPct val="100000"/>
              <a:buFont typeface="+mj-lt"/>
              <a:buAutoNum type="arabicPeriod"/>
            </a:pPr>
            <a:r>
              <a:rPr lang="en-GB" sz="2800" dirty="0"/>
              <a:t>Is dialogic, rather than mono-directional, giving students chances to respond to comments from their markers and seek clarification where necessary. </a:t>
            </a:r>
          </a:p>
          <a:p>
            <a:pPr lvl="0">
              <a:buSzPct val="100000"/>
              <a:buFont typeface="+mj-lt"/>
              <a:buAutoNum type="arabicPeriod"/>
            </a:pPr>
            <a:r>
              <a:rPr lang="en-GB" sz="2800" dirty="0"/>
              <a:t>Helps clarify what good work looks like, so students are really clear about goals, criteria and expected standards, and provides opportunities to close the gap between current and desired performance.</a:t>
            </a:r>
          </a:p>
        </p:txBody>
      </p:sp>
    </p:spTree>
    <p:extLst>
      <p:ext uri="{BB962C8B-B14F-4D97-AF65-F5344CB8AC3E}">
        <p14:creationId xmlns:p14="http://schemas.microsoft.com/office/powerpoint/2010/main" val="3519817800"/>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Good feedback:</a:t>
            </a:r>
          </a:p>
        </p:txBody>
      </p:sp>
      <p:sp>
        <p:nvSpPr>
          <p:cNvPr id="3" name="Content Placeholder 2"/>
          <p:cNvSpPr>
            <a:spLocks noGrp="1"/>
          </p:cNvSpPr>
          <p:nvPr>
            <p:ph idx="1"/>
          </p:nvPr>
        </p:nvSpPr>
        <p:spPr/>
        <p:txBody>
          <a:bodyPr/>
          <a:lstStyle/>
          <a:p>
            <a:pPr lvl="0">
              <a:buSzPct val="100000"/>
              <a:buFont typeface="+mj-lt"/>
              <a:buAutoNum type="arabicPeriod" startAt="3"/>
            </a:pPr>
            <a:r>
              <a:rPr lang="en-GB" sz="2800" dirty="0"/>
              <a:t>Actively facilitates students reviewing their own work and reflecting on it, so that they become good judges of the quality of their own work. </a:t>
            </a:r>
          </a:p>
          <a:p>
            <a:pPr>
              <a:buSzPct val="100000"/>
              <a:buFont typeface="+mj-lt"/>
              <a:buAutoNum type="arabicPeriod" startAt="3"/>
            </a:pPr>
            <a:r>
              <a:rPr lang="en-GB" sz="2800" dirty="0"/>
              <a:t>Doesn’t just correct errors and indicate problems, potentially leaving students discouraged and demotivated, but also highlights good work and encourages them to believe they can improve and succeed.</a:t>
            </a:r>
          </a:p>
          <a:p>
            <a:pPr>
              <a:buSzPct val="100000"/>
              <a:buFont typeface="+mj-lt"/>
              <a:buAutoNum type="arabicPeriod" startAt="3"/>
            </a:pPr>
            <a:endParaRPr lang="en-GB" sz="2800" dirty="0"/>
          </a:p>
        </p:txBody>
      </p:sp>
    </p:spTree>
    <p:extLst>
      <p:ext uri="{BB962C8B-B14F-4D97-AF65-F5344CB8AC3E}">
        <p14:creationId xmlns:p14="http://schemas.microsoft.com/office/powerpoint/2010/main" val="4047281787"/>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Good</a:t>
            </a:r>
            <a:r>
              <a:rPr lang="en-GB" dirty="0"/>
              <a:t> </a:t>
            </a:r>
            <a:r>
              <a:rPr lang="en-GB" sz="3200" dirty="0"/>
              <a:t>feedback</a:t>
            </a:r>
            <a:r>
              <a:rPr lang="en-GB" dirty="0"/>
              <a:t>:</a:t>
            </a:r>
          </a:p>
        </p:txBody>
      </p:sp>
      <p:sp>
        <p:nvSpPr>
          <p:cNvPr id="3" name="Content Placeholder 2"/>
          <p:cNvSpPr>
            <a:spLocks noGrp="1"/>
          </p:cNvSpPr>
          <p:nvPr>
            <p:ph idx="1"/>
          </p:nvPr>
        </p:nvSpPr>
        <p:spPr/>
        <p:txBody>
          <a:bodyPr/>
          <a:lstStyle/>
          <a:p>
            <a:pPr lvl="0">
              <a:buSzPct val="100000"/>
              <a:buFont typeface="+mj-lt"/>
              <a:buAutoNum type="arabicPeriod" startAt="5"/>
            </a:pPr>
            <a:r>
              <a:rPr lang="en-GB" sz="2800" dirty="0"/>
              <a:t>Delivers high-quality information to students about their achievements to date and how they can improve their future work. Where there are errors, students should be able to see what needs to be done to remediate them, and where they are undershooting in terms of achievement, they should be able to perceive how to make their work even better. </a:t>
            </a:r>
          </a:p>
        </p:txBody>
      </p:sp>
    </p:spTree>
    <p:extLst>
      <p:ext uri="{BB962C8B-B14F-4D97-AF65-F5344CB8AC3E}">
        <p14:creationId xmlns:p14="http://schemas.microsoft.com/office/powerpoint/2010/main" val="158117808"/>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806432"/>
          </a:xfrm>
        </p:spPr>
        <p:txBody>
          <a:bodyPr/>
          <a:lstStyle/>
          <a:p>
            <a:r>
              <a:rPr lang="en-GB" sz="3200" dirty="0"/>
              <a:t>Good</a:t>
            </a:r>
            <a:r>
              <a:rPr lang="en-GB" dirty="0"/>
              <a:t> </a:t>
            </a:r>
            <a:r>
              <a:rPr lang="en-GB" sz="3200" dirty="0"/>
              <a:t>feedback</a:t>
            </a:r>
            <a:r>
              <a:rPr lang="en-GB" dirty="0"/>
              <a:t>:</a:t>
            </a:r>
          </a:p>
        </p:txBody>
      </p:sp>
      <p:sp>
        <p:nvSpPr>
          <p:cNvPr id="3" name="Content Placeholder 2"/>
          <p:cNvSpPr>
            <a:spLocks noGrp="1"/>
          </p:cNvSpPr>
          <p:nvPr>
            <p:ph idx="1"/>
          </p:nvPr>
        </p:nvSpPr>
        <p:spPr>
          <a:xfrm>
            <a:off x="358775" y="1214422"/>
            <a:ext cx="8605838" cy="5166905"/>
          </a:xfrm>
        </p:spPr>
        <p:txBody>
          <a:bodyPr/>
          <a:lstStyle/>
          <a:p>
            <a:pPr>
              <a:buSzPct val="100000"/>
              <a:buFont typeface="+mj-lt"/>
              <a:buAutoNum type="arabicPeriod" startAt="6"/>
            </a:pPr>
            <a:r>
              <a:rPr lang="en-GB" sz="2800" dirty="0"/>
              <a:t>Offers ‘feed-forward’ aiming to ‘increase the value of feedback to the students by focusing comments not only on the past and present … but also on the future – what the student might aim to do, or do differently in the next assignment or assessment if they are to continue to do well or to do better’ (</a:t>
            </a:r>
            <a:r>
              <a:rPr lang="en-GB" sz="2800" dirty="0" err="1"/>
              <a:t>Hounsell</a:t>
            </a:r>
            <a:r>
              <a:rPr lang="en-GB" sz="2800" dirty="0"/>
              <a:t>, 2008, p.5).</a:t>
            </a:r>
          </a:p>
          <a:p>
            <a:pPr lvl="0">
              <a:buSzPct val="100000"/>
              <a:buFont typeface="+mj-lt"/>
              <a:buAutoNum type="arabicPeriod" startAt="6"/>
            </a:pPr>
            <a:r>
              <a:rPr lang="en-GB" sz="2800" dirty="0"/>
              <a:t>Ensures that the mark isn’t the only thing that students take note of when work is returned, but that they are encouraged to read and use the advice given in feedback and apply it to future assignments.</a:t>
            </a:r>
          </a:p>
        </p:txBody>
      </p:sp>
    </p:spTree>
    <p:extLst>
      <p:ext uri="{BB962C8B-B14F-4D97-AF65-F5344CB8AC3E}">
        <p14:creationId xmlns:p14="http://schemas.microsoft.com/office/powerpoint/2010/main" val="2500252987"/>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Five things students really hate about poor feedback</a:t>
            </a:r>
          </a:p>
        </p:txBody>
      </p:sp>
      <p:sp>
        <p:nvSpPr>
          <p:cNvPr id="3" name="Content Placeholder 2"/>
          <p:cNvSpPr>
            <a:spLocks noGrp="1"/>
          </p:cNvSpPr>
          <p:nvPr>
            <p:ph idx="1"/>
          </p:nvPr>
        </p:nvSpPr>
        <p:spPr/>
        <p:txBody>
          <a:bodyPr/>
          <a:lstStyle/>
          <a:p>
            <a:pPr lvl="0"/>
            <a:r>
              <a:rPr lang="en-GB" sz="2800" dirty="0"/>
              <a:t>Poorly written comments that are nigh on impossible to decode, especially when impenetrable acronyms or abbreviations are used, or where handwriting is in an unfamiliar alphabet and is illegible. </a:t>
            </a:r>
          </a:p>
          <a:p>
            <a:pPr lvl="0"/>
            <a:r>
              <a:rPr lang="en-GB" sz="2800" dirty="0"/>
              <a:t>Cursory and derogatory remarks that leave them feeling demoralised ‘Weak argument’, ‘Shoddy work’, ‘Hopeless’, ‘Under-developed’, and so on. </a:t>
            </a:r>
          </a:p>
          <a:p>
            <a:pPr lvl="0"/>
            <a:r>
              <a:rPr lang="en-GB" sz="2800" dirty="0"/>
              <a:t>Value judgements on them as people rather than on the work in hand. </a:t>
            </a:r>
          </a:p>
        </p:txBody>
      </p:sp>
    </p:spTree>
    <p:extLst>
      <p:ext uri="{BB962C8B-B14F-4D97-AF65-F5344CB8AC3E}">
        <p14:creationId xmlns:p14="http://schemas.microsoft.com/office/powerpoint/2010/main" val="397880398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Five things students really hate about poor feedback</a:t>
            </a:r>
          </a:p>
        </p:txBody>
      </p:sp>
      <p:sp>
        <p:nvSpPr>
          <p:cNvPr id="3" name="Content Placeholder 2"/>
          <p:cNvSpPr>
            <a:spLocks noGrp="1"/>
          </p:cNvSpPr>
          <p:nvPr>
            <p:ph idx="1"/>
          </p:nvPr>
        </p:nvSpPr>
        <p:spPr/>
        <p:txBody>
          <a:bodyPr/>
          <a:lstStyle/>
          <a:p>
            <a:pPr lvl="0"/>
            <a:r>
              <a:rPr lang="en-GB" sz="2800" dirty="0"/>
              <a:t>Vague comments which give few hints on how to improve or remediate errors: ‘OK as far as it goes’, ‘Needs greater depth of argument’, ‘Inappropriate methodology used’, ‘Not written at the right level’. </a:t>
            </a:r>
          </a:p>
          <a:p>
            <a:r>
              <a:rPr lang="en-GB" sz="2800" dirty="0"/>
              <a:t>Feedback that arrives so late that there are no opportunities to put into practice any guidance suggested in time for the submission of the next assignment.</a:t>
            </a:r>
          </a:p>
        </p:txBody>
      </p:sp>
    </p:spTree>
    <p:extLst>
      <p:ext uri="{BB962C8B-B14F-4D97-AF65-F5344CB8AC3E}">
        <p14:creationId xmlns:p14="http://schemas.microsoft.com/office/powerpoint/2010/main" val="1043923326"/>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Encouraging students to recognise and use the feedback we provide for them</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dirty="0"/>
              <a:t>Delivery of feedback should not be left to chance, so its best to avoid asking students to pick up marked hard copy assignments from departmental offices;</a:t>
            </a:r>
          </a:p>
          <a:p>
            <a:r>
              <a:rPr lang="en-GB" dirty="0"/>
              <a:t>Electronic submission of assignments has benefits and disadvantages but on balance the former outweigh the latter;</a:t>
            </a:r>
          </a:p>
          <a:p>
            <a:r>
              <a:rPr lang="en-GB" dirty="0"/>
              <a:t>Perhaps require students to guestimate expected marks having read your feedback early in their programmes;</a:t>
            </a:r>
          </a:p>
          <a:p>
            <a:r>
              <a:rPr lang="en-GB" dirty="0"/>
              <a:t>‘Assignment handler’ can deliver feedback electronically and only release marks once students have responded;</a:t>
            </a:r>
          </a:p>
          <a:p>
            <a:r>
              <a:rPr lang="en-GB" dirty="0"/>
              <a:t>Audio files of audio feedback can be highly successful in enabling students to capture ‘live’ oral feedback, and can replace written feedback (e.g. JISC project ‘Sounds good’).</a:t>
            </a:r>
          </a:p>
          <a:p>
            <a:endParaRPr lang="en-GB" dirty="0"/>
          </a:p>
        </p:txBody>
      </p:sp>
    </p:spTree>
    <p:extLst>
      <p:ext uri="{BB962C8B-B14F-4D97-AF65-F5344CB8AC3E}">
        <p14:creationId xmlns:p14="http://schemas.microsoft.com/office/powerpoint/2010/main" val="244878428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To better engage learners through feedback and assessment we can:</a:t>
            </a:r>
          </a:p>
        </p:txBody>
      </p:sp>
      <p:sp>
        <p:nvSpPr>
          <p:cNvPr id="44035" name="Content Placeholder 2"/>
          <p:cNvSpPr>
            <a:spLocks noGrp="1"/>
          </p:cNvSpPr>
          <p:nvPr>
            <p:ph idx="1"/>
          </p:nvPr>
        </p:nvSpPr>
        <p:spPr>
          <a:xfrm>
            <a:off x="468313" y="1196975"/>
            <a:ext cx="8229600" cy="5005388"/>
          </a:xfrm>
        </p:spPr>
        <p:txBody>
          <a:bodyPr/>
          <a:lstStyle/>
          <a:p>
            <a:pPr>
              <a:lnSpc>
                <a:spcPct val="100000"/>
              </a:lnSpc>
            </a:pPr>
            <a:r>
              <a:rPr lang="en-GB" sz="2400" dirty="0"/>
              <a:t>Make use of real examples and hot-off-the-press data to keep content and tasks current and relevant;</a:t>
            </a:r>
          </a:p>
          <a:p>
            <a:pPr>
              <a:lnSpc>
                <a:spcPct val="100000"/>
              </a:lnSpc>
            </a:pPr>
            <a:r>
              <a:rPr lang="en-GB" dirty="0"/>
              <a:t>Provide c</a:t>
            </a:r>
            <a:r>
              <a:rPr lang="en-GB" sz="2400" dirty="0"/>
              <a:t>hallenges to students’ thinking without letting individuals feel publicly exposed or humiliated;</a:t>
            </a:r>
          </a:p>
          <a:p>
            <a:pPr>
              <a:lnSpc>
                <a:spcPct val="100000"/>
              </a:lnSpc>
            </a:pPr>
            <a:r>
              <a:rPr lang="en-GB" sz="2400" dirty="0"/>
              <a:t>Relate their learning in class to the forthcoming/ongoing assignment (without slavishly teaching to the exam);</a:t>
            </a:r>
          </a:p>
          <a:p>
            <a:r>
              <a:rPr lang="en-GB" sz="2400" dirty="0"/>
              <a:t>Make spaces for dialogue through formative assessment;</a:t>
            </a:r>
            <a:endParaRPr lang="en-GB" dirty="0"/>
          </a:p>
          <a:p>
            <a:r>
              <a:rPr lang="en-GB" dirty="0"/>
              <a:t>Give them real problems to solve and issues with which to engage;</a:t>
            </a:r>
          </a:p>
          <a:p>
            <a:r>
              <a:rPr lang="en-GB" dirty="0"/>
              <a:t>Identify the skills they need to succeed and provide opportunities to rehearse and develop them;</a:t>
            </a:r>
          </a:p>
          <a:p>
            <a:r>
              <a:rPr lang="en-GB" dirty="0"/>
              <a:t>Never compromise on the quality of the demands we make of them.</a:t>
            </a:r>
          </a:p>
          <a:p>
            <a:pPr>
              <a:lnSpc>
                <a:spcPct val="100000"/>
              </a:lnSpc>
            </a:pPr>
            <a:endParaRPr lang="en-GB" sz="2400" dirty="0"/>
          </a:p>
          <a:p>
            <a:pPr>
              <a:lnSpc>
                <a:spcPct val="100000"/>
              </a:lnSpc>
            </a:pPr>
            <a:endParaRPr lang="en-GB" sz="2400" dirty="0"/>
          </a:p>
        </p:txBody>
      </p:sp>
    </p:spTree>
    <p:extLst>
      <p:ext uri="{BB962C8B-B14F-4D97-AF65-F5344CB8AC3E}">
        <p14:creationId xmlns:p14="http://schemas.microsoft.com/office/powerpoint/2010/main" val="397526234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Making assessment work well</a:t>
            </a:r>
          </a:p>
        </p:txBody>
      </p:sp>
      <p:sp>
        <p:nvSpPr>
          <p:cNvPr id="43011" name="Rectangle 3"/>
          <p:cNvSpPr>
            <a:spLocks noGrp="1" noChangeArrowheads="1"/>
          </p:cNvSpPr>
          <p:nvPr>
            <p:ph type="body" idx="1"/>
          </p:nvPr>
        </p:nvSpPr>
        <p:spPr>
          <a:xfrm>
            <a:off x="228600" y="928688"/>
            <a:ext cx="8686800" cy="5197475"/>
          </a:xfrm>
        </p:spPr>
        <p:txBody>
          <a:bodyPr/>
          <a:lstStyle/>
          <a:p>
            <a:pPr eaLnBrk="1" hangingPunct="1"/>
            <a:r>
              <a:rPr lang="en-GB" sz="2800" dirty="0"/>
              <a:t>Intra-tutor and Inter-tutor reliability need to be assured;</a:t>
            </a:r>
          </a:p>
          <a:p>
            <a:pPr eaLnBrk="1" hangingPunct="1"/>
            <a:r>
              <a:rPr lang="en-GB" sz="2800" dirty="0"/>
              <a:t>Practices and processes need to be transparently fair to all students;</a:t>
            </a:r>
          </a:p>
          <a:p>
            <a:pPr eaLnBrk="1" hangingPunct="1"/>
            <a:r>
              <a:rPr lang="en-GB" sz="2800" dirty="0"/>
              <a:t>Cheats and plagiarisers need to be deterred/punished;</a:t>
            </a:r>
          </a:p>
          <a:p>
            <a:pPr eaLnBrk="1" hangingPunct="1"/>
            <a:r>
              <a:rPr lang="en-GB" sz="2800" dirty="0"/>
              <a:t>Assessment needs to be manageable for both staff and students;</a:t>
            </a:r>
          </a:p>
          <a:p>
            <a:pPr eaLnBrk="1" hangingPunct="1"/>
            <a:r>
              <a:rPr lang="en-GB" sz="2800" dirty="0"/>
              <a:t>Assignments should assess what has been taught/learned, not what it is easy to assess.</a:t>
            </a:r>
            <a:endParaRPr lang="en-GB" dirty="0"/>
          </a:p>
        </p:txBody>
      </p:sp>
    </p:spTree>
    <p:extLst>
      <p:ext uri="{BB962C8B-B14F-4D97-AF65-F5344CB8AC3E}">
        <p14:creationId xmlns:p14="http://schemas.microsoft.com/office/powerpoint/2010/main" val="40856675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3" descr="Laurentius_de_Voltolina_001.jpg"/>
          <p:cNvPicPr>
            <a:picLocks noChangeAspect="1"/>
          </p:cNvPicPr>
          <p:nvPr/>
        </p:nvPicPr>
        <p:blipFill>
          <a:blip r:embed="rId3" cstate="email"/>
          <a:srcRect/>
          <a:stretch>
            <a:fillRect/>
          </a:stretch>
        </p:blipFill>
        <p:spPr bwMode="auto">
          <a:xfrm>
            <a:off x="323850" y="0"/>
            <a:ext cx="8496300" cy="6858000"/>
          </a:xfrm>
          <a:prstGeom prst="rect">
            <a:avLst/>
          </a:prstGeom>
          <a:noFill/>
          <a:ln w="9525">
            <a:noFill/>
            <a:miter lim="800000"/>
            <a:headEnd/>
            <a:tailEnd/>
          </a:ln>
        </p:spPr>
      </p:pic>
      <p:sp>
        <p:nvSpPr>
          <p:cNvPr id="10243" name="TextBox 2"/>
          <p:cNvSpPr txBox="1">
            <a:spLocks noChangeArrowheads="1"/>
          </p:cNvSpPr>
          <p:nvPr/>
        </p:nvSpPr>
        <p:spPr bwMode="auto">
          <a:xfrm>
            <a:off x="6424613" y="5931374"/>
            <a:ext cx="2395537" cy="923925"/>
          </a:xfrm>
          <a:prstGeom prst="rect">
            <a:avLst/>
          </a:prstGeom>
          <a:solidFill>
            <a:schemeClr val="accent2"/>
          </a:solidFill>
          <a:ln w="9525">
            <a:noFill/>
            <a:miter lim="800000"/>
            <a:headEnd/>
            <a:tailEnd/>
          </a:ln>
        </p:spPr>
        <p:txBody>
          <a:bodyPr wrap="none">
            <a:spAutoFit/>
          </a:bodyPr>
          <a:lstStyle/>
          <a:p>
            <a:r>
              <a:rPr lang="en-GB" sz="1800" dirty="0" err="1">
                <a:solidFill>
                  <a:srgbClr val="FFFFFF"/>
                </a:solidFill>
                <a:latin typeface="Calibri" pitchFamily="34" charset="0"/>
              </a:rPr>
              <a:t>Laurentius</a:t>
            </a:r>
            <a:r>
              <a:rPr lang="en-GB" sz="1800" dirty="0">
                <a:solidFill>
                  <a:srgbClr val="FFFFFF"/>
                </a:solidFill>
                <a:latin typeface="Calibri" pitchFamily="34" charset="0"/>
              </a:rPr>
              <a:t> de </a:t>
            </a:r>
            <a:r>
              <a:rPr lang="en-GB" sz="1800" dirty="0" err="1">
                <a:solidFill>
                  <a:srgbClr val="FFFFFF"/>
                </a:solidFill>
                <a:latin typeface="Calibri" pitchFamily="34" charset="0"/>
              </a:rPr>
              <a:t>Voltolina</a:t>
            </a:r>
            <a:r>
              <a:rPr lang="en-GB" sz="1800" dirty="0">
                <a:solidFill>
                  <a:srgbClr val="FFFFFF"/>
                </a:solidFill>
                <a:latin typeface="Calibri" pitchFamily="34" charset="0"/>
              </a:rPr>
              <a:t> </a:t>
            </a:r>
          </a:p>
          <a:p>
            <a:r>
              <a:rPr lang="en-GB" sz="1800" dirty="0">
                <a:solidFill>
                  <a:srgbClr val="FFFFFF"/>
                </a:solidFill>
                <a:latin typeface="Calibri" pitchFamily="34" charset="0"/>
              </a:rPr>
              <a:t>2</a:t>
            </a:r>
            <a:r>
              <a:rPr lang="en-GB" sz="1800" baseline="30000" dirty="0">
                <a:solidFill>
                  <a:srgbClr val="FFFFFF"/>
                </a:solidFill>
                <a:latin typeface="Calibri" pitchFamily="34" charset="0"/>
              </a:rPr>
              <a:t>nd</a:t>
            </a:r>
            <a:r>
              <a:rPr lang="en-GB" sz="1800" dirty="0">
                <a:solidFill>
                  <a:srgbClr val="FFFFFF"/>
                </a:solidFill>
                <a:latin typeface="Calibri" pitchFamily="34" charset="0"/>
              </a:rPr>
              <a:t> half of 14</a:t>
            </a:r>
            <a:r>
              <a:rPr lang="en-GB" sz="1800" baseline="30000" dirty="0">
                <a:solidFill>
                  <a:srgbClr val="FFFFFF"/>
                </a:solidFill>
                <a:latin typeface="Calibri" pitchFamily="34" charset="0"/>
              </a:rPr>
              <a:t>th</a:t>
            </a:r>
            <a:r>
              <a:rPr lang="en-GB" sz="1800" dirty="0">
                <a:solidFill>
                  <a:srgbClr val="FFFFFF"/>
                </a:solidFill>
                <a:latin typeface="Calibri" pitchFamily="34" charset="0"/>
              </a:rPr>
              <a:t> Century</a:t>
            </a:r>
          </a:p>
          <a:p>
            <a:r>
              <a:rPr lang="en-GB" sz="1800" dirty="0">
                <a:solidFill>
                  <a:srgbClr val="FFFFFF"/>
                </a:solidFill>
                <a:latin typeface="Calibri" pitchFamily="34" charset="0"/>
              </a:rPr>
              <a:t>Italian Painter</a:t>
            </a:r>
          </a:p>
        </p:txBody>
      </p:sp>
    </p:spTree>
    <p:extLst>
      <p:ext uri="{BB962C8B-B14F-4D97-AF65-F5344CB8AC3E}">
        <p14:creationId xmlns:p14="http://schemas.microsoft.com/office/powerpoint/2010/main" val="132977212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FC2EF-D432-4FB8-A8CC-B47216B8E04A}"/>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Briefings for students: setting the context</a:t>
            </a:r>
          </a:p>
        </p:txBody>
      </p:sp>
      <p:sp>
        <p:nvSpPr>
          <p:cNvPr id="3" name="Content Placeholder 2">
            <a:extLst>
              <a:ext uri="{FF2B5EF4-FFF2-40B4-BE49-F238E27FC236}">
                <a16:creationId xmlns:a16="http://schemas.microsoft.com/office/drawing/2014/main" id="{1019F8C0-2458-4834-942A-0DA129AE0C7E}"/>
              </a:ext>
            </a:extLst>
          </p:cNvPr>
          <p:cNvSpPr>
            <a:spLocks noGrp="1"/>
          </p:cNvSpPr>
          <p:nvPr>
            <p:ph idx="1"/>
          </p:nvPr>
        </p:nvSpPr>
        <p:spPr>
          <a:xfrm>
            <a:off x="468313" y="1268760"/>
            <a:ext cx="8229600" cy="4933603"/>
          </a:xfrm>
        </p:spPr>
        <p:txBody>
          <a:bodyPr/>
          <a:lstStyle/>
          <a:p>
            <a:r>
              <a:rPr lang="en-GB" dirty="0"/>
              <a:t>Early-stage students are likely to need more reassurance in your briefings in which the tone of your language may be crucial;</a:t>
            </a:r>
          </a:p>
          <a:p>
            <a:r>
              <a:rPr lang="en-GB" dirty="0"/>
              <a:t>We should aim for as much transparency as possible: no student should be having to guess what you are looking for at any stage of their academic careers;</a:t>
            </a:r>
          </a:p>
          <a:p>
            <a:r>
              <a:rPr lang="en-GB" dirty="0"/>
              <a:t>Whenever we use what may be to them an unfamiliar format, briefings should be linked to trial-runs, risk-free rehearsals and Q&amp;A opportunities to clarify any areas of misconceptions; </a:t>
            </a:r>
          </a:p>
          <a:p>
            <a:r>
              <a:rPr lang="en-GB" dirty="0"/>
              <a:t>This is not ‘</a:t>
            </a:r>
            <a:r>
              <a:rPr lang="en-GB" dirty="0" err="1"/>
              <a:t>spoonfeeding</a:t>
            </a:r>
            <a:r>
              <a:rPr lang="en-GB" dirty="0"/>
              <a:t>’ but instead giving them the knives and forks to feed themselves! </a:t>
            </a:r>
          </a:p>
        </p:txBody>
      </p:sp>
    </p:spTree>
    <p:extLst>
      <p:ext uri="{BB962C8B-B14F-4D97-AF65-F5344CB8AC3E}">
        <p14:creationId xmlns:p14="http://schemas.microsoft.com/office/powerpoint/2010/main" val="68212633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8C85ED-5876-483C-A651-2A46B668B23C}"/>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Briefings activity</a:t>
            </a:r>
          </a:p>
        </p:txBody>
      </p:sp>
      <p:sp>
        <p:nvSpPr>
          <p:cNvPr id="3" name="Content Placeholder 2">
            <a:extLst>
              <a:ext uri="{FF2B5EF4-FFF2-40B4-BE49-F238E27FC236}">
                <a16:creationId xmlns:a16="http://schemas.microsoft.com/office/drawing/2014/main" id="{9B09D8E0-2DFB-4D1C-9527-5BC110641EAF}"/>
              </a:ext>
            </a:extLst>
          </p:cNvPr>
          <p:cNvSpPr>
            <a:spLocks noGrp="1"/>
          </p:cNvSpPr>
          <p:nvPr>
            <p:ph idx="1"/>
          </p:nvPr>
        </p:nvSpPr>
        <p:spPr/>
        <p:txBody>
          <a:bodyPr/>
          <a:lstStyle/>
          <a:p>
            <a:pPr marL="0" indent="0">
              <a:buNone/>
            </a:pPr>
            <a:r>
              <a:rPr lang="en-GB" sz="2800" dirty="0"/>
              <a:t>Imagine this is an early assignment for a First-Year undergraduate cohort;</a:t>
            </a:r>
          </a:p>
          <a:p>
            <a:r>
              <a:rPr lang="en-GB" sz="2800" dirty="0"/>
              <a:t>In groups, list some essential components of an effective assignment brief;</a:t>
            </a:r>
          </a:p>
          <a:p>
            <a:r>
              <a:rPr lang="en-GB" sz="2800" dirty="0"/>
              <a:t>Discuss how your briefings would be different if these were Final Year UGs or PG students;</a:t>
            </a:r>
          </a:p>
          <a:p>
            <a:r>
              <a:rPr lang="en-GB" sz="2800" dirty="0"/>
              <a:t>Use this activity to help you build a checklist of what to include in your future briefings.</a:t>
            </a:r>
          </a:p>
        </p:txBody>
      </p:sp>
    </p:spTree>
    <p:extLst>
      <p:ext uri="{BB962C8B-B14F-4D97-AF65-F5344CB8AC3E}">
        <p14:creationId xmlns:p14="http://schemas.microsoft.com/office/powerpoint/2010/main" val="88624145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33257-019D-4E0D-AA0E-69BA404FFB53}"/>
              </a:ext>
            </a:extLst>
          </p:cNvPr>
          <p:cNvSpPr>
            <a:spLocks noGrp="1"/>
          </p:cNvSpPr>
          <p:nvPr>
            <p:ph type="title"/>
          </p:nvPr>
        </p:nvSpPr>
        <p:spPr>
          <a:xfrm>
            <a:off x="457200" y="122239"/>
            <a:ext cx="7543800" cy="858490"/>
          </a:xfrm>
          <a:noFill/>
          <a:ln w="9525" algn="ctr">
            <a:noFill/>
            <a:miter lim="800000"/>
            <a:headEnd/>
            <a:tailEnd/>
          </a:ln>
        </p:spPr>
        <p:txBody>
          <a:bodyPr vert="horz" wrap="square" lIns="91440" tIns="45720" rIns="91440" bIns="45720" numCol="1" anchor="b" anchorCtr="0" compatLnSpc="1">
            <a:prstTxWarp prst="textNoShape">
              <a:avLst/>
            </a:prstTxWarp>
          </a:bodyPr>
          <a:lstStyle/>
          <a:p>
            <a:pPr>
              <a:lnSpc>
                <a:spcPct val="85000"/>
              </a:lnSpc>
            </a:pPr>
            <a:r>
              <a:rPr lang="en-GB" sz="3200" dirty="0">
                <a:solidFill>
                  <a:srgbClr val="7030A0"/>
                </a:solidFill>
              </a:rPr>
              <a:t>Essential components of an effective assignment brief I would suggest include:</a:t>
            </a:r>
          </a:p>
        </p:txBody>
      </p:sp>
      <p:sp>
        <p:nvSpPr>
          <p:cNvPr id="3" name="Content Placeholder 2">
            <a:extLst>
              <a:ext uri="{FF2B5EF4-FFF2-40B4-BE49-F238E27FC236}">
                <a16:creationId xmlns:a16="http://schemas.microsoft.com/office/drawing/2014/main" id="{234B8900-D9F0-4238-9CF7-C3EC3BCB6AAB}"/>
              </a:ext>
            </a:extLst>
          </p:cNvPr>
          <p:cNvSpPr>
            <a:spLocks noGrp="1"/>
          </p:cNvSpPr>
          <p:nvPr>
            <p:ph idx="1"/>
          </p:nvPr>
        </p:nvSpPr>
        <p:spPr>
          <a:xfrm>
            <a:off x="251520" y="980729"/>
            <a:ext cx="8568952" cy="5221634"/>
          </a:xfrm>
        </p:spPr>
        <p:txBody>
          <a:bodyPr/>
          <a:lstStyle/>
          <a:p>
            <a:r>
              <a:rPr lang="en-GB" sz="2200" dirty="0">
                <a:solidFill>
                  <a:schemeClr val="tx2">
                    <a:lumMod val="60000"/>
                    <a:lumOff val="40000"/>
                  </a:schemeClr>
                </a:solidFill>
              </a:rPr>
              <a:t>Housekeeping arrangements: </a:t>
            </a:r>
            <a:r>
              <a:rPr lang="en-GB" sz="2200" dirty="0"/>
              <a:t>when does it have to be completed? How must it be submitted? Are you setting limitations around format and layout (e.g. font size, margins, use of figures, tables etc)?</a:t>
            </a:r>
          </a:p>
          <a:p>
            <a:r>
              <a:rPr lang="en-GB" sz="2200" dirty="0">
                <a:solidFill>
                  <a:schemeClr val="tx2">
                    <a:lumMod val="60000"/>
                    <a:lumOff val="40000"/>
                  </a:schemeClr>
                </a:solidFill>
              </a:rPr>
              <a:t>Clarifying the scope of the task</a:t>
            </a:r>
            <a:r>
              <a:rPr lang="en-GB" sz="2200" dirty="0"/>
              <a:t>: how big is the task? How many words? Approximately how much time would you intend an average student to spend on this work? How many and what kinds of references should they use?</a:t>
            </a:r>
          </a:p>
          <a:p>
            <a:r>
              <a:rPr lang="en-GB" sz="2200" dirty="0">
                <a:solidFill>
                  <a:schemeClr val="tx2">
                    <a:lumMod val="60000"/>
                    <a:lumOff val="40000"/>
                  </a:schemeClr>
                </a:solidFill>
              </a:rPr>
              <a:t>Support: </a:t>
            </a:r>
            <a:r>
              <a:rPr lang="en-GB" sz="2200" dirty="0"/>
              <a:t>Where can students go for help? How much and what kind of support can they get? (e.g. checking drafts, proofreading);</a:t>
            </a:r>
          </a:p>
          <a:p>
            <a:r>
              <a:rPr lang="en-GB" sz="2200" dirty="0">
                <a:solidFill>
                  <a:schemeClr val="tx2">
                    <a:lumMod val="60000"/>
                    <a:lumOff val="40000"/>
                  </a:schemeClr>
                </a:solidFill>
              </a:rPr>
              <a:t>Good academic conduct: </a:t>
            </a:r>
            <a:r>
              <a:rPr lang="en-GB" sz="2200" dirty="0"/>
              <a:t>what do they need to know about the appropriate levels of peer support? How might plagiarism regulations impact on them?</a:t>
            </a:r>
          </a:p>
          <a:p>
            <a:r>
              <a:rPr lang="en-GB" sz="2200" dirty="0">
                <a:solidFill>
                  <a:schemeClr val="tx2">
                    <a:lumMod val="60000"/>
                    <a:lumOff val="40000"/>
                  </a:schemeClr>
                </a:solidFill>
              </a:rPr>
              <a:t>Choosing the right medium</a:t>
            </a:r>
            <a:r>
              <a:rPr lang="en-GB" sz="2200" dirty="0"/>
              <a:t>: is an oral or video briefing best? What kinds of documentary detail do they need? Is the briefing a dialogue or monologue?</a:t>
            </a:r>
          </a:p>
          <a:p>
            <a:endParaRPr lang="en-GB" sz="2200" dirty="0"/>
          </a:p>
        </p:txBody>
      </p:sp>
    </p:spTree>
    <p:extLst>
      <p:ext uri="{BB962C8B-B14F-4D97-AF65-F5344CB8AC3E}">
        <p14:creationId xmlns:p14="http://schemas.microsoft.com/office/powerpoint/2010/main" val="254664929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49130-5495-4434-B83A-6B38490230A5}"/>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What are exemplars, and how can we use them productively?</a:t>
            </a:r>
          </a:p>
        </p:txBody>
      </p:sp>
      <p:sp>
        <p:nvSpPr>
          <p:cNvPr id="3" name="Content Placeholder 2">
            <a:extLst>
              <a:ext uri="{FF2B5EF4-FFF2-40B4-BE49-F238E27FC236}">
                <a16:creationId xmlns:a16="http://schemas.microsoft.com/office/drawing/2014/main" id="{7E2498B1-DED7-4C0D-8905-002711E2407D}"/>
              </a:ext>
            </a:extLst>
          </p:cNvPr>
          <p:cNvSpPr>
            <a:spLocks noGrp="1"/>
          </p:cNvSpPr>
          <p:nvPr>
            <p:ph idx="1"/>
          </p:nvPr>
        </p:nvSpPr>
        <p:spPr>
          <a:xfrm>
            <a:off x="468313" y="1196975"/>
            <a:ext cx="8229600" cy="5005388"/>
          </a:xfrm>
        </p:spPr>
        <p:txBody>
          <a:bodyPr/>
          <a:lstStyle/>
          <a:p>
            <a:r>
              <a:rPr lang="en-GB" dirty="0"/>
              <a:t>Exemplars are not model answers. They are carefully selected examples of authentic student work from previous cohorts (anonymised and with permission) or teacher-constructed examples (based on your extensive experience of the kinds of responses and common mistakes students make). They are chosen to typify and illustrate designated levels of quality or competence. </a:t>
            </a:r>
          </a:p>
          <a:p>
            <a:r>
              <a:rPr lang="en-GB" dirty="0"/>
              <a:t>The concrete nature of exemplars means that they are able to convey messages in a way that nothing else can (Sadler, 2002). Carefully selected examples can not only help students to ‘see’ what the teacher expects with regard to the task in hand (</a:t>
            </a:r>
            <a:r>
              <a:rPr lang="en-GB" dirty="0" err="1"/>
              <a:t>Scoles</a:t>
            </a:r>
            <a:r>
              <a:rPr lang="en-GB" dirty="0"/>
              <a:t> et al, 2013), but also guide their action.</a:t>
            </a:r>
          </a:p>
          <a:p>
            <a:endParaRPr lang="en-GB" dirty="0"/>
          </a:p>
        </p:txBody>
      </p:sp>
    </p:spTree>
    <p:extLst>
      <p:ext uri="{BB962C8B-B14F-4D97-AF65-F5344CB8AC3E}">
        <p14:creationId xmlns:p14="http://schemas.microsoft.com/office/powerpoint/2010/main" val="13866217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33B10-CDEB-4392-BB05-AAD95B87ACEF}"/>
              </a:ext>
            </a:extLst>
          </p:cNvPr>
          <p:cNvSpPr>
            <a:spLocks noGrp="1"/>
          </p:cNvSpPr>
          <p:nvPr>
            <p:ph type="title"/>
          </p:nvPr>
        </p:nvSpPr>
        <p:spPr>
          <a:xfrm>
            <a:off x="457200" y="122239"/>
            <a:ext cx="7543800" cy="71447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Exemplars can enable students to:</a:t>
            </a:r>
          </a:p>
        </p:txBody>
      </p:sp>
      <p:sp>
        <p:nvSpPr>
          <p:cNvPr id="3" name="Content Placeholder 2">
            <a:extLst>
              <a:ext uri="{FF2B5EF4-FFF2-40B4-BE49-F238E27FC236}">
                <a16:creationId xmlns:a16="http://schemas.microsoft.com/office/drawing/2014/main" id="{3EFBD1FF-D448-450B-973C-BEB717F1D8BF}"/>
              </a:ext>
            </a:extLst>
          </p:cNvPr>
          <p:cNvSpPr>
            <a:spLocks noGrp="1"/>
          </p:cNvSpPr>
          <p:nvPr>
            <p:ph idx="1"/>
          </p:nvPr>
        </p:nvSpPr>
        <p:spPr>
          <a:xfrm>
            <a:off x="468313" y="1124744"/>
            <a:ext cx="8229600" cy="5077619"/>
          </a:xfrm>
        </p:spPr>
        <p:txBody>
          <a:bodyPr/>
          <a:lstStyle/>
          <a:p>
            <a:pPr lvl="0"/>
            <a:r>
              <a:rPr lang="en-GB" sz="2600" dirty="0"/>
              <a:t>gain a feel for what the final product looks like in terms of layout, structure and language;</a:t>
            </a:r>
          </a:p>
          <a:p>
            <a:pPr lvl="0"/>
            <a:r>
              <a:rPr lang="en-GB" sz="2600" dirty="0"/>
              <a:t>develop their insights into the nature of academic writing; </a:t>
            </a:r>
          </a:p>
          <a:p>
            <a:pPr lvl="0"/>
            <a:r>
              <a:rPr lang="en-GB" sz="2600" dirty="0"/>
              <a:t>raise awareness of the diverse ways a task might fruitfully (or erroneously) be tackled;</a:t>
            </a:r>
          </a:p>
          <a:p>
            <a:pPr lvl="0"/>
            <a:r>
              <a:rPr lang="en-GB" sz="2600" dirty="0"/>
              <a:t>hone students’ evaluative skills.</a:t>
            </a:r>
          </a:p>
          <a:p>
            <a:r>
              <a:rPr lang="en-GB" sz="2600" dirty="0"/>
              <a:t>Act as powerful learning tools (Sadler, 2010), helping students gain insight into the nature of quality and standards, ideally through close analysis and discussion (Hendry et al, 2016). Students typically find exemplars to be more useful than standalone lists of criteria, grids and rubrics (</a:t>
            </a:r>
            <a:r>
              <a:rPr lang="en-GB" sz="2600" dirty="0" err="1"/>
              <a:t>Hawe</a:t>
            </a:r>
            <a:r>
              <a:rPr lang="en-GB" sz="2600" dirty="0"/>
              <a:t> et al, 2017).</a:t>
            </a:r>
          </a:p>
          <a:p>
            <a:endParaRPr lang="en-GB" sz="2600" dirty="0"/>
          </a:p>
        </p:txBody>
      </p:sp>
    </p:spTree>
    <p:extLst>
      <p:ext uri="{BB962C8B-B14F-4D97-AF65-F5344CB8AC3E}">
        <p14:creationId xmlns:p14="http://schemas.microsoft.com/office/powerpoint/2010/main" val="141584438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76B4F-FB8C-4013-824F-806E231D1455}"/>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What can we do when using exemplars? </a:t>
            </a:r>
          </a:p>
        </p:txBody>
      </p:sp>
      <p:sp>
        <p:nvSpPr>
          <p:cNvPr id="3" name="Content Placeholder 2">
            <a:extLst>
              <a:ext uri="{FF2B5EF4-FFF2-40B4-BE49-F238E27FC236}">
                <a16:creationId xmlns:a16="http://schemas.microsoft.com/office/drawing/2014/main" id="{C5ECE1A1-1276-4704-A7CE-136C90C02C66}"/>
              </a:ext>
            </a:extLst>
          </p:cNvPr>
          <p:cNvSpPr>
            <a:spLocks noGrp="1"/>
          </p:cNvSpPr>
          <p:nvPr>
            <p:ph idx="1"/>
          </p:nvPr>
        </p:nvSpPr>
        <p:spPr>
          <a:xfrm>
            <a:off x="457200" y="1196975"/>
            <a:ext cx="8229600" cy="4789488"/>
          </a:xfrm>
        </p:spPr>
        <p:txBody>
          <a:bodyPr/>
          <a:lstStyle/>
          <a:p>
            <a:pPr marL="457200" lvl="0" indent="-457200">
              <a:buSzPct val="100000"/>
              <a:buFont typeface="+mj-lt"/>
              <a:buAutoNum type="arabicPeriod"/>
            </a:pPr>
            <a:r>
              <a:rPr lang="en-GB" dirty="0"/>
              <a:t>Choose examples which will help students firmly grasp task requirements; </a:t>
            </a:r>
          </a:p>
          <a:p>
            <a:pPr marL="457200" lvl="0" indent="-457200">
              <a:buSzPct val="100000"/>
              <a:buFont typeface="+mj-lt"/>
              <a:buAutoNum type="arabicPeriod"/>
            </a:pPr>
            <a:r>
              <a:rPr lang="en-GB" dirty="0"/>
              <a:t>Help students practice applying criteria to samples of work; </a:t>
            </a:r>
          </a:p>
          <a:p>
            <a:pPr marL="457200" lvl="0" indent="-457200">
              <a:buSzPct val="100000"/>
              <a:buFont typeface="+mj-lt"/>
              <a:buAutoNum type="arabicPeriod"/>
            </a:pPr>
            <a:r>
              <a:rPr lang="en-GB" dirty="0"/>
              <a:t>Enable students to reflect deeply on, and discuss, what high quality work looks like; </a:t>
            </a:r>
          </a:p>
          <a:p>
            <a:pPr marL="457200" lvl="0" indent="-457200">
              <a:buSzPct val="100000"/>
              <a:buFont typeface="+mj-lt"/>
              <a:buAutoNum type="arabicPeriod"/>
            </a:pPr>
            <a:r>
              <a:rPr lang="en-GB" dirty="0"/>
              <a:t>Choose examples to promote self-efficacy; </a:t>
            </a:r>
          </a:p>
          <a:p>
            <a:pPr marL="457200" lvl="0" indent="-457200">
              <a:buSzPct val="100000"/>
              <a:buFont typeface="+mj-lt"/>
              <a:buAutoNum type="arabicPeriod"/>
            </a:pPr>
            <a:r>
              <a:rPr lang="en-GB" dirty="0"/>
              <a:t>Carefully orchestrate discussion activities to promote understanding of fruitful learning strategies and approaches;</a:t>
            </a:r>
          </a:p>
          <a:p>
            <a:pPr marL="457200" lvl="0" indent="-457200">
              <a:buSzPct val="100000"/>
              <a:buFont typeface="+mj-lt"/>
              <a:buAutoNum type="arabicPeriod"/>
            </a:pPr>
            <a:r>
              <a:rPr lang="en-GB" dirty="0"/>
              <a:t>Use exemplars-based activities to develop students’ skills to monitor their own work while they are producing it; </a:t>
            </a:r>
          </a:p>
          <a:p>
            <a:pPr marL="457200" lvl="0" indent="-457200">
              <a:buSzPct val="100000"/>
              <a:buFont typeface="+mj-lt"/>
              <a:buAutoNum type="arabicPeriod"/>
            </a:pPr>
            <a:r>
              <a:rPr lang="en-GB" dirty="0"/>
              <a:t>Help them rate their work by comparison with their peers.</a:t>
            </a:r>
          </a:p>
        </p:txBody>
      </p:sp>
    </p:spTree>
    <p:extLst>
      <p:ext uri="{BB962C8B-B14F-4D97-AF65-F5344CB8AC3E}">
        <p14:creationId xmlns:p14="http://schemas.microsoft.com/office/powerpoint/2010/main" val="386019902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Streamlining assessment:</a:t>
            </a:r>
            <a:br>
              <a:rPr lang="en-GB" sz="3200" dirty="0"/>
            </a:br>
            <a:r>
              <a:rPr lang="en-GB" sz="3200" dirty="0"/>
              <a:t>why would we wish to do it?</a:t>
            </a:r>
          </a:p>
        </p:txBody>
      </p:sp>
      <p:sp>
        <p:nvSpPr>
          <p:cNvPr id="1433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Huge pressure on resources in higher education;</a:t>
            </a:r>
          </a:p>
          <a:p>
            <a:r>
              <a:rPr lang="en-GB" sz="2600" dirty="0"/>
              <a:t>Larger numbers of students in cohorts;</a:t>
            </a:r>
          </a:p>
          <a:p>
            <a:r>
              <a:rPr lang="en-GB" sz="2600" dirty="0"/>
              <a:t>Ever-increasing demands on staff time;</a:t>
            </a:r>
          </a:p>
          <a:p>
            <a:r>
              <a:rPr lang="en-GB" sz="2600" dirty="0"/>
              <a:t>Staff indicate they spend a disproportionate time on assessment drudgery;</a:t>
            </a:r>
          </a:p>
          <a:p>
            <a:r>
              <a:rPr lang="en-GB" sz="2600" dirty="0"/>
              <a:t>The means exist nowadays to undertake some aspects of assessment more effectively and efficiently.</a:t>
            </a:r>
          </a:p>
          <a:p>
            <a:endParaRPr lang="en-GB" sz="2600" dirty="0"/>
          </a:p>
        </p:txBody>
      </p:sp>
    </p:spTree>
    <p:extLst>
      <p:ext uri="{BB962C8B-B14F-4D97-AF65-F5344CB8AC3E}">
        <p14:creationId xmlns:p14="http://schemas.microsoft.com/office/powerpoint/2010/main" val="99505486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D3EB9-52EC-423A-87CF-5C99DDFABA64}"/>
              </a:ext>
            </a:extLst>
          </p:cNvPr>
          <p:cNvSpPr>
            <a:spLocks noGrp="1"/>
          </p:cNvSpPr>
          <p:nvPr>
            <p:ph type="title"/>
          </p:nvPr>
        </p:nvSpPr>
        <p:spPr>
          <a:xfrm>
            <a:off x="251520" y="118268"/>
            <a:ext cx="7704856" cy="1074737"/>
          </a:xfrm>
        </p:spPr>
        <p:txBody>
          <a:bodyPr/>
          <a:lstStyle/>
          <a:p>
            <a:r>
              <a:rPr lang="en-GB" dirty="0"/>
              <a:t>What are you aiming to assess?</a:t>
            </a:r>
          </a:p>
        </p:txBody>
      </p:sp>
      <p:sp>
        <p:nvSpPr>
          <p:cNvPr id="3" name="Content Placeholder 2">
            <a:extLst>
              <a:ext uri="{FF2B5EF4-FFF2-40B4-BE49-F238E27FC236}">
                <a16:creationId xmlns:a16="http://schemas.microsoft.com/office/drawing/2014/main" id="{A7A65E80-1478-416B-9EE9-DCE83BED80CC}"/>
              </a:ext>
            </a:extLst>
          </p:cNvPr>
          <p:cNvSpPr>
            <a:spLocks noGrp="1"/>
          </p:cNvSpPr>
          <p:nvPr>
            <p:ph idx="1"/>
          </p:nvPr>
        </p:nvSpPr>
        <p:spPr/>
        <p:txBody>
          <a:bodyPr/>
          <a:lstStyle/>
          <a:p>
            <a:r>
              <a:rPr lang="en-GB" dirty="0"/>
              <a:t>Content knowledge?</a:t>
            </a:r>
          </a:p>
          <a:p>
            <a:r>
              <a:rPr lang="en-GB" dirty="0"/>
              <a:t>Critical thinking?</a:t>
            </a:r>
          </a:p>
          <a:p>
            <a:r>
              <a:rPr lang="en-GB" dirty="0"/>
              <a:t>Problem identification and solution-finding?</a:t>
            </a:r>
          </a:p>
          <a:p>
            <a:r>
              <a:rPr lang="en-GB" dirty="0"/>
              <a:t>Left-field and creative thinking?</a:t>
            </a:r>
          </a:p>
          <a:p>
            <a:r>
              <a:rPr lang="en-GB" dirty="0"/>
              <a:t>The ability to work with incomplete information and changing circumstances?</a:t>
            </a:r>
          </a:p>
          <a:p>
            <a:r>
              <a:rPr lang="en-GB" dirty="0"/>
              <a:t>Application of knowledge to practical contexts?</a:t>
            </a:r>
          </a:p>
          <a:p>
            <a:pPr marL="0" indent="0">
              <a:buNone/>
            </a:pPr>
            <a:r>
              <a:rPr lang="en-GB" dirty="0"/>
              <a:t>Plus other things you can identify</a:t>
            </a:r>
          </a:p>
          <a:p>
            <a:endParaRPr lang="en-GB" dirty="0"/>
          </a:p>
          <a:p>
            <a:endParaRPr lang="en-GB" dirty="0"/>
          </a:p>
        </p:txBody>
      </p:sp>
    </p:spTree>
    <p:extLst>
      <p:ext uri="{BB962C8B-B14F-4D97-AF65-F5344CB8AC3E}">
        <p14:creationId xmlns:p14="http://schemas.microsoft.com/office/powerpoint/2010/main" val="341156492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05531-B0A5-4DF9-9090-2D36A6E24824}"/>
              </a:ext>
            </a:extLst>
          </p:cNvPr>
          <p:cNvSpPr>
            <a:spLocks noGrp="1"/>
          </p:cNvSpPr>
          <p:nvPr>
            <p:ph type="title"/>
          </p:nvPr>
        </p:nvSpPr>
        <p:spPr/>
        <p:txBody>
          <a:bodyPr/>
          <a:lstStyle/>
          <a:p>
            <a:r>
              <a:rPr lang="en-GB" dirty="0"/>
              <a:t>And what else?</a:t>
            </a:r>
          </a:p>
        </p:txBody>
      </p:sp>
      <p:sp>
        <p:nvSpPr>
          <p:cNvPr id="3" name="Content Placeholder 2">
            <a:extLst>
              <a:ext uri="{FF2B5EF4-FFF2-40B4-BE49-F238E27FC236}">
                <a16:creationId xmlns:a16="http://schemas.microsoft.com/office/drawing/2014/main" id="{B431771A-7A68-4782-86D2-2D05C906CF12}"/>
              </a:ext>
            </a:extLst>
          </p:cNvPr>
          <p:cNvSpPr>
            <a:spLocks noGrp="1"/>
          </p:cNvSpPr>
          <p:nvPr>
            <p:ph idx="1"/>
          </p:nvPr>
        </p:nvSpPr>
        <p:spPr/>
        <p:txBody>
          <a:bodyPr/>
          <a:lstStyle/>
          <a:p>
            <a:r>
              <a:rPr lang="en-GB" dirty="0"/>
              <a:t>Information management?</a:t>
            </a:r>
          </a:p>
          <a:p>
            <a:r>
              <a:rPr lang="en-GB" dirty="0"/>
              <a:t>Information retrieval and storage?</a:t>
            </a:r>
          </a:p>
          <a:p>
            <a:r>
              <a:rPr lang="en-GB" dirty="0"/>
              <a:t>Data collection and usage?</a:t>
            </a:r>
          </a:p>
          <a:p>
            <a:r>
              <a:rPr lang="en-GB" dirty="0"/>
              <a:t>Effective use of data bases, packages, and appropriate technologies?</a:t>
            </a:r>
          </a:p>
          <a:p>
            <a:pPr marL="0" indent="0">
              <a:buNone/>
            </a:pPr>
            <a:r>
              <a:rPr lang="en-GB" dirty="0"/>
              <a:t>Plus other things you can identify</a:t>
            </a:r>
          </a:p>
          <a:p>
            <a:endParaRPr lang="en-GB" dirty="0"/>
          </a:p>
          <a:p>
            <a:endParaRPr lang="en-GB" dirty="0"/>
          </a:p>
          <a:p>
            <a:endParaRPr lang="en-GB" dirty="0"/>
          </a:p>
        </p:txBody>
      </p:sp>
    </p:spTree>
    <p:extLst>
      <p:ext uri="{BB962C8B-B14F-4D97-AF65-F5344CB8AC3E}">
        <p14:creationId xmlns:p14="http://schemas.microsoft.com/office/powerpoint/2010/main" val="149197895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CA593-8170-4E2B-A846-41489891302E}"/>
              </a:ext>
            </a:extLst>
          </p:cNvPr>
          <p:cNvSpPr>
            <a:spLocks noGrp="1"/>
          </p:cNvSpPr>
          <p:nvPr>
            <p:ph type="title"/>
          </p:nvPr>
        </p:nvSpPr>
        <p:spPr/>
        <p:txBody>
          <a:bodyPr/>
          <a:lstStyle/>
          <a:p>
            <a:r>
              <a:rPr lang="en-GB" dirty="0"/>
              <a:t>What’s important in terms of effective communication?</a:t>
            </a:r>
          </a:p>
        </p:txBody>
      </p:sp>
      <p:sp>
        <p:nvSpPr>
          <p:cNvPr id="3" name="Content Placeholder 2">
            <a:extLst>
              <a:ext uri="{FF2B5EF4-FFF2-40B4-BE49-F238E27FC236}">
                <a16:creationId xmlns:a16="http://schemas.microsoft.com/office/drawing/2014/main" id="{0D1FF55C-5B26-4756-94DA-D22936D34649}"/>
              </a:ext>
            </a:extLst>
          </p:cNvPr>
          <p:cNvSpPr>
            <a:spLocks noGrp="1"/>
          </p:cNvSpPr>
          <p:nvPr>
            <p:ph idx="1"/>
          </p:nvPr>
        </p:nvSpPr>
        <p:spPr/>
        <p:txBody>
          <a:bodyPr/>
          <a:lstStyle/>
          <a:p>
            <a:r>
              <a:rPr lang="en-GB" dirty="0"/>
              <a:t>Writing accuracy including grammar, spelling and punctuation?</a:t>
            </a:r>
          </a:p>
          <a:p>
            <a:r>
              <a:rPr lang="en-GB" dirty="0"/>
              <a:t>Writing effectiveness including fluency, coherence, logical sequencing, expressing complex ideas simply?</a:t>
            </a:r>
          </a:p>
          <a:p>
            <a:r>
              <a:rPr lang="en-GB" dirty="0"/>
              <a:t>Oral communication including formal presentations, interviews, questioning and responding?</a:t>
            </a:r>
          </a:p>
          <a:p>
            <a:r>
              <a:rPr lang="en-GB" dirty="0"/>
              <a:t>Effective use of digital communication (websites, blogs, social media etc?</a:t>
            </a:r>
          </a:p>
          <a:p>
            <a:pPr marL="0" indent="0">
              <a:buNone/>
            </a:pPr>
            <a:r>
              <a:rPr lang="en-GB" dirty="0"/>
              <a:t>Plus other things you can identify</a:t>
            </a:r>
          </a:p>
          <a:p>
            <a:pPr marL="0" indent="0">
              <a:buNone/>
            </a:pPr>
            <a:endParaRPr lang="en-GB" dirty="0"/>
          </a:p>
          <a:p>
            <a:endParaRPr lang="en-GB" dirty="0"/>
          </a:p>
        </p:txBody>
      </p:sp>
    </p:spTree>
    <p:extLst>
      <p:ext uri="{BB962C8B-B14F-4D97-AF65-F5344CB8AC3E}">
        <p14:creationId xmlns:p14="http://schemas.microsoft.com/office/powerpoint/2010/main" val="42799198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A4F840-8B54-4944-9BA2-65F034368A07}"/>
              </a:ext>
            </a:extLst>
          </p:cNvPr>
          <p:cNvSpPr>
            <a:spLocks noGrp="1"/>
          </p:cNvSpPr>
          <p:nvPr>
            <p:ph type="title"/>
          </p:nvPr>
        </p:nvSpPr>
        <p:spPr>
          <a:xfrm>
            <a:off x="179512" y="122238"/>
            <a:ext cx="7821488" cy="143455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Are your learning outcomes SMART or VASCULAR? The usual ‘requirements’ are that they be:</a:t>
            </a:r>
          </a:p>
        </p:txBody>
      </p:sp>
      <p:sp>
        <p:nvSpPr>
          <p:cNvPr id="5" name="Content Placeholder 4">
            <a:extLst>
              <a:ext uri="{FF2B5EF4-FFF2-40B4-BE49-F238E27FC236}">
                <a16:creationId xmlns:a16="http://schemas.microsoft.com/office/drawing/2014/main" id="{7C992D50-A2FB-4E34-AC24-A991602B314A}"/>
              </a:ext>
            </a:extLst>
          </p:cNvPr>
          <p:cNvSpPr>
            <a:spLocks noGrp="1"/>
          </p:cNvSpPr>
          <p:nvPr>
            <p:ph idx="1"/>
          </p:nvPr>
        </p:nvSpPr>
        <p:spPr>
          <a:xfrm>
            <a:off x="468313" y="1700807"/>
            <a:ext cx="8229600" cy="4501555"/>
          </a:xfrm>
        </p:spPr>
        <p:txBody>
          <a:bodyPr/>
          <a:lstStyle/>
          <a:p>
            <a:r>
              <a:rPr lang="en-GB" sz="2800" dirty="0"/>
              <a:t>Specific;</a:t>
            </a:r>
          </a:p>
          <a:p>
            <a:r>
              <a:rPr lang="en-GB" sz="2800" dirty="0"/>
              <a:t>Measurable;</a:t>
            </a:r>
          </a:p>
          <a:p>
            <a:r>
              <a:rPr lang="en-GB" sz="2800" dirty="0"/>
              <a:t>Achievable;</a:t>
            </a:r>
          </a:p>
          <a:p>
            <a:r>
              <a:rPr lang="en-GB" sz="2800" dirty="0"/>
              <a:t>Realistic;</a:t>
            </a:r>
          </a:p>
          <a:p>
            <a:r>
              <a:rPr lang="en-GB" sz="2800" dirty="0"/>
              <a:t>Time constrained.</a:t>
            </a:r>
          </a:p>
        </p:txBody>
      </p:sp>
    </p:spTree>
    <p:extLst>
      <p:ext uri="{BB962C8B-B14F-4D97-AF65-F5344CB8AC3E}">
        <p14:creationId xmlns:p14="http://schemas.microsoft.com/office/powerpoint/2010/main" val="107545600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D6722-758E-426F-9AD3-61C52C639F93}"/>
              </a:ext>
            </a:extLst>
          </p:cNvPr>
          <p:cNvSpPr>
            <a:spLocks noGrp="1"/>
          </p:cNvSpPr>
          <p:nvPr>
            <p:ph type="title"/>
          </p:nvPr>
        </p:nvSpPr>
        <p:spPr/>
        <p:txBody>
          <a:bodyPr/>
          <a:lstStyle/>
          <a:p>
            <a:r>
              <a:rPr lang="en-GB" dirty="0"/>
              <a:t>What’s important in terms of social and interactive capabilities?</a:t>
            </a:r>
          </a:p>
        </p:txBody>
      </p:sp>
      <p:sp>
        <p:nvSpPr>
          <p:cNvPr id="3" name="Content Placeholder 2">
            <a:extLst>
              <a:ext uri="{FF2B5EF4-FFF2-40B4-BE49-F238E27FC236}">
                <a16:creationId xmlns:a16="http://schemas.microsoft.com/office/drawing/2014/main" id="{E63A1300-43CF-421D-9372-374E4703D6A6}"/>
              </a:ext>
            </a:extLst>
          </p:cNvPr>
          <p:cNvSpPr>
            <a:spLocks noGrp="1"/>
          </p:cNvSpPr>
          <p:nvPr>
            <p:ph idx="1"/>
          </p:nvPr>
        </p:nvSpPr>
        <p:spPr/>
        <p:txBody>
          <a:bodyPr/>
          <a:lstStyle/>
          <a:p>
            <a:r>
              <a:rPr lang="en-GB" dirty="0"/>
              <a:t>The ability to form and work effectively in teams?</a:t>
            </a:r>
          </a:p>
          <a:p>
            <a:r>
              <a:rPr lang="en-GB" dirty="0"/>
              <a:t>Leadership (and followership/collective responsibility)?</a:t>
            </a:r>
          </a:p>
          <a:p>
            <a:r>
              <a:rPr lang="en-GB" dirty="0"/>
              <a:t>Emotional intelligence and the capability to recognise and work with the needs, strengths and weaknesses, and limitations of others?</a:t>
            </a:r>
          </a:p>
          <a:p>
            <a:r>
              <a:rPr lang="en-GB" dirty="0"/>
              <a:t>Resilience in the face of failure, coping strategies and the ability to bounce-back?</a:t>
            </a:r>
          </a:p>
          <a:p>
            <a:r>
              <a:rPr lang="en-GB" dirty="0"/>
              <a:t>The capability to recognise when additional support/guidance/advice is needed and to seek it out?</a:t>
            </a:r>
          </a:p>
          <a:p>
            <a:pPr marL="0" indent="0">
              <a:buNone/>
            </a:pPr>
            <a:r>
              <a:rPr lang="en-GB" dirty="0"/>
              <a:t>Plus other things you can identify</a:t>
            </a:r>
          </a:p>
          <a:p>
            <a:endParaRPr lang="en-GB" dirty="0"/>
          </a:p>
        </p:txBody>
      </p:sp>
    </p:spTree>
    <p:extLst>
      <p:ext uri="{BB962C8B-B14F-4D97-AF65-F5344CB8AC3E}">
        <p14:creationId xmlns:p14="http://schemas.microsoft.com/office/powerpoint/2010/main" val="56098549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C373F-F05F-4656-A89A-3B7B4079BCBC}"/>
              </a:ext>
            </a:extLst>
          </p:cNvPr>
          <p:cNvSpPr>
            <a:spLocks noGrp="1"/>
          </p:cNvSpPr>
          <p:nvPr>
            <p:ph type="title"/>
          </p:nvPr>
        </p:nvSpPr>
        <p:spPr>
          <a:xfrm>
            <a:off x="179512" y="122238"/>
            <a:ext cx="8229600" cy="1074737"/>
          </a:xfrm>
        </p:spPr>
        <p:txBody>
          <a:bodyPr/>
          <a:lstStyle/>
          <a:p>
            <a:r>
              <a:rPr lang="en-GB" dirty="0"/>
              <a:t>Planning to implement enhancements in </a:t>
            </a:r>
            <a:br>
              <a:rPr lang="en-GB" dirty="0"/>
            </a:br>
            <a:r>
              <a:rPr lang="en-GB" dirty="0"/>
              <a:t>assessment &amp; feedback in your module/programme</a:t>
            </a:r>
          </a:p>
        </p:txBody>
      </p:sp>
      <p:sp>
        <p:nvSpPr>
          <p:cNvPr id="3" name="Content Placeholder 2">
            <a:extLst>
              <a:ext uri="{FF2B5EF4-FFF2-40B4-BE49-F238E27FC236}">
                <a16:creationId xmlns:a16="http://schemas.microsoft.com/office/drawing/2014/main" id="{7830A020-CA5E-48DF-B1F7-9DD681CBE559}"/>
              </a:ext>
            </a:extLst>
          </p:cNvPr>
          <p:cNvSpPr>
            <a:spLocks noGrp="1"/>
          </p:cNvSpPr>
          <p:nvPr>
            <p:ph idx="1"/>
          </p:nvPr>
        </p:nvSpPr>
        <p:spPr/>
        <p:txBody>
          <a:bodyPr/>
          <a:lstStyle/>
          <a:p>
            <a:r>
              <a:rPr lang="en-GB" sz="2800" dirty="0"/>
              <a:t>As an individual, are there changes you would like to make to your assessment practices?</a:t>
            </a:r>
          </a:p>
          <a:p>
            <a:r>
              <a:rPr lang="en-GB" sz="2800" dirty="0"/>
              <a:t>Thinking about the teams you work with, how can you use ideas from today’s session (e.g. about authentic assessment, briefings, exemplars etc), to help improve your assessment and feedback practices?</a:t>
            </a:r>
          </a:p>
          <a:p>
            <a:r>
              <a:rPr lang="en-GB" sz="2800" dirty="0"/>
              <a:t>How could your influence impact more widely on colleagues across the university?</a:t>
            </a:r>
          </a:p>
          <a:p>
            <a:endParaRPr lang="en-GB" sz="2800" dirty="0"/>
          </a:p>
        </p:txBody>
      </p:sp>
    </p:spTree>
    <p:extLst>
      <p:ext uri="{BB962C8B-B14F-4D97-AF65-F5344CB8AC3E}">
        <p14:creationId xmlns:p14="http://schemas.microsoft.com/office/powerpoint/2010/main" val="338481184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a:t>These and other </a:t>
            </a:r>
            <a:r>
              <a:rPr lang="en-GB" sz="2800"/>
              <a:t>slides are available </a:t>
            </a:r>
            <a:r>
              <a:rPr lang="en-GB" sz="2800" dirty="0"/>
              <a:t>on my website at http://sally-brown.net</a:t>
            </a:r>
          </a:p>
        </p:txBody>
      </p:sp>
      <p:pic>
        <p:nvPicPr>
          <p:cNvPr id="4" name="Picture 3">
            <a:extLst>
              <a:ext uri="{FF2B5EF4-FFF2-40B4-BE49-F238E27FC236}">
                <a16:creationId xmlns:a16="http://schemas.microsoft.com/office/drawing/2014/main" id="{55D354DD-9F43-4F4C-AD56-A174025DCF8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347864" y="1732892"/>
            <a:ext cx="3698956" cy="5125107"/>
          </a:xfrm>
          <a:prstGeom prst="rect">
            <a:avLst/>
          </a:prstGeom>
        </p:spPr>
      </p:pic>
    </p:spTree>
    <p:extLst>
      <p:ext uri="{BB962C8B-B14F-4D97-AF65-F5344CB8AC3E}">
        <p14:creationId xmlns:p14="http://schemas.microsoft.com/office/powerpoint/2010/main" val="390186732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46049" y="88784"/>
            <a:ext cx="7554951" cy="800100"/>
          </a:xfrm>
          <a:noFill/>
        </p:spPr>
        <p:txBody>
          <a:bodyPr anchor="ctr"/>
          <a:lstStyle/>
          <a:p>
            <a:pPr eaLnBrk="1" hangingPunct="1"/>
            <a:r>
              <a:rPr lang="en-GB" sz="3200" dirty="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r>
              <a:rPr lang="en-GB" dirty="0"/>
              <a:t>Assessment Reform Group (1999) </a:t>
            </a:r>
            <a:r>
              <a:rPr lang="en-GB" i="1" dirty="0"/>
              <a:t>Assessment for Learning: Beyond the black box, </a:t>
            </a:r>
            <a:r>
              <a:rPr lang="en-GB" dirty="0"/>
              <a:t>Cambridge UK, University of Cambridge School of Education. </a:t>
            </a:r>
          </a:p>
          <a:p>
            <a:r>
              <a:rPr lang="en-GB" dirty="0"/>
              <a:t>Bain, K. (2004) </a:t>
            </a:r>
            <a:r>
              <a:rPr lang="en-GB" i="1" dirty="0"/>
              <a:t>What the best College Teachers do</a:t>
            </a:r>
            <a:r>
              <a:rPr lang="en-GB" dirty="0"/>
              <a:t>, Cambridge: Harvard University Press.</a:t>
            </a:r>
          </a:p>
          <a:p>
            <a:r>
              <a:rPr lang="en-GB" dirty="0"/>
              <a:t>Biggs, J. and Tang, C. (2011) </a:t>
            </a:r>
            <a:r>
              <a:rPr lang="en-GB" i="1" dirty="0"/>
              <a:t>Teaching for Quality Learning at University, </a:t>
            </a:r>
            <a:r>
              <a:rPr lang="en-GB" dirty="0"/>
              <a:t>Maidenhead: Open University Press.</a:t>
            </a:r>
          </a:p>
          <a:p>
            <a:r>
              <a:rPr lang="en-GB" dirty="0" err="1"/>
              <a:t>Bloxham</a:t>
            </a:r>
            <a:r>
              <a:rPr lang="en-GB" dirty="0"/>
              <a:t>, S. and Boyd, P. (2007) </a:t>
            </a:r>
            <a:r>
              <a:rPr lang="en-GB" i="1" dirty="0"/>
              <a:t>Developing effective assessment in higher education: a practical guide</a:t>
            </a:r>
            <a:r>
              <a:rPr lang="en-GB" dirty="0"/>
              <a:t>, Maidenhead, Open University Press.</a:t>
            </a:r>
          </a:p>
          <a:p>
            <a:r>
              <a:rPr lang="en-GB" dirty="0" err="1"/>
              <a:t>Boud</a:t>
            </a:r>
            <a:r>
              <a:rPr lang="en-GB" dirty="0"/>
              <a:t>, D. (1995) </a:t>
            </a:r>
            <a:r>
              <a:rPr lang="en-GB" i="1" dirty="0"/>
              <a:t>Enhancing learning through self-assessment,</a:t>
            </a:r>
            <a:r>
              <a:rPr lang="en-GB" dirty="0"/>
              <a:t> London: Routledge.</a:t>
            </a:r>
          </a:p>
          <a:p>
            <a:r>
              <a:rPr lang="en-GB" dirty="0" err="1"/>
              <a:t>Boud</a:t>
            </a:r>
            <a:r>
              <a:rPr lang="en-GB" dirty="0"/>
              <a:t>, D. and Associates (2010) </a:t>
            </a:r>
            <a:r>
              <a:rPr lang="en-GB" i="1" dirty="0"/>
              <a:t>Assessment 2020: seven propositions for assessment reform in higher education </a:t>
            </a:r>
            <a:r>
              <a:rPr lang="en-GB" dirty="0"/>
              <a:t>Sydney: Australian Learning and Teaching Council.</a:t>
            </a:r>
            <a:endParaRPr lang="en-GB" sz="2000" dirty="0"/>
          </a:p>
        </p:txBody>
      </p:sp>
    </p:spTree>
    <p:extLst>
      <p:ext uri="{BB962C8B-B14F-4D97-AF65-F5344CB8AC3E}">
        <p14:creationId xmlns:p14="http://schemas.microsoft.com/office/powerpoint/2010/main" val="74117957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43176"/>
          </a:xfrm>
        </p:spPr>
        <p:txBody>
          <a:bodyPr/>
          <a:lstStyle/>
          <a:p>
            <a:r>
              <a:rPr lang="en-GB" dirty="0"/>
              <a:t>Useful references: 2</a:t>
            </a:r>
          </a:p>
        </p:txBody>
      </p:sp>
      <p:sp>
        <p:nvSpPr>
          <p:cNvPr id="3" name="Content Placeholder 2"/>
          <p:cNvSpPr>
            <a:spLocks noGrp="1"/>
          </p:cNvSpPr>
          <p:nvPr>
            <p:ph idx="1"/>
          </p:nvPr>
        </p:nvSpPr>
        <p:spPr>
          <a:xfrm>
            <a:off x="468313" y="1012371"/>
            <a:ext cx="8229600" cy="5189992"/>
          </a:xfrm>
        </p:spPr>
        <p:txBody>
          <a:bodyPr/>
          <a:lstStyle/>
          <a:p>
            <a:r>
              <a:rPr lang="en-GB" dirty="0"/>
              <a:t>Brown, S. (2012) Assimilate compendium, Leeds, Leeds Met Press</a:t>
            </a:r>
          </a:p>
          <a:p>
            <a:r>
              <a:rPr lang="en-GB" dirty="0"/>
              <a:t>Brown, S. (2012) ‘What are the perceived differences between assessing at Masters level and undergraduate level assessment? Some findings from an NTFS–funded project’ Innovations in Education and Teaching International, forthcoming</a:t>
            </a:r>
          </a:p>
          <a:p>
            <a:r>
              <a:rPr lang="en-GB" dirty="0"/>
              <a:t>Brown, S., </a:t>
            </a:r>
            <a:r>
              <a:rPr lang="en-GB" dirty="0" err="1"/>
              <a:t>Deignan</a:t>
            </a:r>
            <a:r>
              <a:rPr lang="en-GB" dirty="0"/>
              <a:t>, T. Race, P. and Priestley, J. (2012) ‘Assessing students at Masters Level: learning points for Educational Developers’ Educational Developments, SEDA, Birmingham.</a:t>
            </a:r>
          </a:p>
          <a:p>
            <a:r>
              <a:rPr lang="en-GB" dirty="0"/>
              <a:t>Brown, S (2012) ‘Diverse and innovative assessment at Masters Level: alternatives to conventional written assignments’ in AISHE-J: The All Ireland Journal of Teaching and Learning in Higher Education Vol 4, No 2.</a:t>
            </a:r>
          </a:p>
        </p:txBody>
      </p:sp>
    </p:spTree>
    <p:extLst>
      <p:ext uri="{BB962C8B-B14F-4D97-AF65-F5344CB8AC3E}">
        <p14:creationId xmlns:p14="http://schemas.microsoft.com/office/powerpoint/2010/main" val="306665714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DCFB2-0585-422C-A944-F80FD55A496D}"/>
              </a:ext>
            </a:extLst>
          </p:cNvPr>
          <p:cNvSpPr>
            <a:spLocks noGrp="1"/>
          </p:cNvSpPr>
          <p:nvPr>
            <p:ph type="title"/>
          </p:nvPr>
        </p:nvSpPr>
        <p:spPr>
          <a:xfrm>
            <a:off x="457200" y="122239"/>
            <a:ext cx="7543800" cy="714474"/>
          </a:xfrm>
        </p:spPr>
        <p:txBody>
          <a:bodyPr/>
          <a:lstStyle/>
          <a:p>
            <a:r>
              <a:rPr lang="en-GB" dirty="0"/>
              <a:t>Useful references: 3</a:t>
            </a:r>
          </a:p>
        </p:txBody>
      </p:sp>
      <p:sp>
        <p:nvSpPr>
          <p:cNvPr id="3" name="Content Placeholder 2">
            <a:extLst>
              <a:ext uri="{FF2B5EF4-FFF2-40B4-BE49-F238E27FC236}">
                <a16:creationId xmlns:a16="http://schemas.microsoft.com/office/drawing/2014/main" id="{40D98554-4805-4920-9C14-CEE1AC43576C}"/>
              </a:ext>
            </a:extLst>
          </p:cNvPr>
          <p:cNvSpPr>
            <a:spLocks noGrp="1"/>
          </p:cNvSpPr>
          <p:nvPr>
            <p:ph idx="1"/>
          </p:nvPr>
        </p:nvSpPr>
        <p:spPr>
          <a:xfrm>
            <a:off x="457200" y="1034256"/>
            <a:ext cx="8229600" cy="4789488"/>
          </a:xfrm>
        </p:spPr>
        <p:txBody>
          <a:bodyPr/>
          <a:lstStyle/>
          <a:p>
            <a:r>
              <a:rPr lang="en-GB" dirty="0"/>
              <a:t>Brown, S. (2014) </a:t>
            </a:r>
            <a:r>
              <a:rPr lang="en-GB" i="1" dirty="0"/>
              <a:t>Learning, teaching and assessment in higher education: global perspectives</a:t>
            </a:r>
            <a:r>
              <a:rPr lang="en-GB" dirty="0"/>
              <a:t>. London: Palgrave Macmillan.</a:t>
            </a:r>
          </a:p>
          <a:p>
            <a:r>
              <a:rPr lang="en-GB" dirty="0"/>
              <a:t>Brown, S. and </a:t>
            </a:r>
            <a:r>
              <a:rPr lang="en-GB" dirty="0" err="1"/>
              <a:t>Glasner</a:t>
            </a:r>
            <a:r>
              <a:rPr lang="en-GB" dirty="0"/>
              <a:t>, A. (eds.) (1999) </a:t>
            </a:r>
            <a:r>
              <a:rPr lang="en-GB" i="1" dirty="0"/>
              <a:t>Assessment Matters in Higher Education, Choosing and Using Diverse Approaches</a:t>
            </a:r>
            <a:r>
              <a:rPr lang="en-GB" dirty="0"/>
              <a:t>, Maidenhead: Open University Press.</a:t>
            </a:r>
          </a:p>
          <a:p>
            <a:r>
              <a:rPr lang="en-GB" dirty="0"/>
              <a:t>Brown, S. and Knight, P. (1994) </a:t>
            </a:r>
            <a:r>
              <a:rPr lang="en-GB" i="1" dirty="0"/>
              <a:t>Assessing Learners in Higher Education</a:t>
            </a:r>
            <a:r>
              <a:rPr lang="en-GB" dirty="0"/>
              <a:t>, London: Kogan Page.</a:t>
            </a:r>
          </a:p>
          <a:p>
            <a:r>
              <a:rPr lang="en-US" dirty="0"/>
              <a:t>Brown, S. and Race, P. (2012) </a:t>
            </a:r>
            <a:r>
              <a:rPr lang="en-GB" i="1" dirty="0"/>
              <a:t>Using effective assessment to promote learning </a:t>
            </a:r>
            <a:r>
              <a:rPr lang="en-GB" dirty="0"/>
              <a:t>in Hunt, L. and Chambers, D. (2012) </a:t>
            </a:r>
            <a:r>
              <a:rPr lang="en-GB" i="1" dirty="0"/>
              <a:t>University Teaching in Focus, Victoria, Australia, Acer Press. P74-91</a:t>
            </a:r>
            <a:endParaRPr lang="en-GB" dirty="0"/>
          </a:p>
          <a:p>
            <a:r>
              <a:rPr lang="en-GB" dirty="0"/>
              <a:t>Brown, S. Rust, C. &amp; Gibbs, G. (1994) </a:t>
            </a:r>
            <a:r>
              <a:rPr lang="en-GB" i="1" dirty="0"/>
              <a:t>Strategies for Diversifying Assessment,</a:t>
            </a:r>
            <a:r>
              <a:rPr lang="en-GB" dirty="0"/>
              <a:t> Oxford: Oxford Centre for Staff Development. </a:t>
            </a:r>
          </a:p>
        </p:txBody>
      </p:sp>
    </p:spTree>
    <p:extLst>
      <p:ext uri="{BB962C8B-B14F-4D97-AF65-F5344CB8AC3E}">
        <p14:creationId xmlns:p14="http://schemas.microsoft.com/office/powerpoint/2010/main" val="395625767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808491"/>
          </a:xfrm>
        </p:spPr>
        <p:txBody>
          <a:bodyPr/>
          <a:lstStyle/>
          <a:p>
            <a:r>
              <a:rPr lang="en-GB" dirty="0"/>
              <a:t>Useful references: 4</a:t>
            </a:r>
          </a:p>
        </p:txBody>
      </p:sp>
      <p:sp>
        <p:nvSpPr>
          <p:cNvPr id="3" name="Content Placeholder 2"/>
          <p:cNvSpPr>
            <a:spLocks noGrp="1"/>
          </p:cNvSpPr>
          <p:nvPr>
            <p:ph idx="1"/>
          </p:nvPr>
        </p:nvSpPr>
        <p:spPr>
          <a:xfrm>
            <a:off x="468313" y="930729"/>
            <a:ext cx="8229600" cy="5271634"/>
          </a:xfrm>
        </p:spPr>
        <p:txBody>
          <a:bodyPr/>
          <a:lstStyle/>
          <a:p>
            <a:r>
              <a:rPr lang="en-US" dirty="0"/>
              <a:t>Carless, D., </a:t>
            </a:r>
            <a:r>
              <a:rPr lang="en-US" dirty="0" err="1"/>
              <a:t>Joughin</a:t>
            </a:r>
            <a:r>
              <a:rPr lang="en-US" dirty="0"/>
              <a:t>, G., </a:t>
            </a:r>
            <a:r>
              <a:rPr lang="en-US" dirty="0" err="1"/>
              <a:t>Ngar</a:t>
            </a:r>
            <a:r>
              <a:rPr lang="en-US" dirty="0"/>
              <a:t>-Fun Liu </a:t>
            </a:r>
            <a:r>
              <a:rPr lang="en-US" i="1" dirty="0"/>
              <a:t>et al</a:t>
            </a:r>
            <a:r>
              <a:rPr lang="en-US" dirty="0"/>
              <a:t> (2006) </a:t>
            </a:r>
            <a:r>
              <a:rPr lang="en-US" i="1" dirty="0"/>
              <a:t>How Assessment supports learning: Learning orientated assessment in action </a:t>
            </a:r>
            <a:r>
              <a:rPr lang="en-US" dirty="0"/>
              <a:t>Hong Kong: Hong Kong University Press.</a:t>
            </a:r>
            <a:endParaRPr lang="en-GB" dirty="0"/>
          </a:p>
          <a:p>
            <a:r>
              <a:rPr lang="en-GB" dirty="0"/>
              <a:t>Carroll, J. and Ryan, J. (2005) </a:t>
            </a:r>
            <a:r>
              <a:rPr lang="en-GB" i="1" dirty="0"/>
              <a:t>Teaching International students: improving learning for all. </a:t>
            </a:r>
            <a:r>
              <a:rPr lang="en-GB" dirty="0"/>
              <a:t>London: Routledge SEDA series.</a:t>
            </a:r>
          </a:p>
          <a:p>
            <a:r>
              <a:rPr lang="en-GB" dirty="0"/>
              <a:t>Crooks, T. (1988) </a:t>
            </a:r>
            <a:r>
              <a:rPr lang="en-GB" i="1" dirty="0"/>
              <a:t>Assessing student performance, </a:t>
            </a:r>
            <a:r>
              <a:rPr lang="en-GB" dirty="0"/>
              <a:t>HERDSA Green Guide No 8 HERDSA (reprinted 1994).</a:t>
            </a:r>
          </a:p>
          <a:p>
            <a:r>
              <a:rPr lang="en-GB" dirty="0" err="1"/>
              <a:t>Crosling</a:t>
            </a:r>
            <a:r>
              <a:rPr lang="en-GB" dirty="0"/>
              <a:t>, G., Thomas, L. and </a:t>
            </a:r>
            <a:r>
              <a:rPr lang="en-GB" dirty="0" err="1"/>
              <a:t>Heagney</a:t>
            </a:r>
            <a:r>
              <a:rPr lang="en-GB" dirty="0"/>
              <a:t>, M. (2008) </a:t>
            </a:r>
            <a:r>
              <a:rPr lang="en-GB" i="1" dirty="0"/>
              <a:t>Improving student retention in Higher Education,</a:t>
            </a:r>
            <a:r>
              <a:rPr lang="en-GB" dirty="0"/>
              <a:t> London and New York: Routledge. </a:t>
            </a:r>
          </a:p>
          <a:p>
            <a:r>
              <a:rPr lang="en-GB" dirty="0" err="1"/>
              <a:t>Falchikov</a:t>
            </a:r>
            <a:r>
              <a:rPr lang="en-GB" dirty="0"/>
              <a:t>, N. (2004) </a:t>
            </a:r>
            <a:r>
              <a:rPr lang="en-GB" i="1" dirty="0"/>
              <a:t>Improving Assessment through Student Involvement: Practical Solutions for Aiding Learning in Higher and Further Education,</a:t>
            </a:r>
            <a:r>
              <a:rPr lang="en-GB" dirty="0"/>
              <a:t> London: Routledge.</a:t>
            </a:r>
          </a:p>
        </p:txBody>
      </p:sp>
    </p:spTree>
    <p:extLst>
      <p:ext uri="{BB962C8B-B14F-4D97-AF65-F5344CB8AC3E}">
        <p14:creationId xmlns:p14="http://schemas.microsoft.com/office/powerpoint/2010/main" val="350111500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5</a:t>
            </a:r>
          </a:p>
        </p:txBody>
      </p:sp>
      <p:sp>
        <p:nvSpPr>
          <p:cNvPr id="3" name="Content Placeholder 2"/>
          <p:cNvSpPr>
            <a:spLocks noGrp="1"/>
          </p:cNvSpPr>
          <p:nvPr>
            <p:ph idx="1"/>
          </p:nvPr>
        </p:nvSpPr>
        <p:spPr/>
        <p:txBody>
          <a:bodyPr/>
          <a:lstStyle/>
          <a:p>
            <a:r>
              <a:rPr lang="en-GB" dirty="0"/>
              <a:t>Gibbs, G. (1999) </a:t>
            </a:r>
            <a:r>
              <a:rPr lang="en-GB" i="1" dirty="0"/>
              <a:t>Using assessment strategically to change the way students learn</a:t>
            </a:r>
            <a:r>
              <a:rPr lang="en-GB" dirty="0"/>
              <a:t>, in Brown S. &amp; </a:t>
            </a:r>
            <a:r>
              <a:rPr lang="en-GB" dirty="0" err="1"/>
              <a:t>Glasner</a:t>
            </a:r>
            <a:r>
              <a:rPr lang="en-GB" dirty="0"/>
              <a:t>, A. (eds.), </a:t>
            </a:r>
            <a:r>
              <a:rPr lang="en-GB" i="1" dirty="0"/>
              <a:t>Assessment Matters in Higher Education: Choosing and Using Diverse Approaches, </a:t>
            </a:r>
            <a:r>
              <a:rPr lang="en-GB" dirty="0"/>
              <a:t>Maidenhead: SRHE/Open University Press.</a:t>
            </a:r>
          </a:p>
          <a:p>
            <a:r>
              <a:rPr lang="en-GB" dirty="0"/>
              <a:t>Higher Education Academy (2012) </a:t>
            </a:r>
            <a:r>
              <a:rPr lang="en-GB" i="1" dirty="0"/>
              <a:t>A marked improvement; transforming assessment in higher education</a:t>
            </a:r>
            <a:r>
              <a:rPr lang="en-GB" dirty="0"/>
              <a:t>, York: HEA.</a:t>
            </a:r>
          </a:p>
          <a:p>
            <a:r>
              <a:rPr lang="en-GB" dirty="0" err="1"/>
              <a:t>Hounsell</a:t>
            </a:r>
            <a:r>
              <a:rPr lang="en-GB" dirty="0"/>
              <a:t>, D. (2008). The trouble with feedback: New challenges, emerging strategies, </a:t>
            </a:r>
            <a:r>
              <a:rPr lang="en-GB" i="1" dirty="0"/>
              <a:t>Interchange, Spring</a:t>
            </a:r>
            <a:r>
              <a:rPr lang="en-GB" dirty="0"/>
              <a:t>, Accessed at </a:t>
            </a:r>
            <a:r>
              <a:rPr lang="en-GB" u="sng" dirty="0">
                <a:hlinkClick r:id="rId2"/>
              </a:rPr>
              <a:t>www.tla.ed.ac.uk/interchange</a:t>
            </a:r>
            <a:r>
              <a:rPr lang="en-GB" dirty="0"/>
              <a:t>.</a:t>
            </a:r>
          </a:p>
          <a:p>
            <a:r>
              <a:rPr lang="en-GB" dirty="0"/>
              <a:t>Knight, P. and Yorke, M. (2003) </a:t>
            </a:r>
            <a:r>
              <a:rPr lang="en-GB" i="1" dirty="0"/>
              <a:t>Assessment, learning and employability</a:t>
            </a:r>
            <a:r>
              <a:rPr lang="en-GB" dirty="0"/>
              <a:t> Maidenhead, UK: SRHE/Open University Press.</a:t>
            </a:r>
          </a:p>
        </p:txBody>
      </p:sp>
    </p:spTree>
    <p:extLst>
      <p:ext uri="{BB962C8B-B14F-4D97-AF65-F5344CB8AC3E}">
        <p14:creationId xmlns:p14="http://schemas.microsoft.com/office/powerpoint/2010/main" val="365285486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6</a:t>
            </a:r>
          </a:p>
        </p:txBody>
      </p:sp>
      <p:sp>
        <p:nvSpPr>
          <p:cNvPr id="3" name="Content Placeholder 2"/>
          <p:cNvSpPr>
            <a:spLocks noGrp="1"/>
          </p:cNvSpPr>
          <p:nvPr>
            <p:ph idx="1"/>
          </p:nvPr>
        </p:nvSpPr>
        <p:spPr/>
        <p:txBody>
          <a:bodyPr/>
          <a:lstStyle/>
          <a:p>
            <a:r>
              <a:rPr lang="en-GB" dirty="0"/>
              <a:t>McDowell, L. and Brown, S. (1998) </a:t>
            </a:r>
            <a:r>
              <a:rPr lang="en-GB" i="1" dirty="0"/>
              <a:t>Assessing students: cheating and plagiarism</a:t>
            </a:r>
            <a:r>
              <a:rPr lang="en-GB" dirty="0"/>
              <a:t>, Newcastle: Red Guide 10/11 University of Northumbria.</a:t>
            </a:r>
          </a:p>
          <a:p>
            <a:r>
              <a:rPr lang="en-GB" dirty="0" err="1"/>
              <a:t>Mentkowski</a:t>
            </a:r>
            <a:r>
              <a:rPr lang="en-GB" dirty="0"/>
              <a:t>, M. and associates (2000) p.82 </a:t>
            </a:r>
            <a:r>
              <a:rPr lang="en-GB" i="1" dirty="0"/>
              <a:t>Learning that lasts: integrating learning development and performance in college and beyond,</a:t>
            </a:r>
            <a:r>
              <a:rPr lang="en-GB" dirty="0"/>
              <a:t> San Francisco: </a:t>
            </a:r>
            <a:r>
              <a:rPr lang="en-GB" dirty="0" err="1"/>
              <a:t>Jossey</a:t>
            </a:r>
            <a:r>
              <a:rPr lang="en-GB" dirty="0"/>
              <a:t>-Bass.</a:t>
            </a:r>
          </a:p>
          <a:p>
            <a:r>
              <a:rPr lang="en-GB" dirty="0"/>
              <a:t>Meyer, J.H.F. and Land, R. (2003) ‘Threshold Concepts and Troublesome Knowledge 1 – Linkages to Ways of Thinking and Practising within the Disciplines’ in C. Rust (ed.) </a:t>
            </a:r>
            <a:r>
              <a:rPr lang="en-GB" i="1" dirty="0"/>
              <a:t>Improving Student Learning </a:t>
            </a:r>
            <a:r>
              <a:rPr lang="en-GB" dirty="0"/>
              <a:t>–</a:t>
            </a:r>
            <a:r>
              <a:rPr lang="en-GB" i="1" dirty="0"/>
              <a:t> Ten years on</a:t>
            </a:r>
            <a:r>
              <a:rPr lang="en-GB" dirty="0"/>
              <a:t>. Oxford: OCSLD.</a:t>
            </a:r>
          </a:p>
          <a:p>
            <a:r>
              <a:rPr lang="en-GB" dirty="0"/>
              <a:t>Morgan, C., Dunn, L., Parry, S. and O'Reilly, M. (2004) </a:t>
            </a:r>
            <a:r>
              <a:rPr lang="en-GB" i="1" dirty="0"/>
              <a:t>The student assessment handbook: New directions in traditional and online assessment, </a:t>
            </a:r>
            <a:r>
              <a:rPr lang="en-GB" dirty="0"/>
              <a:t>London, Routledge.</a:t>
            </a:r>
          </a:p>
        </p:txBody>
      </p:sp>
    </p:spTree>
    <p:extLst>
      <p:ext uri="{BB962C8B-B14F-4D97-AF65-F5344CB8AC3E}">
        <p14:creationId xmlns:p14="http://schemas.microsoft.com/office/powerpoint/2010/main" val="373160018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7</a:t>
            </a:r>
          </a:p>
        </p:txBody>
      </p:sp>
      <p:sp>
        <p:nvSpPr>
          <p:cNvPr id="3" name="Content Placeholder 2"/>
          <p:cNvSpPr>
            <a:spLocks noGrp="1"/>
          </p:cNvSpPr>
          <p:nvPr>
            <p:ph idx="1"/>
          </p:nvPr>
        </p:nvSpPr>
        <p:spPr/>
        <p:txBody>
          <a:bodyPr/>
          <a:lstStyle/>
          <a:p>
            <a:r>
              <a:rPr lang="en-GB" dirty="0"/>
              <a:t>Newstead, S. E., Franklyn-Stokes, A., &amp; Armstead, P. (1996) Individual differences in student cheating, </a:t>
            </a:r>
            <a:r>
              <a:rPr lang="en-GB" i="1" dirty="0"/>
              <a:t>Journal of Educational Psychology</a:t>
            </a:r>
            <a:r>
              <a:rPr lang="en-GB" dirty="0"/>
              <a:t>, 88(2), 229-241</a:t>
            </a:r>
          </a:p>
          <a:p>
            <a:r>
              <a:rPr lang="en-GB" dirty="0"/>
              <a:t>Nicol, D. J. and Macfarlane-Dick, D. (2006) Formative assessment and self-regulated learning: A model and seven principles of good feedback practice, </a:t>
            </a:r>
            <a:r>
              <a:rPr lang="en-GB" i="1" dirty="0"/>
              <a:t>Studies in Higher Education Vol 31(2), 199-218.</a:t>
            </a:r>
            <a:endParaRPr lang="en-GB" dirty="0"/>
          </a:p>
          <a:p>
            <a:r>
              <a:rPr lang="en-GB" dirty="0"/>
              <a:t>PASS project Bradford </a:t>
            </a:r>
            <a:r>
              <a:rPr lang="en-GB" u="sng" dirty="0">
                <a:hlinkClick r:id="rId2"/>
              </a:rPr>
              <a:t>http://www.pass.brad.ac.uk/</a:t>
            </a:r>
            <a:r>
              <a:rPr lang="en-GB" dirty="0"/>
              <a:t> Accessed November 2013.</a:t>
            </a:r>
          </a:p>
          <a:p>
            <a:r>
              <a:rPr lang="en-GB" dirty="0" err="1"/>
              <a:t>Peelo</a:t>
            </a:r>
            <a:r>
              <a:rPr lang="en-GB" dirty="0"/>
              <a:t>, M. T., &amp; Wareham, T. (Eds.). (2002). </a:t>
            </a:r>
            <a:r>
              <a:rPr lang="en-GB" i="1" dirty="0"/>
              <a:t>Failing students in higher education</a:t>
            </a:r>
            <a:r>
              <a:rPr lang="en-GB" dirty="0"/>
              <a:t>. Society for Research into Higher Education. </a:t>
            </a:r>
          </a:p>
          <a:p>
            <a:r>
              <a:rPr lang="en-GB" dirty="0"/>
              <a:t>Pickford, R. and Brown, S. (2006) </a:t>
            </a:r>
            <a:r>
              <a:rPr lang="en-GB" i="1" dirty="0"/>
              <a:t>Assessing skills and practice,</a:t>
            </a:r>
            <a:r>
              <a:rPr lang="en-GB" dirty="0"/>
              <a:t> London: Routledge. </a:t>
            </a:r>
          </a:p>
        </p:txBody>
      </p:sp>
    </p:spTree>
    <p:extLst>
      <p:ext uri="{BB962C8B-B14F-4D97-AF65-F5344CB8AC3E}">
        <p14:creationId xmlns:p14="http://schemas.microsoft.com/office/powerpoint/2010/main" val="4266960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EB1E6-206F-46CD-839A-D913F3F12163}"/>
              </a:ext>
            </a:extLst>
          </p:cNvPr>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Instead how about VASCULAR learning outcomes?</a:t>
            </a:r>
          </a:p>
        </p:txBody>
      </p:sp>
      <p:sp>
        <p:nvSpPr>
          <p:cNvPr id="3" name="Content Placeholder 2">
            <a:extLst>
              <a:ext uri="{FF2B5EF4-FFF2-40B4-BE49-F238E27FC236}">
                <a16:creationId xmlns:a16="http://schemas.microsoft.com/office/drawing/2014/main" id="{14A88B89-2B65-4C66-A018-8C71A650F919}"/>
              </a:ext>
            </a:extLst>
          </p:cNvPr>
          <p:cNvSpPr>
            <a:spLocks noGrp="1"/>
          </p:cNvSpPr>
          <p:nvPr>
            <p:ph idx="1"/>
          </p:nvPr>
        </p:nvSpPr>
        <p:spPr>
          <a:xfrm>
            <a:off x="179512" y="1124744"/>
            <a:ext cx="8784976" cy="5005388"/>
          </a:xfrm>
        </p:spPr>
        <p:txBody>
          <a:bodyPr/>
          <a:lstStyle/>
          <a:p>
            <a:r>
              <a:rPr lang="en-GB" sz="2000" dirty="0">
                <a:solidFill>
                  <a:srgbClr val="7030A0"/>
                </a:solidFill>
              </a:rPr>
              <a:t>Verifiable:</a:t>
            </a:r>
            <a:r>
              <a:rPr lang="en-GB" sz="2000" dirty="0"/>
              <a:t> Can we tell when they’ve been achieved? And can students?</a:t>
            </a:r>
          </a:p>
          <a:p>
            <a:r>
              <a:rPr lang="en-GB" sz="2000" dirty="0">
                <a:solidFill>
                  <a:srgbClr val="7030A0"/>
                </a:solidFill>
              </a:rPr>
              <a:t>Action orientated</a:t>
            </a:r>
            <a:r>
              <a:rPr lang="en-GB" sz="2000" dirty="0"/>
              <a:t>: Do they lead to real and useful activity?</a:t>
            </a:r>
          </a:p>
          <a:p>
            <a:r>
              <a:rPr lang="en-GB" sz="2000" dirty="0">
                <a:solidFill>
                  <a:srgbClr val="7030A0"/>
                </a:solidFill>
              </a:rPr>
              <a:t>Singular</a:t>
            </a:r>
            <a:r>
              <a:rPr lang="en-GB" sz="2000" dirty="0"/>
              <a:t>: i.e. not portmanteau outcomes combining two or more into one, making it difficult to assess if differently achieved, but readily </a:t>
            </a:r>
            <a:r>
              <a:rPr lang="en-GB" sz="2000" dirty="0" err="1"/>
              <a:t>matchable</a:t>
            </a:r>
            <a:r>
              <a:rPr lang="en-GB" sz="2000" dirty="0"/>
              <a:t> to student work produced?</a:t>
            </a:r>
          </a:p>
          <a:p>
            <a:r>
              <a:rPr lang="en-GB" sz="2000" dirty="0">
                <a:solidFill>
                  <a:srgbClr val="7030A0"/>
                </a:solidFill>
              </a:rPr>
              <a:t>Constructively aligned</a:t>
            </a:r>
            <a:r>
              <a:rPr lang="en-GB" sz="2000" dirty="0"/>
              <a:t>? (Biggs and Tang, 2011) so that there is clear alignment between aims (What do students need to be able to know and do?), what is taught/ learned, how these are assessed and evaluated);</a:t>
            </a:r>
          </a:p>
          <a:p>
            <a:r>
              <a:rPr lang="en-GB" sz="2000" dirty="0">
                <a:solidFill>
                  <a:srgbClr val="7030A0"/>
                </a:solidFill>
              </a:rPr>
              <a:t>Understandable</a:t>
            </a:r>
            <a:r>
              <a:rPr lang="en-GB" sz="2000" dirty="0"/>
              <a:t> i.e. using language codes that are meaningful to all stakeholders?</a:t>
            </a:r>
          </a:p>
          <a:p>
            <a:r>
              <a:rPr lang="en-GB" sz="2000" dirty="0">
                <a:solidFill>
                  <a:srgbClr val="7030A0"/>
                </a:solidFill>
              </a:rPr>
              <a:t>Level-appropriate</a:t>
            </a:r>
            <a:r>
              <a:rPr lang="en-GB" sz="2000" dirty="0"/>
              <a:t>? Suitable and differentiable between1</a:t>
            </a:r>
            <a:r>
              <a:rPr lang="en-GB" sz="2000" baseline="30000" dirty="0"/>
              <a:t>st</a:t>
            </a:r>
            <a:r>
              <a:rPr lang="en-GB" sz="2000" dirty="0"/>
              <a:t> year, 2</a:t>
            </a:r>
            <a:r>
              <a:rPr lang="en-GB" sz="2000" baseline="30000" dirty="0"/>
              <a:t>nd</a:t>
            </a:r>
            <a:r>
              <a:rPr lang="en-GB" sz="2000" dirty="0"/>
              <a:t> year, 3</a:t>
            </a:r>
            <a:r>
              <a:rPr lang="en-GB" sz="2000" baseline="30000" dirty="0"/>
              <a:t>rd</a:t>
            </a:r>
            <a:r>
              <a:rPr lang="en-GB" sz="2000" dirty="0"/>
              <a:t> year, Masters, other PG? </a:t>
            </a:r>
          </a:p>
          <a:p>
            <a:r>
              <a:rPr lang="en-GB" sz="2000" dirty="0">
                <a:solidFill>
                  <a:srgbClr val="7030A0"/>
                </a:solidFill>
              </a:rPr>
              <a:t>Affective-inclusive</a:t>
            </a:r>
            <a:r>
              <a:rPr lang="en-GB" sz="2000" dirty="0"/>
              <a:t> i.e. not just covering actions but capabilities in the affective domain?</a:t>
            </a:r>
          </a:p>
          <a:p>
            <a:r>
              <a:rPr lang="en-GB" sz="2000" dirty="0">
                <a:solidFill>
                  <a:srgbClr val="7030A0"/>
                </a:solidFill>
              </a:rPr>
              <a:t>Regularly reviewed? </a:t>
            </a:r>
            <a:r>
              <a:rPr lang="en-GB" sz="2000" dirty="0"/>
              <a:t>Not just stuck in history and always fit-for-purpose</a:t>
            </a:r>
            <a:r>
              <a:rPr lang="en-GB" sz="2000" dirty="0">
                <a:solidFill>
                  <a:srgbClr val="7030A0"/>
                </a:solidFill>
              </a:rPr>
              <a:t>.</a:t>
            </a:r>
          </a:p>
          <a:p>
            <a:endParaRPr lang="en-GB" dirty="0"/>
          </a:p>
        </p:txBody>
      </p:sp>
    </p:spTree>
    <p:extLst>
      <p:ext uri="{BB962C8B-B14F-4D97-AF65-F5344CB8AC3E}">
        <p14:creationId xmlns:p14="http://schemas.microsoft.com/office/powerpoint/2010/main" val="38331451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8</a:t>
            </a:r>
          </a:p>
        </p:txBody>
      </p:sp>
      <p:sp>
        <p:nvSpPr>
          <p:cNvPr id="3" name="Content Placeholder 2"/>
          <p:cNvSpPr>
            <a:spLocks noGrp="1"/>
          </p:cNvSpPr>
          <p:nvPr>
            <p:ph idx="1"/>
          </p:nvPr>
        </p:nvSpPr>
        <p:spPr/>
        <p:txBody>
          <a:bodyPr/>
          <a:lstStyle/>
          <a:p>
            <a:r>
              <a:rPr lang="en-GB" dirty="0"/>
              <a:t>Race P. (2015) </a:t>
            </a:r>
            <a:r>
              <a:rPr lang="en-GB" i="1" dirty="0"/>
              <a:t>The lecturer’s toolkit (4</a:t>
            </a:r>
            <a:r>
              <a:rPr lang="en-GB" i="1" baseline="30000" dirty="0"/>
              <a:t>th</a:t>
            </a:r>
            <a:r>
              <a:rPr lang="en-GB" i="1" dirty="0"/>
              <a:t> edition),</a:t>
            </a:r>
            <a:r>
              <a:rPr lang="en-GB" dirty="0"/>
              <a:t> London: Routledge.</a:t>
            </a:r>
          </a:p>
          <a:p>
            <a:r>
              <a:rPr lang="en-GB" dirty="0"/>
              <a:t>Race, P. (2001) </a:t>
            </a:r>
            <a:r>
              <a:rPr lang="en-GB" i="1" dirty="0"/>
              <a:t>A Briefing on Self, Peer &amp; Group Assessment,</a:t>
            </a:r>
            <a:r>
              <a:rPr lang="en-GB" dirty="0"/>
              <a:t> in LTSN Generic Centre Assessment Series No 9, LTSN York.</a:t>
            </a:r>
          </a:p>
          <a:p>
            <a:r>
              <a:rPr lang="en-GB" dirty="0"/>
              <a:t>Race, P. (2014) </a:t>
            </a:r>
            <a:r>
              <a:rPr lang="en-GB" i="1" dirty="0"/>
              <a:t>Making learning happen: 3</a:t>
            </a:r>
            <a:r>
              <a:rPr lang="en-GB" i="1" baseline="30000" dirty="0"/>
              <a:t>rd</a:t>
            </a:r>
            <a:r>
              <a:rPr lang="en-GB" i="1" dirty="0"/>
              <a:t> edition, </a:t>
            </a:r>
            <a:r>
              <a:rPr lang="en-GB" dirty="0"/>
              <a:t>London: Sage. </a:t>
            </a:r>
          </a:p>
          <a:p>
            <a:r>
              <a:rPr lang="en-GB" dirty="0" err="1"/>
              <a:t>Rotheram</a:t>
            </a:r>
            <a:r>
              <a:rPr lang="en-GB" dirty="0"/>
              <a:t>, B. (2009) </a:t>
            </a:r>
            <a:r>
              <a:rPr lang="en-GB" i="1" dirty="0"/>
              <a:t>Sounds Good,</a:t>
            </a:r>
            <a:r>
              <a:rPr lang="en-GB" dirty="0"/>
              <a:t> JISC project </a:t>
            </a:r>
            <a:r>
              <a:rPr lang="en-GB" u="sng" dirty="0">
                <a:hlinkClick r:id="rId2"/>
              </a:rPr>
              <a:t>http://www.jisc.ac.uk/whatwedo/programmes/usersandinnovation/soundsgood.aspx</a:t>
            </a:r>
            <a:r>
              <a:rPr lang="en-GB" dirty="0"/>
              <a:t> </a:t>
            </a:r>
          </a:p>
          <a:p>
            <a:r>
              <a:rPr lang="en-GB" dirty="0"/>
              <a:t>Rust, C., Price, M. and O’Donovan, B. (2003) Improving students’ learning by developing their understanding of assessment criteria and processes</a:t>
            </a:r>
            <a:r>
              <a:rPr lang="en-GB" i="1" dirty="0"/>
              <a:t>, Assessment and Evaluation in Higher Education. 28 (2), 147-164.</a:t>
            </a:r>
            <a:endParaRPr lang="en-GB" dirty="0"/>
          </a:p>
        </p:txBody>
      </p:sp>
    </p:spTree>
    <p:extLst>
      <p:ext uri="{BB962C8B-B14F-4D97-AF65-F5344CB8AC3E}">
        <p14:creationId xmlns:p14="http://schemas.microsoft.com/office/powerpoint/2010/main" val="80804945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9</a:t>
            </a:r>
          </a:p>
        </p:txBody>
      </p:sp>
      <p:sp>
        <p:nvSpPr>
          <p:cNvPr id="3" name="Content Placeholder 2"/>
          <p:cNvSpPr>
            <a:spLocks noGrp="1"/>
          </p:cNvSpPr>
          <p:nvPr>
            <p:ph idx="1"/>
          </p:nvPr>
        </p:nvSpPr>
        <p:spPr>
          <a:xfrm>
            <a:off x="468313" y="1196975"/>
            <a:ext cx="8229600" cy="5005388"/>
          </a:xfrm>
        </p:spPr>
        <p:txBody>
          <a:bodyPr/>
          <a:lstStyle/>
          <a:p>
            <a:pPr eaLnBrk="1" hangingPunct="1">
              <a:lnSpc>
                <a:spcPct val="70000"/>
              </a:lnSpc>
            </a:pPr>
            <a:r>
              <a:rPr lang="en-GB" sz="2000" dirty="0"/>
              <a:t>QAA (2010) Masters Degree Characteristics</a:t>
            </a:r>
          </a:p>
          <a:p>
            <a:pPr marL="0" indent="0" eaLnBrk="1" hangingPunct="1">
              <a:lnSpc>
                <a:spcPct val="70000"/>
              </a:lnSpc>
              <a:buNone/>
            </a:pPr>
            <a:r>
              <a:rPr lang="en-GB" sz="2000" dirty="0">
                <a:hlinkClick r:id="rId2"/>
              </a:rPr>
              <a:t>https://www.qaa.ac.uk/docs/qaa/quality-code/master's-degree-characteristics-statement.pdf?sfvrsn=6ca2f981_10</a:t>
            </a:r>
            <a:r>
              <a:rPr lang="en-GB" sz="2000" dirty="0"/>
              <a:t> </a:t>
            </a:r>
          </a:p>
          <a:p>
            <a:r>
              <a:rPr lang="en-GB" sz="2000" dirty="0"/>
              <a:t>Ryan, J. (2000) </a:t>
            </a:r>
            <a:r>
              <a:rPr lang="en-GB" sz="2000" i="1" dirty="0"/>
              <a:t>A Guide to Teaching International Students,</a:t>
            </a:r>
            <a:r>
              <a:rPr lang="en-GB" sz="2000" dirty="0"/>
              <a:t> Oxford Centre for Staff and Learning Development.</a:t>
            </a:r>
          </a:p>
          <a:p>
            <a:r>
              <a:rPr lang="en-GB" sz="2000" dirty="0"/>
              <a:t>Sadler, D. R. (2010) Beyond feedback: Developing student capability in complex appraisal. </a:t>
            </a:r>
            <a:r>
              <a:rPr lang="en-GB" sz="2000" i="1" dirty="0"/>
              <a:t>Assessment &amp; Evaluation in Higher Education, 35</a:t>
            </a:r>
            <a:r>
              <a:rPr lang="en-GB" sz="2000" dirty="0"/>
              <a:t>(5), 535-550.</a:t>
            </a:r>
          </a:p>
          <a:p>
            <a:r>
              <a:rPr lang="en-GB" sz="2000" dirty="0"/>
              <a:t>Sambell ,K., Brown, S. and Race, P (2018) Quick Guides on Exemplars and briefings at Edinburgh Napier DLTE </a:t>
            </a:r>
            <a:r>
              <a:rPr lang="en-GB" sz="2000" dirty="0">
                <a:hlinkClick r:id="rId3"/>
              </a:rPr>
              <a:t>https</a:t>
            </a:r>
            <a:r>
              <a:rPr lang="en-GB" sz="2000">
                <a:hlinkClick r:id="rId3"/>
              </a:rPr>
              <a:t>://staff.napier.ac.uk/services/dlte/ENhance/Pages/ENhanceQuickGuides.aspx</a:t>
            </a:r>
            <a:r>
              <a:rPr lang="en-GB" sz="2000"/>
              <a:t> </a:t>
            </a:r>
            <a:endParaRPr lang="en-GB" sz="2000" dirty="0"/>
          </a:p>
          <a:p>
            <a:r>
              <a:rPr lang="en-GB" sz="2000" dirty="0"/>
              <a:t>Seymour, D. (2005) Learning Outcomes and Assessment: developing assessment criteria for Masters-level dissertations. </a:t>
            </a:r>
            <a:r>
              <a:rPr lang="en-GB" sz="2000" i="1" dirty="0"/>
              <a:t>Brookes </a:t>
            </a:r>
            <a:r>
              <a:rPr lang="en-GB" sz="2000" i="1" dirty="0" err="1"/>
              <a:t>eJournal</a:t>
            </a:r>
            <a:r>
              <a:rPr lang="en-GB" sz="2000" i="1" dirty="0"/>
              <a:t> of Learning and Teaching</a:t>
            </a:r>
            <a:r>
              <a:rPr lang="en-GB" sz="2000" dirty="0"/>
              <a:t> 1(2).</a:t>
            </a:r>
          </a:p>
          <a:p>
            <a:r>
              <a:rPr lang="en-GB" sz="2000" dirty="0"/>
              <a:t>Yorke, M. (1999) </a:t>
            </a:r>
            <a:r>
              <a:rPr lang="en-GB" sz="2000" i="1" dirty="0"/>
              <a:t>Leaving Early: Undergraduate Non-completion in Higher Education,</a:t>
            </a:r>
            <a:r>
              <a:rPr lang="en-GB" sz="2000" dirty="0"/>
              <a:t> London: Routledge.</a:t>
            </a:r>
          </a:p>
        </p:txBody>
      </p:sp>
    </p:spTree>
    <p:extLst>
      <p:ext uri="{BB962C8B-B14F-4D97-AF65-F5344CB8AC3E}">
        <p14:creationId xmlns:p14="http://schemas.microsoft.com/office/powerpoint/2010/main" val="2007725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D86C938-5992-4BCE-A43B-D44D8DAA684E}"/>
              </a:ext>
            </a:extLst>
          </p:cNvPr>
          <p:cNvSpPr>
            <a:spLocks noGrp="1"/>
          </p:cNvSpPr>
          <p:nvPr>
            <p:ph type="title"/>
          </p:nvPr>
        </p:nvSpPr>
        <p:spPr/>
        <p:txBody>
          <a:bodyPr/>
          <a:lstStyle/>
          <a:p>
            <a:r>
              <a:rPr lang="en-GB" dirty="0"/>
              <a:t>Engaging students as partners in curriculum design </a:t>
            </a:r>
          </a:p>
        </p:txBody>
      </p:sp>
      <p:sp>
        <p:nvSpPr>
          <p:cNvPr id="5" name="Text Placeholder 4">
            <a:extLst>
              <a:ext uri="{FF2B5EF4-FFF2-40B4-BE49-F238E27FC236}">
                <a16:creationId xmlns:a16="http://schemas.microsoft.com/office/drawing/2014/main" id="{95EA7E80-C7F5-4AC2-BB1A-ACB84F7315DA}"/>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22799399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a:t>Underpinning premises for A4L</a:t>
            </a:r>
          </a:p>
        </p:txBody>
      </p:sp>
      <p:sp>
        <p:nvSpPr>
          <p:cNvPr id="43011" name="Rectangle 3"/>
          <p:cNvSpPr>
            <a:spLocks noGrp="1" noChangeArrowheads="1"/>
          </p:cNvSpPr>
          <p:nvPr>
            <p:ph type="body" idx="1"/>
          </p:nvPr>
        </p:nvSpPr>
        <p:spPr>
          <a:xfrm>
            <a:off x="285720" y="1196752"/>
            <a:ext cx="8629680" cy="4929411"/>
          </a:xfrm>
        </p:spPr>
        <p:txBody>
          <a:bodyPr/>
          <a:lstStyle/>
          <a:p>
            <a:pPr eaLnBrk="1" hangingPunct="1"/>
            <a:r>
              <a:rPr lang="en-US" sz="2600" dirty="0"/>
              <a:t>Assessment can be a powerful means of focusing student effort and enhancing achievement if it is well designed and constructively aligned (Biggs and Tang, 2011);</a:t>
            </a:r>
          </a:p>
          <a:p>
            <a:pPr eaLnBrk="1" hangingPunct="1"/>
            <a:r>
              <a:rPr lang="en-US" sz="2600" dirty="0"/>
              <a:t>We need to deploy a diverse range of tactics to our assessment and feedback to ensure that they work to enhance and extend student learning;</a:t>
            </a:r>
          </a:p>
          <a:p>
            <a:pPr eaLnBrk="1" hangingPunct="1"/>
            <a:r>
              <a:rPr lang="en-US" sz="2600" dirty="0"/>
              <a:t>Students need to achieve assessment literacy to ensure they understand and can benefit from our assessment systems;</a:t>
            </a:r>
          </a:p>
          <a:p>
            <a:pPr eaLnBrk="1" hangingPunct="1"/>
            <a:r>
              <a:rPr lang="en-US" sz="2600" dirty="0"/>
              <a:t>Assessment needs to be manageable for staff and students if it is going to engage students in learning activities. </a:t>
            </a:r>
          </a:p>
        </p:txBody>
      </p:sp>
    </p:spTree>
    <p:extLst>
      <p:ext uri="{BB962C8B-B14F-4D97-AF65-F5344CB8AC3E}">
        <p14:creationId xmlns:p14="http://schemas.microsoft.com/office/powerpoint/2010/main" val="3054509763"/>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8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9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20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83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3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4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15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6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17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0</TotalTime>
  <Words>5714</Words>
  <Application>Microsoft Office PowerPoint</Application>
  <PresentationFormat>On-screen Show (4:3)</PresentationFormat>
  <Paragraphs>395</Paragraphs>
  <Slides>71</Slides>
  <Notes>15</Notes>
  <HiddenSlides>0</HiddenSlides>
  <MMClips>0</MMClips>
  <ScaleCrop>false</ScaleCrop>
  <HeadingPairs>
    <vt:vector size="6" baseType="variant">
      <vt:variant>
        <vt:lpstr>Fonts Used</vt:lpstr>
      </vt:variant>
      <vt:variant>
        <vt:i4>7</vt:i4>
      </vt:variant>
      <vt:variant>
        <vt:lpstr>Theme</vt:lpstr>
      </vt:variant>
      <vt:variant>
        <vt:i4>13</vt:i4>
      </vt:variant>
      <vt:variant>
        <vt:lpstr>Slide Titles</vt:lpstr>
      </vt:variant>
      <vt:variant>
        <vt:i4>71</vt:i4>
      </vt:variant>
    </vt:vector>
  </HeadingPairs>
  <TitlesOfParts>
    <vt:vector size="91" baseType="lpstr">
      <vt:lpstr>Arial</vt:lpstr>
      <vt:lpstr>Arial Rounded MT Bold</vt:lpstr>
      <vt:lpstr>Calibri</vt:lpstr>
      <vt:lpstr>Calibri Light</vt:lpstr>
      <vt:lpstr>Comic Sans MS</vt:lpstr>
      <vt:lpstr>Tahoma</vt:lpstr>
      <vt:lpstr>Wingdings</vt:lpstr>
      <vt:lpstr>LeedsMet template</vt:lpstr>
      <vt:lpstr>101_Custom Design</vt:lpstr>
      <vt:lpstr>Office Theme</vt:lpstr>
      <vt:lpstr>1_Office Theme</vt:lpstr>
      <vt:lpstr>13_LeedsMet template</vt:lpstr>
      <vt:lpstr>14_LeedsMet template</vt:lpstr>
      <vt:lpstr>15_LeedsMet template</vt:lpstr>
      <vt:lpstr>16_LeedsMet template</vt:lpstr>
      <vt:lpstr>17_LeedsMet template</vt:lpstr>
      <vt:lpstr>18_LeedsMet template</vt:lpstr>
      <vt:lpstr>19_LeedsMet template</vt:lpstr>
      <vt:lpstr>20_LeedsMet template</vt:lpstr>
      <vt:lpstr>83_Custom Design</vt:lpstr>
      <vt:lpstr>Assessment as learning: designing better assessment and feedback to foster learning and engagement </vt:lpstr>
      <vt:lpstr>In this participative workshop, participants will have opportunities to:</vt:lpstr>
      <vt:lpstr>The purpose of the sessions today on assessment and feedback</vt:lpstr>
      <vt:lpstr>PowerPoint Presentation</vt:lpstr>
      <vt:lpstr>PowerPoint Presentation</vt:lpstr>
      <vt:lpstr>Are your learning outcomes SMART or VASCULAR? The usual ‘requirements’ are that they be:</vt:lpstr>
      <vt:lpstr>Instead how about VASCULAR learning outcomes?</vt:lpstr>
      <vt:lpstr>Engaging students as partners in curriculum design </vt:lpstr>
      <vt:lpstr>Underpinning premises for A4L</vt:lpstr>
      <vt:lpstr>Formative and summative assessment</vt:lpstr>
      <vt:lpstr>PowerPoint Presentation</vt:lpstr>
      <vt:lpstr>Using assessment for learning  (Sambell et al, 2012)</vt:lpstr>
      <vt:lpstr>My fit-for-purpose model of assessment: the key questions</vt:lpstr>
      <vt:lpstr>For any assessment activity, we need to be clear about:</vt:lpstr>
      <vt:lpstr>Assessment for learning: some useful thoughts</vt:lpstr>
      <vt:lpstr>Assessment for learning</vt:lpstr>
      <vt:lpstr>The importance of dialogic feedback (Sadler)</vt:lpstr>
      <vt:lpstr>Assessment literacy: students do better if they can: </vt:lpstr>
      <vt:lpstr>Ensuring fair and equivalent experiences of assessment and feedback</vt:lpstr>
      <vt:lpstr>Students tend to be more convinced about the fairness of the assessment process if</vt:lpstr>
      <vt:lpstr>Do your students</vt:lpstr>
      <vt:lpstr>Do they:</vt:lpstr>
      <vt:lpstr>PowerPoint Presentation</vt:lpstr>
      <vt:lpstr>Are your students aware of all the processes and procedures we use to ensure fair assessment? </vt:lpstr>
      <vt:lpstr>Helping students better understand what is needed of them</vt:lpstr>
      <vt:lpstr>Do your international students understand UK assessment approaches?</vt:lpstr>
      <vt:lpstr>What do we mean by ‘traditional assessment formats”? </vt:lpstr>
      <vt:lpstr>Authentic assessment: what are the principal benefits for stakeholders?</vt:lpstr>
      <vt:lpstr>Wiggins (1990) says assessment can be regarded as authentic if we can draw valid inferences about quality from the work students produce</vt:lpstr>
      <vt:lpstr>We often assess what is easy to assess, or proxies of what’s been learned, rather than the learning itself</vt:lpstr>
      <vt:lpstr>How can authentic assessment engage students?</vt:lpstr>
      <vt:lpstr>Questions employers might ask at interview that might help us frame some of our assignments</vt:lpstr>
      <vt:lpstr>Assessment must engage students in active tasks, e.g.:</vt:lpstr>
      <vt:lpstr>Fostering student engagement with feedback</vt:lpstr>
      <vt:lpstr>What is feedback literacy? Slides based on Carless and Boud 2018</vt:lpstr>
      <vt:lpstr>What is feedback?</vt:lpstr>
      <vt:lpstr>Making judgements</vt:lpstr>
      <vt:lpstr>Why ‘feedback as telling’ is not enough</vt:lpstr>
      <vt:lpstr>Hattie and Timperley’s model of feedback</vt:lpstr>
      <vt:lpstr>Encouraging better use of feedback  </vt:lpstr>
      <vt:lpstr>Good feedback:  (after Brown, S. (2015), Assessment, learning and teaching in higher education: global perspectives, London: Palgrave-MacMillan)</vt:lpstr>
      <vt:lpstr>Good feedback:</vt:lpstr>
      <vt:lpstr>Good feedback:</vt:lpstr>
      <vt:lpstr>Good feedback:</vt:lpstr>
      <vt:lpstr>Five things students really hate about poor feedback</vt:lpstr>
      <vt:lpstr>Five things students really hate about poor feedback</vt:lpstr>
      <vt:lpstr>Encouraging students to recognise and use the feedback we provide for them</vt:lpstr>
      <vt:lpstr>To better engage learners through feedback and assessment we can:</vt:lpstr>
      <vt:lpstr>Making assessment work well</vt:lpstr>
      <vt:lpstr>Briefings for students: setting the context</vt:lpstr>
      <vt:lpstr>Briefings activity</vt:lpstr>
      <vt:lpstr>Essential components of an effective assignment brief I would suggest include:</vt:lpstr>
      <vt:lpstr>What are exemplars, and how can we use them productively?</vt:lpstr>
      <vt:lpstr>Exemplars can enable students to:</vt:lpstr>
      <vt:lpstr>What can we do when using exemplars? </vt:lpstr>
      <vt:lpstr>Streamlining assessment: why would we wish to do it?</vt:lpstr>
      <vt:lpstr>What are you aiming to assess?</vt:lpstr>
      <vt:lpstr>And what else?</vt:lpstr>
      <vt:lpstr>What’s important in terms of effective communication?</vt:lpstr>
      <vt:lpstr>What’s important in terms of social and interactive capabilities?</vt:lpstr>
      <vt:lpstr>Planning to implement enhancements in  assessment &amp; feedback in your module/programme</vt:lpstr>
      <vt:lpstr>These and other slides are available on my website at http://sally-brown.net</vt:lpstr>
      <vt:lpstr>Useful references: 1</vt:lpstr>
      <vt:lpstr>Useful references: 2</vt:lpstr>
      <vt:lpstr>Useful references: 3</vt:lpstr>
      <vt:lpstr>Useful references: 4</vt:lpstr>
      <vt:lpstr>Useful references: 5</vt:lpstr>
      <vt:lpstr>Useful references: 6</vt:lpstr>
      <vt:lpstr>Useful references: 7</vt:lpstr>
      <vt:lpstr>Useful references: 8</vt:lpstr>
      <vt:lpstr>Useful references: 9</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2019-02-27T09:22:30Z</dcterms:modified>
</cp:coreProperties>
</file>