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 id="2147483864" r:id="rId2"/>
    <p:sldMasterId id="2147483852" r:id="rId3"/>
  </p:sldMasterIdLst>
  <p:notesMasterIdLst>
    <p:notesMasterId r:id="rId63"/>
  </p:notesMasterIdLst>
  <p:handoutMasterIdLst>
    <p:handoutMasterId r:id="rId64"/>
  </p:handoutMasterIdLst>
  <p:sldIdLst>
    <p:sldId id="333" r:id="rId4"/>
    <p:sldId id="471" r:id="rId5"/>
    <p:sldId id="478" r:id="rId6"/>
    <p:sldId id="346" r:id="rId7"/>
    <p:sldId id="428" r:id="rId8"/>
    <p:sldId id="472" r:id="rId9"/>
    <p:sldId id="273" r:id="rId10"/>
    <p:sldId id="429" r:id="rId11"/>
    <p:sldId id="485" r:id="rId12"/>
    <p:sldId id="421" r:id="rId13"/>
    <p:sldId id="479" r:id="rId14"/>
    <p:sldId id="292" r:id="rId15"/>
    <p:sldId id="470" r:id="rId16"/>
    <p:sldId id="480" r:id="rId17"/>
    <p:sldId id="431" r:id="rId18"/>
    <p:sldId id="475" r:id="rId19"/>
    <p:sldId id="422" r:id="rId20"/>
    <p:sldId id="322" r:id="rId21"/>
    <p:sldId id="486" r:id="rId22"/>
    <p:sldId id="432" r:id="rId23"/>
    <p:sldId id="489" r:id="rId24"/>
    <p:sldId id="487" r:id="rId25"/>
    <p:sldId id="335" r:id="rId26"/>
    <p:sldId id="477" r:id="rId27"/>
    <p:sldId id="481" r:id="rId28"/>
    <p:sldId id="424" r:id="rId29"/>
    <p:sldId id="474" r:id="rId30"/>
    <p:sldId id="476" r:id="rId31"/>
    <p:sldId id="425" r:id="rId32"/>
    <p:sldId id="426" r:id="rId33"/>
    <p:sldId id="427" r:id="rId34"/>
    <p:sldId id="490" r:id="rId35"/>
    <p:sldId id="491" r:id="rId36"/>
    <p:sldId id="435" r:id="rId37"/>
    <p:sldId id="438" r:id="rId38"/>
    <p:sldId id="439" r:id="rId39"/>
    <p:sldId id="440" r:id="rId40"/>
    <p:sldId id="488" r:id="rId41"/>
    <p:sldId id="482" r:id="rId42"/>
    <p:sldId id="492" r:id="rId43"/>
    <p:sldId id="298" r:id="rId44"/>
    <p:sldId id="493" r:id="rId45"/>
    <p:sldId id="494" r:id="rId46"/>
    <p:sldId id="499" r:id="rId47"/>
    <p:sldId id="434" r:id="rId48"/>
    <p:sldId id="497" r:id="rId49"/>
    <p:sldId id="498" r:id="rId50"/>
    <p:sldId id="325" r:id="rId51"/>
    <p:sldId id="336" r:id="rId52"/>
    <p:sldId id="327" r:id="rId53"/>
    <p:sldId id="496" r:id="rId54"/>
    <p:sldId id="345" r:id="rId55"/>
    <p:sldId id="437" r:id="rId56"/>
    <p:sldId id="342" r:id="rId57"/>
    <p:sldId id="436" r:id="rId58"/>
    <p:sldId id="495" r:id="rId59"/>
    <p:sldId id="441" r:id="rId60"/>
    <p:sldId id="442" r:id="rId61"/>
    <p:sldId id="500" r:id="rId62"/>
  </p:sldIdLst>
  <p:sldSz cx="9144000" cy="6858000" type="screen4x3"/>
  <p:notesSz cx="6797675" cy="9926638"/>
  <p:defaultTextStyle>
    <a:defPPr>
      <a:defRPr lang="en-GB"/>
    </a:defPPr>
    <a:lvl1pPr algn="ctr" rtl="0" fontAlgn="base">
      <a:spcBef>
        <a:spcPct val="0"/>
      </a:spcBef>
      <a:spcAft>
        <a:spcPct val="0"/>
      </a:spcAft>
      <a:defRPr sz="3100" kern="1200">
        <a:solidFill>
          <a:schemeClr val="tx1"/>
        </a:solidFill>
        <a:latin typeface="Arial" charset="0"/>
        <a:ea typeface="+mn-ea"/>
        <a:cs typeface="+mn-cs"/>
      </a:defRPr>
    </a:lvl1pPr>
    <a:lvl2pPr marL="457200" algn="ctr" rtl="0" fontAlgn="base">
      <a:spcBef>
        <a:spcPct val="0"/>
      </a:spcBef>
      <a:spcAft>
        <a:spcPct val="0"/>
      </a:spcAft>
      <a:defRPr sz="3100" kern="1200">
        <a:solidFill>
          <a:schemeClr val="tx1"/>
        </a:solidFill>
        <a:latin typeface="Arial" charset="0"/>
        <a:ea typeface="+mn-ea"/>
        <a:cs typeface="+mn-cs"/>
      </a:defRPr>
    </a:lvl2pPr>
    <a:lvl3pPr marL="914400" algn="ctr" rtl="0" fontAlgn="base">
      <a:spcBef>
        <a:spcPct val="0"/>
      </a:spcBef>
      <a:spcAft>
        <a:spcPct val="0"/>
      </a:spcAft>
      <a:defRPr sz="3100" kern="1200">
        <a:solidFill>
          <a:schemeClr val="tx1"/>
        </a:solidFill>
        <a:latin typeface="Arial" charset="0"/>
        <a:ea typeface="+mn-ea"/>
        <a:cs typeface="+mn-cs"/>
      </a:defRPr>
    </a:lvl3pPr>
    <a:lvl4pPr marL="1371600" algn="ctr" rtl="0" fontAlgn="base">
      <a:spcBef>
        <a:spcPct val="0"/>
      </a:spcBef>
      <a:spcAft>
        <a:spcPct val="0"/>
      </a:spcAft>
      <a:defRPr sz="3100" kern="1200">
        <a:solidFill>
          <a:schemeClr val="tx1"/>
        </a:solidFill>
        <a:latin typeface="Arial" charset="0"/>
        <a:ea typeface="+mn-ea"/>
        <a:cs typeface="+mn-cs"/>
      </a:defRPr>
    </a:lvl4pPr>
    <a:lvl5pPr marL="1828800" algn="ctr"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6A4"/>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5" autoAdjust="0"/>
    <p:restoredTop sz="94660" autoAdjust="0"/>
  </p:normalViewPr>
  <p:slideViewPr>
    <p:cSldViewPr>
      <p:cViewPr>
        <p:scale>
          <a:sx n="96" d="100"/>
          <a:sy n="96" d="100"/>
        </p:scale>
        <p:origin x="-1380" y="-72"/>
      </p:cViewPr>
      <p:guideLst>
        <p:guide orient="horz" pos="2160"/>
        <p:guide pos="2880"/>
      </p:guideLst>
    </p:cSldViewPr>
  </p:slideViewPr>
  <p:outlineViewPr>
    <p:cViewPr>
      <p:scale>
        <a:sx n="33" d="100"/>
        <a:sy n="33" d="100"/>
      </p:scale>
      <p:origin x="0" y="20172"/>
    </p:cViewPr>
  </p:outlineViewPr>
  <p:notesTextViewPr>
    <p:cViewPr>
      <p:scale>
        <a:sx n="100" d="100"/>
        <a:sy n="100" d="100"/>
      </p:scale>
      <p:origin x="0" y="0"/>
    </p:cViewPr>
  </p:notesTextViewPr>
  <p:sorterViewPr>
    <p:cViewPr>
      <p:scale>
        <a:sx n="160" d="100"/>
        <a:sy n="160" d="100"/>
      </p:scale>
      <p:origin x="0" y="98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en-GB"/>
          </a:p>
        </p:txBody>
      </p:sp>
      <p:sp>
        <p:nvSpPr>
          <p:cNvPr id="8397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83972" name="Rectangle 4"/>
          <p:cNvSpPr>
            <a:spLocks noGrp="1" noChangeArrowheads="1"/>
          </p:cNvSpPr>
          <p:nvPr>
            <p:ph type="ftr" sz="quarter" idx="2"/>
          </p:nvPr>
        </p:nvSpPr>
        <p:spPr bwMode="auto">
          <a:xfrm>
            <a:off x="0" y="9428584"/>
            <a:ext cx="2945659" cy="49633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en-GB"/>
          </a:p>
        </p:txBody>
      </p:sp>
      <p:sp>
        <p:nvSpPr>
          <p:cNvPr id="83973" name="Rectangle 5"/>
          <p:cNvSpPr>
            <a:spLocks noGrp="1" noChangeArrowheads="1"/>
          </p:cNvSpPr>
          <p:nvPr>
            <p:ph type="sldNum" sz="quarter" idx="3"/>
          </p:nvPr>
        </p:nvSpPr>
        <p:spPr bwMode="auto">
          <a:xfrm>
            <a:off x="3850443" y="9428584"/>
            <a:ext cx="2945659" cy="49633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31790311-4FD1-4094-A61B-5A90741E60FC}" type="slidenum">
              <a:rPr lang="en-GB"/>
              <a:pPr>
                <a:defRPr/>
              </a:pPr>
              <a:t>‹#›</a:t>
            </a:fld>
            <a:endParaRPr lang="en-GB"/>
          </a:p>
        </p:txBody>
      </p:sp>
    </p:spTree>
    <p:extLst>
      <p:ext uri="{BB962C8B-B14F-4D97-AF65-F5344CB8AC3E}">
        <p14:creationId xmlns:p14="http://schemas.microsoft.com/office/powerpoint/2010/main" val="2934164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en-US"/>
          </a:p>
        </p:txBody>
      </p:sp>
      <p:sp>
        <p:nvSpPr>
          <p:cNvPr id="2867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9428584"/>
            <a:ext cx="2945659" cy="49633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en-US"/>
          </a:p>
        </p:txBody>
      </p:sp>
      <p:sp>
        <p:nvSpPr>
          <p:cNvPr id="28679" name="Rectangle 7"/>
          <p:cNvSpPr>
            <a:spLocks noGrp="1" noChangeArrowheads="1"/>
          </p:cNvSpPr>
          <p:nvPr>
            <p:ph type="sldNum" sz="quarter" idx="5"/>
          </p:nvPr>
        </p:nvSpPr>
        <p:spPr bwMode="auto">
          <a:xfrm>
            <a:off x="3850443" y="9428584"/>
            <a:ext cx="2945659" cy="49633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84493E5-8919-43C3-B401-CC09B3200E72}" type="slidenum">
              <a:rPr lang="en-US"/>
              <a:pPr>
                <a:defRPr/>
              </a:pPr>
              <a:t>‹#›</a:t>
            </a:fld>
            <a:endParaRPr lang="en-US"/>
          </a:p>
        </p:txBody>
      </p:sp>
    </p:spTree>
    <p:extLst>
      <p:ext uri="{BB962C8B-B14F-4D97-AF65-F5344CB8AC3E}">
        <p14:creationId xmlns:p14="http://schemas.microsoft.com/office/powerpoint/2010/main" val="4083720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B109F44-9DBE-41F7-BDB4-35B6C9721BFD}" type="slidenum">
              <a:rPr lang="en-US" smtClean="0"/>
              <a:pPr/>
              <a:t>1</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4676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a:defRPr/>
            </a:pPr>
            <a:fld id="{C84493E5-8919-43C3-B401-CC09B3200E72}" type="slidenum">
              <a:rPr lang="en-US">
                <a:solidFill>
                  <a:srgbClr val="000000"/>
                </a:solidFill>
              </a:rPr>
              <a:pPr defTabSz="931774">
                <a:defRPr/>
              </a:pPr>
              <a:t>5</a:t>
            </a:fld>
            <a:endParaRPr lang="en-US">
              <a:solidFill>
                <a:srgbClr val="000000"/>
              </a:solidFill>
            </a:endParaRPr>
          </a:p>
        </p:txBody>
      </p:sp>
    </p:spTree>
    <p:extLst>
      <p:ext uri="{BB962C8B-B14F-4D97-AF65-F5344CB8AC3E}">
        <p14:creationId xmlns:p14="http://schemas.microsoft.com/office/powerpoint/2010/main" val="429491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84493E5-8919-43C3-B401-CC09B3200E72}"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a:defRPr/>
            </a:pPr>
            <a:fld id="{C84493E5-8919-43C3-B401-CC09B3200E72}" type="slidenum">
              <a:rPr lang="en-US">
                <a:solidFill>
                  <a:srgbClr val="000000"/>
                </a:solidFill>
              </a:rPr>
              <a:pPr defTabSz="931774">
                <a:defRPr/>
              </a:pPr>
              <a:t>34</a:t>
            </a:fld>
            <a:endParaRPr lang="en-US">
              <a:solidFill>
                <a:srgbClr val="000000"/>
              </a:solidFill>
            </a:endParaRPr>
          </a:p>
        </p:txBody>
      </p:sp>
    </p:spTree>
    <p:extLst>
      <p:ext uri="{BB962C8B-B14F-4D97-AF65-F5344CB8AC3E}">
        <p14:creationId xmlns:p14="http://schemas.microsoft.com/office/powerpoint/2010/main" val="389119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a:defRPr/>
            </a:pPr>
            <a:fld id="{C84493E5-8919-43C3-B401-CC09B3200E72}" type="slidenum">
              <a:rPr lang="en-US">
                <a:solidFill>
                  <a:srgbClr val="000000"/>
                </a:solidFill>
              </a:rPr>
              <a:pPr defTabSz="931774">
                <a:defRPr/>
              </a:pPr>
              <a:t>35</a:t>
            </a:fld>
            <a:endParaRPr lang="en-US">
              <a:solidFill>
                <a:srgbClr val="000000"/>
              </a:solidFill>
            </a:endParaRPr>
          </a:p>
        </p:txBody>
      </p:sp>
    </p:spTree>
    <p:extLst>
      <p:ext uri="{BB962C8B-B14F-4D97-AF65-F5344CB8AC3E}">
        <p14:creationId xmlns:p14="http://schemas.microsoft.com/office/powerpoint/2010/main" val="168474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a:defRPr/>
            </a:pPr>
            <a:fld id="{C84493E5-8919-43C3-B401-CC09B3200E72}" type="slidenum">
              <a:rPr lang="en-US">
                <a:solidFill>
                  <a:srgbClr val="000000"/>
                </a:solidFill>
              </a:rPr>
              <a:pPr defTabSz="931774">
                <a:defRPr/>
              </a:pPr>
              <a:t>36</a:t>
            </a:fld>
            <a:endParaRPr lang="en-US">
              <a:solidFill>
                <a:srgbClr val="000000"/>
              </a:solidFill>
            </a:endParaRPr>
          </a:p>
        </p:txBody>
      </p:sp>
    </p:spTree>
    <p:extLst>
      <p:ext uri="{BB962C8B-B14F-4D97-AF65-F5344CB8AC3E}">
        <p14:creationId xmlns:p14="http://schemas.microsoft.com/office/powerpoint/2010/main" val="414280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BFA6037A-BA16-41A2-BEBC-FEB19DA1F9B2}" type="datetime1">
              <a:rPr lang="en-GB" altLang="en-US" smtClean="0"/>
              <a:t>08/01/2019</a:t>
            </a:fld>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0ADA835F-3096-40FD-823B-257157ADDB1E}" type="slidenum">
              <a:rPr lang="en-GB" smtClean="0"/>
              <a:t>‹#›</a:t>
            </a:fld>
            <a:endParaRPr lang="en-GB"/>
          </a:p>
        </p:txBody>
      </p:sp>
    </p:spTree>
    <p:extLst>
      <p:ext uri="{BB962C8B-B14F-4D97-AF65-F5344CB8AC3E}">
        <p14:creationId xmlns:p14="http://schemas.microsoft.com/office/powerpoint/2010/main" val="316774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19F02D97-0599-4DE7-9B12-505B19F46F5C}" type="datetime1">
              <a:rPr lang="en-GB" smtClean="0"/>
              <a:t>08/01/2019</a:t>
            </a:fld>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r>
              <a:rPr lang="en-GB" altLang="en-US"/>
              <a:t>Slide # </a:t>
            </a:r>
            <a:fld id="{C1080FEA-3905-408B-99CC-92275CD5BA9E}" type="slidenum">
              <a:rPr lang="en-GB" altLang="en-US" smtClean="0"/>
              <a:pPr>
                <a:defRPr/>
              </a:pPr>
              <a:t>‹#›</a:t>
            </a:fld>
            <a:endParaRPr lang="en-GB" altLang="en-US"/>
          </a:p>
        </p:txBody>
      </p:sp>
    </p:spTree>
    <p:extLst>
      <p:ext uri="{BB962C8B-B14F-4D97-AF65-F5344CB8AC3E}">
        <p14:creationId xmlns:p14="http://schemas.microsoft.com/office/powerpoint/2010/main" val="380445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5728B5E9-BFB1-4EC2-ACE0-5A788025D97E}" type="datetime1">
              <a:rPr lang="en-GB" smtClean="0"/>
              <a:t>08/01/2019</a:t>
            </a:fld>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r>
              <a:rPr lang="en-GB" altLang="en-US"/>
              <a:t>Slide # </a:t>
            </a:r>
            <a:fld id="{D5AC0A05-C15F-4B40-B07B-C2CF9A9DB374}" type="slidenum">
              <a:rPr lang="en-GB" altLang="en-US" smtClean="0"/>
              <a:pPr>
                <a:defRPr/>
              </a:pPr>
              <a:t>‹#›</a:t>
            </a:fld>
            <a:endParaRPr lang="en-GB" altLang="en-US"/>
          </a:p>
        </p:txBody>
      </p:sp>
    </p:spTree>
    <p:extLst>
      <p:ext uri="{BB962C8B-B14F-4D97-AF65-F5344CB8AC3E}">
        <p14:creationId xmlns:p14="http://schemas.microsoft.com/office/powerpoint/2010/main" val="373176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147972-00CF-4C6E-BDA0-6C0513F260E8}" type="datetime1">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E8AA3-D4B4-4D4B-B132-551D2E6FBE67}" type="slidenum">
              <a:rPr lang="en-GB" smtClean="0"/>
              <a:t>‹#›</a:t>
            </a:fld>
            <a:endParaRPr lang="en-GB"/>
          </a:p>
        </p:txBody>
      </p:sp>
    </p:spTree>
    <p:extLst>
      <p:ext uri="{BB962C8B-B14F-4D97-AF65-F5344CB8AC3E}">
        <p14:creationId xmlns:p14="http://schemas.microsoft.com/office/powerpoint/2010/main" val="2112370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E68D6-FF5F-4D0E-949D-A2C07AB4E04D}" type="datetime1">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E8AA3-D4B4-4D4B-B132-551D2E6FBE67}" type="slidenum">
              <a:rPr lang="en-GB" smtClean="0"/>
              <a:t>‹#›</a:t>
            </a:fld>
            <a:endParaRPr lang="en-GB"/>
          </a:p>
        </p:txBody>
      </p:sp>
    </p:spTree>
    <p:extLst>
      <p:ext uri="{BB962C8B-B14F-4D97-AF65-F5344CB8AC3E}">
        <p14:creationId xmlns:p14="http://schemas.microsoft.com/office/powerpoint/2010/main" val="3930652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751E2-383A-4029-B02F-CAD75C89402C}" type="datetime1">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E8AA3-D4B4-4D4B-B132-551D2E6FBE67}" type="slidenum">
              <a:rPr lang="en-GB" smtClean="0"/>
              <a:t>‹#›</a:t>
            </a:fld>
            <a:endParaRPr lang="en-GB"/>
          </a:p>
        </p:txBody>
      </p:sp>
    </p:spTree>
    <p:extLst>
      <p:ext uri="{BB962C8B-B14F-4D97-AF65-F5344CB8AC3E}">
        <p14:creationId xmlns:p14="http://schemas.microsoft.com/office/powerpoint/2010/main" val="388376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B0DA5B-2A0B-4B91-9C32-D4D6AE540BD6}" type="datetime1">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2E8AA3-D4B4-4D4B-B132-551D2E6FBE67}" type="slidenum">
              <a:rPr lang="en-GB" smtClean="0"/>
              <a:t>‹#›</a:t>
            </a:fld>
            <a:endParaRPr lang="en-GB"/>
          </a:p>
        </p:txBody>
      </p:sp>
    </p:spTree>
    <p:extLst>
      <p:ext uri="{BB962C8B-B14F-4D97-AF65-F5344CB8AC3E}">
        <p14:creationId xmlns:p14="http://schemas.microsoft.com/office/powerpoint/2010/main" val="141558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31C7B3-EEAD-4518-AC7C-F42695BAB6DE}" type="datetime1">
              <a:rPr lang="en-GB" smtClean="0"/>
              <a:t>08/01/2019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2E8AA3-D4B4-4D4B-B132-551D2E6FBE67}" type="slidenum">
              <a:rPr lang="en-GB" smtClean="0"/>
              <a:t>‹#›</a:t>
            </a:fld>
            <a:endParaRPr lang="en-GB"/>
          </a:p>
        </p:txBody>
      </p:sp>
    </p:spTree>
    <p:extLst>
      <p:ext uri="{BB962C8B-B14F-4D97-AF65-F5344CB8AC3E}">
        <p14:creationId xmlns:p14="http://schemas.microsoft.com/office/powerpoint/2010/main" val="3303418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E95026E-7E23-46E5-A1A7-68AB3BC78CB2}" type="datetime1">
              <a:rPr lang="en-GB" smtClean="0"/>
              <a:t>08/01/2019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2E8AA3-D4B4-4D4B-B132-551D2E6FBE67}" type="slidenum">
              <a:rPr lang="en-GB" smtClean="0"/>
              <a:t>‹#›</a:t>
            </a:fld>
            <a:endParaRPr lang="en-GB"/>
          </a:p>
        </p:txBody>
      </p:sp>
    </p:spTree>
    <p:extLst>
      <p:ext uri="{BB962C8B-B14F-4D97-AF65-F5344CB8AC3E}">
        <p14:creationId xmlns:p14="http://schemas.microsoft.com/office/powerpoint/2010/main" val="240642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CC822-4988-478F-8297-5E4C4E9618D2}" type="datetime1">
              <a:rPr lang="en-GB" smtClean="0"/>
              <a:t>08/01/2019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2E8AA3-D4B4-4D4B-B132-551D2E6FBE67}" type="slidenum">
              <a:rPr lang="en-GB" smtClean="0"/>
              <a:t>‹#›</a:t>
            </a:fld>
            <a:endParaRPr lang="en-GB"/>
          </a:p>
        </p:txBody>
      </p:sp>
    </p:spTree>
    <p:extLst>
      <p:ext uri="{BB962C8B-B14F-4D97-AF65-F5344CB8AC3E}">
        <p14:creationId xmlns:p14="http://schemas.microsoft.com/office/powerpoint/2010/main" val="141177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6AE086-B754-4F07-B2B8-430C102D44C7}" type="datetime1">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2E8AA3-D4B4-4D4B-B132-551D2E6FBE67}" type="slidenum">
              <a:rPr lang="en-GB" smtClean="0"/>
              <a:t>‹#›</a:t>
            </a:fld>
            <a:endParaRPr lang="en-GB"/>
          </a:p>
        </p:txBody>
      </p:sp>
    </p:spTree>
    <p:extLst>
      <p:ext uri="{BB962C8B-B14F-4D97-AF65-F5344CB8AC3E}">
        <p14:creationId xmlns:p14="http://schemas.microsoft.com/office/powerpoint/2010/main" val="158552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6707088" cy="936104"/>
          </a:xfrm>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457200" y="1772816"/>
            <a:ext cx="8229600" cy="4353347"/>
          </a:xfrm>
        </p:spPr>
        <p:txBody>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F6A188F-57CD-406E-98ED-9F375EB46632}" type="datetime1">
              <a:rPr lang="en-GB" smtClean="0"/>
              <a:t>08/01/2019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ADA835F-3096-40FD-823B-257157ADDB1E}" type="slidenum">
              <a:rPr lang="en-GB" smtClean="0"/>
              <a:t>‹#›</a:t>
            </a:fld>
            <a:endParaRPr lang="en-GB"/>
          </a:p>
        </p:txBody>
      </p:sp>
    </p:spTree>
    <p:extLst>
      <p:ext uri="{BB962C8B-B14F-4D97-AF65-F5344CB8AC3E}">
        <p14:creationId xmlns:p14="http://schemas.microsoft.com/office/powerpoint/2010/main" val="178586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17513-E215-4B38-B8CF-342A14B6F1A7}" type="datetime1">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2E8AA3-D4B4-4D4B-B132-551D2E6FBE67}" type="slidenum">
              <a:rPr lang="en-GB" smtClean="0"/>
              <a:t>‹#›</a:t>
            </a:fld>
            <a:endParaRPr lang="en-GB"/>
          </a:p>
        </p:txBody>
      </p:sp>
    </p:spTree>
    <p:extLst>
      <p:ext uri="{BB962C8B-B14F-4D97-AF65-F5344CB8AC3E}">
        <p14:creationId xmlns:p14="http://schemas.microsoft.com/office/powerpoint/2010/main" val="3722611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3538C4-6C40-442F-857B-2E02D4AB9243}" type="datetime1">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E8AA3-D4B4-4D4B-B132-551D2E6FBE67}" type="slidenum">
              <a:rPr lang="en-GB" smtClean="0"/>
              <a:t>‹#›</a:t>
            </a:fld>
            <a:endParaRPr lang="en-GB"/>
          </a:p>
        </p:txBody>
      </p:sp>
    </p:spTree>
    <p:extLst>
      <p:ext uri="{BB962C8B-B14F-4D97-AF65-F5344CB8AC3E}">
        <p14:creationId xmlns:p14="http://schemas.microsoft.com/office/powerpoint/2010/main" val="2346911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470373-72A7-47C5-8C78-7647D2BBBB4A}" type="datetime1">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E8AA3-D4B4-4D4B-B132-551D2E6FBE67}" type="slidenum">
              <a:rPr lang="en-GB" smtClean="0"/>
              <a:t>‹#›</a:t>
            </a:fld>
            <a:endParaRPr lang="en-GB"/>
          </a:p>
        </p:txBody>
      </p:sp>
    </p:spTree>
    <p:extLst>
      <p:ext uri="{BB962C8B-B14F-4D97-AF65-F5344CB8AC3E}">
        <p14:creationId xmlns:p14="http://schemas.microsoft.com/office/powerpoint/2010/main" val="3802523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F4445A-480F-424D-A82D-988E87A3AC50}" type="datetime1">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182DA-28D1-43F3-B7DA-07663D2C73A9}" type="slidenum">
              <a:rPr lang="en-GB" smtClean="0"/>
              <a:t>‹#›</a:t>
            </a:fld>
            <a:endParaRPr lang="en-GB"/>
          </a:p>
        </p:txBody>
      </p:sp>
    </p:spTree>
    <p:extLst>
      <p:ext uri="{BB962C8B-B14F-4D97-AF65-F5344CB8AC3E}">
        <p14:creationId xmlns:p14="http://schemas.microsoft.com/office/powerpoint/2010/main" val="1265673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0C325E-6E5A-434E-A938-3AB4518CD24E}" type="datetime1">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182DA-28D1-43F3-B7DA-07663D2C73A9}" type="slidenum">
              <a:rPr lang="en-GB" smtClean="0"/>
              <a:t>‹#›</a:t>
            </a:fld>
            <a:endParaRPr lang="en-GB"/>
          </a:p>
        </p:txBody>
      </p:sp>
    </p:spTree>
    <p:extLst>
      <p:ext uri="{BB962C8B-B14F-4D97-AF65-F5344CB8AC3E}">
        <p14:creationId xmlns:p14="http://schemas.microsoft.com/office/powerpoint/2010/main" val="3637811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DA6B80-8E44-413F-8CFA-3CFE9D2D1105}" type="datetime1">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182DA-28D1-43F3-B7DA-07663D2C73A9}" type="slidenum">
              <a:rPr lang="en-GB" smtClean="0"/>
              <a:t>‹#›</a:t>
            </a:fld>
            <a:endParaRPr lang="en-GB"/>
          </a:p>
        </p:txBody>
      </p:sp>
    </p:spTree>
    <p:extLst>
      <p:ext uri="{BB962C8B-B14F-4D97-AF65-F5344CB8AC3E}">
        <p14:creationId xmlns:p14="http://schemas.microsoft.com/office/powerpoint/2010/main" val="1155324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3137A8-75D6-4D7A-AD48-AB28EC80CF9E}" type="datetime1">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9182DA-28D1-43F3-B7DA-07663D2C73A9}" type="slidenum">
              <a:rPr lang="en-GB" smtClean="0"/>
              <a:t>‹#›</a:t>
            </a:fld>
            <a:endParaRPr lang="en-GB"/>
          </a:p>
        </p:txBody>
      </p:sp>
    </p:spTree>
    <p:extLst>
      <p:ext uri="{BB962C8B-B14F-4D97-AF65-F5344CB8AC3E}">
        <p14:creationId xmlns:p14="http://schemas.microsoft.com/office/powerpoint/2010/main" val="1542559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48B897-F8AB-4F43-8703-5A63F30B1846}" type="datetime1">
              <a:rPr lang="en-GB" smtClean="0"/>
              <a:t>08/01/2019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9182DA-28D1-43F3-B7DA-07663D2C73A9}" type="slidenum">
              <a:rPr lang="en-GB" smtClean="0"/>
              <a:t>‹#›</a:t>
            </a:fld>
            <a:endParaRPr lang="en-GB"/>
          </a:p>
        </p:txBody>
      </p:sp>
    </p:spTree>
    <p:extLst>
      <p:ext uri="{BB962C8B-B14F-4D97-AF65-F5344CB8AC3E}">
        <p14:creationId xmlns:p14="http://schemas.microsoft.com/office/powerpoint/2010/main" val="401651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0EE7B5B-B274-44FA-A4E5-8DA032102E6D}" type="datetime1">
              <a:rPr lang="en-GB" smtClean="0"/>
              <a:t>08/01/2019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9182DA-28D1-43F3-B7DA-07663D2C73A9}" type="slidenum">
              <a:rPr lang="en-GB" smtClean="0"/>
              <a:t>‹#›</a:t>
            </a:fld>
            <a:endParaRPr lang="en-GB"/>
          </a:p>
        </p:txBody>
      </p:sp>
    </p:spTree>
    <p:extLst>
      <p:ext uri="{BB962C8B-B14F-4D97-AF65-F5344CB8AC3E}">
        <p14:creationId xmlns:p14="http://schemas.microsoft.com/office/powerpoint/2010/main" val="1741875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70BAD-8A24-4DAE-B8D9-10E0719F5064}" type="datetime1">
              <a:rPr lang="en-GB" smtClean="0"/>
              <a:t>08/01/2019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9182DA-28D1-43F3-B7DA-07663D2C73A9}" type="slidenum">
              <a:rPr lang="en-GB" smtClean="0"/>
              <a:t>‹#›</a:t>
            </a:fld>
            <a:endParaRPr lang="en-GB"/>
          </a:p>
        </p:txBody>
      </p:sp>
    </p:spTree>
    <p:extLst>
      <p:ext uri="{BB962C8B-B14F-4D97-AF65-F5344CB8AC3E}">
        <p14:creationId xmlns:p14="http://schemas.microsoft.com/office/powerpoint/2010/main" val="204239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AFA2D7D-F3DD-47CA-981B-2F317D8C72BD}" type="datetime1">
              <a:rPr lang="en-GB" smtClean="0"/>
              <a:t>08/01/2019</a:t>
            </a:fld>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a:t>
            </a:fld>
            <a:endParaRPr lang="en-GB" altLang="en-US"/>
          </a:p>
        </p:txBody>
      </p:sp>
    </p:spTree>
    <p:extLst>
      <p:ext uri="{BB962C8B-B14F-4D97-AF65-F5344CB8AC3E}">
        <p14:creationId xmlns:p14="http://schemas.microsoft.com/office/powerpoint/2010/main" val="329027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565592-88A2-4327-A266-332B5FA49B72}" type="datetime1">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9182DA-28D1-43F3-B7DA-07663D2C73A9}" type="slidenum">
              <a:rPr lang="en-GB" smtClean="0"/>
              <a:t>‹#›</a:t>
            </a:fld>
            <a:endParaRPr lang="en-GB"/>
          </a:p>
        </p:txBody>
      </p:sp>
    </p:spTree>
    <p:extLst>
      <p:ext uri="{BB962C8B-B14F-4D97-AF65-F5344CB8AC3E}">
        <p14:creationId xmlns:p14="http://schemas.microsoft.com/office/powerpoint/2010/main" val="2322767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655B74-6443-4430-89F4-BFC5D126EC51}" type="datetime1">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9182DA-28D1-43F3-B7DA-07663D2C73A9}" type="slidenum">
              <a:rPr lang="en-GB" smtClean="0"/>
              <a:t>‹#›</a:t>
            </a:fld>
            <a:endParaRPr lang="en-GB"/>
          </a:p>
        </p:txBody>
      </p:sp>
    </p:spTree>
    <p:extLst>
      <p:ext uri="{BB962C8B-B14F-4D97-AF65-F5344CB8AC3E}">
        <p14:creationId xmlns:p14="http://schemas.microsoft.com/office/powerpoint/2010/main" val="2913957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3A133B-D5E0-4ADE-AF33-EB9F026FB53E}" type="datetime1">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182DA-28D1-43F3-B7DA-07663D2C73A9}" type="slidenum">
              <a:rPr lang="en-GB" smtClean="0"/>
              <a:t>‹#›</a:t>
            </a:fld>
            <a:endParaRPr lang="en-GB"/>
          </a:p>
        </p:txBody>
      </p:sp>
    </p:spTree>
    <p:extLst>
      <p:ext uri="{BB962C8B-B14F-4D97-AF65-F5344CB8AC3E}">
        <p14:creationId xmlns:p14="http://schemas.microsoft.com/office/powerpoint/2010/main" val="1216030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82AEEA-50AB-41C2-8381-F15151C05320}" type="datetime1">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182DA-28D1-43F3-B7DA-07663D2C73A9}" type="slidenum">
              <a:rPr lang="en-GB" smtClean="0"/>
              <a:t>‹#›</a:t>
            </a:fld>
            <a:endParaRPr lang="en-GB"/>
          </a:p>
        </p:txBody>
      </p:sp>
    </p:spTree>
    <p:extLst>
      <p:ext uri="{BB962C8B-B14F-4D97-AF65-F5344CB8AC3E}">
        <p14:creationId xmlns:p14="http://schemas.microsoft.com/office/powerpoint/2010/main" val="283382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F4FF028D-74F6-440A-B788-8F56BE61230F}" type="datetime1">
              <a:rPr lang="en-GB" smtClean="0"/>
              <a:t>08/01/2019</a:t>
            </a:fld>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r>
              <a:rPr lang="en-GB" altLang="en-US"/>
              <a:t>Slide # </a:t>
            </a:r>
            <a:fld id="{63B1A5E0-FDB2-456C-9801-312FB613C7E1}" type="slidenum">
              <a:rPr lang="en-GB" altLang="en-US" smtClean="0"/>
              <a:pPr>
                <a:defRPr/>
              </a:pPr>
              <a:t>‹#›</a:t>
            </a:fld>
            <a:endParaRPr lang="en-GB" altLang="en-US"/>
          </a:p>
        </p:txBody>
      </p:sp>
    </p:spTree>
    <p:extLst>
      <p:ext uri="{BB962C8B-B14F-4D97-AF65-F5344CB8AC3E}">
        <p14:creationId xmlns:p14="http://schemas.microsoft.com/office/powerpoint/2010/main" val="199808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89DEC22F-399B-4720-B98C-C6E942267221}" type="datetime1">
              <a:rPr lang="en-GB" smtClean="0"/>
              <a:t>08/01/2019</a:t>
            </a:fld>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pPr>
              <a:defRPr/>
            </a:pPr>
            <a:r>
              <a:rPr lang="en-GB" altLang="en-US"/>
              <a:t>Slide # </a:t>
            </a:r>
            <a:fld id="{56F004A1-2F8F-4653-8228-5BA0A90AFC55}" type="slidenum">
              <a:rPr lang="en-GB" altLang="en-US" smtClean="0"/>
              <a:pPr>
                <a:defRPr/>
              </a:pPr>
              <a:t>‹#›</a:t>
            </a:fld>
            <a:endParaRPr lang="en-GB" altLang="en-US"/>
          </a:p>
        </p:txBody>
      </p:sp>
    </p:spTree>
    <p:extLst>
      <p:ext uri="{BB962C8B-B14F-4D97-AF65-F5344CB8AC3E}">
        <p14:creationId xmlns:p14="http://schemas.microsoft.com/office/powerpoint/2010/main" val="171213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78CA0E0D-6D3E-4EA1-9CD3-959CFDE9A789}" type="datetime1">
              <a:rPr lang="en-GB" smtClean="0"/>
              <a:t>08/01/2019</a:t>
            </a:fld>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r>
              <a:rPr lang="en-GB" altLang="en-US"/>
              <a:t>Slide # </a:t>
            </a:r>
            <a:fld id="{8C4BA80C-CB35-4D92-A4D8-44994E169BCD}" type="slidenum">
              <a:rPr lang="en-GB" altLang="en-US" smtClean="0"/>
              <a:pPr>
                <a:defRPr/>
              </a:pPr>
              <a:t>‹#›</a:t>
            </a:fld>
            <a:endParaRPr lang="en-GB" altLang="en-US"/>
          </a:p>
        </p:txBody>
      </p:sp>
    </p:spTree>
    <p:extLst>
      <p:ext uri="{BB962C8B-B14F-4D97-AF65-F5344CB8AC3E}">
        <p14:creationId xmlns:p14="http://schemas.microsoft.com/office/powerpoint/2010/main" val="346815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191F202-99AC-4A7D-97D2-8E88588459D2}" type="datetime1">
              <a:rPr lang="en-GB" smtClean="0"/>
              <a:t>08/01/2019</a:t>
            </a:fld>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pPr>
              <a:defRPr/>
            </a:pPr>
            <a:r>
              <a:rPr lang="en-GB" altLang="en-US"/>
              <a:t>Slide # </a:t>
            </a:r>
            <a:fld id="{06E12D05-EE66-460B-B554-076EDD886C5B}" type="slidenum">
              <a:rPr lang="en-GB" altLang="en-US" smtClean="0"/>
              <a:pPr>
                <a:defRPr/>
              </a:pPr>
              <a:t>‹#›</a:t>
            </a:fld>
            <a:endParaRPr lang="en-GB" altLang="en-US"/>
          </a:p>
        </p:txBody>
      </p:sp>
    </p:spTree>
    <p:extLst>
      <p:ext uri="{BB962C8B-B14F-4D97-AF65-F5344CB8AC3E}">
        <p14:creationId xmlns:p14="http://schemas.microsoft.com/office/powerpoint/2010/main" val="330328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241047-9E70-4822-B1CB-EE822AF0C5EE}" type="datetime1">
              <a:rPr lang="en-GB" smtClean="0"/>
              <a:t>08/01/2019</a:t>
            </a:fld>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r>
              <a:rPr lang="en-GB" altLang="en-US"/>
              <a:t>Slide # </a:t>
            </a:r>
            <a:fld id="{D07CF970-EEE5-4686-96B2-37F5E25AC977}" type="slidenum">
              <a:rPr lang="en-GB" altLang="en-US" smtClean="0"/>
              <a:pPr>
                <a:defRPr/>
              </a:pPr>
              <a:t>‹#›</a:t>
            </a:fld>
            <a:endParaRPr lang="en-GB" altLang="en-US"/>
          </a:p>
        </p:txBody>
      </p:sp>
    </p:spTree>
    <p:extLst>
      <p:ext uri="{BB962C8B-B14F-4D97-AF65-F5344CB8AC3E}">
        <p14:creationId xmlns:p14="http://schemas.microsoft.com/office/powerpoint/2010/main" val="356659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839E82F-259C-4E26-8C9C-730AB0BF2D4E}" type="datetime1">
              <a:rPr lang="en-GB" smtClean="0"/>
              <a:t>08/01/2019</a:t>
            </a:fld>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r>
              <a:rPr lang="en-GB" altLang="en-US"/>
              <a:t>Slide # </a:t>
            </a:r>
            <a:fld id="{92513FC6-2A67-43B8-9DD3-90AE1ACD09F5}" type="slidenum">
              <a:rPr lang="en-GB" altLang="en-US" smtClean="0"/>
              <a:pPr>
                <a:defRPr/>
              </a:pPr>
              <a:t>‹#›</a:t>
            </a:fld>
            <a:endParaRPr lang="en-GB" altLang="en-US"/>
          </a:p>
        </p:txBody>
      </p:sp>
    </p:spTree>
    <p:extLst>
      <p:ext uri="{BB962C8B-B14F-4D97-AF65-F5344CB8AC3E}">
        <p14:creationId xmlns:p14="http://schemas.microsoft.com/office/powerpoint/2010/main" val="206460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B2B938-7AF5-4739-A210-BF3BB71E7A66}" type="datetime1">
              <a:rPr lang="en-GB" smtClean="0"/>
              <a:t>08/01/2019</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GB" altLang="en-US"/>
              <a:t>Slide # </a:t>
            </a:r>
            <a:fld id="{D71641FD-AA2F-4A5A-993E-3D77ABB4BE1E}" type="slidenum">
              <a:rPr lang="en-GB" altLang="en-US" smtClean="0"/>
              <a:pPr>
                <a:defRPr/>
              </a:pPr>
              <a:t>‹#›</a:t>
            </a:fld>
            <a:endParaRPr lang="en-GB" altLang="en-US"/>
          </a:p>
        </p:txBody>
      </p:sp>
    </p:spTree>
    <p:extLst>
      <p:ext uri="{BB962C8B-B14F-4D97-AF65-F5344CB8AC3E}">
        <p14:creationId xmlns:p14="http://schemas.microsoft.com/office/powerpoint/2010/main" val="298796053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FAB4-3151-4567-8522-BCEF9DF52435}" type="datetime1">
              <a:rPr lang="en-GB" smtClean="0"/>
              <a:t>08/01/2019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E8AA3-D4B4-4D4B-B132-551D2E6FBE67}" type="slidenum">
              <a:rPr lang="en-GB" smtClean="0"/>
              <a:t>‹#›</a:t>
            </a:fld>
            <a:endParaRPr lang="en-GB"/>
          </a:p>
        </p:txBody>
      </p:sp>
    </p:spTree>
    <p:extLst>
      <p:ext uri="{BB962C8B-B14F-4D97-AF65-F5344CB8AC3E}">
        <p14:creationId xmlns:p14="http://schemas.microsoft.com/office/powerpoint/2010/main" val="385299340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DDB06-DF7A-43A3-BE00-4084C6E64B15}" type="datetime1">
              <a:rPr lang="en-GB" smtClean="0"/>
              <a:t>08/01/2019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182DA-28D1-43F3-B7DA-07663D2C73A9}" type="slidenum">
              <a:rPr lang="en-GB" smtClean="0"/>
              <a:t>‹#›</a:t>
            </a:fld>
            <a:endParaRPr lang="en-GB"/>
          </a:p>
        </p:txBody>
      </p:sp>
    </p:spTree>
    <p:extLst>
      <p:ext uri="{BB962C8B-B14F-4D97-AF65-F5344CB8AC3E}">
        <p14:creationId xmlns:p14="http://schemas.microsoft.com/office/powerpoint/2010/main" val="127547113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eacademy.ac.uk/individuals/national-teaching-fellowship-scheme/NT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NTFS@advance-he.ac.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hyperlink" Target="https://www.heacademy.ac.uk/download/enhancing-impact-national-teaching-fellows-critical-success-facto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55700" y="2420888"/>
            <a:ext cx="6840760" cy="2736304"/>
          </a:xfrm>
        </p:spPr>
        <p:txBody>
          <a:bodyPr>
            <a:normAutofit fontScale="90000"/>
          </a:bodyPr>
          <a:lstStyle/>
          <a:p>
            <a:pPr algn="ctr" eaLnBrk="1" hangingPunct="1"/>
            <a:r>
              <a:rPr lang="en-GB" sz="4900" b="1" dirty="0"/>
              <a:t>Thinking about applying for a National Teaching Fellowship?</a:t>
            </a:r>
            <a:r>
              <a:rPr lang="en-GB" sz="3200" dirty="0"/>
              <a:t/>
            </a:r>
            <a:br>
              <a:rPr lang="en-GB" sz="3200" dirty="0"/>
            </a:br>
            <a:r>
              <a:rPr lang="en-GB" sz="3200" dirty="0"/>
              <a:t/>
            </a:r>
            <a:br>
              <a:rPr lang="en-GB" sz="3200" dirty="0"/>
            </a:br>
            <a:r>
              <a:rPr lang="en-GB" sz="2400" dirty="0"/>
              <a:t>A series of workshops run by the </a:t>
            </a:r>
            <a:r>
              <a:rPr lang="en-GB" sz="2400" dirty="0">
                <a:solidFill>
                  <a:srgbClr val="0070C0"/>
                </a:solidFill>
              </a:rPr>
              <a:t>Association of National Teaching Fellows</a:t>
            </a:r>
            <a:r>
              <a:rPr lang="en-GB" sz="2400" dirty="0"/>
              <a:t> in association with Advance HE </a:t>
            </a:r>
            <a:br>
              <a:rPr lang="en-GB" sz="2400" dirty="0"/>
            </a:br>
            <a:r>
              <a:rPr lang="en-GB" sz="2400" dirty="0"/>
              <a:t>January-February 2019</a:t>
            </a:r>
          </a:p>
        </p:txBody>
      </p:sp>
      <p:sp>
        <p:nvSpPr>
          <p:cNvPr id="4100" name="Text Box 5"/>
          <p:cNvSpPr txBox="1">
            <a:spLocks noChangeArrowheads="1"/>
          </p:cNvSpPr>
          <p:nvPr/>
        </p:nvSpPr>
        <p:spPr bwMode="auto">
          <a:xfrm>
            <a:off x="971550" y="6092825"/>
            <a:ext cx="184150" cy="366713"/>
          </a:xfrm>
          <a:prstGeom prst="rect">
            <a:avLst/>
          </a:prstGeom>
          <a:noFill/>
          <a:ln w="9525">
            <a:noFill/>
            <a:miter lim="800000"/>
            <a:headEnd/>
            <a:tailEnd/>
          </a:ln>
        </p:spPr>
        <p:txBody>
          <a:bodyPr wrap="none">
            <a:spAutoFit/>
          </a:bodyPr>
          <a:lstStyle/>
          <a:p>
            <a:pPr algn="l"/>
            <a:endParaRPr lang="en-US" sz="180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0710"/>
          <a:stretch/>
        </p:blipFill>
        <p:spPr bwMode="auto">
          <a:xfrm>
            <a:off x="179513" y="332656"/>
            <a:ext cx="5040560" cy="130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8246"/>
          <a:stretch/>
        </p:blipFill>
        <p:spPr bwMode="auto">
          <a:xfrm>
            <a:off x="5908307" y="740650"/>
            <a:ext cx="288759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21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CC66EE-7109-4201-9E86-69053EC4F9FD}"/>
              </a:ext>
            </a:extLst>
          </p:cNvPr>
          <p:cNvSpPr>
            <a:spLocks noGrp="1"/>
          </p:cNvSpPr>
          <p:nvPr>
            <p:ph type="title"/>
          </p:nvPr>
        </p:nvSpPr>
        <p:spPr>
          <a:xfrm>
            <a:off x="457200" y="453513"/>
            <a:ext cx="6707088" cy="455207"/>
          </a:xfrm>
        </p:spPr>
        <p:txBody>
          <a:bodyPr>
            <a:normAutofit fontScale="90000"/>
          </a:bodyPr>
          <a:lstStyle/>
          <a:p>
            <a:pPr algn="l"/>
            <a:r>
              <a:rPr lang="en-GB" b="1" dirty="0"/>
              <a:t>Timeline for 2019 NTFS</a:t>
            </a:r>
          </a:p>
        </p:txBody>
      </p:sp>
      <p:graphicFrame>
        <p:nvGraphicFramePr>
          <p:cNvPr id="4" name="Content Placeholder 3">
            <a:extLst>
              <a:ext uri="{FF2B5EF4-FFF2-40B4-BE49-F238E27FC236}">
                <a16:creationId xmlns:a16="http://schemas.microsoft.com/office/drawing/2014/main" xmlns="" id="{93C402B2-58B5-4F07-8556-1ACEFAACD283}"/>
              </a:ext>
            </a:extLst>
          </p:cNvPr>
          <p:cNvGraphicFramePr>
            <a:graphicFrameLocks noGrp="1"/>
          </p:cNvGraphicFramePr>
          <p:nvPr>
            <p:ph idx="1"/>
            <p:extLst>
              <p:ext uri="{D42A27DB-BD31-4B8C-83A1-F6EECF244321}">
                <p14:modId xmlns:p14="http://schemas.microsoft.com/office/powerpoint/2010/main" val="424727652"/>
              </p:ext>
            </p:extLst>
          </p:nvPr>
        </p:nvGraphicFramePr>
        <p:xfrm>
          <a:off x="277904" y="1124744"/>
          <a:ext cx="8424936" cy="4752528"/>
        </p:xfrm>
        <a:graphic>
          <a:graphicData uri="http://schemas.openxmlformats.org/drawingml/2006/table">
            <a:tbl>
              <a:tblPr firstRow="1" firstCol="1" bandRow="1">
                <a:tableStyleId>{5C22544A-7EE6-4342-B048-85BDC9FD1C3A}</a:tableStyleId>
              </a:tblPr>
              <a:tblGrid>
                <a:gridCol w="1773816">
                  <a:extLst>
                    <a:ext uri="{9D8B030D-6E8A-4147-A177-3AD203B41FA5}">
                      <a16:colId xmlns:a16="http://schemas.microsoft.com/office/drawing/2014/main" xmlns="" val="4238977287"/>
                    </a:ext>
                  </a:extLst>
                </a:gridCol>
                <a:gridCol w="6651120">
                  <a:extLst>
                    <a:ext uri="{9D8B030D-6E8A-4147-A177-3AD203B41FA5}">
                      <a16:colId xmlns:a16="http://schemas.microsoft.com/office/drawing/2014/main" xmlns="" val="1941940986"/>
                    </a:ext>
                  </a:extLst>
                </a:gridCol>
              </a:tblGrid>
              <a:tr h="342909">
                <a:tc>
                  <a:txBody>
                    <a:bodyPr/>
                    <a:lstStyle/>
                    <a:p>
                      <a:pPr>
                        <a:lnSpc>
                          <a:spcPts val="1600"/>
                        </a:lnSpc>
                        <a:spcAft>
                          <a:spcPts val="0"/>
                        </a:spcAft>
                      </a:pPr>
                      <a:r>
                        <a:rPr lang="en-GB" sz="1600" spc="-10" dirty="0">
                          <a:effectLst/>
                        </a:rPr>
                        <a:t>Date</a:t>
                      </a:r>
                      <a:endParaRPr lang="en-GB" sz="16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tc>
                  <a:txBody>
                    <a:bodyPr/>
                    <a:lstStyle/>
                    <a:p>
                      <a:pPr>
                        <a:lnSpc>
                          <a:spcPts val="1600"/>
                        </a:lnSpc>
                        <a:spcAft>
                          <a:spcPts val="0"/>
                        </a:spcAft>
                      </a:pPr>
                      <a:r>
                        <a:rPr lang="en-GB" sz="1600" spc="-10">
                          <a:effectLst/>
                        </a:rPr>
                        <a:t>Milestone</a:t>
                      </a:r>
                      <a:endParaRPr lang="en-GB" sz="1600" spc="-1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extLst>
                  <a:ext uri="{0D108BD9-81ED-4DB2-BD59-A6C34878D82A}">
                    <a16:rowId xmlns:a16="http://schemas.microsoft.com/office/drawing/2014/main" xmlns="" val="2956121025"/>
                  </a:ext>
                </a:extLst>
              </a:tr>
              <a:tr h="809219">
                <a:tc>
                  <a:txBody>
                    <a:bodyPr/>
                    <a:lstStyle/>
                    <a:p>
                      <a:pPr>
                        <a:lnSpc>
                          <a:spcPts val="1600"/>
                        </a:lnSpc>
                        <a:spcAft>
                          <a:spcPts val="0"/>
                        </a:spcAft>
                      </a:pPr>
                      <a:r>
                        <a:rPr lang="en-GB" sz="1600" spc="-10" dirty="0">
                          <a:effectLst/>
                        </a:rPr>
                        <a:t>Wednesday 9 January</a:t>
                      </a:r>
                      <a:endParaRPr lang="en-GB" sz="16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tc>
                  <a:txBody>
                    <a:bodyPr/>
                    <a:lstStyle/>
                    <a:p>
                      <a:pPr marL="43180" marR="702310" indent="-43180">
                        <a:lnSpc>
                          <a:spcPts val="1300"/>
                        </a:lnSpc>
                        <a:spcAft>
                          <a:spcPts val="200"/>
                        </a:spcAft>
                      </a:pPr>
                      <a:r>
                        <a:rPr lang="en-GB" sz="1600" spc="-10" dirty="0">
                          <a:effectLst/>
                        </a:rPr>
                        <a:t>Call for NTFS nominations opens</a:t>
                      </a:r>
                      <a:r>
                        <a:rPr lang="en-GB" sz="1600" spc="-10" baseline="0" dirty="0">
                          <a:effectLst/>
                        </a:rPr>
                        <a:t> and a</a:t>
                      </a:r>
                      <a:r>
                        <a:rPr lang="en-GB" sz="1600" spc="-10" dirty="0">
                          <a:effectLst/>
                        </a:rPr>
                        <a:t>ll NTFS</a:t>
                      </a:r>
                      <a:r>
                        <a:rPr lang="en-GB" sz="1600" spc="-10" baseline="0" dirty="0">
                          <a:effectLst/>
                        </a:rPr>
                        <a:t> </a:t>
                      </a:r>
                      <a:r>
                        <a:rPr lang="en-GB" sz="1600" spc="-10" dirty="0">
                          <a:effectLst/>
                        </a:rPr>
                        <a:t>guidelines available.</a:t>
                      </a:r>
                    </a:p>
                    <a:p>
                      <a:pPr>
                        <a:lnSpc>
                          <a:spcPts val="1600"/>
                        </a:lnSpc>
                        <a:spcAft>
                          <a:spcPts val="0"/>
                        </a:spcAft>
                      </a:pPr>
                      <a:r>
                        <a:rPr lang="en-GB" sz="1600" spc="-10" dirty="0">
                          <a:effectLst/>
                        </a:rPr>
                        <a:t>Institutional contacts can register to receive access to Advance HE’s VLE from this date.</a:t>
                      </a:r>
                      <a:endParaRPr lang="en-GB" sz="16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extLst>
                  <a:ext uri="{0D108BD9-81ED-4DB2-BD59-A6C34878D82A}">
                    <a16:rowId xmlns:a16="http://schemas.microsoft.com/office/drawing/2014/main" xmlns="" val="3684857301"/>
                  </a:ext>
                </a:extLst>
              </a:tr>
              <a:tr h="864096">
                <a:tc>
                  <a:txBody>
                    <a:bodyPr/>
                    <a:lstStyle/>
                    <a:p>
                      <a:pPr>
                        <a:lnSpc>
                          <a:spcPts val="1600"/>
                        </a:lnSpc>
                        <a:spcAft>
                          <a:spcPts val="0"/>
                        </a:spcAft>
                      </a:pPr>
                      <a:r>
                        <a:rPr lang="en-GB" sz="1600" spc="-10" dirty="0">
                          <a:effectLst/>
                        </a:rPr>
                        <a:t>Wednesday 3 April</a:t>
                      </a:r>
                      <a:endParaRPr lang="en-GB" sz="16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tc>
                  <a:txBody>
                    <a:bodyPr/>
                    <a:lstStyle/>
                    <a:p>
                      <a:pPr marL="43180" marR="702310" indent="-43180">
                        <a:lnSpc>
                          <a:spcPts val="1300"/>
                        </a:lnSpc>
                        <a:spcAft>
                          <a:spcPts val="200"/>
                        </a:spcAft>
                      </a:pPr>
                      <a:r>
                        <a:rPr lang="en-GB" sz="1600" spc="-10" dirty="0">
                          <a:effectLst/>
                        </a:rPr>
                        <a:t>NTFS Nominations close  </a:t>
                      </a:r>
                    </a:p>
                    <a:p>
                      <a:pPr>
                        <a:lnSpc>
                          <a:spcPts val="1600"/>
                        </a:lnSpc>
                        <a:spcAft>
                          <a:spcPts val="0"/>
                        </a:spcAft>
                      </a:pPr>
                      <a:r>
                        <a:rPr lang="en-GB" sz="1600" spc="-10" dirty="0">
                          <a:effectLst/>
                        </a:rPr>
                        <a:t>All electronic copies of nomination documents should be uploaded by 15:00 (BST).  Access to the VLE for institutional contacts will close at this time.</a:t>
                      </a:r>
                      <a:endParaRPr lang="en-GB" sz="16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extLst>
                  <a:ext uri="{0D108BD9-81ED-4DB2-BD59-A6C34878D82A}">
                    <a16:rowId xmlns:a16="http://schemas.microsoft.com/office/drawing/2014/main" xmlns="" val="10002"/>
                  </a:ext>
                </a:extLst>
              </a:tr>
              <a:tr h="1152128">
                <a:tc>
                  <a:txBody>
                    <a:bodyPr/>
                    <a:lstStyle/>
                    <a:p>
                      <a:pPr>
                        <a:lnSpc>
                          <a:spcPts val="1600"/>
                        </a:lnSpc>
                        <a:spcAft>
                          <a:spcPts val="0"/>
                        </a:spcAft>
                      </a:pPr>
                      <a:r>
                        <a:rPr lang="en-GB" sz="1600" spc="-10" dirty="0">
                          <a:effectLst/>
                        </a:rPr>
                        <a:t>Week commencing 15 July</a:t>
                      </a:r>
                      <a:endParaRPr lang="en-GB" sz="16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tc>
                  <a:txBody>
                    <a:bodyPr/>
                    <a:lstStyle/>
                    <a:p>
                      <a:pPr marL="43180" marR="702310" indent="-43180">
                        <a:lnSpc>
                          <a:spcPts val="1300"/>
                        </a:lnSpc>
                        <a:spcAft>
                          <a:spcPts val="200"/>
                        </a:spcAft>
                      </a:pPr>
                      <a:r>
                        <a:rPr lang="en-GB" sz="1600" spc="-10" dirty="0">
                          <a:effectLst/>
                        </a:rPr>
                        <a:t>Individual outcomes released </a:t>
                      </a:r>
                    </a:p>
                    <a:p>
                      <a:pPr>
                        <a:lnSpc>
                          <a:spcPts val="1600"/>
                        </a:lnSpc>
                        <a:spcAft>
                          <a:spcPts val="0"/>
                        </a:spcAft>
                      </a:pPr>
                      <a:r>
                        <a:rPr lang="en-GB" sz="1600" spc="-10" dirty="0">
                          <a:effectLst/>
                        </a:rPr>
                        <a:t>Nominees and Vice-Chancellor (or equivalent) of the nominating institution will be informed of the outcome of their nomination. Please note that this information is embargoed until the official announcement in week commencing 5 August 2019.</a:t>
                      </a:r>
                      <a:endParaRPr lang="en-GB" sz="16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extLst>
                  <a:ext uri="{0D108BD9-81ED-4DB2-BD59-A6C34878D82A}">
                    <a16:rowId xmlns:a16="http://schemas.microsoft.com/office/drawing/2014/main" xmlns="" val="10003"/>
                  </a:ext>
                </a:extLst>
              </a:tr>
              <a:tr h="936104">
                <a:tc>
                  <a:txBody>
                    <a:bodyPr/>
                    <a:lstStyle/>
                    <a:p>
                      <a:pPr>
                        <a:lnSpc>
                          <a:spcPts val="1600"/>
                        </a:lnSpc>
                        <a:spcAft>
                          <a:spcPts val="0"/>
                        </a:spcAft>
                      </a:pPr>
                      <a:r>
                        <a:rPr lang="en-GB" sz="1600" spc="-10" dirty="0">
                          <a:effectLst/>
                        </a:rPr>
                        <a:t>Week commencing 5 August </a:t>
                      </a:r>
                      <a:endParaRPr lang="en-GB" sz="16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tc>
                  <a:txBody>
                    <a:bodyPr/>
                    <a:lstStyle/>
                    <a:p>
                      <a:pPr marL="43180" marR="702310" indent="-43180">
                        <a:lnSpc>
                          <a:spcPts val="1300"/>
                        </a:lnSpc>
                        <a:spcAft>
                          <a:spcPts val="200"/>
                        </a:spcAft>
                      </a:pPr>
                      <a:r>
                        <a:rPr lang="en-GB" sz="1600" spc="-10" dirty="0">
                          <a:effectLst/>
                        </a:rPr>
                        <a:t>Official announcement released </a:t>
                      </a:r>
                    </a:p>
                    <a:p>
                      <a:pPr>
                        <a:lnSpc>
                          <a:spcPts val="1600"/>
                        </a:lnSpc>
                        <a:spcAft>
                          <a:spcPts val="0"/>
                        </a:spcAft>
                      </a:pPr>
                      <a:r>
                        <a:rPr lang="en-GB" sz="1600" spc="-10" dirty="0">
                          <a:effectLst/>
                        </a:rPr>
                        <a:t>Advance HE releases the official announcement of 2019 National Teaching Fellows  and Collaborative</a:t>
                      </a:r>
                      <a:r>
                        <a:rPr lang="en-GB" sz="1600" spc="-10" baseline="0" dirty="0">
                          <a:effectLst/>
                        </a:rPr>
                        <a:t> Award for Teaching Excellence winners</a:t>
                      </a:r>
                    </a:p>
                    <a:p>
                      <a:pPr>
                        <a:lnSpc>
                          <a:spcPts val="1600"/>
                        </a:lnSpc>
                        <a:spcAft>
                          <a:spcPts val="0"/>
                        </a:spcAft>
                      </a:pPr>
                      <a:r>
                        <a:rPr lang="en-GB" sz="1600" spc="-10" dirty="0">
                          <a:effectLst/>
                        </a:rPr>
                        <a:t>(exact date to be confirmed).</a:t>
                      </a:r>
                      <a:endParaRPr lang="en-GB" sz="16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extLst>
                  <a:ext uri="{0D108BD9-81ED-4DB2-BD59-A6C34878D82A}">
                    <a16:rowId xmlns:a16="http://schemas.microsoft.com/office/drawing/2014/main" xmlns="" val="10004"/>
                  </a:ext>
                </a:extLst>
              </a:tr>
              <a:tr h="648072">
                <a:tc>
                  <a:txBody>
                    <a:bodyPr/>
                    <a:lstStyle/>
                    <a:p>
                      <a:pPr>
                        <a:lnSpc>
                          <a:spcPts val="1600"/>
                        </a:lnSpc>
                        <a:spcAft>
                          <a:spcPts val="0"/>
                        </a:spcAft>
                      </a:pPr>
                      <a:r>
                        <a:rPr lang="en-GB" sz="1600" spc="-10" dirty="0">
                          <a:effectLst/>
                        </a:rPr>
                        <a:t>October</a:t>
                      </a:r>
                      <a:endParaRPr lang="en-GB" sz="16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tc>
                  <a:txBody>
                    <a:bodyPr/>
                    <a:lstStyle/>
                    <a:p>
                      <a:pPr marL="43180" marR="702310" indent="-43180">
                        <a:lnSpc>
                          <a:spcPts val="1300"/>
                        </a:lnSpc>
                        <a:spcAft>
                          <a:spcPts val="200"/>
                        </a:spcAft>
                      </a:pPr>
                      <a:r>
                        <a:rPr lang="en-GB" sz="1600" spc="-10" dirty="0">
                          <a:effectLst/>
                        </a:rPr>
                        <a:t>Awards Ceremony </a:t>
                      </a:r>
                    </a:p>
                    <a:p>
                      <a:pPr>
                        <a:lnSpc>
                          <a:spcPts val="1600"/>
                        </a:lnSpc>
                        <a:spcAft>
                          <a:spcPts val="0"/>
                        </a:spcAft>
                      </a:pPr>
                      <a:r>
                        <a:rPr lang="en-GB" sz="1600" spc="-10" dirty="0">
                          <a:effectLst/>
                        </a:rPr>
                        <a:t>The awards ceremony will be held in October 2019 (date to be confirmed).  </a:t>
                      </a:r>
                      <a:endParaRPr lang="en-GB" sz="16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tc>
                <a:extLst>
                  <a:ext uri="{0D108BD9-81ED-4DB2-BD59-A6C34878D82A}">
                    <a16:rowId xmlns:a16="http://schemas.microsoft.com/office/drawing/2014/main" xmlns="" val="10005"/>
                  </a:ext>
                </a:extLst>
              </a:tr>
            </a:tbl>
          </a:graphicData>
        </a:graphic>
      </p:graphicFrame>
      <p:sp>
        <p:nvSpPr>
          <p:cNvPr id="5" name="Rectangle 1">
            <a:extLst>
              <a:ext uri="{FF2B5EF4-FFF2-40B4-BE49-F238E27FC236}">
                <a16:creationId xmlns:a16="http://schemas.microsoft.com/office/drawing/2014/main" xmlns="" id="{BF0AAE03-A646-4DB4-9847-9392A0BBC69D}"/>
              </a:ext>
            </a:extLst>
          </p:cNvPr>
          <p:cNvSpPr>
            <a:spLocks noChangeArrowheads="1"/>
          </p:cNvSpPr>
          <p:nvPr/>
        </p:nvSpPr>
        <p:spPr bwMode="auto">
          <a:xfrm>
            <a:off x="-163254" y="1992"/>
            <a:ext cx="9307253" cy="45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 name="Slide Number Placeholder 2"/>
          <p:cNvSpPr>
            <a:spLocks noGrp="1"/>
          </p:cNvSpPr>
          <p:nvPr>
            <p:ph type="sldNum" sz="quarter" idx="12"/>
          </p:nvPr>
        </p:nvSpPr>
        <p:spPr/>
        <p:txBody>
          <a:bodyPr/>
          <a:lstStyle/>
          <a:p>
            <a:fld id="{0ADA835F-3096-40FD-823B-257157ADDB1E}" type="slidenum">
              <a:rPr lang="en-GB" smtClean="0"/>
              <a:t>10</a:t>
            </a:fld>
            <a:endParaRPr lang="en-GB"/>
          </a:p>
        </p:txBody>
      </p:sp>
    </p:spTree>
    <p:extLst>
      <p:ext uri="{BB962C8B-B14F-4D97-AF65-F5344CB8AC3E}">
        <p14:creationId xmlns:p14="http://schemas.microsoft.com/office/powerpoint/2010/main" val="225756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GB" sz="4400" b="1" dirty="0">
                <a:solidFill>
                  <a:schemeClr val="tx1"/>
                </a:solidFill>
              </a:rPr>
              <a:t>Eligibility and </a:t>
            </a:r>
          </a:p>
          <a:p>
            <a:r>
              <a:rPr lang="en-GB" sz="4400" b="1" dirty="0">
                <a:solidFill>
                  <a:schemeClr val="tx1"/>
                </a:solidFill>
              </a:rPr>
              <a:t>selection of nominees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11</a:t>
            </a:fld>
            <a:endParaRPr lang="en-GB" altLang="en-US"/>
          </a:p>
        </p:txBody>
      </p:sp>
    </p:spTree>
    <p:extLst>
      <p:ext uri="{BB962C8B-B14F-4D97-AF65-F5344CB8AC3E}">
        <p14:creationId xmlns:p14="http://schemas.microsoft.com/office/powerpoint/2010/main" val="345224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92026"/>
            <a:ext cx="6707088" cy="797589"/>
          </a:xfrm>
          <a:noFill/>
          <a:ln w="9525">
            <a:noFill/>
            <a:miter lim="800000"/>
            <a:headEnd/>
            <a:tailEnd/>
          </a:ln>
        </p:spPr>
        <p:txBody>
          <a:bodyPr vert="horz" wrap="square" lIns="91440" tIns="45720" rIns="91440" bIns="45720" numCol="1" anchor="b" anchorCtr="0" compatLnSpc="1">
            <a:prstTxWarp prst="textNoShape">
              <a:avLst/>
            </a:prstTxWarp>
          </a:bodyPr>
          <a:lstStyle/>
          <a:p>
            <a:pPr algn="l"/>
            <a:r>
              <a:rPr lang="en-GB" sz="3200" b="1" dirty="0"/>
              <a:t>Eligibility for NTFS</a:t>
            </a:r>
          </a:p>
        </p:txBody>
      </p:sp>
      <p:sp>
        <p:nvSpPr>
          <p:cNvPr id="3" name="Content Placeholder 2"/>
          <p:cNvSpPr>
            <a:spLocks noGrp="1"/>
          </p:cNvSpPr>
          <p:nvPr>
            <p:ph idx="1"/>
          </p:nvPr>
        </p:nvSpPr>
        <p:spPr>
          <a:xfrm>
            <a:off x="377057" y="1700808"/>
            <a:ext cx="8363272" cy="4680520"/>
          </a:xfrm>
        </p:spPr>
        <p:txBody>
          <a:bodyPr>
            <a:normAutofit fontScale="92500" lnSpcReduction="10000"/>
          </a:bodyPr>
          <a:lstStyle/>
          <a:p>
            <a:r>
              <a:rPr lang="en-GB" dirty="0"/>
              <a:t>All UK Higher Education Providers (HEPs) are invited to nominate </a:t>
            </a:r>
            <a:r>
              <a:rPr lang="en-GB" b="1" dirty="0"/>
              <a:t>up to three individual members of staff </a:t>
            </a:r>
            <a:r>
              <a:rPr lang="en-GB" dirty="0"/>
              <a:t>who clearly demonstrate having an outstanding impact on student outcomes and/or the teaching profession;</a:t>
            </a:r>
          </a:p>
          <a:p>
            <a:r>
              <a:rPr lang="en-GB" dirty="0"/>
              <a:t>Advance HE Teaching and Learning Stand Member Institutions have access to NTFS scheme as a member benefit in 2019. Non-member institutions pay a fee of £1,500 per nominee (max three nominees);</a:t>
            </a:r>
          </a:p>
          <a:p>
            <a:r>
              <a:rPr lang="en-GB" dirty="0"/>
              <a:t>Nominees can be employed full time, part-time, fixed-term or permanent and can be in a wide variety of teaching and learning support roles;</a:t>
            </a:r>
          </a:p>
          <a:p>
            <a:pPr lvl="0"/>
            <a:r>
              <a:rPr lang="en-GB" dirty="0">
                <a:solidFill>
                  <a:prstClr val="black"/>
                </a:solidFill>
              </a:rPr>
              <a:t>Advance HE is committed to promoting equality and diversity and  the review process is free from discrimination; </a:t>
            </a:r>
          </a:p>
          <a:p>
            <a:pPr lvl="0"/>
            <a:r>
              <a:rPr lang="en-GB" dirty="0">
                <a:solidFill>
                  <a:prstClr val="black"/>
                </a:solidFill>
              </a:rPr>
              <a:t>Full </a:t>
            </a:r>
            <a:r>
              <a:rPr lang="en-GB" dirty="0">
                <a:solidFill>
                  <a:prstClr val="black"/>
                </a:solidFill>
                <a:hlinkClick r:id="rId2"/>
              </a:rPr>
              <a:t>NTFS (2019) guidance </a:t>
            </a:r>
            <a:r>
              <a:rPr lang="en-GB" dirty="0">
                <a:solidFill>
                  <a:prstClr val="black"/>
                </a:solidFill>
              </a:rPr>
              <a:t>is available on the Advance HE website. </a:t>
            </a:r>
            <a:endParaRPr lang="en-GB" dirty="0"/>
          </a:p>
          <a:p>
            <a:endParaRPr lang="en-GB" sz="24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4664"/>
            <a:ext cx="402431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ADA835F-3096-40FD-823B-257157ADDB1E}" type="slidenum">
              <a:rPr lang="en-GB" smtClean="0"/>
              <a:t>12</a:t>
            </a:fld>
            <a:endParaRPr lang="en-GB"/>
          </a:p>
        </p:txBody>
      </p:sp>
    </p:spTree>
    <p:extLst>
      <p:ext uri="{BB962C8B-B14F-4D97-AF65-F5344CB8AC3E}">
        <p14:creationId xmlns:p14="http://schemas.microsoft.com/office/powerpoint/2010/main" val="411393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036043"/>
            <a:ext cx="8184566" cy="576064"/>
          </a:xfrm>
        </p:spPr>
        <p:txBody>
          <a:bodyPr>
            <a:normAutofit/>
          </a:bodyPr>
          <a:lstStyle/>
          <a:p>
            <a:pPr algn="l"/>
            <a:r>
              <a:rPr lang="en-GB" sz="2900" b="1" dirty="0"/>
              <a:t>Selecting nominees</a:t>
            </a:r>
          </a:p>
        </p:txBody>
      </p:sp>
      <p:sp>
        <p:nvSpPr>
          <p:cNvPr id="3" name="Content Placeholder 2"/>
          <p:cNvSpPr>
            <a:spLocks noGrp="1"/>
          </p:cNvSpPr>
          <p:nvPr>
            <p:ph idx="1"/>
          </p:nvPr>
        </p:nvSpPr>
        <p:spPr>
          <a:xfrm>
            <a:off x="440990" y="1556792"/>
            <a:ext cx="8229600" cy="4752528"/>
          </a:xfrm>
        </p:spPr>
        <p:txBody>
          <a:bodyPr>
            <a:normAutofit fontScale="92500"/>
          </a:bodyPr>
          <a:lstStyle/>
          <a:p>
            <a:r>
              <a:rPr lang="en-GB" dirty="0"/>
              <a:t>Institutions encouraged to consider the full diversity of their staff body;</a:t>
            </a:r>
          </a:p>
          <a:p>
            <a:r>
              <a:rPr lang="en-GB" dirty="0"/>
              <a:t>Institutions expected to ensure that processes for selecting nominees do not discriminate against individuals on the grounds of equality and diversity and are inclusive; </a:t>
            </a:r>
          </a:p>
          <a:p>
            <a:r>
              <a:rPr lang="en-GB" dirty="0"/>
              <a:t>Individuals can be nominated at any stage of their career but should demonstrate impact on student learning over a sustained period;</a:t>
            </a:r>
          </a:p>
          <a:p>
            <a:r>
              <a:rPr lang="en-GB" dirty="0"/>
              <a:t>Institutions encouraged to consider :</a:t>
            </a:r>
          </a:p>
          <a:p>
            <a:pPr lvl="1"/>
            <a:r>
              <a:rPr lang="en-GB" dirty="0"/>
              <a:t>how internal selection processes can be used to celebrate achievement and to create a positive profile for all nominees;</a:t>
            </a:r>
          </a:p>
          <a:p>
            <a:pPr lvl="1"/>
            <a:r>
              <a:rPr lang="en-GB" dirty="0"/>
              <a:t>how they will support successful nominees to maximise the impact of their NTF;</a:t>
            </a:r>
          </a:p>
          <a:p>
            <a:pPr lvl="1"/>
            <a:r>
              <a:rPr lang="en-GB" dirty="0"/>
              <a:t>how they will support those who do not win a (highly competitive) NTF.</a:t>
            </a:r>
          </a:p>
          <a:p>
            <a:pPr lvl="1"/>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790" y="548680"/>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ADA835F-3096-40FD-823B-257157ADDB1E}" type="slidenum">
              <a:rPr lang="en-GB" smtClean="0"/>
              <a:t>13</a:t>
            </a:fld>
            <a:endParaRPr lang="en-GB"/>
          </a:p>
        </p:txBody>
      </p:sp>
    </p:spTree>
    <p:extLst>
      <p:ext uri="{BB962C8B-B14F-4D97-AF65-F5344CB8AC3E}">
        <p14:creationId xmlns:p14="http://schemas.microsoft.com/office/powerpoint/2010/main" val="738332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GB" sz="4400" b="1" dirty="0">
                <a:solidFill>
                  <a:schemeClr val="tx1"/>
                </a:solidFill>
              </a:rPr>
              <a:t>NTFS Institutional Contacts and</a:t>
            </a:r>
          </a:p>
          <a:p>
            <a:r>
              <a:rPr lang="en-GB" sz="4400" b="1" dirty="0">
                <a:solidFill>
                  <a:schemeClr val="tx1"/>
                </a:solidFill>
              </a:rPr>
              <a:t>nomination requirements 2019</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14</a:t>
            </a:fld>
            <a:endParaRPr lang="en-GB" altLang="en-US"/>
          </a:p>
        </p:txBody>
      </p:sp>
    </p:spTree>
    <p:extLst>
      <p:ext uri="{BB962C8B-B14F-4D97-AF65-F5344CB8AC3E}">
        <p14:creationId xmlns:p14="http://schemas.microsoft.com/office/powerpoint/2010/main" val="413681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92088"/>
          </a:xfrm>
          <a:noFill/>
          <a:ln w="9525">
            <a:noFill/>
            <a:miter lim="800000"/>
            <a:headEnd/>
            <a:tailEnd/>
          </a:ln>
        </p:spPr>
        <p:txBody>
          <a:bodyPr vert="horz" wrap="square" lIns="91440" tIns="45720" rIns="91440" bIns="45720" numCol="1" anchor="b" anchorCtr="0" compatLnSpc="1">
            <a:prstTxWarp prst="textNoShape">
              <a:avLst/>
            </a:prstTxWarp>
          </a:bodyPr>
          <a:lstStyle/>
          <a:p>
            <a:pPr algn="l"/>
            <a:r>
              <a:rPr lang="en-GB" sz="3200" b="1" dirty="0"/>
              <a:t>NTFS Institutional Contact</a:t>
            </a:r>
          </a:p>
        </p:txBody>
      </p:sp>
      <p:sp>
        <p:nvSpPr>
          <p:cNvPr id="3" name="Content Placeholder 2"/>
          <p:cNvSpPr>
            <a:spLocks noGrp="1"/>
          </p:cNvSpPr>
          <p:nvPr>
            <p:ph idx="1"/>
          </p:nvPr>
        </p:nvSpPr>
        <p:spPr>
          <a:xfrm>
            <a:off x="323528" y="1628800"/>
            <a:ext cx="8363272" cy="4497363"/>
          </a:xfrm>
        </p:spPr>
        <p:txBody>
          <a:bodyPr>
            <a:normAutofit lnSpcReduction="10000"/>
          </a:bodyPr>
          <a:lstStyle/>
          <a:p>
            <a:r>
              <a:rPr lang="en-GB" dirty="0"/>
              <a:t>Nominations are submitted by a central contact at the institution (</a:t>
            </a:r>
            <a:r>
              <a:rPr lang="en-GB" b="1" dirty="0"/>
              <a:t>NTFS Institutional Contact</a:t>
            </a:r>
            <a:r>
              <a:rPr lang="en-GB" dirty="0"/>
              <a:t>) through an online system hosted by Advance HE’s Virtual Learning Environment (VLE);</a:t>
            </a:r>
          </a:p>
          <a:p>
            <a:r>
              <a:rPr lang="en-GB" dirty="0"/>
              <a:t>The VLE contains all the relevant forms and links to online surveys required for the full nomination; </a:t>
            </a:r>
          </a:p>
          <a:p>
            <a:r>
              <a:rPr lang="en-GB" dirty="0"/>
              <a:t>The NTFS Institutional Contact will have been </a:t>
            </a:r>
            <a:r>
              <a:rPr lang="en-GB" b="1" dirty="0"/>
              <a:t>issued with a username and password</a:t>
            </a:r>
            <a:r>
              <a:rPr lang="en-GB" dirty="0"/>
              <a:t> for this system. Full instructions will be provided (contact </a:t>
            </a:r>
            <a:r>
              <a:rPr lang="en-GB" dirty="0">
                <a:hlinkClick r:id="rId2"/>
              </a:rPr>
              <a:t>NTFS@advance-he.ac.uk</a:t>
            </a:r>
            <a:r>
              <a:rPr lang="en-GB" dirty="0"/>
              <a:t> with any queries);</a:t>
            </a:r>
          </a:p>
          <a:p>
            <a:pPr marL="0" indent="0">
              <a:buNone/>
            </a:pPr>
            <a:r>
              <a:rPr lang="en-GB" dirty="0">
                <a:solidFill>
                  <a:srgbClr val="FF0000"/>
                </a:solidFill>
              </a:rPr>
              <a:t>ANTF advice: institutional contacts need to familiarise yourselves with the portal soon!</a:t>
            </a:r>
            <a:endParaRPr lang="en-GB" dirty="0"/>
          </a:p>
        </p:txBody>
      </p:sp>
      <p:sp>
        <p:nvSpPr>
          <p:cNvPr id="4" name="Slide Number Placeholder 3"/>
          <p:cNvSpPr>
            <a:spLocks noGrp="1"/>
          </p:cNvSpPr>
          <p:nvPr>
            <p:ph type="sldNum" sz="quarter" idx="12"/>
          </p:nvPr>
        </p:nvSpPr>
        <p:spPr/>
        <p:txBody>
          <a:bodyPr/>
          <a:lstStyle/>
          <a:p>
            <a:fld id="{0ADA835F-3096-40FD-823B-257157ADDB1E}" type="slidenum">
              <a:rPr lang="en-GB" smtClean="0"/>
              <a:t>15</a:t>
            </a:fld>
            <a:endParaRPr lang="en-GB"/>
          </a:p>
        </p:txBody>
      </p:sp>
    </p:spTree>
    <p:extLst>
      <p:ext uri="{BB962C8B-B14F-4D97-AF65-F5344CB8AC3E}">
        <p14:creationId xmlns:p14="http://schemas.microsoft.com/office/powerpoint/2010/main" val="1986536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19256" cy="936104"/>
          </a:xfrm>
        </p:spPr>
        <p:txBody>
          <a:bodyPr>
            <a:normAutofit/>
          </a:bodyPr>
          <a:lstStyle/>
          <a:p>
            <a:pPr algn="l"/>
            <a:r>
              <a:rPr lang="en-GB" sz="2900" b="1" dirty="0"/>
              <a:t>NTFS nomination documents 2019</a:t>
            </a:r>
          </a:p>
        </p:txBody>
      </p:sp>
      <p:sp>
        <p:nvSpPr>
          <p:cNvPr id="3" name="Content Placeholder 2"/>
          <p:cNvSpPr>
            <a:spLocks noGrp="1"/>
          </p:cNvSpPr>
          <p:nvPr>
            <p:ph idx="1"/>
          </p:nvPr>
        </p:nvSpPr>
        <p:spPr/>
        <p:txBody>
          <a:bodyPr>
            <a:normAutofit lnSpcReduction="10000"/>
          </a:bodyPr>
          <a:lstStyle/>
          <a:p>
            <a:r>
              <a:rPr lang="en-GB" dirty="0"/>
              <a:t>Nominations consist of a series of documents that are co-ordinated by the NTFS Institutional Contact. Only full nominations made by the final deadline will be reviewed;</a:t>
            </a:r>
          </a:p>
          <a:p>
            <a:r>
              <a:rPr lang="en-GB" dirty="0"/>
              <a:t>The ‘Claim’ must be written by the nominee and contains the evidence of the individual’s practice against the three NTFS Award Criteria;</a:t>
            </a:r>
          </a:p>
          <a:p>
            <a:r>
              <a:rPr lang="en-GB" dirty="0"/>
              <a:t>The institutional Statement of Support is also an important part of the nomination; this is to be written and signed by the Vice Chancellor or equivalent;</a:t>
            </a:r>
          </a:p>
          <a:p>
            <a:r>
              <a:rPr lang="en-GB" dirty="0"/>
              <a:t>Other information submitted in the nomination is for publicity, equality monitoring and payment (if relevant) purposes.</a:t>
            </a:r>
          </a:p>
          <a:p>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464" y="62068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ADA835F-3096-40FD-823B-257157ADDB1E}" type="slidenum">
              <a:rPr lang="en-GB" smtClean="0"/>
              <a:t>16</a:t>
            </a:fld>
            <a:endParaRPr lang="en-GB"/>
          </a:p>
        </p:txBody>
      </p:sp>
    </p:spTree>
    <p:extLst>
      <p:ext uri="{BB962C8B-B14F-4D97-AF65-F5344CB8AC3E}">
        <p14:creationId xmlns:p14="http://schemas.microsoft.com/office/powerpoint/2010/main" val="424073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41E951-DD99-4B99-95EA-2E9CAE207051}"/>
              </a:ext>
            </a:extLst>
          </p:cNvPr>
          <p:cNvSpPr>
            <a:spLocks noGrp="1"/>
          </p:cNvSpPr>
          <p:nvPr>
            <p:ph type="title"/>
          </p:nvPr>
        </p:nvSpPr>
        <p:spPr>
          <a:xfrm>
            <a:off x="457200" y="692696"/>
            <a:ext cx="8435280" cy="936104"/>
          </a:xfrm>
        </p:spPr>
        <p:txBody>
          <a:bodyPr>
            <a:normAutofit/>
          </a:bodyPr>
          <a:lstStyle/>
          <a:p>
            <a:pPr algn="l"/>
            <a:r>
              <a:rPr lang="en-GB" sz="2700" b="1" dirty="0"/>
              <a:t>Nomination requirements 2019: </a:t>
            </a:r>
            <a:r>
              <a:rPr lang="en-GB" sz="2700" dirty="0">
                <a:solidFill>
                  <a:srgbClr val="FF0000"/>
                </a:solidFill>
              </a:rPr>
              <a:t>note new for 2019</a:t>
            </a:r>
          </a:p>
        </p:txBody>
      </p:sp>
      <p:sp>
        <p:nvSpPr>
          <p:cNvPr id="3" name="Content Placeholder 2">
            <a:extLst>
              <a:ext uri="{FF2B5EF4-FFF2-40B4-BE49-F238E27FC236}">
                <a16:creationId xmlns:a16="http://schemas.microsoft.com/office/drawing/2014/main" xmlns="" id="{5F87863F-C8DA-442B-BB61-9D6C2A74C81D}"/>
              </a:ext>
            </a:extLst>
          </p:cNvPr>
          <p:cNvSpPr>
            <a:spLocks noGrp="1"/>
          </p:cNvSpPr>
          <p:nvPr>
            <p:ph idx="1"/>
          </p:nvPr>
        </p:nvSpPr>
        <p:spPr>
          <a:xfrm>
            <a:off x="457200" y="1484784"/>
            <a:ext cx="8229600" cy="5112568"/>
          </a:xfrm>
        </p:spPr>
        <p:txBody>
          <a:bodyPr>
            <a:normAutofit lnSpcReduction="10000"/>
          </a:bodyPr>
          <a:lstStyle/>
          <a:p>
            <a:pPr marL="0" indent="0">
              <a:buNone/>
            </a:pPr>
            <a:r>
              <a:rPr lang="en-GB" sz="1800" b="1" dirty="0"/>
              <a:t>Institutional Contact Checklist</a:t>
            </a:r>
            <a:r>
              <a:rPr lang="en-GB" sz="1800" dirty="0"/>
              <a:t>: a form to be downloaded from the Advance HE VLE, completed and uploaded for each nominee to confirm that all the nomination documents have been submitted and checked by the institutional contact;</a:t>
            </a:r>
          </a:p>
          <a:p>
            <a:pPr marL="0" lvl="0" indent="0">
              <a:buNone/>
            </a:pPr>
            <a:r>
              <a:rPr lang="en-GB" sz="1800" b="1" dirty="0"/>
              <a:t>Claim</a:t>
            </a:r>
            <a:r>
              <a:rPr lang="en-GB" sz="1800" dirty="0"/>
              <a:t>: a statement completed by the nominee describing their outstanding impact in relation to each of the three award criteria (1500 words each) </a:t>
            </a:r>
            <a:r>
              <a:rPr lang="en-GB" sz="1800" dirty="0">
                <a:solidFill>
                  <a:srgbClr val="FF0000"/>
                </a:solidFill>
              </a:rPr>
              <a:t>plus an overarching Context Statement (up to 300 words) </a:t>
            </a:r>
            <a:r>
              <a:rPr lang="en-GB" sz="1800" dirty="0"/>
              <a:t>and a Reference List for citations used within the Claim </a:t>
            </a:r>
            <a:r>
              <a:rPr lang="en-GB" sz="1800" dirty="0">
                <a:solidFill>
                  <a:srgbClr val="FF0000"/>
                </a:solidFill>
              </a:rPr>
              <a:t>(excluded from the word count);</a:t>
            </a:r>
          </a:p>
          <a:p>
            <a:pPr marL="0" lvl="0" indent="0">
              <a:buNone/>
            </a:pPr>
            <a:r>
              <a:rPr lang="en-GB" sz="1800" b="1" dirty="0"/>
              <a:t>Signed Statement of Support</a:t>
            </a:r>
            <a:r>
              <a:rPr lang="en-GB" sz="1800" dirty="0"/>
              <a:t>: a statement providing endorsement and institutional perspective to support the Claim made and signed by the institution’s Vice-Chancellor (or equivalent);</a:t>
            </a:r>
          </a:p>
          <a:p>
            <a:pPr marL="0" lvl="0" indent="0">
              <a:buNone/>
            </a:pPr>
            <a:r>
              <a:rPr lang="en-GB" sz="1800" b="1" dirty="0"/>
              <a:t>Nomination Form</a:t>
            </a:r>
            <a:r>
              <a:rPr lang="en-GB" sz="1800" dirty="0"/>
              <a:t>: an online form completed by the nominee This covers background information about the nominee, personal profile, summary profile and two 20 word quotes;</a:t>
            </a:r>
          </a:p>
          <a:p>
            <a:pPr marL="0" lvl="0" indent="0">
              <a:buNone/>
            </a:pPr>
            <a:r>
              <a:rPr lang="en-GB" sz="1800" b="1" dirty="0"/>
              <a:t>Photos</a:t>
            </a:r>
            <a:r>
              <a:rPr lang="en-GB" sz="1800" dirty="0"/>
              <a:t>: three high resolution photographs of 1Mb and 300dpi (minimum) in JPEG format;</a:t>
            </a:r>
          </a:p>
          <a:p>
            <a:pPr marL="0" lvl="0" indent="0">
              <a:buNone/>
            </a:pPr>
            <a:r>
              <a:rPr lang="en-GB" sz="1800" b="1" dirty="0"/>
              <a:t>Equal Opportunities Monitoring Form</a:t>
            </a:r>
            <a:r>
              <a:rPr lang="en-GB" sz="1800" dirty="0"/>
              <a:t>: an online form completed by the nominee and available via this link. This data will be used anonymously to report on equality and diversity. </a:t>
            </a:r>
          </a:p>
          <a:p>
            <a:endParaRPr lang="en-GB" sz="1800" dirty="0"/>
          </a:p>
        </p:txBody>
      </p:sp>
      <p:sp>
        <p:nvSpPr>
          <p:cNvPr id="4" name="Slide Number Placeholder 3"/>
          <p:cNvSpPr>
            <a:spLocks noGrp="1"/>
          </p:cNvSpPr>
          <p:nvPr>
            <p:ph type="sldNum" sz="quarter" idx="12"/>
          </p:nvPr>
        </p:nvSpPr>
        <p:spPr/>
        <p:txBody>
          <a:bodyPr/>
          <a:lstStyle/>
          <a:p>
            <a:fld id="{0ADA835F-3096-40FD-823B-257157ADDB1E}" type="slidenum">
              <a:rPr lang="en-GB" smtClean="0"/>
              <a:t>17</a:t>
            </a:fld>
            <a:endParaRPr lang="en-GB"/>
          </a:p>
        </p:txBody>
      </p:sp>
    </p:spTree>
    <p:extLst>
      <p:ext uri="{BB962C8B-B14F-4D97-AF65-F5344CB8AC3E}">
        <p14:creationId xmlns:p14="http://schemas.microsoft.com/office/powerpoint/2010/main" val="373132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355160" cy="792088"/>
          </a:xfr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GB" sz="3200" b="1" dirty="0"/>
              <a:t>Submission and receipt of nominations</a:t>
            </a:r>
          </a:p>
        </p:txBody>
      </p:sp>
      <p:sp>
        <p:nvSpPr>
          <p:cNvPr id="3" name="Content Placeholder 2"/>
          <p:cNvSpPr>
            <a:spLocks noGrp="1"/>
          </p:cNvSpPr>
          <p:nvPr>
            <p:ph idx="1"/>
          </p:nvPr>
        </p:nvSpPr>
        <p:spPr>
          <a:xfrm>
            <a:off x="395536" y="1268760"/>
            <a:ext cx="8496944" cy="4429546"/>
          </a:xfrm>
        </p:spPr>
        <p:txBody>
          <a:bodyPr>
            <a:noAutofit/>
          </a:bodyPr>
          <a:lstStyle/>
          <a:p>
            <a:r>
              <a:rPr lang="en-GB" sz="2200" dirty="0"/>
              <a:t>The nomination documents must be uploaded to the HEA VLE by the NTFS institutional contact (who will have been issued with a VLE username and password); </a:t>
            </a:r>
          </a:p>
          <a:p>
            <a:r>
              <a:rPr lang="en-GB" sz="2200" dirty="0"/>
              <a:t>Formatting requirements are set out on p5 of the Advance HE NTFS guidance – must be adhered to;</a:t>
            </a:r>
          </a:p>
          <a:p>
            <a:r>
              <a:rPr lang="en-GB" sz="2200" dirty="0"/>
              <a:t>If the institution is submitting more than one nomination, the Institutional Contact can upload the multiple documents using the same username and password for each nomination, so it is essential that the correct file naming convention is adopted; </a:t>
            </a:r>
          </a:p>
          <a:p>
            <a:pPr>
              <a:spcBef>
                <a:spcPts val="0"/>
              </a:spcBef>
            </a:pPr>
            <a:r>
              <a:rPr lang="en-GB" sz="2200" dirty="0"/>
              <a:t>Receipt of uploaded nomination will be acknowledged by an automated email to the Institutional Contact. Advance HE will check contents and confirm full receipt by 17 April 2019 (refer to p6 Advance HE NTFS guidance).</a:t>
            </a:r>
          </a:p>
        </p:txBody>
      </p:sp>
      <p:sp>
        <p:nvSpPr>
          <p:cNvPr id="4" name="Slide Number Placeholder 3"/>
          <p:cNvSpPr>
            <a:spLocks noGrp="1"/>
          </p:cNvSpPr>
          <p:nvPr>
            <p:ph type="sldNum" sz="quarter" idx="12"/>
          </p:nvPr>
        </p:nvSpPr>
        <p:spPr/>
        <p:txBody>
          <a:bodyPr/>
          <a:lstStyle/>
          <a:p>
            <a:fld id="{0ADA835F-3096-40FD-823B-257157ADDB1E}" type="slidenum">
              <a:rPr lang="en-GB" smtClean="0"/>
              <a:t>18</a:t>
            </a:fld>
            <a:endParaRPr lang="en-GB"/>
          </a:p>
        </p:txBody>
      </p:sp>
    </p:spTree>
    <p:extLst>
      <p:ext uri="{BB962C8B-B14F-4D97-AF65-F5344CB8AC3E}">
        <p14:creationId xmlns:p14="http://schemas.microsoft.com/office/powerpoint/2010/main" val="3021972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429000"/>
            <a:ext cx="7772400" cy="977900"/>
          </a:xfrm>
        </p:spPr>
        <p:txBody>
          <a:bodyPr>
            <a:normAutofit/>
          </a:bodyPr>
          <a:lstStyle/>
          <a:p>
            <a:r>
              <a:rPr lang="en-GB" sz="4400" b="1" dirty="0">
                <a:solidFill>
                  <a:schemeClr val="tx1"/>
                </a:solidFill>
              </a:rPr>
              <a:t>The nominee Claim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19</a:t>
            </a:fld>
            <a:endParaRPr lang="en-GB" altLang="en-US"/>
          </a:p>
        </p:txBody>
      </p:sp>
    </p:spTree>
    <p:extLst>
      <p:ext uri="{BB962C8B-B14F-4D97-AF65-F5344CB8AC3E}">
        <p14:creationId xmlns:p14="http://schemas.microsoft.com/office/powerpoint/2010/main" val="22294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19256" cy="936104"/>
          </a:xfrm>
        </p:spPr>
        <p:txBody>
          <a:bodyPr/>
          <a:lstStyle/>
          <a:p>
            <a:pPr algn="l"/>
            <a:r>
              <a:rPr lang="en-GB" b="1" dirty="0"/>
              <a:t>Purpose of workshop</a:t>
            </a:r>
          </a:p>
        </p:txBody>
      </p:sp>
      <p:sp>
        <p:nvSpPr>
          <p:cNvPr id="3" name="Content Placeholder 2"/>
          <p:cNvSpPr>
            <a:spLocks noGrp="1"/>
          </p:cNvSpPr>
          <p:nvPr>
            <p:ph idx="1"/>
          </p:nvPr>
        </p:nvSpPr>
        <p:spPr/>
        <p:txBody>
          <a:bodyPr>
            <a:normAutofit lnSpcReduction="10000"/>
          </a:bodyPr>
          <a:lstStyle/>
          <a:p>
            <a:pPr marL="0" indent="0">
              <a:buNone/>
            </a:pPr>
            <a:r>
              <a:rPr lang="en-GB" dirty="0"/>
              <a:t>A series of regional and online support workshops in January and February 2019:</a:t>
            </a:r>
          </a:p>
          <a:p>
            <a:r>
              <a:rPr lang="en-GB" dirty="0"/>
              <a:t>Workshops facilitated by members of the Association of National Teaching Fellows (ANTF);</a:t>
            </a:r>
          </a:p>
          <a:p>
            <a:r>
              <a:rPr lang="en-GB" dirty="0"/>
              <a:t>Aim is to provide additional advice and guidance for potential nominees and those supporting nominees based on the knowledge and experience of the ANTF members – i.e. NTFS winners, experienced reviewers, nominee mentors, long-standing champions of the NTF scheme;</a:t>
            </a:r>
          </a:p>
          <a:p>
            <a:r>
              <a:rPr lang="en-GB" dirty="0"/>
              <a:t>Opportunity for delegates to further examine the award criteria and to consider how the impact of nominees’ practice might best be evidenced within the nomination.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48680"/>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ADA835F-3096-40FD-823B-257157ADDB1E}" type="slidenum">
              <a:rPr lang="en-GB" smtClean="0"/>
              <a:t>2</a:t>
            </a:fld>
            <a:endParaRPr lang="en-GB"/>
          </a:p>
        </p:txBody>
      </p:sp>
    </p:spTree>
    <p:extLst>
      <p:ext uri="{BB962C8B-B14F-4D97-AF65-F5344CB8AC3E}">
        <p14:creationId xmlns:p14="http://schemas.microsoft.com/office/powerpoint/2010/main" val="2300211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41" y="397231"/>
            <a:ext cx="8352928" cy="720080"/>
          </a:xfrm>
          <a:noFill/>
          <a:ln w="9525">
            <a:noFill/>
            <a:miter lim="800000"/>
            <a:headEnd/>
            <a:tailEnd/>
          </a:ln>
        </p:spPr>
        <p:txBody>
          <a:bodyPr vert="horz" wrap="square" lIns="91440" tIns="45720" rIns="91440" bIns="45720" numCol="1" anchor="b" anchorCtr="0" compatLnSpc="1">
            <a:prstTxWarp prst="textNoShape">
              <a:avLst/>
            </a:prstTxWarp>
          </a:bodyPr>
          <a:lstStyle/>
          <a:p>
            <a:pPr algn="l"/>
            <a:r>
              <a:rPr lang="en-GB" sz="3200" b="1" dirty="0"/>
              <a:t>The ‘Claim’ for National Teaching Fellowship: </a:t>
            </a:r>
          </a:p>
        </p:txBody>
      </p:sp>
      <p:sp>
        <p:nvSpPr>
          <p:cNvPr id="4" name="Content Placeholder 3"/>
          <p:cNvSpPr>
            <a:spLocks noGrp="1"/>
          </p:cNvSpPr>
          <p:nvPr>
            <p:ph idx="1"/>
          </p:nvPr>
        </p:nvSpPr>
        <p:spPr>
          <a:xfrm>
            <a:off x="323528" y="1340768"/>
            <a:ext cx="8229600" cy="4353347"/>
          </a:xfrm>
        </p:spPr>
        <p:txBody>
          <a:bodyPr>
            <a:normAutofit lnSpcReduction="10000"/>
          </a:bodyPr>
          <a:lstStyle/>
          <a:p>
            <a:r>
              <a:rPr lang="en-GB" dirty="0"/>
              <a:t>Nominees, you will present evidence in a personal ‘Claim’ for the award of NTF against the three NTFS award criteria;</a:t>
            </a:r>
          </a:p>
          <a:p>
            <a:r>
              <a:rPr lang="en-GB" dirty="0"/>
              <a:t>Three parts to the nominee ‘Claim’:</a:t>
            </a:r>
          </a:p>
          <a:p>
            <a:pPr lvl="1"/>
            <a:r>
              <a:rPr lang="en-GB" sz="2200" dirty="0"/>
              <a:t>Section A: Context Statement (max 300 words) </a:t>
            </a:r>
            <a:r>
              <a:rPr lang="en-GB" sz="2200" dirty="0">
                <a:solidFill>
                  <a:srgbClr val="00B050"/>
                </a:solidFill>
              </a:rPr>
              <a:t>– </a:t>
            </a:r>
            <a:r>
              <a:rPr lang="en-GB" sz="2200" dirty="0">
                <a:solidFill>
                  <a:srgbClr val="FF0000"/>
                </a:solidFill>
              </a:rPr>
              <a:t>new for 2019</a:t>
            </a:r>
          </a:p>
          <a:p>
            <a:pPr lvl="1"/>
            <a:r>
              <a:rPr lang="en-GB" sz="2200" dirty="0"/>
              <a:t>Section B: Claim against the three NTFS award criteria (max 1500 words per criterion)</a:t>
            </a:r>
          </a:p>
          <a:p>
            <a:pPr lvl="1"/>
            <a:r>
              <a:rPr lang="en-GB" sz="2200" dirty="0"/>
              <a:t>Section C: Reference List </a:t>
            </a:r>
            <a:r>
              <a:rPr lang="en-GB" sz="2200" dirty="0">
                <a:solidFill>
                  <a:srgbClr val="FF0000"/>
                </a:solidFill>
              </a:rPr>
              <a:t>(excluded from word count in 2019)</a:t>
            </a:r>
          </a:p>
          <a:p>
            <a:endParaRPr lang="en-GB" sz="1800" b="1" dirty="0"/>
          </a:p>
          <a:p>
            <a:r>
              <a:rPr lang="en-GB" b="1" dirty="0"/>
              <a:t>Only Section B of the Claim is scored </a:t>
            </a:r>
            <a:r>
              <a:rPr lang="en-GB" dirty="0"/>
              <a:t>by reviewers – each of the NTFS award criteria (1-3) is scored separately;</a:t>
            </a:r>
          </a:p>
          <a:p>
            <a:r>
              <a:rPr lang="en-GB" dirty="0"/>
              <a:t>The Claim must be written by the nominee.</a:t>
            </a:r>
          </a:p>
          <a:p>
            <a:pPr marL="0" indent="0">
              <a:buNone/>
            </a:pPr>
            <a:endParaRPr lang="en-GB" dirty="0"/>
          </a:p>
          <a:p>
            <a:endParaRPr lang="en-GB" dirty="0"/>
          </a:p>
        </p:txBody>
      </p:sp>
      <p:sp>
        <p:nvSpPr>
          <p:cNvPr id="5" name="Slide Number Placeholder 4"/>
          <p:cNvSpPr>
            <a:spLocks noGrp="1"/>
          </p:cNvSpPr>
          <p:nvPr>
            <p:ph type="sldNum" sz="quarter" idx="12"/>
          </p:nvPr>
        </p:nvSpPr>
        <p:spPr/>
        <p:txBody>
          <a:bodyPr/>
          <a:lstStyle/>
          <a:p>
            <a:fld id="{0ADA835F-3096-40FD-823B-257157ADDB1E}" type="slidenum">
              <a:rPr lang="en-GB" smtClean="0"/>
              <a:t>20</a:t>
            </a:fld>
            <a:endParaRPr lang="en-GB"/>
          </a:p>
        </p:txBody>
      </p:sp>
    </p:spTree>
    <p:extLst>
      <p:ext uri="{BB962C8B-B14F-4D97-AF65-F5344CB8AC3E}">
        <p14:creationId xmlns:p14="http://schemas.microsoft.com/office/powerpoint/2010/main" val="249339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GB" altLang="en-US"/>
              <a:t>Slide # </a:t>
            </a:r>
            <a:fld id="{06E12D05-EE66-460B-B554-076EDD886C5B}" type="slidenum">
              <a:rPr lang="en-GB" altLang="en-US" smtClean="0"/>
              <a:pPr>
                <a:defRPr/>
              </a:pPr>
              <a:t>21</a:t>
            </a:fld>
            <a:endParaRPr lang="en-GB" altLang="en-US"/>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65" b="1"/>
          <a:stretch/>
        </p:blipFill>
        <p:spPr bwMode="auto">
          <a:xfrm>
            <a:off x="4541465" y="815009"/>
            <a:ext cx="3990975" cy="541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725970"/>
            <a:ext cx="4217937" cy="830997"/>
          </a:xfrm>
          <a:prstGeom prst="rect">
            <a:avLst/>
          </a:prstGeom>
          <a:noFill/>
        </p:spPr>
        <p:txBody>
          <a:bodyPr wrap="square" rtlCol="0">
            <a:spAutoFit/>
          </a:bodyPr>
          <a:lstStyle/>
          <a:p>
            <a:pPr algn="l"/>
            <a:r>
              <a:rPr lang="en-GB" sz="2400" dirty="0"/>
              <a:t>Use the Claim pro-forma</a:t>
            </a:r>
          </a:p>
          <a:p>
            <a:pPr algn="l"/>
            <a:r>
              <a:rPr lang="en-GB" sz="2400" dirty="0"/>
              <a:t>available in Advance HE VLE</a:t>
            </a:r>
          </a:p>
        </p:txBody>
      </p:sp>
    </p:spTree>
    <p:extLst>
      <p:ext uri="{BB962C8B-B14F-4D97-AF65-F5344CB8AC3E}">
        <p14:creationId xmlns:p14="http://schemas.microsoft.com/office/powerpoint/2010/main" val="1963191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429000"/>
            <a:ext cx="7772400" cy="977900"/>
          </a:xfrm>
        </p:spPr>
        <p:txBody>
          <a:bodyPr>
            <a:normAutofit fontScale="85000" lnSpcReduction="10000"/>
          </a:bodyPr>
          <a:lstStyle/>
          <a:p>
            <a:r>
              <a:rPr lang="en-GB" sz="4400" b="1" dirty="0">
                <a:solidFill>
                  <a:schemeClr val="tx1"/>
                </a:solidFill>
              </a:rPr>
              <a:t>Claim Section A: Context Statement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22</a:t>
            </a:fld>
            <a:endParaRPr lang="en-GB" altLang="en-US"/>
          </a:p>
        </p:txBody>
      </p:sp>
    </p:spTree>
    <p:extLst>
      <p:ext uri="{BB962C8B-B14F-4D97-AF65-F5344CB8AC3E}">
        <p14:creationId xmlns:p14="http://schemas.microsoft.com/office/powerpoint/2010/main" val="3248241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7632848" cy="648072"/>
          </a:xfr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GB" b="1" dirty="0"/>
              <a:t>Section A: Context Statement (new in 2019)</a:t>
            </a:r>
            <a:endParaRPr lang="en-GB" sz="3200" b="1" dirty="0"/>
          </a:p>
        </p:txBody>
      </p:sp>
      <p:sp>
        <p:nvSpPr>
          <p:cNvPr id="3" name="Content Placeholder 2"/>
          <p:cNvSpPr>
            <a:spLocks noGrp="1"/>
          </p:cNvSpPr>
          <p:nvPr>
            <p:ph idx="1"/>
          </p:nvPr>
        </p:nvSpPr>
        <p:spPr>
          <a:xfrm>
            <a:off x="395536" y="1484784"/>
            <a:ext cx="8291264" cy="4896544"/>
          </a:xfrm>
        </p:spPr>
        <p:txBody>
          <a:bodyPr>
            <a:normAutofit lnSpcReduction="10000"/>
          </a:bodyPr>
          <a:lstStyle/>
          <a:p>
            <a:r>
              <a:rPr lang="en-GB" dirty="0"/>
              <a:t>The (new for 2019) Context Statement (max 300 words) enables reviewers to orientate themselves to the context of the nominee’s practice </a:t>
            </a:r>
            <a:r>
              <a:rPr lang="en-GB" b="1" dirty="0"/>
              <a:t>outside of the scoring section of the Claim</a:t>
            </a:r>
            <a:r>
              <a:rPr lang="en-GB" dirty="0"/>
              <a:t>;</a:t>
            </a:r>
          </a:p>
          <a:p>
            <a:r>
              <a:rPr lang="en-GB" dirty="0"/>
              <a:t>Excellence in teaching and learning support will be situated within specific academic, professional and institutional contexts. Hence the nature of the institutional context and each individual nominee’s opportunity to contribute will be taken into account;</a:t>
            </a:r>
          </a:p>
          <a:p>
            <a:r>
              <a:rPr lang="en-GB" dirty="0"/>
              <a:t>The scheme recognises impact and engagement beyond a nominee’s immediate academic or professional role. A nominee may, for example, have made a significant contribution to learning and teaching in an area that falls outside his/her substantive role.</a:t>
            </a:r>
          </a:p>
          <a:p>
            <a:endParaRPr lang="en-GB" dirty="0"/>
          </a:p>
          <a:p>
            <a:pPr marL="0" indent="0">
              <a:buNone/>
            </a:pPr>
            <a:endParaRPr lang="en-GB" sz="3200" b="1" dirty="0"/>
          </a:p>
        </p:txBody>
      </p:sp>
      <p:sp>
        <p:nvSpPr>
          <p:cNvPr id="4" name="Slide Number Placeholder 3"/>
          <p:cNvSpPr>
            <a:spLocks noGrp="1"/>
          </p:cNvSpPr>
          <p:nvPr>
            <p:ph type="sldNum" sz="quarter" idx="12"/>
          </p:nvPr>
        </p:nvSpPr>
        <p:spPr/>
        <p:txBody>
          <a:bodyPr/>
          <a:lstStyle/>
          <a:p>
            <a:fld id="{0ADA835F-3096-40FD-823B-257157ADDB1E}" type="slidenum">
              <a:rPr lang="en-GB" smtClean="0"/>
              <a:t>23</a:t>
            </a:fld>
            <a:endParaRPr lang="en-GB"/>
          </a:p>
        </p:txBody>
      </p:sp>
    </p:spTree>
    <p:extLst>
      <p:ext uri="{BB962C8B-B14F-4D97-AF65-F5344CB8AC3E}">
        <p14:creationId xmlns:p14="http://schemas.microsoft.com/office/powerpoint/2010/main" val="335838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6707088" cy="936104"/>
          </a:xfrm>
        </p:spPr>
        <p:txBody>
          <a:bodyPr>
            <a:normAutofit/>
          </a:bodyPr>
          <a:lstStyle/>
          <a:p>
            <a:pPr algn="l"/>
            <a:r>
              <a:rPr lang="en-GB" sz="2900" b="1" dirty="0"/>
              <a:t>Writing the Context Statement</a:t>
            </a:r>
          </a:p>
        </p:txBody>
      </p:sp>
      <p:sp>
        <p:nvSpPr>
          <p:cNvPr id="3" name="Content Placeholder 2"/>
          <p:cNvSpPr>
            <a:spLocks noGrp="1"/>
          </p:cNvSpPr>
          <p:nvPr>
            <p:ph idx="1"/>
          </p:nvPr>
        </p:nvSpPr>
        <p:spPr>
          <a:xfrm>
            <a:off x="457200" y="1484784"/>
            <a:ext cx="8229600" cy="4641379"/>
          </a:xfrm>
        </p:spPr>
        <p:txBody>
          <a:bodyPr>
            <a:normAutofit lnSpcReduction="10000"/>
          </a:bodyPr>
          <a:lstStyle/>
          <a:p>
            <a:r>
              <a:rPr lang="en-GB" dirty="0">
                <a:solidFill>
                  <a:srgbClr val="FF0000"/>
                </a:solidFill>
              </a:rPr>
              <a:t>Do </a:t>
            </a:r>
            <a:r>
              <a:rPr lang="en-GB" dirty="0"/>
              <a:t>use this section to articulate the explain the context of your institution and your professional role(s) and responsibility within it;</a:t>
            </a:r>
          </a:p>
          <a:p>
            <a:r>
              <a:rPr lang="en-GB" dirty="0">
                <a:solidFill>
                  <a:srgbClr val="FF0000"/>
                </a:solidFill>
              </a:rPr>
              <a:t>Do </a:t>
            </a:r>
            <a:r>
              <a:rPr lang="en-GB" dirty="0"/>
              <a:t>make clear the nature of your teaching and learning practice (e.g. types of learners, discipline/specialist area, outline of scope and scale of your practice);</a:t>
            </a:r>
          </a:p>
          <a:p>
            <a:r>
              <a:rPr lang="en-GB" dirty="0">
                <a:solidFill>
                  <a:srgbClr val="FF0000"/>
                </a:solidFill>
              </a:rPr>
              <a:t>Do</a:t>
            </a:r>
            <a:r>
              <a:rPr lang="en-GB" dirty="0"/>
              <a:t> include information about work in a previous institution/ work external to your institution if /where you are going to use evidence from this work within your Claim;</a:t>
            </a:r>
          </a:p>
          <a:p>
            <a:r>
              <a:rPr lang="en-GB" dirty="0">
                <a:solidFill>
                  <a:srgbClr val="FF0000"/>
                </a:solidFill>
              </a:rPr>
              <a:t>Do not </a:t>
            </a:r>
            <a:r>
              <a:rPr lang="en-GB" dirty="0"/>
              <a:t>include information that might constitute useful evidence against the award criteria (Section B) as the Context Statement is not scored.</a:t>
            </a:r>
          </a:p>
          <a:p>
            <a:endParaRPr lang="en-GB" dirty="0"/>
          </a:p>
          <a:p>
            <a:endParaRPr lang="en-GB" dirty="0"/>
          </a:p>
        </p:txBody>
      </p:sp>
      <p:sp>
        <p:nvSpPr>
          <p:cNvPr id="4" name="Slide Number Placeholder 3"/>
          <p:cNvSpPr>
            <a:spLocks noGrp="1"/>
          </p:cNvSpPr>
          <p:nvPr>
            <p:ph type="sldNum" sz="quarter" idx="12"/>
          </p:nvPr>
        </p:nvSpPr>
        <p:spPr/>
        <p:txBody>
          <a:bodyPr/>
          <a:lstStyle/>
          <a:p>
            <a:fld id="{0ADA835F-3096-40FD-823B-257157ADDB1E}" type="slidenum">
              <a:rPr lang="en-GB" smtClean="0"/>
              <a:t>24</a:t>
            </a:fld>
            <a:endParaRPr lang="en-GB"/>
          </a:p>
        </p:txBody>
      </p:sp>
    </p:spTree>
    <p:extLst>
      <p:ext uri="{BB962C8B-B14F-4D97-AF65-F5344CB8AC3E}">
        <p14:creationId xmlns:p14="http://schemas.microsoft.com/office/powerpoint/2010/main" val="278844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10000"/>
          </a:bodyPr>
          <a:lstStyle/>
          <a:p>
            <a:r>
              <a:rPr lang="en-GB" sz="4400" b="1" dirty="0">
                <a:solidFill>
                  <a:schemeClr val="tx1"/>
                </a:solidFill>
              </a:rPr>
              <a:t>Claim Section B: Nominee claim against the three NTFS award criteria</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25</a:t>
            </a:fld>
            <a:endParaRPr lang="en-GB" altLang="en-US"/>
          </a:p>
        </p:txBody>
      </p:sp>
    </p:spTree>
    <p:extLst>
      <p:ext uri="{BB962C8B-B14F-4D97-AF65-F5344CB8AC3E}">
        <p14:creationId xmlns:p14="http://schemas.microsoft.com/office/powerpoint/2010/main" val="990666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543800" cy="792088"/>
          </a:xfr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GB" sz="2900" b="1" dirty="0"/>
              <a:t>The three NTFS award criteria</a:t>
            </a:r>
          </a:p>
        </p:txBody>
      </p:sp>
      <p:sp>
        <p:nvSpPr>
          <p:cNvPr id="3" name="Content Placeholder 2"/>
          <p:cNvSpPr>
            <a:spLocks noGrp="1"/>
          </p:cNvSpPr>
          <p:nvPr>
            <p:ph idx="1"/>
          </p:nvPr>
        </p:nvSpPr>
        <p:spPr>
          <a:xfrm>
            <a:off x="467544" y="1484784"/>
            <a:ext cx="8352928" cy="4717579"/>
          </a:xfrm>
        </p:spPr>
        <p:txBody>
          <a:bodyPr>
            <a:normAutofit fontScale="92500" lnSpcReduction="10000"/>
          </a:bodyPr>
          <a:lstStyle/>
          <a:p>
            <a:pPr marL="0" indent="0">
              <a:buNone/>
            </a:pPr>
            <a:r>
              <a:rPr lang="en-GB" sz="2600" dirty="0">
                <a:solidFill>
                  <a:srgbClr val="FF0000"/>
                </a:solidFill>
              </a:rPr>
              <a:t>Criterion 1: Individual excellence: </a:t>
            </a:r>
          </a:p>
          <a:p>
            <a:pPr marL="0" indent="0">
              <a:buNone/>
            </a:pPr>
            <a:r>
              <a:rPr lang="en-GB" sz="2200" dirty="0"/>
              <a:t>Evidence of enhancing and transforming student outcomes and/or the teaching profession: </a:t>
            </a:r>
            <a:r>
              <a:rPr lang="en-GB" sz="2200" dirty="0">
                <a:solidFill>
                  <a:srgbClr val="FF0000"/>
                </a:solidFill>
              </a:rPr>
              <a:t>demonstrating impact </a:t>
            </a:r>
            <a:r>
              <a:rPr lang="en-GB" sz="2200" dirty="0"/>
              <a:t>commensurate with the individual’s context and the opportunities afforded by it.</a:t>
            </a:r>
          </a:p>
          <a:p>
            <a:pPr marL="0" indent="0">
              <a:buNone/>
            </a:pPr>
            <a:endParaRPr lang="en-GB" sz="2000" b="1" dirty="0"/>
          </a:p>
          <a:p>
            <a:pPr marL="0" indent="0">
              <a:buNone/>
            </a:pPr>
            <a:r>
              <a:rPr lang="en-GB" sz="2600" dirty="0">
                <a:solidFill>
                  <a:srgbClr val="FF0000"/>
                </a:solidFill>
              </a:rPr>
              <a:t>Criterion 2: Raising the profile of excellence:</a:t>
            </a:r>
          </a:p>
          <a:p>
            <a:pPr marL="0" indent="0">
              <a:buNone/>
            </a:pPr>
            <a:r>
              <a:rPr lang="en-GB" sz="2200" dirty="0"/>
              <a:t>Evidence of supporting colleagues and influencing support for student learning and/or the teaching profession; </a:t>
            </a:r>
            <a:r>
              <a:rPr lang="en-GB" sz="2200" dirty="0">
                <a:solidFill>
                  <a:srgbClr val="FF0000"/>
                </a:solidFill>
              </a:rPr>
              <a:t>demonstrating impact </a:t>
            </a:r>
            <a:r>
              <a:rPr lang="en-GB" sz="2200" dirty="0"/>
              <a:t>and engagement beyond the nominee’s immediate academic or professional role.</a:t>
            </a:r>
          </a:p>
          <a:p>
            <a:pPr marL="0" indent="0">
              <a:buNone/>
            </a:pPr>
            <a:endParaRPr lang="en-GB" sz="2000" b="1" dirty="0"/>
          </a:p>
          <a:p>
            <a:pPr marL="0" indent="0">
              <a:buNone/>
            </a:pPr>
            <a:r>
              <a:rPr lang="en-GB" sz="2600" dirty="0">
                <a:solidFill>
                  <a:srgbClr val="FF0000"/>
                </a:solidFill>
              </a:rPr>
              <a:t>Criterion 3: Developing excellence:</a:t>
            </a:r>
          </a:p>
          <a:p>
            <a:pPr marL="0" indent="0">
              <a:buNone/>
            </a:pPr>
            <a:r>
              <a:rPr lang="en-GB" dirty="0"/>
              <a:t>Show the nominee’s commitment to and </a:t>
            </a:r>
            <a:r>
              <a:rPr lang="en-GB" dirty="0">
                <a:solidFill>
                  <a:srgbClr val="FF0000"/>
                </a:solidFill>
              </a:rPr>
              <a:t>impact of </a:t>
            </a:r>
            <a:r>
              <a:rPr lang="en-GB" dirty="0"/>
              <a:t>ongoing professional development with regard to teaching and learning and/or learning support.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6064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ADA835F-3096-40FD-823B-257157ADDB1E}" type="slidenum">
              <a:rPr lang="en-GB" smtClean="0"/>
              <a:t>26</a:t>
            </a:fld>
            <a:endParaRPr lang="en-GB"/>
          </a:p>
        </p:txBody>
      </p:sp>
    </p:spTree>
    <p:extLst>
      <p:ext uri="{BB962C8B-B14F-4D97-AF65-F5344CB8AC3E}">
        <p14:creationId xmlns:p14="http://schemas.microsoft.com/office/powerpoint/2010/main" val="1915469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125171" cy="720080"/>
          </a:xfr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GB" sz="2900" b="1" dirty="0"/>
              <a:t>Making a ‘Claim’ in Section B</a:t>
            </a:r>
          </a:p>
        </p:txBody>
      </p:sp>
      <p:sp>
        <p:nvSpPr>
          <p:cNvPr id="3" name="Content Placeholder 2"/>
          <p:cNvSpPr>
            <a:spLocks noGrp="1"/>
          </p:cNvSpPr>
          <p:nvPr>
            <p:ph idx="1"/>
          </p:nvPr>
        </p:nvSpPr>
        <p:spPr>
          <a:xfrm>
            <a:off x="611560" y="1117311"/>
            <a:ext cx="8352928" cy="5085051"/>
          </a:xfrm>
        </p:spPr>
        <p:txBody>
          <a:bodyPr>
            <a:noAutofit/>
          </a:bodyPr>
          <a:lstStyle/>
          <a:p>
            <a:r>
              <a:rPr lang="en-GB" dirty="0"/>
              <a:t>You need to include evidence of the reach, value and impact of your practice against the three NTFS award criteria in turn within Section B;</a:t>
            </a:r>
          </a:p>
          <a:p>
            <a:r>
              <a:rPr lang="en-GB" dirty="0"/>
              <a:t>You should demonstrate impact on student outcomes and/or the teaching profession over a sustained period; </a:t>
            </a:r>
          </a:p>
          <a:p>
            <a:r>
              <a:rPr lang="en-GB" dirty="0"/>
              <a:t>Possible sources of appropriate evidence (not restricted to):</a:t>
            </a:r>
          </a:p>
          <a:p>
            <a:pPr lvl="1"/>
            <a:r>
              <a:rPr lang="en-GB" dirty="0"/>
              <a:t>student feedback and evaluations;</a:t>
            </a:r>
          </a:p>
          <a:p>
            <a:pPr lvl="1"/>
            <a:r>
              <a:rPr lang="en-GB" dirty="0"/>
              <a:t>feedback from peer observations;</a:t>
            </a:r>
          </a:p>
          <a:p>
            <a:pPr lvl="1"/>
            <a:r>
              <a:rPr lang="en-GB" dirty="0"/>
              <a:t>feedback from other national engagements;</a:t>
            </a:r>
          </a:p>
          <a:p>
            <a:pPr lvl="1"/>
            <a:r>
              <a:rPr lang="en-GB" dirty="0"/>
              <a:t>student support materials;</a:t>
            </a:r>
          </a:p>
          <a:p>
            <a:pPr lvl="1"/>
            <a:r>
              <a:rPr lang="en-GB" dirty="0"/>
              <a:t>work with other partner institutions and organisations;</a:t>
            </a:r>
          </a:p>
          <a:p>
            <a:pPr lvl="1"/>
            <a:r>
              <a:rPr lang="en-GB" dirty="0"/>
              <a:t>quantitative data to indicate the scale, reach and impact of the your work.</a:t>
            </a:r>
          </a:p>
        </p:txBody>
      </p:sp>
      <p:sp>
        <p:nvSpPr>
          <p:cNvPr id="4" name="Slide Number Placeholder 3"/>
          <p:cNvSpPr>
            <a:spLocks noGrp="1"/>
          </p:cNvSpPr>
          <p:nvPr>
            <p:ph type="sldNum" sz="quarter" idx="12"/>
          </p:nvPr>
        </p:nvSpPr>
        <p:spPr/>
        <p:txBody>
          <a:bodyPr/>
          <a:lstStyle/>
          <a:p>
            <a:fld id="{0ADA835F-3096-40FD-823B-257157ADDB1E}" type="slidenum">
              <a:rPr lang="en-GB" smtClean="0"/>
              <a:t>27</a:t>
            </a:fld>
            <a:endParaRPr lang="en-GB"/>
          </a:p>
        </p:txBody>
      </p:sp>
    </p:spTree>
    <p:extLst>
      <p:ext uri="{BB962C8B-B14F-4D97-AF65-F5344CB8AC3E}">
        <p14:creationId xmlns:p14="http://schemas.microsoft.com/office/powerpoint/2010/main" val="1155335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6480720" cy="936104"/>
          </a:xfrm>
        </p:spPr>
        <p:txBody>
          <a:bodyPr/>
          <a:lstStyle/>
          <a:p>
            <a:pPr algn="l"/>
            <a:r>
              <a:rPr lang="en-GB" b="1" dirty="0"/>
              <a:t>Different styles/types of evidence</a:t>
            </a:r>
          </a:p>
        </p:txBody>
      </p:sp>
      <p:sp>
        <p:nvSpPr>
          <p:cNvPr id="3" name="Content Placeholder 2"/>
          <p:cNvSpPr>
            <a:spLocks noGrp="1"/>
          </p:cNvSpPr>
          <p:nvPr>
            <p:ph idx="1"/>
          </p:nvPr>
        </p:nvSpPr>
        <p:spPr/>
        <p:txBody>
          <a:bodyPr>
            <a:normAutofit lnSpcReduction="10000"/>
          </a:bodyPr>
          <a:lstStyle/>
          <a:p>
            <a:r>
              <a:rPr lang="en-GB" dirty="0"/>
              <a:t>Individuals from various academic disciplines inevitably demonstrate different communication and analytical styles and this will be accounted for in the assessment process. As such there is no ‘style’ that is expected in applications and examples will be assessed and marked for their contribution to the criteria as a whole;</a:t>
            </a:r>
          </a:p>
          <a:p>
            <a:r>
              <a:rPr lang="en-GB" dirty="0"/>
              <a:t>The decision of what constitutes appropriate evidence rests with the nominating institution and the individual nominee but nominees are encouraged to ensure that the student voice is explicit in their nomination; </a:t>
            </a:r>
          </a:p>
          <a:p>
            <a:r>
              <a:rPr lang="en-GB" dirty="0"/>
              <a:t>Nominees should demonstrate that they are applying the principles of equality, diversity and inclusion to their practice.</a:t>
            </a:r>
          </a:p>
          <a:p>
            <a:endParaRPr lang="en-GB" dirty="0"/>
          </a:p>
          <a:p>
            <a:endParaRPr lang="en-GB" dirty="0"/>
          </a:p>
        </p:txBody>
      </p:sp>
      <p:sp>
        <p:nvSpPr>
          <p:cNvPr id="4" name="Slide Number Placeholder 3"/>
          <p:cNvSpPr>
            <a:spLocks noGrp="1"/>
          </p:cNvSpPr>
          <p:nvPr>
            <p:ph type="sldNum" sz="quarter" idx="12"/>
          </p:nvPr>
        </p:nvSpPr>
        <p:spPr/>
        <p:txBody>
          <a:bodyPr/>
          <a:lstStyle/>
          <a:p>
            <a:fld id="{0ADA835F-3096-40FD-823B-257157ADDB1E}" type="slidenum">
              <a:rPr lang="en-GB" smtClean="0"/>
              <a:t>28</a:t>
            </a:fld>
            <a:endParaRPr lang="en-GB"/>
          </a:p>
        </p:txBody>
      </p:sp>
    </p:spTree>
    <p:extLst>
      <p:ext uri="{BB962C8B-B14F-4D97-AF65-F5344CB8AC3E}">
        <p14:creationId xmlns:p14="http://schemas.microsoft.com/office/powerpoint/2010/main" val="3499594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8833"/>
            <a:ext cx="8424936" cy="1375991"/>
          </a:xfrm>
        </p:spPr>
        <p:txBody>
          <a:bodyPr>
            <a:noAutofit/>
          </a:bodyPr>
          <a:lstStyle/>
          <a:p>
            <a:pPr algn="l"/>
            <a:r>
              <a:rPr lang="en-GB" sz="1800" b="1" dirty="0"/>
              <a:t/>
            </a:r>
            <a:br>
              <a:rPr lang="en-GB" sz="1800" b="1" dirty="0"/>
            </a:br>
            <a:r>
              <a:rPr lang="en-GB" sz="2000" b="1" dirty="0"/>
              <a:t>Criterion 1: Individual excellence: </a:t>
            </a:r>
            <a:br>
              <a:rPr lang="en-GB" sz="2000" b="1" dirty="0"/>
            </a:br>
            <a:r>
              <a:rPr lang="en-GB" sz="2000" b="1" dirty="0"/>
              <a:t>Evidence of enhancing and transforming student outcomes and/or the teaching profession; demonstrating impact commensurate with the individual’s context and the opportunities afforded by it.</a:t>
            </a:r>
          </a:p>
        </p:txBody>
      </p:sp>
      <p:sp>
        <p:nvSpPr>
          <p:cNvPr id="3" name="Content Placeholder 2"/>
          <p:cNvSpPr>
            <a:spLocks noGrp="1"/>
          </p:cNvSpPr>
          <p:nvPr>
            <p:ph idx="1"/>
          </p:nvPr>
        </p:nvSpPr>
        <p:spPr>
          <a:xfrm>
            <a:off x="323528" y="1988840"/>
            <a:ext cx="8496944" cy="4320480"/>
          </a:xfrm>
        </p:spPr>
        <p:txBody>
          <a:bodyPr>
            <a:noAutofit/>
          </a:bodyPr>
          <a:lstStyle/>
          <a:p>
            <a:pPr marL="0" indent="0">
              <a:buNone/>
            </a:pPr>
            <a:r>
              <a:rPr lang="en-GB" sz="2100" b="1" dirty="0"/>
              <a:t>This may, for example, be demonstrated by providing evidence of the impact of: </a:t>
            </a:r>
          </a:p>
          <a:p>
            <a:r>
              <a:rPr lang="en-GB" sz="2100" b="1" dirty="0"/>
              <a:t>stimulating students’ curiosity and interest in ways which inspire a commitment to learning; </a:t>
            </a:r>
          </a:p>
          <a:p>
            <a:r>
              <a:rPr lang="en-GB" sz="2100" b="1" dirty="0"/>
              <a:t>organising and presenting high quality resources in accessible, coherent and imaginative ways which in turn clearly enhance students’ learning; </a:t>
            </a:r>
          </a:p>
          <a:p>
            <a:r>
              <a:rPr lang="en-GB" sz="2100" b="1" dirty="0"/>
              <a:t>recognising and actively supporting the full diversity of student learning requirements; </a:t>
            </a:r>
          </a:p>
          <a:p>
            <a:r>
              <a:rPr lang="en-GB" sz="2100" b="1" dirty="0"/>
              <a:t>drawing upon the outcomes of relevant research, scholarship and professional practice in ways which add value to teaching and students’ learning; </a:t>
            </a:r>
          </a:p>
          <a:p>
            <a:r>
              <a:rPr lang="en-GB" sz="2100" b="1" dirty="0"/>
              <a:t>engaging with and contributing to the established literature or to the nominee’s own evidence base for teaching and learning.</a:t>
            </a:r>
            <a:r>
              <a:rPr lang="en-GB" sz="2100" dirty="0">
                <a:solidFill>
                  <a:srgbClr val="00B050"/>
                </a:solidFill>
              </a:rPr>
              <a:t> </a:t>
            </a:r>
          </a:p>
        </p:txBody>
      </p:sp>
      <p:sp>
        <p:nvSpPr>
          <p:cNvPr id="4" name="Slide Number Placeholder 3"/>
          <p:cNvSpPr>
            <a:spLocks noGrp="1"/>
          </p:cNvSpPr>
          <p:nvPr>
            <p:ph type="sldNum" sz="quarter" idx="12"/>
          </p:nvPr>
        </p:nvSpPr>
        <p:spPr/>
        <p:txBody>
          <a:bodyPr/>
          <a:lstStyle/>
          <a:p>
            <a:fld id="{0ADA835F-3096-40FD-823B-257157ADDB1E}" type="slidenum">
              <a:rPr lang="en-GB" smtClean="0"/>
              <a:t>29</a:t>
            </a:fld>
            <a:endParaRPr lang="en-GB"/>
          </a:p>
        </p:txBody>
      </p:sp>
    </p:spTree>
    <p:extLst>
      <p:ext uri="{BB962C8B-B14F-4D97-AF65-F5344CB8AC3E}">
        <p14:creationId xmlns:p14="http://schemas.microsoft.com/office/powerpoint/2010/main" val="297325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sz="4400" b="1" dirty="0">
                <a:solidFill>
                  <a:schemeClr val="tx1"/>
                </a:solidFill>
              </a:rPr>
              <a:t>Background to the National Teaching Fellowship Scheme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3</a:t>
            </a:fld>
            <a:endParaRPr lang="en-GB" altLang="en-US"/>
          </a:p>
        </p:txBody>
      </p:sp>
    </p:spTree>
    <p:extLst>
      <p:ext uri="{BB962C8B-B14F-4D97-AF65-F5344CB8AC3E}">
        <p14:creationId xmlns:p14="http://schemas.microsoft.com/office/powerpoint/2010/main" val="2710166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136904" cy="1296144"/>
          </a:xfrm>
        </p:spPr>
        <p:txBody>
          <a:bodyPr>
            <a:noAutofit/>
          </a:bodyPr>
          <a:lstStyle/>
          <a:p>
            <a:pPr algn="l"/>
            <a:r>
              <a:rPr lang="en-GB" sz="2000" b="1" dirty="0"/>
              <a:t>Criterion 2: Raising the profile of excellence</a:t>
            </a:r>
            <a:br>
              <a:rPr lang="en-GB" sz="2000" b="1" dirty="0"/>
            </a:br>
            <a:r>
              <a:rPr lang="en-GB" sz="2000" b="1" dirty="0"/>
              <a:t>Evidence of supporting colleagues and influencing support for student learning and/or the teaching profession; demonstrating impact and engagement beyond the nominee’s immediate academic or professional role</a:t>
            </a:r>
          </a:p>
        </p:txBody>
      </p:sp>
      <p:sp>
        <p:nvSpPr>
          <p:cNvPr id="3" name="Content Placeholder 2"/>
          <p:cNvSpPr>
            <a:spLocks noGrp="1"/>
          </p:cNvSpPr>
          <p:nvPr>
            <p:ph idx="1"/>
          </p:nvPr>
        </p:nvSpPr>
        <p:spPr>
          <a:xfrm>
            <a:off x="539552" y="2276872"/>
            <a:ext cx="8086353" cy="3672408"/>
          </a:xfrm>
        </p:spPr>
        <p:txBody>
          <a:bodyPr>
            <a:normAutofit/>
          </a:bodyPr>
          <a:lstStyle/>
          <a:p>
            <a:pPr marL="0" indent="0">
              <a:buNone/>
            </a:pPr>
            <a:r>
              <a:rPr lang="en-GB" sz="2200" b="1" dirty="0"/>
              <a:t>This may, for example, be demonstrated by providing evidence of the impact of: </a:t>
            </a:r>
          </a:p>
          <a:p>
            <a:r>
              <a:rPr lang="en-GB" sz="2200" b="1" dirty="0"/>
              <a:t>making outstanding contributions to colleagues’ professional development in relation to promoting and enhancing student learning; </a:t>
            </a:r>
          </a:p>
          <a:p>
            <a:r>
              <a:rPr lang="en-GB" sz="2200" b="1" dirty="0"/>
              <a:t>contributing to departmental/faculty/institutional/national initiatives to facilitate students’ learning; </a:t>
            </a:r>
          </a:p>
          <a:p>
            <a:r>
              <a:rPr lang="en-GB" sz="2200" b="1" dirty="0"/>
              <a:t>contributing to and/or supporting meaningful and positive change with respect to pedagogic practice, policy and/or procedure. </a:t>
            </a:r>
          </a:p>
        </p:txBody>
      </p:sp>
      <p:sp>
        <p:nvSpPr>
          <p:cNvPr id="4" name="Slide Number Placeholder 3"/>
          <p:cNvSpPr>
            <a:spLocks noGrp="1"/>
          </p:cNvSpPr>
          <p:nvPr>
            <p:ph type="sldNum" sz="quarter" idx="12"/>
          </p:nvPr>
        </p:nvSpPr>
        <p:spPr/>
        <p:txBody>
          <a:bodyPr/>
          <a:lstStyle/>
          <a:p>
            <a:fld id="{0ADA835F-3096-40FD-823B-257157ADDB1E}" type="slidenum">
              <a:rPr lang="en-GB" smtClean="0"/>
              <a:t>30</a:t>
            </a:fld>
            <a:endParaRPr lang="en-GB"/>
          </a:p>
        </p:txBody>
      </p:sp>
    </p:spTree>
    <p:extLst>
      <p:ext uri="{BB962C8B-B14F-4D97-AF65-F5344CB8AC3E}">
        <p14:creationId xmlns:p14="http://schemas.microsoft.com/office/powerpoint/2010/main" val="21262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640960" cy="1368152"/>
          </a:xfrm>
        </p:spPr>
        <p:txBody>
          <a:bodyPr>
            <a:normAutofit/>
          </a:bodyPr>
          <a:lstStyle/>
          <a:p>
            <a:pPr algn="l"/>
            <a:r>
              <a:rPr lang="en-GB" sz="2000" b="1" dirty="0"/>
              <a:t>Criterion 3: Developing excellence</a:t>
            </a:r>
            <a:br>
              <a:rPr lang="en-GB" sz="2000" b="1" dirty="0"/>
            </a:br>
            <a:r>
              <a:rPr lang="en-GB" sz="2000" b="1" dirty="0"/>
              <a:t>Show the nominee’s commitment to and impact of ongoing professional development with regard to teaching and learning and/or learning support.</a:t>
            </a:r>
          </a:p>
        </p:txBody>
      </p:sp>
      <p:sp>
        <p:nvSpPr>
          <p:cNvPr id="3" name="Content Placeholder 2"/>
          <p:cNvSpPr>
            <a:spLocks noGrp="1"/>
          </p:cNvSpPr>
          <p:nvPr>
            <p:ph idx="1"/>
          </p:nvPr>
        </p:nvSpPr>
        <p:spPr>
          <a:xfrm>
            <a:off x="395536" y="1916832"/>
            <a:ext cx="8363272" cy="4032449"/>
          </a:xfrm>
        </p:spPr>
        <p:txBody>
          <a:bodyPr>
            <a:normAutofit/>
          </a:bodyPr>
          <a:lstStyle/>
          <a:p>
            <a:pPr marL="0" indent="0">
              <a:buNone/>
            </a:pPr>
            <a:r>
              <a:rPr lang="en-GB" sz="2200" b="1" dirty="0"/>
              <a:t>This may, for example, be demonstrated by providing evidence of the impact of: </a:t>
            </a:r>
          </a:p>
          <a:p>
            <a:r>
              <a:rPr lang="en-GB" sz="2200" b="1" dirty="0"/>
              <a:t>on-going review and enhancement of individual professional practice; </a:t>
            </a:r>
          </a:p>
          <a:p>
            <a:r>
              <a:rPr lang="en-GB" sz="2200" b="1" dirty="0"/>
              <a:t>engaging in professional development activities which enhance the nominee’s expertise in teaching and learning support; </a:t>
            </a:r>
          </a:p>
          <a:p>
            <a:r>
              <a:rPr lang="en-GB" sz="2200" b="1" dirty="0"/>
              <a:t>specific contributions to enable significant improvements in students’ outcomes and/or experience.</a:t>
            </a:r>
          </a:p>
        </p:txBody>
      </p:sp>
      <p:sp>
        <p:nvSpPr>
          <p:cNvPr id="4" name="Slide Number Placeholder 3"/>
          <p:cNvSpPr>
            <a:spLocks noGrp="1"/>
          </p:cNvSpPr>
          <p:nvPr>
            <p:ph type="sldNum" sz="quarter" idx="12"/>
          </p:nvPr>
        </p:nvSpPr>
        <p:spPr/>
        <p:txBody>
          <a:bodyPr/>
          <a:lstStyle/>
          <a:p>
            <a:fld id="{0ADA835F-3096-40FD-823B-257157ADDB1E}" type="slidenum">
              <a:rPr lang="en-GB" smtClean="0"/>
              <a:t>31</a:t>
            </a:fld>
            <a:endParaRPr lang="en-GB"/>
          </a:p>
        </p:txBody>
      </p:sp>
    </p:spTree>
    <p:extLst>
      <p:ext uri="{BB962C8B-B14F-4D97-AF65-F5344CB8AC3E}">
        <p14:creationId xmlns:p14="http://schemas.microsoft.com/office/powerpoint/2010/main" val="3399867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900" b="1" dirty="0"/>
              <a:t>Where is your impact felt?</a:t>
            </a:r>
          </a:p>
        </p:txBody>
      </p:sp>
      <p:sp>
        <p:nvSpPr>
          <p:cNvPr id="3" name="Content Placeholder 2"/>
          <p:cNvSpPr>
            <a:spLocks noGrp="1"/>
          </p:cNvSpPr>
          <p:nvPr>
            <p:ph idx="1"/>
          </p:nvPr>
        </p:nvSpPr>
        <p:spPr>
          <a:xfrm>
            <a:off x="467544" y="1628800"/>
            <a:ext cx="8229600" cy="4464496"/>
          </a:xfrm>
        </p:spPr>
        <p:txBody>
          <a:bodyPr>
            <a:normAutofit lnSpcReduction="10000"/>
          </a:bodyPr>
          <a:lstStyle/>
          <a:p>
            <a:r>
              <a:rPr lang="en-GB" b="1" dirty="0"/>
              <a:t>Department?</a:t>
            </a:r>
          </a:p>
          <a:p>
            <a:r>
              <a:rPr lang="en-GB" b="1" dirty="0"/>
              <a:t>Faculty?</a:t>
            </a:r>
          </a:p>
          <a:p>
            <a:r>
              <a:rPr lang="en-GB" b="1" dirty="0"/>
              <a:t>Institution?</a:t>
            </a:r>
          </a:p>
          <a:p>
            <a:r>
              <a:rPr lang="en-GB" b="1" dirty="0"/>
              <a:t>Regional?</a:t>
            </a:r>
          </a:p>
          <a:p>
            <a:r>
              <a:rPr lang="en-GB" b="1" dirty="0"/>
              <a:t>National?</a:t>
            </a:r>
          </a:p>
          <a:p>
            <a:r>
              <a:rPr lang="en-GB" b="1" dirty="0"/>
              <a:t>International?</a:t>
            </a:r>
          </a:p>
          <a:p>
            <a:r>
              <a:rPr lang="en-GB" b="1" dirty="0"/>
              <a:t>Discipline/cross-discipline?</a:t>
            </a:r>
          </a:p>
          <a:p>
            <a:r>
              <a:rPr lang="en-GB" b="1" dirty="0"/>
              <a:t>Professional bodies/wider sector?</a:t>
            </a:r>
          </a:p>
          <a:p>
            <a:r>
              <a:rPr lang="en-GB" b="1" dirty="0"/>
              <a:t>And in these contexts, how does it explicitly relate to teaching and student learning?</a:t>
            </a:r>
          </a:p>
          <a:p>
            <a:r>
              <a:rPr lang="en-GB" b="1" dirty="0"/>
              <a:t>How are you measuring/evaluating impact? </a:t>
            </a:r>
          </a:p>
        </p:txBody>
      </p:sp>
      <p:sp>
        <p:nvSpPr>
          <p:cNvPr id="4" name="Slide Number Placeholder 3"/>
          <p:cNvSpPr>
            <a:spLocks noGrp="1"/>
          </p:cNvSpPr>
          <p:nvPr>
            <p:ph type="sldNum" sz="quarter" idx="12"/>
          </p:nvPr>
        </p:nvSpPr>
        <p:spPr/>
        <p:txBody>
          <a:bodyPr/>
          <a:lstStyle/>
          <a:p>
            <a:fld id="{0ADA835F-3096-40FD-823B-257157ADDB1E}" type="slidenum">
              <a:rPr lang="en-GB" smtClean="0"/>
              <a:t>32</a:t>
            </a:fld>
            <a:endParaRPr lang="en-GB"/>
          </a:p>
        </p:txBody>
      </p:sp>
    </p:spTree>
    <p:extLst>
      <p:ext uri="{BB962C8B-B14F-4D97-AF65-F5344CB8AC3E}">
        <p14:creationId xmlns:p14="http://schemas.microsoft.com/office/powerpoint/2010/main" val="4284453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19256" cy="936104"/>
          </a:xfrm>
        </p:spPr>
        <p:txBody>
          <a:bodyPr>
            <a:normAutofit fontScale="90000"/>
          </a:bodyPr>
          <a:lstStyle/>
          <a:p>
            <a:pPr algn="l"/>
            <a:r>
              <a:rPr lang="en-GB" b="1" dirty="0"/>
              <a:t>What types of evidence do you have that show impact?</a:t>
            </a:r>
          </a:p>
        </p:txBody>
      </p:sp>
      <p:sp>
        <p:nvSpPr>
          <p:cNvPr id="3" name="Content Placeholder 2"/>
          <p:cNvSpPr>
            <a:spLocks noGrp="1"/>
          </p:cNvSpPr>
          <p:nvPr>
            <p:ph idx="1"/>
          </p:nvPr>
        </p:nvSpPr>
        <p:spPr/>
        <p:txBody>
          <a:bodyPr>
            <a:normAutofit lnSpcReduction="10000"/>
          </a:bodyPr>
          <a:lstStyle/>
          <a:p>
            <a:r>
              <a:rPr lang="en-GB" b="1" dirty="0"/>
              <a:t>Longitudinal?</a:t>
            </a:r>
          </a:p>
          <a:p>
            <a:r>
              <a:rPr lang="en-GB" b="1" dirty="0"/>
              <a:t>Quantitative?</a:t>
            </a:r>
          </a:p>
          <a:p>
            <a:r>
              <a:rPr lang="en-GB" b="1" dirty="0"/>
              <a:t>Qualitative?</a:t>
            </a:r>
          </a:p>
          <a:p>
            <a:r>
              <a:rPr lang="en-GB" b="1" dirty="0"/>
              <a:t>Short, concise quotes from students, colleagues, others?</a:t>
            </a:r>
          </a:p>
          <a:p>
            <a:r>
              <a:rPr lang="en-GB" b="1" dirty="0"/>
              <a:t>Scholarly, pedagogic evidence?</a:t>
            </a:r>
          </a:p>
          <a:p>
            <a:r>
              <a:rPr lang="en-GB" b="1" dirty="0"/>
              <a:t>Improved student attainment results?</a:t>
            </a:r>
          </a:p>
          <a:p>
            <a:r>
              <a:rPr lang="en-GB" b="1" dirty="0"/>
              <a:t>Improved student outcomes (e.g. retention, employability, etc.)?</a:t>
            </a:r>
          </a:p>
          <a:p>
            <a:r>
              <a:rPr lang="en-GB" b="1" dirty="0"/>
              <a:t>Evidence of the impact of your practice/research/publications on the teaching and learning practices of others leading to enhanced student learning?</a:t>
            </a:r>
          </a:p>
          <a:p>
            <a:endParaRPr lang="en-GB" dirty="0"/>
          </a:p>
        </p:txBody>
      </p:sp>
      <p:sp>
        <p:nvSpPr>
          <p:cNvPr id="4" name="Slide Number Placeholder 3"/>
          <p:cNvSpPr>
            <a:spLocks noGrp="1"/>
          </p:cNvSpPr>
          <p:nvPr>
            <p:ph type="sldNum" sz="quarter" idx="12"/>
          </p:nvPr>
        </p:nvSpPr>
        <p:spPr/>
        <p:txBody>
          <a:bodyPr/>
          <a:lstStyle/>
          <a:p>
            <a:fld id="{0ADA835F-3096-40FD-823B-257157ADDB1E}" type="slidenum">
              <a:rPr lang="en-GB" smtClean="0"/>
              <a:t>33</a:t>
            </a:fld>
            <a:endParaRPr lang="en-GB"/>
          </a:p>
        </p:txBody>
      </p:sp>
    </p:spTree>
    <p:extLst>
      <p:ext uri="{BB962C8B-B14F-4D97-AF65-F5344CB8AC3E}">
        <p14:creationId xmlns:p14="http://schemas.microsoft.com/office/powerpoint/2010/main" val="93354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1520" y="764704"/>
            <a:ext cx="8496944" cy="636470"/>
          </a:xfrm>
          <a:noFill/>
          <a:ln w="9525">
            <a:noFill/>
            <a:miter lim="800000"/>
            <a:headEnd/>
            <a:tailEnd/>
          </a:ln>
        </p:spPr>
        <p:txBody>
          <a:bodyPr vert="horz" wrap="square" lIns="91440" tIns="45720" rIns="91440" bIns="45720" numCol="1" anchor="b" anchorCtr="0" compatLnSpc="1">
            <a:prstTxWarp prst="textNoShape">
              <a:avLst/>
            </a:prstTxWarp>
            <a:noAutofit/>
          </a:bodyPr>
          <a:lstStyle/>
          <a:p>
            <a:pPr algn="l"/>
            <a:r>
              <a:rPr lang="en-GB" sz="2900" b="1" dirty="0"/>
              <a:t>What kinds of evidence are convincing? </a:t>
            </a:r>
            <a:r>
              <a:rPr lang="en-GB" sz="2900" dirty="0">
                <a:solidFill>
                  <a:srgbClr val="FF0000"/>
                </a:solidFill>
              </a:rPr>
              <a:t>(ANTF advice)</a:t>
            </a:r>
          </a:p>
        </p:txBody>
      </p:sp>
      <p:sp>
        <p:nvSpPr>
          <p:cNvPr id="13315" name="Content Placeholder 2"/>
          <p:cNvSpPr>
            <a:spLocks noGrp="1"/>
          </p:cNvSpPr>
          <p:nvPr>
            <p:ph idx="1"/>
          </p:nvPr>
        </p:nvSpPr>
        <p:spPr>
          <a:xfrm>
            <a:off x="251520" y="1613124"/>
            <a:ext cx="8712968" cy="4589240"/>
          </a:xfrm>
        </p:spPr>
        <p:txBody>
          <a:bodyPr>
            <a:normAutofit lnSpcReduction="10000"/>
          </a:bodyPr>
          <a:lstStyle/>
          <a:p>
            <a:r>
              <a:rPr lang="en-US" sz="2200" b="1" dirty="0"/>
              <a:t>Anything that gives </a:t>
            </a:r>
            <a:r>
              <a:rPr lang="en-US" sz="2200" b="1" dirty="0">
                <a:solidFill>
                  <a:srgbClr val="FF0000"/>
                </a:solidFill>
              </a:rPr>
              <a:t>external validation </a:t>
            </a:r>
            <a:r>
              <a:rPr lang="en-US" sz="2200" b="1" dirty="0"/>
              <a:t>to your claim, so that evidence of impact is supported rather than being mere assertion;</a:t>
            </a:r>
          </a:p>
          <a:p>
            <a:r>
              <a:rPr lang="en-US" sz="2200" b="1" dirty="0"/>
              <a:t>This is likely to involve raiding your ‘plaudits file’ for verbatim quotes demonstrating your excellence;</a:t>
            </a:r>
          </a:p>
          <a:p>
            <a:r>
              <a:rPr lang="en-US" sz="2200" b="1" dirty="0"/>
              <a:t>Possible use of evidence gathered from module evaluations, feedback forums, student comments, letters and emails;</a:t>
            </a:r>
          </a:p>
          <a:p>
            <a:r>
              <a:rPr lang="en-US" sz="2200" b="1" dirty="0"/>
              <a:t>Aim to collect a range of concise quotes from current and past </a:t>
            </a:r>
            <a:r>
              <a:rPr lang="en-US" sz="2200" b="1" dirty="0">
                <a:solidFill>
                  <a:srgbClr val="800080"/>
                </a:solidFill>
              </a:rPr>
              <a:t>students</a:t>
            </a:r>
            <a:r>
              <a:rPr lang="en-US" sz="2200" b="1" dirty="0"/>
              <a:t> at different levels, past and current </a:t>
            </a:r>
            <a:r>
              <a:rPr lang="en-US" sz="2200" b="1" dirty="0">
                <a:solidFill>
                  <a:srgbClr val="800080"/>
                </a:solidFill>
              </a:rPr>
              <a:t>colleagues</a:t>
            </a:r>
            <a:r>
              <a:rPr lang="en-US" sz="2200" b="1" dirty="0"/>
              <a:t>, </a:t>
            </a:r>
            <a:r>
              <a:rPr lang="en-US" sz="2200" b="1" dirty="0">
                <a:solidFill>
                  <a:srgbClr val="800080"/>
                </a:solidFill>
              </a:rPr>
              <a:t>managers</a:t>
            </a:r>
            <a:r>
              <a:rPr lang="en-US" sz="2200" b="1" dirty="0"/>
              <a:t>, </a:t>
            </a:r>
            <a:r>
              <a:rPr lang="en-US" sz="2200" b="1" dirty="0">
                <a:solidFill>
                  <a:srgbClr val="800080"/>
                </a:solidFill>
              </a:rPr>
              <a:t>employers</a:t>
            </a:r>
            <a:r>
              <a:rPr lang="en-US" sz="2200" b="1" dirty="0"/>
              <a:t> who take your students on placement, </a:t>
            </a:r>
            <a:r>
              <a:rPr lang="en-US" sz="2200" b="1" dirty="0">
                <a:solidFill>
                  <a:srgbClr val="800080"/>
                </a:solidFill>
              </a:rPr>
              <a:t>external</a:t>
            </a:r>
            <a:r>
              <a:rPr lang="en-US" sz="2200" b="1" dirty="0"/>
              <a:t> </a:t>
            </a:r>
            <a:r>
              <a:rPr lang="en-US" sz="2200" b="1" dirty="0">
                <a:solidFill>
                  <a:srgbClr val="800080"/>
                </a:solidFill>
              </a:rPr>
              <a:t>examiners</a:t>
            </a:r>
            <a:r>
              <a:rPr lang="en-US" sz="2200" b="1" dirty="0"/>
              <a:t> etc.</a:t>
            </a:r>
          </a:p>
          <a:p>
            <a:r>
              <a:rPr lang="en-US" sz="2200" b="1" dirty="0"/>
              <a:t>You don’t need to provide full detail of each originator of quotes: ‘former 2</a:t>
            </a:r>
            <a:r>
              <a:rPr lang="en-US" sz="2200" b="1" baseline="30000" dirty="0"/>
              <a:t>nd</a:t>
            </a:r>
            <a:r>
              <a:rPr lang="en-US" sz="2200" b="1" dirty="0"/>
              <a:t>-year student’ ‘previous line-manager’, ‘employer of our graduates’ etc is sufficient detail.</a:t>
            </a:r>
          </a:p>
          <a:p>
            <a:endParaRPr lang="en-US" sz="2200" b="1" dirty="0"/>
          </a:p>
        </p:txBody>
      </p:sp>
      <p:sp>
        <p:nvSpPr>
          <p:cNvPr id="2" name="Slide Number Placeholder 1"/>
          <p:cNvSpPr>
            <a:spLocks noGrp="1"/>
          </p:cNvSpPr>
          <p:nvPr>
            <p:ph type="sldNum" sz="quarter" idx="12"/>
          </p:nvPr>
        </p:nvSpPr>
        <p:spPr/>
        <p:txBody>
          <a:bodyPr/>
          <a:lstStyle/>
          <a:p>
            <a:fld id="{0ADA835F-3096-40FD-823B-257157ADDB1E}" type="slidenum">
              <a:rPr lang="en-GB" smtClean="0"/>
              <a:t>34</a:t>
            </a:fld>
            <a:endParaRPr lang="en-GB"/>
          </a:p>
        </p:txBody>
      </p:sp>
    </p:spTree>
    <p:extLst>
      <p:ext uri="{BB962C8B-B14F-4D97-AF65-F5344CB8AC3E}">
        <p14:creationId xmlns:p14="http://schemas.microsoft.com/office/powerpoint/2010/main" val="1019348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3528" y="476672"/>
            <a:ext cx="8352928" cy="720080"/>
          </a:xfrm>
          <a:noFill/>
          <a:ln w="9525">
            <a:noFill/>
            <a:miter lim="800000"/>
            <a:headEnd/>
            <a:tailEnd/>
          </a:ln>
        </p:spPr>
        <p:txBody>
          <a:bodyPr vert="horz" wrap="square" lIns="91440" tIns="45720" rIns="91440" bIns="45720" numCol="1" anchor="b" anchorCtr="0" compatLnSpc="1">
            <a:prstTxWarp prst="textNoShape">
              <a:avLst/>
            </a:prstTxWarp>
            <a:noAutofit/>
          </a:bodyPr>
          <a:lstStyle/>
          <a:p>
            <a:pPr algn="l"/>
            <a:r>
              <a:rPr lang="en-GB" sz="2900" b="1" dirty="0"/>
              <a:t>Collecting and using evidence </a:t>
            </a:r>
            <a:r>
              <a:rPr lang="en-GB" sz="2900" b="1" dirty="0">
                <a:solidFill>
                  <a:srgbClr val="FF0000"/>
                </a:solidFill>
              </a:rPr>
              <a:t>(ANTF advice)</a:t>
            </a:r>
          </a:p>
        </p:txBody>
      </p:sp>
      <p:sp>
        <p:nvSpPr>
          <p:cNvPr id="14339" name="Content Placeholder 2"/>
          <p:cNvSpPr>
            <a:spLocks noGrp="1"/>
          </p:cNvSpPr>
          <p:nvPr>
            <p:ph idx="1"/>
          </p:nvPr>
        </p:nvSpPr>
        <p:spPr>
          <a:xfrm>
            <a:off x="395536" y="1484784"/>
            <a:ext cx="8291264" cy="4353347"/>
          </a:xfrm>
        </p:spPr>
        <p:txBody>
          <a:bodyPr>
            <a:normAutofit/>
          </a:bodyPr>
          <a:lstStyle/>
          <a:p>
            <a:r>
              <a:rPr lang="en-US" b="1" dirty="0"/>
              <a:t>Quantitative data can be really useful: it’s helpful to include statements such as ‘Over the past five years my student evaluations have averaged 80+ who said I was good or excellent, and this is higher than average within my department’;</a:t>
            </a:r>
          </a:p>
          <a:p>
            <a:r>
              <a:rPr lang="en-US" b="1" dirty="0"/>
              <a:t>You are not expected (or allowed) to provide supporting documentation but your own institution is expected to assure the validity of your application;</a:t>
            </a:r>
          </a:p>
          <a:p>
            <a:r>
              <a:rPr lang="en-US" b="1" dirty="0"/>
              <a:t>You should aim to match your evidence with the three criteria, so you can add quotes and data to each section.</a:t>
            </a:r>
          </a:p>
          <a:p>
            <a:endParaRPr lang="en-GB" sz="2800" b="1" dirty="0"/>
          </a:p>
        </p:txBody>
      </p:sp>
      <p:sp>
        <p:nvSpPr>
          <p:cNvPr id="2" name="Slide Number Placeholder 1"/>
          <p:cNvSpPr>
            <a:spLocks noGrp="1"/>
          </p:cNvSpPr>
          <p:nvPr>
            <p:ph type="sldNum" sz="quarter" idx="12"/>
          </p:nvPr>
        </p:nvSpPr>
        <p:spPr/>
        <p:txBody>
          <a:bodyPr/>
          <a:lstStyle/>
          <a:p>
            <a:fld id="{0ADA835F-3096-40FD-823B-257157ADDB1E}" type="slidenum">
              <a:rPr lang="en-GB" smtClean="0"/>
              <a:t>35</a:t>
            </a:fld>
            <a:endParaRPr lang="en-GB"/>
          </a:p>
        </p:txBody>
      </p:sp>
    </p:spTree>
    <p:extLst>
      <p:ext uri="{BB962C8B-B14F-4D97-AF65-F5344CB8AC3E}">
        <p14:creationId xmlns:p14="http://schemas.microsoft.com/office/powerpoint/2010/main" val="3025155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3568" y="836713"/>
            <a:ext cx="7632848" cy="1080119"/>
          </a:xfr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GB" sz="2900" b="1" dirty="0"/>
              <a:t>You need to demonstrate scholarship and commitment to reflection </a:t>
            </a:r>
            <a:r>
              <a:rPr lang="en-GB" sz="2900" b="1" dirty="0">
                <a:solidFill>
                  <a:srgbClr val="FF0000"/>
                </a:solidFill>
              </a:rPr>
              <a:t>(ANTF advice)</a:t>
            </a:r>
            <a:endParaRPr lang="en-GB" sz="2900" b="1" dirty="0"/>
          </a:p>
        </p:txBody>
      </p:sp>
      <p:sp>
        <p:nvSpPr>
          <p:cNvPr id="16387" name="Content Placeholder 2"/>
          <p:cNvSpPr>
            <a:spLocks noGrp="1"/>
          </p:cNvSpPr>
          <p:nvPr>
            <p:ph idx="1"/>
          </p:nvPr>
        </p:nvSpPr>
        <p:spPr>
          <a:xfrm>
            <a:off x="395536" y="2132856"/>
            <a:ext cx="8516689" cy="4013944"/>
          </a:xfr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GB" b="1" dirty="0"/>
              <a:t>Your application should (we think) include reference to a handful of texts (books, journal articles etc) from which your educational philosophy and teaching approaches have derived;</a:t>
            </a:r>
          </a:p>
          <a:p>
            <a:r>
              <a:rPr lang="en-GB" b="1" dirty="0"/>
              <a:t>The application, however, is all about </a:t>
            </a:r>
            <a:r>
              <a:rPr lang="en-GB" b="1" i="1" dirty="0">
                <a:solidFill>
                  <a:srgbClr val="FF0000"/>
                </a:solidFill>
              </a:rPr>
              <a:t>you</a:t>
            </a:r>
            <a:r>
              <a:rPr lang="en-GB" b="1" dirty="0"/>
              <a:t>, so you need to use the first person singular and refer to your achievements rather than your teams’, (‘Shy </a:t>
            </a:r>
            <a:r>
              <a:rPr lang="en-GB" b="1" dirty="0" err="1"/>
              <a:t>bairns</a:t>
            </a:r>
            <a:r>
              <a:rPr lang="en-GB" b="1" dirty="0"/>
              <a:t> get </a:t>
            </a:r>
            <a:r>
              <a:rPr lang="en-GB" b="1" dirty="0" err="1"/>
              <a:t>nowt</a:t>
            </a:r>
            <a:r>
              <a:rPr lang="en-GB" b="1" dirty="0"/>
              <a:t>!’);</a:t>
            </a:r>
          </a:p>
          <a:p>
            <a:r>
              <a:rPr lang="en-GB" b="1" dirty="0"/>
              <a:t>It’s helpful to include examples of where you’ve changed your practices in the light of experience or where your scholarship has guided you to change.</a:t>
            </a:r>
          </a:p>
        </p:txBody>
      </p:sp>
      <p:sp>
        <p:nvSpPr>
          <p:cNvPr id="2" name="Slide Number Placeholder 1"/>
          <p:cNvSpPr>
            <a:spLocks noGrp="1"/>
          </p:cNvSpPr>
          <p:nvPr>
            <p:ph type="sldNum" sz="quarter" idx="12"/>
          </p:nvPr>
        </p:nvSpPr>
        <p:spPr/>
        <p:txBody>
          <a:bodyPr/>
          <a:lstStyle/>
          <a:p>
            <a:fld id="{0ADA835F-3096-40FD-823B-257157ADDB1E}" type="slidenum">
              <a:rPr lang="en-GB" smtClean="0"/>
              <a:t>36</a:t>
            </a:fld>
            <a:endParaRPr lang="en-GB"/>
          </a:p>
        </p:txBody>
      </p:sp>
    </p:spTree>
    <p:extLst>
      <p:ext uri="{BB962C8B-B14F-4D97-AF65-F5344CB8AC3E}">
        <p14:creationId xmlns:p14="http://schemas.microsoft.com/office/powerpoint/2010/main" val="1269191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7294264" cy="1074737"/>
          </a:xfrm>
        </p:spPr>
        <p:txBody>
          <a:bodyPr>
            <a:normAutofit/>
          </a:bodyPr>
          <a:lstStyle/>
          <a:p>
            <a:pPr algn="l"/>
            <a:r>
              <a:rPr lang="en-GB" sz="2900" b="1" dirty="0">
                <a:solidFill>
                  <a:srgbClr val="FF0000"/>
                </a:solidFill>
              </a:rPr>
              <a:t>ANTF advice </a:t>
            </a:r>
            <a:r>
              <a:rPr lang="en-GB" sz="2900" b="1" dirty="0"/>
              <a:t>for people thinking of applying in future years: </a:t>
            </a:r>
          </a:p>
        </p:txBody>
      </p:sp>
      <p:sp>
        <p:nvSpPr>
          <p:cNvPr id="3" name="Content Placeholder 2"/>
          <p:cNvSpPr>
            <a:spLocks noGrp="1"/>
          </p:cNvSpPr>
          <p:nvPr>
            <p:ph idx="1"/>
          </p:nvPr>
        </p:nvSpPr>
        <p:spPr>
          <a:xfrm>
            <a:off x="395536" y="2060848"/>
            <a:ext cx="8291264" cy="4065315"/>
          </a:xfrm>
        </p:spPr>
        <p:txBody>
          <a:bodyPr>
            <a:normAutofit/>
          </a:bodyPr>
          <a:lstStyle/>
          <a:p>
            <a:r>
              <a:rPr lang="en-GB" dirty="0"/>
              <a:t>If you are thinking of applying, it’s worth thinking about building your profile further over the next year or so;</a:t>
            </a:r>
          </a:p>
          <a:p>
            <a:r>
              <a:rPr lang="en-GB" dirty="0"/>
              <a:t>Particularly think about the kinds of </a:t>
            </a:r>
            <a:r>
              <a:rPr lang="en-GB" dirty="0">
                <a:solidFill>
                  <a:srgbClr val="FF0000"/>
                </a:solidFill>
              </a:rPr>
              <a:t>evidence</a:t>
            </a:r>
            <a:r>
              <a:rPr lang="en-GB" dirty="0"/>
              <a:t> you could produce of your </a:t>
            </a:r>
            <a:r>
              <a:rPr lang="en-GB" dirty="0">
                <a:solidFill>
                  <a:srgbClr val="FF0000"/>
                </a:solidFill>
              </a:rPr>
              <a:t>impac</a:t>
            </a:r>
            <a:r>
              <a:rPr lang="en-GB" dirty="0">
                <a:solidFill>
                  <a:srgbClr val="00B050"/>
                </a:solidFill>
              </a:rPr>
              <a:t>t</a:t>
            </a:r>
            <a:r>
              <a:rPr lang="en-GB" dirty="0"/>
              <a:t> under each of the three criteria;</a:t>
            </a:r>
          </a:p>
          <a:p>
            <a:r>
              <a:rPr lang="en-GB" dirty="0"/>
              <a:t>Start collecting </a:t>
            </a:r>
            <a:r>
              <a:rPr lang="en-GB" dirty="0">
                <a:solidFill>
                  <a:srgbClr val="FF0000"/>
                </a:solidFill>
              </a:rPr>
              <a:t>positive feedback </a:t>
            </a:r>
            <a:r>
              <a:rPr lang="en-GB" dirty="0"/>
              <a:t>from a range of stakeholders including students, peers, colleagues, line managers, external examiners and so on;</a:t>
            </a:r>
          </a:p>
          <a:p>
            <a:r>
              <a:rPr lang="en-GB" dirty="0"/>
              <a:t>Keep yourself up-to-date by regularly scrutinising the Advance HE website for information.</a:t>
            </a:r>
          </a:p>
        </p:txBody>
      </p:sp>
      <p:sp>
        <p:nvSpPr>
          <p:cNvPr id="4" name="Slide Number Placeholder 3"/>
          <p:cNvSpPr>
            <a:spLocks noGrp="1"/>
          </p:cNvSpPr>
          <p:nvPr>
            <p:ph type="sldNum" sz="quarter" idx="12"/>
          </p:nvPr>
        </p:nvSpPr>
        <p:spPr/>
        <p:txBody>
          <a:bodyPr/>
          <a:lstStyle/>
          <a:p>
            <a:fld id="{0ADA835F-3096-40FD-823B-257157ADDB1E}" type="slidenum">
              <a:rPr lang="en-GB" smtClean="0"/>
              <a:t>37</a:t>
            </a:fld>
            <a:endParaRPr lang="en-GB"/>
          </a:p>
        </p:txBody>
      </p:sp>
    </p:spTree>
    <p:extLst>
      <p:ext uri="{BB962C8B-B14F-4D97-AF65-F5344CB8AC3E}">
        <p14:creationId xmlns:p14="http://schemas.microsoft.com/office/powerpoint/2010/main" val="514462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GB" sz="4400" b="1" dirty="0">
                <a:solidFill>
                  <a:schemeClr val="tx1"/>
                </a:solidFill>
              </a:rPr>
              <a:t>Claim Section C: Reference List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38</a:t>
            </a:fld>
            <a:endParaRPr lang="en-GB" altLang="en-US"/>
          </a:p>
        </p:txBody>
      </p:sp>
    </p:spTree>
    <p:extLst>
      <p:ext uri="{BB962C8B-B14F-4D97-AF65-F5344CB8AC3E}">
        <p14:creationId xmlns:p14="http://schemas.microsoft.com/office/powerpoint/2010/main" val="2878847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900" b="1" dirty="0"/>
              <a:t>Section C: Reference List</a:t>
            </a:r>
          </a:p>
        </p:txBody>
      </p:sp>
      <p:sp>
        <p:nvSpPr>
          <p:cNvPr id="3" name="Content Placeholder 2"/>
          <p:cNvSpPr>
            <a:spLocks noGrp="1"/>
          </p:cNvSpPr>
          <p:nvPr>
            <p:ph idx="1"/>
          </p:nvPr>
        </p:nvSpPr>
        <p:spPr/>
        <p:txBody>
          <a:bodyPr/>
          <a:lstStyle/>
          <a:p>
            <a:r>
              <a:rPr lang="en-GB" b="1" dirty="0"/>
              <a:t>Purpose is to allow reviewers to find sources and to provide appropriate credit to an author who has inspired areas of the nominee’s practice evidenced in the Claim;</a:t>
            </a:r>
          </a:p>
          <a:p>
            <a:r>
              <a:rPr lang="en-GB" b="1" dirty="0"/>
              <a:t>Excluded from the word count in 2019;</a:t>
            </a:r>
          </a:p>
          <a:p>
            <a:r>
              <a:rPr lang="en-GB" b="1" dirty="0"/>
              <a:t>Not scored by reviewers;</a:t>
            </a:r>
          </a:p>
          <a:p>
            <a:r>
              <a:rPr lang="en-GB" b="1" dirty="0"/>
              <a:t>Provide a list of references which you have drawn upon in your Claim;</a:t>
            </a:r>
          </a:p>
          <a:p>
            <a:r>
              <a:rPr lang="en-GB" b="1" dirty="0"/>
              <a:t>Do not include any citations not directly referred to within the Claim.</a:t>
            </a:r>
          </a:p>
          <a:p>
            <a:endParaRPr lang="en-GB" dirty="0"/>
          </a:p>
          <a:p>
            <a:endParaRPr lang="en-GB" dirty="0"/>
          </a:p>
        </p:txBody>
      </p:sp>
      <p:sp>
        <p:nvSpPr>
          <p:cNvPr id="4" name="Slide Number Placeholder 3"/>
          <p:cNvSpPr>
            <a:spLocks noGrp="1"/>
          </p:cNvSpPr>
          <p:nvPr>
            <p:ph type="sldNum" sz="quarter" idx="12"/>
          </p:nvPr>
        </p:nvSpPr>
        <p:spPr/>
        <p:txBody>
          <a:bodyPr/>
          <a:lstStyle/>
          <a:p>
            <a:fld id="{0ADA835F-3096-40FD-823B-257157ADDB1E}" type="slidenum">
              <a:rPr lang="en-GB" smtClean="0"/>
              <a:t>39</a:t>
            </a:fld>
            <a:endParaRPr lang="en-GB"/>
          </a:p>
        </p:txBody>
      </p:sp>
    </p:spTree>
    <p:extLst>
      <p:ext uri="{BB962C8B-B14F-4D97-AF65-F5344CB8AC3E}">
        <p14:creationId xmlns:p14="http://schemas.microsoft.com/office/powerpoint/2010/main" val="210114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828675"/>
          </a:xfr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p>
            <a:pPr algn="l"/>
            <a:r>
              <a:rPr lang="en-GB" sz="3200" b="1" dirty="0"/>
              <a:t/>
            </a:r>
            <a:br>
              <a:rPr lang="en-GB" sz="3200" b="1" dirty="0"/>
            </a:br>
            <a:r>
              <a:rPr lang="en-GB" sz="3200" b="1" dirty="0"/>
              <a:t>National Teaching Fellowship Scheme</a:t>
            </a:r>
          </a:p>
        </p:txBody>
      </p:sp>
      <p:sp>
        <p:nvSpPr>
          <p:cNvPr id="3" name="Content Placeholder 2"/>
          <p:cNvSpPr>
            <a:spLocks noGrp="1"/>
          </p:cNvSpPr>
          <p:nvPr>
            <p:ph idx="1"/>
          </p:nvPr>
        </p:nvSpPr>
        <p:spPr>
          <a:xfrm>
            <a:off x="457200" y="1772816"/>
            <a:ext cx="8229600" cy="4680520"/>
          </a:xfrm>
        </p:spPr>
        <p:txBody>
          <a:bodyPr>
            <a:normAutofit lnSpcReduction="10000"/>
          </a:bodyPr>
          <a:lstStyle/>
          <a:p>
            <a:r>
              <a:rPr lang="en-GB" sz="2400" dirty="0"/>
              <a:t>The purpose of the National Teaching Fellowship Scheme (NTFS) is to recognise, reward and celebrate individuals who make an outstanding impact on student outcomes and the teaching profession; </a:t>
            </a:r>
          </a:p>
          <a:p>
            <a:r>
              <a:rPr lang="en-GB" sz="2400" dirty="0"/>
              <a:t>The NTFS is organised and run by Advance HE and has been running since 2000;</a:t>
            </a:r>
          </a:p>
          <a:p>
            <a:r>
              <a:rPr lang="en-GB" dirty="0"/>
              <a:t>Up to 55 National Teaching Fellowships NTFs are awarded each year and more than 860 NTFs have been awarded since the start of the scheme; </a:t>
            </a:r>
          </a:p>
          <a:p>
            <a:r>
              <a:rPr lang="en-GB" dirty="0"/>
              <a:t>Until 2018 the NTFS was centrally funded and prize money was awarded to winners. Advance HE continue to run the scheme without central funding but no longer any prize money for winners.</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60648"/>
            <a:ext cx="4023122" cy="48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ADA835F-3096-40FD-823B-257157ADDB1E}" type="slidenum">
              <a:rPr lang="en-GB" smtClean="0"/>
              <a:t>4</a:t>
            </a:fld>
            <a:endParaRPr lang="en-GB"/>
          </a:p>
        </p:txBody>
      </p:sp>
    </p:spTree>
    <p:extLst>
      <p:ext uri="{BB962C8B-B14F-4D97-AF65-F5344CB8AC3E}">
        <p14:creationId xmlns:p14="http://schemas.microsoft.com/office/powerpoint/2010/main" val="2574248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6529" y="2924944"/>
            <a:ext cx="7772400" cy="1500187"/>
          </a:xfrm>
        </p:spPr>
        <p:txBody>
          <a:bodyPr>
            <a:normAutofit/>
          </a:bodyPr>
          <a:lstStyle/>
          <a:p>
            <a:r>
              <a:rPr lang="en-GB" sz="4400" b="1" dirty="0">
                <a:solidFill>
                  <a:schemeClr val="tx1"/>
                </a:solidFill>
              </a:rPr>
              <a:t>Statement of Support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40</a:t>
            </a:fld>
            <a:endParaRPr lang="en-GB" altLang="en-US"/>
          </a:p>
        </p:txBody>
      </p:sp>
    </p:spTree>
    <p:extLst>
      <p:ext uri="{BB962C8B-B14F-4D97-AF65-F5344CB8AC3E}">
        <p14:creationId xmlns:p14="http://schemas.microsoft.com/office/powerpoint/2010/main" val="2979174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GB" sz="2900" b="1" dirty="0"/>
              <a:t>Signed Statement of Support:</a:t>
            </a:r>
          </a:p>
        </p:txBody>
      </p:sp>
      <p:sp>
        <p:nvSpPr>
          <p:cNvPr id="3" name="Content Placeholder 2"/>
          <p:cNvSpPr>
            <a:spLocks noGrp="1"/>
          </p:cNvSpPr>
          <p:nvPr>
            <p:ph sz="half" idx="1"/>
          </p:nvPr>
        </p:nvSpPr>
        <p:spPr>
          <a:xfrm>
            <a:off x="467544" y="1484784"/>
            <a:ext cx="5266928" cy="4525963"/>
          </a:xfrm>
        </p:spPr>
        <p:txBody>
          <a:bodyPr>
            <a:noAutofit/>
          </a:bodyPr>
          <a:lstStyle/>
          <a:p>
            <a:r>
              <a:rPr lang="en-GB" sz="2400" b="1" dirty="0"/>
              <a:t>A statement made and signed by your institution’s Vice Chancellor (or equivalent) using the downloadable pro-forma (max 1,000 words);</a:t>
            </a:r>
          </a:p>
          <a:p>
            <a:r>
              <a:rPr lang="en-GB" sz="2400" b="1" dirty="0"/>
              <a:t>Purpose is to </a:t>
            </a:r>
            <a:r>
              <a:rPr lang="en-GB" sz="2400" b="1" dirty="0">
                <a:solidFill>
                  <a:srgbClr val="FF0000"/>
                </a:solidFill>
              </a:rPr>
              <a:t>endorse</a:t>
            </a:r>
            <a:r>
              <a:rPr lang="en-GB" sz="2400" b="1" dirty="0"/>
              <a:t> the nominee’s claim from an institutional viewpoint. Provides complementary not supplementary information;</a:t>
            </a:r>
          </a:p>
          <a:p>
            <a:r>
              <a:rPr lang="en-GB" sz="2400" b="1" dirty="0"/>
              <a:t>Recommended that the nominee’s Claim is read prior to composing the institutional supporting statement.</a:t>
            </a:r>
          </a:p>
        </p:txBody>
      </p:sp>
      <p:sp>
        <p:nvSpPr>
          <p:cNvPr id="4" name="Slide Number Placeholder 3"/>
          <p:cNvSpPr>
            <a:spLocks noGrp="1"/>
          </p:cNvSpPr>
          <p:nvPr>
            <p:ph type="sldNum" sz="quarter" idx="12"/>
          </p:nvPr>
        </p:nvSpPr>
        <p:spPr/>
        <p:txBody>
          <a:bodyPr/>
          <a:lstStyle/>
          <a:p>
            <a:fld id="{0ADA835F-3096-40FD-823B-257157ADDB1E}" type="slidenum">
              <a:rPr lang="en-GB" smtClean="0"/>
              <a:t>41</a:t>
            </a:fld>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629814"/>
            <a:ext cx="3698147" cy="4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360" r="4966" b="1231"/>
          <a:stretch/>
        </p:blipFill>
        <p:spPr bwMode="auto">
          <a:xfrm>
            <a:off x="5705553" y="1838738"/>
            <a:ext cx="3189969" cy="39160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1608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fontScale="92500" lnSpcReduction="10000"/>
          </a:bodyPr>
          <a:lstStyle/>
          <a:p>
            <a:pPr marL="0" indent="0">
              <a:buNone/>
            </a:pPr>
            <a:r>
              <a:rPr lang="en-GB" sz="2600" b="1" dirty="0"/>
              <a:t>In particular, the statement should:</a:t>
            </a:r>
          </a:p>
          <a:p>
            <a:pPr lvl="0"/>
            <a:r>
              <a:rPr lang="en-GB" b="1" dirty="0"/>
              <a:t>endorse the validity of the nominee’s Claim for outstanding impact;</a:t>
            </a:r>
          </a:p>
          <a:p>
            <a:pPr lvl="0"/>
            <a:r>
              <a:rPr lang="en-GB" b="1" dirty="0"/>
              <a:t>provide an institutional context within which the nominee has been identified as having outstanding impact and outline any future plans to further disseminate their practice;</a:t>
            </a:r>
          </a:p>
          <a:p>
            <a:pPr lvl="0"/>
            <a:r>
              <a:rPr lang="en-GB" b="1" dirty="0"/>
              <a:t>provide confirmation of institutional support for the nominee, should they be successful, in terms of carrying out any responsibilities associated with having a National Teaching Fellowship;</a:t>
            </a:r>
          </a:p>
          <a:p>
            <a:pPr lvl="0"/>
            <a:r>
              <a:rPr lang="en-GB" b="1" dirty="0"/>
              <a:t>provide any additional supporting information which might be most appropriately expressed by the Vice-Chancellor (or equivalent) rather than the nominee;</a:t>
            </a:r>
          </a:p>
          <a:p>
            <a:pPr lvl="0"/>
            <a:r>
              <a:rPr lang="en-GB" b="1" dirty="0"/>
              <a:t>provide the name, job title and signature of the VC (or equivalent). </a:t>
            </a:r>
          </a:p>
          <a:p>
            <a:endParaRPr lang="en-GB" dirty="0"/>
          </a:p>
        </p:txBody>
      </p:sp>
      <p:sp>
        <p:nvSpPr>
          <p:cNvPr id="4" name="Slide Number Placeholder 3"/>
          <p:cNvSpPr>
            <a:spLocks noGrp="1"/>
          </p:cNvSpPr>
          <p:nvPr>
            <p:ph type="sldNum" sz="quarter" idx="12"/>
          </p:nvPr>
        </p:nvSpPr>
        <p:spPr/>
        <p:txBody>
          <a:bodyPr/>
          <a:lstStyle/>
          <a:p>
            <a:fld id="{0ADA835F-3096-40FD-823B-257157ADDB1E}" type="slidenum">
              <a:rPr lang="en-GB" smtClean="0"/>
              <a:t>42</a:t>
            </a:fld>
            <a:endParaRPr lang="en-GB" dirty="0"/>
          </a:p>
        </p:txBody>
      </p:sp>
    </p:spTree>
    <p:extLst>
      <p:ext uri="{BB962C8B-B14F-4D97-AF65-F5344CB8AC3E}">
        <p14:creationId xmlns:p14="http://schemas.microsoft.com/office/powerpoint/2010/main" val="330319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19256" cy="936104"/>
          </a:xfrm>
        </p:spPr>
        <p:txBody>
          <a:bodyPr>
            <a:normAutofit fontScale="90000"/>
          </a:bodyPr>
          <a:lstStyle/>
          <a:p>
            <a:pPr algn="l"/>
            <a:r>
              <a:rPr lang="en-GB" sz="2900" b="1" dirty="0"/>
              <a:t>Other nomination documents that must be submitted</a:t>
            </a:r>
          </a:p>
        </p:txBody>
      </p:sp>
      <p:sp>
        <p:nvSpPr>
          <p:cNvPr id="3" name="Content Placeholder 2"/>
          <p:cNvSpPr>
            <a:spLocks noGrp="1"/>
          </p:cNvSpPr>
          <p:nvPr>
            <p:ph idx="1"/>
          </p:nvPr>
        </p:nvSpPr>
        <p:spPr/>
        <p:txBody>
          <a:bodyPr/>
          <a:lstStyle/>
          <a:p>
            <a:r>
              <a:rPr lang="en-GB" b="1" dirty="0">
                <a:solidFill>
                  <a:srgbClr val="FF0000"/>
                </a:solidFill>
              </a:rPr>
              <a:t>Institutional Contact Checklist </a:t>
            </a:r>
            <a:r>
              <a:rPr lang="en-GB" b="1" dirty="0"/>
              <a:t>– confirmation that all parts of the nomination have been completed</a:t>
            </a:r>
          </a:p>
          <a:p>
            <a:r>
              <a:rPr lang="en-GB" b="1" dirty="0">
                <a:solidFill>
                  <a:srgbClr val="FF0000"/>
                </a:solidFill>
              </a:rPr>
              <a:t>Nomination form </a:t>
            </a:r>
            <a:r>
              <a:rPr lang="en-GB" b="1" dirty="0"/>
              <a:t>– online form completed by nominee and used for publicity relating to award winners</a:t>
            </a:r>
          </a:p>
          <a:p>
            <a:r>
              <a:rPr lang="en-GB" b="1" dirty="0">
                <a:solidFill>
                  <a:srgbClr val="FF0000"/>
                </a:solidFill>
              </a:rPr>
              <a:t>Photos </a:t>
            </a:r>
            <a:r>
              <a:rPr lang="en-GB" b="1" dirty="0"/>
              <a:t>– used for publicity</a:t>
            </a:r>
          </a:p>
          <a:p>
            <a:r>
              <a:rPr lang="en-GB" b="1" dirty="0">
                <a:solidFill>
                  <a:srgbClr val="FF0000"/>
                </a:solidFill>
              </a:rPr>
              <a:t>Equality monitoring form </a:t>
            </a:r>
            <a:r>
              <a:rPr lang="en-GB" b="1" dirty="0"/>
              <a:t>– online form completed by nominee; data used anonymously to monitor and report on equality and diversity. </a:t>
            </a:r>
          </a:p>
          <a:p>
            <a:pPr marL="0" indent="0">
              <a:buNone/>
            </a:pPr>
            <a:endParaRPr lang="en-GB" dirty="0"/>
          </a:p>
        </p:txBody>
      </p:sp>
      <p:sp>
        <p:nvSpPr>
          <p:cNvPr id="4" name="Slide Number Placeholder 3"/>
          <p:cNvSpPr>
            <a:spLocks noGrp="1"/>
          </p:cNvSpPr>
          <p:nvPr>
            <p:ph type="sldNum" sz="quarter" idx="12"/>
          </p:nvPr>
        </p:nvSpPr>
        <p:spPr/>
        <p:txBody>
          <a:bodyPr/>
          <a:lstStyle/>
          <a:p>
            <a:fld id="{0ADA835F-3096-40FD-823B-257157ADDB1E}" type="slidenum">
              <a:rPr lang="en-GB" smtClean="0"/>
              <a:t>43</a:t>
            </a:fld>
            <a:endParaRPr lang="en-GB"/>
          </a:p>
        </p:txBody>
      </p:sp>
    </p:spTree>
    <p:extLst>
      <p:ext uri="{BB962C8B-B14F-4D97-AF65-F5344CB8AC3E}">
        <p14:creationId xmlns:p14="http://schemas.microsoft.com/office/powerpoint/2010/main" val="4236659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6529" y="2924944"/>
            <a:ext cx="7772400" cy="1500187"/>
          </a:xfrm>
        </p:spPr>
        <p:txBody>
          <a:bodyPr>
            <a:normAutofit/>
          </a:bodyPr>
          <a:lstStyle/>
          <a:p>
            <a:r>
              <a:rPr lang="en-GB" sz="4400" b="1" dirty="0">
                <a:solidFill>
                  <a:schemeClr val="tx1"/>
                </a:solidFill>
              </a:rPr>
              <a:t>The review process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44</a:t>
            </a:fld>
            <a:endParaRPr lang="en-GB" altLang="en-US"/>
          </a:p>
        </p:txBody>
      </p:sp>
    </p:spTree>
    <p:extLst>
      <p:ext uri="{BB962C8B-B14F-4D97-AF65-F5344CB8AC3E}">
        <p14:creationId xmlns:p14="http://schemas.microsoft.com/office/powerpoint/2010/main" val="2595081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003232" cy="648072"/>
          </a:xfr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GB" sz="2900" b="1" dirty="0"/>
              <a:t>Review of nominations</a:t>
            </a:r>
          </a:p>
        </p:txBody>
      </p:sp>
      <p:sp>
        <p:nvSpPr>
          <p:cNvPr id="3" name="Content Placeholder 2"/>
          <p:cNvSpPr>
            <a:spLocks noGrp="1"/>
          </p:cNvSpPr>
          <p:nvPr>
            <p:ph idx="1"/>
          </p:nvPr>
        </p:nvSpPr>
        <p:spPr/>
        <p:txBody>
          <a:bodyPr>
            <a:normAutofit fontScale="92500"/>
          </a:bodyPr>
          <a:lstStyle/>
          <a:p>
            <a:r>
              <a:rPr lang="en-GB" sz="2400" b="1" dirty="0"/>
              <a:t>Nominations are considered by independent, external peer reviewers who will judge nominations against the three NTFS award criteria. </a:t>
            </a:r>
            <a:r>
              <a:rPr lang="en-GB" sz="2400" b="1" dirty="0">
                <a:solidFill>
                  <a:srgbClr val="FF0000"/>
                </a:solidFill>
              </a:rPr>
              <a:t>No information other than the Claim and the signed Statement of Support will be </a:t>
            </a:r>
            <a:r>
              <a:rPr lang="en-GB" b="1" dirty="0">
                <a:solidFill>
                  <a:srgbClr val="FF0000"/>
                </a:solidFill>
              </a:rPr>
              <a:t>provided to reviewers;</a:t>
            </a:r>
            <a:r>
              <a:rPr lang="en-GB" sz="2400" b="1" dirty="0">
                <a:solidFill>
                  <a:srgbClr val="FF0000"/>
                </a:solidFill>
              </a:rPr>
              <a:t> </a:t>
            </a:r>
          </a:p>
          <a:p>
            <a:r>
              <a:rPr lang="en-GB" sz="2400" b="1" dirty="0"/>
              <a:t>The reviewers are all experienced in criteria-based assessment and have undertaken Advance HE training before they review nominations;</a:t>
            </a:r>
          </a:p>
          <a:p>
            <a:r>
              <a:rPr lang="en-GB" sz="2400" b="1" dirty="0"/>
              <a:t>All nominations are </a:t>
            </a:r>
            <a:r>
              <a:rPr lang="en-GB" sz="2400" b="1" dirty="0">
                <a:solidFill>
                  <a:srgbClr val="00B050"/>
                </a:solidFill>
              </a:rPr>
              <a:t>independently scored by three reviewers </a:t>
            </a:r>
            <a:r>
              <a:rPr lang="en-GB" sz="2400" b="1" dirty="0"/>
              <a:t>and a 10% sample is reviewed by a fourth reviewer as part of Advance HE’s Quality Assurance process</a:t>
            </a:r>
            <a:r>
              <a:rPr lang="en-GB" b="1" dirty="0"/>
              <a:t>;</a:t>
            </a:r>
          </a:p>
          <a:p>
            <a:r>
              <a:rPr lang="en-GB" sz="2400" b="1" dirty="0"/>
              <a:t>Scores are allocated (0-5) by each reviewer to each of the three parts of Section B of the Claim.</a:t>
            </a:r>
          </a:p>
        </p:txBody>
      </p:sp>
      <p:sp>
        <p:nvSpPr>
          <p:cNvPr id="4" name="Slide Number Placeholder 3"/>
          <p:cNvSpPr>
            <a:spLocks noGrp="1"/>
          </p:cNvSpPr>
          <p:nvPr>
            <p:ph type="sldNum" sz="quarter" idx="12"/>
          </p:nvPr>
        </p:nvSpPr>
        <p:spPr/>
        <p:txBody>
          <a:bodyPr/>
          <a:lstStyle/>
          <a:p>
            <a:fld id="{0ADA835F-3096-40FD-823B-257157ADDB1E}" type="slidenum">
              <a:rPr lang="en-GB" smtClean="0"/>
              <a:t>45</a:t>
            </a:fld>
            <a:endParaRPr lang="en-GB"/>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2068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116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900" b="1" dirty="0"/>
              <a:t>Reviewer scoring</a:t>
            </a:r>
          </a:p>
        </p:txBody>
      </p:sp>
      <p:sp>
        <p:nvSpPr>
          <p:cNvPr id="3" name="Content Placeholder 2"/>
          <p:cNvSpPr>
            <a:spLocks noGrp="1"/>
          </p:cNvSpPr>
          <p:nvPr>
            <p:ph idx="1"/>
          </p:nvPr>
        </p:nvSpPr>
        <p:spPr>
          <a:xfrm>
            <a:off x="467544" y="1556792"/>
            <a:ext cx="8229600" cy="3960440"/>
          </a:xfrm>
        </p:spPr>
        <p:txBody>
          <a:bodyPr>
            <a:normAutofit fontScale="92500" lnSpcReduction="10000"/>
          </a:bodyPr>
          <a:lstStyle/>
          <a:p>
            <a:pPr marL="0" indent="0">
              <a:buNone/>
            </a:pPr>
            <a:r>
              <a:rPr lang="en-GB" b="1" dirty="0"/>
              <a:t>In allocating scores to the evidence provided within Section B of the Claim, the reviewers will consider the following:</a:t>
            </a:r>
          </a:p>
          <a:p>
            <a:pPr lvl="1"/>
            <a:r>
              <a:rPr lang="en-GB" sz="2400" b="1" dirty="0"/>
              <a:t>Reach - the scale of influence (department, faculty, institution, national, global)</a:t>
            </a:r>
          </a:p>
          <a:p>
            <a:pPr lvl="1"/>
            <a:r>
              <a:rPr lang="en-GB" sz="2400" b="1" dirty="0"/>
              <a:t>Value - benefit derived for students and staff</a:t>
            </a:r>
          </a:p>
          <a:p>
            <a:pPr lvl="1"/>
            <a:r>
              <a:rPr lang="en-GB" sz="2400" b="1" dirty="0"/>
              <a:t>Impact – the difference that has been made to policy, practice and/or student outcomes.</a:t>
            </a:r>
          </a:p>
          <a:p>
            <a:r>
              <a:rPr lang="en-GB" b="1" dirty="0"/>
              <a:t>Reviewers are provided with the scoring profiles  (p19-20 Advance HE NTFS 2019 guidance) to support them in differentiating between the possible scores (0-5) to be awarded to the evidence provided in Section B of the nominee Claim</a:t>
            </a:r>
            <a:r>
              <a:rPr lang="en-GB" dirty="0"/>
              <a:t>. </a:t>
            </a:r>
          </a:p>
          <a:p>
            <a:endParaRPr lang="en-GB" dirty="0"/>
          </a:p>
        </p:txBody>
      </p:sp>
      <p:sp>
        <p:nvSpPr>
          <p:cNvPr id="4" name="Slide Number Placeholder 3"/>
          <p:cNvSpPr>
            <a:spLocks noGrp="1"/>
          </p:cNvSpPr>
          <p:nvPr>
            <p:ph type="sldNum" sz="quarter" idx="12"/>
          </p:nvPr>
        </p:nvSpPr>
        <p:spPr/>
        <p:txBody>
          <a:bodyPr/>
          <a:lstStyle/>
          <a:p>
            <a:fld id="{0ADA835F-3096-40FD-823B-257157ADDB1E}" type="slidenum">
              <a:rPr lang="en-GB" smtClean="0"/>
              <a:t>46</a:t>
            </a:fld>
            <a:endParaRPr lang="en-GB"/>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869160"/>
            <a:ext cx="377190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833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900" b="1" dirty="0"/>
              <a:t>Scoring rubric and rankings</a:t>
            </a:r>
          </a:p>
        </p:txBody>
      </p:sp>
      <p:sp>
        <p:nvSpPr>
          <p:cNvPr id="3" name="Content Placeholder 2"/>
          <p:cNvSpPr>
            <a:spLocks noGrp="1"/>
          </p:cNvSpPr>
          <p:nvPr>
            <p:ph idx="1"/>
          </p:nvPr>
        </p:nvSpPr>
        <p:spPr>
          <a:xfrm>
            <a:off x="457200" y="1556792"/>
            <a:ext cx="8229600" cy="4752528"/>
          </a:xfrm>
        </p:spPr>
        <p:txBody>
          <a:bodyPr>
            <a:normAutofit lnSpcReduction="10000"/>
          </a:bodyPr>
          <a:lstStyle/>
          <a:p>
            <a:r>
              <a:rPr lang="en-GB" b="1" dirty="0"/>
              <a:t>Reviewers use a </a:t>
            </a:r>
            <a:r>
              <a:rPr lang="en-GB" b="1" dirty="0">
                <a:solidFill>
                  <a:srgbClr val="FF0000"/>
                </a:solidFill>
              </a:rPr>
              <a:t>scoring rubric </a:t>
            </a:r>
            <a:r>
              <a:rPr lang="en-GB" b="1" dirty="0"/>
              <a:t>(p21-22 Advance HE NTFS guidance) to ‘score’ each of the three parts to Section B of the nominee’s Claim against each of the three NTFS award criteria (i.e. an overall maximum score of 45 – up to 15 from each of the three reviewers)</a:t>
            </a:r>
          </a:p>
          <a:p>
            <a:r>
              <a:rPr lang="en-GB" b="1" dirty="0"/>
              <a:t>Overall scores used to rank nominees</a:t>
            </a:r>
          </a:p>
          <a:p>
            <a:r>
              <a:rPr lang="en-GB" b="1" dirty="0"/>
              <a:t>Additional algorithms and analysis of feedback used to determine final ranking</a:t>
            </a:r>
          </a:p>
          <a:p>
            <a:r>
              <a:rPr lang="en-GB" b="1" dirty="0"/>
              <a:t>Results presented to UK Teaching Excellence Awards Advisory Panel (senior representatives from all four nations) in June 2019 </a:t>
            </a:r>
          </a:p>
          <a:p>
            <a:r>
              <a:rPr lang="en-GB" b="1" dirty="0"/>
              <a:t>Panel makes recommendations for award winners – ratified by Advance HE Chief Executive Group</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0ADA835F-3096-40FD-823B-257157ADDB1E}" type="slidenum">
              <a:rPr lang="en-GB" smtClean="0"/>
              <a:t>47</a:t>
            </a:fld>
            <a:endParaRPr lang="en-GB"/>
          </a:p>
        </p:txBody>
      </p:sp>
    </p:spTree>
    <p:extLst>
      <p:ext uri="{BB962C8B-B14F-4D97-AF65-F5344CB8AC3E}">
        <p14:creationId xmlns:p14="http://schemas.microsoft.com/office/powerpoint/2010/main" val="3004184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59203"/>
            <a:ext cx="7416824" cy="653573"/>
          </a:xfrm>
          <a:noFill/>
          <a:ln w="9525">
            <a:noFill/>
            <a:miter lim="800000"/>
            <a:headEnd/>
            <a:tailEnd/>
          </a:ln>
        </p:spPr>
        <p:txBody>
          <a:bodyPr vert="horz" wrap="square" lIns="91440" tIns="45720" rIns="91440" bIns="45720" numCol="1" anchor="b" anchorCtr="0" compatLnSpc="1">
            <a:prstTxWarp prst="textNoShape">
              <a:avLst/>
            </a:prstTxWarp>
            <a:noAutofit/>
          </a:bodyPr>
          <a:lstStyle/>
          <a:p>
            <a:pPr algn="l"/>
            <a:r>
              <a:rPr lang="en-GB" b="1" dirty="0"/>
              <a:t>Outcomes and publicity</a:t>
            </a:r>
          </a:p>
        </p:txBody>
      </p:sp>
      <p:sp>
        <p:nvSpPr>
          <p:cNvPr id="3" name="Content Placeholder 2"/>
          <p:cNvSpPr>
            <a:spLocks noGrp="1"/>
          </p:cNvSpPr>
          <p:nvPr>
            <p:ph idx="1"/>
          </p:nvPr>
        </p:nvSpPr>
        <p:spPr>
          <a:xfrm>
            <a:off x="323528" y="1628800"/>
            <a:ext cx="8568952" cy="4752528"/>
          </a:xfrm>
        </p:spPr>
        <p:txBody>
          <a:bodyPr>
            <a:normAutofit/>
          </a:bodyPr>
          <a:lstStyle/>
          <a:p>
            <a:r>
              <a:rPr lang="en-GB" b="1" dirty="0"/>
              <a:t>All nominees will be informed of the outcome via email in </a:t>
            </a:r>
            <a:r>
              <a:rPr lang="en-GB" b="1" dirty="0">
                <a:solidFill>
                  <a:srgbClr val="FF0000"/>
                </a:solidFill>
              </a:rPr>
              <a:t>w/c 15 July 2019. </a:t>
            </a:r>
            <a:r>
              <a:rPr lang="en-GB" b="1" dirty="0"/>
              <a:t>The Vice-Chancellor or equivalent will also be informed; </a:t>
            </a:r>
          </a:p>
          <a:p>
            <a:r>
              <a:rPr lang="en-GB" b="1" dirty="0"/>
              <a:t>The announcement of NTFS winners is strictly embargoed until 5</a:t>
            </a:r>
            <a:r>
              <a:rPr lang="en-GB" b="1" baseline="30000" dirty="0"/>
              <a:t>th</a:t>
            </a:r>
            <a:r>
              <a:rPr lang="en-GB" b="1" dirty="0"/>
              <a:t> August 2019. A </a:t>
            </a:r>
            <a:r>
              <a:rPr lang="en-GB" b="1" dirty="0">
                <a:solidFill>
                  <a:srgbClr val="FF0000"/>
                </a:solidFill>
              </a:rPr>
              <a:t>condition of the competition is that nominees do not share news</a:t>
            </a:r>
            <a:r>
              <a:rPr lang="en-GB" b="1" dirty="0"/>
              <a:t> of their success before this date in order to ensure maximum publicity. Contravention of this requirement could lead to the award being </a:t>
            </a:r>
            <a:r>
              <a:rPr lang="en-GB" b="1" dirty="0">
                <a:solidFill>
                  <a:srgbClr val="FF0000"/>
                </a:solidFill>
              </a:rPr>
              <a:t>revoked;</a:t>
            </a:r>
            <a:r>
              <a:rPr lang="en-GB" b="1" dirty="0"/>
              <a:t> </a:t>
            </a:r>
          </a:p>
          <a:p>
            <a:r>
              <a:rPr lang="en-GB" b="1" dirty="0"/>
              <a:t>The names of the award winners will be officially announced on Advance HE’s website and in a press release.</a:t>
            </a:r>
          </a:p>
          <a:p>
            <a:pPr marL="0" indent="0">
              <a:buNone/>
            </a:pPr>
            <a:r>
              <a:rPr lang="en-GB" b="1" dirty="0">
                <a:solidFill>
                  <a:srgbClr val="FF0000"/>
                </a:solidFill>
              </a:rPr>
              <a:t>ANTF advice: keep it under your hat!</a:t>
            </a:r>
            <a:endParaRPr lang="en-GB" b="1" dirty="0"/>
          </a:p>
        </p:txBody>
      </p:sp>
      <p:sp>
        <p:nvSpPr>
          <p:cNvPr id="4" name="Slide Number Placeholder 3"/>
          <p:cNvSpPr>
            <a:spLocks noGrp="1"/>
          </p:cNvSpPr>
          <p:nvPr>
            <p:ph type="sldNum" sz="quarter" idx="12"/>
          </p:nvPr>
        </p:nvSpPr>
        <p:spPr/>
        <p:txBody>
          <a:bodyPr/>
          <a:lstStyle/>
          <a:p>
            <a:fld id="{0ADA835F-3096-40FD-823B-257157ADDB1E}" type="slidenum">
              <a:rPr lang="en-GB" smtClean="0"/>
              <a:t>48</a:t>
            </a:fld>
            <a:endParaRPr lang="en-GB"/>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548680"/>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312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86BE6-52A8-4A98-A066-7D0C2BB2E079}"/>
              </a:ext>
            </a:extLst>
          </p:cNvPr>
          <p:cNvSpPr>
            <a:spLocks noGrp="1"/>
          </p:cNvSpPr>
          <p:nvPr>
            <p:ph type="title"/>
          </p:nvPr>
        </p:nvSpPr>
        <p:spPr>
          <a:xfrm>
            <a:off x="467544" y="836712"/>
            <a:ext cx="7211144" cy="720080"/>
          </a:xfrm>
        </p:spPr>
        <p:txBody>
          <a:bodyPr/>
          <a:lstStyle/>
          <a:p>
            <a:pPr algn="l"/>
            <a:r>
              <a:rPr lang="en-GB" b="1" dirty="0"/>
              <a:t>Feedback</a:t>
            </a:r>
          </a:p>
        </p:txBody>
      </p:sp>
      <p:sp>
        <p:nvSpPr>
          <p:cNvPr id="3" name="Content Placeholder 2">
            <a:extLst>
              <a:ext uri="{FF2B5EF4-FFF2-40B4-BE49-F238E27FC236}">
                <a16:creationId xmlns:a16="http://schemas.microsoft.com/office/drawing/2014/main" xmlns="" id="{03049498-9CD4-407A-B6C2-EDE6ED32DB64}"/>
              </a:ext>
            </a:extLst>
          </p:cNvPr>
          <p:cNvSpPr>
            <a:spLocks noGrp="1"/>
          </p:cNvSpPr>
          <p:nvPr>
            <p:ph idx="1"/>
          </p:nvPr>
        </p:nvSpPr>
        <p:spPr>
          <a:xfrm>
            <a:off x="457200" y="1628800"/>
            <a:ext cx="8229600" cy="4497363"/>
          </a:xfrm>
        </p:spPr>
        <p:txBody>
          <a:bodyPr>
            <a:normAutofit/>
          </a:bodyPr>
          <a:lstStyle/>
          <a:p>
            <a:r>
              <a:rPr lang="en-GB" b="1" dirty="0"/>
              <a:t>The NTFS is a competition (and attracts large numbers of nominations) and thus the Panel’s decision is final. No appeals can be made against the decision. Advance HE has a complaints procedure to address issues of fair treatment in the administration of nominations;</a:t>
            </a:r>
          </a:p>
          <a:p>
            <a:r>
              <a:rPr lang="en-GB" b="1" dirty="0"/>
              <a:t>Following the publication of the outcome of the 2019 NTFS Award, Advance HE will issue individual written feedback to all nominees. Please note that this may take some time after the announcement of the outcome; </a:t>
            </a:r>
          </a:p>
          <a:p>
            <a:r>
              <a:rPr lang="en-GB" b="1" dirty="0"/>
              <a:t>Reviewer scores and rankings will not be shared.</a:t>
            </a:r>
          </a:p>
        </p:txBody>
      </p:sp>
      <p:sp>
        <p:nvSpPr>
          <p:cNvPr id="4" name="Slide Number Placeholder 3"/>
          <p:cNvSpPr>
            <a:spLocks noGrp="1"/>
          </p:cNvSpPr>
          <p:nvPr>
            <p:ph type="sldNum" sz="quarter" idx="12"/>
          </p:nvPr>
        </p:nvSpPr>
        <p:spPr/>
        <p:txBody>
          <a:bodyPr/>
          <a:lstStyle/>
          <a:p>
            <a:fld id="{0ADA835F-3096-40FD-823B-257157ADDB1E}" type="slidenum">
              <a:rPr lang="en-GB" smtClean="0"/>
              <a:t>49</a:t>
            </a:fld>
            <a:endParaRPr lang="en-GB"/>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2068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48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1124744"/>
            <a:ext cx="8229600" cy="580926"/>
          </a:xfr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p>
            <a:pPr algn="l"/>
            <a:r>
              <a:rPr lang="en-GB" sz="3200" b="1" dirty="0"/>
              <a:t/>
            </a:r>
            <a:br>
              <a:rPr lang="en-GB" sz="3200" b="1" dirty="0"/>
            </a:br>
            <a:r>
              <a:rPr lang="en-GB" sz="3200" b="1" dirty="0"/>
              <a:t>What are the benefits to individuals?</a:t>
            </a:r>
          </a:p>
        </p:txBody>
      </p:sp>
      <p:sp>
        <p:nvSpPr>
          <p:cNvPr id="6147" name="Content Placeholder 2"/>
          <p:cNvSpPr>
            <a:spLocks noGrp="1"/>
          </p:cNvSpPr>
          <p:nvPr>
            <p:ph idx="1"/>
          </p:nvPr>
        </p:nvSpPr>
        <p:spPr>
          <a:xfrm>
            <a:off x="395536" y="1772816"/>
            <a:ext cx="8291264" cy="4608512"/>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GB" dirty="0"/>
              <a:t>Recognised widely in UK and internationally as an indicator of teaching excellence; an accolade that is difficult to achieve –  maximum 55 NTFs awarded each year from a large number of nominations;</a:t>
            </a:r>
          </a:p>
          <a:p>
            <a:r>
              <a:rPr lang="en-GB" dirty="0"/>
              <a:t>It opens doors: many NTFs find they can use the award as a springboard to progress their careers; </a:t>
            </a:r>
          </a:p>
          <a:p>
            <a:r>
              <a:rPr lang="en-GB" dirty="0"/>
              <a:t>NTFs join a national community of like-minded professionals who are passionate about teaching and learning;</a:t>
            </a:r>
          </a:p>
          <a:p>
            <a:r>
              <a:rPr lang="en-US" dirty="0">
                <a:solidFill>
                  <a:srgbClr val="FF0000"/>
                </a:solidFill>
              </a:rPr>
              <a:t>The ANTF network is a fantastically supportive community of learning and their annual symposia are enjoyable networking events;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76672"/>
            <a:ext cx="40290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ADA835F-3096-40FD-823B-257157ADDB1E}" type="slidenum">
              <a:rPr lang="en-GB" smtClean="0"/>
              <a:t>5</a:t>
            </a:fld>
            <a:endParaRPr lang="en-GB"/>
          </a:p>
        </p:txBody>
      </p:sp>
    </p:spTree>
    <p:extLst>
      <p:ext uri="{BB962C8B-B14F-4D97-AF65-F5344CB8AC3E}">
        <p14:creationId xmlns:p14="http://schemas.microsoft.com/office/powerpoint/2010/main" val="2785884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36043"/>
            <a:ext cx="7211144" cy="735757"/>
          </a:xfr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p>
            <a:pPr algn="l"/>
            <a:r>
              <a:rPr lang="en-GB" sz="2900" b="1" dirty="0"/>
              <a:t/>
            </a:r>
            <a:br>
              <a:rPr lang="en-GB" sz="2900" b="1" dirty="0"/>
            </a:br>
            <a:r>
              <a:rPr lang="en-GB" sz="2900" b="1" dirty="0"/>
              <a:t>Award ceremony and briefing event</a:t>
            </a:r>
          </a:p>
        </p:txBody>
      </p:sp>
      <p:sp>
        <p:nvSpPr>
          <p:cNvPr id="3" name="Content Placeholder 2"/>
          <p:cNvSpPr>
            <a:spLocks noGrp="1"/>
          </p:cNvSpPr>
          <p:nvPr>
            <p:ph idx="1"/>
          </p:nvPr>
        </p:nvSpPr>
        <p:spPr>
          <a:xfrm>
            <a:off x="457200" y="1988840"/>
            <a:ext cx="8229600" cy="4137323"/>
          </a:xfrm>
        </p:spPr>
        <p:txBody>
          <a:bodyPr>
            <a:normAutofit/>
          </a:bodyPr>
          <a:lstStyle/>
          <a:p>
            <a:pPr marL="0" indent="0">
              <a:buNone/>
            </a:pPr>
            <a:r>
              <a:rPr lang="en-GB" b="1" dirty="0"/>
              <a:t>The individual awards will be presented at a celebratory dinner, to which successful nominees, their personal guest, and the Vice-Chancellor (or equivalent) will be invited. </a:t>
            </a:r>
          </a:p>
          <a:p>
            <a:pPr marL="0" indent="0">
              <a:buNone/>
            </a:pPr>
            <a:r>
              <a:rPr lang="en-GB" b="1" dirty="0"/>
              <a:t>All new National Teaching Fellows will also be invited to a briefing and networking event on the day of the award ceremony. The briefing and the ceremony will be held in October 2019 (date/venue to be confirmed).</a:t>
            </a:r>
          </a:p>
          <a:p>
            <a:pPr marL="0" indent="0">
              <a:buNone/>
            </a:pPr>
            <a:r>
              <a:rPr lang="en-GB" b="1" dirty="0">
                <a:solidFill>
                  <a:srgbClr val="FF0000"/>
                </a:solidFill>
              </a:rPr>
              <a:t>ANTF advice: it’s a fabulous event: if you win, don’t miss it at any cost and the briefing provides great networking opportunities.</a:t>
            </a:r>
            <a:endParaRPr lang="en-GB" b="1" dirty="0"/>
          </a:p>
        </p:txBody>
      </p:sp>
      <p:sp>
        <p:nvSpPr>
          <p:cNvPr id="4" name="Slide Number Placeholder 3"/>
          <p:cNvSpPr>
            <a:spLocks noGrp="1"/>
          </p:cNvSpPr>
          <p:nvPr>
            <p:ph type="sldNum" sz="quarter" idx="12"/>
          </p:nvPr>
        </p:nvSpPr>
        <p:spPr/>
        <p:txBody>
          <a:bodyPr/>
          <a:lstStyle/>
          <a:p>
            <a:fld id="{0ADA835F-3096-40FD-823B-257157ADDB1E}" type="slidenum">
              <a:rPr lang="en-GB" smtClean="0"/>
              <a:t>50</a:t>
            </a:fld>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48680"/>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897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6529" y="2924944"/>
            <a:ext cx="7772400" cy="1500187"/>
          </a:xfrm>
        </p:spPr>
        <p:txBody>
          <a:bodyPr>
            <a:normAutofit/>
          </a:bodyPr>
          <a:lstStyle/>
          <a:p>
            <a:r>
              <a:rPr lang="en-GB" sz="4400" b="1" dirty="0">
                <a:solidFill>
                  <a:schemeClr val="tx1"/>
                </a:solidFill>
              </a:rPr>
              <a:t>Further tips for success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51</a:t>
            </a:fld>
            <a:endParaRPr lang="en-GB" altLang="en-US"/>
          </a:p>
        </p:txBody>
      </p:sp>
    </p:spTree>
    <p:extLst>
      <p:ext uri="{BB962C8B-B14F-4D97-AF65-F5344CB8AC3E}">
        <p14:creationId xmlns:p14="http://schemas.microsoft.com/office/powerpoint/2010/main" val="2121752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59203"/>
            <a:ext cx="8352928" cy="797589"/>
          </a:xfr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p>
            <a:pPr algn="l"/>
            <a:r>
              <a:rPr lang="en-GB" b="1" dirty="0"/>
              <a:t>Features of successful past Claims </a:t>
            </a:r>
            <a:br>
              <a:rPr lang="en-GB" b="1" dirty="0"/>
            </a:br>
            <a:r>
              <a:rPr lang="en-GB" dirty="0"/>
              <a:t>(NB these are not a tick list!)</a:t>
            </a:r>
          </a:p>
        </p:txBody>
      </p:sp>
      <p:sp>
        <p:nvSpPr>
          <p:cNvPr id="3" name="Content Placeholder 2"/>
          <p:cNvSpPr>
            <a:spLocks noGrp="1"/>
          </p:cNvSpPr>
          <p:nvPr>
            <p:ph idx="1"/>
          </p:nvPr>
        </p:nvSpPr>
        <p:spPr>
          <a:xfrm>
            <a:off x="323528" y="1700808"/>
            <a:ext cx="8363272" cy="4525963"/>
          </a:xfrm>
        </p:spPr>
        <p:txBody>
          <a:bodyPr>
            <a:normAutofit lnSpcReduction="10000"/>
          </a:bodyPr>
          <a:lstStyle/>
          <a:p>
            <a:pPr lvl="0"/>
            <a:r>
              <a:rPr lang="en-GB" b="1" dirty="0"/>
              <a:t>Clearly defined context</a:t>
            </a:r>
          </a:p>
          <a:p>
            <a:pPr lvl="0"/>
            <a:r>
              <a:rPr lang="en-GB" b="1" dirty="0"/>
              <a:t>Structured narrative</a:t>
            </a:r>
          </a:p>
          <a:p>
            <a:r>
              <a:rPr lang="en-GB" b="1" dirty="0"/>
              <a:t>Use of different sources of evidence, considering reach, value and impact </a:t>
            </a:r>
          </a:p>
          <a:p>
            <a:pPr lvl="0"/>
            <a:r>
              <a:rPr lang="en-GB" b="1" dirty="0"/>
              <a:t>Use of publications</a:t>
            </a:r>
          </a:p>
          <a:p>
            <a:pPr lvl="0"/>
            <a:r>
              <a:rPr lang="en-GB" b="1" dirty="0"/>
              <a:t>Selective use of scholarly references, relevant to the nominee’s context and claim  </a:t>
            </a:r>
          </a:p>
          <a:p>
            <a:pPr lvl="0"/>
            <a:r>
              <a:rPr lang="en-GB" b="1" dirty="0"/>
              <a:t>Plain English</a:t>
            </a:r>
          </a:p>
          <a:p>
            <a:pPr lvl="0"/>
            <a:r>
              <a:rPr lang="en-GB" b="1" dirty="0"/>
              <a:t>Clearly expressed, reflective narrative</a:t>
            </a:r>
          </a:p>
          <a:p>
            <a:pPr lvl="0"/>
            <a:r>
              <a:rPr lang="en-GB" b="1" dirty="0"/>
              <a:t>Balance of both qualitative and quantitative evidence</a:t>
            </a:r>
          </a:p>
          <a:p>
            <a:r>
              <a:rPr lang="en-GB" b="1" dirty="0"/>
              <a:t>Use of cross-references within the claim.</a:t>
            </a:r>
            <a:r>
              <a:rPr lang="en-GB" sz="2000" b="1" dirty="0"/>
              <a:t> </a:t>
            </a:r>
          </a:p>
          <a:p>
            <a:endParaRPr lang="en-GB" sz="2400" b="1" dirty="0"/>
          </a:p>
        </p:txBody>
      </p:sp>
      <p:sp>
        <p:nvSpPr>
          <p:cNvPr id="4" name="Slide Number Placeholder 3"/>
          <p:cNvSpPr>
            <a:spLocks noGrp="1"/>
          </p:cNvSpPr>
          <p:nvPr>
            <p:ph type="sldNum" sz="quarter" idx="12"/>
          </p:nvPr>
        </p:nvSpPr>
        <p:spPr/>
        <p:txBody>
          <a:bodyPr/>
          <a:lstStyle/>
          <a:p>
            <a:fld id="{0ADA835F-3096-40FD-823B-257157ADDB1E}" type="slidenum">
              <a:rPr lang="en-GB" smtClean="0"/>
              <a:t>52</a:t>
            </a:fld>
            <a:endParaRPr lang="en-GB"/>
          </a:p>
        </p:txBody>
      </p:sp>
    </p:spTree>
    <p:extLst>
      <p:ext uri="{BB962C8B-B14F-4D97-AF65-F5344CB8AC3E}">
        <p14:creationId xmlns:p14="http://schemas.microsoft.com/office/powerpoint/2010/main" val="2887703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352928" cy="864096"/>
          </a:xfrm>
          <a:noFill/>
          <a:ln w="9525">
            <a:noFill/>
            <a:miter lim="800000"/>
            <a:headEnd/>
            <a:tailEnd/>
          </a:ln>
        </p:spPr>
        <p:txBody>
          <a:bodyPr vert="horz" wrap="square" lIns="91440" tIns="45720" rIns="91440" bIns="45720" numCol="1" anchor="b" anchorCtr="0" compatLnSpc="1">
            <a:prstTxWarp prst="textNoShape">
              <a:avLst/>
            </a:prstTxWarp>
            <a:noAutofit/>
          </a:bodyPr>
          <a:lstStyle/>
          <a:p>
            <a:pPr algn="l"/>
            <a:r>
              <a:rPr lang="en-GB" b="1" dirty="0">
                <a:solidFill>
                  <a:srgbClr val="FF0000"/>
                </a:solidFill>
              </a:rPr>
              <a:t>Going back in time, unsuccessful nominations often:</a:t>
            </a:r>
          </a:p>
        </p:txBody>
      </p:sp>
      <p:sp>
        <p:nvSpPr>
          <p:cNvPr id="3" name="Content Placeholder 2"/>
          <p:cNvSpPr>
            <a:spLocks noGrp="1"/>
          </p:cNvSpPr>
          <p:nvPr>
            <p:ph idx="1"/>
          </p:nvPr>
        </p:nvSpPr>
        <p:spPr>
          <a:xfrm>
            <a:off x="395536" y="1412776"/>
            <a:ext cx="8302377" cy="4429546"/>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GB" b="1" dirty="0"/>
              <a:t>were not explicit in terms of addressing the criteria; </a:t>
            </a:r>
          </a:p>
          <a:p>
            <a:r>
              <a:rPr lang="en-GB" b="1" dirty="0"/>
              <a:t>offered little in the way of explicit evidence to underpin claims of excellence;</a:t>
            </a:r>
          </a:p>
          <a:p>
            <a:r>
              <a:rPr lang="en-GB" b="1" dirty="0"/>
              <a:t>lacked breadth or depth; </a:t>
            </a:r>
          </a:p>
          <a:p>
            <a:r>
              <a:rPr lang="en-GB" b="1" dirty="0"/>
              <a:t>failed to make clear how the nominee’s practice was excellent and/or transformative;</a:t>
            </a:r>
          </a:p>
          <a:p>
            <a:r>
              <a:rPr lang="en-GB" b="1" dirty="0"/>
              <a:t>focused on research rather than teaching and learning;</a:t>
            </a:r>
          </a:p>
          <a:p>
            <a:r>
              <a:rPr lang="en-GB" b="1" dirty="0"/>
              <a:t>included details of work or projects that were in the early stages of implementation with little detail of evaluation or impact;</a:t>
            </a:r>
          </a:p>
          <a:p>
            <a:r>
              <a:rPr lang="en-GB" b="1" dirty="0"/>
              <a:t>failed to give equal weighting to each of the three criteria or combined elements of different criteria into a single section.</a:t>
            </a:r>
          </a:p>
        </p:txBody>
      </p:sp>
      <p:sp>
        <p:nvSpPr>
          <p:cNvPr id="4" name="Slide Number Placeholder 3"/>
          <p:cNvSpPr>
            <a:spLocks noGrp="1"/>
          </p:cNvSpPr>
          <p:nvPr>
            <p:ph type="sldNum" sz="quarter" idx="12"/>
          </p:nvPr>
        </p:nvSpPr>
        <p:spPr/>
        <p:txBody>
          <a:bodyPr/>
          <a:lstStyle/>
          <a:p>
            <a:fld id="{0ADA835F-3096-40FD-823B-257157ADDB1E}" type="slidenum">
              <a:rPr lang="en-GB" smtClean="0"/>
              <a:t>53</a:t>
            </a:fld>
            <a:endParaRPr lang="en-GB"/>
          </a:p>
        </p:txBody>
      </p:sp>
    </p:spTree>
    <p:extLst>
      <p:ext uri="{BB962C8B-B14F-4D97-AF65-F5344CB8AC3E}">
        <p14:creationId xmlns:p14="http://schemas.microsoft.com/office/powerpoint/2010/main" val="3470679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748464" cy="626174"/>
          </a:xfr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p>
            <a:pPr algn="l"/>
            <a:r>
              <a:rPr lang="en-GB" b="1" dirty="0"/>
              <a:t>Some common misconceptions about NTF applications:</a:t>
            </a:r>
            <a:endParaRPr lang="en-GB" sz="3200" b="1" dirty="0"/>
          </a:p>
        </p:txBody>
      </p:sp>
      <p:sp>
        <p:nvSpPr>
          <p:cNvPr id="3" name="Content Placeholder 2"/>
          <p:cNvSpPr>
            <a:spLocks noGrp="1"/>
          </p:cNvSpPr>
          <p:nvPr>
            <p:ph idx="1"/>
          </p:nvPr>
        </p:nvSpPr>
        <p:spPr>
          <a:xfrm>
            <a:off x="323528" y="1484784"/>
            <a:ext cx="8363272" cy="4741987"/>
          </a:xfrm>
        </p:spPr>
        <p:txBody>
          <a:bodyPr>
            <a:normAutofit fontScale="92500" lnSpcReduction="20000"/>
          </a:bodyPr>
          <a:lstStyle/>
          <a:p>
            <a:pPr lvl="0"/>
            <a:r>
              <a:rPr lang="en-GB" b="1" dirty="0"/>
              <a:t>NTF is only for experienced professionals (No, it is open to staff at all stages of their career including early career)</a:t>
            </a:r>
          </a:p>
          <a:p>
            <a:pPr lvl="0"/>
            <a:r>
              <a:rPr lang="en-GB" b="1" dirty="0"/>
              <a:t>To be successful you need to have published (No, you can evidence impact without having done so)</a:t>
            </a:r>
          </a:p>
          <a:p>
            <a:pPr lvl="0"/>
            <a:r>
              <a:rPr lang="en-GB" b="1" dirty="0"/>
              <a:t>An NTF needs to evidence that their practice is innovative or creative (No, some practices are indeed innovative in a particular context but assessing outstanding impact, doesn’t depend on an individual being innovative or indeed creative)</a:t>
            </a:r>
          </a:p>
          <a:p>
            <a:pPr lvl="0"/>
            <a:r>
              <a:rPr lang="en-GB" b="1" dirty="0"/>
              <a:t>It is easier to get an NTF if you are using technology enhanced learning (No, some nominees are using TEL but others are not and having TEL doesn’t enhance a nominee’s chance of being successful)</a:t>
            </a:r>
          </a:p>
          <a:p>
            <a:r>
              <a:rPr lang="en-GB" b="1" dirty="0"/>
              <a:t>NTFs need to have had international reach and impact (No, nominees can evidence high impact locally to be successful and this can be backed by the institutional support statement from the VC). </a:t>
            </a:r>
            <a:endParaRPr lang="en-GB" sz="2400" b="1" dirty="0"/>
          </a:p>
        </p:txBody>
      </p:sp>
      <p:sp>
        <p:nvSpPr>
          <p:cNvPr id="4" name="Slide Number Placeholder 3"/>
          <p:cNvSpPr>
            <a:spLocks noGrp="1"/>
          </p:cNvSpPr>
          <p:nvPr>
            <p:ph type="sldNum" sz="quarter" idx="12"/>
          </p:nvPr>
        </p:nvSpPr>
        <p:spPr/>
        <p:txBody>
          <a:bodyPr/>
          <a:lstStyle/>
          <a:p>
            <a:fld id="{0ADA835F-3096-40FD-823B-257157ADDB1E}" type="slidenum">
              <a:rPr lang="en-GB" smtClean="0"/>
              <a:t>54</a:t>
            </a:fld>
            <a:endParaRPr lang="en-GB"/>
          </a:p>
        </p:txBody>
      </p:sp>
    </p:spTree>
    <p:extLst>
      <p:ext uri="{BB962C8B-B14F-4D97-AF65-F5344CB8AC3E}">
        <p14:creationId xmlns:p14="http://schemas.microsoft.com/office/powerpoint/2010/main" val="4142251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0408E-495A-5F48-B77D-35B7FC7EFF08}"/>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xmlns="" id="{AF191B64-501D-484A-B45A-39585017F4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692696"/>
            <a:ext cx="8678105" cy="5400600"/>
          </a:xfrm>
        </p:spPr>
      </p:pic>
      <p:sp>
        <p:nvSpPr>
          <p:cNvPr id="3" name="Slide Number Placeholder 2"/>
          <p:cNvSpPr>
            <a:spLocks noGrp="1"/>
          </p:cNvSpPr>
          <p:nvPr>
            <p:ph type="sldNum" sz="quarter" idx="12"/>
          </p:nvPr>
        </p:nvSpPr>
        <p:spPr/>
        <p:txBody>
          <a:bodyPr/>
          <a:lstStyle/>
          <a:p>
            <a:fld id="{0ADA835F-3096-40FD-823B-257157ADDB1E}" type="slidenum">
              <a:rPr lang="en-GB" smtClean="0"/>
              <a:t>55</a:t>
            </a:fld>
            <a:endParaRPr lang="en-GB"/>
          </a:p>
        </p:txBody>
      </p:sp>
    </p:spTree>
    <p:extLst>
      <p:ext uri="{BB962C8B-B14F-4D97-AF65-F5344CB8AC3E}">
        <p14:creationId xmlns:p14="http://schemas.microsoft.com/office/powerpoint/2010/main" val="685662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2924944"/>
            <a:ext cx="7772400" cy="1500187"/>
          </a:xfrm>
        </p:spPr>
        <p:txBody>
          <a:bodyPr>
            <a:normAutofit/>
          </a:bodyPr>
          <a:lstStyle/>
          <a:p>
            <a:r>
              <a:rPr lang="en-GB" sz="4400" b="1" dirty="0">
                <a:solidFill>
                  <a:schemeClr val="tx1"/>
                </a:solidFill>
              </a:rPr>
              <a:t>A reminder about what being an NTF could mean for you</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56</a:t>
            </a:fld>
            <a:endParaRPr lang="en-GB" altLang="en-US"/>
          </a:p>
        </p:txBody>
      </p:sp>
    </p:spTree>
    <p:extLst>
      <p:ext uri="{BB962C8B-B14F-4D97-AF65-F5344CB8AC3E}">
        <p14:creationId xmlns:p14="http://schemas.microsoft.com/office/powerpoint/2010/main" val="3619099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8A268-A46B-415C-A706-94CB8F89724A}"/>
              </a:ext>
            </a:extLst>
          </p:cNvPr>
          <p:cNvSpPr>
            <a:spLocks noGrp="1"/>
          </p:cNvSpPr>
          <p:nvPr>
            <p:ph type="title"/>
          </p:nvPr>
        </p:nvSpPr>
        <p:spPr>
          <a:xfrm>
            <a:off x="467544" y="749027"/>
            <a:ext cx="6707088" cy="864096"/>
          </a:xfrm>
        </p:spPr>
        <p:txBody>
          <a:bodyPr>
            <a:normAutofit/>
          </a:bodyPr>
          <a:lstStyle/>
          <a:p>
            <a:pPr algn="l"/>
            <a:r>
              <a:rPr lang="en-GB" b="1" dirty="0"/>
              <a:t>Peter Hartley - NTF 2000, Education</a:t>
            </a:r>
          </a:p>
        </p:txBody>
      </p:sp>
      <p:sp>
        <p:nvSpPr>
          <p:cNvPr id="3" name="Content Placeholder 2">
            <a:extLst>
              <a:ext uri="{FF2B5EF4-FFF2-40B4-BE49-F238E27FC236}">
                <a16:creationId xmlns:a16="http://schemas.microsoft.com/office/drawing/2014/main" xmlns="" id="{6C14558D-0DC9-4D10-BDD3-27A4BAB6BBCE}"/>
              </a:ext>
            </a:extLst>
          </p:cNvPr>
          <p:cNvSpPr>
            <a:spLocks noGrp="1"/>
          </p:cNvSpPr>
          <p:nvPr>
            <p:ph idx="1"/>
          </p:nvPr>
        </p:nvSpPr>
        <p:spPr>
          <a:xfrm>
            <a:off x="539552" y="1484784"/>
            <a:ext cx="8280920" cy="4353347"/>
          </a:xfrm>
        </p:spPr>
        <p:txBody>
          <a:bodyPr>
            <a:noAutofit/>
          </a:bodyPr>
          <a:lstStyle/>
          <a:p>
            <a:pPr marL="0" indent="0">
              <a:buNone/>
            </a:pPr>
            <a:r>
              <a:rPr lang="en-GB" sz="2200" b="1" dirty="0"/>
              <a:t>The NTF changed my life – enabling me to gain a Professorship (Sheffield Hallam) and focus on educational development. This enabled my move to lead the Educational Development Unit at Bradford where we managed to influence institutional policy and bring in over one million pounds worth of project funding (HEA, </a:t>
            </a:r>
            <a:r>
              <a:rPr lang="en-GB" sz="2200" b="1" dirty="0" err="1"/>
              <a:t>Jisc</a:t>
            </a:r>
            <a:r>
              <a:rPr lang="en-GB" sz="2200" b="1" dirty="0"/>
              <a:t>) to investigate sector issues such as e-portfolios, student transitions, computer-aided assessment and assessment feedback, as well as being involved in two collaborative CETLs. I was Project Director on the PASS project, investigating programme assessment, and materials from this project are used by a number of universities to inform current plans. This project is continuing to develop post-funding, and we will have chapters in two new publications issued in 2018 (co-author with Ruth Whitfield from Bradford). Along with other initiatives which my NTF stimulated, this has enabled me to extend my career into semi-retirement.</a:t>
            </a:r>
            <a:br>
              <a:rPr lang="en-GB" sz="2200" b="1" dirty="0"/>
            </a:br>
            <a:endParaRPr lang="en-GB" sz="2200" b="1" dirty="0"/>
          </a:p>
          <a:p>
            <a:endParaRPr lang="en-GB" sz="2200" dirty="0"/>
          </a:p>
        </p:txBody>
      </p:sp>
      <p:sp>
        <p:nvSpPr>
          <p:cNvPr id="4" name="Slide Number Placeholder 3"/>
          <p:cNvSpPr>
            <a:spLocks noGrp="1"/>
          </p:cNvSpPr>
          <p:nvPr>
            <p:ph type="sldNum" sz="quarter" idx="12"/>
          </p:nvPr>
        </p:nvSpPr>
        <p:spPr/>
        <p:txBody>
          <a:bodyPr/>
          <a:lstStyle/>
          <a:p>
            <a:fld id="{0ADA835F-3096-40FD-823B-257157ADDB1E}" type="slidenum">
              <a:rPr lang="en-GB" smtClean="0"/>
              <a:t>57</a:t>
            </a:fld>
            <a:endParaRPr lang="en-GB"/>
          </a:p>
        </p:txBody>
      </p:sp>
    </p:spTree>
    <p:extLst>
      <p:ext uri="{BB962C8B-B14F-4D97-AF65-F5344CB8AC3E}">
        <p14:creationId xmlns:p14="http://schemas.microsoft.com/office/powerpoint/2010/main" val="1922645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4DC14A-87A1-43ED-98C1-060CCCAF7E96}"/>
              </a:ext>
            </a:extLst>
          </p:cNvPr>
          <p:cNvSpPr>
            <a:spLocks noGrp="1"/>
          </p:cNvSpPr>
          <p:nvPr>
            <p:ph type="title"/>
          </p:nvPr>
        </p:nvSpPr>
        <p:spPr>
          <a:xfrm>
            <a:off x="611560" y="836712"/>
            <a:ext cx="7848872" cy="936104"/>
          </a:xfrm>
        </p:spPr>
        <p:txBody>
          <a:bodyPr>
            <a:noAutofit/>
          </a:bodyPr>
          <a:lstStyle/>
          <a:p>
            <a:pPr algn="l"/>
            <a:r>
              <a:rPr lang="de-DE" sz="2900" b="1" dirty="0"/>
              <a:t>Debbie Holley - NTF 2014, Digital Innovation</a:t>
            </a:r>
            <a:endParaRPr lang="en-GB" sz="2900" b="1" dirty="0"/>
          </a:p>
        </p:txBody>
      </p:sp>
      <p:sp>
        <p:nvSpPr>
          <p:cNvPr id="3" name="Content Placeholder 2">
            <a:extLst>
              <a:ext uri="{FF2B5EF4-FFF2-40B4-BE49-F238E27FC236}">
                <a16:creationId xmlns:a16="http://schemas.microsoft.com/office/drawing/2014/main" xmlns="" id="{72B4F71F-95D2-439A-A53F-DB209B533745}"/>
              </a:ext>
            </a:extLst>
          </p:cNvPr>
          <p:cNvSpPr>
            <a:spLocks noGrp="1"/>
          </p:cNvSpPr>
          <p:nvPr>
            <p:ph idx="1"/>
          </p:nvPr>
        </p:nvSpPr>
        <p:spPr>
          <a:xfrm>
            <a:off x="468312" y="1916832"/>
            <a:ext cx="8283923" cy="4213522"/>
          </a:xfrm>
        </p:spPr>
        <p:txBody>
          <a:bodyPr>
            <a:normAutofit lnSpcReduction="10000"/>
          </a:bodyPr>
          <a:lstStyle/>
          <a:p>
            <a:pPr marL="0" indent="0">
              <a:spcBef>
                <a:spcPts val="0"/>
              </a:spcBef>
              <a:buNone/>
            </a:pPr>
            <a:r>
              <a:rPr lang="en-GB" b="1" dirty="0"/>
              <a:t>My NTF was of huge personal and professional benefit. It took three institutions and five attempts to finally gain this so much desired and valued award, and meeting the other NTFs in Liverpool Cathedral, and sharing the time with senior staff from my institution and my family was an evening I will never forget, as we walked across the candle lit walkway, pianist playing, to enjoy our meal together. No, it is not about financial award, it is about building community, having an expert body to reach out to for inspiration when times get tough and you have a deadline. It is about being welcomed in most universities across the UK, there is a kindred spirit who aims high and puts the students at the heart of learning. </a:t>
            </a:r>
          </a:p>
        </p:txBody>
      </p:sp>
      <p:sp>
        <p:nvSpPr>
          <p:cNvPr id="4" name="Slide Number Placeholder 3"/>
          <p:cNvSpPr>
            <a:spLocks noGrp="1"/>
          </p:cNvSpPr>
          <p:nvPr>
            <p:ph type="sldNum" sz="quarter" idx="12"/>
          </p:nvPr>
        </p:nvSpPr>
        <p:spPr/>
        <p:txBody>
          <a:bodyPr/>
          <a:lstStyle/>
          <a:p>
            <a:fld id="{0ADA835F-3096-40FD-823B-257157ADDB1E}" type="slidenum">
              <a:rPr lang="en-GB" smtClean="0"/>
              <a:t>58</a:t>
            </a:fld>
            <a:endParaRPr lang="en-GB"/>
          </a:p>
        </p:txBody>
      </p:sp>
    </p:spTree>
    <p:extLst>
      <p:ext uri="{BB962C8B-B14F-4D97-AF65-F5344CB8AC3E}">
        <p14:creationId xmlns:p14="http://schemas.microsoft.com/office/powerpoint/2010/main" val="134061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37112"/>
            <a:ext cx="3240360" cy="566738"/>
          </a:xfrm>
        </p:spPr>
        <p:txBody>
          <a:bodyPr>
            <a:noAutofit/>
          </a:bodyPr>
          <a:lstStyle/>
          <a:p>
            <a:r>
              <a:rPr lang="en-GB" sz="3600" dirty="0"/>
              <a:t>Good luck! </a:t>
            </a:r>
            <a:br>
              <a:rPr lang="en-GB" sz="3600" dirty="0"/>
            </a:br>
            <a:r>
              <a:rPr lang="en-GB" sz="2400" b="0" dirty="0"/>
              <a:t>All these award winners were all once potential ‘nominees’ ………</a:t>
            </a:r>
            <a:br>
              <a:rPr lang="en-GB" sz="2400" b="0" dirty="0"/>
            </a:br>
            <a:endParaRPr lang="en-GB" sz="2400" b="0" dirty="0"/>
          </a:p>
        </p:txBody>
      </p:sp>
      <p:sp>
        <p:nvSpPr>
          <p:cNvPr id="4" name="Text Placeholder 3"/>
          <p:cNvSpPr>
            <a:spLocks noGrp="1"/>
          </p:cNvSpPr>
          <p:nvPr>
            <p:ph type="body" sz="half" idx="2"/>
          </p:nvPr>
        </p:nvSpPr>
        <p:spPr>
          <a:xfrm>
            <a:off x="395536" y="5373216"/>
            <a:ext cx="8424936" cy="804862"/>
          </a:xfrm>
        </p:spPr>
        <p:txBody>
          <a:bodyPr>
            <a:normAutofit/>
          </a:bodyPr>
          <a:lstStyle/>
          <a:p>
            <a:r>
              <a:rPr lang="en-GB" sz="2000" b="1" dirty="0"/>
              <a:t>Remember: refer closely to the Advance HE NTFS 2019 guidance as you prepare your nomination</a:t>
            </a:r>
          </a:p>
        </p:txBody>
      </p:sp>
      <p:sp>
        <p:nvSpPr>
          <p:cNvPr id="5" name="Slide Number Placeholder 4"/>
          <p:cNvSpPr>
            <a:spLocks noGrp="1"/>
          </p:cNvSpPr>
          <p:nvPr>
            <p:ph type="sldNum" sz="quarter" idx="12"/>
          </p:nvPr>
        </p:nvSpPr>
        <p:spPr/>
        <p:txBody>
          <a:bodyPr/>
          <a:lstStyle/>
          <a:p>
            <a:fld id="{FC9182DA-28D1-43F3-B7DA-07663D2C73A9}" type="slidenum">
              <a:rPr lang="en-GB" smtClean="0"/>
              <a:t>59</a:t>
            </a:fld>
            <a:endParaRPr lang="en-GB"/>
          </a:p>
        </p:txBody>
      </p:sp>
      <p:pic>
        <p:nvPicPr>
          <p:cNvPr id="22530"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111" t="17234" r="21865"/>
          <a:stretch/>
        </p:blipFill>
        <p:spPr bwMode="auto">
          <a:xfrm>
            <a:off x="3923928" y="1859223"/>
            <a:ext cx="4727782" cy="3405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8680"/>
            <a:ext cx="50419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16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363272" cy="936104"/>
          </a:xfrm>
        </p:spPr>
        <p:txBody>
          <a:bodyPr>
            <a:normAutofit/>
          </a:bodyPr>
          <a:lstStyle/>
          <a:p>
            <a:pPr algn="l"/>
            <a:r>
              <a:rPr lang="en-GB" sz="2900" b="1" dirty="0"/>
              <a:t>Benefits to individuals continued:</a:t>
            </a:r>
          </a:p>
        </p:txBody>
      </p:sp>
      <p:sp>
        <p:nvSpPr>
          <p:cNvPr id="3" name="Content Placeholder 2"/>
          <p:cNvSpPr>
            <a:spLocks noGrp="1"/>
          </p:cNvSpPr>
          <p:nvPr>
            <p:ph idx="1"/>
          </p:nvPr>
        </p:nvSpPr>
        <p:spPr>
          <a:xfrm>
            <a:off x="467544" y="1556792"/>
            <a:ext cx="8229600" cy="4353347"/>
          </a:xfrm>
        </p:spPr>
        <p:txBody>
          <a:bodyPr>
            <a:normAutofit lnSpcReduction="10000"/>
          </a:bodyPr>
          <a:lstStyle/>
          <a:p>
            <a:r>
              <a:rPr lang="en-GB" dirty="0"/>
              <a:t>Provides opportunity to disseminate  practice internally/externally; e.g. ‘becoming an NTF had offered them a transformative experience that had resulted in tangible benefits for student experience across the sector’ (</a:t>
            </a:r>
            <a:r>
              <a:rPr lang="en-GB" dirty="0">
                <a:hlinkClick r:id="rId2"/>
              </a:rPr>
              <a:t>Jones-Devitt &amp; Quinsee, 2018</a:t>
            </a:r>
            <a:r>
              <a:rPr lang="en-GB" dirty="0"/>
              <a:t>; p22);</a:t>
            </a:r>
          </a:p>
          <a:p>
            <a:r>
              <a:rPr lang="en-GB" dirty="0"/>
              <a:t>It can enable staff to cross boundaries, collaborating with colleagues in other disciplines and forging links with other institutions nationally and internationally;</a:t>
            </a:r>
          </a:p>
          <a:p>
            <a:r>
              <a:rPr lang="en-GB" dirty="0"/>
              <a:t>It can be a focal point for discussions about professional development – past awards have enabled NTFs to capitalise on their status and bid for extra funding for research and projects to enhance learning and teaching.</a:t>
            </a:r>
          </a:p>
          <a:p>
            <a:endParaRPr lang="en-GB" dirty="0"/>
          </a:p>
        </p:txBody>
      </p:sp>
      <p:sp>
        <p:nvSpPr>
          <p:cNvPr id="4" name="Slide Number Placeholder 3"/>
          <p:cNvSpPr>
            <a:spLocks noGrp="1"/>
          </p:cNvSpPr>
          <p:nvPr>
            <p:ph type="sldNum" sz="quarter" idx="12"/>
          </p:nvPr>
        </p:nvSpPr>
        <p:spPr/>
        <p:txBody>
          <a:bodyPr/>
          <a:lstStyle/>
          <a:p>
            <a:fld id="{0ADA835F-3096-40FD-823B-257157ADDB1E}" type="slidenum">
              <a:rPr lang="en-GB" smtClean="0"/>
              <a:t>6</a:t>
            </a:fld>
            <a:endParaRPr lang="en-GB"/>
          </a:p>
        </p:txBody>
      </p:sp>
    </p:spTree>
    <p:extLst>
      <p:ext uri="{BB962C8B-B14F-4D97-AF65-F5344CB8AC3E}">
        <p14:creationId xmlns:p14="http://schemas.microsoft.com/office/powerpoint/2010/main" val="83436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7544" y="1050038"/>
            <a:ext cx="7283152" cy="775395"/>
          </a:xfrm>
        </p:spPr>
        <p:txBody>
          <a:bodyPr>
            <a:normAutofit/>
          </a:bodyPr>
          <a:lstStyle/>
          <a:p>
            <a:pPr algn="l"/>
            <a:r>
              <a:rPr lang="en-GB" sz="2900" b="1" dirty="0"/>
              <a:t>What some people say: </a:t>
            </a:r>
            <a:r>
              <a:rPr lang="en-GB" sz="2900" b="1" dirty="0">
                <a:solidFill>
                  <a:srgbClr val="FF0000"/>
                </a:solidFill>
              </a:rPr>
              <a:t>(ANTF advice) </a:t>
            </a:r>
            <a:endParaRPr lang="en-GB" sz="2900" b="1" dirty="0"/>
          </a:p>
        </p:txBody>
      </p:sp>
      <p:sp>
        <p:nvSpPr>
          <p:cNvPr id="20483" name="Content Placeholder 2"/>
          <p:cNvSpPr>
            <a:spLocks noGrp="1"/>
          </p:cNvSpPr>
          <p:nvPr>
            <p:ph idx="1"/>
          </p:nvPr>
        </p:nvSpPr>
        <p:spPr>
          <a:xfrm>
            <a:off x="395536" y="1988840"/>
            <a:ext cx="8291264" cy="4353347"/>
          </a:xfr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GB" dirty="0"/>
              <a:t>‘Being a National Teaching Fellow has changed my life, my career, everything!’</a:t>
            </a:r>
          </a:p>
          <a:p>
            <a:r>
              <a:rPr lang="en-GB" dirty="0"/>
              <a:t>‘I am certain my NTF directly contributed to me getting my promotion and my professorship!’</a:t>
            </a:r>
          </a:p>
          <a:p>
            <a:r>
              <a:rPr lang="en-GB" dirty="0"/>
              <a:t>‘I’ve just loved the travel, the networking and the opportunities being an NTF has given me!’</a:t>
            </a:r>
          </a:p>
          <a:p>
            <a:r>
              <a:rPr lang="en-GB" dirty="0"/>
              <a:t>‘[The celebratory dinner was] the best occasion (other than my wedding) in my life!’ </a:t>
            </a:r>
          </a:p>
          <a:p>
            <a:r>
              <a:rPr lang="en-GB" dirty="0"/>
              <a:t>‘It’s been fantastic to have my teaching recognised as much as my research!’</a:t>
            </a:r>
          </a:p>
        </p:txBody>
      </p:sp>
      <p:sp>
        <p:nvSpPr>
          <p:cNvPr id="2" name="Slide Number Placeholder 1"/>
          <p:cNvSpPr>
            <a:spLocks noGrp="1"/>
          </p:cNvSpPr>
          <p:nvPr>
            <p:ph type="sldNum" sz="quarter" idx="12"/>
          </p:nvPr>
        </p:nvSpPr>
        <p:spPr/>
        <p:txBody>
          <a:bodyPr/>
          <a:lstStyle/>
          <a:p>
            <a:fld id="{0ADA835F-3096-40FD-823B-257157ADDB1E}" type="slidenum">
              <a:rPr lang="en-GB" smtClean="0"/>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99" y="1196752"/>
            <a:ext cx="8229600" cy="576064"/>
          </a:xfr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p>
            <a:pPr algn="l"/>
            <a:r>
              <a:rPr lang="en-GB" sz="3200" b="1" dirty="0"/>
              <a:t>What are the benefits for institutions?</a:t>
            </a:r>
          </a:p>
        </p:txBody>
      </p:sp>
      <p:sp>
        <p:nvSpPr>
          <p:cNvPr id="3" name="Content Placeholder 2"/>
          <p:cNvSpPr>
            <a:spLocks noGrp="1"/>
          </p:cNvSpPr>
          <p:nvPr>
            <p:ph idx="1"/>
          </p:nvPr>
        </p:nvSpPr>
        <p:spPr>
          <a:xfrm>
            <a:off x="467544" y="1916832"/>
            <a:ext cx="8500715" cy="4176464"/>
          </a:xfrm>
        </p:spPr>
        <p:txBody>
          <a:bodyPr>
            <a:noAutofit/>
          </a:bodyPr>
          <a:lstStyle/>
          <a:p>
            <a:r>
              <a:rPr lang="en-GB" dirty="0"/>
              <a:t>Demonstrates an institutional commitment to learning and teaching; e.g. used in TEF narratives;</a:t>
            </a:r>
          </a:p>
          <a:p>
            <a:r>
              <a:rPr lang="en-GB" dirty="0"/>
              <a:t>Used within strategic approaches to meeting institutional objectives and ambitions around raising the status and standards of teaching and providing an excellent learning experience for students;</a:t>
            </a:r>
          </a:p>
          <a:p>
            <a:r>
              <a:rPr lang="en-GB" dirty="0"/>
              <a:t>Means of recognising and rewarding excellent practice – links to internal award schemes, promotion pathways and PDR processes;</a:t>
            </a:r>
          </a:p>
          <a:p>
            <a:r>
              <a:rPr lang="en-GB" dirty="0"/>
              <a:t>Increases links with other HEPs and the wider sector to lead to enhancement of teaching and learning.</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620688"/>
            <a:ext cx="40290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ADA835F-3096-40FD-823B-257157ADDB1E}" type="slidenum">
              <a:rPr lang="en-GB" smtClean="0"/>
              <a:t>8</a:t>
            </a:fld>
            <a:endParaRPr lang="en-GB"/>
          </a:p>
        </p:txBody>
      </p:sp>
    </p:spTree>
    <p:extLst>
      <p:ext uri="{BB962C8B-B14F-4D97-AF65-F5344CB8AC3E}">
        <p14:creationId xmlns:p14="http://schemas.microsoft.com/office/powerpoint/2010/main" val="384735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GB" sz="4400" b="1" dirty="0">
                <a:solidFill>
                  <a:schemeClr val="tx1"/>
                </a:solidFill>
              </a:rPr>
              <a:t>NTFS 2019 Timeline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419371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1577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r>
              <a:rPr lang="en-GB" altLang="en-US"/>
              <a:t>Slide # </a:t>
            </a:r>
            <a:fld id="{6F69672C-5292-476D-9569-47A701CF6898}" type="slidenum">
              <a:rPr lang="en-GB" altLang="en-US" smtClean="0"/>
              <a:pPr>
                <a:defRPr/>
              </a:pPr>
              <a:t>9</a:t>
            </a:fld>
            <a:endParaRPr lang="en-GB" altLang="en-US"/>
          </a:p>
        </p:txBody>
      </p:sp>
    </p:spTree>
    <p:extLst>
      <p:ext uri="{BB962C8B-B14F-4D97-AF65-F5344CB8AC3E}">
        <p14:creationId xmlns:p14="http://schemas.microsoft.com/office/powerpoint/2010/main" val="2578653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3148</TotalTime>
  <Words>4633</Words>
  <Application>Microsoft Office PowerPoint</Application>
  <PresentationFormat>On-screen Show (4:3)</PresentationFormat>
  <Paragraphs>346</Paragraphs>
  <Slides>59</Slides>
  <Notes>6</Notes>
  <HiddenSlides>0</HiddenSlides>
  <MMClips>0</MMClips>
  <ScaleCrop>false</ScaleCrop>
  <HeadingPairs>
    <vt:vector size="4" baseType="variant">
      <vt:variant>
        <vt:lpstr>Theme</vt:lpstr>
      </vt:variant>
      <vt:variant>
        <vt:i4>3</vt:i4>
      </vt:variant>
      <vt:variant>
        <vt:lpstr>Slide Titles</vt:lpstr>
      </vt:variant>
      <vt:variant>
        <vt:i4>59</vt:i4>
      </vt:variant>
    </vt:vector>
  </HeadingPairs>
  <TitlesOfParts>
    <vt:vector size="62" baseType="lpstr">
      <vt:lpstr>Office Theme</vt:lpstr>
      <vt:lpstr>1_Custom Design</vt:lpstr>
      <vt:lpstr>Custom Design</vt:lpstr>
      <vt:lpstr>Thinking about applying for a National Teaching Fellowship?  A series of workshops run by the Association of National Teaching Fellows in association with Advance HE  January-February 2019</vt:lpstr>
      <vt:lpstr>Purpose of workshop</vt:lpstr>
      <vt:lpstr>PowerPoint Presentation</vt:lpstr>
      <vt:lpstr> National Teaching Fellowship Scheme</vt:lpstr>
      <vt:lpstr> What are the benefits to individuals?</vt:lpstr>
      <vt:lpstr>Benefits to individuals continued:</vt:lpstr>
      <vt:lpstr>What some people say: (ANTF advice) </vt:lpstr>
      <vt:lpstr>What are the benefits for institutions?</vt:lpstr>
      <vt:lpstr>PowerPoint Presentation</vt:lpstr>
      <vt:lpstr>Timeline for 2019 NTFS</vt:lpstr>
      <vt:lpstr>PowerPoint Presentation</vt:lpstr>
      <vt:lpstr>Eligibility for NTFS</vt:lpstr>
      <vt:lpstr>Selecting nominees</vt:lpstr>
      <vt:lpstr>PowerPoint Presentation</vt:lpstr>
      <vt:lpstr>NTFS Institutional Contact</vt:lpstr>
      <vt:lpstr>NTFS nomination documents 2019</vt:lpstr>
      <vt:lpstr>Nomination requirements 2019: note new for 2019</vt:lpstr>
      <vt:lpstr>Submission and receipt of nominations</vt:lpstr>
      <vt:lpstr>PowerPoint Presentation</vt:lpstr>
      <vt:lpstr>The ‘Claim’ for National Teaching Fellowship: </vt:lpstr>
      <vt:lpstr>PowerPoint Presentation</vt:lpstr>
      <vt:lpstr>PowerPoint Presentation</vt:lpstr>
      <vt:lpstr>Section A: Context Statement (new in 2019)</vt:lpstr>
      <vt:lpstr>Writing the Context Statement</vt:lpstr>
      <vt:lpstr>PowerPoint Presentation</vt:lpstr>
      <vt:lpstr>The three NTFS award criteria</vt:lpstr>
      <vt:lpstr>Making a ‘Claim’ in Section B</vt:lpstr>
      <vt:lpstr>Different styles/types of evidence</vt:lpstr>
      <vt:lpstr> Criterion 1: Individual excellence:  Evidence of enhancing and transforming student outcomes and/or the teaching profession; demonstrating impact commensurate with the individual’s context and the opportunities afforded by it.</vt:lpstr>
      <vt:lpstr>Criterion 2: Raising the profile of excellence Evidence of supporting colleagues and influencing support for student learning and/or the teaching profession; demonstrating impact and engagement beyond the nominee’s immediate academic or professional role</vt:lpstr>
      <vt:lpstr>Criterion 3: Developing excellence Show the nominee’s commitment to and impact of ongoing professional development with regard to teaching and learning and/or learning support.</vt:lpstr>
      <vt:lpstr>Where is your impact felt?</vt:lpstr>
      <vt:lpstr>What types of evidence do you have that show impact?</vt:lpstr>
      <vt:lpstr>What kinds of evidence are convincing? (ANTF advice)</vt:lpstr>
      <vt:lpstr>Collecting and using evidence (ANTF advice)</vt:lpstr>
      <vt:lpstr>You need to demonstrate scholarship and commitment to reflection (ANTF advice)</vt:lpstr>
      <vt:lpstr>ANTF advice for people thinking of applying in future years: </vt:lpstr>
      <vt:lpstr>PowerPoint Presentation</vt:lpstr>
      <vt:lpstr>Section C: Reference List</vt:lpstr>
      <vt:lpstr>PowerPoint Presentation</vt:lpstr>
      <vt:lpstr>Signed Statement of Support:</vt:lpstr>
      <vt:lpstr>PowerPoint Presentation</vt:lpstr>
      <vt:lpstr>Other nomination documents that must be submitted</vt:lpstr>
      <vt:lpstr>PowerPoint Presentation</vt:lpstr>
      <vt:lpstr>Review of nominations</vt:lpstr>
      <vt:lpstr>Reviewer scoring</vt:lpstr>
      <vt:lpstr>Scoring rubric and rankings</vt:lpstr>
      <vt:lpstr>Outcomes and publicity</vt:lpstr>
      <vt:lpstr>Feedback</vt:lpstr>
      <vt:lpstr> Award ceremony and briefing event</vt:lpstr>
      <vt:lpstr>PowerPoint Presentation</vt:lpstr>
      <vt:lpstr>Features of successful past Claims  (NB these are not a tick list!)</vt:lpstr>
      <vt:lpstr>Going back in time, unsuccessful nominations often:</vt:lpstr>
      <vt:lpstr>Some common misconceptions about NTF applications:</vt:lpstr>
      <vt:lpstr>PowerPoint Presentation</vt:lpstr>
      <vt:lpstr>PowerPoint Presentation</vt:lpstr>
      <vt:lpstr>Peter Hartley - NTF 2000, Education</vt:lpstr>
      <vt:lpstr>Debbie Holley - NTF 2014, Digital Innovation</vt:lpstr>
      <vt:lpstr>Good luck!  All these award winners were all once potential ‘nominees’ ……… </vt:lpstr>
    </vt:vector>
  </TitlesOfParts>
  <Company>Leeds Metropolitan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AGorra</dc:creator>
  <cp:lastModifiedBy>karenh</cp:lastModifiedBy>
  <cp:revision>298</cp:revision>
  <cp:lastPrinted>2019-01-08T18:19:30Z</cp:lastPrinted>
  <dcterms:created xsi:type="dcterms:W3CDTF">2007-03-06T12:05:28Z</dcterms:created>
  <dcterms:modified xsi:type="dcterms:W3CDTF">2019-01-08T18:23:34Z</dcterms:modified>
</cp:coreProperties>
</file>