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27" r:id="rId3"/>
    <p:sldMasterId id="2147483828" r:id="rId4"/>
    <p:sldMasterId id="2147483831" r:id="rId5"/>
    <p:sldMasterId id="2147483833" r:id="rId6"/>
  </p:sldMasterIdLst>
  <p:notesMasterIdLst>
    <p:notesMasterId r:id="rId84"/>
  </p:notesMasterIdLst>
  <p:handoutMasterIdLst>
    <p:handoutMasterId r:id="rId85"/>
  </p:handoutMasterIdLst>
  <p:sldIdLst>
    <p:sldId id="420" r:id="rId7"/>
    <p:sldId id="333" r:id="rId8"/>
    <p:sldId id="288" r:id="rId9"/>
    <p:sldId id="422" r:id="rId10"/>
    <p:sldId id="421" r:id="rId11"/>
    <p:sldId id="292" r:id="rId12"/>
    <p:sldId id="305" r:id="rId13"/>
    <p:sldId id="303" r:id="rId14"/>
    <p:sldId id="304" r:id="rId15"/>
    <p:sldId id="306" r:id="rId16"/>
    <p:sldId id="260" r:id="rId17"/>
    <p:sldId id="285" r:id="rId18"/>
    <p:sldId id="294" r:id="rId19"/>
    <p:sldId id="295" r:id="rId20"/>
    <p:sldId id="297" r:id="rId21"/>
    <p:sldId id="300" r:id="rId22"/>
    <p:sldId id="308" r:id="rId23"/>
    <p:sldId id="264" r:id="rId24"/>
    <p:sldId id="340" r:id="rId25"/>
    <p:sldId id="281" r:id="rId26"/>
    <p:sldId id="269" r:id="rId27"/>
    <p:sldId id="271" r:id="rId28"/>
    <p:sldId id="283" r:id="rId29"/>
    <p:sldId id="337" r:id="rId30"/>
    <p:sldId id="338" r:id="rId31"/>
    <p:sldId id="370" r:id="rId32"/>
    <p:sldId id="423" r:id="rId33"/>
    <p:sldId id="259" r:id="rId34"/>
    <p:sldId id="371" r:id="rId35"/>
    <p:sldId id="365" r:id="rId36"/>
    <p:sldId id="320" r:id="rId37"/>
    <p:sldId id="424" r:id="rId38"/>
    <p:sldId id="322" r:id="rId39"/>
    <p:sldId id="272" r:id="rId40"/>
    <p:sldId id="324" r:id="rId41"/>
    <p:sldId id="273" r:id="rId42"/>
    <p:sldId id="425" r:id="rId43"/>
    <p:sldId id="290" r:id="rId44"/>
    <p:sldId id="326" r:id="rId45"/>
    <p:sldId id="327" r:id="rId46"/>
    <p:sldId id="328" r:id="rId47"/>
    <p:sldId id="330" r:id="rId48"/>
    <p:sldId id="331" r:id="rId49"/>
    <p:sldId id="332" r:id="rId50"/>
    <p:sldId id="284" r:id="rId51"/>
    <p:sldId id="426" r:id="rId52"/>
    <p:sldId id="427" r:id="rId53"/>
    <p:sldId id="334" r:id="rId54"/>
    <p:sldId id="335" r:id="rId55"/>
    <p:sldId id="336" r:id="rId56"/>
    <p:sldId id="275" r:id="rId57"/>
    <p:sldId id="278" r:id="rId58"/>
    <p:sldId id="350" r:id="rId59"/>
    <p:sldId id="351" r:id="rId60"/>
    <p:sldId id="362" r:id="rId61"/>
    <p:sldId id="274" r:id="rId62"/>
    <p:sldId id="302" r:id="rId63"/>
    <p:sldId id="359" r:id="rId64"/>
    <p:sldId id="360" r:id="rId65"/>
    <p:sldId id="356" r:id="rId66"/>
    <p:sldId id="357" r:id="rId67"/>
    <p:sldId id="352" r:id="rId68"/>
    <p:sldId id="301" r:id="rId69"/>
    <p:sldId id="361" r:id="rId70"/>
    <p:sldId id="428" r:id="rId71"/>
    <p:sldId id="298" r:id="rId72"/>
    <p:sldId id="299" r:id="rId73"/>
    <p:sldId id="276" r:id="rId74"/>
    <p:sldId id="429" r:id="rId75"/>
    <p:sldId id="265" r:id="rId76"/>
    <p:sldId id="318" r:id="rId77"/>
    <p:sldId id="355" r:id="rId78"/>
    <p:sldId id="353" r:id="rId79"/>
    <p:sldId id="261" r:id="rId80"/>
    <p:sldId id="316" r:id="rId81"/>
    <p:sldId id="430" r:id="rId82"/>
    <p:sldId id="431" r:id="rId83"/>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63" d="100"/>
          <a:sy n="63" d="100"/>
        </p:scale>
        <p:origin x="600" y="60"/>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1.xml"/><Relationship Id="rId71"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presProps" Target="presProps.xml"/><Relationship Id="rId5" Type="http://schemas.openxmlformats.org/officeDocument/2006/relationships/slideMaster" Target="slideMasters/slideMaster5.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tableStyles" Target="tableStyles.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handoutMaster" Target="handoutMasters/handoutMaster1.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1247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9360393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436967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564956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9978364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868914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7563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1887603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26611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79579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B109F44-9DBE-41F7-BDB4-35B6C9721BF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19204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676647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52517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407563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8559592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9467334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8226052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69</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029700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4005406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74</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504771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401830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84493E5-8919-43C3-B401-CC09B3200E72}"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2236303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061951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84493E5-8919-43C3-B401-CC09B3200E72}"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455216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84493E5-8919-43C3-B401-CC09B3200E72}"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988424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84493E5-8919-43C3-B401-CC09B3200E72}"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663559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solidFill>
                  <a:srgbClr val="000000"/>
                </a:solidFill>
              </a:rPr>
              <a:pPr/>
              <a:t>26</a:t>
            </a:fld>
            <a:endParaRPr lang="en-US">
              <a:solidFill>
                <a:srgbClr val="000000"/>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90266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53057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6596A7-4A2E-4446-90FD-845CFFD2A655}"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592970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17/12/2018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17/12/2018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17/12/2018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63D9633F-E755-4926-8DBB-3FCC422FBA99}" type="datetime1">
              <a:rPr kumimoji="0" lang="en-GB"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17/12/2018</a:t>
            </a:fld>
            <a:endParaRPr kumimoji="0" lang="en-GB" altLang="en-US" sz="1200"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ADA835F-3096-40FD-823B-257157ADDB1E}" type="slidenum">
              <a:rPr kumimoji="0" lang="en-GB"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4205962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6707088" cy="936104"/>
          </a:xfrm>
        </p:spPr>
        <p:txBody>
          <a:bodyPr>
            <a:normAutofit/>
          </a:bodyPr>
          <a:lstStyle>
            <a:lvl1pPr>
              <a:defRPr sz="3200"/>
            </a:lvl1pPr>
          </a:lstStyle>
          <a:p>
            <a:r>
              <a:rPr lang="en-US" dirty="0"/>
              <a:t>Click to edit Master title style</a:t>
            </a:r>
            <a:endParaRPr lang="en-GB" dirty="0"/>
          </a:p>
        </p:txBody>
      </p:sp>
      <p:sp>
        <p:nvSpPr>
          <p:cNvPr id="3" name="Content Placeholder 2"/>
          <p:cNvSpPr>
            <a:spLocks noGrp="1"/>
          </p:cNvSpPr>
          <p:nvPr>
            <p:ph idx="1"/>
          </p:nvPr>
        </p:nvSpPr>
        <p:spPr>
          <a:xfrm>
            <a:off x="457200" y="1772816"/>
            <a:ext cx="8229600" cy="4353347"/>
          </a:xfrm>
        </p:spPr>
        <p:txBody>
          <a:bodyPr/>
          <a:lstStyle>
            <a:lvl1pPr>
              <a:defRPr sz="2400"/>
            </a:lvl1pPr>
            <a:lvl2pPr>
              <a:defRPr sz="20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5FF6C2A-F2BD-44EE-9C0D-1D12C9A33A0A}" type="datetimeFigureOut">
              <a:rPr kumimoji="0" lang="en-GB"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17/12/2018</a:t>
            </a:fld>
            <a:endParaRPr kumimoji="0" lang="en-GB"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ADA835F-3096-40FD-823B-257157ADDB1E}" type="slidenum">
              <a:rPr kumimoji="0" lang="en-GB"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345116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1288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A0B1D7F-33C8-4ED3-A1E1-44EF625BC720}" type="datetimeFigureOut">
              <a:rPr kumimoji="0" lang="en-GB" sz="1800" b="0" i="0" u="none" strike="noStrike" kern="0" cap="none" spc="0" normalizeH="0" baseline="0" noProof="0" smtClean="0">
                <a:ln>
                  <a:noFill/>
                </a:ln>
                <a:solidFill>
                  <a:sysClr val="windowText" lastClr="000000"/>
                </a:solidFill>
                <a:effectLst/>
                <a:uLnTx/>
                <a:uFillTx/>
                <a:latin typeface="Arial"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17/12/2018</a:t>
            </a:fld>
            <a:endParaRPr kumimoji="0" lang="en-GB" sz="1800" b="0" i="0" u="none" strike="noStrike" kern="0" cap="none" spc="0" normalizeH="0" baseline="0" noProof="0">
              <a:ln>
                <a:noFill/>
              </a:ln>
              <a:solidFill>
                <a:sysClr val="windowText" lastClr="000000"/>
              </a:solidFill>
              <a:effectLst/>
              <a:uLnTx/>
              <a:uFillTx/>
              <a:latin typeface="Arial"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latin typeface="Arial"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51130A4-E241-4B31-81C0-CEEE80BF742A}" type="slidenum">
              <a:rPr kumimoji="0" lang="en-GB" sz="1800" b="0" i="0" u="none" strike="noStrike" kern="0" cap="none" spc="0" normalizeH="0" baseline="0" noProof="0" smtClean="0">
                <a:ln>
                  <a:noFill/>
                </a:ln>
                <a:solidFill>
                  <a:sysClr val="windowText" lastClr="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latin typeface="Arial" charset="0"/>
              <a:ea typeface="+mn-ea"/>
              <a:cs typeface="+mn-cs"/>
            </a:endParaRPr>
          </a:p>
        </p:txBody>
      </p:sp>
    </p:spTree>
    <p:extLst>
      <p:ext uri="{BB962C8B-B14F-4D97-AF65-F5344CB8AC3E}">
        <p14:creationId xmlns:p14="http://schemas.microsoft.com/office/powerpoint/2010/main" val="924865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17/12/2018</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17/12/2018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17/12/2018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17/12/2018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17/12/2018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17/12/2018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17/12/2018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17/12/2018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3.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17/12/2018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2"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3"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802392282"/>
      </p:ext>
    </p:extLst>
  </p:cSld>
  <p:clrMap bg1="lt1" tx1="dk1" bg2="lt2" tx2="dk2" accent1="accent1" accent2="accent2" accent3="accent3" accent4="accent4" accent5="accent5" accent6="accent6" hlink="hlink" folHlink="folHlink"/>
  <p:transition/>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B8B5191-4640-40FC-BD40-F5C22B8DF1D9}" type="datetime1">
              <a:rPr lang="en-GB" smtClean="0"/>
              <a:pPr>
                <a:defRPr/>
              </a:pPr>
              <a:t>17/12/2018</a:t>
            </a:fld>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GB" altLang="en-US"/>
              <a:t>Slide # </a:t>
            </a:r>
            <a:fld id="{D71641FD-AA2F-4A5A-993E-3D77ABB4BE1E}" type="slidenum">
              <a:rPr lang="en-GB" altLang="en-US" smtClean="0"/>
              <a:pPr>
                <a:defRPr/>
              </a:pPr>
              <a:t>‹#›</a:t>
            </a:fld>
            <a:endParaRPr lang="en-GB" altLang="en-US"/>
          </a:p>
        </p:txBody>
      </p:sp>
    </p:spTree>
    <p:extLst>
      <p:ext uri="{BB962C8B-B14F-4D97-AF65-F5344CB8AC3E}">
        <p14:creationId xmlns:p14="http://schemas.microsoft.com/office/powerpoint/2010/main" val="4082757559"/>
      </p:ext>
    </p:extLst>
  </p:cSld>
  <p:clrMap bg1="lt1" tx1="dk1" bg2="lt2" tx2="dk2" accent1="accent1" accent2="accent2" accent3="accent3" accent4="accent4" accent5="accent5" accent6="accent6" hlink="hlink" folHlink="folHlink"/>
  <p:sldLayoutIdLst>
    <p:sldLayoutId id="2147483829" r:id="rId1"/>
    <p:sldLayoutId id="214748383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extLst>
      <p:ext uri="{BB962C8B-B14F-4D97-AF65-F5344CB8AC3E}">
        <p14:creationId xmlns:p14="http://schemas.microsoft.com/office/powerpoint/2010/main" val="2714184618"/>
      </p:ext>
    </p:extLst>
  </p:cSld>
  <p:clrMap bg1="lt1" tx1="dk1" bg2="lt2" tx2="dk2" accent1="accent1" accent2="accent2" accent3="accent3" accent4="accent4" accent5="accent5" accent6="accent6" hlink="hlink" folHlink="folHlink"/>
  <p:sldLayoutIdLst>
    <p:sldLayoutId id="2147483832" r:id="rId1"/>
  </p:sldLayoutIdLst>
  <p:hf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1D7F-33C8-4ED3-A1E1-44EF625BC720}" type="datetimeFigureOut">
              <a:rPr lang="en-GB" smtClean="0"/>
              <a:t>17/12/2018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30A4-E241-4B31-81C0-CEEE80BF742A}" type="slidenum">
              <a:rPr lang="en-GB" smtClean="0"/>
              <a:t>‹#›</a:t>
            </a:fld>
            <a:endParaRPr lang="en-GB"/>
          </a:p>
        </p:txBody>
      </p:sp>
    </p:spTree>
    <p:extLst>
      <p:ext uri="{BB962C8B-B14F-4D97-AF65-F5344CB8AC3E}">
        <p14:creationId xmlns:p14="http://schemas.microsoft.com/office/powerpoint/2010/main" val="310810871"/>
      </p:ext>
    </p:extLst>
  </p:cSld>
  <p:clrMap bg1="lt1" tx1="dk1" bg2="lt2" tx2="dk2" accent1="accent1" accent2="accent2" accent3="accent3" accent4="accent4" accent5="accent5" accent6="accent6" hlink="hlink" folHlink="folHlink"/>
  <p:sldLayoutIdLst>
    <p:sldLayoutId id="214748383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www.heacademy.ac.uk/professional-recognition"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5.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hyperlink" Target="https://www.heacademy.ac.uk/download/referee-guidance-notes-associate-fellow" TargetMode="External"/><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3" Type="http://schemas.openxmlformats.org/officeDocument/2006/relationships/hyperlink" Target="https://www.heacademy.ac.uk/professional-recognition/hea-fellowships/become-fellow-hea" TargetMode="External"/><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3" Type="http://schemas.openxmlformats.org/officeDocument/2006/relationships/hyperlink" Target="https://www.heacademy.ac.uk/sites/default/files/downloads/PFHEA%20advocate%20guidance%20notes.pdf"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Fellowships: National Teaching Fellowships and the AdvanceHE/HEA scheme</a:t>
            </a: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Royal Agricultural University </a:t>
            </a:r>
          </a:p>
          <a:p>
            <a:pPr algn="ctr" eaLnBrk="1" hangingPunct="1">
              <a:defRPr/>
            </a:pPr>
            <a:r>
              <a:rPr lang="en-GB" sz="2400" dirty="0"/>
              <a:t>Thursday 19</a:t>
            </a:r>
            <a:r>
              <a:rPr lang="en-GB" sz="2400" baseline="30000" dirty="0"/>
              <a:t>th</a:t>
            </a:r>
            <a:r>
              <a:rPr lang="en-GB" sz="2400" dirty="0"/>
              <a:t> December 2018</a:t>
            </a:r>
          </a:p>
          <a:p>
            <a:pPr algn="ctr" eaLnBrk="1" hangingPunct="1">
              <a:defRPr/>
            </a:pPr>
            <a:endParaRPr lang="en-GB" sz="2000" b="1" dirty="0"/>
          </a:p>
          <a:p>
            <a:pPr algn="ctr" eaLnBrk="1" hangingPunct="1">
              <a:defRPr/>
            </a:pPr>
            <a:r>
              <a:rPr lang="en-GB" b="1" dirty="0"/>
              <a:t>Sally Brown </a:t>
            </a:r>
            <a:r>
              <a:rPr lang="en-GB" dirty="0"/>
              <a:t>NTF, PFHEA, SFSEDA</a:t>
            </a:r>
            <a:endParaRPr lang="en-GB" b="1" dirty="0"/>
          </a:p>
          <a:p>
            <a:pPr algn="ctr" eaLnBrk="1" hangingPunct="1">
              <a:defRPr/>
            </a:pPr>
            <a:r>
              <a:rPr lang="en-GB" sz="2000" b="1" dirty="0"/>
              <a:t>@</a:t>
            </a:r>
            <a:r>
              <a:rPr lang="en-GB" sz="2000" b="1" dirty="0" err="1"/>
              <a:t>ProfSallyBrown</a:t>
            </a:r>
            <a:r>
              <a:rPr lang="en-GB" sz="2000" dirty="0"/>
              <a:t> 	</a:t>
            </a:r>
            <a:r>
              <a:rPr lang="en-GB" sz="2000" dirty="0">
                <a:hlinkClick r:id="rId3"/>
              </a:rPr>
              <a:t>http://sally-brown.net</a:t>
            </a:r>
            <a:r>
              <a:rPr lang="en-GB" sz="2000" dirty="0"/>
              <a:t> </a:t>
            </a:r>
          </a:p>
          <a:p>
            <a:pPr algn="ctr" eaLnBrk="1" hangingPunct="1">
              <a:defRPr/>
            </a:pPr>
            <a:endParaRPr lang="en-GB" sz="1800" b="1" dirty="0"/>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52635"/>
            <a:ext cx="6635080" cy="1368152"/>
          </a:xfrm>
        </p:spPr>
        <p:txBody>
          <a:bodyPr>
            <a:normAutofit/>
          </a:bodyPr>
          <a:lstStyle/>
          <a:p>
            <a:r>
              <a:rPr lang="en-GB" sz="2000" b="1" dirty="0"/>
              <a:t>Criterion 3: Developing excellence</a:t>
            </a:r>
            <a:br>
              <a:rPr lang="en-GB" sz="2000" b="1" dirty="0"/>
            </a:br>
            <a:r>
              <a:rPr lang="en-GB" sz="2000" b="1" dirty="0"/>
              <a:t>Evidence of the nominee’s commitment to and impact of ongoing professional development with regard to teaching and learning and/or learning support.</a:t>
            </a:r>
          </a:p>
        </p:txBody>
      </p:sp>
      <p:sp>
        <p:nvSpPr>
          <p:cNvPr id="3" name="Content Placeholder 2"/>
          <p:cNvSpPr>
            <a:spLocks noGrp="1"/>
          </p:cNvSpPr>
          <p:nvPr>
            <p:ph idx="1"/>
          </p:nvPr>
        </p:nvSpPr>
        <p:spPr>
          <a:xfrm>
            <a:off x="323528" y="1988840"/>
            <a:ext cx="8363272" cy="4032449"/>
          </a:xfrm>
        </p:spPr>
        <p:txBody>
          <a:bodyPr>
            <a:norm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on-going review and enhancement of individual professional practice; </a:t>
            </a:r>
          </a:p>
          <a:p>
            <a:r>
              <a:rPr lang="en-GB" sz="2000" b="1" dirty="0">
                <a:solidFill>
                  <a:srgbClr val="00B050"/>
                </a:solidFill>
              </a:rPr>
              <a:t>engaging in professional development activities which enhance the nominee’s expertise in teaching and learning support; </a:t>
            </a:r>
          </a:p>
          <a:p>
            <a:r>
              <a:rPr lang="en-GB" sz="2000" b="1" dirty="0">
                <a:solidFill>
                  <a:srgbClr val="00B050"/>
                </a:solidFill>
              </a:rPr>
              <a:t>specific contributions to enable significant improvements in students’ outcomes and/or experience.</a:t>
            </a:r>
          </a:p>
        </p:txBody>
      </p:sp>
    </p:spTree>
    <p:extLst>
      <p:ext uri="{BB962C8B-B14F-4D97-AF65-F5344CB8AC3E}">
        <p14:creationId xmlns:p14="http://schemas.microsoft.com/office/powerpoint/2010/main" val="3159658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16632"/>
            <a:ext cx="8229600" cy="8689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What are the benefits to individuals?</a:t>
            </a:r>
          </a:p>
        </p:txBody>
      </p:sp>
      <p:sp>
        <p:nvSpPr>
          <p:cNvPr id="6147" name="Content Placeholder 2"/>
          <p:cNvSpPr>
            <a:spLocks noGrp="1"/>
          </p:cNvSpPr>
          <p:nvPr>
            <p:ph idx="1"/>
          </p:nvPr>
        </p:nvSpPr>
        <p:spPr>
          <a:xfrm>
            <a:off x="392872" y="1252326"/>
            <a:ext cx="8291264" cy="435334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a:t>It is widely recognised in HE in the UK and internationally as an accolade that is difficult to achieve and is a mark of quality as awards are made each year from a large number of nominations.</a:t>
            </a:r>
          </a:p>
          <a:p>
            <a:r>
              <a:rPr lang="en-GB" sz="2400" b="1" dirty="0"/>
              <a:t>It opens doors: many NTFs find they can use the award as a springboard to progress their careers.</a:t>
            </a:r>
          </a:p>
          <a:p>
            <a:r>
              <a:rPr lang="en-GB" sz="2400" b="1" dirty="0"/>
              <a:t>You join a national community of like-minded professionals who are passionate about teaching.</a:t>
            </a:r>
          </a:p>
          <a:p>
            <a:r>
              <a:rPr lang="en-US" sz="2400" b="1" dirty="0">
                <a:solidFill>
                  <a:srgbClr val="FF0000"/>
                </a:solidFill>
              </a:rPr>
              <a:t>The ANTF network is a fantastically supportive community of learning and their annual symposia are enjoyable networking events.</a:t>
            </a:r>
          </a:p>
        </p:txBody>
      </p:sp>
    </p:spTree>
    <p:extLst>
      <p:ext uri="{BB962C8B-B14F-4D97-AF65-F5344CB8AC3E}">
        <p14:creationId xmlns:p14="http://schemas.microsoft.com/office/powerpoint/2010/main" val="424875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60971" y="53637"/>
            <a:ext cx="8229600" cy="83039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What are the benefits for institutions?</a:t>
            </a:r>
          </a:p>
        </p:txBody>
      </p:sp>
      <p:sp>
        <p:nvSpPr>
          <p:cNvPr id="3" name="Content Placeholder 2"/>
          <p:cNvSpPr>
            <a:spLocks noGrp="1"/>
          </p:cNvSpPr>
          <p:nvPr>
            <p:ph idx="1"/>
          </p:nvPr>
        </p:nvSpPr>
        <p:spPr>
          <a:xfrm>
            <a:off x="321642" y="1088740"/>
            <a:ext cx="8500715" cy="4680520"/>
          </a:xfrm>
        </p:spPr>
        <p:txBody>
          <a:bodyPr>
            <a:noAutofit/>
          </a:bodyPr>
          <a:lstStyle/>
          <a:p>
            <a:r>
              <a:rPr lang="en-GB" b="1" dirty="0"/>
              <a:t>The scheme is increasingly used as a model to develop and extend university-wide schemes, aiming to raise the status of teaching and instil pride in the profession and student learning, and enhance universities’ reputations.</a:t>
            </a:r>
          </a:p>
          <a:p>
            <a:r>
              <a:rPr lang="en-GB" b="1" dirty="0"/>
              <a:t>It can be a focal point for discussions about professional development – past awards have enabled NTFs to capitalise on their status and bid for extra funding for research and projects to enhance learning and teaching, and achievement can also be used in evidence of institutional excellence e.g. for TEF.</a:t>
            </a:r>
          </a:p>
          <a:p>
            <a:r>
              <a:rPr lang="en-GB" b="1" dirty="0"/>
              <a:t>It can enable staff to cross boundaries, collaborating with colleagues in other disciplines and forging links with universities nationally and internationally.</a:t>
            </a:r>
          </a:p>
        </p:txBody>
      </p:sp>
    </p:spTree>
    <p:extLst>
      <p:ext uri="{BB962C8B-B14F-4D97-AF65-F5344CB8AC3E}">
        <p14:creationId xmlns:p14="http://schemas.microsoft.com/office/powerpoint/2010/main" val="1363051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7"/>
            <a:ext cx="7632848" cy="792087"/>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sz="3200" b="1" dirty="0"/>
              <a:t>Career stage, sustained impact and equal opportunities</a:t>
            </a:r>
          </a:p>
        </p:txBody>
      </p:sp>
      <p:sp>
        <p:nvSpPr>
          <p:cNvPr id="3" name="Content Placeholder 2"/>
          <p:cNvSpPr>
            <a:spLocks noGrp="1"/>
          </p:cNvSpPr>
          <p:nvPr>
            <p:ph idx="1"/>
          </p:nvPr>
        </p:nvSpPr>
        <p:spPr>
          <a:xfrm>
            <a:off x="323528" y="1124744"/>
            <a:ext cx="8374385" cy="5400600"/>
          </a:xfrm>
        </p:spPr>
        <p:txBody>
          <a:bodyPr>
            <a:noAutofit/>
          </a:bodyPr>
          <a:lstStyle/>
          <a:p>
            <a:r>
              <a:rPr lang="en-GB" sz="2200" b="1" dirty="0"/>
              <a:t>Eligible institutions are strongly encouraged to nominate individuals at any stage of their career who undertake any role(s) which clearly contribute to the enhancement of the student learning experience. </a:t>
            </a:r>
          </a:p>
          <a:p>
            <a:r>
              <a:rPr lang="en-GB" sz="2200" b="1" dirty="0"/>
              <a:t>Nominees should demonstrate impact on student learning over a sustained period. </a:t>
            </a:r>
          </a:p>
          <a:p>
            <a:r>
              <a:rPr lang="en-GB" sz="2200" b="1" dirty="0"/>
              <a:t>The HEA is committed to equality of opportunity. In this process it ensures that no nominee is treated less favourably than others on the grounds of gender, race, nationality, ethnic or national origin, religious or political beliefs, disability, marital status, social background, family circumstances, sexual orientation, gender reassignment, spent criminal convictions, age, or for any other unlawful reason. The HEA and the funders expect institutions to ensure their own processes to identify nominees are grounded in appropriate equality and diversity good practice.</a:t>
            </a:r>
          </a:p>
        </p:txBody>
      </p:sp>
    </p:spTree>
    <p:extLst>
      <p:ext uri="{BB962C8B-B14F-4D97-AF65-F5344CB8AC3E}">
        <p14:creationId xmlns:p14="http://schemas.microsoft.com/office/powerpoint/2010/main" val="3117933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328"/>
            <a:ext cx="8229600" cy="7920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Important to note:</a:t>
            </a:r>
          </a:p>
        </p:txBody>
      </p:sp>
      <p:sp>
        <p:nvSpPr>
          <p:cNvPr id="3" name="Content Placeholder 2"/>
          <p:cNvSpPr>
            <a:spLocks noGrp="1"/>
          </p:cNvSpPr>
          <p:nvPr>
            <p:ph idx="1"/>
          </p:nvPr>
        </p:nvSpPr>
        <p:spPr>
          <a:xfrm>
            <a:off x="323528" y="1124744"/>
            <a:ext cx="8363272" cy="5001419"/>
          </a:xfrm>
        </p:spPr>
        <p:txBody>
          <a:bodyPr>
            <a:normAutofit/>
          </a:bodyPr>
          <a:lstStyle/>
          <a:p>
            <a:r>
              <a:rPr lang="en-GB" b="1" dirty="0"/>
              <a:t>Nominations are made by a central contact at the institution (NTFS institutional contact) through an online system hosted by the HEA’s Virtual Learning Environment (VLE).</a:t>
            </a:r>
          </a:p>
          <a:p>
            <a:r>
              <a:rPr lang="en-GB" b="1" dirty="0"/>
              <a:t>The NTFS institutional contact will have been </a:t>
            </a:r>
            <a:r>
              <a:rPr lang="en-GB" b="1" dirty="0">
                <a:solidFill>
                  <a:srgbClr val="00B050"/>
                </a:solidFill>
              </a:rPr>
              <a:t>issued with a username and password</a:t>
            </a:r>
            <a:r>
              <a:rPr lang="en-GB" b="1" dirty="0"/>
              <a:t> for this system. Full instructions will be provided. </a:t>
            </a:r>
          </a:p>
          <a:p>
            <a:pPr marL="0" indent="0">
              <a:buNone/>
            </a:pPr>
            <a:r>
              <a:rPr lang="en-GB" b="1" dirty="0">
                <a:solidFill>
                  <a:srgbClr val="FF0000"/>
                </a:solidFill>
              </a:rPr>
              <a:t>ANTF advice: institutional contacts need to familiarise yourselves with the portal soon!</a:t>
            </a:r>
            <a:endParaRPr lang="en-GB" b="1" dirty="0"/>
          </a:p>
        </p:txBody>
      </p:sp>
    </p:spTree>
    <p:extLst>
      <p:ext uri="{BB962C8B-B14F-4D97-AF65-F5344CB8AC3E}">
        <p14:creationId xmlns:p14="http://schemas.microsoft.com/office/powerpoint/2010/main" val="3722033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9452"/>
            <a:ext cx="8352928" cy="64726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The Claim for National Teaching Fellowship: </a:t>
            </a:r>
          </a:p>
        </p:txBody>
      </p:sp>
      <p:sp>
        <p:nvSpPr>
          <p:cNvPr id="3" name="Content Placeholder 2"/>
          <p:cNvSpPr>
            <a:spLocks noGrp="1"/>
          </p:cNvSpPr>
          <p:nvPr>
            <p:ph idx="1"/>
          </p:nvPr>
        </p:nvSpPr>
        <p:spPr>
          <a:xfrm>
            <a:off x="251520" y="836712"/>
            <a:ext cx="8712968" cy="5365650"/>
          </a:xfrm>
        </p:spPr>
        <p:txBody>
          <a:bodyPr>
            <a:normAutofit fontScale="92500" lnSpcReduction="10000"/>
          </a:bodyPr>
          <a:lstStyle/>
          <a:p>
            <a:r>
              <a:rPr lang="en-GB" b="1" dirty="0"/>
              <a:t>nominees are required to present their excellence claim against the three criteria (</a:t>
            </a:r>
            <a:r>
              <a:rPr lang="en-GB" b="1" dirty="0">
                <a:solidFill>
                  <a:srgbClr val="00B050"/>
                </a:solidFill>
              </a:rPr>
              <a:t>up to 1,500 words per criterion</a:t>
            </a:r>
            <a:r>
              <a:rPr lang="en-GB" b="1" dirty="0"/>
              <a:t>) with </a:t>
            </a:r>
            <a:r>
              <a:rPr lang="en-GB" b="1" dirty="0">
                <a:solidFill>
                  <a:srgbClr val="00B050"/>
                </a:solidFill>
              </a:rPr>
              <a:t>reference to examples </a:t>
            </a:r>
            <a:r>
              <a:rPr lang="en-GB" b="1" dirty="0"/>
              <a:t>of supporting evidence, which may include (but need not be confined to): student feedback and evaluations, feedback from peer observations, feedback from other national engagements, student support materials, work with other partner institutions and organisations. </a:t>
            </a:r>
          </a:p>
          <a:p>
            <a:r>
              <a:rPr lang="en-GB" b="1" dirty="0"/>
              <a:t>The decision of what constitutes appropriate evidence rests with the nominating institution and the individual nominee but nominees are encouraged to ensure that the </a:t>
            </a:r>
            <a:r>
              <a:rPr lang="en-GB" b="1" dirty="0">
                <a:solidFill>
                  <a:srgbClr val="00B050"/>
                </a:solidFill>
              </a:rPr>
              <a:t>student voice </a:t>
            </a:r>
            <a:r>
              <a:rPr lang="en-GB" b="1" dirty="0"/>
              <a:t>is explicit in their nomination. </a:t>
            </a:r>
          </a:p>
          <a:p>
            <a:r>
              <a:rPr lang="en-GB" b="1" dirty="0"/>
              <a:t>Individuals from various academic disciplines inevitably demonstrate different communication and analytical styles and this will be accounted for in the assessment process. As such there is no ‘style’ that is expected in applications and examples will be assessed and marked for their contribution to the criteria as a whole.</a:t>
            </a:r>
          </a:p>
        </p:txBody>
      </p:sp>
    </p:spTree>
    <p:extLst>
      <p:ext uri="{BB962C8B-B14F-4D97-AF65-F5344CB8AC3E}">
        <p14:creationId xmlns:p14="http://schemas.microsoft.com/office/powerpoint/2010/main" val="1355793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562"/>
            <a:ext cx="8229600" cy="64807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Nomination Form:</a:t>
            </a:r>
          </a:p>
        </p:txBody>
      </p:sp>
      <p:sp>
        <p:nvSpPr>
          <p:cNvPr id="3" name="Content Placeholder 2"/>
          <p:cNvSpPr>
            <a:spLocks noGrp="1"/>
          </p:cNvSpPr>
          <p:nvPr>
            <p:ph idx="1"/>
          </p:nvPr>
        </p:nvSpPr>
        <p:spPr>
          <a:xfrm>
            <a:off x="323528" y="762634"/>
            <a:ext cx="8363272" cy="5834718"/>
          </a:xfrm>
        </p:spPr>
        <p:txBody>
          <a:bodyPr>
            <a:normAutofit lnSpcReduction="10000"/>
          </a:bodyPr>
          <a:lstStyle/>
          <a:p>
            <a:r>
              <a:rPr lang="en-GB" b="1" dirty="0">
                <a:solidFill>
                  <a:srgbClr val="00B050"/>
                </a:solidFill>
              </a:rPr>
              <a:t>An on-line form completed by the nominee and available via the appropriate link. This covers background information about the nominee, 350 word personal profile, 50 word summary profile and two 20-word quotes.</a:t>
            </a:r>
          </a:p>
          <a:p>
            <a:r>
              <a:rPr lang="en-GB" b="1" dirty="0"/>
              <a:t>All sections must be completed in full. </a:t>
            </a:r>
          </a:p>
          <a:p>
            <a:r>
              <a:rPr lang="en-GB" b="1" dirty="0"/>
              <a:t>Personal profiles will not be assessed as part of the application. However, please note that personal profiles and quotes are a </a:t>
            </a:r>
            <a:r>
              <a:rPr lang="en-GB" b="1" dirty="0">
                <a:solidFill>
                  <a:srgbClr val="00B050"/>
                </a:solidFill>
              </a:rPr>
              <a:t>required component </a:t>
            </a:r>
            <a:r>
              <a:rPr lang="en-GB" b="1" dirty="0"/>
              <a:t>for a complete submission to the NTFS. These will be used by the HEA for promotional purposes when the winners are announced. </a:t>
            </a:r>
          </a:p>
          <a:p>
            <a:r>
              <a:rPr lang="en-GB" b="1" dirty="0"/>
              <a:t>In submitting images to the HEA, you are </a:t>
            </a:r>
            <a:r>
              <a:rPr lang="en-GB" b="1" dirty="0">
                <a:solidFill>
                  <a:srgbClr val="00B050"/>
                </a:solidFill>
              </a:rPr>
              <a:t>providing consent </a:t>
            </a:r>
            <a:r>
              <a:rPr lang="en-GB" b="1" dirty="0"/>
              <a:t>for the HEA to use your images for promotional purposes or publicity (the “Purpose”). You confirm that </a:t>
            </a:r>
            <a:r>
              <a:rPr lang="en-GB" b="1" dirty="0">
                <a:solidFill>
                  <a:srgbClr val="00B050"/>
                </a:solidFill>
              </a:rPr>
              <a:t>you are the owner </a:t>
            </a:r>
            <a:r>
              <a:rPr lang="en-GB" b="1" dirty="0"/>
              <a:t>of any intellectual property rights or have an appropriate licence to share your images with the HEA and for the HEA to use your images for the purpose.</a:t>
            </a:r>
            <a:endParaRPr lang="en-GB" dirty="0"/>
          </a:p>
          <a:p>
            <a:endParaRPr lang="en-GB" b="1" dirty="0"/>
          </a:p>
          <a:p>
            <a:pPr marL="0" indent="0">
              <a:buNone/>
            </a:pPr>
            <a:endParaRPr lang="en-GB" b="1" dirty="0"/>
          </a:p>
        </p:txBody>
      </p:sp>
    </p:spTree>
    <p:extLst>
      <p:ext uri="{BB962C8B-B14F-4D97-AF65-F5344CB8AC3E}">
        <p14:creationId xmlns:p14="http://schemas.microsoft.com/office/powerpoint/2010/main" val="2304815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571184" cy="504056"/>
          </a:xfrm>
          <a:noFill/>
          <a:ln w="9525">
            <a:noFill/>
            <a:miter lim="800000"/>
            <a:headEnd/>
            <a:tailEnd/>
          </a:ln>
        </p:spPr>
        <p:txBody>
          <a:bodyPr vert="horz" wrap="square" lIns="91440" tIns="45720" rIns="91440" bIns="45720" numCol="1" anchor="b" anchorCtr="0" compatLnSpc="1">
            <a:prstTxWarp prst="textNoShape">
              <a:avLst/>
            </a:prstTxWarp>
            <a:normAutofit fontScale="90000"/>
          </a:bodyPr>
          <a:lstStyle/>
          <a:p>
            <a:r>
              <a:rPr lang="en-GB" sz="3200" b="1" dirty="0"/>
              <a:t>Assessment by Reviewers and Marking Scheme</a:t>
            </a:r>
          </a:p>
        </p:txBody>
      </p:sp>
      <p:sp>
        <p:nvSpPr>
          <p:cNvPr id="3" name="Content Placeholder 2"/>
          <p:cNvSpPr>
            <a:spLocks noGrp="1"/>
          </p:cNvSpPr>
          <p:nvPr>
            <p:ph idx="1"/>
          </p:nvPr>
        </p:nvSpPr>
        <p:spPr>
          <a:xfrm>
            <a:off x="457200" y="908720"/>
            <a:ext cx="8229600" cy="4353347"/>
          </a:xfrm>
        </p:spPr>
        <p:txBody>
          <a:bodyPr>
            <a:normAutofit fontScale="92500" lnSpcReduction="10000"/>
          </a:bodyPr>
          <a:lstStyle/>
          <a:p>
            <a:r>
              <a:rPr lang="en-GB" sz="2800" b="1" dirty="0"/>
              <a:t>Nominations are considered by independent, external peer reviewers who will judge nominations on the information submitted against the three headline criteria. </a:t>
            </a:r>
            <a:r>
              <a:rPr lang="en-GB" sz="2800" b="1" dirty="0">
                <a:solidFill>
                  <a:srgbClr val="00B050"/>
                </a:solidFill>
              </a:rPr>
              <a:t>No information other than the core nomination documents submitted will be taken into consideration</a:t>
            </a:r>
            <a:r>
              <a:rPr lang="en-GB" sz="2800" b="1" dirty="0"/>
              <a:t>. </a:t>
            </a:r>
          </a:p>
          <a:p>
            <a:r>
              <a:rPr lang="en-GB" sz="2800" b="1" dirty="0"/>
              <a:t>The reviewers are all experienced in criteria-based assessment and have undertaken training before they review nominations.</a:t>
            </a:r>
          </a:p>
          <a:p>
            <a:r>
              <a:rPr lang="en-GB" sz="2800" b="1" dirty="0"/>
              <a:t>All nominations are </a:t>
            </a:r>
            <a:r>
              <a:rPr lang="en-GB" sz="2800" b="1" dirty="0">
                <a:solidFill>
                  <a:srgbClr val="00B050"/>
                </a:solidFill>
              </a:rPr>
              <a:t>triple reviewed </a:t>
            </a:r>
            <a:r>
              <a:rPr lang="en-GB" sz="2800" b="1" dirty="0"/>
              <a:t>and a 10% sample is reviewed by a fourth reviewer as part of our Quality Assurance process. </a:t>
            </a:r>
          </a:p>
        </p:txBody>
      </p:sp>
    </p:spTree>
    <p:extLst>
      <p:ext uri="{BB962C8B-B14F-4D97-AF65-F5344CB8AC3E}">
        <p14:creationId xmlns:p14="http://schemas.microsoft.com/office/powerpoint/2010/main" val="3964297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a:xfrm>
            <a:off x="755576" y="151581"/>
            <a:ext cx="7344816" cy="1008112"/>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b="1" dirty="0"/>
              <a:t>What kinds of evidence are convincing? </a:t>
            </a:r>
            <a:r>
              <a:rPr lang="en-GB" b="1" dirty="0">
                <a:solidFill>
                  <a:srgbClr val="FF0000"/>
                </a:solidFill>
              </a:rPr>
              <a:t>(ANTF advice)</a:t>
            </a:r>
          </a:p>
        </p:txBody>
      </p:sp>
      <p:sp>
        <p:nvSpPr>
          <p:cNvPr id="13315" name="Content Placeholder 2"/>
          <p:cNvSpPr>
            <a:spLocks noGrp="1"/>
          </p:cNvSpPr>
          <p:nvPr>
            <p:ph idx="1"/>
          </p:nvPr>
        </p:nvSpPr>
        <p:spPr>
          <a:xfrm>
            <a:off x="251520" y="1159694"/>
            <a:ext cx="8712968" cy="5042670"/>
          </a:xfrm>
        </p:spPr>
        <p:txBody>
          <a:bodyPr>
            <a:normAutofit lnSpcReduction="10000"/>
          </a:bodyPr>
          <a:lstStyle/>
          <a:p>
            <a:r>
              <a:rPr lang="en-US" b="1" dirty="0"/>
              <a:t>Anything that gives external validation to your claim, so that it is supported rather than being mere assertion;</a:t>
            </a:r>
          </a:p>
          <a:p>
            <a:r>
              <a:rPr lang="en-US" b="1" dirty="0"/>
              <a:t>This is likely to involve raiding your ‘plaudits file’ for verbatim quotes demonstrating your excellence;</a:t>
            </a:r>
          </a:p>
          <a:p>
            <a:r>
              <a:rPr lang="en-US" b="1" dirty="0"/>
              <a:t>These can be from module evaluations, feedback forums, student comments, letters and emails;</a:t>
            </a:r>
          </a:p>
          <a:p>
            <a:r>
              <a:rPr lang="en-US" b="1" dirty="0"/>
              <a:t>Aim to collect a range of quotes from current and past </a:t>
            </a:r>
            <a:r>
              <a:rPr lang="en-US" b="1" dirty="0">
                <a:solidFill>
                  <a:srgbClr val="800080"/>
                </a:solidFill>
              </a:rPr>
              <a:t>students</a:t>
            </a:r>
            <a:r>
              <a:rPr lang="en-US" b="1" dirty="0"/>
              <a:t> at different levels, past and current </a:t>
            </a:r>
            <a:r>
              <a:rPr lang="en-US" b="1" dirty="0">
                <a:solidFill>
                  <a:srgbClr val="800080"/>
                </a:solidFill>
              </a:rPr>
              <a:t>colleagues</a:t>
            </a:r>
            <a:r>
              <a:rPr lang="en-US" b="1" dirty="0"/>
              <a:t>, </a:t>
            </a:r>
            <a:r>
              <a:rPr lang="en-US" b="1" dirty="0">
                <a:solidFill>
                  <a:srgbClr val="800080"/>
                </a:solidFill>
              </a:rPr>
              <a:t>managers</a:t>
            </a:r>
            <a:r>
              <a:rPr lang="en-US" b="1" dirty="0"/>
              <a:t>, </a:t>
            </a:r>
            <a:r>
              <a:rPr lang="en-US" b="1" dirty="0">
                <a:solidFill>
                  <a:srgbClr val="800080"/>
                </a:solidFill>
              </a:rPr>
              <a:t>employers</a:t>
            </a:r>
            <a:r>
              <a:rPr lang="en-US" b="1" dirty="0"/>
              <a:t> who take your students on placement, </a:t>
            </a:r>
            <a:r>
              <a:rPr lang="en-US" b="1" dirty="0">
                <a:solidFill>
                  <a:srgbClr val="800080"/>
                </a:solidFill>
              </a:rPr>
              <a:t>external</a:t>
            </a:r>
            <a:r>
              <a:rPr lang="en-US" b="1" dirty="0"/>
              <a:t> </a:t>
            </a:r>
            <a:r>
              <a:rPr lang="en-US" b="1" dirty="0">
                <a:solidFill>
                  <a:srgbClr val="800080"/>
                </a:solidFill>
              </a:rPr>
              <a:t>examiners</a:t>
            </a:r>
            <a:r>
              <a:rPr lang="en-US" b="1" dirty="0"/>
              <a:t> etc.</a:t>
            </a:r>
          </a:p>
          <a:p>
            <a:r>
              <a:rPr lang="en-US" b="1" dirty="0"/>
              <a:t>You don’t need to provide full detail of each originator of quotes: ‘former 2</a:t>
            </a:r>
            <a:r>
              <a:rPr lang="en-US" b="1" baseline="30000" dirty="0"/>
              <a:t>nd</a:t>
            </a:r>
            <a:r>
              <a:rPr lang="en-US" b="1" dirty="0"/>
              <a:t>-year student’ ‘previous line-manager’, ‘employer of our graduates’ etc is sufficient detail.</a:t>
            </a:r>
          </a:p>
          <a:p>
            <a:endParaRPr lang="en-US" sz="2800" b="1" dirty="0"/>
          </a:p>
        </p:txBody>
      </p:sp>
    </p:spTree>
    <p:extLst>
      <p:ext uri="{BB962C8B-B14F-4D97-AF65-F5344CB8AC3E}">
        <p14:creationId xmlns:p14="http://schemas.microsoft.com/office/powerpoint/2010/main" val="1563705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0408E-495A-5F48-B77D-35B7FC7EFF08}"/>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AF191B64-501D-484A-B45A-39585017F4C2}"/>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23528" y="692696"/>
            <a:ext cx="8678105" cy="5400600"/>
          </a:xfrm>
        </p:spPr>
      </p:pic>
    </p:spTree>
    <p:extLst>
      <p:ext uri="{BB962C8B-B14F-4D97-AF65-F5344CB8AC3E}">
        <p14:creationId xmlns:p14="http://schemas.microsoft.com/office/powerpoint/2010/main" val="130431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55700" y="2420888"/>
            <a:ext cx="6840760" cy="2736304"/>
          </a:xfrm>
        </p:spPr>
        <p:txBody>
          <a:bodyPr>
            <a:normAutofit fontScale="90000"/>
          </a:bodyPr>
          <a:lstStyle/>
          <a:p>
            <a:pPr algn="ctr" eaLnBrk="1" hangingPunct="1"/>
            <a:r>
              <a:rPr lang="en-GB" sz="4900" b="1" dirty="0"/>
              <a:t>Thinking about applying for a National Teaching Fellowship?</a:t>
            </a:r>
            <a:br>
              <a:rPr lang="en-GB" sz="4900" b="1" dirty="0"/>
            </a:br>
            <a:br>
              <a:rPr lang="en-GB" sz="3200" dirty="0"/>
            </a:br>
            <a:endParaRPr lang="en-GB" sz="2400" dirty="0"/>
          </a:p>
        </p:txBody>
      </p:sp>
      <p:sp>
        <p:nvSpPr>
          <p:cNvPr id="4099" name="Rectangle 3"/>
          <p:cNvSpPr>
            <a:spLocks noGrp="1" noChangeArrowheads="1"/>
          </p:cNvSpPr>
          <p:nvPr>
            <p:ph type="subTitle" idx="1"/>
          </p:nvPr>
        </p:nvSpPr>
        <p:spPr/>
        <p:txBody>
          <a:bodyPr/>
          <a:lstStyle/>
          <a:p>
            <a:pPr eaLnBrk="1" hangingPunct="1"/>
            <a:br>
              <a:rPr lang="en-GB" dirty="0"/>
            </a:br>
            <a:endParaRPr lang="en-GB"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mn-ea"/>
              <a:cs typeface="+mn-cs"/>
            </a:endParaRPr>
          </a:p>
        </p:txBody>
      </p:sp>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25707"/>
          <a:stretch/>
        </p:blipFill>
        <p:spPr bwMode="auto">
          <a:xfrm>
            <a:off x="1389980" y="315015"/>
            <a:ext cx="6606480" cy="1593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3563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7920880" cy="1124744"/>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b="1" dirty="0">
                <a:solidFill>
                  <a:srgbClr val="FF0000"/>
                </a:solidFill>
              </a:rPr>
              <a:t>Going back in time, unsuccessful nominations (2013) often:</a:t>
            </a:r>
          </a:p>
        </p:txBody>
      </p:sp>
      <p:sp>
        <p:nvSpPr>
          <p:cNvPr id="3" name="Content Placeholder 2"/>
          <p:cNvSpPr>
            <a:spLocks noGrp="1"/>
          </p:cNvSpPr>
          <p:nvPr>
            <p:ph idx="1"/>
          </p:nvPr>
        </p:nvSpPr>
        <p:spPr>
          <a:xfrm>
            <a:off x="395536" y="1214226"/>
            <a:ext cx="8302377" cy="5383125"/>
          </a:xfrm>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GB" b="1" dirty="0"/>
              <a:t>were not explicit in terms of addressing the criteria; </a:t>
            </a:r>
          </a:p>
          <a:p>
            <a:r>
              <a:rPr lang="en-GB" b="1" dirty="0"/>
              <a:t>offered little in the way of evidence to underpin claims of excellence;</a:t>
            </a:r>
          </a:p>
          <a:p>
            <a:r>
              <a:rPr lang="en-GB" b="1" dirty="0"/>
              <a:t>lacked breadth or depth; </a:t>
            </a:r>
          </a:p>
          <a:p>
            <a:r>
              <a:rPr lang="en-GB" b="1" dirty="0"/>
              <a:t>failed to make clear how the nominee’s practice was excellent and/or transformative;</a:t>
            </a:r>
          </a:p>
          <a:p>
            <a:r>
              <a:rPr lang="en-GB" b="1" dirty="0"/>
              <a:t>focused on research rather than teaching and learning;</a:t>
            </a:r>
          </a:p>
          <a:p>
            <a:r>
              <a:rPr lang="en-GB" b="1" dirty="0"/>
              <a:t>included details of work or projects that were in the early stages of implementation with little detail of evaluation or impact;</a:t>
            </a:r>
          </a:p>
          <a:p>
            <a:r>
              <a:rPr lang="en-GB" b="1" dirty="0"/>
              <a:t>failed to give equal weighting to each of the three criteria or combined elements of different criteria into a single section.</a:t>
            </a:r>
          </a:p>
        </p:txBody>
      </p:sp>
    </p:spTree>
    <p:extLst>
      <p:ext uri="{BB962C8B-B14F-4D97-AF65-F5344CB8AC3E}">
        <p14:creationId xmlns:p14="http://schemas.microsoft.com/office/powerpoint/2010/main" val="1605643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899592" y="263785"/>
            <a:ext cx="6707088" cy="936104"/>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b="1" dirty="0"/>
              <a:t>Collecting and using evidence </a:t>
            </a:r>
            <a:br>
              <a:rPr lang="en-GB" b="1" dirty="0"/>
            </a:br>
            <a:r>
              <a:rPr lang="en-GB" b="1" dirty="0">
                <a:solidFill>
                  <a:srgbClr val="FF0000"/>
                </a:solidFill>
              </a:rPr>
              <a:t>(ANTF advice)</a:t>
            </a:r>
          </a:p>
        </p:txBody>
      </p:sp>
      <p:sp>
        <p:nvSpPr>
          <p:cNvPr id="14339" name="Content Placeholder 2"/>
          <p:cNvSpPr>
            <a:spLocks noGrp="1"/>
          </p:cNvSpPr>
          <p:nvPr>
            <p:ph idx="1"/>
          </p:nvPr>
        </p:nvSpPr>
        <p:spPr>
          <a:xfrm>
            <a:off x="426368" y="1396342"/>
            <a:ext cx="8291264" cy="4840970"/>
          </a:xfrm>
        </p:spPr>
        <p:txBody>
          <a:bodyPr>
            <a:normAutofit/>
          </a:bodyPr>
          <a:lstStyle/>
          <a:p>
            <a:r>
              <a:rPr lang="en-US" b="1" dirty="0"/>
              <a:t>Quantitative data can be really useful: it’s helpful to include statements such as ‘Over the past five years my student evaluations have averaged 80+ who said I was good or excellent, and this is higher than average within my department’;</a:t>
            </a:r>
          </a:p>
          <a:p>
            <a:r>
              <a:rPr lang="en-US" b="1" dirty="0"/>
              <a:t>You are not expected (or allowed) to provide supporting documentation but your own HEI is expected to assure the validity of your application;</a:t>
            </a:r>
          </a:p>
          <a:p>
            <a:r>
              <a:rPr lang="en-US" b="1" dirty="0"/>
              <a:t>You should aim to match your evidence with the three criteria, so you can add quotes and data to each section.</a:t>
            </a:r>
          </a:p>
          <a:p>
            <a:endParaRPr lang="en-GB" sz="2800" b="1" dirty="0"/>
          </a:p>
        </p:txBody>
      </p:sp>
    </p:spTree>
    <p:extLst>
      <p:ext uri="{BB962C8B-B14F-4D97-AF65-F5344CB8AC3E}">
        <p14:creationId xmlns:p14="http://schemas.microsoft.com/office/powerpoint/2010/main" val="2096175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1560" y="171140"/>
            <a:ext cx="7632848" cy="108011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You need to demonstrate scholarship and commitment to reflection </a:t>
            </a:r>
            <a:r>
              <a:rPr lang="en-GB" sz="3200" b="1" dirty="0">
                <a:solidFill>
                  <a:srgbClr val="FF0000"/>
                </a:solidFill>
              </a:rPr>
              <a:t>(ANTF advice)</a:t>
            </a:r>
            <a:endParaRPr lang="en-GB" sz="3200" b="1" dirty="0"/>
          </a:p>
        </p:txBody>
      </p:sp>
      <p:sp>
        <p:nvSpPr>
          <p:cNvPr id="16387" name="Content Placeholder 2"/>
          <p:cNvSpPr>
            <a:spLocks noGrp="1"/>
          </p:cNvSpPr>
          <p:nvPr>
            <p:ph idx="1"/>
          </p:nvPr>
        </p:nvSpPr>
        <p:spPr>
          <a:xfrm>
            <a:off x="313655" y="1251258"/>
            <a:ext cx="8516689" cy="5130069"/>
          </a:xfrm>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GB" b="1" dirty="0"/>
              <a:t>Your application should we think include reference to a handful of texts (books, journal articles etc) from which your educational philosophy and teaching approaches have derived;</a:t>
            </a:r>
          </a:p>
          <a:p>
            <a:r>
              <a:rPr lang="en-GB" b="1" dirty="0"/>
              <a:t>The application, however, is all about </a:t>
            </a:r>
            <a:r>
              <a:rPr lang="en-GB" b="1" i="1" dirty="0">
                <a:solidFill>
                  <a:srgbClr val="800080"/>
                </a:solidFill>
              </a:rPr>
              <a:t>you</a:t>
            </a:r>
            <a:r>
              <a:rPr lang="en-GB" b="1" dirty="0"/>
              <a:t>, so you need to use the first person singular and refer to your achievements rather than your teams’, (‘Shy </a:t>
            </a:r>
            <a:r>
              <a:rPr lang="en-GB" b="1" dirty="0" err="1"/>
              <a:t>bairns</a:t>
            </a:r>
            <a:r>
              <a:rPr lang="en-GB" b="1" dirty="0"/>
              <a:t> get </a:t>
            </a:r>
            <a:r>
              <a:rPr lang="en-GB" b="1" dirty="0" err="1"/>
              <a:t>nowt</a:t>
            </a:r>
            <a:r>
              <a:rPr lang="en-GB" b="1" dirty="0"/>
              <a:t>!’);</a:t>
            </a:r>
          </a:p>
          <a:p>
            <a:r>
              <a:rPr lang="en-GB" b="1" dirty="0"/>
              <a:t>It’s helpful to include examples of where you’ve changed your practices in the light of experience or where your scholarship has guided you to change. </a:t>
            </a:r>
          </a:p>
        </p:txBody>
      </p:sp>
    </p:spTree>
    <p:extLst>
      <p:ext uri="{BB962C8B-B14F-4D97-AF65-F5344CB8AC3E}">
        <p14:creationId xmlns:p14="http://schemas.microsoft.com/office/powerpoint/2010/main" val="1079100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4468"/>
            <a:ext cx="7294264" cy="1074737"/>
          </a:xfrm>
        </p:spPr>
        <p:txBody>
          <a:bodyPr/>
          <a:lstStyle/>
          <a:p>
            <a:r>
              <a:rPr lang="en-GB" sz="3200" b="1" dirty="0">
                <a:solidFill>
                  <a:srgbClr val="FF0000"/>
                </a:solidFill>
              </a:rPr>
              <a:t>ANTF advice </a:t>
            </a:r>
            <a:r>
              <a:rPr lang="en-GB" sz="3200" b="1" dirty="0"/>
              <a:t>for people thinking of applying in future years: </a:t>
            </a:r>
          </a:p>
        </p:txBody>
      </p:sp>
      <p:sp>
        <p:nvSpPr>
          <p:cNvPr id="3" name="Content Placeholder 2"/>
          <p:cNvSpPr>
            <a:spLocks noGrp="1"/>
          </p:cNvSpPr>
          <p:nvPr>
            <p:ph idx="1"/>
          </p:nvPr>
        </p:nvSpPr>
        <p:spPr>
          <a:xfrm>
            <a:off x="426368" y="1269205"/>
            <a:ext cx="8291264" cy="4896099"/>
          </a:xfrm>
        </p:spPr>
        <p:txBody>
          <a:bodyPr>
            <a:normAutofit/>
          </a:bodyPr>
          <a:lstStyle/>
          <a:p>
            <a:r>
              <a:rPr lang="en-GB" b="1" dirty="0"/>
              <a:t>If you are thinking of applying, it’s worth thinking about building your profile further over the next year or so;</a:t>
            </a:r>
          </a:p>
          <a:p>
            <a:r>
              <a:rPr lang="en-GB" b="1" dirty="0"/>
              <a:t>Particularly think about the kinds of </a:t>
            </a:r>
            <a:r>
              <a:rPr lang="en-GB" b="1" dirty="0">
                <a:solidFill>
                  <a:srgbClr val="00B050"/>
                </a:solidFill>
              </a:rPr>
              <a:t>evidence</a:t>
            </a:r>
            <a:r>
              <a:rPr lang="en-GB" b="1" dirty="0"/>
              <a:t> you could produce of your </a:t>
            </a:r>
            <a:r>
              <a:rPr lang="en-GB" b="1" dirty="0">
                <a:solidFill>
                  <a:srgbClr val="00B050"/>
                </a:solidFill>
              </a:rPr>
              <a:t>impact</a:t>
            </a:r>
            <a:r>
              <a:rPr lang="en-GB" b="1" dirty="0"/>
              <a:t> under each of the three criteria;</a:t>
            </a:r>
          </a:p>
          <a:p>
            <a:r>
              <a:rPr lang="en-GB" b="1" dirty="0"/>
              <a:t>Start collecting </a:t>
            </a:r>
            <a:r>
              <a:rPr lang="en-GB" b="1" dirty="0">
                <a:solidFill>
                  <a:srgbClr val="00B050"/>
                </a:solidFill>
              </a:rPr>
              <a:t>positive feedback </a:t>
            </a:r>
            <a:r>
              <a:rPr lang="en-GB" b="1" dirty="0"/>
              <a:t>from a range of stakeholders including students, peers, colleagues, line managers, external examiners and so on;</a:t>
            </a:r>
          </a:p>
          <a:p>
            <a:r>
              <a:rPr lang="en-GB" b="1" dirty="0"/>
              <a:t>Keep yourself up-to-date by regularly scrutinising the HEA website for information.</a:t>
            </a:r>
          </a:p>
        </p:txBody>
      </p:sp>
    </p:spTree>
    <p:extLst>
      <p:ext uri="{BB962C8B-B14F-4D97-AF65-F5344CB8AC3E}">
        <p14:creationId xmlns:p14="http://schemas.microsoft.com/office/powerpoint/2010/main" val="3111319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8A268-A46B-415C-A706-94CB8F89724A}"/>
              </a:ext>
            </a:extLst>
          </p:cNvPr>
          <p:cNvSpPr>
            <a:spLocks noGrp="1"/>
          </p:cNvSpPr>
          <p:nvPr>
            <p:ph type="title"/>
          </p:nvPr>
        </p:nvSpPr>
        <p:spPr>
          <a:xfrm>
            <a:off x="1043608" y="0"/>
            <a:ext cx="6707088" cy="864096"/>
          </a:xfrm>
        </p:spPr>
        <p:txBody>
          <a:bodyPr>
            <a:normAutofit/>
          </a:bodyPr>
          <a:lstStyle/>
          <a:p>
            <a:r>
              <a:rPr lang="en-GB" b="1" dirty="0"/>
              <a:t>Peter Hartley - NTF 2000, Education</a:t>
            </a:r>
          </a:p>
        </p:txBody>
      </p:sp>
      <p:sp>
        <p:nvSpPr>
          <p:cNvPr id="3" name="Content Placeholder 2">
            <a:extLst>
              <a:ext uri="{FF2B5EF4-FFF2-40B4-BE49-F238E27FC236}">
                <a16:creationId xmlns:a16="http://schemas.microsoft.com/office/drawing/2014/main" id="{6C14558D-0DC9-4D10-BDD3-27A4BAB6BBCE}"/>
              </a:ext>
            </a:extLst>
          </p:cNvPr>
          <p:cNvSpPr>
            <a:spLocks noGrp="1"/>
          </p:cNvSpPr>
          <p:nvPr>
            <p:ph idx="1"/>
          </p:nvPr>
        </p:nvSpPr>
        <p:spPr>
          <a:xfrm>
            <a:off x="462372" y="692696"/>
            <a:ext cx="8219256" cy="5904656"/>
          </a:xfrm>
        </p:spPr>
        <p:txBody>
          <a:bodyPr>
            <a:noAutofit/>
          </a:bodyPr>
          <a:lstStyle/>
          <a:p>
            <a:pPr marL="0" indent="0">
              <a:buNone/>
            </a:pPr>
            <a:r>
              <a:rPr lang="en-GB" b="1" dirty="0"/>
              <a:t>The NTF changed my life – enabling me to gain a Professorship (Sheffield Hallam) and focus on educational development. This enabled my move to lead the Educational Development Unit at Bradford where we managed to influence institutional policy and bring in over one million pounds worth of project funding (HEA, </a:t>
            </a:r>
            <a:r>
              <a:rPr lang="en-GB" b="1" dirty="0" err="1"/>
              <a:t>Jisc</a:t>
            </a:r>
            <a:r>
              <a:rPr lang="en-GB" b="1" dirty="0"/>
              <a:t>) to investigate sector issues such as e-portfolios, student transitions, computer-aided assessment and assessment feedback, as well as being involved in two collaborative CETLs. I was Project Director on the PASS project, investigating programme assessment, and materials from this project are used by a number of universities to inform current plans. This project is continuing to develop post-funding, and we will have chapters in two new publications issued in 2018 (co-author with Ruth Whitfield from Bradford). Along with other initiatives which my NTF stimulated, this has enabled me to extend my career into semi-retirement.</a:t>
            </a:r>
            <a:br>
              <a:rPr lang="en-GB" b="1" dirty="0"/>
            </a:br>
            <a:endParaRPr lang="en-GB" dirty="0"/>
          </a:p>
          <a:p>
            <a:endParaRPr lang="en-GB" dirty="0"/>
          </a:p>
        </p:txBody>
      </p:sp>
    </p:spTree>
    <p:extLst>
      <p:ext uri="{BB962C8B-B14F-4D97-AF65-F5344CB8AC3E}">
        <p14:creationId xmlns:p14="http://schemas.microsoft.com/office/powerpoint/2010/main" val="3285358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C14A-87A1-43ED-98C1-060CCCAF7E96}"/>
              </a:ext>
            </a:extLst>
          </p:cNvPr>
          <p:cNvSpPr>
            <a:spLocks noGrp="1"/>
          </p:cNvSpPr>
          <p:nvPr>
            <p:ph type="title"/>
          </p:nvPr>
        </p:nvSpPr>
        <p:spPr>
          <a:xfrm>
            <a:off x="683568" y="9952"/>
            <a:ext cx="7776864" cy="1196752"/>
          </a:xfrm>
        </p:spPr>
        <p:txBody>
          <a:bodyPr>
            <a:noAutofit/>
          </a:bodyPr>
          <a:lstStyle/>
          <a:p>
            <a:r>
              <a:rPr lang="de-DE" b="1" dirty="0"/>
              <a:t>Debbie Holley - NTF 2014, Digital Innovation</a:t>
            </a:r>
            <a:endParaRPr lang="en-GB" b="1" dirty="0"/>
          </a:p>
        </p:txBody>
      </p:sp>
      <p:sp>
        <p:nvSpPr>
          <p:cNvPr id="3" name="Content Placeholder 2">
            <a:extLst>
              <a:ext uri="{FF2B5EF4-FFF2-40B4-BE49-F238E27FC236}">
                <a16:creationId xmlns:a16="http://schemas.microsoft.com/office/drawing/2014/main" id="{72B4F71F-95D2-439A-A53F-DB209B533745}"/>
              </a:ext>
            </a:extLst>
          </p:cNvPr>
          <p:cNvSpPr>
            <a:spLocks noGrp="1"/>
          </p:cNvSpPr>
          <p:nvPr>
            <p:ph idx="1"/>
          </p:nvPr>
        </p:nvSpPr>
        <p:spPr>
          <a:xfrm>
            <a:off x="468312" y="1052736"/>
            <a:ext cx="8283923" cy="5077618"/>
          </a:xfrm>
        </p:spPr>
        <p:txBody>
          <a:bodyPr>
            <a:normAutofit/>
          </a:bodyPr>
          <a:lstStyle/>
          <a:p>
            <a:pPr marL="0" indent="0">
              <a:spcBef>
                <a:spcPts val="0"/>
              </a:spcBef>
              <a:buNone/>
            </a:pPr>
            <a:r>
              <a:rPr lang="en-GB" b="1" dirty="0"/>
              <a:t>My NTF was of huge personal and professional benefit. It took three institutions and five attempts to finally gain this so much desired and valued award, and meeting the other NTFs in Liverpool Cathedral, and sharing the time with senior staff from my institution and my family was an evening </a:t>
            </a:r>
            <a:r>
              <a:rPr lang="en-GB" b="1" dirty="0" err="1"/>
              <a:t>i</a:t>
            </a:r>
            <a:r>
              <a:rPr lang="en-GB" b="1" dirty="0"/>
              <a:t> will never forget, as we walked across the candle lit walkway, pianist playing, to enjoy our meal together. No, it is not about financial award, it is about building community, having an expert body to reach out to for inspiration when times get tough and you have a deadline. It is about being welcomed in most Universities across the UK, there is a kindred spirit who aims high and puts the students at the heart of learning. </a:t>
            </a:r>
          </a:p>
        </p:txBody>
      </p:sp>
    </p:spTree>
    <p:extLst>
      <p:ext uri="{BB962C8B-B14F-4D97-AF65-F5344CB8AC3E}">
        <p14:creationId xmlns:p14="http://schemas.microsoft.com/office/powerpoint/2010/main" val="2721074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504" y="476672"/>
            <a:ext cx="8784976" cy="4081065"/>
          </a:xfrm>
        </p:spPr>
        <p:txBody>
          <a:bodyPr>
            <a:normAutofit/>
          </a:bodyPr>
          <a:lstStyle/>
          <a:p>
            <a:pPr algn="ctr" eaLnBrk="1" hangingPunct="1"/>
            <a:r>
              <a:rPr lang="en-GB" sz="4000" b="1" dirty="0"/>
              <a:t>Recognition by Advance HE</a:t>
            </a:r>
            <a:br>
              <a:rPr lang="en-GB" sz="4000" b="1" dirty="0"/>
            </a:br>
            <a:r>
              <a:rPr lang="en-GB" sz="4000" b="1" dirty="0"/>
              <a:t>through the experience route </a:t>
            </a:r>
            <a:br>
              <a:rPr lang="en-GB" sz="4000" b="1" dirty="0"/>
            </a:br>
            <a:r>
              <a:rPr lang="en-GB" sz="4000" b="1" dirty="0"/>
              <a:t>to UK Professional Standards Framework </a:t>
            </a:r>
            <a:br>
              <a:rPr lang="en-GB" sz="4000" b="1" dirty="0"/>
            </a:br>
            <a:r>
              <a:rPr lang="en-GB" sz="4000" b="1" dirty="0"/>
              <a:t>by direct application</a:t>
            </a:r>
            <a:br>
              <a:rPr lang="en-GB" sz="4000" b="1" dirty="0"/>
            </a:br>
            <a:br>
              <a:rPr lang="en-GB" sz="4400" b="1" dirty="0"/>
            </a:br>
            <a:r>
              <a:rPr lang="en-GB" sz="2000" b="1" dirty="0"/>
              <a:t>see </a:t>
            </a:r>
            <a:r>
              <a:rPr lang="en-GB" sz="2000" b="1" dirty="0">
                <a:hlinkClick r:id="rId3"/>
              </a:rPr>
              <a:t>http://www.heacademy.ac.uk/professional-recognition</a:t>
            </a:r>
            <a:r>
              <a:rPr lang="en-GB" sz="2000" b="1" dirty="0"/>
              <a:t> </a:t>
            </a:r>
            <a:endParaRPr lang="en-GB" b="1" dirty="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solidFill>
                <a:srgbClr val="000000"/>
              </a:solidFill>
            </a:endParaRPr>
          </a:p>
        </p:txBody>
      </p:sp>
      <p:sp>
        <p:nvSpPr>
          <p:cNvPr id="4101" name="Rectangle 7"/>
          <p:cNvSpPr>
            <a:spLocks noChangeArrowheads="1"/>
          </p:cNvSpPr>
          <p:nvPr/>
        </p:nvSpPr>
        <p:spPr bwMode="auto">
          <a:xfrm>
            <a:off x="395536"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a:solidFill>
                  <a:srgbClr val="000000"/>
                </a:solidFill>
              </a:rPr>
              <a:t>Sally Brown</a:t>
            </a:r>
          </a:p>
          <a:p>
            <a:pPr>
              <a:defRPr/>
            </a:pPr>
            <a:r>
              <a:rPr lang="en-GB" sz="1400" b="1" dirty="0">
                <a:solidFill>
                  <a:srgbClr val="000000"/>
                </a:solidFill>
              </a:rPr>
              <a:t>PFHEA, NTF, PhD, MA, BA, </a:t>
            </a:r>
            <a:r>
              <a:rPr lang="en-GB" sz="1400" b="1" dirty="0" err="1">
                <a:solidFill>
                  <a:srgbClr val="000000"/>
                </a:solidFill>
              </a:rPr>
              <a:t>PGCert</a:t>
            </a:r>
            <a:r>
              <a:rPr lang="en-GB" sz="1400" b="1" dirty="0">
                <a:solidFill>
                  <a:srgbClr val="000000"/>
                </a:solidFill>
              </a:rPr>
              <a:t>, </a:t>
            </a:r>
            <a:r>
              <a:rPr lang="en-GB" sz="1400" b="1" dirty="0" err="1">
                <a:solidFill>
                  <a:srgbClr val="000000"/>
                </a:solidFill>
              </a:rPr>
              <a:t>ADBEd</a:t>
            </a:r>
            <a:endParaRPr lang="en-GB" sz="1400" b="1" dirty="0">
              <a:solidFill>
                <a:srgbClr val="000000"/>
              </a:solidFill>
            </a:endParaRPr>
          </a:p>
          <a:p>
            <a:pPr>
              <a:defRPr/>
            </a:pPr>
            <a:r>
              <a:rPr lang="en-GB" sz="1600" dirty="0">
                <a:solidFill>
                  <a:srgbClr val="000000"/>
                </a:solidFill>
              </a:rPr>
              <a:t>Independent consultant</a:t>
            </a:r>
          </a:p>
        </p:txBody>
      </p:sp>
      <p:sp>
        <p:nvSpPr>
          <p:cNvPr id="6" name="Rectangle 7"/>
          <p:cNvSpPr>
            <a:spLocks noChangeArrowheads="1"/>
          </p:cNvSpPr>
          <p:nvPr/>
        </p:nvSpPr>
        <p:spPr bwMode="auto">
          <a:xfrm>
            <a:off x="4067944" y="5085184"/>
            <a:ext cx="3132981" cy="1323439"/>
          </a:xfrm>
          <a:prstGeom prst="rect">
            <a:avLst/>
          </a:prstGeom>
          <a:noFill/>
          <a:ln w="9525">
            <a:noFill/>
            <a:miter lim="800000"/>
            <a:headEnd/>
            <a:tailEnd/>
          </a:ln>
        </p:spPr>
        <p:txBody>
          <a:bodyPr wrap="square">
            <a:spAutoFit/>
          </a:bodyPr>
          <a:lstStyle/>
          <a:p>
            <a:pPr algn="l">
              <a:lnSpc>
                <a:spcPct val="80000"/>
              </a:lnSpc>
            </a:pPr>
            <a:endParaRPr lang="en-GB" sz="2000" b="1" dirty="0">
              <a:solidFill>
                <a:srgbClr val="000000"/>
              </a:solidFill>
            </a:endParaRPr>
          </a:p>
          <a:p>
            <a:pPr>
              <a:defRPr/>
            </a:pPr>
            <a:r>
              <a:rPr lang="en-GB" sz="2000" b="1" dirty="0">
                <a:solidFill>
                  <a:srgbClr val="000000"/>
                </a:solidFill>
              </a:rPr>
              <a:t>Phil Race</a:t>
            </a:r>
          </a:p>
          <a:p>
            <a:pPr>
              <a:defRPr/>
            </a:pPr>
            <a:r>
              <a:rPr lang="en-GB" sz="1400" b="1" dirty="0">
                <a:solidFill>
                  <a:srgbClr val="000000"/>
                </a:solidFill>
              </a:rPr>
              <a:t>PFHEA, NTF, BSc, PhD, </a:t>
            </a:r>
            <a:r>
              <a:rPr lang="en-GB" sz="1400" b="1" dirty="0" err="1">
                <a:solidFill>
                  <a:srgbClr val="000000"/>
                </a:solidFill>
              </a:rPr>
              <a:t>PGCert</a:t>
            </a:r>
            <a:r>
              <a:rPr lang="en-GB" sz="1400" b="1" dirty="0">
                <a:solidFill>
                  <a:srgbClr val="000000"/>
                </a:solidFill>
              </a:rPr>
              <a:t>, FCIPD</a:t>
            </a:r>
          </a:p>
          <a:p>
            <a:pPr>
              <a:defRPr/>
            </a:pPr>
            <a:r>
              <a:rPr lang="en-GB" sz="1600" dirty="0">
                <a:solidFill>
                  <a:srgbClr val="000000"/>
                </a:solidFill>
              </a:rPr>
              <a:t>Independent consultant</a:t>
            </a:r>
          </a:p>
        </p:txBody>
      </p:sp>
    </p:spTree>
    <p:extLst>
      <p:ext uri="{BB962C8B-B14F-4D97-AF65-F5344CB8AC3E}">
        <p14:creationId xmlns:p14="http://schemas.microsoft.com/office/powerpoint/2010/main" val="3274368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a:solidFill>
                  <a:schemeClr val="tx1"/>
                </a:solidFill>
              </a:rPr>
              <a:t>Why might you want to become recognised? They say:</a:t>
            </a:r>
          </a:p>
        </p:txBody>
      </p:sp>
      <p:sp>
        <p:nvSpPr>
          <p:cNvPr id="5123" name="Content Placeholder 2"/>
          <p:cNvSpPr>
            <a:spLocks noGrp="1"/>
          </p:cNvSpPr>
          <p:nvPr>
            <p:ph idx="1"/>
          </p:nvPr>
        </p:nvSpPr>
        <p:spPr>
          <a:xfrm>
            <a:off x="0" y="1268760"/>
            <a:ext cx="9143999" cy="4933603"/>
          </a:xfrm>
        </p:spPr>
        <p:txBody>
          <a:bodyPr/>
          <a:lstStyle/>
          <a:p>
            <a:r>
              <a:rPr lang="en-GB" sz="2400" b="1" dirty="0"/>
              <a:t>It provides national recognition of your commitment to professionalism in teaching and learning in higher education;</a:t>
            </a:r>
          </a:p>
          <a:p>
            <a:r>
              <a:rPr lang="en-GB" sz="2400" b="1" dirty="0"/>
              <a:t>It demonstrates that your practice is aligned with the UK PSF;</a:t>
            </a:r>
          </a:p>
          <a:p>
            <a:r>
              <a:rPr lang="en-GB" sz="2400" b="1" dirty="0"/>
              <a:t>It provides an indicator of professional identity for higher education practitioners, including the entitlement to use post-nominal letters</a:t>
            </a:r>
            <a:br>
              <a:rPr lang="en-GB" sz="2400" b="1" dirty="0"/>
            </a:br>
            <a:r>
              <a:rPr lang="en-GB" sz="2400" b="1" dirty="0"/>
              <a:t>AFHEA – Associate Fellow of the Higher Education Academy</a:t>
            </a:r>
            <a:br>
              <a:rPr lang="en-GB" sz="2400" b="1" dirty="0"/>
            </a:br>
            <a:r>
              <a:rPr lang="en-GB" sz="2400" b="1" dirty="0"/>
              <a:t>FHEA – Fellow of the Higher Education Academy</a:t>
            </a:r>
            <a:br>
              <a:rPr lang="en-GB" sz="2400" b="1" dirty="0"/>
            </a:br>
            <a:r>
              <a:rPr lang="en-GB" sz="2400" b="1" dirty="0"/>
              <a:t>SFHEA – Senior Fellow of the Higher Education Academy</a:t>
            </a:r>
            <a:br>
              <a:rPr lang="en-GB" sz="2400" b="1" dirty="0"/>
            </a:br>
            <a:r>
              <a:rPr lang="en-GB" sz="2400" b="1" dirty="0"/>
              <a:t>PFHEA – Principal Fellow of the Higher Education Academy</a:t>
            </a:r>
          </a:p>
          <a:p>
            <a:r>
              <a:rPr lang="en-GB" sz="2400" b="1" dirty="0"/>
              <a:t>It is a portable asset, that has UK-wide and </a:t>
            </a:r>
            <a:r>
              <a:rPr lang="en-GB" sz="2400" b="1" dirty="0" err="1"/>
              <a:t>internatioinal</a:t>
            </a:r>
            <a:r>
              <a:rPr lang="en-GB" sz="2400" b="1" dirty="0"/>
              <a:t> relevance and which is increasingly recognised by higher and further education institutions;</a:t>
            </a:r>
          </a:p>
          <a:p>
            <a:r>
              <a:rPr lang="en-GB" sz="2400" b="1" dirty="0"/>
              <a:t>An increasing number of nations are also exploring HEA professional recognition.</a:t>
            </a:r>
          </a:p>
          <a:p>
            <a:endParaRPr lang="en-GB" sz="2400" b="1" dirty="0"/>
          </a:p>
        </p:txBody>
      </p:sp>
    </p:spTree>
    <p:extLst>
      <p:ext uri="{BB962C8B-B14F-4D97-AF65-F5344CB8AC3E}">
        <p14:creationId xmlns:p14="http://schemas.microsoft.com/office/powerpoint/2010/main" val="2761024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dirty="0"/>
              <a:t>It’s a chance to gain recognition for the work you do teaching and supporting students;</a:t>
            </a:r>
          </a:p>
          <a:p>
            <a:r>
              <a:rPr lang="en-US" sz="2400" b="1" dirty="0"/>
              <a:t>Many advertised posts in UK HEIs now specify HEA recognition as among the criteria for appointment;</a:t>
            </a:r>
          </a:p>
          <a:p>
            <a:r>
              <a:rPr lang="en-US" sz="2400" b="1" dirty="0"/>
              <a:t>Your institution gains benefits from being able to claim its staff are appropriately qualified and recognized and your achievement can be recoded as part of the institutional Key Information Set (KIS) data;</a:t>
            </a:r>
          </a:p>
          <a:p>
            <a:r>
              <a:rPr lang="en-US" sz="2400" b="1" dirty="0"/>
              <a:t>Your students are likely to be pleased to be taught by a (inter)nationally-</a:t>
            </a:r>
            <a:r>
              <a:rPr lang="en-US" sz="2400" b="1" dirty="0" err="1"/>
              <a:t>recognised</a:t>
            </a:r>
            <a:r>
              <a:rPr lang="en-US" sz="2400" b="1" dirty="0"/>
              <a:t> teacher.</a:t>
            </a:r>
          </a:p>
          <a:p>
            <a:endParaRPr lang="en-US" sz="2400" b="1" dirty="0"/>
          </a:p>
        </p:txBody>
      </p:sp>
    </p:spTree>
    <p:extLst>
      <p:ext uri="{BB962C8B-B14F-4D97-AF65-F5344CB8AC3E}">
        <p14:creationId xmlns:p14="http://schemas.microsoft.com/office/powerpoint/2010/main" val="819590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3B43EFE6-C96E-4754-8334-B16FFC47EA4F}"/>
              </a:ext>
            </a:extLst>
          </p:cNvPr>
          <p:cNvGraphicFramePr>
            <a:graphicFrameLocks noChangeAspect="1"/>
          </p:cNvGraphicFramePr>
          <p:nvPr>
            <p:extLst/>
          </p:nvPr>
        </p:nvGraphicFramePr>
        <p:xfrm>
          <a:off x="95250" y="82550"/>
          <a:ext cx="9007475" cy="9109576"/>
        </p:xfrm>
        <a:graphic>
          <a:graphicData uri="http://schemas.openxmlformats.org/presentationml/2006/ole">
            <mc:AlternateContent xmlns:mc="http://schemas.openxmlformats.org/markup-compatibility/2006">
              <mc:Choice xmlns:v="urn:schemas-microsoft-com:vml" Requires="v">
                <p:oleObj spid="_x0000_s2058" name="Document" r:id="rId3" imgW="10059165" imgH="7426835" progId="Word.Document.12">
                  <p:embed/>
                </p:oleObj>
              </mc:Choice>
              <mc:Fallback>
                <p:oleObj name="Document" r:id="rId3" imgW="10059165" imgH="7426835" progId="Word.Document.12">
                  <p:embed/>
                  <p:pic>
                    <p:nvPicPr>
                      <p:cNvPr id="4" name="Object 3">
                        <a:extLst>
                          <a:ext uri="{FF2B5EF4-FFF2-40B4-BE49-F238E27FC236}">
                            <a16:creationId xmlns:a16="http://schemas.microsoft.com/office/drawing/2014/main" id="{3B43EFE6-C96E-4754-8334-B16FFC47EA4F}"/>
                          </a:ext>
                        </a:extLst>
                      </p:cNvPr>
                      <p:cNvPicPr/>
                      <p:nvPr/>
                    </p:nvPicPr>
                    <p:blipFill>
                      <a:blip r:embed="rId4"/>
                      <a:stretch>
                        <a:fillRect/>
                      </a:stretch>
                    </p:blipFill>
                    <p:spPr>
                      <a:xfrm>
                        <a:off x="95250" y="82550"/>
                        <a:ext cx="9007475" cy="9109576"/>
                      </a:xfrm>
                      <a:prstGeom prst="rect">
                        <a:avLst/>
                      </a:prstGeom>
                    </p:spPr>
                  </p:pic>
                </p:oleObj>
              </mc:Fallback>
            </mc:AlternateContent>
          </a:graphicData>
        </a:graphic>
      </p:graphicFrame>
    </p:spTree>
    <p:extLst>
      <p:ext uri="{BB962C8B-B14F-4D97-AF65-F5344CB8AC3E}">
        <p14:creationId xmlns:p14="http://schemas.microsoft.com/office/powerpoint/2010/main" val="2404245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Background </a:t>
            </a:r>
          </a:p>
        </p:txBody>
      </p:sp>
      <p:sp>
        <p:nvSpPr>
          <p:cNvPr id="3" name="Content Placeholder 2"/>
          <p:cNvSpPr>
            <a:spLocks noGrp="1"/>
          </p:cNvSpPr>
          <p:nvPr>
            <p:ph idx="1"/>
          </p:nvPr>
        </p:nvSpPr>
        <p:spPr/>
        <p:txBody>
          <a:bodyPr>
            <a:normAutofit/>
          </a:bodyPr>
          <a:lstStyle/>
          <a:p>
            <a:r>
              <a:rPr lang="en-GB" sz="2400" b="1" dirty="0"/>
              <a:t>The purpose of the NTFS is to recognise, reward and celebrate individuals who make an outstanding impact on student outcomes and the teaching profession; </a:t>
            </a:r>
          </a:p>
          <a:p>
            <a:r>
              <a:rPr lang="en-GB" sz="2400" b="1" dirty="0"/>
              <a:t>The scheme is organised and run by Advance HE and has been running since 2000;</a:t>
            </a:r>
          </a:p>
          <a:p>
            <a:r>
              <a:rPr lang="en-GB" b="1" dirty="0"/>
              <a:t>More than 850 NTFs have been awarded in that time;</a:t>
            </a:r>
          </a:p>
          <a:p>
            <a:r>
              <a:rPr lang="en-GB" sz="2400" b="1" dirty="0"/>
              <a:t>Whereas in the early years substantial funding was associated with the award, this has dwindled over time to nothing nowadays (but it’s still worth doing).</a:t>
            </a:r>
          </a:p>
        </p:txBody>
      </p:sp>
    </p:spTree>
    <p:extLst>
      <p:ext uri="{BB962C8B-B14F-4D97-AF65-F5344CB8AC3E}">
        <p14:creationId xmlns:p14="http://schemas.microsoft.com/office/powerpoint/2010/main" val="2538602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600" dirty="0">
                <a:solidFill>
                  <a:srgbClr val="7030A0"/>
                </a:solidFill>
              </a:rPr>
              <a:t>Key principles for all applicants</a:t>
            </a:r>
          </a:p>
        </p:txBody>
      </p:sp>
      <p:sp>
        <p:nvSpPr>
          <p:cNvPr id="3" name="Content Placeholder 2"/>
          <p:cNvSpPr>
            <a:spLocks noGrp="1"/>
          </p:cNvSpPr>
          <p:nvPr>
            <p:ph idx="1"/>
          </p:nvPr>
        </p:nvSpPr>
        <p:spPr>
          <a:xfrm>
            <a:off x="468313" y="980728"/>
            <a:ext cx="8229600" cy="5221635"/>
          </a:xfrm>
        </p:spPr>
        <p:txBody>
          <a:bodyPr/>
          <a:lstStyle/>
          <a:p>
            <a:r>
              <a:rPr lang="en-GB" sz="2400" b="1" dirty="0"/>
              <a:t>Claim: </a:t>
            </a:r>
            <a:r>
              <a:rPr lang="en-GB" sz="2400" b="1" dirty="0">
                <a:solidFill>
                  <a:srgbClr val="7030A0"/>
                </a:solidFill>
              </a:rPr>
              <a:t>you make the case.</a:t>
            </a:r>
            <a:endParaRPr lang="en-GB" sz="2400" b="1" dirty="0"/>
          </a:p>
          <a:p>
            <a:r>
              <a:rPr lang="en-GB" sz="2400" b="1" dirty="0"/>
              <a:t>Personal: </a:t>
            </a:r>
            <a:r>
              <a:rPr lang="en-GB" sz="2400" b="1" dirty="0">
                <a:solidFill>
                  <a:srgbClr val="7030A0"/>
                </a:solidFill>
              </a:rPr>
              <a:t>to you, use 1</a:t>
            </a:r>
            <a:r>
              <a:rPr lang="en-GB" sz="2400" b="1" baseline="30000" dirty="0">
                <a:solidFill>
                  <a:srgbClr val="7030A0"/>
                </a:solidFill>
              </a:rPr>
              <a:t>st</a:t>
            </a:r>
            <a:r>
              <a:rPr lang="en-GB" sz="2400" b="1" dirty="0">
                <a:solidFill>
                  <a:srgbClr val="7030A0"/>
                </a:solidFill>
              </a:rPr>
              <a:t> person pronoun.</a:t>
            </a:r>
            <a:endParaRPr lang="en-GB" sz="2400" b="1" dirty="0"/>
          </a:p>
          <a:p>
            <a:r>
              <a:rPr lang="en-GB" sz="2400" b="1" dirty="0"/>
              <a:t>Engagement: </a:t>
            </a:r>
            <a:r>
              <a:rPr lang="en-GB" sz="2400" b="1" dirty="0">
                <a:solidFill>
                  <a:srgbClr val="7030A0"/>
                </a:solidFill>
              </a:rPr>
              <a:t>not just an academic essay; demonstrate how scholarship influences your practice.</a:t>
            </a:r>
            <a:endParaRPr lang="en-GB" sz="2400" b="1" dirty="0"/>
          </a:p>
          <a:p>
            <a:r>
              <a:rPr lang="en-GB" sz="2400" b="1" dirty="0"/>
              <a:t>Alignment: </a:t>
            </a:r>
            <a:r>
              <a:rPr lang="en-GB" sz="2400" b="1" dirty="0">
                <a:solidFill>
                  <a:srgbClr val="7030A0"/>
                </a:solidFill>
              </a:rPr>
              <a:t>with UKPSF.</a:t>
            </a:r>
            <a:endParaRPr lang="en-GB" sz="2400" b="1" dirty="0"/>
          </a:p>
          <a:p>
            <a:r>
              <a:rPr lang="en-GB" sz="2400" b="1" dirty="0"/>
              <a:t>Reflection: </a:t>
            </a:r>
            <a:r>
              <a:rPr lang="en-GB" sz="2400" b="1" dirty="0">
                <a:solidFill>
                  <a:srgbClr val="7030A0"/>
                </a:solidFill>
              </a:rPr>
              <a:t>on your practice: what?, why?, so what?, then what? </a:t>
            </a:r>
          </a:p>
          <a:p>
            <a:r>
              <a:rPr lang="en-GB" sz="2400" b="1" dirty="0"/>
              <a:t>Commitment: </a:t>
            </a:r>
            <a:r>
              <a:rPr lang="en-GB" sz="2400" b="1" dirty="0">
                <a:solidFill>
                  <a:srgbClr val="7030A0"/>
                </a:solidFill>
              </a:rPr>
              <a:t>to student learning.</a:t>
            </a:r>
            <a:endParaRPr lang="en-GB" sz="2400" b="1" dirty="0"/>
          </a:p>
          <a:p>
            <a:r>
              <a:rPr lang="en-GB" sz="2400" b="1" dirty="0"/>
              <a:t>Evidence-based: </a:t>
            </a:r>
            <a:r>
              <a:rPr lang="en-GB" sz="2400" b="1" dirty="0">
                <a:solidFill>
                  <a:srgbClr val="7030A0"/>
                </a:solidFill>
              </a:rPr>
              <a:t>not a portfolio but the references provide some evidence/endorsement, and are followed up.</a:t>
            </a:r>
            <a:endParaRPr lang="en-GB" sz="2400" b="1" dirty="0"/>
          </a:p>
          <a:p>
            <a:r>
              <a:rPr lang="en-GB" sz="2400" b="1" dirty="0"/>
              <a:t>Currency: </a:t>
            </a:r>
            <a:r>
              <a:rPr lang="en-GB" sz="2400" b="1" dirty="0">
                <a:solidFill>
                  <a:srgbClr val="7030A0"/>
                </a:solidFill>
              </a:rPr>
              <a:t>avoid over-reliance on historic practice unless highly relevant.</a:t>
            </a:r>
            <a:endParaRPr lang="en-GB" sz="2400" b="1" dirty="0"/>
          </a:p>
          <a:p>
            <a:r>
              <a:rPr lang="en-GB" sz="2400" b="1" dirty="0"/>
              <a:t>Sufficiency: </a:t>
            </a:r>
            <a:r>
              <a:rPr lang="en-GB" sz="2400" b="1" dirty="0">
                <a:solidFill>
                  <a:srgbClr val="7030A0"/>
                </a:solidFill>
              </a:rPr>
              <a:t>enough to make your claim convincing.</a:t>
            </a:r>
            <a:endParaRPr lang="en-GB" sz="2400" b="1" dirty="0"/>
          </a:p>
          <a:p>
            <a:endParaRPr lang="en-GB" sz="2400" b="1" dirty="0"/>
          </a:p>
        </p:txBody>
      </p:sp>
    </p:spTree>
    <p:extLst>
      <p:ext uri="{BB962C8B-B14F-4D97-AF65-F5344CB8AC3E}">
        <p14:creationId xmlns:p14="http://schemas.microsoft.com/office/powerpoint/2010/main" val="37783120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chemeClr val="tx1"/>
                </a:solidFill>
              </a:rPr>
              <a:t>Become an Associate Fellow of the HEA</a:t>
            </a:r>
          </a:p>
        </p:txBody>
      </p:sp>
      <p:sp>
        <p:nvSpPr>
          <p:cNvPr id="3" name="Content Placeholder 2"/>
          <p:cNvSpPr>
            <a:spLocks noGrp="1"/>
          </p:cNvSpPr>
          <p:nvPr>
            <p:ph idx="1"/>
          </p:nvPr>
        </p:nvSpPr>
        <p:spPr/>
        <p:txBody>
          <a:bodyPr/>
          <a:lstStyle/>
          <a:p>
            <a:pPr marL="0" indent="0">
              <a:buNone/>
            </a:pPr>
            <a:r>
              <a:rPr lang="en-GB" sz="2400" b="1" dirty="0"/>
              <a:t>If you’re new to teaching or supporting student learning and want to formalise your experience and to progress, an HEA Associate Fellowship could add great value to your professional teaching experience.</a:t>
            </a:r>
          </a:p>
          <a:p>
            <a:pPr marL="0" indent="0">
              <a:buNone/>
            </a:pPr>
            <a:r>
              <a:rPr lang="en-GB" sz="2400" b="1" dirty="0"/>
              <a:t>You’re likely to be one of the following:</a:t>
            </a:r>
          </a:p>
          <a:p>
            <a:r>
              <a:rPr lang="en-GB" sz="2400" b="1" dirty="0"/>
              <a:t>an early-career researcher with some teaching responsibilities (e.g. PhD student, graduate training assistant, contract post-doc).</a:t>
            </a:r>
          </a:p>
          <a:p>
            <a:r>
              <a:rPr lang="en-GB" sz="2400" b="1" dirty="0"/>
              <a:t>new to HE teaching, have a limited teaching portfolio or teach part-time.</a:t>
            </a:r>
          </a:p>
          <a:p>
            <a:r>
              <a:rPr lang="en-GB" sz="2400" b="1" dirty="0"/>
              <a:t>in a demonstrator/technician role with some teaching responsibilities, or support teaching/learning (e.g. as a learning technologist or learning resource staff member).</a:t>
            </a:r>
          </a:p>
        </p:txBody>
      </p:sp>
    </p:spTree>
    <p:extLst>
      <p:ext uri="{BB962C8B-B14F-4D97-AF65-F5344CB8AC3E}">
        <p14:creationId xmlns:p14="http://schemas.microsoft.com/office/powerpoint/2010/main" val="4194992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a:solidFill>
                  <a:schemeClr val="tx1"/>
                </a:solidFill>
              </a:rPr>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a:t>See guidance at </a:t>
            </a:r>
            <a:r>
              <a:rPr lang="en-GB" sz="2400" b="1" dirty="0">
                <a:hlinkClick r:id="rId3"/>
              </a:rPr>
              <a:t>https://www.heacademy.ac.uk/download/referee-guidance-notes-associate-fellow</a:t>
            </a:r>
            <a:r>
              <a:rPr lang="en-GB" sz="2400" b="1" dirty="0"/>
              <a:t> </a:t>
            </a:r>
          </a:p>
          <a:p>
            <a:pPr marL="514350" indent="-514350">
              <a:buFont typeface="Wingdings" pitchFamily="2" charset="2"/>
              <a:buNone/>
              <a:defRPr/>
            </a:pPr>
            <a:r>
              <a:rPr lang="en-GB" sz="2400" b="1" dirty="0"/>
              <a:t>Your application also needs to be endorsed by a signatory who will confirm that your application has institutional approval.</a:t>
            </a:r>
          </a:p>
        </p:txBody>
      </p:sp>
    </p:spTree>
    <p:extLst>
      <p:ext uri="{BB962C8B-B14F-4D97-AF65-F5344CB8AC3E}">
        <p14:creationId xmlns:p14="http://schemas.microsoft.com/office/powerpoint/2010/main" val="2588978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Become a Fellow of the HEA</a:t>
            </a:r>
          </a:p>
        </p:txBody>
      </p:sp>
      <p:sp>
        <p:nvSpPr>
          <p:cNvPr id="3" name="Content Placeholder 2"/>
          <p:cNvSpPr>
            <a:spLocks noGrp="1"/>
          </p:cNvSpPr>
          <p:nvPr>
            <p:ph idx="1"/>
          </p:nvPr>
        </p:nvSpPr>
        <p:spPr/>
        <p:txBody>
          <a:bodyPr/>
          <a:lstStyle/>
          <a:p>
            <a:pPr>
              <a:buNone/>
            </a:pPr>
            <a:r>
              <a:rPr lang="en-GB" sz="2400" b="1" dirty="0"/>
              <a:t>If you’ve a proven, sustained track record in HE teaching and you’re seeking recognition for your development, and to progress into a senior position, an HEA Fellowship could add great value to your professional teaching experience.</a:t>
            </a:r>
          </a:p>
          <a:p>
            <a:pPr>
              <a:buNone/>
            </a:pPr>
            <a:r>
              <a:rPr lang="en-GB" sz="2400" b="1" dirty="0"/>
              <a:t>You’re likely to be one of the following:</a:t>
            </a:r>
          </a:p>
          <a:p>
            <a:r>
              <a:rPr lang="en-GB" sz="2400" b="1" dirty="0"/>
              <a:t>an early-career academic.</a:t>
            </a:r>
          </a:p>
          <a:p>
            <a:r>
              <a:rPr lang="en-GB" sz="2400" b="1" dirty="0"/>
              <a:t>in a subject-specific role with substantive teaching and learning responsibilities.</a:t>
            </a:r>
          </a:p>
          <a:p>
            <a:r>
              <a:rPr lang="en-GB" sz="2400" b="1" dirty="0"/>
              <a:t>an experienced academic, relatively new to HE. You’ll be in a role with sometimes significant, teaching-only responsibilities; e.g. within work-based settings.</a:t>
            </a:r>
          </a:p>
          <a:p>
            <a:pPr>
              <a:buNone/>
            </a:pPr>
            <a:endParaRPr lang="en-GB" sz="2400" b="1" dirty="0"/>
          </a:p>
        </p:txBody>
      </p:sp>
    </p:spTree>
    <p:extLst>
      <p:ext uri="{BB962C8B-B14F-4D97-AF65-F5344CB8AC3E}">
        <p14:creationId xmlns:p14="http://schemas.microsoft.com/office/powerpoint/2010/main" val="1072268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Fellowship: There are two main parts to your application:</a:t>
            </a:r>
          </a:p>
        </p:txBody>
      </p:sp>
      <p:sp>
        <p:nvSpPr>
          <p:cNvPr id="3" name="Content Placeholder 2"/>
          <p:cNvSpPr>
            <a:spLocks noGrp="1"/>
          </p:cNvSpPr>
          <p:nvPr>
            <p:ph idx="1"/>
          </p:nvPr>
        </p:nvSpPr>
        <p:spPr>
          <a:xfrm>
            <a:off x="468313" y="1196752"/>
            <a:ext cx="8229600" cy="5005611"/>
          </a:xfrm>
        </p:spPr>
        <p:txBody>
          <a:bodyPr/>
          <a:lstStyle/>
          <a:p>
            <a:pPr marL="514350" indent="-514350">
              <a:buClrTx/>
              <a:buSzPct val="100000"/>
              <a:buFont typeface="+mj-lt"/>
              <a:buAutoNum type="arabicPeriod"/>
              <a:defRPr/>
            </a:pPr>
            <a:r>
              <a:rPr lang="en-GB" sz="2400" b="1" dirty="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400" b="1" dirty="0"/>
              <a:t>Supporting statements from two referees who should be colleagues who are in a position to comment on your record of effectiveness in relation to teaching and the support of learning.</a:t>
            </a:r>
          </a:p>
          <a:p>
            <a:pPr marL="514350" indent="-514350">
              <a:buClrTx/>
              <a:buSzPct val="100000"/>
              <a:buNone/>
              <a:defRPr/>
            </a:pPr>
            <a:r>
              <a:rPr lang="en-GB" sz="2400" b="1" dirty="0"/>
              <a:t>See guidance at: </a:t>
            </a:r>
            <a:r>
              <a:rPr lang="en-GB" sz="2800" dirty="0">
                <a:hlinkClick r:id="rId3"/>
              </a:rPr>
              <a:t>https://www.heacademy.ac.uk/professional-recognition/hea-fellowships/become-fellow-hea</a:t>
            </a:r>
            <a:r>
              <a:rPr lang="en-GB" sz="2800" dirty="0"/>
              <a:t> </a:t>
            </a:r>
            <a:endParaRPr lang="en-GB" sz="2400" b="1" dirty="0"/>
          </a:p>
          <a:p>
            <a:pPr marL="514350" indent="-514350">
              <a:buClrTx/>
              <a:buSzPct val="100000"/>
              <a:buFont typeface="Wingdings" pitchFamily="2" charset="2"/>
              <a:buNone/>
              <a:defRPr/>
            </a:pPr>
            <a:r>
              <a:rPr lang="en-GB" sz="2400" b="1" dirty="0"/>
              <a:t>Your application also needs to be endorsed by a signatory who will confirm that your application has institutional approval.</a:t>
            </a:r>
          </a:p>
        </p:txBody>
      </p:sp>
    </p:spTree>
    <p:extLst>
      <p:ext uri="{BB962C8B-B14F-4D97-AF65-F5344CB8AC3E}">
        <p14:creationId xmlns:p14="http://schemas.microsoft.com/office/powerpoint/2010/main" val="2355498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3600" dirty="0">
                <a:solidFill>
                  <a:schemeClr val="tx1"/>
                </a:solidFill>
              </a:rPr>
              <a:t>Become a Senior Fellow of the HEA</a:t>
            </a:r>
          </a:p>
        </p:txBody>
      </p:sp>
      <p:sp>
        <p:nvSpPr>
          <p:cNvPr id="3" name="Content Placeholder 2"/>
          <p:cNvSpPr>
            <a:spLocks noGrp="1"/>
          </p:cNvSpPr>
          <p:nvPr>
            <p:ph idx="1"/>
          </p:nvPr>
        </p:nvSpPr>
        <p:spPr>
          <a:xfrm>
            <a:off x="0" y="836712"/>
            <a:ext cx="9144000" cy="5365651"/>
          </a:xfrm>
        </p:spPr>
        <p:txBody>
          <a:bodyPr/>
          <a:lstStyle/>
          <a:p>
            <a:pPr marL="0" indent="0">
              <a:buNone/>
            </a:pPr>
            <a:r>
              <a:rPr lang="en-GB" sz="2300" b="1" dirty="0"/>
              <a:t>If you have a proven, sustained track record in HE teaching and management and are seeking to progress into a leadership position, an HEA Senior Fellowship could add great value to your professional teaching experience.</a:t>
            </a:r>
          </a:p>
          <a:p>
            <a:pPr marL="0" indent="0">
              <a:buNone/>
            </a:pPr>
            <a:r>
              <a:rPr lang="en-GB" sz="2300" b="1" dirty="0"/>
              <a:t>You’ll have an established record relating to teaching and learning and management/leadership of specific aspects of teaching provision. You are likely to lead, or be a member of, established academic teams. You may be:</a:t>
            </a:r>
          </a:p>
          <a:p>
            <a:r>
              <a:rPr lang="en-GB" sz="2300" b="1" dirty="0"/>
              <a:t>an experienced member of academic staff with significant responsibility for leading, managing or organising programmes for subjects/disciplines.</a:t>
            </a:r>
          </a:p>
          <a:p>
            <a:r>
              <a:rPr lang="en-GB" sz="2300" b="1" dirty="0"/>
              <a:t>an experienced subject mentor or someone who supports those new to teaching.</a:t>
            </a:r>
          </a:p>
          <a:p>
            <a:r>
              <a:rPr lang="en-GB" sz="2300" b="1" dirty="0"/>
              <a:t>an experienced member of staff with departmental or wider teaching/learning support advisory responsibilities within your institution.</a:t>
            </a:r>
          </a:p>
          <a:p>
            <a:pPr marL="0" indent="0">
              <a:buNone/>
            </a:pPr>
            <a:endParaRPr lang="en-GB" sz="2400" b="1" dirty="0"/>
          </a:p>
        </p:txBody>
      </p:sp>
    </p:spTree>
    <p:extLst>
      <p:ext uri="{BB962C8B-B14F-4D97-AF65-F5344CB8AC3E}">
        <p14:creationId xmlns:p14="http://schemas.microsoft.com/office/powerpoint/2010/main" val="2500559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Senior Fellowship: You need</a:t>
            </a:r>
          </a:p>
        </p:txBody>
      </p:sp>
      <p:sp>
        <p:nvSpPr>
          <p:cNvPr id="3" name="Content Placeholder 2"/>
          <p:cNvSpPr>
            <a:spLocks noGrp="1"/>
          </p:cNvSpPr>
          <p:nvPr>
            <p:ph idx="1"/>
          </p:nvPr>
        </p:nvSpPr>
        <p:spPr>
          <a:xfrm>
            <a:off x="142875" y="908720"/>
            <a:ext cx="8858250" cy="5293643"/>
          </a:xfrm>
        </p:spPr>
        <p:txBody>
          <a:bodyPr/>
          <a:lstStyle/>
          <a:p>
            <a:pPr marL="457200" indent="-457200">
              <a:buClrTx/>
              <a:buSzPct val="100000"/>
              <a:buFont typeface="+mj-lt"/>
              <a:buAutoNum type="arabicPeriod"/>
              <a:defRPr/>
            </a:pPr>
            <a:r>
              <a:rPr lang="en-GB" sz="2600" b="1" dirty="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600" b="1" dirty="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600" b="1" dirty="0"/>
              <a:t>It also needs to be endorsed by a signatory who will confirm that your application has institutional approval.</a:t>
            </a:r>
          </a:p>
          <a:p>
            <a:pPr>
              <a:buClrTx/>
              <a:buSzPct val="100000"/>
              <a:defRPr/>
            </a:pPr>
            <a:endParaRPr lang="en-GB" sz="2800" dirty="0"/>
          </a:p>
        </p:txBody>
      </p:sp>
    </p:spTree>
    <p:extLst>
      <p:ext uri="{BB962C8B-B14F-4D97-AF65-F5344CB8AC3E}">
        <p14:creationId xmlns:p14="http://schemas.microsoft.com/office/powerpoint/2010/main" val="7247540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Specific guidance for Senior Fellows</a:t>
            </a:r>
          </a:p>
        </p:txBody>
      </p:sp>
      <p:sp>
        <p:nvSpPr>
          <p:cNvPr id="22531" name="Content Placeholder 2"/>
          <p:cNvSpPr>
            <a:spLocks noGrp="1"/>
          </p:cNvSpPr>
          <p:nvPr>
            <p:ph idx="1"/>
          </p:nvPr>
        </p:nvSpPr>
        <p:spPr>
          <a:xfrm>
            <a:off x="251520" y="764704"/>
            <a:ext cx="8446393" cy="5437659"/>
          </a:xfrm>
        </p:spPr>
        <p:txBody>
          <a:bodyPr/>
          <a:lstStyle/>
          <a:p>
            <a:r>
              <a:rPr lang="en-GB" sz="2400" b="1" dirty="0"/>
              <a:t>Whilst it is important that you address all of the dimensions of Framework, given the complex and integrative nature of professional practice at this level you should avoid a mechanistic approach to ensuring full coverage. </a:t>
            </a:r>
          </a:p>
          <a:p>
            <a:r>
              <a:rPr lang="en-GB" sz="2400" b="1" dirty="0"/>
              <a:t>The HEA recognises that there will be considerable variation in applications, reflecting differences in individual’s experience, their job roles and institutional contexts. The quality of your reflection is far more important than quantity.</a:t>
            </a:r>
            <a:r>
              <a:rPr lang="en-GB" sz="2400" b="1" dirty="0">
                <a:highlight>
                  <a:srgbClr val="FFFF00"/>
                </a:highlight>
              </a:rPr>
              <a:t> A suggested word count for the combined case studies and reflective commentary is around 5000 – 6000 words with an upper limit of 7000 words (including references). </a:t>
            </a:r>
          </a:p>
          <a:p>
            <a:r>
              <a:rPr lang="en-GB" sz="2400" b="1" dirty="0"/>
              <a:t>The APP is the heart of your application. It comprises a reflective commentary on professional practice as a teacher and/or supporter of learning. In it you should explain how you meet the requirements outlined in Descriptor 3 of the Framework. </a:t>
            </a:r>
          </a:p>
          <a:p>
            <a:endParaRPr lang="en-GB" sz="3200" dirty="0"/>
          </a:p>
        </p:txBody>
      </p:sp>
    </p:spTree>
    <p:extLst>
      <p:ext uri="{BB962C8B-B14F-4D97-AF65-F5344CB8AC3E}">
        <p14:creationId xmlns:p14="http://schemas.microsoft.com/office/powerpoint/2010/main" val="21321645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Your Account of Professional Practice (APP): some general principles to consider: (1)</a:t>
            </a:r>
          </a:p>
        </p:txBody>
      </p:sp>
      <p:sp>
        <p:nvSpPr>
          <p:cNvPr id="23555" name="Content Placeholder 2"/>
          <p:cNvSpPr>
            <a:spLocks noGrp="1"/>
          </p:cNvSpPr>
          <p:nvPr>
            <p:ph idx="1"/>
          </p:nvPr>
        </p:nvSpPr>
        <p:spPr>
          <a:xfrm>
            <a:off x="468313" y="1412874"/>
            <a:ext cx="8229600" cy="5445125"/>
          </a:xfrm>
        </p:spPr>
        <p:txBody>
          <a:bodyPr/>
          <a:lstStyle/>
          <a:p>
            <a:r>
              <a:rPr lang="en-GB" sz="2200" b="1" dirty="0"/>
              <a:t>Senior Fellowship is based on meeting Descriptor 3 (D3) of the UKPSF and your APP is the core of your application. Your reflective commentary and case studies should explain how you meet the requirements set out in Descriptor 3 of the UKPSF.</a:t>
            </a:r>
          </a:p>
          <a:p>
            <a:r>
              <a:rPr lang="en-GB" sz="2200" b="1" dirty="0"/>
              <a:t>There will be considerable variation in applications, reflecting differences in individuals’ experience, their job roles and institutional contexts. The reflective commentary and two case studies enable such diversity to be appropriately represented.</a:t>
            </a:r>
          </a:p>
          <a:p>
            <a:r>
              <a:rPr lang="en-GB" sz="2200" b="1" dirty="0"/>
              <a:t>Your application is a claim for Senior Fellowship and as such should include appropriate rationale for the choices made and any evidence of success, influence and impact in teaching and/or supporting learning. All your evidence will be based on real examples of practice that draw upon scholarly activity in learning and teaching.</a:t>
            </a:r>
          </a:p>
        </p:txBody>
      </p:sp>
    </p:spTree>
    <p:extLst>
      <p:ext uri="{BB962C8B-B14F-4D97-AF65-F5344CB8AC3E}">
        <p14:creationId xmlns:p14="http://schemas.microsoft.com/office/powerpoint/2010/main" val="23010942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rPr>
              <a:t>Your Account of Professional Practice (APP): some general principles to consider: (2)</a:t>
            </a:r>
            <a:endParaRPr lang="en-GB" dirty="0">
              <a:solidFill>
                <a:schemeClr val="tx1"/>
              </a:solidFill>
            </a:endParaRPr>
          </a:p>
        </p:txBody>
      </p:sp>
      <p:sp>
        <p:nvSpPr>
          <p:cNvPr id="3" name="Content Placeholder 2"/>
          <p:cNvSpPr>
            <a:spLocks noGrp="1"/>
          </p:cNvSpPr>
          <p:nvPr>
            <p:ph idx="1"/>
          </p:nvPr>
        </p:nvSpPr>
        <p:spPr/>
        <p:txBody>
          <a:bodyPr/>
          <a:lstStyle/>
          <a:p>
            <a:r>
              <a:rPr lang="en-GB" sz="2400" b="1" dirty="0"/>
              <a:t>Provide selective examples of practice in your APP and ensure they have direct relevance to your claim for Senior Fellowship. The quality of your evidence is much more important than the quantity of examples you provide. Where you reflect on any historic professional practice as part of your evidence, ensure you then reflect on its current impact on your or others’ professional practice and on the wider learning and teaching context.</a:t>
            </a:r>
          </a:p>
          <a:p>
            <a:r>
              <a:rPr lang="en-GB" sz="2400" b="1" dirty="0"/>
              <a:t>Your APP should make clear how you apply the Core Knowledge and Professional Values to the evidence in your APP. This alignment of your work to the UKPSF is essential. The evidence should be incorporated across your APP in both your reflective commentary and case studies.</a:t>
            </a:r>
          </a:p>
        </p:txBody>
      </p:sp>
    </p:spTree>
    <p:extLst>
      <p:ext uri="{BB962C8B-B14F-4D97-AF65-F5344CB8AC3E}">
        <p14:creationId xmlns:p14="http://schemas.microsoft.com/office/powerpoint/2010/main" val="203950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1E951-DD99-4B99-95EA-2E9CAE207051}"/>
              </a:ext>
            </a:extLst>
          </p:cNvPr>
          <p:cNvSpPr>
            <a:spLocks noGrp="1"/>
          </p:cNvSpPr>
          <p:nvPr>
            <p:ph type="title"/>
          </p:nvPr>
        </p:nvSpPr>
        <p:spPr>
          <a:xfrm>
            <a:off x="457200" y="0"/>
            <a:ext cx="6707088" cy="692696"/>
          </a:xfrm>
        </p:spPr>
        <p:txBody>
          <a:bodyPr>
            <a:normAutofit/>
          </a:bodyPr>
          <a:lstStyle/>
          <a:p>
            <a:r>
              <a:rPr lang="en-GB" b="1" dirty="0"/>
              <a:t>What you will need to submit in 2019</a:t>
            </a:r>
          </a:p>
        </p:txBody>
      </p:sp>
      <p:sp>
        <p:nvSpPr>
          <p:cNvPr id="3" name="Content Placeholder 2">
            <a:extLst>
              <a:ext uri="{FF2B5EF4-FFF2-40B4-BE49-F238E27FC236}">
                <a16:creationId xmlns:a16="http://schemas.microsoft.com/office/drawing/2014/main" id="{5F87863F-C8DA-442B-BB61-9D6C2A74C81D}"/>
              </a:ext>
            </a:extLst>
          </p:cNvPr>
          <p:cNvSpPr>
            <a:spLocks noGrp="1"/>
          </p:cNvSpPr>
          <p:nvPr>
            <p:ph idx="1"/>
          </p:nvPr>
        </p:nvSpPr>
        <p:spPr>
          <a:xfrm>
            <a:off x="457200" y="692696"/>
            <a:ext cx="8229600" cy="6165304"/>
          </a:xfrm>
        </p:spPr>
        <p:txBody>
          <a:bodyPr>
            <a:noAutofit/>
          </a:bodyPr>
          <a:lstStyle/>
          <a:p>
            <a:pPr marL="0" indent="0">
              <a:buNone/>
            </a:pPr>
            <a:r>
              <a:rPr lang="en-GB" sz="2000" b="1" dirty="0"/>
              <a:t>Institutional Contact Checklist</a:t>
            </a:r>
            <a:r>
              <a:rPr lang="en-GB" sz="2000" dirty="0"/>
              <a:t>: a form to be downloaded from the Advance HE VLE, completed and uploaded for each nominee to confirm that all the nomination documents have been submitted and checked by the institutional contact;</a:t>
            </a:r>
          </a:p>
          <a:p>
            <a:pPr marL="0" lvl="0" indent="0">
              <a:buNone/>
            </a:pPr>
            <a:r>
              <a:rPr lang="en-GB" sz="2000" b="1" dirty="0"/>
              <a:t>Claim</a:t>
            </a:r>
            <a:r>
              <a:rPr lang="en-GB" sz="2000" dirty="0"/>
              <a:t>: a statement completed by the nominee describing their outstanding impact in relation to each of the three award criteria plus an overarching Context Statement and a Reference List for citations used within the Claim (excluded from the word count);</a:t>
            </a:r>
          </a:p>
          <a:p>
            <a:pPr marL="0" lvl="0" indent="0">
              <a:buNone/>
            </a:pPr>
            <a:r>
              <a:rPr lang="en-GB" sz="2000" b="1" dirty="0"/>
              <a:t>Signed Statement of Support</a:t>
            </a:r>
            <a:r>
              <a:rPr lang="en-GB" sz="2000" dirty="0"/>
              <a:t>: a statement providing endorsement and institutional perspective to support the Claim made and signed by the institution’s Vice-Chancellor (or equivalent);</a:t>
            </a:r>
          </a:p>
          <a:p>
            <a:pPr marL="0" lvl="0" indent="0">
              <a:buNone/>
            </a:pPr>
            <a:r>
              <a:rPr lang="en-GB" sz="2000" b="1" dirty="0"/>
              <a:t>Nomination Form</a:t>
            </a:r>
            <a:r>
              <a:rPr lang="en-GB" sz="2000" dirty="0"/>
              <a:t>: an online form completed by the nominee This covers background information about the nominee, personal profile, summary profile and two 20 word quotes;</a:t>
            </a:r>
          </a:p>
          <a:p>
            <a:pPr marL="0" lvl="0" indent="0">
              <a:buNone/>
            </a:pPr>
            <a:r>
              <a:rPr lang="en-GB" sz="2000" b="1" dirty="0"/>
              <a:t>Photos</a:t>
            </a:r>
            <a:r>
              <a:rPr lang="en-GB" sz="2000" dirty="0"/>
              <a:t>: three high resolution photographs of 1Mb and 300dpi (minimum) in JPEG format;</a:t>
            </a:r>
          </a:p>
          <a:p>
            <a:pPr marL="0" lvl="0" indent="0">
              <a:buNone/>
            </a:pPr>
            <a:r>
              <a:rPr lang="en-GB" sz="2000" b="1" dirty="0"/>
              <a:t>Equal Opportunities Monitoring Form</a:t>
            </a:r>
            <a:r>
              <a:rPr lang="en-GB" sz="2000" dirty="0"/>
              <a:t>: an online form completed by the nominee and available via this link. This data will be used anonymously to report on equality and diversity. </a:t>
            </a:r>
          </a:p>
          <a:p>
            <a:endParaRPr lang="en-GB" sz="2000" dirty="0"/>
          </a:p>
        </p:txBody>
      </p:sp>
    </p:spTree>
    <p:extLst>
      <p:ext uri="{BB962C8B-B14F-4D97-AF65-F5344CB8AC3E}">
        <p14:creationId xmlns:p14="http://schemas.microsoft.com/office/powerpoint/2010/main" val="6478712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930498"/>
          </a:xfrm>
        </p:spPr>
        <p:txBody>
          <a:bodyPr/>
          <a:lstStyle/>
          <a:p>
            <a:r>
              <a:rPr lang="en-GB" sz="2800" dirty="0">
                <a:solidFill>
                  <a:schemeClr val="tx1"/>
                </a:solidFill>
              </a:rPr>
              <a:t>Your Account of Professional Practice (APP): some general principles to consider: (3)</a:t>
            </a:r>
            <a:endParaRPr lang="en-GB" dirty="0">
              <a:solidFill>
                <a:schemeClr val="tx1"/>
              </a:solidFill>
            </a:endParaRPr>
          </a:p>
        </p:txBody>
      </p:sp>
      <p:sp>
        <p:nvSpPr>
          <p:cNvPr id="3" name="Content Placeholder 2"/>
          <p:cNvSpPr>
            <a:spLocks noGrp="1"/>
          </p:cNvSpPr>
          <p:nvPr>
            <p:ph idx="1"/>
          </p:nvPr>
        </p:nvSpPr>
        <p:spPr>
          <a:xfrm>
            <a:off x="0" y="1052736"/>
            <a:ext cx="9144000" cy="5149627"/>
          </a:xfrm>
        </p:spPr>
        <p:txBody>
          <a:bodyPr/>
          <a:lstStyle/>
          <a:p>
            <a:r>
              <a:rPr lang="en-GB" sz="2300" b="1" dirty="0"/>
              <a:t>Your APP is a personal account and its focus throughout should be on your own professional practice and decision-making.</a:t>
            </a:r>
          </a:p>
          <a:p>
            <a:r>
              <a:rPr lang="en-GB" sz="2300" b="1" dirty="0"/>
              <a:t>Your application is centred round a process of continuing professional development which demonstrates your thorough understanding of effective approaches to teaching and/or learning support.</a:t>
            </a:r>
          </a:p>
          <a:p>
            <a:r>
              <a:rPr lang="en-GB" sz="2300" b="1" dirty="0"/>
              <a:t>It is important that you address all the Dimensions of the UKPSF. Given the complex and integrative nature of professional practice for Senior Fellow, avoid a mechanistic or tick-box mapping approach to ensure full coverage. Refer to our guidance notes on the Dimensions of the Framework to support your understanding of the Dimensions.</a:t>
            </a:r>
          </a:p>
          <a:p>
            <a:r>
              <a:rPr lang="en-GB" sz="2300" b="1" dirty="0"/>
              <a:t>A critical characteristic of Senior Fellows is that they are able to demonstrate the successful coordination, support, supervision, management and/or mentoring of others (whether individuals or teams) in relation to learning and teaching. Ensure you sufficiently evidence this in your APP. </a:t>
            </a:r>
          </a:p>
        </p:txBody>
      </p:sp>
    </p:spTree>
    <p:extLst>
      <p:ext uri="{BB962C8B-B14F-4D97-AF65-F5344CB8AC3E}">
        <p14:creationId xmlns:p14="http://schemas.microsoft.com/office/powerpoint/2010/main" val="26306387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rPr>
              <a:t>Your Account of Professional Practice (APP): some general principles to consider: (4)</a:t>
            </a:r>
            <a:endParaRPr lang="en-GB" dirty="0">
              <a:solidFill>
                <a:schemeClr val="tx1"/>
              </a:solidFill>
            </a:endParaRPr>
          </a:p>
        </p:txBody>
      </p:sp>
      <p:sp>
        <p:nvSpPr>
          <p:cNvPr id="3" name="Content Placeholder 2"/>
          <p:cNvSpPr>
            <a:spLocks noGrp="1"/>
          </p:cNvSpPr>
          <p:nvPr>
            <p:ph idx="1"/>
          </p:nvPr>
        </p:nvSpPr>
        <p:spPr>
          <a:xfrm>
            <a:off x="0" y="1268760"/>
            <a:ext cx="9144000" cy="4933603"/>
          </a:xfrm>
        </p:spPr>
        <p:txBody>
          <a:bodyPr/>
          <a:lstStyle/>
          <a:p>
            <a:r>
              <a:rPr lang="en-GB" sz="2400" b="1" dirty="0"/>
              <a:t>The overall </a:t>
            </a:r>
            <a:r>
              <a:rPr lang="en-GB" sz="2400" b="1" dirty="0">
                <a:highlight>
                  <a:srgbClr val="FFFF00"/>
                </a:highlight>
              </a:rPr>
              <a:t>word count for the APP is 6,000 words. </a:t>
            </a:r>
            <a:r>
              <a:rPr lang="en-GB" sz="2400" b="1" dirty="0"/>
              <a:t>This</a:t>
            </a:r>
            <a:r>
              <a:rPr lang="en-GB" sz="2400" b="1" dirty="0">
                <a:solidFill>
                  <a:schemeClr val="accent1">
                    <a:lumMod val="60000"/>
                    <a:lumOff val="40000"/>
                  </a:schemeClr>
                </a:solidFill>
              </a:rPr>
              <a:t> </a:t>
            </a:r>
            <a:r>
              <a:rPr lang="en-GB" sz="2400" b="1" dirty="0"/>
              <a:t>is your combined reflective commentary and two case studies. It is at your discretion how you wish to split your overall word count across the case studies and reflective commentary sections. Throughout your application, the quality of reflection on and of your professional practice should be the focus of your narrative, rather than description.</a:t>
            </a:r>
          </a:p>
          <a:p>
            <a:r>
              <a:rPr lang="en-GB" sz="2400" b="1" dirty="0">
                <a:highlight>
                  <a:srgbClr val="FFFF00"/>
                </a:highlight>
              </a:rPr>
              <a:t>Any citations to publications, journals, books and websites you choose to include will be accommodated in addition to your APP. Include these after the relevant section of your APP.</a:t>
            </a:r>
          </a:p>
        </p:txBody>
      </p:sp>
    </p:spTree>
    <p:extLst>
      <p:ext uri="{BB962C8B-B14F-4D97-AF65-F5344CB8AC3E}">
        <p14:creationId xmlns:p14="http://schemas.microsoft.com/office/powerpoint/2010/main" val="2017671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Reflective commentary</a:t>
            </a:r>
          </a:p>
        </p:txBody>
      </p:sp>
      <p:sp>
        <p:nvSpPr>
          <p:cNvPr id="3" name="Content Placeholder 2"/>
          <p:cNvSpPr>
            <a:spLocks noGrp="1"/>
          </p:cNvSpPr>
          <p:nvPr>
            <p:ph idx="1"/>
          </p:nvPr>
        </p:nvSpPr>
        <p:spPr/>
        <p:txBody>
          <a:bodyPr/>
          <a:lstStyle/>
          <a:p>
            <a:pPr marL="361950" indent="-361950"/>
            <a:r>
              <a:rPr lang="en-GB" sz="2400" b="1" dirty="0"/>
              <a:t>In preparing your reflective commentary, focus in particular on the education, training, employment, roles and experience which have contributed to your professional development as teacher, mentor, facilitator of learning and academic leader. </a:t>
            </a:r>
          </a:p>
          <a:p>
            <a:pPr marL="361950" indent="-361950"/>
            <a:r>
              <a:rPr lang="en-GB" sz="2400" b="1" dirty="0"/>
              <a:t>You might include informal activities whether individual, collaborative or team-based, that you believe have had a significant impact on your academic practice and/or on the practice of others. </a:t>
            </a:r>
          </a:p>
          <a:p>
            <a:pPr marL="361950" indent="-361950"/>
            <a:r>
              <a:rPr lang="en-GB" sz="2400" b="1" dirty="0"/>
              <a:t>Highlight the primary influences on your own development, focusing on the progressive attainment of your professional capabilities and how you and others have benefitted from the continuous learning and development process involved. </a:t>
            </a:r>
          </a:p>
          <a:p>
            <a:pPr marL="0" indent="0"/>
            <a:endParaRPr lang="en-GB" sz="2400" b="1" dirty="0"/>
          </a:p>
        </p:txBody>
      </p:sp>
    </p:spTree>
    <p:extLst>
      <p:ext uri="{BB962C8B-B14F-4D97-AF65-F5344CB8AC3E}">
        <p14:creationId xmlns:p14="http://schemas.microsoft.com/office/powerpoint/2010/main" val="30756135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sz="3200" dirty="0">
                <a:solidFill>
                  <a:schemeClr val="tx1"/>
                </a:solidFill>
              </a:rPr>
              <a:t>You may wish to reflect on: (a)</a:t>
            </a:r>
          </a:p>
        </p:txBody>
      </p:sp>
      <p:sp>
        <p:nvSpPr>
          <p:cNvPr id="3" name="Content Placeholder 2"/>
          <p:cNvSpPr>
            <a:spLocks noGrp="1"/>
          </p:cNvSpPr>
          <p:nvPr>
            <p:ph idx="1"/>
          </p:nvPr>
        </p:nvSpPr>
        <p:spPr>
          <a:xfrm>
            <a:off x="0" y="980728"/>
            <a:ext cx="9144000" cy="5221635"/>
          </a:xfrm>
        </p:spPr>
        <p:txBody>
          <a:bodyPr/>
          <a:lstStyle/>
          <a:p>
            <a:r>
              <a:rPr lang="en-GB" sz="1900" b="1" dirty="0"/>
              <a:t>Career milestones</a:t>
            </a:r>
          </a:p>
          <a:p>
            <a:pPr lvl="1"/>
            <a:r>
              <a:rPr lang="en-GB" sz="1900" b="1" dirty="0"/>
              <a:t>roles and responsibilities related to teaching and supporting learning; </a:t>
            </a:r>
          </a:p>
          <a:p>
            <a:pPr lvl="1"/>
            <a:r>
              <a:rPr lang="en-GB" sz="1900" b="1" dirty="0"/>
              <a:t>relevant qualifications obtained from formal professional development .</a:t>
            </a:r>
          </a:p>
          <a:p>
            <a:r>
              <a:rPr lang="en-GB" sz="1900" b="1" dirty="0"/>
              <a:t>Areas of research, scholarship and/or professional practice</a:t>
            </a:r>
          </a:p>
          <a:p>
            <a:pPr lvl="1"/>
            <a:r>
              <a:rPr lang="en-GB" sz="1900" b="1" dirty="0"/>
              <a:t>relevant publications and/or presentations;</a:t>
            </a:r>
          </a:p>
          <a:p>
            <a:pPr lvl="1"/>
            <a:r>
              <a:rPr lang="en-GB" sz="1900" b="1" dirty="0"/>
              <a:t>incorporation of research, scholarship and/or professional practice into teaching and supporting learning;</a:t>
            </a:r>
          </a:p>
          <a:p>
            <a:pPr lvl="1"/>
            <a:r>
              <a:rPr lang="en-GB" sz="1900" b="1" dirty="0"/>
              <a:t>links with professional bodies or wider communities.</a:t>
            </a:r>
          </a:p>
          <a:p>
            <a:r>
              <a:rPr lang="en-GB" sz="1900" b="1" dirty="0"/>
              <a:t>Involvement in teaching and learning initiatives</a:t>
            </a:r>
          </a:p>
          <a:p>
            <a:pPr lvl="1"/>
            <a:r>
              <a:rPr lang="en-GB" sz="1900" b="1" dirty="0"/>
              <a:t>institutional/nationally funded projects;</a:t>
            </a:r>
          </a:p>
          <a:p>
            <a:pPr lvl="1"/>
            <a:r>
              <a:rPr lang="en-GB" sz="1900" b="1" dirty="0"/>
              <a:t>small-medium scale investigations or awards;</a:t>
            </a:r>
          </a:p>
          <a:p>
            <a:pPr lvl="1"/>
            <a:r>
              <a:rPr lang="en-GB" sz="1900" b="1" dirty="0"/>
              <a:t>work with professional bodies;</a:t>
            </a:r>
          </a:p>
          <a:p>
            <a:pPr lvl="1"/>
            <a:r>
              <a:rPr lang="en-GB" sz="1900" b="1" dirty="0"/>
              <a:t>development and/or adoption of learning and teaching themes, for example, internationalisation,</a:t>
            </a:r>
          </a:p>
          <a:p>
            <a:pPr lvl="1"/>
            <a:r>
              <a:rPr lang="en-GB" sz="1900" b="1" dirty="0"/>
              <a:t>employability, assessment and feedback, retention, flexible learning, education for sustainability;</a:t>
            </a:r>
          </a:p>
          <a:p>
            <a:pPr lvl="1"/>
            <a:r>
              <a:rPr lang="en-GB" sz="1900" b="1" dirty="0"/>
              <a:t>dissemination of teaching and learning related expertise. </a:t>
            </a:r>
          </a:p>
        </p:txBody>
      </p:sp>
    </p:spTree>
    <p:extLst>
      <p:ext uri="{BB962C8B-B14F-4D97-AF65-F5344CB8AC3E}">
        <p14:creationId xmlns:p14="http://schemas.microsoft.com/office/powerpoint/2010/main" val="37156064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p:spPr>
        <p:txBody>
          <a:bodyPr/>
          <a:lstStyle/>
          <a:p>
            <a:r>
              <a:rPr lang="en-GB" sz="3200" dirty="0">
                <a:solidFill>
                  <a:schemeClr val="tx1"/>
                </a:solidFill>
              </a:rPr>
              <a:t>You may wish to reflect on: (b)</a:t>
            </a:r>
            <a:endParaRPr lang="en-GB" dirty="0">
              <a:solidFill>
                <a:schemeClr val="tx1"/>
              </a:solidFill>
            </a:endParaRPr>
          </a:p>
        </p:txBody>
      </p:sp>
      <p:sp>
        <p:nvSpPr>
          <p:cNvPr id="3" name="Content Placeholder 2"/>
          <p:cNvSpPr>
            <a:spLocks noGrp="1"/>
          </p:cNvSpPr>
          <p:nvPr>
            <p:ph idx="1"/>
          </p:nvPr>
        </p:nvSpPr>
        <p:spPr>
          <a:xfrm>
            <a:off x="0" y="836712"/>
            <a:ext cx="9144000" cy="6021288"/>
          </a:xfrm>
        </p:spPr>
        <p:txBody>
          <a:bodyPr/>
          <a:lstStyle/>
          <a:p>
            <a:r>
              <a:rPr lang="en-GB" sz="1900" b="1" dirty="0"/>
              <a:t>Recognition and reward</a:t>
            </a:r>
          </a:p>
          <a:p>
            <a:pPr lvl="1"/>
            <a:r>
              <a:rPr lang="en-GB" sz="1900" b="1" dirty="0"/>
              <a:t>teaching prizes, fellowships, institutional awards for innovation;</a:t>
            </a:r>
          </a:p>
          <a:p>
            <a:pPr lvl="1"/>
            <a:r>
              <a:rPr lang="en-GB" sz="1900" b="1" dirty="0"/>
              <a:t>professional body recognition.</a:t>
            </a:r>
          </a:p>
          <a:p>
            <a:r>
              <a:rPr lang="en-GB" sz="1900" b="1" dirty="0"/>
              <a:t>Collaborating with others</a:t>
            </a:r>
          </a:p>
          <a:p>
            <a:pPr lvl="1"/>
            <a:r>
              <a:rPr lang="en-GB" sz="1900" b="1" dirty="0"/>
              <a:t>advisory, support, co-ordination roles in teaching and supporting learning;</a:t>
            </a:r>
          </a:p>
          <a:p>
            <a:pPr lvl="1"/>
            <a:r>
              <a:rPr lang="en-GB" sz="1900" b="1" dirty="0"/>
              <a:t>leadership and management roles.</a:t>
            </a:r>
          </a:p>
          <a:p>
            <a:r>
              <a:rPr lang="en-GB" sz="1900" b="1" dirty="0"/>
              <a:t>Educational and staff development activity</a:t>
            </a:r>
          </a:p>
          <a:p>
            <a:pPr lvl="1"/>
            <a:r>
              <a:rPr lang="en-GB" sz="1900" b="1" dirty="0"/>
              <a:t>mentor roles in professional development programmes for new and inexperienced staff;</a:t>
            </a:r>
          </a:p>
          <a:p>
            <a:pPr lvl="1"/>
            <a:r>
              <a:rPr lang="en-GB" sz="1900" b="1" dirty="0"/>
              <a:t>learning and teaching workshops/seminars;</a:t>
            </a:r>
          </a:p>
          <a:p>
            <a:pPr lvl="1"/>
            <a:r>
              <a:rPr lang="en-GB" sz="1900" b="1" dirty="0"/>
              <a:t>related publications/documents.</a:t>
            </a:r>
          </a:p>
          <a:p>
            <a:r>
              <a:rPr lang="en-GB" sz="1900" b="1" dirty="0"/>
              <a:t>Leadership, management and organisational roles within an institutional or wider higher education context</a:t>
            </a:r>
          </a:p>
          <a:p>
            <a:pPr lvl="1"/>
            <a:r>
              <a:rPr lang="en-GB" sz="1900" b="1" dirty="0"/>
              <a:t>learning and teaching/quality enhancement committees;</a:t>
            </a:r>
          </a:p>
          <a:p>
            <a:pPr lvl="1"/>
            <a:r>
              <a:rPr lang="en-GB" sz="1900" b="1" dirty="0"/>
              <a:t>programme design, approval and review process;</a:t>
            </a:r>
          </a:p>
          <a:p>
            <a:pPr lvl="1"/>
            <a:r>
              <a:rPr lang="en-GB" sz="1900" b="1" dirty="0"/>
              <a:t>quality assurance roles and responsibilities. </a:t>
            </a:r>
          </a:p>
        </p:txBody>
      </p:sp>
    </p:spTree>
    <p:extLst>
      <p:ext uri="{BB962C8B-B14F-4D97-AF65-F5344CB8AC3E}">
        <p14:creationId xmlns:p14="http://schemas.microsoft.com/office/powerpoint/2010/main" val="2061482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highlight>
                  <a:srgbClr val="FFFF00"/>
                </a:highlight>
              </a:rPr>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800" b="1" dirty="0"/>
              <a:t>In this section you should provide reflective accounts of two particular contributions or roles which:</a:t>
            </a:r>
            <a:endParaRPr lang="en-GB" sz="2800" b="1" dirty="0"/>
          </a:p>
          <a:p>
            <a:r>
              <a:rPr lang="en-US" sz="2800" b="1" dirty="0"/>
              <a:t>Have had a significant impact upon the co-ordination, support, supervision, management and/or mentoring of others (whether individuals and/or teams), in relation to teaching and learning</a:t>
            </a:r>
            <a:endParaRPr lang="en-GB" sz="2800" b="1" dirty="0"/>
          </a:p>
          <a:p>
            <a:r>
              <a:rPr lang="en-US" sz="2800" b="1" dirty="0"/>
              <a:t>Demonstrate your sustained effectiveness in relation to teaching and learning and that you meet the criteria for Senior Fellowship. </a:t>
            </a:r>
            <a:endParaRPr lang="en-GB" sz="2800" b="1" dirty="0"/>
          </a:p>
          <a:p>
            <a:endParaRPr lang="en-GB" sz="2800" b="1" dirty="0"/>
          </a:p>
        </p:txBody>
      </p:sp>
    </p:spTree>
    <p:extLst>
      <p:ext uri="{BB962C8B-B14F-4D97-AF65-F5344CB8AC3E}">
        <p14:creationId xmlns:p14="http://schemas.microsoft.com/office/powerpoint/2010/main" val="26275063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22239"/>
            <a:ext cx="7543800" cy="786482"/>
          </a:xfrm>
        </p:spPr>
        <p:txBody>
          <a:bodyPr/>
          <a:lstStyle/>
          <a:p>
            <a:r>
              <a:rPr lang="en-GB" sz="3200" dirty="0">
                <a:solidFill>
                  <a:schemeClr val="tx1"/>
                </a:solidFill>
              </a:rPr>
              <a:t>What do the case studies need to include?</a:t>
            </a:r>
          </a:p>
        </p:txBody>
      </p:sp>
      <p:sp>
        <p:nvSpPr>
          <p:cNvPr id="31747" name="Content Placeholder 2"/>
          <p:cNvSpPr>
            <a:spLocks noGrp="1"/>
          </p:cNvSpPr>
          <p:nvPr>
            <p:ph idx="1"/>
          </p:nvPr>
        </p:nvSpPr>
        <p:spPr>
          <a:xfrm>
            <a:off x="251520" y="980728"/>
            <a:ext cx="8892480" cy="5365552"/>
          </a:xfr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000" b="1" dirty="0"/>
              <a:t>Use the two case studies to address different aspects of Descriptor 3, with a focus on your organisation, leadership and/or management of specific aspects of learning and teaching provision.</a:t>
            </a:r>
          </a:p>
          <a:p>
            <a:pPr marL="0" indent="0">
              <a:buNone/>
            </a:pPr>
            <a:endParaRPr lang="en-GB" sz="2000" b="1" dirty="0"/>
          </a:p>
          <a:p>
            <a:pPr marL="0" indent="0">
              <a:buNone/>
            </a:pPr>
            <a:r>
              <a:rPr lang="en-GB" sz="2000" b="1" dirty="0"/>
              <a:t>You might include informal activities, whether individual, collaborative or team-based, that have had a significant impact on your academic practice and/or on the practice of others. The emphasis should be on your effectiveness in relation to learning and teaching and should incorporate how you have led, organised or managed specific aspects of learning and teaching provision. At least one of your case studies should focus on a situation where you worked with others using your skills, knowledge and awareness in leading, managing or organising programmes, subjects and/or disciplinary areas.</a:t>
            </a:r>
          </a:p>
          <a:p>
            <a:pPr marL="0" indent="0">
              <a:buNone/>
            </a:pPr>
            <a:endParaRPr lang="en-GB" sz="2000" b="1" dirty="0"/>
          </a:p>
          <a:p>
            <a:pPr marL="0" indent="0">
              <a:buNone/>
            </a:pPr>
            <a:r>
              <a:rPr lang="en-GB" sz="2000" b="1" dirty="0"/>
              <a:t>You should clearly demonstrate an integrated and reflective approach to academic practice that incorporates research, scholarship and/or professional practice. </a:t>
            </a:r>
          </a:p>
        </p:txBody>
      </p:sp>
    </p:spTree>
    <p:extLst>
      <p:ext uri="{BB962C8B-B14F-4D97-AF65-F5344CB8AC3E}">
        <p14:creationId xmlns:p14="http://schemas.microsoft.com/office/powerpoint/2010/main" val="31206631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(1) </a:t>
            </a:r>
          </a:p>
        </p:txBody>
      </p:sp>
      <p:sp>
        <p:nvSpPr>
          <p:cNvPr id="3" name="Content Placeholder 2"/>
          <p:cNvSpPr>
            <a:spLocks noGrp="1"/>
          </p:cNvSpPr>
          <p:nvPr>
            <p:ph idx="1"/>
          </p:nvPr>
        </p:nvSpPr>
        <p:spPr/>
        <p:txBody>
          <a:bodyPr/>
          <a:lstStyle/>
          <a:p>
            <a:pPr>
              <a:buNone/>
            </a:pPr>
            <a:r>
              <a:rPr lang="en-GB" sz="2800" b="1" dirty="0"/>
              <a:t>Developing quality enhancement</a:t>
            </a:r>
          </a:p>
          <a:p>
            <a:pPr lvl="1"/>
            <a:r>
              <a:rPr lang="en-GB" sz="2400" b="1" dirty="0"/>
              <a:t>ways you interact with others to ensure appropriate alignment of teaching, learning and assessment practices;</a:t>
            </a:r>
          </a:p>
          <a:p>
            <a:pPr lvl="1"/>
            <a:r>
              <a:rPr lang="en-GB" sz="2400" b="1" dirty="0"/>
              <a:t>how you ensure that student learning within the context of your responsibilities is enriched by disciplinary and pedagogic research, scholarship and professional practice (your own and that of others);</a:t>
            </a:r>
          </a:p>
          <a:p>
            <a:pPr lvl="1"/>
            <a:r>
              <a:rPr lang="en-GB" sz="2400" b="1" dirty="0"/>
              <a:t>ways you have fostered dynamic approaches to learning and teaching through creativity and innovation.</a:t>
            </a:r>
          </a:p>
        </p:txBody>
      </p:sp>
    </p:spTree>
    <p:extLst>
      <p:ext uri="{BB962C8B-B14F-4D97-AF65-F5344CB8AC3E}">
        <p14:creationId xmlns:p14="http://schemas.microsoft.com/office/powerpoint/2010/main" val="17711869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(2)</a:t>
            </a:r>
          </a:p>
        </p:txBody>
      </p:sp>
      <p:sp>
        <p:nvSpPr>
          <p:cNvPr id="3" name="Content Placeholder 2"/>
          <p:cNvSpPr>
            <a:spLocks noGrp="1"/>
          </p:cNvSpPr>
          <p:nvPr>
            <p:ph idx="1"/>
          </p:nvPr>
        </p:nvSpPr>
        <p:spPr/>
        <p:txBody>
          <a:bodyPr/>
          <a:lstStyle/>
          <a:p>
            <a:pPr>
              <a:buNone/>
            </a:pPr>
            <a:r>
              <a:rPr lang="en-GB" sz="2800" b="1" dirty="0"/>
              <a:t>Supporting other colleagues</a:t>
            </a:r>
          </a:p>
          <a:p>
            <a:pPr lvl="1"/>
            <a:r>
              <a:rPr lang="en-GB" sz="2400" b="1" dirty="0"/>
              <a:t>how you have supported other colleagues to enhance their practices;</a:t>
            </a:r>
          </a:p>
          <a:p>
            <a:pPr lvl="1"/>
            <a:r>
              <a:rPr lang="en-GB" sz="2400" b="1" dirty="0"/>
              <a:t>specific examples of how you have enhanced academic practice through co-ordinating/managing others; 7</a:t>
            </a:r>
          </a:p>
          <a:p>
            <a:pPr lvl="1"/>
            <a:r>
              <a:rPr lang="en-GB" sz="2400" b="1" dirty="0"/>
              <a:t>your roles in learning and teaching projects and initiatives at departmental, institutional or in the wider HE context;</a:t>
            </a:r>
          </a:p>
          <a:p>
            <a:pPr lvl="1"/>
            <a:r>
              <a:rPr lang="en-GB" sz="2400" b="1" dirty="0"/>
              <a:t>course and programme development, review and revalidation. </a:t>
            </a:r>
          </a:p>
        </p:txBody>
      </p:sp>
    </p:spTree>
    <p:extLst>
      <p:ext uri="{BB962C8B-B14F-4D97-AF65-F5344CB8AC3E}">
        <p14:creationId xmlns:p14="http://schemas.microsoft.com/office/powerpoint/2010/main" val="38635099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a:t>Sustained engagement with educational and staff development</a:t>
            </a:r>
          </a:p>
          <a:p>
            <a:pPr lvl="1"/>
            <a:r>
              <a:rPr lang="en-GB" sz="2400" b="1" dirty="0"/>
              <a:t>staff development activities you have facilitated (informal and formal) that enhance your colleagues’ abilities to meet the dimensions of the UKPSF;</a:t>
            </a:r>
          </a:p>
          <a:p>
            <a:pPr lvl="1"/>
            <a:r>
              <a:rPr lang="en-GB" sz="2400" b="1" dirty="0"/>
              <a:t>how your contributions have promoted the student learning experience through professional development of staff under your influence and guidance e.g. through informal or formal mentoring arrangements;</a:t>
            </a:r>
          </a:p>
          <a:p>
            <a:pPr lvl="1"/>
            <a:r>
              <a:rPr lang="en-GB" sz="2400" b="1" dirty="0"/>
              <a:t>how you have disseminated your knowledge and skills in teaching and supporting learning to audiences both within and external to your institution. </a:t>
            </a:r>
          </a:p>
          <a:p>
            <a:endParaRPr lang="en-GB" sz="2800" b="1" dirty="0"/>
          </a:p>
        </p:txBody>
      </p:sp>
      <p:sp>
        <p:nvSpPr>
          <p:cNvPr id="4"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(3)</a:t>
            </a:r>
          </a:p>
        </p:txBody>
      </p:sp>
    </p:spTree>
    <p:extLst>
      <p:ext uri="{BB962C8B-B14F-4D97-AF65-F5344CB8AC3E}">
        <p14:creationId xmlns:p14="http://schemas.microsoft.com/office/powerpoint/2010/main" val="210111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C66EE-7109-4201-9E86-69053EC4F9FD}"/>
              </a:ext>
            </a:extLst>
          </p:cNvPr>
          <p:cNvSpPr>
            <a:spLocks noGrp="1"/>
          </p:cNvSpPr>
          <p:nvPr>
            <p:ph type="title"/>
          </p:nvPr>
        </p:nvSpPr>
        <p:spPr>
          <a:xfrm>
            <a:off x="457200" y="1"/>
            <a:ext cx="6707088" cy="620687"/>
          </a:xfrm>
        </p:spPr>
        <p:txBody>
          <a:bodyPr>
            <a:normAutofit/>
          </a:bodyPr>
          <a:lstStyle/>
          <a:p>
            <a:r>
              <a:rPr lang="en-GB" dirty="0"/>
              <a:t>Provisional deadlines 2019</a:t>
            </a:r>
          </a:p>
        </p:txBody>
      </p:sp>
      <p:graphicFrame>
        <p:nvGraphicFramePr>
          <p:cNvPr id="4" name="Content Placeholder 3">
            <a:extLst>
              <a:ext uri="{FF2B5EF4-FFF2-40B4-BE49-F238E27FC236}">
                <a16:creationId xmlns:a16="http://schemas.microsoft.com/office/drawing/2014/main" id="{93C402B2-58B5-4F07-8556-1ACEFAACD283}"/>
              </a:ext>
            </a:extLst>
          </p:cNvPr>
          <p:cNvGraphicFramePr>
            <a:graphicFrameLocks noGrp="1"/>
          </p:cNvGraphicFramePr>
          <p:nvPr>
            <p:ph idx="1"/>
            <p:extLst>
              <p:ext uri="{D42A27DB-BD31-4B8C-83A1-F6EECF244321}">
                <p14:modId xmlns:p14="http://schemas.microsoft.com/office/powerpoint/2010/main" val="884185135"/>
              </p:ext>
            </p:extLst>
          </p:nvPr>
        </p:nvGraphicFramePr>
        <p:xfrm>
          <a:off x="457200" y="620689"/>
          <a:ext cx="8363271" cy="5783800"/>
        </p:xfrm>
        <a:graphic>
          <a:graphicData uri="http://schemas.openxmlformats.org/drawingml/2006/table">
            <a:tbl>
              <a:tblPr firstRow="1" firstCol="1" bandRow="1">
                <a:tableStyleId>{5C22544A-7EE6-4342-B048-85BDC9FD1C3A}</a:tableStyleId>
              </a:tblPr>
              <a:tblGrid>
                <a:gridCol w="2016554">
                  <a:extLst>
                    <a:ext uri="{9D8B030D-6E8A-4147-A177-3AD203B41FA5}">
                      <a16:colId xmlns:a16="http://schemas.microsoft.com/office/drawing/2014/main" val="4238977287"/>
                    </a:ext>
                  </a:extLst>
                </a:gridCol>
                <a:gridCol w="6346717">
                  <a:extLst>
                    <a:ext uri="{9D8B030D-6E8A-4147-A177-3AD203B41FA5}">
                      <a16:colId xmlns:a16="http://schemas.microsoft.com/office/drawing/2014/main" val="1941940986"/>
                    </a:ext>
                  </a:extLst>
                </a:gridCol>
              </a:tblGrid>
              <a:tr h="353116">
                <a:tc>
                  <a:txBody>
                    <a:bodyPr/>
                    <a:lstStyle/>
                    <a:p>
                      <a:pPr>
                        <a:lnSpc>
                          <a:spcPts val="1600"/>
                        </a:lnSpc>
                        <a:spcAft>
                          <a:spcPts val="0"/>
                        </a:spcAft>
                      </a:pPr>
                      <a:r>
                        <a:rPr lang="en-GB" sz="1800" b="1" spc="-10">
                          <a:effectLst/>
                        </a:rPr>
                        <a:t>Date</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tc>
                  <a:txBody>
                    <a:bodyPr/>
                    <a:lstStyle/>
                    <a:p>
                      <a:pPr>
                        <a:lnSpc>
                          <a:spcPts val="1600"/>
                        </a:lnSpc>
                        <a:spcAft>
                          <a:spcPts val="0"/>
                        </a:spcAft>
                      </a:pPr>
                      <a:r>
                        <a:rPr lang="en-GB" sz="1800" b="1" spc="-10">
                          <a:effectLst/>
                        </a:rPr>
                        <a:t>Milestone</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extLst>
                  <a:ext uri="{0D108BD9-81ED-4DB2-BD59-A6C34878D82A}">
                    <a16:rowId xmlns:a16="http://schemas.microsoft.com/office/drawing/2014/main" val="2956121025"/>
                  </a:ext>
                </a:extLst>
              </a:tr>
              <a:tr h="1017550">
                <a:tc>
                  <a:txBody>
                    <a:bodyPr/>
                    <a:lstStyle/>
                    <a:p>
                      <a:pPr>
                        <a:lnSpc>
                          <a:spcPts val="1600"/>
                        </a:lnSpc>
                        <a:spcAft>
                          <a:spcPts val="0"/>
                        </a:spcAft>
                      </a:pPr>
                      <a:r>
                        <a:rPr lang="en-GB" sz="1800" b="1" spc="-10">
                          <a:effectLst/>
                        </a:rPr>
                        <a:t>Wednesday 9 January</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tc>
                  <a:txBody>
                    <a:bodyPr/>
                    <a:lstStyle/>
                    <a:p>
                      <a:pPr marL="43180" marR="702310" indent="-43180">
                        <a:lnSpc>
                          <a:spcPts val="1300"/>
                        </a:lnSpc>
                        <a:spcAft>
                          <a:spcPts val="200"/>
                        </a:spcAft>
                      </a:pPr>
                      <a:r>
                        <a:rPr lang="en-GB" sz="1800" b="1" spc="-10">
                          <a:effectLst/>
                        </a:rPr>
                        <a:t>Call for nominations opens </a:t>
                      </a:r>
                    </a:p>
                    <a:p>
                      <a:pPr>
                        <a:lnSpc>
                          <a:spcPts val="1600"/>
                        </a:lnSpc>
                        <a:spcAft>
                          <a:spcPts val="0"/>
                        </a:spcAft>
                      </a:pPr>
                      <a:r>
                        <a:rPr lang="en-GB" sz="1800" b="1" spc="-10">
                          <a:effectLst/>
                        </a:rPr>
                        <a:t>All NTFS forms and guidelines will be released. Institutional contacts can register to receive access to Advance HE’s VLE from this date.</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extLst>
                  <a:ext uri="{0D108BD9-81ED-4DB2-BD59-A6C34878D82A}">
                    <a16:rowId xmlns:a16="http://schemas.microsoft.com/office/drawing/2014/main" val="3684857301"/>
                  </a:ext>
                </a:extLst>
              </a:tr>
              <a:tr h="1017550">
                <a:tc>
                  <a:txBody>
                    <a:bodyPr/>
                    <a:lstStyle/>
                    <a:p>
                      <a:pPr>
                        <a:lnSpc>
                          <a:spcPts val="1600"/>
                        </a:lnSpc>
                        <a:spcAft>
                          <a:spcPts val="0"/>
                        </a:spcAft>
                      </a:pPr>
                      <a:r>
                        <a:rPr lang="en-GB" sz="1800" b="1" spc="-10">
                          <a:effectLst/>
                        </a:rPr>
                        <a:t>Wednesday 3 April</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tc>
                  <a:txBody>
                    <a:bodyPr/>
                    <a:lstStyle/>
                    <a:p>
                      <a:pPr marL="43180" marR="702310" indent="-43180">
                        <a:lnSpc>
                          <a:spcPts val="1300"/>
                        </a:lnSpc>
                        <a:spcAft>
                          <a:spcPts val="200"/>
                        </a:spcAft>
                      </a:pPr>
                      <a:r>
                        <a:rPr lang="en-GB" sz="1800" b="1" spc="-10">
                          <a:effectLst/>
                        </a:rPr>
                        <a:t>Nominations close  </a:t>
                      </a:r>
                    </a:p>
                    <a:p>
                      <a:pPr>
                        <a:lnSpc>
                          <a:spcPts val="1600"/>
                        </a:lnSpc>
                        <a:spcAft>
                          <a:spcPts val="0"/>
                        </a:spcAft>
                      </a:pPr>
                      <a:r>
                        <a:rPr lang="en-GB" sz="1800" b="1" spc="-10">
                          <a:effectLst/>
                        </a:rPr>
                        <a:t>All electronic copies of nomination documents should be uploaded by 15:00 (BST).  Access to the VLE for institutional contacts will close at this time.</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extLst>
                  <a:ext uri="{0D108BD9-81ED-4DB2-BD59-A6C34878D82A}">
                    <a16:rowId xmlns:a16="http://schemas.microsoft.com/office/drawing/2014/main" val="2821859882"/>
                  </a:ext>
                </a:extLst>
              </a:tr>
              <a:tr h="1703418">
                <a:tc>
                  <a:txBody>
                    <a:bodyPr/>
                    <a:lstStyle/>
                    <a:p>
                      <a:pPr>
                        <a:lnSpc>
                          <a:spcPts val="1600"/>
                        </a:lnSpc>
                        <a:spcAft>
                          <a:spcPts val="0"/>
                        </a:spcAft>
                      </a:pPr>
                      <a:r>
                        <a:rPr lang="en-GB" sz="1800" b="1" spc="-10">
                          <a:effectLst/>
                        </a:rPr>
                        <a:t>Week commencing 15 July</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tc>
                  <a:txBody>
                    <a:bodyPr/>
                    <a:lstStyle/>
                    <a:p>
                      <a:pPr marL="43180" marR="702310" indent="-43180">
                        <a:lnSpc>
                          <a:spcPts val="1300"/>
                        </a:lnSpc>
                        <a:spcAft>
                          <a:spcPts val="200"/>
                        </a:spcAft>
                      </a:pPr>
                      <a:r>
                        <a:rPr lang="en-GB" sz="1800" b="1" spc="-10">
                          <a:effectLst/>
                        </a:rPr>
                        <a:t>Individual outcomes released </a:t>
                      </a:r>
                    </a:p>
                    <a:p>
                      <a:pPr>
                        <a:lnSpc>
                          <a:spcPts val="1600"/>
                        </a:lnSpc>
                        <a:spcAft>
                          <a:spcPts val="0"/>
                        </a:spcAft>
                      </a:pPr>
                      <a:r>
                        <a:rPr lang="en-GB" sz="1800" b="1" spc="-10">
                          <a:effectLst/>
                        </a:rPr>
                        <a:t>Nominees and Vice-Chancellor (or equivalent) of the nominating institution will be informed of the outcome of their nomination. Please note that this information is embargoed until the official announcement in week commencing 5 August 2019.</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extLst>
                  <a:ext uri="{0D108BD9-81ED-4DB2-BD59-A6C34878D82A}">
                    <a16:rowId xmlns:a16="http://schemas.microsoft.com/office/drawing/2014/main" val="3089292166"/>
                  </a:ext>
                </a:extLst>
              </a:tr>
              <a:tr h="1017550">
                <a:tc>
                  <a:txBody>
                    <a:bodyPr/>
                    <a:lstStyle/>
                    <a:p>
                      <a:pPr>
                        <a:lnSpc>
                          <a:spcPts val="1600"/>
                        </a:lnSpc>
                        <a:spcAft>
                          <a:spcPts val="0"/>
                        </a:spcAft>
                      </a:pPr>
                      <a:r>
                        <a:rPr lang="en-GB" sz="1800" b="1" spc="-10">
                          <a:effectLst/>
                        </a:rPr>
                        <a:t>Week commencing 5 August </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tc>
                  <a:txBody>
                    <a:bodyPr/>
                    <a:lstStyle/>
                    <a:p>
                      <a:pPr marL="43180" marR="702310" indent="-43180">
                        <a:lnSpc>
                          <a:spcPts val="1300"/>
                        </a:lnSpc>
                        <a:spcAft>
                          <a:spcPts val="200"/>
                        </a:spcAft>
                      </a:pPr>
                      <a:r>
                        <a:rPr lang="en-GB" sz="1800" b="1" spc="-10">
                          <a:effectLst/>
                        </a:rPr>
                        <a:t>Official announcement released </a:t>
                      </a:r>
                    </a:p>
                    <a:p>
                      <a:pPr>
                        <a:lnSpc>
                          <a:spcPts val="1600"/>
                        </a:lnSpc>
                        <a:spcAft>
                          <a:spcPts val="0"/>
                        </a:spcAft>
                      </a:pPr>
                      <a:r>
                        <a:rPr lang="en-GB" sz="1800" b="1" spc="-10">
                          <a:effectLst/>
                        </a:rPr>
                        <a:t>Advance HE releases the official announcement of 2019 National Teaching Fellows (exact date to be confirmed).</a:t>
                      </a:r>
                      <a:endParaRPr lang="en-GB" sz="1800" b="1" spc="-1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extLst>
                  <a:ext uri="{0D108BD9-81ED-4DB2-BD59-A6C34878D82A}">
                    <a16:rowId xmlns:a16="http://schemas.microsoft.com/office/drawing/2014/main" val="4282671321"/>
                  </a:ext>
                </a:extLst>
              </a:tr>
              <a:tr h="674616">
                <a:tc>
                  <a:txBody>
                    <a:bodyPr/>
                    <a:lstStyle/>
                    <a:p>
                      <a:pPr>
                        <a:lnSpc>
                          <a:spcPts val="1600"/>
                        </a:lnSpc>
                        <a:spcAft>
                          <a:spcPts val="0"/>
                        </a:spcAft>
                      </a:pPr>
                      <a:r>
                        <a:rPr lang="en-GB" sz="1800" b="1" spc="-10" dirty="0">
                          <a:effectLst/>
                        </a:rPr>
                        <a:t>September</a:t>
                      </a:r>
                      <a:endParaRPr lang="en-GB" sz="1800" b="1" spc="-10" dirty="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tc>
                  <a:txBody>
                    <a:bodyPr/>
                    <a:lstStyle/>
                    <a:p>
                      <a:pPr marL="43180" marR="702310" indent="-43180">
                        <a:lnSpc>
                          <a:spcPts val="1300"/>
                        </a:lnSpc>
                        <a:spcAft>
                          <a:spcPts val="200"/>
                        </a:spcAft>
                      </a:pPr>
                      <a:r>
                        <a:rPr lang="en-GB" sz="1800" b="1" spc="-10" dirty="0">
                          <a:effectLst/>
                        </a:rPr>
                        <a:t>Awards ceremony </a:t>
                      </a:r>
                    </a:p>
                    <a:p>
                      <a:pPr>
                        <a:lnSpc>
                          <a:spcPts val="1600"/>
                        </a:lnSpc>
                        <a:spcAft>
                          <a:spcPts val="0"/>
                        </a:spcAft>
                      </a:pPr>
                      <a:r>
                        <a:rPr lang="en-GB" sz="1800" b="1" spc="-10" dirty="0">
                          <a:effectLst/>
                        </a:rPr>
                        <a:t>The awards ceremony will be held in September (date to be confirmed).  </a:t>
                      </a:r>
                      <a:endParaRPr lang="en-GB" sz="1800" b="1" spc="-10" dirty="0">
                        <a:effectLst/>
                        <a:latin typeface="Arial" panose="020B0604020202020204" pitchFamily="34" charset="0"/>
                        <a:ea typeface="Chalet-LondonNineteenSixty"/>
                        <a:cs typeface="Times New Roman" panose="02020603050405020304" pitchFamily="18" charset="0"/>
                      </a:endParaRPr>
                    </a:p>
                  </a:txBody>
                  <a:tcPr marL="68580" marR="68580" marT="0" marB="17780" anchor="ctr"/>
                </a:tc>
                <a:extLst>
                  <a:ext uri="{0D108BD9-81ED-4DB2-BD59-A6C34878D82A}">
                    <a16:rowId xmlns:a16="http://schemas.microsoft.com/office/drawing/2014/main" val="3740068862"/>
                  </a:ext>
                </a:extLst>
              </a:tr>
            </a:tbl>
          </a:graphicData>
        </a:graphic>
      </p:graphicFrame>
      <p:sp>
        <p:nvSpPr>
          <p:cNvPr id="5" name="Rectangle 1">
            <a:extLst>
              <a:ext uri="{FF2B5EF4-FFF2-40B4-BE49-F238E27FC236}">
                <a16:creationId xmlns:a16="http://schemas.microsoft.com/office/drawing/2014/main" id="{BF0AAE03-A646-4DB4-9847-9392A0BBC69D}"/>
              </a:ext>
            </a:extLst>
          </p:cNvPr>
          <p:cNvSpPr>
            <a:spLocks noChangeArrowheads="1"/>
          </p:cNvSpPr>
          <p:nvPr/>
        </p:nvSpPr>
        <p:spPr bwMode="auto">
          <a:xfrm>
            <a:off x="-163254" y="1992"/>
            <a:ext cx="9307253" cy="455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0126670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sz="2800" b="1" dirty="0"/>
              <a:t>Evaluation of academic practice</a:t>
            </a:r>
          </a:p>
          <a:p>
            <a:pPr lvl="1"/>
            <a:r>
              <a:rPr lang="en-GB" sz="2400" b="1" dirty="0"/>
              <a:t>steps you have taken to develop your own practice and how you have used your own experience to enable others to reflect on and critique their own practice;</a:t>
            </a:r>
          </a:p>
          <a:p>
            <a:pPr lvl="1"/>
            <a:r>
              <a:rPr lang="en-GB" sz="2400" b="1" dirty="0"/>
              <a:t>how you support, encourage and implement evaluation processes designed to enhance the student learning experience. </a:t>
            </a:r>
          </a:p>
        </p:txBody>
      </p:sp>
      <p:sp>
        <p:nvSpPr>
          <p:cNvPr id="4" name="Title 1"/>
          <p:cNvSpPr>
            <a:spLocks noGrp="1"/>
          </p:cNvSpPr>
          <p:nvPr>
            <p:ph type="title"/>
          </p:nvPr>
        </p:nvSpPr>
        <p:spPr>
          <a:xfrm>
            <a:off x="0" y="122238"/>
            <a:ext cx="8001000" cy="1074737"/>
          </a:xfrm>
        </p:spPr>
        <p:txBody>
          <a:bodyPr/>
          <a:lstStyle/>
          <a:p>
            <a:r>
              <a:rPr lang="en-GB" sz="2800" dirty="0">
                <a:solidFill>
                  <a:schemeClr val="tx1"/>
                </a:solidFill>
              </a:rPr>
              <a:t>Focus on particular aspects of your work such as: (4)</a:t>
            </a:r>
          </a:p>
        </p:txBody>
      </p:sp>
    </p:spTree>
    <p:extLst>
      <p:ext uri="{BB962C8B-B14F-4D97-AF65-F5344CB8AC3E}">
        <p14:creationId xmlns:p14="http://schemas.microsoft.com/office/powerpoint/2010/main" val="34594981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22239"/>
            <a:ext cx="7543800" cy="57045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highlight>
                  <a:srgbClr val="FFFF00"/>
                </a:highlight>
              </a:rPr>
              <a:t>How will your application be reviewed?</a:t>
            </a:r>
          </a:p>
        </p:txBody>
      </p:sp>
      <p:sp>
        <p:nvSpPr>
          <p:cNvPr id="36867" name="Content Placeholder 2"/>
          <p:cNvSpPr>
            <a:spLocks noGrp="1"/>
          </p:cNvSpPr>
          <p:nvPr>
            <p:ph idx="1"/>
          </p:nvPr>
        </p:nvSpPr>
        <p:spPr>
          <a:xfrm>
            <a:off x="214313" y="620688"/>
            <a:ext cx="8929687" cy="5597550"/>
          </a:xfrm>
        </p:spPr>
        <p:txBody>
          <a:bodyPr/>
          <a:lstStyle/>
          <a:p>
            <a:pPr marL="0" indent="0">
              <a:buNone/>
            </a:pPr>
            <a:r>
              <a:rPr lang="en-GB" sz="2300" b="1" dirty="0"/>
              <a:t>Your application will be reviewed by a panel of three independent accreditors as part of a peer review process. </a:t>
            </a:r>
            <a:r>
              <a:rPr lang="en-GB" sz="2300" b="1" dirty="0">
                <a:highlight>
                  <a:srgbClr val="FFFF00"/>
                </a:highlight>
              </a:rPr>
              <a:t>Accreditors</a:t>
            </a:r>
            <a:r>
              <a:rPr lang="en-GB" sz="2300" b="1" dirty="0">
                <a:solidFill>
                  <a:schemeClr val="accent1">
                    <a:lumMod val="60000"/>
                    <a:lumOff val="40000"/>
                  </a:schemeClr>
                </a:solidFill>
              </a:rPr>
              <a:t> </a:t>
            </a:r>
            <a:r>
              <a:rPr lang="en-GB" sz="2300" b="1" dirty="0"/>
              <a:t>are selected for their experience of external review, their understanding of the UKPSF, as well as for their knowledge and experience of teaching and learning in higher education. The </a:t>
            </a:r>
            <a:r>
              <a:rPr lang="en-GB" sz="2300" b="1" dirty="0" err="1">
                <a:highlight>
                  <a:srgbClr val="FFFF00"/>
                </a:highlight>
              </a:rPr>
              <a:t>accreditor</a:t>
            </a:r>
            <a:r>
              <a:rPr lang="en-GB" sz="2300" b="1" dirty="0"/>
              <a:t> pool includes education specialists and practitioners from a range of disciplines across the higher education sector. The </a:t>
            </a:r>
            <a:r>
              <a:rPr lang="en-GB" sz="2300" b="1" dirty="0">
                <a:highlight>
                  <a:srgbClr val="FFFF00"/>
                </a:highlight>
              </a:rPr>
              <a:t>accreditors</a:t>
            </a:r>
            <a:r>
              <a:rPr lang="en-GB" sz="2300" b="1" dirty="0"/>
              <a:t> will review your application and look for evidence that your approach to teaching/supporting and managing learning is grounded in an understanding of how learners develop knowledge and practice within your discipline or role. Your evidence should therefore be reflective, not just descriptive. </a:t>
            </a:r>
            <a:r>
              <a:rPr lang="en-GB" sz="2300" b="1" dirty="0">
                <a:highlight>
                  <a:srgbClr val="FFFF00"/>
                </a:highlight>
              </a:rPr>
              <a:t>Accreditors</a:t>
            </a:r>
            <a:r>
              <a:rPr lang="en-GB" sz="2300" b="1" dirty="0"/>
              <a:t> will also look for indications of how you evaluate your effectiveness and how you develop your approach in the light of your experience and continuing professional development. A holistic approach to reviewing your application will be adopted and </a:t>
            </a:r>
            <a:r>
              <a:rPr lang="en-GB" sz="2300" b="1" dirty="0">
                <a:highlight>
                  <a:srgbClr val="FFFF00"/>
                </a:highlight>
              </a:rPr>
              <a:t>accreditors</a:t>
            </a:r>
            <a:r>
              <a:rPr lang="en-GB" sz="2300" b="1" dirty="0"/>
              <a:t> will seek evidence from across your application. </a:t>
            </a:r>
          </a:p>
        </p:txBody>
      </p:sp>
    </p:spTree>
    <p:extLst>
      <p:ext uri="{BB962C8B-B14F-4D97-AF65-F5344CB8AC3E}">
        <p14:creationId xmlns:p14="http://schemas.microsoft.com/office/powerpoint/2010/main" val="10639923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122239"/>
            <a:ext cx="8001000" cy="42644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chemeClr val="tx1"/>
                </a:solidFill>
              </a:rPr>
              <a:t>How will your application be reviewed? (continued)</a:t>
            </a:r>
          </a:p>
        </p:txBody>
      </p:sp>
      <p:sp>
        <p:nvSpPr>
          <p:cNvPr id="4" name="Content Placeholder 3"/>
          <p:cNvSpPr>
            <a:spLocks noGrp="1"/>
          </p:cNvSpPr>
          <p:nvPr>
            <p:ph idx="1"/>
          </p:nvPr>
        </p:nvSpPr>
        <p:spPr>
          <a:xfrm>
            <a:off x="0" y="548680"/>
            <a:ext cx="9144000" cy="5653683"/>
          </a:xfrm>
        </p:spPr>
        <p:txBody>
          <a:bodyPr/>
          <a:lstStyle/>
          <a:p>
            <a:r>
              <a:rPr lang="en-GB" sz="2200" b="1" dirty="0"/>
              <a:t>Guidance notes and evaluation grids for our accreditors are provided, explaining how they are expected to make professional judgements on Senior Fellowship applications.</a:t>
            </a:r>
          </a:p>
          <a:p>
            <a:r>
              <a:rPr lang="en-GB" sz="2200" b="1" dirty="0"/>
              <a:t>In rare cases HEA staff will act as arbitrators in cases for example where there is a discrepancy or conflict of interest.</a:t>
            </a:r>
          </a:p>
          <a:p>
            <a:r>
              <a:rPr lang="en-GB" sz="2200" b="1" dirty="0"/>
              <a:t>Should your application be judged to provide insufficient evidence for meeting the criteria, it will be referred back to you with constructive advice to revise your application and evidence. In some instances it may be that you would be encouraged to reapply for a different category of Fellowship. You will be offered one opportunity to resubmit without further charge, after which if your application is unsuccessful, you have the option of reapplying at further cost.</a:t>
            </a:r>
          </a:p>
          <a:p>
            <a:r>
              <a:rPr lang="en-GB" sz="2200" b="1" dirty="0"/>
              <a:t>You can check the status of your application by signing into “My Recognition” in </a:t>
            </a:r>
            <a:r>
              <a:rPr lang="en-GB" sz="2200" b="1" dirty="0" err="1"/>
              <a:t>MyAcademy</a:t>
            </a:r>
            <a:r>
              <a:rPr lang="en-GB" sz="2200" b="1" dirty="0"/>
              <a:t>.</a:t>
            </a:r>
          </a:p>
          <a:p>
            <a:r>
              <a:rPr lang="en-GB" sz="2200" b="1" dirty="0"/>
              <a:t>The HEA’s review, judgement and feedback policy for recognition applications explains the terms and conditions and will be available in due course. </a:t>
            </a:r>
          </a:p>
          <a:p>
            <a:endParaRPr lang="en-GB" sz="2300" b="1" dirty="0"/>
          </a:p>
        </p:txBody>
      </p:sp>
    </p:spTree>
    <p:extLst>
      <p:ext uri="{BB962C8B-B14F-4D97-AF65-F5344CB8AC3E}">
        <p14:creationId xmlns:p14="http://schemas.microsoft.com/office/powerpoint/2010/main" val="40865692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2238"/>
            <a:ext cx="8001000" cy="1074737"/>
          </a:xfrm>
        </p:spPr>
        <p:txBody>
          <a:bodyPr/>
          <a:lstStyle/>
          <a:p>
            <a:r>
              <a:rPr lang="en-US" sz="3600" dirty="0">
                <a:solidFill>
                  <a:schemeClr val="tx1"/>
                </a:solidFill>
              </a:rPr>
              <a:t>Become a Principal Fellow of the HEA</a:t>
            </a:r>
            <a:endParaRPr lang="en-GB" sz="3600" dirty="0">
              <a:solidFill>
                <a:schemeClr val="tx1"/>
              </a:solidFill>
            </a:endParaRPr>
          </a:p>
        </p:txBody>
      </p:sp>
      <p:sp>
        <p:nvSpPr>
          <p:cNvPr id="3" name="Content Placeholder 2"/>
          <p:cNvSpPr>
            <a:spLocks noGrp="1"/>
          </p:cNvSpPr>
          <p:nvPr>
            <p:ph idx="1"/>
          </p:nvPr>
        </p:nvSpPr>
        <p:spPr/>
        <p:txBody>
          <a:bodyPr/>
          <a:lstStyle/>
          <a:p>
            <a:pPr marL="0" indent="0">
              <a:buNone/>
            </a:pPr>
            <a:r>
              <a:rPr lang="en-US" sz="2800" b="1" dirty="0"/>
              <a:t>If you have an established academic career with substantial strategic responsibilities in HE and you’re seeking to exert influence within the sector, an HEA Principal Fellowship could add great value to your professional teaching experience.</a:t>
            </a:r>
          </a:p>
          <a:p>
            <a:pPr marL="0" indent="0">
              <a:buNone/>
            </a:pPr>
            <a:r>
              <a:rPr lang="en-US" sz="2800" b="1" dirty="0"/>
              <a:t>You’ll have a sustained, effective record of strategic impact at institutional, national or international level and be committed to wider strategic leadership in teaching. You might also be one, or both, of the following:…</a:t>
            </a:r>
          </a:p>
          <a:p>
            <a:pPr>
              <a:buNone/>
            </a:pPr>
            <a:endParaRPr lang="en-GB" sz="2800" b="1" dirty="0"/>
          </a:p>
        </p:txBody>
      </p:sp>
    </p:spTree>
    <p:extLst>
      <p:ext uri="{BB962C8B-B14F-4D97-AF65-F5344CB8AC3E}">
        <p14:creationId xmlns:p14="http://schemas.microsoft.com/office/powerpoint/2010/main" val="11106353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7543800" cy="858490"/>
          </a:xfrm>
        </p:spPr>
        <p:txBody>
          <a:bodyPr/>
          <a:lstStyle/>
          <a:p>
            <a:r>
              <a:rPr lang="en-US" sz="2800" dirty="0">
                <a:solidFill>
                  <a:schemeClr val="tx1"/>
                </a:solidFill>
              </a:rPr>
              <a:t>Become a Principal Fellow of the HEA (continued)</a:t>
            </a:r>
            <a:endParaRPr lang="en-GB" sz="2800" dirty="0">
              <a:solidFill>
                <a:schemeClr val="tx1"/>
              </a:solidFill>
            </a:endParaRPr>
          </a:p>
        </p:txBody>
      </p:sp>
      <p:sp>
        <p:nvSpPr>
          <p:cNvPr id="3" name="Content Placeholder 2"/>
          <p:cNvSpPr>
            <a:spLocks noGrp="1"/>
          </p:cNvSpPr>
          <p:nvPr>
            <p:ph idx="1"/>
          </p:nvPr>
        </p:nvSpPr>
        <p:spPr>
          <a:xfrm>
            <a:off x="468313" y="908720"/>
            <a:ext cx="8229600" cy="5293643"/>
          </a:xfrm>
        </p:spPr>
        <p:txBody>
          <a:bodyPr/>
          <a:lstStyle/>
          <a:p>
            <a:r>
              <a:rPr lang="en-US" sz="2400" b="1" dirty="0"/>
              <a:t>A highly experienced member of senior staff with wide-ranging academic or strategic leadership responsibilities in connection with key aspects of teaching and supporting learning.</a:t>
            </a:r>
          </a:p>
          <a:p>
            <a:r>
              <a:rPr lang="en-US" sz="2400" b="1" dirty="0"/>
              <a:t>Responsible for institutional strategic leadership and policymaking in the area of teaching and learning, possibly extending beyond your own institution.</a:t>
            </a:r>
          </a:p>
          <a:p>
            <a:pPr>
              <a:buNone/>
            </a:pPr>
            <a:endParaRPr lang="en-GB" sz="2400" b="1" dirty="0"/>
          </a:p>
        </p:txBody>
      </p:sp>
    </p:spTree>
    <p:extLst>
      <p:ext uri="{BB962C8B-B14F-4D97-AF65-F5344CB8AC3E}">
        <p14:creationId xmlns:p14="http://schemas.microsoft.com/office/powerpoint/2010/main" val="9401844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chemeClr val="tx1"/>
                </a:solidFill>
              </a:rPr>
              <a:t>When PFHEA may be appropriate?</a:t>
            </a:r>
          </a:p>
        </p:txBody>
      </p:sp>
      <p:sp>
        <p:nvSpPr>
          <p:cNvPr id="3" name="Content Placeholder 2"/>
          <p:cNvSpPr>
            <a:spLocks noGrp="1"/>
          </p:cNvSpPr>
          <p:nvPr>
            <p:ph idx="1"/>
          </p:nvPr>
        </p:nvSpPr>
        <p:spPr/>
        <p:txBody>
          <a:bodyPr/>
          <a:lstStyle/>
          <a:p>
            <a:pPr marL="0" indent="0">
              <a:buNone/>
            </a:pPr>
            <a:r>
              <a:rPr lang="en-US" sz="2600" b="1" dirty="0"/>
              <a:t>A PF is appropriate for those who can demonstrate strategic impact either 'vertically' (for example, as a Dean or PVC in an institution) but also 'horizontally' outside your university within your discipline or professional practice, for example if you have been responsible for writing the national curriculum for a particular discipline, sit on high-level strategic bodies making decisions about professional registration, use your subject research to define a new area of the curriculum adopted nationally/ internationally, or develop approaches for the teaching, learning and assessment of such an area. </a:t>
            </a:r>
            <a:endParaRPr lang="en-GB" sz="2600" b="1" dirty="0"/>
          </a:p>
        </p:txBody>
      </p:sp>
    </p:spTree>
    <p:extLst>
      <p:ext uri="{BB962C8B-B14F-4D97-AF65-F5344CB8AC3E}">
        <p14:creationId xmlns:p14="http://schemas.microsoft.com/office/powerpoint/2010/main" val="37925445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400" b="1" dirty="0">
                <a:highlight>
                  <a:srgbClr val="FFFF00"/>
                </a:highlight>
              </a:rPr>
              <a:t>An Account of Professional Practice (APP), </a:t>
            </a:r>
            <a:r>
              <a:rPr lang="en-GB" sz="2400" b="1" dirty="0"/>
              <a:t>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400" b="1" dirty="0"/>
              <a:t>Supporting statements from </a:t>
            </a:r>
            <a:r>
              <a:rPr lang="en-GB" sz="2400" b="1" dirty="0">
                <a:highlight>
                  <a:srgbClr val="FFFF00"/>
                </a:highlight>
              </a:rPr>
              <a:t>three</a:t>
            </a:r>
            <a:r>
              <a:rPr lang="en-GB" sz="2400" b="1" dirty="0"/>
              <a:t> </a:t>
            </a:r>
            <a:r>
              <a:rPr lang="en-GB" sz="2400" b="1" dirty="0">
                <a:highlight>
                  <a:srgbClr val="FFFF00"/>
                </a:highlight>
              </a:rPr>
              <a:t>advocates</a:t>
            </a:r>
            <a:r>
              <a:rPr lang="en-GB" sz="2400" b="1" dirty="0"/>
              <a:t>,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400" b="1" dirty="0"/>
              <a:t>It also needs to be endorsed by a signatory who will confirm that your application has institutional approval.</a:t>
            </a:r>
          </a:p>
          <a:p>
            <a:pPr>
              <a:buSzPct val="100000"/>
              <a:defRPr/>
            </a:pPr>
            <a:endParaRPr lang="en-GB" sz="2400" b="1" dirty="0"/>
          </a:p>
          <a:p>
            <a:pPr>
              <a:buSzPct val="100000"/>
              <a:defRPr/>
            </a:pPr>
            <a:endParaRPr lang="en-GB" sz="2400" dirty="0"/>
          </a:p>
        </p:txBody>
      </p:sp>
    </p:spTree>
    <p:extLst>
      <p:ext uri="{BB962C8B-B14F-4D97-AF65-F5344CB8AC3E}">
        <p14:creationId xmlns:p14="http://schemas.microsoft.com/office/powerpoint/2010/main" val="40235172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a:t>D4.1 Championing the Framework;</a:t>
            </a:r>
          </a:p>
          <a:p>
            <a:r>
              <a:rPr lang="en-GB" sz="2400" b="1" dirty="0"/>
              <a:t>D4.2 Strategic leadership to enhance student learning;</a:t>
            </a:r>
          </a:p>
          <a:p>
            <a:r>
              <a:rPr lang="en-GB" sz="2400" b="1" dirty="0"/>
              <a:t>D4.3 Policies and strategies;</a:t>
            </a:r>
          </a:p>
          <a:p>
            <a:r>
              <a:rPr lang="en-GB" sz="2400" b="1" dirty="0"/>
              <a:t>D4.4 Integrated academic practice;</a:t>
            </a:r>
          </a:p>
          <a:p>
            <a:r>
              <a:rPr lang="en-GB" sz="2400" b="1" dirty="0"/>
              <a:t>D4.5 Continuing Professional Development.</a:t>
            </a:r>
          </a:p>
          <a:p>
            <a:pPr>
              <a:buFont typeface="Wingdings" pitchFamily="2" charset="2"/>
              <a:buNone/>
            </a:pPr>
            <a:r>
              <a:rPr lang="en-GB" sz="2400" b="1" dirty="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a:p>
          <a:p>
            <a:endParaRPr lang="en-GB" dirty="0"/>
          </a:p>
        </p:txBody>
      </p:sp>
    </p:spTree>
    <p:extLst>
      <p:ext uri="{BB962C8B-B14F-4D97-AF65-F5344CB8AC3E}">
        <p14:creationId xmlns:p14="http://schemas.microsoft.com/office/powerpoint/2010/main" val="7945834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600" dirty="0">
                <a:solidFill>
                  <a:schemeClr val="tx1"/>
                </a:solidFill>
                <a:highlight>
                  <a:srgbClr val="FFFF00"/>
                </a:highlight>
              </a:rPr>
              <a:t>Your Record of Educational Impact</a:t>
            </a:r>
          </a:p>
        </p:txBody>
      </p:sp>
      <p:sp>
        <p:nvSpPr>
          <p:cNvPr id="3" name="Content Placeholder 2"/>
          <p:cNvSpPr>
            <a:spLocks noGrp="1"/>
          </p:cNvSpPr>
          <p:nvPr>
            <p:ph idx="1"/>
          </p:nvPr>
        </p:nvSpPr>
        <p:spPr>
          <a:xfrm>
            <a:off x="468313" y="764704"/>
            <a:ext cx="8229600" cy="5437659"/>
          </a:xfrm>
        </p:spPr>
        <p:txBody>
          <a:bodyPr/>
          <a:lstStyle/>
          <a:p>
            <a:r>
              <a:rPr lang="en-GB" sz="2800" b="1" dirty="0"/>
              <a:t>Your REI prefaces your Account of Professional Practice, and summarises activities which you need to link to the As, Ks, and Vs in your APP.</a:t>
            </a:r>
          </a:p>
          <a:p>
            <a:pPr>
              <a:defRPr/>
            </a:pPr>
            <a:r>
              <a:rPr lang="en-GB" sz="2800" b="1" dirty="0"/>
              <a:t>This is a </a:t>
            </a:r>
            <a:r>
              <a:rPr lang="en-GB" sz="2800" b="1" dirty="0">
                <a:solidFill>
                  <a:schemeClr val="tx2">
                    <a:lumMod val="60000"/>
                    <a:lumOff val="40000"/>
                  </a:schemeClr>
                </a:solidFill>
              </a:rPr>
              <a:t>selective</a:t>
            </a:r>
            <a:r>
              <a:rPr lang="en-GB" sz="2800" b="1" dirty="0"/>
              <a:t>, teaching and learning focussed timeline of your engagements with teaching and support of learning during your career, with a particular emphasis on the most recent five years. </a:t>
            </a:r>
          </a:p>
          <a:p>
            <a:pPr>
              <a:defRPr/>
            </a:pPr>
            <a:r>
              <a:rPr lang="en-GB" sz="2800" b="1" dirty="0"/>
              <a:t>You should select examples which demonstrate the </a:t>
            </a:r>
            <a:r>
              <a:rPr lang="en-GB" sz="2800" b="1" dirty="0">
                <a:solidFill>
                  <a:schemeClr val="tx2">
                    <a:lumMod val="60000"/>
                    <a:lumOff val="40000"/>
                  </a:schemeClr>
                </a:solidFill>
              </a:rPr>
              <a:t>breadth</a:t>
            </a:r>
            <a:r>
              <a:rPr lang="en-GB" sz="2800" b="1" dirty="0"/>
              <a:t> and </a:t>
            </a:r>
            <a:r>
              <a:rPr lang="en-GB" sz="2800" b="1" dirty="0">
                <a:solidFill>
                  <a:schemeClr val="tx2">
                    <a:lumMod val="60000"/>
                    <a:lumOff val="40000"/>
                  </a:schemeClr>
                </a:solidFill>
              </a:rPr>
              <a:t>depth</a:t>
            </a:r>
            <a:r>
              <a:rPr lang="en-GB" sz="2800" b="1" dirty="0"/>
              <a:t> of your engagement and achievements commensurate with the elements of Descriptor 4. </a:t>
            </a:r>
          </a:p>
          <a:p>
            <a:pPr>
              <a:defRPr/>
            </a:pPr>
            <a:r>
              <a:rPr lang="en-GB" sz="2800" b="1" dirty="0"/>
              <a:t>You should use the </a:t>
            </a:r>
            <a:r>
              <a:rPr lang="en-GB" sz="2800" b="1" dirty="0">
                <a:solidFill>
                  <a:schemeClr val="tx2">
                    <a:lumMod val="60000"/>
                    <a:lumOff val="40000"/>
                  </a:schemeClr>
                </a:solidFill>
              </a:rPr>
              <a:t>template</a:t>
            </a:r>
            <a:r>
              <a:rPr lang="en-GB" sz="2800" b="1" dirty="0"/>
              <a:t> provided.</a:t>
            </a:r>
            <a:br>
              <a:rPr lang="en-GB" sz="2800" b="1" dirty="0"/>
            </a:br>
            <a:br>
              <a:rPr lang="en-GB" sz="2800" b="1" dirty="0"/>
            </a:br>
            <a:br>
              <a:rPr lang="en-GB" sz="2800" b="1" dirty="0"/>
            </a:br>
            <a:br>
              <a:rPr lang="en-GB" sz="2800" b="1" dirty="0"/>
            </a:br>
            <a:br>
              <a:rPr lang="en-GB" sz="2800" b="1" dirty="0"/>
            </a:br>
            <a:br>
              <a:rPr lang="en-GB" sz="2800" b="1" dirty="0"/>
            </a:br>
            <a:br>
              <a:rPr lang="en-GB" sz="2800" b="1" dirty="0"/>
            </a:br>
            <a:endParaRPr lang="en-GB" sz="2800" b="1" dirty="0"/>
          </a:p>
        </p:txBody>
      </p:sp>
    </p:spTree>
    <p:extLst>
      <p:ext uri="{BB962C8B-B14F-4D97-AF65-F5344CB8AC3E}">
        <p14:creationId xmlns:p14="http://schemas.microsoft.com/office/powerpoint/2010/main" val="233387104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14474"/>
          </a:xfrm>
        </p:spPr>
        <p:txBody>
          <a:bodyPr/>
          <a:lstStyle/>
          <a:p>
            <a:r>
              <a:rPr lang="en-GB" sz="2800" dirty="0">
                <a:solidFill>
                  <a:schemeClr val="tx1"/>
                </a:solidFill>
              </a:rPr>
              <a:t>Your Record of Educational Impact (continued)</a:t>
            </a:r>
          </a:p>
        </p:txBody>
      </p:sp>
      <p:sp>
        <p:nvSpPr>
          <p:cNvPr id="3" name="Content Placeholder 2"/>
          <p:cNvSpPr>
            <a:spLocks noGrp="1"/>
          </p:cNvSpPr>
          <p:nvPr>
            <p:ph idx="1"/>
          </p:nvPr>
        </p:nvSpPr>
        <p:spPr>
          <a:xfrm>
            <a:off x="468313" y="980728"/>
            <a:ext cx="8229600" cy="5221635"/>
          </a:xfrm>
        </p:spPr>
        <p:txBody>
          <a:bodyPr/>
          <a:lstStyle/>
          <a:p>
            <a:r>
              <a:rPr lang="en-US" sz="2600" b="1" dirty="0"/>
              <a:t>This is a record of the applicant's career highlights and achievements;</a:t>
            </a:r>
          </a:p>
          <a:p>
            <a:r>
              <a:rPr lang="en-US" sz="2600" b="1" dirty="0"/>
              <a:t>It shouldn't just be a list of jobs you've undertaken but should clearly m demonstrate your impact , for example, 'I led the successful CETL bid at x university' ;</a:t>
            </a:r>
          </a:p>
          <a:p>
            <a:r>
              <a:rPr lang="en-US" sz="2600" b="1" dirty="0"/>
              <a:t>Everything in the REI should be clearly mapped against the UKPSF elements;</a:t>
            </a:r>
          </a:p>
          <a:p>
            <a:r>
              <a:rPr lang="en-US" sz="2600" b="1" dirty="0"/>
              <a:t>You should refer back to these highlights and produce a fully developed account of them as evidence in the narrative sections;</a:t>
            </a:r>
          </a:p>
          <a:p>
            <a:r>
              <a:rPr lang="en-US" sz="2600" b="1" dirty="0"/>
              <a:t>D4.1 on ‘championing the UK professional Standards Framework’ must be evidenced throughout your application, including mapping from the REI.</a:t>
            </a:r>
          </a:p>
          <a:p>
            <a:pPr>
              <a:buNone/>
            </a:pPr>
            <a:endParaRPr lang="en-GB" sz="2600" b="1" dirty="0"/>
          </a:p>
        </p:txBody>
      </p:sp>
    </p:spTree>
    <p:extLst>
      <p:ext uri="{BB962C8B-B14F-4D97-AF65-F5344CB8AC3E}">
        <p14:creationId xmlns:p14="http://schemas.microsoft.com/office/powerpoint/2010/main" val="372739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80214"/>
            <a:ext cx="6707088" cy="797589"/>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b="1" dirty="0"/>
              <a:t>Eligibility</a:t>
            </a:r>
          </a:p>
        </p:txBody>
      </p:sp>
      <p:sp>
        <p:nvSpPr>
          <p:cNvPr id="3" name="Content Placeholder 2"/>
          <p:cNvSpPr>
            <a:spLocks noGrp="1"/>
          </p:cNvSpPr>
          <p:nvPr>
            <p:ph idx="1"/>
          </p:nvPr>
        </p:nvSpPr>
        <p:spPr>
          <a:xfrm>
            <a:off x="323528" y="996406"/>
            <a:ext cx="8363272" cy="5230366"/>
          </a:xfrm>
        </p:spPr>
        <p:txBody>
          <a:bodyPr>
            <a:normAutofit lnSpcReduction="10000"/>
          </a:bodyPr>
          <a:lstStyle/>
          <a:p>
            <a:r>
              <a:rPr lang="en-GB" sz="2800" b="1" dirty="0"/>
              <a:t>Eligible institutions are invited to nominate up to three individual members of staff who clearly demonstrate having an outstanding impact on student outcomes and the teaching profession.</a:t>
            </a:r>
          </a:p>
          <a:p>
            <a:r>
              <a:rPr lang="en-GB" sz="2800" b="1" dirty="0"/>
              <a:t>Guidance on selection by HEIs according to equality and diversity has been strengthened to avoid unconscious bias following feedback from ANTF.</a:t>
            </a:r>
          </a:p>
          <a:p>
            <a:r>
              <a:rPr lang="en-GB" sz="2800" b="1" dirty="0"/>
              <a:t>Applicants can be full time, part-time, fixed-term or permanent and can be in a wide variety of teaching and learning support roles</a:t>
            </a:r>
          </a:p>
          <a:p>
            <a:r>
              <a:rPr lang="en-GB" sz="2800" b="1" dirty="0"/>
              <a:t>The text of the Claim should be the work of the nominee only. </a:t>
            </a:r>
          </a:p>
          <a:p>
            <a:endParaRPr lang="en-GB" sz="3200" b="1" dirty="0"/>
          </a:p>
        </p:txBody>
      </p:sp>
    </p:spTree>
    <p:extLst>
      <p:ext uri="{BB962C8B-B14F-4D97-AF65-F5344CB8AC3E}">
        <p14:creationId xmlns:p14="http://schemas.microsoft.com/office/powerpoint/2010/main" val="11148778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rPr>
              <a:t>Going beyond your job title/description: for SFHEA and PFHEA: (1)</a:t>
            </a:r>
          </a:p>
        </p:txBody>
      </p:sp>
      <p:sp>
        <p:nvSpPr>
          <p:cNvPr id="3" name="Content Placeholder 2"/>
          <p:cNvSpPr>
            <a:spLocks noGrp="1"/>
          </p:cNvSpPr>
          <p:nvPr>
            <p:ph idx="1"/>
          </p:nvPr>
        </p:nvSpPr>
        <p:spPr/>
        <p:txBody>
          <a:bodyPr/>
          <a:lstStyle/>
          <a:p>
            <a:pPr>
              <a:buNone/>
            </a:pPr>
            <a:r>
              <a:rPr lang="en-US" sz="2800" b="1" dirty="0"/>
              <a:t>Although your job description is likely to be a good starting point in preparing the basic details of your application, it is clear that Fellowships are not directly job related and you need to provide significant information and reflection rather than a bald account of what you do based on the language the HR team use to describe your post;</a:t>
            </a:r>
          </a:p>
        </p:txBody>
      </p:sp>
    </p:spTree>
    <p:extLst>
      <p:ext uri="{BB962C8B-B14F-4D97-AF65-F5344CB8AC3E}">
        <p14:creationId xmlns:p14="http://schemas.microsoft.com/office/powerpoint/2010/main" val="35458140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srgbClr val="7030A0"/>
                </a:solidFill>
              </a:rPr>
              <a:t>Going beyond your job title/description: for SFHEA and PFHEA: (2)</a:t>
            </a:r>
            <a:endParaRPr lang="en-GB" dirty="0">
              <a:solidFill>
                <a:srgbClr val="7030A0"/>
              </a:solidFill>
            </a:endParaRPr>
          </a:p>
        </p:txBody>
      </p:sp>
      <p:sp>
        <p:nvSpPr>
          <p:cNvPr id="3" name="Content Placeholder 2"/>
          <p:cNvSpPr>
            <a:spLocks noGrp="1"/>
          </p:cNvSpPr>
          <p:nvPr>
            <p:ph idx="1"/>
          </p:nvPr>
        </p:nvSpPr>
        <p:spPr/>
        <p:txBody>
          <a:bodyPr/>
          <a:lstStyle/>
          <a:p>
            <a:pPr>
              <a:buNone/>
            </a:pPr>
            <a:r>
              <a:rPr lang="en-US" sz="2800" b="1" dirty="0"/>
              <a:t>The level of risk involved in your portfolio of activities is likely to be an indicator of your level of responsibility. For example, someone who is a Course leader level who designs, runs and quality assures external </a:t>
            </a:r>
            <a:r>
              <a:rPr lang="en-US" sz="2800" b="1" dirty="0" err="1"/>
              <a:t>programmes</a:t>
            </a:r>
            <a:r>
              <a:rPr lang="en-US" sz="2800" b="1" dirty="0"/>
              <a:t> for the Regional Health Authority worth millions of pounds with significant strategic importance to the university is likely to be able to demonstrate high levels of strategic leadership and impact beyond their own institution.</a:t>
            </a:r>
          </a:p>
          <a:p>
            <a:endParaRPr lang="en-GB" sz="2800" dirty="0"/>
          </a:p>
        </p:txBody>
      </p:sp>
    </p:spTree>
    <p:extLst>
      <p:ext uri="{BB962C8B-B14F-4D97-AF65-F5344CB8AC3E}">
        <p14:creationId xmlns:p14="http://schemas.microsoft.com/office/powerpoint/2010/main" val="21575117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Something else?</a:t>
            </a:r>
          </a:p>
        </p:txBody>
      </p:sp>
      <p:sp>
        <p:nvSpPr>
          <p:cNvPr id="3" name="Content Placeholder 2"/>
          <p:cNvSpPr>
            <a:spLocks noGrp="1"/>
          </p:cNvSpPr>
          <p:nvPr>
            <p:ph idx="1"/>
          </p:nvPr>
        </p:nvSpPr>
        <p:spPr/>
        <p:txBody>
          <a:bodyPr/>
          <a:lstStyle/>
          <a:p>
            <a:pPr marL="0" indent="0">
              <a:buNone/>
            </a:pPr>
            <a:r>
              <a:rPr lang="en-GB" b="1" dirty="0"/>
              <a:t>It is thought that going beyond the ‘job description’ is often what distinguishes good SFHEA and PFHEA applications, and that an ‘element of risk’ in the activities listed in applications can be a useful indicator. (An example of this is where a relatively lowly ‘post’ may design, run and evaluate external programmes for a professional body, highly valued by the institution, worth millions of pounds). </a:t>
            </a:r>
          </a:p>
        </p:txBody>
      </p:sp>
    </p:spTree>
    <p:extLst>
      <p:ext uri="{BB962C8B-B14F-4D97-AF65-F5344CB8AC3E}">
        <p14:creationId xmlns:p14="http://schemas.microsoft.com/office/powerpoint/2010/main" val="28183650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Within your Record of Educational Impact you should:</a:t>
            </a:r>
          </a:p>
        </p:txBody>
      </p:sp>
      <p:sp>
        <p:nvSpPr>
          <p:cNvPr id="47107" name="Content Placeholder 2"/>
          <p:cNvSpPr>
            <a:spLocks noGrp="1"/>
          </p:cNvSpPr>
          <p:nvPr>
            <p:ph idx="1"/>
          </p:nvPr>
        </p:nvSpPr>
        <p:spPr/>
        <p:txBody>
          <a:bodyPr/>
          <a:lstStyle/>
          <a:p>
            <a:r>
              <a:rPr lang="en-GB" sz="2800" b="1" dirty="0"/>
              <a:t>Give a title to indicate the nature of each activity and indicate where it has been used within your </a:t>
            </a:r>
            <a:r>
              <a:rPr lang="en-GB" sz="2800" b="1" dirty="0">
                <a:highlight>
                  <a:srgbClr val="FFFF00"/>
                </a:highlight>
              </a:rPr>
              <a:t>Reflective Account of Practice (RAP). </a:t>
            </a:r>
          </a:p>
          <a:p>
            <a:r>
              <a:rPr lang="en-GB" sz="2800" b="1" dirty="0"/>
              <a:t>Elaborate on elements of this list in your APP. </a:t>
            </a:r>
          </a:p>
          <a:p>
            <a:r>
              <a:rPr lang="en-GB" sz="2800" b="1" dirty="0"/>
              <a:t>Your subject research should only be included where it is focused on the pedagogy of your subject.</a:t>
            </a:r>
          </a:p>
          <a:p>
            <a:r>
              <a:rPr lang="en-GB" sz="2800" b="1" dirty="0"/>
              <a:t>Similarly, general managerial roles will be relevant only where they are related strategically to teaching and supporting learning. </a:t>
            </a:r>
          </a:p>
          <a:p>
            <a:endParaRPr lang="en-GB" sz="2800" b="1" dirty="0"/>
          </a:p>
        </p:txBody>
      </p:sp>
    </p:spTree>
    <p:extLst>
      <p:ext uri="{BB962C8B-B14F-4D97-AF65-F5344CB8AC3E}">
        <p14:creationId xmlns:p14="http://schemas.microsoft.com/office/powerpoint/2010/main" val="17546998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7030A0"/>
                </a:solidFill>
              </a:rPr>
              <a:t>Writing your account for a Principal Fellowship</a:t>
            </a:r>
            <a:endParaRPr lang="en-GB" sz="3600" dirty="0">
              <a:solidFill>
                <a:srgbClr val="7030A0"/>
              </a:solidFill>
            </a:endParaRPr>
          </a:p>
        </p:txBody>
      </p:sp>
      <p:sp>
        <p:nvSpPr>
          <p:cNvPr id="3" name="Content Placeholder 2"/>
          <p:cNvSpPr>
            <a:spLocks noGrp="1"/>
          </p:cNvSpPr>
          <p:nvPr>
            <p:ph idx="1"/>
          </p:nvPr>
        </p:nvSpPr>
        <p:spPr>
          <a:xfrm>
            <a:off x="251520" y="1484784"/>
            <a:ext cx="8446393" cy="4717579"/>
          </a:xfrm>
        </p:spPr>
        <p:txBody>
          <a:bodyPr/>
          <a:lstStyle/>
          <a:p>
            <a:r>
              <a:rPr lang="en-US" sz="2700" b="1" dirty="0"/>
              <a:t>Word length: </a:t>
            </a:r>
            <a:r>
              <a:rPr lang="en-US" sz="2700" b="1" dirty="0">
                <a:highlight>
                  <a:srgbClr val="FFFF00"/>
                </a:highlight>
              </a:rPr>
              <a:t>6000-7000 words (excluding REI).</a:t>
            </a:r>
          </a:p>
          <a:p>
            <a:r>
              <a:rPr lang="en-US" sz="2700" b="1" dirty="0"/>
              <a:t>It's helpful to follow a </a:t>
            </a:r>
            <a:r>
              <a:rPr lang="en-US" sz="2700" b="1" dirty="0">
                <a:solidFill>
                  <a:schemeClr val="tx2">
                    <a:lumMod val="60000"/>
                    <a:lumOff val="40000"/>
                  </a:schemeClr>
                </a:solidFill>
              </a:rPr>
              <a:t>'what, so what, then what' </a:t>
            </a:r>
            <a:r>
              <a:rPr lang="en-US" sz="2700" b="1" dirty="0"/>
              <a:t>approach to writing up the narrative;</a:t>
            </a:r>
          </a:p>
          <a:p>
            <a:r>
              <a:rPr lang="en-US" sz="2700" b="1" dirty="0"/>
              <a:t>You need to ensure that you demonstrate a strong understanding of the theoretical basis of your learning and teaching practice, using literature on higher education learning and teaching texts (e.g. </a:t>
            </a:r>
            <a:r>
              <a:rPr lang="en-US" sz="2700" b="1" dirty="0" err="1"/>
              <a:t>Vygotsky</a:t>
            </a:r>
            <a:r>
              <a:rPr lang="en-US" sz="2700" b="1" dirty="0"/>
              <a:t>, Wenger, Race </a:t>
            </a:r>
            <a:r>
              <a:rPr lang="en-US" sz="2700" b="1" i="1" dirty="0"/>
              <a:t>et al</a:t>
            </a:r>
            <a:r>
              <a:rPr lang="en-US" sz="2700" b="1" dirty="0"/>
              <a:t>) but you should also include insights from your own discipline theory if applicable, so you can demonstrate a </a:t>
            </a:r>
            <a:r>
              <a:rPr lang="en-US" sz="2700" b="1" dirty="0" err="1"/>
              <a:t>theorised</a:t>
            </a:r>
            <a:r>
              <a:rPr lang="en-US" sz="2700" b="1" dirty="0"/>
              <a:t> rationale for what you do.</a:t>
            </a:r>
          </a:p>
          <a:p>
            <a:endParaRPr lang="en-GB" sz="2700" b="1" dirty="0"/>
          </a:p>
        </p:txBody>
      </p:sp>
    </p:spTree>
    <p:extLst>
      <p:ext uri="{BB962C8B-B14F-4D97-AF65-F5344CB8AC3E}">
        <p14:creationId xmlns:p14="http://schemas.microsoft.com/office/powerpoint/2010/main" val="27031402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Your evidence should:</a:t>
            </a:r>
          </a:p>
        </p:txBody>
      </p:sp>
      <p:sp>
        <p:nvSpPr>
          <p:cNvPr id="41987" name="Content Placeholder 2"/>
          <p:cNvSpPr>
            <a:spLocks noGrp="1"/>
          </p:cNvSpPr>
          <p:nvPr>
            <p:ph idx="1"/>
          </p:nvPr>
        </p:nvSpPr>
        <p:spPr>
          <a:xfrm>
            <a:off x="395536" y="908720"/>
            <a:ext cx="8229600" cy="4789488"/>
          </a:xfrm>
        </p:spPr>
        <p:txBody>
          <a:bodyPr/>
          <a:lstStyle/>
          <a:p>
            <a:r>
              <a:rPr lang="en-GB" sz="2600" b="1" dirty="0"/>
              <a:t>Be drawn from a broad range of experiences and activities;</a:t>
            </a:r>
          </a:p>
          <a:p>
            <a:r>
              <a:rPr lang="en-GB" sz="2600" b="1" dirty="0"/>
              <a:t>Show clearly how you have met the requirements of each of the five Principal Fellow Descriptors;</a:t>
            </a:r>
          </a:p>
          <a:p>
            <a:r>
              <a:rPr lang="en-GB" sz="2600" b="1" dirty="0"/>
              <a:t>Be underpinned by and make clear how you apply and/or champion the Core Knowledge and Professional Values in carrying out the Areas of Activity set out in the UKPSF;</a:t>
            </a:r>
          </a:p>
          <a:p>
            <a:r>
              <a:rPr lang="en-GB" sz="2600" b="1" dirty="0"/>
              <a:t>Include examples of appropriate research and scholarly activity and of the leadership, management and administration of academic provision and support;</a:t>
            </a:r>
          </a:p>
          <a:p>
            <a:r>
              <a:rPr lang="en-GB" sz="2600" b="1" dirty="0"/>
              <a:t>Cover activity within your institution or wider (inter)national settings.</a:t>
            </a:r>
          </a:p>
          <a:p>
            <a:endParaRPr lang="en-GB" sz="2600" b="1" dirty="0"/>
          </a:p>
        </p:txBody>
      </p:sp>
    </p:spTree>
    <p:extLst>
      <p:ext uri="{BB962C8B-B14F-4D97-AF65-F5344CB8AC3E}">
        <p14:creationId xmlns:p14="http://schemas.microsoft.com/office/powerpoint/2010/main" val="26622459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122239"/>
            <a:ext cx="7543800" cy="858490"/>
          </a:xfrm>
        </p:spPr>
        <p:txBody>
          <a:bodyPr/>
          <a:lstStyle/>
          <a:p>
            <a:r>
              <a:rPr lang="en-GB" sz="3600" dirty="0">
                <a:solidFill>
                  <a:schemeClr val="tx1"/>
                </a:solidFill>
              </a:rPr>
              <a:t>Your evidence should also</a:t>
            </a:r>
          </a:p>
        </p:txBody>
      </p:sp>
      <p:sp>
        <p:nvSpPr>
          <p:cNvPr id="44035" name="Content Placeholder 2"/>
          <p:cNvSpPr>
            <a:spLocks noGrp="1"/>
          </p:cNvSpPr>
          <p:nvPr>
            <p:ph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a:t>Draw on and reference to the examples from your Record of Educational Impact (REI);</a:t>
            </a:r>
          </a:p>
          <a:p>
            <a:r>
              <a:rPr lang="en-GB" sz="2600" b="1" dirty="0"/>
              <a:t>Show how any direct teaching and supporting learning that you still do (for example in running training and development events for staff or providing one to one mentoring and support) is fully informed by the Dimensions of the UKPSF;</a:t>
            </a:r>
          </a:p>
          <a:p>
            <a:r>
              <a:rPr lang="en-GB" sz="2600" b="1" dirty="0"/>
              <a:t>Be a personal account focussing throughout on your own professional practice and decision-making;</a:t>
            </a:r>
          </a:p>
          <a:p>
            <a:r>
              <a:rPr lang="en-GB" sz="2600" b="1" dirty="0"/>
              <a:t>Where you are describing team or institution wide activities ensure that you make clear your own specific contribution.</a:t>
            </a:r>
          </a:p>
          <a:p>
            <a:endParaRPr lang="en-GB" sz="2600" b="1" dirty="0"/>
          </a:p>
        </p:txBody>
      </p:sp>
    </p:spTree>
    <p:extLst>
      <p:ext uri="{BB962C8B-B14F-4D97-AF65-F5344CB8AC3E}">
        <p14:creationId xmlns:p14="http://schemas.microsoft.com/office/powerpoint/2010/main" val="14618200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For example you might have:</a:t>
            </a:r>
          </a:p>
        </p:txBody>
      </p:sp>
      <p:sp>
        <p:nvSpPr>
          <p:cNvPr id="46083" name="Content Placeholder 2"/>
          <p:cNvSpPr>
            <a:spLocks noGrp="1"/>
          </p:cNvSpPr>
          <p:nvPr>
            <p:ph idx="1"/>
          </p:nvPr>
        </p:nvSpPr>
        <p:spPr>
          <a:xfrm>
            <a:off x="251520" y="908720"/>
            <a:ext cx="8712968" cy="5293643"/>
          </a:xfrm>
        </p:spPr>
        <p:txBody>
          <a:bodyPr/>
          <a:lstStyle/>
          <a:p>
            <a:r>
              <a:rPr lang="en-GB" sz="2200" b="1" dirty="0"/>
              <a:t>Developed or substantially contributed to the development of a learning and teaching strategy underpinned by professional values;</a:t>
            </a:r>
          </a:p>
          <a:p>
            <a:r>
              <a:rPr lang="en-GB" sz="2200" b="1" dirty="0"/>
              <a:t>Played a major role in conducting an institution-wide peer review of a teaching scheme incorporating the UKPSF which is then further recognised in promotion structures;</a:t>
            </a:r>
          </a:p>
          <a:p>
            <a:r>
              <a:rPr lang="en-GB" sz="2200" b="1" dirty="0"/>
              <a:t>Developed and implemented innovative teaching and learning approaches within your organisation in response to the specific needs of the students;</a:t>
            </a:r>
          </a:p>
          <a:p>
            <a:r>
              <a:rPr lang="en-GB" sz="2200" b="1" dirty="0"/>
              <a:t>Led institution-wide work on quality enhancement initiatives;</a:t>
            </a:r>
          </a:p>
          <a:p>
            <a:r>
              <a:rPr lang="en-GB" sz="2200" b="1" dirty="0"/>
              <a:t>Provided mentoring and/or coaching;</a:t>
            </a:r>
          </a:p>
          <a:p>
            <a:r>
              <a:rPr lang="en-GB" sz="2200" b="1" dirty="0"/>
              <a:t>Developed reward and recognition policies based on the key principles and values of the UKPSF</a:t>
            </a:r>
          </a:p>
          <a:p>
            <a:r>
              <a:rPr lang="en-GB" sz="2200" b="1" dirty="0"/>
              <a:t>Developed an appraisal systems for teaching and the support of learning;</a:t>
            </a:r>
          </a:p>
          <a:p>
            <a:r>
              <a:rPr lang="en-GB" sz="2200" b="1" dirty="0"/>
              <a:t>Conducted and/or disseminated national or international pedagogic innovation.</a:t>
            </a:r>
          </a:p>
          <a:p>
            <a:endParaRPr lang="en-GB" sz="2200" b="1" dirty="0"/>
          </a:p>
        </p:txBody>
      </p:sp>
    </p:spTree>
    <p:extLst>
      <p:ext uri="{BB962C8B-B14F-4D97-AF65-F5344CB8AC3E}">
        <p14:creationId xmlns:p14="http://schemas.microsoft.com/office/powerpoint/2010/main" val="6873836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8"/>
            <a:ext cx="7543800"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chemeClr val="tx1"/>
                </a:solidFill>
              </a:rPr>
              <a:t>Principal Fellows:</a:t>
            </a:r>
            <a:br>
              <a:rPr lang="en-GB" sz="3200" dirty="0">
                <a:solidFill>
                  <a:schemeClr val="tx1"/>
                </a:solidFill>
              </a:rPr>
            </a:br>
            <a:r>
              <a:rPr lang="en-GB" sz="3200" dirty="0">
                <a:solidFill>
                  <a:schemeClr val="tx1"/>
                </a:solidFill>
              </a:rPr>
              <a:t>How will your application be reviewed by the HEA?</a:t>
            </a:r>
          </a:p>
        </p:txBody>
      </p:sp>
      <p:sp>
        <p:nvSpPr>
          <p:cNvPr id="48131" name="Content Placeholder 2"/>
          <p:cNvSpPr>
            <a:spLocks noGrp="1"/>
          </p:cNvSpPr>
          <p:nvPr>
            <p:ph idx="1"/>
          </p:nvPr>
        </p:nvSpPr>
        <p:spPr>
          <a:xfrm>
            <a:off x="468313" y="1988839"/>
            <a:ext cx="8229600" cy="4213523"/>
          </a:xfrm>
        </p:spPr>
        <p:txBody>
          <a:bodyPr/>
          <a:lstStyle/>
          <a:p>
            <a:r>
              <a:rPr lang="en-GB" sz="2800" b="1" dirty="0"/>
              <a:t>Your application will be reviewed by a panel of </a:t>
            </a:r>
            <a:r>
              <a:rPr lang="en-GB" sz="2800" b="1" dirty="0">
                <a:highlight>
                  <a:srgbClr val="FFFF00"/>
                </a:highlight>
              </a:rPr>
              <a:t>at least three specialist peer assessors;</a:t>
            </a:r>
          </a:p>
          <a:p>
            <a:r>
              <a:rPr lang="en-GB" sz="2800" b="1" dirty="0"/>
              <a:t>The evaluation form has three columns, (accept, refer, borderline) for each of the 5 areas in the UKPSF, </a:t>
            </a:r>
            <a:r>
              <a:rPr lang="en-US" sz="2800" b="1" dirty="0"/>
              <a:t>with space for comments and summary remarks;</a:t>
            </a:r>
          </a:p>
          <a:p>
            <a:r>
              <a:rPr lang="en-US" sz="2800" b="1" dirty="0"/>
              <a:t>The overall decision will be </a:t>
            </a:r>
            <a:r>
              <a:rPr lang="en-US" sz="2800" b="1" i="1" dirty="0"/>
              <a:t>Accept or Refer </a:t>
            </a:r>
          </a:p>
          <a:p>
            <a:r>
              <a:rPr lang="en-GB" sz="2800" b="1" dirty="0"/>
              <a:t>You can view the evaluation </a:t>
            </a:r>
            <a:r>
              <a:rPr lang="en-GB" sz="2800" b="1" dirty="0" err="1"/>
              <a:t>proforma</a:t>
            </a:r>
            <a:r>
              <a:rPr lang="en-GB" sz="2800" b="1" dirty="0"/>
              <a:t> on the HEA website.</a:t>
            </a:r>
          </a:p>
        </p:txBody>
      </p:sp>
    </p:spTree>
    <p:extLst>
      <p:ext uri="{BB962C8B-B14F-4D97-AF65-F5344CB8AC3E}">
        <p14:creationId xmlns:p14="http://schemas.microsoft.com/office/powerpoint/2010/main" val="166475337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Summary: Golden rules:</a:t>
            </a:r>
          </a:p>
        </p:txBody>
      </p:sp>
      <p:sp>
        <p:nvSpPr>
          <p:cNvPr id="49155" name="Content Placeholder 2"/>
          <p:cNvSpPr>
            <a:spLocks noGrp="1"/>
          </p:cNvSpPr>
          <p:nvPr>
            <p:ph idx="1"/>
          </p:nvPr>
        </p:nvSpPr>
        <p:spPr>
          <a:xfrm>
            <a:off x="214313" y="908720"/>
            <a:ext cx="8572500" cy="5309518"/>
          </a:xfrm>
        </p:spPr>
        <p:txBody>
          <a:bodyPr/>
          <a:lstStyle/>
          <a:p>
            <a:r>
              <a:rPr lang="en-GB" sz="2500" b="1" dirty="0"/>
              <a:t>Follow the rubric to the letter, looking closely at what is required for each of the four levels;</a:t>
            </a:r>
          </a:p>
          <a:p>
            <a:r>
              <a:rPr lang="en-GB" sz="2500" b="1" dirty="0"/>
              <a:t>Stick to the word count rigidly and make best use of each section;</a:t>
            </a:r>
          </a:p>
          <a:p>
            <a:r>
              <a:rPr lang="en-GB" sz="2500" b="1" dirty="0"/>
              <a:t>Don’t use footnotes;</a:t>
            </a:r>
          </a:p>
          <a:p>
            <a:r>
              <a:rPr lang="en-GB" sz="2500" b="1" dirty="0"/>
              <a:t>You must rely on the text you supply to make your case: don’t supply additional documents or over-rely on web-links;</a:t>
            </a:r>
          </a:p>
          <a:p>
            <a:r>
              <a:rPr lang="en-US" sz="2500" b="1" dirty="0"/>
              <a:t>Your subject research should only be included where it is focused on the pedagogy of your subject. </a:t>
            </a:r>
            <a:endParaRPr lang="en-GB" sz="2500" b="1" dirty="0"/>
          </a:p>
          <a:p>
            <a:r>
              <a:rPr lang="en-GB" sz="2500" b="1" dirty="0"/>
              <a:t>For Principal Fellows, </a:t>
            </a:r>
            <a:r>
              <a:rPr lang="en-US" sz="2500" b="1" dirty="0"/>
              <a:t>general managerial roles will be relevant only where they are related strategically to teaching and supporting learning.</a:t>
            </a:r>
            <a:endParaRPr lang="en-GB" sz="2500" b="1" dirty="0"/>
          </a:p>
        </p:txBody>
      </p:sp>
    </p:spTree>
    <p:extLst>
      <p:ext uri="{BB962C8B-B14F-4D97-AF65-F5344CB8AC3E}">
        <p14:creationId xmlns:p14="http://schemas.microsoft.com/office/powerpoint/2010/main" val="1158578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543800" cy="749026"/>
          </a:xfrm>
          <a:noFill/>
          <a:ln w="9525">
            <a:noFill/>
            <a:miter lim="800000"/>
            <a:headEnd/>
            <a:tailEnd/>
          </a:ln>
        </p:spPr>
        <p:txBody>
          <a:bodyPr vert="horz" wrap="square" lIns="91440" tIns="45720" rIns="91440" bIns="45720" numCol="1" anchor="b" anchorCtr="0" compatLnSpc="1">
            <a:prstTxWarp prst="textNoShape">
              <a:avLst/>
            </a:prstTxWarp>
            <a:normAutofit/>
          </a:bodyPr>
          <a:lstStyle/>
          <a:p>
            <a:r>
              <a:rPr lang="en-GB" sz="3200" b="1" dirty="0"/>
              <a:t>The three criteria</a:t>
            </a:r>
          </a:p>
        </p:txBody>
      </p:sp>
      <p:sp>
        <p:nvSpPr>
          <p:cNvPr id="3" name="Content Placeholder 2"/>
          <p:cNvSpPr>
            <a:spLocks noGrp="1"/>
          </p:cNvSpPr>
          <p:nvPr>
            <p:ph idx="1"/>
          </p:nvPr>
        </p:nvSpPr>
        <p:spPr>
          <a:xfrm>
            <a:off x="251520" y="937666"/>
            <a:ext cx="8568952" cy="5264698"/>
          </a:xfrm>
        </p:spPr>
        <p:txBody>
          <a:bodyPr>
            <a:normAutofit fontScale="92500" lnSpcReduction="20000"/>
          </a:bodyPr>
          <a:lstStyle/>
          <a:p>
            <a:pPr marL="0" indent="0">
              <a:buNone/>
            </a:pPr>
            <a:r>
              <a:rPr lang="en-GB" sz="3200" b="1" dirty="0">
                <a:solidFill>
                  <a:srgbClr val="00B050"/>
                </a:solidFill>
              </a:rPr>
              <a:t>Criterion 1: Individual excellence: </a:t>
            </a:r>
          </a:p>
          <a:p>
            <a:pPr marL="0" indent="0">
              <a:buNone/>
            </a:pPr>
            <a:r>
              <a:rPr lang="en-GB" b="1" dirty="0"/>
              <a:t>Evidence of enhancing and transforming student outcomes and/or the teaching profession: </a:t>
            </a:r>
            <a:r>
              <a:rPr lang="en-GB" b="1" dirty="0">
                <a:solidFill>
                  <a:srgbClr val="00B050"/>
                </a:solidFill>
              </a:rPr>
              <a:t>demonstrating impact </a:t>
            </a:r>
            <a:r>
              <a:rPr lang="en-GB" b="1" dirty="0"/>
              <a:t>commensurate with the individual’s context and the opportunities afforded by it.</a:t>
            </a:r>
          </a:p>
          <a:p>
            <a:pPr marL="0" indent="0">
              <a:buNone/>
            </a:pPr>
            <a:endParaRPr lang="en-GB" b="1" dirty="0"/>
          </a:p>
          <a:p>
            <a:pPr marL="0" indent="0">
              <a:buNone/>
            </a:pPr>
            <a:r>
              <a:rPr lang="en-GB" sz="3200" b="1" dirty="0">
                <a:solidFill>
                  <a:srgbClr val="00B050"/>
                </a:solidFill>
              </a:rPr>
              <a:t>Criterion 2: Raising the profile of excellence:</a:t>
            </a:r>
          </a:p>
          <a:p>
            <a:pPr marL="0" indent="0">
              <a:buNone/>
            </a:pPr>
            <a:r>
              <a:rPr lang="en-GB" b="1" dirty="0"/>
              <a:t>Evidence of supporting colleagues and influencing support for student learning and/or the teaching profession; </a:t>
            </a:r>
            <a:r>
              <a:rPr lang="en-GB" b="1" dirty="0">
                <a:solidFill>
                  <a:srgbClr val="00B050"/>
                </a:solidFill>
              </a:rPr>
              <a:t>demonstrating impact </a:t>
            </a:r>
            <a:r>
              <a:rPr lang="en-GB" b="1" dirty="0"/>
              <a:t>and engagement beyond the nominee’s immediate academic or professional role.</a:t>
            </a:r>
          </a:p>
          <a:p>
            <a:pPr marL="0" indent="0">
              <a:buNone/>
            </a:pPr>
            <a:endParaRPr lang="en-GB" b="1" dirty="0"/>
          </a:p>
          <a:p>
            <a:pPr marL="0" indent="0">
              <a:buNone/>
            </a:pPr>
            <a:r>
              <a:rPr lang="en-GB" sz="3200" b="1" dirty="0">
                <a:solidFill>
                  <a:srgbClr val="00B050"/>
                </a:solidFill>
              </a:rPr>
              <a:t>Criterion 3: Developing excellence:</a:t>
            </a:r>
          </a:p>
          <a:p>
            <a:pPr marL="0" indent="0">
              <a:buNone/>
            </a:pPr>
            <a:r>
              <a:rPr lang="en-GB" b="1" dirty="0"/>
              <a:t>Evidence of the nominee’s commitment to and </a:t>
            </a:r>
            <a:r>
              <a:rPr lang="en-GB" b="1" dirty="0">
                <a:solidFill>
                  <a:srgbClr val="00B050"/>
                </a:solidFill>
              </a:rPr>
              <a:t>impact of </a:t>
            </a:r>
            <a:r>
              <a:rPr lang="en-GB" b="1" dirty="0"/>
              <a:t>ongoing professional development with regard to teaching and learning and/or learning support.</a:t>
            </a:r>
          </a:p>
        </p:txBody>
      </p:sp>
    </p:spTree>
    <p:extLst>
      <p:ext uri="{BB962C8B-B14F-4D97-AF65-F5344CB8AC3E}">
        <p14:creationId xmlns:p14="http://schemas.microsoft.com/office/powerpoint/2010/main" val="42212479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solidFill>
                  <a:schemeClr val="tx1"/>
                </a:solidFill>
              </a:rPr>
              <a:t>Referees and advocates</a:t>
            </a:r>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a:t>Associates, Fellows and Senior Fellows need supporting statements from two referees.</a:t>
            </a:r>
          </a:p>
          <a:p>
            <a:pPr>
              <a:buFont typeface="Wingdings" pitchFamily="2" charset="2"/>
              <a:buNone/>
            </a:pPr>
            <a:r>
              <a:rPr lang="en-GB" sz="2400" b="1" dirty="0"/>
              <a:t>Principal Fellows need supporting statements from 3 advocates </a:t>
            </a:r>
          </a:p>
          <a:p>
            <a:pPr>
              <a:buFont typeface="Wingdings" pitchFamily="2" charset="2"/>
              <a:buNone/>
            </a:pPr>
            <a:r>
              <a:rPr lang="en-GB" sz="2400" b="1" dirty="0"/>
              <a:t>See </a:t>
            </a:r>
            <a:r>
              <a:rPr lang="en-GB" sz="2400" b="1" dirty="0">
                <a:hlinkClick r:id="rId3"/>
              </a:rPr>
              <a:t>https://www.heacademy.ac.uk/sites/default/files/downloads/PFHEA%20advocate%20guidance%20notes.pdf</a:t>
            </a:r>
            <a:r>
              <a:rPr lang="en-GB" sz="2400" b="1" dirty="0"/>
              <a:t> </a:t>
            </a:r>
          </a:p>
          <a:p>
            <a:pPr>
              <a:buNone/>
            </a:pPr>
            <a:r>
              <a:rPr lang="en-GB" sz="2400" b="1" dirty="0"/>
              <a:t>“Please provide an electronic copy of your recommendation to the applicant and ensure that it includes your name, job title (where applicable), institution (including department where applicable), email address (we may wish to contact you to clarify points in your recommendation) and the perspective from which you are providing your recommendation”.</a:t>
            </a:r>
          </a:p>
          <a:p>
            <a:endParaRPr lang="en-GB" sz="2400" dirty="0"/>
          </a:p>
        </p:txBody>
      </p:sp>
    </p:spTree>
    <p:extLst>
      <p:ext uri="{BB962C8B-B14F-4D97-AF65-F5344CB8AC3E}">
        <p14:creationId xmlns:p14="http://schemas.microsoft.com/office/powerpoint/2010/main" val="2989957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sz="3600" dirty="0">
                <a:solidFill>
                  <a:schemeClr val="tx1"/>
                </a:solidFill>
              </a:rPr>
              <a:t>Principal fellow advocates</a:t>
            </a:r>
          </a:p>
        </p:txBody>
      </p:sp>
      <p:sp>
        <p:nvSpPr>
          <p:cNvPr id="3" name="Content Placeholder 2"/>
          <p:cNvSpPr>
            <a:spLocks noGrp="1"/>
          </p:cNvSpPr>
          <p:nvPr>
            <p:ph idx="1"/>
          </p:nvPr>
        </p:nvSpPr>
        <p:spPr>
          <a:xfrm>
            <a:off x="468313" y="1124744"/>
            <a:ext cx="8229600" cy="5077619"/>
          </a:xfrm>
        </p:spPr>
        <p:txBody>
          <a:bodyPr/>
          <a:lstStyle/>
          <a:p>
            <a:pPr>
              <a:buNone/>
            </a:pPr>
            <a:r>
              <a:rPr lang="en-GB" sz="2400" b="1" dirty="0"/>
              <a:t>Your role as an advocate, through knowledge and understanding of the applicant’s work is to support and recommend the applicant for Principal Fellow. You have been chosen by the applicant because you are able to comment from at least one of the following three perspectives:</a:t>
            </a:r>
          </a:p>
          <a:p>
            <a:r>
              <a:rPr lang="en-GB" sz="2400" b="1" dirty="0"/>
              <a:t>You have close knowledge of the applicant’s work</a:t>
            </a:r>
          </a:p>
          <a:p>
            <a:r>
              <a:rPr lang="en-GB" sz="2400" b="1" dirty="0"/>
              <a:t>You work in a different institution to the applicant and have knowledge of their work</a:t>
            </a:r>
          </a:p>
          <a:p>
            <a:r>
              <a:rPr lang="en-GB" sz="2400" b="1" dirty="0"/>
              <a:t>You have been directly influenced by the practice of the applicant</a:t>
            </a:r>
          </a:p>
          <a:p>
            <a:pPr>
              <a:buNone/>
            </a:pPr>
            <a:r>
              <a:rPr lang="en-GB" sz="2400" b="1" dirty="0">
                <a:highlight>
                  <a:srgbClr val="FFFF00"/>
                </a:highlight>
              </a:rPr>
              <a:t>There is no fixed word limit for your comments but we would suggest around 400 - 500 words as a typical length. </a:t>
            </a:r>
          </a:p>
        </p:txBody>
      </p:sp>
    </p:spTree>
    <p:extLst>
      <p:ext uri="{BB962C8B-B14F-4D97-AF65-F5344CB8AC3E}">
        <p14:creationId xmlns:p14="http://schemas.microsoft.com/office/powerpoint/2010/main" val="32737876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Quality of references: you need to ensure that:</a:t>
            </a:r>
          </a:p>
        </p:txBody>
      </p:sp>
      <p:sp>
        <p:nvSpPr>
          <p:cNvPr id="3" name="Content Placeholder 2"/>
          <p:cNvSpPr>
            <a:spLocks noGrp="1"/>
          </p:cNvSpPr>
          <p:nvPr>
            <p:ph idx="1"/>
          </p:nvPr>
        </p:nvSpPr>
        <p:spPr>
          <a:xfrm>
            <a:off x="468313" y="1124744"/>
            <a:ext cx="8229600" cy="5077619"/>
          </a:xfrm>
        </p:spPr>
        <p:txBody>
          <a:bodyPr/>
          <a:lstStyle/>
          <a:p>
            <a:r>
              <a:rPr lang="en-US" sz="2400" b="1" dirty="0"/>
              <a:t>Your referees provide verifiable referee information, e.g. name, job title, </a:t>
            </a:r>
            <a:r>
              <a:rPr lang="en-US" sz="2400" b="1" dirty="0" err="1"/>
              <a:t>organisation</a:t>
            </a:r>
            <a:r>
              <a:rPr lang="en-US" sz="2400" b="1" dirty="0"/>
              <a:t>/institution (including department where applicable), email address, telephone number and ideally a signature;</a:t>
            </a:r>
          </a:p>
          <a:p>
            <a:r>
              <a:rPr lang="en-US" sz="2400" b="1" dirty="0"/>
              <a:t>They do not give you references produced using institution-wide templates using generic, non-</a:t>
            </a:r>
            <a:r>
              <a:rPr lang="en-US" sz="2400" b="1" dirty="0" err="1"/>
              <a:t>personalised</a:t>
            </a:r>
            <a:r>
              <a:rPr lang="en-US" sz="2400" b="1" dirty="0"/>
              <a:t> statements, but instead focus on you and your achievements and standing;</a:t>
            </a:r>
          </a:p>
          <a:p>
            <a:r>
              <a:rPr lang="en-US" sz="2400" b="1" dirty="0"/>
              <a:t>They do not use references produced for a different purpose, e.g. job application or course completion rather than on the basis of knowledge and understanding of the professional practice of the applicant. Ensure that your referees are familiar with the HEA requirements by referring them to guidance at the appropriate level. </a:t>
            </a:r>
          </a:p>
          <a:p>
            <a:endParaRPr lang="en-GB" sz="2400" b="1" dirty="0"/>
          </a:p>
        </p:txBody>
      </p:sp>
    </p:spTree>
    <p:extLst>
      <p:ext uri="{BB962C8B-B14F-4D97-AF65-F5344CB8AC3E}">
        <p14:creationId xmlns:p14="http://schemas.microsoft.com/office/powerpoint/2010/main" val="1704175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And references shouldn’t be ‘routine’</a:t>
            </a:r>
          </a:p>
        </p:txBody>
      </p:sp>
      <p:sp>
        <p:nvSpPr>
          <p:cNvPr id="3" name="Content Placeholder 2"/>
          <p:cNvSpPr>
            <a:spLocks noGrp="1"/>
          </p:cNvSpPr>
          <p:nvPr>
            <p:ph idx="1"/>
          </p:nvPr>
        </p:nvSpPr>
        <p:spPr/>
        <p:txBody>
          <a:bodyPr/>
          <a:lstStyle/>
          <a:p>
            <a:r>
              <a:rPr lang="en-GB" sz="2800" b="1" dirty="0"/>
              <a:t>It is believed that the HEA are unhappy about ‘unverifiable referee information’ (lacking phone numbers, signatures, email addresses).</a:t>
            </a:r>
          </a:p>
          <a:p>
            <a:r>
              <a:rPr lang="en-GB" sz="2800" b="1" dirty="0"/>
              <a:t>Also ‘generic’ references on institutional templates don’t convince, similarly neither to references obviously produced for other purposes.</a:t>
            </a:r>
          </a:p>
          <a:p>
            <a:r>
              <a:rPr lang="en-GB" sz="2800" b="1" dirty="0"/>
              <a:t>The ‘guidance notes’ for referees (SF) or advocates (PF) are downloadable from the HEA website, and show that references need to be carefully designed and personal to applicants.</a:t>
            </a:r>
          </a:p>
        </p:txBody>
      </p:sp>
    </p:spTree>
    <p:extLst>
      <p:ext uri="{BB962C8B-B14F-4D97-AF65-F5344CB8AC3E}">
        <p14:creationId xmlns:p14="http://schemas.microsoft.com/office/powerpoint/2010/main" val="2733516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a:solidFill>
                  <a:srgbClr val="7030A0"/>
                </a:solidFill>
              </a:rPr>
              <a:t>The professional values</a:t>
            </a:r>
          </a:p>
        </p:txBody>
      </p:sp>
      <p:sp>
        <p:nvSpPr>
          <p:cNvPr id="52227" name="Content Placeholder 2"/>
          <p:cNvSpPr>
            <a:spLocks noGrp="1"/>
          </p:cNvSpPr>
          <p:nvPr>
            <p:ph idx="1"/>
          </p:nvPr>
        </p:nvSpPr>
        <p:spPr/>
        <p:txBody>
          <a:bodyPr/>
          <a:lstStyle/>
          <a:p>
            <a:r>
              <a:rPr lang="en-GB" sz="2400" b="1" dirty="0"/>
              <a:t>Look at your evidence of the various activities and see how you can cross reference these to the UK PSF values; </a:t>
            </a:r>
          </a:p>
          <a:p>
            <a:r>
              <a:rPr lang="en-GB" sz="2400" b="1" dirty="0"/>
              <a:t>Annotate your evidence to show where the UK PSF values underpin your work. For example:</a:t>
            </a:r>
          </a:p>
          <a:p>
            <a:pPr>
              <a:buFont typeface="Wingdings" pitchFamily="2" charset="2"/>
              <a:buNone/>
            </a:pPr>
            <a:r>
              <a:rPr lang="en-GB" sz="2400" b="1" dirty="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400" b="1" dirty="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extLst>
      <p:ext uri="{BB962C8B-B14F-4D97-AF65-F5344CB8AC3E}">
        <p14:creationId xmlns:p14="http://schemas.microsoft.com/office/powerpoint/2010/main" val="26711063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solidFill>
                  <a:srgbClr val="7030A0"/>
                </a:solidFill>
              </a:rPr>
              <a:t>Currency</a:t>
            </a:r>
          </a:p>
        </p:txBody>
      </p:sp>
      <p:sp>
        <p:nvSpPr>
          <p:cNvPr id="3" name="Content Placeholder 2"/>
          <p:cNvSpPr>
            <a:spLocks noGrp="1"/>
          </p:cNvSpPr>
          <p:nvPr>
            <p:ph idx="1"/>
          </p:nvPr>
        </p:nvSpPr>
        <p:spPr>
          <a:xfrm>
            <a:off x="142844" y="1357298"/>
            <a:ext cx="8786874" cy="4845065"/>
          </a:xfrm>
        </p:spPr>
        <p:txBody>
          <a:bodyPr/>
          <a:lstStyle/>
          <a:p>
            <a:r>
              <a:rPr lang="en-GB" sz="2800" b="1" dirty="0"/>
              <a:t>There is no absolute rule about this because it depends so much on individual professional circumstances;</a:t>
            </a:r>
          </a:p>
          <a:p>
            <a:r>
              <a:rPr lang="en-GB" sz="2800" b="1" dirty="0"/>
              <a:t>Broadly speaking it is of course sensible to use the most recent relevant examples available;</a:t>
            </a:r>
          </a:p>
          <a:p>
            <a:r>
              <a:rPr lang="en-GB" sz="2800" b="1" dirty="0"/>
              <a:t>Examples of engagement from some time ago need to have their relevance to current practice explained;</a:t>
            </a:r>
          </a:p>
          <a:p>
            <a:r>
              <a:rPr lang="en-GB" sz="2800" b="1" dirty="0"/>
              <a:t> For SF and especially for PF a much wider time period might be explored, with examples chosen from across a lengthy career but these would still need to be tied in to current practice.</a:t>
            </a:r>
          </a:p>
        </p:txBody>
      </p:sp>
    </p:spTree>
    <p:extLst>
      <p:ext uri="{BB962C8B-B14F-4D97-AF65-F5344CB8AC3E}">
        <p14:creationId xmlns:p14="http://schemas.microsoft.com/office/powerpoint/2010/main" val="32394576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a:solidFill>
                  <a:srgbClr val="7030A0"/>
                </a:solidFill>
              </a:rPr>
              <a:t>What do you need to do next?</a:t>
            </a:r>
          </a:p>
        </p:txBody>
      </p:sp>
      <p:sp>
        <p:nvSpPr>
          <p:cNvPr id="54275" name="Content Placeholder 2"/>
          <p:cNvSpPr>
            <a:spLocks noGrp="1"/>
          </p:cNvSpPr>
          <p:nvPr>
            <p:ph idx="1"/>
          </p:nvPr>
        </p:nvSpPr>
        <p:spPr/>
        <p:txBody>
          <a:bodyPr/>
          <a:lstStyle/>
          <a:p>
            <a:r>
              <a:rPr lang="en-GB" sz="2800" b="1" dirty="0"/>
              <a:t>Review the grid to see where you think you best fit in with the level descriptors;</a:t>
            </a:r>
          </a:p>
          <a:p>
            <a:r>
              <a:rPr lang="en-GB" sz="2800" b="1" dirty="0"/>
              <a:t>Accumulate evidence of your achievement that you can cite in your submission (NB: you are not expected to submit a portfolio);</a:t>
            </a:r>
          </a:p>
          <a:p>
            <a:r>
              <a:rPr lang="en-GB" sz="2800" b="1" dirty="0"/>
              <a:t>Think about how you can ensure your evidence is not just self-assertion;</a:t>
            </a:r>
          </a:p>
          <a:p>
            <a:r>
              <a:rPr lang="en-GB" sz="2800" b="1" dirty="0"/>
              <a:t>Think ahead about who you will use as your Referees/Advocates, to avoid delay;</a:t>
            </a:r>
          </a:p>
          <a:p>
            <a:r>
              <a:rPr lang="en-GB" sz="2800" b="1" dirty="0"/>
              <a:t>Download the forms from the Advance HE website and match your evidence to the descriptors.</a:t>
            </a:r>
          </a:p>
        </p:txBody>
      </p:sp>
    </p:spTree>
    <p:extLst>
      <p:ext uri="{BB962C8B-B14F-4D97-AF65-F5344CB8AC3E}">
        <p14:creationId xmlns:p14="http://schemas.microsoft.com/office/powerpoint/2010/main" val="13359217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pPr>
              <a:defRPr/>
            </a:pPr>
            <a:r>
              <a:rPr lang="en-GB" sz="3600" dirty="0">
                <a:solidFill>
                  <a:srgbClr val="7030A0"/>
                </a:solidFill>
              </a:rPr>
              <a:t>Conclusions</a:t>
            </a:r>
          </a:p>
        </p:txBody>
      </p:sp>
      <p:sp>
        <p:nvSpPr>
          <p:cNvPr id="56323" name="Content Placeholder 2"/>
          <p:cNvSpPr>
            <a:spLocks noGrp="1"/>
          </p:cNvSpPr>
          <p:nvPr>
            <p:ph idx="1"/>
          </p:nvPr>
        </p:nvSpPr>
        <p:spPr>
          <a:xfrm>
            <a:off x="179512" y="1196752"/>
            <a:ext cx="8964488" cy="5005611"/>
          </a:xfrm>
        </p:spPr>
        <p:txBody>
          <a:bodyPr/>
          <a:lstStyle/>
          <a:p>
            <a:r>
              <a:rPr lang="en-GB" sz="2600" b="1" dirty="0"/>
              <a:t>This is a substantial task which needs advance preparation and clear thinking;</a:t>
            </a:r>
          </a:p>
          <a:p>
            <a:r>
              <a:rPr lang="en-GB" sz="2600" b="1" dirty="0"/>
              <a:t>Having said that, once that’s been done, it ought to be achievable to make much progress on a first draft in a day, but feedback and several drafts are normally needed for a rounded application;</a:t>
            </a:r>
          </a:p>
          <a:p>
            <a:r>
              <a:rPr lang="en-GB" sz="2600" b="1" dirty="0"/>
              <a:t>It can be useful to start writing up your case studies (for Senior Fellows) ahead of the drafting day;</a:t>
            </a:r>
          </a:p>
          <a:p>
            <a:r>
              <a:rPr lang="en-GB" sz="2600" b="1" dirty="0"/>
              <a:t>It’s a good idea to select and brief your referees / advocates early too, especially if they are not totally </a:t>
            </a:r>
            <a:r>
              <a:rPr lang="en-GB" sz="2600" b="1" i="1" dirty="0"/>
              <a:t>au fait </a:t>
            </a:r>
            <a:r>
              <a:rPr lang="en-GB" sz="2600" b="1" dirty="0"/>
              <a:t>with the UKPSF – they really need to get their heads around the ‘guidance notes’.</a:t>
            </a:r>
          </a:p>
        </p:txBody>
      </p:sp>
    </p:spTree>
    <p:extLst>
      <p:ext uri="{BB962C8B-B14F-4D97-AF65-F5344CB8AC3E}">
        <p14:creationId xmlns:p14="http://schemas.microsoft.com/office/powerpoint/2010/main" val="1820753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
            <a:ext cx="6624736" cy="1844824"/>
          </a:xfrm>
        </p:spPr>
        <p:txBody>
          <a:bodyPr>
            <a:noAutofit/>
          </a:bodyPr>
          <a:lstStyle/>
          <a:p>
            <a:r>
              <a:rPr lang="en-GB" sz="2000" b="1" dirty="0"/>
              <a:t>Criterion 1: Individual excellence: </a:t>
            </a:r>
            <a:br>
              <a:rPr lang="en-GB" sz="2000" b="1" dirty="0"/>
            </a:br>
            <a:r>
              <a:rPr lang="en-GB" sz="2000" b="1" dirty="0"/>
              <a:t>Evidence of enhancing and transforming student outcomes and/or the teaching profession; demonstrating impact commensurate with the individual’s context and the opportunities afforded by it.</a:t>
            </a:r>
          </a:p>
        </p:txBody>
      </p:sp>
      <p:sp>
        <p:nvSpPr>
          <p:cNvPr id="3" name="Content Placeholder 2"/>
          <p:cNvSpPr>
            <a:spLocks noGrp="1"/>
          </p:cNvSpPr>
          <p:nvPr>
            <p:ph idx="1"/>
          </p:nvPr>
        </p:nvSpPr>
        <p:spPr>
          <a:xfrm>
            <a:off x="323528" y="1988840"/>
            <a:ext cx="8496944" cy="4320480"/>
          </a:xfrm>
        </p:spPr>
        <p:txBody>
          <a:bodyPr>
            <a:no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stimulating students’ curiosity and interest in ways which inspire a commitment to learning; </a:t>
            </a:r>
          </a:p>
          <a:p>
            <a:r>
              <a:rPr lang="en-GB" sz="2000" b="1" dirty="0">
                <a:solidFill>
                  <a:srgbClr val="00B050"/>
                </a:solidFill>
              </a:rPr>
              <a:t>organising and presenting high quality resources in accessible, coherent and imaginative ways which in turn clearly enhance students’ learning; </a:t>
            </a:r>
          </a:p>
          <a:p>
            <a:r>
              <a:rPr lang="en-GB" sz="2000" b="1" dirty="0">
                <a:solidFill>
                  <a:srgbClr val="00B050"/>
                </a:solidFill>
              </a:rPr>
              <a:t>recognising and actively supporting the full diversity of student learning requirements; </a:t>
            </a:r>
          </a:p>
          <a:p>
            <a:r>
              <a:rPr lang="en-GB" sz="2000" b="1" dirty="0">
                <a:solidFill>
                  <a:srgbClr val="00B050"/>
                </a:solidFill>
              </a:rPr>
              <a:t>drawing upon the outcomes of relevant research, scholarship and professional practice in ways which add value to teaching and students’ learning; </a:t>
            </a:r>
          </a:p>
          <a:p>
            <a:r>
              <a:rPr lang="en-GB" sz="2000" b="1" dirty="0">
                <a:solidFill>
                  <a:srgbClr val="00B050"/>
                </a:solidFill>
              </a:rPr>
              <a:t>engaging with and contributing to the established literature or to the nominee’s own evidence base for teaching and learning. </a:t>
            </a:r>
          </a:p>
        </p:txBody>
      </p:sp>
    </p:spTree>
    <p:extLst>
      <p:ext uri="{BB962C8B-B14F-4D97-AF65-F5344CB8AC3E}">
        <p14:creationId xmlns:p14="http://schemas.microsoft.com/office/powerpoint/2010/main" val="2495396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30300" y="203920"/>
            <a:ext cx="7560840" cy="1296144"/>
          </a:xfrm>
        </p:spPr>
        <p:txBody>
          <a:bodyPr>
            <a:normAutofit fontScale="90000"/>
          </a:bodyPr>
          <a:lstStyle/>
          <a:p>
            <a:r>
              <a:rPr lang="en-GB" sz="2000" b="1" dirty="0"/>
              <a:t>Criterion 2: Raising the profile of excellence</a:t>
            </a:r>
            <a:br>
              <a:rPr lang="en-GB" sz="2000" b="1" dirty="0"/>
            </a:br>
            <a:r>
              <a:rPr lang="en-GB" sz="2000" b="1" dirty="0"/>
              <a:t>Evidence of supporting colleagues and influencing support for student learning and/or the teaching profession; demonstrating impact and engagement beyond the nominee’s immediate academic or professional role.</a:t>
            </a:r>
          </a:p>
        </p:txBody>
      </p:sp>
      <p:sp>
        <p:nvSpPr>
          <p:cNvPr id="3" name="Content Placeholder 2"/>
          <p:cNvSpPr>
            <a:spLocks noGrp="1"/>
          </p:cNvSpPr>
          <p:nvPr>
            <p:ph idx="1"/>
          </p:nvPr>
        </p:nvSpPr>
        <p:spPr>
          <a:xfrm>
            <a:off x="323528" y="1988840"/>
            <a:ext cx="8374385" cy="4213522"/>
          </a:xfrm>
        </p:spPr>
        <p:txBody>
          <a:bodyPr>
            <a:normAutofit/>
          </a:bodyPr>
          <a:lstStyle/>
          <a:p>
            <a:pPr marL="0" indent="0">
              <a:buNone/>
            </a:pPr>
            <a:r>
              <a:rPr lang="en-GB" sz="2000" b="1" dirty="0">
                <a:solidFill>
                  <a:srgbClr val="00B050"/>
                </a:solidFill>
              </a:rPr>
              <a:t>This may, for example, be demonstrated by providing evidence of the impact of: </a:t>
            </a:r>
          </a:p>
          <a:p>
            <a:r>
              <a:rPr lang="en-GB" sz="2000" b="1" dirty="0">
                <a:solidFill>
                  <a:srgbClr val="00B050"/>
                </a:solidFill>
              </a:rPr>
              <a:t>making outstanding contributions to colleagues’ professional development in relation to promoting and enhancing student learning; </a:t>
            </a:r>
          </a:p>
          <a:p>
            <a:r>
              <a:rPr lang="en-GB" sz="2000" b="1" dirty="0">
                <a:solidFill>
                  <a:srgbClr val="00B050"/>
                </a:solidFill>
              </a:rPr>
              <a:t>contributing to departmental/faculty/institutional/national initiatives to facilitate students’ learning; </a:t>
            </a:r>
          </a:p>
          <a:p>
            <a:r>
              <a:rPr lang="en-GB" sz="2000" b="1" dirty="0">
                <a:solidFill>
                  <a:srgbClr val="00B050"/>
                </a:solidFill>
              </a:rPr>
              <a:t>contributing to and/or supporting meaningful and positive change with respect to pedagogic practice, policy and/or procedure. </a:t>
            </a:r>
          </a:p>
        </p:txBody>
      </p:sp>
    </p:spTree>
    <p:extLst>
      <p:ext uri="{BB962C8B-B14F-4D97-AF65-F5344CB8AC3E}">
        <p14:creationId xmlns:p14="http://schemas.microsoft.com/office/powerpoint/2010/main" val="2098931603"/>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7864</Words>
  <Application>Microsoft Office PowerPoint</Application>
  <PresentationFormat>On-screen Show (4:3)</PresentationFormat>
  <Paragraphs>430</Paragraphs>
  <Slides>77</Slides>
  <Notes>30</Notes>
  <HiddenSlides>0</HiddenSlides>
  <MMClips>0</MMClips>
  <ScaleCrop>false</ScaleCrop>
  <HeadingPairs>
    <vt:vector size="8" baseType="variant">
      <vt:variant>
        <vt:lpstr>Fonts Used</vt:lpstr>
      </vt:variant>
      <vt:variant>
        <vt:i4>6</vt:i4>
      </vt:variant>
      <vt:variant>
        <vt:lpstr>Theme</vt:lpstr>
      </vt:variant>
      <vt:variant>
        <vt:i4>6</vt:i4>
      </vt:variant>
      <vt:variant>
        <vt:lpstr>Embedded OLE Servers</vt:lpstr>
      </vt:variant>
      <vt:variant>
        <vt:i4>1</vt:i4>
      </vt:variant>
      <vt:variant>
        <vt:lpstr>Slide Titles</vt:lpstr>
      </vt:variant>
      <vt:variant>
        <vt:i4>77</vt:i4>
      </vt:variant>
    </vt:vector>
  </HeadingPairs>
  <TitlesOfParts>
    <vt:vector size="90" baseType="lpstr">
      <vt:lpstr>Arial</vt:lpstr>
      <vt:lpstr>Arial Rounded MT Bold</vt:lpstr>
      <vt:lpstr>Calibri</vt:lpstr>
      <vt:lpstr>Calibri Light</vt:lpstr>
      <vt:lpstr>Comic Sans MS</vt:lpstr>
      <vt:lpstr>Wingdings</vt:lpstr>
      <vt:lpstr>LeedsMet template</vt:lpstr>
      <vt:lpstr>101_Custom Design</vt:lpstr>
      <vt:lpstr>83_Custom Design</vt:lpstr>
      <vt:lpstr>Office Theme</vt:lpstr>
      <vt:lpstr>1_LeedsMet template</vt:lpstr>
      <vt:lpstr>1_Office Theme</vt:lpstr>
      <vt:lpstr>Document</vt:lpstr>
      <vt:lpstr>Fellowships: National Teaching Fellowships and the AdvanceHE/HEA scheme</vt:lpstr>
      <vt:lpstr>Thinking about applying for a National Teaching Fellowship?  </vt:lpstr>
      <vt:lpstr>Background </vt:lpstr>
      <vt:lpstr>What you will need to submit in 2019</vt:lpstr>
      <vt:lpstr>Provisional deadlines 2019</vt:lpstr>
      <vt:lpstr>Eligibility</vt:lpstr>
      <vt:lpstr>The three criteria</vt:lpstr>
      <vt:lpstr>Criterion 1: Individual excellence:  Evidence of enhancing and transforming student outcomes and/or the teaching profession; demonstrating impact commensurate with the individual’s context and the opportunities afforded by it.</vt:lpstr>
      <vt:lpstr>Criterion 2: Raising the profile of excellence Evidence of supporting colleagues and influencing support for student learning and/or the teaching profession; demonstrating impact and engagement beyond the nominee’s immediate academic or professional role.</vt:lpstr>
      <vt:lpstr>Criterion 3: Developing excellence Evidence of the nominee’s commitment to and impact of ongoing professional development with regard to teaching and learning and/or learning support.</vt:lpstr>
      <vt:lpstr>What are the benefits to individuals?</vt:lpstr>
      <vt:lpstr>What are the benefits for institutions?</vt:lpstr>
      <vt:lpstr>Career stage, sustained impact and equal opportunities</vt:lpstr>
      <vt:lpstr>Important to note:</vt:lpstr>
      <vt:lpstr>The Claim for National Teaching Fellowship: </vt:lpstr>
      <vt:lpstr>Nomination Form:</vt:lpstr>
      <vt:lpstr>Assessment by Reviewers and Marking Scheme</vt:lpstr>
      <vt:lpstr>What kinds of evidence are convincing? (ANTF advice)</vt:lpstr>
      <vt:lpstr>PowerPoint Presentation</vt:lpstr>
      <vt:lpstr>Going back in time, unsuccessful nominations (2013) often:</vt:lpstr>
      <vt:lpstr>Collecting and using evidence  (ANTF advice)</vt:lpstr>
      <vt:lpstr>You need to demonstrate scholarship and commitment to reflection (ANTF advice)</vt:lpstr>
      <vt:lpstr>ANTF advice for people thinking of applying in future years: </vt:lpstr>
      <vt:lpstr>Peter Hartley - NTF 2000, Education</vt:lpstr>
      <vt:lpstr>Debbie Holley - NTF 2014, Digital Innovation</vt:lpstr>
      <vt:lpstr>Recognition by Advance HE through the experience route  to UK Professional Standards Framework  by direct application  see http://www.heacademy.ac.uk/professional-recognition </vt:lpstr>
      <vt:lpstr>Why might you want to become recognised? They say:</vt:lpstr>
      <vt:lpstr>And also because:</vt:lpstr>
      <vt:lpstr>PowerPoint Presentation</vt:lpstr>
      <vt:lpstr>Key principles for all applicants</vt:lpstr>
      <vt:lpstr>Become an Associate Fellow of the HEA</vt:lpstr>
      <vt:lpstr>Associate Fellowship: There are two main parts to your application:</vt:lpstr>
      <vt:lpstr>Become a Fellow of the HEA</vt:lpstr>
      <vt:lpstr>Fellowship: There are two main parts to your application:</vt:lpstr>
      <vt:lpstr>Become a Senior Fellow of the HEA</vt:lpstr>
      <vt:lpstr>Senior Fellowship: You need</vt:lpstr>
      <vt:lpstr>Specific guidance for Senior Fellows</vt:lpstr>
      <vt:lpstr>Your Account of Professional Practice (APP): some general principles to consider: (1)</vt:lpstr>
      <vt:lpstr>Your Account of Professional Practice (APP): some general principles to consider: (2)</vt:lpstr>
      <vt:lpstr>Your Account of Professional Practice (APP): some general principles to consider: (3)</vt:lpstr>
      <vt:lpstr>Your Account of Professional Practice (APP): some general principles to consider: (4)</vt:lpstr>
      <vt:lpstr>Reflective commentary</vt:lpstr>
      <vt:lpstr>You may wish to reflect on: (a)</vt:lpstr>
      <vt:lpstr>You may wish to reflect on: (b)</vt:lpstr>
      <vt:lpstr>Your two case studies</vt:lpstr>
      <vt:lpstr>What do the case studies need to include?</vt:lpstr>
      <vt:lpstr>Focus on particular aspects of your work such as: (1) </vt:lpstr>
      <vt:lpstr>Focus on particular aspects of your work such as: (2)</vt:lpstr>
      <vt:lpstr>Focus on particular aspects of your work such as: (3)</vt:lpstr>
      <vt:lpstr>Focus on particular aspects of your work such as: (4)</vt:lpstr>
      <vt:lpstr>How will your application be reviewed?</vt:lpstr>
      <vt:lpstr>How will your application be reviewed? (continued)</vt:lpstr>
      <vt:lpstr>Become a Principal Fellow of the HEA</vt:lpstr>
      <vt:lpstr>Become a Principal Fellow of the HEA (continued)</vt:lpstr>
      <vt:lpstr>When PFHEA may be appropriate?</vt:lpstr>
      <vt:lpstr>Principal Fellowship: you need:</vt:lpstr>
      <vt:lpstr>The 5 Principal Fellow Descriptors</vt:lpstr>
      <vt:lpstr>Your Record of Educational Impact</vt:lpstr>
      <vt:lpstr>Your Record of Educational Impact (continued)</vt:lpstr>
      <vt:lpstr>Going beyond your job title/description: for SFHEA and PFHEA: (1)</vt:lpstr>
      <vt:lpstr>Going beyond your job title/description: for SFHEA and PFHEA: (2)</vt:lpstr>
      <vt:lpstr>Something else?</vt:lpstr>
      <vt:lpstr>Within your Record of Educational Impact you should:</vt:lpstr>
      <vt:lpstr>Writing your account for a Principal Fellowship</vt:lpstr>
      <vt:lpstr>Your evidence should:</vt:lpstr>
      <vt:lpstr>Your evidence should also</vt:lpstr>
      <vt:lpstr>For example you might have:</vt:lpstr>
      <vt:lpstr>Principal Fellows: How will your application be reviewed by the HEA?</vt:lpstr>
      <vt:lpstr>Summary: Golden rules:</vt:lpstr>
      <vt:lpstr>Referees and advocates</vt:lpstr>
      <vt:lpstr>Principal fellow advocates</vt:lpstr>
      <vt:lpstr>Quality of references: you need to ensure that:</vt:lpstr>
      <vt:lpstr>And references shouldn’t be ‘routine’</vt:lpstr>
      <vt:lpstr>The professional values</vt:lpstr>
      <vt:lpstr>Currency</vt:lpstr>
      <vt:lpstr>What do you need to do next?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2018-12-17T18:16:54Z</dcterms:modified>
</cp:coreProperties>
</file>