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slideLayouts/slideLayout22.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 id="2147483827" r:id="rId13"/>
  </p:sldMasterIdLst>
  <p:notesMasterIdLst>
    <p:notesMasterId r:id="rId94"/>
  </p:notesMasterIdLst>
  <p:handoutMasterIdLst>
    <p:handoutMasterId r:id="rId95"/>
  </p:handoutMasterIdLst>
  <p:sldIdLst>
    <p:sldId id="420" r:id="rId14"/>
    <p:sldId id="806" r:id="rId15"/>
    <p:sldId id="669" r:id="rId16"/>
    <p:sldId id="670" r:id="rId17"/>
    <p:sldId id="671" r:id="rId18"/>
    <p:sldId id="656" r:id="rId19"/>
    <p:sldId id="705" r:id="rId20"/>
    <p:sldId id="727" r:id="rId21"/>
    <p:sldId id="662" r:id="rId22"/>
    <p:sldId id="748" r:id="rId23"/>
    <p:sldId id="733" r:id="rId24"/>
    <p:sldId id="684" r:id="rId25"/>
    <p:sldId id="626" r:id="rId26"/>
    <p:sldId id="710" r:id="rId27"/>
    <p:sldId id="693" r:id="rId28"/>
    <p:sldId id="672" r:id="rId29"/>
    <p:sldId id="664" r:id="rId30"/>
    <p:sldId id="665" r:id="rId31"/>
    <p:sldId id="549" r:id="rId32"/>
    <p:sldId id="814" r:id="rId33"/>
    <p:sldId id="815" r:id="rId34"/>
    <p:sldId id="817" r:id="rId35"/>
    <p:sldId id="818" r:id="rId36"/>
    <p:sldId id="674" r:id="rId37"/>
    <p:sldId id="816" r:id="rId38"/>
    <p:sldId id="819" r:id="rId39"/>
    <p:sldId id="820" r:id="rId40"/>
    <p:sldId id="709" r:id="rId41"/>
    <p:sldId id="262" r:id="rId42"/>
    <p:sldId id="261" r:id="rId43"/>
    <p:sldId id="268" r:id="rId44"/>
    <p:sldId id="266" r:id="rId45"/>
    <p:sldId id="823" r:id="rId46"/>
    <p:sldId id="273" r:id="rId47"/>
    <p:sldId id="274" r:id="rId48"/>
    <p:sldId id="688" r:id="rId49"/>
    <p:sldId id="821" r:id="rId50"/>
    <p:sldId id="680" r:id="rId51"/>
    <p:sldId id="681" r:id="rId52"/>
    <p:sldId id="682" r:id="rId53"/>
    <p:sldId id="683" r:id="rId54"/>
    <p:sldId id="686" r:id="rId55"/>
    <p:sldId id="685" r:id="rId56"/>
    <p:sldId id="689" r:id="rId57"/>
    <p:sldId id="690" r:id="rId58"/>
    <p:sldId id="635" r:id="rId59"/>
    <p:sldId id="676" r:id="rId60"/>
    <p:sldId id="673" r:id="rId61"/>
    <p:sldId id="675" r:id="rId62"/>
    <p:sldId id="666" r:id="rId63"/>
    <p:sldId id="667" r:id="rId64"/>
    <p:sldId id="668" r:id="rId65"/>
    <p:sldId id="714" r:id="rId66"/>
    <p:sldId id="756" r:id="rId67"/>
    <p:sldId id="824" r:id="rId68"/>
    <p:sldId id="757" r:id="rId69"/>
    <p:sldId id="758" r:id="rId70"/>
    <p:sldId id="759" r:id="rId71"/>
    <p:sldId id="760" r:id="rId72"/>
    <p:sldId id="761" r:id="rId73"/>
    <p:sldId id="762" r:id="rId74"/>
    <p:sldId id="763" r:id="rId75"/>
    <p:sldId id="764" r:id="rId76"/>
    <p:sldId id="765" r:id="rId77"/>
    <p:sldId id="766" r:id="rId78"/>
    <p:sldId id="767" r:id="rId79"/>
    <p:sldId id="768" r:id="rId80"/>
    <p:sldId id="769" r:id="rId81"/>
    <p:sldId id="770" r:id="rId82"/>
    <p:sldId id="771" r:id="rId83"/>
    <p:sldId id="796" r:id="rId84"/>
    <p:sldId id="797" r:id="rId85"/>
    <p:sldId id="798" r:id="rId86"/>
    <p:sldId id="825" r:id="rId87"/>
    <p:sldId id="799" r:id="rId88"/>
    <p:sldId id="800" r:id="rId89"/>
    <p:sldId id="801" r:id="rId90"/>
    <p:sldId id="802" r:id="rId91"/>
    <p:sldId id="803" r:id="rId92"/>
    <p:sldId id="804" r:id="rId93"/>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69" d="100"/>
          <a:sy n="69" d="100"/>
        </p:scale>
        <p:origin x="1506"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slide" Target="slides/slide76.xml"/><Relationship Id="rId97" Type="http://schemas.openxmlformats.org/officeDocument/2006/relationships/presProps" Target="presProps.xml"/><Relationship Id="rId7" Type="http://schemas.openxmlformats.org/officeDocument/2006/relationships/slideMaster" Target="slideMasters/slideMaster7.xml"/><Relationship Id="rId71" Type="http://schemas.openxmlformats.org/officeDocument/2006/relationships/slide" Target="slides/slide58.xml"/><Relationship Id="rId92" Type="http://schemas.openxmlformats.org/officeDocument/2006/relationships/slide" Target="slides/slide79.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slide" Target="slides/slide74.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slide" Target="slides/slide77.xml"/><Relationship Id="rId95" Type="http://schemas.openxmlformats.org/officeDocument/2006/relationships/handoutMaster" Target="handoutMasters/handoutMaster1.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100"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slide" Target="slides/slide72.xml"/><Relationship Id="rId93" Type="http://schemas.openxmlformats.org/officeDocument/2006/relationships/slide" Target="slides/slide80.xml"/><Relationship Id="rId98"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slide" Target="slides/slide75.xml"/><Relationship Id="rId91" Type="http://schemas.openxmlformats.org/officeDocument/2006/relationships/slide" Target="slides/slide78.xml"/><Relationship Id="rId96"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slide" Target="slides/slide73.xml"/><Relationship Id="rId94" Type="http://schemas.openxmlformats.org/officeDocument/2006/relationships/notesMaster" Target="notesMasters/notesMaster1.xml"/><Relationship Id="rId9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 Target="slides/slide5.xml"/><Relationship Id="rId39" Type="http://schemas.openxmlformats.org/officeDocument/2006/relationships/slide" Target="slides/slide2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19</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46</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54</a:t>
            </a:fld>
            <a:endParaRPr lang="en-US"/>
          </a:p>
        </p:txBody>
      </p:sp>
    </p:spTree>
    <p:extLst>
      <p:ext uri="{BB962C8B-B14F-4D97-AF65-F5344CB8AC3E}">
        <p14:creationId xmlns:p14="http://schemas.microsoft.com/office/powerpoint/2010/main" val="14506186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56</a:t>
            </a:fld>
            <a:endParaRPr lang="en-US"/>
          </a:p>
        </p:txBody>
      </p:sp>
    </p:spTree>
    <p:extLst>
      <p:ext uri="{BB962C8B-B14F-4D97-AF65-F5344CB8AC3E}">
        <p14:creationId xmlns:p14="http://schemas.microsoft.com/office/powerpoint/2010/main" val="19083251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57</a:t>
            </a:fld>
            <a:endParaRPr lang="en-US"/>
          </a:p>
        </p:txBody>
      </p:sp>
    </p:spTree>
    <p:extLst>
      <p:ext uri="{BB962C8B-B14F-4D97-AF65-F5344CB8AC3E}">
        <p14:creationId xmlns:p14="http://schemas.microsoft.com/office/powerpoint/2010/main" val="33034895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58</a:t>
            </a:fld>
            <a:endParaRPr lang="en-US"/>
          </a:p>
        </p:txBody>
      </p:sp>
    </p:spTree>
    <p:extLst>
      <p:ext uri="{BB962C8B-B14F-4D97-AF65-F5344CB8AC3E}">
        <p14:creationId xmlns:p14="http://schemas.microsoft.com/office/powerpoint/2010/main" val="27206654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59</a:t>
            </a:fld>
            <a:endParaRPr lang="en-US"/>
          </a:p>
        </p:txBody>
      </p:sp>
    </p:spTree>
    <p:extLst>
      <p:ext uri="{BB962C8B-B14F-4D97-AF65-F5344CB8AC3E}">
        <p14:creationId xmlns:p14="http://schemas.microsoft.com/office/powerpoint/2010/main" val="6952463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60</a:t>
            </a:fld>
            <a:endParaRPr lang="en-US"/>
          </a:p>
        </p:txBody>
      </p:sp>
    </p:spTree>
    <p:extLst>
      <p:ext uri="{BB962C8B-B14F-4D97-AF65-F5344CB8AC3E}">
        <p14:creationId xmlns:p14="http://schemas.microsoft.com/office/powerpoint/2010/main" val="34760726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61</a:t>
            </a:fld>
            <a:endParaRPr lang="en-US"/>
          </a:p>
        </p:txBody>
      </p:sp>
    </p:spTree>
    <p:extLst>
      <p:ext uri="{BB962C8B-B14F-4D97-AF65-F5344CB8AC3E}">
        <p14:creationId xmlns:p14="http://schemas.microsoft.com/office/powerpoint/2010/main" val="23862254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62</a:t>
            </a:fld>
            <a:endParaRPr lang="en-US"/>
          </a:p>
        </p:txBody>
      </p:sp>
    </p:spTree>
    <p:extLst>
      <p:ext uri="{BB962C8B-B14F-4D97-AF65-F5344CB8AC3E}">
        <p14:creationId xmlns:p14="http://schemas.microsoft.com/office/powerpoint/2010/main" val="1320738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6</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63</a:t>
            </a:fld>
            <a:endParaRPr lang="en-US"/>
          </a:p>
        </p:txBody>
      </p:sp>
    </p:spTree>
    <p:extLst>
      <p:ext uri="{BB962C8B-B14F-4D97-AF65-F5344CB8AC3E}">
        <p14:creationId xmlns:p14="http://schemas.microsoft.com/office/powerpoint/2010/main" val="29433694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64</a:t>
            </a:fld>
            <a:endParaRPr lang="en-US"/>
          </a:p>
        </p:txBody>
      </p:sp>
    </p:spTree>
    <p:extLst>
      <p:ext uri="{BB962C8B-B14F-4D97-AF65-F5344CB8AC3E}">
        <p14:creationId xmlns:p14="http://schemas.microsoft.com/office/powerpoint/2010/main" val="10513286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65</a:t>
            </a:fld>
            <a:endParaRPr lang="en-US" dirty="0"/>
          </a:p>
        </p:txBody>
      </p:sp>
    </p:spTree>
    <p:extLst>
      <p:ext uri="{BB962C8B-B14F-4D97-AF65-F5344CB8AC3E}">
        <p14:creationId xmlns:p14="http://schemas.microsoft.com/office/powerpoint/2010/main" val="31937561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66</a:t>
            </a:fld>
            <a:endParaRPr lang="en-US"/>
          </a:p>
        </p:txBody>
      </p:sp>
    </p:spTree>
    <p:extLst>
      <p:ext uri="{BB962C8B-B14F-4D97-AF65-F5344CB8AC3E}">
        <p14:creationId xmlns:p14="http://schemas.microsoft.com/office/powerpoint/2010/main" val="28935868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67</a:t>
            </a:fld>
            <a:endParaRPr lang="en-US"/>
          </a:p>
        </p:txBody>
      </p:sp>
    </p:spTree>
    <p:extLst>
      <p:ext uri="{BB962C8B-B14F-4D97-AF65-F5344CB8AC3E}">
        <p14:creationId xmlns:p14="http://schemas.microsoft.com/office/powerpoint/2010/main" val="38250994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68</a:t>
            </a:fld>
            <a:endParaRPr lang="en-US"/>
          </a:p>
        </p:txBody>
      </p:sp>
    </p:spTree>
    <p:extLst>
      <p:ext uri="{BB962C8B-B14F-4D97-AF65-F5344CB8AC3E}">
        <p14:creationId xmlns:p14="http://schemas.microsoft.com/office/powerpoint/2010/main" val="42227286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69</a:t>
            </a:fld>
            <a:endParaRPr lang="en-US"/>
          </a:p>
        </p:txBody>
      </p:sp>
    </p:spTree>
    <p:extLst>
      <p:ext uri="{BB962C8B-B14F-4D97-AF65-F5344CB8AC3E}">
        <p14:creationId xmlns:p14="http://schemas.microsoft.com/office/powerpoint/2010/main" val="37680475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70</a:t>
            </a:fld>
            <a:endParaRPr lang="en-US"/>
          </a:p>
        </p:txBody>
      </p:sp>
    </p:spTree>
    <p:extLst>
      <p:ext uri="{BB962C8B-B14F-4D97-AF65-F5344CB8AC3E}">
        <p14:creationId xmlns:p14="http://schemas.microsoft.com/office/powerpoint/2010/main" val="21460628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72</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7</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9</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10</a:t>
            </a:fld>
            <a:endParaRPr lang="en-US"/>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a:p>
        </p:txBody>
      </p:sp>
      <p:sp>
        <p:nvSpPr>
          <p:cNvPr id="60421" name="Slide Number Placeholder 3"/>
          <p:cNvSpPr txBox="1">
            <a:spLocks noGrp="1"/>
          </p:cNvSpPr>
          <p:nvPr/>
        </p:nvSpPr>
        <p:spPr bwMode="auto">
          <a:xfrm>
            <a:off x="4059181" y="8977133"/>
            <a:ext cx="3105348" cy="472567"/>
          </a:xfrm>
          <a:prstGeom prst="rect">
            <a:avLst/>
          </a:prstGeom>
          <a:noFill/>
          <a:ln w="9525">
            <a:noFill/>
            <a:miter lim="800000"/>
            <a:headEnd/>
            <a:tailEnd/>
          </a:ln>
        </p:spPr>
        <p:txBody>
          <a:bodyPr lIns="94947" tIns="47474" rIns="94947" bIns="47474" anchor="b"/>
          <a:lstStyle/>
          <a:p>
            <a:pPr algn="r"/>
            <a:fld id="{797A5476-295C-4F37-9D9E-889D798F1D04}" type="slidenum">
              <a:rPr lang="en-US" sz="1200"/>
              <a:pPr algn="r"/>
              <a:t>10</a:t>
            </a:fld>
            <a:endParaRPr lang="en-US" sz="1200"/>
          </a:p>
        </p:txBody>
      </p:sp>
    </p:spTree>
    <p:extLst>
      <p:ext uri="{BB962C8B-B14F-4D97-AF65-F5344CB8AC3E}">
        <p14:creationId xmlns:p14="http://schemas.microsoft.com/office/powerpoint/2010/main" val="3265530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15</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17</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18</a:t>
            </a:fld>
            <a:endParaRPr lang="en-US" dirty="0"/>
          </a:p>
        </p:txBody>
      </p:sp>
    </p:spTree>
    <p:extLst>
      <p:ext uri="{BB962C8B-B14F-4D97-AF65-F5344CB8AC3E}">
        <p14:creationId xmlns:p14="http://schemas.microsoft.com/office/powerpoint/2010/main" val="1981018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17/12/2018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17/12/2018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17/12/2018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17/12/2018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17/12/2018</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showMasterPhAnim="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433862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17/12/2018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17/12/2018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17/12/2018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17/12/2018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17/12/2018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17/12/2018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17/12/2018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1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3.xml"/><Relationship Id="rId1" Type="http://schemas.openxmlformats.org/officeDocument/2006/relationships/slideLayout" Target="../slideLayouts/slideLayout2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802392282"/>
      </p:ext>
    </p:extLst>
  </p:cSld>
  <p:clrMap bg1="lt1" tx1="dk1" bg2="lt2" tx2="dk2" accent1="accent1" accent2="accent2" accent3="accent3" accent4="accent4" accent5="accent5" accent6="accent6" hlink="hlink" folHlink="folHlink"/>
  <p:sldLayoutIdLst>
    <p:sldLayoutId id="2147483828" r:id="rId1"/>
  </p:sldLayoutIdLst>
  <p:transition/>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17/12/2018</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17/12/2018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6.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8.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79.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Enhancing assessment and feedback to improve achievement, retention and student satisfaction</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Royal Agricultural University </a:t>
            </a:r>
          </a:p>
          <a:p>
            <a:pPr algn="ctr" eaLnBrk="1" hangingPunct="1">
              <a:defRPr/>
            </a:pPr>
            <a:r>
              <a:rPr lang="en-GB" sz="2000" dirty="0"/>
              <a:t>Wednesday 18</a:t>
            </a:r>
            <a:r>
              <a:rPr lang="en-GB" sz="2000" baseline="30000" dirty="0"/>
              <a:t>th</a:t>
            </a:r>
            <a:r>
              <a:rPr lang="en-GB" sz="2000" dirty="0"/>
              <a:t> December 2018</a:t>
            </a:r>
          </a:p>
          <a:p>
            <a:pPr algn="ctr" eaLnBrk="1" hangingPunct="1">
              <a:defRPr/>
            </a:pPr>
            <a:r>
              <a:rPr lang="en-GB" b="1" dirty="0"/>
              <a:t>Sally Brown </a:t>
            </a:r>
            <a:r>
              <a:rPr lang="en-GB" dirty="0"/>
              <a:t>NTF, PFHEA, SFSEDA</a:t>
            </a:r>
            <a:endParaRPr lang="en-GB" b="1" dirty="0"/>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p>
          <a:p>
            <a:pPr algn="ctr" eaLnBrk="1" hangingPunct="1">
              <a:defRPr/>
            </a:pPr>
            <a:endParaRPr lang="en-GB" sz="18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1734516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980729"/>
            <a:ext cx="8856984" cy="5005388"/>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465157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5D3F-D215-493C-88A2-2F1B92DF2E26}"/>
              </a:ext>
            </a:extLst>
          </p:cNvPr>
          <p:cNvSpPr>
            <a:spLocks noGrp="1"/>
          </p:cNvSpPr>
          <p:nvPr>
            <p:ph type="title"/>
          </p:nvPr>
        </p:nvSpPr>
        <p:spPr/>
        <p:txBody>
          <a:bodyPr/>
          <a:lstStyle/>
          <a:p>
            <a:r>
              <a:rPr lang="en-GB" dirty="0"/>
              <a:t>In this participative workshop, participants will have opportunities to:</a:t>
            </a:r>
          </a:p>
        </p:txBody>
      </p:sp>
      <p:sp>
        <p:nvSpPr>
          <p:cNvPr id="3" name="Content Placeholder 2">
            <a:extLst>
              <a:ext uri="{FF2B5EF4-FFF2-40B4-BE49-F238E27FC236}">
                <a16:creationId xmlns:a16="http://schemas.microsoft.com/office/drawing/2014/main" id="{D74CE2E6-40BC-4ED6-99B6-806D4C9BC926}"/>
              </a:ext>
            </a:extLst>
          </p:cNvPr>
          <p:cNvSpPr>
            <a:spLocks noGrp="1"/>
          </p:cNvSpPr>
          <p:nvPr>
            <p:ph idx="1"/>
          </p:nvPr>
        </p:nvSpPr>
        <p:spPr/>
        <p:txBody>
          <a:bodyPr/>
          <a:lstStyle/>
          <a:p>
            <a:pPr lvl="0"/>
            <a:r>
              <a:rPr lang="en-GB" dirty="0"/>
              <a:t>Consider how to make assessment truly integrated with the learning process;</a:t>
            </a:r>
          </a:p>
          <a:p>
            <a:pPr lvl="0"/>
            <a:r>
              <a:rPr lang="en-GB" dirty="0"/>
              <a:t>Review what kinds of feedback can be helpful to students in achieving their potential;</a:t>
            </a:r>
          </a:p>
          <a:p>
            <a:pPr lvl="0"/>
            <a:r>
              <a:rPr lang="en-GB" dirty="0"/>
              <a:t>Discuss how best to engage students with feedback, so that they benefit from all the hard work put in by their assessors;</a:t>
            </a:r>
          </a:p>
          <a:p>
            <a:pPr lvl="0"/>
            <a:r>
              <a:rPr lang="en-GB" dirty="0"/>
              <a:t>Discuss how we can make assessment manageable without losing the learning payoff that fit-for-purpose assessment can bring.</a:t>
            </a:r>
          </a:p>
          <a:p>
            <a:endParaRPr lang="en-GB" dirty="0"/>
          </a:p>
        </p:txBody>
      </p:sp>
    </p:spTree>
    <p:extLst>
      <p:ext uri="{BB962C8B-B14F-4D97-AF65-F5344CB8AC3E}">
        <p14:creationId xmlns:p14="http://schemas.microsoft.com/office/powerpoint/2010/main" val="2272591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2F5C9-2A8A-4994-9257-1ABC917E2438}"/>
              </a:ext>
            </a:extLst>
          </p:cNvPr>
          <p:cNvSpPr>
            <a:spLocks noGrp="1"/>
          </p:cNvSpPr>
          <p:nvPr>
            <p:ph type="title"/>
          </p:nvPr>
        </p:nvSpPr>
        <p:spPr/>
        <p:txBody>
          <a:bodyPr/>
          <a:lstStyle/>
          <a:p>
            <a:r>
              <a:rPr lang="en-GB" dirty="0"/>
              <a:t>What do we mean by ‘traditional assessment formats”? </a:t>
            </a:r>
          </a:p>
        </p:txBody>
      </p:sp>
      <p:sp>
        <p:nvSpPr>
          <p:cNvPr id="3" name="Content Placeholder 2">
            <a:extLst>
              <a:ext uri="{FF2B5EF4-FFF2-40B4-BE49-F238E27FC236}">
                <a16:creationId xmlns:a16="http://schemas.microsoft.com/office/drawing/2014/main" id="{3A5B795B-57FB-4449-86D5-7A6B58AE68D3}"/>
              </a:ext>
            </a:extLst>
          </p:cNvPr>
          <p:cNvSpPr>
            <a:spLocks noGrp="1"/>
          </p:cNvSpPr>
          <p:nvPr>
            <p:ph idx="1"/>
          </p:nvPr>
        </p:nvSpPr>
        <p:spPr/>
        <p:txBody>
          <a:bodyPr/>
          <a:lstStyle/>
          <a:p>
            <a:pPr marL="0" indent="0">
              <a:buNone/>
            </a:pPr>
            <a:r>
              <a:rPr lang="en-GB" dirty="0"/>
              <a:t>At least 80% of UK higher education assessment uses three main forms;</a:t>
            </a:r>
          </a:p>
          <a:p>
            <a:r>
              <a:rPr lang="en-GB" dirty="0"/>
              <a:t>Unseen time constrained exams of some sort;</a:t>
            </a:r>
          </a:p>
          <a:p>
            <a:r>
              <a:rPr lang="en-GB" dirty="0"/>
              <a:t>Essays where students respond to a stimulus question or title;</a:t>
            </a:r>
          </a:p>
          <a:p>
            <a:r>
              <a:rPr lang="en-GB" dirty="0"/>
              <a:t>Reports of some kind.</a:t>
            </a:r>
          </a:p>
          <a:p>
            <a:endParaRPr lang="en-GB" dirty="0"/>
          </a:p>
          <a:p>
            <a:pPr marL="0" indent="0">
              <a:buNone/>
            </a:pPr>
            <a:r>
              <a:rPr lang="en-GB" dirty="0"/>
              <a:t>These are not necessarily authentic or useful means of assessing students knowledge, capabilities and understanding.</a:t>
            </a:r>
          </a:p>
        </p:txBody>
      </p:sp>
    </p:spTree>
    <p:extLst>
      <p:ext uri="{BB962C8B-B14F-4D97-AF65-F5344CB8AC3E}">
        <p14:creationId xmlns:p14="http://schemas.microsoft.com/office/powerpoint/2010/main" val="354357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what are the principal benefits for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29614786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20137263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4305807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1473413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had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18935085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579296" cy="764704"/>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2900" b="1" dirty="0">
                <a:solidFill>
                  <a:srgbClr val="800080"/>
                </a:solidFill>
                <a:ea typeface="+mn-ea"/>
                <a:cs typeface="+mn-cs"/>
              </a:rPr>
              <a:t>Assessment must engage students in active tasks, e.g.:</a:t>
            </a:r>
          </a:p>
        </p:txBody>
      </p:sp>
      <p:sp>
        <p:nvSpPr>
          <p:cNvPr id="4" name="Content Placeholder 3"/>
          <p:cNvSpPr>
            <a:spLocks noGrp="1"/>
          </p:cNvSpPr>
          <p:nvPr>
            <p:ph sz="half" idx="1"/>
          </p:nvPr>
        </p:nvSpPr>
        <p:spPr>
          <a:xfrm>
            <a:off x="228601" y="650404"/>
            <a:ext cx="4267200" cy="6093296"/>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br>
              <a:rPr lang="en-GB" sz="1800" dirty="0"/>
            </a:br>
            <a:endParaRPr lang="en-GB" sz="1800" dirty="0"/>
          </a:p>
        </p:txBody>
      </p:sp>
      <p:sp>
        <p:nvSpPr>
          <p:cNvPr id="5" name="Content Placeholder 4"/>
          <p:cNvSpPr>
            <a:spLocks noGrp="1"/>
          </p:cNvSpPr>
          <p:nvPr>
            <p:ph sz="half" idx="2"/>
          </p:nvPr>
        </p:nvSpPr>
        <p:spPr>
          <a:xfrm>
            <a:off x="4648200" y="764704"/>
            <a:ext cx="4495800" cy="5864696"/>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br>
              <a:rPr lang="en-GB" sz="1800" b="1" dirty="0"/>
            </a:b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val="20621513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C69FE9-DC41-4933-9F48-CFF2CBE2F3A8}"/>
              </a:ext>
            </a:extLst>
          </p:cNvPr>
          <p:cNvSpPr>
            <a:spLocks noGrp="1"/>
          </p:cNvSpPr>
          <p:nvPr>
            <p:ph type="title"/>
          </p:nvPr>
        </p:nvSpPr>
        <p:spPr/>
        <p:txBody>
          <a:bodyPr/>
          <a:lstStyle/>
          <a:p>
            <a:r>
              <a:rPr lang="en-GB" dirty="0"/>
              <a:t>The importance of Feedback for student achievement and engagement</a:t>
            </a:r>
          </a:p>
        </p:txBody>
      </p:sp>
      <p:sp>
        <p:nvSpPr>
          <p:cNvPr id="6" name="Text Placeholder 5">
            <a:extLst>
              <a:ext uri="{FF2B5EF4-FFF2-40B4-BE49-F238E27FC236}">
                <a16:creationId xmlns:a16="http://schemas.microsoft.com/office/drawing/2014/main" id="{BCB45CB9-7B2F-4109-9DA8-D8AA7E1C2570}"/>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5134194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What is feedback?</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a:xfrm>
            <a:off x="468313" y="1196975"/>
            <a:ext cx="8229600" cy="5005388"/>
          </a:xfrm>
        </p:spPr>
        <p:txBody>
          <a:bodyPr/>
          <a:lstStyle/>
          <a:p>
            <a:pPr marL="0" indent="0">
              <a:buNone/>
            </a:pPr>
            <a:r>
              <a:rPr lang="en-GB" sz="2600" dirty="0"/>
              <a:t>Building on previous definitions (Boud and Molloy 2013; Carless 2015), feedback is defined as a process through which learners make sense of information from various sources and use it to enhance their work or learning strategies. </a:t>
            </a:r>
          </a:p>
          <a:p>
            <a:pPr marL="0" indent="0">
              <a:buNone/>
            </a:pPr>
            <a:r>
              <a:rPr lang="en-GB" sz="2600" dirty="0"/>
              <a:t>This definition goes beyond notions that feedback is principally about teachers informing students about strengths, weaknesses and how to improve, and highlights the centrality of the student role in sense-making and using comments to improve subsequent work. Information may come from different sources e.g. peers, teachers, friends, family members or automated computer-based systems to support student self-evaluation of progress.</a:t>
            </a:r>
            <a:endParaRPr lang="en-US" sz="2600" dirty="0"/>
          </a:p>
        </p:txBody>
      </p:sp>
    </p:spTree>
    <p:extLst>
      <p:ext uri="{BB962C8B-B14F-4D97-AF65-F5344CB8AC3E}">
        <p14:creationId xmlns:p14="http://schemas.microsoft.com/office/powerpoint/2010/main" val="1039401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i="1" dirty="0"/>
              <a:t>for</a:t>
            </a:r>
            <a:r>
              <a:rPr lang="en-GB" dirty="0"/>
              <a:t> rather than just </a:t>
            </a:r>
            <a:r>
              <a:rPr lang="en-GB" i="1" dirty="0"/>
              <a:t>of</a:t>
            </a:r>
            <a:r>
              <a:rPr lang="en-GB" dirty="0"/>
              <a:t> learning, with students learning while they are being assessed rather than it being merely a summative end process. We also need to ensure that we make assessment practices and the giving of feedback manageable for staff and valuable for students.</a:t>
            </a:r>
          </a:p>
          <a:p>
            <a:endParaRPr lang="en-GB" dirty="0"/>
          </a:p>
        </p:txBody>
      </p:sp>
    </p:spTree>
    <p:extLst>
      <p:ext uri="{BB962C8B-B14F-4D97-AF65-F5344CB8AC3E}">
        <p14:creationId xmlns:p14="http://schemas.microsoft.com/office/powerpoint/2010/main" val="35308585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What is feedback literacy?</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a:xfrm>
            <a:off x="358777" y="1196977"/>
            <a:ext cx="8605838" cy="4670425"/>
          </a:xfrm>
        </p:spPr>
        <p:txBody>
          <a:bodyPr/>
          <a:lstStyle/>
          <a:p>
            <a:pPr marL="0" indent="0">
              <a:buNone/>
            </a:pPr>
            <a:r>
              <a:rPr lang="en-GB" dirty="0"/>
              <a:t>One of the main barriers to effective feedback is generally low levels of student feedback literacy. Students’ feedback literacy involves </a:t>
            </a:r>
          </a:p>
          <a:p>
            <a:r>
              <a:rPr lang="en-GB" dirty="0"/>
              <a:t>an understanding of what feedback is and how it can be managed effectively; </a:t>
            </a:r>
          </a:p>
          <a:p>
            <a:r>
              <a:rPr lang="en-GB" dirty="0"/>
              <a:t>capacities and dispositions to make productive use of feedback; </a:t>
            </a:r>
          </a:p>
          <a:p>
            <a:r>
              <a:rPr lang="en-GB" dirty="0"/>
              <a:t>appreciation of the roles of teachers and themselves in these processes. </a:t>
            </a:r>
            <a:endParaRPr lang="en-US" dirty="0"/>
          </a:p>
        </p:txBody>
      </p:sp>
    </p:spTree>
    <p:extLst>
      <p:ext uri="{BB962C8B-B14F-4D97-AF65-F5344CB8AC3E}">
        <p14:creationId xmlns:p14="http://schemas.microsoft.com/office/powerpoint/2010/main" val="10581747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0825" y="381000"/>
            <a:ext cx="8713788" cy="742962"/>
          </a:xfrm>
        </p:spPr>
        <p:txBody>
          <a:bodyPr/>
          <a:lstStyle/>
          <a:p>
            <a:r>
              <a:rPr lang="en-GB" sz="4000" dirty="0">
                <a:solidFill>
                  <a:srgbClr val="0070C0"/>
                </a:solidFill>
              </a:rPr>
              <a:t>Making judgements</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sz="2800" dirty="0"/>
              <a:t>To make the most of feedback processes, students need to be developing evaluative judgment: capability to make decisions about the quality of work of oneself and others (Tai et al. 2017). Lower achieving students are often relatively weak at self-evaluating their performance and frequently conflate effort with quality (Boud, Lawson, and Thompson 2013). </a:t>
            </a:r>
          </a:p>
          <a:p>
            <a:pPr marL="0" indent="0">
              <a:buNone/>
            </a:pPr>
            <a:r>
              <a:rPr lang="en-GB" sz="2800" dirty="0"/>
              <a:t>In order to become more accurate in judging the standards of their own performance, students need extended opportunities for self-evaluation so that they can improve their judgment over time (Boud, Lawson, and Thompson 2013, 2015).</a:t>
            </a:r>
            <a:endParaRPr lang="en-US" sz="2800" dirty="0"/>
          </a:p>
        </p:txBody>
      </p:sp>
    </p:spTree>
    <p:extLst>
      <p:ext uri="{BB962C8B-B14F-4D97-AF65-F5344CB8AC3E}">
        <p14:creationId xmlns:p14="http://schemas.microsoft.com/office/powerpoint/2010/main" val="29848190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Why ‘feedback as telling’ is not enough</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dirty="0"/>
              <a:t>Approaches that emphasise feedback as telling are insufficient because students are often not equipped to decode or act on statements satisfactorily, so key messages remain invisible (Sadler 2010).</a:t>
            </a:r>
          </a:p>
          <a:p>
            <a:pPr marL="0" indent="0">
              <a:buNone/>
            </a:pPr>
            <a:r>
              <a:rPr lang="en-GB" dirty="0"/>
              <a:t>Feedback literacy demands that learners acquire the academic language necessary for understanding, interpreting and thinking with complex ideas (Sutton 2012).</a:t>
            </a:r>
            <a:endParaRPr lang="en-US" dirty="0"/>
          </a:p>
        </p:txBody>
      </p:sp>
    </p:spTree>
    <p:extLst>
      <p:ext uri="{BB962C8B-B14F-4D97-AF65-F5344CB8AC3E}">
        <p14:creationId xmlns:p14="http://schemas.microsoft.com/office/powerpoint/2010/main" val="2347734080"/>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3600" dirty="0">
                <a:solidFill>
                  <a:srgbClr val="0070C0"/>
                </a:solidFill>
              </a:rPr>
              <a:t>Engaging students in making judgements</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sz="2800" dirty="0"/>
              <a:t>Engaging students in improving their capacity to make sound judgments is challenging unless there are sustained opportunities for comparison with the views of others (Boud, Lawson, and Thompson 2013). </a:t>
            </a:r>
          </a:p>
          <a:p>
            <a:pPr marL="0" indent="0">
              <a:buNone/>
            </a:pPr>
            <a:r>
              <a:rPr lang="en-GB" sz="2800" dirty="0"/>
              <a:t>Peer feedback is a key means of encouraging students’ sharing of judgments. Making judgments involves the implicit or explicit application of criteria. </a:t>
            </a:r>
          </a:p>
          <a:p>
            <a:pPr marL="0" indent="0">
              <a:buNone/>
            </a:pPr>
            <a:r>
              <a:rPr lang="en-GB" sz="2800" dirty="0"/>
              <a:t>Students often find assessment criteria too dense and abstract to enable them to make judgments about quality, preferring instead exemplars which they perceive as more accessible illustrations of quality (Carless 2015).</a:t>
            </a:r>
            <a:endParaRPr lang="en-US" sz="2800" dirty="0"/>
          </a:p>
        </p:txBody>
      </p:sp>
    </p:spTree>
    <p:extLst>
      <p:ext uri="{BB962C8B-B14F-4D97-AF65-F5344CB8AC3E}">
        <p14:creationId xmlns:p14="http://schemas.microsoft.com/office/powerpoint/2010/main" val="1666458418"/>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3600" dirty="0">
                <a:solidFill>
                  <a:srgbClr val="0070C0"/>
                </a:solidFill>
              </a:rPr>
              <a:t>Motivating students to take action</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sz="2800" dirty="0"/>
              <a:t>Feedback literacy requires learners to act upon comments that they have received (Sutton 2012).</a:t>
            </a:r>
          </a:p>
          <a:p>
            <a:pPr marL="0" indent="0">
              <a:buNone/>
            </a:pPr>
            <a:r>
              <a:rPr lang="en-GB" sz="2800" dirty="0"/>
              <a:t>Students need to engage actively in making sense of information and use it to inform their later work, thereby closing a feedback loop (Boud and Molloy 2013). </a:t>
            </a:r>
          </a:p>
          <a:p>
            <a:pPr marL="0" indent="0">
              <a:buNone/>
            </a:pPr>
            <a:r>
              <a:rPr lang="en-GB" sz="2800" dirty="0"/>
              <a:t>This imperative for students to take action is a critical aspect of feedback processes which is sometimes underplayed. Students need motivation, opportunities and means to act on feedback (Shute 2008).</a:t>
            </a:r>
            <a:endParaRPr lang="en-US" sz="2800" dirty="0"/>
          </a:p>
        </p:txBody>
      </p:sp>
    </p:spTree>
    <p:extLst>
      <p:ext uri="{BB962C8B-B14F-4D97-AF65-F5344CB8AC3E}">
        <p14:creationId xmlns:p14="http://schemas.microsoft.com/office/powerpoint/2010/main" val="7337024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3600" dirty="0">
                <a:solidFill>
                  <a:srgbClr val="0070C0"/>
                </a:solidFill>
              </a:rPr>
              <a:t>Hattie and Timperley’s model of feedback</a:t>
            </a:r>
            <a:endParaRPr lang="en-US" sz="2400" dirty="0">
              <a:solidFill>
                <a:srgbClr val="00B050"/>
              </a:solidFill>
            </a:endParaRPr>
          </a:p>
        </p:txBody>
      </p:sp>
      <p:sp>
        <p:nvSpPr>
          <p:cNvPr id="5" name="Content Placeholder 4"/>
          <p:cNvSpPr>
            <a:spLocks noGrp="1"/>
          </p:cNvSpPr>
          <p:nvPr>
            <p:ph idx="1"/>
          </p:nvPr>
        </p:nvSpPr>
        <p:spPr>
          <a:xfrm>
            <a:off x="468313" y="1052736"/>
            <a:ext cx="8229600" cy="5149627"/>
          </a:xfrm>
        </p:spPr>
        <p:txBody>
          <a:bodyPr/>
          <a:lstStyle/>
          <a:p>
            <a:pPr marL="0" indent="0">
              <a:buNone/>
            </a:pPr>
            <a:r>
              <a:rPr lang="en-GB" sz="2800" dirty="0"/>
              <a:t>Hattie and Timperley’s (2007) model of feedback to enhance learning suggests that feedback operates at four levels. </a:t>
            </a:r>
          </a:p>
          <a:p>
            <a:pPr marL="0" indent="0">
              <a:buNone/>
            </a:pPr>
            <a:r>
              <a:rPr lang="en-GB" sz="2800" dirty="0"/>
              <a:t>Feedback at the self-regulation level and feedback at the process level are generally most likely to lead to learner uptake and improvement. </a:t>
            </a:r>
          </a:p>
          <a:p>
            <a:pPr marL="0" indent="0">
              <a:buNone/>
            </a:pPr>
            <a:r>
              <a:rPr lang="en-GB" sz="2800" dirty="0"/>
              <a:t>Feedback at the level of the self is least effective because it focuses on the person rather than improving learning. </a:t>
            </a:r>
          </a:p>
          <a:p>
            <a:pPr marL="0" indent="0">
              <a:buNone/>
            </a:pPr>
            <a:r>
              <a:rPr lang="en-GB" sz="2800" dirty="0"/>
              <a:t>The main limitation of feedback at the task level is the difficulty for students to generalise messages to other tasks and take subsequent action (Hattie and Timperley 2007).</a:t>
            </a:r>
            <a:endParaRPr lang="en-US" sz="2800" dirty="0"/>
          </a:p>
        </p:txBody>
      </p:sp>
    </p:spTree>
    <p:extLst>
      <p:ext uri="{BB962C8B-B14F-4D97-AF65-F5344CB8AC3E}">
        <p14:creationId xmlns:p14="http://schemas.microsoft.com/office/powerpoint/2010/main" val="1571791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endParaRPr lang="en-GB" sz="3200" dirty="0"/>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908720"/>
            <a:ext cx="8363271" cy="5293643"/>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AABAA-86A8-4640-834B-AD88D37C39BD}"/>
              </a:ext>
            </a:extLst>
          </p:cNvPr>
          <p:cNvSpPr>
            <a:spLocks noGrp="1"/>
          </p:cNvSpPr>
          <p:nvPr>
            <p:ph type="title"/>
          </p:nvPr>
        </p:nvSpPr>
        <p:spPr>
          <a:xfrm>
            <a:off x="250825" y="188925"/>
            <a:ext cx="8713788" cy="369333"/>
          </a:xfrm>
        </p:spPr>
        <p:txBody>
          <a:bodyPr/>
          <a:lstStyle/>
          <a:p>
            <a:r>
              <a:rPr lang="en-GB" sz="3600" dirty="0">
                <a:solidFill>
                  <a:srgbClr val="0070C0"/>
                </a:solidFill>
              </a:rPr>
              <a:t>Feedback literate students: (summary slide)</a:t>
            </a:r>
          </a:p>
        </p:txBody>
      </p:sp>
      <p:sp>
        <p:nvSpPr>
          <p:cNvPr id="4" name="TextBox 3">
            <a:extLst>
              <a:ext uri="{FF2B5EF4-FFF2-40B4-BE49-F238E27FC236}">
                <a16:creationId xmlns:a16="http://schemas.microsoft.com/office/drawing/2014/main" id="{0D74F4CB-2910-401C-8B0A-FD86EE4330E3}"/>
              </a:ext>
            </a:extLst>
          </p:cNvPr>
          <p:cNvSpPr txBox="1"/>
          <p:nvPr/>
        </p:nvSpPr>
        <p:spPr>
          <a:xfrm>
            <a:off x="577374" y="762000"/>
            <a:ext cx="4038600" cy="2585323"/>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Appreciating feedback</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understand and appreciate the role of feedback in improving work and the active learner role in these processes;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recognise that feedback information comes in different forms and from different sources;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use technology to access, store and revisit feedback.</a:t>
            </a:r>
          </a:p>
        </p:txBody>
      </p:sp>
      <p:sp>
        <p:nvSpPr>
          <p:cNvPr id="5" name="TextBox 4">
            <a:extLst>
              <a:ext uri="{FF2B5EF4-FFF2-40B4-BE49-F238E27FC236}">
                <a16:creationId xmlns:a16="http://schemas.microsoft.com/office/drawing/2014/main" id="{3CF42374-FC27-4FF7-897F-1864ECA87656}"/>
              </a:ext>
            </a:extLst>
          </p:cNvPr>
          <p:cNvSpPr txBox="1"/>
          <p:nvPr/>
        </p:nvSpPr>
        <p:spPr>
          <a:xfrm>
            <a:off x="4709160" y="1508760"/>
            <a:ext cx="40386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TextBox 5">
            <a:extLst>
              <a:ext uri="{FF2B5EF4-FFF2-40B4-BE49-F238E27FC236}">
                <a16:creationId xmlns:a16="http://schemas.microsoft.com/office/drawing/2014/main" id="{960BA9EC-387A-4601-8C78-1E0D32D4D502}"/>
              </a:ext>
            </a:extLst>
          </p:cNvPr>
          <p:cNvSpPr txBox="1"/>
          <p:nvPr/>
        </p:nvSpPr>
        <p:spPr>
          <a:xfrm>
            <a:off x="4895533" y="843677"/>
            <a:ext cx="4038600" cy="2585323"/>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Making judgements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capacities to make sound academic judgments about their own work and the work of others;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participate productively in peer feedback processes;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refine self-evaluative capacities over time in order to make more robust judgments.</a:t>
            </a:r>
          </a:p>
        </p:txBody>
      </p:sp>
      <p:sp>
        <p:nvSpPr>
          <p:cNvPr id="7" name="TextBox 6">
            <a:extLst>
              <a:ext uri="{FF2B5EF4-FFF2-40B4-BE49-F238E27FC236}">
                <a16:creationId xmlns:a16="http://schemas.microsoft.com/office/drawing/2014/main" id="{4B6B5770-5971-4C9D-A7DE-758598A81FFA}"/>
              </a:ext>
            </a:extLst>
          </p:cNvPr>
          <p:cNvSpPr txBox="1"/>
          <p:nvPr/>
        </p:nvSpPr>
        <p:spPr>
          <a:xfrm>
            <a:off x="577374" y="3510678"/>
            <a:ext cx="4038600" cy="3139321"/>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261938" marR="0" lvl="0" indent="-261938"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Managing affect</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maintain emotional equilibrium and avoid defensiveness when receiving critical feedback;</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are proactive in eliciting suggestions from peers or teachers and continuing dialogue with them as needed;</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habits of striving for continuous improvement on the basis of internal and external feedback.</a:t>
            </a:r>
          </a:p>
        </p:txBody>
      </p:sp>
      <p:sp>
        <p:nvSpPr>
          <p:cNvPr id="8" name="TextBox 7">
            <a:extLst>
              <a:ext uri="{FF2B5EF4-FFF2-40B4-BE49-F238E27FC236}">
                <a16:creationId xmlns:a16="http://schemas.microsoft.com/office/drawing/2014/main" id="{07786922-4E06-429F-8644-DC962EFEF6D1}"/>
              </a:ext>
            </a:extLst>
          </p:cNvPr>
          <p:cNvSpPr txBox="1"/>
          <p:nvPr/>
        </p:nvSpPr>
        <p:spPr>
          <a:xfrm>
            <a:off x="4895533" y="3656938"/>
            <a:ext cx="4038600" cy="2585323"/>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Taking action</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are aware of the imperative to take action in response to feedback information;</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draw inferences from a range of feedback experiences for the purpose of continuous improvement;</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a repertoire of strategies for acting on feedback.</a:t>
            </a:r>
          </a:p>
        </p:txBody>
      </p:sp>
      <p:sp>
        <p:nvSpPr>
          <p:cNvPr id="9" name="TextBox 8">
            <a:extLst>
              <a:ext uri="{FF2B5EF4-FFF2-40B4-BE49-F238E27FC236}">
                <a16:creationId xmlns:a16="http://schemas.microsoft.com/office/drawing/2014/main" id="{0CB0E3BE-8F58-4B0D-959E-E6805F8DF55F}"/>
              </a:ext>
            </a:extLst>
          </p:cNvPr>
          <p:cNvSpPr txBox="1"/>
          <p:nvPr/>
        </p:nvSpPr>
        <p:spPr>
          <a:xfrm>
            <a:off x="4895533" y="6324600"/>
            <a:ext cx="385222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Calibri"/>
                <a:ea typeface="+mn-ea"/>
                <a:cs typeface="+mn-cs"/>
              </a:rPr>
              <a:t>Carless and Boud: 2018</a:t>
            </a:r>
          </a:p>
        </p:txBody>
      </p:sp>
    </p:spTree>
    <p:extLst>
      <p:ext uri="{BB962C8B-B14F-4D97-AF65-F5344CB8AC3E}">
        <p14:creationId xmlns:p14="http://schemas.microsoft.com/office/powerpoint/2010/main" val="2888401331"/>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908720"/>
            <a:ext cx="8229600" cy="5293643"/>
          </a:xfrm>
        </p:spPr>
        <p:txBody>
          <a:bodyPr/>
          <a:lstStyle/>
          <a:p>
            <a:r>
              <a:rPr lang="en-GB" sz="2600" dirty="0"/>
              <a:t>Early-stage students are likely to need more reassurance in your briefings in which the tone of your language may be crucial;</a:t>
            </a:r>
          </a:p>
          <a:p>
            <a:r>
              <a:rPr lang="en-GB" sz="2600" dirty="0"/>
              <a:t>We should aim for as much transparency as possible: no student should be having to guess what you are looking for at any stage of their academic careers;</a:t>
            </a:r>
          </a:p>
          <a:p>
            <a:r>
              <a:rPr lang="en-GB" sz="2600" dirty="0"/>
              <a:t>Whenever we use what may be to them an unfamiliar format, briefings should be linked to trial-runs, risk-free rehearsals and Q&amp;A opportunities to clarify any areas of misconceptions; </a:t>
            </a:r>
          </a:p>
          <a:p>
            <a:r>
              <a:rPr lang="en-GB" sz="2600" dirty="0"/>
              <a:t>This is not ‘</a:t>
            </a:r>
            <a:r>
              <a:rPr lang="en-GB" sz="2600" dirty="0" err="1"/>
              <a:t>spoonfeeding</a:t>
            </a:r>
            <a:r>
              <a:rPr lang="en-GB" sz="2600"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Huge pressure on resources in higher education;</a:t>
            </a:r>
          </a:p>
          <a:p>
            <a:r>
              <a:rPr lang="en-GB" sz="2800" dirty="0"/>
              <a:t>Larger numbers of students in cohorts;</a:t>
            </a:r>
          </a:p>
          <a:p>
            <a:r>
              <a:rPr lang="en-GB" sz="2800" dirty="0"/>
              <a:t>Ever-increasing demands on staff time;</a:t>
            </a:r>
          </a:p>
          <a:p>
            <a:r>
              <a:rPr lang="en-GB" sz="2800" dirty="0"/>
              <a:t>Staff indicate they spend a disproportionate time on assessment drudgery;</a:t>
            </a:r>
          </a:p>
          <a:p>
            <a:r>
              <a:rPr lang="en-GB" sz="2800" dirty="0"/>
              <a:t>The means exist nowadays to undertake some aspects of assessment more effectively and efficiently.</a:t>
            </a:r>
          </a:p>
          <a:p>
            <a:endParaRPr lang="en-GB" sz="2800" dirty="0"/>
          </a:p>
        </p:txBody>
      </p:sp>
    </p:spTree>
    <p:extLst>
      <p:ext uri="{BB962C8B-B14F-4D97-AF65-F5344CB8AC3E}">
        <p14:creationId xmlns:p14="http://schemas.microsoft.com/office/powerpoint/2010/main" val="9950548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9695B5-7156-43E3-B351-F246EEEA2344}"/>
              </a:ext>
            </a:extLst>
          </p:cNvPr>
          <p:cNvSpPr>
            <a:spLocks noGrp="1"/>
          </p:cNvSpPr>
          <p:nvPr>
            <p:ph type="title"/>
          </p:nvPr>
        </p:nvSpPr>
        <p:spPr/>
        <p:txBody>
          <a:bodyPr/>
          <a:lstStyle/>
          <a:p>
            <a:r>
              <a:rPr lang="en-GB" dirty="0"/>
              <a:t>Assessing and giving feedback effectively and efficiently</a:t>
            </a:r>
          </a:p>
        </p:txBody>
      </p:sp>
      <p:sp>
        <p:nvSpPr>
          <p:cNvPr id="5" name="Text Placeholder 4">
            <a:extLst>
              <a:ext uri="{FF2B5EF4-FFF2-40B4-BE49-F238E27FC236}">
                <a16:creationId xmlns:a16="http://schemas.microsoft.com/office/drawing/2014/main" id="{34384B5B-FC6D-4635-A24F-A52016EAF534}"/>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41132720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a:t>Use </a:t>
            </a:r>
            <a:r>
              <a:rPr lang="en-GB" sz="2600" dirty="0"/>
              <a:t>technologies for delivering and managing assessment.</a:t>
            </a:r>
          </a:p>
          <a:p>
            <a:endParaRPr lang="en-GB" sz="2600" dirty="0"/>
          </a:p>
        </p:txBody>
      </p:sp>
    </p:spTree>
    <p:extLst>
      <p:ext uri="{BB962C8B-B14F-4D97-AF65-F5344CB8AC3E}">
        <p14:creationId xmlns:p14="http://schemas.microsoft.com/office/powerpoint/2010/main" val="179194940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extLst>
      <p:ext uri="{BB962C8B-B14F-4D97-AF65-F5344CB8AC3E}">
        <p14:creationId xmlns:p14="http://schemas.microsoft.com/office/powerpoint/2010/main" val="13761441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extLst>
      <p:ext uri="{BB962C8B-B14F-4D97-AF65-F5344CB8AC3E}">
        <p14:creationId xmlns:p14="http://schemas.microsoft.com/office/powerpoint/2010/main" val="207973888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extLst>
      <p:ext uri="{BB962C8B-B14F-4D97-AF65-F5344CB8AC3E}">
        <p14:creationId xmlns:p14="http://schemas.microsoft.com/office/powerpoint/2010/main" val="2631251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 for A4L</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extLst>
      <p:ext uri="{BB962C8B-B14F-4D97-AF65-F5344CB8AC3E}">
        <p14:creationId xmlns:p14="http://schemas.microsoft.com/office/powerpoint/2010/main" val="5683015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extLst>
      <p:ext uri="{BB962C8B-B14F-4D97-AF65-F5344CB8AC3E}">
        <p14:creationId xmlns:p14="http://schemas.microsoft.com/office/powerpoint/2010/main" val="7964376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extLst>
      <p:ext uri="{BB962C8B-B14F-4D97-AF65-F5344CB8AC3E}">
        <p14:creationId xmlns:p14="http://schemas.microsoft.com/office/powerpoint/2010/main" val="362820925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extLst>
      <p:ext uri="{BB962C8B-B14F-4D97-AF65-F5344CB8AC3E}">
        <p14:creationId xmlns:p14="http://schemas.microsoft.com/office/powerpoint/2010/main" val="253909361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extLst>
      <p:ext uri="{BB962C8B-B14F-4D97-AF65-F5344CB8AC3E}">
        <p14:creationId xmlns:p14="http://schemas.microsoft.com/office/powerpoint/2010/main" val="108564913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extLst>
      <p:ext uri="{BB962C8B-B14F-4D97-AF65-F5344CB8AC3E}">
        <p14:creationId xmlns:p14="http://schemas.microsoft.com/office/powerpoint/2010/main" val="60035171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extLst>
      <p:ext uri="{BB962C8B-B14F-4D97-AF65-F5344CB8AC3E}">
        <p14:creationId xmlns:p14="http://schemas.microsoft.com/office/powerpoint/2010/main" val="16097144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extLst>
      <p:ext uri="{BB962C8B-B14F-4D97-AF65-F5344CB8AC3E}">
        <p14:creationId xmlns:p14="http://schemas.microsoft.com/office/powerpoint/2010/main" val="118676808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extLst>
      <p:ext uri="{BB962C8B-B14F-4D97-AF65-F5344CB8AC3E}">
        <p14:creationId xmlns:p14="http://schemas.microsoft.com/office/powerpoint/2010/main" val="179865441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extLst>
      <p:ext uri="{BB962C8B-B14F-4D97-AF65-F5344CB8AC3E}">
        <p14:creationId xmlns:p14="http://schemas.microsoft.com/office/powerpoint/2010/main" val="449405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a:t>Use CAA </a:t>
            </a:r>
            <a:r>
              <a:rPr lang="en-GB" sz="3200" i="1" dirty="0"/>
              <a:t>for</a:t>
            </a:r>
            <a:r>
              <a:rPr lang="en-GB" sz="3200" dirty="0"/>
              <a:t> rather than </a:t>
            </a:r>
            <a:r>
              <a:rPr lang="en-GB" sz="3200" i="1" dirty="0"/>
              <a:t>of</a:t>
            </a:r>
            <a:r>
              <a:rPr lang="en-GB" sz="3200" dirty="0"/>
              <a:t> learning</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We can employ computer-assisted formative assessment with responses to student work automatically generated by email; </a:t>
            </a:r>
          </a:p>
          <a:p>
            <a:r>
              <a:rPr lang="en-GB" dirty="0"/>
              <a:t>Students seem to really like having the chance to find out how they are doing, and attempt tests several times in an environment where no one else is watching how they do; </a:t>
            </a:r>
          </a:p>
          <a:p>
            <a:r>
              <a:rPr lang="en-GB" dirty="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endParaRPr lang="en-GB" dirty="0"/>
          </a:p>
        </p:txBody>
      </p:sp>
    </p:spTree>
    <p:extLst>
      <p:ext uri="{BB962C8B-B14F-4D97-AF65-F5344CB8AC3E}">
        <p14:creationId xmlns:p14="http://schemas.microsoft.com/office/powerpoint/2010/main" val="212543527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0" indent="0">
              <a:buNone/>
            </a:pPr>
            <a:r>
              <a:rPr lang="en-GB" dirty="0"/>
              <a:t>Assessment Reform Group (1999) </a:t>
            </a:r>
            <a:r>
              <a:rPr lang="en-GB" i="1" dirty="0"/>
              <a:t>Assessment for Learning: Beyond the black box, </a:t>
            </a:r>
            <a:r>
              <a:rPr lang="en-GB" dirty="0"/>
              <a:t>Cambridge UK, University of Cambridge School of Education. </a:t>
            </a:r>
          </a:p>
          <a:p>
            <a:pPr marL="0" indent="0">
              <a:buNone/>
            </a:pPr>
            <a:r>
              <a:rPr lang="en-GB" dirty="0"/>
              <a:t>Bain, K. (2004) </a:t>
            </a:r>
            <a:r>
              <a:rPr lang="en-GB" i="1" dirty="0"/>
              <a:t>What the best College Teachers do</a:t>
            </a:r>
            <a:r>
              <a:rPr lang="en-GB" dirty="0"/>
              <a:t>, Cambridge: Harvard University Press.</a:t>
            </a:r>
          </a:p>
          <a:p>
            <a:pPr marL="0" indent="0">
              <a:buNone/>
            </a:pPr>
            <a:r>
              <a:rPr lang="en-GB" dirty="0"/>
              <a:t>Biggs, J. and Tang, C. (2011) </a:t>
            </a:r>
            <a:r>
              <a:rPr lang="en-GB" i="1" dirty="0"/>
              <a:t>Teaching for Quality Learning at University, </a:t>
            </a:r>
            <a:r>
              <a:rPr lang="en-GB" dirty="0"/>
              <a:t>Maidenhead: Open University Press.</a:t>
            </a:r>
          </a:p>
          <a:p>
            <a:pPr marL="0" indent="0">
              <a:buNone/>
            </a:pPr>
            <a:r>
              <a:rPr lang="en-GB" dirty="0" err="1"/>
              <a:t>Bloxham</a:t>
            </a:r>
            <a:r>
              <a:rPr lang="en-GB" dirty="0"/>
              <a:t>, S. and Boyd, P. (2007) </a:t>
            </a:r>
            <a:r>
              <a:rPr lang="en-GB" i="1" dirty="0"/>
              <a:t>Developing effective assessment in higher education: a practical guide</a:t>
            </a:r>
            <a:r>
              <a:rPr lang="en-GB" dirty="0"/>
              <a:t>, Maidenhead, Open University Press.</a:t>
            </a:r>
          </a:p>
          <a:p>
            <a:pPr marL="0" indent="0">
              <a:buNone/>
            </a:pPr>
            <a:r>
              <a:rPr lang="en-GB" dirty="0" err="1"/>
              <a:t>Boud</a:t>
            </a:r>
            <a:r>
              <a:rPr lang="en-GB" dirty="0"/>
              <a:t>, D. (1995) </a:t>
            </a:r>
            <a:r>
              <a:rPr lang="en-GB" i="1" dirty="0"/>
              <a:t>Enhancing learning through self-assessment,</a:t>
            </a:r>
            <a:r>
              <a:rPr lang="en-GB" dirty="0"/>
              <a:t> London: Routledge.</a:t>
            </a:r>
          </a:p>
          <a:p>
            <a:pPr marL="0" indent="0">
              <a:buNone/>
            </a:pPr>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pPr marL="0" indent="0">
              <a:buNone/>
            </a:pPr>
            <a:r>
              <a:rPr lang="en-GB" dirty="0"/>
              <a:t>Brown, S. (2012) Assimilate compendium, Leeds, Leeds Met Press</a:t>
            </a:r>
          </a:p>
          <a:p>
            <a:pPr marL="0" indent="0">
              <a:buNone/>
            </a:pPr>
            <a:r>
              <a:rPr lang="en-GB" dirty="0"/>
              <a:t>Brown, S. (2012) ‘What are the perceived differences between assessing at Masters level and undergraduate level assessment? Some findings from an NTFS–funded project’ Innovations in Education and Teaching International, forthcoming</a:t>
            </a:r>
          </a:p>
          <a:p>
            <a:pPr marL="0" indent="0">
              <a:buNone/>
            </a:pPr>
            <a:r>
              <a:rPr lang="en-GB" dirty="0"/>
              <a:t>Brown, S., </a:t>
            </a:r>
            <a:r>
              <a:rPr lang="en-GB" dirty="0" err="1"/>
              <a:t>Deignan</a:t>
            </a:r>
            <a:r>
              <a:rPr lang="en-GB" dirty="0"/>
              <a:t>, T. Race, P. and Priestley, J. (2012) ‘Assessing students at Masters Level: learning points for Educational Developers’ Educational Developments, SEDA, Birmingham.</a:t>
            </a:r>
          </a:p>
          <a:p>
            <a:pPr marL="0" indent="0">
              <a:buNone/>
            </a:pPr>
            <a:r>
              <a:rPr lang="en-GB" dirty="0"/>
              <a:t>Brown, S (2012) ‘Diverse and innovative assessment at Masters Level: alternatives to conventional written assignments’ in AISHE-J: The All Ireland Journal of Teaching and Learning in Higher Education Vol 4, No 2.</a:t>
            </a:r>
          </a:p>
        </p:txBody>
      </p:sp>
    </p:spTree>
    <p:extLst>
      <p:ext uri="{BB962C8B-B14F-4D97-AF65-F5344CB8AC3E}">
        <p14:creationId xmlns:p14="http://schemas.microsoft.com/office/powerpoint/2010/main" val="306665714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D61ED-631B-4981-8749-8CAFC7E3DDD6}"/>
              </a:ext>
            </a:extLst>
          </p:cNvPr>
          <p:cNvSpPr>
            <a:spLocks noGrp="1"/>
          </p:cNvSpPr>
          <p:nvPr>
            <p:ph type="title"/>
          </p:nvPr>
        </p:nvSpPr>
        <p:spPr/>
        <p:txBody>
          <a:bodyPr/>
          <a:lstStyle/>
          <a:p>
            <a:r>
              <a:rPr lang="en-GB" dirty="0"/>
              <a:t>Useful references: 3</a:t>
            </a:r>
          </a:p>
        </p:txBody>
      </p:sp>
      <p:sp>
        <p:nvSpPr>
          <p:cNvPr id="3" name="Content Placeholder 2">
            <a:extLst>
              <a:ext uri="{FF2B5EF4-FFF2-40B4-BE49-F238E27FC236}">
                <a16:creationId xmlns:a16="http://schemas.microsoft.com/office/drawing/2014/main" id="{15FC9623-4C92-490D-B480-13B39A714612}"/>
              </a:ext>
            </a:extLst>
          </p:cNvPr>
          <p:cNvSpPr>
            <a:spLocks noGrp="1"/>
          </p:cNvSpPr>
          <p:nvPr>
            <p:ph idx="1"/>
          </p:nvPr>
        </p:nvSpPr>
        <p:spPr/>
        <p:txBody>
          <a:bodyPr/>
          <a:lstStyle/>
          <a:p>
            <a:pPr marL="0" indent="0">
              <a:buNone/>
            </a:pPr>
            <a:r>
              <a:rPr lang="en-GB" dirty="0"/>
              <a:t>Brown, S. (2014) </a:t>
            </a:r>
            <a:r>
              <a:rPr lang="en-GB" i="1" dirty="0"/>
              <a:t>Learning, teaching and assessment in higher education: global perspectives</a:t>
            </a:r>
            <a:r>
              <a:rPr lang="en-GB" dirty="0"/>
              <a:t>. London: Palgrave Macmillan.</a:t>
            </a:r>
          </a:p>
          <a:p>
            <a:pPr marL="0" indent="0">
              <a:buNone/>
            </a:pPr>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pPr marL="0" indent="0">
              <a:buNone/>
            </a:pPr>
            <a:r>
              <a:rPr lang="en-GB" dirty="0"/>
              <a:t>Brown, S. and Knight, P. (1994) </a:t>
            </a:r>
            <a:r>
              <a:rPr lang="en-GB" i="1" dirty="0"/>
              <a:t>Assessing Learners in Higher Education</a:t>
            </a:r>
            <a:r>
              <a:rPr lang="en-GB" dirty="0"/>
              <a:t>, London: Kogan Page.</a:t>
            </a:r>
          </a:p>
          <a:p>
            <a:pPr marL="0" indent="0">
              <a:buNone/>
            </a:pPr>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pPr marL="0" indent="0">
              <a:buNone/>
            </a:pPr>
            <a:r>
              <a:rPr lang="en-GB" dirty="0"/>
              <a:t>Brown, S. Rust, C. &amp; Gibbs, G. (1994) </a:t>
            </a:r>
            <a:r>
              <a:rPr lang="en-GB" i="1" dirty="0"/>
              <a:t>Strategies for Diversifying Assessment,</a:t>
            </a:r>
            <a:r>
              <a:rPr lang="en-GB" dirty="0"/>
              <a:t> Oxford: Oxford Centre for Staff Development. </a:t>
            </a:r>
          </a:p>
          <a:p>
            <a:pPr marL="0" indent="0">
              <a:buNone/>
            </a:pPr>
            <a:endParaRPr lang="en-GB" dirty="0"/>
          </a:p>
        </p:txBody>
      </p:sp>
    </p:spTree>
    <p:extLst>
      <p:ext uri="{BB962C8B-B14F-4D97-AF65-F5344CB8AC3E}">
        <p14:creationId xmlns:p14="http://schemas.microsoft.com/office/powerpoint/2010/main" val="289434982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4</a:t>
            </a:r>
          </a:p>
        </p:txBody>
      </p:sp>
      <p:sp>
        <p:nvSpPr>
          <p:cNvPr id="3" name="Content Placeholder 2"/>
          <p:cNvSpPr>
            <a:spLocks noGrp="1"/>
          </p:cNvSpPr>
          <p:nvPr>
            <p:ph idx="1"/>
          </p:nvPr>
        </p:nvSpPr>
        <p:spPr>
          <a:xfrm>
            <a:off x="468313" y="930729"/>
            <a:ext cx="8229600" cy="5271634"/>
          </a:xfrm>
        </p:spPr>
        <p:txBody>
          <a:bodyPr/>
          <a:lstStyle/>
          <a:p>
            <a:pPr marL="0" indent="0">
              <a:buNone/>
            </a:pPr>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pPr marL="0" indent="0">
              <a:buNone/>
            </a:pPr>
            <a:r>
              <a:rPr lang="en-GB" dirty="0"/>
              <a:t>Carroll, J. and Ryan, J. (2005) </a:t>
            </a:r>
            <a:r>
              <a:rPr lang="en-GB" i="1" dirty="0"/>
              <a:t>Teaching International students: improving learning for all. </a:t>
            </a:r>
            <a:r>
              <a:rPr lang="en-GB" dirty="0"/>
              <a:t>London: Routledge SEDA series.</a:t>
            </a:r>
          </a:p>
          <a:p>
            <a:pPr marL="0" indent="0">
              <a:buNone/>
            </a:pPr>
            <a:r>
              <a:rPr lang="en-GB" dirty="0"/>
              <a:t>Crooks, T. (1988) </a:t>
            </a:r>
            <a:r>
              <a:rPr lang="en-GB" i="1" dirty="0"/>
              <a:t>Assessing student performance, </a:t>
            </a:r>
            <a:r>
              <a:rPr lang="en-GB" dirty="0"/>
              <a:t>HERDSA Green Guide No 8 HERDSA (reprinted 1994).</a:t>
            </a:r>
          </a:p>
          <a:p>
            <a:pPr marL="0" indent="0">
              <a:buNone/>
            </a:pPr>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pPr marL="0" indent="0">
              <a:buNone/>
            </a:pPr>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pPr marL="0" indent="0">
              <a:buNone/>
            </a:pPr>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pPr marL="0" indent="0">
              <a:buNone/>
            </a:pPr>
            <a:r>
              <a:rPr lang="en-GB" dirty="0"/>
              <a:t>Higher Education Academy (2012) </a:t>
            </a:r>
            <a:r>
              <a:rPr lang="en-GB" i="1" dirty="0"/>
              <a:t>A marked improvement; transforming assessment in higher education</a:t>
            </a:r>
            <a:r>
              <a:rPr lang="en-GB" dirty="0"/>
              <a:t>, York: HEA.</a:t>
            </a:r>
          </a:p>
          <a:p>
            <a:pPr marL="0" indent="0">
              <a:buNone/>
            </a:pPr>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pPr marL="0" indent="0">
              <a:buNone/>
            </a:pPr>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993" y="0"/>
            <a:ext cx="7543800" cy="1074737"/>
          </a:xfrm>
        </p:spPr>
        <p:txBody>
          <a:bodyPr/>
          <a:lstStyle/>
          <a:p>
            <a:r>
              <a:rPr lang="en-GB" dirty="0"/>
              <a:t>Useful references: 6</a:t>
            </a:r>
          </a:p>
        </p:txBody>
      </p:sp>
      <p:sp>
        <p:nvSpPr>
          <p:cNvPr id="3" name="Content Placeholder 2"/>
          <p:cNvSpPr>
            <a:spLocks noGrp="1"/>
          </p:cNvSpPr>
          <p:nvPr>
            <p:ph idx="1"/>
          </p:nvPr>
        </p:nvSpPr>
        <p:spPr/>
        <p:txBody>
          <a:bodyPr/>
          <a:lstStyle/>
          <a:p>
            <a:pPr marL="0" indent="0">
              <a:buNone/>
            </a:pPr>
            <a:r>
              <a:rPr lang="en-GB" dirty="0"/>
              <a:t>McDowell, L. and Brown, S. (1998) </a:t>
            </a:r>
            <a:r>
              <a:rPr lang="en-GB" i="1" dirty="0"/>
              <a:t>Assessing students: cheating and plagiarism</a:t>
            </a:r>
            <a:r>
              <a:rPr lang="en-GB" dirty="0"/>
              <a:t>, Newcastle: Red Guide 10/11 University of Northumbria.</a:t>
            </a:r>
          </a:p>
          <a:p>
            <a:pPr marL="0" indent="0">
              <a:buNone/>
            </a:pPr>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pPr marL="0" indent="0">
              <a:buNone/>
            </a:pPr>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pPr marL="0" indent="0">
              <a:buNone/>
            </a:pPr>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pPr marL="0" indent="0">
              <a:buNone/>
            </a:pPr>
            <a:r>
              <a:rPr lang="en-GB" dirty="0"/>
              <a:t>Newstead, S. E., Franklyn-Stokes, A., &amp; Armstead, P. (1996) Individual differences in student cheating, </a:t>
            </a:r>
            <a:r>
              <a:rPr lang="en-GB" i="1" dirty="0"/>
              <a:t>Journal of Educational Psychology</a:t>
            </a:r>
            <a:r>
              <a:rPr lang="en-GB" dirty="0"/>
              <a:t>, 88(2), 229-241</a:t>
            </a:r>
          </a:p>
          <a:p>
            <a:pPr marL="0" indent="0">
              <a:buNone/>
            </a:pPr>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pPr marL="0" indent="0">
              <a:buNone/>
            </a:pPr>
            <a:r>
              <a:rPr lang="en-GB" dirty="0"/>
              <a:t>PASS project Bradford </a:t>
            </a:r>
            <a:r>
              <a:rPr lang="en-GB" u="sng" dirty="0">
                <a:hlinkClick r:id="rId2"/>
              </a:rPr>
              <a:t>http://www.pass.brad.ac.uk/</a:t>
            </a:r>
            <a:r>
              <a:rPr lang="en-GB" dirty="0"/>
              <a:t> Accessed November 2013.</a:t>
            </a:r>
          </a:p>
          <a:p>
            <a:pPr marL="0" indent="0">
              <a:buNone/>
            </a:pPr>
            <a:r>
              <a:rPr lang="en-GB" dirty="0" err="1"/>
              <a:t>Peelo</a:t>
            </a:r>
            <a:r>
              <a:rPr lang="en-GB" dirty="0"/>
              <a:t>, M. T., &amp; Wareham, T. (Eds.). (2002). </a:t>
            </a:r>
            <a:r>
              <a:rPr lang="en-GB" i="1" dirty="0"/>
              <a:t>Failing students in higher education</a:t>
            </a:r>
            <a:r>
              <a:rPr lang="en-GB" dirty="0"/>
              <a:t>. Society for Research into Higher Education. </a:t>
            </a:r>
          </a:p>
          <a:p>
            <a:pPr marL="0" indent="0">
              <a:buNone/>
            </a:pPr>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pPr marL="0" indent="0">
              <a:buNone/>
            </a:pPr>
            <a:r>
              <a:rPr lang="en-GB" dirty="0"/>
              <a:t>Race P. (2015) </a:t>
            </a:r>
            <a:r>
              <a:rPr lang="en-GB" i="1" dirty="0"/>
              <a:t>The lecturer’s toolkit (4</a:t>
            </a:r>
            <a:r>
              <a:rPr lang="en-GB" i="1" baseline="30000" dirty="0"/>
              <a:t>th</a:t>
            </a:r>
            <a:r>
              <a:rPr lang="en-GB" i="1" dirty="0"/>
              <a:t> edition),</a:t>
            </a:r>
            <a:r>
              <a:rPr lang="en-GB" dirty="0"/>
              <a:t> London: Routledge.</a:t>
            </a:r>
          </a:p>
          <a:p>
            <a:pPr marL="0" indent="0">
              <a:buNone/>
            </a:pPr>
            <a:r>
              <a:rPr lang="en-GB" dirty="0"/>
              <a:t>Race, P. (2001) </a:t>
            </a:r>
            <a:r>
              <a:rPr lang="en-GB" i="1" dirty="0"/>
              <a:t>A Briefing on Self, Peer &amp; Group Assessment,</a:t>
            </a:r>
            <a:r>
              <a:rPr lang="en-GB" dirty="0"/>
              <a:t> in LTSN Generic Centre Assessment Series No 9, LTSN York.</a:t>
            </a:r>
          </a:p>
          <a:p>
            <a:pPr marL="0" indent="0">
              <a:buNone/>
            </a:pPr>
            <a:r>
              <a:rPr lang="en-GB" dirty="0"/>
              <a:t>Race, P. (2014) </a:t>
            </a:r>
            <a:r>
              <a:rPr lang="en-GB" i="1" dirty="0"/>
              <a:t>Making learning happen: 3</a:t>
            </a:r>
            <a:r>
              <a:rPr lang="en-GB" i="1" baseline="30000" dirty="0"/>
              <a:t>rd</a:t>
            </a:r>
            <a:r>
              <a:rPr lang="en-GB" i="1" dirty="0"/>
              <a:t> edition, </a:t>
            </a:r>
            <a:r>
              <a:rPr lang="en-GB" dirty="0"/>
              <a:t>London: Sage. </a:t>
            </a:r>
          </a:p>
          <a:p>
            <a:pPr marL="0" indent="0">
              <a:buNone/>
            </a:pPr>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pPr marL="0" indent="0">
              <a:buNone/>
            </a:pPr>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9</a:t>
            </a:r>
          </a:p>
        </p:txBody>
      </p:sp>
      <p:sp>
        <p:nvSpPr>
          <p:cNvPr id="3" name="Content Placeholder 2"/>
          <p:cNvSpPr>
            <a:spLocks noGrp="1"/>
          </p:cNvSpPr>
          <p:nvPr>
            <p:ph idx="1"/>
          </p:nvPr>
        </p:nvSpPr>
        <p:spPr/>
        <p:txBody>
          <a:bodyPr/>
          <a:lstStyle/>
          <a:p>
            <a:pPr marL="0" lvl="0" indent="0" eaLnBrk="1" hangingPunct="1">
              <a:buClr>
                <a:srgbClr val="330066"/>
              </a:buClr>
              <a:buNone/>
            </a:pPr>
            <a:r>
              <a:rPr lang="en-GB" dirty="0">
                <a:solidFill>
                  <a:srgbClr val="000000"/>
                </a:solidFill>
              </a:rPr>
              <a:t>Quality Assurance Agency (QAA), 2010. Master's degree characteristics. Gloucester: The Quality Assurance Agency for Higher Education.</a:t>
            </a:r>
          </a:p>
          <a:p>
            <a:pPr marL="0" indent="0">
              <a:buNone/>
            </a:pPr>
            <a:r>
              <a:rPr lang="en-GB" dirty="0"/>
              <a:t>Ryan, J. (2000) </a:t>
            </a:r>
            <a:r>
              <a:rPr lang="en-GB" i="1" dirty="0"/>
              <a:t>A Guide to Teaching International Students,</a:t>
            </a:r>
            <a:r>
              <a:rPr lang="en-GB" dirty="0"/>
              <a:t> Oxford Centre for Staff and Learning Development.</a:t>
            </a:r>
          </a:p>
          <a:p>
            <a:pPr marL="0" indent="0">
              <a:buNone/>
            </a:pPr>
            <a:r>
              <a:rPr lang="en-GB" dirty="0"/>
              <a:t>Sadler, D. R. (2010) Beyond feedback: Developing student capability in complex appraisal. </a:t>
            </a:r>
            <a:r>
              <a:rPr lang="en-GB" i="1" dirty="0"/>
              <a:t>Assessment &amp; Evaluation in Higher Education, 35</a:t>
            </a:r>
            <a:r>
              <a:rPr lang="en-GB" dirty="0"/>
              <a:t>(5), 535-550.</a:t>
            </a:r>
          </a:p>
          <a:p>
            <a:pPr marL="0" indent="0">
              <a:buNone/>
            </a:pPr>
            <a:r>
              <a:rPr lang="en-GB" dirty="0"/>
              <a:t>Seymour, D. (2005) Learning Outcomes and Assessment: developing assessment criteria for Masters-level dissertations. </a:t>
            </a:r>
            <a:r>
              <a:rPr lang="en-GB" i="1" dirty="0"/>
              <a:t>Brookes </a:t>
            </a:r>
            <a:r>
              <a:rPr lang="en-GB" i="1" dirty="0" err="1"/>
              <a:t>eJournal</a:t>
            </a:r>
            <a:r>
              <a:rPr lang="en-GB" i="1" dirty="0"/>
              <a:t> of Learning and Teaching</a:t>
            </a:r>
            <a:r>
              <a:rPr lang="en-GB" dirty="0"/>
              <a:t> 1(2).</a:t>
            </a:r>
          </a:p>
          <a:p>
            <a:pPr marL="0" indent="0">
              <a:buNone/>
            </a:pPr>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6635</Words>
  <Application>Microsoft Office PowerPoint</Application>
  <PresentationFormat>On-screen Show (4:3)</PresentationFormat>
  <Paragraphs>469</Paragraphs>
  <Slides>80</Slides>
  <Notes>28</Notes>
  <HiddenSlides>0</HiddenSlides>
  <MMClips>0</MMClips>
  <ScaleCrop>false</ScaleCrop>
  <HeadingPairs>
    <vt:vector size="6" baseType="variant">
      <vt:variant>
        <vt:lpstr>Fonts Used</vt:lpstr>
      </vt:variant>
      <vt:variant>
        <vt:i4>8</vt:i4>
      </vt:variant>
      <vt:variant>
        <vt:lpstr>Theme</vt:lpstr>
      </vt:variant>
      <vt:variant>
        <vt:i4>13</vt:i4>
      </vt:variant>
      <vt:variant>
        <vt:lpstr>Slide Titles</vt:lpstr>
      </vt:variant>
      <vt:variant>
        <vt:i4>80</vt:i4>
      </vt:variant>
    </vt:vector>
  </HeadingPairs>
  <TitlesOfParts>
    <vt:vector size="101" baseType="lpstr">
      <vt:lpstr>Arial</vt:lpstr>
      <vt:lpstr>Arial Rounded MT Bold</vt:lpstr>
      <vt:lpstr>Blackadder ITC</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83_Custom Design</vt:lpstr>
      <vt:lpstr>Enhancing assessment and feedback to improve achievement, retention and student satisfaction </vt:lpstr>
      <vt:lpstr>In this participative workshop, participants will have opportunities to:</vt:lpstr>
      <vt:lpstr>The purpose of the sessions today on assessment and feedback</vt:lpstr>
      <vt:lpstr>So to help us focus on assessment criteria and developing students’ assessment literacy, a game!</vt:lpstr>
      <vt:lpstr>Thinking through the issues raised in the biscuit game</vt:lpstr>
      <vt:lpstr>Underpinning premises for A4L</vt:lpstr>
      <vt:lpstr>Formative and summative assessment</vt:lpstr>
      <vt:lpstr>PowerPoint Presentation</vt:lpstr>
      <vt:lpstr>Using assessment for learning  (Sambell et al, 2012)</vt:lpstr>
      <vt:lpstr>My fit-for-purpose model of assessment: the key questions</vt:lpstr>
      <vt:lpstr>For any assessment activity, we need to be clear about:</vt:lpstr>
      <vt:lpstr>The importance of dialogic feedback (Sadler)</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Do your international students understand UK assessment approaches?</vt:lpstr>
      <vt:lpstr>What do we mean by ‘traditional assessment formats”? </vt:lpstr>
      <vt:lpstr>Authentic assessment: what are the principal benefits for stakeholders?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Questions employers might ask at interview that might help us frame some of our assignments</vt:lpstr>
      <vt:lpstr>Assessment must engage students in active tasks, e.g.:</vt:lpstr>
      <vt:lpstr>The importance of Feedback for student achievement and engagement</vt:lpstr>
      <vt:lpstr>Fostering student engagement with feedback</vt:lpstr>
      <vt:lpstr>What is feedback? Slides based on Carless and Boud 2018</vt:lpstr>
      <vt:lpstr>What is feedback literacy? Slides based on Carless and Boud 2018</vt:lpstr>
      <vt:lpstr>Making judgements Slides based on Carless and Boud 2018</vt:lpstr>
      <vt:lpstr>Why ‘feedback as telling’ is not enough Slides based on Carless and Boud 2018</vt:lpstr>
      <vt:lpstr>Engaging students in making judgements Slides based on Carless and Boud 2018</vt:lpstr>
      <vt:lpstr>Motivating students to take action Slides based on Carless and Boud 2018</vt:lpstr>
      <vt:lpstr>Hattie and Timperley’s model of feedback</vt:lpstr>
      <vt:lpstr>Encouraging better use of feedback  </vt:lpstr>
      <vt:lpstr>Feedback literate students: (summary slide)</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Encouraging students to recognise and use the feedback we provide for them</vt:lpstr>
      <vt:lpstr>To better engage learners through feedback and assessment we can:</vt:lpstr>
      <vt:lpstr>Making assessment work well</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vt:lpstr>
      <vt:lpstr>Are your students aware of all the processes and procedures we use to ensure fair assessment? </vt:lpstr>
      <vt:lpstr>Streamlining assessment: why would we wish to do it?</vt:lpstr>
      <vt:lpstr>Assessing and giving feedback effectively and efficiently</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Planning to implement enhancements in  assessment &amp; feedback in your module/programme</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lpstr>Useful references: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2018-12-17T18:16:03Z</dcterms:modified>
</cp:coreProperties>
</file>