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Lst>
  <p:notesMasterIdLst>
    <p:notesMasterId r:id="rId78"/>
  </p:notesMasterIdLst>
  <p:handoutMasterIdLst>
    <p:handoutMasterId r:id="rId79"/>
  </p:handoutMasterIdLst>
  <p:sldIdLst>
    <p:sldId id="420" r:id="rId13"/>
    <p:sldId id="811" r:id="rId14"/>
    <p:sldId id="806" r:id="rId15"/>
    <p:sldId id="669" r:id="rId16"/>
    <p:sldId id="359" r:id="rId17"/>
    <p:sldId id="417" r:id="rId18"/>
    <p:sldId id="407" r:id="rId19"/>
    <p:sldId id="409" r:id="rId20"/>
    <p:sldId id="414" r:id="rId21"/>
    <p:sldId id="382" r:id="rId22"/>
    <p:sldId id="385" r:id="rId23"/>
    <p:sldId id="805" r:id="rId24"/>
    <p:sldId id="656" r:id="rId25"/>
    <p:sldId id="727" r:id="rId26"/>
    <p:sldId id="662" r:id="rId27"/>
    <p:sldId id="748" r:id="rId28"/>
    <p:sldId id="733" r:id="rId29"/>
    <p:sldId id="670" r:id="rId30"/>
    <p:sldId id="671" r:id="rId31"/>
    <p:sldId id="705" r:id="rId32"/>
    <p:sldId id="684" r:id="rId33"/>
    <p:sldId id="626" r:id="rId34"/>
    <p:sldId id="710" r:id="rId35"/>
    <p:sldId id="693" r:id="rId36"/>
    <p:sldId id="672" r:id="rId37"/>
    <p:sldId id="664" r:id="rId38"/>
    <p:sldId id="665" r:id="rId39"/>
    <p:sldId id="549" r:id="rId40"/>
    <p:sldId id="814" r:id="rId41"/>
    <p:sldId id="815" r:id="rId42"/>
    <p:sldId id="817" r:id="rId43"/>
    <p:sldId id="818" r:id="rId44"/>
    <p:sldId id="674" r:id="rId45"/>
    <p:sldId id="816" r:id="rId46"/>
    <p:sldId id="819" r:id="rId47"/>
    <p:sldId id="709" r:id="rId48"/>
    <p:sldId id="688" r:id="rId49"/>
    <p:sldId id="680" r:id="rId50"/>
    <p:sldId id="681" r:id="rId51"/>
    <p:sldId id="682" r:id="rId52"/>
    <p:sldId id="683" r:id="rId53"/>
    <p:sldId id="756" r:id="rId54"/>
    <p:sldId id="757" r:id="rId55"/>
    <p:sldId id="686" r:id="rId56"/>
    <p:sldId id="685" r:id="rId57"/>
    <p:sldId id="689" r:id="rId58"/>
    <p:sldId id="690" r:id="rId59"/>
    <p:sldId id="635" r:id="rId60"/>
    <p:sldId id="676" r:id="rId61"/>
    <p:sldId id="673" r:id="rId62"/>
    <p:sldId id="675" r:id="rId63"/>
    <p:sldId id="666" r:id="rId64"/>
    <p:sldId id="667" r:id="rId65"/>
    <p:sldId id="668" r:id="rId66"/>
    <p:sldId id="714" r:id="rId67"/>
    <p:sldId id="796" r:id="rId68"/>
    <p:sldId id="797" r:id="rId69"/>
    <p:sldId id="798" r:id="rId70"/>
    <p:sldId id="820" r:id="rId71"/>
    <p:sldId id="799" r:id="rId72"/>
    <p:sldId id="800" r:id="rId73"/>
    <p:sldId id="801" r:id="rId74"/>
    <p:sldId id="802" r:id="rId75"/>
    <p:sldId id="803" r:id="rId76"/>
    <p:sldId id="804" r:id="rId77"/>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47" autoAdjust="0"/>
    <p:restoredTop sz="94333" autoAdjust="0"/>
  </p:normalViewPr>
  <p:slideViewPr>
    <p:cSldViewPr>
      <p:cViewPr>
        <p:scale>
          <a:sx n="70" d="100"/>
          <a:sy n="70" d="100"/>
        </p:scale>
        <p:origin x="1116" y="4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40" d="100"/>
        <a:sy n="140" d="100"/>
      </p:scale>
      <p:origin x="0" y="-28134"/>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slide" Target="slides/slide51.xml"/><Relationship Id="rId68" Type="http://schemas.openxmlformats.org/officeDocument/2006/relationships/slide" Target="slides/slide56.xml"/><Relationship Id="rId76" Type="http://schemas.openxmlformats.org/officeDocument/2006/relationships/slide" Target="slides/slide64.xml"/><Relationship Id="rId84" Type="http://schemas.openxmlformats.org/officeDocument/2006/relationships/tableStyles" Target="tableStyles.xml"/><Relationship Id="rId7" Type="http://schemas.openxmlformats.org/officeDocument/2006/relationships/slideMaster" Target="slideMasters/slideMaster7.xml"/><Relationship Id="rId71" Type="http://schemas.openxmlformats.org/officeDocument/2006/relationships/slide" Target="slides/slide59.xml"/><Relationship Id="rId2" Type="http://schemas.openxmlformats.org/officeDocument/2006/relationships/slideMaster" Target="slideMasters/slideMaster2.xml"/><Relationship Id="rId16" Type="http://schemas.openxmlformats.org/officeDocument/2006/relationships/slide" Target="slides/slide4.xml"/><Relationship Id="rId29" Type="http://schemas.openxmlformats.org/officeDocument/2006/relationships/slide" Target="slides/slide17.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slide" Target="slides/slide54.xml"/><Relationship Id="rId74" Type="http://schemas.openxmlformats.org/officeDocument/2006/relationships/slide" Target="slides/slide62.xml"/><Relationship Id="rId79" Type="http://schemas.openxmlformats.org/officeDocument/2006/relationships/handoutMaster" Target="handoutMasters/handoutMaster1.xml"/><Relationship Id="rId5" Type="http://schemas.openxmlformats.org/officeDocument/2006/relationships/slideMaster" Target="slideMasters/slideMaster5.xml"/><Relationship Id="rId61" Type="http://schemas.openxmlformats.org/officeDocument/2006/relationships/slide" Target="slides/slide49.xml"/><Relationship Id="rId82"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slide" Target="slides/slide48.xml"/><Relationship Id="rId65" Type="http://schemas.openxmlformats.org/officeDocument/2006/relationships/slide" Target="slides/slide53.xml"/><Relationship Id="rId73" Type="http://schemas.openxmlformats.org/officeDocument/2006/relationships/slide" Target="slides/slide61.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slide" Target="slides/slide52.xml"/><Relationship Id="rId69" Type="http://schemas.openxmlformats.org/officeDocument/2006/relationships/slide" Target="slides/slide57.xml"/><Relationship Id="rId77" Type="http://schemas.openxmlformats.org/officeDocument/2006/relationships/slide" Target="slides/slide65.xml"/><Relationship Id="rId8" Type="http://schemas.openxmlformats.org/officeDocument/2006/relationships/slideMaster" Target="slideMasters/slideMaster8.xml"/><Relationship Id="rId51" Type="http://schemas.openxmlformats.org/officeDocument/2006/relationships/slide" Target="slides/slide39.xml"/><Relationship Id="rId72" Type="http://schemas.openxmlformats.org/officeDocument/2006/relationships/slide" Target="slides/slide60.xml"/><Relationship Id="rId80" Type="http://schemas.openxmlformats.org/officeDocument/2006/relationships/commentAuthors" Target="commentAuthor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 Id="rId67" Type="http://schemas.openxmlformats.org/officeDocument/2006/relationships/slide" Target="slides/slide55.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slide" Target="slides/slide50.xml"/><Relationship Id="rId70" Type="http://schemas.openxmlformats.org/officeDocument/2006/relationships/slide" Target="slides/slide58.xml"/><Relationship Id="rId75" Type="http://schemas.openxmlformats.org/officeDocument/2006/relationships/slide" Target="slides/slide63.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15</a:t>
            </a:fld>
            <a:endParaRPr lang="en-GB" dirty="0"/>
          </a:p>
        </p:txBody>
      </p:sp>
    </p:spTree>
    <p:extLst>
      <p:ext uri="{BB962C8B-B14F-4D97-AF65-F5344CB8AC3E}">
        <p14:creationId xmlns:p14="http://schemas.microsoft.com/office/powerpoint/2010/main" val="2759730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16</a:t>
            </a:fld>
            <a:endParaRPr lang="en-US" dirty="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dirty="0"/>
          </a:p>
        </p:txBody>
      </p:sp>
      <p:sp>
        <p:nvSpPr>
          <p:cNvPr id="60421" name="Slide Number Placeholder 3"/>
          <p:cNvSpPr txBox="1">
            <a:spLocks noGrp="1"/>
          </p:cNvSpPr>
          <p:nvPr/>
        </p:nvSpPr>
        <p:spPr bwMode="auto">
          <a:xfrm>
            <a:off x="4059181" y="8977133"/>
            <a:ext cx="3105348" cy="472567"/>
          </a:xfrm>
          <a:prstGeom prst="rect">
            <a:avLst/>
          </a:prstGeom>
          <a:noFill/>
          <a:ln w="9525">
            <a:noFill/>
            <a:miter lim="800000"/>
            <a:headEnd/>
            <a:tailEnd/>
          </a:ln>
        </p:spPr>
        <p:txBody>
          <a:bodyPr lIns="94947" tIns="47474" rIns="94947" bIns="47474" anchor="b"/>
          <a:lstStyle/>
          <a:p>
            <a:pPr algn="r"/>
            <a:fld id="{797A5476-295C-4F37-9D9E-889D798F1D04}" type="slidenum">
              <a:rPr lang="en-US" sz="1200"/>
              <a:pPr algn="r"/>
              <a:t>16</a:t>
            </a:fld>
            <a:endParaRPr lang="en-US" sz="1200" dirty="0"/>
          </a:p>
        </p:txBody>
      </p:sp>
    </p:spTree>
    <p:extLst>
      <p:ext uri="{BB962C8B-B14F-4D97-AF65-F5344CB8AC3E}">
        <p14:creationId xmlns:p14="http://schemas.microsoft.com/office/powerpoint/2010/main" val="3265530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20</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24</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26</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27</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28</a:t>
            </a:fld>
            <a:endParaRPr lang="en-GB" dirty="0"/>
          </a:p>
        </p:txBody>
      </p:sp>
    </p:spTree>
    <p:extLst>
      <p:ext uri="{BB962C8B-B14F-4D97-AF65-F5344CB8AC3E}">
        <p14:creationId xmlns:p14="http://schemas.microsoft.com/office/powerpoint/2010/main" val="2270331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dirty="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42</a:t>
            </a:fld>
            <a:endParaRPr lang="en-US" dirty="0"/>
          </a:p>
        </p:txBody>
      </p:sp>
    </p:spTree>
    <p:extLst>
      <p:ext uri="{BB962C8B-B14F-4D97-AF65-F5344CB8AC3E}">
        <p14:creationId xmlns:p14="http://schemas.microsoft.com/office/powerpoint/2010/main" val="14506186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dirty="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43</a:t>
            </a:fld>
            <a:endParaRPr lang="en-US" dirty="0"/>
          </a:p>
        </p:txBody>
      </p:sp>
    </p:spTree>
    <p:extLst>
      <p:ext uri="{BB962C8B-B14F-4D97-AF65-F5344CB8AC3E}">
        <p14:creationId xmlns:p14="http://schemas.microsoft.com/office/powerpoint/2010/main" val="1908325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5</a:t>
            </a:fld>
            <a:endParaRPr lang="en-US" sz="1200"/>
          </a:p>
        </p:txBody>
      </p:sp>
    </p:spTree>
    <p:extLst>
      <p:ext uri="{BB962C8B-B14F-4D97-AF65-F5344CB8AC3E}">
        <p14:creationId xmlns:p14="http://schemas.microsoft.com/office/powerpoint/2010/main" val="14397764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dirty="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48</a:t>
            </a:fld>
            <a:endParaRPr lang="en-US" dirty="0"/>
          </a:p>
        </p:txBody>
      </p:sp>
    </p:spTree>
    <p:extLst>
      <p:ext uri="{BB962C8B-B14F-4D97-AF65-F5344CB8AC3E}">
        <p14:creationId xmlns:p14="http://schemas.microsoft.com/office/powerpoint/2010/main" val="29277898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57</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2906481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3723350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8</a:t>
            </a:fld>
            <a:endParaRPr lang="en-US">
              <a:solidFill>
                <a:srgbClr val="000000"/>
              </a:solidFill>
            </a:endParaRPr>
          </a:p>
        </p:txBody>
      </p:sp>
    </p:spTree>
    <p:extLst>
      <p:ext uri="{BB962C8B-B14F-4D97-AF65-F5344CB8AC3E}">
        <p14:creationId xmlns:p14="http://schemas.microsoft.com/office/powerpoint/2010/main" val="944835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9</a:t>
            </a:fld>
            <a:endParaRPr lang="en-US">
              <a:solidFill>
                <a:srgbClr val="000000"/>
              </a:solidFill>
            </a:endParaRPr>
          </a:p>
        </p:txBody>
      </p:sp>
    </p:spTree>
    <p:extLst>
      <p:ext uri="{BB962C8B-B14F-4D97-AF65-F5344CB8AC3E}">
        <p14:creationId xmlns:p14="http://schemas.microsoft.com/office/powerpoint/2010/main" val="908658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dirty="0"/>
          </a:p>
        </p:txBody>
      </p:sp>
    </p:spTree>
    <p:extLst>
      <p:ext uri="{BB962C8B-B14F-4D97-AF65-F5344CB8AC3E}">
        <p14:creationId xmlns:p14="http://schemas.microsoft.com/office/powerpoint/2010/main" val="3616776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dirty="0"/>
          </a:p>
        </p:txBody>
      </p:sp>
    </p:spTree>
    <p:extLst>
      <p:ext uri="{BB962C8B-B14F-4D97-AF65-F5344CB8AC3E}">
        <p14:creationId xmlns:p14="http://schemas.microsoft.com/office/powerpoint/2010/main" val="3733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13</a:t>
            </a:fld>
            <a:endParaRPr lang="en-US" dirty="0"/>
          </a:p>
        </p:txBody>
      </p:sp>
    </p:spTree>
    <p:extLst>
      <p:ext uri="{BB962C8B-B14F-4D97-AF65-F5344CB8AC3E}">
        <p14:creationId xmlns:p14="http://schemas.microsoft.com/office/powerpoint/2010/main" val="2437472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10/12/2018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10/12/2018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10/12/2018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10/12/2018</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10/12/2018</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10/12/2018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10/12/2018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10/12/2018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10/12/2018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10/12/2018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10/12/2018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10/12/2018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10/12/2018</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10/12/2018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10/12/2018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1.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64.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Making assessment and feedback more effective and efficient</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University of Leeds </a:t>
            </a:r>
          </a:p>
          <a:p>
            <a:pPr algn="ctr" eaLnBrk="1" hangingPunct="1">
              <a:defRPr/>
            </a:pPr>
            <a:r>
              <a:rPr lang="en-GB" sz="2000" dirty="0"/>
              <a:t>12</a:t>
            </a:r>
            <a:r>
              <a:rPr lang="en-GB" sz="2000" baseline="30000" dirty="0"/>
              <a:t>th</a:t>
            </a:r>
            <a:r>
              <a:rPr lang="en-GB" sz="2000" dirty="0"/>
              <a:t> December 2018</a:t>
            </a:r>
          </a:p>
          <a:p>
            <a:pPr algn="ctr" eaLnBrk="1" hangingPunct="1">
              <a:defRPr/>
            </a:pPr>
            <a:r>
              <a:rPr lang="en-GB" b="1" dirty="0"/>
              <a:t>Sally Brown </a:t>
            </a:r>
            <a:r>
              <a:rPr lang="en-GB" dirty="0"/>
              <a:t>NTF, PFHEA, SFSEDA</a:t>
            </a:r>
            <a:endParaRPr lang="en-GB" b="1" dirty="0"/>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p>
          <a:p>
            <a:pPr algn="ctr" eaLnBrk="1" hangingPunct="1">
              <a:defRPr/>
            </a:pPr>
            <a:endParaRPr lang="en-GB" sz="18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a:t>Good practice M-level Assessment examples discovered in my research include:</a:t>
            </a:r>
          </a:p>
        </p:txBody>
      </p:sp>
      <p:sp>
        <p:nvSpPr>
          <p:cNvPr id="21506" name="Content Placeholder 2"/>
          <p:cNvSpPr>
            <a:spLocks noGrp="1"/>
          </p:cNvSpPr>
          <p:nvPr>
            <p:ph idx="1"/>
          </p:nvPr>
        </p:nvSpPr>
        <p:spPr>
          <a:xfrm>
            <a:off x="214313" y="1357313"/>
            <a:ext cx="8715375" cy="4972050"/>
          </a:xfrm>
        </p:spPr>
        <p:txBody>
          <a:bodyPr/>
          <a:lstStyle/>
          <a:p>
            <a:r>
              <a:rPr lang="en-GB" dirty="0"/>
              <a:t>Highly authentic assignments, which relate closely to programme outcomes;</a:t>
            </a:r>
          </a:p>
          <a:p>
            <a:r>
              <a:rPr lang="en-GB" dirty="0"/>
              <a:t>Multiple assessments which build incrementally to final submission;</a:t>
            </a:r>
          </a:p>
          <a:p>
            <a:r>
              <a:rPr lang="en-GB" dirty="0"/>
              <a:t>Good feedback opportunities, giving students the chance to benefit from advice to improve performance;</a:t>
            </a:r>
          </a:p>
          <a:p>
            <a:r>
              <a:rPr lang="en-GB" dirty="0"/>
              <a:t>Assignments that require teamwork and group activity;</a:t>
            </a:r>
          </a:p>
          <a:p>
            <a:r>
              <a:rPr lang="en-GB" dirty="0"/>
              <a:t>Assignments that foster employability and that foster employer engagement; </a:t>
            </a:r>
          </a:p>
          <a:p>
            <a:r>
              <a:rPr lang="en-GB" dirty="0"/>
              <a:t>Assignments that are enhanced and supported by technology;</a:t>
            </a:r>
          </a:p>
          <a:p>
            <a:r>
              <a:rPr lang="en-GB" dirty="0"/>
              <a:t>Assignments</a:t>
            </a:r>
            <a:r>
              <a:rPr lang="fr-FR" dirty="0"/>
              <a:t> </a:t>
            </a:r>
            <a:r>
              <a:rPr lang="en-GB" dirty="0"/>
              <a:t>requiring</a:t>
            </a:r>
            <a:r>
              <a:rPr lang="fr-FR" dirty="0"/>
              <a:t> </a:t>
            </a:r>
            <a:r>
              <a:rPr lang="en-GB" dirty="0"/>
              <a:t>peer</a:t>
            </a:r>
            <a:r>
              <a:rPr lang="fr-FR" dirty="0"/>
              <a:t> engagement / </a:t>
            </a:r>
            <a:r>
              <a:rPr lang="en-GB" dirty="0"/>
              <a:t>peer</a:t>
            </a:r>
            <a:r>
              <a:rPr lang="fr-FR" dirty="0"/>
              <a:t> </a:t>
            </a:r>
            <a:r>
              <a:rPr lang="en-GB" dirty="0"/>
              <a:t>assessment</a:t>
            </a:r>
            <a:r>
              <a:rPr lang="fr-FR" dirty="0"/>
              <a:t>.</a:t>
            </a:r>
            <a:endParaRPr lang="en-GB" dirty="0"/>
          </a:p>
          <a:p>
            <a:endParaRPr lang="en-GB" dirty="0"/>
          </a:p>
        </p:txBody>
      </p:sp>
    </p:spTree>
    <p:extLst>
      <p:ext uri="{BB962C8B-B14F-4D97-AF65-F5344CB8AC3E}">
        <p14:creationId xmlns:p14="http://schemas.microsoft.com/office/powerpoint/2010/main" val="3626034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dirty="0"/>
              <a:t>Other learning points</a:t>
            </a:r>
          </a:p>
        </p:txBody>
      </p:sp>
      <p:sp>
        <p:nvSpPr>
          <p:cNvPr id="22530" name="Content Placeholder 2"/>
          <p:cNvSpPr>
            <a:spLocks noGrp="1"/>
          </p:cNvSpPr>
          <p:nvPr>
            <p:ph idx="1"/>
          </p:nvPr>
        </p:nvSpPr>
        <p:spPr/>
        <p:txBody>
          <a:bodyPr/>
          <a:lstStyle/>
          <a:p>
            <a:r>
              <a:rPr lang="en-GB" dirty="0"/>
              <a:t>It was interesting to observe how fuzzy are common understandings of the differences between M-level and undergraduate level assessment;</a:t>
            </a:r>
          </a:p>
          <a:p>
            <a:r>
              <a:rPr lang="en-GB" dirty="0"/>
              <a:t>The importance of authentic assessment to professionally-orientated Masters programmes has been highlighted;</a:t>
            </a:r>
          </a:p>
          <a:p>
            <a:r>
              <a:rPr lang="en-GB" dirty="0"/>
              <a:t>We learned much about variations in practice at M-level between different national systems, especially in terms of duration of programmes and funding arrangements.</a:t>
            </a:r>
          </a:p>
        </p:txBody>
      </p:sp>
    </p:spTree>
    <p:extLst>
      <p:ext uri="{BB962C8B-B14F-4D97-AF65-F5344CB8AC3E}">
        <p14:creationId xmlns:p14="http://schemas.microsoft.com/office/powerpoint/2010/main" val="1356222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pPr marL="0" indent="0">
              <a:buNone/>
            </a:pPr>
            <a:r>
              <a:rPr lang="en-GB" sz="2000" dirty="0"/>
              <a:t>Effective assessment is crucial for student satisfaction and achievement. This session will explore how we can review and revise our assessment approaches so that students have the best possible chance of success, particularly by:</a:t>
            </a:r>
          </a:p>
          <a:p>
            <a:r>
              <a:rPr lang="en-GB" sz="2000" dirty="0"/>
              <a:t>building students' assessment literacy and thereby enabling them better to understand how criteria and assessment practices work;</a:t>
            </a:r>
          </a:p>
          <a:p>
            <a:r>
              <a:rPr lang="en-GB" sz="2000" dirty="0"/>
              <a:t>ensuring that assessment is </a:t>
            </a:r>
            <a:r>
              <a:rPr lang="en-GB" sz="2000" i="1" dirty="0"/>
              <a:t>for</a:t>
            </a:r>
            <a:r>
              <a:rPr lang="en-GB" sz="2000" dirty="0"/>
              <a:t> not just </a:t>
            </a:r>
            <a:r>
              <a:rPr lang="en-GB" sz="2000" i="1" dirty="0"/>
              <a:t>of</a:t>
            </a:r>
            <a:r>
              <a:rPr lang="en-GB" sz="2000" dirty="0"/>
              <a:t> learning;</a:t>
            </a:r>
          </a:p>
          <a:p>
            <a:r>
              <a:rPr lang="en-GB" sz="2000" dirty="0"/>
              <a:t>fostering approaches to feedback that mean students take good note of and use the comments and advice provided by their assessors.</a:t>
            </a:r>
          </a:p>
          <a:p>
            <a:pPr marL="0" indent="0">
              <a:buNone/>
            </a:pPr>
            <a:r>
              <a:rPr lang="en-GB" sz="2000" dirty="0"/>
              <a:t>By the end of the session, participants will have had opportunities to come to grips with typical problematic aspects of assessment and feedback, and to devise strategies to ensure their own practices and approaches are fit-for-purpose and manageable by students and themselves.</a:t>
            </a:r>
          </a:p>
          <a:p>
            <a:endParaRPr lang="en-GB" dirty="0"/>
          </a:p>
        </p:txBody>
      </p:sp>
    </p:spTree>
    <p:extLst>
      <p:ext uri="{BB962C8B-B14F-4D97-AF65-F5344CB8AC3E}">
        <p14:creationId xmlns:p14="http://schemas.microsoft.com/office/powerpoint/2010/main" val="1148965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 for A4L</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(Boud,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1734516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980729"/>
            <a:ext cx="8856984" cy="5005388"/>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465157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26B7-459C-4537-81BB-6C7D8217EEC1}"/>
              </a:ext>
            </a:extLst>
          </p:cNvPr>
          <p:cNvSpPr>
            <a:spLocks noGrp="1"/>
          </p:cNvSpPr>
          <p:nvPr>
            <p:ph type="title"/>
          </p:nvPr>
        </p:nvSpPr>
        <p:spPr/>
        <p:txBody>
          <a:bodyPr/>
          <a:lstStyle/>
          <a:p>
            <a:r>
              <a:rPr lang="en-GB" dirty="0"/>
              <a:t>This workshop</a:t>
            </a:r>
          </a:p>
        </p:txBody>
      </p:sp>
      <p:sp>
        <p:nvSpPr>
          <p:cNvPr id="3" name="Content Placeholder 2">
            <a:extLst>
              <a:ext uri="{FF2B5EF4-FFF2-40B4-BE49-F238E27FC236}">
                <a16:creationId xmlns:a16="http://schemas.microsoft.com/office/drawing/2014/main" id="{AC8DF6A2-3280-498C-84C9-0B054286D7C4}"/>
              </a:ext>
            </a:extLst>
          </p:cNvPr>
          <p:cNvSpPr>
            <a:spLocks noGrp="1"/>
          </p:cNvSpPr>
          <p:nvPr>
            <p:ph idx="1"/>
          </p:nvPr>
        </p:nvSpPr>
        <p:spPr/>
        <p:txBody>
          <a:bodyPr/>
          <a:lstStyle/>
          <a:p>
            <a:r>
              <a:rPr lang="en-GB" sz="2000" dirty="0"/>
              <a:t>Responding to feedback about the need to rethink some aspects of assessment on the HR programme, this workshop is designed to help the division reconsider current Masters level assessment practice to explore more productive and fit-for-purpose approaches. </a:t>
            </a:r>
          </a:p>
          <a:p>
            <a:r>
              <a:rPr lang="en-GB" sz="2000" dirty="0"/>
              <a:t>Within the programme there is a desire to rethink assessment approaches given the large numbers of students, including the high proportion of international students. </a:t>
            </a:r>
          </a:p>
          <a:p>
            <a:r>
              <a:rPr lang="en-GB" sz="2000" dirty="0"/>
              <a:t>Noting the requirements of the Chartered Institute of Professional Development, the workshop will not seek to abandon the usage of essays and exams, but will explore feasible alternatives to and within these formats to make them more authentic and practically useful, testing both content knowledge and practical usage. </a:t>
            </a:r>
          </a:p>
          <a:p>
            <a:r>
              <a:rPr lang="en-GB" sz="2000" dirty="0"/>
              <a:t>At the heart of the workshop will be the need to ensure that student capability is accurately tested and that systems are manageable for staff and students.</a:t>
            </a:r>
          </a:p>
          <a:p>
            <a:endParaRPr lang="en-GB" dirty="0"/>
          </a:p>
        </p:txBody>
      </p:sp>
    </p:spTree>
    <p:extLst>
      <p:ext uri="{BB962C8B-B14F-4D97-AF65-F5344CB8AC3E}">
        <p14:creationId xmlns:p14="http://schemas.microsoft.com/office/powerpoint/2010/main" val="996232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2F5C9-2A8A-4994-9257-1ABC917E2438}"/>
              </a:ext>
            </a:extLst>
          </p:cNvPr>
          <p:cNvSpPr>
            <a:spLocks noGrp="1"/>
          </p:cNvSpPr>
          <p:nvPr>
            <p:ph type="title"/>
          </p:nvPr>
        </p:nvSpPr>
        <p:spPr/>
        <p:txBody>
          <a:bodyPr/>
          <a:lstStyle/>
          <a:p>
            <a:r>
              <a:rPr lang="en-GB" dirty="0"/>
              <a:t>What do we mean by ‘traditional assessment formats”? </a:t>
            </a:r>
          </a:p>
        </p:txBody>
      </p:sp>
      <p:sp>
        <p:nvSpPr>
          <p:cNvPr id="3" name="Content Placeholder 2">
            <a:extLst>
              <a:ext uri="{FF2B5EF4-FFF2-40B4-BE49-F238E27FC236}">
                <a16:creationId xmlns:a16="http://schemas.microsoft.com/office/drawing/2014/main" id="{3A5B795B-57FB-4449-86D5-7A6B58AE68D3}"/>
              </a:ext>
            </a:extLst>
          </p:cNvPr>
          <p:cNvSpPr>
            <a:spLocks noGrp="1"/>
          </p:cNvSpPr>
          <p:nvPr>
            <p:ph idx="1"/>
          </p:nvPr>
        </p:nvSpPr>
        <p:spPr/>
        <p:txBody>
          <a:bodyPr/>
          <a:lstStyle/>
          <a:p>
            <a:pPr marL="0" indent="0">
              <a:buNone/>
            </a:pPr>
            <a:r>
              <a:rPr lang="en-GB" dirty="0"/>
              <a:t>At least 80% of UK higher education assessment uses three main forms;</a:t>
            </a:r>
          </a:p>
          <a:p>
            <a:r>
              <a:rPr lang="en-GB" dirty="0"/>
              <a:t>Unseen time constrained exams of some sort;</a:t>
            </a:r>
          </a:p>
          <a:p>
            <a:r>
              <a:rPr lang="en-GB" dirty="0"/>
              <a:t>Essays where students respond to a stimulus question or title;</a:t>
            </a:r>
          </a:p>
          <a:p>
            <a:r>
              <a:rPr lang="en-GB" dirty="0"/>
              <a:t>Reports of some kind.</a:t>
            </a:r>
          </a:p>
          <a:p>
            <a:endParaRPr lang="en-GB" dirty="0"/>
          </a:p>
          <a:p>
            <a:pPr marL="0" indent="0">
              <a:buNone/>
            </a:pPr>
            <a:r>
              <a:rPr lang="en-GB" dirty="0"/>
              <a:t>These are not necessarily authentic or useful means of assessing students knowledge, capabilities and understanding.</a:t>
            </a:r>
          </a:p>
        </p:txBody>
      </p:sp>
    </p:spTree>
    <p:extLst>
      <p:ext uri="{BB962C8B-B14F-4D97-AF65-F5344CB8AC3E}">
        <p14:creationId xmlns:p14="http://schemas.microsoft.com/office/powerpoint/2010/main" val="354357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5D3F-D215-493C-88A2-2F1B92DF2E26}"/>
              </a:ext>
            </a:extLst>
          </p:cNvPr>
          <p:cNvSpPr>
            <a:spLocks noGrp="1"/>
          </p:cNvSpPr>
          <p:nvPr>
            <p:ph type="title"/>
          </p:nvPr>
        </p:nvSpPr>
        <p:spPr/>
        <p:txBody>
          <a:bodyPr/>
          <a:lstStyle/>
          <a:p>
            <a:r>
              <a:rPr lang="en-GB" dirty="0"/>
              <a:t>In this participative workshop, participants will have opportunities to:</a:t>
            </a:r>
          </a:p>
        </p:txBody>
      </p:sp>
      <p:sp>
        <p:nvSpPr>
          <p:cNvPr id="3" name="Content Placeholder 2">
            <a:extLst>
              <a:ext uri="{FF2B5EF4-FFF2-40B4-BE49-F238E27FC236}">
                <a16:creationId xmlns:a16="http://schemas.microsoft.com/office/drawing/2014/main" id="{D74CE2E6-40BC-4ED6-99B6-806D4C9BC926}"/>
              </a:ext>
            </a:extLst>
          </p:cNvPr>
          <p:cNvSpPr>
            <a:spLocks noGrp="1"/>
          </p:cNvSpPr>
          <p:nvPr>
            <p:ph idx="1"/>
          </p:nvPr>
        </p:nvSpPr>
        <p:spPr/>
        <p:txBody>
          <a:bodyPr/>
          <a:lstStyle/>
          <a:p>
            <a:pPr lvl="0"/>
            <a:r>
              <a:rPr lang="en-GB" dirty="0"/>
              <a:t>Consider how to make assessment truly integrated with the learning process;</a:t>
            </a:r>
          </a:p>
          <a:p>
            <a:pPr lvl="0"/>
            <a:r>
              <a:rPr lang="en-GB" dirty="0"/>
              <a:t>Review what kinds of feedback can be helpful to students in achieving their potential;</a:t>
            </a:r>
          </a:p>
          <a:p>
            <a:pPr lvl="0"/>
            <a:r>
              <a:rPr lang="en-GB" dirty="0"/>
              <a:t>Discuss how best to engage students with feedback, so that they benefit from all the hard work put in by their assessors;</a:t>
            </a:r>
          </a:p>
          <a:p>
            <a:pPr lvl="0"/>
            <a:r>
              <a:rPr lang="en-GB" dirty="0"/>
              <a:t>Discuss how we can make assessment manageable without losing the learning payoff that fit-for-purpose assessment can bring.</a:t>
            </a:r>
          </a:p>
          <a:p>
            <a:endParaRPr lang="en-GB" dirty="0"/>
          </a:p>
        </p:txBody>
      </p:sp>
    </p:spTree>
    <p:extLst>
      <p:ext uri="{BB962C8B-B14F-4D97-AF65-F5344CB8AC3E}">
        <p14:creationId xmlns:p14="http://schemas.microsoft.com/office/powerpoint/2010/main" val="2272591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what are the principal benefits for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29614786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2013726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430580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1473413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had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1893508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114300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2900" b="1" dirty="0">
                <a:solidFill>
                  <a:srgbClr val="800080"/>
                </a:solidFill>
                <a:ea typeface="+mn-ea"/>
                <a:cs typeface="+mn-cs"/>
              </a:rPr>
              <a:t>Masters level exams and essays could include</a:t>
            </a:r>
          </a:p>
        </p:txBody>
      </p:sp>
      <p:sp>
        <p:nvSpPr>
          <p:cNvPr id="4" name="Content Placeholder 3"/>
          <p:cNvSpPr>
            <a:spLocks noGrp="1"/>
          </p:cNvSpPr>
          <p:nvPr>
            <p:ph sz="half" idx="1"/>
          </p:nvPr>
        </p:nvSpPr>
        <p:spPr>
          <a:xfrm>
            <a:off x="228600" y="764704"/>
            <a:ext cx="4267200" cy="6093296"/>
          </a:xfrm>
        </p:spPr>
        <p:txBody>
          <a:bodyPr>
            <a:noAutofit/>
          </a:bodyPr>
          <a:lstStyle/>
          <a:p>
            <a:pPr marL="0" indent="0">
              <a:buNone/>
            </a:pPr>
            <a:endParaRPr lang="en-GB" sz="2000" b="1" dirty="0"/>
          </a:p>
          <a:p>
            <a:pPr marL="0" indent="0">
              <a:buNone/>
            </a:pPr>
            <a:r>
              <a:rPr lang="en-GB" sz="2000" b="1" dirty="0"/>
              <a:t>Simulations (paper-based or computer-based)	.	</a:t>
            </a:r>
          </a:p>
          <a:p>
            <a:pPr marL="0" indent="0">
              <a:buNone/>
            </a:pPr>
            <a:r>
              <a:rPr lang="en-GB" sz="2000" b="1" dirty="0"/>
              <a:t>Multiple choice questions , with subsequent questions seeking out rationales for answers.</a:t>
            </a:r>
          </a:p>
          <a:p>
            <a:pPr marL="0" indent="0">
              <a:buNone/>
            </a:pPr>
            <a:r>
              <a:rPr lang="en-GB" sz="2000" dirty="0"/>
              <a:t>Scripts for B</a:t>
            </a:r>
            <a:r>
              <a:rPr lang="en-GB" sz="2000" b="1" dirty="0"/>
              <a:t>usiness/Elevator pitches.</a:t>
            </a:r>
          </a:p>
          <a:p>
            <a:pPr marL="0" indent="0">
              <a:buNone/>
            </a:pPr>
            <a:r>
              <a:rPr lang="en-GB" sz="2000" b="1" dirty="0"/>
              <a:t>Case studies for interrogation.</a:t>
            </a:r>
          </a:p>
          <a:p>
            <a:pPr marL="0" indent="0">
              <a:buNone/>
            </a:pPr>
            <a:r>
              <a:rPr lang="en-GB" sz="2000" dirty="0"/>
              <a:t>The requirement to write e</a:t>
            </a:r>
            <a:r>
              <a:rPr lang="en-GB" sz="2000" b="1" dirty="0"/>
              <a:t>xecutive summaries of complex documents.</a:t>
            </a:r>
          </a:p>
          <a:p>
            <a:pPr marL="0" indent="0">
              <a:buNone/>
            </a:pPr>
            <a:r>
              <a:rPr lang="en-GB" sz="2000" b="1" dirty="0"/>
              <a:t>Reports of</a:t>
            </a:r>
            <a:r>
              <a:rPr lang="en-GB" sz="2000" dirty="0"/>
              <a:t> P</a:t>
            </a:r>
            <a:r>
              <a:rPr lang="en-GB" sz="2000" b="1" dirty="0"/>
              <a:t>roject outputs .</a:t>
            </a:r>
          </a:p>
          <a:p>
            <a:pPr marL="0" indent="0">
              <a:buNone/>
            </a:pPr>
            <a:r>
              <a:rPr lang="en-GB" sz="2000" dirty="0"/>
              <a:t>Action plans based on project activity undertaken.</a:t>
            </a:r>
          </a:p>
        </p:txBody>
      </p:sp>
      <p:sp>
        <p:nvSpPr>
          <p:cNvPr id="5" name="Content Placeholder 4"/>
          <p:cNvSpPr>
            <a:spLocks noGrp="1"/>
          </p:cNvSpPr>
          <p:nvPr>
            <p:ph sz="half" idx="2"/>
          </p:nvPr>
        </p:nvSpPr>
        <p:spPr>
          <a:xfrm>
            <a:off x="4648200" y="764704"/>
            <a:ext cx="4495800" cy="5864696"/>
          </a:xfrm>
        </p:spPr>
        <p:txBody>
          <a:bodyPr>
            <a:noAutofit/>
          </a:bodyPr>
          <a:lstStyle/>
          <a:p>
            <a:pPr marL="0" indent="0">
              <a:buNone/>
            </a:pPr>
            <a:r>
              <a:rPr lang="en-GB" sz="2000" b="1" dirty="0"/>
              <a:t>		</a:t>
            </a:r>
          </a:p>
          <a:p>
            <a:pPr marL="0" indent="0">
              <a:buNone/>
            </a:pPr>
            <a:r>
              <a:rPr lang="en-GB" sz="2000" b="1" dirty="0"/>
              <a:t>In-tray exercises where students are required to prioritise and use a variety of documents, graphs, tables etc in real time.</a:t>
            </a:r>
          </a:p>
          <a:p>
            <a:pPr marL="0" indent="0">
              <a:buNone/>
            </a:pPr>
            <a:r>
              <a:rPr lang="en-GB" sz="2000" b="1" dirty="0"/>
              <a:t>Short-answer questions which can be marked electronically.</a:t>
            </a:r>
          </a:p>
          <a:p>
            <a:pPr marL="0" indent="0">
              <a:buNone/>
            </a:pPr>
            <a:r>
              <a:rPr lang="en-GB" sz="2000" b="1" dirty="0"/>
              <a:t>Reflective commentaries of practical experience.</a:t>
            </a:r>
            <a:br>
              <a:rPr lang="en-GB" sz="2000" b="1" dirty="0"/>
            </a:br>
            <a:r>
              <a:rPr lang="en-GB" sz="2000" b="1" dirty="0"/>
              <a:t>Critical incident accounts, where students are asked, for example following a placement or project, to write say 200 words on Context, Action taken, Rationale for action, </a:t>
            </a:r>
            <a:r>
              <a:rPr lang="en-GB" sz="2000" dirty="0"/>
              <a:t>L</a:t>
            </a:r>
            <a:r>
              <a:rPr lang="en-GB" sz="2000" b="1" dirty="0"/>
              <a:t>iterature review guiding choice of action, Report of outturn, Indication of what has been learned and what would be done differently next time.</a:t>
            </a:r>
          </a:p>
          <a:p>
            <a:pPr marL="0" indent="0">
              <a:buNone/>
            </a:pPr>
            <a:endParaRPr lang="en-GB" sz="1400" dirty="0"/>
          </a:p>
        </p:txBody>
      </p:sp>
    </p:spTree>
    <p:extLst>
      <p:ext uri="{BB962C8B-B14F-4D97-AF65-F5344CB8AC3E}">
        <p14:creationId xmlns:p14="http://schemas.microsoft.com/office/powerpoint/2010/main" val="6327827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students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i="1" dirty="0"/>
              <a:t>for</a:t>
            </a:r>
            <a:r>
              <a:rPr lang="en-GB" dirty="0"/>
              <a:t> rather than just </a:t>
            </a:r>
            <a:r>
              <a:rPr lang="en-GB" i="1" dirty="0"/>
              <a:t>of</a:t>
            </a:r>
            <a:r>
              <a:rPr lang="en-GB" dirty="0"/>
              <a:t> learning, with students learning while they are being assessed rather than it being merely a summative end process. We also need to ensure that we make assessment practices and the giving of feedback manageable for staff and valuable for students.</a:t>
            </a:r>
          </a:p>
          <a:p>
            <a:endParaRPr lang="en-GB" dirty="0"/>
          </a:p>
        </p:txBody>
      </p:sp>
    </p:spTree>
    <p:extLst>
      <p:ext uri="{BB962C8B-B14F-4D97-AF65-F5344CB8AC3E}">
        <p14:creationId xmlns:p14="http://schemas.microsoft.com/office/powerpoint/2010/main" val="3530858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(Hounsell,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extLst>
      <p:ext uri="{BB962C8B-B14F-4D97-AF65-F5344CB8AC3E}">
        <p14:creationId xmlns:p14="http://schemas.microsoft.com/office/powerpoint/2010/main" val="9950548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To give feedback more effectively </a:t>
            </a:r>
            <a:br>
              <a:rPr lang="en-GB" sz="3200" dirty="0"/>
            </a:br>
            <a:r>
              <a:rPr lang="en-GB" sz="3200" dirty="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Use technologies for delivering and managing assessment.</a:t>
            </a:r>
          </a:p>
          <a:p>
            <a:endParaRPr lang="en-GB" sz="2600" dirty="0"/>
          </a:p>
        </p:txBody>
      </p:sp>
    </p:spTree>
    <p:extLst>
      <p:ext uri="{BB962C8B-B14F-4D97-AF65-F5344CB8AC3E}">
        <p14:creationId xmlns:p14="http://schemas.microsoft.com/office/powerpoint/2010/main" val="1791949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dirty="0"/>
              <a:t>Assimilate was a 3-year NTFS funded project</a:t>
            </a:r>
          </a:p>
        </p:txBody>
      </p:sp>
      <p:sp>
        <p:nvSpPr>
          <p:cNvPr id="17410" name="Content Placeholder 2"/>
          <p:cNvSpPr>
            <a:spLocks noGrp="1"/>
          </p:cNvSpPr>
          <p:nvPr>
            <p:ph idx="1"/>
          </p:nvPr>
        </p:nvSpPr>
        <p:spPr/>
        <p:txBody>
          <a:bodyPr/>
          <a:lstStyle/>
          <a:p>
            <a:r>
              <a:rPr lang="en-GB" dirty="0"/>
              <a:t>We explored innovative assessment at Masters level using research funding from the National Teaching Fellowship scheme. </a:t>
            </a:r>
          </a:p>
          <a:p>
            <a:r>
              <a:rPr lang="en-GB" dirty="0"/>
              <a:t>Recognising that limited prior research had been undertaken in this area, we reviewed assessment methods used to assess at this level, particularly exploring authentic assessment.</a:t>
            </a:r>
          </a:p>
          <a:p>
            <a:r>
              <a:rPr lang="en-GB" dirty="0"/>
              <a:t>Interviews were undertaken in the UK and internationally by students and team members to elicit information about diverse approaches and to produce case studies showcasing innovations. </a:t>
            </a:r>
          </a:p>
          <a:p>
            <a:endParaRPr lang="en-GB" dirty="0"/>
          </a:p>
        </p:txBody>
      </p:sp>
    </p:spTree>
    <p:extLst>
      <p:ext uri="{BB962C8B-B14F-4D97-AF65-F5344CB8AC3E}">
        <p14:creationId xmlns:p14="http://schemas.microsoft.com/office/powerpoint/2010/main" val="5454109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33398"/>
          </a:xfrm>
        </p:spPr>
        <p:txBody>
          <a:bodyPr/>
          <a:lstStyle/>
          <a:p>
            <a:r>
              <a:rPr lang="en-GB" dirty="0"/>
              <a:t>Useful references: 2</a:t>
            </a:r>
          </a:p>
        </p:txBody>
      </p:sp>
      <p:sp>
        <p:nvSpPr>
          <p:cNvPr id="3" name="Content Placeholder 2"/>
          <p:cNvSpPr>
            <a:spLocks noGrp="1"/>
          </p:cNvSpPr>
          <p:nvPr>
            <p:ph idx="1"/>
          </p:nvPr>
        </p:nvSpPr>
        <p:spPr>
          <a:xfrm>
            <a:off x="452002" y="681933"/>
            <a:ext cx="8229600" cy="5189992"/>
          </a:xfrm>
        </p:spPr>
        <p:txBody>
          <a:bodyPr/>
          <a:lstStyle/>
          <a:p>
            <a:r>
              <a:rPr lang="en-GB" sz="2200" dirty="0"/>
              <a:t>Brown, S. (2012) Assimilate compendium, Leeds, Leeds Met Press</a:t>
            </a:r>
          </a:p>
          <a:p>
            <a:r>
              <a:rPr lang="en-GB" sz="2200" dirty="0"/>
              <a:t>Brown, S. (2012) ‘What are the perceived differences between assessing at Masters level and undergraduate level assessment? Some findings from an NTFS–funded project’ Innovations in Education and Teaching International, forthcoming</a:t>
            </a:r>
          </a:p>
          <a:p>
            <a:r>
              <a:rPr lang="en-GB" sz="2200" dirty="0"/>
              <a:t>Brown, S., </a:t>
            </a:r>
            <a:r>
              <a:rPr lang="en-GB" sz="2200" dirty="0" err="1"/>
              <a:t>Deignan</a:t>
            </a:r>
            <a:r>
              <a:rPr lang="en-GB" sz="2200" dirty="0"/>
              <a:t>, T. Race, P. and Priestley, J. (2012) ‘Assessing students at Masters Level: learning points for Educational Developers’ Educational Developments, SEDA, Birmingham.</a:t>
            </a:r>
          </a:p>
          <a:p>
            <a:r>
              <a:rPr lang="en-GB" sz="2200" dirty="0"/>
              <a:t>Brown, S (2012) ‘Diverse and innovative assessment at Masters Level: alternatives to conventional written assignments’ in AISHE-J: The All Ireland Journal of Teaching and Learning in Higher Education Vol 4, No 2.</a:t>
            </a:r>
          </a:p>
          <a:p>
            <a:r>
              <a:rPr lang="en-GB" sz="2200" dirty="0"/>
              <a:t>Brown, S. (2014) </a:t>
            </a:r>
            <a:r>
              <a:rPr lang="en-GB" sz="2200" i="1" dirty="0"/>
              <a:t>Learning, teaching and assessment in higher education: global perspectives</a:t>
            </a:r>
            <a:r>
              <a:rPr lang="en-GB" sz="2200" dirty="0"/>
              <a:t>. London: Palgrave Macmillan.</a:t>
            </a:r>
          </a:p>
        </p:txBody>
      </p:sp>
    </p:spTree>
    <p:extLst>
      <p:ext uri="{BB962C8B-B14F-4D97-AF65-F5344CB8AC3E}">
        <p14:creationId xmlns:p14="http://schemas.microsoft.com/office/powerpoint/2010/main" val="30666571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EF6F0-B0BD-4DEE-A859-4528AE18F51E}"/>
              </a:ext>
            </a:extLst>
          </p:cNvPr>
          <p:cNvSpPr>
            <a:spLocks noGrp="1"/>
          </p:cNvSpPr>
          <p:nvPr>
            <p:ph idx="1"/>
          </p:nvPr>
        </p:nvSpPr>
        <p:spPr/>
        <p:txBody>
          <a:bodyPr/>
          <a:lstStyle/>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Kogan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a:p>
            <a:endParaRPr lang="en-GB" dirty="0"/>
          </a:p>
        </p:txBody>
      </p:sp>
      <p:sp>
        <p:nvSpPr>
          <p:cNvPr id="4" name="Title 1">
            <a:extLst>
              <a:ext uri="{FF2B5EF4-FFF2-40B4-BE49-F238E27FC236}">
                <a16:creationId xmlns:a16="http://schemas.microsoft.com/office/drawing/2014/main" id="{4ABB4492-9312-4B7D-BC37-CAC05A8AB3B8}"/>
              </a:ext>
            </a:extLst>
          </p:cNvPr>
          <p:cNvSpPr>
            <a:spLocks noGrp="1"/>
          </p:cNvSpPr>
          <p:nvPr>
            <p:ph type="title"/>
          </p:nvPr>
        </p:nvSpPr>
        <p:spPr>
          <a:xfrm>
            <a:off x="468313" y="118268"/>
            <a:ext cx="7543800" cy="1074737"/>
          </a:xfrm>
        </p:spPr>
        <p:txBody>
          <a:bodyPr/>
          <a:lstStyle/>
          <a:p>
            <a:r>
              <a:rPr lang="en-GB" dirty="0"/>
              <a:t>Useful references: 3</a:t>
            </a:r>
          </a:p>
        </p:txBody>
      </p:sp>
    </p:spTree>
    <p:extLst>
      <p:ext uri="{BB962C8B-B14F-4D97-AF65-F5344CB8AC3E}">
        <p14:creationId xmlns:p14="http://schemas.microsoft.com/office/powerpoint/2010/main" val="3534217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a:t>Many Masters programmes are professionally-orientated or vocational hence the need for a strong focus on authentic assessment;</a:t>
            </a:r>
          </a:p>
          <a:p>
            <a:pPr eaLnBrk="1" hangingPunct="1">
              <a:lnSpc>
                <a:spcPct val="100000"/>
              </a:lnSpc>
            </a:pPr>
            <a:r>
              <a:rPr lang="en-GB" sz="2600" dirty="0"/>
              <a:t>Students have high levels of expectation from their tutors at Masters level;</a:t>
            </a:r>
          </a:p>
          <a:p>
            <a:pPr eaLnBrk="1" hangingPunct="1">
              <a:lnSpc>
                <a:spcPct val="100000"/>
              </a:lnSpc>
            </a:pPr>
            <a:r>
              <a:rPr lang="en-GB" sz="2600" dirty="0"/>
              <a:t>Most M-level programmes are assessed very conservatively, using written assignments including dissertations, unseen time constrained exams and essays;</a:t>
            </a:r>
          </a:p>
          <a:p>
            <a:pPr eaLnBrk="1" hangingPunct="1">
              <a:lnSpc>
                <a:spcPct val="100000"/>
              </a:lnSpc>
            </a:pPr>
            <a:r>
              <a:rPr lang="en-GB" sz="2600" dirty="0"/>
              <a:t>We need to distinguish our programmes from those offered by our competitors worldwide.</a:t>
            </a:r>
          </a:p>
        </p:txBody>
      </p:sp>
    </p:spTree>
    <p:extLst>
      <p:ext uri="{BB962C8B-B14F-4D97-AF65-F5344CB8AC3E}">
        <p14:creationId xmlns:p14="http://schemas.microsoft.com/office/powerpoint/2010/main" val="14341391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4</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a:xfrm>
            <a:off x="457200" y="1196975"/>
            <a:ext cx="8229600" cy="4789488"/>
          </a:xfrm>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9</a:t>
            </a:r>
          </a:p>
        </p:txBody>
      </p:sp>
      <p:sp>
        <p:nvSpPr>
          <p:cNvPr id="3" name="Content Placeholder 2"/>
          <p:cNvSpPr>
            <a:spLocks noGrp="1"/>
          </p:cNvSpPr>
          <p:nvPr>
            <p:ph idx="1"/>
          </p:nvPr>
        </p:nvSpPr>
        <p:spPr>
          <a:xfrm>
            <a:off x="460451" y="1231327"/>
            <a:ext cx="8229600" cy="4789488"/>
          </a:xfrm>
        </p:spPr>
        <p:txBody>
          <a:bodyPr/>
          <a:lstStyle/>
          <a:p>
            <a:pPr eaLnBrk="1" hangingPunct="1"/>
            <a:r>
              <a:rPr lang="en-GB" dirty="0"/>
              <a:t>Quality Assurance Agency (QAA), 2010. Master's degree characteristics. Gloucester: The Quality Assurance Agency for Higher Education </a:t>
            </a:r>
          </a:p>
          <a:p>
            <a:pPr eaLnBrk="1" hangingPunct="1"/>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Seymour, D. (2005) Learning Outcomes and Assessment: developing assessment criteria for Masters-level dissertations. </a:t>
            </a:r>
            <a:r>
              <a:rPr lang="en-GB" i="1" dirty="0"/>
              <a:t>Brookes </a:t>
            </a:r>
            <a:r>
              <a:rPr lang="en-GB" i="1" dirty="0" err="1"/>
              <a:t>eJournal</a:t>
            </a:r>
            <a:r>
              <a:rPr lang="en-GB" i="1" dirty="0"/>
              <a:t> of Learning and Teaching</a:t>
            </a:r>
            <a:r>
              <a:rPr lang="en-GB" dirty="0"/>
              <a:t> 1(2).</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a:t>Based on my research, typically, holders of the qualification will be able to:</a:t>
            </a:r>
            <a:endParaRPr lang="en-GB" sz="2400" dirty="0"/>
          </a:p>
        </p:txBody>
      </p:sp>
      <p:sp>
        <p:nvSpPr>
          <p:cNvPr id="23555" name="Content Placeholder 2"/>
          <p:cNvSpPr>
            <a:spLocks noGrp="1"/>
          </p:cNvSpPr>
          <p:nvPr>
            <p:ph idx="1"/>
          </p:nvPr>
        </p:nvSpPr>
        <p:spPr>
          <a:xfrm>
            <a:off x="468313" y="1196975"/>
            <a:ext cx="8229600" cy="5005388"/>
          </a:xfrm>
        </p:spPr>
        <p:txBody>
          <a:bodyPr/>
          <a:lstStyle/>
          <a:p>
            <a:pPr>
              <a:lnSpc>
                <a:spcPct val="100000"/>
              </a:lnSpc>
              <a:defRPr/>
            </a:pPr>
            <a:r>
              <a:rPr lang="en-GB" sz="2200" dirty="0"/>
              <a:t>deal with </a:t>
            </a:r>
            <a:r>
              <a:rPr lang="en-GB" sz="2200" dirty="0">
                <a:solidFill>
                  <a:schemeClr val="tx2">
                    <a:lumMod val="60000"/>
                    <a:lumOff val="40000"/>
                  </a:schemeClr>
                </a:solidFill>
              </a:rPr>
              <a:t>complex</a:t>
            </a:r>
            <a:r>
              <a:rPr lang="en-GB" sz="2200" dirty="0"/>
              <a:t> issues both systematically and creatively, make sound judgements in the absence of complete data, and communicate their conclusions clearly to specialist and non-specialist audiences; </a:t>
            </a:r>
          </a:p>
          <a:p>
            <a:pPr>
              <a:lnSpc>
                <a:spcPct val="100000"/>
              </a:lnSpc>
              <a:defRPr/>
            </a:pPr>
            <a:r>
              <a:rPr lang="en-GB" sz="2200" dirty="0"/>
              <a:t>demonstrate </a:t>
            </a:r>
            <a:r>
              <a:rPr lang="en-GB" sz="2200" dirty="0">
                <a:solidFill>
                  <a:schemeClr val="tx2">
                    <a:lumMod val="60000"/>
                    <a:lumOff val="40000"/>
                  </a:schemeClr>
                </a:solidFill>
              </a:rPr>
              <a:t>self-direction and originality </a:t>
            </a:r>
            <a:r>
              <a:rPr lang="en-GB" sz="2200" dirty="0"/>
              <a:t>in tackling and solving problems, and act </a:t>
            </a:r>
            <a:r>
              <a:rPr lang="en-GB" sz="2200" dirty="0">
                <a:solidFill>
                  <a:schemeClr val="tx2">
                    <a:lumMod val="60000"/>
                    <a:lumOff val="40000"/>
                  </a:schemeClr>
                </a:solidFill>
              </a:rPr>
              <a:t>autonomousl</a:t>
            </a:r>
            <a:r>
              <a:rPr lang="en-GB" sz="2200" dirty="0"/>
              <a:t>y in planning and implementing tasks at a professional or equivalent level; </a:t>
            </a:r>
          </a:p>
          <a:p>
            <a:pPr>
              <a:lnSpc>
                <a:spcPct val="100000"/>
              </a:lnSpc>
              <a:defRPr/>
            </a:pPr>
            <a:r>
              <a:rPr lang="en-GB" sz="2200" dirty="0"/>
              <a:t>continue to </a:t>
            </a:r>
            <a:r>
              <a:rPr lang="en-GB" sz="2200" dirty="0">
                <a:solidFill>
                  <a:schemeClr val="tx2">
                    <a:lumMod val="60000"/>
                    <a:lumOff val="40000"/>
                  </a:schemeClr>
                </a:solidFill>
              </a:rPr>
              <a:t>advance</a:t>
            </a:r>
            <a:r>
              <a:rPr lang="en-GB" sz="2200" dirty="0"/>
              <a:t> their knowledge and understanding, and develop </a:t>
            </a:r>
            <a:r>
              <a:rPr lang="en-GB" sz="2200" dirty="0">
                <a:solidFill>
                  <a:schemeClr val="tx2">
                    <a:lumMod val="60000"/>
                    <a:lumOff val="40000"/>
                  </a:schemeClr>
                </a:solidFill>
              </a:rPr>
              <a:t>new </a:t>
            </a:r>
            <a:r>
              <a:rPr lang="en-GB" sz="2200" dirty="0"/>
              <a:t>skills to a high level; and will have: </a:t>
            </a:r>
          </a:p>
          <a:p>
            <a:pPr>
              <a:lnSpc>
                <a:spcPct val="100000"/>
              </a:lnSpc>
              <a:defRPr/>
            </a:pPr>
            <a:r>
              <a:rPr lang="en-GB" sz="2200" dirty="0"/>
              <a:t>the qualities and </a:t>
            </a:r>
            <a:r>
              <a:rPr lang="en-GB" sz="2200" dirty="0">
                <a:solidFill>
                  <a:schemeClr val="tx2">
                    <a:lumMod val="60000"/>
                    <a:lumOff val="40000"/>
                  </a:schemeClr>
                </a:solidFill>
              </a:rPr>
              <a:t>transferable skills </a:t>
            </a:r>
            <a:r>
              <a:rPr lang="en-GB" sz="2200" dirty="0"/>
              <a:t>necessary for employment requiring: (</a:t>
            </a:r>
            <a:r>
              <a:rPr lang="en-GB" sz="2200" dirty="0" err="1"/>
              <a:t>i</a:t>
            </a:r>
            <a:r>
              <a:rPr lang="en-GB" sz="2200" dirty="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sz="2200" dirty="0"/>
          </a:p>
        </p:txBody>
      </p:sp>
    </p:spTree>
    <p:extLst>
      <p:ext uri="{BB962C8B-B14F-4D97-AF65-F5344CB8AC3E}">
        <p14:creationId xmlns:p14="http://schemas.microsoft.com/office/powerpoint/2010/main" val="3620405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200" dirty="0"/>
              <a:t>Enabling students to focus on a particular aspect of a broader subject area in which they have prior knowledge or experience through previous study or employment; and/or</a:t>
            </a:r>
          </a:p>
          <a:p>
            <a:pPr>
              <a:lnSpc>
                <a:spcPct val="100000"/>
              </a:lnSpc>
            </a:pPr>
            <a:r>
              <a:rPr lang="en-GB" sz="2200" dirty="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200" dirty="0"/>
              <a:t>Enabling students to learn how to conduct research, often linked to a particular discipline or field of study. </a:t>
            </a:r>
          </a:p>
        </p:txBody>
      </p:sp>
    </p:spTree>
    <p:extLst>
      <p:ext uri="{BB962C8B-B14F-4D97-AF65-F5344CB8AC3E}">
        <p14:creationId xmlns:p14="http://schemas.microsoft.com/office/powerpoint/2010/main" val="960347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a:t>Characteristic outcomes of Masters degrees </a:t>
            </a:r>
            <a:br>
              <a:rPr lang="en-GB" dirty="0"/>
            </a:br>
            <a:r>
              <a:rPr lang="en-GB" dirty="0"/>
              <a:t>based on 2010 QAA in Scotland guidance</a:t>
            </a:r>
            <a:endParaRPr lang="en-GB" sz="2000" dirty="0">
              <a:solidFill>
                <a:schemeClr val="tx2">
                  <a:lumMod val="60000"/>
                  <a:lumOff val="40000"/>
                </a:schemeClr>
              </a:solidFill>
            </a:endParaRPr>
          </a:p>
        </p:txBody>
      </p:sp>
      <p:sp>
        <p:nvSpPr>
          <p:cNvPr id="21507" name="Content Placeholder 2"/>
          <p:cNvSpPr>
            <a:spLocks noGrp="1"/>
          </p:cNvSpPr>
          <p:nvPr>
            <p:ph idx="1"/>
          </p:nvPr>
        </p:nvSpPr>
        <p:spPr>
          <a:xfrm>
            <a:off x="285750" y="1412776"/>
            <a:ext cx="8501063" cy="4916587"/>
          </a:xfrm>
        </p:spPr>
        <p:txBody>
          <a:bodyPr/>
          <a:lstStyle/>
          <a:p>
            <a:pPr marL="538163" indent="-538163">
              <a:lnSpc>
                <a:spcPct val="100000"/>
              </a:lnSpc>
              <a:buFont typeface="Wingdings" pitchFamily="2" charset="2"/>
              <a:buNone/>
              <a:defRPr/>
            </a:pPr>
            <a:r>
              <a:rPr lang="en-GB" sz="1900" dirty="0" err="1"/>
              <a:t>i</a:t>
            </a:r>
            <a:r>
              <a:rPr lang="en-GB" sz="1900" dirty="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a:t>iv 	Conceptual understanding that enables the student:</a:t>
            </a:r>
          </a:p>
          <a:p>
            <a:pPr marL="538163" indent="-538163">
              <a:lnSpc>
                <a:spcPct val="100000"/>
              </a:lnSpc>
              <a:defRPr/>
            </a:pPr>
            <a:r>
              <a:rPr lang="en-GB" sz="1900" dirty="0"/>
              <a:t>to evaluate critically current research and advanced scholarship in the discipline; and</a:t>
            </a:r>
          </a:p>
          <a:p>
            <a:pPr marL="538163" indent="-538163">
              <a:lnSpc>
                <a:spcPct val="100000"/>
              </a:lnSpc>
              <a:defRPr/>
            </a:pPr>
            <a:r>
              <a:rPr lang="en-GB" sz="1900" dirty="0"/>
              <a:t>to evaluate methodologies and develop critiques of them and, where appropriate, to propose new hypotheses. </a:t>
            </a:r>
          </a:p>
          <a:p>
            <a:pPr>
              <a:lnSpc>
                <a:spcPct val="100000"/>
              </a:lnSpc>
              <a:defRPr/>
            </a:pPr>
            <a:endParaRPr lang="en-GB" sz="1900" dirty="0"/>
          </a:p>
        </p:txBody>
      </p:sp>
    </p:spTree>
    <p:extLst>
      <p:ext uri="{BB962C8B-B14F-4D97-AF65-F5344CB8AC3E}">
        <p14:creationId xmlns:p14="http://schemas.microsoft.com/office/powerpoint/2010/main" val="318770274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5578</Words>
  <Application>Microsoft Office PowerPoint</Application>
  <PresentationFormat>On-screen Show (4:3)</PresentationFormat>
  <Paragraphs>351</Paragraphs>
  <Slides>65</Slides>
  <Notes>21</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65</vt:i4>
      </vt:variant>
    </vt:vector>
  </HeadingPairs>
  <TitlesOfParts>
    <vt:vector size="84"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Making assessment and feedback more effective and efficient </vt:lpstr>
      <vt:lpstr>This workshop</vt:lpstr>
      <vt:lpstr>In this participative workshop, participants will have opportunities to:</vt:lpstr>
      <vt:lpstr>The purpose of the session today on assessment and feedback</vt:lpstr>
      <vt:lpstr>Assimilate was a 3-year NTFS funded project</vt:lpstr>
      <vt:lpstr>At Masters level, assessment really matters!</vt:lpstr>
      <vt:lpstr>Based on my research, typically, holders of the qualification will be able to:</vt:lpstr>
      <vt:lpstr>Higher education providers may offer a Master's degree with the specific intention of:</vt:lpstr>
      <vt:lpstr>Characteristic outcomes of Masters degrees  based on 2010 QAA in Scotland guidance</vt:lpstr>
      <vt:lpstr>Good practice M-level Assessment examples discovered in my research include:</vt:lpstr>
      <vt:lpstr>Other learning points</vt:lpstr>
      <vt:lpstr>Enhancing Assessment and Feedback</vt:lpstr>
      <vt:lpstr>Underpinning premises for A4L</vt:lpstr>
      <vt:lpstr>PowerPoint Presentation</vt:lpstr>
      <vt:lpstr>Using assessment for learning  (Sambell et al, 2012)</vt:lpstr>
      <vt:lpstr>My fit-for-purpose model of assessment: the key questions</vt:lpstr>
      <vt:lpstr>For any assessment activity, we need to be clear about:</vt:lpstr>
      <vt:lpstr>So to help us focus on assessment criteria and developing students’ assessment literacy, a game!</vt:lpstr>
      <vt:lpstr>Thinking through the issues raised in the biscuit game</vt:lpstr>
      <vt:lpstr>Formative and summative assessment</vt:lpstr>
      <vt:lpstr>The importance of dialogic feedback (Sadler)</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Do your international students understand UK assessment approaches?</vt:lpstr>
      <vt:lpstr>What do we mean by ‘traditional assessment formats”? </vt:lpstr>
      <vt:lpstr>Authentic assessment: what are the principal benefits for stakeholders?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Questions employers might ask at interview that might help us frame some of our assignments</vt:lpstr>
      <vt:lpstr>Masters level exams and essays could include</vt:lpstr>
      <vt:lpstr>Fostering student engagement with feedback</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Streamlining assessment: why would we wish to do it?</vt:lpstr>
      <vt:lpstr>To give feedback more effectively  &amp; efficiently, we can:</vt:lpstr>
      <vt:lpstr>Five things students really hate about poor feedback</vt:lpstr>
      <vt:lpstr>Five things students really hate about poor feedback</vt:lpstr>
      <vt:lpstr>Encouraging students to recognise and use the feedback we provide for them</vt:lpstr>
      <vt:lpstr>To better engage learners through feedback and assessment we can:</vt:lpstr>
      <vt:lpstr>Making assessment work well</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vt:lpstr>
      <vt:lpstr>Are your students aware of all the processes and procedures we use to ensure fair assessment? </vt:lpstr>
      <vt:lpstr>Planning to implement enhancements in  assessment &amp; feedback in your module/programme</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lpstr>Useful references: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2018-12-10T20:57:04Z</dcterms:modified>
</cp:coreProperties>
</file>