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Lst>
  <p:notesMasterIdLst>
    <p:notesMasterId r:id="rId37"/>
  </p:notesMasterIdLst>
  <p:sldIdLst>
    <p:sldId id="422" r:id="rId5"/>
    <p:sldId id="423" r:id="rId6"/>
    <p:sldId id="424" r:id="rId7"/>
    <p:sldId id="425" r:id="rId8"/>
    <p:sldId id="430" r:id="rId9"/>
    <p:sldId id="436" r:id="rId10"/>
    <p:sldId id="437" r:id="rId11"/>
    <p:sldId id="637" r:id="rId12"/>
    <p:sldId id="638" r:id="rId13"/>
    <p:sldId id="639" r:id="rId14"/>
    <p:sldId id="1042" r:id="rId15"/>
    <p:sldId id="715" r:id="rId16"/>
    <p:sldId id="429" r:id="rId17"/>
    <p:sldId id="635" r:id="rId18"/>
    <p:sldId id="636" r:id="rId19"/>
    <p:sldId id="1043" r:id="rId20"/>
    <p:sldId id="428" r:id="rId21"/>
    <p:sldId id="256" r:id="rId22"/>
    <p:sldId id="257" r:id="rId23"/>
    <p:sldId id="258" r:id="rId24"/>
    <p:sldId id="259" r:id="rId25"/>
    <p:sldId id="431" r:id="rId26"/>
    <p:sldId id="432" r:id="rId27"/>
    <p:sldId id="433" r:id="rId28"/>
    <p:sldId id="264" r:id="rId29"/>
    <p:sldId id="434" r:id="rId30"/>
    <p:sldId id="435" r:id="rId31"/>
    <p:sldId id="261" r:id="rId32"/>
    <p:sldId id="260" r:id="rId33"/>
    <p:sldId id="1044" r:id="rId34"/>
    <p:sldId id="438" r:id="rId35"/>
    <p:sldId id="42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9" autoAdjust="0"/>
    <p:restoredTop sz="94660"/>
  </p:normalViewPr>
  <p:slideViewPr>
    <p:cSldViewPr snapToGrid="0">
      <p:cViewPr varScale="1">
        <p:scale>
          <a:sx n="69" d="100"/>
          <a:sy n="69" d="100"/>
        </p:scale>
        <p:origin x="1170" y="78"/>
      </p:cViewPr>
      <p:guideLst/>
    </p:cSldViewPr>
  </p:slideViewPr>
  <p:notesTextViewPr>
    <p:cViewPr>
      <p:scale>
        <a:sx n="1" d="1"/>
        <a:sy n="1" d="1"/>
      </p:scale>
      <p:origin x="0" y="0"/>
    </p:cViewPr>
  </p:notesTextViewPr>
  <p:sorterViewPr>
    <p:cViewPr varScale="1">
      <p:scale>
        <a:sx n="1" d="1"/>
        <a:sy n="1" d="1"/>
      </p:scale>
      <p:origin x="0" y="-7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121D3-C8B5-4950-AD25-81CF025A1D1B}" type="datetimeFigureOut">
              <a:rPr lang="en-GB" smtClean="0"/>
              <a:t>09/11/2018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BB473-C662-4AA2-9054-E1DC70D775A0}" type="slidenum">
              <a:rPr lang="en-GB" smtClean="0"/>
              <a:t>‹#›</a:t>
            </a:fld>
            <a:endParaRPr lang="en-GB"/>
          </a:p>
        </p:txBody>
      </p:sp>
    </p:spTree>
    <p:extLst>
      <p:ext uri="{BB962C8B-B14F-4D97-AF65-F5344CB8AC3E}">
        <p14:creationId xmlns:p14="http://schemas.microsoft.com/office/powerpoint/2010/main" val="119383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21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effect on institutional strategies of promoting the research agenda, often at the expense of support for teaching initiatives</a:t>
            </a:r>
          </a:p>
          <a:p>
            <a:r>
              <a:rPr lang="en-GB" dirty="0" err="1"/>
              <a:t>Favouristism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B679-3138-4C7A-BAD5-84F7EB3766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3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And some more heroes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B679-3138-4C7A-BAD5-84F7EB3766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25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08240E0-AAB5-428E-A3C2-DD17AF1DA728}"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26319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DFCDBB1C-63F9-4F31-A772-5A69223F8D9C}"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0884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38610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74914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49773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BF405E3-5FD4-429E-9303-BCB30466977A}"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09/11/2018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18B3D2-DCBE-4955-9C96-34A96C43EFEB}" type="slidenum">
              <a:rPr kumimoji="0" lang="en-GB" altLang="en-US" sz="10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64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A5DB57-8E66-4D15-A4B1-E11693BDEDF0}" type="datetime1">
              <a:rPr kumimoji="0" lang="en-GB" sz="10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09/11/2018</a:t>
            </a:fld>
            <a:endParaRPr kumimoji="0" lang="en-GB" alt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8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FA1486-5E07-4D1D-AFB1-B168BA2ACA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52A30-1282-4B2E-99EA-F17A64EB41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59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7596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DE7A6-09BF-4F1A-ADAF-BB380E92D1E3}" type="datetimeFigureOut">
              <a:rPr lang="en-GB" smtClean="0"/>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93860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DE7A6-09BF-4F1A-ADAF-BB380E92D1E3}" type="datetimeFigureOut">
              <a:rPr lang="en-GB" smtClean="0"/>
              <a:t>09/11/2018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92167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DE7A6-09BF-4F1A-ADAF-BB380E92D1E3}" type="datetimeFigureOut">
              <a:rPr lang="en-GB" smtClean="0"/>
              <a:t>09/11/2018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17566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BDE7A6-09BF-4F1A-ADAF-BB380E92D1E3}" type="datetimeFigureOut">
              <a:rPr lang="en-GB" smtClean="0"/>
              <a:t>09/11/2018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38758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DE7A6-09BF-4F1A-ADAF-BB380E92D1E3}" type="datetimeFigureOut">
              <a:rPr lang="en-GB" smtClean="0"/>
              <a:t>09/11/2018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370388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BDE7A6-09BF-4F1A-ADAF-BB380E92D1E3}" type="datetimeFigureOut">
              <a:rPr lang="en-GB" smtClean="0"/>
              <a:t>09/11/2018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356954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BDE7A6-09BF-4F1A-ADAF-BB380E92D1E3}" type="datetimeFigureOut">
              <a:rPr lang="en-GB" smtClean="0"/>
              <a:t>09/11/2018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74617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DE7A6-09BF-4F1A-ADAF-BB380E92D1E3}" type="datetimeFigureOut">
              <a:rPr lang="en-GB" smtClean="0"/>
              <a:t>09/11/2018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74ED6-5E04-4CEC-B316-051B1DB72DC5}" type="slidenum">
              <a:rPr lang="en-GB" smtClean="0"/>
              <a:t>‹#›</a:t>
            </a:fld>
            <a:endParaRPr lang="en-GB"/>
          </a:p>
        </p:txBody>
      </p:sp>
    </p:spTree>
    <p:extLst>
      <p:ext uri="{BB962C8B-B14F-4D97-AF65-F5344CB8AC3E}">
        <p14:creationId xmlns:p14="http://schemas.microsoft.com/office/powerpoint/2010/main" val="3909185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09/11/2018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22047184"/>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09/11/2018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875778847"/>
      </p:ext>
    </p:extLst>
  </p:cSld>
  <p:clrMap bg1="lt1" tx1="dk1" bg2="lt2" tx2="dk2" accent1="accent1" accent2="accent2" accent3="accent3" accent4="accent4" accent5="accent5" accent6="accent6" hlink="hlink" folHlink="folHlink"/>
  <p:sldLayoutIdLst>
    <p:sldLayoutId id="2147483675"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A1486-5E07-4D1D-AFB1-B168BA2ACA35}" type="datetimeFigureOut">
              <a:rPr lang="en-US" smtClean="0"/>
              <a:t>11/9/2018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2A30-1282-4B2E-99EA-F17A64EB41D9}" type="slidenum">
              <a:rPr lang="en-US" smtClean="0"/>
              <a:t>‹#›</a:t>
            </a:fld>
            <a:endParaRPr lang="en-US"/>
          </a:p>
        </p:txBody>
      </p:sp>
    </p:spTree>
    <p:extLst>
      <p:ext uri="{BB962C8B-B14F-4D97-AF65-F5344CB8AC3E}">
        <p14:creationId xmlns:p14="http://schemas.microsoft.com/office/powerpoint/2010/main" val="15766163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dirty="0"/>
              <a:t>Who are you and who do you want to be?</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SEDA conference Birmingham</a:t>
            </a:r>
          </a:p>
          <a:p>
            <a:pPr algn="ctr" eaLnBrk="1" hangingPunct="1">
              <a:defRPr/>
            </a:pPr>
            <a:r>
              <a:rPr lang="en-GB" sz="1600" dirty="0"/>
              <a:t>15-16</a:t>
            </a:r>
            <a:r>
              <a:rPr lang="en-GB" sz="1600" baseline="30000" dirty="0"/>
              <a:t>th</a:t>
            </a:r>
            <a:r>
              <a:rPr lang="en-GB" sz="1600" dirty="0"/>
              <a:t> November 2018</a:t>
            </a:r>
          </a:p>
          <a:p>
            <a:pPr algn="ctr" eaLnBrk="1" hangingPunct="1">
              <a:defRPr/>
            </a:pPr>
            <a:r>
              <a:rPr lang="en-GB" sz="2800" b="1" dirty="0"/>
              <a:t>Sally Brown </a:t>
            </a:r>
            <a:r>
              <a:rPr lang="en-GB" sz="2800" dirty="0"/>
              <a:t>NTF, PFHEA, SFSEDA</a:t>
            </a:r>
            <a:endParaRPr lang="en-GB" sz="2000" b="1" dirty="0"/>
          </a:p>
          <a:p>
            <a:pPr algn="ctr" eaLnBrk="1" hangingPunct="1">
              <a:defRPr/>
            </a:pPr>
            <a:r>
              <a:rPr lang="en-GB" sz="1800" b="1" dirty="0"/>
              <a:t>@</a:t>
            </a:r>
            <a:r>
              <a:rPr lang="en-GB" sz="1800" b="1" dirty="0" err="1"/>
              <a:t>ProfSallyBrown</a:t>
            </a:r>
            <a:r>
              <a:rPr lang="en-GB" sz="1800" dirty="0"/>
              <a:t> 	</a:t>
            </a:r>
          </a:p>
          <a:p>
            <a:pPr algn="ctr" eaLnBrk="1" hangingPunct="1">
              <a:defRPr/>
            </a:pPr>
            <a:r>
              <a:rPr lang="en-GB" sz="1800" dirty="0">
                <a:hlinkClick r:id="rId3"/>
              </a:rPr>
              <a:t>http://sally-brown.net</a:t>
            </a:r>
            <a:r>
              <a:rPr lang="en-GB" sz="1800" dirty="0"/>
              <a:t> </a:t>
            </a:r>
          </a:p>
          <a:p>
            <a:pPr algn="ctr" eaLnBrk="1" hangingPunct="1">
              <a:defRPr/>
            </a:pPr>
            <a:endParaRPr lang="en-GB" sz="1800" b="1" dirty="0"/>
          </a:p>
          <a:p>
            <a:pPr algn="ctr" eaLnBrk="1" hangingPunct="1">
              <a:defRPr/>
            </a:pPr>
            <a:r>
              <a:rPr lang="en-GB" sz="1800" dirty="0" err="1"/>
              <a:t>Emerita</a:t>
            </a:r>
            <a:r>
              <a:rPr lang="en-GB" sz="1800" dirty="0"/>
              <a:t> Professor, Leeds Beckett University</a:t>
            </a:r>
          </a:p>
          <a:p>
            <a:pPr algn="ctr" eaLnBrk="1" hangingPunct="1">
              <a:defRPr/>
            </a:pPr>
            <a:r>
              <a:rPr lang="en-GB" sz="1800" dirty="0"/>
              <a:t>Visiting Professor: University of Plymouth, University of South Wales, Edge Hill University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37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82B1-D328-46C3-BFAC-DFE0518E52EB}"/>
              </a:ext>
            </a:extLst>
          </p:cNvPr>
          <p:cNvSpPr>
            <a:spLocks noGrp="1"/>
          </p:cNvSpPr>
          <p:nvPr>
            <p:ph type="title"/>
          </p:nvPr>
        </p:nvSpPr>
        <p:spPr>
          <a:xfrm>
            <a:off x="238539" y="315201"/>
            <a:ext cx="9017391" cy="1089529"/>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And some of the issues I've faced over the years (and how I’ve got past them):</a:t>
            </a:r>
          </a:p>
        </p:txBody>
      </p:sp>
      <p:sp>
        <p:nvSpPr>
          <p:cNvPr id="3" name="Content Placeholder 2">
            <a:extLst>
              <a:ext uri="{FF2B5EF4-FFF2-40B4-BE49-F238E27FC236}">
                <a16:creationId xmlns:a16="http://schemas.microsoft.com/office/drawing/2014/main" id="{2EE237CF-7A18-44E8-B3CB-F76689DF2637}"/>
              </a:ext>
            </a:extLst>
          </p:cNvPr>
          <p:cNvSpPr>
            <a:spLocks noGrp="1"/>
          </p:cNvSpPr>
          <p:nvPr>
            <p:ph idx="1"/>
          </p:nvPr>
        </p:nvSpPr>
        <p:spPr>
          <a:xfrm>
            <a:off x="238539" y="1404730"/>
            <a:ext cx="8276811" cy="4772233"/>
          </a:xfrm>
        </p:spPr>
        <p:txBody>
          <a:bodyPr>
            <a:noAutofit/>
          </a:bodyPr>
          <a:lstStyle/>
          <a:p>
            <a:r>
              <a:rPr lang="en-GB" sz="2100" b="1" dirty="0"/>
              <a:t>Imposter syndrome and lack of confidence: I’m a second daughter, a second wife and at times have felt second class. In my family a common expression was ‘Who do you think </a:t>
            </a:r>
            <a:r>
              <a:rPr lang="en-GB" sz="2100" b="1" i="1" dirty="0"/>
              <a:t>you</a:t>
            </a:r>
            <a:r>
              <a:rPr lang="en-GB" sz="2100" b="1" dirty="0"/>
              <a:t> are?’;</a:t>
            </a:r>
          </a:p>
          <a:p>
            <a:r>
              <a:rPr lang="en-GB" sz="2100" b="1" dirty="0"/>
              <a:t>I didn’t believe until my forties that I was a finisher so I couldn’t write: it took rigorous and supportive mentors to get me through that. I peaked late. Nowadays that’s why I mentor career-younger people;</a:t>
            </a:r>
          </a:p>
          <a:p>
            <a:r>
              <a:rPr lang="en-GB" sz="2100" b="1" dirty="0"/>
              <a:t>I worked part-time for years and in service functions: I and had to fight for parity of esteem (and never breached the gender pay gap);</a:t>
            </a:r>
          </a:p>
          <a:p>
            <a:r>
              <a:rPr lang="en-GB" sz="2100" b="1" dirty="0"/>
              <a:t>Working part-time and in service functions I had to face down those who saw me as a ‘non-academic’ member of staff. To survive I always felt I had to work longer and harder than peers;</a:t>
            </a:r>
          </a:p>
          <a:p>
            <a:r>
              <a:rPr lang="en-GB" sz="2100" b="1" dirty="0"/>
              <a:t>When I was in leadership roles, I didn’t want to conform to standard expectations and therefore chose to dress as a female rather than a suit-wearing clone. This sometimes impacted on how people saw me.</a:t>
            </a:r>
          </a:p>
          <a:p>
            <a:pPr marL="0" indent="0">
              <a:buNone/>
            </a:pPr>
            <a:r>
              <a:rPr lang="en-GB" sz="2100" b="1" dirty="0"/>
              <a:t>And these issues remain today.</a:t>
            </a:r>
          </a:p>
          <a:p>
            <a:endParaRPr lang="en-GB" sz="2100" dirty="0"/>
          </a:p>
        </p:txBody>
      </p:sp>
    </p:spTree>
    <p:extLst>
      <p:ext uri="{BB962C8B-B14F-4D97-AF65-F5344CB8AC3E}">
        <p14:creationId xmlns:p14="http://schemas.microsoft.com/office/powerpoint/2010/main" val="247782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0C6354-9E69-4BE6-A806-A315D6B3D7AE}"/>
              </a:ext>
            </a:extLst>
          </p:cNvPr>
          <p:cNvSpPr txBox="1"/>
          <p:nvPr/>
        </p:nvSpPr>
        <p:spPr>
          <a:xfrm>
            <a:off x="575352" y="393681"/>
            <a:ext cx="5054886" cy="1200329"/>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rgbClr val="7030A0"/>
                </a:solidFill>
              </a:defRPr>
            </a:lvl1pPr>
          </a:lstStyle>
          <a:p>
            <a:r>
              <a:rPr lang="en-GB" dirty="0"/>
              <a:t>Nurturing the next generation</a:t>
            </a:r>
            <a:endParaRPr lang="en-US" dirty="0"/>
          </a:p>
        </p:txBody>
      </p:sp>
      <p:sp>
        <p:nvSpPr>
          <p:cNvPr id="3" name="TextBox 2">
            <a:extLst>
              <a:ext uri="{FF2B5EF4-FFF2-40B4-BE49-F238E27FC236}">
                <a16:creationId xmlns:a16="http://schemas.microsoft.com/office/drawing/2014/main" id="{C9872A6B-9509-4F1D-B10D-ABF2C352608D}"/>
              </a:ext>
            </a:extLst>
          </p:cNvPr>
          <p:cNvSpPr txBox="1"/>
          <p:nvPr/>
        </p:nvSpPr>
        <p:spPr>
          <a:xfrm>
            <a:off x="7849456" y="6581001"/>
            <a:ext cx="1294544" cy="276999"/>
          </a:xfrm>
          <a:prstGeom prst="rect">
            <a:avLst/>
          </a:prstGeom>
          <a:solidFill>
            <a:schemeClr val="tx1">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Copyright </a:t>
            </a:r>
            <a:r>
              <a:rPr kumimoji="0" lang="en-US" sz="1200" b="0" i="0" u="none" strike="noStrike" kern="1200" cap="none" spc="0" normalizeH="0" baseline="0" noProof="0" dirty="0" err="1">
                <a:ln>
                  <a:noFill/>
                </a:ln>
                <a:solidFill>
                  <a:srgbClr val="FFFFFF"/>
                </a:solidFill>
                <a:effectLst/>
                <a:uLnTx/>
                <a:uFillTx/>
                <a:latin typeface="Segoe UI Light" panose="020B0502040204020203" pitchFamily="34" charset="0"/>
                <a:ea typeface="+mn-ea"/>
                <a:cs typeface="Segoe UI Light" panose="020B0502040204020203" pitchFamily="34" charset="0"/>
              </a:rPr>
              <a:t>CC2.0</a:t>
            </a:r>
            <a:endParaRPr kumimoji="0" lang="en-US" sz="12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19050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15E6-EC75-4D5C-9C1C-B5EF0F829D9C}"/>
              </a:ext>
            </a:extLst>
          </p:cNvPr>
          <p:cNvSpPr>
            <a:spLocks noGrp="1"/>
          </p:cNvSpPr>
          <p:nvPr>
            <p:ph type="title" idx="4294967295"/>
          </p:nvPr>
        </p:nvSpPr>
        <p:spPr>
          <a:xfrm>
            <a:off x="0" y="5981700"/>
            <a:ext cx="4095750" cy="485775"/>
          </a:xfrm>
          <a:solidFill>
            <a:schemeClr val="tx1">
              <a:alpha val="58000"/>
            </a:schemeClr>
          </a:solidFill>
          <a:ln>
            <a:noFill/>
          </a:ln>
          <a:extLst/>
        </p:spPr>
        <p:txBody>
          <a:bodyPr vert="horz" wrap="square" lIns="91440" tIns="45720" rIns="91440" bIns="45720" numCol="1" anchor="b" anchorCtr="0" compatLnSpc="1">
            <a:prstTxWarp prst="textNoShape">
              <a:avLst/>
            </a:prstTxWarp>
            <a:normAutofit/>
          </a:bodyPr>
          <a:lstStyle/>
          <a:p>
            <a:r>
              <a:rPr lang="en-GB" sz="2800" b="1" dirty="0">
                <a:solidFill>
                  <a:schemeClr val="bg1"/>
                </a:solidFill>
                <a:latin typeface="Segoe UI Light" panose="020B0502040204020203" pitchFamily="34" charset="0"/>
                <a:cs typeface="Segoe UI Light" panose="020B0502040204020203" pitchFamily="34" charset="0"/>
              </a:rPr>
              <a:t>Important influences</a:t>
            </a:r>
          </a:p>
        </p:txBody>
      </p:sp>
      <p:sp>
        <p:nvSpPr>
          <p:cNvPr id="3" name="TextBox 2">
            <a:extLst>
              <a:ext uri="{FF2B5EF4-FFF2-40B4-BE49-F238E27FC236}">
                <a16:creationId xmlns:a16="http://schemas.microsoft.com/office/drawing/2014/main" id="{5626E784-F900-4F08-906B-EF84E846373A}"/>
              </a:ext>
            </a:extLst>
          </p:cNvPr>
          <p:cNvSpPr txBox="1"/>
          <p:nvPr/>
        </p:nvSpPr>
        <p:spPr>
          <a:xfrm>
            <a:off x="7863839" y="6581001"/>
            <a:ext cx="1280161" cy="276999"/>
          </a:xfrm>
          <a:prstGeom prst="rect">
            <a:avLst/>
          </a:prstGeom>
          <a:solidFill>
            <a:schemeClr val="tx1">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Copyright </a:t>
            </a:r>
            <a:r>
              <a:rPr kumimoji="0" lang="en-US" sz="1200" b="0" i="0" u="none" strike="noStrike" kern="1200" cap="none" spc="0" normalizeH="0" baseline="0" noProof="0" dirty="0" err="1">
                <a:ln>
                  <a:noFill/>
                </a:ln>
                <a:solidFill>
                  <a:prstClr val="white"/>
                </a:solidFill>
                <a:effectLst/>
                <a:uLnTx/>
                <a:uFillTx/>
                <a:latin typeface="Segoe UI Light" panose="020B0502040204020203" pitchFamily="34" charset="0"/>
                <a:ea typeface="+mn-ea"/>
                <a:cs typeface="Segoe UI Light" panose="020B0502040204020203" pitchFamily="34" charset="0"/>
              </a:rPr>
              <a:t>CC2.0</a:t>
            </a:r>
            <a:endParaRPr kumimoji="0" lang="en-US"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18728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8CE7-A8D2-4271-BACE-9EFC7A964936}"/>
              </a:ext>
            </a:extLst>
          </p:cNvPr>
          <p:cNvSpPr>
            <a:spLocks noGrp="1"/>
          </p:cNvSpPr>
          <p:nvPr>
            <p:ph type="title"/>
          </p:nvPr>
        </p:nvSpPr>
        <p:spPr>
          <a:xfrm>
            <a:off x="628650" y="1044358"/>
            <a:ext cx="7886700" cy="646331"/>
          </a:xfrm>
          <a:noFill/>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Who are you today?</a:t>
            </a:r>
          </a:p>
        </p:txBody>
      </p:sp>
      <p:sp>
        <p:nvSpPr>
          <p:cNvPr id="3" name="Content Placeholder 2">
            <a:extLst>
              <a:ext uri="{FF2B5EF4-FFF2-40B4-BE49-F238E27FC236}">
                <a16:creationId xmlns:a16="http://schemas.microsoft.com/office/drawing/2014/main" id="{8A3FE639-7033-4448-B597-06356AE11211}"/>
              </a:ext>
            </a:extLst>
          </p:cNvPr>
          <p:cNvSpPr>
            <a:spLocks noGrp="1"/>
          </p:cNvSpPr>
          <p:nvPr>
            <p:ph idx="1"/>
          </p:nvPr>
        </p:nvSpPr>
        <p:spPr/>
        <p:txBody>
          <a:bodyPr/>
          <a:lstStyle/>
          <a:p>
            <a:pPr marL="0" indent="0">
              <a:buNone/>
            </a:pPr>
            <a:r>
              <a:rPr lang="en-GB" b="1" dirty="0"/>
              <a:t>Lecturer, supporter of student learning, guide, supervisor, mentor, programme leader, curriculum designer, appraiser, line manager, friend, challenger, enabler, facilitator, senior manager, educational developer, supportive colleague, ‘grit in the oyster’, representative, ‘joy-bringer’, Cassandra, ……………..</a:t>
            </a:r>
          </a:p>
          <a:p>
            <a:pPr marL="0" indent="0">
              <a:buNone/>
            </a:pPr>
            <a:endParaRPr lang="en-GB" b="1" dirty="0"/>
          </a:p>
          <a:p>
            <a:pPr marL="0" indent="0">
              <a:buNone/>
            </a:pPr>
            <a:r>
              <a:rPr lang="en-GB" b="1" dirty="0"/>
              <a:t>And who do you want to be?</a:t>
            </a:r>
          </a:p>
        </p:txBody>
      </p:sp>
    </p:spTree>
    <p:extLst>
      <p:ext uri="{BB962C8B-B14F-4D97-AF65-F5344CB8AC3E}">
        <p14:creationId xmlns:p14="http://schemas.microsoft.com/office/powerpoint/2010/main" val="93921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628650" y="1044358"/>
            <a:ext cx="7886700" cy="646331"/>
          </a:xfrm>
          <a:noFill/>
          <a:extLst/>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Fostering self-efficacy (after Dweck)</a:t>
            </a:r>
          </a:p>
        </p:txBody>
      </p:sp>
      <p:sp>
        <p:nvSpPr>
          <p:cNvPr id="4198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600" b="1" dirty="0"/>
              <a:t>Crudely, student achievement is linked to students own beliefs about their abilities, whether these are fixed or malleable;</a:t>
            </a:r>
          </a:p>
          <a:p>
            <a:pPr eaLnBrk="1" hangingPunct="1"/>
            <a:r>
              <a:rPr lang="en-GB" sz="2600" b="1" dirty="0"/>
              <a:t>Students who subscribe to an entity (fixed) theory of intelligence (Dweck, 2000) need support to confirm their ability and thereby become less fearful of learning goals as these involves an element of risk and personal failure. </a:t>
            </a:r>
          </a:p>
          <a:p>
            <a:pPr eaLnBrk="1" hangingPunct="1"/>
            <a:r>
              <a:rPr lang="en-GB" sz="2600" b="1" dirty="0"/>
              <a:t>Assessment for these students is an all-encompassing activity that defines them as people. If they fail at the task, they are failures. </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156116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628650" y="490360"/>
            <a:ext cx="7886700" cy="1200329"/>
          </a:xfrm>
          <a:noFill/>
          <a:extLst/>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People who believe that intelligence is malleable may be more robust</a:t>
            </a:r>
          </a:p>
        </p:txBody>
      </p:sp>
      <p:sp>
        <p:nvSpPr>
          <p:cNvPr id="4301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None/>
            </a:pPr>
            <a:r>
              <a:rPr lang="en-GB" sz="2600" dirty="0"/>
              <a:t>	</a:t>
            </a:r>
            <a:r>
              <a:rPr lang="en-GB" sz="2600" b="1" dirty="0"/>
              <a:t>Those who believe that intelligence is incremental have little or no fear of failure. A typical response from such a student is ‘The harder it gets, the harder I need to try’. These students do not see failure as an indictment of themselves and [can] separate their self-image from their academic achievement. When faced with a challenge, these students are more likely to continue in the face of adversity because they have nothing to prove. (after Clegg in </a:t>
            </a:r>
            <a:r>
              <a:rPr lang="en-GB" sz="2600" b="1" dirty="0" err="1"/>
              <a:t>Peelo</a:t>
            </a:r>
            <a:r>
              <a:rPr lang="en-GB" sz="2600" b="1" dirty="0"/>
              <a:t> and Wareham 2002).</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344472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E97E-6963-41AB-BEF6-2000499453B5}"/>
              </a:ext>
            </a:extLst>
          </p:cNvPr>
          <p:cNvSpPr>
            <a:spLocks noGrp="1"/>
          </p:cNvSpPr>
          <p:nvPr>
            <p:ph type="title"/>
          </p:nvPr>
        </p:nvSpPr>
        <p:spPr>
          <a:xfrm>
            <a:off x="628650" y="490360"/>
            <a:ext cx="7886700" cy="1200329"/>
          </a:xfrm>
          <a:noFill/>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Academics need to negotiate our professional identities</a:t>
            </a:r>
          </a:p>
        </p:txBody>
      </p:sp>
      <p:sp>
        <p:nvSpPr>
          <p:cNvPr id="3" name="Content Placeholder 2">
            <a:extLst>
              <a:ext uri="{FF2B5EF4-FFF2-40B4-BE49-F238E27FC236}">
                <a16:creationId xmlns:a16="http://schemas.microsoft.com/office/drawing/2014/main" id="{FDAD4E4F-F5FB-420C-BEF1-B6764E77D2B7}"/>
              </a:ext>
            </a:extLst>
          </p:cNvPr>
          <p:cNvSpPr>
            <a:spLocks noGrp="1"/>
          </p:cNvSpPr>
          <p:nvPr>
            <p:ph idx="1"/>
          </p:nvPr>
        </p:nvSpPr>
        <p:spPr/>
        <p:txBody>
          <a:bodyPr>
            <a:normAutofit fontScale="92500"/>
          </a:bodyPr>
          <a:lstStyle/>
          <a:p>
            <a:pPr marL="0" indent="0">
              <a:buNone/>
            </a:pPr>
            <a:r>
              <a:rPr lang="en-GB" b="1" dirty="0"/>
              <a:t>Professional identity is not a stable entity, it is complex, personal, and shaped by contextual factors.</a:t>
            </a:r>
          </a:p>
          <a:p>
            <a:r>
              <a:rPr lang="en-GB" b="1" dirty="0"/>
              <a:t>What comprises success in an academic career?</a:t>
            </a:r>
          </a:p>
          <a:p>
            <a:r>
              <a:rPr lang="en-GB" b="1" dirty="0"/>
              <a:t>What does authenticity look like?</a:t>
            </a:r>
          </a:p>
          <a:p>
            <a:r>
              <a:rPr lang="en-GB" b="1" dirty="0"/>
              <a:t>How can academics position ourselves, and how much are we positioned by issues including race, gender, status and social class? </a:t>
            </a:r>
          </a:p>
          <a:p>
            <a:r>
              <a:rPr lang="en-GB" b="1" dirty="0"/>
              <a:t>What constructs inform our professional identities’? </a:t>
            </a:r>
          </a:p>
          <a:p>
            <a:pPr marL="0" indent="0">
              <a:buNone/>
            </a:pPr>
            <a:r>
              <a:rPr lang="en-GB" b="1" dirty="0"/>
              <a:t>(Archer, 2008, Clarke, Hyde and Drennan, 2013)</a:t>
            </a:r>
          </a:p>
          <a:p>
            <a:endParaRPr lang="en-GB" dirty="0"/>
          </a:p>
        </p:txBody>
      </p:sp>
    </p:spTree>
    <p:extLst>
      <p:ext uri="{BB962C8B-B14F-4D97-AF65-F5344CB8AC3E}">
        <p14:creationId xmlns:p14="http://schemas.microsoft.com/office/powerpoint/2010/main" val="367634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14AE1-0A7C-4D43-B9A8-5CFD61A0A33E}"/>
              </a:ext>
            </a:extLst>
          </p:cNvPr>
          <p:cNvSpPr>
            <a:spLocks noGrp="1"/>
          </p:cNvSpPr>
          <p:nvPr>
            <p:ph type="title"/>
          </p:nvPr>
        </p:nvSpPr>
        <p:spPr>
          <a:xfrm>
            <a:off x="623888" y="2254152"/>
            <a:ext cx="7649255" cy="2308324"/>
          </a:xfrm>
          <a:noFill/>
        </p:spPr>
        <p:txBody>
          <a:bodyPr wrap="square" rtlCol="0">
            <a:spAutoFit/>
          </a:bodyPr>
          <a:lstStyle/>
          <a:p>
            <a:pPr defTabSz="457200"/>
            <a:r>
              <a:rPr lang="en-GB" sz="4000" b="1" dirty="0">
                <a:solidFill>
                  <a:srgbClr val="7030A0"/>
                </a:solidFill>
                <a:latin typeface="+mn-lt"/>
                <a:ea typeface="+mn-ea"/>
                <a:cs typeface="+mn-cs"/>
              </a:rPr>
              <a:t>How do you look in your professional world? How do you want to be perceived?</a:t>
            </a:r>
            <a:br>
              <a:rPr lang="en-GB" sz="4000" b="1" dirty="0">
                <a:solidFill>
                  <a:srgbClr val="7030A0"/>
                </a:solidFill>
                <a:latin typeface="+mn-lt"/>
                <a:ea typeface="+mn-ea"/>
                <a:cs typeface="+mn-cs"/>
              </a:rPr>
            </a:br>
            <a:endParaRPr lang="en-GB" sz="4000" b="1" dirty="0">
              <a:solidFill>
                <a:srgbClr val="7030A0"/>
              </a:solidFill>
              <a:latin typeface="+mn-lt"/>
              <a:ea typeface="+mn-ea"/>
              <a:cs typeface="+mn-cs"/>
            </a:endParaRPr>
          </a:p>
        </p:txBody>
      </p:sp>
      <p:sp>
        <p:nvSpPr>
          <p:cNvPr id="5" name="Text Placeholder 4">
            <a:extLst>
              <a:ext uri="{FF2B5EF4-FFF2-40B4-BE49-F238E27FC236}">
                <a16:creationId xmlns:a16="http://schemas.microsoft.com/office/drawing/2014/main" id="{123B8722-F2ED-448D-9311-03DA5B6052BB}"/>
              </a:ext>
            </a:extLst>
          </p:cNvPr>
          <p:cNvSpPr>
            <a:spLocks noGrp="1"/>
          </p:cNvSpPr>
          <p:nvPr>
            <p:ph type="body" idx="1"/>
          </p:nvPr>
        </p:nvSpPr>
        <p:spPr/>
        <p:txBody>
          <a:bodyPr>
            <a:noAutofit/>
          </a:bodyPr>
          <a:lstStyle/>
          <a:p>
            <a:r>
              <a:rPr lang="en-GB" sz="4000" b="1" dirty="0"/>
              <a:t>Have a look at the next group of slides and decide which is/are the PVC(s)?</a:t>
            </a:r>
            <a:endParaRPr lang="en-GB" sz="4000" dirty="0"/>
          </a:p>
        </p:txBody>
      </p:sp>
    </p:spTree>
    <p:extLst>
      <p:ext uri="{BB962C8B-B14F-4D97-AF65-F5344CB8AC3E}">
        <p14:creationId xmlns:p14="http://schemas.microsoft.com/office/powerpoint/2010/main" val="73722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5C1E60-D726-4508-9217-D4A5B8F43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51158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F5CA2-DC47-4725-A752-83F4F5DC8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84000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B97A63-5D29-49A8-8886-2497B369C045}"/>
              </a:ext>
            </a:extLst>
          </p:cNvPr>
          <p:cNvSpPr>
            <a:spLocks noGrp="1"/>
          </p:cNvSpPr>
          <p:nvPr>
            <p:ph type="title"/>
          </p:nvPr>
        </p:nvSpPr>
        <p:spPr>
          <a:xfrm>
            <a:off x="459838" y="179129"/>
            <a:ext cx="7886700" cy="1089529"/>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Who are you and what do you want to be?</a:t>
            </a:r>
          </a:p>
        </p:txBody>
      </p:sp>
      <p:sp>
        <p:nvSpPr>
          <p:cNvPr id="5" name="Content Placeholder 4">
            <a:extLst>
              <a:ext uri="{FF2B5EF4-FFF2-40B4-BE49-F238E27FC236}">
                <a16:creationId xmlns:a16="http://schemas.microsoft.com/office/drawing/2014/main" id="{9525FE8C-C077-4297-B396-8C4171BD9C8A}"/>
              </a:ext>
            </a:extLst>
          </p:cNvPr>
          <p:cNvSpPr>
            <a:spLocks noGrp="1"/>
          </p:cNvSpPr>
          <p:nvPr>
            <p:ph idx="1"/>
          </p:nvPr>
        </p:nvSpPr>
        <p:spPr>
          <a:xfrm>
            <a:off x="239151" y="1268658"/>
            <a:ext cx="8904849" cy="5377801"/>
          </a:xfrm>
        </p:spPr>
        <p:txBody>
          <a:bodyPr>
            <a:normAutofit fontScale="77500" lnSpcReduction="20000"/>
          </a:bodyPr>
          <a:lstStyle/>
          <a:p>
            <a:pPr marL="0" indent="0">
              <a:buNone/>
            </a:pPr>
            <a:r>
              <a:rPr lang="en-GB" b="1" dirty="0"/>
              <a:t>Professional identity is not a fixed entity: we are likely to have a number over the course of our careers and often hold several simultaneously, so how can we manage these and maintain balance in our lives?</a:t>
            </a:r>
          </a:p>
          <a:p>
            <a:pPr marL="0" indent="0">
              <a:buNone/>
            </a:pPr>
            <a:r>
              <a:rPr lang="en-GB" b="1" dirty="0"/>
              <a:t>How can we shape and direct these perceptions purposefully and positively? </a:t>
            </a:r>
          </a:p>
          <a:p>
            <a:pPr marL="0" indent="0">
              <a:buNone/>
            </a:pPr>
            <a:r>
              <a:rPr lang="en-GB" b="1" dirty="0"/>
              <a:t>In the workshop we will consider, </a:t>
            </a:r>
            <a:r>
              <a:rPr lang="en-GB" b="1" i="1" dirty="0"/>
              <a:t>inter alia</a:t>
            </a:r>
            <a:r>
              <a:rPr lang="en-GB" b="1" dirty="0"/>
              <a:t> how to:</a:t>
            </a:r>
          </a:p>
          <a:p>
            <a:pPr lvl="0"/>
            <a:r>
              <a:rPr lang="en-GB" b="1" dirty="0"/>
              <a:t>avoid self-doubt and reject succumbing to the imposter syndrome;</a:t>
            </a:r>
          </a:p>
          <a:p>
            <a:pPr lvl="0"/>
            <a:r>
              <a:rPr lang="en-GB" b="1" dirty="0"/>
              <a:t>focus on capability rather than what we can’t do;</a:t>
            </a:r>
          </a:p>
          <a:p>
            <a:pPr lvl="0"/>
            <a:r>
              <a:rPr lang="en-GB" b="1" dirty="0"/>
              <a:t>affirm and integrate the values we espouse; </a:t>
            </a:r>
          </a:p>
          <a:p>
            <a:pPr lvl="0"/>
            <a:r>
              <a:rPr lang="en-GB" b="1" dirty="0"/>
              <a:t>challenge ourselves to stretch beyond safe and comfortable zones of endeavour;</a:t>
            </a:r>
          </a:p>
          <a:p>
            <a:pPr lvl="0"/>
            <a:r>
              <a:rPr lang="en-GB" b="1" dirty="0"/>
              <a:t>create a collation of liveable and mutually supportive identities for ourselves, rather than have these imposed upon us by other people’s expectations.</a:t>
            </a:r>
          </a:p>
          <a:p>
            <a:pPr marL="0" indent="0">
              <a:buNone/>
            </a:pPr>
            <a:r>
              <a:rPr lang="en-GB" b="1" dirty="0"/>
              <a:t>The workshop will be highly interactive and will include practical play-based activities.</a:t>
            </a:r>
          </a:p>
          <a:p>
            <a:pPr marL="0" indent="0">
              <a:buNone/>
            </a:pPr>
            <a:endParaRPr lang="en-GB" dirty="0"/>
          </a:p>
        </p:txBody>
      </p:sp>
    </p:spTree>
    <p:extLst>
      <p:ext uri="{BB962C8B-B14F-4D97-AF65-F5344CB8AC3E}">
        <p14:creationId xmlns:p14="http://schemas.microsoft.com/office/powerpoint/2010/main" val="215054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4AE4C-E4ED-47A8-B91A-DC907A409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365843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28790-A4F9-4422-9BDF-90AA1F27B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499884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8C04-9464-4EC1-A983-F30DCD666F74}"/>
              </a:ext>
            </a:extLst>
          </p:cNvPr>
          <p:cNvSpPr>
            <a:spLocks noGrp="1"/>
          </p:cNvSpPr>
          <p:nvPr>
            <p:ph type="title"/>
          </p:nvPr>
        </p:nvSpPr>
        <p:spPr>
          <a:xfrm>
            <a:off x="732117" y="565122"/>
            <a:ext cx="7670241" cy="646331"/>
          </a:xfrm>
          <a:noFill/>
        </p:spPr>
        <p:txBody>
          <a:bodyPr wrap="none" rtlCol="0">
            <a:spAutoFit/>
          </a:bodyPr>
          <a:lstStyle/>
          <a:p>
            <a:pPr defTabSz="457200"/>
            <a:r>
              <a:rPr lang="en-GB" sz="4000" b="1" dirty="0">
                <a:solidFill>
                  <a:srgbClr val="7030A0"/>
                </a:solidFill>
                <a:latin typeface="+mn-lt"/>
                <a:ea typeface="+mn-ea"/>
                <a:cs typeface="+mn-cs"/>
              </a:rPr>
              <a:t>What do you want to be more like?</a:t>
            </a:r>
          </a:p>
        </p:txBody>
      </p:sp>
      <p:sp>
        <p:nvSpPr>
          <p:cNvPr id="3" name="Text Placeholder 2">
            <a:extLst>
              <a:ext uri="{FF2B5EF4-FFF2-40B4-BE49-F238E27FC236}">
                <a16:creationId xmlns:a16="http://schemas.microsoft.com/office/drawing/2014/main" id="{1E4E56BE-CE58-482A-A9CD-6722BB29D608}"/>
              </a:ext>
            </a:extLst>
          </p:cNvPr>
          <p:cNvSpPr>
            <a:spLocks noGrp="1"/>
          </p:cNvSpPr>
          <p:nvPr>
            <p:ph type="body" idx="1"/>
          </p:nvPr>
        </p:nvSpPr>
        <p:spPr>
          <a:xfrm>
            <a:off x="515658" y="2296430"/>
            <a:ext cx="7886700" cy="1500187"/>
          </a:xfrm>
        </p:spPr>
        <p:txBody>
          <a:bodyPr>
            <a:noAutofit/>
          </a:bodyPr>
          <a:lstStyle/>
          <a:p>
            <a:r>
              <a:rPr lang="en-GB" sz="4000" b="1" dirty="0"/>
              <a:t>During the course of this activity you may wish to add some images or text to your T-shirt</a:t>
            </a:r>
          </a:p>
        </p:txBody>
      </p:sp>
    </p:spTree>
    <p:extLst>
      <p:ext uri="{BB962C8B-B14F-4D97-AF65-F5344CB8AC3E}">
        <p14:creationId xmlns:p14="http://schemas.microsoft.com/office/powerpoint/2010/main" val="96781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FB55C4-63B6-4C77-A77B-88A7DAB3B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087" y="1126672"/>
            <a:ext cx="6809825" cy="5453286"/>
          </a:xfrm>
          <a:prstGeom prst="rect">
            <a:avLst/>
          </a:prstGeom>
        </p:spPr>
      </p:pic>
      <p:sp>
        <p:nvSpPr>
          <p:cNvPr id="6" name="TextBox 5">
            <a:extLst>
              <a:ext uri="{FF2B5EF4-FFF2-40B4-BE49-F238E27FC236}">
                <a16:creationId xmlns:a16="http://schemas.microsoft.com/office/drawing/2014/main" id="{D1188CA3-C0F0-430F-BCFA-71CAB656A28A}"/>
              </a:ext>
            </a:extLst>
          </p:cNvPr>
          <p:cNvSpPr txBox="1"/>
          <p:nvPr/>
        </p:nvSpPr>
        <p:spPr>
          <a:xfrm>
            <a:off x="2889166" y="278042"/>
            <a:ext cx="3365665" cy="707886"/>
          </a:xfrm>
          <a:prstGeom prst="rect">
            <a:avLst/>
          </a:prstGeom>
          <a:noFill/>
        </p:spPr>
        <p:txBody>
          <a:bodyPr wrap="none" rtlCol="0">
            <a:spAutoFit/>
          </a:bodyPr>
          <a:lstStyle/>
          <a:p>
            <a:r>
              <a:rPr lang="en-GB" sz="4000" b="1" dirty="0">
                <a:solidFill>
                  <a:srgbClr val="7030A0"/>
                </a:solidFill>
              </a:rPr>
              <a:t>Be more puffin</a:t>
            </a:r>
          </a:p>
        </p:txBody>
      </p:sp>
    </p:spTree>
    <p:extLst>
      <p:ext uri="{BB962C8B-B14F-4D97-AF65-F5344CB8AC3E}">
        <p14:creationId xmlns:p14="http://schemas.microsoft.com/office/powerpoint/2010/main" val="425147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768CE-0365-4A84-9340-C22D98C2D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502228"/>
            <a:ext cx="5094515" cy="5094515"/>
          </a:xfrm>
          <a:prstGeom prst="rect">
            <a:avLst/>
          </a:prstGeom>
        </p:spPr>
      </p:pic>
      <p:sp>
        <p:nvSpPr>
          <p:cNvPr id="4" name="TextBox 3">
            <a:extLst>
              <a:ext uri="{FF2B5EF4-FFF2-40B4-BE49-F238E27FC236}">
                <a16:creationId xmlns:a16="http://schemas.microsoft.com/office/drawing/2014/main" id="{997E3CB6-69FF-430A-9325-83DD7DBD5FFD}"/>
              </a:ext>
            </a:extLst>
          </p:cNvPr>
          <p:cNvSpPr txBox="1"/>
          <p:nvPr/>
        </p:nvSpPr>
        <p:spPr>
          <a:xfrm>
            <a:off x="2889166" y="278042"/>
            <a:ext cx="3229282" cy="707886"/>
          </a:xfrm>
          <a:prstGeom prst="rect">
            <a:avLst/>
          </a:prstGeom>
          <a:noFill/>
        </p:spPr>
        <p:txBody>
          <a:bodyPr wrap="none" rtlCol="0">
            <a:spAutoFit/>
          </a:bodyPr>
          <a:lstStyle/>
          <a:p>
            <a:r>
              <a:rPr lang="en-GB" sz="4000" b="1" dirty="0">
                <a:solidFill>
                  <a:srgbClr val="7030A0"/>
                </a:solidFill>
              </a:rPr>
              <a:t>Be more koala</a:t>
            </a:r>
          </a:p>
        </p:txBody>
      </p:sp>
    </p:spTree>
    <p:extLst>
      <p:ext uri="{BB962C8B-B14F-4D97-AF65-F5344CB8AC3E}">
        <p14:creationId xmlns:p14="http://schemas.microsoft.com/office/powerpoint/2010/main" val="354609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1177E-AFB3-403E-8199-AABDD2B01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086" y="1387929"/>
            <a:ext cx="5159828" cy="5159828"/>
          </a:xfrm>
          <a:prstGeom prst="rect">
            <a:avLst/>
          </a:prstGeom>
        </p:spPr>
      </p:pic>
      <p:sp>
        <p:nvSpPr>
          <p:cNvPr id="4" name="TextBox 3">
            <a:extLst>
              <a:ext uri="{FF2B5EF4-FFF2-40B4-BE49-F238E27FC236}">
                <a16:creationId xmlns:a16="http://schemas.microsoft.com/office/drawing/2014/main" id="{E391DBEB-0F62-4E2E-834C-EFF35775FA2C}"/>
              </a:ext>
            </a:extLst>
          </p:cNvPr>
          <p:cNvSpPr txBox="1"/>
          <p:nvPr/>
        </p:nvSpPr>
        <p:spPr>
          <a:xfrm>
            <a:off x="2889166" y="278042"/>
            <a:ext cx="3251852" cy="707886"/>
          </a:xfrm>
          <a:prstGeom prst="rect">
            <a:avLst/>
          </a:prstGeom>
          <a:noFill/>
        </p:spPr>
        <p:txBody>
          <a:bodyPr wrap="none" rtlCol="0">
            <a:spAutoFit/>
          </a:bodyPr>
          <a:lstStyle/>
          <a:p>
            <a:r>
              <a:rPr lang="en-GB" sz="4000" b="1" dirty="0">
                <a:solidFill>
                  <a:srgbClr val="7030A0"/>
                </a:solidFill>
              </a:rPr>
              <a:t>Be more shark</a:t>
            </a:r>
          </a:p>
        </p:txBody>
      </p:sp>
    </p:spTree>
    <p:extLst>
      <p:ext uri="{BB962C8B-B14F-4D97-AF65-F5344CB8AC3E}">
        <p14:creationId xmlns:p14="http://schemas.microsoft.com/office/powerpoint/2010/main" val="301855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E4988D-6DE0-4B37-B92F-E664E9A91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607" y="1208314"/>
            <a:ext cx="5306786" cy="5306786"/>
          </a:xfrm>
          <a:prstGeom prst="rect">
            <a:avLst/>
          </a:prstGeom>
        </p:spPr>
      </p:pic>
      <p:sp>
        <p:nvSpPr>
          <p:cNvPr id="4" name="TextBox 3">
            <a:extLst>
              <a:ext uri="{FF2B5EF4-FFF2-40B4-BE49-F238E27FC236}">
                <a16:creationId xmlns:a16="http://schemas.microsoft.com/office/drawing/2014/main" id="{D0318ED9-8703-45BD-A952-14D43F8BB1BB}"/>
              </a:ext>
            </a:extLst>
          </p:cNvPr>
          <p:cNvSpPr txBox="1"/>
          <p:nvPr/>
        </p:nvSpPr>
        <p:spPr>
          <a:xfrm>
            <a:off x="2889166" y="278042"/>
            <a:ext cx="2892780" cy="707886"/>
          </a:xfrm>
          <a:prstGeom prst="rect">
            <a:avLst/>
          </a:prstGeom>
          <a:noFill/>
        </p:spPr>
        <p:txBody>
          <a:bodyPr wrap="none" rtlCol="0">
            <a:spAutoFit/>
          </a:bodyPr>
          <a:lstStyle/>
          <a:p>
            <a:r>
              <a:rPr lang="en-GB" sz="4000" b="1" dirty="0">
                <a:solidFill>
                  <a:srgbClr val="7030A0"/>
                </a:solidFill>
              </a:rPr>
              <a:t>Be more lion</a:t>
            </a:r>
          </a:p>
        </p:txBody>
      </p:sp>
    </p:spTree>
    <p:extLst>
      <p:ext uri="{BB962C8B-B14F-4D97-AF65-F5344CB8AC3E}">
        <p14:creationId xmlns:p14="http://schemas.microsoft.com/office/powerpoint/2010/main" val="144541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85F5-4205-4DF5-8E68-3F769FC04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51" y="1691520"/>
            <a:ext cx="6954098" cy="4627637"/>
          </a:xfrm>
          <a:prstGeom prst="rect">
            <a:avLst/>
          </a:prstGeom>
        </p:spPr>
      </p:pic>
      <p:sp>
        <p:nvSpPr>
          <p:cNvPr id="4" name="TextBox 3">
            <a:extLst>
              <a:ext uri="{FF2B5EF4-FFF2-40B4-BE49-F238E27FC236}">
                <a16:creationId xmlns:a16="http://schemas.microsoft.com/office/drawing/2014/main" id="{72327676-0D73-4828-BA42-647BE04E37A4}"/>
              </a:ext>
            </a:extLst>
          </p:cNvPr>
          <p:cNvSpPr txBox="1"/>
          <p:nvPr/>
        </p:nvSpPr>
        <p:spPr>
          <a:xfrm>
            <a:off x="2889166" y="278042"/>
            <a:ext cx="3195747" cy="707886"/>
          </a:xfrm>
          <a:prstGeom prst="rect">
            <a:avLst/>
          </a:prstGeom>
          <a:noFill/>
        </p:spPr>
        <p:txBody>
          <a:bodyPr wrap="none" rtlCol="0">
            <a:spAutoFit/>
          </a:bodyPr>
          <a:lstStyle/>
          <a:p>
            <a:r>
              <a:rPr lang="en-GB" sz="4000" b="1" dirty="0">
                <a:solidFill>
                  <a:srgbClr val="7030A0"/>
                </a:solidFill>
              </a:rPr>
              <a:t>Be more swan</a:t>
            </a:r>
          </a:p>
        </p:txBody>
      </p:sp>
    </p:spTree>
    <p:extLst>
      <p:ext uri="{BB962C8B-B14F-4D97-AF65-F5344CB8AC3E}">
        <p14:creationId xmlns:p14="http://schemas.microsoft.com/office/powerpoint/2010/main" val="80289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D38C-9F49-4CCA-8C8C-DEDF585F6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45" y="1696270"/>
            <a:ext cx="7045110" cy="4688201"/>
          </a:xfrm>
          <a:prstGeom prst="rect">
            <a:avLst/>
          </a:prstGeom>
        </p:spPr>
      </p:pic>
      <p:sp>
        <p:nvSpPr>
          <p:cNvPr id="4" name="TextBox 3">
            <a:extLst>
              <a:ext uri="{FF2B5EF4-FFF2-40B4-BE49-F238E27FC236}">
                <a16:creationId xmlns:a16="http://schemas.microsoft.com/office/drawing/2014/main" id="{DA34E994-7D73-4BCF-BA2F-C952DCA1AE3A}"/>
              </a:ext>
            </a:extLst>
          </p:cNvPr>
          <p:cNvSpPr txBox="1"/>
          <p:nvPr/>
        </p:nvSpPr>
        <p:spPr>
          <a:xfrm>
            <a:off x="2889166" y="278042"/>
            <a:ext cx="2743315" cy="707886"/>
          </a:xfrm>
          <a:prstGeom prst="rect">
            <a:avLst/>
          </a:prstGeom>
          <a:noFill/>
        </p:spPr>
        <p:txBody>
          <a:bodyPr wrap="none" rtlCol="0">
            <a:spAutoFit/>
          </a:bodyPr>
          <a:lstStyle/>
          <a:p>
            <a:r>
              <a:rPr lang="en-GB" sz="4000" b="1" dirty="0">
                <a:solidFill>
                  <a:srgbClr val="7030A0"/>
                </a:solidFill>
              </a:rPr>
              <a:t>Be more fox</a:t>
            </a:r>
          </a:p>
        </p:txBody>
      </p:sp>
    </p:spTree>
    <p:extLst>
      <p:ext uri="{BB962C8B-B14F-4D97-AF65-F5344CB8AC3E}">
        <p14:creationId xmlns:p14="http://schemas.microsoft.com/office/powerpoint/2010/main" val="162182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79911-7FCD-4989-88F7-C0A1A3CB2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722" y="1440946"/>
            <a:ext cx="6242556" cy="5155796"/>
          </a:xfrm>
          <a:prstGeom prst="rect">
            <a:avLst/>
          </a:prstGeom>
        </p:spPr>
      </p:pic>
      <p:sp>
        <p:nvSpPr>
          <p:cNvPr id="4" name="TextBox 3">
            <a:extLst>
              <a:ext uri="{FF2B5EF4-FFF2-40B4-BE49-F238E27FC236}">
                <a16:creationId xmlns:a16="http://schemas.microsoft.com/office/drawing/2014/main" id="{481069AB-98E8-4333-8713-9D78E77D9837}"/>
              </a:ext>
            </a:extLst>
          </p:cNvPr>
          <p:cNvSpPr txBox="1"/>
          <p:nvPr/>
        </p:nvSpPr>
        <p:spPr>
          <a:xfrm>
            <a:off x="2738695" y="469603"/>
            <a:ext cx="2870914" cy="707886"/>
          </a:xfrm>
          <a:prstGeom prst="rect">
            <a:avLst/>
          </a:prstGeom>
          <a:noFill/>
        </p:spPr>
        <p:txBody>
          <a:bodyPr wrap="none" rtlCol="0">
            <a:spAutoFit/>
          </a:bodyPr>
          <a:lstStyle/>
          <a:p>
            <a:r>
              <a:rPr lang="en-GB" sz="4000" b="1" dirty="0">
                <a:solidFill>
                  <a:srgbClr val="7030A0"/>
                </a:solidFill>
              </a:rPr>
              <a:t>Be more owl</a:t>
            </a:r>
          </a:p>
        </p:txBody>
      </p:sp>
    </p:spTree>
    <p:extLst>
      <p:ext uri="{BB962C8B-B14F-4D97-AF65-F5344CB8AC3E}">
        <p14:creationId xmlns:p14="http://schemas.microsoft.com/office/powerpoint/2010/main" val="50027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2E0C0-FBD4-4EAA-95F4-AE5663F4D412}"/>
              </a:ext>
            </a:extLst>
          </p:cNvPr>
          <p:cNvSpPr>
            <a:spLocks noGrp="1"/>
          </p:cNvSpPr>
          <p:nvPr>
            <p:ph type="title"/>
          </p:nvPr>
        </p:nvSpPr>
        <p:spPr>
          <a:xfrm>
            <a:off x="628650" y="1099758"/>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What this session all about?</a:t>
            </a:r>
          </a:p>
        </p:txBody>
      </p:sp>
      <p:sp>
        <p:nvSpPr>
          <p:cNvPr id="5" name="Content Placeholder 4">
            <a:extLst>
              <a:ext uri="{FF2B5EF4-FFF2-40B4-BE49-F238E27FC236}">
                <a16:creationId xmlns:a16="http://schemas.microsoft.com/office/drawing/2014/main" id="{1C56C3DE-519E-4CBD-9F58-005EB7EA4BA7}"/>
              </a:ext>
            </a:extLst>
          </p:cNvPr>
          <p:cNvSpPr>
            <a:spLocks noGrp="1"/>
          </p:cNvSpPr>
          <p:nvPr>
            <p:ph idx="1"/>
          </p:nvPr>
        </p:nvSpPr>
        <p:spPr/>
        <p:txBody>
          <a:bodyPr>
            <a:normAutofit fontScale="85000" lnSpcReduction="10000"/>
          </a:bodyPr>
          <a:lstStyle/>
          <a:p>
            <a:pPr marL="0" indent="0">
              <a:lnSpc>
                <a:spcPct val="110000"/>
              </a:lnSpc>
              <a:buNone/>
            </a:pPr>
            <a:r>
              <a:rPr lang="en-GB" b="1" dirty="0"/>
              <a:t>Drawing on Carol Dweck’s work on fostering self-efficacy and Boyer’s concepts of enabling scholarships, by the end of this session, delegates will be able to:</a:t>
            </a:r>
          </a:p>
          <a:p>
            <a:pPr lvl="0">
              <a:lnSpc>
                <a:spcPct val="110000"/>
              </a:lnSpc>
            </a:pPr>
            <a:r>
              <a:rPr lang="en-GB" b="1" dirty="0"/>
              <a:t>Make informed choices about the kinds of professional identity that work best for you in different contexts;</a:t>
            </a:r>
          </a:p>
          <a:p>
            <a:pPr lvl="0">
              <a:lnSpc>
                <a:spcPct val="110000"/>
              </a:lnSpc>
            </a:pPr>
            <a:r>
              <a:rPr lang="en-GB" b="1" dirty="0"/>
              <a:t>Identify some strategies for positive self-identification in relation to professional competences;</a:t>
            </a:r>
          </a:p>
          <a:p>
            <a:pPr lvl="0">
              <a:lnSpc>
                <a:spcPct val="110000"/>
              </a:lnSpc>
            </a:pPr>
            <a:r>
              <a:rPr lang="en-GB" b="1" dirty="0"/>
              <a:t>Determine personal strategies for making working lives not just manageable but also enjoyable and affirming.</a:t>
            </a:r>
          </a:p>
          <a:p>
            <a:pPr>
              <a:lnSpc>
                <a:spcPct val="110000"/>
              </a:lnSpc>
            </a:pPr>
            <a:endParaRPr lang="en-GB" dirty="0"/>
          </a:p>
        </p:txBody>
      </p:sp>
    </p:spTree>
    <p:extLst>
      <p:ext uri="{BB962C8B-B14F-4D97-AF65-F5344CB8AC3E}">
        <p14:creationId xmlns:p14="http://schemas.microsoft.com/office/powerpoint/2010/main" val="89722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2BC28-0A35-4174-B5E5-939DB4AA9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422784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636B-6696-4F41-AC06-0E87EA842B64}"/>
              </a:ext>
            </a:extLst>
          </p:cNvPr>
          <p:cNvSpPr>
            <a:spLocks noGrp="1"/>
          </p:cNvSpPr>
          <p:nvPr>
            <p:ph type="title"/>
          </p:nvPr>
        </p:nvSpPr>
        <p:spPr>
          <a:xfrm>
            <a:off x="628650" y="704742"/>
            <a:ext cx="3245889" cy="646331"/>
          </a:xfrm>
          <a:noFill/>
        </p:spPr>
        <p:txBody>
          <a:bodyPr wrap="none" rtlCol="0">
            <a:spAutoFit/>
          </a:bodyPr>
          <a:lstStyle/>
          <a:p>
            <a:pPr defTabSz="457200"/>
            <a:r>
              <a:rPr lang="en-GB" sz="4000" b="1" dirty="0">
                <a:solidFill>
                  <a:srgbClr val="7030A0"/>
                </a:solidFill>
                <a:latin typeface="+mn-lt"/>
                <a:ea typeface="+mn-ea"/>
                <a:cs typeface="+mn-cs"/>
              </a:rPr>
              <a:t>Going forward</a:t>
            </a:r>
          </a:p>
        </p:txBody>
      </p:sp>
      <p:sp>
        <p:nvSpPr>
          <p:cNvPr id="3" name="Content Placeholder 2">
            <a:extLst>
              <a:ext uri="{FF2B5EF4-FFF2-40B4-BE49-F238E27FC236}">
                <a16:creationId xmlns:a16="http://schemas.microsoft.com/office/drawing/2014/main" id="{19E40787-A71B-4298-B684-23F675152BA0}"/>
              </a:ext>
            </a:extLst>
          </p:cNvPr>
          <p:cNvSpPr>
            <a:spLocks noGrp="1"/>
          </p:cNvSpPr>
          <p:nvPr>
            <p:ph idx="1"/>
          </p:nvPr>
        </p:nvSpPr>
        <p:spPr/>
        <p:txBody>
          <a:bodyPr/>
          <a:lstStyle/>
          <a:p>
            <a:r>
              <a:rPr lang="en-GB" b="1" dirty="0"/>
              <a:t>What advice would you give to your early career self based on your thinking during the activities today?</a:t>
            </a:r>
          </a:p>
          <a:p>
            <a:r>
              <a:rPr lang="en-GB" b="1" dirty="0"/>
              <a:t>How can you help the next generation coming up the ladder behind you to avoid some of the false steps and discomfort you have experienced yourself?</a:t>
            </a:r>
            <a:endParaRPr lang="en-GB" dirty="0"/>
          </a:p>
        </p:txBody>
      </p:sp>
    </p:spTree>
    <p:extLst>
      <p:ext uri="{BB962C8B-B14F-4D97-AF65-F5344CB8AC3E}">
        <p14:creationId xmlns:p14="http://schemas.microsoft.com/office/powerpoint/2010/main" val="334667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F08F-F7DF-4C1A-A07A-15B5AD38C65B}"/>
              </a:ext>
            </a:extLst>
          </p:cNvPr>
          <p:cNvSpPr>
            <a:spLocks noGrp="1"/>
          </p:cNvSpPr>
          <p:nvPr>
            <p:ph type="title"/>
          </p:nvPr>
        </p:nvSpPr>
        <p:spPr>
          <a:xfrm>
            <a:off x="628650" y="161403"/>
            <a:ext cx="2519792" cy="646331"/>
          </a:xfrm>
          <a:noFill/>
        </p:spPr>
        <p:txBody>
          <a:bodyPr wrap="none" rtlCol="0">
            <a:spAutoFit/>
          </a:bodyPr>
          <a:lstStyle/>
          <a:p>
            <a:pPr defTabSz="457200"/>
            <a:r>
              <a:rPr lang="en-GB" sz="4000" b="1" dirty="0">
                <a:solidFill>
                  <a:srgbClr val="7030A0"/>
                </a:solidFill>
                <a:latin typeface="+mn-lt"/>
                <a:ea typeface="+mn-ea"/>
                <a:cs typeface="+mn-cs"/>
              </a:rPr>
              <a:t>References</a:t>
            </a:r>
          </a:p>
        </p:txBody>
      </p:sp>
      <p:sp>
        <p:nvSpPr>
          <p:cNvPr id="3" name="Content Placeholder 2">
            <a:extLst>
              <a:ext uri="{FF2B5EF4-FFF2-40B4-BE49-F238E27FC236}">
                <a16:creationId xmlns:a16="http://schemas.microsoft.com/office/drawing/2014/main" id="{A4B1401F-451A-4036-AFA7-3443882B02E9}"/>
              </a:ext>
            </a:extLst>
          </p:cNvPr>
          <p:cNvSpPr>
            <a:spLocks noGrp="1"/>
          </p:cNvSpPr>
          <p:nvPr>
            <p:ph idx="1"/>
          </p:nvPr>
        </p:nvSpPr>
        <p:spPr>
          <a:xfrm>
            <a:off x="628650" y="703384"/>
            <a:ext cx="7886700" cy="5950633"/>
          </a:xfrm>
        </p:spPr>
        <p:txBody>
          <a:bodyPr>
            <a:normAutofit fontScale="62500" lnSpcReduction="20000"/>
          </a:bodyPr>
          <a:lstStyle/>
          <a:p>
            <a:pPr marL="0" indent="-633413">
              <a:lnSpc>
                <a:spcPct val="120000"/>
              </a:lnSpc>
              <a:buNone/>
            </a:pPr>
            <a:r>
              <a:rPr lang="en-GB" b="1" dirty="0"/>
              <a:t>Archer, L., 2008. Younger academics’ constructions of ‘</a:t>
            </a:r>
            <a:r>
              <a:rPr lang="en-GB" b="1" dirty="0" err="1"/>
              <a:t>authenticity’,‘success</a:t>
            </a:r>
            <a:r>
              <a:rPr lang="en-GB" b="1" dirty="0"/>
              <a:t>’ and professional identity. </a:t>
            </a:r>
            <a:r>
              <a:rPr lang="en-GB" b="1" i="1" dirty="0"/>
              <a:t>Studies in Higher Education</a:t>
            </a:r>
            <a:r>
              <a:rPr lang="en-GB" b="1" dirty="0"/>
              <a:t>, </a:t>
            </a:r>
            <a:r>
              <a:rPr lang="en-GB" b="1" i="1" dirty="0"/>
              <a:t>33</a:t>
            </a:r>
            <a:r>
              <a:rPr lang="en-GB" b="1" dirty="0"/>
              <a:t>(4), pp.385-403.</a:t>
            </a:r>
          </a:p>
          <a:p>
            <a:pPr marL="0" indent="-633413">
              <a:lnSpc>
                <a:spcPct val="120000"/>
              </a:lnSpc>
              <a:buNone/>
            </a:pPr>
            <a:r>
              <a:rPr lang="en-GB" b="1" dirty="0"/>
              <a:t>Boyer, E. L. (1990, reprinted 1997), </a:t>
            </a:r>
            <a:r>
              <a:rPr lang="en-GB" b="1" i="1" dirty="0"/>
              <a:t>Scholarship reconsidered: priorities of the professoriate</a:t>
            </a:r>
            <a:r>
              <a:rPr lang="en-GB" b="1" dirty="0"/>
              <a:t>, San Francisco: Jossey Bass, The Carnegie Foundation for the Advancement of Teaching.</a:t>
            </a:r>
          </a:p>
          <a:p>
            <a:pPr marL="0" indent="-633413">
              <a:lnSpc>
                <a:spcPct val="120000"/>
              </a:lnSpc>
              <a:buNone/>
            </a:pPr>
            <a:r>
              <a:rPr lang="en-GB" b="1" dirty="0"/>
              <a:t>Clarke, M., Hyde, A. and Drennan, J., 2013. Professional identity in higher education. In </a:t>
            </a:r>
            <a:r>
              <a:rPr lang="en-GB" b="1" i="1" dirty="0"/>
              <a:t>The academic profession in Europe: New tasks and new challenges</a:t>
            </a:r>
            <a:r>
              <a:rPr lang="en-GB" b="1" dirty="0"/>
              <a:t> (pp. 7-21). Springer, Dordrecht.</a:t>
            </a:r>
          </a:p>
          <a:p>
            <a:pPr marL="0" indent="-633413">
              <a:lnSpc>
                <a:spcPct val="120000"/>
              </a:lnSpc>
              <a:buNone/>
            </a:pPr>
            <a:r>
              <a:rPr lang="en-GB" b="1" dirty="0"/>
              <a:t>Dweck, C. S. (2000) </a:t>
            </a:r>
            <a:r>
              <a:rPr lang="en-GB" b="1" i="1" dirty="0"/>
              <a:t>Self Theories: Their Role in Motivation, Personality and Development, </a:t>
            </a:r>
            <a:r>
              <a:rPr lang="en-GB" b="1" dirty="0"/>
              <a:t>Lillington, NC: Taylor &amp; Francis.</a:t>
            </a:r>
          </a:p>
          <a:p>
            <a:pPr marL="0" indent="-633413">
              <a:lnSpc>
                <a:spcPct val="120000"/>
              </a:lnSpc>
              <a:buNone/>
            </a:pPr>
            <a:r>
              <a:rPr lang="en-GB" b="1" dirty="0"/>
              <a:t>Nerantzi, C. and James, A., 2015. Waterfall of questions or can we afford not to play in HE?. </a:t>
            </a:r>
            <a:r>
              <a:rPr lang="en-GB" b="1" i="1" dirty="0"/>
              <a:t>Exploring Play in Higher Education</a:t>
            </a:r>
            <a:r>
              <a:rPr lang="en-GB" b="1" dirty="0"/>
              <a:t>.</a:t>
            </a:r>
          </a:p>
          <a:p>
            <a:pPr marL="0" indent="-633413">
              <a:lnSpc>
                <a:spcPct val="120000"/>
              </a:lnSpc>
              <a:buNone/>
            </a:pPr>
            <a:r>
              <a:rPr lang="en-GB" b="1" dirty="0"/>
              <a:t>Nixon, J., 1996. Professional identity and the restructuring of higher education. </a:t>
            </a:r>
            <a:r>
              <a:rPr lang="en-GB" b="1" i="1" dirty="0"/>
              <a:t>Studies in Higher education</a:t>
            </a:r>
            <a:r>
              <a:rPr lang="en-GB" b="1" dirty="0"/>
              <a:t>, </a:t>
            </a:r>
            <a:r>
              <a:rPr lang="en-GB" b="1" i="1" dirty="0"/>
              <a:t>21</a:t>
            </a:r>
            <a:r>
              <a:rPr lang="en-GB" b="1" dirty="0"/>
              <a:t>(1), pp.5-16.</a:t>
            </a:r>
          </a:p>
          <a:p>
            <a:pPr marL="0" indent="-633413">
              <a:lnSpc>
                <a:spcPct val="120000"/>
              </a:lnSpc>
              <a:buNone/>
            </a:pPr>
            <a:r>
              <a:rPr lang="en-GB" b="1" dirty="0" err="1"/>
              <a:t>Trede</a:t>
            </a:r>
            <a:r>
              <a:rPr lang="en-GB" b="1" dirty="0"/>
              <a:t>, F., Macklin, R. and Bridges, D., 2012. Professional identity development: a review of the higher education literature. </a:t>
            </a:r>
            <a:r>
              <a:rPr lang="en-GB" b="1" i="1" dirty="0"/>
              <a:t>Studies in Higher Education</a:t>
            </a:r>
            <a:r>
              <a:rPr lang="en-GB" b="1" dirty="0"/>
              <a:t>, </a:t>
            </a:r>
            <a:r>
              <a:rPr lang="en-GB" b="1" i="1" dirty="0"/>
              <a:t>37</a:t>
            </a:r>
            <a:r>
              <a:rPr lang="en-GB" b="1" dirty="0"/>
              <a:t>(3), pp.365-384.</a:t>
            </a:r>
          </a:p>
          <a:p>
            <a:pPr marL="0">
              <a:lnSpc>
                <a:spcPct val="120000"/>
              </a:lnSpc>
            </a:pPr>
            <a:endParaRPr lang="en-GB" b="1" dirty="0"/>
          </a:p>
        </p:txBody>
      </p:sp>
    </p:spTree>
    <p:extLst>
      <p:ext uri="{BB962C8B-B14F-4D97-AF65-F5344CB8AC3E}">
        <p14:creationId xmlns:p14="http://schemas.microsoft.com/office/powerpoint/2010/main" val="16599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F1C9-0517-4D54-9E30-16DE23769C5D}"/>
              </a:ext>
            </a:extLst>
          </p:cNvPr>
          <p:cNvSpPr>
            <a:spLocks noGrp="1"/>
          </p:cNvSpPr>
          <p:nvPr>
            <p:ph type="title"/>
          </p:nvPr>
        </p:nvSpPr>
        <p:spPr>
          <a:xfrm>
            <a:off x="464024" y="691958"/>
            <a:ext cx="8051326"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Shaping your life in higher education</a:t>
            </a:r>
          </a:p>
        </p:txBody>
      </p:sp>
      <p:sp>
        <p:nvSpPr>
          <p:cNvPr id="3" name="Content Placeholder 2">
            <a:extLst>
              <a:ext uri="{FF2B5EF4-FFF2-40B4-BE49-F238E27FC236}">
                <a16:creationId xmlns:a16="http://schemas.microsoft.com/office/drawing/2014/main" id="{37D93D8B-0B92-4F31-B0BD-B5DA1696119E}"/>
              </a:ext>
            </a:extLst>
          </p:cNvPr>
          <p:cNvSpPr>
            <a:spLocks noGrp="1"/>
          </p:cNvSpPr>
          <p:nvPr>
            <p:ph idx="1"/>
          </p:nvPr>
        </p:nvSpPr>
        <p:spPr>
          <a:xfrm>
            <a:off x="628650" y="1282889"/>
            <a:ext cx="7886700" cy="5404514"/>
          </a:xfrm>
        </p:spPr>
        <p:txBody>
          <a:bodyPr>
            <a:normAutofit/>
          </a:bodyPr>
          <a:lstStyle/>
          <a:p>
            <a:r>
              <a:rPr lang="en-GB" b="1" dirty="0"/>
              <a:t>Over a career in higher education, many of us will adopt and use a range of professional identities.</a:t>
            </a:r>
          </a:p>
          <a:p>
            <a:r>
              <a:rPr lang="en-GB" b="1" dirty="0"/>
              <a:t>We need to be fluid in our approaches and fluent in a range of discourses to enable us to undertake these different (and sometimes conflicting) roles effectively. </a:t>
            </a:r>
          </a:p>
          <a:p>
            <a:r>
              <a:rPr lang="en-GB" b="1" dirty="0"/>
              <a:t>Through the decisions we make about how we look, how we speak, how we behave in professional contexts, and what we choose to do or not do, we can have an element of control over how others respond to us, although extraneous factors can impact too in sometimes unpredictable ways.</a:t>
            </a:r>
          </a:p>
          <a:p>
            <a:endParaRPr lang="en-GB" dirty="0"/>
          </a:p>
        </p:txBody>
      </p:sp>
    </p:spTree>
    <p:extLst>
      <p:ext uri="{BB962C8B-B14F-4D97-AF65-F5344CB8AC3E}">
        <p14:creationId xmlns:p14="http://schemas.microsoft.com/office/powerpoint/2010/main" val="297708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B559-881C-4AE9-AC18-A18E8D614FD3}"/>
              </a:ext>
            </a:extLst>
          </p:cNvPr>
          <p:cNvSpPr>
            <a:spLocks noGrp="1"/>
          </p:cNvSpPr>
          <p:nvPr>
            <p:ph type="title"/>
          </p:nvPr>
        </p:nvSpPr>
        <p:spPr>
          <a:xfrm>
            <a:off x="797462" y="185358"/>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How do you see yourself?</a:t>
            </a:r>
          </a:p>
        </p:txBody>
      </p:sp>
      <p:sp>
        <p:nvSpPr>
          <p:cNvPr id="3" name="Content Placeholder 2">
            <a:extLst>
              <a:ext uri="{FF2B5EF4-FFF2-40B4-BE49-F238E27FC236}">
                <a16:creationId xmlns:a16="http://schemas.microsoft.com/office/drawing/2014/main" id="{914D312E-7853-44C4-B267-CE298D34D807}"/>
              </a:ext>
            </a:extLst>
          </p:cNvPr>
          <p:cNvSpPr>
            <a:spLocks noGrp="1"/>
          </p:cNvSpPr>
          <p:nvPr>
            <p:ph idx="1"/>
          </p:nvPr>
        </p:nvSpPr>
        <p:spPr>
          <a:xfrm>
            <a:off x="628650" y="928468"/>
            <a:ext cx="7886700" cy="5248495"/>
          </a:xfrm>
        </p:spPr>
        <p:txBody>
          <a:bodyPr>
            <a:normAutofit fontScale="85000" lnSpcReduction="20000"/>
          </a:bodyPr>
          <a:lstStyle/>
          <a:p>
            <a:pPr>
              <a:lnSpc>
                <a:spcPct val="120000"/>
              </a:lnSpc>
            </a:pPr>
            <a:r>
              <a:rPr lang="en-GB" b="1" dirty="0"/>
              <a:t>As time passes and new roles are accrued, we commonly keep adding tasks without necessarily trimming out any which we may in any case see as being central to our professional identities (“I will always see myself at heart as a teacher” “Mentoring to me is a key way in which I can pay forward all the support I have received myself over the years” “If I am not perceived as an innovator, I might as well stay at home”) </a:t>
            </a:r>
          </a:p>
          <a:p>
            <a:pPr>
              <a:lnSpc>
                <a:spcPct val="120000"/>
              </a:lnSpc>
            </a:pPr>
            <a:r>
              <a:rPr lang="en-GB" b="1" dirty="0"/>
              <a:t>But this can come at a high personal cost if we relinquish nothing while expanding our professional remits. We also want always to be true to our core beliefs, while nevertheless sometimes needing to compromise to some extent to achieve our goals. </a:t>
            </a:r>
          </a:p>
          <a:p>
            <a:pPr>
              <a:lnSpc>
                <a:spcPct val="120000"/>
              </a:lnSpc>
            </a:pPr>
            <a:endParaRPr lang="en-GB" dirty="0"/>
          </a:p>
        </p:txBody>
      </p:sp>
    </p:spTree>
    <p:extLst>
      <p:ext uri="{BB962C8B-B14F-4D97-AF65-F5344CB8AC3E}">
        <p14:creationId xmlns:p14="http://schemas.microsoft.com/office/powerpoint/2010/main" val="26355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AA53-7E5F-44A2-A7E7-16B8BD566DE8}"/>
              </a:ext>
            </a:extLst>
          </p:cNvPr>
          <p:cNvSpPr>
            <a:spLocks noGrp="1"/>
          </p:cNvSpPr>
          <p:nvPr>
            <p:ph type="title"/>
          </p:nvPr>
        </p:nvSpPr>
        <p:spPr>
          <a:xfrm>
            <a:off x="628650" y="213493"/>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The T-shirt activity</a:t>
            </a:r>
          </a:p>
        </p:txBody>
      </p:sp>
      <p:sp>
        <p:nvSpPr>
          <p:cNvPr id="3" name="Content Placeholder 2">
            <a:extLst>
              <a:ext uri="{FF2B5EF4-FFF2-40B4-BE49-F238E27FC236}">
                <a16:creationId xmlns:a16="http://schemas.microsoft.com/office/drawing/2014/main" id="{B3D3C9B4-CBEB-4BCC-883C-C63967D9D366}"/>
              </a:ext>
            </a:extLst>
          </p:cNvPr>
          <p:cNvSpPr>
            <a:spLocks noGrp="1"/>
          </p:cNvSpPr>
          <p:nvPr>
            <p:ph idx="1"/>
          </p:nvPr>
        </p:nvSpPr>
        <p:spPr>
          <a:xfrm>
            <a:off x="628650" y="956603"/>
            <a:ext cx="7886700" cy="5220360"/>
          </a:xfrm>
        </p:spPr>
        <p:txBody>
          <a:bodyPr>
            <a:normAutofit/>
          </a:bodyPr>
          <a:lstStyle/>
          <a:p>
            <a:pPr>
              <a:lnSpc>
                <a:spcPct val="100000"/>
              </a:lnSpc>
            </a:pPr>
            <a:r>
              <a:rPr lang="en-GB" b="1" dirty="0"/>
              <a:t>Only take a T-shirt if you promise to use it again for gardening, sleeping, running, wearing around the house etc. If you won’t, take a piece of flip-chart paper and draw yourself a life-size T-shirt;</a:t>
            </a:r>
          </a:p>
          <a:p>
            <a:pPr>
              <a:lnSpc>
                <a:spcPct val="100000"/>
              </a:lnSpc>
            </a:pPr>
            <a:r>
              <a:rPr lang="en-GB" b="1" dirty="0"/>
              <a:t>Using the fabric pens (T-shirt) or flip-chard pens (paper), draw some bold images that you consider emblematic of you, and label them with key words;</a:t>
            </a:r>
          </a:p>
          <a:p>
            <a:pPr>
              <a:lnSpc>
                <a:spcPct val="100000"/>
              </a:lnSpc>
            </a:pPr>
            <a:r>
              <a:rPr lang="en-GB" b="1" dirty="0"/>
              <a:t>Wear your T-shirt or hold up your paper and talk to at least three people about what you have drawn/written.</a:t>
            </a:r>
          </a:p>
        </p:txBody>
      </p:sp>
    </p:spTree>
    <p:extLst>
      <p:ext uri="{BB962C8B-B14F-4D97-AF65-F5344CB8AC3E}">
        <p14:creationId xmlns:p14="http://schemas.microsoft.com/office/powerpoint/2010/main" val="42966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8B25-6C12-4BB4-84BE-4D5D9A312D77}"/>
              </a:ext>
            </a:extLst>
          </p:cNvPr>
          <p:cNvSpPr>
            <a:spLocks noGrp="1"/>
          </p:cNvSpPr>
          <p:nvPr>
            <p:ph type="title"/>
          </p:nvPr>
        </p:nvSpPr>
        <p:spPr>
          <a:xfrm>
            <a:off x="628650" y="532016"/>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Do you need some ideas?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406358" y="2130509"/>
            <a:ext cx="6331283" cy="4748462"/>
          </a:xfrm>
        </p:spPr>
      </p:pic>
    </p:spTree>
    <p:extLst>
      <p:ext uri="{BB962C8B-B14F-4D97-AF65-F5344CB8AC3E}">
        <p14:creationId xmlns:p14="http://schemas.microsoft.com/office/powerpoint/2010/main" val="33629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9F3-FA3C-4D26-BACE-3C0DC8C2C185}"/>
              </a:ext>
            </a:extLst>
          </p:cNvPr>
          <p:cNvSpPr>
            <a:spLocks noGrp="1"/>
          </p:cNvSpPr>
          <p:nvPr>
            <p:ph type="title"/>
          </p:nvPr>
        </p:nvSpPr>
        <p:spPr>
          <a:xfrm>
            <a:off x="628650" y="1099758"/>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Boyer’s four scholarships </a:t>
            </a:r>
          </a:p>
        </p:txBody>
      </p:sp>
      <p:sp>
        <p:nvSpPr>
          <p:cNvPr id="3" name="Content Placeholder 2">
            <a:extLst>
              <a:ext uri="{FF2B5EF4-FFF2-40B4-BE49-F238E27FC236}">
                <a16:creationId xmlns:a16="http://schemas.microsoft.com/office/drawing/2014/main" id="{D0AAC678-95C2-42A2-85B2-74D2E0484B05}"/>
              </a:ext>
            </a:extLst>
          </p:cNvPr>
          <p:cNvSpPr>
            <a:spLocks noGrp="1"/>
          </p:cNvSpPr>
          <p:nvPr>
            <p:ph idx="1"/>
          </p:nvPr>
        </p:nvSpPr>
        <p:spPr/>
        <p:txBody>
          <a:bodyPr/>
          <a:lstStyle/>
          <a:p>
            <a:r>
              <a:rPr lang="en-GB" sz="3600" b="1" dirty="0"/>
              <a:t>The scholarship of Discovery;</a:t>
            </a:r>
          </a:p>
          <a:p>
            <a:r>
              <a:rPr lang="en-GB" sz="3600" b="1" dirty="0"/>
              <a:t>The scholarship of Application;</a:t>
            </a:r>
          </a:p>
          <a:p>
            <a:r>
              <a:rPr lang="en-GB" sz="3600" b="1" dirty="0"/>
              <a:t>The scholarship of Integration;</a:t>
            </a:r>
          </a:p>
          <a:p>
            <a:r>
              <a:rPr lang="en-GB" sz="3600" b="1" dirty="0"/>
              <a:t>The scholarship of Teaching.</a:t>
            </a:r>
          </a:p>
          <a:p>
            <a:endParaRPr lang="en-GB" sz="3600" b="1" dirty="0"/>
          </a:p>
          <a:p>
            <a:pPr marL="0" indent="0">
              <a:buNone/>
            </a:pPr>
            <a:r>
              <a:rPr lang="en-GB" sz="3600" b="1" dirty="0"/>
              <a:t>How do you fit into this model of scholarship?</a:t>
            </a:r>
          </a:p>
          <a:p>
            <a:endParaRPr lang="en-GB" dirty="0"/>
          </a:p>
          <a:p>
            <a:endParaRPr lang="en-GB" dirty="0"/>
          </a:p>
          <a:p>
            <a:endParaRPr lang="en-GB" dirty="0"/>
          </a:p>
        </p:txBody>
      </p:sp>
    </p:spTree>
    <p:extLst>
      <p:ext uri="{BB962C8B-B14F-4D97-AF65-F5344CB8AC3E}">
        <p14:creationId xmlns:p14="http://schemas.microsoft.com/office/powerpoint/2010/main" val="220953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6B57-101D-4BDC-988A-F4ADBE258CE6}"/>
              </a:ext>
            </a:extLst>
          </p:cNvPr>
          <p:cNvSpPr>
            <a:spLocks noGrp="1"/>
          </p:cNvSpPr>
          <p:nvPr>
            <p:ph type="title"/>
          </p:nvPr>
        </p:nvSpPr>
        <p:spPr>
          <a:xfrm>
            <a:off x="628650" y="102562"/>
            <a:ext cx="7886700" cy="1588127"/>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All apply to me to some extent but mostly I see myself as involved in Scholarship of Integration</a:t>
            </a:r>
          </a:p>
        </p:txBody>
      </p:sp>
      <p:sp>
        <p:nvSpPr>
          <p:cNvPr id="3" name="Content Placeholder 2">
            <a:extLst>
              <a:ext uri="{FF2B5EF4-FFF2-40B4-BE49-F238E27FC236}">
                <a16:creationId xmlns:a16="http://schemas.microsoft.com/office/drawing/2014/main" id="{B258CF83-53D3-406C-A0B3-46D97C77868A}"/>
              </a:ext>
            </a:extLst>
          </p:cNvPr>
          <p:cNvSpPr>
            <a:spLocks noGrp="1"/>
          </p:cNvSpPr>
          <p:nvPr>
            <p:ph idx="1"/>
          </p:nvPr>
        </p:nvSpPr>
        <p:spPr>
          <a:xfrm>
            <a:off x="628650" y="1690689"/>
            <a:ext cx="7886700" cy="4486274"/>
          </a:xfrm>
        </p:spPr>
        <p:txBody>
          <a:bodyPr>
            <a:normAutofit lnSpcReduction="10000"/>
          </a:bodyPr>
          <a:lstStyle/>
          <a:p>
            <a:pPr marL="0" indent="0">
              <a:lnSpc>
                <a:spcPct val="110000"/>
              </a:lnSpc>
              <a:buNone/>
            </a:pPr>
            <a:r>
              <a:rPr lang="en-GB" b="1" dirty="0"/>
              <a:t>Royce Sadler described me as being like a museum curator: I collect items of interest from lots of places and group them together in new and interesting ways, then curate them, i.e. I spotlight, highlight, label and group them.</a:t>
            </a:r>
          </a:p>
          <a:p>
            <a:pPr marL="0" indent="0">
              <a:lnSpc>
                <a:spcPct val="110000"/>
              </a:lnSpc>
              <a:buNone/>
            </a:pPr>
            <a:r>
              <a:rPr lang="en-GB" b="1" dirty="0"/>
              <a:t>For me the creativity and innovation relies on a synthesis of diverse elements. </a:t>
            </a:r>
          </a:p>
          <a:p>
            <a:pPr marL="0" indent="0">
              <a:lnSpc>
                <a:spcPct val="110000"/>
              </a:lnSpc>
              <a:buNone/>
            </a:pPr>
            <a:endParaRPr lang="en-GB" b="1" dirty="0"/>
          </a:p>
          <a:p>
            <a:pPr marL="0" indent="0">
              <a:lnSpc>
                <a:spcPct val="110000"/>
              </a:lnSpc>
              <a:buNone/>
            </a:pPr>
            <a:r>
              <a:rPr lang="en-GB" b="1" dirty="0"/>
              <a:t>How do you see yourself?</a:t>
            </a:r>
          </a:p>
        </p:txBody>
      </p:sp>
    </p:spTree>
    <p:extLst>
      <p:ext uri="{BB962C8B-B14F-4D97-AF65-F5344CB8AC3E}">
        <p14:creationId xmlns:p14="http://schemas.microsoft.com/office/powerpoint/2010/main" val="17071061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1391</Words>
  <Application>Microsoft Office PowerPoint</Application>
  <PresentationFormat>On-screen Show (4:3)</PresentationFormat>
  <Paragraphs>107</Paragraphs>
  <Slides>32</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Calibri Light</vt:lpstr>
      <vt:lpstr>Segoe UI Light</vt:lpstr>
      <vt:lpstr>Wingdings</vt:lpstr>
      <vt:lpstr>Office Theme</vt:lpstr>
      <vt:lpstr>LeedsMet template</vt:lpstr>
      <vt:lpstr>1_LeedsMet template</vt:lpstr>
      <vt:lpstr>3_Office Theme</vt:lpstr>
      <vt:lpstr>Who are you and who do you want to be? </vt:lpstr>
      <vt:lpstr>Who are you and what do you want to be?</vt:lpstr>
      <vt:lpstr>What this session all about?</vt:lpstr>
      <vt:lpstr>Shaping your life in higher education</vt:lpstr>
      <vt:lpstr>How do you see yourself?</vt:lpstr>
      <vt:lpstr>The T-shirt activity</vt:lpstr>
      <vt:lpstr>Do you need some ideas?</vt:lpstr>
      <vt:lpstr>Boyer’s four scholarships </vt:lpstr>
      <vt:lpstr>All apply to me to some extent but mostly I see myself as involved in Scholarship of Integration</vt:lpstr>
      <vt:lpstr>And some of the issues I've faced over the years (and how I’ve got past them):</vt:lpstr>
      <vt:lpstr>PowerPoint Presentation</vt:lpstr>
      <vt:lpstr>Important influences</vt:lpstr>
      <vt:lpstr>Who are you today?</vt:lpstr>
      <vt:lpstr>Fostering self-efficacy (after Dweck)</vt:lpstr>
      <vt:lpstr>People who believe that intelligence is malleable may be more robust</vt:lpstr>
      <vt:lpstr>Academics need to negotiate our professional identities</vt:lpstr>
      <vt:lpstr>How do you look in your professional world? How do you want to be perceived? </vt:lpstr>
      <vt:lpstr>PowerPoint Presentation</vt:lpstr>
      <vt:lpstr>PowerPoint Presentation</vt:lpstr>
      <vt:lpstr>PowerPoint Presentation</vt:lpstr>
      <vt:lpstr>PowerPoint Presentation</vt:lpstr>
      <vt:lpstr>What do you want to be more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Going forward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Race</dc:creator>
  <cp:lastModifiedBy>Phil Race</cp:lastModifiedBy>
  <cp:revision>25</cp:revision>
  <dcterms:created xsi:type="dcterms:W3CDTF">2018-08-11T14:08:20Z</dcterms:created>
  <dcterms:modified xsi:type="dcterms:W3CDTF">2018-11-09T09:46:00Z</dcterms:modified>
</cp:coreProperties>
</file>