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8" r:id="rId2"/>
    <p:sldMasterId id="2147483680" r:id="rId3"/>
  </p:sldMasterIdLst>
  <p:notesMasterIdLst>
    <p:notesMasterId r:id="rId36"/>
  </p:notesMasterIdLst>
  <p:sldIdLst>
    <p:sldId id="256" r:id="rId4"/>
    <p:sldId id="257" r:id="rId5"/>
    <p:sldId id="258" r:id="rId6"/>
    <p:sldId id="1224" r:id="rId7"/>
    <p:sldId id="1209" r:id="rId8"/>
    <p:sldId id="264" r:id="rId9"/>
    <p:sldId id="263" r:id="rId10"/>
    <p:sldId id="259" r:id="rId11"/>
    <p:sldId id="501" r:id="rId12"/>
    <p:sldId id="716" r:id="rId13"/>
    <p:sldId id="490" r:id="rId14"/>
    <p:sldId id="313" r:id="rId15"/>
    <p:sldId id="496" r:id="rId16"/>
    <p:sldId id="497" r:id="rId17"/>
    <p:sldId id="494" r:id="rId18"/>
    <p:sldId id="500" r:id="rId19"/>
    <p:sldId id="485" r:id="rId20"/>
    <p:sldId id="1230" r:id="rId21"/>
    <p:sldId id="420" r:id="rId22"/>
    <p:sldId id="727" r:id="rId23"/>
    <p:sldId id="1225" r:id="rId24"/>
    <p:sldId id="656" r:id="rId25"/>
    <p:sldId id="589" r:id="rId26"/>
    <p:sldId id="592" r:id="rId27"/>
    <p:sldId id="690" r:id="rId28"/>
    <p:sldId id="1226" r:id="rId29"/>
    <p:sldId id="1228" r:id="rId30"/>
    <p:sldId id="1231" r:id="rId31"/>
    <p:sldId id="797" r:id="rId32"/>
    <p:sldId id="799" r:id="rId33"/>
    <p:sldId id="1227" r:id="rId34"/>
    <p:sldId id="122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A3245-9EE0-4528-B862-4E62E22B7872}" v="22" dt="2018-11-05T11:02:46.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3981" autoAdjust="0"/>
  </p:normalViewPr>
  <p:slideViewPr>
    <p:cSldViewPr snapToGrid="0">
      <p:cViewPr varScale="1">
        <p:scale>
          <a:sx n="61" d="100"/>
          <a:sy n="61" d="100"/>
        </p:scale>
        <p:origin x="714" y="48"/>
      </p:cViewPr>
      <p:guideLst/>
    </p:cSldViewPr>
  </p:slideViewPr>
  <p:notesTextViewPr>
    <p:cViewPr>
      <p:scale>
        <a:sx n="1" d="1"/>
        <a:sy n="1" d="1"/>
      </p:scale>
      <p:origin x="0" y="0"/>
    </p:cViewPr>
  </p:notesTextViewPr>
  <p:sorterViewPr>
    <p:cViewPr>
      <p:scale>
        <a:sx n="100" d="100"/>
        <a:sy n="100" d="100"/>
      </p:scale>
      <p:origin x="0" y="-10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C101E1-FAFC-4DD2-9CB1-F71A1912F268}" type="datetimeFigureOut">
              <a:rPr lang="en-GB" smtClean="0"/>
              <a:t>05/11/2018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28423-03CB-45C1-BF05-D12730C7298A}" type="slidenum">
              <a:rPr lang="en-GB" smtClean="0"/>
              <a:t>‹#›</a:t>
            </a:fld>
            <a:endParaRPr lang="en-GB"/>
          </a:p>
        </p:txBody>
      </p:sp>
    </p:spTree>
    <p:extLst>
      <p:ext uri="{BB962C8B-B14F-4D97-AF65-F5344CB8AC3E}">
        <p14:creationId xmlns:p14="http://schemas.microsoft.com/office/powerpoint/2010/main" val="3350938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828423-03CB-45C1-BF05-D12730C7298A}" type="slidenum">
              <a:rPr lang="en-GB" smtClean="0"/>
              <a:t>1</a:t>
            </a:fld>
            <a:endParaRPr lang="en-GB"/>
          </a:p>
        </p:txBody>
      </p:sp>
    </p:spTree>
    <p:extLst>
      <p:ext uri="{BB962C8B-B14F-4D97-AF65-F5344CB8AC3E}">
        <p14:creationId xmlns:p14="http://schemas.microsoft.com/office/powerpoint/2010/main" val="1959817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8ECCEFB-934E-4645-8D47-1FA4C35013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781A745-2D28-4112-81C9-D84B936053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CETL AfL emphasis was placed on collaborative activities to draw upon the social learning potential of the student group and to limit both demands and dependence upon the lecturer to ‘deliver’ feedback, fostering autonomous learning within a community. This was supported by a strong move away from ‘traditional’ end-point summative assessment formats (such as the essay and the time-constrained exam) to more authentic project-based assignments that allowed a degree of personalisation and choice within given parameters. Students worked on these assignments in a staged way during each module and the self and peer review activities were used to support students’ progress with developmental formative tasks. </a:t>
            </a:r>
          </a:p>
          <a:p>
            <a:endParaRPr lang="en-US" altLang="en-US"/>
          </a:p>
          <a:p>
            <a:r>
              <a:rPr lang="en-US" altLang="en-US"/>
              <a:t>Sense of authenticity relates to the general sense of the overall realism (Villarroel et al, 2017) that the AfL environment appeared to afford to the engineers. This realism was embodied by the authenticity of the problem-solving assignment</a:t>
            </a:r>
            <a:endParaRPr lang="en-GB" altLang="en-US"/>
          </a:p>
          <a:p>
            <a:endParaRPr lang="en-US" altLang="en-US"/>
          </a:p>
          <a:p>
            <a:endParaRPr lang="en-GB" altLang="en-US"/>
          </a:p>
        </p:txBody>
      </p:sp>
      <p:sp>
        <p:nvSpPr>
          <p:cNvPr id="15364" name="Slide Number Placeholder 3">
            <a:extLst>
              <a:ext uri="{FF2B5EF4-FFF2-40B4-BE49-F238E27FC236}">
                <a16:creationId xmlns:a16="http://schemas.microsoft.com/office/drawing/2014/main" id="{5DDBDC96-6FC7-4EB7-B31E-0181F07826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4163">
              <a:spcBef>
                <a:spcPct val="30000"/>
              </a:spcBef>
              <a:defRPr sz="1200">
                <a:solidFill>
                  <a:schemeClr val="tx1"/>
                </a:solidFill>
                <a:latin typeface="Calibri" panose="020F0502020204030204" pitchFamily="34" charset="0"/>
              </a:defRPr>
            </a:lvl2pPr>
            <a:lvl3pPr marL="1143000" indent="-227013">
              <a:spcBef>
                <a:spcPct val="30000"/>
              </a:spcBef>
              <a:defRPr sz="1200">
                <a:solidFill>
                  <a:schemeClr val="tx1"/>
                </a:solidFill>
                <a:latin typeface="Calibri" panose="020F0502020204030204" pitchFamily="34" charset="0"/>
              </a:defRPr>
            </a:lvl3pPr>
            <a:lvl4pPr marL="1601788" indent="-227013">
              <a:spcBef>
                <a:spcPct val="30000"/>
              </a:spcBef>
              <a:defRPr sz="1200">
                <a:solidFill>
                  <a:schemeClr val="tx1"/>
                </a:solidFill>
                <a:latin typeface="Calibri" panose="020F0502020204030204" pitchFamily="34" charset="0"/>
              </a:defRPr>
            </a:lvl4pPr>
            <a:lvl5pPr marL="2060575" indent="-227013">
              <a:spcBef>
                <a:spcPct val="30000"/>
              </a:spcBef>
              <a:defRPr sz="1200">
                <a:solidFill>
                  <a:schemeClr val="tx1"/>
                </a:solidFill>
                <a:latin typeface="Calibri" panose="020F0502020204030204" pitchFamily="34" charset="0"/>
              </a:defRPr>
            </a:lvl5pPr>
            <a:lvl6pPr marL="2517775" indent="-227013" eaLnBrk="0" fontAlgn="base" hangingPunct="0">
              <a:spcBef>
                <a:spcPct val="30000"/>
              </a:spcBef>
              <a:spcAft>
                <a:spcPct val="0"/>
              </a:spcAft>
              <a:defRPr sz="1200">
                <a:solidFill>
                  <a:schemeClr val="tx1"/>
                </a:solidFill>
                <a:latin typeface="Calibri" panose="020F0502020204030204" pitchFamily="34" charset="0"/>
              </a:defRPr>
            </a:lvl6pPr>
            <a:lvl7pPr marL="2974975" indent="-227013" eaLnBrk="0" fontAlgn="base" hangingPunct="0">
              <a:spcBef>
                <a:spcPct val="30000"/>
              </a:spcBef>
              <a:spcAft>
                <a:spcPct val="0"/>
              </a:spcAft>
              <a:defRPr sz="1200">
                <a:solidFill>
                  <a:schemeClr val="tx1"/>
                </a:solidFill>
                <a:latin typeface="Calibri" panose="020F0502020204030204" pitchFamily="34" charset="0"/>
              </a:defRPr>
            </a:lvl7pPr>
            <a:lvl8pPr marL="3432175" indent="-227013" eaLnBrk="0" fontAlgn="base" hangingPunct="0">
              <a:spcBef>
                <a:spcPct val="30000"/>
              </a:spcBef>
              <a:spcAft>
                <a:spcPct val="0"/>
              </a:spcAft>
              <a:defRPr sz="1200">
                <a:solidFill>
                  <a:schemeClr val="tx1"/>
                </a:solidFill>
                <a:latin typeface="Calibri" panose="020F0502020204030204" pitchFamily="34" charset="0"/>
              </a:defRPr>
            </a:lvl8pPr>
            <a:lvl9pPr marL="388937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14DCD4-12F7-43A7-B888-256C9565F2CC}"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2179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D43A2AC-8FF9-4294-A586-7939D853CC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044CE656-31B4-4953-82AF-740772870D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7412" name="Slide Number Placeholder 3">
            <a:extLst>
              <a:ext uri="{FF2B5EF4-FFF2-40B4-BE49-F238E27FC236}">
                <a16:creationId xmlns:a16="http://schemas.microsoft.com/office/drawing/2014/main" id="{555B2D0A-FB67-437D-A1C4-6758DD8CFE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7550" indent="-274638">
              <a:defRPr>
                <a:solidFill>
                  <a:schemeClr val="tx1"/>
                </a:solidFill>
                <a:latin typeface="Arial" panose="020B0604020202020204" pitchFamily="34" charset="0"/>
              </a:defRPr>
            </a:lvl2pPr>
            <a:lvl3pPr marL="1103313" indent="-220663">
              <a:defRPr>
                <a:solidFill>
                  <a:schemeClr val="tx1"/>
                </a:solidFill>
                <a:latin typeface="Arial" panose="020B0604020202020204" pitchFamily="34" charset="0"/>
              </a:defRPr>
            </a:lvl3pPr>
            <a:lvl4pPr marL="1544638" indent="-220663">
              <a:defRPr>
                <a:solidFill>
                  <a:schemeClr val="tx1"/>
                </a:solidFill>
                <a:latin typeface="Arial" panose="020B0604020202020204" pitchFamily="34" charset="0"/>
              </a:defRPr>
            </a:lvl4pPr>
            <a:lvl5pPr marL="1985963" indent="-220663">
              <a:defRPr>
                <a:solidFill>
                  <a:schemeClr val="tx1"/>
                </a:solidFill>
                <a:latin typeface="Arial" panose="020B0604020202020204" pitchFamily="34" charset="0"/>
              </a:defRPr>
            </a:lvl5pPr>
            <a:lvl6pPr marL="2443163" indent="-220663" eaLnBrk="0" fontAlgn="base" hangingPunct="0">
              <a:spcBef>
                <a:spcPct val="0"/>
              </a:spcBef>
              <a:spcAft>
                <a:spcPct val="0"/>
              </a:spcAft>
              <a:defRPr>
                <a:solidFill>
                  <a:schemeClr val="tx1"/>
                </a:solidFill>
                <a:latin typeface="Arial" panose="020B0604020202020204" pitchFamily="34" charset="0"/>
              </a:defRPr>
            </a:lvl6pPr>
            <a:lvl7pPr marL="2900363" indent="-220663" eaLnBrk="0" fontAlgn="base" hangingPunct="0">
              <a:spcBef>
                <a:spcPct val="0"/>
              </a:spcBef>
              <a:spcAft>
                <a:spcPct val="0"/>
              </a:spcAft>
              <a:defRPr>
                <a:solidFill>
                  <a:schemeClr val="tx1"/>
                </a:solidFill>
                <a:latin typeface="Arial" panose="020B0604020202020204" pitchFamily="34" charset="0"/>
              </a:defRPr>
            </a:lvl7pPr>
            <a:lvl8pPr marL="3357563" indent="-220663" eaLnBrk="0" fontAlgn="base" hangingPunct="0">
              <a:spcBef>
                <a:spcPct val="0"/>
              </a:spcBef>
              <a:spcAft>
                <a:spcPct val="0"/>
              </a:spcAft>
              <a:defRPr>
                <a:solidFill>
                  <a:schemeClr val="tx1"/>
                </a:solidFill>
                <a:latin typeface="Arial" panose="020B0604020202020204" pitchFamily="34" charset="0"/>
              </a:defRPr>
            </a:lvl8pPr>
            <a:lvl9pPr marL="3814763" indent="-220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77E3CD-8163-4650-B19E-9768BB16D81C}"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127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559F31B-186D-45AB-A757-BCAFA5E77C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73EE5074-5448-4596-BB7C-AC18E7DB2F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Burton, K.  “A Framework for Determining the Authenticity of Assessment Tasks: Applied to an Example in</a:t>
            </a:r>
          </a:p>
          <a:p>
            <a:r>
              <a:rPr lang="en-GB" altLang="en-US" dirty="0"/>
              <a:t>Law” (2011) 4(2) Journal of Learning Design 20, pp. 20–21.</a:t>
            </a:r>
          </a:p>
          <a:p>
            <a:r>
              <a:rPr lang="en-US" altLang="en-US" dirty="0"/>
              <a:t>Mclean, H. (2018). This is the way to teach: Insights from academics and students about assessment that supports learning. </a:t>
            </a:r>
            <a:r>
              <a:rPr lang="en-US" altLang="en-US" i="1" dirty="0"/>
              <a:t>Assessment &amp; Evaluation in Higher Education,</a:t>
            </a:r>
            <a:r>
              <a:rPr lang="en-US" altLang="en-US" dirty="0"/>
              <a:t> 1-13.</a:t>
            </a:r>
            <a:endParaRPr lang="en-GB" altLang="en-US" dirty="0"/>
          </a:p>
          <a:p>
            <a:r>
              <a:rPr lang="en-GB" altLang="en-US" dirty="0"/>
              <a:t>Fung, Dilly. (2017). </a:t>
            </a:r>
            <a:r>
              <a:rPr lang="en-GB" altLang="en-US" i="1" dirty="0"/>
              <a:t>A Connected Curriculum for Higher Education</a:t>
            </a:r>
            <a:r>
              <a:rPr lang="en-GB" altLang="en-US" dirty="0"/>
              <a:t>. UCL Press.</a:t>
            </a:r>
          </a:p>
          <a:p>
            <a:r>
              <a:rPr lang="en-GB" altLang="en-US" dirty="0"/>
              <a:t>Davison, Gillian (2011) Investigating the Relationships Between Authentic</a:t>
            </a:r>
          </a:p>
          <a:p>
            <a:r>
              <a:rPr lang="en-GB" altLang="en-US" dirty="0"/>
              <a:t>Assessment and the Development of Learner Autonomy. Doctoral thesis, Northumbria</a:t>
            </a:r>
          </a:p>
          <a:p>
            <a:r>
              <a:rPr lang="en-GB" altLang="en-US" dirty="0"/>
              <a:t>University.</a:t>
            </a:r>
          </a:p>
        </p:txBody>
      </p:sp>
      <p:sp>
        <p:nvSpPr>
          <p:cNvPr id="19460" name="Slide Number Placeholder 3">
            <a:extLst>
              <a:ext uri="{FF2B5EF4-FFF2-40B4-BE49-F238E27FC236}">
                <a16:creationId xmlns:a16="http://schemas.microsoft.com/office/drawing/2014/main" id="{396F5631-ECAD-441E-B32E-0E35B4B95A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7550" indent="-274638">
              <a:defRPr>
                <a:solidFill>
                  <a:schemeClr val="tx1"/>
                </a:solidFill>
                <a:latin typeface="Arial" panose="020B0604020202020204" pitchFamily="34" charset="0"/>
              </a:defRPr>
            </a:lvl2pPr>
            <a:lvl3pPr marL="1103313" indent="-220663">
              <a:defRPr>
                <a:solidFill>
                  <a:schemeClr val="tx1"/>
                </a:solidFill>
                <a:latin typeface="Arial" panose="020B0604020202020204" pitchFamily="34" charset="0"/>
              </a:defRPr>
            </a:lvl3pPr>
            <a:lvl4pPr marL="1544638" indent="-220663">
              <a:defRPr>
                <a:solidFill>
                  <a:schemeClr val="tx1"/>
                </a:solidFill>
                <a:latin typeface="Arial" panose="020B0604020202020204" pitchFamily="34" charset="0"/>
              </a:defRPr>
            </a:lvl4pPr>
            <a:lvl5pPr marL="1985963" indent="-220663">
              <a:defRPr>
                <a:solidFill>
                  <a:schemeClr val="tx1"/>
                </a:solidFill>
                <a:latin typeface="Arial" panose="020B0604020202020204" pitchFamily="34" charset="0"/>
              </a:defRPr>
            </a:lvl5pPr>
            <a:lvl6pPr marL="2443163" indent="-220663" eaLnBrk="0" fontAlgn="base" hangingPunct="0">
              <a:spcBef>
                <a:spcPct val="0"/>
              </a:spcBef>
              <a:spcAft>
                <a:spcPct val="0"/>
              </a:spcAft>
              <a:defRPr>
                <a:solidFill>
                  <a:schemeClr val="tx1"/>
                </a:solidFill>
                <a:latin typeface="Arial" panose="020B0604020202020204" pitchFamily="34" charset="0"/>
              </a:defRPr>
            </a:lvl6pPr>
            <a:lvl7pPr marL="2900363" indent="-220663" eaLnBrk="0" fontAlgn="base" hangingPunct="0">
              <a:spcBef>
                <a:spcPct val="0"/>
              </a:spcBef>
              <a:spcAft>
                <a:spcPct val="0"/>
              </a:spcAft>
              <a:defRPr>
                <a:solidFill>
                  <a:schemeClr val="tx1"/>
                </a:solidFill>
                <a:latin typeface="Arial" panose="020B0604020202020204" pitchFamily="34" charset="0"/>
              </a:defRPr>
            </a:lvl7pPr>
            <a:lvl8pPr marL="3357563" indent="-220663" eaLnBrk="0" fontAlgn="base" hangingPunct="0">
              <a:spcBef>
                <a:spcPct val="0"/>
              </a:spcBef>
              <a:spcAft>
                <a:spcPct val="0"/>
              </a:spcAft>
              <a:defRPr>
                <a:solidFill>
                  <a:schemeClr val="tx1"/>
                </a:solidFill>
                <a:latin typeface="Arial" panose="020B0604020202020204" pitchFamily="34" charset="0"/>
              </a:defRPr>
            </a:lvl8pPr>
            <a:lvl9pPr marL="3814763" indent="-220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CE3BA6-AD0E-456A-8E62-01F94DB8F51F}"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4198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828423-03CB-45C1-BF05-D12730C7298A}" type="slidenum">
              <a:rPr lang="en-GB" smtClean="0"/>
              <a:t>17</a:t>
            </a:fld>
            <a:endParaRPr lang="en-GB"/>
          </a:p>
        </p:txBody>
      </p:sp>
    </p:spTree>
    <p:extLst>
      <p:ext uri="{BB962C8B-B14F-4D97-AF65-F5344CB8AC3E}">
        <p14:creationId xmlns:p14="http://schemas.microsoft.com/office/powerpoint/2010/main" val="2001212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19</a:t>
            </a:fld>
            <a:endParaRPr lang="en-US" dirty="0"/>
          </a:p>
        </p:txBody>
      </p:sp>
    </p:spTree>
    <p:extLst>
      <p:ext uri="{BB962C8B-B14F-4D97-AF65-F5344CB8AC3E}">
        <p14:creationId xmlns:p14="http://schemas.microsoft.com/office/powerpoint/2010/main" val="3294755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22</a:t>
            </a:fld>
            <a:endParaRPr lang="en-US" dirty="0"/>
          </a:p>
        </p:txBody>
      </p:sp>
    </p:spTree>
    <p:extLst>
      <p:ext uri="{BB962C8B-B14F-4D97-AF65-F5344CB8AC3E}">
        <p14:creationId xmlns:p14="http://schemas.microsoft.com/office/powerpoint/2010/main" val="1435609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B9441881-9B32-4ED1-8DFD-889F7FC1DD4D}" type="slidenum">
              <a:rPr lang="en-US" smtClean="0">
                <a:latin typeface="Arial" charset="0"/>
                <a:ea typeface="MS PGothic"/>
                <a:cs typeface="MS PGothic"/>
              </a:rPr>
              <a:pPr/>
              <a:t>24</a:t>
            </a:fld>
            <a:endParaRPr lang="en-US">
              <a:latin typeface="Arial" charset="0"/>
              <a:ea typeface="MS PGothic"/>
              <a:cs typeface="MS PGothic"/>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dirty="0">
              <a:ea typeface="MS PGothic"/>
            </a:endParaRPr>
          </a:p>
        </p:txBody>
      </p:sp>
    </p:spTree>
    <p:extLst>
      <p:ext uri="{BB962C8B-B14F-4D97-AF65-F5344CB8AC3E}">
        <p14:creationId xmlns:p14="http://schemas.microsoft.com/office/powerpoint/2010/main" val="3718552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828423-03CB-45C1-BF05-D12730C7298A}" type="slidenum">
              <a:rPr lang="en-GB" smtClean="0"/>
              <a:t>25</a:t>
            </a:fld>
            <a:endParaRPr lang="en-GB"/>
          </a:p>
        </p:txBody>
      </p:sp>
    </p:spTree>
    <p:extLst>
      <p:ext uri="{BB962C8B-B14F-4D97-AF65-F5344CB8AC3E}">
        <p14:creationId xmlns:p14="http://schemas.microsoft.com/office/powerpoint/2010/main" val="3747158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B45E993-80C9-4973-92C5-3F649F33BA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E799067-E91E-4C10-BCA4-D764FF0D5E09}"/>
              </a:ext>
            </a:extLst>
          </p:cNvPr>
          <p:cNvSpPr>
            <a:spLocks noGrp="1"/>
          </p:cNvSpPr>
          <p:nvPr>
            <p:ph type="body" idx="1"/>
          </p:nvPr>
        </p:nvSpPr>
        <p:spPr/>
        <p:txBody>
          <a:bodyPr>
            <a:normAutofit fontScale="40000" lnSpcReduction="20000"/>
          </a:bodyPr>
          <a:lstStyle/>
          <a:p>
            <a:pPr>
              <a:lnSpc>
                <a:spcPts val="1800"/>
              </a:lnSpc>
              <a:spcAft>
                <a:spcPts val="1200"/>
              </a:spcAft>
              <a:defRPr/>
            </a:pPr>
            <a:r>
              <a:rPr lang="en-GB" b="1" dirty="0">
                <a:solidFill>
                  <a:srgbClr val="FFFFFF"/>
                </a:solidFill>
                <a:latin typeface="Arial" panose="020B0604020202020204" pitchFamily="34" charset="0"/>
                <a:ea typeface="Calibri" panose="020F0502020204030204" pitchFamily="34" charset="0"/>
                <a:cs typeface="Times New Roman" panose="02020603050405020304" pitchFamily="18" charset="0"/>
              </a:rPr>
              <a:t>Designing assessment within a Programme Focus</a:t>
            </a:r>
            <a:endParaRPr lang="en-GB" dirty="0">
              <a:latin typeface="Arial" panose="020B0604020202020204" pitchFamily="34" charset="0"/>
              <a:ea typeface="Calibri" panose="020F0502020204030204" pitchFamily="34" charset="0"/>
              <a:cs typeface="Times New Roman" panose="02020603050405020304" pitchFamily="18" charset="0"/>
            </a:endParaRPr>
          </a:p>
          <a:p>
            <a:pPr algn="just">
              <a:lnSpc>
                <a:spcPts val="1800"/>
              </a:lnSpc>
              <a:spcAft>
                <a:spcPts val="1200"/>
              </a:spcAft>
              <a:defRPr/>
            </a:pP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Programme Leaders and programme teams should consider assessment and feedback holistically from a student perspective.</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ts val="1800"/>
              </a:lnSpc>
              <a:spcAft>
                <a:spcPts val="1200"/>
              </a:spcAft>
              <a:buFont typeface="Symbol" panose="05050102010706020507" pitchFamily="18" charset="2"/>
              <a:buChar char=""/>
              <a:defRPr/>
            </a:pP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Think about the </a:t>
            </a:r>
            <a:r>
              <a:rPr lang="en-GB" b="1" dirty="0">
                <a:solidFill>
                  <a:srgbClr val="FFFFFF"/>
                </a:solidFill>
                <a:latin typeface="Arial" panose="020B0604020202020204" pitchFamily="34" charset="0"/>
                <a:ea typeface="Calibri" panose="020F0502020204030204" pitchFamily="34" charset="0"/>
                <a:cs typeface="Times New Roman" panose="02020603050405020304" pitchFamily="18" charset="0"/>
              </a:rPr>
              <a:t>cumulative effect</a:t>
            </a: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 of the individual assessment tasks and feedback at module level across a student’s programme of study, looking at how and when assessment and feedback occur.</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ts val="1800"/>
              </a:lnSpc>
              <a:spcAft>
                <a:spcPts val="1200"/>
              </a:spcAft>
              <a:buFont typeface="Symbol" panose="05050102010706020507" pitchFamily="18" charset="2"/>
              <a:buChar char=""/>
              <a:defRPr/>
            </a:pP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Consider the balance of a student’s </a:t>
            </a:r>
            <a:r>
              <a:rPr lang="en-GB" b="1" dirty="0">
                <a:solidFill>
                  <a:srgbClr val="FFFFFF"/>
                </a:solidFill>
                <a:latin typeface="Arial" panose="020B0604020202020204" pitchFamily="34" charset="0"/>
                <a:ea typeface="Calibri" panose="020F0502020204030204" pitchFamily="34" charset="0"/>
                <a:cs typeface="Times New Roman" panose="02020603050405020304" pitchFamily="18" charset="0"/>
              </a:rPr>
              <a:t>assessment workload</a:t>
            </a: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 including bunching of deadlines, variety of assessment tasks and opportunities for students’ </a:t>
            </a:r>
            <a:r>
              <a:rPr lang="en-GB" b="1" dirty="0">
                <a:solidFill>
                  <a:srgbClr val="FFFFFF"/>
                </a:solidFill>
                <a:latin typeface="Arial" panose="020B0604020202020204" pitchFamily="34" charset="0"/>
                <a:ea typeface="Calibri" panose="020F0502020204030204" pitchFamily="34" charset="0"/>
                <a:cs typeface="Times New Roman" panose="02020603050405020304" pitchFamily="18" charset="0"/>
              </a:rPr>
              <a:t>engagement with feedback</a:t>
            </a: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 (and feedforward) across a </a:t>
            </a:r>
            <a:r>
              <a:rPr lang="en-GB" b="1" dirty="0">
                <a:solidFill>
                  <a:srgbClr val="FFFFFF"/>
                </a:solidFill>
                <a:latin typeface="Arial" panose="020B0604020202020204" pitchFamily="34" charset="0"/>
                <a:ea typeface="Calibri" panose="020F0502020204030204" pitchFamily="34" charset="0"/>
                <a:cs typeface="Times New Roman" panose="02020603050405020304" pitchFamily="18" charset="0"/>
              </a:rPr>
              <a:t>level</a:t>
            </a: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 of study and </a:t>
            </a:r>
            <a:r>
              <a:rPr lang="en-GB" b="1" dirty="0">
                <a:solidFill>
                  <a:srgbClr val="FFFFFF"/>
                </a:solidFill>
                <a:latin typeface="Arial" panose="020B0604020202020204" pitchFamily="34" charset="0"/>
                <a:ea typeface="Calibri" panose="020F0502020204030204" pitchFamily="34" charset="0"/>
                <a:cs typeface="Times New Roman" panose="02020603050405020304" pitchFamily="18" charset="0"/>
              </a:rPr>
              <a:t>across years</a:t>
            </a: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ts val="1800"/>
              </a:lnSpc>
              <a:spcAft>
                <a:spcPts val="1200"/>
              </a:spcAft>
              <a:buFont typeface="Symbol" panose="05050102010706020507" pitchFamily="18" charset="2"/>
              <a:buChar char=""/>
              <a:defRPr/>
            </a:pP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Give consideration to the balance of </a:t>
            </a:r>
            <a:r>
              <a:rPr lang="en-GB" b="1" dirty="0">
                <a:solidFill>
                  <a:srgbClr val="FFFFFF"/>
                </a:solidFill>
                <a:latin typeface="Arial" panose="020B0604020202020204" pitchFamily="34" charset="0"/>
                <a:ea typeface="Calibri" panose="020F0502020204030204" pitchFamily="34" charset="0"/>
                <a:cs typeface="Times New Roman" panose="02020603050405020304" pitchFamily="18" charset="0"/>
              </a:rPr>
              <a:t>formative</a:t>
            </a: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 work and </a:t>
            </a:r>
            <a:r>
              <a:rPr lang="en-GB" b="1" dirty="0">
                <a:solidFill>
                  <a:srgbClr val="FFFFFF"/>
                </a:solidFill>
                <a:latin typeface="Arial" panose="020B0604020202020204" pitchFamily="34" charset="0"/>
                <a:ea typeface="Calibri" panose="020F0502020204030204" pitchFamily="34" charset="0"/>
                <a:cs typeface="Times New Roman" panose="02020603050405020304" pitchFamily="18" charset="0"/>
              </a:rPr>
              <a:t>summative</a:t>
            </a: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 assessment and the balance and sequencing of </a:t>
            </a:r>
            <a:r>
              <a:rPr lang="en-GB" b="1" dirty="0">
                <a:solidFill>
                  <a:srgbClr val="FFFFFF"/>
                </a:solidFill>
                <a:latin typeface="Arial" panose="020B0604020202020204" pitchFamily="34" charset="0"/>
                <a:ea typeface="Calibri" panose="020F0502020204030204" pitchFamily="34" charset="0"/>
                <a:cs typeface="Times New Roman" panose="02020603050405020304" pitchFamily="18" charset="0"/>
              </a:rPr>
              <a:t>assessment types</a:t>
            </a: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 across the programme, such that students are enabled </a:t>
            </a:r>
            <a:r>
              <a:rPr lang="en-GB" b="1" dirty="0">
                <a:solidFill>
                  <a:srgbClr val="FFFFFF"/>
                </a:solidFill>
                <a:latin typeface="Arial" panose="020B0604020202020204" pitchFamily="34" charset="0"/>
                <a:ea typeface="Calibri" panose="020F0502020204030204" pitchFamily="34" charset="0"/>
                <a:cs typeface="Times New Roman" panose="02020603050405020304" pitchFamily="18" charset="0"/>
              </a:rPr>
              <a:t>progressively</a:t>
            </a: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 to master required skills, learn from feedback and demonstrate all the intended learning outcomes. </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ts val="1800"/>
              </a:lnSpc>
              <a:spcAft>
                <a:spcPts val="1200"/>
              </a:spcAft>
              <a:buFont typeface="Symbol" panose="05050102010706020507" pitchFamily="18" charset="2"/>
              <a:buChar char=""/>
              <a:defRPr/>
            </a:pP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Review how modules </a:t>
            </a:r>
            <a:r>
              <a:rPr lang="en-GB" b="1" dirty="0">
                <a:solidFill>
                  <a:srgbClr val="FFFFFF"/>
                </a:solidFill>
                <a:latin typeface="Arial" panose="020B0604020202020204" pitchFamily="34" charset="0"/>
                <a:ea typeface="Calibri" panose="020F0502020204030204" pitchFamily="34" charset="0"/>
                <a:cs typeface="Times New Roman" panose="02020603050405020304" pitchFamily="18" charset="0"/>
              </a:rPr>
              <a:t>build on each other</a:t>
            </a: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 and </a:t>
            </a:r>
            <a:r>
              <a:rPr lang="en-GB" b="1" dirty="0">
                <a:solidFill>
                  <a:srgbClr val="FFFFFF"/>
                </a:solidFill>
                <a:latin typeface="Arial" panose="020B0604020202020204" pitchFamily="34" charset="0"/>
                <a:ea typeface="Calibri" panose="020F0502020204030204" pitchFamily="34" charset="0"/>
                <a:cs typeface="Times New Roman" panose="02020603050405020304" pitchFamily="18" charset="0"/>
              </a:rPr>
              <a:t>align</a:t>
            </a: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 effectively to demonstrate appropriate outcomes, and develop appropriate learning and graduate attributes.</a:t>
            </a:r>
            <a:endParaRPr lang="en-GB" dirty="0">
              <a:latin typeface="Arial" panose="020B0604020202020204" pitchFamily="34" charset="0"/>
              <a:ea typeface="Calibri" panose="020F0502020204030204" pitchFamily="34" charset="0"/>
              <a:cs typeface="Times New Roman" panose="02020603050405020304" pitchFamily="18" charset="0"/>
            </a:endParaRPr>
          </a:p>
          <a:p>
            <a:pPr>
              <a:defRPr/>
            </a:pPr>
            <a:r>
              <a:rPr lang="en-GB" b="1" dirty="0">
                <a:solidFill>
                  <a:srgbClr val="FFFFFF"/>
                </a:solidFill>
                <a:latin typeface="Arial" panose="020B0604020202020204" pitchFamily="34" charset="0"/>
                <a:ea typeface="Calibri" panose="020F0502020204030204" pitchFamily="34" charset="0"/>
                <a:cs typeface="Times New Roman" panose="02020603050405020304" pitchFamily="18" charset="0"/>
              </a:rPr>
              <a:t>Within module</a:t>
            </a:r>
            <a:r>
              <a:rPr lang="en-GB" dirty="0">
                <a:solidFill>
                  <a:srgbClr val="FFFFFF"/>
                </a:solidFill>
                <a:latin typeface="Arial" panose="020B0604020202020204" pitchFamily="34" charset="0"/>
                <a:ea typeface="Calibri" panose="020F0502020204030204" pitchFamily="34" charset="0"/>
                <a:cs typeface="Times New Roman" panose="02020603050405020304" pitchFamily="18" charset="0"/>
              </a:rPr>
              <a:t>s, consider the ways in which students will be supported to gauge the progress they’re making towards the learning outcomes, understand assessment criteria and standards and develop and improve their learning as the module unfolds.</a:t>
            </a:r>
            <a:endParaRPr lang="en-GB" dirty="0"/>
          </a:p>
          <a:p>
            <a:pPr>
              <a:defRPr/>
            </a:pPr>
            <a:endParaRPr lang="en-GB" dirty="0"/>
          </a:p>
          <a:p>
            <a:pPr>
              <a:defRPr/>
            </a:pPr>
            <a:r>
              <a:rPr lang="en-GB" dirty="0"/>
              <a:t>Harland, Tony, McLean, Angela, </a:t>
            </a:r>
            <a:r>
              <a:rPr lang="en-GB" dirty="0" err="1"/>
              <a:t>Wass</a:t>
            </a:r>
            <a:r>
              <a:rPr lang="en-GB" dirty="0"/>
              <a:t>, Rob, Miller, Ellen, &amp; Sim, </a:t>
            </a:r>
            <a:r>
              <a:rPr lang="en-GB" dirty="0" err="1"/>
              <a:t>Kwong</a:t>
            </a:r>
            <a:r>
              <a:rPr lang="en-GB" dirty="0"/>
              <a:t> Nui. (2015). An Assessment Arms Race and Its Fallout: High-Stakes Grading and the Case for Slow Scholarship. Assessment &amp; Evaluation in Higher Education, 40(4), 528-541.</a:t>
            </a:r>
          </a:p>
          <a:p>
            <a:pPr>
              <a:defRPr/>
            </a:pPr>
            <a:endParaRPr lang="en-GB" dirty="0"/>
          </a:p>
        </p:txBody>
      </p:sp>
      <p:sp>
        <p:nvSpPr>
          <p:cNvPr id="23556" name="Slide Number Placeholder 3">
            <a:extLst>
              <a:ext uri="{FF2B5EF4-FFF2-40B4-BE49-F238E27FC236}">
                <a16:creationId xmlns:a16="http://schemas.microsoft.com/office/drawing/2014/main" id="{BA3002D1-786B-4EF5-B265-5FAF2C44CF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B73248-0F62-40ED-B60A-FE25B9872327}"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2883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defTabSz="931774" fontAlgn="auto">
              <a:spcBef>
                <a:spcPts val="0"/>
              </a:spcBef>
              <a:spcAft>
                <a:spcPts val="0"/>
              </a:spcAft>
              <a:defRPr/>
            </a:pPr>
            <a:fld id="{8A7EB679-7535-4499-998C-2E4C9FDB76DD}" type="slidenum">
              <a:rPr lang="en-US" sz="1800" kern="0">
                <a:solidFill>
                  <a:srgbClr val="000000"/>
                </a:solidFill>
              </a:rPr>
              <a:pPr defTabSz="931774" fontAlgn="auto">
                <a:spcBef>
                  <a:spcPts val="0"/>
                </a:spcBef>
                <a:spcAft>
                  <a:spcPts val="0"/>
                </a:spcAft>
                <a:defRPr/>
              </a:pPr>
              <a:t>29</a:t>
            </a:fld>
            <a:endParaRPr lang="en-US" sz="1800" kern="0">
              <a:solidFill>
                <a:srgbClr val="000000"/>
              </a:solidFill>
            </a:endParaRPr>
          </a:p>
        </p:txBody>
      </p:sp>
    </p:spTree>
    <p:extLst>
      <p:ext uri="{BB962C8B-B14F-4D97-AF65-F5344CB8AC3E}">
        <p14:creationId xmlns:p14="http://schemas.microsoft.com/office/powerpoint/2010/main" val="2129501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998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8949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828423-03CB-45C1-BF05-D12730C7298A}" type="slidenum">
              <a:rPr lang="en-GB" smtClean="0"/>
              <a:t>7</a:t>
            </a:fld>
            <a:endParaRPr lang="en-GB"/>
          </a:p>
        </p:txBody>
      </p:sp>
    </p:spTree>
    <p:extLst>
      <p:ext uri="{BB962C8B-B14F-4D97-AF65-F5344CB8AC3E}">
        <p14:creationId xmlns:p14="http://schemas.microsoft.com/office/powerpoint/2010/main" val="1981704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828423-03CB-45C1-BF05-D12730C7298A}" type="slidenum">
              <a:rPr lang="en-GB" smtClean="0"/>
              <a:t>8</a:t>
            </a:fld>
            <a:endParaRPr lang="en-GB"/>
          </a:p>
        </p:txBody>
      </p:sp>
    </p:spTree>
    <p:extLst>
      <p:ext uri="{BB962C8B-B14F-4D97-AF65-F5344CB8AC3E}">
        <p14:creationId xmlns:p14="http://schemas.microsoft.com/office/powerpoint/2010/main" val="249541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583D572-2880-4AF8-8287-AA073B3DAF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3F482BC-714F-4531-AF80-BEF10C87EF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Recognise own role in feedback processes: </a:t>
            </a:r>
            <a:r>
              <a:rPr lang="en-GB" altLang="en-US" i="1" dirty="0"/>
              <a:t>“Once I’d realised I could give feedback and I knew how, then I was like “Yeah, look at mine and I’ll look at yours.” And then we swapped.  There was no way she was looking at it before I’d done that! You know, once we’d got into the process of marking someone else’s.”</a:t>
            </a:r>
          </a:p>
          <a:p>
            <a:endParaRPr lang="en-GB" altLang="en-US" dirty="0"/>
          </a:p>
          <a:p>
            <a:r>
              <a:rPr lang="en-GB" altLang="en-US" dirty="0"/>
              <a:t>Make judgments: 52% out of alignment with tutors: caused them to reflect (on learning goals and own learning strategies)</a:t>
            </a:r>
          </a:p>
          <a:p>
            <a:r>
              <a:rPr lang="en-GB" altLang="en-US" dirty="0"/>
              <a:t>Manage affect: </a:t>
            </a:r>
            <a:r>
              <a:rPr lang="en-GB" altLang="en-US" i="1" dirty="0"/>
              <a:t>“What was a </a:t>
            </a:r>
            <a:r>
              <a:rPr lang="en-GB" altLang="en-US" i="1" dirty="0">
                <a:solidFill>
                  <a:srgbClr val="0070C0"/>
                </a:solidFill>
              </a:rPr>
              <a:t>nice surprise </a:t>
            </a:r>
            <a:r>
              <a:rPr lang="en-GB" altLang="en-US" i="1" dirty="0"/>
              <a:t>was that they’re.. </a:t>
            </a:r>
            <a:r>
              <a:rPr lang="en-GB" altLang="en-US" i="1" dirty="0">
                <a:solidFill>
                  <a:srgbClr val="0070C0"/>
                </a:solidFill>
              </a:rPr>
              <a:t>looking for merit</a:t>
            </a:r>
            <a:r>
              <a:rPr lang="en-GB" altLang="en-US" i="1" dirty="0"/>
              <a:t>, not to pull it to shreds. So I was, come on,  just get going. </a:t>
            </a:r>
          </a:p>
          <a:p>
            <a:r>
              <a:rPr lang="en-GB" altLang="en-US" i="1" dirty="0"/>
              <a:t>“So we felt more comfortable and we thought: well it’s not impossible. We are going to get there in the end.” </a:t>
            </a:r>
          </a:p>
          <a:p>
            <a:endParaRPr lang="en-GB" altLang="en-US" dirty="0"/>
          </a:p>
          <a:p>
            <a:r>
              <a:rPr lang="en-GB" altLang="en-US" dirty="0"/>
              <a:t>Take action:  </a:t>
            </a:r>
            <a:r>
              <a:rPr lang="en-GB" altLang="en-US" i="1" dirty="0"/>
              <a:t>“When we discussed the task in class I realised that what I had written didn’t focus on the question! It was this that made me read around the subject more.”</a:t>
            </a:r>
          </a:p>
          <a:p>
            <a:endParaRPr lang="en-GB" altLang="en-US" dirty="0"/>
          </a:p>
        </p:txBody>
      </p:sp>
      <p:sp>
        <p:nvSpPr>
          <p:cNvPr id="21508" name="Slide Number Placeholder 3">
            <a:extLst>
              <a:ext uri="{FF2B5EF4-FFF2-40B4-BE49-F238E27FC236}">
                <a16:creationId xmlns:a16="http://schemas.microsoft.com/office/drawing/2014/main" id="{46E14BBB-706B-41D0-AC27-D6ACE4F263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831720-2F82-4382-97C6-1F1E8596F480}"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9621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5F21B5F-9224-4322-8AB9-E21B7553AF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D48E573-FB40-4C27-8718-ED8E63A5EE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GB" altLang="en-US"/>
              <a:t>Kay will lead on theme 2:</a:t>
            </a:r>
            <a:r>
              <a:rPr lang="en-GB" altLang="en-US" b="1"/>
              <a:t> Authentic assessment tasks</a:t>
            </a:r>
            <a:endParaRPr lang="en-GB" altLang="en-US"/>
          </a:p>
          <a:p>
            <a:r>
              <a:rPr lang="en-GB" altLang="en-US" b="1"/>
              <a:t>(</a:t>
            </a:r>
            <a:r>
              <a:rPr lang="en-GB" altLang="en-US"/>
              <a:t>Max 5 slides on how lots of students see tasks as hurdles, just about getting marks/surface learning. More productive ways of designing tasks as being valuable in longer term and prompting deep learning.)</a:t>
            </a:r>
          </a:p>
          <a:p>
            <a:r>
              <a:rPr lang="en-GB" altLang="en-US"/>
              <a:t>Phil’s response- this approach avoids contract cheating</a:t>
            </a:r>
          </a:p>
          <a:p>
            <a:r>
              <a:rPr lang="en-GB" altLang="en-US"/>
              <a:t>Sally- authenticity helps employability </a:t>
            </a:r>
          </a:p>
          <a:p>
            <a:endParaRPr lang="en-US" altLang="en-US"/>
          </a:p>
          <a:p>
            <a:r>
              <a:rPr lang="en-US" altLang="en-US"/>
              <a:t>A major concern of AfL is not only to support student success within the university, but also to promote approaches to learning and dispositions which, in the longer term, prioritize the development of autonomous individuals who are well-equipped to navigate the complexities of an ever-changing future world (Mclean, 2018). </a:t>
            </a:r>
            <a:endParaRPr lang="en-GB" altLang="en-US"/>
          </a:p>
          <a:p>
            <a:endParaRPr lang="en-GB" altLang="en-US"/>
          </a:p>
          <a:p>
            <a:endParaRPr lang="en-GB" altLang="en-US"/>
          </a:p>
        </p:txBody>
      </p:sp>
      <p:sp>
        <p:nvSpPr>
          <p:cNvPr id="9220" name="Slide Number Placeholder 3">
            <a:extLst>
              <a:ext uri="{FF2B5EF4-FFF2-40B4-BE49-F238E27FC236}">
                <a16:creationId xmlns:a16="http://schemas.microsoft.com/office/drawing/2014/main" id="{07833F1C-D3B7-4F28-BF26-AF7710D43B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7550" indent="-274638">
              <a:defRPr>
                <a:solidFill>
                  <a:schemeClr val="tx1"/>
                </a:solidFill>
                <a:latin typeface="Arial" panose="020B0604020202020204" pitchFamily="34" charset="0"/>
              </a:defRPr>
            </a:lvl2pPr>
            <a:lvl3pPr marL="1103313" indent="-220663">
              <a:defRPr>
                <a:solidFill>
                  <a:schemeClr val="tx1"/>
                </a:solidFill>
                <a:latin typeface="Arial" panose="020B0604020202020204" pitchFamily="34" charset="0"/>
              </a:defRPr>
            </a:lvl3pPr>
            <a:lvl4pPr marL="1544638" indent="-220663">
              <a:defRPr>
                <a:solidFill>
                  <a:schemeClr val="tx1"/>
                </a:solidFill>
                <a:latin typeface="Arial" panose="020B0604020202020204" pitchFamily="34" charset="0"/>
              </a:defRPr>
            </a:lvl4pPr>
            <a:lvl5pPr marL="1985963" indent="-220663">
              <a:defRPr>
                <a:solidFill>
                  <a:schemeClr val="tx1"/>
                </a:solidFill>
                <a:latin typeface="Arial" panose="020B0604020202020204" pitchFamily="34" charset="0"/>
              </a:defRPr>
            </a:lvl5pPr>
            <a:lvl6pPr marL="2443163" indent="-220663" eaLnBrk="0" fontAlgn="base" hangingPunct="0">
              <a:spcBef>
                <a:spcPct val="0"/>
              </a:spcBef>
              <a:spcAft>
                <a:spcPct val="0"/>
              </a:spcAft>
              <a:defRPr>
                <a:solidFill>
                  <a:schemeClr val="tx1"/>
                </a:solidFill>
                <a:latin typeface="Arial" panose="020B0604020202020204" pitchFamily="34" charset="0"/>
              </a:defRPr>
            </a:lvl6pPr>
            <a:lvl7pPr marL="2900363" indent="-220663" eaLnBrk="0" fontAlgn="base" hangingPunct="0">
              <a:spcBef>
                <a:spcPct val="0"/>
              </a:spcBef>
              <a:spcAft>
                <a:spcPct val="0"/>
              </a:spcAft>
              <a:defRPr>
                <a:solidFill>
                  <a:schemeClr val="tx1"/>
                </a:solidFill>
                <a:latin typeface="Arial" panose="020B0604020202020204" pitchFamily="34" charset="0"/>
              </a:defRPr>
            </a:lvl7pPr>
            <a:lvl8pPr marL="3357563" indent="-220663" eaLnBrk="0" fontAlgn="base" hangingPunct="0">
              <a:spcBef>
                <a:spcPct val="0"/>
              </a:spcBef>
              <a:spcAft>
                <a:spcPct val="0"/>
              </a:spcAft>
              <a:defRPr>
                <a:solidFill>
                  <a:schemeClr val="tx1"/>
                </a:solidFill>
                <a:latin typeface="Arial" panose="020B0604020202020204" pitchFamily="34" charset="0"/>
              </a:defRPr>
            </a:lvl8pPr>
            <a:lvl9pPr marL="3814763" indent="-220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DDDD60-016B-4F5F-B70D-44B0C764285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8646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C60C086-026E-4240-B9DF-8D2EFC0002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BCD0602-B175-430A-BAA7-50EDD751EB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Sts’ views of backwash</a:t>
            </a:r>
          </a:p>
          <a:p>
            <a:r>
              <a:rPr lang="en-GB" altLang="en-US"/>
              <a:t>-All about being measured </a:t>
            </a:r>
          </a:p>
          <a:p>
            <a:r>
              <a:rPr lang="en-GB" altLang="en-US"/>
              <a:t>Performance goals rather than learning goals</a:t>
            </a:r>
          </a:p>
          <a:p>
            <a:r>
              <a:rPr lang="en-GB" altLang="en-US"/>
              <a:t>Alienation rather than egt</a:t>
            </a:r>
          </a:p>
          <a:p>
            <a:endParaRPr lang="en-GB" altLang="en-US"/>
          </a:p>
          <a:p>
            <a:r>
              <a:rPr lang="en-GB" altLang="en-US"/>
              <a:t>Widespread assumptions of AfL as being ‘just’ about formative assessment- without altering summative tasks</a:t>
            </a:r>
          </a:p>
          <a:p>
            <a:endParaRPr lang="en-GB" altLang="en-US"/>
          </a:p>
          <a:p>
            <a:endParaRPr lang="en-GB" altLang="en-US"/>
          </a:p>
        </p:txBody>
      </p:sp>
      <p:sp>
        <p:nvSpPr>
          <p:cNvPr id="11268" name="Slide Number Placeholder 3">
            <a:extLst>
              <a:ext uri="{FF2B5EF4-FFF2-40B4-BE49-F238E27FC236}">
                <a16:creationId xmlns:a16="http://schemas.microsoft.com/office/drawing/2014/main" id="{B5255F74-AF56-467B-8792-B274329FD6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4163">
              <a:spcBef>
                <a:spcPct val="30000"/>
              </a:spcBef>
              <a:defRPr sz="1200">
                <a:solidFill>
                  <a:schemeClr val="tx1"/>
                </a:solidFill>
                <a:latin typeface="Calibri" panose="020F0502020204030204" pitchFamily="34" charset="0"/>
              </a:defRPr>
            </a:lvl2pPr>
            <a:lvl3pPr marL="1143000" indent="-227013">
              <a:spcBef>
                <a:spcPct val="30000"/>
              </a:spcBef>
              <a:defRPr sz="1200">
                <a:solidFill>
                  <a:schemeClr val="tx1"/>
                </a:solidFill>
                <a:latin typeface="Calibri" panose="020F0502020204030204" pitchFamily="34" charset="0"/>
              </a:defRPr>
            </a:lvl3pPr>
            <a:lvl4pPr marL="1601788" indent="-227013">
              <a:spcBef>
                <a:spcPct val="30000"/>
              </a:spcBef>
              <a:defRPr sz="1200">
                <a:solidFill>
                  <a:schemeClr val="tx1"/>
                </a:solidFill>
                <a:latin typeface="Calibri" panose="020F0502020204030204" pitchFamily="34" charset="0"/>
              </a:defRPr>
            </a:lvl4pPr>
            <a:lvl5pPr marL="2060575" indent="-227013">
              <a:spcBef>
                <a:spcPct val="30000"/>
              </a:spcBef>
              <a:defRPr sz="1200">
                <a:solidFill>
                  <a:schemeClr val="tx1"/>
                </a:solidFill>
                <a:latin typeface="Calibri" panose="020F0502020204030204" pitchFamily="34" charset="0"/>
              </a:defRPr>
            </a:lvl5pPr>
            <a:lvl6pPr marL="2517775" indent="-227013" eaLnBrk="0" fontAlgn="base" hangingPunct="0">
              <a:spcBef>
                <a:spcPct val="30000"/>
              </a:spcBef>
              <a:spcAft>
                <a:spcPct val="0"/>
              </a:spcAft>
              <a:defRPr sz="1200">
                <a:solidFill>
                  <a:schemeClr val="tx1"/>
                </a:solidFill>
                <a:latin typeface="Calibri" panose="020F0502020204030204" pitchFamily="34" charset="0"/>
              </a:defRPr>
            </a:lvl6pPr>
            <a:lvl7pPr marL="2974975" indent="-227013" eaLnBrk="0" fontAlgn="base" hangingPunct="0">
              <a:spcBef>
                <a:spcPct val="30000"/>
              </a:spcBef>
              <a:spcAft>
                <a:spcPct val="0"/>
              </a:spcAft>
              <a:defRPr sz="1200">
                <a:solidFill>
                  <a:schemeClr val="tx1"/>
                </a:solidFill>
                <a:latin typeface="Calibri" panose="020F0502020204030204" pitchFamily="34" charset="0"/>
              </a:defRPr>
            </a:lvl7pPr>
            <a:lvl8pPr marL="3432175" indent="-227013" eaLnBrk="0" fontAlgn="base" hangingPunct="0">
              <a:spcBef>
                <a:spcPct val="30000"/>
              </a:spcBef>
              <a:spcAft>
                <a:spcPct val="0"/>
              </a:spcAft>
              <a:defRPr sz="1200">
                <a:solidFill>
                  <a:schemeClr val="tx1"/>
                </a:solidFill>
                <a:latin typeface="Calibri" panose="020F0502020204030204" pitchFamily="34" charset="0"/>
              </a:defRPr>
            </a:lvl8pPr>
            <a:lvl9pPr marL="388937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30DD8A-F30A-45C6-8EE4-5FB069CB04A2}"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8781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4CC6788-FE9E-4D7C-949D-91C0C83E2A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A9BA1DC4-59F0-4F40-8ACF-1452E22397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Authenticity is a key characteristic of assessment that promotes learning</a:t>
            </a:r>
          </a:p>
          <a:p>
            <a:r>
              <a:rPr lang="en-GB" altLang="en-US"/>
              <a:t>-it aims to replicate the tasks and performance standards typically found in the world of work</a:t>
            </a:r>
          </a:p>
          <a:p>
            <a:r>
              <a:rPr lang="en-GB" altLang="en-US"/>
              <a:t>-has a positive impact on student learning, autonomy,</a:t>
            </a:r>
          </a:p>
          <a:p>
            <a:r>
              <a:rPr lang="en-GB" altLang="en-US"/>
              <a:t>motivation, self-regulation and metacognition; abilities highly related to</a:t>
            </a:r>
          </a:p>
          <a:p>
            <a:r>
              <a:rPr lang="en-GB" altLang="en-US"/>
              <a:t>employability.</a:t>
            </a:r>
          </a:p>
          <a:p>
            <a:r>
              <a:rPr lang="en-GB" altLang="en-US"/>
              <a:t>(Villaroel et al, 2018)</a:t>
            </a:r>
          </a:p>
          <a:p>
            <a:endParaRPr lang="en-US" altLang="en-US"/>
          </a:p>
          <a:p>
            <a:endParaRPr lang="en-US" altLang="en-US"/>
          </a:p>
          <a:p>
            <a:r>
              <a:rPr lang="en-US" altLang="en-US"/>
              <a:t>Emphasizes authenticity and complexity in the content and methods of assessment rather than reproduction of knowledge and reductive measurement</a:t>
            </a:r>
            <a:endParaRPr lang="en-GB" altLang="en-US"/>
          </a:p>
          <a:p>
            <a:r>
              <a:rPr lang="en-US" altLang="en-US"/>
              <a:t>Uses high stakes summative assessment rigorously but sparingly rather than as the main driver for learning</a:t>
            </a:r>
            <a:endParaRPr lang="en-GB" altLang="en-US"/>
          </a:p>
          <a:p>
            <a:endParaRPr lang="en-GB" altLang="en-US"/>
          </a:p>
        </p:txBody>
      </p:sp>
      <p:sp>
        <p:nvSpPr>
          <p:cNvPr id="13316" name="Slide Number Placeholder 3">
            <a:extLst>
              <a:ext uri="{FF2B5EF4-FFF2-40B4-BE49-F238E27FC236}">
                <a16:creationId xmlns:a16="http://schemas.microsoft.com/office/drawing/2014/main" id="{0BF61D6D-C500-48F1-B9E4-48657DB56F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7550" indent="-274638">
              <a:defRPr>
                <a:solidFill>
                  <a:schemeClr val="tx1"/>
                </a:solidFill>
                <a:latin typeface="Arial" panose="020B0604020202020204" pitchFamily="34" charset="0"/>
              </a:defRPr>
            </a:lvl2pPr>
            <a:lvl3pPr marL="1103313" indent="-220663">
              <a:defRPr>
                <a:solidFill>
                  <a:schemeClr val="tx1"/>
                </a:solidFill>
                <a:latin typeface="Arial" panose="020B0604020202020204" pitchFamily="34" charset="0"/>
              </a:defRPr>
            </a:lvl3pPr>
            <a:lvl4pPr marL="1544638" indent="-220663">
              <a:defRPr>
                <a:solidFill>
                  <a:schemeClr val="tx1"/>
                </a:solidFill>
                <a:latin typeface="Arial" panose="020B0604020202020204" pitchFamily="34" charset="0"/>
              </a:defRPr>
            </a:lvl4pPr>
            <a:lvl5pPr marL="1985963" indent="-220663">
              <a:defRPr>
                <a:solidFill>
                  <a:schemeClr val="tx1"/>
                </a:solidFill>
                <a:latin typeface="Arial" panose="020B0604020202020204" pitchFamily="34" charset="0"/>
              </a:defRPr>
            </a:lvl5pPr>
            <a:lvl6pPr marL="2443163" indent="-220663" eaLnBrk="0" fontAlgn="base" hangingPunct="0">
              <a:spcBef>
                <a:spcPct val="0"/>
              </a:spcBef>
              <a:spcAft>
                <a:spcPct val="0"/>
              </a:spcAft>
              <a:defRPr>
                <a:solidFill>
                  <a:schemeClr val="tx1"/>
                </a:solidFill>
                <a:latin typeface="Arial" panose="020B0604020202020204" pitchFamily="34" charset="0"/>
              </a:defRPr>
            </a:lvl6pPr>
            <a:lvl7pPr marL="2900363" indent="-220663" eaLnBrk="0" fontAlgn="base" hangingPunct="0">
              <a:spcBef>
                <a:spcPct val="0"/>
              </a:spcBef>
              <a:spcAft>
                <a:spcPct val="0"/>
              </a:spcAft>
              <a:defRPr>
                <a:solidFill>
                  <a:schemeClr val="tx1"/>
                </a:solidFill>
                <a:latin typeface="Arial" panose="020B0604020202020204" pitchFamily="34" charset="0"/>
              </a:defRPr>
            </a:lvl7pPr>
            <a:lvl8pPr marL="3357563" indent="-220663" eaLnBrk="0" fontAlgn="base" hangingPunct="0">
              <a:spcBef>
                <a:spcPct val="0"/>
              </a:spcBef>
              <a:spcAft>
                <a:spcPct val="0"/>
              </a:spcAft>
              <a:defRPr>
                <a:solidFill>
                  <a:schemeClr val="tx1"/>
                </a:solidFill>
                <a:latin typeface="Arial" panose="020B0604020202020204" pitchFamily="34" charset="0"/>
              </a:defRPr>
            </a:lvl8pPr>
            <a:lvl9pPr marL="3814763" indent="-2206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2045E7-2B83-4409-AC3B-EF8946274BD1}"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906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47812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45EDF9-3B2B-4A74-AFFF-184B6329C7D8}"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BA97B-36A4-479D-A028-FC150823A75B}" type="slidenum">
              <a:rPr lang="en-GB" smtClean="0"/>
              <a:t>‹#›</a:t>
            </a:fld>
            <a:endParaRPr lang="en-GB"/>
          </a:p>
        </p:txBody>
      </p:sp>
    </p:spTree>
    <p:extLst>
      <p:ext uri="{BB962C8B-B14F-4D97-AF65-F5344CB8AC3E}">
        <p14:creationId xmlns:p14="http://schemas.microsoft.com/office/powerpoint/2010/main" val="92762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01322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882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Snip Single Corner Rectangle 6">
            <a:extLst>
              <a:ext uri="{FF2B5EF4-FFF2-40B4-BE49-F238E27FC236}">
                <a16:creationId xmlns:a16="http://schemas.microsoft.com/office/drawing/2014/main" id="{53D7371D-3EE6-48D7-8D21-DC8EBC5B30F6}"/>
              </a:ext>
            </a:extLst>
          </p:cNvPr>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 name="Isosceles Triangle 4">
            <a:extLst>
              <a:ext uri="{FF2B5EF4-FFF2-40B4-BE49-F238E27FC236}">
                <a16:creationId xmlns:a16="http://schemas.microsoft.com/office/drawing/2014/main" id="{4EBB940B-8ADD-472E-B965-DFBF6059ADBA}"/>
              </a:ext>
            </a:extLst>
          </p:cNvPr>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S PGothic" panose="020B0600070205080204" pitchFamily="34" charset="-128"/>
              <a:cs typeface="+mn-cs"/>
            </a:endParaRPr>
          </a:p>
        </p:txBody>
      </p:sp>
      <p:sp>
        <p:nvSpPr>
          <p:cNvPr id="6" name="Isosceles Triangle 5">
            <a:extLst>
              <a:ext uri="{FF2B5EF4-FFF2-40B4-BE49-F238E27FC236}">
                <a16:creationId xmlns:a16="http://schemas.microsoft.com/office/drawing/2014/main" id="{3F8C732C-63FA-4438-A8ED-6E70A371A663}"/>
              </a:ext>
            </a:extLst>
          </p:cNvPr>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S PGothic" panose="020B0600070205080204" pitchFamily="34" charset="-128"/>
              <a:cs typeface="+mn-cs"/>
            </a:endParaRPr>
          </a:p>
        </p:txBody>
      </p:sp>
      <p:sp>
        <p:nvSpPr>
          <p:cNvPr id="7" name="Isosceles Triangle 6">
            <a:extLst>
              <a:ext uri="{FF2B5EF4-FFF2-40B4-BE49-F238E27FC236}">
                <a16:creationId xmlns:a16="http://schemas.microsoft.com/office/drawing/2014/main" id="{6173F9A4-D029-4A56-B9B5-8D2BE40FA711}"/>
              </a:ext>
            </a:extLst>
          </p:cNvPr>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S PGothic" panose="020B0600070205080204" pitchFamily="34" charset="-128"/>
              <a:cs typeface="+mn-cs"/>
            </a:endParaRPr>
          </a:p>
        </p:txBody>
      </p:sp>
      <p:sp>
        <p:nvSpPr>
          <p:cNvPr id="8" name="Isosceles Triangle 7">
            <a:extLst>
              <a:ext uri="{FF2B5EF4-FFF2-40B4-BE49-F238E27FC236}">
                <a16:creationId xmlns:a16="http://schemas.microsoft.com/office/drawing/2014/main" id="{20B64973-B432-4D0E-90BC-6E635B23EBBC}"/>
              </a:ext>
            </a:extLst>
          </p:cNvPr>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S PGothic" panose="020B0600070205080204" pitchFamily="34" charset="-128"/>
              <a:cs typeface="+mn-cs"/>
            </a:endParaRPr>
          </a:p>
        </p:txBody>
      </p:sp>
      <p:sp>
        <p:nvSpPr>
          <p:cNvPr id="9" name="Isosceles Triangle 8">
            <a:extLst>
              <a:ext uri="{FF2B5EF4-FFF2-40B4-BE49-F238E27FC236}">
                <a16:creationId xmlns:a16="http://schemas.microsoft.com/office/drawing/2014/main" id="{976F8A02-5140-4F7A-BF43-EAC1CD653A4A}"/>
              </a:ext>
            </a:extLst>
          </p:cNvPr>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S PGothic" panose="020B0600070205080204" pitchFamily="34" charset="-128"/>
              <a:cs typeface="+mn-cs"/>
            </a:endParaRPr>
          </a:p>
        </p:txBody>
      </p:sp>
      <p:sp>
        <p:nvSpPr>
          <p:cNvPr id="10" name="Isosceles Triangle 9">
            <a:extLst>
              <a:ext uri="{FF2B5EF4-FFF2-40B4-BE49-F238E27FC236}">
                <a16:creationId xmlns:a16="http://schemas.microsoft.com/office/drawing/2014/main" id="{B6C4546B-D01F-4B62-A09D-64B6D3E853A5}"/>
              </a:ext>
            </a:extLst>
          </p:cNvPr>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S PGothic" panose="020B0600070205080204" pitchFamily="34" charset="-128"/>
              <a:cs typeface="+mn-cs"/>
            </a:endParaRPr>
          </a:p>
        </p:txBody>
      </p:sp>
      <p:sp>
        <p:nvSpPr>
          <p:cNvPr id="11" name="Isosceles Triangle 10">
            <a:extLst>
              <a:ext uri="{FF2B5EF4-FFF2-40B4-BE49-F238E27FC236}">
                <a16:creationId xmlns:a16="http://schemas.microsoft.com/office/drawing/2014/main" id="{771C58C8-646B-42C6-B276-C4F52D3220DA}"/>
              </a:ext>
            </a:extLst>
          </p:cNvPr>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S PGothic" panose="020B0600070205080204" pitchFamily="34" charset="-128"/>
              <a:cs typeface="+mn-cs"/>
            </a:endParaRPr>
          </a:p>
        </p:txBody>
      </p:sp>
      <p:sp>
        <p:nvSpPr>
          <p:cNvPr id="12" name="Isosceles Triangle 11">
            <a:extLst>
              <a:ext uri="{FF2B5EF4-FFF2-40B4-BE49-F238E27FC236}">
                <a16:creationId xmlns:a16="http://schemas.microsoft.com/office/drawing/2014/main" id="{151E2912-9C55-484F-B251-0B917A54083D}"/>
              </a:ext>
            </a:extLst>
          </p:cNvPr>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S PGothic" panose="020B0600070205080204" pitchFamily="34" charset="-128"/>
              <a:cs typeface="+mn-cs"/>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254704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6436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E5798232-F5CF-4702-BBEE-957C318DC193}"/>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3ECA2F8-E92A-4855-A54D-57134DF116A2}"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11/5/2018</a:t>
            </a:fld>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a:extLst>
              <a:ext uri="{FF2B5EF4-FFF2-40B4-BE49-F238E27FC236}">
                <a16:creationId xmlns:a16="http://schemas.microsoft.com/office/drawing/2014/main" id="{92F8B42D-2ADE-4F15-BEEC-3AA5D79015BA}"/>
              </a:ext>
            </a:extLst>
          </p:cNvPr>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a:extLst>
              <a:ext uri="{FF2B5EF4-FFF2-40B4-BE49-F238E27FC236}">
                <a16:creationId xmlns:a16="http://schemas.microsoft.com/office/drawing/2014/main" id="{4E4FA05A-80CE-4B6E-9DB5-2C7C068C44D4}"/>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BA2AF79-F1A2-4E3A-B8BB-ECAF2A2C3561}" type="slidenum">
              <a:rPr kumimoji="0" lang="en-GB"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5983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slideLayout" Target="../slideLayouts/slideLayout3.xml"/><Relationship Id="rId7" Type="http://schemas.openxmlformats.org/officeDocument/2006/relationships/hyperlink" Target="coffee.pp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00%20main%20menu.ppt" TargetMode="Externa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hyperlink" Target="../Organising%20your%20studies/organising%20choices.pp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6"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7"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8"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9"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6"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32121132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7" r:id="rId3"/>
    <p:sldLayoutId id="2147483683" r:id="rId4"/>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 name="Isosceles Triangle 213">
            <a:extLst>
              <a:ext uri="{FF2B5EF4-FFF2-40B4-BE49-F238E27FC236}">
                <a16:creationId xmlns:a16="http://schemas.microsoft.com/office/drawing/2014/main" id="{8946438B-62E7-46D1-90C5-B765D043E643}"/>
              </a:ext>
            </a:extLst>
          </p:cNvPr>
          <p:cNvSpPr/>
          <p:nvPr userDrawn="1"/>
        </p:nvSpPr>
        <p:spPr>
          <a:xfrm>
            <a:off x="-998538" y="385763"/>
            <a:ext cx="2921001" cy="2782887"/>
          </a:xfrm>
          <a:prstGeom prst="triangle">
            <a:avLst/>
          </a:prstGeom>
          <a:solidFill>
            <a:srgbClr val="3B88A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51C0E3"/>
              </a:solidFill>
            </a:endParaRPr>
          </a:p>
        </p:txBody>
      </p:sp>
      <p:sp>
        <p:nvSpPr>
          <p:cNvPr id="222" name="Isosceles Triangle 221">
            <a:extLst>
              <a:ext uri="{FF2B5EF4-FFF2-40B4-BE49-F238E27FC236}">
                <a16:creationId xmlns:a16="http://schemas.microsoft.com/office/drawing/2014/main" id="{5780CE46-FEA3-49F5-8E1D-8B8E7CF20879}"/>
              </a:ext>
            </a:extLst>
          </p:cNvPr>
          <p:cNvSpPr/>
          <p:nvPr userDrawn="1"/>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223" name="Isosceles Triangle 222">
            <a:extLst>
              <a:ext uri="{FF2B5EF4-FFF2-40B4-BE49-F238E27FC236}">
                <a16:creationId xmlns:a16="http://schemas.microsoft.com/office/drawing/2014/main" id="{A4E98C21-3A74-4C2A-9EE5-CC1BC332C72D}"/>
              </a:ext>
            </a:extLst>
          </p:cNvPr>
          <p:cNvSpPr/>
          <p:nvPr userDrawn="1"/>
        </p:nvSpPr>
        <p:spPr>
          <a:xfrm>
            <a:off x="-1973263" y="2243138"/>
            <a:ext cx="2921001"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339" name="Isosceles Triangle 338">
            <a:extLst>
              <a:ext uri="{FF2B5EF4-FFF2-40B4-BE49-F238E27FC236}">
                <a16:creationId xmlns:a16="http://schemas.microsoft.com/office/drawing/2014/main" id="{CDE448F8-6DC5-4762-8C84-D04CCD0C9010}"/>
              </a:ext>
            </a:extLst>
          </p:cNvPr>
          <p:cNvSpPr/>
          <p:nvPr userDrawn="1"/>
        </p:nvSpPr>
        <p:spPr>
          <a:xfrm>
            <a:off x="-2901950" y="-1463675"/>
            <a:ext cx="8693150" cy="8347075"/>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340" name="Isosceles Triangle 339">
            <a:extLst>
              <a:ext uri="{FF2B5EF4-FFF2-40B4-BE49-F238E27FC236}">
                <a16:creationId xmlns:a16="http://schemas.microsoft.com/office/drawing/2014/main" id="{4C6C5E0F-2163-4854-8797-D5826F021A5D}"/>
              </a:ext>
            </a:extLst>
          </p:cNvPr>
          <p:cNvSpPr/>
          <p:nvPr userDrawn="1"/>
        </p:nvSpPr>
        <p:spPr>
          <a:xfrm>
            <a:off x="-998538" y="4102100"/>
            <a:ext cx="2921001"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341" name="Isosceles Triangle 340">
            <a:extLst>
              <a:ext uri="{FF2B5EF4-FFF2-40B4-BE49-F238E27FC236}">
                <a16:creationId xmlns:a16="http://schemas.microsoft.com/office/drawing/2014/main" id="{86C55FBF-A1FA-4FC6-ADAF-2CB791835E90}"/>
              </a:ext>
            </a:extLst>
          </p:cNvPr>
          <p:cNvSpPr/>
          <p:nvPr userDrawn="1"/>
        </p:nvSpPr>
        <p:spPr>
          <a:xfrm>
            <a:off x="950913" y="4102100"/>
            <a:ext cx="2921000" cy="2781300"/>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51C0E3"/>
              </a:solidFill>
            </a:endParaRPr>
          </a:p>
        </p:txBody>
      </p:sp>
      <p:sp>
        <p:nvSpPr>
          <p:cNvPr id="342" name="Isosceles Triangle 341">
            <a:extLst>
              <a:ext uri="{FF2B5EF4-FFF2-40B4-BE49-F238E27FC236}">
                <a16:creationId xmlns:a16="http://schemas.microsoft.com/office/drawing/2014/main" id="{628B633D-A8F5-40F1-B345-CDA208F9D9F8}"/>
              </a:ext>
            </a:extLst>
          </p:cNvPr>
          <p:cNvSpPr/>
          <p:nvPr userDrawn="1"/>
        </p:nvSpPr>
        <p:spPr>
          <a:xfrm>
            <a:off x="1925638" y="2243138"/>
            <a:ext cx="2921000"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51C0E3"/>
              </a:solidFill>
            </a:endParaRPr>
          </a:p>
        </p:txBody>
      </p:sp>
      <p:sp>
        <p:nvSpPr>
          <p:cNvPr id="343" name="Isosceles Triangle 342">
            <a:extLst>
              <a:ext uri="{FF2B5EF4-FFF2-40B4-BE49-F238E27FC236}">
                <a16:creationId xmlns:a16="http://schemas.microsoft.com/office/drawing/2014/main" id="{07B331AA-96DB-4C43-BAFA-2E6D592F9246}"/>
              </a:ext>
            </a:extLst>
          </p:cNvPr>
          <p:cNvSpPr/>
          <p:nvPr userDrawn="1"/>
        </p:nvSpPr>
        <p:spPr>
          <a:xfrm>
            <a:off x="-23813" y="2243138"/>
            <a:ext cx="2921001" cy="2782887"/>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51C0E3"/>
              </a:solidFill>
            </a:endParaRPr>
          </a:p>
        </p:txBody>
      </p:sp>
      <p:sp>
        <p:nvSpPr>
          <p:cNvPr id="2058" name="Rectangle 2">
            <a:extLst>
              <a:ext uri="{FF2B5EF4-FFF2-40B4-BE49-F238E27FC236}">
                <a16:creationId xmlns:a16="http://schemas.microsoft.com/office/drawing/2014/main" id="{7C4E4CC8-BB84-4297-91C7-2F5B2082C60E}"/>
              </a:ext>
            </a:extLst>
          </p:cNvPr>
          <p:cNvSpPr>
            <a:spLocks noGrp="1" noChangeArrowheads="1"/>
          </p:cNvSpPr>
          <p:nvPr userDrawn="1">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9" name="Rectangle 3">
            <a:extLst>
              <a:ext uri="{FF2B5EF4-FFF2-40B4-BE49-F238E27FC236}">
                <a16:creationId xmlns:a16="http://schemas.microsoft.com/office/drawing/2014/main" id="{D70294B7-67B8-439D-80C9-CAF1DF2B5D9E}"/>
              </a:ext>
            </a:extLst>
          </p:cNvPr>
          <p:cNvSpPr>
            <a:spLocks noGrp="1" noChangeArrowheads="1"/>
          </p:cNvSpPr>
          <p:nvPr userDrawn="1">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2060" name="Picture 17" descr="ENU_Logo_be0f34.png">
            <a:extLst>
              <a:ext uri="{FF2B5EF4-FFF2-40B4-BE49-F238E27FC236}">
                <a16:creationId xmlns:a16="http://schemas.microsoft.com/office/drawing/2014/main" id="{B4B84300-3CED-4E3F-8277-C3A3C25CEA2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002518"/>
      </p:ext>
    </p:extLst>
  </p:cSld>
  <p:clrMap bg1="lt1" tx1="dk1" bg2="lt2" tx2="dk2" accent1="accent1" accent2="accent2" accent3="accent3" accent4="accent4" accent5="accent5" accent6="accent6" hlink="hlink" folHlink="folHlink"/>
  <p:sldLayoutIdLst>
    <p:sldLayoutId id="2147483679" r:id="rId1"/>
    <p:sldLayoutId id="2147483682" r:id="rId2"/>
  </p:sldLayoutIdLst>
  <p:txStyles>
    <p:titleStyle>
      <a:lvl1pPr algn="l" rtl="0" eaLnBrk="0" fontAlgn="base" hangingPunct="0">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37CCE46-3F4E-448D-9AC7-8CD30388C8F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B01F148-F2E4-4F06-90F6-07BE2F8D669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F24CFF2-334F-45A8-A1C5-6A03AC809FA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67D8A43B-E798-4E26-A5F7-549DDFC9867A}" type="datetimeFigureOut">
              <a:rPr lang="en-US"/>
              <a:pPr>
                <a:defRPr/>
              </a:pPr>
              <a:t>11/5/2018</a:t>
            </a:fld>
            <a:endParaRPr lang="en-GB"/>
          </a:p>
        </p:txBody>
      </p:sp>
      <p:sp>
        <p:nvSpPr>
          <p:cNvPr id="5" name="Footer Placeholder 4">
            <a:extLst>
              <a:ext uri="{FF2B5EF4-FFF2-40B4-BE49-F238E27FC236}">
                <a16:creationId xmlns:a16="http://schemas.microsoft.com/office/drawing/2014/main" id="{84B3CEE6-288B-4FE9-AFB8-72C08EDFE27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C4466665-8405-4C8F-A36B-69755CC97F0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CC84D8F-4863-4C92-99D4-F2A24544064D}" type="slidenum">
              <a:rPr lang="en-GB" altLang="en-US"/>
              <a:pPr>
                <a:defRPr/>
              </a:pPr>
              <a:t>‹#›</a:t>
            </a:fld>
            <a:endParaRPr lang="en-GB" altLang="en-US"/>
          </a:p>
        </p:txBody>
      </p:sp>
    </p:spTree>
    <p:extLst>
      <p:ext uri="{BB962C8B-B14F-4D97-AF65-F5344CB8AC3E}">
        <p14:creationId xmlns:p14="http://schemas.microsoft.com/office/powerpoint/2010/main" val="1656458178"/>
      </p:ext>
    </p:extLst>
  </p:cSld>
  <p:clrMap bg1="lt1" tx1="dk1" bg2="lt2" tx2="dk2" accent1="accent1" accent2="accent2" accent3="accent3" accent4="accent4" accent5="accent5" accent6="accent6" hlink="hlink" folHlink="folHlink"/>
  <p:sldLayoutIdLst>
    <p:sldLayoutId id="214748368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ally-brown.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doi.org/10.1080/02602938.2018.1463354" TargetMode="Externa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www.pass.brad.ac.uk/position-paper.pdf"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80/02602938.2018.1463354"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pass.brad.ac.uk/position-paper.pdf" TargetMode="External"/><Relationship Id="rId2" Type="http://schemas.openxmlformats.org/officeDocument/2006/relationships/hyperlink" Target="http://www.pass.brad.ac.uk/" TargetMode="External"/><Relationship Id="rId1" Type="http://schemas.openxmlformats.org/officeDocument/2006/relationships/slideLayout" Target="../slideLayouts/slideLayout1.xml"/><Relationship Id="rId4" Type="http://schemas.openxmlformats.org/officeDocument/2006/relationships/hyperlink" Target="https://www.frontiersin.org/articles/10.3389/feduc.2018.00067/ful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C949-4BE8-4E30-A417-92458281EB0A}"/>
              </a:ext>
            </a:extLst>
          </p:cNvPr>
          <p:cNvSpPr>
            <a:spLocks noGrp="1"/>
          </p:cNvSpPr>
          <p:nvPr>
            <p:ph type="ctrTitle"/>
          </p:nvPr>
        </p:nvSpPr>
        <p:spPr>
          <a:xfrm>
            <a:off x="179614" y="1122362"/>
            <a:ext cx="8964386" cy="7629751"/>
          </a:xfrm>
          <a:noFill/>
          <a:ln w="9525" algn="ctr">
            <a:noFill/>
            <a:miter lim="800000"/>
            <a:headEnd/>
            <a:tailEnd/>
          </a:ln>
        </p:spPr>
        <p:txBody>
          <a:bodyPr vert="horz" wrap="square" lIns="91440" tIns="45720" rIns="91440" bIns="45720" numCol="1" anchor="ctr" anchorCtr="0" compatLnSpc="1">
            <a:prstTxWarp prst="textNoShape">
              <a:avLst/>
            </a:prstTxWarp>
          </a:bodyPr>
          <a:lstStyle/>
          <a:p>
            <a:pPr algn="l"/>
            <a:br>
              <a:rPr lang="en-GB" sz="2400" dirty="0">
                <a:solidFill>
                  <a:srgbClr val="008000"/>
                </a:solidFill>
              </a:rPr>
            </a:br>
            <a:br>
              <a:rPr lang="en-GB" sz="2400" dirty="0">
                <a:solidFill>
                  <a:srgbClr val="008000"/>
                </a:solidFill>
              </a:rPr>
            </a:br>
            <a:br>
              <a:rPr lang="en-GB" sz="2400" dirty="0">
                <a:solidFill>
                  <a:srgbClr val="008000"/>
                </a:solidFill>
              </a:rPr>
            </a:br>
            <a:br>
              <a:rPr lang="en-GB" sz="2400" dirty="0">
                <a:solidFill>
                  <a:srgbClr val="008000"/>
                </a:solidFill>
              </a:rPr>
            </a:br>
            <a:br>
              <a:rPr lang="en-GB" sz="2400" dirty="0">
                <a:solidFill>
                  <a:srgbClr val="008000"/>
                </a:solidFill>
              </a:rPr>
            </a:br>
            <a:br>
              <a:rPr lang="en-GB" sz="2400" dirty="0">
                <a:solidFill>
                  <a:srgbClr val="008000"/>
                </a:solidFill>
              </a:rPr>
            </a:br>
            <a:br>
              <a:rPr lang="en-GB" sz="2400" dirty="0">
                <a:solidFill>
                  <a:srgbClr val="008000"/>
                </a:solidFill>
              </a:rPr>
            </a:br>
            <a:br>
              <a:rPr lang="en-GB" sz="2400" dirty="0">
                <a:solidFill>
                  <a:srgbClr val="008000"/>
                </a:solidFill>
              </a:rPr>
            </a:br>
            <a:br>
              <a:rPr lang="en-GB" sz="2400" dirty="0">
                <a:solidFill>
                  <a:srgbClr val="008000"/>
                </a:solidFill>
              </a:rPr>
            </a:br>
            <a:endParaRPr lang="en-GB" sz="2400" dirty="0">
              <a:solidFill>
                <a:srgbClr val="008000"/>
              </a:solidFill>
            </a:endParaRPr>
          </a:p>
        </p:txBody>
      </p:sp>
      <p:sp>
        <p:nvSpPr>
          <p:cNvPr id="3" name="Subtitle 2">
            <a:extLst>
              <a:ext uri="{FF2B5EF4-FFF2-40B4-BE49-F238E27FC236}">
                <a16:creationId xmlns:a16="http://schemas.microsoft.com/office/drawing/2014/main" id="{4DDC5284-ADD8-4137-B648-5554E6122BE9}"/>
              </a:ext>
            </a:extLst>
          </p:cNvPr>
          <p:cNvSpPr>
            <a:spLocks noGrp="1"/>
          </p:cNvSpPr>
          <p:nvPr>
            <p:ph type="subTitle" idx="1"/>
          </p:nvPr>
        </p:nvSpPr>
        <p:spPr>
          <a:xfrm>
            <a:off x="326571" y="156710"/>
            <a:ext cx="8229600" cy="1655762"/>
          </a:xfrm>
        </p:spPr>
        <p:txBody>
          <a:bodyPr/>
          <a:lstStyle/>
          <a:p>
            <a:r>
              <a:rPr lang="en-GB" sz="4000" dirty="0">
                <a:solidFill>
                  <a:srgbClr val="008000"/>
                </a:solidFill>
              </a:rPr>
              <a:t>Dialogues on assessment for learning: opportunities and challenges</a:t>
            </a:r>
          </a:p>
          <a:p>
            <a:r>
              <a:rPr lang="en-GB" sz="2800" dirty="0"/>
              <a:t>University of Padua 13 November 2018</a:t>
            </a:r>
            <a:endParaRPr lang="en-GB" sz="1800" dirty="0"/>
          </a:p>
          <a:p>
            <a:r>
              <a:rPr lang="en-GB" sz="2800">
                <a:solidFill>
                  <a:srgbClr val="008000"/>
                </a:solidFill>
              </a:rPr>
              <a:t>15.30-16.30</a:t>
            </a:r>
            <a:endParaRPr lang="en-GB" sz="2800" dirty="0">
              <a:solidFill>
                <a:srgbClr val="008000"/>
              </a:solidFill>
            </a:endParaRPr>
          </a:p>
          <a:p>
            <a:r>
              <a:rPr lang="en-GB" sz="3200" dirty="0">
                <a:solidFill>
                  <a:schemeClr val="tx1"/>
                </a:solidFill>
              </a:rPr>
              <a:t>Phil Race, Kay Sambell and Sally Brown</a:t>
            </a:r>
          </a:p>
          <a:p>
            <a:endParaRPr lang="en-GB" sz="2800" dirty="0">
              <a:solidFill>
                <a:schemeClr val="tx1"/>
              </a:solidFill>
            </a:endParaRPr>
          </a:p>
          <a:p>
            <a:r>
              <a:rPr lang="en-GB" sz="3200" dirty="0">
                <a:solidFill>
                  <a:schemeClr val="tx1"/>
                </a:solidFill>
              </a:rPr>
              <a:t>Phil: 1: Assessment </a:t>
            </a:r>
            <a:r>
              <a:rPr lang="en-GB" sz="3200" i="1" dirty="0">
                <a:solidFill>
                  <a:schemeClr val="tx1"/>
                </a:solidFill>
              </a:rPr>
              <a:t>as </a:t>
            </a:r>
            <a:r>
              <a:rPr lang="en-GB" sz="3200" dirty="0">
                <a:solidFill>
                  <a:schemeClr val="tx1"/>
                </a:solidFill>
              </a:rPr>
              <a:t>learning.</a:t>
            </a:r>
          </a:p>
          <a:p>
            <a:r>
              <a:rPr lang="en-GB" sz="3200" dirty="0">
                <a:solidFill>
                  <a:schemeClr val="tx1"/>
                </a:solidFill>
              </a:rPr>
              <a:t>Kay: 2: Authentic assessment tasks</a:t>
            </a:r>
          </a:p>
          <a:p>
            <a:r>
              <a:rPr lang="en-GB" sz="3200" dirty="0">
                <a:solidFill>
                  <a:schemeClr val="tx1"/>
                </a:solidFill>
              </a:rPr>
              <a:t>Sally: 3: Assessment Design for Learning</a:t>
            </a:r>
          </a:p>
          <a:p>
            <a:endParaRPr lang="en-GB" sz="2000" dirty="0">
              <a:solidFill>
                <a:srgbClr val="008000"/>
              </a:solidFill>
            </a:endParaRPr>
          </a:p>
        </p:txBody>
      </p:sp>
    </p:spTree>
    <p:extLst>
      <p:ext uri="{BB962C8B-B14F-4D97-AF65-F5344CB8AC3E}">
        <p14:creationId xmlns:p14="http://schemas.microsoft.com/office/powerpoint/2010/main" val="2950672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0514-B2DE-4D7E-BD60-C90B49FE0F16}"/>
              </a:ext>
            </a:extLst>
          </p:cNvPr>
          <p:cNvSpPr>
            <a:spLocks noGrp="1"/>
          </p:cNvSpPr>
          <p:nvPr>
            <p:ph type="title"/>
          </p:nvPr>
        </p:nvSpPr>
        <p:spPr/>
        <p:txBody>
          <a:bodyPr/>
          <a:lstStyle/>
          <a:p>
            <a:r>
              <a:rPr lang="en-GB" sz="3200" b="1" dirty="0">
                <a:solidFill>
                  <a:srgbClr val="008000"/>
                </a:solidFill>
                <a:latin typeface="+mn-lt"/>
              </a:rPr>
              <a:t>Sally’s responses to Phil: Involving students in their own and each other’s assessment</a:t>
            </a:r>
          </a:p>
        </p:txBody>
      </p:sp>
      <p:sp>
        <p:nvSpPr>
          <p:cNvPr id="3" name="Content Placeholder 2">
            <a:extLst>
              <a:ext uri="{FF2B5EF4-FFF2-40B4-BE49-F238E27FC236}">
                <a16:creationId xmlns:a16="http://schemas.microsoft.com/office/drawing/2014/main" id="{9800A769-0AE0-4F77-AC09-2E4E04AE447B}"/>
              </a:ext>
            </a:extLst>
          </p:cNvPr>
          <p:cNvSpPr>
            <a:spLocks noGrp="1"/>
          </p:cNvSpPr>
          <p:nvPr>
            <p:ph idx="1"/>
          </p:nvPr>
        </p:nvSpPr>
        <p:spPr>
          <a:xfrm>
            <a:off x="539552" y="1123961"/>
            <a:ext cx="7886700" cy="5545113"/>
          </a:xfrm>
        </p:spPr>
        <p:txBody>
          <a:bodyPr>
            <a:normAutofit/>
          </a:bodyPr>
          <a:lstStyle/>
          <a:p>
            <a:pPr marL="0" indent="0">
              <a:buNone/>
            </a:pPr>
            <a:r>
              <a:rPr lang="en-GB" sz="2400" b="1" dirty="0"/>
              <a:t>We can involve students in a spectrum of activities including:</a:t>
            </a:r>
          </a:p>
          <a:p>
            <a:r>
              <a:rPr lang="en-GB" sz="2400" b="1" dirty="0"/>
              <a:t>self- and peer- </a:t>
            </a:r>
            <a:r>
              <a:rPr lang="en-GB" sz="2400" b="1" dirty="0">
                <a:solidFill>
                  <a:srgbClr val="7030A0"/>
                </a:solidFill>
              </a:rPr>
              <a:t>review</a:t>
            </a:r>
            <a:r>
              <a:rPr lang="en-GB" sz="2400" b="1" dirty="0"/>
              <a:t>, especially where correct answers can be supplied;</a:t>
            </a:r>
          </a:p>
          <a:p>
            <a:r>
              <a:rPr lang="en-GB" sz="2400" b="1" dirty="0"/>
              <a:t>Self- and peer-</a:t>
            </a:r>
            <a:r>
              <a:rPr lang="en-GB" sz="2400" b="1" dirty="0">
                <a:solidFill>
                  <a:srgbClr val="7030A0"/>
                </a:solidFill>
              </a:rPr>
              <a:t>evaluation, </a:t>
            </a:r>
            <a:r>
              <a:rPr lang="en-GB" sz="2400" b="1" dirty="0"/>
              <a:t>where students make judgments about the quality of the work presented;</a:t>
            </a:r>
          </a:p>
          <a:p>
            <a:r>
              <a:rPr lang="en-GB" sz="2400" b="1" dirty="0"/>
              <a:t>Self- and peer-</a:t>
            </a:r>
            <a:r>
              <a:rPr lang="en-GB" sz="2400" b="1" dirty="0">
                <a:solidFill>
                  <a:srgbClr val="7030A0"/>
                </a:solidFill>
              </a:rPr>
              <a:t>assessment</a:t>
            </a:r>
            <a:r>
              <a:rPr lang="en-GB" sz="2400" b="1" dirty="0"/>
              <a:t>, where the marks given count towards a summative outcome;</a:t>
            </a:r>
          </a:p>
          <a:p>
            <a:r>
              <a:rPr lang="en-GB" sz="2400" b="1" dirty="0"/>
              <a:t>Students can assess students in other groups (</a:t>
            </a:r>
            <a:r>
              <a:rPr lang="en-GB" sz="2400" b="1" dirty="0">
                <a:solidFill>
                  <a:srgbClr val="7030A0"/>
                </a:solidFill>
              </a:rPr>
              <a:t>intra-peer </a:t>
            </a:r>
            <a:r>
              <a:rPr lang="en-GB" sz="2400" b="1" dirty="0"/>
              <a:t>assessment and their own group (</a:t>
            </a:r>
            <a:r>
              <a:rPr lang="en-GB" sz="2400" b="1" dirty="0">
                <a:solidFill>
                  <a:srgbClr val="7030A0"/>
                </a:solidFill>
              </a:rPr>
              <a:t>inter-peer</a:t>
            </a:r>
            <a:r>
              <a:rPr lang="en-GB" sz="2400" b="1" dirty="0"/>
              <a:t> assessment);</a:t>
            </a:r>
          </a:p>
          <a:p>
            <a:pPr marL="0" indent="0">
              <a:buNone/>
            </a:pPr>
            <a:r>
              <a:rPr lang="en-GB" sz="2400" b="1" dirty="0"/>
              <a:t>All these activities can help students become better at judging the quality of their own work </a:t>
            </a:r>
            <a:r>
              <a:rPr lang="en-GB" sz="2400" b="1" i="1" dirty="0"/>
              <a:t>during its actual production</a:t>
            </a:r>
            <a:r>
              <a:rPr lang="en-GB" sz="2400" b="1" dirty="0"/>
              <a:t>.</a:t>
            </a:r>
          </a:p>
        </p:txBody>
      </p:sp>
    </p:spTree>
    <p:extLst>
      <p:ext uri="{BB962C8B-B14F-4D97-AF65-F5344CB8AC3E}">
        <p14:creationId xmlns:p14="http://schemas.microsoft.com/office/powerpoint/2010/main" val="24813333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1F8446C-176D-4190-8110-4FF5FFD8A9B2}"/>
              </a:ext>
            </a:extLst>
          </p:cNvPr>
          <p:cNvSpPr>
            <a:spLocks noGrp="1"/>
          </p:cNvSpPr>
          <p:nvPr>
            <p:ph type="ctrTitle"/>
          </p:nvPr>
        </p:nvSpPr>
        <p:spPr>
          <a:xfrm>
            <a:off x="1087438" y="1916113"/>
            <a:ext cx="7023100" cy="1050925"/>
          </a:xfrm>
        </p:spPr>
        <p:txBody>
          <a:bodyPr/>
          <a:lstStyle/>
          <a:p>
            <a:br>
              <a:rPr lang="en-GB" altLang="en-US"/>
            </a:br>
            <a:br>
              <a:rPr lang="en-GB" altLang="en-US"/>
            </a:br>
            <a:r>
              <a:rPr lang="en-GB" altLang="en-US"/>
              <a:t>Authentic assessment tasks</a:t>
            </a:r>
            <a:br>
              <a:rPr lang="en-GB" altLang="en-US"/>
            </a:br>
            <a:br>
              <a:rPr lang="en-GB" altLang="en-US"/>
            </a:br>
            <a:endParaRPr lang="en-GB" altLang="en-US"/>
          </a:p>
        </p:txBody>
      </p:sp>
      <p:sp>
        <p:nvSpPr>
          <p:cNvPr id="8195" name="Subtitle 2">
            <a:extLst>
              <a:ext uri="{FF2B5EF4-FFF2-40B4-BE49-F238E27FC236}">
                <a16:creationId xmlns:a16="http://schemas.microsoft.com/office/drawing/2014/main" id="{CBB4558B-7532-4727-A0A4-927C06174632}"/>
              </a:ext>
            </a:extLst>
          </p:cNvPr>
          <p:cNvSpPr>
            <a:spLocks noGrp="1"/>
          </p:cNvSpPr>
          <p:nvPr>
            <p:ph type="subTitle" idx="1"/>
          </p:nvPr>
        </p:nvSpPr>
        <p:spPr>
          <a:xfrm>
            <a:off x="1398588" y="3184525"/>
            <a:ext cx="6400800" cy="1752600"/>
          </a:xfrm>
        </p:spPr>
        <p:txBody>
          <a:bodyPr/>
          <a:lstStyle/>
          <a:p>
            <a:endParaRPr lang="en-GB" altLang="en-US"/>
          </a:p>
          <a:p>
            <a:r>
              <a:rPr lang="en-GB" altLang="en-US"/>
              <a:t>Prof Kay Sambell</a:t>
            </a:r>
          </a:p>
          <a:p>
            <a:r>
              <a:rPr lang="en-GB" altLang="en-US"/>
              <a:t>Edinburgh Napier University</a:t>
            </a:r>
          </a:p>
          <a:p>
            <a:endParaRPr lang="en-GB" altLang="en-US"/>
          </a:p>
          <a:p>
            <a:r>
              <a:rPr lang="en-GB" altLang="en-US" i="1"/>
              <a:t>Dialogues on assessment for learning: strengths and challenges.</a:t>
            </a:r>
          </a:p>
          <a:p>
            <a:r>
              <a:rPr lang="en-GB" altLang="en-US" i="1"/>
              <a:t>University of Padova, </a:t>
            </a:r>
          </a:p>
          <a:p>
            <a:r>
              <a:rPr lang="en-GB" altLang="en-US" i="1"/>
              <a:t>November 13</a:t>
            </a:r>
            <a:r>
              <a:rPr lang="en-GB" altLang="en-US" i="1" baseline="30000"/>
              <a:t>th</a:t>
            </a:r>
            <a:r>
              <a:rPr lang="en-GB" altLang="en-US" i="1"/>
              <a:t>-14</a:t>
            </a:r>
            <a:r>
              <a:rPr lang="en-GB" altLang="en-US" i="1" baseline="30000"/>
              <a:t>th</a:t>
            </a:r>
            <a:r>
              <a:rPr lang="en-GB" altLang="en-US" i="1"/>
              <a:t> 2018</a:t>
            </a:r>
          </a:p>
        </p:txBody>
      </p:sp>
    </p:spTree>
    <p:extLst>
      <p:ext uri="{BB962C8B-B14F-4D97-AF65-F5344CB8AC3E}">
        <p14:creationId xmlns:p14="http://schemas.microsoft.com/office/powerpoint/2010/main" val="236938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A25055F3-E9E2-4E59-B90F-B68D224DAA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2338" y="4235450"/>
            <a:ext cx="41560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a:extLst>
              <a:ext uri="{FF2B5EF4-FFF2-40B4-BE49-F238E27FC236}">
                <a16:creationId xmlns:a16="http://schemas.microsoft.com/office/drawing/2014/main" id="{51D3408D-47DF-4F6C-BC81-3A1E820DEFE2}"/>
              </a:ext>
            </a:extLst>
          </p:cNvPr>
          <p:cNvSpPr>
            <a:spLocks noGrp="1" noChangeArrowheads="1"/>
          </p:cNvSpPr>
          <p:nvPr>
            <p:ph type="title"/>
          </p:nvPr>
        </p:nvSpPr>
        <p:spPr>
          <a:xfrm>
            <a:off x="457200" y="274638"/>
            <a:ext cx="8229600" cy="1303337"/>
          </a:xfrm>
        </p:spPr>
        <p:txBody>
          <a:bodyPr/>
          <a:lstStyle/>
          <a:p>
            <a:pPr algn="l" eaLnBrk="1" hangingPunct="1"/>
            <a:r>
              <a:rPr lang="en-GB" altLang="en-US" sz="3600" b="1" dirty="0">
                <a:solidFill>
                  <a:schemeClr val="tx2"/>
                </a:solidFill>
              </a:rPr>
              <a:t>Some problems: tradition of viewing summative assessment as a necessary evil</a:t>
            </a:r>
          </a:p>
        </p:txBody>
      </p:sp>
      <p:sp>
        <p:nvSpPr>
          <p:cNvPr id="10244" name="Rectangle 3">
            <a:extLst>
              <a:ext uri="{FF2B5EF4-FFF2-40B4-BE49-F238E27FC236}">
                <a16:creationId xmlns:a16="http://schemas.microsoft.com/office/drawing/2014/main" id="{75558053-485E-4651-B9D8-DCCFFD9453B4}"/>
              </a:ext>
            </a:extLst>
          </p:cNvPr>
          <p:cNvSpPr>
            <a:spLocks noGrp="1" noChangeArrowheads="1"/>
          </p:cNvSpPr>
          <p:nvPr>
            <p:ph sz="half" idx="1"/>
          </p:nvPr>
        </p:nvSpPr>
        <p:spPr/>
        <p:txBody>
          <a:bodyPr/>
          <a:lstStyle/>
          <a:p>
            <a:pPr marL="0" indent="0" eaLnBrk="1" hangingPunct="1">
              <a:lnSpc>
                <a:spcPct val="90000"/>
              </a:lnSpc>
              <a:buFont typeface="Arial" panose="020B0604020202020204" pitchFamily="34" charset="0"/>
              <a:buNone/>
            </a:pPr>
            <a:r>
              <a:rPr lang="en-GB" altLang="en-US" sz="4000" i="1"/>
              <a:t> “</a:t>
            </a:r>
            <a:r>
              <a:rPr lang="en-GB" altLang="en-US" sz="3200" i="1"/>
              <a:t>Normal assignments have </a:t>
            </a:r>
            <a:r>
              <a:rPr lang="en-GB" altLang="en-US" sz="3200" i="1">
                <a:solidFill>
                  <a:schemeClr val="accent1"/>
                </a:solidFill>
              </a:rPr>
              <a:t>no audience. </a:t>
            </a:r>
            <a:r>
              <a:rPr lang="en-GB" altLang="en-US" sz="3200" i="1"/>
              <a:t>I don’t know what happens when they go in: they get read and they get sent back.” </a:t>
            </a:r>
          </a:p>
          <a:p>
            <a:pPr marL="0" indent="0" eaLnBrk="1" hangingPunct="1">
              <a:lnSpc>
                <a:spcPct val="90000"/>
              </a:lnSpc>
              <a:buFont typeface="Arial" panose="020B0604020202020204" pitchFamily="34" charset="0"/>
              <a:buNone/>
            </a:pPr>
            <a:endParaRPr lang="en-GB" altLang="en-US" sz="3200" i="1"/>
          </a:p>
          <a:p>
            <a:pPr marL="0" indent="0" eaLnBrk="1" hangingPunct="1">
              <a:lnSpc>
                <a:spcPct val="90000"/>
              </a:lnSpc>
              <a:buFont typeface="Arial" panose="020B0604020202020204" pitchFamily="34" charset="0"/>
              <a:buNone/>
            </a:pPr>
            <a:r>
              <a:rPr lang="en-GB" altLang="en-US" sz="3200" i="1"/>
              <a:t>“Summative bad/formative good” </a:t>
            </a:r>
            <a:r>
              <a:rPr lang="en-GB" altLang="en-US" sz="2000" i="1"/>
              <a:t>(Carver and Wilder, 2018)</a:t>
            </a:r>
          </a:p>
          <a:p>
            <a:pPr marL="0" indent="0" eaLnBrk="1" hangingPunct="1">
              <a:lnSpc>
                <a:spcPct val="90000"/>
              </a:lnSpc>
              <a:buFont typeface="Arial" panose="020B0604020202020204" pitchFamily="34" charset="0"/>
              <a:buNone/>
            </a:pPr>
            <a:endParaRPr lang="en-GB" altLang="en-US"/>
          </a:p>
        </p:txBody>
      </p:sp>
      <p:sp>
        <p:nvSpPr>
          <p:cNvPr id="10245" name="Content Placeholder 1">
            <a:extLst>
              <a:ext uri="{FF2B5EF4-FFF2-40B4-BE49-F238E27FC236}">
                <a16:creationId xmlns:a16="http://schemas.microsoft.com/office/drawing/2014/main" id="{A44746CF-2C98-4A8C-9967-9CA210288034}"/>
              </a:ext>
            </a:extLst>
          </p:cNvPr>
          <p:cNvSpPr>
            <a:spLocks noGrp="1"/>
          </p:cNvSpPr>
          <p:nvPr>
            <p:ph sz="half" idx="2"/>
          </p:nvPr>
        </p:nvSpPr>
        <p:spPr>
          <a:xfrm>
            <a:off x="4732338" y="1577975"/>
            <a:ext cx="4038600" cy="4525963"/>
          </a:xfrm>
        </p:spPr>
        <p:txBody>
          <a:bodyPr/>
          <a:lstStyle/>
          <a:p>
            <a:endParaRPr lang="en-GB" altLang="en-US"/>
          </a:p>
        </p:txBody>
      </p:sp>
      <p:pic>
        <p:nvPicPr>
          <p:cNvPr id="10246" name="Picture 3">
            <a:extLst>
              <a:ext uri="{FF2B5EF4-FFF2-40B4-BE49-F238E27FC236}">
                <a16:creationId xmlns:a16="http://schemas.microsoft.com/office/drawing/2014/main" id="{F7FE973B-93A8-4F57-BC35-4FF7413903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9488" y="1600200"/>
            <a:ext cx="3925887"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3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1F9B06A5-4F9C-4ED0-BEC2-95ACDEA95810}"/>
              </a:ext>
            </a:extLst>
          </p:cNvPr>
          <p:cNvSpPr>
            <a:spLocks noGrp="1"/>
          </p:cNvSpPr>
          <p:nvPr>
            <p:ph sz="half" idx="1"/>
          </p:nvPr>
        </p:nvSpPr>
        <p:spPr>
          <a:xfrm>
            <a:off x="411163" y="765175"/>
            <a:ext cx="4038600" cy="4525963"/>
          </a:xfrm>
        </p:spPr>
        <p:txBody>
          <a:bodyPr/>
          <a:lstStyle/>
          <a:p>
            <a:pPr marL="0" indent="0">
              <a:buFont typeface="Arial" panose="020B0604020202020204" pitchFamily="34" charset="0"/>
              <a:buNone/>
            </a:pPr>
            <a:r>
              <a:rPr lang="en-GB" altLang="en-US"/>
              <a:t>Authentic assessments: a key strength in promoting learning-oriented approaches</a:t>
            </a:r>
          </a:p>
          <a:p>
            <a:pPr marL="0" indent="0">
              <a:buFont typeface="Arial" panose="020B0604020202020204" pitchFamily="34" charset="0"/>
              <a:buNone/>
            </a:pPr>
            <a:r>
              <a:rPr lang="en-GB" altLang="en-US"/>
              <a:t>	 </a:t>
            </a:r>
            <a:r>
              <a:rPr lang="en-GB" altLang="en-US" sz="2000"/>
              <a:t>(Villaroel et al, 2018)</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Productive assessment tasks, which students view as meaningful or relevant beyond ‘being marked,’ are a major feature of effective AfL environments</a:t>
            </a:r>
          </a:p>
          <a:p>
            <a:pPr marL="0" indent="0">
              <a:buFont typeface="Arial" panose="020B0604020202020204" pitchFamily="34" charset="0"/>
              <a:buNone/>
            </a:pPr>
            <a:endParaRPr lang="en-GB" altLang="en-US"/>
          </a:p>
        </p:txBody>
      </p:sp>
      <p:sp>
        <p:nvSpPr>
          <p:cNvPr id="12291" name="Content Placeholder 1">
            <a:extLst>
              <a:ext uri="{FF2B5EF4-FFF2-40B4-BE49-F238E27FC236}">
                <a16:creationId xmlns:a16="http://schemas.microsoft.com/office/drawing/2014/main" id="{31B6329D-ECA2-49C5-9EE9-201C970666C7}"/>
              </a:ext>
            </a:extLst>
          </p:cNvPr>
          <p:cNvSpPr>
            <a:spLocks noGrp="1"/>
          </p:cNvSpPr>
          <p:nvPr>
            <p:ph sz="half" idx="2"/>
          </p:nvPr>
        </p:nvSpPr>
        <p:spPr>
          <a:xfrm>
            <a:off x="4689475" y="946150"/>
            <a:ext cx="4038600" cy="4525963"/>
          </a:xfrm>
        </p:spPr>
        <p:txBody>
          <a:bodyPr/>
          <a:lstStyle/>
          <a:p>
            <a:endParaRPr lang="en-GB" altLang="en-US"/>
          </a:p>
        </p:txBody>
      </p:sp>
      <p:pic>
        <p:nvPicPr>
          <p:cNvPr id="12292" name="Picture 3">
            <a:extLst>
              <a:ext uri="{FF2B5EF4-FFF2-40B4-BE49-F238E27FC236}">
                <a16:creationId xmlns:a16="http://schemas.microsoft.com/office/drawing/2014/main" id="{C2CA32F3-127D-43BD-B520-F32F2F601A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9013" y="4046538"/>
            <a:ext cx="3463925"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a:extLst>
              <a:ext uri="{FF2B5EF4-FFF2-40B4-BE49-F238E27FC236}">
                <a16:creationId xmlns:a16="http://schemas.microsoft.com/office/drawing/2014/main" id="{6BF620E9-300E-438C-B024-C4DA305D2D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011238"/>
            <a:ext cx="3446462"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rved Left Arrow 5">
            <a:extLst>
              <a:ext uri="{FF2B5EF4-FFF2-40B4-BE49-F238E27FC236}">
                <a16:creationId xmlns:a16="http://schemas.microsoft.com/office/drawing/2014/main" id="{23BB62F0-DCE0-45B6-97E2-29822DD0B350}"/>
              </a:ext>
            </a:extLst>
          </p:cNvPr>
          <p:cNvSpPr/>
          <p:nvPr/>
        </p:nvSpPr>
        <p:spPr>
          <a:xfrm>
            <a:off x="8305800" y="3429000"/>
            <a:ext cx="731838" cy="12160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175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E507400-C016-489F-AB0D-2937684423E7}"/>
              </a:ext>
            </a:extLst>
          </p:cNvPr>
          <p:cNvSpPr>
            <a:spLocks noGrp="1"/>
          </p:cNvSpPr>
          <p:nvPr>
            <p:ph type="title"/>
          </p:nvPr>
        </p:nvSpPr>
        <p:spPr/>
        <p:txBody>
          <a:bodyPr/>
          <a:lstStyle/>
          <a:p>
            <a:r>
              <a:rPr lang="en-GB" altLang="en-US" sz="2800">
                <a:solidFill>
                  <a:srgbClr val="0070C0"/>
                </a:solidFill>
              </a:rPr>
              <a:t>Students receive powerful backwash messages from authentic assessment tasks </a:t>
            </a:r>
            <a:endParaRPr lang="en-GB" altLang="en-US" sz="2800">
              <a:solidFill>
                <a:schemeClr val="tx2"/>
              </a:solidFill>
            </a:endParaRPr>
          </a:p>
        </p:txBody>
      </p:sp>
      <p:sp>
        <p:nvSpPr>
          <p:cNvPr id="14339" name="Content Placeholder 2">
            <a:extLst>
              <a:ext uri="{FF2B5EF4-FFF2-40B4-BE49-F238E27FC236}">
                <a16:creationId xmlns:a16="http://schemas.microsoft.com/office/drawing/2014/main" id="{49907407-7DF4-4C7E-8F9C-5A5340FD4F8C}"/>
              </a:ext>
            </a:extLst>
          </p:cNvPr>
          <p:cNvSpPr>
            <a:spLocks noGrp="1"/>
          </p:cNvSpPr>
          <p:nvPr>
            <p:ph sz="half" idx="1"/>
          </p:nvPr>
        </p:nvSpPr>
        <p:spPr/>
        <p:txBody>
          <a:bodyPr/>
          <a:lstStyle/>
          <a:p>
            <a:pPr marL="0" indent="0">
              <a:buFont typeface="Arial" panose="020B0604020202020204" pitchFamily="34" charset="0"/>
              <a:buNone/>
            </a:pPr>
            <a:r>
              <a:rPr lang="en-GB" altLang="en-US" sz="2000" i="1"/>
              <a:t>[With this] </a:t>
            </a:r>
            <a:r>
              <a:rPr lang="en-US" altLang="en-US" sz="2000" i="1"/>
              <a:t>you have to see for yourself. Make decisions. You’ve got some..techniques and you have to think about whether you use them or not, and what kind. I think that’s what you have to do in your job. The boss doesn’t come and say ‘Come on, I will now explain to you how to do this.’ You just have to find out how to do it. And so I think it’s more helpful for reality.” </a:t>
            </a:r>
            <a:endParaRPr lang="en-US" altLang="en-US" i="1"/>
          </a:p>
          <a:p>
            <a:pPr marL="0" indent="0">
              <a:buFont typeface="Arial" panose="020B0604020202020204" pitchFamily="34" charset="0"/>
              <a:buNone/>
            </a:pPr>
            <a:r>
              <a:rPr lang="en-GB" altLang="en-US" sz="2000" i="1"/>
              <a:t>“We definitely discovered working together you’re giving so much more. You’re pulling things out of each other you didn’t realise you had!”</a:t>
            </a:r>
          </a:p>
        </p:txBody>
      </p:sp>
      <p:pic>
        <p:nvPicPr>
          <p:cNvPr id="14340" name="Content Placeholder 1">
            <a:extLst>
              <a:ext uri="{FF2B5EF4-FFF2-40B4-BE49-F238E27FC236}">
                <a16:creationId xmlns:a16="http://schemas.microsoft.com/office/drawing/2014/main" id="{E3F7D175-9C9D-4A6F-9E76-5F4BCF6255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40338" y="1570038"/>
            <a:ext cx="3608387" cy="2527300"/>
          </a:xfrm>
        </p:spPr>
      </p:pic>
      <p:pic>
        <p:nvPicPr>
          <p:cNvPr id="14341" name="Picture 1">
            <a:extLst>
              <a:ext uri="{FF2B5EF4-FFF2-40B4-BE49-F238E27FC236}">
                <a16:creationId xmlns:a16="http://schemas.microsoft.com/office/drawing/2014/main" id="{A06AD2DE-06F2-4D00-8611-05271B2D04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0338" y="4248150"/>
            <a:ext cx="3608387"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135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7">
            <a:extLst>
              <a:ext uri="{FF2B5EF4-FFF2-40B4-BE49-F238E27FC236}">
                <a16:creationId xmlns:a16="http://schemas.microsoft.com/office/drawing/2014/main" id="{4476E83B-98C2-490C-A10E-F5AAEE49536E}"/>
              </a:ext>
            </a:extLst>
          </p:cNvPr>
          <p:cNvSpPr>
            <a:spLocks noGrp="1"/>
          </p:cNvSpPr>
          <p:nvPr>
            <p:ph type="title"/>
          </p:nvPr>
        </p:nvSpPr>
        <p:spPr>
          <a:xfrm>
            <a:off x="33338" y="620713"/>
            <a:ext cx="8448675" cy="695325"/>
          </a:xfrm>
        </p:spPr>
        <p:txBody>
          <a:bodyPr/>
          <a:lstStyle/>
          <a:p>
            <a:r>
              <a:rPr lang="en-GB" altLang="en-US" sz="2800">
                <a:solidFill>
                  <a:schemeClr val="accent2"/>
                </a:solidFill>
              </a:rPr>
              <a:t>Key challenge: creating authentic assessment tasks in courses not tightly tied to a vocational area </a:t>
            </a:r>
          </a:p>
        </p:txBody>
      </p:sp>
      <p:sp>
        <p:nvSpPr>
          <p:cNvPr id="16387" name="Content Placeholder 8">
            <a:extLst>
              <a:ext uri="{FF2B5EF4-FFF2-40B4-BE49-F238E27FC236}">
                <a16:creationId xmlns:a16="http://schemas.microsoft.com/office/drawing/2014/main" id="{FDE3D094-F8DF-4CCC-924B-E4E96F5E133A}"/>
              </a:ext>
            </a:extLst>
          </p:cNvPr>
          <p:cNvSpPr>
            <a:spLocks noGrp="1"/>
          </p:cNvSpPr>
          <p:nvPr>
            <p:ph idx="1"/>
          </p:nvPr>
        </p:nvSpPr>
        <p:spPr>
          <a:xfrm>
            <a:off x="250825" y="1773238"/>
            <a:ext cx="8448675" cy="4256087"/>
          </a:xfrm>
        </p:spPr>
        <p:txBody>
          <a:bodyPr/>
          <a:lstStyle/>
          <a:p>
            <a:r>
              <a:rPr lang="en-GB" altLang="en-US" dirty="0"/>
              <a:t>Davison (2011) explored students' ‘definitions’:</a:t>
            </a:r>
          </a:p>
          <a:p>
            <a:pPr lvl="1"/>
            <a:r>
              <a:rPr lang="en-GB" altLang="en-US" sz="2400" b="1" dirty="0">
                <a:solidFill>
                  <a:schemeClr val="accent2"/>
                </a:solidFill>
              </a:rPr>
              <a:t>Authentic to the subject or discipline </a:t>
            </a:r>
            <a:r>
              <a:rPr lang="en-GB" altLang="en-US" sz="2400" dirty="0"/>
              <a:t>– </a:t>
            </a:r>
            <a:r>
              <a:rPr lang="en-GB" altLang="en-US" sz="2400" i="1" dirty="0"/>
              <a:t>“doing this I feel like a </a:t>
            </a:r>
            <a:r>
              <a:rPr lang="en-GB" altLang="en-US" sz="2400" dirty="0"/>
              <a:t>real [sociologist/historian..]”</a:t>
            </a:r>
          </a:p>
          <a:p>
            <a:pPr lvl="1"/>
            <a:r>
              <a:rPr lang="en-GB" altLang="en-US" sz="2400" dirty="0"/>
              <a:t> </a:t>
            </a:r>
            <a:r>
              <a:rPr lang="en-GB" altLang="en-US" sz="2400" b="1" dirty="0">
                <a:solidFill>
                  <a:schemeClr val="accent2"/>
                </a:solidFill>
              </a:rPr>
              <a:t>Authentic to the real world </a:t>
            </a:r>
            <a:r>
              <a:rPr lang="en-GB" altLang="en-US" sz="2400" dirty="0"/>
              <a:t>– </a:t>
            </a:r>
            <a:r>
              <a:rPr lang="en-GB" altLang="en-US" sz="2400" i="1" dirty="0"/>
              <a:t>“when you’re walking about you notice things and you can put them in to your work. You see how your subject applies to everyday life.”</a:t>
            </a:r>
          </a:p>
          <a:p>
            <a:pPr lvl="1"/>
            <a:r>
              <a:rPr lang="en-GB" altLang="en-US" sz="2400" b="1" dirty="0">
                <a:solidFill>
                  <a:schemeClr val="accent2"/>
                </a:solidFill>
              </a:rPr>
              <a:t>Authentic to personal interests </a:t>
            </a:r>
            <a:r>
              <a:rPr lang="en-GB" altLang="en-US" sz="2400" dirty="0"/>
              <a:t>– </a:t>
            </a:r>
            <a:r>
              <a:rPr lang="en-GB" altLang="en-US" sz="2400" i="1" dirty="0"/>
              <a:t>“when you’re following your interests you’re more keen and you can get to feel like an expert”</a:t>
            </a:r>
          </a:p>
          <a:p>
            <a:pPr lvl="1"/>
            <a:r>
              <a:rPr lang="en-GB" altLang="en-US" sz="2400" b="1" dirty="0">
                <a:solidFill>
                  <a:schemeClr val="accent2"/>
                </a:solidFill>
              </a:rPr>
              <a:t>Authentic in process </a:t>
            </a:r>
            <a:r>
              <a:rPr lang="en-GB" altLang="en-US" sz="2400" dirty="0"/>
              <a:t>– </a:t>
            </a:r>
            <a:r>
              <a:rPr lang="en-GB" altLang="en-US" sz="2400" i="1" dirty="0"/>
              <a:t>“It’s more realistic to pool your ideas as a group.”</a:t>
            </a:r>
          </a:p>
          <a:p>
            <a:endParaRPr lang="en-GB" altLang="en-US" dirty="0"/>
          </a:p>
        </p:txBody>
      </p:sp>
    </p:spTree>
    <p:extLst>
      <p:ext uri="{BB962C8B-B14F-4D97-AF65-F5344CB8AC3E}">
        <p14:creationId xmlns:p14="http://schemas.microsoft.com/office/powerpoint/2010/main" val="204519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4F2C2C5-8B0E-491A-B572-946B3D57DBAE}"/>
              </a:ext>
            </a:extLst>
          </p:cNvPr>
          <p:cNvSpPr>
            <a:spLocks noGrp="1"/>
          </p:cNvSpPr>
          <p:nvPr>
            <p:ph type="title"/>
          </p:nvPr>
        </p:nvSpPr>
        <p:spPr>
          <a:xfrm>
            <a:off x="347663" y="1168400"/>
            <a:ext cx="8448675" cy="695325"/>
          </a:xfrm>
        </p:spPr>
        <p:txBody>
          <a:bodyPr/>
          <a:lstStyle/>
          <a:p>
            <a:r>
              <a:rPr lang="en-GB" altLang="en-US">
                <a:solidFill>
                  <a:srgbClr val="0070C0"/>
                </a:solidFill>
              </a:rPr>
              <a:t>Different ways of framing authenticity</a:t>
            </a:r>
          </a:p>
        </p:txBody>
      </p:sp>
      <p:sp>
        <p:nvSpPr>
          <p:cNvPr id="3" name="Content Placeholder 2">
            <a:extLst>
              <a:ext uri="{FF2B5EF4-FFF2-40B4-BE49-F238E27FC236}">
                <a16:creationId xmlns:a16="http://schemas.microsoft.com/office/drawing/2014/main" id="{4BB2D55F-DE71-4243-A1E8-08E8192CC0DB}"/>
              </a:ext>
            </a:extLst>
          </p:cNvPr>
          <p:cNvSpPr>
            <a:spLocks noGrp="1"/>
          </p:cNvSpPr>
          <p:nvPr>
            <p:ph idx="1"/>
          </p:nvPr>
        </p:nvSpPr>
        <p:spPr>
          <a:xfrm>
            <a:off x="347663" y="1914525"/>
            <a:ext cx="8448675" cy="4402138"/>
          </a:xfrm>
        </p:spPr>
        <p:txBody>
          <a:bodyPr/>
          <a:lstStyle/>
          <a:p>
            <a:pPr marL="0" indent="0">
              <a:buFontTx/>
              <a:buNone/>
              <a:defRPr/>
            </a:pPr>
            <a:r>
              <a:rPr lang="en-GB" dirty="0"/>
              <a:t>Burton (2011) cautions against overly focusing on workplace as may not be relevant in future:</a:t>
            </a:r>
          </a:p>
          <a:p>
            <a:pPr marL="0" indent="0">
              <a:buFontTx/>
              <a:buNone/>
              <a:defRPr/>
            </a:pPr>
            <a:r>
              <a:rPr lang="en-GB" dirty="0"/>
              <a:t>“a relative notion contingent on what happens in practice, which varies across disciplines”</a:t>
            </a:r>
          </a:p>
          <a:p>
            <a:pPr>
              <a:defRPr/>
            </a:pPr>
            <a:r>
              <a:rPr lang="en-GB" dirty="0"/>
              <a:t>May link to citizenship (</a:t>
            </a:r>
            <a:r>
              <a:rPr lang="en-GB" dirty="0" err="1"/>
              <a:t>McClean</a:t>
            </a:r>
            <a:r>
              <a:rPr lang="en-GB" dirty="0"/>
              <a:t>, 2017), </a:t>
            </a:r>
          </a:p>
          <a:p>
            <a:pPr>
              <a:defRPr/>
            </a:pPr>
            <a:r>
              <a:rPr lang="en-GB" dirty="0"/>
              <a:t>Ways of Thinking and Practicing (Meyer &amp; Land, 2005)</a:t>
            </a:r>
          </a:p>
          <a:p>
            <a:pPr>
              <a:defRPr/>
            </a:pPr>
            <a:r>
              <a:rPr lang="en-GB" dirty="0"/>
              <a:t>Research cultures/cultures of inquiry (Fung, 2017)</a:t>
            </a:r>
          </a:p>
          <a:p>
            <a:pPr>
              <a:defRPr/>
            </a:pPr>
            <a:r>
              <a:rPr lang="en-GB" dirty="0"/>
              <a:t>Critical thinking, information literacy, working with ‘messy’ knowledge in practice (Burton, 2011)</a:t>
            </a:r>
          </a:p>
          <a:p>
            <a:pPr>
              <a:defRPr/>
            </a:pPr>
            <a:r>
              <a:rPr lang="en-GB" dirty="0"/>
              <a:t>Personal constructions (Davison, 2011)</a:t>
            </a:r>
          </a:p>
          <a:p>
            <a:pPr>
              <a:defRPr/>
            </a:pPr>
            <a:endParaRPr lang="en-GB" dirty="0"/>
          </a:p>
        </p:txBody>
      </p:sp>
    </p:spTree>
    <p:extLst>
      <p:ext uri="{BB962C8B-B14F-4D97-AF65-F5344CB8AC3E}">
        <p14:creationId xmlns:p14="http://schemas.microsoft.com/office/powerpoint/2010/main" val="314208270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8269"/>
            <a:ext cx="7543800" cy="837696"/>
          </a:xfrm>
          <a:noFill/>
          <a:ln w="9525">
            <a:noFill/>
            <a:miter lim="800000"/>
            <a:headEnd/>
            <a:tailEnd/>
          </a:ln>
        </p:spPr>
        <p:txBody>
          <a:bodyPr vert="horz" wrap="square" lIns="91440" tIns="45720" rIns="91440" bIns="45720" numCol="1" anchor="b" anchorCtr="0" compatLnSpc="1">
            <a:prstTxWarp prst="textNoShape">
              <a:avLst/>
            </a:prstTxWarp>
          </a:bodyPr>
          <a:lstStyle/>
          <a:p>
            <a:pPr algn="l"/>
            <a:r>
              <a:rPr lang="en-GB" sz="2800">
                <a:solidFill>
                  <a:srgbClr val="008000"/>
                </a:solidFill>
              </a:rPr>
              <a:t>Sally’s responses to Kay: </a:t>
            </a:r>
            <a:r>
              <a:rPr lang="en-GB" sz="2800" dirty="0">
                <a:solidFill>
                  <a:srgbClr val="008000"/>
                </a:solidFill>
              </a:rPr>
              <a:t>Do your assignments prepare students to answer interview questions?</a:t>
            </a:r>
          </a:p>
        </p:txBody>
      </p:sp>
      <p:sp>
        <p:nvSpPr>
          <p:cNvPr id="5" name="Content Placeholder 4"/>
          <p:cNvSpPr>
            <a:spLocks noGrp="1"/>
          </p:cNvSpPr>
          <p:nvPr>
            <p:ph idx="1"/>
          </p:nvPr>
        </p:nvSpPr>
        <p:spPr>
          <a:xfrm>
            <a:off x="107504" y="955966"/>
            <a:ext cx="8640960" cy="5246398"/>
          </a:xfrm>
        </p:spPr>
        <p:txBody>
          <a:bodyPr/>
          <a:lstStyle/>
          <a:p>
            <a:pPr marL="0" indent="0">
              <a:buNone/>
            </a:pPr>
            <a:r>
              <a:rPr lang="en-GB" sz="2800" b="0" dirty="0"/>
              <a:t> </a:t>
            </a:r>
            <a:r>
              <a:rPr lang="en-GB" sz="2800" dirty="0"/>
              <a:t>Can you tell us about an occasion when:</a:t>
            </a:r>
          </a:p>
          <a:p>
            <a:r>
              <a:rPr lang="en-GB" sz="2800" dirty="0"/>
              <a:t>you worked together with colleagues in a group to produce a collective outcome;</a:t>
            </a:r>
          </a:p>
          <a:p>
            <a:r>
              <a:rPr lang="en-GB" sz="2800" dirty="0"/>
              <a:t>you had to work autonomously with incomplete information and self-derived data sources;</a:t>
            </a:r>
          </a:p>
          <a:p>
            <a:r>
              <a:rPr lang="en-GB" sz="2800" dirty="0"/>
              <a:t>you developed strategies to solve real life problems and tested them out;</a:t>
            </a:r>
          </a:p>
          <a:p>
            <a:r>
              <a:rPr lang="en-GB" sz="2800" dirty="0"/>
              <a:t>you had a leadership role in a team, and could you tell us your strategies to influence and persuade your colleagues to achieve a collective task;</a:t>
            </a:r>
          </a:p>
          <a:p>
            <a:r>
              <a:rPr lang="en-GB" sz="2800" dirty="0"/>
              <a:t>you had to communicate outcomes from your project work orally, in writing, through social media and/or through a visual medium?</a:t>
            </a:r>
            <a:br>
              <a:rPr lang="en-GB" sz="2800" dirty="0"/>
            </a:br>
            <a:endParaRPr lang="en-GB" sz="2800" dirty="0"/>
          </a:p>
          <a:p>
            <a:endParaRPr lang="en-GB" sz="2800" dirty="0"/>
          </a:p>
          <a:p>
            <a:endParaRPr lang="en-GB" sz="2800" dirty="0"/>
          </a:p>
        </p:txBody>
      </p:sp>
    </p:spTree>
    <p:extLst>
      <p:ext uri="{BB962C8B-B14F-4D97-AF65-F5344CB8AC3E}">
        <p14:creationId xmlns:p14="http://schemas.microsoft.com/office/powerpoint/2010/main" val="14895027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97A710-4948-4283-BA18-2621A583858C}"/>
              </a:ext>
            </a:extLst>
          </p:cNvPr>
          <p:cNvSpPr>
            <a:spLocks noGrp="1"/>
          </p:cNvSpPr>
          <p:nvPr>
            <p:ph type="title"/>
          </p:nvPr>
        </p:nvSpPr>
        <p:spPr/>
        <p:txBody>
          <a:bodyPr/>
          <a:lstStyle/>
          <a:p>
            <a:r>
              <a:rPr lang="en-GB" sz="3600" dirty="0">
                <a:solidFill>
                  <a:srgbClr val="00B050"/>
                </a:solidFill>
              </a:rPr>
              <a:t>Phil’s response to Kay</a:t>
            </a:r>
          </a:p>
        </p:txBody>
      </p:sp>
      <p:sp>
        <p:nvSpPr>
          <p:cNvPr id="5" name="Content Placeholder 4">
            <a:extLst>
              <a:ext uri="{FF2B5EF4-FFF2-40B4-BE49-F238E27FC236}">
                <a16:creationId xmlns:a16="http://schemas.microsoft.com/office/drawing/2014/main" id="{88B68850-3602-43F5-B62D-F13D163F305F}"/>
              </a:ext>
            </a:extLst>
          </p:cNvPr>
          <p:cNvSpPr>
            <a:spLocks noGrp="1"/>
          </p:cNvSpPr>
          <p:nvPr>
            <p:ph idx="1"/>
          </p:nvPr>
        </p:nvSpPr>
        <p:spPr/>
        <p:txBody>
          <a:bodyPr/>
          <a:lstStyle/>
          <a:p>
            <a:pPr marL="0" indent="0">
              <a:buNone/>
            </a:pPr>
            <a:r>
              <a:rPr lang="en-GB" dirty="0"/>
              <a:t>Authentic assessment brings the following benefits to students:</a:t>
            </a:r>
          </a:p>
          <a:p>
            <a:r>
              <a:rPr lang="en-GB" dirty="0"/>
              <a:t>Students can </a:t>
            </a:r>
            <a:r>
              <a:rPr lang="en-GB" dirty="0">
                <a:solidFill>
                  <a:schemeClr val="accent2">
                    <a:lumMod val="60000"/>
                    <a:lumOff val="40000"/>
                  </a:schemeClr>
                </a:solidFill>
              </a:rPr>
              <a:t>see the point</a:t>
            </a:r>
            <a:r>
              <a:rPr lang="en-GB" dirty="0"/>
              <a:t>, and how it links not just to the subject content, but to the world outside the course.</a:t>
            </a:r>
          </a:p>
          <a:p>
            <a:r>
              <a:rPr lang="en-GB" dirty="0"/>
              <a:t>Students feel a greater sense of </a:t>
            </a:r>
            <a:r>
              <a:rPr lang="en-GB" dirty="0">
                <a:solidFill>
                  <a:schemeClr val="accent2">
                    <a:lumMod val="60000"/>
                    <a:lumOff val="40000"/>
                  </a:schemeClr>
                </a:solidFill>
              </a:rPr>
              <a:t>ownership</a:t>
            </a:r>
            <a:r>
              <a:rPr lang="en-GB" dirty="0"/>
              <a:t> of the assessment, and invest more in it.</a:t>
            </a:r>
          </a:p>
          <a:p>
            <a:r>
              <a:rPr lang="en-GB" dirty="0"/>
              <a:t>They can then derive more value from </a:t>
            </a:r>
            <a:r>
              <a:rPr lang="en-GB" dirty="0">
                <a:solidFill>
                  <a:schemeClr val="accent2">
                    <a:lumMod val="60000"/>
                    <a:lumOff val="40000"/>
                  </a:schemeClr>
                </a:solidFill>
              </a:rPr>
              <a:t>feedback</a:t>
            </a:r>
            <a:r>
              <a:rPr lang="en-GB" dirty="0"/>
              <a:t> on authentic assessment tasks.</a:t>
            </a:r>
          </a:p>
        </p:txBody>
      </p:sp>
    </p:spTree>
    <p:extLst>
      <p:ext uri="{BB962C8B-B14F-4D97-AF65-F5344CB8AC3E}">
        <p14:creationId xmlns:p14="http://schemas.microsoft.com/office/powerpoint/2010/main" val="23902878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r>
              <a:rPr lang="en-GB" dirty="0"/>
              <a:t>Assessment Design for Learning</a:t>
            </a:r>
            <a:br>
              <a:rPr lang="en-GB" sz="3200" dirty="0"/>
            </a:br>
            <a:endParaRPr lang="en-GB" sz="3200" dirty="0"/>
          </a:p>
        </p:txBody>
      </p:sp>
      <p:sp>
        <p:nvSpPr>
          <p:cNvPr id="3075" name="Rectangle 3"/>
          <p:cNvSpPr>
            <a:spLocks noGrp="1" noChangeArrowheads="1"/>
          </p:cNvSpPr>
          <p:nvPr>
            <p:ph type="subTitle" idx="1"/>
          </p:nvPr>
        </p:nvSpPr>
        <p:spPr>
          <a:xfrm>
            <a:off x="323528" y="3068960"/>
            <a:ext cx="6912768" cy="3288978"/>
          </a:xfrm>
        </p:spPr>
        <p:txBody>
          <a:bodyPr/>
          <a:lstStyle/>
          <a:p>
            <a:pPr algn="ctr" eaLnBrk="1" hangingPunct="1">
              <a:defRPr/>
            </a:pPr>
            <a:r>
              <a:rPr lang="en-GB" dirty="0"/>
              <a:t>University of Padua 13 November 2018</a:t>
            </a:r>
            <a:endParaRPr lang="en-GB" sz="1600" dirty="0"/>
          </a:p>
          <a:p>
            <a:pPr algn="ctr" eaLnBrk="1" hangingPunct="1">
              <a:defRPr/>
            </a:pPr>
            <a:r>
              <a:rPr lang="en-GB" sz="2800" b="1" dirty="0"/>
              <a:t>Sally Brown </a:t>
            </a:r>
            <a:r>
              <a:rPr lang="en-GB" sz="2800" dirty="0"/>
              <a:t>NTF, PFHEA, SFSEDA</a:t>
            </a:r>
            <a:endParaRPr lang="en-GB" sz="2000" b="1" dirty="0"/>
          </a:p>
          <a:p>
            <a:pPr algn="ctr" eaLnBrk="1" hangingPunct="1">
              <a:defRPr/>
            </a:pPr>
            <a:r>
              <a:rPr lang="en-GB" sz="1800" b="1" dirty="0"/>
              <a:t>@</a:t>
            </a:r>
            <a:r>
              <a:rPr lang="en-GB" sz="1800" b="1" dirty="0" err="1"/>
              <a:t>ProfSallyBrown</a:t>
            </a:r>
            <a:r>
              <a:rPr lang="en-GB" sz="1800" dirty="0"/>
              <a:t> 	</a:t>
            </a:r>
          </a:p>
          <a:p>
            <a:pPr algn="ctr" eaLnBrk="1" hangingPunct="1">
              <a:defRPr/>
            </a:pPr>
            <a:r>
              <a:rPr lang="en-GB" sz="1800" dirty="0">
                <a:hlinkClick r:id="rId3"/>
              </a:rPr>
              <a:t>http://sally-brown.net</a:t>
            </a:r>
            <a:r>
              <a:rPr lang="en-GB" sz="1800" dirty="0"/>
              <a:t> </a:t>
            </a:r>
          </a:p>
          <a:p>
            <a:pPr algn="ctr" eaLnBrk="1" hangingPunct="1">
              <a:defRPr/>
            </a:pPr>
            <a:endParaRPr lang="en-GB" sz="1800" b="1" dirty="0"/>
          </a:p>
          <a:p>
            <a:pPr algn="ctr" eaLnBrk="1" hangingPunct="1">
              <a:defRPr/>
            </a:pPr>
            <a:r>
              <a:rPr lang="en-GB" sz="1800" dirty="0" err="1"/>
              <a:t>Emerita</a:t>
            </a:r>
            <a:r>
              <a:rPr lang="en-GB" sz="1800" dirty="0"/>
              <a:t> Professor, Leeds Beckett University</a:t>
            </a:r>
          </a:p>
          <a:p>
            <a:pPr algn="ctr" eaLnBrk="1" hangingPunct="1">
              <a:defRPr/>
            </a:pPr>
            <a:r>
              <a:rPr lang="en-GB" sz="1800" dirty="0"/>
              <a:t>Visiting Professor: University of Plymouth, University of South Wales, Edge Hill University &amp; Liverpool John Moores University.</a:t>
            </a:r>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extLst>
      <p:ext uri="{BB962C8B-B14F-4D97-AF65-F5344CB8AC3E}">
        <p14:creationId xmlns:p14="http://schemas.microsoft.com/office/powerpoint/2010/main" val="104274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Assessment </a:t>
            </a:r>
            <a:r>
              <a:rPr lang="en-GB" sz="4000" i="1" dirty="0">
                <a:solidFill>
                  <a:srgbClr val="008000"/>
                </a:solidFill>
              </a:rPr>
              <a:t>as</a:t>
            </a:r>
            <a:r>
              <a:rPr lang="en-GB" sz="4000" dirty="0">
                <a:solidFill>
                  <a:srgbClr val="008000"/>
                </a:solidFill>
              </a:rPr>
              <a:t> learning</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dirty="0"/>
              <a:t>The danger with traditional methods of assessment and feedback is that assessment tends to be done on student’s work by staff, and feedback tends to be one-directional from staff to students.</a:t>
            </a:r>
          </a:p>
          <a:p>
            <a:r>
              <a:rPr lang="en-GB" dirty="0"/>
              <a:t>Carless and Boud (2018) stress that we want students to gain skills in making ‘evaluative judgements’ themselves on their work, rather than staff doing this.</a:t>
            </a:r>
          </a:p>
          <a:p>
            <a:pPr marL="0" indent="0">
              <a:buNone/>
            </a:pPr>
            <a:r>
              <a:rPr lang="en-GB" sz="2000" dirty="0"/>
              <a:t>David Carless &amp; David Boud (2018): The development of student feedback literacy: enabling uptake of feedback, Assessment &amp; Evaluation in Higher Education, </a:t>
            </a:r>
            <a:r>
              <a:rPr lang="en-GB" sz="2000" dirty="0">
                <a:hlinkClick r:id="rId2"/>
              </a:rPr>
              <a:t>https://doi.org/10.1080/02602938.2018.1463354</a:t>
            </a:r>
            <a:r>
              <a:rPr lang="en-GB" sz="2000" dirty="0"/>
              <a:t> </a:t>
            </a:r>
          </a:p>
        </p:txBody>
      </p:sp>
      <p:pic>
        <p:nvPicPr>
          <p:cNvPr id="7" name="Picture 6">
            <a:extLst>
              <a:ext uri="{FF2B5EF4-FFF2-40B4-BE49-F238E27FC236}">
                <a16:creationId xmlns:a16="http://schemas.microsoft.com/office/drawing/2014/main" id="{EDB47B40-5876-4AA5-A364-2BD0DEBFF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776" y="912814"/>
            <a:ext cx="1743075" cy="2619375"/>
          </a:xfrm>
          <a:prstGeom prst="rect">
            <a:avLst/>
          </a:prstGeom>
        </p:spPr>
      </p:pic>
      <p:pic>
        <p:nvPicPr>
          <p:cNvPr id="9" name="Picture 8">
            <a:extLst>
              <a:ext uri="{FF2B5EF4-FFF2-40B4-BE49-F238E27FC236}">
                <a16:creationId xmlns:a16="http://schemas.microsoft.com/office/drawing/2014/main" id="{1A00E220-2540-41F2-ABD7-C28A9F3AE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4527" y="912814"/>
            <a:ext cx="1983350" cy="2485799"/>
          </a:xfrm>
          <a:prstGeom prst="rect">
            <a:avLst/>
          </a:prstGeom>
        </p:spPr>
      </p:pic>
    </p:spTree>
    <p:extLst>
      <p:ext uri="{BB962C8B-B14F-4D97-AF65-F5344CB8AC3E}">
        <p14:creationId xmlns:p14="http://schemas.microsoft.com/office/powerpoint/2010/main" val="1501081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err="1">
                <a:ln>
                  <a:noFill/>
                </a:ln>
                <a:solidFill>
                  <a:srgbClr val="3366FF"/>
                </a:solidFill>
                <a:effectLst/>
                <a:uLnTx/>
                <a:uFillTx/>
                <a:latin typeface="Tahoma" charset="0"/>
                <a:ea typeface="+mn-ea"/>
                <a:cs typeface="+mn-cs"/>
              </a:rPr>
              <a:t>AfL</a:t>
            </a:r>
            <a:r>
              <a:rPr kumimoji="0" lang="en-GB" sz="2800" b="1" i="0" u="none" strike="noStrike" kern="1200" cap="none" spc="0" normalizeH="0" baseline="0" noProof="0" dirty="0">
                <a:ln>
                  <a:noFill/>
                </a:ln>
                <a:solidFill>
                  <a:srgbClr val="3366FF"/>
                </a:solidFill>
                <a:effectLst/>
                <a:uLnTx/>
                <a:uFillTx/>
                <a:latin typeface="Tahoma" charset="0"/>
                <a:ea typeface="+mn-ea"/>
                <a:cs typeface="+mn-cs"/>
              </a:rPr>
              <a:t>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7081081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1474" y="-6019"/>
            <a:ext cx="5786126" cy="6864019"/>
          </a:xfrm>
          <a:prstGeom prst="rect">
            <a:avLst/>
          </a:prstGeom>
        </p:spPr>
      </p:pic>
    </p:spTree>
    <p:extLst>
      <p:ext uri="{BB962C8B-B14F-4D97-AF65-F5344CB8AC3E}">
        <p14:creationId xmlns:p14="http://schemas.microsoft.com/office/powerpoint/2010/main" val="2971104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600" dirty="0">
                <a:solidFill>
                  <a:srgbClr val="00B050"/>
                </a:solidFill>
              </a:rPr>
              <a:t>Underpinning premises</a:t>
            </a:r>
          </a:p>
        </p:txBody>
      </p:sp>
      <p:sp>
        <p:nvSpPr>
          <p:cNvPr id="43011" name="Rectangle 3"/>
          <p:cNvSpPr>
            <a:spLocks noGrp="1" noChangeArrowheads="1"/>
          </p:cNvSpPr>
          <p:nvPr>
            <p:ph type="body" idx="1"/>
          </p:nvPr>
        </p:nvSpPr>
        <p:spPr>
          <a:xfrm>
            <a:off x="285720" y="1196752"/>
            <a:ext cx="8629680" cy="4929411"/>
          </a:xfrm>
        </p:spPr>
        <p:txBody>
          <a:bodyPr/>
          <a:lstStyle/>
          <a:p>
            <a:pPr eaLnBrk="1" hangingPunct="1"/>
            <a:r>
              <a:rPr lang="en-US" sz="2600" dirty="0"/>
              <a:t>Assessment can be a powerful means of focusing student effort and enhancing achievement if it is well designed and </a:t>
            </a:r>
            <a:r>
              <a:rPr lang="en-US" sz="2600" dirty="0">
                <a:solidFill>
                  <a:srgbClr val="7030A0"/>
                </a:solidFill>
              </a:rPr>
              <a:t>constructively aligned </a:t>
            </a:r>
            <a:r>
              <a:rPr lang="en-US" sz="2600" dirty="0"/>
              <a:t>(Biggs and Tang, 2011);</a:t>
            </a:r>
          </a:p>
          <a:p>
            <a:pPr eaLnBrk="1" hangingPunct="1"/>
            <a:r>
              <a:rPr lang="en-US" sz="2600" dirty="0"/>
              <a:t>We need to deploy a </a:t>
            </a:r>
            <a:r>
              <a:rPr lang="en-US" sz="2600" dirty="0">
                <a:solidFill>
                  <a:srgbClr val="7030A0"/>
                </a:solidFill>
              </a:rPr>
              <a:t>diverse range of tactics </a:t>
            </a:r>
            <a:r>
              <a:rPr lang="en-US" sz="2600" dirty="0"/>
              <a:t>to our assessment and feedback to ensure that they work to enhance and extend student learning;</a:t>
            </a:r>
          </a:p>
          <a:p>
            <a:pPr eaLnBrk="1" hangingPunct="1"/>
            <a:r>
              <a:rPr lang="en-US" sz="2600" dirty="0"/>
              <a:t>Assessment needs to be </a:t>
            </a:r>
            <a:r>
              <a:rPr lang="en-US" sz="2600" dirty="0">
                <a:solidFill>
                  <a:srgbClr val="7030A0"/>
                </a:solidFill>
              </a:rPr>
              <a:t>manageable for staff and students</a:t>
            </a:r>
            <a:r>
              <a:rPr lang="en-US" sz="2600" dirty="0"/>
              <a:t> if it is going to engage students in learning activities, which requires a systematic overview of tasks;</a:t>
            </a:r>
          </a:p>
          <a:p>
            <a:pPr eaLnBrk="1" hangingPunct="1"/>
            <a:r>
              <a:rPr lang="en-US" sz="2600" dirty="0"/>
              <a:t>We need to design assessment strategies at </a:t>
            </a:r>
            <a:r>
              <a:rPr lang="en-US" sz="2600" dirty="0">
                <a:solidFill>
                  <a:srgbClr val="7030A0"/>
                </a:solidFill>
              </a:rPr>
              <a:t>programme-level</a:t>
            </a:r>
            <a:r>
              <a:rPr lang="en-US" sz="2600" dirty="0"/>
              <a:t> rather than module by module. </a:t>
            </a:r>
          </a:p>
        </p:txBody>
      </p:sp>
    </p:spTree>
    <p:extLst>
      <p:ext uri="{BB962C8B-B14F-4D97-AF65-F5344CB8AC3E}">
        <p14:creationId xmlns:p14="http://schemas.microsoft.com/office/powerpoint/2010/main" val="36252236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gn="l" eaLnBrk="1" hangingPunct="1"/>
            <a:r>
              <a:rPr lang="en-GB" sz="2800" dirty="0">
                <a:solidFill>
                  <a:srgbClr val="008000"/>
                </a:solidFill>
              </a:rPr>
              <a:t>Peter Hartley’s NTFS Bradford-led project on Programme Level Assessment sets out to redress problems including:</a:t>
            </a:r>
          </a:p>
        </p:txBody>
      </p:sp>
      <p:sp>
        <p:nvSpPr>
          <p:cNvPr id="3" name="Content Placeholder 2"/>
          <p:cNvSpPr>
            <a:spLocks noGrp="1"/>
          </p:cNvSpPr>
          <p:nvPr>
            <p:ph idx="1"/>
          </p:nvPr>
        </p:nvSpPr>
        <p:spPr/>
        <p:txBody>
          <a:bodyPr/>
          <a:lstStyle/>
          <a:p>
            <a:r>
              <a:rPr lang="en-GB" sz="2800" dirty="0"/>
              <a:t>not </a:t>
            </a:r>
            <a:r>
              <a:rPr lang="en-US" sz="2800" dirty="0"/>
              <a:t>assessing learning outcomes holistically at a programme level;</a:t>
            </a:r>
          </a:p>
          <a:p>
            <a:r>
              <a:rPr lang="en-US" sz="2800" dirty="0"/>
              <a:t>the </a:t>
            </a:r>
            <a:r>
              <a:rPr lang="en-US" sz="2800" dirty="0" err="1"/>
              <a:t>atomisation</a:t>
            </a:r>
            <a:r>
              <a:rPr lang="en-US" sz="2800" dirty="0"/>
              <a:t> of assessment, often resulting in too much summative and not enough formative feedback and over-standardisation in regulations.</a:t>
            </a:r>
          </a:p>
          <a:p>
            <a:pPr>
              <a:buNone/>
            </a:pPr>
            <a:r>
              <a:rPr lang="en-US" sz="2800" dirty="0"/>
              <a:t>This results in students and staff failing to see the links between disparate elements of the programme, over-assessment and multiple assignments using repetitive formats. Modules were often too short for complex learning and this tended to lead to surface learning and </a:t>
            </a:r>
            <a:r>
              <a:rPr lang="en-GB" sz="2800" dirty="0"/>
              <a:t>‘</a:t>
            </a:r>
            <a:r>
              <a:rPr lang="en-US" sz="2800" dirty="0"/>
              <a:t>tick-box’ mentality.</a:t>
            </a:r>
          </a:p>
          <a:p>
            <a:pPr>
              <a:buNone/>
            </a:pPr>
            <a:r>
              <a:rPr lang="en-US" sz="2800" dirty="0">
                <a:solidFill>
                  <a:schemeClr val="accent3">
                    <a:lumMod val="50000"/>
                  </a:schemeClr>
                </a:solidFill>
                <a:latin typeface="Gill Sans MT" pitchFamily="34" charset="0"/>
                <a:hlinkClick r:id="rId2"/>
              </a:rPr>
              <a:t>http://www.pass.brad.ac.uk/position-paper.pdf</a:t>
            </a:r>
            <a:endParaRPr lang="en-GB" sz="2800" dirty="0"/>
          </a:p>
          <a:p>
            <a:endParaRPr lang="en-GB" sz="2800" dirty="0"/>
          </a:p>
        </p:txBody>
      </p:sp>
    </p:spTree>
    <p:extLst>
      <p:ext uri="{BB962C8B-B14F-4D97-AF65-F5344CB8AC3E}">
        <p14:creationId xmlns:p14="http://schemas.microsoft.com/office/powerpoint/2010/main" val="23420720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215900"/>
            <a:ext cx="7772400" cy="9144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tabLst>
                <a:tab pos="88900" algn="l"/>
              </a:tabLst>
            </a:pPr>
            <a:r>
              <a:rPr lang="en-GB" sz="3600" dirty="0">
                <a:solidFill>
                  <a:srgbClr val="008000"/>
                </a:solidFill>
              </a:rPr>
              <a:t>Potential benefits of Programme Focused Assessment include: </a:t>
            </a:r>
          </a:p>
        </p:txBody>
      </p:sp>
      <p:sp>
        <p:nvSpPr>
          <p:cNvPr id="45059" name="Rectangle 3"/>
          <p:cNvSpPr>
            <a:spLocks noGrp="1" noChangeArrowheads="1"/>
          </p:cNvSpPr>
          <p:nvPr>
            <p:ph idx="1"/>
          </p:nvPr>
        </p:nvSpPr>
        <p:spPr/>
        <p:txBody>
          <a:bodyPr>
            <a:normAutofit fontScale="92500" lnSpcReduction="10000"/>
          </a:bodyPr>
          <a:lstStyle/>
          <a:p>
            <a:pPr marL="563563" indent="-563563" fontAlgn="auto">
              <a:spcAft>
                <a:spcPts val="600"/>
              </a:spcAft>
              <a:defRPr/>
            </a:pPr>
            <a:r>
              <a:rPr lang="en-US" sz="2800" dirty="0"/>
              <a:t>Integrated learning and assessment at the meta-level, ensuring assessment of programme outcomes;</a:t>
            </a:r>
          </a:p>
          <a:p>
            <a:pPr marL="563563" indent="-563563" fontAlgn="auto">
              <a:spcAft>
                <a:spcPts val="600"/>
              </a:spcAft>
              <a:defRPr/>
            </a:pPr>
            <a:r>
              <a:rPr lang="en-US" sz="2800" dirty="0"/>
              <a:t>Students taking a deep approach to their learning.</a:t>
            </a:r>
          </a:p>
          <a:p>
            <a:pPr marL="563563" indent="-563563" fontAlgn="auto">
              <a:spcAft>
                <a:spcPts val="600"/>
              </a:spcAft>
              <a:defRPr/>
            </a:pPr>
            <a:r>
              <a:rPr lang="en-US" sz="2800" dirty="0"/>
              <a:t>Increased self and peer-assessment, developing assessment literacy.</a:t>
            </a:r>
          </a:p>
          <a:p>
            <a:pPr marL="563563" indent="-563563" fontAlgn="auto">
              <a:spcAft>
                <a:spcPts val="600"/>
              </a:spcAft>
              <a:defRPr/>
            </a:pPr>
            <a:r>
              <a:rPr lang="en-US" sz="2800" dirty="0"/>
              <a:t>Greater responsibility of the student for their learning and assessment, developing self-regulated learners. </a:t>
            </a:r>
          </a:p>
          <a:p>
            <a:pPr marL="563563" indent="-563563" fontAlgn="auto">
              <a:spcAft>
                <a:spcPts val="600"/>
              </a:spcAft>
              <a:defRPr/>
            </a:pPr>
            <a:r>
              <a:rPr lang="en-US" sz="2800" dirty="0"/>
              <a:t>Reduced summative assessment workload for staff. </a:t>
            </a:r>
          </a:p>
          <a:p>
            <a:pPr marL="563563" indent="-563563" fontAlgn="auto">
              <a:spcAft>
                <a:spcPts val="600"/>
              </a:spcAft>
              <a:defRPr/>
            </a:pPr>
            <a:r>
              <a:rPr lang="en-US" sz="2800" dirty="0"/>
              <a:t>Possible greater opportunity to allow for </a:t>
            </a:r>
            <a:r>
              <a:rPr lang="ja-JP" altLang="en-US" sz="2800" dirty="0"/>
              <a:t>‘</a:t>
            </a:r>
            <a:r>
              <a:rPr lang="en-US" sz="2800" dirty="0"/>
              <a:t>slow-learning</a:t>
            </a:r>
            <a:r>
              <a:rPr lang="en-GB" sz="2800" dirty="0"/>
              <a:t>’.</a:t>
            </a:r>
            <a:r>
              <a:rPr lang="en-US" sz="2800" dirty="0"/>
              <a:t> </a:t>
            </a:r>
          </a:p>
          <a:p>
            <a:pPr marL="411480" fontAlgn="auto">
              <a:spcAft>
                <a:spcPts val="600"/>
              </a:spcAft>
              <a:defRPr/>
            </a:pPr>
            <a:endParaRPr lang="en-US" sz="2800" dirty="0"/>
          </a:p>
        </p:txBody>
      </p:sp>
    </p:spTree>
    <p:extLst>
      <p:ext uri="{BB962C8B-B14F-4D97-AF65-F5344CB8AC3E}">
        <p14:creationId xmlns:p14="http://schemas.microsoft.com/office/powerpoint/2010/main" val="286750881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solidFill>
                  <a:srgbClr val="008000"/>
                </a:solidFill>
              </a:rPr>
              <a:t>To better engage learners through feedback and assessment we can:</a:t>
            </a:r>
          </a:p>
        </p:txBody>
      </p:sp>
      <p:sp>
        <p:nvSpPr>
          <p:cNvPr id="44035" name="Content Placeholder 2"/>
          <p:cNvSpPr>
            <a:spLocks noGrp="1"/>
          </p:cNvSpPr>
          <p:nvPr>
            <p:ph idx="1"/>
          </p:nvPr>
        </p:nvSpPr>
        <p:spPr>
          <a:xfrm>
            <a:off x="468313" y="1196975"/>
            <a:ext cx="8229600" cy="5005388"/>
          </a:xfrm>
        </p:spPr>
        <p:txBody>
          <a:bodyPr/>
          <a:lstStyle/>
          <a:p>
            <a:pPr>
              <a:lnSpc>
                <a:spcPct val="100000"/>
              </a:lnSpc>
            </a:pPr>
            <a:r>
              <a:rPr lang="en-GB" sz="2400" dirty="0"/>
              <a:t>Make use of real examples and hot-off-the-press data to keep content and tasks current and relevant;</a:t>
            </a:r>
          </a:p>
          <a:p>
            <a:pPr>
              <a:lnSpc>
                <a:spcPct val="100000"/>
              </a:lnSpc>
            </a:pPr>
            <a:r>
              <a:rPr lang="en-GB" sz="2400" dirty="0"/>
              <a:t>Provide challenges to students’ thinking without letting individuals feel publicly exposed or humiliated;</a:t>
            </a:r>
          </a:p>
          <a:p>
            <a:pPr>
              <a:lnSpc>
                <a:spcPct val="100000"/>
              </a:lnSpc>
            </a:pPr>
            <a:r>
              <a:rPr lang="en-GB" sz="2400" dirty="0"/>
              <a:t>Relate their learning in class to the forthcoming/ongoing assignment (without slavishly teaching to the exam);</a:t>
            </a:r>
          </a:p>
          <a:p>
            <a:r>
              <a:rPr lang="en-GB" sz="2400" dirty="0"/>
              <a:t>Make spaces for dialogue through formative assessment;</a:t>
            </a:r>
          </a:p>
          <a:p>
            <a:r>
              <a:rPr lang="en-GB" sz="2400" dirty="0"/>
              <a:t>Give them real problems to solve and issues with which to engage;</a:t>
            </a:r>
          </a:p>
          <a:p>
            <a:r>
              <a:rPr lang="en-GB" sz="2400" dirty="0"/>
              <a:t>Identify the skills they need to succeed and provide opportunities to rehearse and develop them;</a:t>
            </a:r>
          </a:p>
          <a:p>
            <a:r>
              <a:rPr lang="en-GB" sz="2400" dirty="0"/>
              <a:t>Never compromise on the quality of the demands we make of them.</a:t>
            </a:r>
          </a:p>
          <a:p>
            <a:pPr>
              <a:lnSpc>
                <a:spcPct val="100000"/>
              </a:lnSpc>
            </a:pPr>
            <a:endParaRPr lang="en-GB" sz="2400" dirty="0"/>
          </a:p>
          <a:p>
            <a:pPr>
              <a:lnSpc>
                <a:spcPct val="100000"/>
              </a:lnSpc>
            </a:pPr>
            <a:endParaRPr lang="en-GB" sz="2400" dirty="0"/>
          </a:p>
        </p:txBody>
      </p:sp>
    </p:spTree>
    <p:extLst>
      <p:ext uri="{BB962C8B-B14F-4D97-AF65-F5344CB8AC3E}">
        <p14:creationId xmlns:p14="http://schemas.microsoft.com/office/powerpoint/2010/main" val="125891850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B459E-3C2D-493A-A631-2E3C380F46C4}"/>
              </a:ext>
            </a:extLst>
          </p:cNvPr>
          <p:cNvSpPr>
            <a:spLocks noGrp="1"/>
          </p:cNvSpPr>
          <p:nvPr>
            <p:ph idx="1"/>
          </p:nvPr>
        </p:nvSpPr>
        <p:spPr>
          <a:xfrm>
            <a:off x="358777" y="1196977"/>
            <a:ext cx="5221363" cy="4670425"/>
          </a:xfrm>
        </p:spPr>
        <p:txBody>
          <a:bodyPr/>
          <a:lstStyle/>
          <a:p>
            <a:r>
              <a:rPr lang="en-US" dirty="0"/>
              <a:t>Sambell, K, Brown, S and Graham, L. (2017) </a:t>
            </a:r>
            <a:r>
              <a:rPr lang="en-US" i="1" dirty="0">
                <a:solidFill>
                  <a:srgbClr val="00B050"/>
                </a:solidFill>
              </a:rPr>
              <a:t>Professionalism in Practice: Key directions in higher education: Learning, Teaching and Assessment, </a:t>
            </a:r>
            <a:r>
              <a:rPr lang="en-US" dirty="0"/>
              <a:t>Basingstoke: Palgrave-Macmillan.</a:t>
            </a:r>
          </a:p>
          <a:p>
            <a:endParaRPr lang="en-GB" dirty="0"/>
          </a:p>
        </p:txBody>
      </p:sp>
      <p:pic>
        <p:nvPicPr>
          <p:cNvPr id="4" name="Picture 3">
            <a:extLst>
              <a:ext uri="{FF2B5EF4-FFF2-40B4-BE49-F238E27FC236}">
                <a16:creationId xmlns:a16="http://schemas.microsoft.com/office/drawing/2014/main" id="{150B527A-8AD6-4F2A-B5AD-02508026BC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97204" y="990598"/>
            <a:ext cx="3312435" cy="4679472"/>
          </a:xfrm>
          <a:prstGeom prst="rect">
            <a:avLst/>
          </a:prstGeom>
        </p:spPr>
      </p:pic>
    </p:spTree>
    <p:extLst>
      <p:ext uri="{BB962C8B-B14F-4D97-AF65-F5344CB8AC3E}">
        <p14:creationId xmlns:p14="http://schemas.microsoft.com/office/powerpoint/2010/main" val="334861911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7F7D574-7452-453D-AC38-F8B97204B978}"/>
              </a:ext>
            </a:extLst>
          </p:cNvPr>
          <p:cNvSpPr>
            <a:spLocks noGrp="1"/>
          </p:cNvSpPr>
          <p:nvPr>
            <p:ph type="title"/>
          </p:nvPr>
        </p:nvSpPr>
        <p:spPr/>
        <p:txBody>
          <a:bodyPr/>
          <a:lstStyle/>
          <a:p>
            <a:r>
              <a:rPr lang="en-GB" altLang="en-US" sz="3200" dirty="0">
                <a:solidFill>
                  <a:srgbClr val="00B050"/>
                </a:solidFill>
              </a:rPr>
              <a:t>Kay’s response to Sally</a:t>
            </a:r>
            <a:br>
              <a:rPr lang="en-GB" altLang="en-US" sz="3200" dirty="0">
                <a:solidFill>
                  <a:srgbClr val="00B050"/>
                </a:solidFill>
              </a:rPr>
            </a:br>
            <a:r>
              <a:rPr lang="en-GB" altLang="en-US" sz="3200" dirty="0">
                <a:solidFill>
                  <a:srgbClr val="00B050"/>
                </a:solidFill>
              </a:rPr>
              <a:t>Designing assessment and </a:t>
            </a:r>
            <a:br>
              <a:rPr lang="en-GB" altLang="en-US" sz="3200" dirty="0">
                <a:solidFill>
                  <a:srgbClr val="00B050"/>
                </a:solidFill>
              </a:rPr>
            </a:br>
            <a:r>
              <a:rPr lang="en-GB" altLang="en-US" sz="3200" dirty="0">
                <a:solidFill>
                  <a:srgbClr val="00B050"/>
                </a:solidFill>
              </a:rPr>
              <a:t>feedback with a programme-focus</a:t>
            </a:r>
          </a:p>
        </p:txBody>
      </p:sp>
      <p:sp>
        <p:nvSpPr>
          <p:cNvPr id="22531" name="Text Placeholder 2">
            <a:extLst>
              <a:ext uri="{FF2B5EF4-FFF2-40B4-BE49-F238E27FC236}">
                <a16:creationId xmlns:a16="http://schemas.microsoft.com/office/drawing/2014/main" id="{CAC946A3-1037-4A7E-9BF2-C1D2CEF4FB16}"/>
              </a:ext>
            </a:extLst>
          </p:cNvPr>
          <p:cNvSpPr>
            <a:spLocks noGrp="1"/>
          </p:cNvSpPr>
          <p:nvPr>
            <p:ph type="body" idx="1"/>
          </p:nvPr>
        </p:nvSpPr>
        <p:spPr>
          <a:xfrm>
            <a:off x="457200" y="1277938"/>
            <a:ext cx="4040188" cy="639762"/>
          </a:xfrm>
        </p:spPr>
        <p:txBody>
          <a:bodyPr/>
          <a:lstStyle/>
          <a:p>
            <a:r>
              <a:rPr lang="en-GB" altLang="en-US"/>
              <a:t>Opportunities</a:t>
            </a:r>
          </a:p>
        </p:txBody>
      </p:sp>
      <p:sp>
        <p:nvSpPr>
          <p:cNvPr id="4" name="Content Placeholder 3">
            <a:extLst>
              <a:ext uri="{FF2B5EF4-FFF2-40B4-BE49-F238E27FC236}">
                <a16:creationId xmlns:a16="http://schemas.microsoft.com/office/drawing/2014/main" id="{49CDD9A9-3AFB-4915-AAA5-2B39B3B95584}"/>
              </a:ext>
            </a:extLst>
          </p:cNvPr>
          <p:cNvSpPr>
            <a:spLocks noGrp="1"/>
          </p:cNvSpPr>
          <p:nvPr>
            <p:ph sz="half" idx="2"/>
          </p:nvPr>
        </p:nvSpPr>
        <p:spPr/>
        <p:txBody>
          <a:bodyPr/>
          <a:lstStyle/>
          <a:p>
            <a:pPr marL="0" indent="0">
              <a:buFontTx/>
              <a:buNone/>
              <a:defRPr/>
            </a:pPr>
            <a:r>
              <a:rPr lang="en-GB" altLang="en-US" dirty="0"/>
              <a:t>Encouraging teams to think </a:t>
            </a:r>
            <a:r>
              <a:rPr lang="en-GB" altLang="en-US" dirty="0">
                <a:solidFill>
                  <a:srgbClr val="0070C0"/>
                </a:solidFill>
              </a:rPr>
              <a:t>holistically</a:t>
            </a:r>
            <a:r>
              <a:rPr lang="en-GB" altLang="en-US" dirty="0"/>
              <a:t> about assessment and feedback </a:t>
            </a:r>
            <a:r>
              <a:rPr lang="en-GB" altLang="en-US"/>
              <a:t>design issues</a:t>
            </a:r>
            <a:endParaRPr lang="en-GB" altLang="en-US" dirty="0"/>
          </a:p>
          <a:p>
            <a:pPr lvl="1">
              <a:defRPr/>
            </a:pPr>
            <a:r>
              <a:rPr lang="en-GB" altLang="en-US" dirty="0"/>
              <a:t>Considering </a:t>
            </a:r>
            <a:r>
              <a:rPr lang="en-GB" altLang="en-US" dirty="0">
                <a:solidFill>
                  <a:srgbClr val="0070C0"/>
                </a:solidFill>
              </a:rPr>
              <a:t>balance</a:t>
            </a:r>
            <a:r>
              <a:rPr lang="en-GB" altLang="en-US" dirty="0"/>
              <a:t> and sequencing of </a:t>
            </a:r>
            <a:r>
              <a:rPr lang="en-GB" altLang="en-US" dirty="0">
                <a:solidFill>
                  <a:srgbClr val="0070C0"/>
                </a:solidFill>
              </a:rPr>
              <a:t>summative</a:t>
            </a:r>
            <a:r>
              <a:rPr lang="en-GB" altLang="en-US" dirty="0"/>
              <a:t> and </a:t>
            </a:r>
            <a:r>
              <a:rPr lang="en-GB" altLang="en-US" dirty="0">
                <a:solidFill>
                  <a:srgbClr val="0070C0"/>
                </a:solidFill>
              </a:rPr>
              <a:t>formative</a:t>
            </a:r>
            <a:r>
              <a:rPr lang="en-GB" altLang="en-US" dirty="0"/>
              <a:t> activities</a:t>
            </a:r>
          </a:p>
          <a:p>
            <a:pPr marL="457200" lvl="1" indent="0">
              <a:buFontTx/>
              <a:buNone/>
              <a:defRPr/>
            </a:pPr>
            <a:endParaRPr lang="en-GB" altLang="en-US" dirty="0"/>
          </a:p>
          <a:p>
            <a:pPr lvl="1">
              <a:defRPr/>
            </a:pPr>
            <a:r>
              <a:rPr lang="en-GB" altLang="en-US" dirty="0"/>
              <a:t>Focusing attention on ‘</a:t>
            </a:r>
            <a:r>
              <a:rPr lang="en-GB" altLang="en-US" dirty="0">
                <a:solidFill>
                  <a:srgbClr val="0070C0"/>
                </a:solidFill>
              </a:rPr>
              <a:t>future horizons</a:t>
            </a:r>
            <a:r>
              <a:rPr lang="en-GB" altLang="en-US" dirty="0"/>
              <a:t>’ of feedback/feedforward</a:t>
            </a:r>
          </a:p>
          <a:p>
            <a:pPr>
              <a:defRPr/>
            </a:pPr>
            <a:endParaRPr lang="en-GB" dirty="0"/>
          </a:p>
        </p:txBody>
      </p:sp>
      <p:sp>
        <p:nvSpPr>
          <p:cNvPr id="22533" name="Text Placeholder 4">
            <a:extLst>
              <a:ext uri="{FF2B5EF4-FFF2-40B4-BE49-F238E27FC236}">
                <a16:creationId xmlns:a16="http://schemas.microsoft.com/office/drawing/2014/main" id="{F9DA3C60-4315-4FCA-A777-EC2FD27C0BCA}"/>
              </a:ext>
            </a:extLst>
          </p:cNvPr>
          <p:cNvSpPr>
            <a:spLocks noGrp="1"/>
          </p:cNvSpPr>
          <p:nvPr>
            <p:ph type="body" sz="quarter" idx="3"/>
          </p:nvPr>
        </p:nvSpPr>
        <p:spPr>
          <a:xfrm>
            <a:off x="4543425" y="1233488"/>
            <a:ext cx="4041775" cy="639762"/>
          </a:xfrm>
        </p:spPr>
        <p:txBody>
          <a:bodyPr/>
          <a:lstStyle/>
          <a:p>
            <a:r>
              <a:rPr lang="en-GB" altLang="en-US"/>
              <a:t>Challenges</a:t>
            </a:r>
          </a:p>
        </p:txBody>
      </p:sp>
      <p:sp>
        <p:nvSpPr>
          <p:cNvPr id="6" name="Content Placeholder 5">
            <a:extLst>
              <a:ext uri="{FF2B5EF4-FFF2-40B4-BE49-F238E27FC236}">
                <a16:creationId xmlns:a16="http://schemas.microsoft.com/office/drawing/2014/main" id="{AB1689FF-ABB3-4480-B3B9-5B92F01624D2}"/>
              </a:ext>
            </a:extLst>
          </p:cNvPr>
          <p:cNvSpPr>
            <a:spLocks noGrp="1"/>
          </p:cNvSpPr>
          <p:nvPr>
            <p:ph sz="quarter" idx="4"/>
          </p:nvPr>
        </p:nvSpPr>
        <p:spPr>
          <a:xfrm>
            <a:off x="4645025" y="2060575"/>
            <a:ext cx="4041775" cy="3951288"/>
          </a:xfrm>
        </p:spPr>
        <p:txBody>
          <a:bodyPr/>
          <a:lstStyle/>
          <a:p>
            <a:pPr>
              <a:defRPr/>
            </a:pPr>
            <a:r>
              <a:rPr lang="en-GB" altLang="en-US" dirty="0">
                <a:solidFill>
                  <a:srgbClr val="0070C0"/>
                </a:solidFill>
              </a:rPr>
              <a:t>Culture shifts: </a:t>
            </a:r>
            <a:r>
              <a:rPr lang="en-GB" altLang="en-US" dirty="0"/>
              <a:t>module silos, ownership, assessment ‘arms race’ (Harland et al, 2015)</a:t>
            </a:r>
          </a:p>
          <a:p>
            <a:pPr marL="0" indent="0">
              <a:buFontTx/>
              <a:buNone/>
              <a:defRPr/>
            </a:pPr>
            <a:endParaRPr lang="en-GB" altLang="en-US" dirty="0"/>
          </a:p>
          <a:p>
            <a:pPr>
              <a:defRPr/>
            </a:pPr>
            <a:r>
              <a:rPr lang="en-GB" altLang="en-US" dirty="0">
                <a:solidFill>
                  <a:srgbClr val="0070C0"/>
                </a:solidFill>
              </a:rPr>
              <a:t>Scale</a:t>
            </a:r>
          </a:p>
          <a:p>
            <a:pPr>
              <a:defRPr/>
            </a:pPr>
            <a:endParaRPr lang="en-GB" altLang="en-US" dirty="0">
              <a:solidFill>
                <a:srgbClr val="0070C0"/>
              </a:solidFill>
            </a:endParaRPr>
          </a:p>
          <a:p>
            <a:pPr>
              <a:defRPr/>
            </a:pPr>
            <a:endParaRPr lang="en-GB" dirty="0"/>
          </a:p>
        </p:txBody>
      </p:sp>
      <p:pic>
        <p:nvPicPr>
          <p:cNvPr id="22535" name="Picture 6">
            <a:extLst>
              <a:ext uri="{FF2B5EF4-FFF2-40B4-BE49-F238E27FC236}">
                <a16:creationId xmlns:a16="http://schemas.microsoft.com/office/drawing/2014/main" id="{4AD3E452-9514-4D8A-A67E-42590E3C46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1950" y="3705225"/>
            <a:ext cx="19748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a:extLst>
              <a:ext uri="{FF2B5EF4-FFF2-40B4-BE49-F238E27FC236}">
                <a16:creationId xmlns:a16="http://schemas.microsoft.com/office/drawing/2014/main" id="{56E90668-BA29-4193-91C1-DDB11CB6CB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4197350"/>
            <a:ext cx="2928938"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11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4C3777-6F13-4AD2-AA10-4009BEBFF193}"/>
              </a:ext>
            </a:extLst>
          </p:cNvPr>
          <p:cNvSpPr>
            <a:spLocks noGrp="1"/>
          </p:cNvSpPr>
          <p:nvPr>
            <p:ph type="title"/>
          </p:nvPr>
        </p:nvSpPr>
        <p:spPr/>
        <p:txBody>
          <a:bodyPr/>
          <a:lstStyle/>
          <a:p>
            <a:r>
              <a:rPr lang="en-GB" sz="3600" dirty="0">
                <a:solidFill>
                  <a:srgbClr val="00B050"/>
                </a:solidFill>
              </a:rPr>
              <a:t>Phil’s response to Sally</a:t>
            </a:r>
          </a:p>
        </p:txBody>
      </p:sp>
      <p:sp>
        <p:nvSpPr>
          <p:cNvPr id="8" name="Content Placeholder 7">
            <a:extLst>
              <a:ext uri="{FF2B5EF4-FFF2-40B4-BE49-F238E27FC236}">
                <a16:creationId xmlns:a16="http://schemas.microsoft.com/office/drawing/2014/main" id="{C21E8F55-9D48-497B-B269-6F772EEB6042}"/>
              </a:ext>
            </a:extLst>
          </p:cNvPr>
          <p:cNvSpPr>
            <a:spLocks noGrp="1"/>
          </p:cNvSpPr>
          <p:nvPr>
            <p:ph idx="1"/>
          </p:nvPr>
        </p:nvSpPr>
        <p:spPr/>
        <p:txBody>
          <a:bodyPr/>
          <a:lstStyle/>
          <a:p>
            <a:pPr marL="0" indent="0">
              <a:buNone/>
            </a:pPr>
            <a:r>
              <a:rPr lang="en-GB" sz="2800" dirty="0"/>
              <a:t>Making assessment really work </a:t>
            </a:r>
            <a:r>
              <a:rPr lang="en-GB" sz="2800" i="1" dirty="0"/>
              <a:t>for </a:t>
            </a:r>
            <a:r>
              <a:rPr lang="en-GB" sz="2800" dirty="0"/>
              <a:t>learning requires </a:t>
            </a:r>
            <a:r>
              <a:rPr lang="en-GB" sz="2800" dirty="0">
                <a:solidFill>
                  <a:schemeClr val="accent2">
                    <a:lumMod val="60000"/>
                    <a:lumOff val="40000"/>
                  </a:schemeClr>
                </a:solidFill>
              </a:rPr>
              <a:t>face-to-face time</a:t>
            </a:r>
            <a:r>
              <a:rPr lang="en-GB" sz="2800" dirty="0"/>
              <a:t>, or online dialogue with students.</a:t>
            </a:r>
          </a:p>
          <a:p>
            <a:pPr marL="0" indent="0">
              <a:buNone/>
            </a:pPr>
            <a:r>
              <a:rPr lang="en-GB" sz="2800" dirty="0"/>
              <a:t>Rather than fill teaching time with content, we need to give them the content quite quickly</a:t>
            </a:r>
            <a:r>
              <a:rPr lang="en-GB" sz="2800" dirty="0">
                <a:solidFill>
                  <a:schemeClr val="accent2">
                    <a:lumMod val="60000"/>
                    <a:lumOff val="40000"/>
                  </a:schemeClr>
                </a:solidFill>
              </a:rPr>
              <a:t>, then spend teaching time explaining it, discussing it and answering their questions.</a:t>
            </a:r>
          </a:p>
          <a:p>
            <a:pPr marL="0" indent="0">
              <a:buNone/>
            </a:pPr>
            <a:r>
              <a:rPr lang="en-GB" sz="2800" dirty="0"/>
              <a:t>We also need to find out from students </a:t>
            </a:r>
            <a:r>
              <a:rPr lang="en-GB" sz="2800" dirty="0">
                <a:solidFill>
                  <a:schemeClr val="accent2">
                    <a:lumMod val="60000"/>
                    <a:lumOff val="40000"/>
                  </a:schemeClr>
                </a:solidFill>
              </a:rPr>
              <a:t>what they already know</a:t>
            </a:r>
            <a:r>
              <a:rPr lang="en-GB" sz="2800" dirty="0"/>
              <a:t> about the subject content, and build on this whenever possible.</a:t>
            </a:r>
          </a:p>
          <a:p>
            <a:pPr marL="0" indent="0">
              <a:buNone/>
            </a:pPr>
            <a:r>
              <a:rPr lang="en-GB" sz="2800" dirty="0"/>
              <a:t>When face-to-face time has high learning payoff for students, they are more likely to </a:t>
            </a:r>
            <a:r>
              <a:rPr lang="en-GB" sz="2800" dirty="0">
                <a:solidFill>
                  <a:schemeClr val="accent2">
                    <a:lumMod val="60000"/>
                    <a:lumOff val="40000"/>
                  </a:schemeClr>
                </a:solidFill>
              </a:rPr>
              <a:t>attend</a:t>
            </a:r>
            <a:r>
              <a:rPr lang="en-GB" sz="2800" dirty="0"/>
              <a:t> and be </a:t>
            </a:r>
            <a:r>
              <a:rPr lang="en-GB" sz="2800" dirty="0">
                <a:solidFill>
                  <a:schemeClr val="accent2">
                    <a:lumMod val="60000"/>
                    <a:lumOff val="40000"/>
                  </a:schemeClr>
                </a:solidFill>
              </a:rPr>
              <a:t>attentive</a:t>
            </a:r>
            <a:r>
              <a:rPr lang="en-GB" sz="2800" dirty="0"/>
              <a:t>.</a:t>
            </a:r>
          </a:p>
        </p:txBody>
      </p:sp>
    </p:spTree>
    <p:extLst>
      <p:ext uri="{BB962C8B-B14F-4D97-AF65-F5344CB8AC3E}">
        <p14:creationId xmlns:p14="http://schemas.microsoft.com/office/powerpoint/2010/main" val="30641177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References and further reading: 1</a:t>
            </a:r>
          </a:p>
        </p:txBody>
      </p:sp>
      <p:sp>
        <p:nvSpPr>
          <p:cNvPr id="207875" name="Rectangle 3"/>
          <p:cNvSpPr>
            <a:spLocks noGrp="1" noChangeArrowheads="1"/>
          </p:cNvSpPr>
          <p:nvPr>
            <p:ph type="body" idx="1"/>
          </p:nvPr>
        </p:nvSpPr>
        <p:spPr>
          <a:xfrm>
            <a:off x="250825" y="752168"/>
            <a:ext cx="8713788" cy="5772457"/>
          </a:xfrm>
        </p:spPr>
        <p:txBody>
          <a:bodyPr/>
          <a:lstStyle/>
          <a:p>
            <a:r>
              <a:rPr lang="en-GB" sz="2000" dirty="0"/>
              <a:t>Biggs, J. and Tang, C. (2011) </a:t>
            </a:r>
            <a:r>
              <a:rPr lang="en-GB" sz="2000" i="1" dirty="0"/>
              <a:t>Teaching for Quality Learning at University, </a:t>
            </a:r>
            <a:r>
              <a:rPr lang="en-GB" sz="2000" dirty="0"/>
              <a:t>Maidenhead: Open University Press.</a:t>
            </a:r>
          </a:p>
          <a:p>
            <a:r>
              <a:rPr lang="en-GB" sz="2000" dirty="0"/>
              <a:t>Bloxham, S. and Boyd, P. (2007) </a:t>
            </a:r>
            <a:r>
              <a:rPr lang="en-GB" sz="2000" i="1" dirty="0"/>
              <a:t>Developing effective assessment in higher education: a practical guide</a:t>
            </a:r>
            <a:r>
              <a:rPr lang="en-GB" sz="2000" dirty="0"/>
              <a:t>, Maidenhead, Open University Press.</a:t>
            </a:r>
          </a:p>
          <a:p>
            <a:r>
              <a:rPr lang="en-GB" sz="2000" dirty="0"/>
              <a:t>Boud, D. and Associates (2010) </a:t>
            </a:r>
            <a:r>
              <a:rPr lang="en-GB" sz="2000" i="1" dirty="0"/>
              <a:t>Assessment 2020: seven propositions for assessment reform in higher education </a:t>
            </a:r>
            <a:r>
              <a:rPr lang="en-GB" sz="2000" dirty="0"/>
              <a:t>Sydney: Australian Learning and Teaching Council.</a:t>
            </a:r>
          </a:p>
          <a:p>
            <a:r>
              <a:rPr lang="en-GB" sz="2000" dirty="0"/>
              <a:t>Brown, S. (2014) </a:t>
            </a:r>
            <a:r>
              <a:rPr lang="en-GB" sz="2000" i="1" dirty="0"/>
              <a:t>Learning, teaching and assessment in higher education: global perspectives</a:t>
            </a:r>
            <a:r>
              <a:rPr lang="en-GB" sz="2000" dirty="0"/>
              <a:t>. London: Palgrave Macmillan.</a:t>
            </a:r>
          </a:p>
          <a:p>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endParaRPr lang="en-GB" sz="2000" dirty="0"/>
          </a:p>
          <a:p>
            <a:r>
              <a:rPr lang="en-GB" sz="2000" dirty="0"/>
              <a:t>Burton, K. A Framework for Determining the Authenticity of Assessment Tasks: Applied to an Example in Law (2011) 4(2) Journal of Learning Design 20, pp. 20–21.</a:t>
            </a:r>
          </a:p>
          <a:p>
            <a:r>
              <a:rPr lang="en-GB" sz="2000" dirty="0"/>
              <a:t>Carless, D. and Boud, D. (2018) The development of student feedback literacy: enabling uptake of feedback, Assessment &amp; Evaluation in Higher Education, </a:t>
            </a:r>
            <a:r>
              <a:rPr lang="en-GB" sz="2000" i="1" u="sng" dirty="0">
                <a:hlinkClick r:id="rId3"/>
              </a:rPr>
              <a:t>https://doi.org/10.1080/02602938.2018.1463354</a:t>
            </a:r>
            <a:r>
              <a:rPr lang="en-GB" sz="2000" i="1" dirty="0"/>
              <a:t> </a:t>
            </a:r>
            <a:endParaRPr lang="en-GB" sz="2000" dirty="0"/>
          </a:p>
          <a:p>
            <a:pPr marL="0" indent="0">
              <a:buNone/>
            </a:pPr>
            <a:endParaRPr lang="en-GB" sz="2400" dirty="0"/>
          </a:p>
        </p:txBody>
      </p:sp>
    </p:spTree>
    <p:extLst>
      <p:ext uri="{BB962C8B-B14F-4D97-AF65-F5344CB8AC3E}">
        <p14:creationId xmlns:p14="http://schemas.microsoft.com/office/powerpoint/2010/main" val="36726952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rPr>
              <a:t>We need to open the ‘black box’ of assessment to students</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dirty="0"/>
              <a:t>Students often don’t know how it works, and may guess wrongly.</a:t>
            </a:r>
          </a:p>
          <a:p>
            <a:r>
              <a:rPr lang="en-GB" dirty="0"/>
              <a:t>The best way to let students into the assessment process is to </a:t>
            </a:r>
            <a:r>
              <a:rPr lang="en-GB" dirty="0">
                <a:solidFill>
                  <a:schemeClr val="accent2">
                    <a:lumMod val="60000"/>
                    <a:lumOff val="40000"/>
                  </a:schemeClr>
                </a:solidFill>
              </a:rPr>
              <a:t>use our face-to-face time </a:t>
            </a:r>
            <a:r>
              <a:rPr lang="en-GB" dirty="0"/>
              <a:t>with them to lead them through assessing: </a:t>
            </a:r>
          </a:p>
          <a:p>
            <a:pPr marL="1260475" lvl="1" indent="-547688"/>
            <a:r>
              <a:rPr lang="en-GB" dirty="0"/>
              <a:t>Their own work</a:t>
            </a:r>
          </a:p>
          <a:p>
            <a:pPr marL="1260475" lvl="1" indent="-547688"/>
            <a:r>
              <a:rPr lang="en-GB" dirty="0"/>
              <a:t>Each other’s work</a:t>
            </a:r>
          </a:p>
          <a:p>
            <a:pPr marL="1260475" lvl="1" indent="-547688"/>
            <a:r>
              <a:rPr lang="en-GB" dirty="0"/>
              <a:t>Good, bad and in-between examples we give them to assess</a:t>
            </a:r>
          </a:p>
        </p:txBody>
      </p:sp>
    </p:spTree>
    <p:extLst>
      <p:ext uri="{BB962C8B-B14F-4D97-AF65-F5344CB8AC3E}">
        <p14:creationId xmlns:p14="http://schemas.microsoft.com/office/powerpoint/2010/main" val="23923371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8491"/>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References and further reading: 2</a:t>
            </a:r>
          </a:p>
        </p:txBody>
      </p:sp>
      <p:sp>
        <p:nvSpPr>
          <p:cNvPr id="3" name="Content Placeholder 2"/>
          <p:cNvSpPr>
            <a:spLocks noGrp="1"/>
          </p:cNvSpPr>
          <p:nvPr>
            <p:ph idx="1"/>
          </p:nvPr>
        </p:nvSpPr>
        <p:spPr>
          <a:xfrm>
            <a:off x="468313" y="752168"/>
            <a:ext cx="8229600" cy="5450195"/>
          </a:xfrm>
        </p:spPr>
        <p:txBody>
          <a:bodyPr/>
          <a:lstStyle/>
          <a:p>
            <a:r>
              <a:rPr lang="en-US" sz="2000" dirty="0"/>
              <a:t>Carless, D., </a:t>
            </a:r>
            <a:r>
              <a:rPr lang="en-US" sz="2000" dirty="0" err="1"/>
              <a:t>Joughin</a:t>
            </a:r>
            <a:r>
              <a:rPr lang="en-US" sz="2000" dirty="0"/>
              <a:t>, G., </a:t>
            </a:r>
            <a:r>
              <a:rPr lang="en-US" sz="2000" dirty="0" err="1"/>
              <a:t>Ngar</a:t>
            </a:r>
            <a:r>
              <a:rPr lang="en-US" sz="2000" dirty="0"/>
              <a:t>-Fun Liu </a:t>
            </a:r>
            <a:r>
              <a:rPr lang="en-US" sz="2000" i="1" dirty="0"/>
              <a:t>et al</a:t>
            </a:r>
            <a:r>
              <a:rPr lang="en-US" sz="2000" dirty="0"/>
              <a:t> (2006) </a:t>
            </a:r>
            <a:r>
              <a:rPr lang="en-US" sz="2000" i="1" dirty="0"/>
              <a:t>How Assessment supports learning: Learning orientated assessment in action </a:t>
            </a:r>
            <a:r>
              <a:rPr lang="en-US" sz="2000" dirty="0"/>
              <a:t>Hong Kong: Hong Kong University Press.</a:t>
            </a:r>
            <a:endParaRPr lang="en-GB" sz="2000" dirty="0"/>
          </a:p>
          <a:p>
            <a:r>
              <a:rPr lang="en-GB" sz="2000" dirty="0"/>
              <a:t>Carver, M., &amp; Wilder, K. (2018). Book review of Excellence in university assessment: Learning from award-winning practice</a:t>
            </a:r>
            <a:r>
              <a:rPr lang="en-GB" sz="2000" i="1" dirty="0"/>
              <a:t>. Assessment &amp; Evaluation in Higher Educat</a:t>
            </a:r>
            <a:r>
              <a:rPr lang="en-GB" sz="2000" dirty="0"/>
              <a:t>ion, 43(2), 339-340.</a:t>
            </a:r>
          </a:p>
          <a:p>
            <a:r>
              <a:rPr lang="en-GB" sz="2000" dirty="0"/>
              <a:t>Davison, Gillian (2011) </a:t>
            </a:r>
            <a:r>
              <a:rPr lang="en-GB" sz="2000" i="1" dirty="0"/>
              <a:t>Investigating the Relationships Between Authentic</a:t>
            </a:r>
            <a:r>
              <a:rPr lang="en-GB" sz="2000" dirty="0"/>
              <a:t> </a:t>
            </a:r>
            <a:r>
              <a:rPr lang="en-GB" sz="2000" i="1" dirty="0"/>
              <a:t>Assessment and the Development of Learner Autonomy</a:t>
            </a:r>
            <a:r>
              <a:rPr lang="en-GB" sz="2000" dirty="0"/>
              <a:t>. Doctoral thesis, Northumbria University.</a:t>
            </a:r>
          </a:p>
          <a:p>
            <a:r>
              <a:rPr lang="en-GB" sz="2000" dirty="0"/>
              <a:t>Fung, Dilly. (2017). </a:t>
            </a:r>
            <a:r>
              <a:rPr lang="en-GB" sz="2000" i="1" dirty="0"/>
              <a:t>A Connected Curriculum for Higher Education</a:t>
            </a:r>
            <a:r>
              <a:rPr lang="en-GB" sz="2000" dirty="0"/>
              <a:t>. London: UCL Press.</a:t>
            </a:r>
          </a:p>
          <a:p>
            <a:r>
              <a:rPr lang="en-GB" sz="2000" dirty="0"/>
              <a:t>Gibbs, G. (1999) </a:t>
            </a:r>
            <a:r>
              <a:rPr lang="en-GB" sz="2000" i="1" dirty="0"/>
              <a:t>Using assessment strategically to change the way students learn</a:t>
            </a:r>
            <a:r>
              <a:rPr lang="en-GB" sz="2000" dirty="0"/>
              <a:t>, in Brown S. &amp; </a:t>
            </a:r>
            <a:r>
              <a:rPr lang="en-GB" sz="2000" dirty="0" err="1"/>
              <a:t>Glasner</a:t>
            </a:r>
            <a:r>
              <a:rPr lang="en-GB" sz="2000" dirty="0"/>
              <a:t>, A. (eds.), </a:t>
            </a:r>
            <a:r>
              <a:rPr lang="en-GB" sz="2000" i="1" dirty="0"/>
              <a:t>Assessment Matters in Higher Education: Choosing and Using Diverse Approaches, </a:t>
            </a:r>
            <a:r>
              <a:rPr lang="en-GB" sz="2000" dirty="0"/>
              <a:t>Maidenhead: SRHE/Open University Press.</a:t>
            </a:r>
          </a:p>
          <a:p>
            <a:r>
              <a:rPr lang="en-GB" sz="2000" dirty="0"/>
              <a:t>Harland, Tony, McLean, Angela, Wass, Rob, Miller, Ellen, &amp; Sim, </a:t>
            </a:r>
            <a:r>
              <a:rPr lang="en-GB" sz="2000" dirty="0" err="1"/>
              <a:t>Kwong</a:t>
            </a:r>
            <a:r>
              <a:rPr lang="en-GB" sz="2000" dirty="0"/>
              <a:t> Nui. (2015). An Assessment Arms Race and Its Fallout: High-Stakes Grading and the Case for Slow Scholarship. </a:t>
            </a:r>
            <a:r>
              <a:rPr lang="en-GB" sz="2000" i="1" dirty="0"/>
              <a:t>Assessment &amp; Evaluation in Higher Education</a:t>
            </a:r>
            <a:r>
              <a:rPr lang="en-GB" sz="2000" dirty="0"/>
              <a:t>, 40(4), 528-541.</a:t>
            </a:r>
          </a:p>
          <a:p>
            <a:endParaRPr lang="en-GB" sz="2000" dirty="0"/>
          </a:p>
        </p:txBody>
      </p:sp>
    </p:spTree>
    <p:extLst>
      <p:ext uri="{BB962C8B-B14F-4D97-AF65-F5344CB8AC3E}">
        <p14:creationId xmlns:p14="http://schemas.microsoft.com/office/powerpoint/2010/main" val="150590255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8BDBC3-D997-4FE9-A977-4E21B60C84C2}"/>
              </a:ext>
            </a:extLst>
          </p:cNvPr>
          <p:cNvSpPr>
            <a:spLocks noGrp="1"/>
          </p:cNvSpPr>
          <p:nvPr>
            <p:ph type="title"/>
          </p:nvPr>
        </p:nvSpPr>
        <p:spPr/>
        <p:txBody>
          <a:bodyPr/>
          <a:lstStyle/>
          <a:p>
            <a:r>
              <a:rPr lang="en-GB" sz="3200" dirty="0">
                <a:solidFill>
                  <a:srgbClr val="00B050"/>
                </a:solidFill>
              </a:rPr>
              <a:t>References and further reading: 3</a:t>
            </a:r>
          </a:p>
        </p:txBody>
      </p:sp>
      <p:sp>
        <p:nvSpPr>
          <p:cNvPr id="5" name="Content Placeholder 4">
            <a:extLst>
              <a:ext uri="{FF2B5EF4-FFF2-40B4-BE49-F238E27FC236}">
                <a16:creationId xmlns:a16="http://schemas.microsoft.com/office/drawing/2014/main" id="{0B8BEF5B-B6BF-4A96-B020-1E9F9F296AF8}"/>
              </a:ext>
            </a:extLst>
          </p:cNvPr>
          <p:cNvSpPr>
            <a:spLocks noGrp="1"/>
          </p:cNvSpPr>
          <p:nvPr>
            <p:ph idx="1"/>
          </p:nvPr>
        </p:nvSpPr>
        <p:spPr>
          <a:xfrm>
            <a:off x="358777" y="1123963"/>
            <a:ext cx="8605838" cy="4743440"/>
          </a:xfrm>
        </p:spPr>
        <p:txBody>
          <a:bodyPr/>
          <a:lstStyle/>
          <a:p>
            <a:r>
              <a:rPr lang="en-US" sz="2000" dirty="0"/>
              <a:t>Hartley, P. </a:t>
            </a:r>
            <a:r>
              <a:rPr lang="en-GB" sz="2000" dirty="0"/>
              <a:t>PASS project Bradford </a:t>
            </a:r>
            <a:r>
              <a:rPr lang="en-GB" sz="2000" u="sng" dirty="0">
                <a:hlinkClick r:id="rId2"/>
              </a:rPr>
              <a:t>http://www.pass.brad.ac.uk/</a:t>
            </a:r>
            <a:r>
              <a:rPr lang="en-GB" sz="2000" u="sng" dirty="0"/>
              <a:t> </a:t>
            </a:r>
            <a:r>
              <a:rPr lang="en-US" sz="2000" u="sng" dirty="0">
                <a:hlinkClick r:id="rId3"/>
              </a:rPr>
              <a:t>http://www.pass.brad.ac.uk/position-paper.pdf</a:t>
            </a:r>
            <a:endParaRPr lang="en-GB" sz="2000" dirty="0"/>
          </a:p>
          <a:p>
            <a:r>
              <a:rPr lang="en-GB" sz="2000" dirty="0"/>
              <a:t>Higher Education Academy (2012) </a:t>
            </a:r>
            <a:r>
              <a:rPr lang="en-GB" sz="2000" i="1" dirty="0"/>
              <a:t>A marked improvement; transforming assessment in higher education</a:t>
            </a:r>
            <a:r>
              <a:rPr lang="en-GB" sz="2000" dirty="0"/>
              <a:t>, York: HEA.</a:t>
            </a:r>
          </a:p>
          <a:p>
            <a:r>
              <a:rPr lang="en-GB" sz="2000" dirty="0"/>
              <a:t>Mclean, H. (2018). This is the way to teach: Insights from academics and students about assessment that supports learning. </a:t>
            </a:r>
            <a:r>
              <a:rPr lang="en-GB" sz="2000" i="1" dirty="0"/>
              <a:t>Assessment &amp; Evaluation in Higher Education, 1-13</a:t>
            </a:r>
            <a:r>
              <a:rPr lang="en-GB" sz="2000" dirty="0"/>
              <a:t>.</a:t>
            </a:r>
          </a:p>
          <a:p>
            <a:r>
              <a:rPr lang="en-GB" sz="2000" dirty="0"/>
              <a:t>Newton, P. (2018) </a:t>
            </a:r>
            <a:r>
              <a:rPr lang="en-GB" sz="2000" u="sng" dirty="0">
                <a:hlinkClick r:id="rId4"/>
              </a:rPr>
              <a:t>https://www.frontiersin.org/articles/10.3389/feduc.2018.00067/full</a:t>
            </a:r>
            <a:endParaRPr lang="en-GB" sz="2000" dirty="0"/>
          </a:p>
          <a:p>
            <a:r>
              <a:rPr lang="en-GB" sz="2000" dirty="0"/>
              <a:t>Race, P. (2015) The Lecturer’s Toolkit, 4th Edition: Chapter 1 (Routledge)</a:t>
            </a:r>
          </a:p>
          <a:p>
            <a:r>
              <a:rPr lang="en-GB" sz="2000" dirty="0"/>
              <a:t>Sadler, D. R., (2010) Beyond feedback: Developing student capability in complex appraisal. </a:t>
            </a:r>
            <a:r>
              <a:rPr lang="en-GB" sz="2000" i="1" dirty="0"/>
              <a:t>Assessment &amp; Evaluation in Higher Education,</a:t>
            </a:r>
            <a:r>
              <a:rPr lang="en-GB" sz="2000" dirty="0"/>
              <a:t> 35(5), pp.535-550.</a:t>
            </a:r>
          </a:p>
          <a:p>
            <a:r>
              <a:rPr lang="en-GB" sz="2000" dirty="0"/>
              <a:t>Sambell, K, Brown, S and Graham, L. (2017) </a:t>
            </a:r>
            <a:r>
              <a:rPr lang="en-GB" sz="2000" i="1" dirty="0"/>
              <a:t>Professionalism in Practice: Key directions in higher education: Learning, Teaching and Assessment</a:t>
            </a:r>
            <a:r>
              <a:rPr lang="en-GB" sz="2000" dirty="0"/>
              <a:t>, Basingstoke: Palgrave-Macmillan.</a:t>
            </a:r>
          </a:p>
        </p:txBody>
      </p:sp>
    </p:spTree>
    <p:extLst>
      <p:ext uri="{BB962C8B-B14F-4D97-AF65-F5344CB8AC3E}">
        <p14:creationId xmlns:p14="http://schemas.microsoft.com/office/powerpoint/2010/main" val="179696838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8AE78B-C8C8-4062-A547-82B6CB4335AC}"/>
              </a:ext>
            </a:extLst>
          </p:cNvPr>
          <p:cNvSpPr>
            <a:spLocks noGrp="1"/>
          </p:cNvSpPr>
          <p:nvPr>
            <p:ph idx="1"/>
          </p:nvPr>
        </p:nvSpPr>
        <p:spPr/>
        <p:txBody>
          <a:bodyPr/>
          <a:lstStyle/>
          <a:p>
            <a:r>
              <a:rPr lang="en-GB" sz="2000" dirty="0"/>
              <a:t>Sambell, Kay. 2016 Assessment and feedback in higher education: considerable room for improvement? </a:t>
            </a:r>
            <a:r>
              <a:rPr lang="en-GB" sz="2000" i="1" dirty="0"/>
              <a:t>Student Engagement in Higher Education Journal</a:t>
            </a:r>
            <a:r>
              <a:rPr lang="en-GB" sz="2000" dirty="0"/>
              <a:t>, [</a:t>
            </a:r>
            <a:r>
              <a:rPr lang="en-GB" sz="2000" dirty="0" err="1"/>
              <a:t>S.l.</a:t>
            </a:r>
            <a:r>
              <a:rPr lang="en-GB" sz="2000" dirty="0"/>
              <a:t>], 1, (1). ISSN 2399-1836. Available </a:t>
            </a:r>
            <a:r>
              <a:rPr lang="en-GB" sz="2000" dirty="0" err="1"/>
              <a:t>at:https</a:t>
            </a:r>
            <a:r>
              <a:rPr lang="en-GB" sz="2000" dirty="0"/>
              <a:t>://journals.gre.ac.uk/</a:t>
            </a:r>
            <a:r>
              <a:rPr lang="en-GB" sz="2000" dirty="0" err="1"/>
              <a:t>index.php</a:t>
            </a:r>
            <a:r>
              <a:rPr lang="en-GB" sz="2000" dirty="0"/>
              <a:t>/raise/article/view/392/350</a:t>
            </a:r>
          </a:p>
          <a:p>
            <a:r>
              <a:rPr lang="en-GB" sz="2000" dirty="0" err="1"/>
              <a:t>Villarroel</a:t>
            </a:r>
            <a:r>
              <a:rPr lang="en-GB" sz="2000" dirty="0"/>
              <a:t>, Verónica, Bloxham, Susan, Bruna, Daniela, Bruna, Carola, &amp; Herrera-Seda, Constanza. (2018). Authentic assessment: Creating a blueprint for course design. </a:t>
            </a:r>
            <a:r>
              <a:rPr lang="en-GB" sz="2000" i="1" dirty="0"/>
              <a:t>Assessment &amp; Evaluation in Higher Education</a:t>
            </a:r>
            <a:r>
              <a:rPr lang="en-GB" sz="2000" dirty="0"/>
              <a:t>, 43(5), 840-854.</a:t>
            </a:r>
          </a:p>
          <a:p>
            <a:endParaRPr lang="en-GB" dirty="0"/>
          </a:p>
        </p:txBody>
      </p:sp>
      <p:sp>
        <p:nvSpPr>
          <p:cNvPr id="6" name="Title 3">
            <a:extLst>
              <a:ext uri="{FF2B5EF4-FFF2-40B4-BE49-F238E27FC236}">
                <a16:creationId xmlns:a16="http://schemas.microsoft.com/office/drawing/2014/main" id="{CEB8677E-ED6F-4B06-B46C-82D3E36B68E3}"/>
              </a:ext>
            </a:extLst>
          </p:cNvPr>
          <p:cNvSpPr>
            <a:spLocks noGrp="1"/>
          </p:cNvSpPr>
          <p:nvPr>
            <p:ph type="title"/>
          </p:nvPr>
        </p:nvSpPr>
        <p:spPr>
          <a:xfrm>
            <a:off x="250825" y="188913"/>
            <a:ext cx="871378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t>References and further reading: 4</a:t>
            </a:r>
          </a:p>
        </p:txBody>
      </p:sp>
    </p:spTree>
    <p:extLst>
      <p:ext uri="{BB962C8B-B14F-4D97-AF65-F5344CB8AC3E}">
        <p14:creationId xmlns:p14="http://schemas.microsoft.com/office/powerpoint/2010/main" val="17237081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163286" y="-66432"/>
            <a:ext cx="912767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Seven factors underpinning successful learning: (Race, 2015)</a:t>
            </a:r>
          </a:p>
        </p:txBody>
      </p:sp>
      <p:sp>
        <p:nvSpPr>
          <p:cNvPr id="2" name="TextBox 1">
            <a:extLst>
              <a:ext uri="{FF2B5EF4-FFF2-40B4-BE49-F238E27FC236}">
                <a16:creationId xmlns:a16="http://schemas.microsoft.com/office/drawing/2014/main" id="{251B8C5A-274F-4AC5-967C-AE16BF9191AC}"/>
              </a:ext>
            </a:extLst>
          </p:cNvPr>
          <p:cNvSpPr txBox="1"/>
          <p:nvPr/>
        </p:nvSpPr>
        <p:spPr>
          <a:xfrm>
            <a:off x="-91780" y="5775236"/>
            <a:ext cx="4411603" cy="1200329"/>
          </a:xfrm>
          <a:prstGeom prst="rect">
            <a:avLst/>
          </a:prstGeom>
          <a:solidFill>
            <a:srgbClr val="FFFF00"/>
          </a:solidFill>
        </p:spPr>
        <p:txBody>
          <a:bodyPr wrap="square" rtlCol="0">
            <a:spAutoFit/>
          </a:bodyPr>
          <a:lstStyle/>
          <a:p>
            <a:pPr algn="ctr"/>
            <a:r>
              <a:rPr lang="en-GB" sz="2400" b="1" dirty="0"/>
              <a:t>Race, P. (2015) The Lecturer’s Toolkit, 4</a:t>
            </a:r>
            <a:r>
              <a:rPr lang="en-GB" sz="2400" b="1" baseline="30000" dirty="0"/>
              <a:t>th </a:t>
            </a:r>
            <a:r>
              <a:rPr lang="en-GB" sz="2400" b="1" dirty="0"/>
              <a:t>Edition: Chapter 1 (Routledge)</a:t>
            </a:r>
          </a:p>
        </p:txBody>
      </p:sp>
    </p:spTree>
    <p:extLst>
      <p:ext uri="{BB962C8B-B14F-4D97-AF65-F5344CB8AC3E}">
        <p14:creationId xmlns:p14="http://schemas.microsoft.com/office/powerpoint/2010/main" val="40100367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9342879"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Seven factors underpinning successful learning (#</a:t>
            </a:r>
            <a:r>
              <a:rPr kumimoji="0" lang="en-GB" sz="2800" b="1" i="0" u="none" strike="noStrike" kern="1200" cap="none" spc="0" normalizeH="0" baseline="0" noProof="0" dirty="0" err="1">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rracw</a:t>
            </a: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 2015)</a:t>
            </a:r>
          </a:p>
        </p:txBody>
      </p:sp>
      <p:pic>
        <p:nvPicPr>
          <p:cNvPr id="17" name="Picture 16">
            <a:extLst>
              <a:ext uri="{FF2B5EF4-FFF2-40B4-BE49-F238E27FC236}">
                <a16:creationId xmlns:a16="http://schemas.microsoft.com/office/drawing/2014/main" id="{6EF764B8-8DB6-4464-932F-1FFB77E010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8" y="0"/>
            <a:ext cx="9144000" cy="7025155"/>
          </a:xfrm>
          <a:prstGeom prst="rect">
            <a:avLst/>
          </a:prstGeom>
        </p:spPr>
      </p:pic>
    </p:spTree>
    <p:extLst>
      <p:ext uri="{BB962C8B-B14F-4D97-AF65-F5344CB8AC3E}">
        <p14:creationId xmlns:p14="http://schemas.microsoft.com/office/powerpoint/2010/main" val="3244105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CB3F33-30CC-4D99-B3EC-5B30334ED95E}"/>
              </a:ext>
            </a:extLst>
          </p:cNvPr>
          <p:cNvSpPr>
            <a:spLocks noGrp="1"/>
          </p:cNvSpPr>
          <p:nvPr>
            <p:ph type="title"/>
          </p:nvPr>
        </p:nvSpPr>
        <p:spPr/>
        <p:txBody>
          <a:bodyPr/>
          <a:lstStyle/>
          <a:p>
            <a:r>
              <a:rPr lang="en-GB" sz="3600" dirty="0">
                <a:solidFill>
                  <a:srgbClr val="008000"/>
                </a:solidFill>
              </a:rPr>
              <a:t>Getting students applying criteria</a:t>
            </a:r>
          </a:p>
        </p:txBody>
      </p:sp>
      <p:sp>
        <p:nvSpPr>
          <p:cNvPr id="5" name="Content Placeholder 4">
            <a:extLst>
              <a:ext uri="{FF2B5EF4-FFF2-40B4-BE49-F238E27FC236}">
                <a16:creationId xmlns:a16="http://schemas.microsoft.com/office/drawing/2014/main" id="{4E805619-A49A-4D87-9833-F305B02C96B5}"/>
              </a:ext>
            </a:extLst>
          </p:cNvPr>
          <p:cNvSpPr>
            <a:spLocks noGrp="1"/>
          </p:cNvSpPr>
          <p:nvPr>
            <p:ph idx="1"/>
          </p:nvPr>
        </p:nvSpPr>
        <p:spPr/>
        <p:txBody>
          <a:bodyPr/>
          <a:lstStyle/>
          <a:p>
            <a:r>
              <a:rPr lang="en-GB" dirty="0"/>
              <a:t>When they </a:t>
            </a:r>
            <a:r>
              <a:rPr lang="en-GB" dirty="0">
                <a:solidFill>
                  <a:schemeClr val="accent2">
                    <a:lumMod val="60000"/>
                    <a:lumOff val="40000"/>
                  </a:schemeClr>
                </a:solidFill>
              </a:rPr>
              <a:t>use</a:t>
            </a:r>
            <a:r>
              <a:rPr lang="en-GB" dirty="0"/>
              <a:t> assessment criteria to make evaluative judgements on work, they internalise the criteria much more deeply than when we just explain the criteria to them.</a:t>
            </a:r>
          </a:p>
          <a:p>
            <a:r>
              <a:rPr lang="en-GB" dirty="0"/>
              <a:t>Even better, we can get students themselves to </a:t>
            </a:r>
            <a:r>
              <a:rPr lang="en-GB" dirty="0">
                <a:solidFill>
                  <a:schemeClr val="accent2">
                    <a:lumMod val="60000"/>
                    <a:lumOff val="40000"/>
                  </a:schemeClr>
                </a:solidFill>
              </a:rPr>
              <a:t>design</a:t>
            </a:r>
            <a:r>
              <a:rPr lang="en-GB" dirty="0"/>
              <a:t> assessment criteria, and refine them by discussing them with each other.</a:t>
            </a:r>
          </a:p>
          <a:p>
            <a:r>
              <a:rPr lang="en-GB" dirty="0"/>
              <a:t>When students design criteria, they build a feeling of ‘</a:t>
            </a:r>
            <a:r>
              <a:rPr lang="en-GB" dirty="0">
                <a:solidFill>
                  <a:schemeClr val="accent2">
                    <a:lumMod val="60000"/>
                    <a:lumOff val="40000"/>
                  </a:schemeClr>
                </a:solidFill>
              </a:rPr>
              <a:t>ownership</a:t>
            </a:r>
            <a:r>
              <a:rPr lang="en-GB" dirty="0"/>
              <a:t>’ of the processes of assessing.</a:t>
            </a:r>
          </a:p>
        </p:txBody>
      </p:sp>
    </p:spTree>
    <p:extLst>
      <p:ext uri="{BB962C8B-B14F-4D97-AF65-F5344CB8AC3E}">
        <p14:creationId xmlns:p14="http://schemas.microsoft.com/office/powerpoint/2010/main" val="17160235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p:txBody>
          <a:bodyPr/>
          <a:lstStyle/>
          <a:p>
            <a:r>
              <a:rPr lang="en-GB" sz="3200" dirty="0">
                <a:solidFill>
                  <a:srgbClr val="008000"/>
                </a:solidFill>
              </a:rPr>
              <a:t>We can’t carry on trying to use traditional assessment and feedback processes</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sz="2800" dirty="0"/>
              <a:t>We can’t continue trying to give students lots of feedback in traditional ways, as there are more students, and research shows that merely ‘telling’ them what to do with their work does not work.</a:t>
            </a:r>
          </a:p>
          <a:p>
            <a:r>
              <a:rPr lang="en-GB" sz="2800" dirty="0"/>
              <a:t>There is now a great deal of work on ‘contract cheating’, for example Newton, P. (2018) </a:t>
            </a:r>
            <a:r>
              <a:rPr lang="en-GB" sz="2800" dirty="0">
                <a:hlinkClick r:id="rId3"/>
              </a:rPr>
              <a:t>https://www.frontiersin.org/articles/10.3389/feduc.2018.00067/full</a:t>
            </a:r>
            <a:r>
              <a:rPr lang="en-GB" sz="2800" dirty="0"/>
              <a:t> </a:t>
            </a:r>
          </a:p>
          <a:p>
            <a:r>
              <a:rPr lang="en-GB" sz="2800" dirty="0"/>
              <a:t>And traditional written feedback doesn’t work: “Approaches that emphasise feedback as telling are insufficient because students are often not equipped to decode or act on statements satisfactorily, so key messages remain invisible” (Sadler 2010).</a:t>
            </a:r>
          </a:p>
          <a:p>
            <a:endParaRPr lang="en-GB" sz="2800" dirty="0"/>
          </a:p>
        </p:txBody>
      </p:sp>
      <p:pic>
        <p:nvPicPr>
          <p:cNvPr id="3" name="Picture 2">
            <a:extLst>
              <a:ext uri="{FF2B5EF4-FFF2-40B4-BE49-F238E27FC236}">
                <a16:creationId xmlns:a16="http://schemas.microsoft.com/office/drawing/2014/main" id="{36D47E25-529B-4721-A80D-D2CF7B317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710" y="3763055"/>
            <a:ext cx="3094945" cy="3094945"/>
          </a:xfrm>
          <a:prstGeom prst="rect">
            <a:avLst/>
          </a:prstGeom>
        </p:spPr>
      </p:pic>
      <p:pic>
        <p:nvPicPr>
          <p:cNvPr id="7" name="Picture 6">
            <a:extLst>
              <a:ext uri="{FF2B5EF4-FFF2-40B4-BE49-F238E27FC236}">
                <a16:creationId xmlns:a16="http://schemas.microsoft.com/office/drawing/2014/main" id="{6A73F673-7F38-446A-8D0C-C4D556537C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178" y="1486025"/>
            <a:ext cx="2844573" cy="2844573"/>
          </a:xfrm>
          <a:prstGeom prst="rect">
            <a:avLst/>
          </a:prstGeom>
        </p:spPr>
      </p:pic>
    </p:spTree>
    <p:extLst>
      <p:ext uri="{BB962C8B-B14F-4D97-AF65-F5344CB8AC3E}">
        <p14:creationId xmlns:p14="http://schemas.microsoft.com/office/powerpoint/2010/main" val="854651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p:txBody>
          <a:bodyPr/>
          <a:lstStyle/>
          <a:p>
            <a:r>
              <a:rPr lang="en-GB" sz="3600" dirty="0">
                <a:solidFill>
                  <a:srgbClr val="008000"/>
                </a:solidFill>
              </a:rPr>
              <a:t>Factors underpinning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a:xfrm>
            <a:off x="601224" y="1196977"/>
            <a:ext cx="8605838" cy="5472098"/>
          </a:xfrm>
        </p:spPr>
        <p:txBody>
          <a:bodyPr/>
          <a:lstStyle/>
          <a:p>
            <a:pPr marL="0" indent="0">
              <a:buNone/>
            </a:pPr>
            <a:r>
              <a:rPr lang="en-GB" sz="2800" dirty="0"/>
              <a:t>Carless and Boud (2018) examine in detail:</a:t>
            </a:r>
          </a:p>
          <a:p>
            <a:r>
              <a:rPr lang="en-GB" sz="2800" dirty="0"/>
              <a:t>Appreciating feedback</a:t>
            </a:r>
          </a:p>
          <a:p>
            <a:r>
              <a:rPr lang="en-GB" sz="2800" dirty="0"/>
              <a:t>Making judgements</a:t>
            </a:r>
          </a:p>
          <a:p>
            <a:r>
              <a:rPr lang="en-GB" sz="2800" dirty="0"/>
              <a:t>Managing affect</a:t>
            </a:r>
          </a:p>
          <a:p>
            <a:r>
              <a:rPr lang="en-GB" sz="2800" dirty="0"/>
              <a:t>Taking action</a:t>
            </a:r>
          </a:p>
          <a:p>
            <a:pPr marL="0" indent="0">
              <a:buNone/>
            </a:pPr>
            <a:r>
              <a:rPr lang="en-GB" sz="2800" dirty="0"/>
              <a:t>We need to enable our students to optimise each of these processes, if we wish to use assessment to promote their learning. They suggest that involving students in giving and receiving peer feedback, and in analysing exemplars, should be essential parts of the curriculum.</a:t>
            </a:r>
            <a:endParaRPr lang="en-US" sz="2800" dirty="0"/>
          </a:p>
          <a:p>
            <a:pPr marL="0" indent="0">
              <a:buNone/>
            </a:pPr>
            <a:endParaRPr lang="en-US" sz="2800" dirty="0"/>
          </a:p>
          <a:p>
            <a:endParaRPr lang="en-GB" sz="2800" dirty="0"/>
          </a:p>
        </p:txBody>
      </p:sp>
    </p:spTree>
    <p:extLst>
      <p:ext uri="{BB962C8B-B14F-4D97-AF65-F5344CB8AC3E}">
        <p14:creationId xmlns:p14="http://schemas.microsoft.com/office/powerpoint/2010/main" val="15068114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60D38CB-E378-4377-8097-52B86C755AC9}"/>
              </a:ext>
            </a:extLst>
          </p:cNvPr>
          <p:cNvSpPr>
            <a:spLocks noGrp="1"/>
          </p:cNvSpPr>
          <p:nvPr>
            <p:ph type="title"/>
          </p:nvPr>
        </p:nvSpPr>
        <p:spPr>
          <a:xfrm>
            <a:off x="250825" y="260350"/>
            <a:ext cx="8448675" cy="695325"/>
          </a:xfrm>
        </p:spPr>
        <p:txBody>
          <a:bodyPr/>
          <a:lstStyle/>
          <a:p>
            <a:r>
              <a:rPr lang="en-GB" altLang="en-US">
                <a:solidFill>
                  <a:srgbClr val="0070C0"/>
                </a:solidFill>
              </a:rPr>
              <a:t>Kay’s response to Phil</a:t>
            </a:r>
          </a:p>
        </p:txBody>
      </p:sp>
      <p:sp>
        <p:nvSpPr>
          <p:cNvPr id="20483" name="Content Placeholder 2">
            <a:extLst>
              <a:ext uri="{FF2B5EF4-FFF2-40B4-BE49-F238E27FC236}">
                <a16:creationId xmlns:a16="http://schemas.microsoft.com/office/drawing/2014/main" id="{56DD0908-2C6A-41AC-804B-78A345B3681C}"/>
              </a:ext>
            </a:extLst>
          </p:cNvPr>
          <p:cNvSpPr>
            <a:spLocks noGrp="1"/>
          </p:cNvSpPr>
          <p:nvPr>
            <p:ph idx="1"/>
          </p:nvPr>
        </p:nvSpPr>
        <p:spPr>
          <a:xfrm>
            <a:off x="241300" y="1125538"/>
            <a:ext cx="8448675" cy="4402137"/>
          </a:xfrm>
        </p:spPr>
        <p:txBody>
          <a:bodyPr/>
          <a:lstStyle/>
          <a:p>
            <a:r>
              <a:rPr lang="en-GB" altLang="en-US"/>
              <a:t>It can be incredibly </a:t>
            </a:r>
            <a:r>
              <a:rPr lang="en-GB" altLang="en-US">
                <a:solidFill>
                  <a:srgbClr val="0070C0"/>
                </a:solidFill>
              </a:rPr>
              <a:t>useful </a:t>
            </a:r>
            <a:r>
              <a:rPr lang="en-GB" altLang="en-US"/>
              <a:t>and </a:t>
            </a:r>
            <a:r>
              <a:rPr lang="en-GB" altLang="en-US">
                <a:solidFill>
                  <a:srgbClr val="0070C0"/>
                </a:solidFill>
              </a:rPr>
              <a:t>efficient</a:t>
            </a:r>
            <a:r>
              <a:rPr lang="en-GB" altLang="en-US"/>
              <a:t> to introduce students systematically to developing their feedback literacy in the first year</a:t>
            </a:r>
          </a:p>
          <a:p>
            <a:r>
              <a:rPr lang="en-GB" altLang="en-US"/>
              <a:t>Research conducted with our own students revealed that </a:t>
            </a:r>
            <a:r>
              <a:rPr lang="en-GB" altLang="en-US">
                <a:solidFill>
                  <a:srgbClr val="0070C0"/>
                </a:solidFill>
              </a:rPr>
              <a:t>dialogic analysis </a:t>
            </a:r>
            <a:r>
              <a:rPr lang="en-GB" altLang="en-US"/>
              <a:t>of samples of </a:t>
            </a:r>
            <a:r>
              <a:rPr lang="en-GB" altLang="en-US">
                <a:solidFill>
                  <a:srgbClr val="0070C0"/>
                </a:solidFill>
              </a:rPr>
              <a:t>formative writing about a threshold concept </a:t>
            </a:r>
            <a:r>
              <a:rPr lang="en-GB" altLang="en-US"/>
              <a:t>helped students appreciate the feedback process by enabling them to learn to</a:t>
            </a:r>
          </a:p>
          <a:p>
            <a:pPr lvl="1"/>
            <a:r>
              <a:rPr lang="en-GB" altLang="en-US" sz="2400"/>
              <a:t>Make judgements </a:t>
            </a:r>
            <a:r>
              <a:rPr lang="en-GB" altLang="en-US" sz="2400">
                <a:solidFill>
                  <a:srgbClr val="0070C0"/>
                </a:solidFill>
              </a:rPr>
              <a:t>(52% out of alignment)</a:t>
            </a:r>
          </a:p>
          <a:p>
            <a:pPr lvl="1"/>
            <a:r>
              <a:rPr lang="en-GB" altLang="en-US" sz="2400"/>
              <a:t>Manage affect </a:t>
            </a:r>
            <a:r>
              <a:rPr lang="en-GB" altLang="en-US" sz="2400">
                <a:solidFill>
                  <a:srgbClr val="0070C0"/>
                </a:solidFill>
              </a:rPr>
              <a:t>(persistence, learning goals)</a:t>
            </a:r>
          </a:p>
          <a:p>
            <a:pPr lvl="1"/>
            <a:r>
              <a:rPr lang="en-GB" altLang="en-US" sz="2400"/>
              <a:t>Take action</a:t>
            </a:r>
          </a:p>
          <a:p>
            <a:pPr lvl="1"/>
            <a:r>
              <a:rPr lang="en-GB" altLang="en-US" sz="2400" i="1"/>
              <a:t>“When we discussed the task in class I realised that what I had written didn’t focus on the question! It was this that made me read around the subject more.”</a:t>
            </a:r>
          </a:p>
          <a:p>
            <a:pPr lvl="1"/>
            <a:endParaRPr lang="en-GB" altLang="en-US" sz="2400"/>
          </a:p>
        </p:txBody>
      </p:sp>
    </p:spTree>
    <p:extLst>
      <p:ext uri="{BB962C8B-B14F-4D97-AF65-F5344CB8AC3E}">
        <p14:creationId xmlns:p14="http://schemas.microsoft.com/office/powerpoint/2010/main" val="2443763794"/>
      </p:ext>
    </p:extLst>
  </p:cSld>
  <p:clrMapOvr>
    <a:masterClrMapping/>
  </p:clrMapOvr>
</p:sld>
</file>

<file path=ppt/theme/theme1.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pptE11E.tmp</Template>
  <TotalTime>589</TotalTime>
  <Words>3388</Words>
  <Application>Microsoft Office PowerPoint</Application>
  <PresentationFormat>On-screen Show (4:3)</PresentationFormat>
  <Paragraphs>254</Paragraphs>
  <Slides>32</Slides>
  <Notes>19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32</vt:i4>
      </vt:variant>
    </vt:vector>
  </HeadingPairs>
  <TitlesOfParts>
    <vt:vector size="46" baseType="lpstr">
      <vt:lpstr>MS PGothic</vt:lpstr>
      <vt:lpstr>MS PGothic</vt:lpstr>
      <vt:lpstr>Arial</vt:lpstr>
      <vt:lpstr>Arial Rounded MT Bold</vt:lpstr>
      <vt:lpstr>Calibri</vt:lpstr>
      <vt:lpstr>Comic Sans MS</vt:lpstr>
      <vt:lpstr>Gill Sans MT</vt:lpstr>
      <vt:lpstr>Symbol</vt:lpstr>
      <vt:lpstr>Tahoma</vt:lpstr>
      <vt:lpstr>Times New Roman</vt:lpstr>
      <vt:lpstr>Wingdings</vt:lpstr>
      <vt:lpstr>83_Custom Design</vt:lpstr>
      <vt:lpstr>Default Design</vt:lpstr>
      <vt:lpstr>Custom Design</vt:lpstr>
      <vt:lpstr>         </vt:lpstr>
      <vt:lpstr>Assessment as learning</vt:lpstr>
      <vt:lpstr>We need to open the ‘black box’ of assessment to students</vt:lpstr>
      <vt:lpstr>PowerPoint Presentation</vt:lpstr>
      <vt:lpstr>PowerPoint Presentation</vt:lpstr>
      <vt:lpstr>Getting students applying criteria</vt:lpstr>
      <vt:lpstr>We can’t carry on trying to use traditional assessment and feedback processes</vt:lpstr>
      <vt:lpstr>Factors underpinning feedback literacy</vt:lpstr>
      <vt:lpstr>Kay’s response to Phil</vt:lpstr>
      <vt:lpstr>Sally’s responses to Phil: Involving students in their own and each other’s assessment</vt:lpstr>
      <vt:lpstr>  Authentic assessment tasks  </vt:lpstr>
      <vt:lpstr>Some problems: tradition of viewing summative assessment as a necessary evil</vt:lpstr>
      <vt:lpstr>PowerPoint Presentation</vt:lpstr>
      <vt:lpstr>Students receive powerful backwash messages from authentic assessment tasks </vt:lpstr>
      <vt:lpstr>Key challenge: creating authentic assessment tasks in courses not tightly tied to a vocational area </vt:lpstr>
      <vt:lpstr>Different ways of framing authenticity</vt:lpstr>
      <vt:lpstr>Sally’s responses to Kay: Do your assignments prepare students to answer interview questions?</vt:lpstr>
      <vt:lpstr>Phil’s response to Kay</vt:lpstr>
      <vt:lpstr>Assessment Design for Learning </vt:lpstr>
      <vt:lpstr>PowerPoint Presentation</vt:lpstr>
      <vt:lpstr>PowerPoint Presentation</vt:lpstr>
      <vt:lpstr>Underpinning premises</vt:lpstr>
      <vt:lpstr>Peter Hartley’s NTFS Bradford-led project on Programme Level Assessment sets out to redress problems including:</vt:lpstr>
      <vt:lpstr>Potential benefits of Programme Focused Assessment include: </vt:lpstr>
      <vt:lpstr>To better engage learners through feedback and assessment we can:</vt:lpstr>
      <vt:lpstr>PowerPoint Presentation</vt:lpstr>
      <vt:lpstr>Kay’s response to Sally Designing assessment and  feedback with a programme-focus</vt:lpstr>
      <vt:lpstr>Phil’s response to Sally</vt:lpstr>
      <vt:lpstr>References and further reading: 1</vt:lpstr>
      <vt:lpstr>References and further reading: 2</vt:lpstr>
      <vt:lpstr>References and further reading: 3</vt:lpstr>
      <vt:lpstr>References and further reading: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Phil Race</dc:creator>
  <cp:lastModifiedBy>Phil Race</cp:lastModifiedBy>
  <cp:revision>8</cp:revision>
  <dcterms:created xsi:type="dcterms:W3CDTF">2018-10-15T09:35:05Z</dcterms:created>
  <dcterms:modified xsi:type="dcterms:W3CDTF">2018-11-05T11:10:51Z</dcterms:modified>
</cp:coreProperties>
</file>