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8" r:id="rId3"/>
    <p:sldMasterId id="2147483810" r:id="rId4"/>
  </p:sldMasterIdLst>
  <p:notesMasterIdLst>
    <p:notesMasterId r:id="rId136"/>
  </p:notesMasterIdLst>
  <p:handoutMasterIdLst>
    <p:handoutMasterId r:id="rId137"/>
  </p:handoutMasterIdLst>
  <p:sldIdLst>
    <p:sldId id="420" r:id="rId5"/>
    <p:sldId id="725" r:id="rId6"/>
    <p:sldId id="729" r:id="rId7"/>
    <p:sldId id="532" r:id="rId8"/>
    <p:sldId id="656" r:id="rId9"/>
    <p:sldId id="444" r:id="rId10"/>
    <p:sldId id="818" r:id="rId11"/>
    <p:sldId id="513" r:id="rId12"/>
    <p:sldId id="807" r:id="rId13"/>
    <p:sldId id="817" r:id="rId14"/>
    <p:sldId id="819" r:id="rId15"/>
    <p:sldId id="808" r:id="rId16"/>
    <p:sldId id="809" r:id="rId17"/>
    <p:sldId id="810" r:id="rId18"/>
    <p:sldId id="812" r:id="rId19"/>
    <p:sldId id="820" r:id="rId20"/>
    <p:sldId id="811" r:id="rId21"/>
    <p:sldId id="813" r:id="rId22"/>
    <p:sldId id="814" r:id="rId23"/>
    <p:sldId id="815" r:id="rId24"/>
    <p:sldId id="816" r:id="rId25"/>
    <p:sldId id="805" r:id="rId26"/>
    <p:sldId id="662" r:id="rId27"/>
    <p:sldId id="806" r:id="rId28"/>
    <p:sldId id="256" r:id="rId29"/>
    <p:sldId id="705" r:id="rId30"/>
    <p:sldId id="664" r:id="rId31"/>
    <p:sldId id="665" r:id="rId32"/>
    <p:sldId id="635" r:id="rId33"/>
    <p:sldId id="727" r:id="rId34"/>
    <p:sldId id="731" r:id="rId35"/>
    <p:sldId id="688" r:id="rId36"/>
    <p:sldId id="262" r:id="rId37"/>
    <p:sldId id="274" r:id="rId38"/>
    <p:sldId id="680" r:id="rId39"/>
    <p:sldId id="681" r:id="rId40"/>
    <p:sldId id="743" r:id="rId41"/>
    <p:sldId id="683" r:id="rId42"/>
    <p:sldId id="261" r:id="rId43"/>
    <p:sldId id="308" r:id="rId44"/>
    <p:sldId id="279" r:id="rId45"/>
    <p:sldId id="266" r:id="rId46"/>
    <p:sldId id="684" r:id="rId47"/>
    <p:sldId id="268" r:id="rId48"/>
    <p:sldId id="269" r:id="rId49"/>
    <p:sldId id="275" r:id="rId50"/>
    <p:sldId id="686" r:id="rId51"/>
    <p:sldId id="685" r:id="rId52"/>
    <p:sldId id="709" r:id="rId53"/>
    <p:sldId id="689" r:id="rId54"/>
    <p:sldId id="728" r:id="rId55"/>
    <p:sldId id="624" r:id="rId56"/>
    <p:sldId id="719" r:id="rId57"/>
    <p:sldId id="313" r:id="rId58"/>
    <p:sldId id="443" r:id="rId59"/>
    <p:sldId id="354" r:id="rId60"/>
    <p:sldId id="580" r:id="rId61"/>
    <p:sldId id="579" r:id="rId62"/>
    <p:sldId id="720" r:id="rId63"/>
    <p:sldId id="722" r:id="rId64"/>
    <p:sldId id="723" r:id="rId65"/>
    <p:sldId id="721" r:id="rId66"/>
    <p:sldId id="724" r:id="rId67"/>
    <p:sldId id="536" r:id="rId68"/>
    <p:sldId id="538" r:id="rId69"/>
    <p:sldId id="534" r:id="rId70"/>
    <p:sldId id="583" r:id="rId71"/>
    <p:sldId id="700" r:id="rId72"/>
    <p:sldId id="716" r:id="rId73"/>
    <p:sldId id="541" r:id="rId74"/>
    <p:sldId id="352" r:id="rId75"/>
    <p:sldId id="702" r:id="rId76"/>
    <p:sldId id="535" r:id="rId77"/>
    <p:sldId id="540" r:id="rId78"/>
    <p:sldId id="701" r:id="rId79"/>
    <p:sldId id="699" r:id="rId80"/>
    <p:sldId id="336" r:id="rId81"/>
    <p:sldId id="322" r:id="rId82"/>
    <p:sldId id="714" r:id="rId83"/>
    <p:sldId id="327" r:id="rId84"/>
    <p:sldId id="337" r:id="rId85"/>
    <p:sldId id="339" r:id="rId86"/>
    <p:sldId id="333" r:id="rId87"/>
    <p:sldId id="334" r:id="rId88"/>
    <p:sldId id="335" r:id="rId89"/>
    <p:sldId id="338" r:id="rId90"/>
    <p:sldId id="341" r:id="rId91"/>
    <p:sldId id="343" r:id="rId92"/>
    <p:sldId id="328" r:id="rId93"/>
    <p:sldId id="340" r:id="rId94"/>
    <p:sldId id="329" r:id="rId95"/>
    <p:sldId id="451" r:id="rId96"/>
    <p:sldId id="449" r:id="rId97"/>
    <p:sldId id="703" r:id="rId98"/>
    <p:sldId id="549" r:id="rId99"/>
    <p:sldId id="576" r:id="rId100"/>
    <p:sldId id="577" r:id="rId101"/>
    <p:sldId id="556" r:id="rId102"/>
    <p:sldId id="582" r:id="rId103"/>
    <p:sldId id="711" r:id="rId104"/>
    <p:sldId id="712" r:id="rId105"/>
    <p:sldId id="531" r:id="rId106"/>
    <p:sldId id="713" r:id="rId107"/>
    <p:sldId id="523" r:id="rId108"/>
    <p:sldId id="717" r:id="rId109"/>
    <p:sldId id="718" r:id="rId110"/>
    <p:sldId id="682" r:id="rId111"/>
    <p:sldId id="732" r:id="rId112"/>
    <p:sldId id="733" r:id="rId113"/>
    <p:sldId id="589" r:id="rId114"/>
    <p:sldId id="440" r:id="rId115"/>
    <p:sldId id="736" r:id="rId116"/>
    <p:sldId id="588" r:id="rId117"/>
    <p:sldId id="734" r:id="rId118"/>
    <p:sldId id="737" r:id="rId119"/>
    <p:sldId id="738" r:id="rId120"/>
    <p:sldId id="735" r:id="rId121"/>
    <p:sldId id="739" r:id="rId122"/>
    <p:sldId id="740" r:id="rId123"/>
    <p:sldId id="742" r:id="rId124"/>
    <p:sldId id="584" r:id="rId125"/>
    <p:sldId id="593" r:id="rId126"/>
    <p:sldId id="608" r:id="rId127"/>
    <p:sldId id="595" r:id="rId128"/>
    <p:sldId id="821" r:id="rId129"/>
    <p:sldId id="527" r:id="rId130"/>
    <p:sldId id="528" r:id="rId131"/>
    <p:sldId id="533" r:id="rId132"/>
    <p:sldId id="822" r:id="rId133"/>
    <p:sldId id="823" r:id="rId134"/>
    <p:sldId id="824" r:id="rId135"/>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700" autoAdjust="0"/>
    <p:restoredTop sz="97458" autoAdjust="0"/>
  </p:normalViewPr>
  <p:slideViewPr>
    <p:cSldViewPr>
      <p:cViewPr varScale="1">
        <p:scale>
          <a:sx n="68" d="100"/>
          <a:sy n="68" d="100"/>
        </p:scale>
        <p:origin x="558" y="66"/>
      </p:cViewPr>
      <p:guideLst>
        <p:guide orient="horz" pos="2160"/>
        <p:guide pos="2880"/>
      </p:guideLst>
    </p:cSldViewPr>
  </p:slideViewPr>
  <p:outlineViewPr>
    <p:cViewPr>
      <p:scale>
        <a:sx n="33" d="100"/>
        <a:sy n="33" d="100"/>
      </p:scale>
      <p:origin x="0" y="16290"/>
    </p:cViewPr>
  </p:outlineViewPr>
  <p:notesTextViewPr>
    <p:cViewPr>
      <p:scale>
        <a:sx n="100" d="100"/>
        <a:sy n="100" d="100"/>
      </p:scale>
      <p:origin x="0" y="0"/>
    </p:cViewPr>
  </p:notesTextViewPr>
  <p:sorterViewPr>
    <p:cViewPr>
      <p:scale>
        <a:sx n="110" d="100"/>
        <a:sy n="110" d="100"/>
      </p:scale>
      <p:origin x="0" y="-63132"/>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57</a:t>
            </a:fld>
            <a:endParaRPr lang="en-US"/>
          </a:p>
        </p:txBody>
      </p:sp>
    </p:spTree>
    <p:extLst>
      <p:ext uri="{BB962C8B-B14F-4D97-AF65-F5344CB8AC3E}">
        <p14:creationId xmlns:p14="http://schemas.microsoft.com/office/powerpoint/2010/main" val="186554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F9D46CE-30CA-4402-8C78-085E1B0C3557}"/>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CAE764DE-2178-4DD3-A87D-8FE0761C24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E2BD8B04-7189-4CFD-B545-AE4A125783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1F1CB8C0-AE7C-4001-9F86-1FFD8D67CA4F}" type="slidenum">
              <a:rPr lang="en-GB" altLang="en-US" sz="1200"/>
              <a:pPr/>
              <a:t>68</a:t>
            </a:fld>
            <a:endParaRPr lang="en-GB" altLang="en-US" sz="1200"/>
          </a:p>
        </p:txBody>
      </p:sp>
    </p:spTree>
    <p:extLst>
      <p:ext uri="{BB962C8B-B14F-4D97-AF65-F5344CB8AC3E}">
        <p14:creationId xmlns:p14="http://schemas.microsoft.com/office/powerpoint/2010/main" val="422105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D71623-7F2A-438A-8E66-50BAF9256315}" type="slidenum">
              <a:rPr lang="en-GB" smtClean="0"/>
              <a:pPr>
                <a:defRPr/>
              </a:pPr>
              <a:t>70</a:t>
            </a:fld>
            <a:endParaRPr lang="en-GB"/>
          </a:p>
        </p:txBody>
      </p:sp>
    </p:spTree>
    <p:extLst>
      <p:ext uri="{BB962C8B-B14F-4D97-AF65-F5344CB8AC3E}">
        <p14:creationId xmlns:p14="http://schemas.microsoft.com/office/powerpoint/2010/main" val="312842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0A894E91-FA25-413C-BDA9-55E00B6A63A2}" type="slidenum">
              <a:rPr lang="en-US" smtClean="0"/>
              <a:pPr>
                <a:defRPr/>
              </a:pPr>
              <a:t>71</a:t>
            </a:fld>
            <a:endParaRPr lang="en-US"/>
          </a:p>
        </p:txBody>
      </p:sp>
    </p:spTree>
    <p:extLst>
      <p:ext uri="{BB962C8B-B14F-4D97-AF65-F5344CB8AC3E}">
        <p14:creationId xmlns:p14="http://schemas.microsoft.com/office/powerpoint/2010/main" val="214648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09750A7-3519-442E-A110-933C0242303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38895C7-2C3B-45D6-B11A-D156F2D81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51946C66-A25F-42DA-B532-83C653D223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F0833D07-550D-4D35-96F0-98F36B83DCB3}" type="slidenum">
              <a:rPr lang="en-GB" altLang="en-US" sz="1200"/>
              <a:pPr/>
              <a:t>72</a:t>
            </a:fld>
            <a:endParaRPr lang="en-GB" altLang="en-US" sz="1200"/>
          </a:p>
        </p:txBody>
      </p:sp>
    </p:spTree>
    <p:extLst>
      <p:ext uri="{BB962C8B-B14F-4D97-AF65-F5344CB8AC3E}">
        <p14:creationId xmlns:p14="http://schemas.microsoft.com/office/powerpoint/2010/main" val="280107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F25D140-36AC-4E93-BF41-76DB32C14E81}" type="slidenum">
              <a:rPr lang="en-GB" smtClean="0"/>
              <a:pPr>
                <a:defRPr/>
              </a:pPr>
              <a:t>73</a:t>
            </a:fld>
            <a:endParaRPr lang="en-GB"/>
          </a:p>
        </p:txBody>
      </p:sp>
    </p:spTree>
    <p:extLst>
      <p:ext uri="{BB962C8B-B14F-4D97-AF65-F5344CB8AC3E}">
        <p14:creationId xmlns:p14="http://schemas.microsoft.com/office/powerpoint/2010/main" val="36666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C6D2C28-E7E3-41A2-8DD5-A33503655548}"/>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CAD036D5-DFEC-48B2-8CFC-FADCB26AF4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30E77560-D03B-4ACE-AF86-1D5EFA5489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10E96222-B5D7-4BEC-9C3B-B8BDE9169C31}" type="slidenum">
              <a:rPr lang="en-GB" altLang="en-US" sz="1200"/>
              <a:pPr/>
              <a:t>75</a:t>
            </a:fld>
            <a:endParaRPr lang="en-GB" altLang="en-US" sz="1200"/>
          </a:p>
        </p:txBody>
      </p:sp>
    </p:spTree>
    <p:extLst>
      <p:ext uri="{BB962C8B-B14F-4D97-AF65-F5344CB8AC3E}">
        <p14:creationId xmlns:p14="http://schemas.microsoft.com/office/powerpoint/2010/main" val="303066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67ACE10-3C63-4706-8F1F-6B178989C456}"/>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9E3BFACF-848A-4ACA-83D8-EE3585DA2A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57543AC8-4F04-47DD-A778-D38EBA196E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163E98AA-B70A-4C60-9166-385A8AB847E9}" type="slidenum">
              <a:rPr lang="en-GB" altLang="en-US" sz="1200"/>
              <a:pPr/>
              <a:t>76</a:t>
            </a:fld>
            <a:endParaRPr lang="en-GB" altLang="en-US" sz="1200"/>
          </a:p>
        </p:txBody>
      </p:sp>
    </p:spTree>
    <p:extLst>
      <p:ext uri="{BB962C8B-B14F-4D97-AF65-F5344CB8AC3E}">
        <p14:creationId xmlns:p14="http://schemas.microsoft.com/office/powerpoint/2010/main" val="111747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5C5C3E5F-5A14-43E5-95A2-7B28A2C6E9A8}" type="slidenum">
              <a:rPr lang="en-US" smtClean="0"/>
              <a:pPr/>
              <a:t>77</a:t>
            </a:fld>
            <a:endParaRPr lang="en-US"/>
          </a:p>
        </p:txBody>
      </p:sp>
    </p:spTree>
    <p:extLst>
      <p:ext uri="{BB962C8B-B14F-4D97-AF65-F5344CB8AC3E}">
        <p14:creationId xmlns:p14="http://schemas.microsoft.com/office/powerpoint/2010/main" val="165985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C08A5577-ADF3-4D9B-BEA8-939C31ED1AF5}" type="slidenum">
              <a:rPr lang="en-US" smtClean="0"/>
              <a:pPr/>
              <a:t>78</a:t>
            </a:fld>
            <a:endParaRPr lang="en-US"/>
          </a:p>
        </p:txBody>
      </p:sp>
    </p:spTree>
    <p:extLst>
      <p:ext uri="{BB962C8B-B14F-4D97-AF65-F5344CB8AC3E}">
        <p14:creationId xmlns:p14="http://schemas.microsoft.com/office/powerpoint/2010/main" val="178887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5</a:t>
            </a:fld>
            <a:endParaRPr lang="en-US" dirty="0"/>
          </a:p>
        </p:txBody>
      </p:sp>
    </p:spTree>
    <p:extLst>
      <p:ext uri="{BB962C8B-B14F-4D97-AF65-F5344CB8AC3E}">
        <p14:creationId xmlns:p14="http://schemas.microsoft.com/office/powerpoint/2010/main" val="3080374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a:noFill/>
        </p:spPr>
        <p:txBody>
          <a:bodyPr/>
          <a:lstStyle/>
          <a:p>
            <a:fld id="{C12F2EC9-B8F9-4340-931B-9A2DACE71BF1}" type="slidenum">
              <a:rPr lang="en-US" smtClean="0"/>
              <a:pPr/>
              <a:t>80</a:t>
            </a:fld>
            <a:endParaRPr lang="en-US"/>
          </a:p>
        </p:txBody>
      </p:sp>
    </p:spTree>
    <p:extLst>
      <p:ext uri="{BB962C8B-B14F-4D97-AF65-F5344CB8AC3E}">
        <p14:creationId xmlns:p14="http://schemas.microsoft.com/office/powerpoint/2010/main" val="328974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204805DA-A58C-4A0F-ACD6-D699F5F3EACE}" type="slidenum">
              <a:rPr lang="en-US" smtClean="0"/>
              <a:pPr/>
              <a:t>81</a:t>
            </a:fld>
            <a:endParaRPr lang="en-US"/>
          </a:p>
        </p:txBody>
      </p:sp>
    </p:spTree>
    <p:extLst>
      <p:ext uri="{BB962C8B-B14F-4D97-AF65-F5344CB8AC3E}">
        <p14:creationId xmlns:p14="http://schemas.microsoft.com/office/powerpoint/2010/main" val="286025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20F32961-A29B-457D-A010-81A3BA38DED8}" type="slidenum">
              <a:rPr lang="en-US" smtClean="0"/>
              <a:pPr/>
              <a:t>82</a:t>
            </a:fld>
            <a:endParaRPr lang="en-US"/>
          </a:p>
        </p:txBody>
      </p:sp>
    </p:spTree>
    <p:extLst>
      <p:ext uri="{BB962C8B-B14F-4D97-AF65-F5344CB8AC3E}">
        <p14:creationId xmlns:p14="http://schemas.microsoft.com/office/powerpoint/2010/main" val="3187811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42AA92C1-5C80-4739-AA27-1DC6625C7092}" type="slidenum">
              <a:rPr lang="en-US" smtClean="0"/>
              <a:pPr/>
              <a:t>83</a:t>
            </a:fld>
            <a:endParaRPr lang="en-US"/>
          </a:p>
        </p:txBody>
      </p:sp>
    </p:spTree>
    <p:extLst>
      <p:ext uri="{BB962C8B-B14F-4D97-AF65-F5344CB8AC3E}">
        <p14:creationId xmlns:p14="http://schemas.microsoft.com/office/powerpoint/2010/main" val="288311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EB7EC277-5F4B-4C4F-B570-57EC5F0DBA8A}" type="slidenum">
              <a:rPr lang="en-US" smtClean="0"/>
              <a:pPr/>
              <a:t>84</a:t>
            </a:fld>
            <a:endParaRPr lang="en-US"/>
          </a:p>
        </p:txBody>
      </p:sp>
    </p:spTree>
    <p:extLst>
      <p:ext uri="{BB962C8B-B14F-4D97-AF65-F5344CB8AC3E}">
        <p14:creationId xmlns:p14="http://schemas.microsoft.com/office/powerpoint/2010/main" val="28476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623D0715-C256-4813-8C63-1DCCE2DA4A1B}" type="slidenum">
              <a:rPr lang="en-US" smtClean="0"/>
              <a:pPr/>
              <a:t>85</a:t>
            </a:fld>
            <a:endParaRPr lang="en-US"/>
          </a:p>
        </p:txBody>
      </p:sp>
    </p:spTree>
    <p:extLst>
      <p:ext uri="{BB962C8B-B14F-4D97-AF65-F5344CB8AC3E}">
        <p14:creationId xmlns:p14="http://schemas.microsoft.com/office/powerpoint/2010/main" val="75711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2237CCFB-3CE4-4A8D-A971-7A3DE11CF314}" type="slidenum">
              <a:rPr lang="en-US" smtClean="0"/>
              <a:pPr/>
              <a:t>86</a:t>
            </a:fld>
            <a:endParaRPr lang="en-US"/>
          </a:p>
        </p:txBody>
      </p:sp>
    </p:spTree>
    <p:extLst>
      <p:ext uri="{BB962C8B-B14F-4D97-AF65-F5344CB8AC3E}">
        <p14:creationId xmlns:p14="http://schemas.microsoft.com/office/powerpoint/2010/main" val="163517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6ACEEADC-DE9A-4522-8354-CE2305BC7925}" type="slidenum">
              <a:rPr lang="en-US" smtClean="0"/>
              <a:pPr/>
              <a:t>87</a:t>
            </a:fld>
            <a:endParaRPr lang="en-US"/>
          </a:p>
        </p:txBody>
      </p:sp>
    </p:spTree>
    <p:extLst>
      <p:ext uri="{BB962C8B-B14F-4D97-AF65-F5344CB8AC3E}">
        <p14:creationId xmlns:p14="http://schemas.microsoft.com/office/powerpoint/2010/main" val="3298501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AC4AA0BC-7941-4E11-BC8F-AF2C057A8525}" type="slidenum">
              <a:rPr lang="en-US" smtClean="0"/>
              <a:pPr/>
              <a:t>88</a:t>
            </a:fld>
            <a:endParaRPr lang="en-US"/>
          </a:p>
        </p:txBody>
      </p:sp>
    </p:spTree>
    <p:extLst>
      <p:ext uri="{BB962C8B-B14F-4D97-AF65-F5344CB8AC3E}">
        <p14:creationId xmlns:p14="http://schemas.microsoft.com/office/powerpoint/2010/main" val="3722780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a:noFill/>
        </p:spPr>
        <p:txBody>
          <a:bodyPr/>
          <a:lstStyle/>
          <a:p>
            <a:fld id="{B5110CAC-9BDA-418C-86D4-CB1AFFCA47F0}" type="slidenum">
              <a:rPr lang="en-US" smtClean="0"/>
              <a:pPr/>
              <a:t>89</a:t>
            </a:fld>
            <a:endParaRPr lang="en-US"/>
          </a:p>
        </p:txBody>
      </p:sp>
    </p:spTree>
    <p:extLst>
      <p:ext uri="{BB962C8B-B14F-4D97-AF65-F5344CB8AC3E}">
        <p14:creationId xmlns:p14="http://schemas.microsoft.com/office/powerpoint/2010/main" val="259518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23</a:t>
            </a:fld>
            <a:endParaRPr lang="en-GB"/>
          </a:p>
        </p:txBody>
      </p:sp>
    </p:spTree>
    <p:extLst>
      <p:ext uri="{BB962C8B-B14F-4D97-AF65-F5344CB8AC3E}">
        <p14:creationId xmlns:p14="http://schemas.microsoft.com/office/powerpoint/2010/main" val="3621068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a:noFill/>
        </p:spPr>
        <p:txBody>
          <a:bodyPr/>
          <a:lstStyle/>
          <a:p>
            <a:fld id="{042AC142-622E-457C-88EB-08CC649B0CFF}" type="slidenum">
              <a:rPr lang="en-US" smtClean="0"/>
              <a:pPr/>
              <a:t>90</a:t>
            </a:fld>
            <a:endParaRPr lang="en-US"/>
          </a:p>
        </p:txBody>
      </p:sp>
    </p:spTree>
    <p:extLst>
      <p:ext uri="{BB962C8B-B14F-4D97-AF65-F5344CB8AC3E}">
        <p14:creationId xmlns:p14="http://schemas.microsoft.com/office/powerpoint/2010/main" val="1445164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31D0464A-362D-4BE2-BBC0-2BD2277FFF05}" type="slidenum">
              <a:rPr lang="en-US" smtClean="0"/>
              <a:pPr/>
              <a:t>91</a:t>
            </a:fld>
            <a:endParaRPr lang="en-US"/>
          </a:p>
        </p:txBody>
      </p:sp>
    </p:spTree>
    <p:extLst>
      <p:ext uri="{BB962C8B-B14F-4D97-AF65-F5344CB8AC3E}">
        <p14:creationId xmlns:p14="http://schemas.microsoft.com/office/powerpoint/2010/main" val="182612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95</a:t>
            </a:fld>
            <a:endParaRPr lang="en-GB"/>
          </a:p>
        </p:txBody>
      </p:sp>
    </p:spTree>
    <p:extLst>
      <p:ext uri="{BB962C8B-B14F-4D97-AF65-F5344CB8AC3E}">
        <p14:creationId xmlns:p14="http://schemas.microsoft.com/office/powerpoint/2010/main" val="2290512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hexagon handouts on tables]</a:t>
            </a:r>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110</a:t>
            </a:fld>
            <a:endParaRPr lang="en-US"/>
          </a:p>
        </p:txBody>
      </p:sp>
    </p:spTree>
    <p:extLst>
      <p:ext uri="{BB962C8B-B14F-4D97-AF65-F5344CB8AC3E}">
        <p14:creationId xmlns:p14="http://schemas.microsoft.com/office/powerpoint/2010/main" val="167586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111</a:t>
            </a:fld>
            <a:endParaRPr lang="en-US" dirty="0"/>
          </a:p>
        </p:txBody>
      </p:sp>
    </p:spTree>
    <p:extLst>
      <p:ext uri="{BB962C8B-B14F-4D97-AF65-F5344CB8AC3E}">
        <p14:creationId xmlns:p14="http://schemas.microsoft.com/office/powerpoint/2010/main" val="3877284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 emphasis on </a:t>
            </a:r>
            <a:r>
              <a:rPr lang="en-GB" dirty="0" err="1"/>
              <a:t>Afl</a:t>
            </a:r>
            <a:r>
              <a:rPr lang="en-GB" dirty="0"/>
              <a:t> including feedback to students and staff, recent national enhancement theme 2016-18 developed a set of principles. </a:t>
            </a:r>
          </a:p>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122</a:t>
            </a:fld>
            <a:endParaRPr lang="en-US"/>
          </a:p>
        </p:txBody>
      </p:sp>
    </p:spTree>
    <p:extLst>
      <p:ext uri="{BB962C8B-B14F-4D97-AF65-F5344CB8AC3E}">
        <p14:creationId xmlns:p14="http://schemas.microsoft.com/office/powerpoint/2010/main" val="4067948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123</a:t>
            </a:fld>
            <a:endParaRPr lang="en-US"/>
          </a:p>
        </p:txBody>
      </p:sp>
    </p:spTree>
    <p:extLst>
      <p:ext uri="{BB962C8B-B14F-4D97-AF65-F5344CB8AC3E}">
        <p14:creationId xmlns:p14="http://schemas.microsoft.com/office/powerpoint/2010/main" val="1083430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931774">
              <a:defRPr/>
            </a:pPr>
            <a:fld id="{8A7EB679-7535-4499-998C-2E4C9FDB76DD}" type="slidenum">
              <a:rPr lang="en-US">
                <a:solidFill>
                  <a:srgbClr val="000000"/>
                </a:solidFill>
              </a:rPr>
              <a:pPr defTabSz="931774">
                <a:defRPr/>
              </a:pPr>
              <a:t>125</a:t>
            </a:fld>
            <a:endParaRPr lang="en-US" dirty="0">
              <a:solidFill>
                <a:srgbClr val="000000"/>
              </a:solidFill>
            </a:endParaRPr>
          </a:p>
        </p:txBody>
      </p:sp>
    </p:spTree>
    <p:extLst>
      <p:ext uri="{BB962C8B-B14F-4D97-AF65-F5344CB8AC3E}">
        <p14:creationId xmlns:p14="http://schemas.microsoft.com/office/powerpoint/2010/main" val="339207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26</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69914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27</a:t>
            </a:fld>
            <a:endParaRPr lang="en-US" dirty="0"/>
          </a:p>
        </p:txBody>
      </p:sp>
    </p:spTree>
    <p:extLst>
      <p:ext uri="{BB962C8B-B14F-4D97-AF65-F5344CB8AC3E}">
        <p14:creationId xmlns:p14="http://schemas.microsoft.com/office/powerpoint/2010/main" val="41931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28</a:t>
            </a:fld>
            <a:endParaRPr lang="en-US" dirty="0"/>
          </a:p>
        </p:txBody>
      </p:sp>
    </p:spTree>
    <p:extLst>
      <p:ext uri="{BB962C8B-B14F-4D97-AF65-F5344CB8AC3E}">
        <p14:creationId xmlns:p14="http://schemas.microsoft.com/office/powerpoint/2010/main" val="153191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29</a:t>
            </a:fld>
            <a:endParaRPr lang="en-US"/>
          </a:p>
        </p:txBody>
      </p:sp>
    </p:spTree>
    <p:extLst>
      <p:ext uri="{BB962C8B-B14F-4D97-AF65-F5344CB8AC3E}">
        <p14:creationId xmlns:p14="http://schemas.microsoft.com/office/powerpoint/2010/main" val="77442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1C9270CF-1003-41ED-A7F0-0DCB036FD4FD}" type="slidenum">
              <a:rPr lang="en-US" smtClean="0"/>
              <a:pPr/>
              <a:t>54</a:t>
            </a:fld>
            <a:endParaRPr lang="en-US"/>
          </a:p>
        </p:txBody>
      </p:sp>
    </p:spTree>
    <p:extLst>
      <p:ext uri="{BB962C8B-B14F-4D97-AF65-F5344CB8AC3E}">
        <p14:creationId xmlns:p14="http://schemas.microsoft.com/office/powerpoint/2010/main" val="18467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56</a:t>
            </a:fld>
            <a:endParaRPr lang="en-GB">
              <a:solidFill>
                <a:srgbClr val="000000"/>
              </a:solidFill>
            </a:endParaRPr>
          </a:p>
        </p:txBody>
      </p:sp>
    </p:spTree>
    <p:extLst>
      <p:ext uri="{BB962C8B-B14F-4D97-AF65-F5344CB8AC3E}">
        <p14:creationId xmlns:p14="http://schemas.microsoft.com/office/powerpoint/2010/main" val="332139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24/10/2018</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24/10/2018</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24/10/2018</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0B1D7F-33C8-4ED3-A1E1-44EF625BC720}"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24/10/2018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1130A4-E241-4B31-81C0-CEEE80BF742A}"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7344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72236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24/10/2018</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24/10/2018</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24/10/2018</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24/10/2018</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24/10/2018</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24/10/2018</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24/10/2018</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24/10/2018</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24/10/2018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1D7F-33C8-4ED3-A1E1-44EF625BC720}" type="datetimeFigureOut">
              <a:rPr lang="en-GB" smtClean="0"/>
              <a:t>24/10/2018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30A4-E241-4B31-81C0-CEEE80BF742A}" type="slidenum">
              <a:rPr lang="en-GB" smtClean="0"/>
              <a:t>‹#›</a:t>
            </a:fld>
            <a:endParaRPr lang="en-GB"/>
          </a:p>
        </p:txBody>
      </p:sp>
    </p:spTree>
    <p:extLst>
      <p:ext uri="{BB962C8B-B14F-4D97-AF65-F5344CB8AC3E}">
        <p14:creationId xmlns:p14="http://schemas.microsoft.com/office/powerpoint/2010/main" val="2517157955"/>
      </p:ext>
    </p:extLst>
  </p:cSld>
  <p:clrMap bg1="lt1" tx1="dk1" bg2="lt2" tx2="dk2" accent1="accent1" accent2="accent2" accent3="accent3" accent4="accent4" accent5="accent5" accent6="accent6" hlink="hlink" folHlink="folHlink"/>
  <p:sldLayoutIdLst>
    <p:sldLayoutId id="21474838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763037364"/>
      </p:ext>
    </p:extLst>
  </p:cSld>
  <p:clrMap bg1="lt1" tx1="dk1" bg2="lt2" tx2="dk2" accent1="accent1" accent2="accent2" accent3="accent3" accent4="accent4" accent5="accent5" accent6="accent6" hlink="hlink" folHlink="folHlink"/>
  <p:sldLayoutIdLst>
    <p:sldLayoutId id="2147483811" r:id="rId1"/>
  </p:sldLayoutIdLst>
  <p:transition/>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www.teachingandlearning.ie/wp-content/uploads/2017/03/Authentic-assessment-insight-web-ready.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oecd.org/edu/skills-beyond-school/testingstudentanduniversityperformancegloballyoecdsahelo.htm"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400" dirty="0"/>
              <a:t>Assessment workshops</a:t>
            </a:r>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dirty="0">
                <a:solidFill>
                  <a:schemeClr val="tx2">
                    <a:lumMod val="60000"/>
                    <a:lumOff val="40000"/>
                  </a:schemeClr>
                </a:solidFill>
              </a:rPr>
              <a:t>University of Luxembourg</a:t>
            </a:r>
          </a:p>
          <a:p>
            <a:pPr algn="ctr" eaLnBrk="1" hangingPunct="1">
              <a:defRPr/>
            </a:pPr>
            <a:r>
              <a:rPr lang="en-GB" sz="2800" dirty="0">
                <a:solidFill>
                  <a:schemeClr val="tx2">
                    <a:lumMod val="60000"/>
                    <a:lumOff val="40000"/>
                  </a:schemeClr>
                </a:solidFill>
              </a:rPr>
              <a:t>23 and 24 October 2018</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Edge Hill University, 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C446-7F3A-4C82-BF51-635715CD079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Planning for effective assessment </a:t>
            </a:r>
          </a:p>
        </p:txBody>
      </p:sp>
      <p:sp>
        <p:nvSpPr>
          <p:cNvPr id="3" name="Content Placeholder 2">
            <a:extLst>
              <a:ext uri="{FF2B5EF4-FFF2-40B4-BE49-F238E27FC236}">
                <a16:creationId xmlns:a16="http://schemas.microsoft.com/office/drawing/2014/main" id="{EB3D970F-4D9C-493E-989B-C04C26301F0A}"/>
              </a:ext>
            </a:extLst>
          </p:cNvPr>
          <p:cNvSpPr>
            <a:spLocks noGrp="1"/>
          </p:cNvSpPr>
          <p:nvPr>
            <p:ph idx="1"/>
          </p:nvPr>
        </p:nvSpPr>
        <p:spPr/>
        <p:txBody>
          <a:bodyPr/>
          <a:lstStyle/>
          <a:p>
            <a:r>
              <a:rPr lang="en-GB" sz="2000" dirty="0"/>
              <a:t>Effective assessment design implies rethinking what various methods of assessment, including exams and essays actually achieve, and choosing those on each occasion that best help students demonstrate their achievements, distinguishing between essentials and optional extras when choosing what to assess. </a:t>
            </a:r>
          </a:p>
          <a:p>
            <a:r>
              <a:rPr lang="en-GB" sz="2000" dirty="0"/>
              <a:t>It’s important to plan for consistency of standards and inclusive practices from the outset, rather than trying to retrofit these subsequently and also to communicate assessment requirements clearly to students, since these can impact highly on student success or failure. </a:t>
            </a:r>
          </a:p>
          <a:p>
            <a:r>
              <a:rPr lang="en-GB" sz="2000" dirty="0"/>
              <a:t>Before validating your course, it is helpful to do the calculations to work out how many hours you estimate each student’s work will take to mark and scale this up over the number of students you are likely to recruit, and work out if what you are planning is feasible. </a:t>
            </a:r>
          </a:p>
          <a:p>
            <a:r>
              <a:rPr lang="en-GB" sz="2000" dirty="0"/>
              <a:t>Do you have enough assessors of the right quality and experience to do the job? And do you have enough specialised equipment, learning resources and learning spaces to achieve your assessment aims? </a:t>
            </a:r>
          </a:p>
          <a:p>
            <a:endParaRPr lang="en-GB" sz="2800" dirty="0"/>
          </a:p>
        </p:txBody>
      </p:sp>
    </p:spTree>
    <p:extLst>
      <p:ext uri="{BB962C8B-B14F-4D97-AF65-F5344CB8AC3E}">
        <p14:creationId xmlns:p14="http://schemas.microsoft.com/office/powerpoint/2010/main" val="22654505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Students in the classroom</a:t>
            </a:r>
          </a:p>
        </p:txBody>
      </p:sp>
      <p:sp>
        <p:nvSpPr>
          <p:cNvPr id="3" name="Content Placeholder 2"/>
          <p:cNvSpPr>
            <a:spLocks noGrp="1"/>
          </p:cNvSpPr>
          <p:nvPr>
            <p:ph idx="1"/>
          </p:nvPr>
        </p:nvSpPr>
        <p:spPr>
          <a:xfrm>
            <a:off x="251520" y="1539875"/>
            <a:ext cx="8712967" cy="4789488"/>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The differences in status gap (for example, as shown by physical position) between students and tutors from nation to nation can be disconcerting for students in new environments;</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Levels of formality vary, for example, in how lecturers dress and how they expect to be addressed (‘Sally’ or ‘Professor Brown’?);</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There can be issues around students who are not prepared to ask questions in class or seek support, for fear of ‘losing face’, or causing the teacher to ‘lose face’</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Students from countries where the collective voice is predominant, or there is a culture of non-verbalised debate and unspoken thought sometimes find UK classroom debates alienating.</a:t>
            </a:r>
          </a:p>
        </p:txBody>
      </p:sp>
    </p:spTree>
    <p:extLst>
      <p:ext uri="{BB962C8B-B14F-4D97-AF65-F5344CB8AC3E}">
        <p14:creationId xmlns:p14="http://schemas.microsoft.com/office/powerpoint/2010/main" val="20736767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9"/>
            <a:ext cx="7543800" cy="875506"/>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Assessment practices vary hugely globally and this can perplex students. There are variations in</a:t>
            </a:r>
          </a:p>
        </p:txBody>
      </p:sp>
      <p:sp>
        <p:nvSpPr>
          <p:cNvPr id="3" name="Content Placeholder 2"/>
          <p:cNvSpPr>
            <a:spLocks noGrp="1"/>
          </p:cNvSpPr>
          <p:nvPr>
            <p:ph idx="1"/>
          </p:nvPr>
        </p:nvSpPr>
        <p:spPr>
          <a:xfrm>
            <a:off x="179512" y="1484784"/>
            <a:ext cx="8856984" cy="5204619"/>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Expectations on whether a correct answer is sought can be highly variable (Ryan);</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Methodologies and approaches to assessment; </a:t>
            </a:r>
          </a:p>
          <a:p>
            <a:pPr lvl="1"/>
            <a:r>
              <a:rPr lang="en-GB" b="1" dirty="0"/>
              <a:t>In N Europe/Scandinavia there is wider use of oral exams than in many other nations;</a:t>
            </a:r>
          </a:p>
          <a:p>
            <a:pPr lvl="1"/>
            <a:r>
              <a:rPr lang="en-GB" b="1" dirty="0"/>
              <a:t>There are huge variations in the amount of computer-supported assessment across nations;</a:t>
            </a:r>
          </a:p>
          <a:p>
            <a:pPr lvl="1"/>
            <a:r>
              <a:rPr lang="en-GB" b="1" dirty="0"/>
              <a:t>The expected word count of assignments and duration of exams is highly variable;</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Pass marks, which are by no means standardised (40%-80% in my experience); </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The level of support provided on pre-submission drafts. </a:t>
            </a:r>
          </a:p>
        </p:txBody>
      </p:sp>
    </p:spTree>
    <p:extLst>
      <p:ext uri="{BB962C8B-B14F-4D97-AF65-F5344CB8AC3E}">
        <p14:creationId xmlns:p14="http://schemas.microsoft.com/office/powerpoint/2010/main" val="20140145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47650"/>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In some nations, assessment is solely about judging outputs, but other purposes can include: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rgbClr val="002060"/>
              </a:buClr>
              <a:buSzPct val="70000"/>
              <a:buFont typeface="Wingdings" pitchFamily="2" charset="2"/>
              <a:buChar char="l"/>
            </a:pPr>
            <a:r>
              <a:rPr lang="en-US" sz="2600" b="1" dirty="0"/>
              <a:t>Determining readiness to progress to the next level of study;</a:t>
            </a:r>
            <a:endParaRPr lang="en-GB" sz="2600" b="1" dirty="0"/>
          </a:p>
          <a:p>
            <a:pPr marL="342900" indent="-342900" eaLnBrk="0" fontAlgn="base" hangingPunct="0">
              <a:spcBef>
                <a:spcPts val="600"/>
              </a:spcBef>
              <a:spcAft>
                <a:spcPct val="0"/>
              </a:spcAft>
              <a:buClr>
                <a:srgbClr val="002060"/>
              </a:buClr>
              <a:buSzPct val="70000"/>
              <a:buFont typeface="Wingdings" pitchFamily="2" charset="2"/>
              <a:buChar char="l"/>
            </a:pPr>
            <a:r>
              <a:rPr lang="en-US" sz="2600" b="1" dirty="0"/>
              <a:t>Deciding with what grade or classification students will graduate;</a:t>
            </a:r>
            <a:endParaRPr lang="en-GB" sz="2600" b="1" dirty="0"/>
          </a:p>
          <a:p>
            <a:pPr marL="342900" indent="-342900" eaLnBrk="0" fontAlgn="base" hangingPunct="0">
              <a:spcBef>
                <a:spcPts val="600"/>
              </a:spcBef>
              <a:spcAft>
                <a:spcPct val="0"/>
              </a:spcAft>
              <a:buClr>
                <a:srgbClr val="002060"/>
              </a:buClr>
              <a:buSzPct val="70000"/>
              <a:buFont typeface="Wingdings" pitchFamily="2" charset="2"/>
              <a:buChar char="l"/>
            </a:pPr>
            <a:r>
              <a:rPr lang="en-US" sz="2600" b="1" dirty="0"/>
              <a:t>Enabling a judgment to be made about whether a student is fit to practise in a clinical or other professional setting;</a:t>
            </a:r>
            <a:endParaRPr lang="en-GB" sz="2600" b="1" dirty="0"/>
          </a:p>
          <a:p>
            <a:pPr marL="342900" indent="-342900" eaLnBrk="0" fontAlgn="base" hangingPunct="0">
              <a:spcBef>
                <a:spcPts val="600"/>
              </a:spcBef>
              <a:spcAft>
                <a:spcPct val="0"/>
              </a:spcAft>
              <a:buClr>
                <a:srgbClr val="002060"/>
              </a:buClr>
              <a:buSzPct val="70000"/>
              <a:buFont typeface="Wingdings" pitchFamily="2" charset="2"/>
              <a:buChar char="l"/>
            </a:pPr>
            <a:r>
              <a:rPr lang="en-US" sz="2600" b="1" dirty="0"/>
              <a:t>Determining </a:t>
            </a:r>
            <a:r>
              <a:rPr lang="en-GB" sz="2600" b="1" dirty="0"/>
              <a:t>whether professional requirements have been satisfied</a:t>
            </a:r>
            <a:r>
              <a:rPr lang="en-US" sz="2600" b="1" dirty="0"/>
              <a:t> sufficiently to achieve professional accreditation;</a:t>
            </a:r>
            <a:endParaRPr lang="en-GB" sz="2600" b="1" dirty="0"/>
          </a:p>
          <a:p>
            <a:pPr marL="342900" indent="-342900" eaLnBrk="0" fontAlgn="base" hangingPunct="0">
              <a:spcBef>
                <a:spcPts val="600"/>
              </a:spcBef>
              <a:spcAft>
                <a:spcPct val="0"/>
              </a:spcAft>
              <a:buClr>
                <a:srgbClr val="002060"/>
              </a:buClr>
              <a:buSzPct val="70000"/>
              <a:buFont typeface="Wingdings" pitchFamily="2" charset="2"/>
              <a:buChar char="l"/>
            </a:pPr>
            <a:r>
              <a:rPr lang="en-US" sz="2600" b="1" dirty="0"/>
              <a:t>Providing statistics for internal and external agencies. </a:t>
            </a:r>
            <a:endParaRPr lang="en-GB" sz="2600" b="1" dirty="0"/>
          </a:p>
          <a:p>
            <a:pPr marL="342900" indent="-342900" eaLnBrk="0" fontAlgn="base" hangingPunct="0">
              <a:spcBef>
                <a:spcPts val="600"/>
              </a:spcBef>
              <a:spcAft>
                <a:spcPct val="0"/>
              </a:spcAft>
              <a:buClr>
                <a:srgbClr val="002060"/>
              </a:buClr>
              <a:buSzPct val="70000"/>
              <a:buFont typeface="Wingdings" pitchFamily="2" charset="2"/>
              <a:buChar char="l"/>
            </a:pPr>
            <a:endParaRPr lang="en-GB" sz="2600" b="1" dirty="0"/>
          </a:p>
        </p:txBody>
      </p:sp>
    </p:spTree>
    <p:extLst>
      <p:ext uri="{BB962C8B-B14F-4D97-AF65-F5344CB8AC3E}">
        <p14:creationId xmlns:p14="http://schemas.microsoft.com/office/powerpoint/2010/main" val="28652413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6170"/>
            <a:ext cx="7886700" cy="992172"/>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What is being assessed?</a:t>
            </a:r>
          </a:p>
        </p:txBody>
      </p:sp>
      <p:sp>
        <p:nvSpPr>
          <p:cNvPr id="3" name="Content Placeholder 2"/>
          <p:cNvSpPr>
            <a:spLocks noGrp="1"/>
          </p:cNvSpPr>
          <p:nvPr>
            <p:ph idx="1"/>
          </p:nvPr>
        </p:nvSpPr>
        <p:spPr>
          <a:xfrm>
            <a:off x="468313" y="1357298"/>
            <a:ext cx="8229600" cy="4972065"/>
          </a:xfrm>
        </p:spPr>
        <p:txBody>
          <a:bodyPr>
            <a:normAutofit fontScale="92500"/>
          </a:bodyPr>
          <a:lstStyle/>
          <a:p>
            <a:pPr>
              <a:buNone/>
            </a:pPr>
            <a:r>
              <a:rPr lang="en-GB" b="1" dirty="0"/>
              <a:t>In some nations, accurately demonstrating the learning of by heart of tutor-delivered content is most highly prized, whereas elsewhere, use of that information in context is the prime expectation. As </a:t>
            </a:r>
            <a:r>
              <a:rPr lang="en-GB" b="1" dirty="0" err="1"/>
              <a:t>Beetham</a:t>
            </a:r>
            <a:r>
              <a:rPr lang="en-GB" b="1" dirty="0"/>
              <a:t> (2010) proposes: </a:t>
            </a:r>
          </a:p>
          <a:p>
            <a:pPr>
              <a:buNone/>
            </a:pPr>
            <a:r>
              <a:rPr lang="en-GB" b="1" dirty="0"/>
              <a:t>‘When the focus is on accuracy of reproduction, learners will be given opportunities to practise the required concept or skill until they can reproduce it exactly as taught. When the focus is on internalisation, learners will be given opportunities to integrate a concept or skill with their existing beliefs and capabilities, to reflect on what it means to them, and to make sense of it in a variety of ways’ (Beetham, 2010, p.33)</a:t>
            </a:r>
          </a:p>
          <a:p>
            <a:endParaRPr lang="en-GB" dirty="0"/>
          </a:p>
        </p:txBody>
      </p:sp>
    </p:spTree>
    <p:extLst>
      <p:ext uri="{BB962C8B-B14F-4D97-AF65-F5344CB8AC3E}">
        <p14:creationId xmlns:p14="http://schemas.microsoft.com/office/powerpoint/2010/main" val="1916872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There are considerable variations in expectations concerning feedback on:</a:t>
            </a:r>
          </a:p>
        </p:txBody>
      </p:sp>
      <p:sp>
        <p:nvSpPr>
          <p:cNvPr id="3" name="Content Placeholder 2"/>
          <p:cNvSpPr>
            <a:spLocks noGrp="1"/>
          </p:cNvSpPr>
          <p:nvPr>
            <p:ph idx="1"/>
          </p:nvPr>
        </p:nvSpPr>
        <p:spPr>
          <a:xfrm>
            <a:off x="468313" y="1569493"/>
            <a:ext cx="8229600" cy="4759870"/>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Type (oral, written, in-person, face-to-face?);</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Volume (just ticks, or detailed and extensive developmental comments?)</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Timing (within a set period, eventually?)</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Purpose of feedback (corrections, comments on effort, advice for improvement, pointers towards helpful resources?)</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Explicitness of criteria and the amount of support students can expect if they are struggling with work. </a:t>
            </a:r>
          </a:p>
          <a:p>
            <a:pPr marL="342900" indent="-342900" eaLnBrk="0" fontAlgn="base" hangingPunct="0">
              <a:spcBef>
                <a:spcPts val="600"/>
              </a:spcBef>
              <a:spcAft>
                <a:spcPct val="0"/>
              </a:spcAft>
              <a:buClr>
                <a:srgbClr val="002060"/>
              </a:buClr>
              <a:buSzPct val="70000"/>
              <a:buFont typeface="Wingdings" pitchFamily="2" charset="2"/>
              <a:buChar char="l"/>
            </a:pPr>
            <a:endParaRPr lang="en-GB" sz="2600" b="1" dirty="0"/>
          </a:p>
        </p:txBody>
      </p:sp>
    </p:spTree>
    <p:extLst>
      <p:ext uri="{BB962C8B-B14F-4D97-AF65-F5344CB8AC3E}">
        <p14:creationId xmlns:p14="http://schemas.microsoft.com/office/powerpoint/2010/main" val="6025932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FA77-1BAB-4355-B41F-C44AD25E2C00}"/>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Conclusions </a:t>
            </a:r>
          </a:p>
        </p:txBody>
      </p:sp>
      <p:sp>
        <p:nvSpPr>
          <p:cNvPr id="3" name="Content Placeholder 2">
            <a:extLst>
              <a:ext uri="{FF2B5EF4-FFF2-40B4-BE49-F238E27FC236}">
                <a16:creationId xmlns:a16="http://schemas.microsoft.com/office/drawing/2014/main" id="{56986F19-3BE1-4935-B4BF-468664E3C89E}"/>
              </a:ext>
            </a:extLst>
          </p:cNvPr>
          <p:cNvSpPr>
            <a:spLocks noGrp="1"/>
          </p:cNvSpPr>
          <p:nvPr>
            <p:ph idx="1"/>
          </p:nvPr>
        </p:nvSpPr>
        <p:spPr/>
        <p:txBody>
          <a:bodyPr/>
          <a:lstStyle/>
          <a:p>
            <a:r>
              <a:rPr lang="en-GB" dirty="0"/>
              <a:t>Inclusive practice starts with the students: there is no such thing in my mind as ‘Universal Design’ but we can use data and our information about cohorts to help us plan and deliver inclusively;</a:t>
            </a:r>
          </a:p>
          <a:p>
            <a:pPr marL="360000"/>
            <a:r>
              <a:rPr lang="en-GB" dirty="0"/>
              <a:t>Technological solutions both to curriculum design/delivery &amp; assessment and to data analysis-supported planning can be helpful but are not the complete answer;</a:t>
            </a:r>
          </a:p>
          <a:p>
            <a:pPr marL="360000"/>
            <a:r>
              <a:rPr lang="en-GB" dirty="0"/>
              <a:t>Designing in inclusive practice from the outset and monitoring what’s going on intelligently and compassionately is easier (and cheaper!) than coping with problematic issues on an </a:t>
            </a:r>
            <a:r>
              <a:rPr lang="en-GB" i="1" dirty="0"/>
              <a:t>ad hoc </a:t>
            </a:r>
            <a:r>
              <a:rPr lang="en-GB" dirty="0"/>
              <a:t>basis.</a:t>
            </a:r>
          </a:p>
          <a:p>
            <a:endParaRPr lang="en-GB" dirty="0"/>
          </a:p>
        </p:txBody>
      </p:sp>
    </p:spTree>
    <p:extLst>
      <p:ext uri="{BB962C8B-B14F-4D97-AF65-F5344CB8AC3E}">
        <p14:creationId xmlns:p14="http://schemas.microsoft.com/office/powerpoint/2010/main" val="20900800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0240-997B-4347-A6C9-CB595A24605E}"/>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Action plan</a:t>
            </a:r>
          </a:p>
        </p:txBody>
      </p:sp>
      <p:sp>
        <p:nvSpPr>
          <p:cNvPr id="3" name="Content Placeholder 2">
            <a:extLst>
              <a:ext uri="{FF2B5EF4-FFF2-40B4-BE49-F238E27FC236}">
                <a16:creationId xmlns:a16="http://schemas.microsoft.com/office/drawing/2014/main" id="{C7BB84C5-B42E-4319-9E4F-DEEC2CD89CE2}"/>
              </a:ext>
            </a:extLst>
          </p:cNvPr>
          <p:cNvSpPr>
            <a:spLocks noGrp="1"/>
          </p:cNvSpPr>
          <p:nvPr>
            <p:ph idx="1"/>
          </p:nvPr>
        </p:nvSpPr>
        <p:spPr/>
        <p:txBody>
          <a:bodyPr/>
          <a:lstStyle/>
          <a:p>
            <a:r>
              <a:rPr lang="en-GB" dirty="0"/>
              <a:t>Identify three specific actions you plan to undertake in the next academic year to help you make your practice yet more inclusive (some trigger verbs: think about, seek out, read about, find, review, advocate ……);</a:t>
            </a:r>
          </a:p>
          <a:p>
            <a:r>
              <a:rPr lang="en-GB" dirty="0"/>
              <a:t>Identify at least one action that your module or programme team or School can take this year (some trigger verbs: organise, design, agree, plan ……);</a:t>
            </a:r>
          </a:p>
          <a:p>
            <a:r>
              <a:rPr lang="en-GB" dirty="0"/>
              <a:t>Identify something that you think the institution should take on board to help (some trigger verbs: recognise, consult, identify, plan, incorporate ……).</a:t>
            </a:r>
          </a:p>
        </p:txBody>
      </p:sp>
    </p:spTree>
    <p:extLst>
      <p:ext uri="{BB962C8B-B14F-4D97-AF65-F5344CB8AC3E}">
        <p14:creationId xmlns:p14="http://schemas.microsoft.com/office/powerpoint/2010/main" val="21864003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3925191" cy="4670425"/>
          </a:xfrm>
        </p:spPr>
        <p:txBody>
          <a:bodyPr/>
          <a:lstStyle/>
          <a:p>
            <a:pPr marL="0" indent="0">
              <a:buNone/>
            </a:pPr>
            <a:r>
              <a:rPr lang="en-US" dirty="0">
                <a:solidFill>
                  <a:srgbClr val="002060"/>
                </a:solidFill>
              </a:rPr>
              <a:t>Sambell, K, Brown, S and Graham, L. (2017) </a:t>
            </a:r>
            <a:r>
              <a:rPr lang="en-US" i="1" dirty="0"/>
              <a:t>Professionalism in Practice: Key directions in higher education: Learning, Teaching and Assessment, </a:t>
            </a:r>
            <a:r>
              <a:rPr lang="en-US" dirty="0">
                <a:solidFill>
                  <a:srgbClr val="002060"/>
                </a:solidFill>
              </a:rPr>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3968" y="980728"/>
            <a:ext cx="3925191" cy="5545111"/>
          </a:xfrm>
          <a:prstGeom prst="rect">
            <a:avLst/>
          </a:prstGeom>
        </p:spPr>
      </p:pic>
    </p:spTree>
    <p:extLst>
      <p:ext uri="{BB962C8B-B14F-4D97-AF65-F5344CB8AC3E}">
        <p14:creationId xmlns:p14="http://schemas.microsoft.com/office/powerpoint/2010/main" val="33930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75178-5BC1-413E-A49F-2DA4CDCBB997}"/>
              </a:ext>
            </a:extLst>
          </p:cNvPr>
          <p:cNvSpPr>
            <a:spLocks noGrp="1"/>
          </p:cNvSpPr>
          <p:nvPr>
            <p:ph type="title"/>
          </p:nvPr>
        </p:nvSpPr>
        <p:spPr>
          <a:xfrm>
            <a:off x="722313" y="1700808"/>
            <a:ext cx="7772400" cy="4068167"/>
          </a:xfrm>
        </p:spPr>
        <p:txBody>
          <a:bodyPr/>
          <a:lstStyle/>
          <a:p>
            <a:r>
              <a:rPr lang="en-GB" dirty="0"/>
              <a:t>International perspectives on assessment in higher education</a:t>
            </a:r>
            <a:br>
              <a:rPr lang="en-GB" dirty="0"/>
            </a:br>
            <a:endParaRPr lang="en-GB" dirty="0"/>
          </a:p>
        </p:txBody>
      </p:sp>
    </p:spTree>
    <p:extLst>
      <p:ext uri="{BB962C8B-B14F-4D97-AF65-F5344CB8AC3E}">
        <p14:creationId xmlns:p14="http://schemas.microsoft.com/office/powerpoint/2010/main" val="20605265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4FAA-C580-4955-81BB-C5B9167A4B12}"/>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Here we will discuss diverse expectations around assessment internationally including:</a:t>
            </a:r>
          </a:p>
        </p:txBody>
      </p:sp>
      <p:sp>
        <p:nvSpPr>
          <p:cNvPr id="3" name="Content Placeholder 2">
            <a:extLst>
              <a:ext uri="{FF2B5EF4-FFF2-40B4-BE49-F238E27FC236}">
                <a16:creationId xmlns:a16="http://schemas.microsoft.com/office/drawing/2014/main" id="{C31C0DF3-4CE4-4686-8B68-66079545A8A3}"/>
              </a:ext>
            </a:extLst>
          </p:cNvPr>
          <p:cNvSpPr>
            <a:spLocks noGrp="1"/>
          </p:cNvSpPr>
          <p:nvPr>
            <p:ph idx="1"/>
          </p:nvPr>
        </p:nvSpPr>
        <p:spPr/>
        <p:txBody>
          <a:bodyPr/>
          <a:lstStyle/>
          <a:p>
            <a:r>
              <a:rPr lang="en-GB" sz="2000" dirty="0"/>
              <a:t>Expectations on whether a correct answer is sought can be highly variable;</a:t>
            </a:r>
          </a:p>
          <a:p>
            <a:r>
              <a:rPr lang="en-GB" sz="2000" dirty="0"/>
              <a:t>Very diverse and potentially unfamiliar methodologies and approaches to assessment (e.g. MCQs, Portfolios, presentations, e-assessment, oral assessment, self and peer assessment, group assessment); </a:t>
            </a:r>
          </a:p>
          <a:p>
            <a:r>
              <a:rPr lang="en-GB" sz="2000" dirty="0"/>
              <a:t>In N Europe/Scandinavia there is wider use of oral exams than in many other nations;</a:t>
            </a:r>
          </a:p>
          <a:p>
            <a:r>
              <a:rPr lang="en-GB" sz="2000" dirty="0"/>
              <a:t>There are huge variations in the amount of computer-supported assessment across nations;</a:t>
            </a:r>
          </a:p>
          <a:p>
            <a:r>
              <a:rPr lang="en-GB" sz="2000" dirty="0"/>
              <a:t>The expected word count of assignments and duration of exams is highly variable;</a:t>
            </a:r>
          </a:p>
          <a:p>
            <a:r>
              <a:rPr lang="en-GB" sz="2000" dirty="0"/>
              <a:t>Pass marks, which are by no means standardised (40%-80% in my experience); </a:t>
            </a:r>
          </a:p>
          <a:p>
            <a:r>
              <a:rPr lang="en-GB" sz="2000" dirty="0"/>
              <a:t>The level of support provided on pre-submission drafts. </a:t>
            </a:r>
          </a:p>
        </p:txBody>
      </p:sp>
    </p:spTree>
    <p:extLst>
      <p:ext uri="{BB962C8B-B14F-4D97-AF65-F5344CB8AC3E}">
        <p14:creationId xmlns:p14="http://schemas.microsoft.com/office/powerpoint/2010/main" val="201047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D301-0D4A-4641-8D4B-316BE1F1448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To maximise the impact of effective assessment design, Gibbs (1999) suggests:</a:t>
            </a:r>
          </a:p>
        </p:txBody>
      </p:sp>
      <p:sp>
        <p:nvSpPr>
          <p:cNvPr id="3" name="Content Placeholder 2">
            <a:extLst>
              <a:ext uri="{FF2B5EF4-FFF2-40B4-BE49-F238E27FC236}">
                <a16:creationId xmlns:a16="http://schemas.microsoft.com/office/drawing/2014/main" id="{E7815F34-8C7D-4665-B49C-4C711F1C32B0}"/>
              </a:ext>
            </a:extLst>
          </p:cNvPr>
          <p:cNvSpPr>
            <a:spLocks noGrp="1"/>
          </p:cNvSpPr>
          <p:nvPr>
            <p:ph idx="1"/>
          </p:nvPr>
        </p:nvSpPr>
        <p:spPr/>
        <p:txBody>
          <a:bodyPr/>
          <a:lstStyle/>
          <a:p>
            <a:pPr lvl="0"/>
            <a:r>
              <a:rPr lang="en-GB" sz="2200" dirty="0"/>
              <a:t>Increasing the use of course requirements that capture and distribute student effort, without student work being marked on each occasion.</a:t>
            </a:r>
          </a:p>
          <a:p>
            <a:pPr lvl="0"/>
            <a:r>
              <a:rPr lang="en-GB" sz="2200" dirty="0"/>
              <a:t>Sampling these requirements for marking purposes, increasing the risk to students of not taking all of them seriously.</a:t>
            </a:r>
          </a:p>
          <a:p>
            <a:pPr lvl="0"/>
            <a:r>
              <a:rPr lang="en-GB" sz="2200" dirty="0"/>
              <a:t>Using frequent ‘quick and dirty’ feedback mechanisms with rapid ‘turn-round’ and discuss feedback and student work in class.</a:t>
            </a:r>
          </a:p>
          <a:p>
            <a:pPr lvl="0"/>
            <a:r>
              <a:rPr lang="en-GB" sz="2200" dirty="0"/>
              <a:t>Using student marking exercises and exemplars to communicate standards and criteria, instead of ever-more detailed specifications.</a:t>
            </a:r>
          </a:p>
          <a:p>
            <a:pPr lvl="0"/>
            <a:r>
              <a:rPr lang="en-GB" sz="2200" dirty="0"/>
              <a:t>Reducing the variety of types of assessment so that students have some chance to come to understand, through practice and feedback, how to tackle each at a reasonably sophisticated level. </a:t>
            </a:r>
          </a:p>
        </p:txBody>
      </p:sp>
    </p:spTree>
    <p:extLst>
      <p:ext uri="{BB962C8B-B14F-4D97-AF65-F5344CB8AC3E}">
        <p14:creationId xmlns:p14="http://schemas.microsoft.com/office/powerpoint/2010/main" val="23590988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A0C6-A20E-432F-90A9-1CA00F065511}"/>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Exploring international assessment and feedback, key questions:</a:t>
            </a:r>
          </a:p>
        </p:txBody>
      </p:sp>
      <p:sp>
        <p:nvSpPr>
          <p:cNvPr id="3" name="Content Placeholder 2">
            <a:extLst>
              <a:ext uri="{FF2B5EF4-FFF2-40B4-BE49-F238E27FC236}">
                <a16:creationId xmlns:a16="http://schemas.microsoft.com/office/drawing/2014/main" id="{C4AD769B-4A97-40DA-8C97-1ECC9D0E53BF}"/>
              </a:ext>
            </a:extLst>
          </p:cNvPr>
          <p:cNvSpPr>
            <a:spLocks noGrp="1"/>
          </p:cNvSpPr>
          <p:nvPr>
            <p:ph idx="1"/>
          </p:nvPr>
        </p:nvSpPr>
        <p:spPr/>
        <p:txBody>
          <a:bodyPr/>
          <a:lstStyle/>
          <a:p>
            <a:pPr lvl="0"/>
            <a:r>
              <a:rPr lang="en-GB" dirty="0"/>
              <a:t>What are the dominant paradigms for assessment in your nation?</a:t>
            </a:r>
          </a:p>
          <a:p>
            <a:pPr lvl="0"/>
            <a:r>
              <a:rPr lang="en-GB" dirty="0"/>
              <a:t>What are the key challenges and issues you face?</a:t>
            </a:r>
          </a:p>
          <a:p>
            <a:pPr lvl="0"/>
            <a:r>
              <a:rPr lang="en-GB" dirty="0"/>
              <a:t>Can you give examples of good practice both for the dominant forms that are done well in your nation, and innovative approaches you know are in use? </a:t>
            </a:r>
          </a:p>
          <a:p>
            <a:pPr lvl="0"/>
            <a:r>
              <a:rPr lang="en-GB" dirty="0"/>
              <a:t>What surprises you (or your students) about assessment and feedback practices you/they have encountered outside your nation? </a:t>
            </a:r>
          </a:p>
          <a:p>
            <a:pPr marL="0" indent="0">
              <a:buNone/>
            </a:pPr>
            <a:endParaRPr lang="en-GB" dirty="0"/>
          </a:p>
        </p:txBody>
      </p:sp>
    </p:spTree>
    <p:extLst>
      <p:ext uri="{BB962C8B-B14F-4D97-AF65-F5344CB8AC3E}">
        <p14:creationId xmlns:p14="http://schemas.microsoft.com/office/powerpoint/2010/main" val="2545439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print">
            <a:lum contrast="40000"/>
          </a:blip>
          <a:srcRect/>
          <a:stretch>
            <a:fillRect/>
          </a:stretch>
        </p:blipFill>
        <p:spPr bwMode="auto">
          <a:xfrm>
            <a:off x="-409575" y="-214313"/>
            <a:ext cx="9553575" cy="6800851"/>
          </a:xfrm>
          <a:prstGeom prst="rect">
            <a:avLst/>
          </a:prstGeom>
          <a:noFill/>
          <a:ln w="9525">
            <a:noFill/>
            <a:miter lim="800000"/>
            <a:headEnd/>
            <a:tailEnd/>
          </a:ln>
        </p:spPr>
      </p:pic>
    </p:spTree>
    <p:extLst>
      <p:ext uri="{BB962C8B-B14F-4D97-AF65-F5344CB8AC3E}">
        <p14:creationId xmlns:p14="http://schemas.microsoft.com/office/powerpoint/2010/main" val="35374454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What does an internationalised curriculum mean?</a:t>
            </a:r>
          </a:p>
        </p:txBody>
      </p:sp>
      <p:sp>
        <p:nvSpPr>
          <p:cNvPr id="3" name="Content Placeholder 2"/>
          <p:cNvSpPr>
            <a:spLocks noGrp="1"/>
          </p:cNvSpPr>
          <p:nvPr>
            <p:ph idx="1"/>
          </p:nvPr>
        </p:nvSpPr>
        <p:spPr/>
        <p:txBody>
          <a:bodyPr/>
          <a:lstStyle/>
          <a:p>
            <a:r>
              <a:rPr lang="en-GB" dirty="0"/>
              <a:t>‘The international classroom requires teachers to be skilled managers of a complex teaching and learning environment. They must not only possess the abilities associated with ‘good teaching’ but be efficient intercultural learners who use cultural diversity in the classroom as a learning resource’. (Leask, 2007, p.87).</a:t>
            </a:r>
          </a:p>
          <a:p>
            <a:r>
              <a:rPr lang="en-GB" dirty="0"/>
              <a:t>‘The features of internationalised curricula reflect the varied rationales behind them: early and less developed models will focus exclusively on content, but more complex models encompass references to knowledge and skills, sometimes to behaviours and, where the rationale is values-based, to attitudes.’ (Jones and </a:t>
            </a:r>
            <a:r>
              <a:rPr lang="en-GB" dirty="0" err="1"/>
              <a:t>Killick</a:t>
            </a:r>
            <a:r>
              <a:rPr lang="en-GB" dirty="0"/>
              <a:t>, 2007, p.112).</a:t>
            </a:r>
          </a:p>
          <a:p>
            <a:endParaRPr lang="en-GB" dirty="0"/>
          </a:p>
        </p:txBody>
      </p:sp>
    </p:spTree>
    <p:extLst>
      <p:ext uri="{BB962C8B-B14F-4D97-AF65-F5344CB8AC3E}">
        <p14:creationId xmlns:p14="http://schemas.microsoft.com/office/powerpoint/2010/main" val="39659673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EEFA-EEB4-4459-A22D-A4C704B94837}"/>
              </a:ext>
            </a:extLst>
          </p:cNvPr>
          <p:cNvSpPr>
            <a:spLocks noGrp="1"/>
          </p:cNvSpPr>
          <p:nvPr>
            <p:ph type="title"/>
          </p:nvPr>
        </p:nvSpPr>
        <p:spPr>
          <a:xfrm>
            <a:off x="179512" y="249238"/>
            <a:ext cx="7821488" cy="10747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The literature and my initial research with Kay Sambell suggests there are differences between:</a:t>
            </a:r>
          </a:p>
        </p:txBody>
      </p:sp>
      <p:sp>
        <p:nvSpPr>
          <p:cNvPr id="3" name="Content Placeholder 2">
            <a:extLst>
              <a:ext uri="{FF2B5EF4-FFF2-40B4-BE49-F238E27FC236}">
                <a16:creationId xmlns:a16="http://schemas.microsoft.com/office/drawing/2014/main" id="{A7157002-4EC9-427C-B991-247F1FCFAFDD}"/>
              </a:ext>
            </a:extLst>
          </p:cNvPr>
          <p:cNvSpPr>
            <a:spLocks noGrp="1"/>
          </p:cNvSpPr>
          <p:nvPr>
            <p:ph idx="1"/>
          </p:nvPr>
        </p:nvSpPr>
        <p:spPr>
          <a:xfrm>
            <a:off x="468312" y="1539875"/>
            <a:ext cx="8424167" cy="4789488"/>
          </a:xfrm>
        </p:spPr>
        <p:txBody>
          <a:bodyPr/>
          <a:lstStyle/>
          <a:p>
            <a:r>
              <a:rPr lang="en-GB" sz="2200" dirty="0">
                <a:solidFill>
                  <a:srgbClr val="7030A0"/>
                </a:solidFill>
              </a:rPr>
              <a:t>Why we assess </a:t>
            </a:r>
            <a:r>
              <a:rPr lang="en-GB" sz="2200" dirty="0"/>
              <a:t>(purpose in some nations is primarily to test what has been taught but elsewhere assessment is seen as central to learning (</a:t>
            </a:r>
            <a:r>
              <a:rPr lang="en-GB" sz="2200" dirty="0" err="1"/>
              <a:t>AfL</a:t>
            </a:r>
            <a:r>
              <a:rPr lang="en-GB" sz="2200" dirty="0"/>
              <a:t>));</a:t>
            </a:r>
          </a:p>
          <a:p>
            <a:r>
              <a:rPr lang="en-GB" sz="2200" dirty="0">
                <a:solidFill>
                  <a:srgbClr val="7030A0"/>
                </a:solidFill>
              </a:rPr>
              <a:t>What we assess </a:t>
            </a:r>
            <a:r>
              <a:rPr lang="en-GB" sz="2200" dirty="0"/>
              <a:t>(product, process, theory, practice, knowledge/subject content, skills/competences, employability);</a:t>
            </a:r>
          </a:p>
          <a:p>
            <a:r>
              <a:rPr lang="en-GB" sz="2200" dirty="0">
                <a:solidFill>
                  <a:srgbClr val="7030A0"/>
                </a:solidFill>
              </a:rPr>
              <a:t>How we assess</a:t>
            </a:r>
            <a:r>
              <a:rPr lang="en-GB" sz="2200" dirty="0"/>
              <a:t>: some countries use a vast array of methods and approaches but often exams, essays, reports and MCQs predominate;</a:t>
            </a:r>
          </a:p>
          <a:p>
            <a:r>
              <a:rPr lang="en-GB" sz="2200" dirty="0">
                <a:solidFill>
                  <a:srgbClr val="7030A0"/>
                </a:solidFill>
              </a:rPr>
              <a:t>Who assesses</a:t>
            </a:r>
            <a:r>
              <a:rPr lang="en-GB" sz="2200" dirty="0"/>
              <a:t>: in many nations assessment is only undertaken by academics, often fairly junior ones, not always trained, but elsewhere peer and self assessment are not uncommon, employers, practice managers and placement supervisors get involved;</a:t>
            </a:r>
          </a:p>
          <a:p>
            <a:r>
              <a:rPr lang="en-GB" sz="2200" dirty="0">
                <a:solidFill>
                  <a:srgbClr val="7030A0"/>
                </a:solidFill>
              </a:rPr>
              <a:t>When assessment takes place</a:t>
            </a:r>
            <a:r>
              <a:rPr lang="en-GB" sz="2200" dirty="0"/>
              <a:t>: usually endpoint, but occasionally at a time best suited to the students’ needs.</a:t>
            </a:r>
          </a:p>
        </p:txBody>
      </p:sp>
    </p:spTree>
    <p:extLst>
      <p:ext uri="{BB962C8B-B14F-4D97-AF65-F5344CB8AC3E}">
        <p14:creationId xmlns:p14="http://schemas.microsoft.com/office/powerpoint/2010/main" val="5070926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9"/>
            <a:ext cx="7543800" cy="875506"/>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Assessment practices vary hugely globally and this can perplex students. There are variations in:</a:t>
            </a:r>
          </a:p>
        </p:txBody>
      </p:sp>
      <p:sp>
        <p:nvSpPr>
          <p:cNvPr id="3" name="Content Placeholder 2"/>
          <p:cNvSpPr>
            <a:spLocks noGrp="1"/>
          </p:cNvSpPr>
          <p:nvPr>
            <p:ph idx="1"/>
          </p:nvPr>
        </p:nvSpPr>
        <p:spPr>
          <a:xfrm>
            <a:off x="179512" y="1124744"/>
            <a:ext cx="8856984" cy="5204619"/>
          </a:xfrm>
        </p:spPr>
        <p:txBody>
          <a:bodyPr/>
          <a:lstStyle/>
          <a:p>
            <a:r>
              <a:rPr lang="en-GB" dirty="0"/>
              <a:t>Expectations on whether a correct answer is sought can be highly variable (Ryan, 2000);</a:t>
            </a:r>
          </a:p>
          <a:p>
            <a:r>
              <a:rPr lang="en-GB" dirty="0"/>
              <a:t>Methodologies and approaches to assessment; </a:t>
            </a:r>
          </a:p>
          <a:p>
            <a:pPr lvl="1"/>
            <a:r>
              <a:rPr lang="en-GB" b="1" dirty="0"/>
              <a:t>In N Europe/Scandinavia there is wider use of oral exams than in many other nations;</a:t>
            </a:r>
          </a:p>
          <a:p>
            <a:pPr lvl="1"/>
            <a:r>
              <a:rPr lang="en-GB" b="1" dirty="0"/>
              <a:t>There are huge variations in the amount of computer-supported assessment across nations;</a:t>
            </a:r>
          </a:p>
          <a:p>
            <a:pPr lvl="1"/>
            <a:r>
              <a:rPr lang="en-GB" b="1" dirty="0"/>
              <a:t>The expected word count of assignments and duration of exams is highly variable;</a:t>
            </a:r>
          </a:p>
          <a:p>
            <a:r>
              <a:rPr lang="en-GB" dirty="0"/>
              <a:t>Pass marks, which are by no means standardised (40%-85% in our experience); </a:t>
            </a:r>
          </a:p>
          <a:p>
            <a:r>
              <a:rPr lang="en-GB" dirty="0"/>
              <a:t>The level of support provided on pre-submission drafts. </a:t>
            </a:r>
          </a:p>
        </p:txBody>
      </p:sp>
    </p:spTree>
    <p:extLst>
      <p:ext uri="{BB962C8B-B14F-4D97-AF65-F5344CB8AC3E}">
        <p14:creationId xmlns:p14="http://schemas.microsoft.com/office/powerpoint/2010/main" val="657845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In some nations, assessment is solely about judging outputs, but other purposes can include:</a:t>
            </a:r>
          </a:p>
        </p:txBody>
      </p:sp>
      <p:sp>
        <p:nvSpPr>
          <p:cNvPr id="3" name="Content Placeholder 2"/>
          <p:cNvSpPr>
            <a:spLocks noGrp="1"/>
          </p:cNvSpPr>
          <p:nvPr>
            <p:ph idx="1"/>
          </p:nvPr>
        </p:nvSpPr>
        <p:spPr/>
        <p:txBody>
          <a:bodyPr/>
          <a:lstStyle/>
          <a:p>
            <a:pPr lvl="0"/>
            <a:r>
              <a:rPr lang="en-US" sz="2600" dirty="0"/>
              <a:t>Determining readiness to progress to the next level of study;</a:t>
            </a:r>
            <a:endParaRPr lang="en-GB" sz="2600" dirty="0"/>
          </a:p>
          <a:p>
            <a:pPr lvl="0"/>
            <a:r>
              <a:rPr lang="en-US" sz="2600" dirty="0"/>
              <a:t>Deciding with what grade or classification students will graduate;</a:t>
            </a:r>
            <a:endParaRPr lang="en-GB" sz="2600" dirty="0"/>
          </a:p>
          <a:p>
            <a:pPr lvl="0"/>
            <a:r>
              <a:rPr lang="en-US" sz="2600" dirty="0"/>
              <a:t>Enabling a judgment to be made about whether a student is fit to practice in a clinical or other professional setting;</a:t>
            </a:r>
            <a:endParaRPr lang="en-GB" sz="2600" dirty="0"/>
          </a:p>
          <a:p>
            <a:pPr lvl="0"/>
            <a:r>
              <a:rPr lang="en-US" sz="2600" dirty="0"/>
              <a:t>Determining</a:t>
            </a:r>
            <a:r>
              <a:rPr lang="en-GB" sz="2600" dirty="0"/>
              <a:t>whether professional requirements have been satisfied</a:t>
            </a:r>
            <a:r>
              <a:rPr lang="en-US" sz="2600" dirty="0"/>
              <a:t> sufficiently to achieve professional accreditation;</a:t>
            </a:r>
            <a:endParaRPr lang="en-GB" sz="2600" dirty="0"/>
          </a:p>
          <a:p>
            <a:pPr lvl="0"/>
            <a:r>
              <a:rPr lang="en-US" sz="2600" dirty="0"/>
              <a:t>Providing statistics for internal and external agencies. </a:t>
            </a:r>
            <a:endParaRPr lang="en-GB" sz="2600" dirty="0"/>
          </a:p>
          <a:p>
            <a:endParaRPr lang="en-GB" sz="2600" dirty="0"/>
          </a:p>
        </p:txBody>
      </p:sp>
    </p:spTree>
    <p:extLst>
      <p:ext uri="{BB962C8B-B14F-4D97-AF65-F5344CB8AC3E}">
        <p14:creationId xmlns:p14="http://schemas.microsoft.com/office/powerpoint/2010/main" val="19961653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What is being assessed?</a:t>
            </a:r>
          </a:p>
        </p:txBody>
      </p:sp>
      <p:sp>
        <p:nvSpPr>
          <p:cNvPr id="3" name="Content Placeholder 2"/>
          <p:cNvSpPr>
            <a:spLocks noGrp="1"/>
          </p:cNvSpPr>
          <p:nvPr>
            <p:ph idx="1"/>
          </p:nvPr>
        </p:nvSpPr>
        <p:spPr>
          <a:xfrm>
            <a:off x="468313" y="1357298"/>
            <a:ext cx="8229600" cy="4972065"/>
          </a:xfrm>
        </p:spPr>
        <p:txBody>
          <a:bodyPr/>
          <a:lstStyle/>
          <a:p>
            <a:pPr>
              <a:buNone/>
            </a:pPr>
            <a:r>
              <a:rPr lang="en-GB" dirty="0"/>
              <a:t>In some nations accurately demonstrating the learning of by heart of tutor-delivered content is most highly prized, whereas elsewhere, use of that information in context is the prime expectation. As </a:t>
            </a:r>
            <a:r>
              <a:rPr lang="en-GB" dirty="0" err="1"/>
              <a:t>Beetham</a:t>
            </a:r>
            <a:r>
              <a:rPr lang="en-GB" dirty="0"/>
              <a:t> (2010) proposes: </a:t>
            </a:r>
          </a:p>
          <a:p>
            <a:pPr>
              <a:buNone/>
            </a:pPr>
            <a:r>
              <a:rPr lang="en-GB" dirty="0"/>
              <a:t>‘When the focus is on accuracy of reproduction, learners will be given opportunities to practise the required concept or skill until they can reproduce it exactly as taught. When the focus is on internalisation, learners will be given opportunities to integrate a concept or skill with their existing beliefs and capabilities, to reflect on what it means to them, and to make sense of it in a variety of ways’ (Beetham, 2010, p.33)</a:t>
            </a:r>
          </a:p>
          <a:p>
            <a:endParaRPr lang="en-GB" dirty="0"/>
          </a:p>
        </p:txBody>
      </p:sp>
    </p:spTree>
    <p:extLst>
      <p:ext uri="{BB962C8B-B14F-4D97-AF65-F5344CB8AC3E}">
        <p14:creationId xmlns:p14="http://schemas.microsoft.com/office/powerpoint/2010/main" val="28930870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8680"/>
            <a:ext cx="7543800" cy="132025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There are considerable variations in expectations concerning feedback on:</a:t>
            </a:r>
          </a:p>
        </p:txBody>
      </p:sp>
      <p:sp>
        <p:nvSpPr>
          <p:cNvPr id="3" name="Content Placeholder 2"/>
          <p:cNvSpPr>
            <a:spLocks noGrp="1"/>
          </p:cNvSpPr>
          <p:nvPr>
            <p:ph idx="1"/>
          </p:nvPr>
        </p:nvSpPr>
        <p:spPr>
          <a:xfrm>
            <a:off x="468313" y="1916831"/>
            <a:ext cx="8229600" cy="4412531"/>
          </a:xfrm>
        </p:spPr>
        <p:txBody>
          <a:bodyPr/>
          <a:lstStyle/>
          <a:p>
            <a:r>
              <a:rPr lang="en-GB" sz="2600" dirty="0"/>
              <a:t>Type (oral, written, in-person, face-to-face, peer?);</a:t>
            </a:r>
          </a:p>
          <a:p>
            <a:r>
              <a:rPr lang="en-GB" sz="2600" dirty="0"/>
              <a:t>Volume (just ticks, or detailed and extensive developmental comments?)</a:t>
            </a:r>
          </a:p>
          <a:p>
            <a:r>
              <a:rPr lang="en-GB" sz="2600" dirty="0"/>
              <a:t>Timing (within a set period, or eventually?)</a:t>
            </a:r>
          </a:p>
          <a:p>
            <a:r>
              <a:rPr lang="en-GB" sz="2600" dirty="0"/>
              <a:t>Purpose of feedback (corrections, comments on effort, advice for improvement, pointers towards helpful resources?)</a:t>
            </a:r>
          </a:p>
          <a:p>
            <a:r>
              <a:rPr lang="en-GB" sz="2600" dirty="0"/>
              <a:t>Explicitness of criteria and the amount of support students can expect if they are struggling with work. </a:t>
            </a:r>
          </a:p>
          <a:p>
            <a:endParaRPr lang="en-GB" sz="2600" dirty="0"/>
          </a:p>
        </p:txBody>
      </p:sp>
    </p:spTree>
    <p:extLst>
      <p:ext uri="{BB962C8B-B14F-4D97-AF65-F5344CB8AC3E}">
        <p14:creationId xmlns:p14="http://schemas.microsoft.com/office/powerpoint/2010/main" val="12299453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Religious, social and ethnic considerations</a:t>
            </a:r>
          </a:p>
        </p:txBody>
      </p:sp>
      <p:sp>
        <p:nvSpPr>
          <p:cNvPr id="3" name="Content Placeholder 2"/>
          <p:cNvSpPr>
            <a:spLocks noGrp="1"/>
          </p:cNvSpPr>
          <p:nvPr>
            <p:ph idx="1"/>
          </p:nvPr>
        </p:nvSpPr>
        <p:spPr>
          <a:xfrm>
            <a:off x="468313" y="1484784"/>
            <a:ext cx="8229600" cy="4844579"/>
          </a:xfrm>
        </p:spPr>
        <p:txBody>
          <a:bodyPr/>
          <a:lstStyle/>
          <a:p>
            <a:r>
              <a:rPr lang="en-GB" dirty="0"/>
              <a:t>For students from some cultures, making direct eye contact (with ‘superiors’, the opposite sex or anyone) may be unacceptable, and yet in presentations, it may be an assessment criteria;</a:t>
            </a:r>
          </a:p>
          <a:p>
            <a:r>
              <a:rPr lang="en-GB" dirty="0"/>
              <a:t>Fasting is a key part of some religious observations, which can have real implications for concentration and capability in class and in exams, (so culturally sensitive HEIs bear this in mind);</a:t>
            </a:r>
          </a:p>
          <a:p>
            <a:r>
              <a:rPr lang="en-GB" dirty="0"/>
              <a:t>Interaction in classrooms between students of diverse cultures can be problematic on occasions: groupwork can particularly be a locus of conflict or confusion;</a:t>
            </a:r>
          </a:p>
          <a:p>
            <a:r>
              <a:rPr lang="en-GB" dirty="0"/>
              <a:t>In some nations what is regarded elsewhere as positive assertiveness and confidence can be seen as crass arrogance.</a:t>
            </a:r>
          </a:p>
          <a:p>
            <a:endParaRPr lang="en-GB" sz="2800" dirty="0"/>
          </a:p>
        </p:txBody>
      </p:sp>
    </p:spTree>
    <p:extLst>
      <p:ext uri="{BB962C8B-B14F-4D97-AF65-F5344CB8AC3E}">
        <p14:creationId xmlns:p14="http://schemas.microsoft.com/office/powerpoint/2010/main" val="11089360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604"/>
            <a:ext cx="7821488" cy="114300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Do we have comparable technological environments? Do you expect your students to:</a:t>
            </a:r>
          </a:p>
        </p:txBody>
      </p:sp>
      <p:sp>
        <p:nvSpPr>
          <p:cNvPr id="3" name="Content Placeholder 2"/>
          <p:cNvSpPr>
            <a:spLocks noGrp="1"/>
          </p:cNvSpPr>
          <p:nvPr>
            <p:ph idx="1"/>
          </p:nvPr>
        </p:nvSpPr>
        <p:spPr>
          <a:xfrm>
            <a:off x="468313" y="1844823"/>
            <a:ext cx="8229600" cy="4357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dirty="0"/>
              <a:t>Have access to the internet at home? </a:t>
            </a:r>
          </a:p>
          <a:p>
            <a:r>
              <a:rPr lang="en-GB" sz="2800" dirty="0"/>
              <a:t>Bring their own devices to class (BYOD) and use them in lessons?</a:t>
            </a:r>
          </a:p>
          <a:p>
            <a:r>
              <a:rPr lang="en-GB" sz="2800" dirty="0"/>
              <a:t>Submit assignments and receive feedback electronically?</a:t>
            </a:r>
          </a:p>
          <a:p>
            <a:r>
              <a:rPr lang="en-GB" sz="2800" dirty="0"/>
              <a:t>Access core subject content on-line before they come to classes? </a:t>
            </a:r>
          </a:p>
          <a:p>
            <a:pPr marL="0" indent="0">
              <a:buNone/>
            </a:pPr>
            <a:r>
              <a:rPr lang="en-GB" sz="2800" dirty="0"/>
              <a:t>These practices are ‘old hat’ in some places and deeply unfamiliar elsewhere.</a:t>
            </a:r>
          </a:p>
        </p:txBody>
      </p:sp>
    </p:spTree>
    <p:extLst>
      <p:ext uri="{BB962C8B-B14F-4D97-AF65-F5344CB8AC3E}">
        <p14:creationId xmlns:p14="http://schemas.microsoft.com/office/powerpoint/2010/main" val="180926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DEC0-A2CF-415D-BCC9-CAAC00C233CC}"/>
              </a:ext>
            </a:extLst>
          </p:cNvPr>
          <p:cNvSpPr>
            <a:spLocks noGrp="1"/>
          </p:cNvSpPr>
          <p:nvPr>
            <p:ph type="title"/>
          </p:nvPr>
        </p:nvSpPr>
        <p:spPr>
          <a:xfrm>
            <a:off x="179512" y="122238"/>
            <a:ext cx="7821488" cy="1074737"/>
          </a:xfrm>
        </p:spPr>
        <p:txBody>
          <a:bodyPr/>
          <a:lstStyle/>
          <a:p>
            <a:r>
              <a:rPr lang="en-GB" dirty="0"/>
              <a:t>When designing curriculum content, consider the purposes, make-up and scope of taught material</a:t>
            </a:r>
          </a:p>
        </p:txBody>
      </p:sp>
      <p:sp>
        <p:nvSpPr>
          <p:cNvPr id="3" name="Content Placeholder 2">
            <a:extLst>
              <a:ext uri="{FF2B5EF4-FFF2-40B4-BE49-F238E27FC236}">
                <a16:creationId xmlns:a16="http://schemas.microsoft.com/office/drawing/2014/main" id="{0D1FA530-C480-4A27-BC9D-D9B4B84B04E1}"/>
              </a:ext>
            </a:extLst>
          </p:cNvPr>
          <p:cNvSpPr>
            <a:spLocks noGrp="1"/>
          </p:cNvSpPr>
          <p:nvPr>
            <p:ph idx="1"/>
          </p:nvPr>
        </p:nvSpPr>
        <p:spPr/>
        <p:txBody>
          <a:bodyPr/>
          <a:lstStyle/>
          <a:p>
            <a:pPr marL="0" indent="0">
              <a:buNone/>
            </a:pPr>
            <a:r>
              <a:rPr lang="en-GB" dirty="0"/>
              <a:t>The purposes of the curriculum content you are delivering can include for example, raising awareness of particular issues, providing an overview, getting students excited about a topic, prompting deep engagement with the material, putting forward contrasting viewpoints, adding colour to dull detail, explaining difficult concepts, enthusing students with a passion for the subject, giving students data they need to undertake a task and so on, as well as giving them things to learn so they can pass exams.</a:t>
            </a:r>
          </a:p>
        </p:txBody>
      </p:sp>
    </p:spTree>
    <p:extLst>
      <p:ext uri="{BB962C8B-B14F-4D97-AF65-F5344CB8AC3E}">
        <p14:creationId xmlns:p14="http://schemas.microsoft.com/office/powerpoint/2010/main" val="224835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49238"/>
            <a:ext cx="7715280" cy="10747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Diverse pedagogic approaches and contexts across the world</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dirty="0"/>
              <a:t>Is your principal model of teaching one of transmission of knowledge or do you review learning as a partnership between teachers and students?</a:t>
            </a:r>
          </a:p>
          <a:p>
            <a:r>
              <a:rPr lang="en-GB" sz="2800" dirty="0"/>
              <a:t>Is the knowledge base you use ubiquitous or transactional?</a:t>
            </a:r>
          </a:p>
          <a:p>
            <a:r>
              <a:rPr lang="en-GB" sz="2800" dirty="0"/>
              <a:t>Do you value robust discussion in class, or is it more important to achieve consensus?</a:t>
            </a:r>
          </a:p>
          <a:p>
            <a:r>
              <a:rPr lang="en-GB" sz="2800" dirty="0"/>
              <a:t>Is there a significant power distance between academics and students, or is the pedagogic context quite informal? </a:t>
            </a:r>
          </a:p>
        </p:txBody>
      </p:sp>
    </p:spTree>
    <p:extLst>
      <p:ext uri="{BB962C8B-B14F-4D97-AF65-F5344CB8AC3E}">
        <p14:creationId xmlns:p14="http://schemas.microsoft.com/office/powerpoint/2010/main" val="35041532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Professional expectations of staff. Is there an expectation that you: </a:t>
            </a:r>
          </a:p>
        </p:txBody>
      </p:sp>
      <p:sp>
        <p:nvSpPr>
          <p:cNvPr id="3" name="Content Placeholder 2"/>
          <p:cNvSpPr>
            <a:spLocks noGrp="1"/>
          </p:cNvSpPr>
          <p:nvPr>
            <p:ph idx="1"/>
          </p:nvPr>
        </p:nvSpPr>
        <p:spPr/>
        <p:txBody>
          <a:bodyPr/>
          <a:lstStyle/>
          <a:p>
            <a:r>
              <a:rPr lang="en-GB" dirty="0"/>
              <a:t>Undertake training in how to teach in universities?</a:t>
            </a:r>
          </a:p>
          <a:p>
            <a:r>
              <a:rPr lang="en-GB" dirty="0"/>
              <a:t>Review (formally or informally) your own teaching practice periodically as part of personal practice or annual performance review ?</a:t>
            </a:r>
          </a:p>
          <a:p>
            <a:r>
              <a:rPr lang="en-GB" dirty="0"/>
              <a:t>Undertake peer observation of teaching?</a:t>
            </a:r>
          </a:p>
          <a:p>
            <a:r>
              <a:rPr lang="en-GB" dirty="0"/>
              <a:t>Support and mentor colleagues new to teaching in higher education (including doctoral students)?</a:t>
            </a:r>
          </a:p>
          <a:p>
            <a:r>
              <a:rPr lang="en-GB" dirty="0"/>
              <a:t>Seek recognition of your professional practice, for example, through Higher Education Academy Fellowships, Senior Fellowships/ Principal Fellowship?</a:t>
            </a:r>
          </a:p>
        </p:txBody>
      </p:sp>
    </p:spTree>
    <p:extLst>
      <p:ext uri="{BB962C8B-B14F-4D97-AF65-F5344CB8AC3E}">
        <p14:creationId xmlns:p14="http://schemas.microsoft.com/office/powerpoint/2010/main" val="37922203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54E6-4357-4793-A038-8055CF97DDFF}"/>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Some thoughts from Ireland: Geraldine O’Neill tells us:</a:t>
            </a:r>
          </a:p>
        </p:txBody>
      </p:sp>
      <p:sp>
        <p:nvSpPr>
          <p:cNvPr id="3" name="Content Placeholder 2">
            <a:extLst>
              <a:ext uri="{FF2B5EF4-FFF2-40B4-BE49-F238E27FC236}">
                <a16:creationId xmlns:a16="http://schemas.microsoft.com/office/drawing/2014/main" id="{A5FBA4C8-65D2-4103-8CC4-C9BA71F5116F}"/>
              </a:ext>
            </a:extLst>
          </p:cNvPr>
          <p:cNvSpPr>
            <a:spLocks noGrp="1"/>
          </p:cNvSpPr>
          <p:nvPr>
            <p:ph idx="1"/>
          </p:nvPr>
        </p:nvSpPr>
        <p:spPr/>
        <p:txBody>
          <a:bodyPr/>
          <a:lstStyle/>
          <a:p>
            <a:r>
              <a:rPr lang="en-IE" sz="2200" dirty="0"/>
              <a:t>The Irish higher education context has huge variation in relation to assessment and feedback approaches. The QA systems across these can vary and there is different emphasis in assessment and feedback approaches. For example, traditionally the Universities have had more autonomy and flexibility in their individual regulatory practice than the IT sector.</a:t>
            </a:r>
            <a:endParaRPr lang="en-GB" sz="2200" dirty="0"/>
          </a:p>
          <a:p>
            <a:pPr lvl="0"/>
            <a:r>
              <a:rPr lang="en-IE" sz="2200" dirty="0"/>
              <a:t>‘Examination is the most common assessment method, although its popularity and weighting differs between fields, programmes and stages of programme’ ; </a:t>
            </a:r>
            <a:endParaRPr lang="en-GB" sz="2200" dirty="0"/>
          </a:p>
          <a:p>
            <a:pPr lvl="0"/>
            <a:r>
              <a:rPr lang="en-IE" sz="2200" dirty="0"/>
              <a:t>‘Other assessment methods also differ between fields; some fields focus mainly on a few assessment methods while others have a more balanced range of methods’;</a:t>
            </a:r>
          </a:p>
          <a:p>
            <a:pPr lvl="0"/>
            <a:r>
              <a:rPr lang="en-IE" sz="2200" dirty="0"/>
              <a:t>Work-based assessments are on the increase, due to National policies that emphasise employability skills.</a:t>
            </a:r>
            <a:endParaRPr lang="en-GB" sz="2200" dirty="0"/>
          </a:p>
          <a:p>
            <a:endParaRPr lang="en-GB" sz="2200" dirty="0"/>
          </a:p>
        </p:txBody>
      </p:sp>
    </p:spTree>
    <p:extLst>
      <p:ext uri="{BB962C8B-B14F-4D97-AF65-F5344CB8AC3E}">
        <p14:creationId xmlns:p14="http://schemas.microsoft.com/office/powerpoint/2010/main" val="42437920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3FE3-6DC0-4AB3-BB6B-17C49FEAA203}"/>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Some thoughts from Italy: Anna Serbati and Valentina Grion tell us:</a:t>
            </a:r>
          </a:p>
        </p:txBody>
      </p:sp>
      <p:sp>
        <p:nvSpPr>
          <p:cNvPr id="3" name="Content Placeholder 2">
            <a:extLst>
              <a:ext uri="{FF2B5EF4-FFF2-40B4-BE49-F238E27FC236}">
                <a16:creationId xmlns:a16="http://schemas.microsoft.com/office/drawing/2014/main" id="{6318FBEC-F363-4C85-91A0-C49B6B56E8A3}"/>
              </a:ext>
            </a:extLst>
          </p:cNvPr>
          <p:cNvSpPr>
            <a:spLocks noGrp="1"/>
          </p:cNvSpPr>
          <p:nvPr>
            <p:ph idx="1"/>
          </p:nvPr>
        </p:nvSpPr>
        <p:spPr/>
        <p:txBody>
          <a:bodyPr/>
          <a:lstStyle/>
          <a:p>
            <a:r>
              <a:rPr lang="en-GB" dirty="0"/>
              <a:t>The dominant paradigm in Italy is still a quite traditional one and </a:t>
            </a:r>
            <a:r>
              <a:rPr lang="en-US" dirty="0"/>
              <a:t>professors have autonomy in preparing assignments ;</a:t>
            </a:r>
            <a:endParaRPr lang="en-GB" dirty="0"/>
          </a:p>
          <a:p>
            <a:r>
              <a:rPr lang="it-IT" dirty="0"/>
              <a:t> </a:t>
            </a:r>
            <a:r>
              <a:rPr lang="en-US" dirty="0"/>
              <a:t>Often assessment is bolted on learning and comes at the end of the process, however there are emerging experiences of more integrated approaches;</a:t>
            </a:r>
          </a:p>
          <a:p>
            <a:r>
              <a:rPr lang="en-US" dirty="0"/>
              <a:t>Summative assessment is dominant and v</a:t>
            </a:r>
            <a:r>
              <a:rPr lang="it-IT" dirty="0"/>
              <a:t>ery few colleagues think of feedback as a device of assessment. </a:t>
            </a:r>
            <a:r>
              <a:rPr lang="en-US" dirty="0"/>
              <a:t>In Italy, academics are not obliged, as in UK, to give feedback to students as part of assessment processes;</a:t>
            </a:r>
          </a:p>
          <a:p>
            <a:r>
              <a:rPr lang="en-US" dirty="0"/>
              <a:t>If and when these feedback practices are used, it generally happens ….without a real intentionality to improve learning through feedback.</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565574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F8EB-6A80-4181-9915-DF9A02BC8CAB}"/>
              </a:ext>
            </a:extLst>
          </p:cNvPr>
          <p:cNvSpPr>
            <a:spLocks noGrp="1"/>
          </p:cNvSpPr>
          <p:nvPr>
            <p:ph type="title"/>
          </p:nvPr>
        </p:nvSpPr>
        <p:spPr>
          <a:xfrm>
            <a:off x="395536" y="249238"/>
            <a:ext cx="7605464" cy="107473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Some thoughts from the US: Keston Fulcher, James Madison University tells us:</a:t>
            </a:r>
          </a:p>
        </p:txBody>
      </p:sp>
      <p:sp>
        <p:nvSpPr>
          <p:cNvPr id="3" name="Content Placeholder 2">
            <a:extLst>
              <a:ext uri="{FF2B5EF4-FFF2-40B4-BE49-F238E27FC236}">
                <a16:creationId xmlns:a16="http://schemas.microsoft.com/office/drawing/2014/main" id="{CF3BB941-6547-4CB5-9F74-CED453AEA319}"/>
              </a:ext>
            </a:extLst>
          </p:cNvPr>
          <p:cNvSpPr>
            <a:spLocks noGrp="1"/>
          </p:cNvSpPr>
          <p:nvPr>
            <p:ph idx="1"/>
          </p:nvPr>
        </p:nvSpPr>
        <p:spPr/>
        <p:txBody>
          <a:bodyPr/>
          <a:lstStyle/>
          <a:p>
            <a:r>
              <a:rPr lang="en-GB" dirty="0"/>
              <a:t>The dominant driver for assessment in the US is the federal government via regional accreditation, followed by disciplinary accreditors, with a focus by many on minimal compliance;</a:t>
            </a:r>
          </a:p>
          <a:p>
            <a:r>
              <a:rPr lang="en-GB" dirty="0"/>
              <a:t> Over the years, institutions have begun using a wider variety of assessment methods; </a:t>
            </a:r>
          </a:p>
          <a:p>
            <a:r>
              <a:rPr lang="en-GB" dirty="0"/>
              <a:t>Self and peer assessment are rare, group assessment is widely used in Business degrees but it’s variable in other disciplines, oral assessment is common, students are not often actively engaged in feedback dialogues;</a:t>
            </a:r>
          </a:p>
          <a:p>
            <a:r>
              <a:rPr lang="en-GB" dirty="0"/>
              <a:t>Lack of faculty training with respect to teaching and assessment.</a:t>
            </a:r>
          </a:p>
          <a:p>
            <a:endParaRPr lang="en-GB" dirty="0"/>
          </a:p>
        </p:txBody>
      </p:sp>
    </p:spTree>
    <p:extLst>
      <p:ext uri="{BB962C8B-B14F-4D97-AF65-F5344CB8AC3E}">
        <p14:creationId xmlns:p14="http://schemas.microsoft.com/office/powerpoint/2010/main" val="41334658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sz="2800" kern="1200" dirty="0">
                <a:solidFill>
                  <a:srgbClr val="7030A0"/>
                </a:solidFill>
                <a:latin typeface="+mn-lt"/>
              </a:rPr>
              <a:t>These and other slides are available on my website at http://sally-brown.net</a:t>
            </a:r>
          </a:p>
        </p:txBody>
      </p:sp>
      <p:pic>
        <p:nvPicPr>
          <p:cNvPr id="3" name="Picture 2">
            <a:extLst>
              <a:ext uri="{FF2B5EF4-FFF2-40B4-BE49-F238E27FC236}">
                <a16:creationId xmlns:a16="http://schemas.microsoft.com/office/drawing/2014/main" id="{B7E8CB46-D590-4505-90FA-5AB57DC46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533350"/>
            <a:ext cx="3842972" cy="5324649"/>
          </a:xfrm>
          <a:prstGeom prst="rect">
            <a:avLst/>
          </a:prstGeom>
        </p:spPr>
      </p:pic>
    </p:spTree>
    <p:extLst>
      <p:ext uri="{BB962C8B-B14F-4D97-AF65-F5344CB8AC3E}">
        <p14:creationId xmlns:p14="http://schemas.microsoft.com/office/powerpoint/2010/main" val="19984343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9"/>
            <a:ext cx="7543800" cy="73149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References and further reading (1)</a:t>
            </a:r>
          </a:p>
        </p:txBody>
      </p:sp>
      <p:sp>
        <p:nvSpPr>
          <p:cNvPr id="3" name="Content Placeholder 2"/>
          <p:cNvSpPr>
            <a:spLocks noGrp="1"/>
          </p:cNvSpPr>
          <p:nvPr>
            <p:ph idx="1"/>
          </p:nvPr>
        </p:nvSpPr>
        <p:spPr>
          <a:xfrm>
            <a:off x="442123" y="1034256"/>
            <a:ext cx="8229600" cy="4789488"/>
          </a:xfrm>
        </p:spPr>
        <p:txBody>
          <a:bodyPr/>
          <a:lstStyle/>
          <a:p>
            <a:pPr marL="539750" indent="-539750">
              <a:buNone/>
            </a:pPr>
            <a:r>
              <a:rPr lang="en-GB" sz="2000" dirty="0"/>
              <a:t>Adams, M. and Brown, S. (eds) (2006) </a:t>
            </a:r>
            <a:r>
              <a:rPr lang="en-GB" sz="2000" i="1" dirty="0"/>
              <a:t>Disabled students in Higher Education: working towards inclusive learning</a:t>
            </a:r>
            <a:r>
              <a:rPr lang="en-GB" sz="2000" dirty="0"/>
              <a:t>, London: Routledge.</a:t>
            </a:r>
          </a:p>
          <a:p>
            <a:pPr marL="539750" indent="-539750">
              <a:buNone/>
            </a:pPr>
            <a:r>
              <a:rPr lang="en-US" sz="2000" dirty="0"/>
              <a:t>Beetham, H. (2010) </a:t>
            </a:r>
            <a:r>
              <a:rPr lang="en-US" sz="2000" i="1" dirty="0"/>
              <a:t>Active learning in Technology-Rich Contexts</a:t>
            </a:r>
            <a:r>
              <a:rPr lang="en-US" sz="2000" dirty="0"/>
              <a:t>, in Beetham, H. and Sharpe, R. </a:t>
            </a:r>
            <a:r>
              <a:rPr lang="en-US" sz="2000" i="1" dirty="0"/>
              <a:t>Rethinking Pedagogy for a Digital age: designing for 21</a:t>
            </a:r>
            <a:r>
              <a:rPr lang="en-US" sz="2000" i="1" baseline="30000" dirty="0"/>
              <a:t>st</a:t>
            </a:r>
            <a:r>
              <a:rPr lang="en-US" sz="2000" i="1" dirty="0"/>
              <a:t> Century learning, </a:t>
            </a:r>
            <a:r>
              <a:rPr lang="en-US" sz="2000" dirty="0"/>
              <a:t>Abingdon: Routledge.</a:t>
            </a:r>
            <a:endParaRPr lang="en-GB" sz="2000" dirty="0"/>
          </a:p>
          <a:p>
            <a:pPr marL="539750" indent="-539750">
              <a:buNone/>
            </a:pPr>
            <a:r>
              <a:rPr lang="en-GB" sz="2000" dirty="0"/>
              <a:t>Biggs, J. and Tang, C. (2011) </a:t>
            </a:r>
            <a:r>
              <a:rPr lang="en-GB" sz="2000" i="1" dirty="0"/>
              <a:t>Teaching for Quality Learning at University: 4</a:t>
            </a:r>
            <a:r>
              <a:rPr lang="en-GB" sz="2000" i="1" baseline="30000" dirty="0"/>
              <a:t>th</a:t>
            </a:r>
            <a:r>
              <a:rPr lang="en-GB" sz="2000" i="1" dirty="0"/>
              <a:t> edition</a:t>
            </a:r>
            <a:r>
              <a:rPr lang="en-GB" sz="2000" dirty="0"/>
              <a:t>, Maidenhead: SRHE/Open University Press.</a:t>
            </a:r>
          </a:p>
          <a:p>
            <a:pPr marL="539750" indent="-539750">
              <a:buNone/>
            </a:pPr>
            <a:r>
              <a:rPr lang="en-GB" sz="2000" dirty="0"/>
              <a:t>Brown, S. (2011) Bringing about positive change in higher education; a case study </a:t>
            </a:r>
            <a:r>
              <a:rPr lang="en-GB" sz="2000" i="1" dirty="0"/>
              <a:t>Quality Assurance in Education</a:t>
            </a:r>
            <a:r>
              <a:rPr lang="en-GB" sz="2000" dirty="0"/>
              <a:t> Vol 19 No 3 pp.195-207.</a:t>
            </a:r>
          </a:p>
          <a:p>
            <a:pPr marL="539750" indent="-539750">
              <a:buNone/>
            </a:pPr>
            <a:r>
              <a:rPr lang="en-GB" sz="2000" dirty="0"/>
              <a:t>Brown, S. (2012) Managing change in universities: a Sisyphean task? </a:t>
            </a:r>
            <a:r>
              <a:rPr lang="en-GB" sz="2000" i="1" dirty="0"/>
              <a:t>Quality in Higher Education, Vol18 No 1 pp.139-46</a:t>
            </a:r>
            <a:r>
              <a:rPr lang="en-GB" sz="2000" dirty="0"/>
              <a:t>.</a:t>
            </a:r>
          </a:p>
          <a:p>
            <a:pPr marL="539750" indent="-539750">
              <a:buNone/>
            </a:pPr>
            <a:r>
              <a:rPr lang="en-US" sz="2000" dirty="0"/>
              <a:t>Brown, S. (2014) </a:t>
            </a:r>
            <a:r>
              <a:rPr lang="en-US" sz="2000" i="1" dirty="0"/>
              <a:t>Learning, Teaching and Assessment in Higher Education: Global perspectives</a:t>
            </a:r>
            <a:r>
              <a:rPr lang="en-US" sz="2000" dirty="0"/>
              <a:t>, Basingstoke: Palgrave Macmillan</a:t>
            </a:r>
            <a:endParaRPr lang="en-GB" sz="2000" dirty="0"/>
          </a:p>
          <a:p>
            <a:pPr marL="0" indent="0">
              <a:buNone/>
            </a:pPr>
            <a:r>
              <a:rPr lang="en-GB" sz="2000" dirty="0"/>
              <a:t> </a:t>
            </a:r>
          </a:p>
        </p:txBody>
      </p:sp>
    </p:spTree>
    <p:extLst>
      <p:ext uri="{BB962C8B-B14F-4D97-AF65-F5344CB8AC3E}">
        <p14:creationId xmlns:p14="http://schemas.microsoft.com/office/powerpoint/2010/main" val="30960559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9"/>
            <a:ext cx="7543800" cy="65948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References and further reading (2)</a:t>
            </a:r>
          </a:p>
        </p:txBody>
      </p:sp>
      <p:sp>
        <p:nvSpPr>
          <p:cNvPr id="3" name="Content Placeholder 2"/>
          <p:cNvSpPr>
            <a:spLocks noGrp="1"/>
          </p:cNvSpPr>
          <p:nvPr>
            <p:ph idx="1"/>
          </p:nvPr>
        </p:nvSpPr>
        <p:spPr>
          <a:xfrm>
            <a:off x="457200" y="908721"/>
            <a:ext cx="8229600" cy="4789488"/>
          </a:xfrm>
        </p:spPr>
        <p:txBody>
          <a:bodyPr/>
          <a:lstStyle/>
          <a:p>
            <a:pPr marL="623888" indent="-623888">
              <a:buNone/>
            </a:pPr>
            <a:r>
              <a:rPr lang="en-GB" sz="2000" dirty="0"/>
              <a:t>Carroll, J. and Ryan, J. (2005) </a:t>
            </a:r>
            <a:r>
              <a:rPr lang="en-GB" sz="2000" i="1" dirty="0"/>
              <a:t>Teaching International students: improving learning for all,</a:t>
            </a:r>
            <a:r>
              <a:rPr lang="en-GB" sz="2000" dirty="0"/>
              <a:t> London: Routledge SEDA series.</a:t>
            </a:r>
          </a:p>
          <a:p>
            <a:pPr marL="623888" indent="-623888">
              <a:buNone/>
            </a:pPr>
            <a:r>
              <a:rPr lang="en-GB" sz="2000" dirty="0"/>
              <a:t>Cotton, D.R.E., Joyner, M., George, R. and Cotton, P.A., 2016. Understanding the gender and ethnicity attainment gap in UK higher education. </a:t>
            </a:r>
            <a:r>
              <a:rPr lang="en-GB" sz="2000" i="1" dirty="0"/>
              <a:t>Innovations in education and teaching international</a:t>
            </a:r>
            <a:r>
              <a:rPr lang="en-GB" sz="2000" dirty="0"/>
              <a:t>, </a:t>
            </a:r>
            <a:r>
              <a:rPr lang="en-GB" sz="2000" i="1" dirty="0"/>
              <a:t>53</a:t>
            </a:r>
            <a:r>
              <a:rPr lang="en-GB" sz="2000" dirty="0"/>
              <a:t>(5), pp.475-486.</a:t>
            </a:r>
          </a:p>
          <a:p>
            <a:pPr marL="623888" indent="-623888">
              <a:buNone/>
            </a:pPr>
            <a:r>
              <a:rPr lang="en-GB" sz="2000" dirty="0"/>
              <a:t>Flint, N. R. and Johnson, B. (2011) </a:t>
            </a:r>
            <a:r>
              <a:rPr lang="en-GB" sz="2000" i="1" dirty="0"/>
              <a:t>Towards fairer university assessment: addressing the concerns of students, </a:t>
            </a:r>
            <a:r>
              <a:rPr lang="en-GB" sz="2000" dirty="0"/>
              <a:t>London: Routledge.</a:t>
            </a:r>
          </a:p>
          <a:p>
            <a:pPr marL="623888" indent="-623888">
              <a:buNone/>
            </a:pPr>
            <a:r>
              <a:rPr lang="en-GB" sz="2000" dirty="0"/>
              <a:t>Grace, S. and Gravestock, P. (2009) </a:t>
            </a:r>
            <a:r>
              <a:rPr lang="en-GB" sz="2000" i="1" dirty="0"/>
              <a:t>Inclusion and Diversity: meeting the needs of all students</a:t>
            </a:r>
            <a:r>
              <a:rPr lang="en-GB" sz="2000" dirty="0"/>
              <a:t>. </a:t>
            </a:r>
            <a:r>
              <a:rPr lang="en-GB" sz="2000" i="1" dirty="0"/>
              <a:t>Key guides for effective teaching in Higher Education, </a:t>
            </a:r>
            <a:r>
              <a:rPr lang="en-GB" sz="2000" dirty="0"/>
              <a:t>Abingdon: Routledge.</a:t>
            </a:r>
          </a:p>
          <a:p>
            <a:pPr marL="623888" indent="-623888">
              <a:buNone/>
            </a:pPr>
            <a:r>
              <a:rPr lang="en-GB" sz="2000" dirty="0"/>
              <a:t>Holt, D., Palmer, S. and Challis, D. (2011) Changing perspectives: teaching and learning centres’ strategic contributions to academic development in Australian higher education, </a:t>
            </a:r>
            <a:r>
              <a:rPr lang="en-GB" sz="2000" i="1" dirty="0"/>
              <a:t>International Journal for Academic Development</a:t>
            </a:r>
            <a:r>
              <a:rPr lang="en-GB" sz="2000" dirty="0"/>
              <a:t> 16(1), pp.5–17.</a:t>
            </a:r>
          </a:p>
          <a:p>
            <a:pPr marL="623888" indent="-623888">
              <a:buNone/>
            </a:pPr>
            <a:r>
              <a:rPr lang="en-GB" sz="2000" dirty="0" err="1"/>
              <a:t>Humfrey</a:t>
            </a:r>
            <a:r>
              <a:rPr lang="en-GB" sz="2000" dirty="0"/>
              <a:t>, C. (1999) </a:t>
            </a:r>
            <a:r>
              <a:rPr lang="en-GB" sz="2000" i="1" dirty="0"/>
              <a:t>Managing International students,</a:t>
            </a:r>
            <a:r>
              <a:rPr lang="en-GB" sz="2000" dirty="0"/>
              <a:t> Open University Press, Buckingham.</a:t>
            </a:r>
          </a:p>
        </p:txBody>
      </p:sp>
    </p:spTree>
    <p:extLst>
      <p:ext uri="{BB962C8B-B14F-4D97-AF65-F5344CB8AC3E}">
        <p14:creationId xmlns:p14="http://schemas.microsoft.com/office/powerpoint/2010/main" val="39945566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9"/>
            <a:ext cx="7543800" cy="73149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References and further reading (3)</a:t>
            </a:r>
          </a:p>
        </p:txBody>
      </p:sp>
      <p:sp>
        <p:nvSpPr>
          <p:cNvPr id="3" name="Content Placeholder 2"/>
          <p:cNvSpPr>
            <a:spLocks noGrp="1"/>
          </p:cNvSpPr>
          <p:nvPr>
            <p:ph idx="1"/>
          </p:nvPr>
        </p:nvSpPr>
        <p:spPr>
          <a:xfrm>
            <a:off x="457200" y="954477"/>
            <a:ext cx="8518401" cy="5348634"/>
          </a:xfrm>
        </p:spPr>
        <p:txBody>
          <a:bodyPr/>
          <a:lstStyle/>
          <a:p>
            <a:pPr marL="539750" indent="-539750">
              <a:buNone/>
            </a:pPr>
            <a:r>
              <a:rPr lang="en-GB" sz="2000" dirty="0"/>
              <a:t>Hunt, L. and Chalmers, D. (eds) (2012) </a:t>
            </a:r>
            <a:r>
              <a:rPr lang="en-GB" sz="2000" i="1" dirty="0"/>
              <a:t>University Teaching in Focus: a learner-centred approach</a:t>
            </a:r>
            <a:r>
              <a:rPr lang="en-GB" sz="2000" dirty="0"/>
              <a:t>, Melbourne: ACER press and Abingdon: Routledge.</a:t>
            </a:r>
          </a:p>
          <a:p>
            <a:pPr marL="539750" indent="-539750">
              <a:buNone/>
            </a:pPr>
            <a:r>
              <a:rPr lang="en-GB" sz="2000" dirty="0"/>
              <a:t>Jones, E. and Brown, S. (Eds) (2008) </a:t>
            </a:r>
            <a:r>
              <a:rPr lang="en-GB" sz="2000" i="1" dirty="0"/>
              <a:t>Internationalising Higher Education</a:t>
            </a:r>
            <a:r>
              <a:rPr lang="en-GB" sz="2000" dirty="0"/>
              <a:t>, London: Routledge.</a:t>
            </a:r>
          </a:p>
          <a:p>
            <a:pPr marL="539750" indent="-539750">
              <a:buNone/>
            </a:pPr>
            <a:r>
              <a:rPr lang="en-GB" sz="2000" dirty="0"/>
              <a:t>Jones, E. and Killick, D. (2007) </a:t>
            </a:r>
            <a:r>
              <a:rPr lang="en-GB" sz="2000" i="1" dirty="0"/>
              <a:t>Internationalisation of the curriculum</a:t>
            </a:r>
            <a:r>
              <a:rPr lang="en-GB" sz="2000" dirty="0"/>
              <a:t>, in Jones, E. and Brown, S. (Eds.) (2008) </a:t>
            </a:r>
            <a:r>
              <a:rPr lang="en-GB" sz="2000" i="1" dirty="0"/>
              <a:t>Internationalising Higher Education</a:t>
            </a:r>
            <a:r>
              <a:rPr lang="en-GB" sz="2000" dirty="0"/>
              <a:t>, Abingdon: Routledge.</a:t>
            </a:r>
          </a:p>
          <a:p>
            <a:pPr marL="539750" indent="-539750">
              <a:buNone/>
            </a:pPr>
            <a:r>
              <a:rPr lang="en-GB" sz="2000" dirty="0" err="1"/>
              <a:t>Koppi</a:t>
            </a:r>
            <a:r>
              <a:rPr lang="en-GB" sz="2000" dirty="0"/>
              <a:t>, A. J, and Pearson, E. J, (2002) </a:t>
            </a:r>
            <a:r>
              <a:rPr lang="en-GB" sz="2000" i="1" dirty="0"/>
              <a:t>Design and development of a flexible online course for making accessible online courses</a:t>
            </a:r>
            <a:r>
              <a:rPr lang="en-GB" sz="2000" dirty="0"/>
              <a:t>, AACE World Conference on Educational Multimedia (EDMEDIA2002), Denver, USA.</a:t>
            </a:r>
          </a:p>
          <a:p>
            <a:pPr marL="539750" indent="-539750">
              <a:buNone/>
            </a:pPr>
            <a:r>
              <a:rPr lang="en-GB" sz="2000" dirty="0"/>
              <a:t>Lancaster, P., 2008. Universal design for learning. </a:t>
            </a:r>
            <a:r>
              <a:rPr lang="en-GB" sz="2000" i="1" dirty="0"/>
              <a:t>Colleagues</a:t>
            </a:r>
            <a:r>
              <a:rPr lang="en-GB" sz="2000" dirty="0"/>
              <a:t>, </a:t>
            </a:r>
            <a:r>
              <a:rPr lang="en-GB" sz="2000" i="1" dirty="0"/>
              <a:t>3</a:t>
            </a:r>
            <a:r>
              <a:rPr lang="en-GB" sz="2000" dirty="0"/>
              <a:t>(1), p.5.</a:t>
            </a:r>
          </a:p>
          <a:p>
            <a:pPr marL="539750" indent="-539750">
              <a:buNone/>
            </a:pPr>
            <a:r>
              <a:rPr lang="en-GB" sz="2000" dirty="0"/>
              <a:t>Leask, B. (2007) </a:t>
            </a:r>
            <a:r>
              <a:rPr lang="en-GB" sz="2000" i="1" dirty="0"/>
              <a:t>Diversity on campus-an institutional approach: A case study from Australia</a:t>
            </a:r>
            <a:r>
              <a:rPr lang="en-GB" sz="2000" dirty="0"/>
              <a:t> (Doctoral dissertation, European Association for International Education (EAIE)).</a:t>
            </a:r>
          </a:p>
        </p:txBody>
      </p:sp>
    </p:spTree>
    <p:extLst>
      <p:ext uri="{BB962C8B-B14F-4D97-AF65-F5344CB8AC3E}">
        <p14:creationId xmlns:p14="http://schemas.microsoft.com/office/powerpoint/2010/main" val="32333508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528F0-4CE3-4503-BEC1-DB01B3B95BAD}"/>
              </a:ext>
            </a:extLst>
          </p:cNvPr>
          <p:cNvSpPr>
            <a:spLocks noGrp="1"/>
          </p:cNvSpPr>
          <p:nvPr>
            <p:ph idx="1"/>
          </p:nvPr>
        </p:nvSpPr>
        <p:spPr/>
        <p:txBody>
          <a:bodyPr/>
          <a:lstStyle/>
          <a:p>
            <a:pPr marL="539750" indent="-539750">
              <a:buNone/>
            </a:pPr>
            <a:r>
              <a:rPr lang="en-GB" sz="2000" dirty="0"/>
              <a:t>McNamara, D. and Harris, R. (1997</a:t>
            </a:r>
            <a:r>
              <a:rPr lang="en-GB" sz="2000" i="1" dirty="0"/>
              <a:t>) Overseas students in Higher Education: issues in teaching and learning, </a:t>
            </a:r>
            <a:r>
              <a:rPr lang="en-GB" sz="2000" dirty="0"/>
              <a:t>London: Routledge. </a:t>
            </a:r>
          </a:p>
          <a:p>
            <a:pPr marL="539750" indent="-539750">
              <a:buNone/>
            </a:pPr>
            <a:r>
              <a:rPr lang="en-GB" sz="2000" dirty="0"/>
              <a:t>Morgan, M. ed., 2013. </a:t>
            </a:r>
            <a:r>
              <a:rPr lang="en-GB" sz="2000" i="1" dirty="0"/>
              <a:t>Improving the student experience: A practical guide for universities and colleges</a:t>
            </a:r>
            <a:r>
              <a:rPr lang="en-GB" sz="2000" dirty="0"/>
              <a:t>. London: Routledge.</a:t>
            </a:r>
          </a:p>
          <a:p>
            <a:pPr marL="539750" indent="-539750">
              <a:buNone/>
            </a:pPr>
            <a:r>
              <a:rPr lang="en-GB" sz="2000" dirty="0"/>
              <a:t>Newland, B., Pavey, J. and Boyd, V. (2005) Influencing inclusive practice: The role of VLEs. Improving Student Learning: Diversity and Inclusivity, 12th Improving Student Learning Symposium proceedings. </a:t>
            </a:r>
          </a:p>
          <a:p>
            <a:pPr marL="539750" indent="-539750">
              <a:buNone/>
            </a:pPr>
            <a:r>
              <a:rPr lang="en-GB" sz="2000" dirty="0"/>
              <a:t>Northedge, A. (2003) </a:t>
            </a:r>
            <a:r>
              <a:rPr lang="en-GB" sz="2000" i="1" dirty="0"/>
              <a:t>Teaching in Higher Education</a:t>
            </a:r>
            <a:r>
              <a:rPr lang="en-GB" sz="2000" dirty="0"/>
              <a:t>, Vol. 8, No. 2, 2003, pp. 169–180</a:t>
            </a:r>
          </a:p>
          <a:p>
            <a:pPr marL="539750" indent="-539750">
              <a:buNone/>
            </a:pPr>
            <a:r>
              <a:rPr lang="en-US" sz="2000" dirty="0"/>
              <a:t>O’Neill, G. (</a:t>
            </a:r>
            <a:r>
              <a:rPr lang="en-IE" sz="2000" dirty="0"/>
              <a:t>2017) National Forum </a:t>
            </a:r>
            <a:r>
              <a:rPr lang="en-IE" sz="2000" i="1" u="sng" dirty="0">
                <a:hlinkClick r:id="rId2"/>
              </a:rPr>
              <a:t>Authentic Assessment in Irish Higher Education.</a:t>
            </a:r>
            <a:r>
              <a:rPr lang="en-IE" sz="2000" dirty="0"/>
              <a:t> Dublin.</a:t>
            </a:r>
            <a:endParaRPr lang="en-GB" sz="2000" dirty="0"/>
          </a:p>
          <a:p>
            <a:pPr marL="539750" indent="-539750">
              <a:buNone/>
            </a:pPr>
            <a:r>
              <a:rPr lang="en-GB" sz="2000" dirty="0"/>
              <a:t>OECD (1999) in Hunt, D. and Chalmers, L. (eds) (2012) </a:t>
            </a:r>
            <a:r>
              <a:rPr lang="en-GB" sz="2000" i="1" dirty="0"/>
              <a:t>University Teaching in Focus: a learning-centred approach,</a:t>
            </a:r>
            <a:r>
              <a:rPr lang="en-US" sz="2000" dirty="0"/>
              <a:t> Australia: ACER Press, and London: Routledge.</a:t>
            </a:r>
            <a:endParaRPr lang="en-GB" sz="2000" dirty="0"/>
          </a:p>
          <a:p>
            <a:pPr marL="0" indent="0">
              <a:buNone/>
            </a:pPr>
            <a:endParaRPr lang="en-GB" sz="2000" dirty="0"/>
          </a:p>
        </p:txBody>
      </p:sp>
      <p:sp>
        <p:nvSpPr>
          <p:cNvPr id="4" name="Title 1">
            <a:extLst>
              <a:ext uri="{FF2B5EF4-FFF2-40B4-BE49-F238E27FC236}">
                <a16:creationId xmlns:a16="http://schemas.microsoft.com/office/drawing/2014/main" id="{20859E5D-EEA6-4440-AC68-62122AFBB9B3}"/>
              </a:ext>
            </a:extLst>
          </p:cNvPr>
          <p:cNvSpPr txBox="1">
            <a:spLocks/>
          </p:cNvSpPr>
          <p:nvPr/>
        </p:nvSpPr>
        <p:spPr bwMode="auto">
          <a:xfrm>
            <a:off x="457200" y="249239"/>
            <a:ext cx="7543800" cy="7314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defTabSz="914400" eaLnBrk="0" latinLnBrk="0" hangingPunct="0">
              <a:lnSpc>
                <a:spcPct val="90000"/>
              </a:lnSpc>
              <a:buNone/>
              <a:defRPr sz="2800" b="1">
                <a:solidFill>
                  <a:srgbClr val="7030A0"/>
                </a:solidFill>
                <a:latin typeface="+mn-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GB" dirty="0"/>
              <a:t>References and further reading (4)</a:t>
            </a:r>
          </a:p>
        </p:txBody>
      </p:sp>
    </p:spTree>
    <p:extLst>
      <p:ext uri="{BB962C8B-B14F-4D97-AF65-F5344CB8AC3E}">
        <p14:creationId xmlns:p14="http://schemas.microsoft.com/office/powerpoint/2010/main" val="201316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C928-EEAA-4B15-844F-06CD63F0134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Make-up of content</a:t>
            </a:r>
          </a:p>
        </p:txBody>
      </p:sp>
      <p:sp>
        <p:nvSpPr>
          <p:cNvPr id="3" name="Content Placeholder 2">
            <a:extLst>
              <a:ext uri="{FF2B5EF4-FFF2-40B4-BE49-F238E27FC236}">
                <a16:creationId xmlns:a16="http://schemas.microsoft.com/office/drawing/2014/main" id="{C806F2DE-769C-42F5-A402-A4BB6C34231A}"/>
              </a:ext>
            </a:extLst>
          </p:cNvPr>
          <p:cNvSpPr>
            <a:spLocks noGrp="1"/>
          </p:cNvSpPr>
          <p:nvPr>
            <p:ph idx="1"/>
          </p:nvPr>
        </p:nvSpPr>
        <p:spPr/>
        <p:txBody>
          <a:bodyPr/>
          <a:lstStyle/>
          <a:p>
            <a:pPr marL="0" indent="0">
              <a:buNone/>
            </a:pPr>
            <a:r>
              <a:rPr lang="en-GB" dirty="0"/>
              <a:t>The make-up of the content you are teaching is likely to be a matter of lively debate among curriculum designers, since there may well be differing points of view between teaching staff about the prominence their own specialisms will play in each year of the programme, and the final outcomes may depend as much on internal power plays and institutional politics as on pedagogic concerns. Financial issues may also play a part, with off-the-shelf existing components sometimes included as they are ready made and cheap to run, as may be the case with some big elements of Business Studies or Liberal Arts degrees.</a:t>
            </a:r>
          </a:p>
          <a:p>
            <a:pPr marL="0" indent="0">
              <a:buNone/>
            </a:pPr>
            <a:endParaRPr lang="en-GB" dirty="0"/>
          </a:p>
          <a:p>
            <a:endParaRPr lang="en-GB" dirty="0"/>
          </a:p>
        </p:txBody>
      </p:sp>
    </p:spTree>
    <p:extLst>
      <p:ext uri="{BB962C8B-B14F-4D97-AF65-F5344CB8AC3E}">
        <p14:creationId xmlns:p14="http://schemas.microsoft.com/office/powerpoint/2010/main" val="32121124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51D3E-6F83-4F2C-B4A7-9E4DB98356DA}"/>
              </a:ext>
            </a:extLst>
          </p:cNvPr>
          <p:cNvSpPr>
            <a:spLocks noGrp="1"/>
          </p:cNvSpPr>
          <p:nvPr>
            <p:ph idx="1"/>
          </p:nvPr>
        </p:nvSpPr>
        <p:spPr>
          <a:xfrm>
            <a:off x="468313" y="1124744"/>
            <a:ext cx="8229600" cy="5077619"/>
          </a:xfrm>
        </p:spPr>
        <p:txBody>
          <a:bodyPr/>
          <a:lstStyle/>
          <a:p>
            <a:pPr marL="539750" indent="-539750">
              <a:buNone/>
            </a:pPr>
            <a:r>
              <a:rPr lang="en-GB" sz="2000" dirty="0"/>
              <a:t>OECD (2014) </a:t>
            </a:r>
            <a:r>
              <a:rPr lang="en-GB" sz="2000" i="1" dirty="0"/>
              <a:t>Testing student and university performance globally</a:t>
            </a:r>
            <a:r>
              <a:rPr lang="en-GB" sz="2000" dirty="0"/>
              <a:t>: OECD’s AHELO </a:t>
            </a:r>
            <a:r>
              <a:rPr lang="en-GB" sz="2000" dirty="0">
                <a:hlinkClick r:id="rId2"/>
              </a:rPr>
              <a:t>http://www.oecd.org/edu/skills-beyond-school/testingstudentanduniversityperformancegloballyoecdsahelo.htm</a:t>
            </a:r>
            <a:r>
              <a:rPr lang="en-GB" sz="2000" dirty="0"/>
              <a:t> </a:t>
            </a:r>
          </a:p>
          <a:p>
            <a:pPr marL="539750" indent="-539750">
              <a:buNone/>
            </a:pPr>
            <a:r>
              <a:rPr lang="en-GB" sz="2000" dirty="0"/>
              <a:t>Pearson, E. and </a:t>
            </a:r>
            <a:r>
              <a:rPr lang="en-GB" sz="2000" dirty="0" err="1"/>
              <a:t>Koppi</a:t>
            </a:r>
            <a:r>
              <a:rPr lang="en-GB" sz="2000" dirty="0"/>
              <a:t>, T, (2003) Developing inclusive practices: Evaluation of a staff development course in accessibility, Australian Journal of Educational Technology, 19,3.</a:t>
            </a:r>
          </a:p>
          <a:p>
            <a:pPr marL="539750" indent="-539750">
              <a:buNone/>
            </a:pPr>
            <a:r>
              <a:rPr lang="en-GB" sz="2000" dirty="0"/>
              <a:t>Pickford, R. and Brown, S. (2006) </a:t>
            </a:r>
            <a:r>
              <a:rPr lang="en-GB" sz="2000" i="1" dirty="0"/>
              <a:t>Assessing skills and practice</a:t>
            </a:r>
            <a:r>
              <a:rPr lang="en-GB" sz="2000" dirty="0"/>
              <a:t>, London: Routledge.</a:t>
            </a:r>
          </a:p>
          <a:p>
            <a:pPr marL="539750" indent="-539750">
              <a:buNone/>
            </a:pPr>
            <a:r>
              <a:rPr lang="en-GB" sz="2000" dirty="0"/>
              <a:t>Rose, D.H. and Meyer, A., 2006</a:t>
            </a:r>
            <a:r>
              <a:rPr lang="en-GB" sz="2000" i="1" dirty="0"/>
              <a:t>. A practical reader in universal design for learning</a:t>
            </a:r>
            <a:r>
              <a:rPr lang="en-GB" sz="2000" dirty="0"/>
              <a:t>. Harvard Education Press.</a:t>
            </a:r>
          </a:p>
          <a:p>
            <a:pPr marL="539750" indent="-539750">
              <a:buNone/>
            </a:pPr>
            <a:r>
              <a:rPr lang="en-GB" sz="2000" dirty="0"/>
              <a:t>Ryan, J. (2000) </a:t>
            </a:r>
            <a:r>
              <a:rPr lang="en-GB" sz="2000" i="1" dirty="0"/>
              <a:t>A Guide to Teaching International Students,</a:t>
            </a:r>
            <a:r>
              <a:rPr lang="en-GB" sz="2000" dirty="0"/>
              <a:t> Oxford: Oxford Centre for Staff and Learning Development.</a:t>
            </a:r>
          </a:p>
          <a:p>
            <a:pPr marL="539750" indent="-539750">
              <a:buNone/>
            </a:pPr>
            <a:r>
              <a:rPr lang="en-US" sz="2000" dirty="0"/>
              <a:t>Sambell, K, Brown, S and Graham, L. (2017) </a:t>
            </a:r>
            <a:r>
              <a:rPr lang="en-US" sz="2000" i="1" dirty="0"/>
              <a:t>Professionalism in Practice: Key directions in higher education: Learning, Teaching and Assessment, </a:t>
            </a:r>
            <a:r>
              <a:rPr lang="en-US" sz="2000" dirty="0"/>
              <a:t>Basingstoke: Palgrave-Macmillan.</a:t>
            </a:r>
          </a:p>
        </p:txBody>
      </p:sp>
      <p:sp>
        <p:nvSpPr>
          <p:cNvPr id="4" name="Title 1">
            <a:extLst>
              <a:ext uri="{FF2B5EF4-FFF2-40B4-BE49-F238E27FC236}">
                <a16:creationId xmlns:a16="http://schemas.microsoft.com/office/drawing/2014/main" id="{5755B18F-F849-42BE-BF7B-3A86E34E9821}"/>
              </a:ext>
            </a:extLst>
          </p:cNvPr>
          <p:cNvSpPr>
            <a:spLocks noGrp="1"/>
          </p:cNvSpPr>
          <p:nvPr>
            <p:ph type="title"/>
          </p:nvPr>
        </p:nvSpPr>
        <p:spPr>
          <a:xfrm>
            <a:off x="457200" y="249239"/>
            <a:ext cx="7543800" cy="73149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References and further reading (5)</a:t>
            </a:r>
          </a:p>
        </p:txBody>
      </p:sp>
    </p:spTree>
    <p:extLst>
      <p:ext uri="{BB962C8B-B14F-4D97-AF65-F5344CB8AC3E}">
        <p14:creationId xmlns:p14="http://schemas.microsoft.com/office/powerpoint/2010/main" val="36138429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50A17-9DC0-48F3-818B-6E041F348DF7}"/>
              </a:ext>
            </a:extLst>
          </p:cNvPr>
          <p:cNvSpPr>
            <a:spLocks noGrp="1"/>
          </p:cNvSpPr>
          <p:nvPr>
            <p:ph idx="1"/>
          </p:nvPr>
        </p:nvSpPr>
        <p:spPr/>
        <p:txBody>
          <a:bodyPr/>
          <a:lstStyle/>
          <a:p>
            <a:pPr marL="623888" indent="-623888">
              <a:buNone/>
            </a:pPr>
            <a:r>
              <a:rPr lang="en-GB" sz="2000" dirty="0" err="1"/>
              <a:t>Trowler</a:t>
            </a:r>
            <a:r>
              <a:rPr lang="en-GB" sz="2000" dirty="0"/>
              <a:t>, P., Saunders, M. and Bamber, V. (eds.), (2012) </a:t>
            </a:r>
            <a:r>
              <a:rPr lang="en-GB" sz="2000" i="1" dirty="0"/>
              <a:t>Tribes and territories in the 21st century: Rethinking the significance of disciplines in higher education</a:t>
            </a:r>
            <a:r>
              <a:rPr lang="en-GB" sz="2000" dirty="0"/>
              <a:t>. London: Routledge.</a:t>
            </a:r>
          </a:p>
          <a:p>
            <a:pPr marL="623888" indent="-623888">
              <a:buNone/>
            </a:pPr>
            <a:r>
              <a:rPr lang="en-GB" sz="2000" dirty="0"/>
              <a:t>Turner, R., Morrison, D., Cotton, D., Child, S., Stevens, S., Nash, P. and </a:t>
            </a:r>
            <a:r>
              <a:rPr lang="en-GB" sz="2000" dirty="0" err="1"/>
              <a:t>Kneale</a:t>
            </a:r>
            <a:r>
              <a:rPr lang="en-GB" sz="2000" dirty="0"/>
              <a:t>, P., 2017. Easing the transition of first year undergraduates through an immersive induction module.</a:t>
            </a:r>
            <a:r>
              <a:rPr lang="en-GB" sz="2000" i="1" dirty="0"/>
              <a:t> Teaching in Higher Education</a:t>
            </a:r>
            <a:r>
              <a:rPr lang="en-GB" sz="2000" dirty="0"/>
              <a:t>, 22(7), pp.805-821.</a:t>
            </a:r>
          </a:p>
          <a:p>
            <a:pPr marL="623888" indent="-623888">
              <a:buNone/>
            </a:pPr>
            <a:r>
              <a:rPr lang="en-GB" sz="2000" dirty="0"/>
              <a:t>Wiles, K. (2002) Accessibility and computer-based assessment: a whole new set of issues?, in Phipps, L., Sutherland, A. and Seale, J. (ed.) Access all areas: disability, technology and learning. JISC </a:t>
            </a:r>
            <a:r>
              <a:rPr lang="en-GB" sz="2000" dirty="0" err="1"/>
              <a:t>TechDis</a:t>
            </a:r>
            <a:r>
              <a:rPr lang="en-GB" sz="2000" dirty="0"/>
              <a:t> Service and ALT.</a:t>
            </a:r>
          </a:p>
          <a:p>
            <a:pPr marL="623888" indent="-623888">
              <a:buNone/>
            </a:pPr>
            <a:r>
              <a:rPr lang="en-GB" sz="2000" dirty="0" err="1"/>
              <a:t>Wisker</a:t>
            </a:r>
            <a:r>
              <a:rPr lang="en-GB" sz="2000" dirty="0"/>
              <a:t>, G. (2001) </a:t>
            </a:r>
            <a:r>
              <a:rPr lang="en-GB" sz="2000" i="1" dirty="0"/>
              <a:t>Good practice working with international students</a:t>
            </a:r>
            <a:r>
              <a:rPr lang="en-GB" sz="2000" dirty="0"/>
              <a:t>, Birmingham: SEDA paper 110, the Staff and Educational Development Association.</a:t>
            </a:r>
          </a:p>
        </p:txBody>
      </p:sp>
      <p:sp>
        <p:nvSpPr>
          <p:cNvPr id="4" name="Title 1">
            <a:extLst>
              <a:ext uri="{FF2B5EF4-FFF2-40B4-BE49-F238E27FC236}">
                <a16:creationId xmlns:a16="http://schemas.microsoft.com/office/drawing/2014/main" id="{45BD16D4-A418-4C86-86B0-5FB247B50A2B}"/>
              </a:ext>
            </a:extLst>
          </p:cNvPr>
          <p:cNvSpPr>
            <a:spLocks noGrp="1"/>
          </p:cNvSpPr>
          <p:nvPr>
            <p:ph type="title"/>
          </p:nvPr>
        </p:nvSpPr>
        <p:spPr>
          <a:xfrm>
            <a:off x="457200" y="122238"/>
            <a:ext cx="7543800" cy="10747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References and further reading (6)</a:t>
            </a:r>
          </a:p>
        </p:txBody>
      </p:sp>
    </p:spTree>
    <p:extLst>
      <p:ext uri="{BB962C8B-B14F-4D97-AF65-F5344CB8AC3E}">
        <p14:creationId xmlns:p14="http://schemas.microsoft.com/office/powerpoint/2010/main" val="247369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0042-C6DE-4E8C-B629-D9B17ADD07C3}"/>
              </a:ext>
            </a:extLst>
          </p:cNvPr>
          <p:cNvSpPr>
            <a:spLocks noGrp="1"/>
          </p:cNvSpPr>
          <p:nvPr>
            <p:ph type="title"/>
          </p:nvPr>
        </p:nvSpPr>
        <p:spPr/>
        <p:txBody>
          <a:bodyPr/>
          <a:lstStyle/>
          <a:p>
            <a:r>
              <a:rPr lang="en-GB" dirty="0"/>
              <a:t>Scope and extent</a:t>
            </a:r>
          </a:p>
        </p:txBody>
      </p:sp>
      <p:sp>
        <p:nvSpPr>
          <p:cNvPr id="3" name="Content Placeholder 2">
            <a:extLst>
              <a:ext uri="{FF2B5EF4-FFF2-40B4-BE49-F238E27FC236}">
                <a16:creationId xmlns:a16="http://schemas.microsoft.com/office/drawing/2014/main" id="{DACE2C1F-45B9-4834-8DBE-57190679A915}"/>
              </a:ext>
            </a:extLst>
          </p:cNvPr>
          <p:cNvSpPr>
            <a:spLocks noGrp="1"/>
          </p:cNvSpPr>
          <p:nvPr>
            <p:ph idx="1"/>
          </p:nvPr>
        </p:nvSpPr>
        <p:spPr/>
        <p:txBody>
          <a:bodyPr/>
          <a:lstStyle/>
          <a:p>
            <a:pPr marL="0" indent="0">
              <a:buNone/>
            </a:pPr>
            <a:r>
              <a:rPr lang="en-GB" dirty="0"/>
              <a:t>The scope and extent of the content you are delivering also needs careful consideration, as does the way it is ordered so that students can make sense of disparate elements and recognise the coherence of what they are learning are critical to effective learning. Many would argue for a progressive, iterative approach where big ideas and difficult concepts are introduced progressively, although in a poorly aligned curriculum where separate modules or programmes are delivered by separate academics who don’t communicate with one another, this is often not the case. </a:t>
            </a:r>
          </a:p>
          <a:p>
            <a:endParaRPr lang="en-GB" dirty="0"/>
          </a:p>
        </p:txBody>
      </p:sp>
    </p:spTree>
    <p:extLst>
      <p:ext uri="{BB962C8B-B14F-4D97-AF65-F5344CB8AC3E}">
        <p14:creationId xmlns:p14="http://schemas.microsoft.com/office/powerpoint/2010/main" val="23438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CB3F-B6F4-4CBC-A058-065A36185ADD}"/>
              </a:ext>
            </a:extLst>
          </p:cNvPr>
          <p:cNvSpPr>
            <a:spLocks noGrp="1"/>
          </p:cNvSpPr>
          <p:nvPr>
            <p:ph type="title"/>
          </p:nvPr>
        </p:nvSpPr>
        <p:spPr/>
        <p:txBody>
          <a:bodyPr/>
          <a:lstStyle/>
          <a:p>
            <a:r>
              <a:rPr lang="en-GB" dirty="0"/>
              <a:t>Designing constructively aligned assessment</a:t>
            </a:r>
          </a:p>
        </p:txBody>
      </p:sp>
      <p:sp>
        <p:nvSpPr>
          <p:cNvPr id="3" name="Content Placeholder 2">
            <a:extLst>
              <a:ext uri="{FF2B5EF4-FFF2-40B4-BE49-F238E27FC236}">
                <a16:creationId xmlns:a16="http://schemas.microsoft.com/office/drawing/2014/main" id="{E6408964-96FA-433E-A5C5-A4DC8DA1D327}"/>
              </a:ext>
            </a:extLst>
          </p:cNvPr>
          <p:cNvSpPr>
            <a:spLocks noGrp="1"/>
          </p:cNvSpPr>
          <p:nvPr>
            <p:ph idx="1"/>
          </p:nvPr>
        </p:nvSpPr>
        <p:spPr/>
        <p:txBody>
          <a:bodyPr/>
          <a:lstStyle/>
          <a:p>
            <a:r>
              <a:rPr lang="en-GB" dirty="0"/>
              <a:t>Check out at a very early stage any PSRB and national quality assurance requirements that may impact on your assessment design;</a:t>
            </a:r>
          </a:p>
          <a:p>
            <a:r>
              <a:rPr lang="en-GB" dirty="0"/>
              <a:t>Decide the extent to which students can be involved in helping design the assessment strategy;</a:t>
            </a:r>
          </a:p>
          <a:p>
            <a:r>
              <a:rPr lang="en-GB" dirty="0"/>
              <a:t>Consider carefully why, what, how and when you want to assess and who are the best placed agents for assessment;</a:t>
            </a:r>
          </a:p>
        </p:txBody>
      </p:sp>
    </p:spTree>
    <p:extLst>
      <p:ext uri="{BB962C8B-B14F-4D97-AF65-F5344CB8AC3E}">
        <p14:creationId xmlns:p14="http://schemas.microsoft.com/office/powerpoint/2010/main" val="184177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 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has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349725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C452-E2DD-4996-BB99-D976F0730DAC}"/>
              </a:ext>
            </a:extLst>
          </p:cNvPr>
          <p:cNvSpPr>
            <a:spLocks noGrp="1"/>
          </p:cNvSpPr>
          <p:nvPr>
            <p:ph type="title"/>
          </p:nvPr>
        </p:nvSpPr>
        <p:spPr>
          <a:xfrm>
            <a:off x="457200" y="122238"/>
            <a:ext cx="7543800" cy="12906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Effective curriculum designers are likely to want to think through threshold concepts and troublesome knowledge</a:t>
            </a:r>
          </a:p>
        </p:txBody>
      </p:sp>
      <p:sp>
        <p:nvSpPr>
          <p:cNvPr id="3" name="Content Placeholder 2">
            <a:extLst>
              <a:ext uri="{FF2B5EF4-FFF2-40B4-BE49-F238E27FC236}">
                <a16:creationId xmlns:a16="http://schemas.microsoft.com/office/drawing/2014/main" id="{3CF8D5B8-C5BA-437D-8EB3-A95CF32564D6}"/>
              </a:ext>
            </a:extLst>
          </p:cNvPr>
          <p:cNvSpPr>
            <a:spLocks noGrp="1"/>
          </p:cNvSpPr>
          <p:nvPr>
            <p:ph idx="1"/>
          </p:nvPr>
        </p:nvSpPr>
        <p:spPr/>
        <p:txBody>
          <a:bodyPr/>
          <a:lstStyle/>
          <a:p>
            <a:r>
              <a:rPr lang="en-GB" sz="2000" dirty="0"/>
              <a:t>Meyer and Land (2003) describe what they term ‘threshold concepts’ as being core elements within subject areas, which students need to be able to make sense of and with which they must engage meaningfully if they are ever to be able to really progress in that subject area. </a:t>
            </a:r>
          </a:p>
          <a:p>
            <a:r>
              <a:rPr lang="en-GB" sz="2000" dirty="0"/>
              <a:t>They suggest that in certain disciplines there are ‘conceptual gateways’ or ‘portals’ that lead to a previously inaccessible, and initially perhaps ‘troublesome’ ways of thinking about something. </a:t>
            </a:r>
          </a:p>
          <a:p>
            <a:r>
              <a:rPr lang="en-GB" sz="2000" dirty="0"/>
              <a:t>A new way of understanding, interpreting, or viewing something may thus emerge leading to a transformed internal view of subject matter, subject landscape, or even world view. </a:t>
            </a:r>
          </a:p>
          <a:p>
            <a:r>
              <a:rPr lang="en-GB" sz="2000" dirty="0"/>
              <a:t>In attempting to characterise such conceptual gateways they suggested that they may be transformative (occasioning a significant shift in the perception of a subject), irreversible (unlikely to be forgotten, or unlearned only through considerable effort) and integrative (exposing the previously hidden interrelatedness of something). </a:t>
            </a:r>
          </a:p>
        </p:txBody>
      </p:sp>
    </p:spTree>
    <p:extLst>
      <p:ext uri="{BB962C8B-B14F-4D97-AF65-F5344CB8AC3E}">
        <p14:creationId xmlns:p14="http://schemas.microsoft.com/office/powerpoint/2010/main" val="39772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8BDC-C10A-468A-A85C-14B8066B374C}"/>
              </a:ext>
            </a:extLst>
          </p:cNvPr>
          <p:cNvSpPr>
            <a:spLocks noGrp="1"/>
          </p:cNvSpPr>
          <p:nvPr>
            <p:ph type="title"/>
          </p:nvPr>
        </p:nvSpPr>
        <p:spPr/>
        <p:txBody>
          <a:bodyPr/>
          <a:lstStyle/>
          <a:p>
            <a:r>
              <a:rPr lang="en-GB" dirty="0"/>
              <a:t>Assessment must link to learning outcomes</a:t>
            </a:r>
          </a:p>
        </p:txBody>
      </p:sp>
      <p:sp>
        <p:nvSpPr>
          <p:cNvPr id="3" name="Content Placeholder 2">
            <a:extLst>
              <a:ext uri="{FF2B5EF4-FFF2-40B4-BE49-F238E27FC236}">
                <a16:creationId xmlns:a16="http://schemas.microsoft.com/office/drawing/2014/main" id="{B8F6DEB1-5DF7-4267-9B76-73A352F17B7A}"/>
              </a:ext>
            </a:extLst>
          </p:cNvPr>
          <p:cNvSpPr>
            <a:spLocks noGrp="1"/>
          </p:cNvSpPr>
          <p:nvPr>
            <p:ph idx="1"/>
          </p:nvPr>
        </p:nvSpPr>
        <p:spPr/>
        <p:txBody>
          <a:bodyPr/>
          <a:lstStyle/>
          <a:p>
            <a:pPr marL="0" indent="0">
              <a:buNone/>
            </a:pPr>
            <a:r>
              <a:rPr lang="en-GB" dirty="0"/>
              <a:t>‘A well-designed set of intended learning outcomes is evidence of good curriculum design, but more importantly should link really strongly to the evidence of achievement which will be developed by successful learners. After all, it is such evidence of achievement which is drawn from learners in assessment contexts, and such achievement can be regarded as the whole point of education and training. The word ‘attainment’ is sometimes used by policy-makers, but I don’t think this adds much to our thinking about curriculum design, as attainment is only ‘real’ to the extent that we are able to quantify and accredit achievement.’ (Race, 2014,pp.52-3)</a:t>
            </a:r>
          </a:p>
          <a:p>
            <a:endParaRPr lang="en-GB" dirty="0"/>
          </a:p>
        </p:txBody>
      </p:sp>
    </p:spTree>
    <p:extLst>
      <p:ext uri="{BB962C8B-B14F-4D97-AF65-F5344CB8AC3E}">
        <p14:creationId xmlns:p14="http://schemas.microsoft.com/office/powerpoint/2010/main" val="18308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874E-27E1-47D3-800B-63770BA71E81}"/>
              </a:ext>
            </a:extLst>
          </p:cNvPr>
          <p:cNvSpPr>
            <a:spLocks noGrp="1"/>
          </p:cNvSpPr>
          <p:nvPr>
            <p:ph type="title"/>
          </p:nvPr>
        </p:nvSpPr>
        <p:spPr/>
        <p:txBody>
          <a:bodyPr/>
          <a:lstStyle/>
          <a:p>
            <a:r>
              <a:rPr lang="en-GB" dirty="0"/>
              <a:t>The kinds of things that currently impede assignment design include: </a:t>
            </a:r>
          </a:p>
        </p:txBody>
      </p:sp>
      <p:sp>
        <p:nvSpPr>
          <p:cNvPr id="3" name="Content Placeholder 2">
            <a:extLst>
              <a:ext uri="{FF2B5EF4-FFF2-40B4-BE49-F238E27FC236}">
                <a16:creationId xmlns:a16="http://schemas.microsoft.com/office/drawing/2014/main" id="{7C52913A-736B-4B45-8E55-F6C8452DFDEB}"/>
              </a:ext>
            </a:extLst>
          </p:cNvPr>
          <p:cNvSpPr>
            <a:spLocks noGrp="1"/>
          </p:cNvSpPr>
          <p:nvPr>
            <p:ph idx="1"/>
          </p:nvPr>
        </p:nvSpPr>
        <p:spPr/>
        <p:txBody>
          <a:bodyPr/>
          <a:lstStyle/>
          <a:p>
            <a:pPr lvl="0"/>
            <a:r>
              <a:rPr lang="en-GB" dirty="0"/>
              <a:t>A badly-paced diet of assessments so students (and staff) have patches of manic activity with long gaps between;</a:t>
            </a:r>
          </a:p>
          <a:p>
            <a:pPr lvl="0"/>
            <a:r>
              <a:rPr lang="en-GB" dirty="0"/>
              <a:t>Lack of opportunities to learn from formative feedback from one assignment before tackling the next;</a:t>
            </a:r>
          </a:p>
          <a:p>
            <a:pPr lvl="0"/>
            <a:r>
              <a:rPr lang="en-GB" dirty="0"/>
              <a:t>Lack of understanding of the assessment regime (e.g. does it matter if I am couple of days late handing-in? Why haven’t I got a second chance to do it again better?);</a:t>
            </a:r>
          </a:p>
          <a:p>
            <a:r>
              <a:rPr lang="en-GB" dirty="0"/>
              <a:t>Lack of understanding of the vocabulary of assessment (for example, students not understanding terms like condonement, weighting.</a:t>
            </a:r>
          </a:p>
        </p:txBody>
      </p:sp>
    </p:spTree>
    <p:extLst>
      <p:ext uri="{BB962C8B-B14F-4D97-AF65-F5344CB8AC3E}">
        <p14:creationId xmlns:p14="http://schemas.microsoft.com/office/powerpoint/2010/main" val="324935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9DC75-27D4-4DE2-97D9-4990B9E68F5A}"/>
              </a:ext>
            </a:extLst>
          </p:cNvPr>
          <p:cNvSpPr>
            <a:spLocks noGrp="1"/>
          </p:cNvSpPr>
          <p:nvPr>
            <p:ph type="title"/>
          </p:nvPr>
        </p:nvSpPr>
        <p:spPr/>
        <p:txBody>
          <a:bodyPr/>
          <a:lstStyle/>
          <a:p>
            <a:br>
              <a:rPr lang="en-GB" sz="2000" cap="none" dirty="0"/>
            </a:br>
            <a:endParaRPr lang="en-GB" sz="2000" cap="none" dirty="0"/>
          </a:p>
        </p:txBody>
      </p:sp>
      <p:sp>
        <p:nvSpPr>
          <p:cNvPr id="5" name="Text Placeholder 4">
            <a:extLst>
              <a:ext uri="{FF2B5EF4-FFF2-40B4-BE49-F238E27FC236}">
                <a16:creationId xmlns:a16="http://schemas.microsoft.com/office/drawing/2014/main" id="{53196499-BABD-4F43-AEC7-BBD4DFCE26DB}"/>
              </a:ext>
            </a:extLst>
          </p:cNvPr>
          <p:cNvSpPr>
            <a:spLocks noGrp="1"/>
          </p:cNvSpPr>
          <p:nvPr>
            <p:ph type="body" idx="1"/>
          </p:nvPr>
        </p:nvSpPr>
        <p:spPr>
          <a:xfrm>
            <a:off x="179512" y="2906713"/>
            <a:ext cx="8315201" cy="1500187"/>
          </a:xfrm>
        </p:spPr>
        <p:txBody>
          <a:bodyPr/>
          <a:lstStyle/>
          <a:p>
            <a:r>
              <a:rPr lang="en-GB" sz="3200" dirty="0"/>
              <a:t>9-10.30 Constructively aligning assessment with well-expressed learning outcomes (part I) and </a:t>
            </a:r>
          </a:p>
          <a:p>
            <a:r>
              <a:rPr lang="en-GB" sz="3200" dirty="0"/>
              <a:t>11-12.30 Constructively aligning assessment with well-expressed learning outcomes (part II)</a:t>
            </a:r>
          </a:p>
          <a:p>
            <a:endParaRPr lang="en-GB" sz="3200" dirty="0"/>
          </a:p>
        </p:txBody>
      </p:sp>
    </p:spTree>
    <p:extLst>
      <p:ext uri="{BB962C8B-B14F-4D97-AF65-F5344CB8AC3E}">
        <p14:creationId xmlns:p14="http://schemas.microsoft.com/office/powerpoint/2010/main" val="134954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CB92-5E81-4A27-B8FD-C0B19768FFD2}"/>
              </a:ext>
            </a:extLst>
          </p:cNvPr>
          <p:cNvSpPr>
            <a:spLocks noGrp="1"/>
          </p:cNvSpPr>
          <p:nvPr>
            <p:ph type="title"/>
          </p:nvPr>
        </p:nvSpPr>
        <p:spPr/>
        <p:txBody>
          <a:bodyPr/>
          <a:lstStyle/>
          <a:p>
            <a:r>
              <a:rPr lang="en-GB" dirty="0"/>
              <a:t>Programme level assessment is important</a:t>
            </a:r>
          </a:p>
        </p:txBody>
      </p:sp>
      <p:sp>
        <p:nvSpPr>
          <p:cNvPr id="3" name="Content Placeholder 2">
            <a:extLst>
              <a:ext uri="{FF2B5EF4-FFF2-40B4-BE49-F238E27FC236}">
                <a16:creationId xmlns:a16="http://schemas.microsoft.com/office/drawing/2014/main" id="{758B1891-1B37-43E2-A0A1-BD13EC810E99}"/>
              </a:ext>
            </a:extLst>
          </p:cNvPr>
          <p:cNvSpPr>
            <a:spLocks noGrp="1"/>
          </p:cNvSpPr>
          <p:nvPr>
            <p:ph idx="1"/>
          </p:nvPr>
        </p:nvSpPr>
        <p:spPr/>
        <p:txBody>
          <a:bodyPr/>
          <a:lstStyle/>
          <a:p>
            <a:pPr marL="0" indent="0">
              <a:buNone/>
            </a:pPr>
            <a:r>
              <a:rPr lang="en-GB" dirty="0"/>
              <a:t>‘The first and most critical point is that the assessment is specifically designed to address major programme outcomes rather than very specific or isolated components of the course. It follows then that such assessment is integrative in nature, trying to bring together understandings of subject and skills in ways which represent key programme aims. As a result, the assessment is likely to be more authentic and meaningful to students, staff and external stakeholders.’ (McDowell, PASS 2012, p.3)</a:t>
            </a:r>
          </a:p>
          <a:p>
            <a:endParaRPr lang="en-GB" dirty="0"/>
          </a:p>
        </p:txBody>
      </p:sp>
    </p:spTree>
    <p:extLst>
      <p:ext uri="{BB962C8B-B14F-4D97-AF65-F5344CB8AC3E}">
        <p14:creationId xmlns:p14="http://schemas.microsoft.com/office/powerpoint/2010/main" val="295570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A900-02AA-4272-B209-1B00AD13E47F}"/>
              </a:ext>
            </a:extLst>
          </p:cNvPr>
          <p:cNvSpPr>
            <a:spLocks noGrp="1"/>
          </p:cNvSpPr>
          <p:nvPr>
            <p:ph type="title"/>
          </p:nvPr>
        </p:nvSpPr>
        <p:spPr/>
        <p:txBody>
          <a:bodyPr/>
          <a:lstStyle/>
          <a:p>
            <a:r>
              <a:rPr lang="en-GB" dirty="0"/>
              <a:t>Fostering authentic assessment</a:t>
            </a:r>
          </a:p>
        </p:txBody>
      </p:sp>
      <p:sp>
        <p:nvSpPr>
          <p:cNvPr id="3" name="Content Placeholder 2">
            <a:extLst>
              <a:ext uri="{FF2B5EF4-FFF2-40B4-BE49-F238E27FC236}">
                <a16:creationId xmlns:a16="http://schemas.microsoft.com/office/drawing/2014/main" id="{16F9C146-9AFD-442D-AE0A-8F349F68188C}"/>
              </a:ext>
            </a:extLst>
          </p:cNvPr>
          <p:cNvSpPr>
            <a:spLocks noGrp="1"/>
          </p:cNvSpPr>
          <p:nvPr>
            <p:ph idx="1"/>
          </p:nvPr>
        </p:nvSpPr>
        <p:spPr/>
        <p:txBody>
          <a:bodyPr/>
          <a:lstStyle/>
          <a:p>
            <a:r>
              <a:rPr lang="en-GB" dirty="0"/>
              <a:t>It’s helpful to consider how good assessment design can prompt authentic kinds of learning behaviours that we would wish to see, and discourage those we don’t, including simple reproduction of text books or lecture notes in exams, plagiarism and other forms of poor academic conduct and uncritical use of internet sources, including cutting and pasting of text without considering its relevance and value;</a:t>
            </a:r>
          </a:p>
          <a:p>
            <a:r>
              <a:rPr lang="en-GB" dirty="0"/>
              <a:t>Authentic assignments involve engaging students in active learning that is meaningful and adds value to their study programmes.</a:t>
            </a:r>
          </a:p>
          <a:p>
            <a:endParaRPr lang="en-GB" dirty="0"/>
          </a:p>
        </p:txBody>
      </p:sp>
    </p:spTree>
    <p:extLst>
      <p:ext uri="{BB962C8B-B14F-4D97-AF65-F5344CB8AC3E}">
        <p14:creationId xmlns:p14="http://schemas.microsoft.com/office/powerpoint/2010/main" val="201461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Enhancing Assessment and Feedback to improve student engagement and achievement</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251520" y="1196975"/>
            <a:ext cx="8712968" cy="5005388"/>
          </a:xfrm>
        </p:spPr>
        <p:txBody>
          <a:bodyPr/>
          <a:lstStyle/>
          <a:p>
            <a:r>
              <a:rPr lang="en-GB" sz="2200" dirty="0"/>
              <a:t>Effective assessment is crucial for student satisfaction and achievement. This session will explore how we can review and revise our assessment approaches so that students have the best possible chance of success, particularly by:</a:t>
            </a:r>
          </a:p>
          <a:p>
            <a:r>
              <a:rPr lang="en-GB" sz="2200" dirty="0"/>
              <a:t>building students' assessment literacy and thereby enabling them better to understand how criteria and assessment practices work;</a:t>
            </a:r>
          </a:p>
          <a:p>
            <a:r>
              <a:rPr lang="en-GB" sz="2200" dirty="0"/>
              <a:t>ensuring that assessment is </a:t>
            </a:r>
            <a:r>
              <a:rPr lang="en-GB" sz="2200" i="1" dirty="0"/>
              <a:t>for</a:t>
            </a:r>
            <a:r>
              <a:rPr lang="en-GB" sz="2200" dirty="0"/>
              <a:t> not just </a:t>
            </a:r>
            <a:r>
              <a:rPr lang="en-GB" sz="2200" i="1" dirty="0"/>
              <a:t>of</a:t>
            </a:r>
            <a:r>
              <a:rPr lang="en-GB" sz="2200" dirty="0"/>
              <a:t> learning;</a:t>
            </a:r>
          </a:p>
          <a:p>
            <a:r>
              <a:rPr lang="en-GB" sz="2200" dirty="0"/>
              <a:t>fostering approaches to feedback that mean students take good note of and use the comments and advice provided by their assessors.</a:t>
            </a:r>
          </a:p>
          <a:p>
            <a:pPr marL="0" indent="0">
              <a:buNone/>
            </a:pPr>
            <a:r>
              <a:rPr lang="en-GB" sz="22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a:p>
            <a:endParaRPr lang="en-GB" sz="2200" dirty="0"/>
          </a:p>
        </p:txBody>
      </p:sp>
    </p:spTree>
    <p:extLst>
      <p:ext uri="{BB962C8B-B14F-4D97-AF65-F5344CB8AC3E}">
        <p14:creationId xmlns:p14="http://schemas.microsoft.com/office/powerpoint/2010/main" val="4077354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Using assessment for learning </a:t>
            </a:r>
            <a:br>
              <a:rPr lang="en-GB" dirty="0"/>
            </a:br>
            <a:r>
              <a:rPr lang="en-GB"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a:t>
            </a:r>
            <a:r>
              <a:rPr lang="en-US" sz="2800" b="1" dirty="0" err="1"/>
              <a:t>Boud</a:t>
            </a:r>
            <a:r>
              <a:rPr lang="en-US" sz="2800" b="1" dirty="0"/>
              <a:t>,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355143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688552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474" y="-6019"/>
            <a:ext cx="5786126" cy="6864019"/>
          </a:xfrm>
          <a:prstGeom prst="rect">
            <a:avLst/>
          </a:prstGeom>
        </p:spPr>
      </p:pic>
    </p:spTree>
    <p:extLst>
      <p:ext uri="{BB962C8B-B14F-4D97-AF65-F5344CB8AC3E}">
        <p14:creationId xmlns:p14="http://schemas.microsoft.com/office/powerpoint/2010/main" val="116969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2136242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329095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392019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76485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23802-1B66-4153-9865-FA90FFAF24D1}"/>
              </a:ext>
            </a:extLst>
          </p:cNvPr>
          <p:cNvSpPr>
            <a:spLocks noGrp="1"/>
          </p:cNvSpPr>
          <p:nvPr>
            <p:ph type="title"/>
          </p:nvPr>
        </p:nvSpPr>
        <p:spPr/>
        <p:txBody>
          <a:bodyPr/>
          <a:lstStyle/>
          <a:p>
            <a:r>
              <a:rPr lang="en-GB" dirty="0"/>
              <a:t>In this session we will :</a:t>
            </a:r>
          </a:p>
        </p:txBody>
      </p:sp>
      <p:sp>
        <p:nvSpPr>
          <p:cNvPr id="5" name="Content Placeholder 4">
            <a:extLst>
              <a:ext uri="{FF2B5EF4-FFF2-40B4-BE49-F238E27FC236}">
                <a16:creationId xmlns:a16="http://schemas.microsoft.com/office/drawing/2014/main" id="{C56FB88E-D047-4F47-9FE2-5A191E796E69}"/>
              </a:ext>
            </a:extLst>
          </p:cNvPr>
          <p:cNvSpPr>
            <a:spLocks noGrp="1"/>
          </p:cNvSpPr>
          <p:nvPr>
            <p:ph idx="1"/>
          </p:nvPr>
        </p:nvSpPr>
        <p:spPr/>
        <p:txBody>
          <a:bodyPr/>
          <a:lstStyle/>
          <a:p>
            <a:r>
              <a:rPr lang="en-GB" dirty="0"/>
              <a:t>review effective learning outcome design, with the aim of refreshing those that are not fit-for-purpose;</a:t>
            </a:r>
          </a:p>
          <a:p>
            <a:r>
              <a:rPr lang="en-GB" dirty="0"/>
              <a:t>ensure that there are proper systems in place to assure effective review and enhancement of assessment strategies within learning programmes;</a:t>
            </a:r>
          </a:p>
          <a:p>
            <a:r>
              <a:rPr lang="en-GB" dirty="0"/>
              <a:t>explore how we can best design assignments that enable students to demonstrate fully how their knowledge, capabilities and understanding are being assessed.</a:t>
            </a:r>
          </a:p>
        </p:txBody>
      </p:sp>
    </p:spTree>
    <p:extLst>
      <p:ext uri="{BB962C8B-B14F-4D97-AF65-F5344CB8AC3E}">
        <p14:creationId xmlns:p14="http://schemas.microsoft.com/office/powerpoint/2010/main" val="3903215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27CB-4CC0-49C6-9F49-D40F3EB1AA21}"/>
              </a:ext>
            </a:extLst>
          </p:cNvPr>
          <p:cNvSpPr>
            <a:spLocks noGrp="1"/>
          </p:cNvSpPr>
          <p:nvPr>
            <p:ph type="title"/>
          </p:nvPr>
        </p:nvSpPr>
        <p:spPr/>
        <p:txBody>
          <a:bodyPr/>
          <a:lstStyle/>
          <a:p>
            <a:endParaRPr lang="en-GB" sz="1800" cap="none" dirty="0"/>
          </a:p>
        </p:txBody>
      </p:sp>
      <p:sp>
        <p:nvSpPr>
          <p:cNvPr id="3" name="Text Placeholder 2">
            <a:extLst>
              <a:ext uri="{FF2B5EF4-FFF2-40B4-BE49-F238E27FC236}">
                <a16:creationId xmlns:a16="http://schemas.microsoft.com/office/drawing/2014/main" id="{33433052-29A3-4284-99E9-5264197F1337}"/>
              </a:ext>
            </a:extLst>
          </p:cNvPr>
          <p:cNvSpPr>
            <a:spLocks noGrp="1"/>
          </p:cNvSpPr>
          <p:nvPr>
            <p:ph type="body" idx="1"/>
          </p:nvPr>
        </p:nvSpPr>
        <p:spPr>
          <a:xfrm>
            <a:off x="722313" y="1089025"/>
            <a:ext cx="7772400" cy="1547887"/>
          </a:xfrm>
        </p:spPr>
        <p:txBody>
          <a:bodyPr/>
          <a:lstStyle/>
          <a:p>
            <a:r>
              <a:rPr lang="en-GB" sz="4000" dirty="0"/>
              <a:t>13.30-15.00 Using effective feedback to support engagement</a:t>
            </a:r>
          </a:p>
        </p:txBody>
      </p:sp>
    </p:spTree>
    <p:extLst>
      <p:ext uri="{BB962C8B-B14F-4D97-AF65-F5344CB8AC3E}">
        <p14:creationId xmlns:p14="http://schemas.microsoft.com/office/powerpoint/2010/main" val="1526280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172F5-58A2-47A5-A561-30467B1F1794}"/>
              </a:ext>
            </a:extLst>
          </p:cNvPr>
          <p:cNvSpPr>
            <a:spLocks noGrp="1"/>
          </p:cNvSpPr>
          <p:nvPr>
            <p:ph type="title"/>
          </p:nvPr>
        </p:nvSpPr>
        <p:spPr/>
        <p:txBody>
          <a:bodyPr/>
          <a:lstStyle/>
          <a:p>
            <a:r>
              <a:rPr lang="en-GB" dirty="0"/>
              <a:t>In this session we will:</a:t>
            </a:r>
          </a:p>
        </p:txBody>
      </p:sp>
      <p:sp>
        <p:nvSpPr>
          <p:cNvPr id="5" name="Content Placeholder 4">
            <a:extLst>
              <a:ext uri="{FF2B5EF4-FFF2-40B4-BE49-F238E27FC236}">
                <a16:creationId xmlns:a16="http://schemas.microsoft.com/office/drawing/2014/main" id="{3A31BA3A-F2BB-4084-8730-78161EC50316}"/>
              </a:ext>
            </a:extLst>
          </p:cNvPr>
          <p:cNvSpPr>
            <a:spLocks noGrp="1"/>
          </p:cNvSpPr>
          <p:nvPr>
            <p:ph idx="1"/>
          </p:nvPr>
        </p:nvSpPr>
        <p:spPr/>
        <p:txBody>
          <a:bodyPr/>
          <a:lstStyle/>
          <a:p>
            <a:r>
              <a:rPr lang="en-GB" sz="2800" dirty="0"/>
              <a:t>consider how we provide explicit and implicit messages to students and other stakeholders through how we assess;</a:t>
            </a:r>
          </a:p>
          <a:p>
            <a:r>
              <a:rPr lang="en-GB" sz="2800" dirty="0"/>
              <a:t>review how we can ensure that feedback and assessment strategies programme-wide integrate assessment with learning;</a:t>
            </a:r>
          </a:p>
          <a:p>
            <a:r>
              <a:rPr lang="en-GB" sz="2800" dirty="0"/>
              <a:t>plan ways to enhance current practice at an individual, module, and institutional level that can make our assessment authentic, effective and time-efficient.</a:t>
            </a:r>
          </a:p>
        </p:txBody>
      </p:sp>
    </p:spTree>
    <p:extLst>
      <p:ext uri="{BB962C8B-B14F-4D97-AF65-F5344CB8AC3E}">
        <p14:creationId xmlns:p14="http://schemas.microsoft.com/office/powerpoint/2010/main" val="627111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br>
              <a:rPr lang="en-GB" sz="3200" dirty="0"/>
            </a:br>
            <a:endParaRPr lang="en-GB" sz="3200" dirty="0"/>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052736"/>
            <a:ext cx="8363271" cy="5149627"/>
          </a:xfrm>
        </p:spPr>
        <p:txBody>
          <a:bodyPr/>
          <a:lstStyle/>
          <a:p>
            <a:pPr lvl="0"/>
            <a:r>
              <a:rPr lang="en-GB" dirty="0"/>
              <a:t>Emphasise early on the importance to students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386785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What is feedback?</a:t>
            </a:r>
            <a:br>
              <a:rPr lang="en-GB" dirty="0"/>
            </a:br>
            <a:r>
              <a:rPr lang="en-US" dirty="0"/>
              <a:t>Slides based on Carless and Boud 2018</a:t>
            </a:r>
          </a:p>
        </p:txBody>
      </p:sp>
      <p:sp>
        <p:nvSpPr>
          <p:cNvPr id="5" name="Content Placeholder 4"/>
          <p:cNvSpPr>
            <a:spLocks noGrp="1"/>
          </p:cNvSpPr>
          <p:nvPr>
            <p:ph idx="1"/>
          </p:nvPr>
        </p:nvSpPr>
        <p:spPr/>
        <p:txBody>
          <a:bodyPr/>
          <a:lstStyle/>
          <a:p>
            <a:pPr marL="0" indent="0">
              <a:buNone/>
            </a:pPr>
            <a:r>
              <a:rPr lang="en-GB" dirty="0"/>
              <a:t>Building on previous definitions (Boud and Molloy 2013; Carless 2015), feedback is defined as a process through which learners make sense of information from various sources and use it to enhance their work or learning strategies. </a:t>
            </a:r>
          </a:p>
          <a:p>
            <a:pPr marL="0" indent="0">
              <a:buNone/>
            </a:pPr>
            <a:r>
              <a:rPr lang="en-GB" dirty="0"/>
              <a:t>This definition goes beyond notions that feedback is principally about teachers informing students about strengths, weaknesses and how to improve, and highlights the centrality of the student role in sense-making and using comments to improve subsequent work. Information may come from different sources e.g. peers, teachers, friends, family members or automated computer-based systems to support student self-evaluation of progress.</a:t>
            </a:r>
            <a:endParaRPr lang="en-US" dirty="0"/>
          </a:p>
        </p:txBody>
      </p:sp>
    </p:spTree>
    <p:extLst>
      <p:ext uri="{BB962C8B-B14F-4D97-AF65-F5344CB8AC3E}">
        <p14:creationId xmlns:p14="http://schemas.microsoft.com/office/powerpoint/2010/main" val="822341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Hattie and Timperley’s model</a:t>
            </a:r>
            <a:br>
              <a:rPr lang="en-GB" dirty="0"/>
            </a:br>
            <a:endParaRPr lang="en-US" dirty="0"/>
          </a:p>
        </p:txBody>
      </p:sp>
      <p:sp>
        <p:nvSpPr>
          <p:cNvPr id="5" name="Content Placeholder 4"/>
          <p:cNvSpPr>
            <a:spLocks noGrp="1"/>
          </p:cNvSpPr>
          <p:nvPr>
            <p:ph idx="1"/>
          </p:nvPr>
        </p:nvSpPr>
        <p:spPr/>
        <p:txBody>
          <a:bodyPr/>
          <a:lstStyle/>
          <a:p>
            <a:pPr marL="0" indent="0">
              <a:buNone/>
            </a:pPr>
            <a:r>
              <a:rPr lang="en-GB" dirty="0"/>
              <a:t>Hattie and Timperley’s (2007) model of feedback to enhance learning suggests that feedback operates at four levels. </a:t>
            </a:r>
          </a:p>
          <a:p>
            <a:pPr marL="0" indent="0">
              <a:buNone/>
            </a:pPr>
            <a:r>
              <a:rPr lang="en-GB" dirty="0"/>
              <a:t>Feedback at the self-regulation level and feedback at the process level are generally most likely to lead to learner uptake and improvement. </a:t>
            </a:r>
          </a:p>
          <a:p>
            <a:pPr marL="0" indent="0">
              <a:buNone/>
            </a:pPr>
            <a:r>
              <a:rPr lang="en-GB" dirty="0"/>
              <a:t>Feedback at the level of the self is least effective because it focuses on the person rather than improving learning. </a:t>
            </a:r>
          </a:p>
          <a:p>
            <a:pPr marL="0" indent="0">
              <a:buNone/>
            </a:pPr>
            <a:r>
              <a:rPr lang="en-GB" dirty="0"/>
              <a:t>The main limitation of feedback at the task level is the difficulty for students to generalise messages to other tasks and take subsequent action (Hattie and Timperley 2007).</a:t>
            </a:r>
            <a:endParaRPr lang="en-US" dirty="0"/>
          </a:p>
        </p:txBody>
      </p:sp>
    </p:spTree>
    <p:extLst>
      <p:ext uri="{BB962C8B-B14F-4D97-AF65-F5344CB8AC3E}">
        <p14:creationId xmlns:p14="http://schemas.microsoft.com/office/powerpoint/2010/main" val="393308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Good feedback: </a:t>
            </a:r>
            <a:br>
              <a:rPr lang="en-GB" dirty="0"/>
            </a:br>
            <a:r>
              <a:rPr lang="en-GB" sz="2000" dirty="0"/>
              <a:t>(after Brown, S. (2015), Assessment, learning and teaching in higher education: global perspectives, London: Palgrave-MacMillan)</a:t>
            </a:r>
            <a:endParaRPr lang="en-GB" dirty="0"/>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28764405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6258152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Good feedback:</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7778136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Good feedback:</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sz="2800" dirty="0" err="1"/>
              <a:t>Hounsell</a:t>
            </a:r>
            <a:r>
              <a:rPr lang="en-GB" sz="2800" dirty="0"/>
              <a:t>,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11095319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What is feedback literacy?</a:t>
            </a:r>
            <a:br>
              <a:rPr lang="en-GB" dirty="0"/>
            </a:br>
            <a:r>
              <a:rPr lang="en-US" dirty="0"/>
              <a:t>Slides based on Carless and Boud 2018</a:t>
            </a:r>
          </a:p>
        </p:txBody>
      </p:sp>
      <p:sp>
        <p:nvSpPr>
          <p:cNvPr id="5" name="Content Placeholder 4"/>
          <p:cNvSpPr>
            <a:spLocks noGrp="1"/>
          </p:cNvSpPr>
          <p:nvPr>
            <p:ph idx="1"/>
          </p:nvPr>
        </p:nvSpPr>
        <p:spPr>
          <a:xfrm>
            <a:off x="358777" y="1196977"/>
            <a:ext cx="8605838" cy="4670425"/>
          </a:xfrm>
        </p:spPr>
        <p:txBody>
          <a:bodyPr/>
          <a:lstStyle/>
          <a:p>
            <a:pPr marL="0" indent="0">
              <a:buNone/>
            </a:pPr>
            <a:r>
              <a:rPr lang="en-GB" sz="2800" dirty="0"/>
              <a:t>One of the main barriers to effective feedback is generally low levels of student feedback literacy. Students’ feedback literacy involves </a:t>
            </a:r>
          </a:p>
          <a:p>
            <a:r>
              <a:rPr lang="en-GB" sz="2800" dirty="0"/>
              <a:t>an understanding of what feedback is and how it can be managed effectively; </a:t>
            </a:r>
          </a:p>
          <a:p>
            <a:r>
              <a:rPr lang="en-GB" sz="2800" dirty="0"/>
              <a:t>capacities and dispositions to make productive use of feedback; </a:t>
            </a:r>
          </a:p>
          <a:p>
            <a:r>
              <a:rPr lang="en-GB" sz="2800" dirty="0"/>
              <a:t>appreciation of the roles of teachers and themselves in these processes. </a:t>
            </a:r>
            <a:endParaRPr lang="en-US" sz="2800" dirty="0"/>
          </a:p>
        </p:txBody>
      </p:sp>
    </p:spTree>
    <p:extLst>
      <p:ext uri="{BB962C8B-B14F-4D97-AF65-F5344CB8AC3E}">
        <p14:creationId xmlns:p14="http://schemas.microsoft.com/office/powerpoint/2010/main" val="289011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3958660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ABAA-86A8-4640-834B-AD88D37C39BD}"/>
              </a:ext>
            </a:extLst>
          </p:cNvPr>
          <p:cNvSpPr>
            <a:spLocks noGrp="1"/>
          </p:cNvSpPr>
          <p:nvPr>
            <p:ph type="title"/>
          </p:nvPr>
        </p:nvSpPr>
        <p:spPr>
          <a:xfrm>
            <a:off x="250825" y="188925"/>
            <a:ext cx="8713788" cy="369333"/>
          </a:xfrm>
        </p:spPr>
        <p:txBody>
          <a:bodyPr/>
          <a:lstStyle/>
          <a:p>
            <a:r>
              <a:rPr lang="en-GB" sz="3600" dirty="0">
                <a:solidFill>
                  <a:srgbClr val="0070C0"/>
                </a:solidFill>
              </a:rPr>
              <a:t>Feedback literate students:</a:t>
            </a:r>
          </a:p>
        </p:txBody>
      </p:sp>
      <p:sp>
        <p:nvSpPr>
          <p:cNvPr id="4" name="TextBox 3">
            <a:extLst>
              <a:ext uri="{FF2B5EF4-FFF2-40B4-BE49-F238E27FC236}">
                <a16:creationId xmlns:a16="http://schemas.microsoft.com/office/drawing/2014/main" id="{0D74F4CB-2910-401C-8B0A-FD86EE4330E3}"/>
              </a:ext>
            </a:extLst>
          </p:cNvPr>
          <p:cNvSpPr txBox="1"/>
          <p:nvPr/>
        </p:nvSpPr>
        <p:spPr>
          <a:xfrm>
            <a:off x="577374" y="762000"/>
            <a:ext cx="4038600" cy="258532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Appreciating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understand and appreciate the role of feedback in improving work and the active learner role in these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recognise that feedback information comes in different forms and from different sources;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use technology to access, store and revisit feedback.</a:t>
            </a:r>
          </a:p>
        </p:txBody>
      </p:sp>
      <p:sp>
        <p:nvSpPr>
          <p:cNvPr id="5" name="TextBox 4">
            <a:extLst>
              <a:ext uri="{FF2B5EF4-FFF2-40B4-BE49-F238E27FC236}">
                <a16:creationId xmlns:a16="http://schemas.microsoft.com/office/drawing/2014/main" id="{3CF42374-FC27-4FF7-897F-1864ECA87656}"/>
              </a:ext>
            </a:extLst>
          </p:cNvPr>
          <p:cNvSpPr txBox="1"/>
          <p:nvPr/>
        </p:nvSpPr>
        <p:spPr>
          <a:xfrm>
            <a:off x="4709160" y="1508760"/>
            <a:ext cx="403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960BA9EC-387A-4601-8C78-1E0D32D4D502}"/>
              </a:ext>
            </a:extLst>
          </p:cNvPr>
          <p:cNvSpPr txBox="1"/>
          <p:nvPr/>
        </p:nvSpPr>
        <p:spPr>
          <a:xfrm>
            <a:off x="4895533" y="843677"/>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Making judgements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capacities to make sound academic judgments about their own work and the work of others;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participate productively in peer feedback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refine self-evaluative capacities over time in order to make more robust judgments.</a:t>
            </a:r>
          </a:p>
        </p:txBody>
      </p:sp>
      <p:sp>
        <p:nvSpPr>
          <p:cNvPr id="7" name="TextBox 6">
            <a:extLst>
              <a:ext uri="{FF2B5EF4-FFF2-40B4-BE49-F238E27FC236}">
                <a16:creationId xmlns:a16="http://schemas.microsoft.com/office/drawing/2014/main" id="{4B6B5770-5971-4C9D-A7DE-758598A81FFA}"/>
              </a:ext>
            </a:extLst>
          </p:cNvPr>
          <p:cNvSpPr txBox="1"/>
          <p:nvPr/>
        </p:nvSpPr>
        <p:spPr>
          <a:xfrm>
            <a:off x="577374" y="3510678"/>
            <a:ext cx="4038600" cy="3139321"/>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261938" marR="0" lvl="0" indent="-261938"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Managing affect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maintain emotional equilibrium and avoid defensiveness when receiving critical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proactive in eliciting suggestions from peers or teachers and continuing dialogue with them as needed;</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habits of striving for continuous improvement on the basis of internal and external feedback.</a:t>
            </a:r>
          </a:p>
        </p:txBody>
      </p:sp>
      <p:sp>
        <p:nvSpPr>
          <p:cNvPr id="8" name="TextBox 7">
            <a:extLst>
              <a:ext uri="{FF2B5EF4-FFF2-40B4-BE49-F238E27FC236}">
                <a16:creationId xmlns:a16="http://schemas.microsoft.com/office/drawing/2014/main" id="{07786922-4E06-429F-8644-DC962EFEF6D1}"/>
              </a:ext>
            </a:extLst>
          </p:cNvPr>
          <p:cNvSpPr txBox="1"/>
          <p:nvPr/>
        </p:nvSpPr>
        <p:spPr>
          <a:xfrm>
            <a:off x="4895533" y="3656938"/>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Taking action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aware of the imperative to take action in response to feedback information;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draw inferences from a range of feedback experiences for the purpose of continuous improvement;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a repertoire of strategies for acting on feedback.</a:t>
            </a:r>
          </a:p>
        </p:txBody>
      </p:sp>
      <p:sp>
        <p:nvSpPr>
          <p:cNvPr id="9" name="TextBox 8">
            <a:extLst>
              <a:ext uri="{FF2B5EF4-FFF2-40B4-BE49-F238E27FC236}">
                <a16:creationId xmlns:a16="http://schemas.microsoft.com/office/drawing/2014/main" id="{0CB0E3BE-8F58-4B0D-959E-E6805F8DF55F}"/>
              </a:ext>
            </a:extLst>
          </p:cNvPr>
          <p:cNvSpPr txBox="1"/>
          <p:nvPr/>
        </p:nvSpPr>
        <p:spPr>
          <a:xfrm>
            <a:off x="4895533" y="6324600"/>
            <a:ext cx="3852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Carless and Boud: 2018</a:t>
            </a:r>
          </a:p>
        </p:txBody>
      </p:sp>
    </p:spTree>
    <p:extLst>
      <p:ext uri="{BB962C8B-B14F-4D97-AF65-F5344CB8AC3E}">
        <p14:creationId xmlns:p14="http://schemas.microsoft.com/office/powerpoint/2010/main" val="233348104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Appreciating feedback</a:t>
            </a:r>
            <a:br>
              <a:rPr lang="en-GB" dirty="0"/>
            </a:br>
            <a:r>
              <a:rPr lang="en-US" dirty="0"/>
              <a:t>Slides based on Carless and Boud 2018</a:t>
            </a:r>
          </a:p>
        </p:txBody>
      </p:sp>
      <p:sp>
        <p:nvSpPr>
          <p:cNvPr id="10" name="Content Placeholder 9">
            <a:extLst>
              <a:ext uri="{FF2B5EF4-FFF2-40B4-BE49-F238E27FC236}">
                <a16:creationId xmlns:a16="http://schemas.microsoft.com/office/drawing/2014/main" id="{974169F1-2DDD-48C2-B54E-26A420E20BD1}"/>
              </a:ext>
            </a:extLst>
          </p:cNvPr>
          <p:cNvSpPr>
            <a:spLocks noGrp="1"/>
          </p:cNvSpPr>
          <p:nvPr>
            <p:ph idx="1"/>
          </p:nvPr>
        </p:nvSpPr>
        <p:spPr/>
        <p:txBody>
          <a:bodyPr/>
          <a:lstStyle/>
          <a:p>
            <a:pPr marL="0" indent="0">
              <a:buSzPct val="100000"/>
              <a:buNone/>
            </a:pPr>
            <a:r>
              <a:rPr lang="en-GB" sz="3200" dirty="0"/>
              <a:t>Feedback literate students:</a:t>
            </a:r>
          </a:p>
          <a:p>
            <a:pPr marL="514350" indent="-514350">
              <a:buSzPct val="100000"/>
              <a:buFont typeface="+mj-lt"/>
              <a:buAutoNum type="arabicPeriod"/>
            </a:pPr>
            <a:r>
              <a:rPr lang="en-GB" sz="3200" dirty="0"/>
              <a:t>understand and appreciate the role of feedback in improving work and the active learner role in these processes;</a:t>
            </a:r>
          </a:p>
          <a:p>
            <a:pPr marL="514350" indent="-514350">
              <a:buSzPct val="100000"/>
              <a:buFont typeface="+mj-lt"/>
              <a:buAutoNum type="arabicPeriod"/>
            </a:pPr>
            <a:r>
              <a:rPr lang="en-GB" sz="3200" dirty="0"/>
              <a:t>recognise that feedback information comes in different forms and from different sources;</a:t>
            </a:r>
          </a:p>
          <a:p>
            <a:pPr marL="514350" indent="-514350">
              <a:buSzPct val="100000"/>
              <a:buFont typeface="+mj-lt"/>
              <a:buAutoNum type="arabicPeriod"/>
            </a:pPr>
            <a:r>
              <a:rPr lang="en-GB" sz="3200" dirty="0"/>
              <a:t>use technology to access, store and revisit feedback.</a:t>
            </a:r>
          </a:p>
        </p:txBody>
      </p:sp>
    </p:spTree>
    <p:extLst>
      <p:ext uri="{BB962C8B-B14F-4D97-AF65-F5344CB8AC3E}">
        <p14:creationId xmlns:p14="http://schemas.microsoft.com/office/powerpoint/2010/main" val="214971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Why ‘feedback as telling’ is not enough</a:t>
            </a:r>
            <a:endParaRPr lang="en-US" dirty="0"/>
          </a:p>
        </p:txBody>
      </p:sp>
      <p:sp>
        <p:nvSpPr>
          <p:cNvPr id="5" name="Content Placeholder 4"/>
          <p:cNvSpPr>
            <a:spLocks noGrp="1"/>
          </p:cNvSpPr>
          <p:nvPr>
            <p:ph idx="1"/>
          </p:nvPr>
        </p:nvSpPr>
        <p:spPr/>
        <p:txBody>
          <a:bodyPr/>
          <a:lstStyle/>
          <a:p>
            <a:pPr marL="0" indent="0">
              <a:buNone/>
            </a:pPr>
            <a:r>
              <a:rPr lang="en-GB" sz="2800" dirty="0"/>
              <a:t>Approaches that emphasise feedback as telling are insufficient because students are often not equipped to decode or act on statements satisfactorily, so key messages remain invisible (Sadler 2010).</a:t>
            </a:r>
          </a:p>
          <a:p>
            <a:pPr marL="0" indent="0">
              <a:buNone/>
            </a:pPr>
            <a:r>
              <a:rPr lang="en-GB" sz="2800" dirty="0"/>
              <a:t>Feedback literacy demands that learners acquire the academic language necessary for understanding, interpreting and thinking with complex ideas (Sutton 2012).</a:t>
            </a:r>
            <a:endParaRPr lang="en-US" sz="2800" dirty="0"/>
          </a:p>
        </p:txBody>
      </p:sp>
    </p:spTree>
    <p:extLst>
      <p:ext uri="{BB962C8B-B14F-4D97-AF65-F5344CB8AC3E}">
        <p14:creationId xmlns:p14="http://schemas.microsoft.com/office/powerpoint/2010/main" val="247078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2589820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381000"/>
            <a:ext cx="8713788" cy="7429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Making judgements</a:t>
            </a:r>
            <a:endParaRPr lang="en-US" dirty="0"/>
          </a:p>
        </p:txBody>
      </p:sp>
      <p:sp>
        <p:nvSpPr>
          <p:cNvPr id="5" name="Content Placeholder 4"/>
          <p:cNvSpPr>
            <a:spLocks noGrp="1"/>
          </p:cNvSpPr>
          <p:nvPr>
            <p:ph idx="1"/>
          </p:nvPr>
        </p:nvSpPr>
        <p:spPr>
          <a:xfrm>
            <a:off x="457200" y="1123962"/>
            <a:ext cx="8229600" cy="4789488"/>
          </a:xfrm>
        </p:spPr>
        <p:txBody>
          <a:bodyPr/>
          <a:lstStyle/>
          <a:p>
            <a:pPr marL="0" indent="0">
              <a:buNone/>
            </a:pPr>
            <a:r>
              <a:rPr lang="en-GB" sz="2800" dirty="0"/>
              <a:t>To make the most of feedback processes, students need to be developing evaluative judgment: capability to make decisions about the quality of work of oneself and others (Tai et al. 2017). Lower achieving students are often relatively weak at self-evaluating their performance and frequently conflate effort with quality (Boud, Lawson, and Thompson 2013). </a:t>
            </a:r>
          </a:p>
          <a:p>
            <a:pPr marL="0" indent="0">
              <a:buNone/>
            </a:pPr>
            <a:r>
              <a:rPr lang="en-GB" sz="2800" dirty="0"/>
              <a:t>In order to become more accurate in judging the standards of their own performance, students need extended opportunities for self-evaluation so that they can improve their judgment over time (Boud, Lawson, and Thompson 2013, 2015).</a:t>
            </a:r>
            <a:endParaRPr lang="en-US" sz="2800" dirty="0"/>
          </a:p>
        </p:txBody>
      </p:sp>
    </p:spTree>
    <p:extLst>
      <p:ext uri="{BB962C8B-B14F-4D97-AF65-F5344CB8AC3E}">
        <p14:creationId xmlns:p14="http://schemas.microsoft.com/office/powerpoint/2010/main" val="2262594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Engaging students in making judgements</a:t>
            </a:r>
            <a:endParaRPr lang="en-US" dirty="0"/>
          </a:p>
        </p:txBody>
      </p:sp>
      <p:sp>
        <p:nvSpPr>
          <p:cNvPr id="5" name="Content Placeholder 4"/>
          <p:cNvSpPr>
            <a:spLocks noGrp="1"/>
          </p:cNvSpPr>
          <p:nvPr>
            <p:ph idx="1"/>
          </p:nvPr>
        </p:nvSpPr>
        <p:spPr>
          <a:xfrm>
            <a:off x="468313" y="1196975"/>
            <a:ext cx="8229600" cy="5005388"/>
          </a:xfrm>
        </p:spPr>
        <p:txBody>
          <a:bodyPr/>
          <a:lstStyle/>
          <a:p>
            <a:pPr marL="0" indent="0">
              <a:buNone/>
            </a:pPr>
            <a:r>
              <a:rPr lang="en-GB" sz="2800" dirty="0"/>
              <a:t>Engaging students in improving their capacity to make sound judgments is challenging unless there are sustained opportunities for comparison with the views of others (Boud, Lawson, and Thompson 2013). </a:t>
            </a:r>
          </a:p>
          <a:p>
            <a:pPr marL="0" indent="0">
              <a:buNone/>
            </a:pPr>
            <a:r>
              <a:rPr lang="en-GB" sz="2800" dirty="0"/>
              <a:t>Peer feedback is a key means of encouraging students’ sharing of judgments. Making judgments involves the implicit or explicit application of criteria. </a:t>
            </a:r>
          </a:p>
          <a:p>
            <a:pPr marL="0" indent="0">
              <a:buNone/>
            </a:pPr>
            <a:r>
              <a:rPr lang="en-GB" sz="2800" dirty="0"/>
              <a:t>Students often find assessment criteria too dense and abstract to enable them to make judgments about quality, preferring instead exemplars which they perceive as more accessible illustrations of quality (Carless 2015).</a:t>
            </a:r>
            <a:endParaRPr lang="en-US" sz="2800" dirty="0"/>
          </a:p>
        </p:txBody>
      </p:sp>
    </p:spTree>
    <p:extLst>
      <p:ext uri="{BB962C8B-B14F-4D97-AF65-F5344CB8AC3E}">
        <p14:creationId xmlns:p14="http://schemas.microsoft.com/office/powerpoint/2010/main" val="4162238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7543800" cy="12906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The problem of feedback on final tasks</a:t>
            </a:r>
            <a:endParaRPr lang="en-US" dirty="0"/>
          </a:p>
        </p:txBody>
      </p:sp>
      <p:sp>
        <p:nvSpPr>
          <p:cNvPr id="5" name="Content Placeholder 4"/>
          <p:cNvSpPr>
            <a:spLocks noGrp="1"/>
          </p:cNvSpPr>
          <p:nvPr>
            <p:ph idx="1"/>
          </p:nvPr>
        </p:nvSpPr>
        <p:spPr/>
        <p:txBody>
          <a:bodyPr/>
          <a:lstStyle/>
          <a:p>
            <a:pPr marL="0" indent="0">
              <a:buNone/>
            </a:pPr>
            <a:r>
              <a:rPr lang="en-GB" sz="2800" dirty="0"/>
              <a:t>When assessment tasks are not well-aligned or are only submitted at the end of modules, there is limited scope for students to apply insights from teacher comments (Carless et al. 2011). </a:t>
            </a:r>
          </a:p>
          <a:p>
            <a:pPr marL="0" indent="0">
              <a:buNone/>
            </a:pPr>
            <a:r>
              <a:rPr lang="en-GB" sz="2800" dirty="0"/>
              <a:t>End-of-semester comments on assignments often focus on future development beyond the immediate context involving a temporal dimension relating to slowly-learnt aspects of course outcomes, and requiring sustained student action over an extended period of time (Price, Handley, and Millar 2011).</a:t>
            </a:r>
            <a:endParaRPr lang="en-US" sz="2800" dirty="0"/>
          </a:p>
        </p:txBody>
      </p:sp>
    </p:spTree>
    <p:extLst>
      <p:ext uri="{BB962C8B-B14F-4D97-AF65-F5344CB8AC3E}">
        <p14:creationId xmlns:p14="http://schemas.microsoft.com/office/powerpoint/2010/main" val="2321250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686562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96014656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Fostering student engagement with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124745"/>
            <a:ext cx="8229600" cy="5077618"/>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34915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Underpinning premises</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4054751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Encouraging students to recognise and use the feedback we provide for them</a:t>
            </a:r>
          </a:p>
        </p:txBody>
      </p:sp>
      <p:sp>
        <p:nvSpPr>
          <p:cNvPr id="3" name="Content Placeholder 2"/>
          <p:cNvSpPr>
            <a:spLocks noGrp="1"/>
          </p:cNvSpPr>
          <p:nvPr>
            <p:ph idx="1"/>
          </p:nvPr>
        </p:nvSpPr>
        <p:spPr>
          <a:xfrm>
            <a:off x="468313" y="1196975"/>
            <a:ext cx="8229600" cy="5005388"/>
          </a:xfrm>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3134137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92E8-24BF-4D82-A1B6-1E34F53F5BFB}"/>
              </a:ext>
            </a:extLst>
          </p:cNvPr>
          <p:cNvSpPr>
            <a:spLocks noGrp="1"/>
          </p:cNvSpPr>
          <p:nvPr>
            <p:ph type="title"/>
          </p:nvPr>
        </p:nvSpPr>
        <p:spPr>
          <a:xfrm>
            <a:off x="179512" y="4365104"/>
            <a:ext cx="7772400" cy="1362075"/>
          </a:xfrm>
        </p:spPr>
        <p:txBody>
          <a:bodyPr/>
          <a:lstStyle/>
          <a:p>
            <a:br>
              <a:rPr lang="en-GB" dirty="0"/>
            </a:br>
            <a:endParaRPr lang="en-GB" dirty="0"/>
          </a:p>
        </p:txBody>
      </p:sp>
      <p:sp>
        <p:nvSpPr>
          <p:cNvPr id="3" name="Text Placeholder 2">
            <a:extLst>
              <a:ext uri="{FF2B5EF4-FFF2-40B4-BE49-F238E27FC236}">
                <a16:creationId xmlns:a16="http://schemas.microsoft.com/office/drawing/2014/main" id="{4E61D712-E2B0-4AC1-8301-522E65BE6150}"/>
              </a:ext>
            </a:extLst>
          </p:cNvPr>
          <p:cNvSpPr>
            <a:spLocks noGrp="1"/>
          </p:cNvSpPr>
          <p:nvPr>
            <p:ph type="body" idx="1"/>
          </p:nvPr>
        </p:nvSpPr>
        <p:spPr>
          <a:xfrm>
            <a:off x="722313" y="764705"/>
            <a:ext cx="7772400" cy="1362075"/>
          </a:xfrm>
        </p:spPr>
        <p:txBody>
          <a:bodyPr/>
          <a:lstStyle/>
          <a:p>
            <a:r>
              <a:rPr lang="en-GB" sz="3200" dirty="0"/>
              <a:t>Inclusive curriculum design, delivery and assessment</a:t>
            </a:r>
          </a:p>
          <a:p>
            <a:endParaRPr lang="en-GB" sz="3200" dirty="0"/>
          </a:p>
        </p:txBody>
      </p:sp>
    </p:spTree>
    <p:extLst>
      <p:ext uri="{BB962C8B-B14F-4D97-AF65-F5344CB8AC3E}">
        <p14:creationId xmlns:p14="http://schemas.microsoft.com/office/powerpoint/2010/main" val="421368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B22-E272-4980-8F16-81CFA74EEFA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Inclusive curriculum design, delivery and assessment:</a:t>
            </a:r>
          </a:p>
        </p:txBody>
      </p:sp>
      <p:sp>
        <p:nvSpPr>
          <p:cNvPr id="3" name="Content Placeholder 2">
            <a:extLst>
              <a:ext uri="{FF2B5EF4-FFF2-40B4-BE49-F238E27FC236}">
                <a16:creationId xmlns:a16="http://schemas.microsoft.com/office/drawing/2014/main" id="{2E6ACBD6-FC55-4EB0-B71D-3764541A35BA}"/>
              </a:ext>
            </a:extLst>
          </p:cNvPr>
          <p:cNvSpPr>
            <a:spLocks noGrp="1"/>
          </p:cNvSpPr>
          <p:nvPr>
            <p:ph idx="1"/>
          </p:nvPr>
        </p:nvSpPr>
        <p:spPr>
          <a:xfrm>
            <a:off x="251520" y="1268760"/>
            <a:ext cx="8496944" cy="4933603"/>
          </a:xfrm>
        </p:spPr>
        <p:txBody>
          <a:bodyPr/>
          <a:lstStyle/>
          <a:p>
            <a:pPr marL="0" indent="0">
              <a:buNone/>
            </a:pPr>
            <a:r>
              <a:rPr lang="en-GB" dirty="0"/>
              <a:t>In this session we will be exploring some of the key underpinning issues including considerations of:</a:t>
            </a:r>
          </a:p>
          <a:p>
            <a:pPr lvl="0"/>
            <a:r>
              <a:rPr lang="en-GB" dirty="0"/>
              <a:t>How we can support and engage diverse ‘non-traditional’ students, often termed ‘Widening Participation students’ (is there such a thing as a traditional student nowadays?);</a:t>
            </a:r>
          </a:p>
          <a:p>
            <a:pPr lvl="0"/>
            <a:r>
              <a:rPr lang="en-GB" dirty="0"/>
              <a:t>How we can be inclusive of the needs of ‘commuter students’ in curriculum design, delivery and assessment;</a:t>
            </a:r>
          </a:p>
          <a:p>
            <a:pPr lvl="0"/>
            <a:r>
              <a:rPr lang="en-GB" dirty="0"/>
              <a:t>How our practices can celebrate the benefits of including international students in our teaching environments and support their learning and other needs;</a:t>
            </a:r>
          </a:p>
          <a:p>
            <a:pPr lvl="0"/>
            <a:r>
              <a:rPr lang="en-GB" dirty="0"/>
              <a:t>Making inclusive curriculum design delivery and assessment manageable. </a:t>
            </a:r>
          </a:p>
          <a:p>
            <a:pPr marL="0" indent="0">
              <a:buNone/>
            </a:pPr>
            <a:r>
              <a:rPr lang="en-GB" sz="2000" dirty="0"/>
              <a:t> </a:t>
            </a:r>
          </a:p>
          <a:p>
            <a:endParaRPr lang="en-GB" dirty="0"/>
          </a:p>
        </p:txBody>
      </p:sp>
    </p:spTree>
    <p:extLst>
      <p:ext uri="{BB962C8B-B14F-4D97-AF65-F5344CB8AC3E}">
        <p14:creationId xmlns:p14="http://schemas.microsoft.com/office/powerpoint/2010/main" val="2803851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999-43D0-42B1-97E3-3B0280816DD5}"/>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660066"/>
                </a:solidFill>
                <a:latin typeface="+mn-lt"/>
              </a:rPr>
              <a:t>The concept of universal design</a:t>
            </a:r>
          </a:p>
        </p:txBody>
      </p:sp>
      <p:sp>
        <p:nvSpPr>
          <p:cNvPr id="3" name="Content Placeholder 2">
            <a:extLst>
              <a:ext uri="{FF2B5EF4-FFF2-40B4-BE49-F238E27FC236}">
                <a16:creationId xmlns:a16="http://schemas.microsoft.com/office/drawing/2014/main" id="{5EA126C7-6783-46AB-8F41-53834AFA54D4}"/>
              </a:ext>
            </a:extLst>
          </p:cNvPr>
          <p:cNvSpPr>
            <a:spLocks noGrp="1"/>
          </p:cNvSpPr>
          <p:nvPr>
            <p:ph idx="1"/>
          </p:nvPr>
        </p:nvSpPr>
        <p:spPr/>
        <p:txBody>
          <a:bodyPr/>
          <a:lstStyle/>
          <a:p>
            <a:pPr marL="0" indent="0">
              <a:buNone/>
            </a:pPr>
            <a:r>
              <a:rPr lang="en-GB" sz="2600" dirty="0"/>
              <a:t>“Instead of retrofitting curriculum for students via accommodations and modifications, the principles of UDL prompt teachers to design curriculum that is flexible and adaptable to multiple forms of learning and engagement to facilitate the learning of all students.” (</a:t>
            </a:r>
            <a:r>
              <a:rPr lang="en-GB" sz="2600" i="1" dirty="0"/>
              <a:t>Lancaster, 2008</a:t>
            </a:r>
            <a:r>
              <a:rPr lang="en-GB" sz="2600" dirty="0"/>
              <a:t>)</a:t>
            </a:r>
          </a:p>
          <a:p>
            <a:pPr marL="0" indent="0">
              <a:buNone/>
            </a:pPr>
            <a:endParaRPr lang="en-GB" sz="2600" dirty="0"/>
          </a:p>
          <a:p>
            <a:pPr marL="0" indent="0">
              <a:buNone/>
            </a:pPr>
            <a:r>
              <a:rPr lang="en-GB" sz="2600" dirty="0"/>
              <a:t>“The ‘universal’ in UDL does not mean there is a single optimal solution for everyone. Instead, it underscores the need for flexible approaches to teaching and learning that meet the needs of different kinds of learners.</a:t>
            </a:r>
            <a:r>
              <a:rPr lang="en-GB" sz="2600" b="0" dirty="0"/>
              <a:t> </a:t>
            </a:r>
            <a:r>
              <a:rPr lang="en-GB" sz="2600" dirty="0"/>
              <a:t>” (</a:t>
            </a:r>
            <a:r>
              <a:rPr lang="en-GB" sz="2600" i="1" dirty="0"/>
              <a:t>Rose and Meyer, 2006</a:t>
            </a:r>
            <a:r>
              <a:rPr lang="en-GB" sz="2600" dirty="0"/>
              <a:t>)</a:t>
            </a:r>
          </a:p>
        </p:txBody>
      </p:sp>
    </p:spTree>
    <p:extLst>
      <p:ext uri="{BB962C8B-B14F-4D97-AF65-F5344CB8AC3E}">
        <p14:creationId xmlns:p14="http://schemas.microsoft.com/office/powerpoint/2010/main" val="807274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NZ" kern="1200" dirty="0">
                <a:solidFill>
                  <a:srgbClr val="660066"/>
                </a:solidFill>
                <a:latin typeface="+mn-lt"/>
              </a:rPr>
              <a:t>What kinds of diversity might we encounter in our work here?</a:t>
            </a:r>
          </a:p>
        </p:txBody>
      </p:sp>
      <p:sp>
        <p:nvSpPr>
          <p:cNvPr id="717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NZ" sz="2600" dirty="0"/>
              <a:t>Diverse cultural, faith and social backgrounds;</a:t>
            </a:r>
          </a:p>
          <a:p>
            <a:pPr marL="360000">
              <a:lnSpc>
                <a:spcPct val="100000"/>
              </a:lnSpc>
              <a:spcBef>
                <a:spcPts val="600"/>
              </a:spcBef>
            </a:pPr>
            <a:r>
              <a:rPr lang="en-NZ" sz="2600" dirty="0"/>
              <a:t>Diverse capabilities, for example, with understandings of learning, information literacies and language;</a:t>
            </a:r>
          </a:p>
          <a:p>
            <a:pPr marL="360000">
              <a:lnSpc>
                <a:spcPct val="100000"/>
              </a:lnSpc>
              <a:spcBef>
                <a:spcPts val="600"/>
              </a:spcBef>
            </a:pPr>
            <a:r>
              <a:rPr lang="en-NZ" sz="2600" dirty="0"/>
              <a:t>Diversity of experience and backgrounds: mature, international, neural atypical and other students often bring a wealth of life experiences with them;</a:t>
            </a:r>
          </a:p>
          <a:p>
            <a:pPr marL="360000">
              <a:lnSpc>
                <a:spcPct val="100000"/>
              </a:lnSpc>
              <a:spcBef>
                <a:spcPts val="600"/>
              </a:spcBef>
            </a:pPr>
            <a:r>
              <a:rPr lang="en-NZ" sz="2600" dirty="0"/>
              <a:t>Diversities of expectations: social and cultural capital: understandings of higher education gained from films?</a:t>
            </a:r>
          </a:p>
          <a:p>
            <a:pPr marL="360000">
              <a:lnSpc>
                <a:spcPct val="100000"/>
              </a:lnSpc>
              <a:spcBef>
                <a:spcPts val="600"/>
              </a:spcBef>
            </a:pPr>
            <a:r>
              <a:rPr lang="en-NZ" sz="2600" dirty="0"/>
              <a:t>Diversities of family responsibilities and home contexts;</a:t>
            </a:r>
          </a:p>
          <a:p>
            <a:pPr marL="360000">
              <a:lnSpc>
                <a:spcPct val="100000"/>
              </a:lnSpc>
              <a:spcBef>
                <a:spcPts val="600"/>
              </a:spcBef>
            </a:pPr>
            <a:r>
              <a:rPr lang="en-NZ" sz="2600" dirty="0"/>
              <a:t>And? (By the way, what kind of ‘diverse’ are you?)</a:t>
            </a:r>
          </a:p>
        </p:txBody>
      </p:sp>
    </p:spTree>
    <p:extLst>
      <p:ext uri="{BB962C8B-B14F-4D97-AF65-F5344CB8AC3E}">
        <p14:creationId xmlns:p14="http://schemas.microsoft.com/office/powerpoint/2010/main" val="4022191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AE6DEF-78FE-4D36-BD86-3EC80404978F}"/>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pPr>
              <a:lnSpc>
                <a:spcPct val="90000"/>
              </a:lnSpc>
            </a:pPr>
            <a:r>
              <a:rPr lang="en-GB" altLang="en-US" kern="1200" dirty="0">
                <a:solidFill>
                  <a:srgbClr val="660066"/>
                </a:solidFill>
                <a:latin typeface="+mn-lt"/>
              </a:rPr>
              <a:t>What major changes have impacted on HE teaching and learning globally over the last decade and what’s coming up on the horizon? </a:t>
            </a:r>
          </a:p>
        </p:txBody>
      </p:sp>
      <p:sp>
        <p:nvSpPr>
          <p:cNvPr id="3" name="Content Placeholder 2">
            <a:extLst>
              <a:ext uri="{FF2B5EF4-FFF2-40B4-BE49-F238E27FC236}">
                <a16:creationId xmlns:a16="http://schemas.microsoft.com/office/drawing/2014/main" id="{9AF10F45-9B14-477B-889D-FF00B2956A5B}"/>
              </a:ext>
            </a:extLst>
          </p:cNvPr>
          <p:cNvSpPr>
            <a:spLocks noGrp="1"/>
          </p:cNvSpPr>
          <p:nvPr>
            <p:ph idx="1"/>
          </p:nvPr>
        </p:nvSpPr>
        <p:spPr>
          <a:xfrm>
            <a:off x="323528" y="1484784"/>
            <a:ext cx="8445500" cy="4789487"/>
          </a:xfrm>
        </p:spPr>
        <p:txBody>
          <a:bodyPr/>
          <a:lstStyle/>
          <a:p>
            <a:pPr>
              <a:defRPr/>
            </a:pPr>
            <a:r>
              <a:rPr lang="en-GB" sz="2800" dirty="0"/>
              <a:t>The increased focus on student satisfaction and value for money leading to changing expectations about student engagement;</a:t>
            </a:r>
          </a:p>
          <a:p>
            <a:pPr>
              <a:defRPr/>
            </a:pPr>
            <a:r>
              <a:rPr lang="en-GB" sz="2800" dirty="0"/>
              <a:t>Changes in learning paradigms and knowledge construction as the central role of ‘content delivery’ in curriculum development has been challenged;</a:t>
            </a:r>
          </a:p>
          <a:p>
            <a:pPr>
              <a:defRPr/>
            </a:pPr>
            <a:r>
              <a:rPr lang="en-GB" sz="2800" dirty="0"/>
              <a:t>The intensification of encouragement for higher education staff to achieve professional recognition. </a:t>
            </a:r>
          </a:p>
          <a:p>
            <a:pPr marL="0" indent="0">
              <a:buFont typeface="Wingdings" panose="05000000000000000000" pitchFamily="2" charset="2"/>
              <a:buNone/>
              <a:defRPr/>
            </a:pPr>
            <a:r>
              <a:rPr lang="en-GB" sz="2800" dirty="0"/>
              <a:t> </a:t>
            </a:r>
          </a:p>
          <a:p>
            <a:pPr>
              <a:defRPr/>
            </a:pPr>
            <a:endParaRPr lang="en-GB" sz="2800" dirty="0"/>
          </a:p>
        </p:txBody>
      </p:sp>
    </p:spTree>
    <p:extLst>
      <p:ext uri="{BB962C8B-B14F-4D97-AF65-F5344CB8AC3E}">
        <p14:creationId xmlns:p14="http://schemas.microsoft.com/office/powerpoint/2010/main" val="4259200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1478392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are putting more and more content into open access areas).</a:t>
            </a:r>
          </a:p>
        </p:txBody>
      </p:sp>
    </p:spTree>
    <p:extLst>
      <p:ext uri="{BB962C8B-B14F-4D97-AF65-F5344CB8AC3E}">
        <p14:creationId xmlns:p14="http://schemas.microsoft.com/office/powerpoint/2010/main" val="1524805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660066"/>
                </a:solidFill>
                <a:latin typeface="+mn-lt"/>
              </a:rPr>
              <a:t>The </a:t>
            </a:r>
            <a:r>
              <a:rPr lang="en-US" kern="1200" dirty="0">
                <a:solidFill>
                  <a:srgbClr val="660066"/>
                </a:solidFill>
                <a:latin typeface="+mn-lt"/>
              </a:rPr>
              <a:t>Maieutic model</a:t>
            </a:r>
            <a:endParaRPr lang="en-GB" kern="1200" dirty="0">
              <a:solidFill>
                <a:srgbClr val="660066"/>
              </a:solidFill>
              <a:latin typeface="+mn-lt"/>
            </a:endParaRPr>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extLst>
      <p:ext uri="{BB962C8B-B14F-4D97-AF65-F5344CB8AC3E}">
        <p14:creationId xmlns:p14="http://schemas.microsoft.com/office/powerpoint/2010/main" val="1090134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4E76-D31C-435C-B7B3-AE07655019F7}"/>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Commuter students (after Morgan, 2013)</a:t>
            </a:r>
          </a:p>
        </p:txBody>
      </p:sp>
      <p:sp>
        <p:nvSpPr>
          <p:cNvPr id="3" name="Content Placeholder 2">
            <a:extLst>
              <a:ext uri="{FF2B5EF4-FFF2-40B4-BE49-F238E27FC236}">
                <a16:creationId xmlns:a16="http://schemas.microsoft.com/office/drawing/2014/main" id="{BA6B83FA-8465-4B1A-8139-6B4ACD52113E}"/>
              </a:ext>
            </a:extLst>
          </p:cNvPr>
          <p:cNvSpPr>
            <a:spLocks noGrp="1"/>
          </p:cNvSpPr>
          <p:nvPr>
            <p:ph idx="1"/>
          </p:nvPr>
        </p:nvSpPr>
        <p:spPr>
          <a:xfrm>
            <a:off x="468312" y="980728"/>
            <a:ext cx="8424167" cy="5221635"/>
          </a:xfrm>
        </p:spPr>
        <p:txBody>
          <a:bodyPr/>
          <a:lstStyle/>
          <a:p>
            <a:r>
              <a:rPr lang="en-GB" sz="2000" dirty="0">
                <a:latin typeface="+mj-lt"/>
              </a:rPr>
              <a:t>Commuter students are students who live off-campus, not in university accommodation, are often mature students from lower socioeconomic groups, have a broad age-range and represent a significantly higher portion of minorities;</a:t>
            </a:r>
          </a:p>
          <a:p>
            <a:r>
              <a:rPr lang="en-GB" sz="2000" dirty="0">
                <a:latin typeface="+mj-lt"/>
              </a:rPr>
              <a:t>Research suggests that not only does the commuter student have a different university experience to on-campus students but they may also be disadvantaged because they do not have access to the same academic and social opportunities as campus-based students</a:t>
            </a:r>
          </a:p>
          <a:p>
            <a:r>
              <a:rPr lang="en-GB" sz="2000" dirty="0">
                <a:latin typeface="+mj-lt"/>
              </a:rPr>
              <a:t>They are likely to have life demands e.g. paid employment, caring or parenting responsibilities which compete with their studies and engagement in extracurricular activities so may struggle to integrate into university social support systems and to develop a sense of belonging which can impact on student persistence and degree attainment as well as their overall university experience satisfaction. </a:t>
            </a:r>
          </a:p>
          <a:p>
            <a:r>
              <a:rPr lang="en-GB" sz="2000" dirty="0">
                <a:latin typeface="+mj-lt"/>
              </a:rPr>
              <a:t>A 2012 study looking at all early leavers from 108 English universities found that 48% of early leavers were commuter students but there are no significant differences between commuter and non-commuter students in terms of cognitive growth and other academic success outcomes.</a:t>
            </a:r>
          </a:p>
        </p:txBody>
      </p:sp>
    </p:spTree>
    <p:extLst>
      <p:ext uri="{BB962C8B-B14F-4D97-AF65-F5344CB8AC3E}">
        <p14:creationId xmlns:p14="http://schemas.microsoft.com/office/powerpoint/2010/main" val="86388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1906966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C90-4117-4E13-A019-E629D6FA93C2}"/>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660066"/>
                </a:solidFill>
                <a:latin typeface="+mn-lt"/>
              </a:rPr>
              <a:t>Bridging the attainment gap (Cotton et al, 2013)</a:t>
            </a:r>
          </a:p>
        </p:txBody>
      </p:sp>
      <p:sp>
        <p:nvSpPr>
          <p:cNvPr id="3" name="Content Placeholder 2">
            <a:extLst>
              <a:ext uri="{FF2B5EF4-FFF2-40B4-BE49-F238E27FC236}">
                <a16:creationId xmlns:a16="http://schemas.microsoft.com/office/drawing/2014/main" id="{D70E6687-B1A8-4D62-B2EE-853D2D357F67}"/>
              </a:ext>
            </a:extLst>
          </p:cNvPr>
          <p:cNvSpPr>
            <a:spLocks noGrp="1"/>
          </p:cNvSpPr>
          <p:nvPr>
            <p:ph idx="1"/>
          </p:nvPr>
        </p:nvSpPr>
        <p:spPr>
          <a:xfrm>
            <a:off x="457200" y="1412875"/>
            <a:ext cx="8240713" cy="4789488"/>
          </a:xfrm>
        </p:spPr>
        <p:txBody>
          <a:bodyPr/>
          <a:lstStyle/>
          <a:p>
            <a:r>
              <a:rPr lang="en-GB" dirty="0"/>
              <a:t>We need to look beyond ‘the deficit model’ to explain the attainment gap and to undertake faculty development, since the lack of explicit consideration of ethnicity and gender may act as a barrier to cultural change.</a:t>
            </a:r>
          </a:p>
          <a:p>
            <a:r>
              <a:rPr lang="en-GB" dirty="0"/>
              <a:t>A research study conducted at the University of Wolverhampton revealed a lack of adequate awareness of the needs of non-traditional students and underdeveloped student support systems (Pinnock, 2008).</a:t>
            </a:r>
          </a:p>
          <a:p>
            <a:r>
              <a:rPr lang="en-GB" dirty="0"/>
              <a:t>There are significant differences in motivation and confidence speaking English for different ethnic groups and a divergence in attendance and study time by gender and male and BME students tended to over-estimate their likelihood of achieving a good degree outcome.</a:t>
            </a:r>
          </a:p>
        </p:txBody>
      </p:sp>
    </p:spTree>
    <p:extLst>
      <p:ext uri="{BB962C8B-B14F-4D97-AF65-F5344CB8AC3E}">
        <p14:creationId xmlns:p14="http://schemas.microsoft.com/office/powerpoint/2010/main" val="4129128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ECE-F5EE-400C-B03A-8BE30EDDAC11}"/>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660066"/>
                </a:solidFill>
                <a:latin typeface="+mn-lt"/>
              </a:rPr>
              <a:t>Understanding the attainment gap: gender</a:t>
            </a:r>
          </a:p>
        </p:txBody>
      </p:sp>
      <p:sp>
        <p:nvSpPr>
          <p:cNvPr id="3" name="Content Placeholder 2">
            <a:extLst>
              <a:ext uri="{FF2B5EF4-FFF2-40B4-BE49-F238E27FC236}">
                <a16:creationId xmlns:a16="http://schemas.microsoft.com/office/drawing/2014/main" id="{7291A942-6B9A-4D3D-9090-AD1467631471}"/>
              </a:ext>
            </a:extLst>
          </p:cNvPr>
          <p:cNvSpPr>
            <a:spLocks noGrp="1"/>
          </p:cNvSpPr>
          <p:nvPr>
            <p:ph idx="1"/>
          </p:nvPr>
        </p:nvSpPr>
        <p:spPr/>
        <p:txBody>
          <a:bodyPr/>
          <a:lstStyle/>
          <a:p>
            <a:r>
              <a:rPr lang="en-GB" sz="2800" dirty="0"/>
              <a:t>Female students achieve better degree classifications than male students, except when it comes to attaining a first class degree, where there is no significant difference (</a:t>
            </a:r>
            <a:r>
              <a:rPr lang="en-GB" sz="2800" dirty="0" err="1"/>
              <a:t>Broecke</a:t>
            </a:r>
            <a:r>
              <a:rPr lang="en-GB" sz="2800" dirty="0"/>
              <a:t> &amp; Nicholls, 2008; HEFCE, 2014).</a:t>
            </a:r>
          </a:p>
          <a:p>
            <a:r>
              <a:rPr lang="en-GB" sz="2800" dirty="0"/>
              <a:t>Claims have also been made that exams favour males and coursework females (Martin, 1997). At Oxford University, where many courses are assessed on the basis of exams at the end of the final year, the gender gap is reversed – at least in terms of the proportion of students achieving first class degrees (</a:t>
            </a:r>
            <a:r>
              <a:rPr lang="en-GB" sz="2800" dirty="0" err="1"/>
              <a:t>Trigwell</a:t>
            </a:r>
            <a:r>
              <a:rPr lang="en-GB" sz="2800" dirty="0"/>
              <a:t> &amp; Ashwin, 2003). </a:t>
            </a:r>
          </a:p>
        </p:txBody>
      </p:sp>
    </p:spTree>
    <p:extLst>
      <p:ext uri="{BB962C8B-B14F-4D97-AF65-F5344CB8AC3E}">
        <p14:creationId xmlns:p14="http://schemas.microsoft.com/office/powerpoint/2010/main" val="4103486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3016-9D17-4B61-99C2-1E84621EF30E}"/>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660066"/>
                </a:solidFill>
                <a:latin typeface="+mn-lt"/>
              </a:rPr>
              <a:t>Understanding attainment gap: ethnicity</a:t>
            </a:r>
          </a:p>
        </p:txBody>
      </p:sp>
      <p:sp>
        <p:nvSpPr>
          <p:cNvPr id="3" name="Content Placeholder 2">
            <a:extLst>
              <a:ext uri="{FF2B5EF4-FFF2-40B4-BE49-F238E27FC236}">
                <a16:creationId xmlns:a16="http://schemas.microsoft.com/office/drawing/2014/main" id="{8F374E8F-A3FE-461C-B88D-D4E13FE80045}"/>
              </a:ext>
            </a:extLst>
          </p:cNvPr>
          <p:cNvSpPr>
            <a:spLocks noGrp="1"/>
          </p:cNvSpPr>
          <p:nvPr>
            <p:ph idx="1"/>
          </p:nvPr>
        </p:nvSpPr>
        <p:spPr>
          <a:xfrm>
            <a:off x="251520" y="1340768"/>
            <a:ext cx="8446393" cy="4861595"/>
          </a:xfrm>
        </p:spPr>
        <p:txBody>
          <a:bodyPr/>
          <a:lstStyle/>
          <a:p>
            <a:r>
              <a:rPr lang="en-GB" dirty="0"/>
              <a:t>Students from most ethnic minority backgrounds obtain poorer degree results than white students, even when controlling for prior attainment, age, gender and discipline.</a:t>
            </a:r>
          </a:p>
          <a:p>
            <a:r>
              <a:rPr lang="en-GB" dirty="0"/>
              <a:t>Leslie (2005) suggested that the reasons for low attainment of BME groups may be connected to their relatively higher participation rates, which resulted in lower prior attainment. Richardson (2008) showed that the likelihood of BME students attaining a good degree increased by roughly 50% when the effects of entry qualifications were controlled. </a:t>
            </a:r>
          </a:p>
          <a:p>
            <a:r>
              <a:rPr lang="en-GB" dirty="0"/>
              <a:t>The study also found that the effects of age, gender, mode and subject of study all interacted with ethnicity (Richardson, 2008) making it problematic to discern causality with respect to any single factor. (Cotton et al 2013)</a:t>
            </a:r>
          </a:p>
        </p:txBody>
      </p:sp>
    </p:spTree>
    <p:extLst>
      <p:ext uri="{BB962C8B-B14F-4D97-AF65-F5344CB8AC3E}">
        <p14:creationId xmlns:p14="http://schemas.microsoft.com/office/powerpoint/2010/main" val="2684754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5B6-961A-45D2-BF8B-43F3E3FA818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Cotton et al propose three issues which warrant further attention</a:t>
            </a:r>
          </a:p>
        </p:txBody>
      </p:sp>
      <p:sp>
        <p:nvSpPr>
          <p:cNvPr id="3" name="Content Placeholder 2">
            <a:extLst>
              <a:ext uri="{FF2B5EF4-FFF2-40B4-BE49-F238E27FC236}">
                <a16:creationId xmlns:a16="http://schemas.microsoft.com/office/drawing/2014/main" id="{54627E45-D60C-4F18-9483-42170001D2ED}"/>
              </a:ext>
            </a:extLst>
          </p:cNvPr>
          <p:cNvSpPr>
            <a:spLocks noGrp="1"/>
          </p:cNvSpPr>
          <p:nvPr>
            <p:ph idx="1"/>
          </p:nvPr>
        </p:nvSpPr>
        <p:spPr/>
        <p:txBody>
          <a:bodyPr/>
          <a:lstStyle/>
          <a:p>
            <a:pPr marL="457200" indent="-457200">
              <a:buSzPct val="100000"/>
              <a:buFont typeface="+mj-lt"/>
              <a:buAutoNum type="arabicPeriod"/>
            </a:pPr>
            <a:r>
              <a:rPr lang="en-GB" dirty="0"/>
              <a:t>The possibility that both BME students and male students might be more likely to use surface learning approaches, thereby lowering attainment. </a:t>
            </a:r>
          </a:p>
          <a:p>
            <a:pPr marL="457200" indent="-457200">
              <a:buSzPct val="100000"/>
              <a:buFont typeface="+mj-lt"/>
              <a:buAutoNum type="arabicPeriod"/>
            </a:pPr>
            <a:r>
              <a:rPr lang="en-GB" dirty="0"/>
              <a:t>The tension between integration into university life and the potential negative impact of over-involvement in clubs or societies. This seems to be a delicate balance which could have divergent impacts on different student groups. </a:t>
            </a:r>
          </a:p>
          <a:p>
            <a:pPr marL="457200" indent="-457200">
              <a:buSzPct val="100000"/>
              <a:buFont typeface="+mj-lt"/>
              <a:buAutoNum type="arabicPeriod"/>
            </a:pPr>
            <a:r>
              <a:rPr lang="en-GB" dirty="0"/>
              <a:t>The importance for students of having an accurate understanding of their achievement levels. For whatever reason, both male and BME students were not effectively judging likely success.</a:t>
            </a:r>
          </a:p>
        </p:txBody>
      </p:sp>
    </p:spTree>
    <p:extLst>
      <p:ext uri="{BB962C8B-B14F-4D97-AF65-F5344CB8AC3E}">
        <p14:creationId xmlns:p14="http://schemas.microsoft.com/office/powerpoint/2010/main" val="1914907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604"/>
            <a:ext cx="7821488" cy="1143008"/>
          </a:xfrm>
          <a:noFill/>
          <a:ln w="9525">
            <a:noFill/>
            <a:miter lim="800000"/>
            <a:headEnd/>
            <a:tailEnd/>
          </a:ln>
        </p:spPr>
        <p:txBody>
          <a:bodyPr vert="horz" wrap="square" lIns="91440" tIns="45720" rIns="91440" bIns="45720" numCol="1" anchor="b" anchorCtr="0" compatLnSpc="1">
            <a:prstTxWarp prst="textNoShape">
              <a:avLst/>
            </a:prstTxWarp>
          </a:bodyPr>
          <a:lstStyle/>
          <a:p>
            <a:pPr eaLnBrk="0" fontAlgn="base" hangingPunct="0">
              <a:spcAft>
                <a:spcPct val="0"/>
              </a:spcAft>
            </a:pPr>
            <a:r>
              <a:rPr lang="en-GB" sz="2800" b="1" dirty="0">
                <a:solidFill>
                  <a:srgbClr val="7030A0"/>
                </a:solidFill>
                <a:latin typeface="+mn-lt"/>
              </a:rPr>
              <a:t>Do we have comparable technological environments? Do you expect your students to:</a:t>
            </a:r>
          </a:p>
        </p:txBody>
      </p:sp>
      <p:sp>
        <p:nvSpPr>
          <p:cNvPr id="3" name="Content Placeholder 2"/>
          <p:cNvSpPr>
            <a:spLocks noGrp="1"/>
          </p:cNvSpPr>
          <p:nvPr>
            <p:ph idx="1"/>
          </p:nvPr>
        </p:nvSpPr>
        <p:spPr>
          <a:noFill/>
          <a:ln w="9525">
            <a:noFill/>
            <a:miter lim="800000"/>
            <a:headEnd/>
            <a:tailEnd/>
          </a:ln>
          <a:extLst/>
        </p:spPr>
        <p:txBody>
          <a:bodyPr vert="horz" wrap="square" lIns="91440" tIns="45720" rIns="91440" bIns="45720" numCol="1" anchor="t" anchorCtr="0" compatLnSpc="1">
            <a:prstTxWarp prst="textNoShape">
              <a:avLst/>
            </a:prstTxWarp>
            <a:normAutofit/>
          </a:bodyPr>
          <a:lstStyle/>
          <a:p>
            <a:pPr marL="342900" indent="-342900" eaLnBrk="0" fontAlgn="base" hangingPunct="0">
              <a:spcBef>
                <a:spcPts val="600"/>
              </a:spcBef>
              <a:spcAft>
                <a:spcPct val="0"/>
              </a:spcAft>
              <a:buClr>
                <a:schemeClr val="tx2"/>
              </a:buClr>
              <a:buSzPct val="70000"/>
              <a:buFont typeface="Wingdings" pitchFamily="2" charset="2"/>
              <a:buChar char="l"/>
            </a:pPr>
            <a:r>
              <a:rPr lang="en-GB" b="1" dirty="0"/>
              <a:t>Have access to the internet at home? </a:t>
            </a:r>
          </a:p>
          <a:p>
            <a:pPr marL="342900" indent="-342900" eaLnBrk="0" fontAlgn="base" hangingPunct="0">
              <a:spcBef>
                <a:spcPts val="600"/>
              </a:spcBef>
              <a:spcAft>
                <a:spcPct val="0"/>
              </a:spcAft>
              <a:buClr>
                <a:schemeClr val="tx2"/>
              </a:buClr>
              <a:buSzPct val="70000"/>
              <a:buFont typeface="Wingdings" pitchFamily="2" charset="2"/>
              <a:buChar char="l"/>
            </a:pPr>
            <a:r>
              <a:rPr lang="en-GB" b="1" dirty="0"/>
              <a:t>Bring their own devices to class (BYOD) and use them in lessons?</a:t>
            </a:r>
          </a:p>
          <a:p>
            <a:pPr marL="342900" indent="-342900" eaLnBrk="0" fontAlgn="base" hangingPunct="0">
              <a:spcBef>
                <a:spcPts val="600"/>
              </a:spcBef>
              <a:spcAft>
                <a:spcPct val="0"/>
              </a:spcAft>
              <a:buClr>
                <a:schemeClr val="tx2"/>
              </a:buClr>
              <a:buSzPct val="70000"/>
              <a:buFont typeface="Wingdings" pitchFamily="2" charset="2"/>
              <a:buChar char="l"/>
            </a:pPr>
            <a:r>
              <a:rPr lang="en-GB" b="1" dirty="0"/>
              <a:t>Submit assignments and receive feedback electronically?</a:t>
            </a:r>
          </a:p>
          <a:p>
            <a:pPr marL="342900" indent="-342900" eaLnBrk="0" fontAlgn="base" hangingPunct="0">
              <a:spcBef>
                <a:spcPts val="600"/>
              </a:spcBef>
              <a:spcAft>
                <a:spcPct val="0"/>
              </a:spcAft>
              <a:buClr>
                <a:schemeClr val="tx2"/>
              </a:buClr>
              <a:buSzPct val="70000"/>
              <a:buFont typeface="Wingdings" pitchFamily="2" charset="2"/>
              <a:buChar char="l"/>
            </a:pPr>
            <a:r>
              <a:rPr lang="en-GB" b="1" dirty="0"/>
              <a:t>Access core subject content on-line before they come to classes? </a:t>
            </a:r>
          </a:p>
          <a:p>
            <a:pPr marL="342900" indent="-342900" eaLnBrk="0" fontAlgn="base" hangingPunct="0">
              <a:spcBef>
                <a:spcPts val="600"/>
              </a:spcBef>
              <a:spcAft>
                <a:spcPct val="0"/>
              </a:spcAft>
              <a:buClr>
                <a:schemeClr val="tx2"/>
              </a:buClr>
              <a:buSzPct val="70000"/>
              <a:buFont typeface="Wingdings" pitchFamily="2" charset="2"/>
              <a:buChar char="l"/>
            </a:pPr>
            <a:r>
              <a:rPr lang="en-GB" b="1" dirty="0"/>
              <a:t>These practices are the norm for some students and deeply unfamiliar for others.</a:t>
            </a:r>
          </a:p>
        </p:txBody>
      </p:sp>
    </p:spTree>
    <p:extLst>
      <p:ext uri="{BB962C8B-B14F-4D97-AF65-F5344CB8AC3E}">
        <p14:creationId xmlns:p14="http://schemas.microsoft.com/office/powerpoint/2010/main" val="1003434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Are there shared concepts of student support? </a:t>
            </a:r>
            <a:br>
              <a:rPr lang="en-GB" sz="2800" b="1" dirty="0">
                <a:solidFill>
                  <a:srgbClr val="7030A0"/>
                </a:solidFill>
                <a:latin typeface="+mn-lt"/>
              </a:rPr>
            </a:br>
            <a:r>
              <a:rPr lang="en-GB" sz="2800" b="1" dirty="0">
                <a:solidFill>
                  <a:srgbClr val="7030A0"/>
                </a:solidFill>
                <a:latin typeface="+mn-lt"/>
              </a:rPr>
              <a:t>Do you:</a:t>
            </a:r>
          </a:p>
        </p:txBody>
      </p:sp>
      <p:sp>
        <p:nvSpPr>
          <p:cNvPr id="3" name="Content Placeholder 2"/>
          <p:cNvSpPr>
            <a:spLocks noGrp="1"/>
          </p:cNvSpPr>
          <p:nvPr>
            <p:ph idx="1"/>
          </p:nvPr>
        </p:nvSpPr>
        <p:spPr>
          <a:xfrm>
            <a:off x="457200" y="1556792"/>
            <a:ext cx="8229600" cy="4556547"/>
          </a:xfr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Adopt a close, caring and nurturing approach to students where the teacher's role is akin to that of a parent?</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Will you proof-read or copy-edit student work?</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Regularly stay after lectures for 30-60 minutes to answer questions?</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Regard students as independent, autonomous adults, capable of making their own decisions of how much and how hard to study?</a:t>
            </a:r>
          </a:p>
          <a:p>
            <a:pPr marL="342900" indent="-342900" eaLnBrk="0" fontAlgn="base" hangingPunct="0">
              <a:spcBef>
                <a:spcPts val="600"/>
              </a:spcBef>
              <a:spcAft>
                <a:spcPct val="0"/>
              </a:spcAft>
              <a:buClr>
                <a:schemeClr val="tx2"/>
              </a:buClr>
              <a:buSzPct val="70000"/>
              <a:buFont typeface="Wingdings" pitchFamily="2" charset="2"/>
              <a:buChar char="l"/>
            </a:pPr>
            <a:r>
              <a:rPr lang="en-GB" sz="2400" b="1" dirty="0"/>
              <a:t>Principally have contact with students in lecture theatre or is there much contact on an individual level?</a:t>
            </a:r>
          </a:p>
          <a:p>
            <a:pPr marL="0" indent="0" eaLnBrk="0" fontAlgn="base" hangingPunct="0">
              <a:spcBef>
                <a:spcPts val="600"/>
              </a:spcBef>
              <a:spcAft>
                <a:spcPct val="0"/>
              </a:spcAft>
              <a:buClr>
                <a:schemeClr val="tx2"/>
              </a:buClr>
              <a:buSzPct val="70000"/>
              <a:buNone/>
            </a:pPr>
            <a:r>
              <a:rPr lang="en-GB" sz="2400" b="1" dirty="0"/>
              <a:t>Do parents have a central role in the educational transaction? </a:t>
            </a:r>
          </a:p>
          <a:p>
            <a:pPr marL="342900" indent="-342900" eaLnBrk="0" fontAlgn="base" hangingPunct="0">
              <a:spcBef>
                <a:spcPts val="600"/>
              </a:spcBef>
              <a:spcAft>
                <a:spcPct val="0"/>
              </a:spcAft>
              <a:buClr>
                <a:schemeClr val="tx2"/>
              </a:buClr>
              <a:buSzPct val="70000"/>
              <a:buFont typeface="Wingdings" pitchFamily="2" charset="2"/>
              <a:buChar char="l"/>
            </a:pPr>
            <a:endParaRPr lang="en-GB" sz="2400" b="1" dirty="0"/>
          </a:p>
        </p:txBody>
      </p:sp>
    </p:spTree>
    <p:extLst>
      <p:ext uri="{BB962C8B-B14F-4D97-AF65-F5344CB8AC3E}">
        <p14:creationId xmlns:p14="http://schemas.microsoft.com/office/powerpoint/2010/main" val="3068117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Diverse learning contexts: how far do you:</a:t>
            </a:r>
          </a:p>
        </p:txBody>
      </p:sp>
      <p:sp>
        <p:nvSpPr>
          <p:cNvPr id="3" name="Content Placeholder 2"/>
          <p:cNvSpPr>
            <a:spLocks noGrp="1"/>
          </p:cNvSpPr>
          <p:nvPr>
            <p:ph idx="1"/>
          </p:nvPr>
        </p:nvSpPr>
        <p:spPr>
          <a:xfrm>
            <a:off x="468313" y="1412776"/>
            <a:ext cx="8229600" cy="4916587"/>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Socialise with students outside class time?</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Encourage interruptions and questions in lectures?</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Encourage students to express opposing views and disagree publicly with you?</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Provide multiple submission opportunities for assessed work?</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Allow students to negotiate higher marks? </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Timetable required activities at weekends / in the evening?</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Expect students to stay away from home overnight e.g. on field trips?</a:t>
            </a:r>
          </a:p>
          <a:p>
            <a:pPr marL="342900" indent="-342900" eaLnBrk="0" fontAlgn="base" hangingPunct="0">
              <a:spcBef>
                <a:spcPts val="600"/>
              </a:spcBef>
              <a:spcAft>
                <a:spcPct val="0"/>
              </a:spcAft>
              <a:buClr>
                <a:srgbClr val="002060"/>
              </a:buClr>
              <a:buSzPct val="70000"/>
              <a:buFont typeface="Wingdings" pitchFamily="2" charset="2"/>
              <a:buChar char="l"/>
            </a:pPr>
            <a:r>
              <a:rPr lang="en-GB" sz="2600" b="1" dirty="0"/>
              <a:t>Accept gifts from your students?</a:t>
            </a:r>
          </a:p>
          <a:p>
            <a:pPr marL="342900" indent="-342900" eaLnBrk="0" fontAlgn="base" hangingPunct="0">
              <a:spcBef>
                <a:spcPts val="600"/>
              </a:spcBef>
              <a:spcAft>
                <a:spcPct val="0"/>
              </a:spcAft>
              <a:buClr>
                <a:srgbClr val="002060"/>
              </a:buClr>
              <a:buSzPct val="70000"/>
              <a:buFont typeface="Wingdings" pitchFamily="2" charset="2"/>
              <a:buChar char="l"/>
            </a:pPr>
            <a:endParaRPr lang="en-GB" sz="2600" b="1" dirty="0"/>
          </a:p>
          <a:p>
            <a:pPr marL="342900" indent="-342900" eaLnBrk="0" fontAlgn="base" hangingPunct="0">
              <a:spcBef>
                <a:spcPts val="600"/>
              </a:spcBef>
              <a:spcAft>
                <a:spcPct val="0"/>
              </a:spcAft>
              <a:buClr>
                <a:srgbClr val="002060"/>
              </a:buClr>
              <a:buSzPct val="70000"/>
              <a:buFont typeface="Wingdings" pitchFamily="2" charset="2"/>
              <a:buChar char="l"/>
            </a:pPr>
            <a:endParaRPr lang="en-GB" sz="2600" b="1" dirty="0"/>
          </a:p>
        </p:txBody>
      </p:sp>
    </p:spTree>
    <p:extLst>
      <p:ext uri="{BB962C8B-B14F-4D97-AF65-F5344CB8AC3E}">
        <p14:creationId xmlns:p14="http://schemas.microsoft.com/office/powerpoint/2010/main" val="121967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Religious, social and ethnic considerations</a:t>
            </a:r>
          </a:p>
        </p:txBody>
      </p:sp>
      <p:sp>
        <p:nvSpPr>
          <p:cNvPr id="3" name="Content Placeholder 2"/>
          <p:cNvSpPr>
            <a:spLocks noGrp="1"/>
          </p:cNvSpPr>
          <p:nvPr>
            <p:ph idx="1"/>
          </p:nvPr>
        </p:nvSpPr>
        <p:spPr>
          <a:xfrm>
            <a:off x="468313" y="1484784"/>
            <a:ext cx="8229600" cy="4844579"/>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For students from some cultures, making direct eye contact (with ‘superiors’, the opposite sex or anyone) may be unacceptable, and yet in presentations, it may be an assessment criterion;</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Fasting is a key part of some religious observations, which can have real implications for concentration and capability in class and in exams, (so culturally sensitive HEIs bear this in mind);</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Interaction in classrooms between students of diverse cultures can be problematic on occasions: groupwork can particularly be a locus of conflict or confusion;</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In some nations what is regarded elsewhere as positive assertiveness and confidence can be seen as crass arrogance.</a:t>
            </a:r>
          </a:p>
          <a:p>
            <a:pPr marL="342900" indent="-342900" eaLnBrk="0" fontAlgn="base" hangingPunct="0">
              <a:spcBef>
                <a:spcPts val="600"/>
              </a:spcBef>
              <a:spcAft>
                <a:spcPct val="0"/>
              </a:spcAft>
              <a:buClr>
                <a:srgbClr val="002060"/>
              </a:buClr>
              <a:buSzPct val="70000"/>
              <a:buFont typeface="Wingdings" pitchFamily="2" charset="2"/>
              <a:buChar char="l"/>
            </a:pPr>
            <a:endParaRPr lang="en-GB" sz="2400" b="1" dirty="0"/>
          </a:p>
        </p:txBody>
      </p:sp>
    </p:spTree>
    <p:extLst>
      <p:ext uri="{BB962C8B-B14F-4D97-AF65-F5344CB8AC3E}">
        <p14:creationId xmlns:p14="http://schemas.microsoft.com/office/powerpoint/2010/main" val="4077683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F1511C55-4349-4B62-973B-CB64AB49BD9E}"/>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Mapping out the programme as a whole: </a:t>
            </a:r>
            <a:br>
              <a:rPr lang="en-GB" altLang="en-US" kern="1200" dirty="0">
                <a:solidFill>
                  <a:srgbClr val="7030A0"/>
                </a:solidFill>
                <a:latin typeface="+mn-lt"/>
              </a:rPr>
            </a:br>
            <a:r>
              <a:rPr lang="en-GB" altLang="en-US" kern="1200" dirty="0">
                <a:solidFill>
                  <a:srgbClr val="7030A0"/>
                </a:solidFill>
                <a:latin typeface="+mn-lt"/>
              </a:rPr>
              <a:t>some questions</a:t>
            </a:r>
          </a:p>
        </p:txBody>
      </p:sp>
      <p:sp>
        <p:nvSpPr>
          <p:cNvPr id="24579" name="Content Placeholder 4">
            <a:extLst>
              <a:ext uri="{FF2B5EF4-FFF2-40B4-BE49-F238E27FC236}">
                <a16:creationId xmlns:a16="http://schemas.microsoft.com/office/drawing/2014/main" id="{F3CF2FBC-D127-4B8D-8322-5E5476DBFC4E}"/>
              </a:ext>
            </a:extLst>
          </p:cNvPr>
          <p:cNvSpPr>
            <a:spLocks noGrp="1"/>
          </p:cNvSpPr>
          <p:nvPr>
            <p:ph idx="1"/>
          </p:nvPr>
        </p:nvSpPr>
        <p:spPr/>
        <p:txBody>
          <a:bodyPr/>
          <a:lstStyle/>
          <a:p>
            <a:r>
              <a:rPr lang="en-GB" altLang="en-US" sz="2600"/>
              <a:t>Are you ensuring that students are immersed in the subject they have come to study from the outset?</a:t>
            </a:r>
          </a:p>
          <a:p>
            <a:r>
              <a:rPr lang="en-GB" altLang="en-US" sz="2600"/>
              <a:t>Is induction a valuable and productive introduction to the course?</a:t>
            </a:r>
          </a:p>
          <a:p>
            <a:r>
              <a:rPr lang="en-GB" altLang="en-US" sz="2600"/>
              <a:t>Do students have a positive and balanced experience across the programme?</a:t>
            </a:r>
          </a:p>
          <a:p>
            <a:r>
              <a:rPr lang="en-GB" altLang="en-US" sz="2600"/>
              <a:t>Are there points in the academic year when there doesn’t seem to be much going on (e.g. an extended Christmas break) when going home (and not coming back) seems like a good option?</a:t>
            </a:r>
          </a:p>
        </p:txBody>
      </p:sp>
    </p:spTree>
    <p:extLst>
      <p:ext uri="{BB962C8B-B14F-4D97-AF65-F5344CB8AC3E}">
        <p14:creationId xmlns:p14="http://schemas.microsoft.com/office/powerpoint/2010/main" val="1770765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Transitions between years and levels: </a:t>
            </a:r>
            <a:br>
              <a:rPr lang="en-GB" kern="1200" dirty="0">
                <a:solidFill>
                  <a:srgbClr val="7030A0"/>
                </a:solidFill>
                <a:latin typeface="+mn-lt"/>
              </a:rPr>
            </a:br>
            <a:r>
              <a:rPr lang="en-GB" kern="1200" dirty="0">
                <a:solidFill>
                  <a:srgbClr val="7030A0"/>
                </a:solidFill>
                <a:latin typeface="+mn-lt"/>
              </a:rPr>
              <a:t>the First Year</a:t>
            </a:r>
          </a:p>
        </p:txBody>
      </p:sp>
      <p:sp>
        <p:nvSpPr>
          <p:cNvPr id="3" name="Content Placeholder 2"/>
          <p:cNvSpPr>
            <a:spLocks noGrp="1"/>
          </p:cNvSpPr>
          <p:nvPr>
            <p:ph idx="1"/>
          </p:nvPr>
        </p:nvSpPr>
        <p:spPr/>
        <p:txBody>
          <a:bodyPr/>
          <a:lstStyle/>
          <a:p>
            <a:r>
              <a:rPr lang="en-GB" dirty="0"/>
              <a:t>Much can be done to engage students pre-entry both virtually and live;</a:t>
            </a:r>
          </a:p>
          <a:p>
            <a:r>
              <a:rPr lang="en-GB" dirty="0"/>
              <a:t>Induction in many HEIs is grim: lots of talking heads and loads of information, and all over in a week!</a:t>
            </a:r>
          </a:p>
          <a:p>
            <a:r>
              <a:rPr lang="en-GB" dirty="0"/>
              <a:t>For me, induction is a process not an event, and information and support needs to be incremental</a:t>
            </a:r>
          </a:p>
          <a:p>
            <a:r>
              <a:rPr lang="en-GB" dirty="0"/>
              <a:t>Many see the whole of the First Year experience as a programme of orientation;</a:t>
            </a:r>
          </a:p>
          <a:p>
            <a:r>
              <a:rPr lang="en-GB" dirty="0"/>
              <a:t>Immersive programmes can be extremely helpful (e.g. see Pauline </a:t>
            </a:r>
            <a:r>
              <a:rPr lang="en-GB" dirty="0" err="1"/>
              <a:t>Kneale</a:t>
            </a:r>
            <a:r>
              <a:rPr lang="en-GB" dirty="0"/>
              <a:t> </a:t>
            </a:r>
            <a:r>
              <a:rPr lang="en-GB" i="1" dirty="0"/>
              <a:t>et </a:t>
            </a:r>
            <a:r>
              <a:rPr lang="en-GB" i="1" dirty="0" err="1"/>
              <a:t>al’s</a:t>
            </a:r>
            <a:r>
              <a:rPr lang="en-GB" i="1" dirty="0"/>
              <a:t> </a:t>
            </a:r>
            <a:r>
              <a:rPr lang="en-GB" dirty="0"/>
              <a:t>work at Plymouth university, Turner </a:t>
            </a:r>
            <a:r>
              <a:rPr lang="en-GB" i="1" dirty="0"/>
              <a:t>et al </a:t>
            </a:r>
            <a:r>
              <a:rPr lang="en-GB" dirty="0"/>
              <a:t>2017).</a:t>
            </a:r>
          </a:p>
        </p:txBody>
      </p:sp>
    </p:spTree>
    <p:extLst>
      <p:ext uri="{BB962C8B-B14F-4D97-AF65-F5344CB8AC3E}">
        <p14:creationId xmlns:p14="http://schemas.microsoft.com/office/powerpoint/2010/main" val="328022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2A57-874C-4152-A2AC-914173413B4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Good assessment design is a pivotal feature of good curriculum design:</a:t>
            </a:r>
          </a:p>
        </p:txBody>
      </p:sp>
      <p:sp>
        <p:nvSpPr>
          <p:cNvPr id="3" name="Content Placeholder 2">
            <a:extLst>
              <a:ext uri="{FF2B5EF4-FFF2-40B4-BE49-F238E27FC236}">
                <a16:creationId xmlns:a16="http://schemas.microsoft.com/office/drawing/2014/main" id="{9E7EAB4D-3AEB-408A-94D4-D90E5843C58C}"/>
              </a:ext>
            </a:extLst>
          </p:cNvPr>
          <p:cNvSpPr>
            <a:spLocks noGrp="1"/>
          </p:cNvSpPr>
          <p:nvPr>
            <p:ph idx="1"/>
          </p:nvPr>
        </p:nvSpPr>
        <p:spPr/>
        <p:txBody>
          <a:bodyPr/>
          <a:lstStyle/>
          <a:p>
            <a:pPr marL="0" indent="0">
              <a:buNone/>
            </a:pPr>
            <a:r>
              <a:rPr lang="en-AU" dirty="0"/>
              <a:t>‘Assessment is a high‑stakes activity for students, and has a major impact on how they approach learning. Regardless of innovations in assessment techniques, developments in interpretive frameworks and increased adaptability made possible by new and forthcoming technologies, the core activities that cover the design and production of appropriate assessment tasks, the emphasis on higher‑order cognitive outcomes, the criteria for appraisal, the assignment and interpretation of marks and grades, and the overall maintenance of academic standards clearly remain ongoing responsibilities for the higher education enterprise as whole.’ (Sadler, 1998)</a:t>
            </a:r>
            <a:r>
              <a:rPr lang="en-GB" dirty="0"/>
              <a:t>.</a:t>
            </a:r>
          </a:p>
          <a:p>
            <a:endParaRPr lang="en-GB" dirty="0"/>
          </a:p>
        </p:txBody>
      </p:sp>
    </p:spTree>
    <p:extLst>
      <p:ext uri="{BB962C8B-B14F-4D97-AF65-F5344CB8AC3E}">
        <p14:creationId xmlns:p14="http://schemas.microsoft.com/office/powerpoint/2010/main" val="211389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8229600" cy="92211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What can we do in the first six weeks?</a:t>
            </a:r>
          </a:p>
        </p:txBody>
      </p:sp>
      <p:sp>
        <p:nvSpPr>
          <p:cNvPr id="17411"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600" b="1" dirty="0"/>
              <a:t>Enable students to feel part of a cohort rather than a number of a list;</a:t>
            </a:r>
          </a:p>
          <a:p>
            <a:pPr fontAlgn="base">
              <a:spcBef>
                <a:spcPts val="600"/>
              </a:spcBef>
              <a:spcAft>
                <a:spcPct val="0"/>
              </a:spcAft>
              <a:buClr>
                <a:schemeClr val="tx2"/>
              </a:buClr>
              <a:buSzPct val="70000"/>
              <a:buFont typeface="Wingdings" pitchFamily="2" charset="2"/>
              <a:buChar char="l"/>
            </a:pPr>
            <a:r>
              <a:rPr lang="en-GB" sz="2600" b="1" dirty="0"/>
              <a:t>Help students acclimatise to the new learning context in which they find themselves;</a:t>
            </a:r>
          </a:p>
          <a:p>
            <a:pPr fontAlgn="base">
              <a:spcBef>
                <a:spcPts val="600"/>
              </a:spcBef>
              <a:spcAft>
                <a:spcPct val="0"/>
              </a:spcAft>
              <a:buClr>
                <a:schemeClr val="tx2"/>
              </a:buClr>
              <a:buSzPct val="70000"/>
              <a:buFont typeface="Wingdings" pitchFamily="2" charset="2"/>
              <a:buChar char="l"/>
            </a:pPr>
            <a:r>
              <a:rPr lang="en-GB" sz="2600" b="1" dirty="0"/>
              <a:t>Familiarise them with the language and culture of the subject area they are studying (</a:t>
            </a:r>
            <a:r>
              <a:rPr lang="en-GB" sz="2600" b="1" dirty="0" err="1"/>
              <a:t>Northedge</a:t>
            </a:r>
            <a:r>
              <a:rPr lang="en-GB" sz="2600" b="1" dirty="0"/>
              <a:t>, 2003);</a:t>
            </a:r>
          </a:p>
          <a:p>
            <a:pPr fontAlgn="base">
              <a:spcBef>
                <a:spcPts val="600"/>
              </a:spcBef>
              <a:spcAft>
                <a:spcPct val="0"/>
              </a:spcAft>
              <a:buClr>
                <a:schemeClr val="tx2"/>
              </a:buClr>
              <a:buSzPct val="70000"/>
              <a:buFont typeface="Wingdings" pitchFamily="2" charset="2"/>
              <a:buChar char="l"/>
            </a:pPr>
            <a:r>
              <a:rPr lang="en-GB" sz="2600" b="1" dirty="0"/>
              <a:t>Foster the information literacy and other skills that students will need to succeed;</a:t>
            </a:r>
          </a:p>
          <a:p>
            <a:pPr fontAlgn="base">
              <a:spcBef>
                <a:spcPts val="600"/>
              </a:spcBef>
              <a:spcAft>
                <a:spcPct val="0"/>
              </a:spcAft>
              <a:buClr>
                <a:schemeClr val="tx2"/>
              </a:buClr>
              <a:buSzPct val="70000"/>
              <a:buFont typeface="Wingdings" pitchFamily="2" charset="2"/>
              <a:buChar char="l"/>
            </a:pPr>
            <a:r>
              <a:rPr lang="en-GB" sz="2600" b="1" dirty="0"/>
              <a:t>Guide them on where to go for help as necessary;</a:t>
            </a:r>
          </a:p>
          <a:p>
            <a:pPr fontAlgn="base">
              <a:spcBef>
                <a:spcPts val="600"/>
              </a:spcBef>
              <a:spcAft>
                <a:spcPct val="0"/>
              </a:spcAft>
              <a:buClr>
                <a:schemeClr val="tx2"/>
              </a:buClr>
              <a:buSzPct val="70000"/>
              <a:buFont typeface="Wingdings" pitchFamily="2" charset="2"/>
              <a:buChar char="l"/>
            </a:pPr>
            <a:r>
              <a:rPr lang="en-GB" sz="2600" b="1" dirty="0"/>
              <a:t>Offer them immersive experiences.</a:t>
            </a:r>
          </a:p>
          <a:p>
            <a:pPr fontAlgn="base">
              <a:spcBef>
                <a:spcPts val="600"/>
              </a:spcBef>
              <a:spcAft>
                <a:spcPct val="0"/>
              </a:spcAft>
              <a:buClr>
                <a:schemeClr val="tx2"/>
              </a:buClr>
              <a:buSzPct val="70000"/>
              <a:buFont typeface="Wingdings" pitchFamily="2" charset="2"/>
              <a:buChar char="l"/>
            </a:pPr>
            <a:endParaRPr lang="en-GB" sz="2600" b="1" dirty="0"/>
          </a:p>
        </p:txBody>
      </p:sp>
    </p:spTree>
    <p:extLst>
      <p:ext uri="{BB962C8B-B14F-4D97-AF65-F5344CB8AC3E}">
        <p14:creationId xmlns:p14="http://schemas.microsoft.com/office/powerpoint/2010/main" val="3664451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22239"/>
            <a:ext cx="7543800" cy="71447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US" kern="1200" dirty="0">
                <a:solidFill>
                  <a:srgbClr val="7030A0"/>
                </a:solidFill>
                <a:latin typeface="+mn-lt"/>
              </a:rPr>
              <a:t>Specialised HE disciplinary discourses</a:t>
            </a:r>
          </a:p>
        </p:txBody>
      </p:sp>
      <p:sp>
        <p:nvSpPr>
          <p:cNvPr id="10243" name="Rectangle 3"/>
          <p:cNvSpPr>
            <a:spLocks noGrp="1" noChangeArrowheads="1"/>
          </p:cNvSpPr>
          <p:nvPr>
            <p:ph type="body" idx="1"/>
          </p:nvPr>
        </p:nvSpPr>
        <p:spPr>
          <a:xfrm>
            <a:off x="468313" y="1125538"/>
            <a:ext cx="8351837" cy="5183187"/>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buNone/>
            </a:pPr>
            <a:r>
              <a:rPr lang="en-US" sz="2600" dirty="0"/>
              <a:t>The boundary between the medical and the social is a shifting one, constructed in complex ways that reflect both institutional and ideological factors. </a:t>
            </a:r>
          </a:p>
          <a:p>
            <a:pPr marL="360000">
              <a:lnSpc>
                <a:spcPct val="100000"/>
              </a:lnSpc>
              <a:spcBef>
                <a:spcPts val="600"/>
              </a:spcBef>
              <a:buNone/>
            </a:pPr>
            <a:r>
              <a:rPr lang="en-US" sz="2600" dirty="0"/>
              <a:t>What does this sentence mean to a newcomer to care discourse? In everyday life a ‘medical’ is a physical examination and a ‘social’ is a gathering. Why would a boundary need to be constructed between them – let alone a complex and shifting one? What is an institutional factor, let alone an ideological one? To most beginning students this sentence is impenetrable. Yet it makes immediate sense to experienced members of the care community. (</a:t>
            </a:r>
            <a:r>
              <a:rPr lang="en-US" sz="2600" dirty="0" err="1"/>
              <a:t>Northedge</a:t>
            </a:r>
            <a:r>
              <a:rPr lang="en-US" sz="2600" dirty="0"/>
              <a:t>, 2003)</a:t>
            </a:r>
          </a:p>
          <a:p>
            <a:pPr marL="360000">
              <a:lnSpc>
                <a:spcPct val="100000"/>
              </a:lnSpc>
              <a:spcBef>
                <a:spcPts val="600"/>
              </a:spcBef>
            </a:pPr>
            <a:endParaRPr lang="en-US" sz="2600" dirty="0"/>
          </a:p>
        </p:txBody>
      </p:sp>
    </p:spTree>
    <p:extLst>
      <p:ext uri="{BB962C8B-B14F-4D97-AF65-F5344CB8AC3E}">
        <p14:creationId xmlns:p14="http://schemas.microsoft.com/office/powerpoint/2010/main" val="41507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17D517E-D2FB-4752-9FEB-64228E882CBF}"/>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Mapping progression</a:t>
            </a:r>
          </a:p>
        </p:txBody>
      </p:sp>
      <p:sp>
        <p:nvSpPr>
          <p:cNvPr id="26627" name="Content Placeholder 4">
            <a:extLst>
              <a:ext uri="{FF2B5EF4-FFF2-40B4-BE49-F238E27FC236}">
                <a16:creationId xmlns:a16="http://schemas.microsoft.com/office/drawing/2014/main" id="{80204507-9499-474E-BC2E-8656A0A3BFF6}"/>
              </a:ext>
            </a:extLst>
          </p:cNvPr>
          <p:cNvSpPr>
            <a:spLocks noGrp="1"/>
          </p:cNvSpPr>
          <p:nvPr>
            <p:ph idx="1"/>
          </p:nvPr>
        </p:nvSpPr>
        <p:spPr/>
        <p:txBody>
          <a:bodyPr/>
          <a:lstStyle/>
          <a:p>
            <a:r>
              <a:rPr lang="en-GB" altLang="en-US" sz="2600"/>
              <a:t>Is there a coherent model of progression across the student life-cycle from induction to ‘outduction’? </a:t>
            </a:r>
          </a:p>
          <a:p>
            <a:r>
              <a:rPr lang="en-GB" altLang="en-US" sz="2600"/>
              <a:t>Do you manage transitions from year one to year two and year two to year three to ensure students remain committed and engaged?</a:t>
            </a:r>
          </a:p>
          <a:p>
            <a:r>
              <a:rPr lang="en-GB" altLang="en-US" sz="2600"/>
              <a:t>Is there some continuity in the sources of student support throughout the course (e.g. personal tutors)?</a:t>
            </a:r>
          </a:p>
          <a:p>
            <a:r>
              <a:rPr lang="en-GB" altLang="en-US" sz="2600"/>
              <a:t>Are students offered support and guidance in relation to personal development and employability?</a:t>
            </a:r>
          </a:p>
        </p:txBody>
      </p:sp>
    </p:spTree>
    <p:extLst>
      <p:ext uri="{BB962C8B-B14F-4D97-AF65-F5344CB8AC3E}">
        <p14:creationId xmlns:p14="http://schemas.microsoft.com/office/powerpoint/2010/main" val="1524439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Engagement: Why talk about it? Because:</a:t>
            </a:r>
          </a:p>
        </p:txBody>
      </p:sp>
      <p:sp>
        <p:nvSpPr>
          <p:cNvPr id="13315" name="Rectangle 3"/>
          <p:cNvSpPr>
            <a:spLocks noGrp="1"/>
          </p:cNvSpPr>
          <p:nvPr>
            <p:ph idx="1"/>
          </p:nvPr>
        </p:nvSpPr>
        <p:spPr>
          <a:xfrm>
            <a:off x="468313" y="1124744"/>
            <a:ext cx="8229600" cy="5077619"/>
          </a:xfrm>
        </p:spPr>
        <p:txBody>
          <a:bodyPr/>
          <a:lstStyle/>
          <a:p>
            <a:pPr eaLnBrk="1" hangingPunct="1"/>
            <a:r>
              <a:rPr lang="en-GB" sz="2600" b="1" dirty="0"/>
              <a:t>Academics and learning support staff report increasing levels of disengagement by students of the ‘</a:t>
            </a:r>
            <a:r>
              <a:rPr lang="en-GB" sz="2600" b="1" dirty="0" err="1"/>
              <a:t>iGeneration</a:t>
            </a:r>
            <a:r>
              <a:rPr lang="en-GB" sz="2600" b="1" dirty="0"/>
              <a:t>’;</a:t>
            </a:r>
          </a:p>
          <a:p>
            <a:pPr eaLnBrk="1" hangingPunct="1"/>
            <a:r>
              <a:rPr lang="en-GB" sz="2600" dirty="0"/>
              <a:t>The nature of the transaction seems to be changing in the light of high fees in many nations;</a:t>
            </a:r>
            <a:r>
              <a:rPr lang="en-GB" sz="2600" b="1" dirty="0"/>
              <a:t> </a:t>
            </a:r>
          </a:p>
          <a:p>
            <a:pPr eaLnBrk="1" hangingPunct="1">
              <a:lnSpc>
                <a:spcPct val="90000"/>
              </a:lnSpc>
            </a:pPr>
            <a:r>
              <a:rPr lang="en-GB" sz="2600" b="1" dirty="0"/>
              <a:t>Potentially the nature of student behaviour in higher education is changing radically in terms of academic and other literacies; </a:t>
            </a:r>
          </a:p>
          <a:p>
            <a:pPr eaLnBrk="1" hangingPunct="1">
              <a:lnSpc>
                <a:spcPct val="90000"/>
              </a:lnSpc>
            </a:pPr>
            <a:r>
              <a:rPr lang="en-GB" sz="2600" b="1" dirty="0"/>
              <a:t>Institutions need to ensure that new students enter with, or have the opportunity to acquire, the skills needed for academic success;</a:t>
            </a:r>
          </a:p>
          <a:p>
            <a:pPr eaLnBrk="1" hangingPunct="1">
              <a:lnSpc>
                <a:spcPct val="90000"/>
              </a:lnSpc>
            </a:pPr>
            <a:r>
              <a:rPr lang="en-GB" sz="2600" b="1" dirty="0"/>
              <a:t>HEIs must devise programmes in which the emphasis is on maximising students’ development.</a:t>
            </a:r>
          </a:p>
          <a:p>
            <a:pPr eaLnBrk="1" hangingPunct="1"/>
            <a:endParaRPr lang="en-GB" sz="2600" b="1" dirty="0"/>
          </a:p>
          <a:p>
            <a:pPr eaLnBrk="1" hangingPunct="1"/>
            <a:endParaRPr lang="en-GB" sz="2600" b="1" dirty="0"/>
          </a:p>
        </p:txBody>
      </p:sp>
    </p:spTree>
    <p:extLst>
      <p:ext uri="{BB962C8B-B14F-4D97-AF65-F5344CB8AC3E}">
        <p14:creationId xmlns:p14="http://schemas.microsoft.com/office/powerpoint/2010/main" val="3928019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What kinds of behaviours offer warning signs of risk of drop-out?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600" b="1" dirty="0"/>
              <a:t>Failure to register with the library, to download required resources, to return books on time;</a:t>
            </a:r>
          </a:p>
          <a:p>
            <a:pPr fontAlgn="base">
              <a:spcBef>
                <a:spcPts val="600"/>
              </a:spcBef>
              <a:spcAft>
                <a:spcPct val="0"/>
              </a:spcAft>
              <a:buClr>
                <a:schemeClr val="tx2"/>
              </a:buClr>
              <a:buSzPct val="70000"/>
              <a:buFont typeface="Wingdings" pitchFamily="2" charset="2"/>
              <a:buChar char="l"/>
            </a:pPr>
            <a:r>
              <a:rPr lang="en-GB" sz="2600" b="1" dirty="0"/>
              <a:t>Not engaging with fellow students;</a:t>
            </a:r>
          </a:p>
          <a:p>
            <a:pPr fontAlgn="base">
              <a:spcBef>
                <a:spcPts val="600"/>
              </a:spcBef>
              <a:spcAft>
                <a:spcPct val="0"/>
              </a:spcAft>
              <a:buClr>
                <a:schemeClr val="tx2"/>
              </a:buClr>
              <a:buSzPct val="70000"/>
              <a:buFont typeface="Wingdings" pitchFamily="2" charset="2"/>
              <a:buChar char="l"/>
            </a:pPr>
            <a:r>
              <a:rPr lang="en-GB" sz="2600" b="1" dirty="0"/>
              <a:t>Not participating in group tasks;</a:t>
            </a:r>
          </a:p>
          <a:p>
            <a:pPr fontAlgn="base">
              <a:spcBef>
                <a:spcPts val="600"/>
              </a:spcBef>
              <a:spcAft>
                <a:spcPct val="0"/>
              </a:spcAft>
              <a:buClr>
                <a:schemeClr val="tx2"/>
              </a:buClr>
              <a:buSzPct val="70000"/>
              <a:buFont typeface="Wingdings" pitchFamily="2" charset="2"/>
              <a:buChar char="l"/>
            </a:pPr>
            <a:r>
              <a:rPr lang="en-GB" sz="2600" b="1" dirty="0"/>
              <a:t>Not submitting work on time (or at all);</a:t>
            </a:r>
          </a:p>
          <a:p>
            <a:pPr fontAlgn="base">
              <a:spcBef>
                <a:spcPts val="600"/>
              </a:spcBef>
              <a:spcAft>
                <a:spcPct val="0"/>
              </a:spcAft>
              <a:buClr>
                <a:schemeClr val="tx2"/>
              </a:buClr>
              <a:buSzPct val="70000"/>
              <a:buFont typeface="Wingdings" pitchFamily="2" charset="2"/>
              <a:buChar char="l"/>
            </a:pPr>
            <a:r>
              <a:rPr lang="en-GB" sz="2600" b="1" dirty="0"/>
              <a:t>Poor marks on early assignments;</a:t>
            </a:r>
          </a:p>
          <a:p>
            <a:pPr fontAlgn="base">
              <a:spcBef>
                <a:spcPts val="600"/>
              </a:spcBef>
              <a:spcAft>
                <a:spcPct val="0"/>
              </a:spcAft>
              <a:buClr>
                <a:schemeClr val="tx2"/>
              </a:buClr>
              <a:buSzPct val="70000"/>
              <a:buFont typeface="Wingdings" pitchFamily="2" charset="2"/>
              <a:buChar char="l"/>
            </a:pPr>
            <a:r>
              <a:rPr lang="en-GB" sz="2600" b="1" dirty="0"/>
              <a:t>Not picking up or responding to assessed work;</a:t>
            </a:r>
          </a:p>
          <a:p>
            <a:pPr fontAlgn="base">
              <a:spcBef>
                <a:spcPts val="600"/>
              </a:spcBef>
              <a:spcAft>
                <a:spcPct val="0"/>
              </a:spcAft>
              <a:buClr>
                <a:schemeClr val="tx2"/>
              </a:buClr>
              <a:buSzPct val="70000"/>
              <a:buFont typeface="Wingdings" pitchFamily="2" charset="2"/>
              <a:buChar char="l"/>
            </a:pPr>
            <a:r>
              <a:rPr lang="en-GB" sz="2600" b="1" dirty="0"/>
              <a:t>Non attendance, or very poor or intermittent attendance.</a:t>
            </a:r>
          </a:p>
        </p:txBody>
      </p:sp>
    </p:spTree>
    <p:extLst>
      <p:ext uri="{BB962C8B-B14F-4D97-AF65-F5344CB8AC3E}">
        <p14:creationId xmlns:p14="http://schemas.microsoft.com/office/powerpoint/2010/main" val="353233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62C6B21B-0A56-4AEF-9BD8-A9FFDAC70272}"/>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Mapping assessment</a:t>
            </a:r>
          </a:p>
        </p:txBody>
      </p:sp>
      <p:sp>
        <p:nvSpPr>
          <p:cNvPr id="19459" name="Content Placeholder 4">
            <a:extLst>
              <a:ext uri="{FF2B5EF4-FFF2-40B4-BE49-F238E27FC236}">
                <a16:creationId xmlns:a16="http://schemas.microsoft.com/office/drawing/2014/main" id="{3B000579-2598-4B9F-80EE-40822E99755B}"/>
              </a:ext>
            </a:extLst>
          </p:cNvPr>
          <p:cNvSpPr>
            <a:spLocks noGrp="1"/>
          </p:cNvSpPr>
          <p:nvPr>
            <p:ph idx="1"/>
          </p:nvPr>
        </p:nvSpPr>
        <p:spPr>
          <a:xfrm>
            <a:off x="457200" y="1371600"/>
            <a:ext cx="8229600" cy="4754563"/>
          </a:xfrm>
        </p:spPr>
        <p:txBody>
          <a:bodyPr>
            <a:normAutofit lnSpcReduction="10000"/>
          </a:bodyPr>
          <a:lstStyle/>
          <a:p>
            <a:pPr>
              <a:defRPr/>
            </a:pPr>
            <a:r>
              <a:rPr lang="en-GB" dirty="0"/>
              <a:t>Are summative assessments undertaken throughout the course, or is everything ‘sudden death’ end-point? </a:t>
            </a:r>
          </a:p>
          <a:p>
            <a:pPr>
              <a:defRPr/>
            </a:pPr>
            <a:r>
              <a:rPr lang="en-GB" dirty="0"/>
              <a:t>Is there excessive bunching of assignments in different modules that is highly stressful for students and unmanageable staff?</a:t>
            </a:r>
          </a:p>
          <a:p>
            <a:pPr>
              <a:defRPr/>
            </a:pPr>
            <a:r>
              <a:rPr lang="en-GB" dirty="0"/>
              <a:t>Are there plenty of opportunities for formative assessment, especially early on?</a:t>
            </a:r>
          </a:p>
          <a:p>
            <a:pPr>
              <a:defRPr/>
            </a:pPr>
            <a:r>
              <a:rPr lang="en-GB" dirty="0"/>
              <a:t>Are students over-assessed? </a:t>
            </a:r>
          </a:p>
          <a:p>
            <a:pPr>
              <a:defRPr/>
            </a:pPr>
            <a:r>
              <a:rPr lang="en-GB" dirty="0"/>
              <a:t>When you have introduced innovative assignments, have they been introduced instead of existing ones or simply added to the assessment diet?</a:t>
            </a:r>
          </a:p>
          <a:p>
            <a:pPr>
              <a:defRPr/>
            </a:pPr>
            <a:r>
              <a:rPr lang="en-GB" dirty="0"/>
              <a:t>Are students encouraged to make good use of the feedback they receive?</a:t>
            </a:r>
          </a:p>
        </p:txBody>
      </p:sp>
    </p:spTree>
    <p:extLst>
      <p:ext uri="{BB962C8B-B14F-4D97-AF65-F5344CB8AC3E}">
        <p14:creationId xmlns:p14="http://schemas.microsoft.com/office/powerpoint/2010/main" val="4854810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4269F998-CFA8-4332-88BB-B4C1594DB44F}"/>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To enact change in curriculum design and delivery, we can:</a:t>
            </a:r>
          </a:p>
        </p:txBody>
      </p:sp>
      <p:sp>
        <p:nvSpPr>
          <p:cNvPr id="22531" name="Content Placeholder 4">
            <a:extLst>
              <a:ext uri="{FF2B5EF4-FFF2-40B4-BE49-F238E27FC236}">
                <a16:creationId xmlns:a16="http://schemas.microsoft.com/office/drawing/2014/main" id="{7583CDB5-99D3-4306-815A-5EAAE85A3094}"/>
              </a:ext>
            </a:extLst>
          </p:cNvPr>
          <p:cNvSpPr>
            <a:spLocks noGrp="1"/>
          </p:cNvSpPr>
          <p:nvPr>
            <p:ph idx="1"/>
          </p:nvPr>
        </p:nvSpPr>
        <p:spPr/>
        <p:txBody>
          <a:bodyPr/>
          <a:lstStyle/>
          <a:p>
            <a:r>
              <a:rPr lang="en-GB" altLang="en-US" dirty="0"/>
              <a:t>Explore how we can best use the first half of the first semester to induct students into good study patterns and practices to enhance learning and improve retention (Yorke 2009);</a:t>
            </a:r>
          </a:p>
          <a:p>
            <a:r>
              <a:rPr lang="en-GB" altLang="en-US" dirty="0"/>
              <a:t>Reconsider the kinds so activities students engage with the maximum ‘learning by doing’;</a:t>
            </a:r>
          </a:p>
          <a:p>
            <a:r>
              <a:rPr lang="en-GB" altLang="en-US" dirty="0"/>
              <a:t>Rethink the way in which we use lecture periods to include activity as well as delivery;</a:t>
            </a:r>
          </a:p>
          <a:p>
            <a:r>
              <a:rPr lang="en-GB" altLang="en-US" dirty="0"/>
              <a:t>Consider how we can best make use of technologies to support learning and engagement. </a:t>
            </a:r>
          </a:p>
          <a:p>
            <a:endParaRPr lang="en-GB" altLang="en-US" dirty="0"/>
          </a:p>
        </p:txBody>
      </p:sp>
    </p:spTree>
    <p:extLst>
      <p:ext uri="{BB962C8B-B14F-4D97-AF65-F5344CB8AC3E}">
        <p14:creationId xmlns:p14="http://schemas.microsoft.com/office/powerpoint/2010/main" val="1357147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315913"/>
            <a:ext cx="7543800" cy="107473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Designing an inclusive curriculum</a:t>
            </a:r>
          </a:p>
        </p:txBody>
      </p:sp>
      <p:sp>
        <p:nvSpPr>
          <p:cNvPr id="27651" name="Rectangle 3"/>
          <p:cNvSpPr>
            <a:spLocks noGrp="1" noChangeArrowheads="1"/>
          </p:cNvSpPr>
          <p:nvPr>
            <p:ph type="body" idx="1"/>
          </p:nvPr>
        </p:nvSpPr>
        <p:spPr>
          <a:xfrm>
            <a:off x="323528" y="1124744"/>
            <a:ext cx="8229600" cy="4789488"/>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Inclusivity must start at the first stage of curriculum design (with checks at each subsequent stage and at revalidation);</a:t>
            </a:r>
          </a:p>
          <a:p>
            <a:pPr marL="360000">
              <a:lnSpc>
                <a:spcPct val="100000"/>
              </a:lnSpc>
              <a:spcBef>
                <a:spcPts val="600"/>
              </a:spcBef>
            </a:pPr>
            <a:r>
              <a:rPr lang="en-GB" sz="2600" dirty="0"/>
              <a:t>Practical activities will need needs-analyses and advance planning for inclusivity;</a:t>
            </a:r>
          </a:p>
          <a:p>
            <a:pPr marL="360000">
              <a:lnSpc>
                <a:spcPct val="100000"/>
              </a:lnSpc>
              <a:spcBef>
                <a:spcPts val="600"/>
              </a:spcBef>
            </a:pPr>
            <a:r>
              <a:rPr lang="en-GB" sz="2600" dirty="0"/>
              <a:t>Don’t forget about the postgraduate experience (Farrar in Adams and Brown 2006);</a:t>
            </a:r>
          </a:p>
          <a:p>
            <a:pPr marL="360000">
              <a:lnSpc>
                <a:spcPct val="100000"/>
              </a:lnSpc>
              <a:spcBef>
                <a:spcPts val="600"/>
              </a:spcBef>
            </a:pPr>
            <a:r>
              <a:rPr lang="en-GB" sz="2600" dirty="0"/>
              <a:t>Professional and subject bodies may need explicit ‘guidance’ (Tynan in Adams and Brown 2006).</a:t>
            </a:r>
          </a:p>
        </p:txBody>
      </p:sp>
    </p:spTree>
    <p:extLst>
      <p:ext uri="{BB962C8B-B14F-4D97-AF65-F5344CB8AC3E}">
        <p14:creationId xmlns:p14="http://schemas.microsoft.com/office/powerpoint/2010/main" val="2799813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333375"/>
            <a:ext cx="7532688" cy="8636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Inclusive practices</a:t>
            </a:r>
          </a:p>
        </p:txBody>
      </p:sp>
      <p:sp>
        <p:nvSpPr>
          <p:cNvPr id="1126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For at least 20 years in the UK and elsewhere, legislative drivers, moral imperatives and pressures from disabled staff and students have driven universities to improve inclusive provision;</a:t>
            </a:r>
          </a:p>
          <a:p>
            <a:pPr marL="360000">
              <a:lnSpc>
                <a:spcPct val="100000"/>
              </a:lnSpc>
              <a:spcBef>
                <a:spcPts val="600"/>
              </a:spcBef>
            </a:pPr>
            <a:r>
              <a:rPr lang="en-GB" sz="2600" dirty="0"/>
              <a:t>Recent advances in technologies have improved the accessibility and asynchronous availability of curriculum materials;</a:t>
            </a:r>
          </a:p>
          <a:p>
            <a:pPr marL="360000">
              <a:lnSpc>
                <a:spcPct val="100000"/>
              </a:lnSpc>
              <a:spcBef>
                <a:spcPts val="600"/>
              </a:spcBef>
            </a:pPr>
            <a:r>
              <a:rPr lang="en-GB" sz="2600" dirty="0"/>
              <a:t>There is still a substantial way to go in changing support, teaching and assessment practices.</a:t>
            </a:r>
          </a:p>
        </p:txBody>
      </p:sp>
    </p:spTree>
    <p:extLst>
      <p:ext uri="{BB962C8B-B14F-4D97-AF65-F5344CB8AC3E}">
        <p14:creationId xmlns:p14="http://schemas.microsoft.com/office/powerpoint/2010/main" val="3686476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49238"/>
            <a:ext cx="7715280" cy="1074737"/>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Diverse pedagogic approaches and contexts: what are your students expecting?</a:t>
            </a:r>
          </a:p>
        </p:txBody>
      </p:sp>
      <p:sp>
        <p:nvSpPr>
          <p:cNvPr id="3" name="Content Placeholder 2"/>
          <p:cNvSpPr>
            <a:spLocks noGrp="1"/>
          </p:cNvSpPr>
          <p:nvPr>
            <p:ph idx="1"/>
          </p:nvPr>
        </p:nvSpPr>
        <p:spPr>
          <a:xfrm>
            <a:off x="628650" y="1628800"/>
            <a:ext cx="7886700" cy="4548163"/>
          </a:xfrm>
          <a:noFill/>
          <a:ln w="9525">
            <a:noFill/>
            <a:miter lim="800000"/>
            <a:headEnd/>
            <a:tailEnd/>
          </a:ln>
          <a:extLst/>
        </p:spPr>
        <p:txBody>
          <a:bodyPr vert="horz" wrap="square" lIns="91440" tIns="45720" rIns="91440" bIns="45720" numCol="1" rtlCol="0" anchor="t" anchorCtr="0" compatLnSpc="1">
            <a:prstTxWarp prst="textNoShape">
              <a:avLst/>
            </a:prstTxWarp>
            <a:normAutofit/>
          </a:bodyPr>
          <a:lstStyle/>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Is your principal model of teaching one of transmission of knowledge or do you review learning as a partnership between teachers and students?</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Is the knowledge base you use ubiquitous or transactional?</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Do you value robust discussion in class, or is it more important to achieve consensus?</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Is there a significant power distance between academics and students, or is the pedagogic context quite informal? E.g. What do your students call you?</a:t>
            </a:r>
          </a:p>
        </p:txBody>
      </p:sp>
    </p:spTree>
    <p:extLst>
      <p:ext uri="{BB962C8B-B14F-4D97-AF65-F5344CB8AC3E}">
        <p14:creationId xmlns:p14="http://schemas.microsoft.com/office/powerpoint/2010/main" val="301377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F7D4-0A9C-401F-9A2D-FF2C99E175A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Fit-for-purpose assessment</a:t>
            </a:r>
          </a:p>
        </p:txBody>
      </p:sp>
      <p:sp>
        <p:nvSpPr>
          <p:cNvPr id="3" name="Content Placeholder 2">
            <a:extLst>
              <a:ext uri="{FF2B5EF4-FFF2-40B4-BE49-F238E27FC236}">
                <a16:creationId xmlns:a16="http://schemas.microsoft.com/office/drawing/2014/main" id="{A449E2FE-1289-4367-B7CB-86AB8B717D89}"/>
              </a:ext>
            </a:extLst>
          </p:cNvPr>
          <p:cNvSpPr>
            <a:spLocks noGrp="1"/>
          </p:cNvSpPr>
          <p:nvPr>
            <p:ph idx="1"/>
          </p:nvPr>
        </p:nvSpPr>
        <p:spPr/>
        <p:txBody>
          <a:bodyPr/>
          <a:lstStyle/>
          <a:p>
            <a:r>
              <a:rPr lang="en-GB" sz="2800" dirty="0"/>
              <a:t>Why do we assess? (purpose)</a:t>
            </a:r>
          </a:p>
          <a:p>
            <a:r>
              <a:rPr lang="en-GB" sz="2800" dirty="0"/>
              <a:t>How can we best assess? (method and approach)</a:t>
            </a:r>
          </a:p>
          <a:p>
            <a:r>
              <a:rPr lang="en-GB" sz="2800" dirty="0"/>
              <a:t>What exactly are we assessing? (orientation)</a:t>
            </a:r>
          </a:p>
          <a:p>
            <a:r>
              <a:rPr lang="en-GB" sz="2800" dirty="0"/>
              <a:t>Who is best placed to assess?(agency)</a:t>
            </a:r>
          </a:p>
          <a:p>
            <a:r>
              <a:rPr lang="en-GB" sz="2800" dirty="0"/>
              <a:t>When should we assess? </a:t>
            </a:r>
            <a:r>
              <a:rPr lang="en-GB" sz="2800"/>
              <a:t>(timing)</a:t>
            </a:r>
            <a:endParaRPr lang="en-GB" sz="2800" dirty="0"/>
          </a:p>
        </p:txBody>
      </p:sp>
    </p:spTree>
    <p:extLst>
      <p:ext uri="{BB962C8B-B14F-4D97-AF65-F5344CB8AC3E}">
        <p14:creationId xmlns:p14="http://schemas.microsoft.com/office/powerpoint/2010/main" val="12389102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0"/>
            <a:ext cx="7543800" cy="112474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Institutions are expected to offer appropriate adjustments for disability e.g.:</a:t>
            </a:r>
          </a:p>
        </p:txBody>
      </p:sp>
      <p:sp>
        <p:nvSpPr>
          <p:cNvPr id="1843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flexibility in the balance between assessed course work and examinations;</a:t>
            </a:r>
          </a:p>
          <a:p>
            <a:pPr marL="360000">
              <a:lnSpc>
                <a:spcPct val="100000"/>
              </a:lnSpc>
              <a:spcBef>
                <a:spcPts val="600"/>
              </a:spcBef>
            </a:pPr>
            <a:r>
              <a:rPr lang="en-GB" sz="2600" dirty="0"/>
              <a:t>demonstration of achievement in alternative ways, such as through signed presentations or viva voce examinations;</a:t>
            </a:r>
          </a:p>
          <a:p>
            <a:pPr marL="360000">
              <a:lnSpc>
                <a:spcPct val="100000"/>
              </a:lnSpc>
              <a:spcBef>
                <a:spcPts val="600"/>
              </a:spcBef>
            </a:pPr>
            <a:r>
              <a:rPr lang="en-GB" sz="2600" dirty="0"/>
              <a:t>additional time allowances, rest breaks and re-scheduling of examinations; </a:t>
            </a:r>
          </a:p>
          <a:p>
            <a:pPr marL="360000">
              <a:lnSpc>
                <a:spcPct val="100000"/>
              </a:lnSpc>
              <a:spcBef>
                <a:spcPts val="600"/>
              </a:spcBef>
            </a:pPr>
            <a:r>
              <a:rPr lang="en-GB" sz="2600" dirty="0"/>
              <a:t>the use of computers, amanuenses, readers and other support in examinations.</a:t>
            </a:r>
          </a:p>
          <a:p>
            <a:pPr marL="360000">
              <a:lnSpc>
                <a:spcPct val="100000"/>
              </a:lnSpc>
              <a:spcBef>
                <a:spcPts val="600"/>
              </a:spcBef>
            </a:pPr>
            <a:endParaRPr lang="en-GB" sz="2600" dirty="0"/>
          </a:p>
        </p:txBody>
      </p:sp>
    </p:spTree>
    <p:extLst>
      <p:ext uri="{BB962C8B-B14F-4D97-AF65-F5344CB8AC3E}">
        <p14:creationId xmlns:p14="http://schemas.microsoft.com/office/powerpoint/2010/main" val="4138676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22238"/>
            <a:ext cx="7532687" cy="107451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Fostering inclusive classroom practice</a:t>
            </a:r>
          </a:p>
        </p:txBody>
      </p:sp>
      <p:sp>
        <p:nvSpPr>
          <p:cNvPr id="2867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Arguably the commonest locus of discrimination against disabled students can be fellow students e.g. in group work;</a:t>
            </a:r>
          </a:p>
          <a:p>
            <a:pPr marL="360000">
              <a:lnSpc>
                <a:spcPct val="100000"/>
              </a:lnSpc>
              <a:spcBef>
                <a:spcPts val="600"/>
              </a:spcBef>
            </a:pPr>
            <a:r>
              <a:rPr lang="en-GB" sz="2600" dirty="0"/>
              <a:t>Student induction and modelling of good practice are crucial;</a:t>
            </a:r>
          </a:p>
          <a:p>
            <a:pPr marL="360000">
              <a:lnSpc>
                <a:spcPct val="100000"/>
              </a:lnSpc>
              <a:spcBef>
                <a:spcPts val="600"/>
              </a:spcBef>
            </a:pPr>
            <a:r>
              <a:rPr lang="en-GB" sz="2600" dirty="0"/>
              <a:t>Use all available sources of information and advice: disability officers, national agencies, specialist groups and charities and disabled students themselves;</a:t>
            </a:r>
          </a:p>
          <a:p>
            <a:pPr marL="360000">
              <a:lnSpc>
                <a:spcPct val="100000"/>
              </a:lnSpc>
              <a:spcBef>
                <a:spcPts val="600"/>
              </a:spcBef>
            </a:pPr>
            <a:r>
              <a:rPr lang="en-GB" sz="2600" dirty="0"/>
              <a:t>Disabled students are often the best sources of information about their own particular needs.</a:t>
            </a:r>
          </a:p>
        </p:txBody>
      </p:sp>
    </p:spTree>
    <p:extLst>
      <p:ext uri="{BB962C8B-B14F-4D97-AF65-F5344CB8AC3E}">
        <p14:creationId xmlns:p14="http://schemas.microsoft.com/office/powerpoint/2010/main" val="708431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387350"/>
            <a:ext cx="7543800" cy="107473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Inclusive curriculum delivery</a:t>
            </a:r>
          </a:p>
        </p:txBody>
      </p:sp>
      <p:sp>
        <p:nvSpPr>
          <p:cNvPr id="31747" name="Rectangle 3"/>
          <p:cNvSpPr>
            <a:spLocks noGrp="1" noChangeArrowheads="1"/>
          </p:cNvSpPr>
          <p:nvPr>
            <p:ph type="body" idx="1"/>
          </p:nvPr>
        </p:nvSpPr>
        <p:spPr>
          <a:xfrm>
            <a:off x="468313" y="1124744"/>
            <a:ext cx="8229600" cy="5077619"/>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Staff may need weaning off excessively flashy presentations with split screens, lots of moving pictures, tiny text and masses of colour (however much they love it!);</a:t>
            </a:r>
          </a:p>
          <a:p>
            <a:pPr marL="360000">
              <a:lnSpc>
                <a:spcPct val="100000"/>
              </a:lnSpc>
              <a:spcBef>
                <a:spcPts val="600"/>
              </a:spcBef>
            </a:pPr>
            <a:r>
              <a:rPr lang="en-GB" sz="2600" dirty="0"/>
              <a:t>Staff must review their own practices in relation to accessibility of language, audibility and visibility;</a:t>
            </a:r>
          </a:p>
          <a:p>
            <a:pPr marL="360000">
              <a:lnSpc>
                <a:spcPct val="100000"/>
              </a:lnSpc>
              <a:spcBef>
                <a:spcPts val="600"/>
              </a:spcBef>
            </a:pPr>
            <a:r>
              <a:rPr lang="en-GB" sz="2600" dirty="0"/>
              <a:t>Inclusive curriculum materials recognise social and cultural differences; </a:t>
            </a:r>
          </a:p>
          <a:p>
            <a:pPr marL="360000">
              <a:lnSpc>
                <a:spcPct val="100000"/>
              </a:lnSpc>
              <a:spcBef>
                <a:spcPts val="600"/>
              </a:spcBef>
            </a:pPr>
            <a:r>
              <a:rPr lang="en-GB" sz="2600" dirty="0"/>
              <a:t>Course teams should scrutinise all course materials with a specific eye for inclusivity.</a:t>
            </a:r>
          </a:p>
          <a:p>
            <a:pPr marL="360000">
              <a:lnSpc>
                <a:spcPct val="100000"/>
              </a:lnSpc>
              <a:spcBef>
                <a:spcPts val="600"/>
              </a:spcBef>
            </a:pPr>
            <a:endParaRPr lang="en-GB" sz="2600" dirty="0"/>
          </a:p>
        </p:txBody>
      </p:sp>
    </p:spTree>
    <p:extLst>
      <p:ext uri="{BB962C8B-B14F-4D97-AF65-F5344CB8AC3E}">
        <p14:creationId xmlns:p14="http://schemas.microsoft.com/office/powerpoint/2010/main" val="22729180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332656"/>
            <a:ext cx="7605712" cy="864096"/>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Dyslexia is a huge issue in HE assessment: some tips for inclusive assessment: 1</a:t>
            </a:r>
          </a:p>
        </p:txBody>
      </p:sp>
      <p:sp>
        <p:nvSpPr>
          <p:cNvPr id="2457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Try to separate the assessment of the content from the assessment of the expression of language. </a:t>
            </a:r>
          </a:p>
          <a:p>
            <a:pPr marL="360000">
              <a:lnSpc>
                <a:spcPct val="100000"/>
              </a:lnSpc>
              <a:spcBef>
                <a:spcPts val="600"/>
              </a:spcBef>
            </a:pPr>
            <a:r>
              <a:rPr lang="en-GB" sz="2600" dirty="0"/>
              <a:t>When marking students with dyslexia, decide the extent to which spelling / grammar/ logical ordering should impact on the marks given. </a:t>
            </a:r>
          </a:p>
          <a:p>
            <a:pPr marL="360000">
              <a:lnSpc>
                <a:spcPct val="100000"/>
              </a:lnSpc>
              <a:spcBef>
                <a:spcPts val="600"/>
              </a:spcBef>
            </a:pPr>
            <a:r>
              <a:rPr lang="en-GB" sz="2600" dirty="0"/>
              <a:t>Decide the extent to which these aspects of work should be the subject of formative feedback and how it will impact on summative grades. </a:t>
            </a:r>
          </a:p>
          <a:p>
            <a:pPr marL="360000">
              <a:lnSpc>
                <a:spcPct val="100000"/>
              </a:lnSpc>
              <a:spcBef>
                <a:spcPts val="600"/>
              </a:spcBef>
            </a:pPr>
            <a:endParaRPr lang="en-GB" sz="2600" dirty="0"/>
          </a:p>
        </p:txBody>
      </p:sp>
    </p:spTree>
    <p:extLst>
      <p:ext uri="{BB962C8B-B14F-4D97-AF65-F5344CB8AC3E}">
        <p14:creationId xmlns:p14="http://schemas.microsoft.com/office/powerpoint/2010/main" val="32482447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79388" y="765175"/>
            <a:ext cx="8713787" cy="55435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endParaRPr lang="en-GB" sz="2600" dirty="0"/>
          </a:p>
          <a:p>
            <a:pPr marL="360000">
              <a:lnSpc>
                <a:spcPct val="100000"/>
              </a:lnSpc>
              <a:spcBef>
                <a:spcPts val="600"/>
              </a:spcBef>
            </a:pPr>
            <a:r>
              <a:rPr lang="en-GB" sz="2600" dirty="0"/>
              <a:t>Provide printed instructions for all assignments in advance. Check with individual students which print fonts, sizes and paper colours are easiest for them to handle.</a:t>
            </a:r>
          </a:p>
          <a:p>
            <a:pPr marL="360000">
              <a:lnSpc>
                <a:spcPct val="100000"/>
              </a:lnSpc>
              <a:spcBef>
                <a:spcPts val="600"/>
              </a:spcBef>
            </a:pPr>
            <a:r>
              <a:rPr lang="en-GB" sz="2600" dirty="0"/>
              <a:t>Find out whether affected students may work best on-screen rather than on paper. </a:t>
            </a:r>
          </a:p>
          <a:p>
            <a:pPr marL="360000">
              <a:lnSpc>
                <a:spcPct val="100000"/>
              </a:lnSpc>
              <a:spcBef>
                <a:spcPts val="600"/>
              </a:spcBef>
            </a:pPr>
            <a:r>
              <a:rPr lang="en-GB" sz="2600" dirty="0"/>
              <a:t>Consider the suitability of mind maps and other alternatives to written communication when students are being assessed on how well they can organise ideas.</a:t>
            </a:r>
          </a:p>
        </p:txBody>
      </p:sp>
      <p:sp>
        <p:nvSpPr>
          <p:cNvPr id="3" name="Rectangle 2">
            <a:extLst>
              <a:ext uri="{FF2B5EF4-FFF2-40B4-BE49-F238E27FC236}">
                <a16:creationId xmlns:a16="http://schemas.microsoft.com/office/drawing/2014/main" id="{827BFFAA-1729-4540-AA54-9AF502604C2E}"/>
              </a:ext>
            </a:extLst>
          </p:cNvPr>
          <p:cNvSpPr>
            <a:spLocks noGrp="1" noChangeArrowheads="1"/>
          </p:cNvSpPr>
          <p:nvPr>
            <p:ph type="title"/>
          </p:nvPr>
        </p:nvSpPr>
        <p:spPr>
          <a:xfrm>
            <a:off x="395288" y="332656"/>
            <a:ext cx="7605712" cy="864096"/>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Dyslexia is a huge issue in HE assessment: some tips for inclusive assessment: 2</a:t>
            </a:r>
          </a:p>
        </p:txBody>
      </p:sp>
    </p:spTree>
    <p:extLst>
      <p:ext uri="{BB962C8B-B14F-4D97-AF65-F5344CB8AC3E}">
        <p14:creationId xmlns:p14="http://schemas.microsoft.com/office/powerpoint/2010/main" val="1425109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79388" y="692150"/>
            <a:ext cx="8713787" cy="5616575"/>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endParaRPr lang="en-GB" sz="2600" dirty="0"/>
          </a:p>
          <a:p>
            <a:pPr marL="360000">
              <a:lnSpc>
                <a:spcPct val="100000"/>
              </a:lnSpc>
              <a:spcBef>
                <a:spcPts val="600"/>
              </a:spcBef>
            </a:pPr>
            <a:r>
              <a:rPr lang="en-GB" sz="2600" dirty="0"/>
              <a:t>In making tutor comments on students’ work, pay particular attention to the legibility of your own writing. </a:t>
            </a:r>
          </a:p>
          <a:p>
            <a:pPr marL="360000">
              <a:lnSpc>
                <a:spcPct val="100000"/>
              </a:lnSpc>
              <a:spcBef>
                <a:spcPts val="600"/>
              </a:spcBef>
            </a:pPr>
            <a:r>
              <a:rPr lang="en-GB" sz="2600" dirty="0"/>
              <a:t>Remember that different dyslexic students will be helped by different adjustments. </a:t>
            </a:r>
          </a:p>
          <a:p>
            <a:pPr marL="360000">
              <a:lnSpc>
                <a:spcPct val="100000"/>
              </a:lnSpc>
              <a:spcBef>
                <a:spcPts val="600"/>
              </a:spcBef>
              <a:buNone/>
            </a:pPr>
            <a:r>
              <a:rPr lang="en-GB" sz="2600" dirty="0"/>
              <a:t>	</a:t>
            </a:r>
            <a:r>
              <a:rPr lang="en-GB" sz="2000" dirty="0"/>
              <a:t>Extracted from Pickford, R. and Brown, S. (2006) </a:t>
            </a:r>
            <a:r>
              <a:rPr lang="en-GB" sz="2000" i="1" dirty="0"/>
              <a:t>Assessing skills and practice</a:t>
            </a:r>
            <a:r>
              <a:rPr lang="en-GB" sz="2000" dirty="0"/>
              <a:t>, London: </a:t>
            </a:r>
            <a:r>
              <a:rPr lang="en-GB" sz="2000" dirty="0" err="1"/>
              <a:t>Routledge</a:t>
            </a:r>
            <a:endParaRPr lang="en-GB" sz="2600" dirty="0"/>
          </a:p>
        </p:txBody>
      </p:sp>
      <p:sp>
        <p:nvSpPr>
          <p:cNvPr id="4" name="Rectangle 2">
            <a:extLst>
              <a:ext uri="{FF2B5EF4-FFF2-40B4-BE49-F238E27FC236}">
                <a16:creationId xmlns:a16="http://schemas.microsoft.com/office/drawing/2014/main" id="{F894B2D7-85A9-458A-B50A-BF9CA4CE2E8C}"/>
              </a:ext>
            </a:extLst>
          </p:cNvPr>
          <p:cNvSpPr>
            <a:spLocks noGrp="1" noChangeArrowheads="1"/>
          </p:cNvSpPr>
          <p:nvPr>
            <p:ph type="title"/>
          </p:nvPr>
        </p:nvSpPr>
        <p:spPr>
          <a:xfrm>
            <a:off x="539750" y="116632"/>
            <a:ext cx="7543800" cy="108012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Dyslexia is a huge issue in HE assessment: some tips for inclusive assessment: 3</a:t>
            </a:r>
          </a:p>
        </p:txBody>
      </p:sp>
    </p:spTree>
    <p:extLst>
      <p:ext uri="{BB962C8B-B14F-4D97-AF65-F5344CB8AC3E}">
        <p14:creationId xmlns:p14="http://schemas.microsoft.com/office/powerpoint/2010/main" val="2663601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315913"/>
            <a:ext cx="7543800" cy="107473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Designing inclusive learning spaces</a:t>
            </a:r>
          </a:p>
        </p:txBody>
      </p:sp>
      <p:sp>
        <p:nvSpPr>
          <p:cNvPr id="30723" name="Rectangle 3"/>
          <p:cNvSpPr>
            <a:spLocks noGrp="1" noChangeArrowheads="1"/>
          </p:cNvSpPr>
          <p:nvPr>
            <p:ph type="body" idx="1"/>
          </p:nvPr>
        </p:nvSpPr>
        <p:spPr>
          <a:xfrm>
            <a:off x="468313" y="1124744"/>
            <a:ext cx="8229600" cy="5077619"/>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Disability provision isn’t all just about wheelchair spaces;</a:t>
            </a:r>
          </a:p>
          <a:p>
            <a:pPr marL="360000">
              <a:lnSpc>
                <a:spcPct val="100000"/>
              </a:lnSpc>
              <a:spcBef>
                <a:spcPts val="600"/>
              </a:spcBef>
            </a:pPr>
            <a:r>
              <a:rPr lang="en-GB" sz="2600" dirty="0"/>
              <a:t>Audio loops only work when the kit is used properly;</a:t>
            </a:r>
          </a:p>
          <a:p>
            <a:pPr marL="360000">
              <a:lnSpc>
                <a:spcPct val="100000"/>
              </a:lnSpc>
              <a:spcBef>
                <a:spcPts val="600"/>
              </a:spcBef>
            </a:pPr>
            <a:r>
              <a:rPr lang="en-GB" sz="2600" dirty="0"/>
              <a:t>Classroom furniture should be selected by people with training in disability issues;</a:t>
            </a:r>
          </a:p>
          <a:p>
            <a:pPr marL="360000">
              <a:lnSpc>
                <a:spcPct val="100000"/>
              </a:lnSpc>
              <a:spcBef>
                <a:spcPts val="600"/>
              </a:spcBef>
            </a:pPr>
            <a:r>
              <a:rPr lang="en-GB" sz="2600" dirty="0"/>
              <a:t>Rules on food and drink in lecture theatres may need to be reconsidered;</a:t>
            </a:r>
          </a:p>
          <a:p>
            <a:pPr marL="360000">
              <a:lnSpc>
                <a:spcPct val="100000"/>
              </a:lnSpc>
              <a:spcBef>
                <a:spcPts val="600"/>
              </a:spcBef>
            </a:pPr>
            <a:r>
              <a:rPr lang="en-GB" sz="2600" dirty="0"/>
              <a:t>Take advice locally on acceptable cultural practices;</a:t>
            </a:r>
          </a:p>
          <a:p>
            <a:pPr marL="360000">
              <a:lnSpc>
                <a:spcPct val="100000"/>
              </a:lnSpc>
              <a:spcBef>
                <a:spcPts val="600"/>
              </a:spcBef>
            </a:pPr>
            <a:r>
              <a:rPr lang="en-GB" sz="2600" dirty="0"/>
              <a:t>Involve all categories of staff in thinking about inclusivity, including future planning.</a:t>
            </a:r>
          </a:p>
          <a:p>
            <a:pPr marL="360000">
              <a:lnSpc>
                <a:spcPct val="100000"/>
              </a:lnSpc>
              <a:spcBef>
                <a:spcPts val="600"/>
              </a:spcBef>
            </a:pPr>
            <a:endParaRPr lang="en-GB" sz="2600" dirty="0"/>
          </a:p>
        </p:txBody>
      </p:sp>
    </p:spTree>
    <p:extLst>
      <p:ext uri="{BB962C8B-B14F-4D97-AF65-F5344CB8AC3E}">
        <p14:creationId xmlns:p14="http://schemas.microsoft.com/office/powerpoint/2010/main" val="934867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7543800" cy="107473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For inclusive practice we should:</a:t>
            </a:r>
          </a:p>
        </p:txBody>
      </p:sp>
      <p:sp>
        <p:nvSpPr>
          <p:cNvPr id="3379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Build in awareness of inclusivity issues in induction for staff and students;</a:t>
            </a:r>
          </a:p>
          <a:p>
            <a:pPr marL="360000">
              <a:lnSpc>
                <a:spcPct val="100000"/>
              </a:lnSpc>
              <a:spcBef>
                <a:spcPts val="600"/>
              </a:spcBef>
            </a:pPr>
            <a:r>
              <a:rPr lang="en-GB" sz="2600" dirty="0"/>
              <a:t>Include relevant elements in </a:t>
            </a:r>
            <a:r>
              <a:rPr lang="en-GB" sz="2600" dirty="0" err="1"/>
              <a:t>PostGraduate</a:t>
            </a:r>
            <a:r>
              <a:rPr lang="en-GB" sz="2600" dirty="0"/>
              <a:t> courses in HE learning and teaching;</a:t>
            </a:r>
          </a:p>
          <a:p>
            <a:pPr marL="360000">
              <a:lnSpc>
                <a:spcPct val="100000"/>
              </a:lnSpc>
              <a:spcBef>
                <a:spcPts val="600"/>
              </a:spcBef>
            </a:pPr>
            <a:r>
              <a:rPr lang="en-GB" sz="2600" dirty="0"/>
              <a:t>Include robust requirements </a:t>
            </a:r>
            <a:r>
              <a:rPr lang="en-GB" sz="2600" i="1" dirty="0"/>
              <a:t>re</a:t>
            </a:r>
            <a:r>
              <a:rPr lang="en-GB" sz="2600" dirty="0"/>
              <a:t> inclusive practice in institutional assessment, learning and teaching strategies;</a:t>
            </a:r>
          </a:p>
          <a:p>
            <a:pPr marL="360000">
              <a:lnSpc>
                <a:spcPct val="100000"/>
              </a:lnSpc>
              <a:spcBef>
                <a:spcPts val="600"/>
              </a:spcBef>
            </a:pPr>
            <a:r>
              <a:rPr lang="en-GB" sz="2600" dirty="0"/>
              <a:t>Make questions </a:t>
            </a:r>
            <a:r>
              <a:rPr lang="en-GB" sz="2600" i="1" dirty="0"/>
              <a:t>re</a:t>
            </a:r>
            <a:r>
              <a:rPr lang="en-GB" sz="2600" dirty="0"/>
              <a:t> inclusivity part of validation and review of all programmes.</a:t>
            </a:r>
          </a:p>
          <a:p>
            <a:pPr marL="360000">
              <a:lnSpc>
                <a:spcPct val="100000"/>
              </a:lnSpc>
              <a:spcBef>
                <a:spcPts val="600"/>
              </a:spcBef>
            </a:pPr>
            <a:endParaRPr lang="en-GB" sz="2600" dirty="0"/>
          </a:p>
        </p:txBody>
      </p:sp>
    </p:spTree>
    <p:extLst>
      <p:ext uri="{BB962C8B-B14F-4D97-AF65-F5344CB8AC3E}">
        <p14:creationId xmlns:p14="http://schemas.microsoft.com/office/powerpoint/2010/main" val="4109559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42888"/>
            <a:ext cx="7543800" cy="107473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We can also:</a:t>
            </a:r>
          </a:p>
        </p:txBody>
      </p:sp>
      <p:sp>
        <p:nvSpPr>
          <p:cNvPr id="35843" name="Rectangle 3"/>
          <p:cNvSpPr>
            <a:spLocks noGrp="1" noChangeArrowheads="1"/>
          </p:cNvSpPr>
          <p:nvPr>
            <p:ph type="body" idx="1"/>
          </p:nvPr>
        </p:nvSpPr>
        <p:spPr>
          <a:xfrm>
            <a:off x="179388" y="1196975"/>
            <a:ext cx="8713787" cy="51117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Make sure that EO / inclusivity /disability committees /working parties are fully integrated into HEI’s systems;</a:t>
            </a:r>
          </a:p>
          <a:p>
            <a:pPr marL="360000">
              <a:lnSpc>
                <a:spcPct val="100000"/>
              </a:lnSpc>
              <a:spcBef>
                <a:spcPts val="600"/>
              </a:spcBef>
            </a:pPr>
            <a:r>
              <a:rPr lang="en-GB" sz="2600" dirty="0"/>
              <a:t>Use staff development workshops to foster awareness of specific issues;</a:t>
            </a:r>
          </a:p>
          <a:p>
            <a:pPr marL="360000">
              <a:lnSpc>
                <a:spcPct val="100000"/>
              </a:lnSpc>
              <a:spcBef>
                <a:spcPts val="600"/>
              </a:spcBef>
            </a:pPr>
            <a:r>
              <a:rPr lang="en-GB" sz="2600" dirty="0"/>
              <a:t>Encourage discussion of the language used when describing inclusivity issues;</a:t>
            </a:r>
          </a:p>
          <a:p>
            <a:pPr marL="360000"/>
            <a:r>
              <a:rPr lang="en-GB" sz="2600" dirty="0"/>
              <a:t>Make best use of University colleagues with specialist knowledge to promote inclusivity.</a:t>
            </a:r>
          </a:p>
        </p:txBody>
      </p:sp>
    </p:spTree>
    <p:extLst>
      <p:ext uri="{BB962C8B-B14F-4D97-AF65-F5344CB8AC3E}">
        <p14:creationId xmlns:p14="http://schemas.microsoft.com/office/powerpoint/2010/main" val="1511821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22238"/>
            <a:ext cx="7787208" cy="71447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Putting this in to practice. We need to:</a:t>
            </a:r>
          </a:p>
        </p:txBody>
      </p:sp>
      <p:sp>
        <p:nvSpPr>
          <p:cNvPr id="19459" name="Rectangle 3"/>
          <p:cNvSpPr>
            <a:spLocks noGrp="1" noChangeArrowheads="1"/>
          </p:cNvSpPr>
          <p:nvPr>
            <p:ph type="body" idx="1"/>
          </p:nvPr>
        </p:nvSpPr>
        <p:spPr>
          <a:xfrm>
            <a:off x="179388" y="1196752"/>
            <a:ext cx="8713787" cy="5111973"/>
          </a:xfrm>
          <a:noFill/>
          <a:ln w="9525">
            <a:noFill/>
            <a:miter lim="800000"/>
            <a:headEnd/>
            <a:tailEnd/>
          </a:ln>
        </p:spPr>
        <p:txBody>
          <a:bodyPr vert="horz" wrap="square" lIns="91440" tIns="45720" rIns="91440" bIns="45720" numCol="1" anchor="t" anchorCtr="0" compatLnSpc="1">
            <a:prstTxWarp prst="textNoShape">
              <a:avLst/>
            </a:prstTxWarp>
          </a:bodyPr>
          <a:lstStyle/>
          <a:p>
            <a:pPr marL="474300" indent="-457200"/>
            <a:r>
              <a:rPr lang="en-GB" sz="2600" dirty="0"/>
              <a:t>design an assessment strategy that involves a diverse range of methods of assessment (as all forms of assessment disadvantage some students);</a:t>
            </a:r>
          </a:p>
          <a:p>
            <a:pPr marL="474300" indent="-457200"/>
            <a:r>
              <a:rPr lang="en-GB" sz="2600" dirty="0"/>
              <a:t>consider when designing assessment tasks how any students might be disadvantaged;</a:t>
            </a:r>
          </a:p>
          <a:p>
            <a:pPr marL="474300" indent="-457200"/>
            <a:r>
              <a:rPr lang="en-GB" sz="2600" dirty="0"/>
              <a:t>maximise the opportunities for each student to achieve at the highest possible level;</a:t>
            </a:r>
          </a:p>
          <a:p>
            <a:pPr marL="474300" indent="-457200"/>
            <a:r>
              <a:rPr lang="en-GB" sz="2600" dirty="0"/>
              <a:t>ensure the assurance of appropriate standards for all students.</a:t>
            </a:r>
            <a:br>
              <a:rPr lang="en-GB" sz="2600" dirty="0"/>
            </a:br>
            <a:endParaRPr lang="en-GB" sz="2600" dirty="0"/>
          </a:p>
        </p:txBody>
      </p:sp>
    </p:spTree>
    <p:extLst>
      <p:ext uri="{BB962C8B-B14F-4D97-AF65-F5344CB8AC3E}">
        <p14:creationId xmlns:p14="http://schemas.microsoft.com/office/powerpoint/2010/main" val="228844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A9FD-60AE-45B6-81A3-137866989BD0}"/>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Fit-for-purpose learning outcome design</a:t>
            </a:r>
          </a:p>
        </p:txBody>
      </p:sp>
      <p:sp>
        <p:nvSpPr>
          <p:cNvPr id="3" name="Content Placeholder 2">
            <a:extLst>
              <a:ext uri="{FF2B5EF4-FFF2-40B4-BE49-F238E27FC236}">
                <a16:creationId xmlns:a16="http://schemas.microsoft.com/office/drawing/2014/main" id="{2D285480-D5CD-44FC-8D06-2B4E2DD33807}"/>
              </a:ext>
            </a:extLst>
          </p:cNvPr>
          <p:cNvSpPr>
            <a:spLocks noGrp="1"/>
          </p:cNvSpPr>
          <p:nvPr>
            <p:ph idx="1"/>
          </p:nvPr>
        </p:nvSpPr>
        <p:spPr/>
        <p:txBody>
          <a:bodyPr/>
          <a:lstStyle/>
          <a:p>
            <a:r>
              <a:rPr lang="en-GB" dirty="0"/>
              <a:t>Conventionally nowadays curriculum designers, having chosen the broad area of study, tend to start from deciding what the students need to be able to do and to know by the end of the programme and to </a:t>
            </a:r>
            <a:r>
              <a:rPr lang="en-GB" dirty="0">
                <a:solidFill>
                  <a:srgbClr val="7030A0"/>
                </a:solidFill>
              </a:rPr>
              <a:t>constructively align </a:t>
            </a:r>
            <a:r>
              <a:rPr lang="en-GB" dirty="0"/>
              <a:t>it (Biggs and Tang, 2011). </a:t>
            </a:r>
          </a:p>
          <a:p>
            <a:r>
              <a:rPr lang="en-GB" dirty="0"/>
              <a:t>This means that there should be clear links between intended learning outcomes, evidence of achievement, assessment criteria and provision of feedback to students. This alignment is likely to be sought internally and externally in the validation of programmes, and will help it to be recognised as excellent by internal and external scrutineers.</a:t>
            </a:r>
          </a:p>
          <a:p>
            <a:endParaRPr lang="en-GB" dirty="0"/>
          </a:p>
        </p:txBody>
      </p:sp>
    </p:spTree>
    <p:extLst>
      <p:ext uri="{BB962C8B-B14F-4D97-AF65-F5344CB8AC3E}">
        <p14:creationId xmlns:p14="http://schemas.microsoft.com/office/powerpoint/2010/main" val="33824974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0"/>
            <a:ext cx="7543800" cy="134076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Designing inclusive e-learning experiences</a:t>
            </a:r>
          </a:p>
        </p:txBody>
      </p:sp>
      <p:sp>
        <p:nvSpPr>
          <p:cNvPr id="3277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Make use of the experts! (This includes organisations like TechDis as well as disabled users);</a:t>
            </a:r>
          </a:p>
          <a:p>
            <a:pPr marL="360000">
              <a:lnSpc>
                <a:spcPct val="100000"/>
              </a:lnSpc>
              <a:spcBef>
                <a:spcPts val="600"/>
              </a:spcBef>
            </a:pPr>
            <a:r>
              <a:rPr lang="en-GB" sz="2600" dirty="0"/>
              <a:t>Professional web designers may need training, (trendy look and feel is often disabling)!</a:t>
            </a:r>
          </a:p>
          <a:p>
            <a:pPr marL="360000">
              <a:lnSpc>
                <a:spcPct val="100000"/>
              </a:lnSpc>
              <a:spcBef>
                <a:spcPts val="600"/>
              </a:spcBef>
            </a:pPr>
            <a:r>
              <a:rPr lang="en-GB" sz="2600" dirty="0"/>
              <a:t>Individual maverick curriculum designers should be discouraged from going it alone!</a:t>
            </a:r>
          </a:p>
          <a:p>
            <a:pPr marL="360000">
              <a:lnSpc>
                <a:spcPct val="100000"/>
              </a:lnSpc>
              <a:spcBef>
                <a:spcPts val="600"/>
              </a:spcBef>
            </a:pPr>
            <a:r>
              <a:rPr lang="en-GB" sz="2600" dirty="0"/>
              <a:t>Good design for disability is good design for all.</a:t>
            </a:r>
          </a:p>
        </p:txBody>
      </p:sp>
    </p:spTree>
    <p:extLst>
      <p:ext uri="{BB962C8B-B14F-4D97-AF65-F5344CB8AC3E}">
        <p14:creationId xmlns:p14="http://schemas.microsoft.com/office/powerpoint/2010/main" val="11012296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332656"/>
            <a:ext cx="7543800" cy="100811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Some further tips on making assessment inclusive: we should:</a:t>
            </a:r>
          </a:p>
        </p:txBody>
      </p:sp>
      <p:sp>
        <p:nvSpPr>
          <p:cNvPr id="20483"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Undertake a needs analysis for assessment requirements as soon as students are involved. This will maximise time available for additional idiosyncratic adjustments to be made for students whose needs had not been foreseen</a:t>
            </a:r>
          </a:p>
          <a:p>
            <a:pPr marL="360000">
              <a:lnSpc>
                <a:spcPct val="100000"/>
              </a:lnSpc>
              <a:spcBef>
                <a:spcPts val="600"/>
              </a:spcBef>
            </a:pPr>
            <a:r>
              <a:rPr lang="en-GB" sz="2600" dirty="0"/>
              <a:t>Consider the health and safety requirements of disabled students who are to be engaged in practicals and field trips from the outset. Considerable work has been done in this area by the University of Gloucestershire. </a:t>
            </a:r>
          </a:p>
        </p:txBody>
      </p:sp>
    </p:spTree>
    <p:extLst>
      <p:ext uri="{BB962C8B-B14F-4D97-AF65-F5344CB8AC3E}">
        <p14:creationId xmlns:p14="http://schemas.microsoft.com/office/powerpoint/2010/main" val="35212256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2F84C70-925D-42C0-9674-6BF3829FC2B5}"/>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Changing students’ attitudes to engagement</a:t>
            </a:r>
          </a:p>
        </p:txBody>
      </p:sp>
      <p:sp>
        <p:nvSpPr>
          <p:cNvPr id="3" name="Content Placeholder 2">
            <a:extLst>
              <a:ext uri="{FF2B5EF4-FFF2-40B4-BE49-F238E27FC236}">
                <a16:creationId xmlns:a16="http://schemas.microsoft.com/office/drawing/2014/main" id="{75BAB6DE-B779-4191-8EA8-270AA42FB3A0}"/>
              </a:ext>
            </a:extLst>
          </p:cNvPr>
          <p:cNvSpPr>
            <a:spLocks noGrp="1"/>
          </p:cNvSpPr>
          <p:nvPr>
            <p:ph idx="1"/>
          </p:nvPr>
        </p:nvSpPr>
        <p:spPr/>
        <p:txBody>
          <a:bodyPr/>
          <a:lstStyle/>
          <a:p>
            <a:pPr>
              <a:defRPr/>
            </a:pPr>
            <a:r>
              <a:rPr lang="en-GB" dirty="0"/>
              <a:t>Many suggest students are more demanding of staff time and have higher expectations than previously (although colleagues in Scotland report similar trends);</a:t>
            </a:r>
          </a:p>
          <a:p>
            <a:pPr>
              <a:defRPr/>
            </a:pPr>
            <a:r>
              <a:rPr lang="en-GB" dirty="0"/>
              <a:t>Many HEIs are reporting worsening attendance here certainly seems to be an attitude among some students that “well, I am paying for it so it’s up to me if I come in or not”</a:t>
            </a:r>
          </a:p>
          <a:p>
            <a:pPr>
              <a:defRPr/>
            </a:pPr>
            <a:r>
              <a:rPr lang="en-GB" dirty="0"/>
              <a:t>Some report a more litigious approach among dissatisfied students and their parents.</a:t>
            </a:r>
          </a:p>
          <a:p>
            <a:pPr>
              <a:defRPr/>
            </a:pPr>
            <a:endParaRPr lang="en-GB" dirty="0"/>
          </a:p>
        </p:txBody>
      </p:sp>
    </p:spTree>
    <p:extLst>
      <p:ext uri="{BB962C8B-B14F-4D97-AF65-F5344CB8AC3E}">
        <p14:creationId xmlns:p14="http://schemas.microsoft.com/office/powerpoint/2010/main" val="897781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857D8B-3E25-4401-A6E2-1EBFF74ACFC1}"/>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Changing students’ behaviours</a:t>
            </a:r>
          </a:p>
        </p:txBody>
      </p:sp>
      <p:sp>
        <p:nvSpPr>
          <p:cNvPr id="19459" name="Content Placeholder 2">
            <a:extLst>
              <a:ext uri="{FF2B5EF4-FFF2-40B4-BE49-F238E27FC236}">
                <a16:creationId xmlns:a16="http://schemas.microsoft.com/office/drawing/2014/main" id="{D1AE0622-D7A6-47D2-ADA1-63B15A2D0997}"/>
              </a:ext>
            </a:extLst>
          </p:cNvPr>
          <p:cNvSpPr>
            <a:spLocks noGrp="1"/>
          </p:cNvSpPr>
          <p:nvPr>
            <p:ph idx="1"/>
          </p:nvPr>
        </p:nvSpPr>
        <p:spPr/>
        <p:txBody>
          <a:bodyPr/>
          <a:lstStyle/>
          <a:p>
            <a:r>
              <a:rPr lang="en-GB" altLang="en-US"/>
              <a:t>Reading: Academic book sales are dropping, students don’t use library books as much as they did, more and more reading is on-line with consequential changes to tolerances of length, breadth and depth;</a:t>
            </a:r>
          </a:p>
          <a:p>
            <a:r>
              <a:rPr lang="en-GB" altLang="en-US"/>
              <a:t>Writing: students (and HE staff!) often find writing with a pen and paper in exams and in lectures an alien concept but our practices haven’t kept pace;</a:t>
            </a:r>
          </a:p>
          <a:p>
            <a:r>
              <a:rPr lang="en-GB" altLang="en-US"/>
              <a:t>Learning: with the power of the internet at our fingers, many are querying the value of learning stuff. Isn’t it enough just to know how to find information?</a:t>
            </a:r>
          </a:p>
        </p:txBody>
      </p:sp>
    </p:spTree>
    <p:extLst>
      <p:ext uri="{BB962C8B-B14F-4D97-AF65-F5344CB8AC3E}">
        <p14:creationId xmlns:p14="http://schemas.microsoft.com/office/powerpoint/2010/main" val="6912473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32DEF32-828C-4BBE-B06A-24FD1AD725B0}"/>
              </a:ext>
            </a:extLst>
          </p:cNvPr>
          <p:cNvSpPr>
            <a:spLocks noGrp="1"/>
          </p:cNvSpPr>
          <p:nvPr>
            <p:ph type="title"/>
          </p:nvPr>
        </p:nvSpPr>
        <p:spPr>
          <a:xfrm>
            <a:off x="142875" y="122238"/>
            <a:ext cx="8143875" cy="107473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altLang="en-US" kern="1200" dirty="0">
                <a:solidFill>
                  <a:srgbClr val="7030A0"/>
                </a:solidFill>
                <a:latin typeface="+mn-lt"/>
              </a:rPr>
              <a:t>How can we get students to fully engage? </a:t>
            </a:r>
            <a:br>
              <a:rPr lang="en-GB" altLang="en-US" kern="1200" dirty="0">
                <a:solidFill>
                  <a:srgbClr val="7030A0"/>
                </a:solidFill>
                <a:latin typeface="+mn-lt"/>
              </a:rPr>
            </a:br>
            <a:r>
              <a:rPr lang="en-GB" altLang="en-US" kern="1200" dirty="0">
                <a:solidFill>
                  <a:srgbClr val="7030A0"/>
                </a:solidFill>
                <a:latin typeface="+mn-lt"/>
              </a:rPr>
              <a:t>Some suggestions:</a:t>
            </a:r>
          </a:p>
        </p:txBody>
      </p:sp>
      <p:sp>
        <p:nvSpPr>
          <p:cNvPr id="27651" name="Content Placeholder 2">
            <a:extLst>
              <a:ext uri="{FF2B5EF4-FFF2-40B4-BE49-F238E27FC236}">
                <a16:creationId xmlns:a16="http://schemas.microsoft.com/office/drawing/2014/main" id="{AD0B697C-1BD0-4219-9D6D-3BD41CE2913B}"/>
              </a:ext>
            </a:extLst>
          </p:cNvPr>
          <p:cNvSpPr>
            <a:spLocks noGrp="1"/>
          </p:cNvSpPr>
          <p:nvPr>
            <p:ph idx="1"/>
          </p:nvPr>
        </p:nvSpPr>
        <p:spPr/>
        <p:txBody>
          <a:bodyPr/>
          <a:lstStyle/>
          <a:p>
            <a:r>
              <a:rPr lang="en-GB" altLang="en-US" dirty="0"/>
              <a:t>Provide opportunities for students to get involved in authentic learning environments on campus or off;</a:t>
            </a:r>
          </a:p>
          <a:p>
            <a:r>
              <a:rPr lang="en-GB" altLang="en-US" dirty="0"/>
              <a:t>Keep the curriculum current and life-relevant, without losing historical perspectives;</a:t>
            </a:r>
          </a:p>
          <a:p>
            <a:r>
              <a:rPr lang="en-GB" altLang="en-US" dirty="0"/>
              <a:t>Give students real problems to solve and issues with which to engage;</a:t>
            </a:r>
          </a:p>
          <a:p>
            <a:r>
              <a:rPr lang="en-GB" altLang="en-US" dirty="0"/>
              <a:t>Identify the skills they need to succeed and provide opportunities to rehearse and develop them;</a:t>
            </a:r>
          </a:p>
          <a:p>
            <a:r>
              <a:rPr lang="en-GB" altLang="en-US" dirty="0"/>
              <a:t>Never compromise on the quality of the demands we make of them.</a:t>
            </a:r>
          </a:p>
        </p:txBody>
      </p:sp>
    </p:spTree>
    <p:extLst>
      <p:ext uri="{BB962C8B-B14F-4D97-AF65-F5344CB8AC3E}">
        <p14:creationId xmlns:p14="http://schemas.microsoft.com/office/powerpoint/2010/main" val="11735891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Engagement of international students: some important considerations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Is recruitment undertaken to ensure students have the potential to succeed?</a:t>
            </a:r>
          </a:p>
          <a:p>
            <a:pPr fontAlgn="base">
              <a:spcBef>
                <a:spcPts val="600"/>
              </a:spcBef>
              <a:spcAft>
                <a:spcPct val="0"/>
              </a:spcAft>
              <a:buClr>
                <a:schemeClr val="tx2"/>
              </a:buClr>
              <a:buSzPct val="70000"/>
              <a:buFont typeface="Wingdings" pitchFamily="2" charset="2"/>
              <a:buChar char="l"/>
            </a:pPr>
            <a:r>
              <a:rPr lang="en-GB" sz="2400" b="1" dirty="0"/>
              <a:t>Is induction framed appropriately to welcome international students?</a:t>
            </a:r>
          </a:p>
          <a:p>
            <a:pPr fontAlgn="base">
              <a:spcBef>
                <a:spcPts val="600"/>
              </a:spcBef>
              <a:spcAft>
                <a:spcPct val="0"/>
              </a:spcAft>
              <a:buClr>
                <a:schemeClr val="tx2"/>
              </a:buClr>
              <a:buSzPct val="70000"/>
              <a:buFont typeface="Wingdings" pitchFamily="2" charset="2"/>
              <a:buChar char="l"/>
            </a:pPr>
            <a:r>
              <a:rPr lang="en-GB" sz="2400" b="1" dirty="0"/>
              <a:t>Are steps taken proactively to ensure international students have a good chance of integrating with their study cohorts?</a:t>
            </a:r>
          </a:p>
          <a:p>
            <a:pPr fontAlgn="base">
              <a:spcBef>
                <a:spcPts val="600"/>
              </a:spcBef>
              <a:spcAft>
                <a:spcPct val="0"/>
              </a:spcAft>
              <a:buClr>
                <a:schemeClr val="tx2"/>
              </a:buClr>
              <a:buSzPct val="70000"/>
              <a:buFont typeface="Wingdings" pitchFamily="2" charset="2"/>
              <a:buChar char="l"/>
            </a:pPr>
            <a:r>
              <a:rPr lang="en-GB" sz="2400" b="1" dirty="0"/>
              <a:t>Is the curriculum international is scope and content? Are examples and case studies global?</a:t>
            </a:r>
          </a:p>
          <a:p>
            <a:pPr fontAlgn="base">
              <a:spcBef>
                <a:spcPts val="600"/>
              </a:spcBef>
              <a:spcAft>
                <a:spcPct val="0"/>
              </a:spcAft>
              <a:buClr>
                <a:schemeClr val="tx2"/>
              </a:buClr>
              <a:buSzPct val="70000"/>
              <a:buFont typeface="Wingdings" pitchFamily="2" charset="2"/>
              <a:buChar char="l"/>
            </a:pPr>
            <a:r>
              <a:rPr lang="en-GB" sz="2400" b="1" dirty="0"/>
              <a:t>Is the right kind of support offered (language, crisis support, befriending etc.)?</a:t>
            </a:r>
          </a:p>
        </p:txBody>
      </p:sp>
    </p:spTree>
    <p:extLst>
      <p:ext uri="{BB962C8B-B14F-4D97-AF65-F5344CB8AC3E}">
        <p14:creationId xmlns:p14="http://schemas.microsoft.com/office/powerpoint/2010/main" val="13377758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886700" cy="677491"/>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What does an internationalised curriculum mean?</a:t>
            </a:r>
          </a:p>
        </p:txBody>
      </p:sp>
      <p:sp>
        <p:nvSpPr>
          <p:cNvPr id="3" name="Content Placeholder 2"/>
          <p:cNvSpPr>
            <a:spLocks noGrp="1"/>
          </p:cNvSpPr>
          <p:nvPr>
            <p:ph idx="1"/>
          </p:nvPr>
        </p:nvSpPr>
        <p:spPr>
          <a:xfrm>
            <a:off x="628650" y="1412776"/>
            <a:ext cx="7886700" cy="4764187"/>
          </a:xfr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p>
            <a:pPr marL="342900" indent="-342900" eaLnBrk="0" fontAlgn="base" hangingPunct="0">
              <a:lnSpc>
                <a:spcPct val="110000"/>
              </a:lnSpc>
              <a:spcBef>
                <a:spcPts val="600"/>
              </a:spcBef>
              <a:spcAft>
                <a:spcPct val="0"/>
              </a:spcAft>
              <a:buClr>
                <a:srgbClr val="002060"/>
              </a:buClr>
              <a:buSzPct val="70000"/>
              <a:buFont typeface="Wingdings" pitchFamily="2" charset="2"/>
              <a:buChar char="l"/>
            </a:pPr>
            <a:r>
              <a:rPr lang="en-GB" sz="2400" b="1" dirty="0"/>
              <a:t>‘The international classroom requires teachers to be skilled managers of a complex teaching and learning environment. They must not only possess the abilities associated with ‘good teaching’ but be efficient intercultural learners who use cultural diversity in the classroom as a learning resource’. (Leask, 2007, p.87).</a:t>
            </a:r>
          </a:p>
          <a:p>
            <a:pPr marL="342900" indent="-342900" eaLnBrk="0" fontAlgn="base" hangingPunct="0">
              <a:lnSpc>
                <a:spcPct val="110000"/>
              </a:lnSpc>
              <a:spcBef>
                <a:spcPts val="600"/>
              </a:spcBef>
              <a:spcAft>
                <a:spcPct val="0"/>
              </a:spcAft>
              <a:buClr>
                <a:srgbClr val="002060"/>
              </a:buClr>
              <a:buSzPct val="70000"/>
              <a:buFont typeface="Wingdings" pitchFamily="2" charset="2"/>
              <a:buChar char="l"/>
            </a:pPr>
            <a:r>
              <a:rPr lang="en-GB" sz="2400" b="1" dirty="0"/>
              <a:t>‘The features of internationalised curricula reflect the varied rationales behind them: early and less developed models will focus exclusively on content, but more complex models encompass references to knowledge and skills, sometimes to behaviours and, where the rationale is values-based, to attitudes.’ (Jones and </a:t>
            </a:r>
            <a:r>
              <a:rPr lang="en-GB" sz="2400" b="1" dirty="0" err="1"/>
              <a:t>Killick</a:t>
            </a:r>
            <a:r>
              <a:rPr lang="en-GB" sz="2400" b="1" dirty="0"/>
              <a:t>, 2007, p.112).</a:t>
            </a:r>
          </a:p>
          <a:p>
            <a:pPr marL="342900" indent="-342900" eaLnBrk="0" fontAlgn="base" hangingPunct="0">
              <a:lnSpc>
                <a:spcPct val="110000"/>
              </a:lnSpc>
              <a:spcBef>
                <a:spcPts val="600"/>
              </a:spcBef>
              <a:spcAft>
                <a:spcPct val="0"/>
              </a:spcAft>
              <a:buClr>
                <a:srgbClr val="002060"/>
              </a:buClr>
              <a:buSzPct val="70000"/>
              <a:buFont typeface="Wingdings" pitchFamily="2" charset="2"/>
              <a:buChar char="l"/>
            </a:pPr>
            <a:endParaRPr lang="en-GB" sz="2400" b="1" dirty="0"/>
          </a:p>
        </p:txBody>
      </p:sp>
    </p:spTree>
    <p:extLst>
      <p:ext uri="{BB962C8B-B14F-4D97-AF65-F5344CB8AC3E}">
        <p14:creationId xmlns:p14="http://schemas.microsoft.com/office/powerpoint/2010/main" val="42116481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But how does this apply to me?</a:t>
            </a:r>
          </a:p>
        </p:txBody>
      </p:sp>
      <p:sp>
        <p:nvSpPr>
          <p:cNvPr id="3" name="Content Placeholder 2"/>
          <p:cNvSpPr>
            <a:spLocks noGrp="1"/>
          </p:cNvSpPr>
          <p:nvPr>
            <p:ph idx="1"/>
          </p:nvPr>
        </p:nvSpPr>
        <p:spPr>
          <a:xfrm>
            <a:off x="628650" y="1124744"/>
            <a:ext cx="7886700" cy="5052219"/>
          </a:xfr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342900" indent="-342900" eaLnBrk="0" fontAlgn="base" hangingPunct="0">
              <a:lnSpc>
                <a:spcPct val="110000"/>
              </a:lnSpc>
              <a:spcBef>
                <a:spcPts val="600"/>
              </a:spcBef>
              <a:spcAft>
                <a:spcPct val="0"/>
              </a:spcAft>
              <a:buClr>
                <a:schemeClr val="tx2"/>
              </a:buClr>
              <a:buSzPct val="70000"/>
              <a:buFont typeface="Wingdings" pitchFamily="2" charset="2"/>
              <a:buChar char="l"/>
            </a:pPr>
            <a:r>
              <a:rPr lang="en-GB" sz="2400" b="1" dirty="0"/>
              <a:t>Internationalised content refers to the selection of global and intercultural subject matter and the ways in which assignments focus on variations in professional practices across cultures; </a:t>
            </a:r>
          </a:p>
          <a:p>
            <a:pPr marL="342900" indent="-342900" eaLnBrk="0" fontAlgn="base" hangingPunct="0">
              <a:lnSpc>
                <a:spcPct val="110000"/>
              </a:lnSpc>
              <a:spcBef>
                <a:spcPts val="600"/>
              </a:spcBef>
              <a:spcAft>
                <a:spcPct val="0"/>
              </a:spcAft>
              <a:buClr>
                <a:schemeClr val="tx2"/>
              </a:buClr>
              <a:buSzPct val="70000"/>
              <a:buFont typeface="Wingdings" pitchFamily="2" charset="2"/>
              <a:buChar char="l"/>
            </a:pPr>
            <a:r>
              <a:rPr lang="en-GB" sz="2400" b="1" dirty="0"/>
              <a:t>There can be resistance in some subjects to seeing there is any need to internationalise the curriculum: indeed some see it as challenging to their professional integrity;</a:t>
            </a:r>
          </a:p>
          <a:p>
            <a:pPr marL="342900" indent="-342900" eaLnBrk="0" fontAlgn="base" hangingPunct="0">
              <a:lnSpc>
                <a:spcPct val="110000"/>
              </a:lnSpc>
              <a:spcBef>
                <a:spcPts val="600"/>
              </a:spcBef>
              <a:spcAft>
                <a:spcPct val="0"/>
              </a:spcAft>
              <a:buClr>
                <a:schemeClr val="tx2"/>
              </a:buClr>
              <a:buSzPct val="70000"/>
              <a:buFont typeface="Wingdings" pitchFamily="2" charset="2"/>
              <a:buChar char="l"/>
            </a:pPr>
            <a:r>
              <a:rPr lang="en-GB" sz="2400" b="1" dirty="0"/>
              <a:t>For example, a Science teacher quoted by Clifford in </a:t>
            </a:r>
            <a:r>
              <a:rPr lang="en-GB" sz="2400" b="1" dirty="0" err="1"/>
              <a:t>Trowler</a:t>
            </a:r>
            <a:r>
              <a:rPr lang="en-GB" sz="2400" b="1" dirty="0"/>
              <a:t> et al 2014 says: “Chemistry covers all cultures, there is no way it is culturally differentiating between chemistry here and chemistry in the US, Chemistry in Britain, in China in Nigeria in Columbia; </a:t>
            </a:r>
          </a:p>
          <a:p>
            <a:pPr marL="342900" indent="-342900" eaLnBrk="0" fontAlgn="base" hangingPunct="0">
              <a:lnSpc>
                <a:spcPct val="110000"/>
              </a:lnSpc>
              <a:spcBef>
                <a:spcPts val="600"/>
              </a:spcBef>
              <a:spcAft>
                <a:spcPct val="0"/>
              </a:spcAft>
              <a:buClr>
                <a:schemeClr val="tx2"/>
              </a:buClr>
              <a:buSzPct val="70000"/>
              <a:buFont typeface="Wingdings" pitchFamily="2" charset="2"/>
              <a:buChar char="l"/>
            </a:pPr>
            <a:r>
              <a:rPr lang="en-GB" sz="2400" b="1" dirty="0"/>
              <a:t>But cultural sensitivity becomes important in relation to the kinds of </a:t>
            </a:r>
            <a:r>
              <a:rPr lang="en-GB" sz="2400" b="1" dirty="0">
                <a:solidFill>
                  <a:srgbClr val="002060"/>
                </a:solidFill>
              </a:rPr>
              <a:t>analogies</a:t>
            </a:r>
            <a:r>
              <a:rPr lang="en-GB" sz="2400" b="1" dirty="0"/>
              <a:t> we use in our explanations, and in our </a:t>
            </a:r>
            <a:r>
              <a:rPr lang="en-GB" sz="2400" b="1" dirty="0">
                <a:solidFill>
                  <a:srgbClr val="002060"/>
                </a:solidFill>
              </a:rPr>
              <a:t>applications</a:t>
            </a:r>
            <a:r>
              <a:rPr lang="en-GB" sz="2400" b="1" dirty="0"/>
              <a:t> of theory to practical contexts.</a:t>
            </a:r>
          </a:p>
        </p:txBody>
      </p:sp>
    </p:spTree>
    <p:extLst>
      <p:ext uri="{BB962C8B-B14F-4D97-AF65-F5344CB8AC3E}">
        <p14:creationId xmlns:p14="http://schemas.microsoft.com/office/powerpoint/2010/main" val="1050526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87610"/>
          </a:xfrm>
          <a:noFill/>
          <a:ln w="9525">
            <a:noFill/>
            <a:miter lim="800000"/>
            <a:headEnd/>
            <a:tailEnd/>
          </a:ln>
          <a:extLst/>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Internationalising curriculum content</a:t>
            </a:r>
          </a:p>
        </p:txBody>
      </p:sp>
      <p:sp>
        <p:nvSpPr>
          <p:cNvPr id="5" name="Content Placeholder 4"/>
          <p:cNvSpPr>
            <a:spLocks noGrp="1"/>
          </p:cNvSpPr>
          <p:nvPr>
            <p:ph idx="1"/>
          </p:nvPr>
        </p:nvSpPr>
        <p:spPr>
          <a:xfrm>
            <a:off x="468313" y="1340768"/>
            <a:ext cx="8229600" cy="4988595"/>
          </a:xfrm>
          <a:noFill/>
          <a:ln w="9525">
            <a:noFill/>
            <a:miter lim="800000"/>
            <a:headEnd/>
            <a:tailEnd/>
          </a:ln>
          <a:extLst/>
        </p:spPr>
        <p:txBody>
          <a:bodyPr vert="horz" wrap="square" lIns="91440" tIns="45720" rIns="91440" bIns="45720" numCol="1" rtlCol="0" anchor="t" anchorCtr="0" compatLnSpc="1">
            <a:prstTxWarp prst="textNoShape">
              <a:avLst/>
            </a:prstTxWarp>
            <a:normAutofit/>
          </a:bodyPr>
          <a:lstStyle/>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Do you present students with global examples in your teaching and assignments tasks, or are your case studies and examples drawn solely or principally from your own nation and maybe one or two others?</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Do you consider the implications of some of your historical or cultural references which might be unfamiliar to students from diverse national backgrounds?</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Do you make it possible for students to draw on their own subject-related experiences in classroom discussions and activities, for example, different legal or practical contexts?</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r>
              <a:rPr lang="en-GB" sz="2400" b="1" dirty="0"/>
              <a:t>Is there transferability of practices and capabilities to home contexts for students seeking employment post-graduation?</a:t>
            </a:r>
          </a:p>
          <a:p>
            <a:pPr marL="342900" indent="-342900" eaLnBrk="0" fontAlgn="base" hangingPunct="0">
              <a:lnSpc>
                <a:spcPct val="100000"/>
              </a:lnSpc>
              <a:spcBef>
                <a:spcPts val="600"/>
              </a:spcBef>
              <a:spcAft>
                <a:spcPct val="0"/>
              </a:spcAft>
              <a:buClr>
                <a:srgbClr val="002060"/>
              </a:buClr>
              <a:buSzPct val="70000"/>
              <a:buFont typeface="Wingdings" pitchFamily="2" charset="2"/>
              <a:buChar char="l"/>
            </a:pPr>
            <a:endParaRPr lang="en-GB" sz="2400" b="1" dirty="0"/>
          </a:p>
        </p:txBody>
      </p:sp>
    </p:spTree>
    <p:extLst>
      <p:ext uri="{BB962C8B-B14F-4D97-AF65-F5344CB8AC3E}">
        <p14:creationId xmlns:p14="http://schemas.microsoft.com/office/powerpoint/2010/main" val="6558819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664"/>
            <a:ext cx="7886700" cy="72008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eaLnBrk="0" fontAlgn="base" hangingPunct="0">
              <a:spcAft>
                <a:spcPct val="0"/>
              </a:spcAft>
            </a:pPr>
            <a:r>
              <a:rPr lang="en-GB" sz="2800" b="1" dirty="0">
                <a:solidFill>
                  <a:srgbClr val="7030A0"/>
                </a:solidFill>
                <a:latin typeface="+mn-lt"/>
              </a:rPr>
              <a:t>What do we expect our students to do?</a:t>
            </a:r>
          </a:p>
        </p:txBody>
      </p:sp>
      <p:sp>
        <p:nvSpPr>
          <p:cNvPr id="3" name="Content Placeholder 2"/>
          <p:cNvSpPr>
            <a:spLocks noGrp="1"/>
          </p:cNvSpPr>
          <p:nvPr>
            <p:ph idx="1"/>
          </p:nvPr>
        </p:nvSpPr>
        <p:spPr>
          <a:xfrm>
            <a:off x="628650" y="1340768"/>
            <a:ext cx="7886700" cy="4836195"/>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For some students, argument and debate may be unfamiliar and profoundly uncomfortable if they are used to contexts where consensus is key; </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If your home nation is one where dissent is highly unpopular/ dangerous, asking students to take a personal (and perhaps controversial) position on an issue can be very frightening;</a:t>
            </a:r>
          </a:p>
          <a:p>
            <a:pPr marL="342900" indent="-342900" eaLnBrk="0" fontAlgn="base" hangingPunct="0">
              <a:spcBef>
                <a:spcPts val="600"/>
              </a:spcBef>
              <a:spcAft>
                <a:spcPct val="0"/>
              </a:spcAft>
              <a:buClr>
                <a:srgbClr val="002060"/>
              </a:buClr>
              <a:buSzPct val="70000"/>
              <a:buFont typeface="Wingdings" pitchFamily="2" charset="2"/>
              <a:buChar char="l"/>
            </a:pPr>
            <a:r>
              <a:rPr lang="en-GB" sz="2400" b="1" dirty="0"/>
              <a:t>In Europe and some other nations, learning is seen as a partnership with high expectations of both partners, whereas for some students there is an expectations that teaching is active and learning is passive!</a:t>
            </a:r>
          </a:p>
        </p:txBody>
      </p:sp>
    </p:spTree>
    <p:extLst>
      <p:ext uri="{BB962C8B-B14F-4D97-AF65-F5344CB8AC3E}">
        <p14:creationId xmlns:p14="http://schemas.microsoft.com/office/powerpoint/2010/main" val="2636837755"/>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11089</Words>
  <Application>Microsoft Office PowerPoint</Application>
  <PresentationFormat>On-screen Show (4:3)</PresentationFormat>
  <Paragraphs>661</Paragraphs>
  <Slides>131</Slides>
  <Notes>37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131</vt:i4>
      </vt:variant>
    </vt:vector>
  </HeadingPairs>
  <TitlesOfParts>
    <vt:vector size="142" baseType="lpstr">
      <vt:lpstr>Arial</vt:lpstr>
      <vt:lpstr>Arial Rounded MT Bold</vt:lpstr>
      <vt:lpstr>Calibri</vt:lpstr>
      <vt:lpstr>Calibri Light</vt:lpstr>
      <vt:lpstr>Comic Sans MS</vt:lpstr>
      <vt:lpstr>Tahoma</vt:lpstr>
      <vt:lpstr>Wingdings</vt:lpstr>
      <vt:lpstr>LeedsMet template</vt:lpstr>
      <vt:lpstr>101_Custom Design</vt:lpstr>
      <vt:lpstr>Office Theme</vt:lpstr>
      <vt:lpstr>83_Custom Design</vt:lpstr>
      <vt:lpstr>Assessment workshops</vt:lpstr>
      <vt:lpstr> </vt:lpstr>
      <vt:lpstr>In this session we will :</vt:lpstr>
      <vt:lpstr>PowerPoint Presentation</vt:lpstr>
      <vt:lpstr>Underpinning premises</vt:lpstr>
      <vt:lpstr>PowerPoint Presentation</vt:lpstr>
      <vt:lpstr>Good assessment design is a pivotal feature of good curriculum design:</vt:lpstr>
      <vt:lpstr>Fit-for-purpose assessment</vt:lpstr>
      <vt:lpstr>Fit-for-purpose learning outcome design</vt:lpstr>
      <vt:lpstr>Planning for effective assessment </vt:lpstr>
      <vt:lpstr>To maximise the impact of effective assessment design, Gibbs (1999) suggests:</vt:lpstr>
      <vt:lpstr>When designing curriculum content, consider the purposes, make-up and scope of taught material</vt:lpstr>
      <vt:lpstr>Make-up of content</vt:lpstr>
      <vt:lpstr>Scope and extent</vt:lpstr>
      <vt:lpstr>Designing constructively aligned assessment</vt:lpstr>
      <vt:lpstr>Questions employers might ask at interview that might help us frame some of our assignments</vt:lpstr>
      <vt:lpstr>Effective curriculum designers are likely to want to think through threshold concepts and troublesome knowledge</vt:lpstr>
      <vt:lpstr>Assessment must link to learning outcomes</vt:lpstr>
      <vt:lpstr>The kinds of things that currently impede assignment design include: </vt:lpstr>
      <vt:lpstr>Programme level assessment is important</vt:lpstr>
      <vt:lpstr>Fostering authentic assessment</vt:lpstr>
      <vt:lpstr>Enhancing Assessment and Feedback to improve student engagement and achievement</vt:lpstr>
      <vt:lpstr>Using assessment for learning  (Sambell et al, 2012)</vt:lpstr>
      <vt:lpstr>PowerPoint Presentation</vt:lpstr>
      <vt:lpstr>PowerPoint Presentation</vt:lpstr>
      <vt:lpstr>Formative and summative assessment</vt:lpstr>
      <vt:lpstr>Assessment for learning: some useful thoughts</vt:lpstr>
      <vt:lpstr>Assessment for learning</vt:lpstr>
      <vt:lpstr>Making assessment work well</vt:lpstr>
      <vt:lpstr>PowerPoint Presentation</vt:lpstr>
      <vt:lpstr>In this session we will:</vt:lpstr>
      <vt:lpstr>Encouraging better use of feedback  </vt:lpstr>
      <vt:lpstr>What is feedback? Slides based on Carless and Boud 2018</vt:lpstr>
      <vt:lpstr>Hattie and Timperley’s model </vt:lpstr>
      <vt:lpstr>Good feedback:  (after Brown, S. (2015), Assessment, learning and teaching in higher education: global perspectives, London: Palgrave-MacMillan)</vt:lpstr>
      <vt:lpstr>Good feedback:</vt:lpstr>
      <vt:lpstr>Good feedback:</vt:lpstr>
      <vt:lpstr>Good feedback:</vt:lpstr>
      <vt:lpstr>What is feedback literacy? Slides based on Carless and Boud 2018</vt:lpstr>
      <vt:lpstr>Feedback literate students:</vt:lpstr>
      <vt:lpstr>Appreciating feedback Slides based on Carless and Boud 2018</vt:lpstr>
      <vt:lpstr>Why ‘feedback as telling’ is not enough</vt:lpstr>
      <vt:lpstr>The importance of dialogic feedback (Sadler)</vt:lpstr>
      <vt:lpstr>Making judgements</vt:lpstr>
      <vt:lpstr>Engaging students in making judgements</vt:lpstr>
      <vt:lpstr>The problem of feedback on final tasks</vt:lpstr>
      <vt:lpstr>Five things students really hate about poor feedback</vt:lpstr>
      <vt:lpstr>Five things students really hate about poor feedback</vt:lpstr>
      <vt:lpstr>Fostering student engagement with feedback</vt:lpstr>
      <vt:lpstr>Encouraging students to recognise and use the feedback we provide for them</vt:lpstr>
      <vt:lpstr> </vt:lpstr>
      <vt:lpstr>Inclusive curriculum design, delivery and assessment:</vt:lpstr>
      <vt:lpstr>The concept of universal design</vt:lpstr>
      <vt:lpstr>What kinds of diversity might we encounter in our work here?</vt:lpstr>
      <vt:lpstr>What major changes have impacted on HE teaching and learning globally over the last decade and what’s coming up on the horizon? </vt:lpstr>
      <vt:lpstr>PowerPoint Presentation</vt:lpstr>
      <vt:lpstr>Delivering content…..</vt:lpstr>
      <vt:lpstr>The Maieutic model</vt:lpstr>
      <vt:lpstr>Commuter students (after Morgan, 2013)</vt:lpstr>
      <vt:lpstr>Bridging the attainment gap (Cotton et al, 2013)</vt:lpstr>
      <vt:lpstr>Understanding the attainment gap: gender</vt:lpstr>
      <vt:lpstr>Understanding attainment gap: ethnicity</vt:lpstr>
      <vt:lpstr>Cotton et al propose three issues which warrant further attention</vt:lpstr>
      <vt:lpstr>Do we have comparable technological environments? Do you expect your students to:</vt:lpstr>
      <vt:lpstr>Are there shared concepts of student support?  Do you:</vt:lpstr>
      <vt:lpstr>Diverse learning contexts: how far do you:</vt:lpstr>
      <vt:lpstr>Religious, social and ethnic considerations</vt:lpstr>
      <vt:lpstr>Mapping out the programme as a whole:  some questions</vt:lpstr>
      <vt:lpstr>Transitions between years and levels:  the First Year</vt:lpstr>
      <vt:lpstr>What can we do in the first six weeks?</vt:lpstr>
      <vt:lpstr>Specialised HE disciplinary discourses</vt:lpstr>
      <vt:lpstr>Mapping progression</vt:lpstr>
      <vt:lpstr>Engagement: Why talk about it? Because:</vt:lpstr>
      <vt:lpstr>What kinds of behaviours offer warning signs of risk of drop-out?</vt:lpstr>
      <vt:lpstr>Mapping assessment</vt:lpstr>
      <vt:lpstr>To enact change in curriculum design and delivery, we can:</vt:lpstr>
      <vt:lpstr>Designing an inclusive curriculum</vt:lpstr>
      <vt:lpstr>Inclusive practices</vt:lpstr>
      <vt:lpstr>Diverse pedagogic approaches and contexts: what are your students expecting?</vt:lpstr>
      <vt:lpstr>Institutions are expected to offer appropriate adjustments for disability e.g.:</vt:lpstr>
      <vt:lpstr>Fostering inclusive classroom practice</vt:lpstr>
      <vt:lpstr>Inclusive curriculum delivery</vt:lpstr>
      <vt:lpstr>Dyslexia is a huge issue in HE assessment: some tips for inclusive assessment: 1</vt:lpstr>
      <vt:lpstr>Dyslexia is a huge issue in HE assessment: some tips for inclusive assessment: 2</vt:lpstr>
      <vt:lpstr>Dyslexia is a huge issue in HE assessment: some tips for inclusive assessment: 3</vt:lpstr>
      <vt:lpstr>Designing inclusive learning spaces</vt:lpstr>
      <vt:lpstr>For inclusive practice we should:</vt:lpstr>
      <vt:lpstr>We can also:</vt:lpstr>
      <vt:lpstr>Putting this in to practice. We need to:</vt:lpstr>
      <vt:lpstr>Designing inclusive e-learning experiences</vt:lpstr>
      <vt:lpstr>Some further tips on making assessment inclusive: we should:</vt:lpstr>
      <vt:lpstr>Changing students’ attitudes to engagement</vt:lpstr>
      <vt:lpstr>Changing students’ behaviours</vt:lpstr>
      <vt:lpstr>How can we get students to fully engage?  Some suggestions:</vt:lpstr>
      <vt:lpstr>Engagement of international students: some important considerations</vt:lpstr>
      <vt:lpstr>What does an internationalised curriculum mean?</vt:lpstr>
      <vt:lpstr>But how does this apply to me?</vt:lpstr>
      <vt:lpstr>Internationalising curriculum content</vt:lpstr>
      <vt:lpstr>What do we expect our students to do?</vt:lpstr>
      <vt:lpstr>Students in the classroom</vt:lpstr>
      <vt:lpstr>Assessment practices vary hugely globally and this can perplex students. There are variations in</vt:lpstr>
      <vt:lpstr>In some nations, assessment is solely about judging outputs, but other purposes can include:</vt:lpstr>
      <vt:lpstr>What is being assessed?</vt:lpstr>
      <vt:lpstr>There are considerable variations in expectations concerning feedback on:</vt:lpstr>
      <vt:lpstr>Conclusions </vt:lpstr>
      <vt:lpstr>Action plan</vt:lpstr>
      <vt:lpstr>PowerPoint Presentation</vt:lpstr>
      <vt:lpstr>International perspectives on assessment in higher education </vt:lpstr>
      <vt:lpstr>Here we will discuss diverse expectations around assessment internationally including:</vt:lpstr>
      <vt:lpstr>Exploring international assessment and feedback, key questions:</vt:lpstr>
      <vt:lpstr>PowerPoint Presentation</vt:lpstr>
      <vt:lpstr>What does an internationalised curriculum mean?</vt:lpstr>
      <vt:lpstr>The literature and my initial research with Kay Sambell suggests there are differences between:</vt:lpstr>
      <vt:lpstr>Assessment practices vary hugely globally and this can perplex students. There are variations in:</vt:lpstr>
      <vt:lpstr>In some nations, assessment is solely about judging outputs, but other purposes can include:</vt:lpstr>
      <vt:lpstr>What is being assessed?</vt:lpstr>
      <vt:lpstr>There are considerable variations in expectations concerning feedback on:</vt:lpstr>
      <vt:lpstr>Religious, social and ethnic considerations</vt:lpstr>
      <vt:lpstr>Do we have comparable technological environments? Do you expect your students to:</vt:lpstr>
      <vt:lpstr>Diverse pedagogic approaches and contexts across the world</vt:lpstr>
      <vt:lpstr>Professional expectations of staff. Is there an expectation that you: </vt:lpstr>
      <vt:lpstr>Some thoughts from Ireland: Geraldine O’Neill tells us:</vt:lpstr>
      <vt:lpstr>Some thoughts from Italy: Anna Serbati and Valentina Grion tell us:</vt:lpstr>
      <vt:lpstr>Some thoughts from the US: Keston Fulcher, James Madison University tells us:</vt:lpstr>
      <vt:lpstr>These and other slides are available on my website at http://sally-brown.net</vt:lpstr>
      <vt:lpstr>References and further reading (1)</vt:lpstr>
      <vt:lpstr>References and further reading (2)</vt:lpstr>
      <vt:lpstr>References and further reading (3)</vt:lpstr>
      <vt:lpstr>PowerPoint Presentation</vt:lpstr>
      <vt:lpstr>References and further reading (5)</vt:lpstr>
      <vt:lpstr>References and further reading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2018-10-24T06:46:10Z</dcterms:modified>
</cp:coreProperties>
</file>