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50"/>
  </p:notesMasterIdLst>
  <p:handoutMasterIdLst>
    <p:handoutMasterId r:id="rId51"/>
  </p:handoutMasterIdLst>
  <p:sldIdLst>
    <p:sldId id="420" r:id="rId4"/>
    <p:sldId id="530" r:id="rId5"/>
    <p:sldId id="645" r:id="rId6"/>
    <p:sldId id="535" r:id="rId7"/>
    <p:sldId id="597" r:id="rId8"/>
    <p:sldId id="601" r:id="rId9"/>
    <p:sldId id="625" r:id="rId10"/>
    <p:sldId id="617" r:id="rId11"/>
    <p:sldId id="618" r:id="rId12"/>
    <p:sldId id="643" r:id="rId13"/>
    <p:sldId id="627" r:id="rId14"/>
    <p:sldId id="628" r:id="rId15"/>
    <p:sldId id="631" r:id="rId16"/>
    <p:sldId id="629" r:id="rId17"/>
    <p:sldId id="633" r:id="rId18"/>
    <p:sldId id="644" r:id="rId19"/>
    <p:sldId id="619" r:id="rId20"/>
    <p:sldId id="488" r:id="rId21"/>
    <p:sldId id="576" r:id="rId22"/>
    <p:sldId id="620" r:id="rId23"/>
    <p:sldId id="481" r:id="rId24"/>
    <p:sldId id="589" r:id="rId25"/>
    <p:sldId id="485" r:id="rId26"/>
    <p:sldId id="622" r:id="rId27"/>
    <p:sldId id="641" r:id="rId28"/>
    <p:sldId id="454" r:id="rId29"/>
    <p:sldId id="483" r:id="rId30"/>
    <p:sldId id="443" r:id="rId31"/>
    <p:sldId id="438" r:id="rId32"/>
    <p:sldId id="455" r:id="rId33"/>
    <p:sldId id="444" r:id="rId34"/>
    <p:sldId id="635" r:id="rId35"/>
    <p:sldId id="636" r:id="rId36"/>
    <p:sldId id="637" r:id="rId37"/>
    <p:sldId id="640" r:id="rId38"/>
    <p:sldId id="638" r:id="rId39"/>
    <p:sldId id="634" r:id="rId40"/>
    <p:sldId id="624" r:id="rId41"/>
    <p:sldId id="542" r:id="rId42"/>
    <p:sldId id="572" r:id="rId43"/>
    <p:sldId id="382" r:id="rId44"/>
    <p:sldId id="270" r:id="rId45"/>
    <p:sldId id="271" r:id="rId46"/>
    <p:sldId id="272" r:id="rId47"/>
    <p:sldId id="317" r:id="rId48"/>
    <p:sldId id="646" r:id="rId4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4EE379-9355-4F3A-97C2-4AF7985E76B3}" type="slidenum">
              <a:rPr lang="en-GB" smtClean="0">
                <a:solidFill>
                  <a:prstClr val="black"/>
                </a:solidFill>
              </a:rPr>
              <a:pPr>
                <a:defRPr/>
              </a:pPr>
              <a:t>15</a:t>
            </a:fld>
            <a:endParaRPr lang="en-GB">
              <a:solidFill>
                <a:prstClr val="black"/>
              </a:solidFill>
            </a:endParaRPr>
          </a:p>
        </p:txBody>
      </p:sp>
    </p:spTree>
    <p:extLst>
      <p:ext uri="{BB962C8B-B14F-4D97-AF65-F5344CB8AC3E}">
        <p14:creationId xmlns:p14="http://schemas.microsoft.com/office/powerpoint/2010/main" val="55743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17</a:t>
            </a:fld>
            <a:endParaRPr lang="en-GB"/>
          </a:p>
        </p:txBody>
      </p:sp>
    </p:spTree>
    <p:extLst>
      <p:ext uri="{BB962C8B-B14F-4D97-AF65-F5344CB8AC3E}">
        <p14:creationId xmlns:p14="http://schemas.microsoft.com/office/powerpoint/2010/main" val="3918991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19</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20</a:t>
            </a:fld>
            <a:endParaRPr lang="en-GB"/>
          </a:p>
        </p:txBody>
      </p:sp>
    </p:spTree>
    <p:extLst>
      <p:ext uri="{BB962C8B-B14F-4D97-AF65-F5344CB8AC3E}">
        <p14:creationId xmlns:p14="http://schemas.microsoft.com/office/powerpoint/2010/main" val="747452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24</a:t>
            </a:fld>
            <a:endParaRPr lang="en-GB"/>
          </a:p>
        </p:txBody>
      </p:sp>
    </p:spTree>
    <p:extLst>
      <p:ext uri="{BB962C8B-B14F-4D97-AF65-F5344CB8AC3E}">
        <p14:creationId xmlns:p14="http://schemas.microsoft.com/office/powerpoint/2010/main" val="2958905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296554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27</a:t>
            </a:fld>
            <a:endParaRPr lang="en-GB"/>
          </a:p>
        </p:txBody>
      </p:sp>
    </p:spTree>
    <p:extLst>
      <p:ext uri="{BB962C8B-B14F-4D97-AF65-F5344CB8AC3E}">
        <p14:creationId xmlns:p14="http://schemas.microsoft.com/office/powerpoint/2010/main" val="10777108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dirty="0"/>
          </a:p>
        </p:txBody>
      </p:sp>
    </p:spTree>
    <p:extLst>
      <p:ext uri="{BB962C8B-B14F-4D97-AF65-F5344CB8AC3E}">
        <p14:creationId xmlns:p14="http://schemas.microsoft.com/office/powerpoint/2010/main" val="4229147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29</a:t>
            </a:fld>
            <a:endParaRPr lang="en-US" dirty="0"/>
          </a:p>
        </p:txBody>
      </p:sp>
    </p:spTree>
    <p:extLst>
      <p:ext uri="{BB962C8B-B14F-4D97-AF65-F5344CB8AC3E}">
        <p14:creationId xmlns:p14="http://schemas.microsoft.com/office/powerpoint/2010/main" val="38308058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3223066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4</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31</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2206114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32</a:t>
            </a:fld>
            <a:endParaRPr lang="en-GB">
              <a:solidFill>
                <a:prstClr val="black"/>
              </a:solidFill>
            </a:endParaRPr>
          </a:p>
        </p:txBody>
      </p:sp>
    </p:spTree>
    <p:extLst>
      <p:ext uri="{BB962C8B-B14F-4D97-AF65-F5344CB8AC3E}">
        <p14:creationId xmlns:p14="http://schemas.microsoft.com/office/powerpoint/2010/main" val="3138384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33</a:t>
            </a:fld>
            <a:endParaRPr lang="en-GB">
              <a:solidFill>
                <a:prstClr val="black"/>
              </a:solidFill>
            </a:endParaRPr>
          </a:p>
        </p:txBody>
      </p:sp>
    </p:spTree>
    <p:extLst>
      <p:ext uri="{BB962C8B-B14F-4D97-AF65-F5344CB8AC3E}">
        <p14:creationId xmlns:p14="http://schemas.microsoft.com/office/powerpoint/2010/main" val="24430266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34</a:t>
            </a:fld>
            <a:endParaRPr lang="en-GB">
              <a:solidFill>
                <a:prstClr val="black"/>
              </a:solidFill>
            </a:endParaRPr>
          </a:p>
        </p:txBody>
      </p:sp>
    </p:spTree>
    <p:extLst>
      <p:ext uri="{BB962C8B-B14F-4D97-AF65-F5344CB8AC3E}">
        <p14:creationId xmlns:p14="http://schemas.microsoft.com/office/powerpoint/2010/main" val="13475741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ADD17B2-3419-468D-91A3-0C1A752DECFC}" type="slidenum">
              <a:rPr lang="en-GB" smtClean="0">
                <a:solidFill>
                  <a:prstClr val="black"/>
                </a:solidFill>
              </a:rPr>
              <a:pPr>
                <a:defRPr/>
              </a:pPr>
              <a:t>35</a:t>
            </a:fld>
            <a:endParaRPr lang="en-GB">
              <a:solidFill>
                <a:prstClr val="black"/>
              </a:solidFill>
            </a:endParaRPr>
          </a:p>
        </p:txBody>
      </p:sp>
    </p:spTree>
    <p:extLst>
      <p:ext uri="{BB962C8B-B14F-4D97-AF65-F5344CB8AC3E}">
        <p14:creationId xmlns:p14="http://schemas.microsoft.com/office/powerpoint/2010/main" val="38256493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820BD5F-896E-4591-95BD-6A69A529B86A}" type="slidenum">
              <a:rPr lang="en-GB" smtClean="0">
                <a:solidFill>
                  <a:prstClr val="black"/>
                </a:solidFill>
              </a:rPr>
              <a:pPr>
                <a:defRPr/>
              </a:pPr>
              <a:t>36</a:t>
            </a:fld>
            <a:endParaRPr lang="en-GB">
              <a:solidFill>
                <a:prstClr val="black"/>
              </a:solidFill>
            </a:endParaRPr>
          </a:p>
        </p:txBody>
      </p:sp>
    </p:spTree>
    <p:extLst>
      <p:ext uri="{BB962C8B-B14F-4D97-AF65-F5344CB8AC3E}">
        <p14:creationId xmlns:p14="http://schemas.microsoft.com/office/powerpoint/2010/main" val="2943310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73DBBB0-704A-4B07-8903-012B8BFEB1F1}" type="slidenum">
              <a:rPr lang="en-GB" smtClean="0">
                <a:solidFill>
                  <a:prstClr val="black"/>
                </a:solidFill>
              </a:rPr>
              <a:pPr>
                <a:defRPr/>
              </a:pPr>
              <a:t>37</a:t>
            </a:fld>
            <a:endParaRPr lang="en-GB">
              <a:solidFill>
                <a:prstClr val="black"/>
              </a:solidFill>
            </a:endParaRPr>
          </a:p>
        </p:txBody>
      </p:sp>
    </p:spTree>
    <p:extLst>
      <p:ext uri="{BB962C8B-B14F-4D97-AF65-F5344CB8AC3E}">
        <p14:creationId xmlns:p14="http://schemas.microsoft.com/office/powerpoint/2010/main" val="10831182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39</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5</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6</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8</a:t>
            </a:fld>
            <a:endParaRPr lang="en-GB"/>
          </a:p>
        </p:txBody>
      </p:sp>
    </p:spTree>
    <p:extLst>
      <p:ext uri="{BB962C8B-B14F-4D97-AF65-F5344CB8AC3E}">
        <p14:creationId xmlns:p14="http://schemas.microsoft.com/office/powerpoint/2010/main" val="1853628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296CA61-BBA5-41D1-A9E2-6B7A72EC0B29}" type="slidenum">
              <a:rPr lang="en-GB" smtClean="0">
                <a:solidFill>
                  <a:prstClr val="black"/>
                </a:solidFill>
              </a:rPr>
              <a:pPr>
                <a:defRPr/>
              </a:pPr>
              <a:t>11</a:t>
            </a:fld>
            <a:endParaRPr lang="en-GB">
              <a:solidFill>
                <a:prstClr val="black"/>
              </a:solidFill>
            </a:endParaRPr>
          </a:p>
        </p:txBody>
      </p:sp>
    </p:spTree>
    <p:extLst>
      <p:ext uri="{BB962C8B-B14F-4D97-AF65-F5344CB8AC3E}">
        <p14:creationId xmlns:p14="http://schemas.microsoft.com/office/powerpoint/2010/main" val="3957441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7C8B2BEA-E09D-406F-A723-1BA876378273}" type="slidenum">
              <a:rPr lang="en-GB" smtClean="0">
                <a:solidFill>
                  <a:prstClr val="black"/>
                </a:solidFill>
              </a:rPr>
              <a:pPr>
                <a:defRPr/>
              </a:pPr>
              <a:t>12</a:t>
            </a:fld>
            <a:endParaRPr lang="en-GB">
              <a:solidFill>
                <a:prstClr val="black"/>
              </a:solidFill>
            </a:endParaRPr>
          </a:p>
        </p:txBody>
      </p:sp>
    </p:spTree>
    <p:extLst>
      <p:ext uri="{BB962C8B-B14F-4D97-AF65-F5344CB8AC3E}">
        <p14:creationId xmlns:p14="http://schemas.microsoft.com/office/powerpoint/2010/main" val="751528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3E480A1-9C4A-4635-880B-A62031849267}" type="slidenum">
              <a:rPr lang="en-GB" smtClean="0">
                <a:solidFill>
                  <a:prstClr val="black"/>
                </a:solidFill>
              </a:rPr>
              <a:pPr>
                <a:defRPr/>
              </a:pPr>
              <a:t>13</a:t>
            </a:fld>
            <a:endParaRPr lang="en-GB">
              <a:solidFill>
                <a:prstClr val="black"/>
              </a:solidFill>
            </a:endParaRPr>
          </a:p>
        </p:txBody>
      </p:sp>
    </p:spTree>
    <p:extLst>
      <p:ext uri="{BB962C8B-B14F-4D97-AF65-F5344CB8AC3E}">
        <p14:creationId xmlns:p14="http://schemas.microsoft.com/office/powerpoint/2010/main" val="2732990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83C9D578-ED98-4864-AE91-C7F6FDC07A4C}" type="slidenum">
              <a:rPr lang="en-GB" smtClean="0">
                <a:solidFill>
                  <a:prstClr val="black"/>
                </a:solidFill>
              </a:rPr>
              <a:pPr>
                <a:defRPr/>
              </a:pPr>
              <a:t>14</a:t>
            </a:fld>
            <a:endParaRPr lang="en-GB">
              <a:solidFill>
                <a:prstClr val="black"/>
              </a:solidFill>
            </a:endParaRPr>
          </a:p>
        </p:txBody>
      </p:sp>
    </p:spTree>
    <p:extLst>
      <p:ext uri="{BB962C8B-B14F-4D97-AF65-F5344CB8AC3E}">
        <p14:creationId xmlns:p14="http://schemas.microsoft.com/office/powerpoint/2010/main" val="119729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19/09/2018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19/09/2018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19/09/2018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9/19/2018</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19/09/2018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19/09/2018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19/09/2018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19/09/2018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19/09/2018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19/09/2018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19/09/2018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19/09/2018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19/09/2018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9/19/2018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ssoar.info/ssoar/bitstream/handle/document/21191/ssoar-alhe-2010-2-vinson_et_al-investigating_the_relationship_between_student.pdf?sequence=1" TargetMode="External"/><Relationship Id="rId2" Type="http://schemas.openxmlformats.org/officeDocument/2006/relationships/hyperlink" Target="https://core.ac.uk/download/pdf/78901087.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Engaging students creatively to maximise student retention and achievement</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Harper Adams University</a:t>
            </a:r>
          </a:p>
          <a:p>
            <a:pPr algn="ctr" eaLnBrk="1" hangingPunct="1">
              <a:defRPr/>
            </a:pPr>
            <a:r>
              <a:rPr lang="en-GB" dirty="0">
                <a:solidFill>
                  <a:schemeClr val="tx2">
                    <a:lumMod val="60000"/>
                    <a:lumOff val="40000"/>
                  </a:schemeClr>
                </a:solidFill>
              </a:rPr>
              <a:t>19 September 2018</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 factors that potentially predicate poor engagement and retention:</a:t>
            </a:r>
          </a:p>
        </p:txBody>
      </p:sp>
      <p:sp>
        <p:nvSpPr>
          <p:cNvPr id="3" name="Content Placeholder 2"/>
          <p:cNvSpPr>
            <a:spLocks noGrp="1"/>
          </p:cNvSpPr>
          <p:nvPr>
            <p:ph idx="1"/>
          </p:nvPr>
        </p:nvSpPr>
        <p:spPr>
          <a:xfrm>
            <a:off x="468313" y="1196752"/>
            <a:ext cx="8229600" cy="5005611"/>
          </a:xfrm>
        </p:spPr>
        <p:txBody>
          <a:bodyPr/>
          <a:lstStyle/>
          <a:p>
            <a:r>
              <a:rPr lang="en-GB" sz="2600" dirty="0"/>
              <a:t>Students with no one to turn to when things go wrong e.g. those from Looked After backgrounds and First-in-Family students who have no one who ‘knows the ropes’;</a:t>
            </a:r>
          </a:p>
          <a:p>
            <a:r>
              <a:rPr lang="en-GB" sz="2600" dirty="0"/>
              <a:t>Students who find the higher education environment alienating (e.g. students from disadvantaged backgrounds, those who have been out of education for a long time or who have come from a very different culture);</a:t>
            </a:r>
          </a:p>
          <a:p>
            <a:r>
              <a:rPr lang="en-GB" sz="2600" dirty="0"/>
              <a:t>Those whose personal circumstances mean coping with university study is hard, (e.g. students with disabilities or mental health problems, those with caring responsibilities, those facing bereavement and so on).</a:t>
            </a:r>
          </a:p>
        </p:txBody>
      </p:sp>
    </p:spTree>
    <p:extLst>
      <p:ext uri="{BB962C8B-B14F-4D97-AF65-F5344CB8AC3E}">
        <p14:creationId xmlns:p14="http://schemas.microsoft.com/office/powerpoint/2010/main" val="422169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152401" y="274638"/>
            <a:ext cx="7587951" cy="1143000"/>
          </a:xfrm>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Other factors include: </a:t>
            </a:r>
          </a:p>
        </p:txBody>
      </p:sp>
      <p:sp>
        <p:nvSpPr>
          <p:cNvPr id="14339" name="Rectangle 3"/>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Poor quality of experience;</a:t>
            </a:r>
          </a:p>
          <a:p>
            <a:pPr>
              <a:spcBef>
                <a:spcPct val="30000"/>
              </a:spcBef>
              <a:buClr>
                <a:srgbClr val="7030A0"/>
              </a:buClr>
              <a:buSzPct val="70000"/>
              <a:buFont typeface="Wingdings" pitchFamily="2" charset="2"/>
              <a:buChar char="l"/>
            </a:pPr>
            <a:r>
              <a:rPr lang="en-GB" sz="2600" b="1" dirty="0"/>
              <a:t>Inability to cope with course demands;</a:t>
            </a:r>
          </a:p>
          <a:p>
            <a:pPr>
              <a:spcBef>
                <a:spcPct val="30000"/>
              </a:spcBef>
              <a:buClr>
                <a:srgbClr val="7030A0"/>
              </a:buClr>
              <a:buSzPct val="70000"/>
              <a:buFont typeface="Wingdings" pitchFamily="2" charset="2"/>
              <a:buChar char="l"/>
            </a:pPr>
            <a:r>
              <a:rPr lang="en-GB" sz="2600" b="1" dirty="0"/>
              <a:t>Unhappy with social environment;</a:t>
            </a:r>
          </a:p>
          <a:p>
            <a:pPr>
              <a:spcBef>
                <a:spcPct val="30000"/>
              </a:spcBef>
              <a:buClr>
                <a:srgbClr val="7030A0"/>
              </a:buClr>
              <a:buSzPct val="70000"/>
              <a:buFont typeface="Wingdings" pitchFamily="2" charset="2"/>
              <a:buChar char="l"/>
            </a:pPr>
            <a:r>
              <a:rPr lang="en-GB" sz="2600" b="1" dirty="0"/>
              <a:t>Wrong choice of course;</a:t>
            </a:r>
          </a:p>
          <a:p>
            <a:pPr>
              <a:spcBef>
                <a:spcPct val="30000"/>
              </a:spcBef>
              <a:buClr>
                <a:srgbClr val="7030A0"/>
              </a:buClr>
              <a:buSzPct val="70000"/>
              <a:buFont typeface="Wingdings" pitchFamily="2" charset="2"/>
              <a:buChar char="l"/>
            </a:pPr>
            <a:r>
              <a:rPr lang="en-GB" sz="2600" b="1" dirty="0"/>
              <a:t>Financial need;</a:t>
            </a:r>
          </a:p>
          <a:p>
            <a:pPr>
              <a:spcBef>
                <a:spcPct val="30000"/>
              </a:spcBef>
              <a:buClr>
                <a:srgbClr val="7030A0"/>
              </a:buClr>
              <a:buSzPct val="70000"/>
              <a:buFont typeface="Wingdings" pitchFamily="2" charset="2"/>
              <a:buChar char="l"/>
            </a:pPr>
            <a:r>
              <a:rPr lang="en-GB" sz="2600" b="1" dirty="0"/>
              <a:t>Dissatisfaction with some part of university provision.</a:t>
            </a:r>
          </a:p>
          <a:p>
            <a:pPr marL="0" indent="0">
              <a:spcBef>
                <a:spcPct val="30000"/>
              </a:spcBef>
              <a:buClr>
                <a:srgbClr val="7030A0"/>
              </a:buClr>
              <a:buSzPct val="70000"/>
              <a:buNone/>
            </a:pPr>
            <a:r>
              <a:rPr lang="en-GB" sz="2600" b="1" dirty="0"/>
              <a:t>	</a:t>
            </a:r>
          </a:p>
        </p:txBody>
      </p:sp>
    </p:spTree>
    <p:extLst>
      <p:ext uri="{BB962C8B-B14F-4D97-AF65-F5344CB8AC3E}">
        <p14:creationId xmlns:p14="http://schemas.microsoft.com/office/powerpoint/2010/main" val="2488921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Additionally, withdrawal or failure is more probable when:</a:t>
            </a:r>
          </a:p>
        </p:txBody>
      </p:sp>
      <p:sp>
        <p:nvSpPr>
          <p:cNvPr id="15363"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Students have chosen ‘the wrong programme’;</a:t>
            </a:r>
          </a:p>
          <a:p>
            <a:r>
              <a:rPr lang="en-GB" sz="2600" dirty="0"/>
              <a:t>Students lack commitment and/or interest;</a:t>
            </a:r>
          </a:p>
          <a:p>
            <a:r>
              <a:rPr lang="en-GB" sz="2600" dirty="0"/>
              <a:t>Students’ expectations are not met;</a:t>
            </a:r>
          </a:p>
          <a:p>
            <a:r>
              <a:rPr lang="en-GB" sz="2600" dirty="0"/>
              <a:t>The quality of teaching is poor;</a:t>
            </a:r>
          </a:p>
          <a:p>
            <a:r>
              <a:rPr lang="en-GB" sz="2600" dirty="0"/>
              <a:t>The academic culture is unsupportive (even hostile) to learning;</a:t>
            </a:r>
          </a:p>
          <a:p>
            <a:r>
              <a:rPr lang="en-GB" sz="2600" dirty="0"/>
              <a:t>Students experience financial difficulty; and</a:t>
            </a:r>
          </a:p>
          <a:p>
            <a:r>
              <a:rPr lang="en-GB" sz="2600" dirty="0"/>
              <a:t>Demands for other commitments supervene.</a:t>
            </a:r>
          </a:p>
          <a:p>
            <a:pPr>
              <a:buNone/>
            </a:pPr>
            <a:r>
              <a:rPr lang="en-GB" sz="2600" dirty="0"/>
              <a:t>Peelo and Wareham pp 34-5</a:t>
            </a:r>
          </a:p>
          <a:p>
            <a:endParaRPr lang="en-GB" sz="2600" dirty="0"/>
          </a:p>
          <a:p>
            <a:endParaRPr lang="en-GB" sz="2600" dirty="0"/>
          </a:p>
        </p:txBody>
      </p:sp>
    </p:spTree>
    <p:extLst>
      <p:ext uri="{BB962C8B-B14F-4D97-AF65-F5344CB8AC3E}">
        <p14:creationId xmlns:p14="http://schemas.microsoft.com/office/powerpoint/2010/main" val="165652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Mature students drop out too</a:t>
            </a:r>
          </a:p>
        </p:txBody>
      </p:sp>
      <p:sp>
        <p:nvSpPr>
          <p:cNvPr id="2355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r>
              <a:rPr lang="en-GB" sz="2600" dirty="0"/>
              <a:t>	The older female students were less likely than their younger peers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 </a:t>
            </a:r>
          </a:p>
          <a:p>
            <a:pPr>
              <a:buNone/>
            </a:pPr>
            <a:r>
              <a:rPr lang="en-GB" sz="2600" dirty="0" err="1"/>
              <a:t>Peelo</a:t>
            </a:r>
            <a:r>
              <a:rPr lang="en-GB" sz="2600" dirty="0"/>
              <a:t> and Wareham p33</a:t>
            </a:r>
          </a:p>
          <a:p>
            <a:endParaRPr lang="en-GB" sz="2600" dirty="0"/>
          </a:p>
          <a:p>
            <a:endParaRPr lang="en-GB" sz="2600" dirty="0"/>
          </a:p>
        </p:txBody>
      </p:sp>
    </p:spTree>
    <p:extLst>
      <p:ext uri="{BB962C8B-B14F-4D97-AF65-F5344CB8AC3E}">
        <p14:creationId xmlns:p14="http://schemas.microsoft.com/office/powerpoint/2010/main" val="2557413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Poor attendance correlates with drop out and low engagement:</a:t>
            </a:r>
          </a:p>
        </p:txBody>
      </p:sp>
      <p:sp>
        <p:nvSpPr>
          <p:cNvPr id="174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Research at Southampton institute (Lim), Glasgow Caledonian University (</a:t>
            </a:r>
            <a:r>
              <a:rPr lang="en-GB" sz="2600" dirty="0" err="1"/>
              <a:t>Begg</a:t>
            </a:r>
            <a:r>
              <a:rPr lang="en-GB" sz="2600" dirty="0"/>
              <a:t>) and University of Kent (Van der </a:t>
            </a:r>
            <a:r>
              <a:rPr lang="en-GB" sz="2600" dirty="0" err="1"/>
              <a:t>Velden</a:t>
            </a:r>
            <a:r>
              <a:rPr lang="en-GB" sz="2600" dirty="0"/>
              <a:t>) shows associations between weak attendance patterns and attrition;</a:t>
            </a:r>
          </a:p>
          <a:p>
            <a:r>
              <a:rPr lang="en-GB" sz="2600" dirty="0"/>
              <a:t>Whatever the cause, not being there exacerbates other problems with study;</a:t>
            </a:r>
          </a:p>
          <a:p>
            <a:r>
              <a:rPr lang="en-GB" sz="2600" dirty="0"/>
              <a:t>Endeavours to monitor and follow-up poor attendance have high pay off in terms of improving retention.</a:t>
            </a:r>
          </a:p>
          <a:p>
            <a:endParaRPr lang="en-GB" sz="2600" dirty="0"/>
          </a:p>
        </p:txBody>
      </p:sp>
    </p:spTree>
    <p:extLst>
      <p:ext uri="{BB962C8B-B14F-4D97-AF65-F5344CB8AC3E}">
        <p14:creationId xmlns:p14="http://schemas.microsoft.com/office/powerpoint/2010/main" val="168053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Drop out and assessment</a:t>
            </a:r>
          </a:p>
        </p:txBody>
      </p:sp>
      <p:sp>
        <p:nvSpPr>
          <p:cNvPr id="3174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r>
              <a:rPr lang="en-GB" sz="2600" dirty="0"/>
              <a:t>Implications: assessment in the first semester is critical: it should be formative, informative, developmental and remediable.</a:t>
            </a:r>
          </a:p>
          <a:p>
            <a:endParaRPr lang="en-GB" sz="2600" dirty="0"/>
          </a:p>
        </p:txBody>
      </p:sp>
    </p:spTree>
    <p:extLst>
      <p:ext uri="{BB962C8B-B14F-4D97-AF65-F5344CB8AC3E}">
        <p14:creationId xmlns:p14="http://schemas.microsoft.com/office/powerpoint/2010/main" val="454724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Learning analytics can help us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Identify patterns of behaviour that indicate drop-out or under-performance is likely;</a:t>
            </a:r>
          </a:p>
          <a:p>
            <a:r>
              <a:rPr lang="en-GB" sz="2600" dirty="0"/>
              <a:t>Find students with backgrounds that suggest they might need a more careful watching eye kept on them by personal tutors;</a:t>
            </a:r>
          </a:p>
          <a:p>
            <a:r>
              <a:rPr lang="en-GB" sz="2600" dirty="0"/>
              <a:t>Help find those who might need to be steered to additional sources of support.</a:t>
            </a:r>
          </a:p>
          <a:p>
            <a:pPr marL="0" indent="0">
              <a:buNone/>
            </a:pPr>
            <a:r>
              <a:rPr lang="en-GB" sz="2600" dirty="0"/>
              <a:t>However, there are clear issues involved around data protection and privacy that need discussion and resolution.</a:t>
            </a:r>
          </a:p>
          <a:p>
            <a:endParaRPr lang="en-GB" sz="2600" dirty="0"/>
          </a:p>
          <a:p>
            <a:endParaRPr lang="en-GB" sz="2600" dirty="0"/>
          </a:p>
        </p:txBody>
      </p:sp>
    </p:spTree>
    <p:extLst>
      <p:ext uri="{BB962C8B-B14F-4D97-AF65-F5344CB8AC3E}">
        <p14:creationId xmlns:p14="http://schemas.microsoft.com/office/powerpoint/2010/main" val="1610339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Enhancements to curriculum design and delivery to foster engagement: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600" b="1" dirty="0"/>
              <a:t>Reconsider the kinds of activities students engage with, to maximise ‘learning by doing’;</a:t>
            </a:r>
          </a:p>
          <a:p>
            <a:pPr fontAlgn="base">
              <a:spcBef>
                <a:spcPts val="600"/>
              </a:spcBef>
              <a:spcAft>
                <a:spcPct val="0"/>
              </a:spcAft>
              <a:buClr>
                <a:schemeClr val="tx2"/>
              </a:buClr>
              <a:buSzPct val="70000"/>
              <a:buFont typeface="Wingdings" pitchFamily="2" charset="2"/>
              <a:buChar char="l"/>
            </a:pPr>
            <a:r>
              <a:rPr lang="en-GB" sz="26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600" b="1" dirty="0"/>
              <a:t>Consider how we can best make use of technologies to support learning and engagement. </a:t>
            </a:r>
          </a:p>
          <a:p>
            <a:pPr fontAlgn="base">
              <a:spcBef>
                <a:spcPts val="600"/>
              </a:spcBef>
              <a:spcAft>
                <a:spcPct val="0"/>
              </a:spcAft>
              <a:buClr>
                <a:schemeClr val="tx2"/>
              </a:buClr>
              <a:buSzPct val="70000"/>
              <a:buFont typeface="Wingdings" pitchFamily="2" charset="2"/>
              <a:buChar char="l"/>
            </a:pPr>
            <a:endParaRPr lang="en-GB" sz="2600" b="1" dirty="0"/>
          </a:p>
        </p:txBody>
      </p:sp>
    </p:spTree>
    <p:extLst>
      <p:ext uri="{BB962C8B-B14F-4D97-AF65-F5344CB8AC3E}">
        <p14:creationId xmlns:p14="http://schemas.microsoft.com/office/powerpoint/2010/main" val="998998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66539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Rationale</a:t>
            </a:r>
          </a:p>
        </p:txBody>
      </p:sp>
      <p:sp>
        <p:nvSpPr>
          <p:cNvPr id="3" name="Content Placeholder 2"/>
          <p:cNvSpPr>
            <a:spLocks noGrp="1"/>
          </p:cNvSpPr>
          <p:nvPr>
            <p:ph idx="1"/>
          </p:nvPr>
        </p:nvSpPr>
        <p:spPr>
          <a:xfrm>
            <a:off x="357158" y="1214422"/>
            <a:ext cx="8429684" cy="4987941"/>
          </a:xfrm>
        </p:spPr>
        <p:txBody>
          <a:bodyPr/>
          <a:lstStyle/>
          <a:p>
            <a:pPr marL="0" indent="0">
              <a:buNone/>
            </a:pPr>
            <a:r>
              <a:rPr lang="en-GB" sz="1800" dirty="0"/>
              <a:t>Retention is a matter of high importance to universities in the UK and internationally. The costs of drop-out are high, both institutionally in terms of financial disadvantage and poor performance against benchmarks, and also personally for the students who are likely to suffer the negative consequences in terms of both career and damaged self-esteem. Research tells us that students who have struggled to enter higher education in the first place are disproportionately represented among those who leave without completing their courses. </a:t>
            </a:r>
          </a:p>
          <a:p>
            <a:pPr marL="0" indent="0">
              <a:buNone/>
            </a:pPr>
            <a:r>
              <a:rPr lang="en-GB" sz="1800" dirty="0"/>
              <a:t>We have learned a lot in recent years about the kinds of factors that predispose students to dropping out of university and the kinds of behaviours that are indicators of the likelihood of students leaving early. While there will always be a proportion of students who drop-out for reasons beyond our control, there is much we can do to minimise attrition. In this participative workshop, using examples of pragmatic approaches from the UK and internationally, we will explore arrange of interventions that we can undertake individually, as faculties and departments and as institutions as a whole to reduce the likelihood of student drop-out. </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457200" y="122239"/>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Developing engagement among your students</a:t>
            </a:r>
          </a:p>
        </p:txBody>
      </p:sp>
      <p:sp>
        <p:nvSpPr>
          <p:cNvPr id="20483" name="Content Placeholder 4"/>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b="1" dirty="0"/>
              <a:t>Is there a coherent model of progression across the student life-cycle from induction to ‘</a:t>
            </a:r>
            <a:r>
              <a:rPr lang="en-GB" b="1" dirty="0" err="1"/>
              <a:t>outduction</a:t>
            </a:r>
            <a:r>
              <a:rPr lang="en-GB" b="1" dirty="0"/>
              <a:t>’ (Morgan, 2011)? </a:t>
            </a:r>
          </a:p>
          <a:p>
            <a:pPr fontAlgn="base">
              <a:spcBef>
                <a:spcPts val="600"/>
              </a:spcBef>
              <a:spcAft>
                <a:spcPct val="0"/>
              </a:spcAft>
              <a:buClr>
                <a:schemeClr val="tx2"/>
              </a:buClr>
              <a:buSzPct val="70000"/>
              <a:buFont typeface="Wingdings" pitchFamily="2" charset="2"/>
              <a:buChar char="l"/>
            </a:pPr>
            <a:r>
              <a:rPr lang="en-GB"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b="1" dirty="0"/>
              <a:t>Are students offered support and guidance in relation to personal development and employability?</a:t>
            </a:r>
          </a:p>
          <a:p>
            <a:pPr eaLnBrk="1" hangingPunct="1"/>
            <a:r>
              <a:rPr lang="en-GB" dirty="0"/>
              <a:t>Are students using critical thinking and high levels of analytical thought sufficiently at each level of a programme?</a:t>
            </a:r>
          </a:p>
          <a:p>
            <a:pPr eaLnBrk="1" hangingPunct="1"/>
            <a:r>
              <a:rPr lang="en-GB" dirty="0"/>
              <a:t>Are students working autonomously as well?</a:t>
            </a:r>
          </a:p>
          <a:p>
            <a:pPr eaLnBrk="1" hangingPunct="1"/>
            <a:r>
              <a:rPr lang="en-GB" dirty="0"/>
              <a:t>Do students have meaningful and purposeful opportunities of working together?</a:t>
            </a:r>
          </a:p>
          <a:p>
            <a:pPr fontAlgn="base">
              <a:spcBef>
                <a:spcPts val="600"/>
              </a:spcBef>
              <a:spcAft>
                <a:spcPct val="0"/>
              </a:spcAft>
              <a:buClr>
                <a:schemeClr val="tx2"/>
              </a:buClr>
              <a:buSzPct val="70000"/>
              <a:buFont typeface="Wingdings" pitchFamily="2" charset="2"/>
              <a:buChar char="l"/>
            </a:pPr>
            <a:endParaRPr lang="en-GB" sz="2800" b="1" dirty="0"/>
          </a:p>
        </p:txBody>
      </p:sp>
    </p:spTree>
    <p:extLst>
      <p:ext uri="{BB962C8B-B14F-4D97-AF65-F5344CB8AC3E}">
        <p14:creationId xmlns:p14="http://schemas.microsoft.com/office/powerpoint/2010/main" val="2354304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F5AF-1FF6-475D-BB34-DF553471BEC9}"/>
              </a:ext>
            </a:extLst>
          </p:cNvPr>
          <p:cNvSpPr>
            <a:spLocks noGrp="1"/>
          </p:cNvSpPr>
          <p:nvPr>
            <p:ph type="title"/>
          </p:nvPr>
        </p:nvSpPr>
        <p:spPr/>
        <p:txBody>
          <a:bodyPr/>
          <a:lstStyle/>
          <a:p>
            <a:r>
              <a:rPr lang="en-GB" dirty="0"/>
              <a:t>Inter-year transitions: avoiding the sophomore slump (Yorke, 2014, </a:t>
            </a:r>
            <a:r>
              <a:rPr lang="en-GB" dirty="0" err="1"/>
              <a:t>Zaitseva</a:t>
            </a:r>
            <a:r>
              <a:rPr lang="en-GB" dirty="0"/>
              <a:t> et al)</a:t>
            </a:r>
          </a:p>
        </p:txBody>
      </p:sp>
      <p:sp>
        <p:nvSpPr>
          <p:cNvPr id="3" name="Content Placeholder 2">
            <a:extLst>
              <a:ext uri="{FF2B5EF4-FFF2-40B4-BE49-F238E27FC236}">
                <a16:creationId xmlns:a16="http://schemas.microsoft.com/office/drawing/2014/main" id="{8BCA0466-3985-450E-B17D-12284C0CE575}"/>
              </a:ext>
            </a:extLst>
          </p:cNvPr>
          <p:cNvSpPr>
            <a:spLocks noGrp="1"/>
          </p:cNvSpPr>
          <p:nvPr>
            <p:ph idx="1"/>
          </p:nvPr>
        </p:nvSpPr>
        <p:spPr/>
        <p:txBody>
          <a:bodyPr/>
          <a:lstStyle/>
          <a:p>
            <a:r>
              <a:rPr lang="en-GB" dirty="0"/>
              <a:t>The three-months between the end of the 1st year and the start of the 2</a:t>
            </a:r>
            <a:r>
              <a:rPr lang="en-GB" baseline="30000" dirty="0"/>
              <a:t>nd</a:t>
            </a:r>
            <a:r>
              <a:rPr lang="en-GB" dirty="0"/>
              <a:t> (and to a lesser extent between 2</a:t>
            </a:r>
            <a:r>
              <a:rPr lang="en-GB" baseline="30000" dirty="0"/>
              <a:t>nd</a:t>
            </a:r>
            <a:r>
              <a:rPr lang="en-GB" dirty="0"/>
              <a:t> and 3</a:t>
            </a:r>
            <a:r>
              <a:rPr lang="en-GB" baseline="30000" dirty="0"/>
              <a:t>rd</a:t>
            </a:r>
            <a:r>
              <a:rPr lang="en-GB" dirty="0"/>
              <a:t> years) provides lacunae for lost motivation and decreased engagement;</a:t>
            </a:r>
          </a:p>
          <a:p>
            <a:r>
              <a:rPr lang="en-GB" dirty="0"/>
              <a:t>Energy, thought and resources need to be deployed to counteract this tendency and to maintain student engagement;</a:t>
            </a:r>
          </a:p>
          <a:p>
            <a:r>
              <a:rPr lang="en-GB" dirty="0"/>
              <a:t>This can be undertaken in three ways:</a:t>
            </a:r>
          </a:p>
          <a:p>
            <a:pPr lvl="1"/>
            <a:r>
              <a:rPr lang="en-GB" dirty="0"/>
              <a:t>Through linking study from year to year through assignments and other activities set to bridge the gap;</a:t>
            </a:r>
          </a:p>
          <a:p>
            <a:pPr lvl="1"/>
            <a:r>
              <a:rPr lang="en-GB" dirty="0"/>
              <a:t>By maintaining contact (live or virtual);</a:t>
            </a:r>
          </a:p>
          <a:p>
            <a:pPr lvl="1"/>
            <a:r>
              <a:rPr lang="en-GB" dirty="0"/>
              <a:t> By using peer groups and networks for mutual support.</a:t>
            </a:r>
          </a:p>
        </p:txBody>
      </p:sp>
    </p:spTree>
    <p:extLst>
      <p:ext uri="{BB962C8B-B14F-4D97-AF65-F5344CB8AC3E}">
        <p14:creationId xmlns:p14="http://schemas.microsoft.com/office/powerpoint/2010/main" val="114114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engage learners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current;</a:t>
            </a:r>
          </a:p>
          <a:p>
            <a:r>
              <a:rPr lang="en-GB" dirty="0"/>
              <a:t>Give added-value to each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3817204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Adopt a holistic approach to the development of skills, particularly the ‘literacies’ (academic, assessment, digital, information and social/interpersonal literacies, (Brown, 2015), so that these are fully integrated into the learning programme;</a:t>
            </a:r>
            <a:r>
              <a:rPr lang="en-US" sz="2600" dirty="0"/>
              <a:t> </a:t>
            </a:r>
          </a:p>
          <a:p>
            <a:pPr eaLnBrk="1" hangingPunct="1"/>
            <a:r>
              <a:rPr lang="en-US" sz="2600" dirty="0"/>
              <a:t>Enable students to become self-aware and reflexive learners who become robust in the face of problems;</a:t>
            </a:r>
          </a:p>
          <a:p>
            <a:pPr eaLnBrk="1" hangingPunct="1"/>
            <a:r>
              <a:rPr lang="en-US" sz="2600" dirty="0"/>
              <a:t>Help students build resilience through ‘a diet of early successes’ and positive reinforcement (Dweck, 2000);</a:t>
            </a:r>
          </a:p>
          <a:p>
            <a:pPr eaLnBrk="1" hangingPunct="1"/>
            <a:r>
              <a:rPr lang="en-US" sz="2600" dirty="0"/>
              <a:t>Ensure that assessment, particularly in the early stages, is fully part of the learning process.</a:t>
            </a:r>
            <a:endParaRPr lang="en-GB" sz="2600" dirty="0"/>
          </a:p>
          <a:p>
            <a:pPr eaLnBrk="1" hangingPunct="1"/>
            <a:endParaRPr lang="en-GB" sz="2600" dirty="0"/>
          </a:p>
        </p:txBody>
      </p:sp>
    </p:spTree>
    <p:extLst>
      <p:ext uri="{BB962C8B-B14F-4D97-AF65-F5344CB8AC3E}">
        <p14:creationId xmlns:p14="http://schemas.microsoft.com/office/powerpoint/2010/main" val="2886559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Engaging students through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Pays high dividends in terms of student satisfaction;</a:t>
            </a:r>
          </a:p>
          <a:p>
            <a:pPr eaLnBrk="1" hangingPunct="1"/>
            <a:r>
              <a:rPr lang="en-GB" sz="2600" dirty="0"/>
              <a:t>Can be highly resource intensive if a strategic approach is not adopted;</a:t>
            </a:r>
          </a:p>
          <a:p>
            <a:pPr eaLnBrk="1" hangingPunct="1"/>
            <a:r>
              <a:rPr lang="en-GB" sz="2600" dirty="0"/>
              <a:t>Often requires a significant process of rethinking the processes and practices of assessment;</a:t>
            </a:r>
          </a:p>
          <a:p>
            <a:pPr eaLnBrk="1" hangingPunct="1"/>
            <a:r>
              <a:rPr lang="en-GB" sz="2600" dirty="0"/>
              <a:t>Usually implies increasing the amount of formative assessment and sometimes slimming down the volume of summative assessment;</a:t>
            </a:r>
          </a:p>
          <a:p>
            <a:pPr eaLnBrk="1" hangingPunct="1"/>
            <a:r>
              <a:rPr lang="en-GB" sz="2600" dirty="0"/>
              <a:t>Can change students’ lives.</a:t>
            </a:r>
          </a:p>
          <a:p>
            <a:pPr marL="0" indent="0" eaLnBrk="1" hangingPunct="1">
              <a:buNone/>
            </a:pPr>
            <a:r>
              <a:rPr lang="en-GB" sz="2600" dirty="0"/>
              <a:t>See </a:t>
            </a:r>
            <a:r>
              <a:rPr lang="en-GB" dirty="0"/>
              <a:t>HEA (2012): </a:t>
            </a:r>
            <a:r>
              <a:rPr lang="en-GB" i="1" dirty="0"/>
              <a:t>A Marked Improvement: transforming assessment in higher education.</a:t>
            </a:r>
            <a:endParaRPr lang="en-GB" sz="2600" dirty="0"/>
          </a:p>
        </p:txBody>
      </p:sp>
    </p:spTree>
    <p:extLst>
      <p:ext uri="{BB962C8B-B14F-4D97-AF65-F5344CB8AC3E}">
        <p14:creationId xmlns:p14="http://schemas.microsoft.com/office/powerpoint/2010/main" val="169386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1498170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2017)</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4061532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 assessment</a:t>
            </a:r>
          </a:p>
        </p:txBody>
      </p:sp>
      <p:sp>
        <p:nvSpPr>
          <p:cNvPr id="4" name="Content Placeholder 3"/>
          <p:cNvSpPr>
            <a:spLocks noGrp="1"/>
          </p:cNvSpPr>
          <p:nvPr>
            <p:ph idx="1"/>
          </p:nvPr>
        </p:nvSpPr>
        <p:spPr/>
        <p:txBody>
          <a:bodyPr/>
          <a:lstStyle/>
          <a:p>
            <a:pPr lvl="0"/>
            <a:r>
              <a:rPr lang="en-US" sz="2000" dirty="0"/>
              <a:t>methodologies: which methods and approaches are most appropriate and efficient for the arts and design context?</a:t>
            </a:r>
            <a:endParaRPr lang="en-GB" sz="2000" dirty="0"/>
          </a:p>
          <a:p>
            <a:pPr lvl="0"/>
            <a:r>
              <a:rPr lang="en-US" sz="2000" dirty="0"/>
              <a:t>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timing: end point and continuous assessment can both be valuable, when should we assess students to maximise impact on student learning? </a:t>
            </a:r>
            <a:endParaRPr lang="en-GB" sz="2000" dirty="0"/>
          </a:p>
          <a:p>
            <a:pPr lvl="0"/>
            <a:r>
              <a:rPr lang="en-US" sz="2000" dirty="0"/>
              <a:t>orientation: to what extent in each task would we wish to focus particularly on process or outcomes, or both?</a:t>
            </a:r>
            <a:endParaRPr lang="en-GB" sz="2000" dirty="0"/>
          </a:p>
          <a:p>
            <a:pPr lvl="0"/>
            <a:r>
              <a:rPr lang="en-US" sz="2000" dirty="0"/>
              <a:t>inclusivity: how can we enable all students to achieve their highest personal potential?</a:t>
            </a:r>
            <a:endParaRPr lang="en-GB" sz="2000" dirty="0"/>
          </a:p>
          <a:p>
            <a:r>
              <a:rPr lang="en-US" sz="2000" dirty="0"/>
              <a:t>efficiency: what can we do to make assessment fully embedded in learning for students?</a:t>
            </a:r>
            <a:endParaRPr lang="en-GB" sz="2000" dirty="0"/>
          </a:p>
        </p:txBody>
      </p:sp>
    </p:spTree>
    <p:extLst>
      <p:ext uri="{BB962C8B-B14F-4D97-AF65-F5344CB8AC3E}">
        <p14:creationId xmlns:p14="http://schemas.microsoft.com/office/powerpoint/2010/main" val="4124804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1387265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B2318-26BC-491F-9286-74C320A6EFA3}"/>
              </a:ext>
            </a:extLst>
          </p:cNvPr>
          <p:cNvSpPr>
            <a:spLocks noGrp="1"/>
          </p:cNvSpPr>
          <p:nvPr>
            <p:ph type="title"/>
          </p:nvPr>
        </p:nvSpPr>
        <p:spPr/>
        <p:txBody>
          <a:bodyPr/>
          <a:lstStyle/>
          <a:p>
            <a:r>
              <a:rPr lang="en-GB" dirty="0"/>
              <a:t>By the end of the workshop, participants will have had opportunities to:</a:t>
            </a:r>
          </a:p>
        </p:txBody>
      </p:sp>
      <p:sp>
        <p:nvSpPr>
          <p:cNvPr id="3" name="Content Placeholder 2">
            <a:extLst>
              <a:ext uri="{FF2B5EF4-FFF2-40B4-BE49-F238E27FC236}">
                <a16:creationId xmlns:a16="http://schemas.microsoft.com/office/drawing/2014/main" id="{658415B2-A0D5-44F2-9D42-5D33C1834433}"/>
              </a:ext>
            </a:extLst>
          </p:cNvPr>
          <p:cNvSpPr>
            <a:spLocks noGrp="1"/>
          </p:cNvSpPr>
          <p:nvPr>
            <p:ph idx="1"/>
          </p:nvPr>
        </p:nvSpPr>
        <p:spPr/>
        <p:txBody>
          <a:bodyPr/>
          <a:lstStyle/>
          <a:p>
            <a:r>
              <a:rPr lang="en-GB" dirty="0"/>
              <a:t>consider what research tells us are the factors that impact on student retention; </a:t>
            </a:r>
          </a:p>
          <a:p>
            <a:r>
              <a:rPr lang="en-GB" dirty="0"/>
              <a:t>review a range of enhancements to curriculum design, delivery and assessment that can improve student retention; </a:t>
            </a:r>
            <a:endParaRPr lang="en-GB" dirty="0">
              <a:sym typeface="Symbol" panose="05050102010706020507" pitchFamily="18" charset="2"/>
            </a:endParaRPr>
          </a:p>
          <a:p>
            <a:r>
              <a:rPr lang="en-GB" dirty="0"/>
              <a:t>prioritise actions and interventions that you can implement in your own local contexts.</a:t>
            </a:r>
          </a:p>
          <a:p>
            <a:endParaRPr lang="en-GB" dirty="0"/>
          </a:p>
        </p:txBody>
      </p:sp>
    </p:spTree>
    <p:extLst>
      <p:ext uri="{BB962C8B-B14F-4D97-AF65-F5344CB8AC3E}">
        <p14:creationId xmlns:p14="http://schemas.microsoft.com/office/powerpoint/2010/main" val="1040555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29251825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and Tang 2011)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31237045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Assessment, confidence and retention</a:t>
            </a:r>
          </a:p>
        </p:txBody>
      </p:sp>
      <p:sp>
        <p:nvSpPr>
          <p:cNvPr id="4198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sz="2600" dirty="0"/>
              <a:t>Crudely, student achievement is linked to students own beliefs about their abilities, whether these are fixed or malleable;</a:t>
            </a:r>
          </a:p>
          <a:p>
            <a:pPr eaLnBrk="1" hangingPunct="1"/>
            <a:r>
              <a:rPr lang="en-GB" sz="2600" dirty="0"/>
              <a:t>Students who subscribe to an entity (fixed) theory of intelligence (Dweck, </a:t>
            </a:r>
            <a:r>
              <a:rPr lang="en-GB" sz="2600" i="1" dirty="0"/>
              <a:t>op </a:t>
            </a:r>
            <a:r>
              <a:rPr lang="en-GB" sz="2600" i="1" dirty="0" err="1"/>
              <a:t>cit</a:t>
            </a:r>
            <a:r>
              <a:rPr lang="en-GB" sz="2600" dirty="0"/>
              <a:t>) need support to confirm their ability and thereby become less fearful of learning goals as these involves an element of risk and personal failure. </a:t>
            </a:r>
          </a:p>
          <a:p>
            <a:pPr eaLnBrk="1" hangingPunct="1"/>
            <a:r>
              <a:rPr lang="en-GB" sz="2600" dirty="0"/>
              <a:t>Assessment for these students is an all-encompassing activity that defines them as people. If they fail at the task, they are failures. </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96991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Students who believe that intelligence is malleable may be more robust</a:t>
            </a:r>
          </a:p>
        </p:txBody>
      </p:sp>
      <p:sp>
        <p:nvSpPr>
          <p:cNvPr id="430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dirty="0" err="1"/>
              <a:t>Peelo</a:t>
            </a:r>
            <a:r>
              <a:rPr lang="en-GB" sz="2600" dirty="0"/>
              <a:t> and Wareham 2002).</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249110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Helping students understand the rules of the game</a:t>
            </a:r>
          </a:p>
        </p:txBody>
      </p:sp>
      <p:sp>
        <p:nvSpPr>
          <p:cNvPr id="46083" name="Rectangle 3"/>
          <p:cNvSpPr>
            <a:spLocks noGrp="1"/>
          </p:cNvSpPr>
          <p:nvPr>
            <p:ph idx="1"/>
          </p:nvPr>
        </p:nvSpPr>
        <p:spPr>
          <a:xfrm>
            <a:off x="467544" y="1196752"/>
            <a:ext cx="8229600" cy="4789488"/>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a:t>
            </a:r>
            <a:r>
              <a:rPr lang="en-GB" sz="2600" dirty="0" err="1"/>
              <a:t>cit</a:t>
            </a:r>
            <a:r>
              <a:rPr lang="en-GB" sz="2600" dirty="0"/>
              <a:t>, 2003 p90).</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25670534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What can we do as individuals to engage students through assessment?</a:t>
            </a:r>
          </a:p>
        </p:txBody>
      </p:sp>
      <p:sp>
        <p:nvSpPr>
          <p:cNvPr id="5427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Set small early assessed tasks (formative or summative) and turn them round fast in the crucial first semester;</a:t>
            </a:r>
          </a:p>
          <a:p>
            <a:pPr>
              <a:spcBef>
                <a:spcPct val="30000"/>
              </a:spcBef>
              <a:buClr>
                <a:srgbClr val="7030A0"/>
              </a:buClr>
              <a:buSzPct val="70000"/>
              <a:buFont typeface="Wingdings" pitchFamily="2" charset="2"/>
              <a:buChar char="l"/>
            </a:pPr>
            <a:r>
              <a:rPr lang="en-GB" sz="2600" b="1" dirty="0"/>
              <a:t>Monitor student attendance and take action when students disappear and particularly when work is not handed in;</a:t>
            </a:r>
          </a:p>
          <a:p>
            <a:pPr>
              <a:spcBef>
                <a:spcPct val="30000"/>
              </a:spcBef>
              <a:buClr>
                <a:srgbClr val="7030A0"/>
              </a:buClr>
              <a:buSzPct val="70000"/>
              <a:buFont typeface="Wingdings" pitchFamily="2" charset="2"/>
              <a:buChar char="l"/>
            </a:pPr>
            <a:r>
              <a:rPr lang="en-GB" sz="2600" b="1" dirty="0"/>
              <a:t>Make time available for student support, but know when to refer matters on when the problems are beyond our capabilities;</a:t>
            </a:r>
          </a:p>
          <a:p>
            <a:pPr>
              <a:spcBef>
                <a:spcPct val="30000"/>
              </a:spcBef>
              <a:buClr>
                <a:srgbClr val="7030A0"/>
              </a:buClr>
              <a:buSzPct val="70000"/>
              <a:buFont typeface="Wingdings" pitchFamily="2" charset="2"/>
              <a:buChar char="l"/>
            </a:pPr>
            <a:r>
              <a:rPr lang="en-GB" sz="2600" b="1" dirty="0"/>
              <a:t>Do what we can to personalise the learning experience.</a:t>
            </a:r>
          </a:p>
          <a:p>
            <a:pPr>
              <a:spcBef>
                <a:spcPct val="30000"/>
              </a:spcBef>
              <a:buClr>
                <a:srgbClr val="7030A0"/>
              </a:buClr>
              <a:buSzPct val="70000"/>
              <a:buFont typeface="Wingdings" pitchFamily="2" charset="2"/>
              <a:buChar char="l"/>
            </a:pPr>
            <a:endParaRPr lang="en-GB" sz="2600" b="1" dirty="0"/>
          </a:p>
        </p:txBody>
      </p:sp>
    </p:spTree>
    <p:extLst>
      <p:ext uri="{BB962C8B-B14F-4D97-AF65-F5344CB8AC3E}">
        <p14:creationId xmlns:p14="http://schemas.microsoft.com/office/powerpoint/2010/main" val="2652098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xfrm>
            <a:off x="457200" y="122239"/>
            <a:ext cx="7543800" cy="1002506"/>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Making the most of feedback - we should:</a:t>
            </a:r>
          </a:p>
        </p:txBody>
      </p:sp>
      <p:sp>
        <p:nvSpPr>
          <p:cNvPr id="50179"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Plan to maximise the impact of formative feedback. Make extra time helping students to understand the importance of feedback and the value of spending some of their time after receiving work back to learn from the experience. </a:t>
            </a:r>
          </a:p>
          <a:p>
            <a:pPr>
              <a:spcBef>
                <a:spcPct val="30000"/>
              </a:spcBef>
              <a:buClr>
                <a:srgbClr val="7030A0"/>
              </a:buClr>
            </a:pPr>
            <a:r>
              <a:rPr lang="en-GB" sz="2600" dirty="0"/>
              <a:t>Provide opportunities for students to respond to our feedback, for example, by giving students follow-up task or give them ‘feed-forward’ comments to improve their next piece of work.</a:t>
            </a:r>
          </a:p>
          <a:p>
            <a:pPr>
              <a:spcBef>
                <a:spcPct val="30000"/>
              </a:spcBef>
              <a:buClr>
                <a:srgbClr val="7030A0"/>
              </a:buClr>
            </a:pPr>
            <a:r>
              <a:rPr lang="en-GB" sz="2600" dirty="0"/>
              <a:t>Think about the means by which we deliver feedback, since this can be vital in determining how much notice students take of what we say. </a:t>
            </a:r>
          </a:p>
          <a:p>
            <a:pPr>
              <a:spcBef>
                <a:spcPct val="30000"/>
              </a:spcBef>
              <a:buClr>
                <a:srgbClr val="7030A0"/>
              </a:buClr>
            </a:pPr>
            <a:endParaRPr lang="en-GB" sz="2600" dirty="0"/>
          </a:p>
        </p:txBody>
      </p:sp>
    </p:spTree>
    <p:extLst>
      <p:ext uri="{BB962C8B-B14F-4D97-AF65-F5344CB8AC3E}">
        <p14:creationId xmlns:p14="http://schemas.microsoft.com/office/powerpoint/2010/main" val="3540762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The uses of computer-assisted formative assessment</a:t>
            </a:r>
          </a:p>
        </p:txBody>
      </p:sp>
      <p:sp>
        <p:nvSpPr>
          <p:cNvPr id="3891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400" b="1" dirty="0"/>
              <a:t>While CAA is used in some contexts </a:t>
            </a:r>
            <a:r>
              <a:rPr lang="en-GB" sz="2400" b="1" dirty="0" err="1"/>
              <a:t>summatively</a:t>
            </a:r>
            <a:r>
              <a:rPr lang="en-GB" sz="2400" b="1" dirty="0"/>
              <a:t>, many would argue that it is most powerfully used to support formative feedback, especially where automatically generated by email. </a:t>
            </a:r>
          </a:p>
          <a:p>
            <a:pPr>
              <a:spcBef>
                <a:spcPct val="30000"/>
              </a:spcBef>
              <a:buClr>
                <a:srgbClr val="7030A0"/>
              </a:buClr>
              <a:buSzPct val="70000"/>
              <a:buFont typeface="Wingdings" pitchFamily="2" charset="2"/>
              <a:buChar char="l"/>
            </a:pPr>
            <a:r>
              <a:rPr lang="en-GB" sz="2400" b="1" dirty="0"/>
              <a:t>Students seem to really like having the chance to find out how they are doing, and attempt tests several times in an environment where no one else is watching how they do. </a:t>
            </a:r>
          </a:p>
          <a:p>
            <a:pPr>
              <a:spcBef>
                <a:spcPct val="30000"/>
              </a:spcBef>
              <a:buClr>
                <a:srgbClr val="7030A0"/>
              </a:buClr>
              <a:buSzPct val="70000"/>
              <a:buFont typeface="Wingdings" pitchFamily="2" charset="2"/>
              <a:buChar char="l"/>
            </a:pPr>
            <a:r>
              <a:rPr lang="en-GB" sz="2400" b="1" dirty="0"/>
              <a:t>Another benefit is that CAA systems allow you to monitor what is going on across a cohort, enabling you to concentrate your energies either on students who are repeatedly doing badly or those who are not engaging at all in the activity.</a:t>
            </a:r>
          </a:p>
          <a:p>
            <a:pPr>
              <a:spcBef>
                <a:spcPct val="30000"/>
              </a:spcBef>
              <a:buClr>
                <a:srgbClr val="7030A0"/>
              </a:buClr>
              <a:buSzPct val="70000"/>
              <a:buFont typeface="Wingdings" pitchFamily="2" charset="2"/>
              <a:buChar char="l"/>
            </a:pPr>
            <a:endParaRPr lang="en-GB" sz="2400" b="1" dirty="0"/>
          </a:p>
          <a:p>
            <a:pPr>
              <a:spcBef>
                <a:spcPct val="30000"/>
              </a:spcBef>
              <a:buClr>
                <a:srgbClr val="7030A0"/>
              </a:buClr>
              <a:buSzPct val="70000"/>
              <a:buFont typeface="Wingdings" pitchFamily="2" charset="2"/>
              <a:buChar char="l"/>
            </a:pPr>
            <a:endParaRPr lang="en-GB" sz="2400" b="1" dirty="0"/>
          </a:p>
        </p:txBody>
      </p:sp>
    </p:spTree>
    <p:extLst>
      <p:ext uri="{BB962C8B-B14F-4D97-AF65-F5344CB8AC3E}">
        <p14:creationId xmlns:p14="http://schemas.microsoft.com/office/powerpoint/2010/main" val="8090060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management interventions can foster engaging teaching?</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Promotion and reward systems that recognise the importance of teaching;</a:t>
            </a:r>
          </a:p>
          <a:p>
            <a:pPr>
              <a:spcBef>
                <a:spcPct val="30000"/>
              </a:spcBef>
              <a:buClr>
                <a:srgbClr val="7030A0"/>
              </a:buClr>
            </a:pPr>
            <a:r>
              <a:rPr lang="en-GB" sz="2600" dirty="0"/>
              <a:t>Identifying outstanding teachers and using them as advocates for commitment to teaching;</a:t>
            </a:r>
          </a:p>
          <a:p>
            <a:pPr>
              <a:spcBef>
                <a:spcPct val="30000"/>
              </a:spcBef>
              <a:buClr>
                <a:srgbClr val="7030A0"/>
              </a:buClr>
            </a:pPr>
            <a:r>
              <a:rPr lang="en-GB" sz="2600" dirty="0"/>
              <a:t>A culture of scholarship of teaching, that encourages evidence-based dissemination of good practice;</a:t>
            </a:r>
          </a:p>
          <a:p>
            <a:pPr>
              <a:spcBef>
                <a:spcPct val="30000"/>
              </a:spcBef>
              <a:buClr>
                <a:srgbClr val="7030A0"/>
              </a:buClr>
            </a:pPr>
            <a:r>
              <a:rPr lang="en-GB" sz="2600" dirty="0"/>
              <a:t>Dialogues around what makes for excellent teaching, particularly those associated with peer observation systems.</a:t>
            </a:r>
          </a:p>
        </p:txBody>
      </p:sp>
    </p:spTree>
    <p:extLst>
      <p:ext uri="{BB962C8B-B14F-4D97-AF65-F5344CB8AC3E}">
        <p14:creationId xmlns:p14="http://schemas.microsoft.com/office/powerpoint/2010/main" val="34280766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 engaged students we need, I argue:</a:t>
            </a:r>
          </a:p>
        </p:txBody>
      </p:sp>
      <p:sp>
        <p:nvSpPr>
          <p:cNvPr id="23555" name="Content Placeholder 2"/>
          <p:cNvSpPr>
            <a:spLocks noGrp="1"/>
          </p:cNvSpPr>
          <p:nvPr>
            <p:ph idx="1"/>
          </p:nvPr>
        </p:nvSpPr>
        <p:spPr>
          <a:xfrm>
            <a:off x="228600" y="1066800"/>
            <a:ext cx="8469313" cy="5135563"/>
          </a:xfrm>
        </p:spPr>
        <p:txBody>
          <a:bodyPr/>
          <a:lstStyle/>
          <a:p>
            <a:r>
              <a:rPr lang="en-GB" sz="2400" b="1" dirty="0"/>
              <a:t>Proactive and positive initial training for teaching staff and ongoing CPD;</a:t>
            </a:r>
          </a:p>
          <a:p>
            <a:r>
              <a:rPr lang="en-GB" sz="2400" b="1" dirty="0"/>
              <a:t>Regular developmental Peer Observation;</a:t>
            </a:r>
          </a:p>
          <a:p>
            <a:r>
              <a:rPr lang="en-GB" sz="2400" b="1" dirty="0"/>
              <a:t>Teaching based on supportive / reflective models;</a:t>
            </a:r>
          </a:p>
          <a:p>
            <a:r>
              <a:rPr lang="en-GB" sz="2400" b="1" dirty="0"/>
              <a:t>Clear and widely publicised mutual expectations for students and staff;</a:t>
            </a:r>
          </a:p>
          <a:p>
            <a:r>
              <a:rPr lang="en-GB" dirty="0"/>
              <a:t>Methods to r</a:t>
            </a:r>
            <a:r>
              <a:rPr lang="en-GB" sz="2400" b="1" dirty="0"/>
              <a:t>ecognise and reward good teaching and learning support, and obvious career pathways for those who dedicate their lives to enhancing the student experience;</a:t>
            </a:r>
          </a:p>
          <a:p>
            <a:r>
              <a:rPr lang="en-GB" dirty="0"/>
              <a:t>Rapid turnaround of assignments with detailed and useful feedback;</a:t>
            </a:r>
          </a:p>
          <a:p>
            <a:r>
              <a:rPr lang="en-GB" dirty="0"/>
              <a:t>A focus on ta</a:t>
            </a:r>
            <a:r>
              <a:rPr lang="en-GB" sz="2400" b="1" dirty="0"/>
              <a:t>king student evaluations very seriously, and publicising widely action taken as a result of their comments.</a:t>
            </a:r>
          </a:p>
          <a:p>
            <a:pPr marL="0" indent="0">
              <a:buNone/>
            </a:pPr>
            <a:endParaRPr lang="en-GB"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is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get students to fully engage? </a:t>
            </a:r>
            <a:br>
              <a:rPr lang="en-GB" dirty="0"/>
            </a:br>
            <a:r>
              <a:rPr lang="en-GB" dirty="0"/>
              <a:t>Some final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 (</a:t>
            </a:r>
            <a:r>
              <a:rPr lang="en-GB" sz="2600"/>
              <a:t>or ourselves).</a:t>
            </a:r>
            <a:endParaRPr lang="en-GB"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4" name="Picture 3">
            <a:extLst>
              <a:ext uri="{FF2B5EF4-FFF2-40B4-BE49-F238E27FC236}">
                <a16:creationId xmlns:a16="http://schemas.microsoft.com/office/drawing/2014/main" id="{55D354DD-9F43-4F4C-AD56-A174025DCF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47864" y="1732892"/>
            <a:ext cx="3698956" cy="5125107"/>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 </a:t>
            </a:r>
            <a:r>
              <a:rPr lang="en-GB" sz="2000" dirty="0"/>
              <a:t>Cambridge Harvard University Press </a:t>
            </a:r>
          </a:p>
          <a:p>
            <a:pPr marL="609600" indent="-609600" eaLnBrk="1" hangingPunct="1">
              <a:buFont typeface="Wingdings" pitchFamily="2" charset="2"/>
              <a:buNone/>
              <a:defRPr/>
            </a:pPr>
            <a:r>
              <a:rPr lang="en-GB" sz="2000" dirty="0">
                <a:cs typeface="Times New Roman" pitchFamily="18" charset="0"/>
              </a:rPr>
              <a:t>Biggs, J. and Tang, C. (2011)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0" indent="0">
              <a:buNone/>
            </a:pPr>
            <a:r>
              <a:rPr lang="en-GB" sz="2000" dirty="0"/>
              <a:t>Bowl, M (2003) </a:t>
            </a:r>
            <a:r>
              <a:rPr lang="en-GB" sz="2000" i="1" dirty="0"/>
              <a:t>Non-traditional entrants to higher education ‘they talk about people like me’,</a:t>
            </a:r>
            <a:r>
              <a:rPr lang="en-GB" sz="2000" dirty="0"/>
              <a:t> Stoke on Trent, UK: Trentham Books.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eaLnBrk="1" hangingPunct="1">
              <a:buNone/>
              <a:defRPr/>
            </a:pPr>
            <a:r>
              <a:rPr lang="en-GB" sz="2000" dirty="0"/>
              <a:t>Dweck, C. S. (2000) </a:t>
            </a:r>
            <a:r>
              <a:rPr lang="en-GB" sz="2000" i="1" dirty="0"/>
              <a:t>Self Theories: Their Role in Motivation, Personality and Development, </a:t>
            </a:r>
            <a:r>
              <a:rPr lang="en-GB" sz="2000" dirty="0"/>
              <a:t>Lillington, NC: Taylor &amp; Francis.</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None/>
              <a:defRPr/>
            </a:pPr>
            <a:r>
              <a:rPr lang="en-GB" sz="2000" dirty="0"/>
              <a:t>Morgan, M. (ed.) (2011) </a:t>
            </a:r>
            <a:r>
              <a:rPr lang="en-GB" sz="2000" i="1" dirty="0"/>
              <a:t>Improving the student experience: a practical guide</a:t>
            </a:r>
            <a:r>
              <a:rPr lang="en-GB" sz="2000" dirty="0"/>
              <a:t>, Abingdon, Routledge. </a:t>
            </a:r>
          </a:p>
          <a:p>
            <a:pPr eaLnBrk="1" hangingPunct="1">
              <a:buFont typeface="Wingdings" pitchFamily="2" charset="2"/>
              <a:buNone/>
              <a:defRPr/>
            </a:pPr>
            <a:r>
              <a:rPr lang="en-GB" sz="2000" dirty="0"/>
              <a:t>Nicol,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AB7A27-1182-44A5-B996-A7432810BD30}"/>
              </a:ext>
            </a:extLst>
          </p:cNvPr>
          <p:cNvSpPr>
            <a:spLocks noGrp="1"/>
          </p:cNvSpPr>
          <p:nvPr>
            <p:ph idx="1"/>
          </p:nvPr>
        </p:nvSpPr>
        <p:spPr/>
        <p:txBody>
          <a:bodyPr/>
          <a:lstStyle/>
          <a:p>
            <a:pPr marL="723900" indent="-723900">
              <a:buNone/>
            </a:pPr>
            <a:r>
              <a:rPr lang="en-GB" sz="2000" dirty="0"/>
              <a:t>Turner, R., Morrison, D., Cotton, D., Child, S., Stevens, S., Nash, P. and </a:t>
            </a:r>
            <a:r>
              <a:rPr lang="en-GB" sz="2000" dirty="0" err="1"/>
              <a:t>Kneale</a:t>
            </a:r>
            <a:r>
              <a:rPr lang="en-GB" sz="2000" dirty="0"/>
              <a:t>, P., 2017. Easing the transition of first year undergraduates through an immersive induction module. </a:t>
            </a:r>
            <a:r>
              <a:rPr lang="en-GB" sz="2000" i="1" dirty="0"/>
              <a:t>Teaching in Higher Education</a:t>
            </a:r>
            <a:r>
              <a:rPr lang="en-GB" sz="2000" dirty="0"/>
              <a:t>, </a:t>
            </a:r>
            <a:r>
              <a:rPr lang="en-GB" sz="2000" i="1" dirty="0"/>
              <a:t>22</a:t>
            </a:r>
            <a:r>
              <a:rPr lang="en-GB" sz="2000" dirty="0"/>
              <a:t>(7), pp.805-821. </a:t>
            </a:r>
            <a:r>
              <a:rPr lang="en-GB" sz="2000" dirty="0">
                <a:hlinkClick r:id="rId2"/>
              </a:rPr>
              <a:t>https://core.ac.uk/download/pdf/78901087.pdf</a:t>
            </a:r>
            <a:r>
              <a:rPr lang="en-GB" sz="2000" dirty="0"/>
              <a:t> </a:t>
            </a:r>
          </a:p>
          <a:p>
            <a:pPr marL="723900" indent="-723900">
              <a:buNone/>
            </a:pPr>
            <a:r>
              <a:rPr lang="en-GB" sz="2000" dirty="0"/>
              <a:t>Vinson, D., Nixon, S., Walsh, B., Walker, C., Mitchell, E. and </a:t>
            </a:r>
            <a:r>
              <a:rPr lang="en-GB" sz="2000" dirty="0" err="1"/>
              <a:t>Zaitseva</a:t>
            </a:r>
            <a:r>
              <a:rPr lang="en-GB" sz="2000" dirty="0"/>
              <a:t>, E., 2010. Investigating the relationship between student engagement and transition. </a:t>
            </a:r>
            <a:r>
              <a:rPr lang="en-GB" sz="2000" i="1" dirty="0"/>
              <a:t>Active Learning in Higher Education</a:t>
            </a:r>
            <a:r>
              <a:rPr lang="en-GB" sz="2000" dirty="0"/>
              <a:t>, </a:t>
            </a:r>
            <a:r>
              <a:rPr lang="en-GB" sz="2000" i="1" dirty="0"/>
              <a:t>11</a:t>
            </a:r>
            <a:r>
              <a:rPr lang="en-GB" sz="2000" dirty="0"/>
              <a:t>(2), pp.131-143. </a:t>
            </a:r>
            <a:r>
              <a:rPr lang="en-GB" sz="2000" dirty="0">
                <a:hlinkClick r:id="rId3"/>
              </a:rPr>
              <a:t>https://www.ssoar.info/ssoar/bitstream/handle/document/21191/ssoar-alhe-2010-2-vinson_et_al-investigating_the_relationship_between_student.pdf?sequence=1</a:t>
            </a:r>
            <a:r>
              <a:rPr lang="en-GB" sz="2000" dirty="0"/>
              <a:t> </a:t>
            </a:r>
          </a:p>
          <a:p>
            <a:pPr marL="723900" indent="-723900">
              <a:buNone/>
            </a:pPr>
            <a:r>
              <a:rPr lang="en-GB" sz="2000" dirty="0"/>
              <a:t>Yorke, M. (1999) </a:t>
            </a:r>
            <a:r>
              <a:rPr lang="en-GB" sz="2000" i="1" dirty="0"/>
              <a:t>Leaving Early: Undergraduate Non-completion in Higher Education,</a:t>
            </a:r>
            <a:r>
              <a:rPr lang="en-GB" sz="2000" dirty="0"/>
              <a:t> London: Routledge.</a:t>
            </a:r>
          </a:p>
          <a:p>
            <a:pPr marL="0" indent="0">
              <a:buNone/>
            </a:pPr>
            <a:endParaRPr lang="en-GB" sz="2000" dirty="0"/>
          </a:p>
        </p:txBody>
      </p:sp>
      <p:sp>
        <p:nvSpPr>
          <p:cNvPr id="6" name="Title 1">
            <a:extLst>
              <a:ext uri="{FF2B5EF4-FFF2-40B4-BE49-F238E27FC236}">
                <a16:creationId xmlns:a16="http://schemas.microsoft.com/office/drawing/2014/main" id="{6D053E2A-EF33-4FFF-9E87-36EDAD5A81B7}"/>
              </a:ext>
            </a:extLst>
          </p:cNvPr>
          <p:cNvSpPr>
            <a:spLocks noGrp="1"/>
          </p:cNvSpPr>
          <p:nvPr>
            <p:ph type="title"/>
          </p:nvPr>
        </p:nvSpPr>
        <p:spPr>
          <a:xfrm>
            <a:off x="457200" y="122238"/>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(5)</a:t>
            </a:r>
          </a:p>
        </p:txBody>
      </p:sp>
    </p:spTree>
    <p:extLst>
      <p:ext uri="{BB962C8B-B14F-4D97-AF65-F5344CB8AC3E}">
        <p14:creationId xmlns:p14="http://schemas.microsoft.com/office/powerpoint/2010/main" val="2417634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Don’t achieve as highly as they might &amp; underperform;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3092785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of international students: </a:t>
            </a:r>
            <a:br>
              <a:rPr lang="en-GB" dirty="0"/>
            </a:br>
            <a:r>
              <a:rPr lang="en-GB" dirty="0"/>
              <a:t>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6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6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600" b="1" dirty="0"/>
              <a:t>Is the curriculum international is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600" b="1" dirty="0"/>
              <a:t>Is the right kind of support offered (language, crisis support, befriending etc.)?</a:t>
            </a:r>
          </a:p>
        </p:txBody>
      </p:sp>
    </p:spTree>
    <p:extLst>
      <p:ext uri="{BB962C8B-B14F-4D97-AF65-F5344CB8AC3E}">
        <p14:creationId xmlns:p14="http://schemas.microsoft.com/office/powerpoint/2010/main" val="2112130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600" b="1" dirty="0"/>
              <a:t>Not engaging with fellow students (live or virtually);</a:t>
            </a:r>
          </a:p>
          <a:p>
            <a:pPr fontAlgn="base">
              <a:spcBef>
                <a:spcPts val="600"/>
              </a:spcBef>
              <a:spcAft>
                <a:spcPct val="0"/>
              </a:spcAft>
              <a:buClr>
                <a:schemeClr val="tx2"/>
              </a:buClr>
              <a:buSzPct val="70000"/>
              <a:buFont typeface="Wingdings" pitchFamily="2" charset="2"/>
              <a:buChar char="l"/>
            </a:pPr>
            <a:r>
              <a:rPr lang="en-GB" sz="2600" b="1" dirty="0"/>
              <a:t>Not participating in assessed or unassessed group tasks;</a:t>
            </a:r>
          </a:p>
          <a:p>
            <a:pPr fontAlgn="base">
              <a:spcBef>
                <a:spcPts val="600"/>
              </a:spcBef>
              <a:spcAft>
                <a:spcPct val="0"/>
              </a:spcAft>
              <a:buClr>
                <a:schemeClr val="tx2"/>
              </a:buClr>
              <a:buSzPct val="70000"/>
              <a:buFont typeface="Wingdings" pitchFamily="2" charset="2"/>
              <a:buChar char="l"/>
            </a:pPr>
            <a:r>
              <a:rPr lang="en-GB" sz="2600" b="1" dirty="0"/>
              <a:t>Not submitting work on time (or at all);</a:t>
            </a:r>
          </a:p>
          <a:p>
            <a:pPr fontAlgn="base">
              <a:spcBef>
                <a:spcPts val="600"/>
              </a:spcBef>
              <a:spcAft>
                <a:spcPct val="0"/>
              </a:spcAft>
              <a:buClr>
                <a:schemeClr val="tx2"/>
              </a:buClr>
              <a:buSzPct val="70000"/>
              <a:buFont typeface="Wingdings" pitchFamily="2" charset="2"/>
              <a:buChar char="l"/>
            </a:pPr>
            <a:r>
              <a:rPr lang="en-GB" sz="2600" b="1" dirty="0"/>
              <a:t>Poor marks on early assignments;</a:t>
            </a:r>
          </a:p>
          <a:p>
            <a:pPr fontAlgn="base">
              <a:spcBef>
                <a:spcPts val="600"/>
              </a:spcBef>
              <a:spcAft>
                <a:spcPct val="0"/>
              </a:spcAft>
              <a:buClr>
                <a:schemeClr val="tx2"/>
              </a:buClr>
              <a:buSzPct val="70000"/>
              <a:buFont typeface="Wingdings" pitchFamily="2" charset="2"/>
              <a:buChar char="l"/>
            </a:pPr>
            <a:r>
              <a:rPr lang="en-GB" sz="2600" b="1" dirty="0"/>
              <a:t>Not downloading/picking up or responding to assessed work;</a:t>
            </a:r>
          </a:p>
          <a:p>
            <a:pPr fontAlgn="base">
              <a:spcBef>
                <a:spcPts val="600"/>
              </a:spcBef>
              <a:spcAft>
                <a:spcPct val="0"/>
              </a:spcAft>
              <a:buClr>
                <a:schemeClr val="tx2"/>
              </a:buClr>
              <a:buSzPct val="70000"/>
              <a:buFont typeface="Wingdings" pitchFamily="2" charset="2"/>
              <a:buChar char="l"/>
            </a:pPr>
            <a:r>
              <a:rPr lang="en-GB" sz="2600" b="1" dirty="0"/>
              <a:t>Non attendance, or very poor or intermittent attendance (the big one).</a:t>
            </a:r>
          </a:p>
        </p:txBody>
      </p:sp>
    </p:spTree>
    <p:extLst>
      <p:ext uri="{BB962C8B-B14F-4D97-AF65-F5344CB8AC3E}">
        <p14:creationId xmlns:p14="http://schemas.microsoft.com/office/powerpoint/2010/main" val="234966512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4077</Words>
  <Application>Microsoft Office PowerPoint</Application>
  <PresentationFormat>On-screen Show (4:3)</PresentationFormat>
  <Paragraphs>277</Paragraphs>
  <Slides>46</Slides>
  <Notes>32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46</vt:i4>
      </vt:variant>
    </vt:vector>
  </HeadingPairs>
  <TitlesOfParts>
    <vt:vector size="56" baseType="lpstr">
      <vt:lpstr>Arial</vt:lpstr>
      <vt:lpstr>Arial Rounded MT Bold</vt:lpstr>
      <vt:lpstr>Calibri</vt:lpstr>
      <vt:lpstr>Comic Sans MS</vt:lpstr>
      <vt:lpstr>Symbol</vt:lpstr>
      <vt:lpstr>Times New Roman</vt:lpstr>
      <vt:lpstr>Wingdings</vt:lpstr>
      <vt:lpstr>LeedsMet template</vt:lpstr>
      <vt:lpstr>101_Custom Design</vt:lpstr>
      <vt:lpstr>1_Office Theme</vt:lpstr>
      <vt:lpstr>Engaging students creatively to maximise student retention and achievement</vt:lpstr>
      <vt:lpstr>Rationale</vt:lpstr>
      <vt:lpstr>By the end of the workshop, participants will have had opportunities to:</vt:lpstr>
      <vt:lpstr>Engagement: Why talk about it? Because:</vt:lpstr>
      <vt:lpstr>PowerPoint Presentation</vt:lpstr>
      <vt:lpstr>PowerPoint Presentation</vt:lpstr>
      <vt:lpstr>Disengaged students</vt:lpstr>
      <vt:lpstr>Engagement of international students:  some important considerations</vt:lpstr>
      <vt:lpstr>What kinds of behaviours offer warning signs of risk of drop-out</vt:lpstr>
      <vt:lpstr>Risk factors that potentially predicate poor engagement and retention:</vt:lpstr>
      <vt:lpstr>Other factors include: </vt:lpstr>
      <vt:lpstr>Additionally, withdrawal or failure is more probable when:</vt:lpstr>
      <vt:lpstr>Mature students drop out too</vt:lpstr>
      <vt:lpstr>Poor attendance correlates with drop out and low engagement:</vt:lpstr>
      <vt:lpstr>Drop out and assessment</vt:lpstr>
      <vt:lpstr>Learning analytics can help us to:</vt:lpstr>
      <vt:lpstr>Enhancements to curriculum design and delivery to foster engagement: we can:</vt:lpstr>
      <vt:lpstr>PowerPoint Presentation</vt:lpstr>
      <vt:lpstr>PowerPoint Presentation</vt:lpstr>
      <vt:lpstr>Developing engagement among your students</vt:lpstr>
      <vt:lpstr>Inter-year transitions: avoiding the sophomore slump (Yorke, 2014, Zaitseva et al)</vt:lpstr>
      <vt:lpstr>To engage learners we can:</vt:lpstr>
      <vt:lpstr>Questions employers might ask at interview that might help us frame some of our assignments</vt:lpstr>
      <vt:lpstr>Supportiveness: we must</vt:lpstr>
      <vt:lpstr>Engaging students through assessment</vt:lpstr>
      <vt:lpstr>Assessment literacy: students do better if they can: </vt:lpstr>
      <vt:lpstr>Authentic assessment implies using assessment for learning (Sambell et al, 2017)</vt:lpstr>
      <vt:lpstr>Ensuring assessment focuses efforts and promotes engagement means including reference to assessment</vt:lpstr>
      <vt:lpstr>Encouraging students to take assessment  more seriously</vt:lpstr>
      <vt:lpstr>The importance of dialogic assessment</vt:lpstr>
      <vt:lpstr>To improve assessment we should realign it by:</vt:lpstr>
      <vt:lpstr>Assessment, confidence and retention</vt:lpstr>
      <vt:lpstr>Students who believe that intelligence is malleable may be more robust</vt:lpstr>
      <vt:lpstr>Helping students understand the rules of the game</vt:lpstr>
      <vt:lpstr>What can we do as individuals to engage students through assessment?</vt:lpstr>
      <vt:lpstr>Making the most of feedback - we should:</vt:lpstr>
      <vt:lpstr>The uses of computer-assisted formative assessment</vt:lpstr>
      <vt:lpstr>What kinds of management interventions can foster engaging teaching?</vt:lpstr>
      <vt:lpstr>For engaged students we need, I argue:</vt:lpstr>
      <vt:lpstr>How can we get students to fully engage?  Some final suggestions</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lpstr>Useful references and further reading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2018-09-19T07:24:55Z</dcterms:modified>
</cp:coreProperties>
</file>