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9" r:id="rId3"/>
  </p:sldMasterIdLst>
  <p:notesMasterIdLst>
    <p:notesMasterId r:id="rId50"/>
  </p:notesMasterIdLst>
  <p:handoutMasterIdLst>
    <p:handoutMasterId r:id="rId51"/>
  </p:handoutMasterIdLst>
  <p:sldIdLst>
    <p:sldId id="420" r:id="rId4"/>
    <p:sldId id="530" r:id="rId5"/>
    <p:sldId id="645" r:id="rId6"/>
    <p:sldId id="535" r:id="rId7"/>
    <p:sldId id="597" r:id="rId8"/>
    <p:sldId id="601" r:id="rId9"/>
    <p:sldId id="625" r:id="rId10"/>
    <p:sldId id="617" r:id="rId11"/>
    <p:sldId id="618" r:id="rId12"/>
    <p:sldId id="643" r:id="rId13"/>
    <p:sldId id="627" r:id="rId14"/>
    <p:sldId id="628" r:id="rId15"/>
    <p:sldId id="631" r:id="rId16"/>
    <p:sldId id="629" r:id="rId17"/>
    <p:sldId id="633" r:id="rId18"/>
    <p:sldId id="644" r:id="rId19"/>
    <p:sldId id="619" r:id="rId20"/>
    <p:sldId id="488" r:id="rId21"/>
    <p:sldId id="576" r:id="rId22"/>
    <p:sldId id="620" r:id="rId23"/>
    <p:sldId id="481" r:id="rId24"/>
    <p:sldId id="589" r:id="rId25"/>
    <p:sldId id="485" r:id="rId26"/>
    <p:sldId id="622" r:id="rId27"/>
    <p:sldId id="641" r:id="rId28"/>
    <p:sldId id="454" r:id="rId29"/>
    <p:sldId id="483" r:id="rId30"/>
    <p:sldId id="443" r:id="rId31"/>
    <p:sldId id="438" r:id="rId32"/>
    <p:sldId id="455" r:id="rId33"/>
    <p:sldId id="444" r:id="rId34"/>
    <p:sldId id="635" r:id="rId35"/>
    <p:sldId id="636" r:id="rId36"/>
    <p:sldId id="637" r:id="rId37"/>
    <p:sldId id="640" r:id="rId38"/>
    <p:sldId id="638" r:id="rId39"/>
    <p:sldId id="634" r:id="rId40"/>
    <p:sldId id="624" r:id="rId41"/>
    <p:sldId id="542" r:id="rId42"/>
    <p:sldId id="572" r:id="rId43"/>
    <p:sldId id="382" r:id="rId44"/>
    <p:sldId id="270" r:id="rId45"/>
    <p:sldId id="271" r:id="rId46"/>
    <p:sldId id="272" r:id="rId47"/>
    <p:sldId id="317" r:id="rId48"/>
    <p:sldId id="646" r:id="rId49"/>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varScale="1">
        <p:scale>
          <a:sx n="70" d="100"/>
          <a:sy n="70" d="100"/>
        </p:scale>
        <p:origin x="1296" y="66"/>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tableStyles" Target="tableStyles.xml"/><Relationship Id="rId8" Type="http://schemas.openxmlformats.org/officeDocument/2006/relationships/slide" Target="slides/slide5.xml"/><Relationship Id="rId51" Type="http://schemas.openxmlformats.org/officeDocument/2006/relationships/handoutMaster" Target="handoutMasters/handoutMaster1.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4EE379-9355-4F3A-97C2-4AF7985E76B3}" type="slidenum">
              <a:rPr lang="en-GB" smtClean="0">
                <a:solidFill>
                  <a:prstClr val="black"/>
                </a:solidFill>
              </a:rPr>
              <a:pPr>
                <a:defRPr/>
              </a:pPr>
              <a:t>15</a:t>
            </a:fld>
            <a:endParaRPr lang="en-GB">
              <a:solidFill>
                <a:prstClr val="black"/>
              </a:solidFill>
            </a:endParaRPr>
          </a:p>
        </p:txBody>
      </p:sp>
    </p:spTree>
    <p:extLst>
      <p:ext uri="{BB962C8B-B14F-4D97-AF65-F5344CB8AC3E}">
        <p14:creationId xmlns:p14="http://schemas.microsoft.com/office/powerpoint/2010/main" val="557433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D260E4AE-2753-4525-8D75-5D3E95EA4BD4}" type="slidenum">
              <a:rPr lang="en-GB" smtClean="0"/>
              <a:pPr>
                <a:defRPr/>
              </a:pPr>
              <a:t>17</a:t>
            </a:fld>
            <a:endParaRPr lang="en-GB"/>
          </a:p>
        </p:txBody>
      </p:sp>
    </p:spTree>
    <p:extLst>
      <p:ext uri="{BB962C8B-B14F-4D97-AF65-F5344CB8AC3E}">
        <p14:creationId xmlns:p14="http://schemas.microsoft.com/office/powerpoint/2010/main" val="3918991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19</a:t>
            </a:fld>
            <a:endParaRPr lang="en-GB">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5E4C8F2-14B1-46DB-B2A6-2B26EA4B6D5C}" type="slidenum">
              <a:rPr lang="en-GB" smtClean="0"/>
              <a:pPr>
                <a:defRPr/>
              </a:pPr>
              <a:t>20</a:t>
            </a:fld>
            <a:endParaRPr lang="en-GB"/>
          </a:p>
        </p:txBody>
      </p:sp>
    </p:spTree>
    <p:extLst>
      <p:ext uri="{BB962C8B-B14F-4D97-AF65-F5344CB8AC3E}">
        <p14:creationId xmlns:p14="http://schemas.microsoft.com/office/powerpoint/2010/main" val="747452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05938D67-7E18-48FB-A84E-D60A1D3609DB}" type="slidenum">
              <a:rPr lang="en-GB" smtClean="0"/>
              <a:pPr>
                <a:defRPr/>
              </a:pPr>
              <a:t>24</a:t>
            </a:fld>
            <a:endParaRPr lang="en-GB"/>
          </a:p>
        </p:txBody>
      </p:sp>
    </p:spTree>
    <p:extLst>
      <p:ext uri="{BB962C8B-B14F-4D97-AF65-F5344CB8AC3E}">
        <p14:creationId xmlns:p14="http://schemas.microsoft.com/office/powerpoint/2010/main" val="29589054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dirty="0"/>
          </a:p>
        </p:txBody>
      </p:sp>
    </p:spTree>
    <p:extLst>
      <p:ext uri="{BB962C8B-B14F-4D97-AF65-F5344CB8AC3E}">
        <p14:creationId xmlns:p14="http://schemas.microsoft.com/office/powerpoint/2010/main" val="2965540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27</a:t>
            </a:fld>
            <a:endParaRPr lang="en-GB"/>
          </a:p>
        </p:txBody>
      </p:sp>
    </p:spTree>
    <p:extLst>
      <p:ext uri="{BB962C8B-B14F-4D97-AF65-F5344CB8AC3E}">
        <p14:creationId xmlns:p14="http://schemas.microsoft.com/office/powerpoint/2010/main" val="10777108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dirty="0"/>
          </a:p>
        </p:txBody>
      </p:sp>
    </p:spTree>
    <p:extLst>
      <p:ext uri="{BB962C8B-B14F-4D97-AF65-F5344CB8AC3E}">
        <p14:creationId xmlns:p14="http://schemas.microsoft.com/office/powerpoint/2010/main" val="4229147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dirty="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29</a:t>
            </a:fld>
            <a:endParaRPr lang="en-US" dirty="0"/>
          </a:p>
        </p:txBody>
      </p:sp>
    </p:spTree>
    <p:extLst>
      <p:ext uri="{BB962C8B-B14F-4D97-AF65-F5344CB8AC3E}">
        <p14:creationId xmlns:p14="http://schemas.microsoft.com/office/powerpoint/2010/main" val="38308058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dirty="0"/>
          </a:p>
        </p:txBody>
      </p:sp>
    </p:spTree>
    <p:extLst>
      <p:ext uri="{BB962C8B-B14F-4D97-AF65-F5344CB8AC3E}">
        <p14:creationId xmlns:p14="http://schemas.microsoft.com/office/powerpoint/2010/main" val="3223066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EF25D140-36AC-4E93-BF41-76DB32C14E81}" type="slidenum">
              <a:rPr lang="en-GB" smtClean="0"/>
              <a:pPr>
                <a:defRPr/>
              </a:pPr>
              <a:t>4</a:t>
            </a:fld>
            <a:endParaRPr lang="en-GB"/>
          </a:p>
        </p:txBody>
      </p:sp>
    </p:spTree>
    <p:extLst>
      <p:ext uri="{BB962C8B-B14F-4D97-AF65-F5344CB8AC3E}">
        <p14:creationId xmlns:p14="http://schemas.microsoft.com/office/powerpoint/2010/main" val="37491484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31</a:t>
            </a:fld>
            <a:endParaRPr lang="en-US" dirty="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22206114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08240E0-AAB5-428E-A3C2-DD17AF1DA728}" type="slidenum">
              <a:rPr lang="en-GB" smtClean="0">
                <a:solidFill>
                  <a:prstClr val="black"/>
                </a:solidFill>
              </a:rPr>
              <a:pPr>
                <a:defRPr/>
              </a:pPr>
              <a:t>32</a:t>
            </a:fld>
            <a:endParaRPr lang="en-GB">
              <a:solidFill>
                <a:prstClr val="black"/>
              </a:solidFill>
            </a:endParaRPr>
          </a:p>
        </p:txBody>
      </p:sp>
    </p:spTree>
    <p:extLst>
      <p:ext uri="{BB962C8B-B14F-4D97-AF65-F5344CB8AC3E}">
        <p14:creationId xmlns:p14="http://schemas.microsoft.com/office/powerpoint/2010/main" val="31383840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DFCDBB1C-63F9-4F31-A772-5A69223F8D9C}" type="slidenum">
              <a:rPr lang="en-GB" smtClean="0">
                <a:solidFill>
                  <a:prstClr val="black"/>
                </a:solidFill>
              </a:rPr>
              <a:pPr>
                <a:defRPr/>
              </a:pPr>
              <a:t>33</a:t>
            </a:fld>
            <a:endParaRPr lang="en-GB">
              <a:solidFill>
                <a:prstClr val="black"/>
              </a:solidFill>
            </a:endParaRPr>
          </a:p>
        </p:txBody>
      </p:sp>
    </p:spTree>
    <p:extLst>
      <p:ext uri="{BB962C8B-B14F-4D97-AF65-F5344CB8AC3E}">
        <p14:creationId xmlns:p14="http://schemas.microsoft.com/office/powerpoint/2010/main" val="24430266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0B8453E3-33CC-49B7-AC2B-BA8622BA4F61}" type="slidenum">
              <a:rPr lang="en-GB" smtClean="0">
                <a:solidFill>
                  <a:prstClr val="black"/>
                </a:solidFill>
              </a:rPr>
              <a:pPr>
                <a:defRPr/>
              </a:pPr>
              <a:t>34</a:t>
            </a:fld>
            <a:endParaRPr lang="en-GB">
              <a:solidFill>
                <a:prstClr val="black"/>
              </a:solidFill>
            </a:endParaRPr>
          </a:p>
        </p:txBody>
      </p:sp>
    </p:spTree>
    <p:extLst>
      <p:ext uri="{BB962C8B-B14F-4D97-AF65-F5344CB8AC3E}">
        <p14:creationId xmlns:p14="http://schemas.microsoft.com/office/powerpoint/2010/main" val="13475741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p:spPr>
      </p:sp>
      <p:sp>
        <p:nvSpPr>
          <p:cNvPr id="1105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ADD17B2-3419-468D-91A3-0C1A752DECFC}" type="slidenum">
              <a:rPr lang="en-GB" smtClean="0">
                <a:solidFill>
                  <a:prstClr val="black"/>
                </a:solidFill>
              </a:rPr>
              <a:pPr>
                <a:defRPr/>
              </a:pPr>
              <a:t>35</a:t>
            </a:fld>
            <a:endParaRPr lang="en-GB">
              <a:solidFill>
                <a:prstClr val="black"/>
              </a:solidFill>
            </a:endParaRPr>
          </a:p>
        </p:txBody>
      </p:sp>
    </p:spTree>
    <p:extLst>
      <p:ext uri="{BB962C8B-B14F-4D97-AF65-F5344CB8AC3E}">
        <p14:creationId xmlns:p14="http://schemas.microsoft.com/office/powerpoint/2010/main" val="38256493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p:spPr>
      </p:sp>
      <p:sp>
        <p:nvSpPr>
          <p:cNvPr id="1064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820BD5F-896E-4591-95BD-6A69A529B86A}" type="slidenum">
              <a:rPr lang="en-GB" smtClean="0">
                <a:solidFill>
                  <a:prstClr val="black"/>
                </a:solidFill>
              </a:rPr>
              <a:pPr>
                <a:defRPr/>
              </a:pPr>
              <a:t>36</a:t>
            </a:fld>
            <a:endParaRPr lang="en-GB">
              <a:solidFill>
                <a:prstClr val="black"/>
              </a:solidFill>
            </a:endParaRPr>
          </a:p>
        </p:txBody>
      </p:sp>
    </p:spTree>
    <p:extLst>
      <p:ext uri="{BB962C8B-B14F-4D97-AF65-F5344CB8AC3E}">
        <p14:creationId xmlns:p14="http://schemas.microsoft.com/office/powerpoint/2010/main" val="29433105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073DBBB0-704A-4B07-8903-012B8BFEB1F1}" type="slidenum">
              <a:rPr lang="en-GB" smtClean="0">
                <a:solidFill>
                  <a:prstClr val="black"/>
                </a:solidFill>
              </a:rPr>
              <a:pPr>
                <a:defRPr/>
              </a:pPr>
              <a:t>37</a:t>
            </a:fld>
            <a:endParaRPr lang="en-GB">
              <a:solidFill>
                <a:prstClr val="black"/>
              </a:solidFill>
            </a:endParaRPr>
          </a:p>
        </p:txBody>
      </p:sp>
    </p:spTree>
    <p:extLst>
      <p:ext uri="{BB962C8B-B14F-4D97-AF65-F5344CB8AC3E}">
        <p14:creationId xmlns:p14="http://schemas.microsoft.com/office/powerpoint/2010/main" val="10831182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FB84BE51-6D20-42D1-BF0C-4A3E69943F54}" type="slidenum">
              <a:rPr lang="en-GB" smtClean="0"/>
              <a:pPr>
                <a:defRPr/>
              </a:pPr>
              <a:t>39</a:t>
            </a:fld>
            <a:endParaRPr lang="en-GB"/>
          </a:p>
        </p:txBody>
      </p:sp>
    </p:spTree>
    <p:extLst>
      <p:ext uri="{BB962C8B-B14F-4D97-AF65-F5344CB8AC3E}">
        <p14:creationId xmlns:p14="http://schemas.microsoft.com/office/powerpoint/2010/main" val="42482272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41</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42</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6A9ABD-3643-48E8-BFC1-97A9CE5D2019}" type="slidenum">
              <a:rPr lang="en-US" smtClean="0">
                <a:solidFill>
                  <a:srgbClr val="000000"/>
                </a:solidFill>
              </a:rPr>
              <a:pPr fontAlgn="base">
                <a:spcBef>
                  <a:spcPct val="0"/>
                </a:spcBef>
                <a:spcAft>
                  <a:spcPct val="0"/>
                </a:spcAft>
                <a:defRPr/>
              </a:pPr>
              <a:t>5</a:t>
            </a:fld>
            <a:endParaRPr lang="en-US">
              <a:solidFill>
                <a:srgbClr val="000000"/>
              </a:solidFill>
            </a:endParaRPr>
          </a:p>
        </p:txBody>
      </p:sp>
    </p:spTree>
    <p:extLst>
      <p:ext uri="{BB962C8B-B14F-4D97-AF65-F5344CB8AC3E}">
        <p14:creationId xmlns:p14="http://schemas.microsoft.com/office/powerpoint/2010/main" val="6356407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43</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44</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45</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6</a:t>
            </a:fld>
            <a:endParaRPr lang="en-US" dirty="0">
              <a:solidFill>
                <a:srgbClr val="000000"/>
              </a:solidFill>
            </a:endParaRPr>
          </a:p>
        </p:txBody>
      </p:sp>
    </p:spTree>
    <p:extLst>
      <p:ext uri="{BB962C8B-B14F-4D97-AF65-F5344CB8AC3E}">
        <p14:creationId xmlns:p14="http://schemas.microsoft.com/office/powerpoint/2010/main" val="2260885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8</a:t>
            </a:fld>
            <a:endParaRPr lang="en-GB"/>
          </a:p>
        </p:txBody>
      </p:sp>
    </p:spTree>
    <p:extLst>
      <p:ext uri="{BB962C8B-B14F-4D97-AF65-F5344CB8AC3E}">
        <p14:creationId xmlns:p14="http://schemas.microsoft.com/office/powerpoint/2010/main" val="1853628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0296CA61-BBA5-41D1-A9E2-6B7A72EC0B29}" type="slidenum">
              <a:rPr lang="en-GB" smtClean="0">
                <a:solidFill>
                  <a:prstClr val="black"/>
                </a:solidFill>
              </a:rPr>
              <a:pPr>
                <a:defRPr/>
              </a:pPr>
              <a:t>11</a:t>
            </a:fld>
            <a:endParaRPr lang="en-GB">
              <a:solidFill>
                <a:prstClr val="black"/>
              </a:solidFill>
            </a:endParaRPr>
          </a:p>
        </p:txBody>
      </p:sp>
    </p:spTree>
    <p:extLst>
      <p:ext uri="{BB962C8B-B14F-4D97-AF65-F5344CB8AC3E}">
        <p14:creationId xmlns:p14="http://schemas.microsoft.com/office/powerpoint/2010/main" val="3957441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7C8B2BEA-E09D-406F-A723-1BA876378273}" type="slidenum">
              <a:rPr lang="en-GB" smtClean="0">
                <a:solidFill>
                  <a:prstClr val="black"/>
                </a:solidFill>
              </a:rPr>
              <a:pPr>
                <a:defRPr/>
              </a:pPr>
              <a:t>12</a:t>
            </a:fld>
            <a:endParaRPr lang="en-GB">
              <a:solidFill>
                <a:prstClr val="black"/>
              </a:solidFill>
            </a:endParaRPr>
          </a:p>
        </p:txBody>
      </p:sp>
    </p:spTree>
    <p:extLst>
      <p:ext uri="{BB962C8B-B14F-4D97-AF65-F5344CB8AC3E}">
        <p14:creationId xmlns:p14="http://schemas.microsoft.com/office/powerpoint/2010/main" val="7515284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E3E480A1-9C4A-4635-880B-A62031849267}" type="slidenum">
              <a:rPr lang="en-GB" smtClean="0">
                <a:solidFill>
                  <a:prstClr val="black"/>
                </a:solidFill>
              </a:rPr>
              <a:pPr>
                <a:defRPr/>
              </a:pPr>
              <a:t>13</a:t>
            </a:fld>
            <a:endParaRPr lang="en-GB">
              <a:solidFill>
                <a:prstClr val="black"/>
              </a:solidFill>
            </a:endParaRPr>
          </a:p>
        </p:txBody>
      </p:sp>
    </p:spTree>
    <p:extLst>
      <p:ext uri="{BB962C8B-B14F-4D97-AF65-F5344CB8AC3E}">
        <p14:creationId xmlns:p14="http://schemas.microsoft.com/office/powerpoint/2010/main" val="2732990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83C9D578-ED98-4864-AE91-C7F6FDC07A4C}" type="slidenum">
              <a:rPr lang="en-GB" smtClean="0">
                <a:solidFill>
                  <a:prstClr val="black"/>
                </a:solidFill>
              </a:rPr>
              <a:pPr>
                <a:defRPr/>
              </a:pPr>
              <a:t>14</a:t>
            </a:fld>
            <a:endParaRPr lang="en-GB">
              <a:solidFill>
                <a:prstClr val="black"/>
              </a:solidFill>
            </a:endParaRPr>
          </a:p>
        </p:txBody>
      </p:sp>
    </p:spTree>
    <p:extLst>
      <p:ext uri="{BB962C8B-B14F-4D97-AF65-F5344CB8AC3E}">
        <p14:creationId xmlns:p14="http://schemas.microsoft.com/office/powerpoint/2010/main" val="119729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19/09/2018</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19/09/2018</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19/09/2018</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4F4E18F-1CFD-401F-8773-38F1868883BC}" type="datetimeFigureOut">
              <a:rPr lang="en-US"/>
              <a:pPr>
                <a:defRPr/>
              </a:pPr>
              <a:t>9/19/2018</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3751104-F40A-42BF-AE05-F340F8466D2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19/09/2018</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19/09/2018</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19/09/2018</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19/09/2018</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19/09/2018</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19/09/2018</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19/09/2018</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19/09/2018</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19/09/2018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Calibri"/>
              </a:defRPr>
            </a:lvl1pPr>
          </a:lstStyle>
          <a:p>
            <a:pPr>
              <a:defRPr/>
            </a:pPr>
            <a:fld id="{297A2487-DC70-447C-AFF0-895F4C771B1C}" type="datetimeFigureOut">
              <a:rPr lang="en-US"/>
              <a:pPr>
                <a:defRPr/>
              </a:pPr>
              <a:t>9/19/2018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Calibri"/>
              </a:defRPr>
            </a:lvl1pPr>
          </a:lstStyle>
          <a:p>
            <a:pPr>
              <a:defRPr/>
            </a:pPr>
            <a:fld id="{0B72D035-583E-4001-BAFE-2662DD34316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10"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ssoar.info/ssoar/bitstream/handle/document/21191/ssoar-alhe-2010-2-vinson_et_al-investigating_the_relationship_between_student.pdf?sequence=1" TargetMode="External"/><Relationship Id="rId2" Type="http://schemas.openxmlformats.org/officeDocument/2006/relationships/hyperlink" Target="https://core.ac.uk/download/pdf/78901087.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Engaging students creatively to maximise student retention and achievement</a:t>
            </a:r>
          </a:p>
        </p:txBody>
      </p:sp>
      <p:sp>
        <p:nvSpPr>
          <p:cNvPr id="3075" name="Rectangle 3"/>
          <p:cNvSpPr>
            <a:spLocks noGrp="1" noChangeArrowheads="1"/>
          </p:cNvSpPr>
          <p:nvPr>
            <p:ph type="subTitle" idx="1"/>
          </p:nvPr>
        </p:nvSpPr>
        <p:spPr>
          <a:xfrm>
            <a:off x="611560" y="2928934"/>
            <a:ext cx="6463928" cy="3429004"/>
          </a:xfrm>
        </p:spPr>
        <p:txBody>
          <a:bodyPr/>
          <a:lstStyle/>
          <a:p>
            <a:pPr algn="ctr" eaLnBrk="1" hangingPunct="1">
              <a:defRPr/>
            </a:pPr>
            <a:r>
              <a:rPr lang="en-GB" dirty="0">
                <a:solidFill>
                  <a:schemeClr val="tx2">
                    <a:lumMod val="60000"/>
                    <a:lumOff val="40000"/>
                  </a:schemeClr>
                </a:solidFill>
              </a:rPr>
              <a:t>Harper Adams University</a:t>
            </a:r>
          </a:p>
          <a:p>
            <a:pPr algn="ctr" eaLnBrk="1" hangingPunct="1">
              <a:defRPr/>
            </a:pPr>
            <a:r>
              <a:rPr lang="en-GB" dirty="0">
                <a:solidFill>
                  <a:schemeClr val="tx2">
                    <a:lumMod val="60000"/>
                    <a:lumOff val="40000"/>
                  </a:schemeClr>
                </a:solidFill>
              </a:rPr>
              <a:t>19 September 2018</a:t>
            </a:r>
          </a:p>
          <a:p>
            <a:pPr algn="ctr" eaLnBrk="1" hangingPunct="1">
              <a:defRPr/>
            </a:pPr>
            <a:r>
              <a:rPr lang="en-GB" sz="2400" b="1" dirty="0"/>
              <a:t>Sally Brown 	@</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NTF, PFHEA, SFSEDA</a:t>
            </a:r>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Edge Hill University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Risk factors that potentially predicate poor engagement and retention:</a:t>
            </a:r>
          </a:p>
        </p:txBody>
      </p:sp>
      <p:sp>
        <p:nvSpPr>
          <p:cNvPr id="3" name="Content Placeholder 2"/>
          <p:cNvSpPr>
            <a:spLocks noGrp="1"/>
          </p:cNvSpPr>
          <p:nvPr>
            <p:ph idx="1"/>
          </p:nvPr>
        </p:nvSpPr>
        <p:spPr>
          <a:xfrm>
            <a:off x="468313" y="1196752"/>
            <a:ext cx="8229600" cy="5005611"/>
          </a:xfrm>
        </p:spPr>
        <p:txBody>
          <a:bodyPr/>
          <a:lstStyle/>
          <a:p>
            <a:r>
              <a:rPr lang="en-GB" sz="2600" dirty="0"/>
              <a:t>Students with no one to turn to when things go wrong e.g. those from Looked After backgrounds and First-in-Family students who have no one who ‘knows the ropes’;</a:t>
            </a:r>
          </a:p>
          <a:p>
            <a:r>
              <a:rPr lang="en-GB" sz="2600" dirty="0"/>
              <a:t>Students who find the higher education environment alienating (e.g. students from disadvantaged backgrounds, those who have been out of education for a long time or who have come from a very different culture);</a:t>
            </a:r>
          </a:p>
          <a:p>
            <a:r>
              <a:rPr lang="en-GB" sz="2600" dirty="0"/>
              <a:t>Those whose personal circumstances mean coping with university study is hard, (e.g. students with disabilities or mental health problems, those with caring responsibilities, those facing bereavement and so on).</a:t>
            </a:r>
          </a:p>
        </p:txBody>
      </p:sp>
    </p:spTree>
    <p:extLst>
      <p:ext uri="{BB962C8B-B14F-4D97-AF65-F5344CB8AC3E}">
        <p14:creationId xmlns:p14="http://schemas.microsoft.com/office/powerpoint/2010/main" val="4221699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a:xfrm>
            <a:off x="152401" y="274638"/>
            <a:ext cx="7587951" cy="1143000"/>
          </a:xfrm>
          <a:noFill/>
          <a:ln w="9525">
            <a:noFill/>
            <a:miter lim="800000"/>
            <a:headEnd/>
            <a:tailEnd/>
          </a:ln>
          <a:extLst/>
        </p:spPr>
        <p:txBody>
          <a:bodyPr vert="horz" wrap="square" lIns="91440" tIns="45720" rIns="91440" bIns="45720" numCol="1" anchor="b" anchorCtr="0" compatLnSpc="1">
            <a:prstTxWarp prst="textNoShape">
              <a:avLst/>
            </a:prstTxWarp>
          </a:bodyPr>
          <a:lstStyle/>
          <a:p>
            <a:r>
              <a:rPr lang="en-GB" dirty="0"/>
              <a:t>Other factors include: </a:t>
            </a:r>
          </a:p>
        </p:txBody>
      </p:sp>
      <p:sp>
        <p:nvSpPr>
          <p:cNvPr id="14339" name="Rectangle 3"/>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30000"/>
              </a:spcBef>
              <a:buClr>
                <a:srgbClr val="7030A0"/>
              </a:buClr>
              <a:buSzPct val="70000"/>
              <a:buFont typeface="Wingdings" pitchFamily="2" charset="2"/>
              <a:buChar char="l"/>
            </a:pPr>
            <a:r>
              <a:rPr lang="en-GB" sz="2600" b="1" dirty="0"/>
              <a:t>Poor quality of experience;</a:t>
            </a:r>
          </a:p>
          <a:p>
            <a:pPr>
              <a:spcBef>
                <a:spcPct val="30000"/>
              </a:spcBef>
              <a:buClr>
                <a:srgbClr val="7030A0"/>
              </a:buClr>
              <a:buSzPct val="70000"/>
              <a:buFont typeface="Wingdings" pitchFamily="2" charset="2"/>
              <a:buChar char="l"/>
            </a:pPr>
            <a:r>
              <a:rPr lang="en-GB" sz="2600" b="1" dirty="0"/>
              <a:t>Inability to cope with course demands;</a:t>
            </a:r>
          </a:p>
          <a:p>
            <a:pPr>
              <a:spcBef>
                <a:spcPct val="30000"/>
              </a:spcBef>
              <a:buClr>
                <a:srgbClr val="7030A0"/>
              </a:buClr>
              <a:buSzPct val="70000"/>
              <a:buFont typeface="Wingdings" pitchFamily="2" charset="2"/>
              <a:buChar char="l"/>
            </a:pPr>
            <a:r>
              <a:rPr lang="en-GB" sz="2600" b="1" dirty="0"/>
              <a:t>Unhappy with social environment;</a:t>
            </a:r>
          </a:p>
          <a:p>
            <a:pPr>
              <a:spcBef>
                <a:spcPct val="30000"/>
              </a:spcBef>
              <a:buClr>
                <a:srgbClr val="7030A0"/>
              </a:buClr>
              <a:buSzPct val="70000"/>
              <a:buFont typeface="Wingdings" pitchFamily="2" charset="2"/>
              <a:buChar char="l"/>
            </a:pPr>
            <a:r>
              <a:rPr lang="en-GB" sz="2600" b="1" dirty="0"/>
              <a:t>Wrong choice of course;</a:t>
            </a:r>
          </a:p>
          <a:p>
            <a:pPr>
              <a:spcBef>
                <a:spcPct val="30000"/>
              </a:spcBef>
              <a:buClr>
                <a:srgbClr val="7030A0"/>
              </a:buClr>
              <a:buSzPct val="70000"/>
              <a:buFont typeface="Wingdings" pitchFamily="2" charset="2"/>
              <a:buChar char="l"/>
            </a:pPr>
            <a:r>
              <a:rPr lang="en-GB" sz="2600" b="1" dirty="0"/>
              <a:t>Financial need;</a:t>
            </a:r>
          </a:p>
          <a:p>
            <a:pPr>
              <a:spcBef>
                <a:spcPct val="30000"/>
              </a:spcBef>
              <a:buClr>
                <a:srgbClr val="7030A0"/>
              </a:buClr>
              <a:buSzPct val="70000"/>
              <a:buFont typeface="Wingdings" pitchFamily="2" charset="2"/>
              <a:buChar char="l"/>
            </a:pPr>
            <a:r>
              <a:rPr lang="en-GB" sz="2600" b="1" dirty="0"/>
              <a:t>Dissatisfaction with some part of university provision.</a:t>
            </a:r>
          </a:p>
          <a:p>
            <a:pPr marL="0" indent="0">
              <a:spcBef>
                <a:spcPct val="30000"/>
              </a:spcBef>
              <a:buClr>
                <a:srgbClr val="7030A0"/>
              </a:buClr>
              <a:buSzPct val="70000"/>
              <a:buNone/>
            </a:pPr>
            <a:r>
              <a:rPr lang="en-GB" sz="2600" b="1" dirty="0"/>
              <a:t>	</a:t>
            </a:r>
          </a:p>
        </p:txBody>
      </p:sp>
    </p:spTree>
    <p:extLst>
      <p:ext uri="{BB962C8B-B14F-4D97-AF65-F5344CB8AC3E}">
        <p14:creationId xmlns:p14="http://schemas.microsoft.com/office/powerpoint/2010/main" val="2488921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a:noFill/>
          <a:ln w="9525">
            <a:noFill/>
            <a:miter lim="800000"/>
            <a:headEnd/>
            <a:tailEnd/>
          </a:ln>
          <a:extLst/>
        </p:spPr>
        <p:txBody>
          <a:bodyPr vert="horz" wrap="square" lIns="91440" tIns="45720" rIns="91440" bIns="45720" numCol="1" anchor="b" anchorCtr="0" compatLnSpc="1">
            <a:prstTxWarp prst="textNoShape">
              <a:avLst/>
            </a:prstTxWarp>
          </a:bodyPr>
          <a:lstStyle/>
          <a:p>
            <a:r>
              <a:rPr lang="en-GB" dirty="0"/>
              <a:t>Additionally, withdrawal or failure is more probable when:</a:t>
            </a:r>
          </a:p>
        </p:txBody>
      </p:sp>
      <p:sp>
        <p:nvSpPr>
          <p:cNvPr id="15363"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600" dirty="0"/>
              <a:t>Students have chosen ‘the wrong programme’;</a:t>
            </a:r>
          </a:p>
          <a:p>
            <a:r>
              <a:rPr lang="en-GB" sz="2600" dirty="0"/>
              <a:t>Students lack commitment and/or interest;</a:t>
            </a:r>
          </a:p>
          <a:p>
            <a:r>
              <a:rPr lang="en-GB" sz="2600" dirty="0"/>
              <a:t>Students’ expectations are not met;</a:t>
            </a:r>
          </a:p>
          <a:p>
            <a:r>
              <a:rPr lang="en-GB" sz="2600" dirty="0"/>
              <a:t>The quality of teaching is poor;</a:t>
            </a:r>
          </a:p>
          <a:p>
            <a:r>
              <a:rPr lang="en-GB" sz="2600" dirty="0"/>
              <a:t>The academic culture is unsupportive (even hostile) to learning;</a:t>
            </a:r>
          </a:p>
          <a:p>
            <a:r>
              <a:rPr lang="en-GB" sz="2600" dirty="0"/>
              <a:t>Students experience financial difficulty; and</a:t>
            </a:r>
          </a:p>
          <a:p>
            <a:r>
              <a:rPr lang="en-GB" sz="2600" dirty="0"/>
              <a:t>Demands for other commitments supervene.</a:t>
            </a:r>
          </a:p>
          <a:p>
            <a:pPr>
              <a:buNone/>
            </a:pPr>
            <a:r>
              <a:rPr lang="en-GB" sz="2600" dirty="0"/>
              <a:t>Peelo and Wareham pp 34-5</a:t>
            </a:r>
          </a:p>
          <a:p>
            <a:endParaRPr lang="en-GB" sz="2600" dirty="0"/>
          </a:p>
          <a:p>
            <a:endParaRPr lang="en-GB" sz="2600" dirty="0"/>
          </a:p>
        </p:txBody>
      </p:sp>
    </p:spTree>
    <p:extLst>
      <p:ext uri="{BB962C8B-B14F-4D97-AF65-F5344CB8AC3E}">
        <p14:creationId xmlns:p14="http://schemas.microsoft.com/office/powerpoint/2010/main" val="165652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Mature students drop out too</a:t>
            </a:r>
          </a:p>
        </p:txBody>
      </p:sp>
      <p:sp>
        <p:nvSpPr>
          <p:cNvPr id="23555"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None/>
            </a:pPr>
            <a:r>
              <a:rPr lang="en-GB" sz="2600" dirty="0"/>
              <a:t>	The older female students were less likely than their younger peers to cite matters related to wrong choice of field of study. 'Mature' entrants tend to have taken time over a decision that is often buttressed by their experience of life outside the educational system. Basically, they know what they want to do. On the evidence of this study, however, these students more frequently run into difficulty with finance and family. </a:t>
            </a:r>
          </a:p>
          <a:p>
            <a:pPr>
              <a:buNone/>
            </a:pPr>
            <a:r>
              <a:rPr lang="en-GB" sz="2600" dirty="0" err="1"/>
              <a:t>Peelo</a:t>
            </a:r>
            <a:r>
              <a:rPr lang="en-GB" sz="2600" dirty="0"/>
              <a:t> and Wareham p33</a:t>
            </a:r>
          </a:p>
          <a:p>
            <a:endParaRPr lang="en-GB" sz="2600" dirty="0"/>
          </a:p>
          <a:p>
            <a:endParaRPr lang="en-GB" sz="2600" dirty="0"/>
          </a:p>
        </p:txBody>
      </p:sp>
    </p:spTree>
    <p:extLst>
      <p:ext uri="{BB962C8B-B14F-4D97-AF65-F5344CB8AC3E}">
        <p14:creationId xmlns:p14="http://schemas.microsoft.com/office/powerpoint/2010/main" val="2557413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Poor attendance correlates with drop out and low engagement:</a:t>
            </a:r>
          </a:p>
        </p:txBody>
      </p:sp>
      <p:sp>
        <p:nvSpPr>
          <p:cNvPr id="17411"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600" dirty="0"/>
              <a:t>Research at Southampton institute (Lim), Glasgow Caledonian University (</a:t>
            </a:r>
            <a:r>
              <a:rPr lang="en-GB" sz="2600" dirty="0" err="1"/>
              <a:t>Begg</a:t>
            </a:r>
            <a:r>
              <a:rPr lang="en-GB" sz="2600" dirty="0"/>
              <a:t>) and University of Kent (Van der </a:t>
            </a:r>
            <a:r>
              <a:rPr lang="en-GB" sz="2600" dirty="0" err="1"/>
              <a:t>Velden</a:t>
            </a:r>
            <a:r>
              <a:rPr lang="en-GB" sz="2600" dirty="0"/>
              <a:t>) shows associations between weak attendance patterns and attrition;</a:t>
            </a:r>
          </a:p>
          <a:p>
            <a:r>
              <a:rPr lang="en-GB" sz="2600" dirty="0"/>
              <a:t>Whatever the cause, not being there exacerbates other problems with study;</a:t>
            </a:r>
          </a:p>
          <a:p>
            <a:r>
              <a:rPr lang="en-GB" sz="2600" dirty="0"/>
              <a:t>Endeavours to monitor and follow-up poor attendance have high pay off in terms of improving retention.</a:t>
            </a:r>
          </a:p>
          <a:p>
            <a:endParaRPr lang="en-GB" sz="2600" dirty="0"/>
          </a:p>
        </p:txBody>
      </p:sp>
    </p:spTree>
    <p:extLst>
      <p:ext uri="{BB962C8B-B14F-4D97-AF65-F5344CB8AC3E}">
        <p14:creationId xmlns:p14="http://schemas.microsoft.com/office/powerpoint/2010/main" val="168053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Drop out and assessment</a:t>
            </a:r>
          </a:p>
        </p:txBody>
      </p:sp>
      <p:sp>
        <p:nvSpPr>
          <p:cNvPr id="31747"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600" dirty="0"/>
              <a:t>“Roughly two-thirds of premature departures take place in, or at the end of, the first year of full-time study in the UK. Anecdotal evidence from a number of institutions indicates that early poor performance can be a powerful disincentive to continuation, with students feeling that perhaps they were not cut out for higher education after all – although the main problems are acculturation and acclimatisation to studying”. (Yorke p37)</a:t>
            </a:r>
          </a:p>
          <a:p>
            <a:r>
              <a:rPr lang="en-GB" sz="2600" dirty="0"/>
              <a:t>Implications: assessment in the first semester is critical: it should be formative, informative, developmental and remediable.</a:t>
            </a:r>
          </a:p>
          <a:p>
            <a:endParaRPr lang="en-GB" sz="2600" dirty="0"/>
          </a:p>
        </p:txBody>
      </p:sp>
    </p:spTree>
    <p:extLst>
      <p:ext uri="{BB962C8B-B14F-4D97-AF65-F5344CB8AC3E}">
        <p14:creationId xmlns:p14="http://schemas.microsoft.com/office/powerpoint/2010/main" val="454724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Learning analytics can help us to: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Identify patterns of behaviour that indicate drop-out or under-performance is likely;</a:t>
            </a:r>
          </a:p>
          <a:p>
            <a:r>
              <a:rPr lang="en-GB" sz="2600" dirty="0"/>
              <a:t>Find students with backgrounds that suggest they might need a more careful watching eye kept on them by personal tutors;</a:t>
            </a:r>
          </a:p>
          <a:p>
            <a:r>
              <a:rPr lang="en-GB" sz="2600" dirty="0"/>
              <a:t>Help find those who might need to be steered to additional sources of support.</a:t>
            </a:r>
          </a:p>
          <a:p>
            <a:pPr marL="0" indent="0">
              <a:buNone/>
            </a:pPr>
            <a:r>
              <a:rPr lang="en-GB" sz="2600" dirty="0"/>
              <a:t>However, there are clear issues involved around data protection and privacy that need discussion and resolution.</a:t>
            </a:r>
          </a:p>
          <a:p>
            <a:endParaRPr lang="en-GB" sz="2600" dirty="0"/>
          </a:p>
          <a:p>
            <a:endParaRPr lang="en-GB" sz="2600" dirty="0"/>
          </a:p>
        </p:txBody>
      </p:sp>
    </p:spTree>
    <p:extLst>
      <p:ext uri="{BB962C8B-B14F-4D97-AF65-F5344CB8AC3E}">
        <p14:creationId xmlns:p14="http://schemas.microsoft.com/office/powerpoint/2010/main" val="1610339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Enhancements to curriculum design and delivery to foster engagement: we can:</a:t>
            </a:r>
          </a:p>
        </p:txBody>
      </p:sp>
      <p:sp>
        <p:nvSpPr>
          <p:cNvPr id="16387"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600" b="1" dirty="0"/>
              <a:t>Explore how we can best use the first half of the first semester to induct students into good study patterns and practices to enhance learning and improve retention (Yorke 2009);</a:t>
            </a:r>
          </a:p>
          <a:p>
            <a:pPr fontAlgn="base">
              <a:spcBef>
                <a:spcPts val="600"/>
              </a:spcBef>
              <a:spcAft>
                <a:spcPct val="0"/>
              </a:spcAft>
              <a:buClr>
                <a:schemeClr val="tx2"/>
              </a:buClr>
              <a:buSzPct val="70000"/>
              <a:buFont typeface="Wingdings" pitchFamily="2" charset="2"/>
              <a:buChar char="l"/>
            </a:pPr>
            <a:r>
              <a:rPr lang="en-GB" sz="2600" b="1" dirty="0"/>
              <a:t>Reconsider the kinds of activities students engage with, to maximise ‘learning by doing’;</a:t>
            </a:r>
          </a:p>
          <a:p>
            <a:pPr fontAlgn="base">
              <a:spcBef>
                <a:spcPts val="600"/>
              </a:spcBef>
              <a:spcAft>
                <a:spcPct val="0"/>
              </a:spcAft>
              <a:buClr>
                <a:schemeClr val="tx2"/>
              </a:buClr>
              <a:buSzPct val="70000"/>
              <a:buFont typeface="Wingdings" pitchFamily="2" charset="2"/>
              <a:buChar char="l"/>
            </a:pPr>
            <a:r>
              <a:rPr lang="en-GB" sz="2600" b="1" dirty="0"/>
              <a:t>Rethink the way in which we use lecture periods to include activity as well as delivery;</a:t>
            </a:r>
          </a:p>
          <a:p>
            <a:pPr fontAlgn="base">
              <a:spcBef>
                <a:spcPts val="600"/>
              </a:spcBef>
              <a:spcAft>
                <a:spcPct val="0"/>
              </a:spcAft>
              <a:buClr>
                <a:schemeClr val="tx2"/>
              </a:buClr>
              <a:buSzPct val="70000"/>
              <a:buFont typeface="Wingdings" pitchFamily="2" charset="2"/>
              <a:buChar char="l"/>
            </a:pPr>
            <a:r>
              <a:rPr lang="en-GB" sz="2600" b="1" dirty="0"/>
              <a:t>Consider how we can best make use of technologies to support learning and engagement. </a:t>
            </a:r>
          </a:p>
          <a:p>
            <a:pPr fontAlgn="base">
              <a:spcBef>
                <a:spcPts val="600"/>
              </a:spcBef>
              <a:spcAft>
                <a:spcPct val="0"/>
              </a:spcAft>
              <a:buClr>
                <a:schemeClr val="tx2"/>
              </a:buClr>
              <a:buSzPct val="70000"/>
              <a:buFont typeface="Wingdings" pitchFamily="2" charset="2"/>
              <a:buChar char="l"/>
            </a:pPr>
            <a:endParaRPr lang="en-GB" sz="2600" b="1" dirty="0"/>
          </a:p>
        </p:txBody>
      </p:sp>
    </p:spTree>
    <p:extLst>
      <p:ext uri="{BB962C8B-B14F-4D97-AF65-F5344CB8AC3E}">
        <p14:creationId xmlns:p14="http://schemas.microsoft.com/office/powerpoint/2010/main" val="998998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PRSB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extLst>
      <p:ext uri="{BB962C8B-B14F-4D97-AF65-F5344CB8AC3E}">
        <p14:creationId xmlns:p14="http://schemas.microsoft.com/office/powerpoint/2010/main" val="366539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Rationale</a:t>
            </a:r>
          </a:p>
        </p:txBody>
      </p:sp>
      <p:sp>
        <p:nvSpPr>
          <p:cNvPr id="3" name="Content Placeholder 2"/>
          <p:cNvSpPr>
            <a:spLocks noGrp="1"/>
          </p:cNvSpPr>
          <p:nvPr>
            <p:ph idx="1"/>
          </p:nvPr>
        </p:nvSpPr>
        <p:spPr>
          <a:xfrm>
            <a:off x="357158" y="1214422"/>
            <a:ext cx="8429684" cy="4987941"/>
          </a:xfrm>
        </p:spPr>
        <p:txBody>
          <a:bodyPr/>
          <a:lstStyle/>
          <a:p>
            <a:pPr marL="0" indent="0">
              <a:buNone/>
            </a:pPr>
            <a:r>
              <a:rPr lang="en-GB" sz="1800" dirty="0"/>
              <a:t>Retention is a matter of high importance to universities in the UK and internationally. The costs of drop-out are high, both institutionally in terms of financial disadvantage and poor performance against benchmarks, and also personally for the students who are likely to suffer the negative consequences in terms of both career and damaged self-esteem. Research tells us that students who have struggled to enter higher education in the first place are disproportionately represented among those who leave without completing their courses. </a:t>
            </a:r>
          </a:p>
          <a:p>
            <a:pPr marL="0" indent="0">
              <a:buNone/>
            </a:pPr>
            <a:r>
              <a:rPr lang="en-GB" sz="1800" dirty="0"/>
              <a:t>We have learned a lot in recent years about the kinds of factors that predispose students to dropping out of university and the kinds of behaviours that are indicators of the likelihood of students leaving early. While there will always be a proportion of students who drop-out for reasons beyond our control, there is much we can do to minimise attrition. In this participative workshop, using examples of pragmatic approaches from the UK and internationally, we will explore arrange of interventions that we can undertake individually, as faculties and departments and as institutions as a whole to reduce the likelihood of student drop-out. </a:t>
            </a:r>
          </a:p>
          <a:p>
            <a:pPr>
              <a:buNone/>
            </a:pPr>
            <a:br>
              <a:rPr lang="en-GB" sz="2800" dirty="0"/>
            </a:br>
            <a:endParaRPr lang="en-GB"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xfrm>
            <a:off x="457200" y="122239"/>
            <a:ext cx="7543800" cy="49845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Developing engagement among your students</a:t>
            </a:r>
          </a:p>
        </p:txBody>
      </p:sp>
      <p:sp>
        <p:nvSpPr>
          <p:cNvPr id="20483" name="Content Placeholder 4"/>
          <p:cNvSpPr>
            <a:spLocks noGrp="1"/>
          </p:cNvSpPr>
          <p:nvPr>
            <p:ph idx="1"/>
          </p:nvPr>
        </p:nvSpPr>
        <p:spPr>
          <a:xfrm>
            <a:off x="468313" y="692696"/>
            <a:ext cx="8229600" cy="5509667"/>
          </a:xfr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b="1" dirty="0"/>
              <a:t>Is there a coherent model of progression across the student life-cycle from induction to ‘</a:t>
            </a:r>
            <a:r>
              <a:rPr lang="en-GB" b="1" dirty="0" err="1"/>
              <a:t>outduction</a:t>
            </a:r>
            <a:r>
              <a:rPr lang="en-GB" b="1" dirty="0"/>
              <a:t>’ (Morgan, 2011)? </a:t>
            </a:r>
          </a:p>
          <a:p>
            <a:pPr fontAlgn="base">
              <a:spcBef>
                <a:spcPts val="600"/>
              </a:spcBef>
              <a:spcAft>
                <a:spcPct val="0"/>
              </a:spcAft>
              <a:buClr>
                <a:schemeClr val="tx2"/>
              </a:buClr>
              <a:buSzPct val="70000"/>
              <a:buFont typeface="Wingdings" pitchFamily="2" charset="2"/>
              <a:buChar char="l"/>
            </a:pPr>
            <a:r>
              <a:rPr lang="en-GB" b="1" dirty="0"/>
              <a:t>Do you manage transitions from year one to year two, and year two to year three, to ensure students remain committed and engaged?</a:t>
            </a:r>
          </a:p>
          <a:p>
            <a:pPr fontAlgn="base">
              <a:spcBef>
                <a:spcPts val="600"/>
              </a:spcBef>
              <a:spcAft>
                <a:spcPct val="0"/>
              </a:spcAft>
              <a:buClr>
                <a:schemeClr val="tx2"/>
              </a:buClr>
              <a:buSzPct val="70000"/>
              <a:buFont typeface="Wingdings" pitchFamily="2" charset="2"/>
              <a:buChar char="l"/>
            </a:pPr>
            <a:r>
              <a:rPr lang="en-GB" b="1" dirty="0"/>
              <a:t>Is there some continuity in the sources of student support throughout the course (e.g. personal tutors)?</a:t>
            </a:r>
          </a:p>
          <a:p>
            <a:pPr fontAlgn="base">
              <a:spcBef>
                <a:spcPts val="600"/>
              </a:spcBef>
              <a:spcAft>
                <a:spcPct val="0"/>
              </a:spcAft>
              <a:buClr>
                <a:schemeClr val="tx2"/>
              </a:buClr>
              <a:buSzPct val="70000"/>
              <a:buFont typeface="Wingdings" pitchFamily="2" charset="2"/>
              <a:buChar char="l"/>
            </a:pPr>
            <a:r>
              <a:rPr lang="en-GB" b="1" dirty="0"/>
              <a:t>Are students offered support and guidance in relation to personal development and employability?</a:t>
            </a:r>
          </a:p>
          <a:p>
            <a:pPr eaLnBrk="1" hangingPunct="1"/>
            <a:r>
              <a:rPr lang="en-GB" dirty="0"/>
              <a:t>Are students using critical thinking and high levels of analytical thought sufficiently at each level of a programme?</a:t>
            </a:r>
          </a:p>
          <a:p>
            <a:pPr eaLnBrk="1" hangingPunct="1"/>
            <a:r>
              <a:rPr lang="en-GB" dirty="0"/>
              <a:t>Are students working autonomously as well?</a:t>
            </a:r>
          </a:p>
          <a:p>
            <a:pPr eaLnBrk="1" hangingPunct="1"/>
            <a:r>
              <a:rPr lang="en-GB" dirty="0"/>
              <a:t>Do students have meaningful and purposeful opportunities of working together?</a:t>
            </a:r>
          </a:p>
          <a:p>
            <a:pPr fontAlgn="base">
              <a:spcBef>
                <a:spcPts val="600"/>
              </a:spcBef>
              <a:spcAft>
                <a:spcPct val="0"/>
              </a:spcAft>
              <a:buClr>
                <a:schemeClr val="tx2"/>
              </a:buClr>
              <a:buSzPct val="70000"/>
              <a:buFont typeface="Wingdings" pitchFamily="2" charset="2"/>
              <a:buChar char="l"/>
            </a:pPr>
            <a:endParaRPr lang="en-GB" sz="2800" b="1" dirty="0"/>
          </a:p>
        </p:txBody>
      </p:sp>
    </p:spTree>
    <p:extLst>
      <p:ext uri="{BB962C8B-B14F-4D97-AF65-F5344CB8AC3E}">
        <p14:creationId xmlns:p14="http://schemas.microsoft.com/office/powerpoint/2010/main" val="2354304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2F5AF-1FF6-475D-BB34-DF553471BEC9}"/>
              </a:ext>
            </a:extLst>
          </p:cNvPr>
          <p:cNvSpPr>
            <a:spLocks noGrp="1"/>
          </p:cNvSpPr>
          <p:nvPr>
            <p:ph type="title"/>
          </p:nvPr>
        </p:nvSpPr>
        <p:spPr/>
        <p:txBody>
          <a:bodyPr/>
          <a:lstStyle/>
          <a:p>
            <a:r>
              <a:rPr lang="en-GB" dirty="0"/>
              <a:t>Inter-year transitions: avoiding the sophomore slump (Yorke, 2014, </a:t>
            </a:r>
            <a:r>
              <a:rPr lang="en-GB" dirty="0" err="1"/>
              <a:t>Zaitseva</a:t>
            </a:r>
            <a:r>
              <a:rPr lang="en-GB" dirty="0"/>
              <a:t> et al)</a:t>
            </a:r>
          </a:p>
        </p:txBody>
      </p:sp>
      <p:sp>
        <p:nvSpPr>
          <p:cNvPr id="3" name="Content Placeholder 2">
            <a:extLst>
              <a:ext uri="{FF2B5EF4-FFF2-40B4-BE49-F238E27FC236}">
                <a16:creationId xmlns:a16="http://schemas.microsoft.com/office/drawing/2014/main" id="{8BCA0466-3985-450E-B17D-12284C0CE575}"/>
              </a:ext>
            </a:extLst>
          </p:cNvPr>
          <p:cNvSpPr>
            <a:spLocks noGrp="1"/>
          </p:cNvSpPr>
          <p:nvPr>
            <p:ph idx="1"/>
          </p:nvPr>
        </p:nvSpPr>
        <p:spPr/>
        <p:txBody>
          <a:bodyPr/>
          <a:lstStyle/>
          <a:p>
            <a:r>
              <a:rPr lang="en-GB" dirty="0"/>
              <a:t>The three-months between the end of the 1st year and the start of the 2</a:t>
            </a:r>
            <a:r>
              <a:rPr lang="en-GB" baseline="30000" dirty="0"/>
              <a:t>nd</a:t>
            </a:r>
            <a:r>
              <a:rPr lang="en-GB" dirty="0"/>
              <a:t> (and to a lesser extent between 2</a:t>
            </a:r>
            <a:r>
              <a:rPr lang="en-GB" baseline="30000" dirty="0"/>
              <a:t>nd</a:t>
            </a:r>
            <a:r>
              <a:rPr lang="en-GB" dirty="0"/>
              <a:t> and 3</a:t>
            </a:r>
            <a:r>
              <a:rPr lang="en-GB" baseline="30000" dirty="0"/>
              <a:t>rd</a:t>
            </a:r>
            <a:r>
              <a:rPr lang="en-GB" dirty="0"/>
              <a:t> years) provides lacunae for lost motivation and decreased engagement;</a:t>
            </a:r>
          </a:p>
          <a:p>
            <a:r>
              <a:rPr lang="en-GB" dirty="0"/>
              <a:t>Energy, thought and resources need to be deployed to counteract this tendency and to maintain student engagement;</a:t>
            </a:r>
          </a:p>
          <a:p>
            <a:r>
              <a:rPr lang="en-GB" dirty="0"/>
              <a:t>This can be undertaken in three ways:</a:t>
            </a:r>
          </a:p>
          <a:p>
            <a:pPr lvl="1"/>
            <a:r>
              <a:rPr lang="en-GB" dirty="0"/>
              <a:t>Through linking study from year to year through assignments and other activities set to bridge the gap;</a:t>
            </a:r>
          </a:p>
          <a:p>
            <a:pPr lvl="1"/>
            <a:r>
              <a:rPr lang="en-GB" dirty="0"/>
              <a:t>By maintaining contact (live or virtual);</a:t>
            </a:r>
          </a:p>
          <a:p>
            <a:pPr lvl="1"/>
            <a:r>
              <a:rPr lang="en-GB" dirty="0"/>
              <a:t> By using peer groups and networks for mutual support.</a:t>
            </a:r>
          </a:p>
        </p:txBody>
      </p:sp>
    </p:spTree>
    <p:extLst>
      <p:ext uri="{BB962C8B-B14F-4D97-AF65-F5344CB8AC3E}">
        <p14:creationId xmlns:p14="http://schemas.microsoft.com/office/powerpoint/2010/main" val="1141145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To engage learners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current;</a:t>
            </a:r>
          </a:p>
          <a:p>
            <a:r>
              <a:rPr lang="en-GB" dirty="0"/>
              <a:t>Give added-value to each person who bothers to turn up. </a:t>
            </a:r>
            <a:r>
              <a:rPr lang="en-GB" sz="2400" dirty="0"/>
              <a:t>Provide resources and text on-line that back up classroom activities (including audio/video recordings</a:t>
            </a:r>
            <a:r>
              <a:rPr lang="en-GB" dirty="0"/>
              <a:t> of your lectures) without ever letting it be perceived that this is a substitute for being there!</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work to the forthcoming/ongoing assignment (without slavishly teaching to the exam);</a:t>
            </a:r>
          </a:p>
          <a:p>
            <a:pPr>
              <a:lnSpc>
                <a:spcPct val="100000"/>
              </a:lnSpc>
            </a:pPr>
            <a:r>
              <a:rPr lang="en-GB" sz="2400" dirty="0"/>
              <a:t>Make spaces for dialogue, through clickers/ twitter/ whatever</a:t>
            </a:r>
            <a:r>
              <a:rPr lang="en-GB" dirty="0"/>
              <a:t>, live and </a:t>
            </a:r>
            <a:r>
              <a:rPr lang="en-GB" sz="2400" dirty="0"/>
              <a:t>after the session.</a:t>
            </a:r>
          </a:p>
          <a:p>
            <a:pPr>
              <a:lnSpc>
                <a:spcPct val="100000"/>
              </a:lnSpc>
            </a:pPr>
            <a:endParaRPr lang="en-GB" sz="2400" dirty="0"/>
          </a:p>
          <a:p>
            <a:pPr>
              <a:lnSpc>
                <a:spcPct val="100000"/>
              </a:lnSpc>
            </a:pPr>
            <a:endParaRPr lang="en-GB"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at interview that might help us frame some of our assignments</a:t>
            </a:r>
          </a:p>
        </p:txBody>
      </p:sp>
      <p:sp>
        <p:nvSpPr>
          <p:cNvPr id="5" name="Content Placeholder 4"/>
          <p:cNvSpPr>
            <a:spLocks noGrp="1"/>
          </p:cNvSpPr>
          <p:nvPr>
            <p:ph idx="1"/>
          </p:nvPr>
        </p:nvSpPr>
        <p:spPr>
          <a:xfrm>
            <a:off x="107504" y="1124744"/>
            <a:ext cx="8640960" cy="5077619"/>
          </a:xfrm>
        </p:spPr>
        <p:txBody>
          <a:bodyPr/>
          <a:lstStyle/>
          <a:p>
            <a:pPr marL="0" indent="0">
              <a:buNone/>
            </a:pPr>
            <a:r>
              <a:rPr lang="en-GB" b="0" dirty="0"/>
              <a:t> </a:t>
            </a:r>
            <a:r>
              <a:rPr lang="en-GB" dirty="0"/>
              <a:t>Can you tell us about an occasion when:</a:t>
            </a:r>
          </a:p>
          <a:p>
            <a:r>
              <a:rPr lang="en-GB" dirty="0"/>
              <a:t>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had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3817204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a:t>Supportiveness: we must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dirty="0"/>
              <a:t>Adopt a holistic approach to the development of skills, particularly the ‘literacies’ (academic, assessment, digital, information and social/interpersonal literacies, (Brown, 2015), so that these are fully integrated into the learning programme;</a:t>
            </a:r>
            <a:r>
              <a:rPr lang="en-US" sz="2600" dirty="0"/>
              <a:t> </a:t>
            </a:r>
          </a:p>
          <a:p>
            <a:pPr eaLnBrk="1" hangingPunct="1"/>
            <a:r>
              <a:rPr lang="en-US" sz="2600" dirty="0"/>
              <a:t>Enable students to become self-aware and reflexive learners who become robust in the face of problems;</a:t>
            </a:r>
          </a:p>
          <a:p>
            <a:pPr eaLnBrk="1" hangingPunct="1"/>
            <a:r>
              <a:rPr lang="en-US" sz="2600" dirty="0"/>
              <a:t>Help students build resilience through ‘a diet of early successes’ and positive reinforcement (Dweck, 2000);</a:t>
            </a:r>
          </a:p>
          <a:p>
            <a:pPr eaLnBrk="1" hangingPunct="1"/>
            <a:r>
              <a:rPr lang="en-US" sz="2600" dirty="0"/>
              <a:t>Ensure that assessment, particularly in the early stages, is fully part of the learning process.</a:t>
            </a:r>
            <a:endParaRPr lang="en-GB" sz="2600" dirty="0"/>
          </a:p>
          <a:p>
            <a:pPr eaLnBrk="1" hangingPunct="1"/>
            <a:endParaRPr lang="en-GB" sz="2600" dirty="0"/>
          </a:p>
        </p:txBody>
      </p:sp>
    </p:spTree>
    <p:extLst>
      <p:ext uri="{BB962C8B-B14F-4D97-AF65-F5344CB8AC3E}">
        <p14:creationId xmlns:p14="http://schemas.microsoft.com/office/powerpoint/2010/main" val="2886559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Engaging students through assessment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dirty="0"/>
              <a:t>Pays high dividends in terms of student satisfaction;</a:t>
            </a:r>
          </a:p>
          <a:p>
            <a:pPr eaLnBrk="1" hangingPunct="1"/>
            <a:r>
              <a:rPr lang="en-GB" sz="2600" dirty="0"/>
              <a:t>Can be highly resource intensive if a strategic approach is not adopted;</a:t>
            </a:r>
          </a:p>
          <a:p>
            <a:pPr eaLnBrk="1" hangingPunct="1"/>
            <a:r>
              <a:rPr lang="en-GB" sz="2600" dirty="0"/>
              <a:t>Often requires a significant process of rethinking the processes and practices of assessment;</a:t>
            </a:r>
          </a:p>
          <a:p>
            <a:pPr eaLnBrk="1" hangingPunct="1"/>
            <a:r>
              <a:rPr lang="en-GB" sz="2600" dirty="0"/>
              <a:t>Usually implies increasing the amount of formative assessment and sometimes slimming down the volume of summative assessment;</a:t>
            </a:r>
          </a:p>
          <a:p>
            <a:pPr eaLnBrk="1" hangingPunct="1"/>
            <a:r>
              <a:rPr lang="en-GB" sz="2600" dirty="0"/>
              <a:t>Can change students’ lives.</a:t>
            </a:r>
          </a:p>
          <a:p>
            <a:pPr marL="0" indent="0" eaLnBrk="1" hangingPunct="1">
              <a:buNone/>
            </a:pPr>
            <a:r>
              <a:rPr lang="en-GB" sz="2600" dirty="0"/>
              <a:t>See </a:t>
            </a:r>
            <a:r>
              <a:rPr lang="en-GB" dirty="0"/>
              <a:t>HEA (2012): </a:t>
            </a:r>
            <a:r>
              <a:rPr lang="en-GB" i="1" dirty="0"/>
              <a:t>A Marked Improvement: transforming assessment in higher education.</a:t>
            </a:r>
            <a:endParaRPr lang="en-GB" sz="2600" dirty="0"/>
          </a:p>
        </p:txBody>
      </p:sp>
    </p:spTree>
    <p:extLst>
      <p:ext uri="{BB962C8B-B14F-4D97-AF65-F5344CB8AC3E}">
        <p14:creationId xmlns:p14="http://schemas.microsoft.com/office/powerpoint/2010/main" val="1693863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a:t>Make sense of key terms such as criteria, weightings, and level;</a:t>
            </a:r>
          </a:p>
          <a:p>
            <a:r>
              <a:rPr lang="en-GB" dirty="0"/>
              <a:t>Encounter a variety of assessment methods (e.g. presentations, portfolios, posters, assessed web participation, practicals, vivas etc) and get practice in using them;</a:t>
            </a:r>
          </a:p>
          <a:p>
            <a:r>
              <a:rPr lang="en-GB" dirty="0"/>
              <a:t>Be strategic in their behaviours, putting more work into aspects of an assignment with high weightings, interrogating criteria to find out what is really required and so on;</a:t>
            </a:r>
          </a:p>
          <a:p>
            <a:r>
              <a:rPr lang="en-GB"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14981708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implies using assessment for learning (Sambell et al, 2017)</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40615320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2400" dirty="0"/>
              <a:t>Ensuring assessment focuses efforts and promotes engagement means including reference to assessment</a:t>
            </a:r>
          </a:p>
        </p:txBody>
      </p:sp>
      <p:sp>
        <p:nvSpPr>
          <p:cNvPr id="4" name="Content Placeholder 3"/>
          <p:cNvSpPr>
            <a:spLocks noGrp="1"/>
          </p:cNvSpPr>
          <p:nvPr>
            <p:ph idx="1"/>
          </p:nvPr>
        </p:nvSpPr>
        <p:spPr/>
        <p:txBody>
          <a:bodyPr/>
          <a:lstStyle/>
          <a:p>
            <a:pPr lvl="0"/>
            <a:r>
              <a:rPr lang="en-US" sz="2000" dirty="0"/>
              <a:t>methodologies: which methods and approaches are most appropriate and efficient for the arts and design context?</a:t>
            </a:r>
            <a:endParaRPr lang="en-GB" sz="2000" dirty="0"/>
          </a:p>
          <a:p>
            <a:pPr lvl="0"/>
            <a:r>
              <a:rPr lang="en-US" sz="2000" dirty="0"/>
              <a:t>agency: who should be undertaking assessment? Tutors, peers, students themselves, employers and clients can all participate in student assessment to good effect, but which is right for particular assessment activities?</a:t>
            </a:r>
            <a:endParaRPr lang="en-GB" sz="2000" dirty="0"/>
          </a:p>
          <a:p>
            <a:pPr lvl="0"/>
            <a:r>
              <a:rPr lang="en-US" sz="2000" dirty="0"/>
              <a:t>timing: end point and continuous assessment can both be valuable, when should we assess students to maximise impact on student learning? </a:t>
            </a:r>
            <a:endParaRPr lang="en-GB" sz="2000" dirty="0"/>
          </a:p>
          <a:p>
            <a:pPr lvl="0"/>
            <a:r>
              <a:rPr lang="en-US" sz="2000" dirty="0"/>
              <a:t>orientation: to what extent in each task would we wish to focus particularly on process or outcomes, or both?</a:t>
            </a:r>
            <a:endParaRPr lang="en-GB" sz="2000" dirty="0"/>
          </a:p>
          <a:p>
            <a:pPr lvl="0"/>
            <a:r>
              <a:rPr lang="en-US" sz="2000" dirty="0"/>
              <a:t>inclusivity: how can we enable all students to achieve their highest personal potential?</a:t>
            </a:r>
            <a:endParaRPr lang="en-GB" sz="2000" dirty="0"/>
          </a:p>
          <a:p>
            <a:r>
              <a:rPr lang="en-US" sz="2000" dirty="0"/>
              <a:t>efficiency: what can we do to make assessment fully embedded in learning for students?</a:t>
            </a:r>
            <a:endParaRPr lang="en-GB" sz="2000" dirty="0"/>
          </a:p>
        </p:txBody>
      </p:sp>
    </p:spTree>
    <p:extLst>
      <p:ext uri="{BB962C8B-B14F-4D97-AF65-F5344CB8AC3E}">
        <p14:creationId xmlns:p14="http://schemas.microsoft.com/office/powerpoint/2010/main" val="41248043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p:spPr>
        <p:txBody>
          <a:bodyPr/>
          <a:lstStyle/>
          <a:p>
            <a:pPr eaLnBrk="1" hangingPunct="1"/>
            <a:r>
              <a:rPr lang="en-GB" dirty="0"/>
              <a:t>Encouraging students to take assessment </a:t>
            </a:r>
            <a:br>
              <a:rPr lang="en-GB" dirty="0"/>
            </a:br>
            <a:r>
              <a:rPr lang="en-GB" dirty="0"/>
              <a:t>more seriously</a:t>
            </a:r>
          </a:p>
        </p:txBody>
      </p:sp>
      <p:sp>
        <p:nvSpPr>
          <p:cNvPr id="41987" name="Rectangle 3"/>
          <p:cNvSpPr>
            <a:spLocks noGrp="1" noChangeArrowheads="1"/>
          </p:cNvSpPr>
          <p:nvPr>
            <p:ph type="body" idx="1"/>
          </p:nvPr>
        </p:nvSpPr>
        <p:spPr/>
        <p:txBody>
          <a:bodyPr/>
          <a:lstStyle/>
          <a:p>
            <a:pPr eaLnBrk="1" hangingPunct="1"/>
            <a:r>
              <a:rPr lang="en-GB" dirty="0"/>
              <a:t>All assessment needs to be seen to be fair, consistent, reliable, valid and manageable;</a:t>
            </a:r>
          </a:p>
          <a:p>
            <a:pPr eaLnBrk="1" hangingPunct="1"/>
            <a:r>
              <a:rPr lang="en-GB" dirty="0"/>
              <a:t>Many assessment systems fail to clarify for students the purposes of different kinds of assessment activity;</a:t>
            </a:r>
          </a:p>
          <a:p>
            <a:pPr eaLnBrk="1" hangingPunct="1"/>
            <a:r>
              <a:rPr lang="en-GB" dirty="0"/>
              <a:t>Low-stakes early formative assessment helps students, especially those from disadvantaged backgrounds, understand the rules of the game.</a:t>
            </a:r>
          </a:p>
        </p:txBody>
      </p:sp>
    </p:spTree>
    <p:extLst>
      <p:ext uri="{BB962C8B-B14F-4D97-AF65-F5344CB8AC3E}">
        <p14:creationId xmlns:p14="http://schemas.microsoft.com/office/powerpoint/2010/main" val="1387265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B2318-26BC-491F-9286-74C320A6EFA3}"/>
              </a:ext>
            </a:extLst>
          </p:cNvPr>
          <p:cNvSpPr>
            <a:spLocks noGrp="1"/>
          </p:cNvSpPr>
          <p:nvPr>
            <p:ph type="title"/>
          </p:nvPr>
        </p:nvSpPr>
        <p:spPr/>
        <p:txBody>
          <a:bodyPr/>
          <a:lstStyle/>
          <a:p>
            <a:r>
              <a:rPr lang="en-GB" dirty="0"/>
              <a:t>By the end of the workshop, participants will have had opportunities to:</a:t>
            </a:r>
          </a:p>
        </p:txBody>
      </p:sp>
      <p:sp>
        <p:nvSpPr>
          <p:cNvPr id="3" name="Content Placeholder 2">
            <a:extLst>
              <a:ext uri="{FF2B5EF4-FFF2-40B4-BE49-F238E27FC236}">
                <a16:creationId xmlns:a16="http://schemas.microsoft.com/office/drawing/2014/main" id="{658415B2-A0D5-44F2-9D42-5D33C1834433}"/>
              </a:ext>
            </a:extLst>
          </p:cNvPr>
          <p:cNvSpPr>
            <a:spLocks noGrp="1"/>
          </p:cNvSpPr>
          <p:nvPr>
            <p:ph idx="1"/>
          </p:nvPr>
        </p:nvSpPr>
        <p:spPr/>
        <p:txBody>
          <a:bodyPr/>
          <a:lstStyle/>
          <a:p>
            <a:r>
              <a:rPr lang="en-GB" dirty="0"/>
              <a:t>consider what research tells us are the factors that impact on student retention; </a:t>
            </a:r>
          </a:p>
          <a:p>
            <a:r>
              <a:rPr lang="en-GB" dirty="0"/>
              <a:t>review a range of enhancements to curriculum design, delivery and assessment that can improve student retention; </a:t>
            </a:r>
            <a:endParaRPr lang="en-GB" dirty="0">
              <a:sym typeface="Symbol" panose="05050102010706020507" pitchFamily="18" charset="2"/>
            </a:endParaRPr>
          </a:p>
          <a:p>
            <a:r>
              <a:rPr lang="en-GB" dirty="0"/>
              <a:t>prioritise actions and interventions that you can implement in your own local contexts.</a:t>
            </a:r>
          </a:p>
          <a:p>
            <a:endParaRPr lang="en-GB" dirty="0"/>
          </a:p>
        </p:txBody>
      </p:sp>
    </p:spTree>
    <p:extLst>
      <p:ext uri="{BB962C8B-B14F-4D97-AF65-F5344CB8AC3E}">
        <p14:creationId xmlns:p14="http://schemas.microsoft.com/office/powerpoint/2010/main" val="10405554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The importance of dialogic assessment</a:t>
            </a:r>
          </a:p>
        </p:txBody>
      </p:sp>
      <p:sp>
        <p:nvSpPr>
          <p:cNvPr id="3" name="Content Placeholder 2"/>
          <p:cNvSpPr>
            <a:spLocks noGrp="1"/>
          </p:cNvSpPr>
          <p:nvPr>
            <p:ph idx="1"/>
          </p:nvPr>
        </p:nvSpPr>
        <p:spPr>
          <a:xfrm>
            <a:off x="468313" y="1124744"/>
            <a:ext cx="8229600" cy="5077619"/>
          </a:xfrm>
        </p:spPr>
        <p:txBody>
          <a:bodyPr/>
          <a:lstStyle/>
          <a:p>
            <a:pPr marL="0">
              <a:lnSpc>
                <a:spcPct val="100000"/>
              </a:lnSpc>
              <a:spcBef>
                <a:spcPts val="0"/>
              </a:spcBef>
              <a:buNone/>
            </a:pPr>
            <a:r>
              <a:rPr lang="en-GB" dirty="0"/>
              <a:t>Students need to be exposed to, and gain experience in making judgements about, </a:t>
            </a:r>
            <a:r>
              <a:rPr lang="en-GB" dirty="0">
                <a:solidFill>
                  <a:srgbClr val="7030A0"/>
                </a:solidFill>
              </a:rPr>
              <a:t>a variety of works of different quality</a:t>
            </a:r>
            <a:r>
              <a:rPr lang="en-GB" dirty="0"/>
              <a:t>... They need planned rather than random exposure to exemplars, and experience in </a:t>
            </a:r>
            <a:r>
              <a:rPr lang="en-GB" dirty="0">
                <a:solidFill>
                  <a:srgbClr val="7030A0"/>
                </a:solidFill>
              </a:rPr>
              <a:t>making judgements </a:t>
            </a:r>
            <a:r>
              <a:rPr lang="en-GB" dirty="0"/>
              <a:t>about quality. They need to create </a:t>
            </a:r>
            <a:r>
              <a:rPr lang="en-GB" dirty="0">
                <a:solidFill>
                  <a:srgbClr val="7030A0"/>
                </a:solidFill>
              </a:rPr>
              <a:t>verbalised </a:t>
            </a:r>
            <a:r>
              <a:rPr lang="en-GB" dirty="0"/>
              <a:t>rationales and accounts of how various works could have been done better. Finally, they need to engage in evaluative </a:t>
            </a:r>
            <a:r>
              <a:rPr lang="en-GB" dirty="0">
                <a:solidFill>
                  <a:srgbClr val="7030A0"/>
                </a:solidFill>
              </a:rPr>
              <a:t>conversations</a:t>
            </a:r>
            <a:r>
              <a:rPr lang="en-GB" dirty="0"/>
              <a:t> with teachers and other students. Together, these three provide the means by which students can develop a </a:t>
            </a:r>
            <a:r>
              <a:rPr lang="en-GB" dirty="0">
                <a:solidFill>
                  <a:srgbClr val="7030A0"/>
                </a:solidFill>
              </a:rPr>
              <a:t>concept of quality </a:t>
            </a:r>
            <a:r>
              <a:rPr lang="en-GB" dirty="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dirty="0">
                <a:solidFill>
                  <a:srgbClr val="7030A0"/>
                </a:solidFill>
              </a:rPr>
              <a:t>peer assessment </a:t>
            </a:r>
            <a:r>
              <a:rPr lang="en-GB" dirty="0"/>
              <a:t>so that it becomes a powerful strategy for higher education teaching. (Sadler 2010)</a:t>
            </a:r>
          </a:p>
          <a:p>
            <a:pPr marL="0">
              <a:lnSpc>
                <a:spcPct val="100000"/>
              </a:lnSpc>
              <a:spcBef>
                <a:spcPts val="0"/>
              </a:spcBef>
              <a:buNone/>
            </a:pPr>
            <a:endParaRPr lang="en-GB" dirty="0"/>
          </a:p>
        </p:txBody>
      </p:sp>
    </p:spTree>
    <p:extLst>
      <p:ext uri="{BB962C8B-B14F-4D97-AF65-F5344CB8AC3E}">
        <p14:creationId xmlns:p14="http://schemas.microsoft.com/office/powerpoint/2010/main" val="2925182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a:t>To improve assessment we should realign it by:</a:t>
            </a:r>
          </a:p>
        </p:txBody>
      </p:sp>
      <p:sp>
        <p:nvSpPr>
          <p:cNvPr id="14339" name="Rectangle 3"/>
          <p:cNvSpPr>
            <a:spLocks noGrp="1" noChangeArrowheads="1"/>
          </p:cNvSpPr>
          <p:nvPr>
            <p:ph type="body" idx="1"/>
          </p:nvPr>
        </p:nvSpPr>
        <p:spPr/>
        <p:txBody>
          <a:bodyPr/>
          <a:lstStyle/>
          <a:p>
            <a:r>
              <a:rPr lang="en-GB" dirty="0"/>
              <a:t>Exploring ways in which assessment can engage students and be integral to learning;</a:t>
            </a:r>
          </a:p>
          <a:p>
            <a:r>
              <a:rPr lang="en-GB" dirty="0"/>
              <a:t>Constructively aligning (Biggs and Tang 2011) assignments with planned learning outcomes and the curriculum taught;</a:t>
            </a:r>
          </a:p>
          <a:p>
            <a:r>
              <a:rPr lang="en-GB" dirty="0"/>
              <a:t>Providing realistic tasks: students are likely to put more energy into assignments they see as authentic and worth bothering with;</a:t>
            </a:r>
          </a:p>
          <a:p>
            <a:r>
              <a:rPr lang="en-GB" dirty="0"/>
              <a:t>Maximise the dialogic opportunities of student feedback.</a:t>
            </a:r>
          </a:p>
          <a:p>
            <a:endParaRPr lang="en-GB" dirty="0"/>
          </a:p>
        </p:txBody>
      </p:sp>
    </p:spTree>
    <p:extLst>
      <p:ext uri="{BB962C8B-B14F-4D97-AF65-F5344CB8AC3E}">
        <p14:creationId xmlns:p14="http://schemas.microsoft.com/office/powerpoint/2010/main" val="31237045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Assessment, confidence and retention</a:t>
            </a:r>
          </a:p>
        </p:txBody>
      </p:sp>
      <p:sp>
        <p:nvSpPr>
          <p:cNvPr id="41987"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sz="2600" dirty="0"/>
              <a:t>Crudely, student achievement is linked to students own beliefs about their abilities, whether these are fixed or malleable;</a:t>
            </a:r>
          </a:p>
          <a:p>
            <a:pPr eaLnBrk="1" hangingPunct="1"/>
            <a:r>
              <a:rPr lang="en-GB" sz="2600" dirty="0"/>
              <a:t>Students who subscribe to an entity (fixed) theory of intelligence (Dweck, </a:t>
            </a:r>
            <a:r>
              <a:rPr lang="en-GB" sz="2600" i="1" dirty="0"/>
              <a:t>op </a:t>
            </a:r>
            <a:r>
              <a:rPr lang="en-GB" sz="2600" i="1" dirty="0" err="1"/>
              <a:t>cit</a:t>
            </a:r>
            <a:r>
              <a:rPr lang="en-GB" sz="2600" dirty="0"/>
              <a:t>) need support to confirm their ability and thereby become less fearful of learning goals as these involves an element of risk and personal failure. </a:t>
            </a:r>
          </a:p>
          <a:p>
            <a:pPr eaLnBrk="1" hangingPunct="1"/>
            <a:r>
              <a:rPr lang="en-GB" sz="2600" dirty="0"/>
              <a:t>Assessment for these students is an all-encompassing activity that defines them as people. If they fail at the task, they are failures. </a:t>
            </a:r>
          </a:p>
          <a:p>
            <a:pPr eaLnBrk="1" hangingPunct="1"/>
            <a:endParaRPr lang="en-GB" sz="2600" dirty="0"/>
          </a:p>
          <a:p>
            <a:pPr eaLnBrk="1" hangingPunct="1"/>
            <a:endParaRPr lang="en-GB" sz="2600" dirty="0"/>
          </a:p>
        </p:txBody>
      </p:sp>
    </p:spTree>
    <p:extLst>
      <p:ext uri="{BB962C8B-B14F-4D97-AF65-F5344CB8AC3E}">
        <p14:creationId xmlns:p14="http://schemas.microsoft.com/office/powerpoint/2010/main" val="3969918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Students who believe that intelligence is malleable may be more robust</a:t>
            </a:r>
          </a:p>
        </p:txBody>
      </p:sp>
      <p:sp>
        <p:nvSpPr>
          <p:cNvPr id="43011"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None/>
            </a:pPr>
            <a:r>
              <a:rPr lang="en-GB" sz="2600" dirty="0"/>
              <a:t>	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a:t>
            </a:r>
            <a:r>
              <a:rPr lang="en-GB" sz="2600" dirty="0" err="1"/>
              <a:t>Peelo</a:t>
            </a:r>
            <a:r>
              <a:rPr lang="en-GB" sz="2600" dirty="0"/>
              <a:t> and Wareham 2002).</a:t>
            </a:r>
          </a:p>
          <a:p>
            <a:pPr eaLnBrk="1" hangingPunct="1"/>
            <a:endParaRPr lang="en-GB" sz="2600" dirty="0"/>
          </a:p>
          <a:p>
            <a:pPr eaLnBrk="1" hangingPunct="1"/>
            <a:endParaRPr lang="en-GB" sz="2600" dirty="0"/>
          </a:p>
        </p:txBody>
      </p:sp>
    </p:spTree>
    <p:extLst>
      <p:ext uri="{BB962C8B-B14F-4D97-AF65-F5344CB8AC3E}">
        <p14:creationId xmlns:p14="http://schemas.microsoft.com/office/powerpoint/2010/main" val="32491103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Helping students understand the rules of the game</a:t>
            </a:r>
          </a:p>
        </p:txBody>
      </p:sp>
      <p:sp>
        <p:nvSpPr>
          <p:cNvPr id="46083" name="Rectangle 3"/>
          <p:cNvSpPr>
            <a:spLocks noGrp="1"/>
          </p:cNvSpPr>
          <p:nvPr>
            <p:ph idx="1"/>
          </p:nvPr>
        </p:nvSpPr>
        <p:spPr>
          <a:xfrm>
            <a:off x="467544" y="1196752"/>
            <a:ext cx="8229600" cy="4789488"/>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None/>
            </a:pPr>
            <a:r>
              <a:rPr lang="en-GB" sz="2600" dirty="0"/>
              <a:t>	The hardship was not understanding. When they give you an assignment and say it was on this handout. But my difficulty is not understanding what to do at first… I think that there’s a lack of my reading ability, which I can’t blame anyone for. I can only blame myself because I don’t like reading. And if you don’t read, you’re not going to learn certain things. So I suppose that’s to do with me…..it’s reading as well as putting what you read into your essay. You can read it and understand it. I can read and understand it, but then you have to incorporate it into your own words. But in the words they want you to say it in, not just: She said this, and this is the way it should be. The words, the proper language. (Bowl, op </a:t>
            </a:r>
            <a:r>
              <a:rPr lang="en-GB" sz="2600" dirty="0" err="1"/>
              <a:t>cit</a:t>
            </a:r>
            <a:r>
              <a:rPr lang="en-GB" sz="2600" dirty="0"/>
              <a:t>, 2003 p90).</a:t>
            </a:r>
          </a:p>
          <a:p>
            <a:pPr eaLnBrk="1" hangingPunct="1"/>
            <a:endParaRPr lang="en-GB" sz="2600" dirty="0"/>
          </a:p>
          <a:p>
            <a:pPr eaLnBrk="1" hangingPunct="1"/>
            <a:endParaRPr lang="en-GB" sz="2600" dirty="0"/>
          </a:p>
        </p:txBody>
      </p:sp>
    </p:spTree>
    <p:extLst>
      <p:ext uri="{BB962C8B-B14F-4D97-AF65-F5344CB8AC3E}">
        <p14:creationId xmlns:p14="http://schemas.microsoft.com/office/powerpoint/2010/main" val="25670534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What can we do as individuals to engage students through assessment?</a:t>
            </a:r>
          </a:p>
        </p:txBody>
      </p:sp>
      <p:sp>
        <p:nvSpPr>
          <p:cNvPr id="54275"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30000"/>
              </a:spcBef>
              <a:buClr>
                <a:srgbClr val="7030A0"/>
              </a:buClr>
              <a:buSzPct val="70000"/>
              <a:buFont typeface="Wingdings" pitchFamily="2" charset="2"/>
              <a:buChar char="l"/>
            </a:pPr>
            <a:r>
              <a:rPr lang="en-GB" sz="2600" b="1" dirty="0"/>
              <a:t>Set small early assessed tasks (formative or summative) and turn them round fast in the crucial first semester;</a:t>
            </a:r>
          </a:p>
          <a:p>
            <a:pPr>
              <a:spcBef>
                <a:spcPct val="30000"/>
              </a:spcBef>
              <a:buClr>
                <a:srgbClr val="7030A0"/>
              </a:buClr>
              <a:buSzPct val="70000"/>
              <a:buFont typeface="Wingdings" pitchFamily="2" charset="2"/>
              <a:buChar char="l"/>
            </a:pPr>
            <a:r>
              <a:rPr lang="en-GB" sz="2600" b="1" dirty="0"/>
              <a:t>Monitor student attendance and take action when students disappear and particularly when work is not handed in;</a:t>
            </a:r>
          </a:p>
          <a:p>
            <a:pPr>
              <a:spcBef>
                <a:spcPct val="30000"/>
              </a:spcBef>
              <a:buClr>
                <a:srgbClr val="7030A0"/>
              </a:buClr>
              <a:buSzPct val="70000"/>
              <a:buFont typeface="Wingdings" pitchFamily="2" charset="2"/>
              <a:buChar char="l"/>
            </a:pPr>
            <a:r>
              <a:rPr lang="en-GB" sz="2600" b="1" dirty="0"/>
              <a:t>Make time available for student support, but know when to refer matters on when the problems are beyond our capabilities;</a:t>
            </a:r>
          </a:p>
          <a:p>
            <a:pPr>
              <a:spcBef>
                <a:spcPct val="30000"/>
              </a:spcBef>
              <a:buClr>
                <a:srgbClr val="7030A0"/>
              </a:buClr>
              <a:buSzPct val="70000"/>
              <a:buFont typeface="Wingdings" pitchFamily="2" charset="2"/>
              <a:buChar char="l"/>
            </a:pPr>
            <a:r>
              <a:rPr lang="en-GB" sz="2600" b="1" dirty="0"/>
              <a:t>Do what we can to personalise the learning experience.</a:t>
            </a:r>
          </a:p>
          <a:p>
            <a:pPr>
              <a:spcBef>
                <a:spcPct val="30000"/>
              </a:spcBef>
              <a:buClr>
                <a:srgbClr val="7030A0"/>
              </a:buClr>
              <a:buSzPct val="70000"/>
              <a:buFont typeface="Wingdings" pitchFamily="2" charset="2"/>
              <a:buChar char="l"/>
            </a:pPr>
            <a:endParaRPr lang="en-GB" sz="2600" b="1" dirty="0"/>
          </a:p>
        </p:txBody>
      </p:sp>
    </p:spTree>
    <p:extLst>
      <p:ext uri="{BB962C8B-B14F-4D97-AF65-F5344CB8AC3E}">
        <p14:creationId xmlns:p14="http://schemas.microsoft.com/office/powerpoint/2010/main" val="26520980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a:xfrm>
            <a:off x="457200" y="122239"/>
            <a:ext cx="7543800" cy="1002506"/>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Making the most of feedback - we should:</a:t>
            </a:r>
          </a:p>
        </p:txBody>
      </p:sp>
      <p:sp>
        <p:nvSpPr>
          <p:cNvPr id="50179"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30000"/>
              </a:spcBef>
              <a:buClr>
                <a:srgbClr val="7030A0"/>
              </a:buClr>
            </a:pPr>
            <a:r>
              <a:rPr lang="en-GB" sz="2600" dirty="0"/>
              <a:t>Plan to maximise the impact of formative feedback. Make extra time helping students to understand the importance of feedback and the value of spending some of their time after receiving work back to learn from the experience. </a:t>
            </a:r>
          </a:p>
          <a:p>
            <a:pPr>
              <a:spcBef>
                <a:spcPct val="30000"/>
              </a:spcBef>
              <a:buClr>
                <a:srgbClr val="7030A0"/>
              </a:buClr>
            </a:pPr>
            <a:r>
              <a:rPr lang="en-GB" sz="2600" dirty="0"/>
              <a:t>Provide opportunities for students to respond to our feedback, for example, by giving students follow-up task or give them ‘feed-forward’ comments to improve their next piece of work.</a:t>
            </a:r>
          </a:p>
          <a:p>
            <a:pPr>
              <a:spcBef>
                <a:spcPct val="30000"/>
              </a:spcBef>
              <a:buClr>
                <a:srgbClr val="7030A0"/>
              </a:buClr>
            </a:pPr>
            <a:r>
              <a:rPr lang="en-GB" sz="2600" dirty="0"/>
              <a:t>Think about the means by which we deliver feedback, since this can be vital in determining how much notice students take of what we say. </a:t>
            </a:r>
          </a:p>
          <a:p>
            <a:pPr>
              <a:spcBef>
                <a:spcPct val="30000"/>
              </a:spcBef>
              <a:buClr>
                <a:srgbClr val="7030A0"/>
              </a:buClr>
            </a:pPr>
            <a:endParaRPr lang="en-GB" sz="2600" dirty="0"/>
          </a:p>
        </p:txBody>
      </p:sp>
    </p:spTree>
    <p:extLst>
      <p:ext uri="{BB962C8B-B14F-4D97-AF65-F5344CB8AC3E}">
        <p14:creationId xmlns:p14="http://schemas.microsoft.com/office/powerpoint/2010/main" val="35407628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The uses of computer-assisted formative assessment</a:t>
            </a:r>
          </a:p>
        </p:txBody>
      </p:sp>
      <p:sp>
        <p:nvSpPr>
          <p:cNvPr id="38915"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30000"/>
              </a:spcBef>
              <a:buClr>
                <a:srgbClr val="7030A0"/>
              </a:buClr>
              <a:buSzPct val="70000"/>
              <a:buFont typeface="Wingdings" pitchFamily="2" charset="2"/>
              <a:buChar char="l"/>
            </a:pPr>
            <a:r>
              <a:rPr lang="en-GB" sz="2400" b="1" dirty="0"/>
              <a:t>While CAA is used in some contexts </a:t>
            </a:r>
            <a:r>
              <a:rPr lang="en-GB" sz="2400" b="1" dirty="0" err="1"/>
              <a:t>summatively</a:t>
            </a:r>
            <a:r>
              <a:rPr lang="en-GB" sz="2400" b="1" dirty="0"/>
              <a:t>, many would argue that it is most powerfully used to support formative feedback, especially where automatically generated by email. </a:t>
            </a:r>
          </a:p>
          <a:p>
            <a:pPr>
              <a:spcBef>
                <a:spcPct val="30000"/>
              </a:spcBef>
              <a:buClr>
                <a:srgbClr val="7030A0"/>
              </a:buClr>
              <a:buSzPct val="70000"/>
              <a:buFont typeface="Wingdings" pitchFamily="2" charset="2"/>
              <a:buChar char="l"/>
            </a:pPr>
            <a:r>
              <a:rPr lang="en-GB" sz="2400" b="1" dirty="0"/>
              <a:t>Students seem to really like having the chance to find out how they are doing, and attempt tests several times in an environment where no one else is watching how they do. </a:t>
            </a:r>
          </a:p>
          <a:p>
            <a:pPr>
              <a:spcBef>
                <a:spcPct val="30000"/>
              </a:spcBef>
              <a:buClr>
                <a:srgbClr val="7030A0"/>
              </a:buClr>
              <a:buSzPct val="70000"/>
              <a:buFont typeface="Wingdings" pitchFamily="2" charset="2"/>
              <a:buChar char="l"/>
            </a:pPr>
            <a:r>
              <a:rPr lang="en-GB" sz="2400" b="1" dirty="0"/>
              <a:t>Another benefit is that CAA systems allow you to monitor what is going on across a cohort, enabling you to concentrate your energies either on students who are repeatedly doing badly or those who are not engaging at all in the activity.</a:t>
            </a:r>
          </a:p>
          <a:p>
            <a:pPr>
              <a:spcBef>
                <a:spcPct val="30000"/>
              </a:spcBef>
              <a:buClr>
                <a:srgbClr val="7030A0"/>
              </a:buClr>
              <a:buSzPct val="70000"/>
              <a:buFont typeface="Wingdings" pitchFamily="2" charset="2"/>
              <a:buChar char="l"/>
            </a:pPr>
            <a:endParaRPr lang="en-GB" sz="2400" b="1" dirty="0"/>
          </a:p>
          <a:p>
            <a:pPr>
              <a:spcBef>
                <a:spcPct val="30000"/>
              </a:spcBef>
              <a:buClr>
                <a:srgbClr val="7030A0"/>
              </a:buClr>
              <a:buSzPct val="70000"/>
              <a:buFont typeface="Wingdings" pitchFamily="2" charset="2"/>
              <a:buChar char="l"/>
            </a:pPr>
            <a:endParaRPr lang="en-GB" sz="2400" b="1" dirty="0"/>
          </a:p>
        </p:txBody>
      </p:sp>
    </p:spTree>
    <p:extLst>
      <p:ext uri="{BB962C8B-B14F-4D97-AF65-F5344CB8AC3E}">
        <p14:creationId xmlns:p14="http://schemas.microsoft.com/office/powerpoint/2010/main" val="8090060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kinds of management interventions can foster engaging teaching?</a:t>
            </a: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spcBef>
                <a:spcPct val="30000"/>
              </a:spcBef>
              <a:buClr>
                <a:srgbClr val="7030A0"/>
              </a:buClr>
            </a:pPr>
            <a:r>
              <a:rPr lang="en-GB" sz="2600" dirty="0"/>
              <a:t>Promotion and reward systems that recognise the importance of teaching;</a:t>
            </a:r>
          </a:p>
          <a:p>
            <a:pPr>
              <a:spcBef>
                <a:spcPct val="30000"/>
              </a:spcBef>
              <a:buClr>
                <a:srgbClr val="7030A0"/>
              </a:buClr>
            </a:pPr>
            <a:r>
              <a:rPr lang="en-GB" sz="2600" dirty="0"/>
              <a:t>Identifying outstanding teachers and using them as advocates for commitment to teaching;</a:t>
            </a:r>
          </a:p>
          <a:p>
            <a:pPr>
              <a:spcBef>
                <a:spcPct val="30000"/>
              </a:spcBef>
              <a:buClr>
                <a:srgbClr val="7030A0"/>
              </a:buClr>
            </a:pPr>
            <a:r>
              <a:rPr lang="en-GB" sz="2600" dirty="0"/>
              <a:t>A culture of scholarship of teaching, that encourages evidence-based dissemination of good practice;</a:t>
            </a:r>
          </a:p>
          <a:p>
            <a:pPr>
              <a:spcBef>
                <a:spcPct val="30000"/>
              </a:spcBef>
              <a:buClr>
                <a:srgbClr val="7030A0"/>
              </a:buClr>
            </a:pPr>
            <a:r>
              <a:rPr lang="en-GB" sz="2600" dirty="0"/>
              <a:t>Dialogues around what makes for excellent teaching, particularly those associated with peer observation systems.</a:t>
            </a:r>
          </a:p>
        </p:txBody>
      </p:sp>
    </p:spTree>
    <p:extLst>
      <p:ext uri="{BB962C8B-B14F-4D97-AF65-F5344CB8AC3E}">
        <p14:creationId xmlns:p14="http://schemas.microsoft.com/office/powerpoint/2010/main" val="34280766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22238"/>
            <a:ext cx="7543800" cy="8683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For engaged students we need, I argue:</a:t>
            </a:r>
          </a:p>
        </p:txBody>
      </p:sp>
      <p:sp>
        <p:nvSpPr>
          <p:cNvPr id="23555" name="Content Placeholder 2"/>
          <p:cNvSpPr>
            <a:spLocks noGrp="1"/>
          </p:cNvSpPr>
          <p:nvPr>
            <p:ph idx="1"/>
          </p:nvPr>
        </p:nvSpPr>
        <p:spPr>
          <a:xfrm>
            <a:off x="228600" y="1066800"/>
            <a:ext cx="8469313" cy="5135563"/>
          </a:xfrm>
        </p:spPr>
        <p:txBody>
          <a:bodyPr/>
          <a:lstStyle/>
          <a:p>
            <a:r>
              <a:rPr lang="en-GB" sz="2400" b="1" dirty="0"/>
              <a:t>Proactive and positive initial training for teaching staff and ongoing CPD;</a:t>
            </a:r>
          </a:p>
          <a:p>
            <a:r>
              <a:rPr lang="en-GB" sz="2400" b="1" dirty="0"/>
              <a:t>Regular developmental Peer Observation;</a:t>
            </a:r>
          </a:p>
          <a:p>
            <a:r>
              <a:rPr lang="en-GB" sz="2400" b="1" dirty="0"/>
              <a:t>Teaching based on supportive / reflective models;</a:t>
            </a:r>
          </a:p>
          <a:p>
            <a:r>
              <a:rPr lang="en-GB" sz="2400" b="1" dirty="0"/>
              <a:t>Clear and widely publicised mutual expectations for students and staff;</a:t>
            </a:r>
          </a:p>
          <a:p>
            <a:r>
              <a:rPr lang="en-GB" dirty="0"/>
              <a:t>Methods to r</a:t>
            </a:r>
            <a:r>
              <a:rPr lang="en-GB" sz="2400" b="1" dirty="0"/>
              <a:t>ecognise and reward good teaching and learning support, and obvious career pathways for those who dedicate their lives to enhancing the student experience;</a:t>
            </a:r>
          </a:p>
          <a:p>
            <a:r>
              <a:rPr lang="en-GB" dirty="0"/>
              <a:t>Rapid turnaround of assignments with detailed and useful feedback;</a:t>
            </a:r>
          </a:p>
          <a:p>
            <a:r>
              <a:rPr lang="en-GB" dirty="0"/>
              <a:t>A focus on ta</a:t>
            </a:r>
            <a:r>
              <a:rPr lang="en-GB" sz="2400" b="1" dirty="0"/>
              <a:t>king student evaluations very seriously, and publicising widely action taken as a result of their comments.</a:t>
            </a:r>
          </a:p>
          <a:p>
            <a:pPr marL="0" indent="0">
              <a:buNone/>
            </a:pPr>
            <a:endParaRPr lang="en-GB" sz="2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Engagement: Why talk about it? Because:</a:t>
            </a:r>
          </a:p>
        </p:txBody>
      </p:sp>
      <p:sp>
        <p:nvSpPr>
          <p:cNvPr id="13315" name="Rectangle 3"/>
          <p:cNvSpPr>
            <a:spLocks noGrp="1"/>
          </p:cNvSpPr>
          <p:nvPr>
            <p:ph idx="1"/>
          </p:nvPr>
        </p:nvSpPr>
        <p:spPr>
          <a:xfrm>
            <a:off x="468313" y="1124744"/>
            <a:ext cx="8229600" cy="5077619"/>
          </a:xfrm>
        </p:spPr>
        <p:txBody>
          <a:bodyPr/>
          <a:lstStyle/>
          <a:p>
            <a:pPr eaLnBrk="1" hangingPunct="1"/>
            <a:r>
              <a:rPr lang="en-GB" sz="2600" b="1" dirty="0"/>
              <a:t>Academics and learning support staff report increasing levels of disengagement by students of the ‘</a:t>
            </a:r>
            <a:r>
              <a:rPr lang="en-GB" sz="2600" b="1" dirty="0" err="1"/>
              <a:t>iGeneration</a:t>
            </a:r>
            <a:r>
              <a:rPr lang="en-GB" sz="2600" b="1" dirty="0"/>
              <a:t>’;</a:t>
            </a:r>
          </a:p>
          <a:p>
            <a:pPr eaLnBrk="1" hangingPunct="1"/>
            <a:r>
              <a:rPr lang="en-GB" sz="2600" dirty="0"/>
              <a:t>The nature of the transaction is changing in the light of high fees;</a:t>
            </a:r>
            <a:r>
              <a:rPr lang="en-GB" sz="2600" b="1" dirty="0"/>
              <a:t> </a:t>
            </a:r>
          </a:p>
          <a:p>
            <a:pPr eaLnBrk="1" hangingPunct="1">
              <a:lnSpc>
                <a:spcPct val="90000"/>
              </a:lnSpc>
            </a:pPr>
            <a:r>
              <a:rPr lang="en-GB" sz="2600" b="1" dirty="0"/>
              <a:t>Potentially the nature of student behaviour in higher education is changing radically in terms of academic and other literacies; </a:t>
            </a:r>
          </a:p>
          <a:p>
            <a:pPr eaLnBrk="1" hangingPunct="1">
              <a:lnSpc>
                <a:spcPct val="90000"/>
              </a:lnSpc>
            </a:pPr>
            <a:r>
              <a:rPr lang="en-GB" sz="2600" b="1" dirty="0"/>
              <a:t>Institutions need to ensure that new students enter with, or have the opportunity to acquire, the skills needed for academic success;</a:t>
            </a:r>
          </a:p>
          <a:p>
            <a:pPr eaLnBrk="1" hangingPunct="1">
              <a:lnSpc>
                <a:spcPct val="90000"/>
              </a:lnSpc>
            </a:pPr>
            <a:r>
              <a:rPr lang="en-GB" sz="2600" b="1" dirty="0"/>
              <a:t>HEIs must devise programmes in which the emphasis is on maximising students’ development.</a:t>
            </a:r>
          </a:p>
          <a:p>
            <a:pPr eaLnBrk="1" hangingPunct="1"/>
            <a:endParaRPr lang="en-GB" sz="2600" b="1" dirty="0"/>
          </a:p>
          <a:p>
            <a:pPr eaLnBrk="1" hangingPunct="1"/>
            <a:endParaRPr lang="en-GB" sz="2600"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can we get students to fully engage? </a:t>
            </a:r>
            <a:br>
              <a:rPr lang="en-GB" dirty="0"/>
            </a:br>
            <a:r>
              <a:rPr lang="en-GB" dirty="0"/>
              <a:t>Some final suggestions</a:t>
            </a:r>
          </a:p>
        </p:txBody>
      </p:sp>
      <p:sp>
        <p:nvSpPr>
          <p:cNvPr id="3" name="Content Placeholder 2"/>
          <p:cNvSpPr>
            <a:spLocks noGrp="1"/>
          </p:cNvSpPr>
          <p:nvPr>
            <p:ph idx="1"/>
          </p:nvPr>
        </p:nvSpPr>
        <p:spPr/>
        <p:txBody>
          <a:bodyPr/>
          <a:lstStyle/>
          <a:p>
            <a:r>
              <a:rPr lang="en-GB" sz="2600" dirty="0"/>
              <a:t>Provide opportunities for students to get involved in authentic learning environments on campus or off;</a:t>
            </a:r>
          </a:p>
          <a:p>
            <a:r>
              <a:rPr lang="en-GB" sz="2600" dirty="0"/>
              <a:t>Keep the curriculum current and life-relevant, without losing historical perspectives;</a:t>
            </a:r>
          </a:p>
          <a:p>
            <a:r>
              <a:rPr lang="en-GB" sz="2600" dirty="0"/>
              <a:t>Give them real problems to solve and issues with which to engage;</a:t>
            </a:r>
          </a:p>
          <a:p>
            <a:r>
              <a:rPr lang="en-GB" sz="2600" dirty="0"/>
              <a:t>Identify the skills they need to succeed and provide opportunities to rehearse and develop them;</a:t>
            </a:r>
          </a:p>
          <a:p>
            <a:r>
              <a:rPr lang="en-GB" sz="2600" dirty="0"/>
              <a:t>Never compromise on the quality of the demands we make of them (</a:t>
            </a:r>
            <a:r>
              <a:rPr lang="en-GB" sz="2600"/>
              <a:t>or ourselves).</a:t>
            </a:r>
            <a:endParaRPr lang="en-GB" sz="26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These and other </a:t>
            </a:r>
            <a:r>
              <a:rPr lang="en-GB" sz="2800"/>
              <a:t>slides are available </a:t>
            </a:r>
            <a:r>
              <a:rPr lang="en-GB" sz="2800" dirty="0"/>
              <a:t>on my website at http://sally-brown.net</a:t>
            </a:r>
          </a:p>
        </p:txBody>
      </p:sp>
      <p:pic>
        <p:nvPicPr>
          <p:cNvPr id="4" name="Picture 3">
            <a:extLst>
              <a:ext uri="{FF2B5EF4-FFF2-40B4-BE49-F238E27FC236}">
                <a16:creationId xmlns:a16="http://schemas.microsoft.com/office/drawing/2014/main" id="{55D354DD-9F43-4F4C-AD56-A174025DCF8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47864" y="1732892"/>
            <a:ext cx="3698956" cy="5125107"/>
          </a:xfrm>
          <a:prstGeom prst="rect">
            <a:avLst/>
          </a:prstGeo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a:t>Bain, K. (2004) </a:t>
            </a:r>
            <a:r>
              <a:rPr lang="en-GB" sz="2000" i="1" dirty="0"/>
              <a:t>What the best College Teachers do, </a:t>
            </a:r>
            <a:r>
              <a:rPr lang="en-GB" sz="2000" dirty="0"/>
              <a:t>Cambridge Harvard University Press </a:t>
            </a:r>
          </a:p>
          <a:p>
            <a:pPr marL="609600" indent="-609600" eaLnBrk="1" hangingPunct="1">
              <a:buFont typeface="Wingdings" pitchFamily="2" charset="2"/>
              <a:buNone/>
              <a:defRPr/>
            </a:pPr>
            <a:r>
              <a:rPr lang="en-GB" sz="2000" dirty="0">
                <a:cs typeface="Times New Roman" pitchFamily="18" charset="0"/>
              </a:rPr>
              <a:t>Biggs, J. and Tang, C. (2011)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0" indent="0">
              <a:buNone/>
            </a:pPr>
            <a:r>
              <a:rPr lang="en-GB" sz="2000" dirty="0"/>
              <a:t>Bowl, M (2003) </a:t>
            </a:r>
            <a:r>
              <a:rPr lang="en-GB" sz="2000" i="1" dirty="0"/>
              <a:t>Non-traditional entrants to higher education ‘they talk about people like me’,</a:t>
            </a:r>
            <a:r>
              <a:rPr lang="en-GB" sz="2000" dirty="0"/>
              <a:t> Stoke on Trent, UK: Trentham Books.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eaLnBrk="1" hangingPunct="1">
              <a:buNone/>
              <a:defRPr/>
            </a:pPr>
            <a:r>
              <a:rPr lang="en-GB" sz="2000" dirty="0"/>
              <a:t>Dweck, C. S. (2000) </a:t>
            </a:r>
            <a:r>
              <a:rPr lang="en-GB" sz="2000" i="1" dirty="0"/>
              <a:t>Self Theories: Their Role in Motivation, Personality and Development, </a:t>
            </a:r>
            <a:r>
              <a:rPr lang="en-GB" sz="2000" dirty="0"/>
              <a:t>Lillington, NC: Taylor &amp; Francis.</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None/>
              <a:defRPr/>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pPr eaLnBrk="1" hangingPunct="1">
              <a:buNone/>
              <a:defRPr/>
            </a:pPr>
            <a:r>
              <a:rPr lang="en-GB" sz="2000" dirty="0"/>
              <a:t>Morgan, M. (ed.) (2011) </a:t>
            </a:r>
            <a:r>
              <a:rPr lang="en-GB" sz="2000" i="1" dirty="0"/>
              <a:t>Improving the student experience: a practical guide</a:t>
            </a:r>
            <a:r>
              <a:rPr lang="en-GB" sz="2000" dirty="0"/>
              <a:t>, Abingdon, Routledge. </a:t>
            </a:r>
          </a:p>
          <a:p>
            <a:pPr eaLnBrk="1" hangingPunct="1">
              <a:buFont typeface="Wingdings" pitchFamily="2" charset="2"/>
              <a:buNone/>
              <a:defRPr/>
            </a:pPr>
            <a:r>
              <a:rPr lang="en-GB" sz="2000" dirty="0"/>
              <a:t>Nicol,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a:p>
            <a:pPr eaLnBrk="1" hangingPunct="1">
              <a:buNone/>
              <a:defRPr/>
            </a:pPr>
            <a:r>
              <a:rPr lang="en-GB" sz="2000" dirty="0"/>
              <a:t>Peelo, M. T., &amp; Wareham, T. (Eds.). (2002). </a:t>
            </a:r>
            <a:r>
              <a:rPr lang="en-GB" sz="2000" i="1" dirty="0"/>
              <a:t>Failing students in higher education</a:t>
            </a:r>
            <a:r>
              <a:rPr lang="en-GB" sz="2000" dirty="0"/>
              <a:t>. Society for Research into Higher Education. </a:t>
            </a:r>
          </a:p>
          <a:p>
            <a:pPr eaLnBrk="1" hangingPunct="1">
              <a:buNone/>
              <a:defRPr/>
            </a:pPr>
            <a:r>
              <a:rPr lang="en-GB" sz="2000" dirty="0"/>
              <a:t>Pickford, R. and Brown, S. (2006) </a:t>
            </a:r>
            <a:r>
              <a:rPr lang="en-GB" sz="2000" i="1" dirty="0"/>
              <a:t>Assessing skills and practice,</a:t>
            </a:r>
            <a:r>
              <a:rPr lang="en-GB" sz="2000" dirty="0"/>
              <a:t> London: Routledge. </a:t>
            </a:r>
          </a:p>
          <a:p>
            <a:pPr eaLnBrk="1" hangingPunct="1">
              <a:buNone/>
              <a:defRPr/>
            </a:pPr>
            <a:r>
              <a:rPr lang="en-GB" sz="2000" dirty="0" err="1"/>
              <a:t>Rotheram</a:t>
            </a:r>
            <a:r>
              <a:rPr lang="en-GB" sz="2000" dirty="0"/>
              <a:t>, B. (2009) </a:t>
            </a:r>
            <a:r>
              <a:rPr lang="en-GB" sz="2000" i="1" dirty="0"/>
              <a:t>Sounds Good,</a:t>
            </a:r>
            <a:r>
              <a:rPr lang="en-GB" sz="2000" dirty="0"/>
              <a:t> JISC project </a:t>
            </a:r>
            <a:r>
              <a:rPr lang="en-GB" sz="2000" dirty="0">
                <a:hlinkClick r:id="rId4"/>
              </a:rPr>
              <a:t>http://www.jisc.ac.uk/whatwedo/programmes/usersandinnovation/soundsgood.aspx</a:t>
            </a:r>
            <a:r>
              <a:rPr lang="en-GB" sz="2000" dirty="0"/>
              <a:t> </a:t>
            </a:r>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Font typeface="Wingdings" pitchFamily="2" charset="2"/>
              <a:buNone/>
            </a:pPr>
            <a:endParaRPr lang="en-GB" sz="2000" dirty="0"/>
          </a:p>
          <a:p>
            <a:endParaRPr lang="en-GB" sz="20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AB7A27-1182-44A5-B996-A7432810BD30}"/>
              </a:ext>
            </a:extLst>
          </p:cNvPr>
          <p:cNvSpPr>
            <a:spLocks noGrp="1"/>
          </p:cNvSpPr>
          <p:nvPr>
            <p:ph idx="1"/>
          </p:nvPr>
        </p:nvSpPr>
        <p:spPr/>
        <p:txBody>
          <a:bodyPr/>
          <a:lstStyle/>
          <a:p>
            <a:pPr marL="723900" indent="-723900">
              <a:buNone/>
            </a:pPr>
            <a:r>
              <a:rPr lang="en-GB" sz="2000" dirty="0"/>
              <a:t>Turner, R., Morrison, D., Cotton, D., Child, S., Stevens, S., Nash, P. and </a:t>
            </a:r>
            <a:r>
              <a:rPr lang="en-GB" sz="2000" dirty="0" err="1"/>
              <a:t>Kneale</a:t>
            </a:r>
            <a:r>
              <a:rPr lang="en-GB" sz="2000" dirty="0"/>
              <a:t>, P., 2017. Easing the transition of first year undergraduates through an immersive induction module. </a:t>
            </a:r>
            <a:r>
              <a:rPr lang="en-GB" sz="2000" i="1" dirty="0"/>
              <a:t>Teaching in Higher Education</a:t>
            </a:r>
            <a:r>
              <a:rPr lang="en-GB" sz="2000" dirty="0"/>
              <a:t>, </a:t>
            </a:r>
            <a:r>
              <a:rPr lang="en-GB" sz="2000" i="1" dirty="0"/>
              <a:t>22</a:t>
            </a:r>
            <a:r>
              <a:rPr lang="en-GB" sz="2000" dirty="0"/>
              <a:t>(7), pp.805-821. </a:t>
            </a:r>
            <a:r>
              <a:rPr lang="en-GB" sz="2000" dirty="0">
                <a:hlinkClick r:id="rId2"/>
              </a:rPr>
              <a:t>https://core.ac.uk/download/pdf/78901087.pdf</a:t>
            </a:r>
            <a:r>
              <a:rPr lang="en-GB" sz="2000" dirty="0"/>
              <a:t> </a:t>
            </a:r>
          </a:p>
          <a:p>
            <a:pPr marL="723900" indent="-723900">
              <a:buNone/>
            </a:pPr>
            <a:r>
              <a:rPr lang="en-GB" sz="2000" dirty="0"/>
              <a:t>Vinson, D., Nixon, S., Walsh, B., Walker, C., Mitchell, E. and </a:t>
            </a:r>
            <a:r>
              <a:rPr lang="en-GB" sz="2000" dirty="0" err="1"/>
              <a:t>Zaitseva</a:t>
            </a:r>
            <a:r>
              <a:rPr lang="en-GB" sz="2000" dirty="0"/>
              <a:t>, E., 2010. Investigating the relationship between student engagement and transition. </a:t>
            </a:r>
            <a:r>
              <a:rPr lang="en-GB" sz="2000" i="1" dirty="0"/>
              <a:t>Active Learning in Higher Education</a:t>
            </a:r>
            <a:r>
              <a:rPr lang="en-GB" sz="2000" dirty="0"/>
              <a:t>, </a:t>
            </a:r>
            <a:r>
              <a:rPr lang="en-GB" sz="2000" i="1" dirty="0"/>
              <a:t>11</a:t>
            </a:r>
            <a:r>
              <a:rPr lang="en-GB" sz="2000" dirty="0"/>
              <a:t>(2), pp.131-143. </a:t>
            </a:r>
            <a:r>
              <a:rPr lang="en-GB" sz="2000" dirty="0">
                <a:hlinkClick r:id="rId3"/>
              </a:rPr>
              <a:t>https://www.ssoar.info/ssoar/bitstream/handle/document/21191/ssoar-alhe-2010-2-vinson_et_al-investigating_the_relationship_between_student.pdf?sequence=1</a:t>
            </a:r>
            <a:r>
              <a:rPr lang="en-GB" sz="2000" dirty="0"/>
              <a:t> </a:t>
            </a:r>
          </a:p>
          <a:p>
            <a:pPr marL="723900" indent="-723900">
              <a:buNone/>
            </a:pPr>
            <a:r>
              <a:rPr lang="en-GB" sz="2000" dirty="0"/>
              <a:t>Yorke, M. (1999) </a:t>
            </a:r>
            <a:r>
              <a:rPr lang="en-GB" sz="2000" i="1" dirty="0"/>
              <a:t>Leaving Early: Undergraduate Non-completion in Higher Education,</a:t>
            </a:r>
            <a:r>
              <a:rPr lang="en-GB" sz="2000" dirty="0"/>
              <a:t> London: Routledge.</a:t>
            </a:r>
          </a:p>
          <a:p>
            <a:pPr marL="0" indent="0">
              <a:buNone/>
            </a:pPr>
            <a:endParaRPr lang="en-GB" sz="2000" dirty="0"/>
          </a:p>
        </p:txBody>
      </p:sp>
      <p:sp>
        <p:nvSpPr>
          <p:cNvPr id="6" name="Title 1">
            <a:extLst>
              <a:ext uri="{FF2B5EF4-FFF2-40B4-BE49-F238E27FC236}">
                <a16:creationId xmlns:a16="http://schemas.microsoft.com/office/drawing/2014/main" id="{6D053E2A-EF33-4FFF-9E87-36EDAD5A81B7}"/>
              </a:ext>
            </a:extLst>
          </p:cNvPr>
          <p:cNvSpPr>
            <a:spLocks noGrp="1"/>
          </p:cNvSpPr>
          <p:nvPr>
            <p:ph type="title"/>
          </p:nvPr>
        </p:nvSpPr>
        <p:spPr>
          <a:xfrm>
            <a:off x="457200" y="122238"/>
            <a:ext cx="754380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(5)</a:t>
            </a:r>
          </a:p>
        </p:txBody>
      </p:sp>
    </p:spTree>
    <p:extLst>
      <p:ext uri="{BB962C8B-B14F-4D97-AF65-F5344CB8AC3E}">
        <p14:creationId xmlns:p14="http://schemas.microsoft.com/office/powerpoint/2010/main" val="2417634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descr="IMG_9025.JPG"/>
          <p:cNvPicPr>
            <a:picLocks noChangeAspect="1"/>
          </p:cNvPicPr>
          <p:nvPr/>
        </p:nvPicPr>
        <p:blipFill>
          <a:blip r:embed="rId3" cstate="print"/>
          <a:srcRect/>
          <a:stretch>
            <a:fillRect/>
          </a:stretch>
        </p:blipFill>
        <p:spPr bwMode="auto">
          <a:xfrm>
            <a:off x="0" y="381000"/>
            <a:ext cx="9144000" cy="6096000"/>
          </a:xfrm>
          <a:prstGeom prst="rect">
            <a:avLst/>
          </a:prstGeom>
          <a:noFill/>
          <a:ln w="9525">
            <a:noFill/>
            <a:miter lim="800000"/>
            <a:headEnd/>
            <a:tailEnd/>
          </a:ln>
        </p:spPr>
      </p:pic>
      <p:sp>
        <p:nvSpPr>
          <p:cNvPr id="21507" name="Title 3"/>
          <p:cNvSpPr txBox="1">
            <a:spLocks/>
          </p:cNvSpPr>
          <p:nvPr/>
        </p:nvSpPr>
        <p:spPr bwMode="auto">
          <a:xfrm>
            <a:off x="0" y="-76200"/>
            <a:ext cx="9144000" cy="914400"/>
          </a:xfrm>
          <a:prstGeom prst="rect">
            <a:avLst/>
          </a:prstGeom>
          <a:solidFill>
            <a:schemeClr val="bg1"/>
          </a:solidFill>
          <a:ln w="9525">
            <a:noFill/>
            <a:miter lim="800000"/>
            <a:headEnd/>
            <a:tailEnd/>
          </a:ln>
        </p:spPr>
        <p:txBody>
          <a:bodyPr/>
          <a:lstStyle/>
          <a:p>
            <a:pPr algn="ctr"/>
            <a:r>
              <a:rPr lang="en-GB" sz="4000" b="1" dirty="0">
                <a:solidFill>
                  <a:srgbClr val="66FF66"/>
                </a:solidFill>
                <a:latin typeface="Calibri" pitchFamily="34" charset="0"/>
                <a:cs typeface="Arial" charset="0"/>
              </a:rPr>
              <a:t>Do these students look engaged?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dirty="0"/>
              <a:t>How about these?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Disengaged students</a:t>
            </a:r>
          </a:p>
        </p:txBody>
      </p:sp>
      <p:sp>
        <p:nvSpPr>
          <p:cNvPr id="3" name="Content Placeholder 2"/>
          <p:cNvSpPr>
            <a:spLocks noGrp="1"/>
          </p:cNvSpPr>
          <p:nvPr>
            <p:ph idx="1"/>
          </p:nvPr>
        </p:nvSpPr>
        <p:spPr/>
        <p:txBody>
          <a:bodyPr/>
          <a:lstStyle/>
          <a:p>
            <a:r>
              <a:rPr lang="en-GB" sz="2600" dirty="0"/>
              <a:t>Don’t live up to their potential and fail to achieve their very best;</a:t>
            </a:r>
          </a:p>
          <a:p>
            <a:r>
              <a:rPr lang="en-GB" sz="2600" dirty="0"/>
              <a:t>Make life more difficult for the staff who teach and support them;</a:t>
            </a:r>
          </a:p>
          <a:p>
            <a:r>
              <a:rPr lang="en-GB" sz="2600" dirty="0"/>
              <a:t>Don’t achieve as highly as they might &amp; underperform;</a:t>
            </a:r>
          </a:p>
          <a:p>
            <a:r>
              <a:rPr lang="en-GB" sz="2600" dirty="0"/>
              <a:t>Drop out of higher education, thereby damaging their own prospects and HEIs’ performance indicators;</a:t>
            </a:r>
          </a:p>
          <a:p>
            <a:r>
              <a:rPr lang="en-GB" sz="2600" dirty="0"/>
              <a:t>HEIs suffer both financially and in terms of their status and reputation from high attrition rates. </a:t>
            </a:r>
          </a:p>
        </p:txBody>
      </p:sp>
    </p:spTree>
    <p:extLst>
      <p:ext uri="{BB962C8B-B14F-4D97-AF65-F5344CB8AC3E}">
        <p14:creationId xmlns:p14="http://schemas.microsoft.com/office/powerpoint/2010/main" val="3092785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Engagement of international students: </a:t>
            </a:r>
            <a:br>
              <a:rPr lang="en-GB" dirty="0"/>
            </a:br>
            <a:r>
              <a:rPr lang="en-GB" dirty="0"/>
              <a:t>some important considerations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600" b="1" dirty="0"/>
              <a:t>Is recruitment undertaken to ensure students have the potential to succeed?</a:t>
            </a:r>
          </a:p>
          <a:p>
            <a:pPr fontAlgn="base">
              <a:spcBef>
                <a:spcPts val="600"/>
              </a:spcBef>
              <a:spcAft>
                <a:spcPct val="0"/>
              </a:spcAft>
              <a:buClr>
                <a:schemeClr val="tx2"/>
              </a:buClr>
              <a:buSzPct val="70000"/>
              <a:buFont typeface="Wingdings" pitchFamily="2" charset="2"/>
              <a:buChar char="l"/>
            </a:pPr>
            <a:r>
              <a:rPr lang="en-GB" sz="2600" b="1" dirty="0"/>
              <a:t>Is induction framed appropriately to welcome international students?</a:t>
            </a:r>
          </a:p>
          <a:p>
            <a:pPr fontAlgn="base">
              <a:spcBef>
                <a:spcPts val="600"/>
              </a:spcBef>
              <a:spcAft>
                <a:spcPct val="0"/>
              </a:spcAft>
              <a:buClr>
                <a:schemeClr val="tx2"/>
              </a:buClr>
              <a:buSzPct val="70000"/>
              <a:buFont typeface="Wingdings" pitchFamily="2" charset="2"/>
              <a:buChar char="l"/>
            </a:pPr>
            <a:r>
              <a:rPr lang="en-GB" sz="2600" b="1" dirty="0"/>
              <a:t>Are steps taken proactively to ensure international students have a good chance of integrating with their study cohorts?</a:t>
            </a:r>
          </a:p>
          <a:p>
            <a:pPr fontAlgn="base">
              <a:spcBef>
                <a:spcPts val="600"/>
              </a:spcBef>
              <a:spcAft>
                <a:spcPct val="0"/>
              </a:spcAft>
              <a:buClr>
                <a:schemeClr val="tx2"/>
              </a:buClr>
              <a:buSzPct val="70000"/>
              <a:buFont typeface="Wingdings" pitchFamily="2" charset="2"/>
              <a:buChar char="l"/>
            </a:pPr>
            <a:r>
              <a:rPr lang="en-GB" sz="2600" b="1" dirty="0"/>
              <a:t>Is the curriculum international is scope and content? Are examples and case studies global?</a:t>
            </a:r>
          </a:p>
          <a:p>
            <a:pPr fontAlgn="base">
              <a:spcBef>
                <a:spcPts val="600"/>
              </a:spcBef>
              <a:spcAft>
                <a:spcPct val="0"/>
              </a:spcAft>
              <a:buClr>
                <a:schemeClr val="tx2"/>
              </a:buClr>
              <a:buSzPct val="70000"/>
              <a:buFont typeface="Wingdings" pitchFamily="2" charset="2"/>
              <a:buChar char="l"/>
            </a:pPr>
            <a:r>
              <a:rPr lang="en-GB" sz="2600" b="1" dirty="0"/>
              <a:t>Is the right kind of support offered (language, crisis support, befriending etc.)?</a:t>
            </a:r>
          </a:p>
        </p:txBody>
      </p:sp>
    </p:spTree>
    <p:extLst>
      <p:ext uri="{BB962C8B-B14F-4D97-AF65-F5344CB8AC3E}">
        <p14:creationId xmlns:p14="http://schemas.microsoft.com/office/powerpoint/2010/main" val="2112130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kinds of behaviours offer warning signs of risk of drop-out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600" b="1" dirty="0"/>
              <a:t>Failure to register with the library, to download required resources, to return books on time;</a:t>
            </a:r>
          </a:p>
          <a:p>
            <a:pPr fontAlgn="base">
              <a:spcBef>
                <a:spcPts val="600"/>
              </a:spcBef>
              <a:spcAft>
                <a:spcPct val="0"/>
              </a:spcAft>
              <a:buClr>
                <a:schemeClr val="tx2"/>
              </a:buClr>
              <a:buSzPct val="70000"/>
              <a:buFont typeface="Wingdings" pitchFamily="2" charset="2"/>
              <a:buChar char="l"/>
            </a:pPr>
            <a:r>
              <a:rPr lang="en-GB" sz="2600" b="1" dirty="0"/>
              <a:t>Not engaging with fellow students (live or virtually);</a:t>
            </a:r>
          </a:p>
          <a:p>
            <a:pPr fontAlgn="base">
              <a:spcBef>
                <a:spcPts val="600"/>
              </a:spcBef>
              <a:spcAft>
                <a:spcPct val="0"/>
              </a:spcAft>
              <a:buClr>
                <a:schemeClr val="tx2"/>
              </a:buClr>
              <a:buSzPct val="70000"/>
              <a:buFont typeface="Wingdings" pitchFamily="2" charset="2"/>
              <a:buChar char="l"/>
            </a:pPr>
            <a:r>
              <a:rPr lang="en-GB" sz="2600" b="1" dirty="0"/>
              <a:t>Not participating in assessed or unassessed group tasks;</a:t>
            </a:r>
          </a:p>
          <a:p>
            <a:pPr fontAlgn="base">
              <a:spcBef>
                <a:spcPts val="600"/>
              </a:spcBef>
              <a:spcAft>
                <a:spcPct val="0"/>
              </a:spcAft>
              <a:buClr>
                <a:schemeClr val="tx2"/>
              </a:buClr>
              <a:buSzPct val="70000"/>
              <a:buFont typeface="Wingdings" pitchFamily="2" charset="2"/>
              <a:buChar char="l"/>
            </a:pPr>
            <a:r>
              <a:rPr lang="en-GB" sz="2600" b="1" dirty="0"/>
              <a:t>Not submitting work on time (or at all);</a:t>
            </a:r>
          </a:p>
          <a:p>
            <a:pPr fontAlgn="base">
              <a:spcBef>
                <a:spcPts val="600"/>
              </a:spcBef>
              <a:spcAft>
                <a:spcPct val="0"/>
              </a:spcAft>
              <a:buClr>
                <a:schemeClr val="tx2"/>
              </a:buClr>
              <a:buSzPct val="70000"/>
              <a:buFont typeface="Wingdings" pitchFamily="2" charset="2"/>
              <a:buChar char="l"/>
            </a:pPr>
            <a:r>
              <a:rPr lang="en-GB" sz="2600" b="1" dirty="0"/>
              <a:t>Poor marks on early assignments;</a:t>
            </a:r>
          </a:p>
          <a:p>
            <a:pPr fontAlgn="base">
              <a:spcBef>
                <a:spcPts val="600"/>
              </a:spcBef>
              <a:spcAft>
                <a:spcPct val="0"/>
              </a:spcAft>
              <a:buClr>
                <a:schemeClr val="tx2"/>
              </a:buClr>
              <a:buSzPct val="70000"/>
              <a:buFont typeface="Wingdings" pitchFamily="2" charset="2"/>
              <a:buChar char="l"/>
            </a:pPr>
            <a:r>
              <a:rPr lang="en-GB" sz="2600" b="1" dirty="0"/>
              <a:t>Not downloading/picking up or responding to assessed work;</a:t>
            </a:r>
          </a:p>
          <a:p>
            <a:pPr fontAlgn="base">
              <a:spcBef>
                <a:spcPts val="600"/>
              </a:spcBef>
              <a:spcAft>
                <a:spcPct val="0"/>
              </a:spcAft>
              <a:buClr>
                <a:schemeClr val="tx2"/>
              </a:buClr>
              <a:buSzPct val="70000"/>
              <a:buFont typeface="Wingdings" pitchFamily="2" charset="2"/>
              <a:buChar char="l"/>
            </a:pPr>
            <a:r>
              <a:rPr lang="en-GB" sz="2600" b="1" dirty="0"/>
              <a:t>Non attendance, or very poor or intermittent attendance (the big one).</a:t>
            </a:r>
          </a:p>
        </p:txBody>
      </p:sp>
    </p:spTree>
    <p:extLst>
      <p:ext uri="{BB962C8B-B14F-4D97-AF65-F5344CB8AC3E}">
        <p14:creationId xmlns:p14="http://schemas.microsoft.com/office/powerpoint/2010/main" val="2349665126"/>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4077</Words>
  <Application>Microsoft Office PowerPoint</Application>
  <PresentationFormat>On-screen Show (4:3)</PresentationFormat>
  <Paragraphs>277</Paragraphs>
  <Slides>46</Slides>
  <Notes>32</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46</vt:i4>
      </vt:variant>
    </vt:vector>
  </HeadingPairs>
  <TitlesOfParts>
    <vt:vector size="56" baseType="lpstr">
      <vt:lpstr>Arial</vt:lpstr>
      <vt:lpstr>Arial Rounded MT Bold</vt:lpstr>
      <vt:lpstr>Calibri</vt:lpstr>
      <vt:lpstr>Comic Sans MS</vt:lpstr>
      <vt:lpstr>Symbol</vt:lpstr>
      <vt:lpstr>Times New Roman</vt:lpstr>
      <vt:lpstr>Wingdings</vt:lpstr>
      <vt:lpstr>LeedsMet template</vt:lpstr>
      <vt:lpstr>101_Custom Design</vt:lpstr>
      <vt:lpstr>1_Office Theme</vt:lpstr>
      <vt:lpstr>Engaging students creatively to maximise student retention and achievement</vt:lpstr>
      <vt:lpstr>Rationale</vt:lpstr>
      <vt:lpstr>By the end of the workshop, participants will have had opportunities to:</vt:lpstr>
      <vt:lpstr>Engagement: Why talk about it? Because:</vt:lpstr>
      <vt:lpstr>PowerPoint Presentation</vt:lpstr>
      <vt:lpstr>PowerPoint Presentation</vt:lpstr>
      <vt:lpstr>Disengaged students</vt:lpstr>
      <vt:lpstr>Engagement of international students:  some important considerations</vt:lpstr>
      <vt:lpstr>What kinds of behaviours offer warning signs of risk of drop-out</vt:lpstr>
      <vt:lpstr>Risk factors that potentially predicate poor engagement and retention:</vt:lpstr>
      <vt:lpstr>Other factors include: </vt:lpstr>
      <vt:lpstr>Additionally, withdrawal or failure is more probable when:</vt:lpstr>
      <vt:lpstr>Mature students drop out too</vt:lpstr>
      <vt:lpstr>Poor attendance correlates with drop out and low engagement:</vt:lpstr>
      <vt:lpstr>Drop out and assessment</vt:lpstr>
      <vt:lpstr>Learning analytics can help us to:</vt:lpstr>
      <vt:lpstr>Enhancements to curriculum design and delivery to foster engagement: we can:</vt:lpstr>
      <vt:lpstr>PowerPoint Presentation</vt:lpstr>
      <vt:lpstr>PowerPoint Presentation</vt:lpstr>
      <vt:lpstr>Developing engagement among your students</vt:lpstr>
      <vt:lpstr>Inter-year transitions: avoiding the sophomore slump (Yorke, 2014, Zaitseva et al)</vt:lpstr>
      <vt:lpstr>To engage learners we can:</vt:lpstr>
      <vt:lpstr>Questions employers might ask at interview that might help us frame some of our assignments</vt:lpstr>
      <vt:lpstr>Supportiveness: we must</vt:lpstr>
      <vt:lpstr>Engaging students through assessment</vt:lpstr>
      <vt:lpstr>Assessment literacy: students do better if they can: </vt:lpstr>
      <vt:lpstr>Authentic assessment implies using assessment for learning (Sambell et al, 2017)</vt:lpstr>
      <vt:lpstr>Ensuring assessment focuses efforts and promotes engagement means including reference to assessment</vt:lpstr>
      <vt:lpstr>Encouraging students to take assessment  more seriously</vt:lpstr>
      <vt:lpstr>The importance of dialogic assessment</vt:lpstr>
      <vt:lpstr>To improve assessment we should realign it by:</vt:lpstr>
      <vt:lpstr>Assessment, confidence and retention</vt:lpstr>
      <vt:lpstr>Students who believe that intelligence is malleable may be more robust</vt:lpstr>
      <vt:lpstr>Helping students understand the rules of the game</vt:lpstr>
      <vt:lpstr>What can we do as individuals to engage students through assessment?</vt:lpstr>
      <vt:lpstr>Making the most of feedback - we should:</vt:lpstr>
      <vt:lpstr>The uses of computer-assisted formative assessment</vt:lpstr>
      <vt:lpstr>What kinds of management interventions can foster engaging teaching?</vt:lpstr>
      <vt:lpstr>For engaged students we need, I argue:</vt:lpstr>
      <vt:lpstr>How can we get students to fully engage?  Some final suggestions</vt:lpstr>
      <vt:lpstr>These and other slides are available on my website at http://sally-brown.net</vt:lpstr>
      <vt:lpstr>Useful references and further reading (1)</vt:lpstr>
      <vt:lpstr>Useful references and further reading (2)</vt:lpstr>
      <vt:lpstr>Useful references and further reading (3)</vt:lpstr>
      <vt:lpstr>Useful references and further reading (4)</vt:lpstr>
      <vt:lpstr>Useful references and further reading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2018-09-19T07:24:55Z</dcterms:modified>
</cp:coreProperties>
</file>