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theme/theme13.xml" ContentType="application/vnd.openxmlformats-officedocument.theme+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theme/theme16.xml" ContentType="application/vnd.openxmlformats-officedocument.theme+xml"/>
  <Override PartName="/ppt/slideLayouts/slideLayout31.xml" ContentType="application/vnd.openxmlformats-officedocument.presentationml.slideLayout+xml"/>
  <Override PartName="/ppt/theme/theme17.xml" ContentType="application/vnd.openxmlformats-officedocument.theme+xml"/>
  <Override PartName="/ppt/slideLayouts/slideLayout32.xml" ContentType="application/vnd.openxmlformats-officedocument.presentationml.slideLayout+xml"/>
  <Override PartName="/ppt/theme/theme18.xml" ContentType="application/vnd.openxmlformats-officedocument.theme+xml"/>
  <Override PartName="/ppt/slideLayouts/slideLayout33.xml" ContentType="application/vnd.openxmlformats-officedocument.presentationml.slideLayout+xml"/>
  <Override PartName="/ppt/theme/theme19.xml" ContentType="application/vnd.openxmlformats-officedocument.theme+xml"/>
  <Override PartName="/ppt/slideLayouts/slideLayout34.xml" ContentType="application/vnd.openxmlformats-officedocument.presentationml.slideLayout+xml"/>
  <Override PartName="/ppt/theme/theme20.xml" ContentType="application/vnd.openxmlformats-officedocument.theme+xml"/>
  <Override PartName="/ppt/slideLayouts/slideLayout3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 id="2147483849" r:id="rId2"/>
    <p:sldMasterId id="2147483858" r:id="rId3"/>
    <p:sldMasterId id="2147483913" r:id="rId4"/>
    <p:sldMasterId id="2147483917" r:id="rId5"/>
    <p:sldMasterId id="2147483919" r:id="rId6"/>
    <p:sldMasterId id="2147483921" r:id="rId7"/>
    <p:sldMasterId id="2147483923" r:id="rId8"/>
    <p:sldMasterId id="2147483925" r:id="rId9"/>
    <p:sldMasterId id="2147483927" r:id="rId10"/>
    <p:sldMasterId id="2147483929" r:id="rId11"/>
    <p:sldMasterId id="2147483933" r:id="rId12"/>
    <p:sldMasterId id="2147483935" r:id="rId13"/>
    <p:sldMasterId id="2147483937" r:id="rId14"/>
    <p:sldMasterId id="2147483939" r:id="rId15"/>
    <p:sldMasterId id="2147483941" r:id="rId16"/>
    <p:sldMasterId id="2147483943" r:id="rId17"/>
    <p:sldMasterId id="2147483945" r:id="rId18"/>
    <p:sldMasterId id="2147483947" r:id="rId19"/>
    <p:sldMasterId id="2147483949" r:id="rId20"/>
    <p:sldMasterId id="2147483955" r:id="rId21"/>
  </p:sldMasterIdLst>
  <p:notesMasterIdLst>
    <p:notesMasterId r:id="rId117"/>
  </p:notesMasterIdLst>
  <p:sldIdLst>
    <p:sldId id="301" r:id="rId22"/>
    <p:sldId id="467" r:id="rId23"/>
    <p:sldId id="464" r:id="rId24"/>
    <p:sldId id="486" r:id="rId25"/>
    <p:sldId id="485" r:id="rId26"/>
    <p:sldId id="265" r:id="rId27"/>
    <p:sldId id="267" r:id="rId28"/>
    <p:sldId id="269" r:id="rId29"/>
    <p:sldId id="487" r:id="rId30"/>
    <p:sldId id="270" r:id="rId31"/>
    <p:sldId id="488" r:id="rId32"/>
    <p:sldId id="258" r:id="rId33"/>
    <p:sldId id="447" r:id="rId34"/>
    <p:sldId id="450" r:id="rId35"/>
    <p:sldId id="455" r:id="rId36"/>
    <p:sldId id="456" r:id="rId37"/>
    <p:sldId id="324" r:id="rId38"/>
    <p:sldId id="457" r:id="rId39"/>
    <p:sldId id="458" r:id="rId40"/>
    <p:sldId id="448" r:id="rId41"/>
    <p:sldId id="451" r:id="rId42"/>
    <p:sldId id="452" r:id="rId43"/>
    <p:sldId id="449" r:id="rId44"/>
    <p:sldId id="321" r:id="rId45"/>
    <p:sldId id="323" r:id="rId46"/>
    <p:sldId id="489" r:id="rId47"/>
    <p:sldId id="329" r:id="rId48"/>
    <p:sldId id="509" r:id="rId49"/>
    <p:sldId id="510" r:id="rId50"/>
    <p:sldId id="297" r:id="rId51"/>
    <p:sldId id="511" r:id="rId52"/>
    <p:sldId id="296" r:id="rId53"/>
    <p:sldId id="312" r:id="rId54"/>
    <p:sldId id="313" r:id="rId55"/>
    <p:sldId id="512" r:id="rId56"/>
    <p:sldId id="322" r:id="rId57"/>
    <p:sldId id="454" r:id="rId58"/>
    <p:sldId id="507" r:id="rId59"/>
    <p:sldId id="291" r:id="rId60"/>
    <p:sldId id="310" r:id="rId61"/>
    <p:sldId id="295" r:id="rId62"/>
    <p:sldId id="491" r:id="rId63"/>
    <p:sldId id="502" r:id="rId64"/>
    <p:sldId id="503" r:id="rId65"/>
    <p:sldId id="504" r:id="rId66"/>
    <p:sldId id="490" r:id="rId67"/>
    <p:sldId id="288" r:id="rId68"/>
    <p:sldId id="340" r:id="rId69"/>
    <p:sldId id="305" r:id="rId70"/>
    <p:sldId id="303" r:id="rId71"/>
    <p:sldId id="304" r:id="rId72"/>
    <p:sldId id="306" r:id="rId73"/>
    <p:sldId id="307" r:id="rId74"/>
    <p:sldId id="308" r:id="rId75"/>
    <p:sldId id="264" r:id="rId76"/>
    <p:sldId id="498" r:id="rId77"/>
    <p:sldId id="271" r:id="rId78"/>
    <p:sldId id="283" r:id="rId79"/>
    <p:sldId id="331" r:id="rId80"/>
    <p:sldId id="273" r:id="rId81"/>
    <p:sldId id="337" r:id="rId82"/>
    <p:sldId id="338" r:id="rId83"/>
    <p:sldId id="492" r:id="rId84"/>
    <p:sldId id="493" r:id="rId85"/>
    <p:sldId id="311" r:id="rId86"/>
    <p:sldId id="533" r:id="rId87"/>
    <p:sldId id="534" r:id="rId88"/>
    <p:sldId id="535" r:id="rId89"/>
    <p:sldId id="494" r:id="rId90"/>
    <p:sldId id="468" r:id="rId91"/>
    <p:sldId id="469" r:id="rId92"/>
    <p:sldId id="470" r:id="rId93"/>
    <p:sldId id="471" r:id="rId94"/>
    <p:sldId id="472" r:id="rId95"/>
    <p:sldId id="473" r:id="rId96"/>
    <p:sldId id="495" r:id="rId97"/>
    <p:sldId id="478" r:id="rId98"/>
    <p:sldId id="479" r:id="rId99"/>
    <p:sldId id="480" r:id="rId100"/>
    <p:sldId id="481" r:id="rId101"/>
    <p:sldId id="482" r:id="rId102"/>
    <p:sldId id="483" r:id="rId103"/>
    <p:sldId id="484" r:id="rId104"/>
    <p:sldId id="496" r:id="rId105"/>
    <p:sldId id="500" r:id="rId106"/>
    <p:sldId id="505" r:id="rId107"/>
    <p:sldId id="506" r:id="rId108"/>
    <p:sldId id="508" r:id="rId109"/>
    <p:sldId id="272" r:id="rId110"/>
    <p:sldId id="497" r:id="rId111"/>
    <p:sldId id="501" r:id="rId112"/>
    <p:sldId id="459" r:id="rId113"/>
    <p:sldId id="300" r:id="rId114"/>
    <p:sldId id="461" r:id="rId115"/>
    <p:sldId id="1114" r:id="rId116"/>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6600"/>
    <a:srgbClr val="333399"/>
    <a:srgbClr val="CC0000"/>
    <a:srgbClr val="FFFF66"/>
    <a:srgbClr val="000000"/>
    <a:srgbClr val="FF6699"/>
    <a:srgbClr val="3399FF"/>
    <a:srgbClr val="FF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23" autoAdjust="0"/>
    <p:restoredTop sz="86410" autoAdjust="0"/>
  </p:normalViewPr>
  <p:slideViewPr>
    <p:cSldViewPr>
      <p:cViewPr varScale="1">
        <p:scale>
          <a:sx n="70" d="100"/>
          <a:sy n="70" d="100"/>
        </p:scale>
        <p:origin x="468" y="66"/>
      </p:cViewPr>
      <p:guideLst>
        <p:guide orient="horz" pos="2160"/>
        <p:guide pos="2880"/>
      </p:guideLst>
    </p:cSldViewPr>
  </p:slideViewPr>
  <p:outlineViewPr>
    <p:cViewPr>
      <p:scale>
        <a:sx n="33" d="100"/>
        <a:sy n="33" d="100"/>
      </p:scale>
      <p:origin x="0" y="9438"/>
    </p:cViewPr>
    <p:sldLst>
      <p:sld r:id="rId1" collapse="1"/>
    </p:sldLst>
  </p:outlineViewPr>
  <p:notesTextViewPr>
    <p:cViewPr>
      <p:scale>
        <a:sx n="3" d="2"/>
        <a:sy n="3" d="2"/>
      </p:scale>
      <p:origin x="0" y="0"/>
    </p:cViewPr>
  </p:notesTextViewPr>
  <p:sorterViewPr>
    <p:cViewPr>
      <p:scale>
        <a:sx n="110" d="100"/>
        <a:sy n="110" d="100"/>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339C228-DCE7-4ED4-B0D6-C192787E367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fld id="{39B97D95-7F09-4B1F-8EAF-A80E82350351}" type="slidenum">
              <a:rPr lang="en-US" altLang="en-US" sz="1200"/>
              <a:pPr eaLnBrk="1" hangingPunct="1"/>
              <a:t>1</a:t>
            </a:fld>
            <a:endParaRPr lang="en-US" altLang="en-US" sz="1200"/>
          </a:p>
        </p:txBody>
      </p:sp>
    </p:spTree>
    <p:extLst>
      <p:ext uri="{BB962C8B-B14F-4D97-AF65-F5344CB8AC3E}">
        <p14:creationId xmlns:p14="http://schemas.microsoft.com/office/powerpoint/2010/main" val="29264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9B351-A716-4498-B827-D114B9078ABE}" type="slidenum">
              <a:rPr lang="en-US">
                <a:solidFill>
                  <a:srgbClr val="000000"/>
                </a:solidFill>
              </a:rPr>
              <a:pPr/>
              <a:t>37</a:t>
            </a:fld>
            <a:endParaRPr lang="en-US">
              <a:solidFill>
                <a:srgbClr val="000000"/>
              </a:solidFill>
            </a:endParaRPr>
          </a:p>
        </p:txBody>
      </p:sp>
      <p:sp>
        <p:nvSpPr>
          <p:cNvPr id="338946" name="Rectangle 2"/>
          <p:cNvSpPr>
            <a:spLocks noGrp="1" noRot="1" noChangeAspect="1" noChangeArrowheads="1" noTextEdit="1"/>
          </p:cNvSpPr>
          <p:nvPr>
            <p:ph type="sldImg"/>
          </p:nvPr>
        </p:nvSpPr>
        <p:spPr>
          <a:xfrm>
            <a:off x="1150938" y="692150"/>
            <a:ext cx="4556125" cy="3416300"/>
          </a:xfrm>
          <a:ln/>
        </p:spPr>
      </p:sp>
      <p:sp>
        <p:nvSpPr>
          <p:cNvPr id="3389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1741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951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805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905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083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0F2EB-C2D7-430C-B2D8-899D1266530D}" type="slidenum">
              <a:rPr lang="en-US"/>
              <a:pPr/>
              <a:t>66</a:t>
            </a:fld>
            <a:endParaRPr lang="en-US"/>
          </a:p>
        </p:txBody>
      </p:sp>
      <p:sp>
        <p:nvSpPr>
          <p:cNvPr id="355330" name="Rectangle 2"/>
          <p:cNvSpPr>
            <a:spLocks noGrp="1" noRot="1" noChangeAspect="1" noChangeArrowheads="1" noTextEdit="1"/>
          </p:cNvSpPr>
          <p:nvPr>
            <p:ph type="sldImg"/>
          </p:nvPr>
        </p:nvSpPr>
        <p:spPr>
          <a:xfrm>
            <a:off x="1150938" y="692150"/>
            <a:ext cx="4556125" cy="3416300"/>
          </a:xfrm>
          <a:ln/>
        </p:spPr>
      </p:sp>
      <p:sp>
        <p:nvSpPr>
          <p:cNvPr id="3553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7832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633DE-B4CC-420D-8428-68CAA19810A2}" type="slidenum">
              <a:rPr lang="en-US"/>
              <a:pPr/>
              <a:t>67</a:t>
            </a:fld>
            <a:endParaRPr lang="en-US"/>
          </a:p>
        </p:txBody>
      </p:sp>
      <p:sp>
        <p:nvSpPr>
          <p:cNvPr id="356354" name="Rectangle 2"/>
          <p:cNvSpPr>
            <a:spLocks noGrp="1" noRot="1" noChangeAspect="1" noChangeArrowheads="1" noTextEdit="1"/>
          </p:cNvSpPr>
          <p:nvPr>
            <p:ph type="sldImg"/>
          </p:nvPr>
        </p:nvSpPr>
        <p:spPr>
          <a:xfrm>
            <a:off x="1150938" y="692150"/>
            <a:ext cx="4556125" cy="3416300"/>
          </a:xfrm>
          <a:ln/>
        </p:spPr>
      </p:sp>
      <p:sp>
        <p:nvSpPr>
          <p:cNvPr id="3563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62980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90BB8-EE36-4B71-9613-08310D806987}" type="slidenum">
              <a:rPr lang="en-US"/>
              <a:pPr/>
              <a:t>68</a:t>
            </a:fld>
            <a:endParaRPr lang="en-US"/>
          </a:p>
        </p:txBody>
      </p:sp>
      <p:sp>
        <p:nvSpPr>
          <p:cNvPr id="357378" name="Rectangle 2"/>
          <p:cNvSpPr>
            <a:spLocks noGrp="1" noRot="1" noChangeAspect="1" noChangeArrowheads="1" noTextEdit="1"/>
          </p:cNvSpPr>
          <p:nvPr>
            <p:ph type="sldImg"/>
          </p:nvPr>
        </p:nvSpPr>
        <p:spPr>
          <a:xfrm>
            <a:off x="1150938" y="692150"/>
            <a:ext cx="4556125" cy="3416300"/>
          </a:xfrm>
          <a:ln/>
        </p:spPr>
      </p:sp>
      <p:sp>
        <p:nvSpPr>
          <p:cNvPr id="3573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14148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FB01AB-0721-4EFF-B928-2CCB976456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8668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FB01AB-0721-4EFF-B928-2CCB976456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8088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5753ED4-881E-4D26-9AC2-73070988BEA7}" type="slidenum">
              <a:rPr lang="en-US" smtClean="0"/>
              <a:pPr/>
              <a:t>13</a:t>
            </a:fld>
            <a:endParaRPr lang="en-US"/>
          </a:p>
        </p:txBody>
      </p:sp>
      <p:sp>
        <p:nvSpPr>
          <p:cNvPr id="16387" name="Rectangle 2"/>
          <p:cNvSpPr>
            <a:spLocks noGrp="1" noRot="1" noChangeAspect="1" noChangeArrowheads="1" noTextEdit="1"/>
          </p:cNvSpPr>
          <p:nvPr>
            <p:ph type="sldImg"/>
          </p:nvPr>
        </p:nvSpPr>
        <p:spPr>
          <a:xfrm>
            <a:off x="1150938" y="692150"/>
            <a:ext cx="4556125" cy="3416300"/>
          </a:xfrm>
          <a:ln/>
        </p:spPr>
      </p:sp>
      <p:sp>
        <p:nvSpPr>
          <p:cNvPr id="1638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FB01AB-0721-4EFF-B928-2CCB976456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7510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FB01AB-0721-4EFF-B928-2CCB976456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11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FB01AB-0721-4EFF-B928-2CCB976456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8879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FB01AB-0721-4EFF-B928-2CCB976456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39290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3D98E-C04C-4AA4-A211-4ABB68A5FCF3}"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4376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83CBD-8CF1-4714-A1CB-AA42A795B03F}" type="slidenum">
              <a:rPr lang="en-US">
                <a:solidFill>
                  <a:srgbClr val="000000"/>
                </a:solidFill>
              </a:rPr>
              <a:pPr/>
              <a:t>14</a:t>
            </a:fld>
            <a:endParaRPr lang="en-US">
              <a:solidFill>
                <a:srgbClr val="000000"/>
              </a:solidFill>
            </a:endParaRPr>
          </a:p>
        </p:txBody>
      </p:sp>
      <p:sp>
        <p:nvSpPr>
          <p:cNvPr id="307202" name="Rectangle 2"/>
          <p:cNvSpPr>
            <a:spLocks noGrp="1" noRot="1" noChangeAspect="1" noChangeArrowheads="1" noTextEdit="1"/>
          </p:cNvSpPr>
          <p:nvPr>
            <p:ph type="sldImg"/>
          </p:nvPr>
        </p:nvSpPr>
        <p:spPr>
          <a:xfrm>
            <a:off x="1150938" y="692150"/>
            <a:ext cx="4556125" cy="3416300"/>
          </a:xfrm>
          <a:ln/>
        </p:spPr>
      </p:sp>
      <p:sp>
        <p:nvSpPr>
          <p:cNvPr id="3072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81876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286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8718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42D63-5BEB-4723-931F-C9665CA862B4}" type="slidenum">
              <a:rPr lang="en-US"/>
              <a:pPr/>
              <a:t>20</a:t>
            </a:fld>
            <a:endParaRPr lang="en-US"/>
          </a:p>
        </p:txBody>
      </p:sp>
      <p:sp>
        <p:nvSpPr>
          <p:cNvPr id="408578" name="Rectangle 2"/>
          <p:cNvSpPr>
            <a:spLocks noGrp="1" noRot="1" noChangeAspect="1" noChangeArrowheads="1" noTextEdit="1"/>
          </p:cNvSpPr>
          <p:nvPr>
            <p:ph type="sldImg"/>
          </p:nvPr>
        </p:nvSpPr>
        <p:spPr>
          <a:xfrm>
            <a:off x="1150938" y="692150"/>
            <a:ext cx="4556125" cy="3416300"/>
          </a:xfrm>
          <a:ln/>
        </p:spPr>
      </p:sp>
      <p:sp>
        <p:nvSpPr>
          <p:cNvPr id="4085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98169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8DD6D-F61D-4B38-8F17-9DD3BB25EFBF}" type="slidenum">
              <a:rPr lang="en-US">
                <a:solidFill>
                  <a:srgbClr val="000000"/>
                </a:solidFill>
              </a:rPr>
              <a:pPr/>
              <a:t>21</a:t>
            </a:fld>
            <a:endParaRPr lang="en-US">
              <a:solidFill>
                <a:srgbClr val="000000"/>
              </a:solidFill>
            </a:endParaRPr>
          </a:p>
        </p:txBody>
      </p:sp>
      <p:sp>
        <p:nvSpPr>
          <p:cNvPr id="317442" name="Rectangle 2"/>
          <p:cNvSpPr>
            <a:spLocks noGrp="1" noRot="1" noChangeAspect="1" noChangeArrowheads="1" noTextEdit="1"/>
          </p:cNvSpPr>
          <p:nvPr>
            <p:ph type="sldImg"/>
          </p:nvPr>
        </p:nvSpPr>
        <p:spPr>
          <a:xfrm>
            <a:off x="1150938" y="692150"/>
            <a:ext cx="4556125" cy="3416300"/>
          </a:xfrm>
          <a:ln/>
        </p:spPr>
      </p:sp>
      <p:sp>
        <p:nvSpPr>
          <p:cNvPr id="3174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9930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B01C2-1461-43DE-B6CB-B936C299DDE6}" type="slidenum">
              <a:rPr lang="en-US">
                <a:solidFill>
                  <a:srgbClr val="000000"/>
                </a:solidFill>
              </a:rPr>
              <a:pPr/>
              <a:t>22</a:t>
            </a:fld>
            <a:endParaRPr lang="en-US">
              <a:solidFill>
                <a:srgbClr val="000000"/>
              </a:solidFill>
            </a:endParaRPr>
          </a:p>
        </p:txBody>
      </p:sp>
      <p:sp>
        <p:nvSpPr>
          <p:cNvPr id="395266" name="Rectangle 2"/>
          <p:cNvSpPr>
            <a:spLocks noGrp="1" noRot="1" noChangeAspect="1" noChangeArrowheads="1" noTextEdit="1"/>
          </p:cNvSpPr>
          <p:nvPr>
            <p:ph type="sldImg"/>
          </p:nvPr>
        </p:nvSpPr>
        <p:spPr>
          <a:xfrm>
            <a:off x="1150938" y="692150"/>
            <a:ext cx="4556125" cy="3416300"/>
          </a:xfrm>
          <a:ln/>
        </p:spPr>
      </p:sp>
      <p:sp>
        <p:nvSpPr>
          <p:cNvPr id="3952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941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8469F-67B1-407D-BAC0-72EA817A92F8}" type="slidenum">
              <a:rPr lang="en-US"/>
              <a:pPr/>
              <a:t>23</a:t>
            </a:fld>
            <a:endParaRPr lang="en-US"/>
          </a:p>
        </p:txBody>
      </p:sp>
      <p:sp>
        <p:nvSpPr>
          <p:cNvPr id="319490" name="Rectangle 2"/>
          <p:cNvSpPr>
            <a:spLocks noGrp="1" noRot="1" noChangeAspect="1" noChangeArrowheads="1" noTextEdit="1"/>
          </p:cNvSpPr>
          <p:nvPr>
            <p:ph type="sldImg"/>
          </p:nvPr>
        </p:nvSpPr>
        <p:spPr>
          <a:xfrm>
            <a:off x="1150938" y="692150"/>
            <a:ext cx="4556125" cy="3416300"/>
          </a:xfrm>
          <a:ln/>
        </p:spPr>
      </p:sp>
      <p:sp>
        <p:nvSpPr>
          <p:cNvPr id="31949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1683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C5F5AD9-3FA3-43DF-AF90-C87081213F57}" type="datetimeFigureOut">
              <a:rPr lang="en-US"/>
              <a:pPr>
                <a:defRPr/>
              </a:pPr>
              <a:t>9/12/2018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758CEF-0C5D-49F0-A4A6-71891C8D65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E56F41-B958-4A4D-9CD0-47CDE6BE84A3}" type="datetimeFigureOut">
              <a:rPr lang="en-US"/>
              <a:pPr>
                <a:defRPr/>
              </a:pPr>
              <a:t>9/12/2018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2F532F-0829-49AF-B313-2DDBAA34A4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F2745D-78C4-4CB6-9589-6E94E137F3C5}" type="datetimeFigureOut">
              <a:rPr lang="en-US"/>
              <a:pPr>
                <a:defRPr/>
              </a:pPr>
              <a:t>9/12/2018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A51078-4A6E-4968-9AF5-3E30C27C668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6C63E6-6F99-402C-BE7D-187A8511F4D9}"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3CE839-BDAC-485A-894A-B8F68FCA2FB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8EC742-6569-4A16-8FE4-775AA86AC77C}"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0E7660-B0E7-42AF-9F7F-B3669319AE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EF5A67-F7D6-4C88-9131-62C9220BF5D9}"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F5618-ED01-45A8-9B51-29701B9CA20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1F2EAB-D4E7-4062-92F9-EA74DF83231A}"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862B7F-79BD-46A4-875A-9629A9721C5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D06FE-CF0F-4DFD-8581-12B13FB433FF}"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6D532-4ADA-440E-877B-02062E7AF366}" type="slidenum">
              <a:rPr lang="en-GB" smtClean="0"/>
              <a:t>‹#›</a:t>
            </a:fld>
            <a:endParaRPr lang="en-GB"/>
          </a:p>
        </p:txBody>
      </p:sp>
    </p:spTree>
    <p:extLst>
      <p:ext uri="{BB962C8B-B14F-4D97-AF65-F5344CB8AC3E}">
        <p14:creationId xmlns:p14="http://schemas.microsoft.com/office/powerpoint/2010/main" val="362571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15D6DB75-0499-49DE-A5F6-2F76A0DD07EC}" type="datetime2">
              <a:rPr kumimoji="0" lang="en-GB" sz="2400" b="0" i="0" u="none" strike="noStrike" kern="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auto" latinLnBrk="0" hangingPunct="0">
                <a:lnSpc>
                  <a:spcPct val="100000"/>
                </a:lnSpc>
                <a:spcBef>
                  <a:spcPts val="0"/>
                </a:spcBef>
                <a:spcAft>
                  <a:spcPts val="0"/>
                </a:spcAft>
                <a:buClrTx/>
                <a:buSzTx/>
                <a:buFontTx/>
                <a:buNone/>
                <a:tabLst/>
                <a:defRPr/>
              </a:pPr>
              <a:t>Wednesday, 12 September 2018</a:t>
            </a:fld>
            <a:endParaRPr kumimoji="0" lang="en-GB" sz="2400" b="0" i="0" u="none" strike="noStrike" kern="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fld id="{5AD808E0-68C8-4DE2-8472-D3274C1776DA}" type="slidenum">
              <a:rPr kumimoji="0" lang="en-GB" sz="2400" b="0" i="0" u="none" strike="noStrike" kern="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auto" latinLnBrk="0" hangingPunct="0">
                <a:lnSpc>
                  <a:spcPct val="100000"/>
                </a:lnSpc>
                <a:spcBef>
                  <a:spcPts val="0"/>
                </a:spcBef>
                <a:spcAft>
                  <a:spcPts val="0"/>
                </a:spcAft>
                <a:buClrTx/>
                <a:buSzTx/>
                <a:buFontTx/>
                <a:buNone/>
                <a:tabLst/>
                <a:defRPr/>
              </a:pPr>
              <a:t>‹#›</a:t>
            </a:fld>
            <a:endParaRPr kumimoji="0" lang="en-GB" sz="2400" b="0" i="0" u="none" strike="noStrike" kern="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59289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BF405E3-5FD4-429E-9303-BCB30466977A}"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12/09/2018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18B3D2-DCBE-4955-9C96-34A96C43EFEB}" type="slidenum">
              <a:rPr kumimoji="0" lang="en-GB" altLang="en-US" sz="10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54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30113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9/12/2018</a:t>
            </a:fld>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1151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a:t>Click to edit Master subtitle style</a:t>
            </a:r>
            <a:endParaRPr lang="en-GB" altLang="en-US"/>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9/12/2018</a:t>
            </a:fld>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17612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a:t>Click to edit Master subtitle style</a:t>
            </a:r>
            <a:endParaRPr lang="en-GB" altLang="en-US"/>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9/12/2018</a:t>
            </a:fld>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974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a:t>Click to edit Master subtitle style</a:t>
            </a:r>
            <a:endParaRPr lang="en-GB" altLang="en-US"/>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9/12/2018</a:t>
            </a:fld>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56623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a:t>Click to edit Master subtitle style</a:t>
            </a:r>
            <a:endParaRPr lang="en-GB" altLang="en-US"/>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9/12/2018</a:t>
            </a:fld>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81412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15913" y="466725"/>
            <a:ext cx="6781800" cy="5483225"/>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000"/>
            </a:lvl1pPr>
          </a:lstStyle>
          <a:p>
            <a:r>
              <a:rPr lang="en-US" altLang="en-US"/>
              <a:t>Click to edit Master subtitle style</a:t>
            </a:r>
            <a:endParaRPr lang="en-GB" altLang="en-US"/>
          </a:p>
        </p:txBody>
      </p:sp>
      <p:sp>
        <p:nvSpPr>
          <p:cNvPr id="37" name="Rectangle 5"/>
          <p:cNvSpPr>
            <a:spLocks noGrp="1" noChangeArrowheads="1"/>
          </p:cNvSpPr>
          <p:nvPr>
            <p:ph type="dt" sz="half" idx="10"/>
          </p:nvPr>
        </p:nvSpPr>
        <p:spPr>
          <a:xfrm>
            <a:off x="323850" y="6237288"/>
            <a:ext cx="2133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9/12/2018</a:t>
            </a:fld>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6"/>
          <p:cNvSpPr>
            <a:spLocks noGrp="1" noChangeArrowheads="1"/>
          </p:cNvSpPr>
          <p:nvPr>
            <p:ph type="ftr" sz="quarter" idx="11"/>
          </p:nvPr>
        </p:nvSpPr>
        <p:spPr>
          <a:xfrm>
            <a:off x="3124200" y="6248400"/>
            <a:ext cx="2895600" cy="457200"/>
          </a:xfr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7"/>
          <p:cNvSpPr>
            <a:spLocks noGrp="1" noChangeArrowheads="1"/>
          </p:cNvSpPr>
          <p:nvPr>
            <p:ph type="sldNum" sz="quarter" idx="12"/>
          </p:nvPr>
        </p:nvSpPr>
        <p:spPr>
          <a:xfrm>
            <a:off x="6553200" y="6248400"/>
            <a:ext cx="2133600" cy="457200"/>
          </a:xfrm>
        </p:spPr>
        <p:txBody>
          <a:bodyPr/>
          <a:lstStyle>
            <a:lvl1pPr>
              <a:defRPr b="0"/>
            </a:lvl1p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5580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F70644E-88A0-4EB6-BFE5-83E685459FBE}"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12/09/2018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29F6AA10-1DAB-4461-8F47-120DBDC94308}"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12313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F70644E-88A0-4EB6-BFE5-83E685459FBE}"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12/09/2018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29F6AA10-1DAB-4461-8F47-120DBDC94308}"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0455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F70644E-88A0-4EB6-BFE5-83E685459FBE}"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12/09/2018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29F6AA10-1DAB-4461-8F47-120DBDC94308}"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508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F70644E-88A0-4EB6-BFE5-83E685459FBE}"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12/09/2018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29F6AA10-1DAB-4461-8F47-120DBDC94308}"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74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F70644E-88A0-4EB6-BFE5-83E685459FBE}"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12/09/2018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29F6AA10-1DAB-4461-8F47-120DBDC94308}"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74807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F70644E-88A0-4EB6-BFE5-83E685459FBE}"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12/09/2018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29F6AA10-1DAB-4461-8F47-120DBDC94308}"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1981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BF70644E-88A0-4EB6-BFE5-83E685459FBE}" type="datetimeFigureOut">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12/09/2018</a:t>
            </a:fld>
            <a:endParaRPr kumimoji="0" lang="en-GB" sz="1800" b="0" i="0" u="none" strike="noStrike" kern="0" cap="none" spc="0" normalizeH="0" baseline="0" noProof="0">
              <a:ln>
                <a:noFill/>
              </a:ln>
              <a:solidFill>
                <a:sysClr val="windowText" lastClr="000000"/>
              </a:solidFill>
              <a:effectLst/>
              <a:uLnTx/>
              <a:uFillTx/>
            </a:endParaRPr>
          </a:p>
        </p:txBody>
      </p:sp>
      <p:sp>
        <p:nvSpPr>
          <p:cNvPr id="5" name="Rectangle 6"/>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ectangle 7"/>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29F6AA10-1DAB-4461-8F47-120DBDC94308}"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88239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6707088" cy="936104"/>
          </a:xfrm>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57200" y="1772816"/>
            <a:ext cx="8229600" cy="4353347"/>
          </a:xfrm>
        </p:spPr>
        <p:txBody>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FF6C2A-F2BD-44EE-9C0D-1D12C9A33A0A}" type="datetimeFigureOut">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12/09/2018</a:t>
            </a:fld>
            <a:endParaRPr kumimoji="0" lang="en-GB"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DA835F-3096-40FD-823B-257157ADDB1E}"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305610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 name="Group 9"/>
          <p:cNvGrpSpPr>
            <a:grpSpLocks/>
          </p:cNvGrpSpPr>
          <p:nvPr/>
        </p:nvGrpSpPr>
        <p:grpSpPr bwMode="auto">
          <a:xfrm>
            <a:off x="8101013" y="188913"/>
            <a:ext cx="574675" cy="1081087"/>
            <a:chOff x="4720" y="1885"/>
            <a:chExt cx="843" cy="1379"/>
          </a:xfrm>
        </p:grpSpPr>
        <p:sp>
          <p:nvSpPr>
            <p:cNvPr id="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1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521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12/09/2018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71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114800" y="6415088"/>
            <a:ext cx="4178300" cy="442912"/>
          </a:xfrm>
          <a:prstGeom prst="rect">
            <a:avLst/>
          </a:prstGeom>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a:xfrm>
            <a:off x="6858000" y="6323013"/>
            <a:ext cx="1905000" cy="457200"/>
          </a:xfrm>
          <a:prstGeom prst="rect">
            <a:avLst/>
          </a:prstGeom>
        </p:spPr>
        <p:txBody>
          <a:bodyPr/>
          <a:lstStyle>
            <a:lvl1pPr>
              <a:defRPr/>
            </a:lvl1pPr>
          </a:lstStyle>
          <a:p>
            <a:endParaRPr lang="en-GB">
              <a:solidFill>
                <a:srgbClr val="000000"/>
              </a:solidFill>
            </a:endParaRPr>
          </a:p>
        </p:txBody>
      </p:sp>
      <p:sp>
        <p:nvSpPr>
          <p:cNvPr id="5" name="Date Placeholder 4"/>
          <p:cNvSpPr>
            <a:spLocks noGrp="1"/>
          </p:cNvSpPr>
          <p:nvPr>
            <p:ph type="dt" sz="half" idx="12"/>
          </p:nvPr>
        </p:nvSpPr>
        <p:spPr>
          <a:xfrm>
            <a:off x="0" y="6407150"/>
            <a:ext cx="1739900" cy="450850"/>
          </a:xfrm>
          <a:prstGeom prst="rect">
            <a:avLst/>
          </a:prstGeom>
        </p:spPr>
        <p:txBody>
          <a:bodyPr/>
          <a:lstStyle>
            <a:lvl1pPr>
              <a:defRPr/>
            </a:lvl1pPr>
          </a:lstStyle>
          <a:p>
            <a:fld id="{2E5B348F-23B7-4242-92BC-D1A72D5F0F37}" type="datetime2">
              <a:rPr lang="en-US" smtClean="0">
                <a:solidFill>
                  <a:srgbClr val="000000"/>
                </a:solidFill>
              </a:rPr>
              <a:pPr/>
              <a:t>Wednesday, September 12, 2018</a:t>
            </a:fld>
            <a:endParaRPr lang="en-US">
              <a:solidFill>
                <a:srgbClr val="000000"/>
              </a:solidFill>
            </a:endParaRPr>
          </a:p>
        </p:txBody>
      </p:sp>
    </p:spTree>
    <p:extLst>
      <p:ext uri="{BB962C8B-B14F-4D97-AF65-F5344CB8AC3E}">
        <p14:creationId xmlns:p14="http://schemas.microsoft.com/office/powerpoint/2010/main" val="43793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F07570E-5A40-4781-9604-8CFAA346B446}"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9DD67-B617-4DAD-A1A9-6BF82C61BC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5523C4-10C0-4E34-A210-3EB313A97BFB}" type="datetimeFigureOut">
              <a:rPr lang="en-US"/>
              <a:pPr>
                <a:defRPr/>
              </a:pPr>
              <a:t>9/12/2018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0535B-75E9-4CB3-B0E4-0AC422270E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ED1A8C-DE94-48BE-A56F-4256216CC452}" type="datetimeFigureOut">
              <a:rPr lang="en-US"/>
              <a:pPr>
                <a:defRPr/>
              </a:pPr>
              <a:t>9/12/2018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C9A1B1-0B1B-48DE-B7D0-4B11B6B685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5.xml"/><Relationship Id="rId7" Type="http://schemas.openxmlformats.org/officeDocument/2006/relationships/hyperlink" Target="Choices&#8230;.ppt" TargetMode="Externa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3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847" r:id="rId1"/>
    <p:sldLayoutId id="214748391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90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390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D8BD707-D9CF-40AE-B4C6-C98DA3205C09}" type="datetimeFigureOut">
              <a:rPr lang="en-US" smtClean="0"/>
              <a:pPr/>
              <a:t>9/12/2018</a:t>
            </a:fld>
            <a:endParaRPr 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B6F15528-21DE-4FAA-801E-634DDDAF4B2B}" type="slidenum">
              <a:rPr lang="en-US" smtClean="0"/>
              <a:pPr/>
              <a:t>‹#›</a:t>
            </a:fld>
            <a:endParaRPr lang="en-US"/>
          </a:p>
        </p:txBody>
      </p:sp>
      <p:grpSp>
        <p:nvGrpSpPr>
          <p:cNvPr id="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1147698269"/>
      </p:ext>
    </p:extLst>
  </p:cSld>
  <p:clrMap bg1="lt1" tx1="dk1" bg2="lt2" tx2="dk2" accent1="accent1" accent2="accent2" accent3="accent3" accent4="accent4" accent5="accent5" accent6="accent6" hlink="hlink" folHlink="folHlink"/>
  <p:sldLayoutIdLst>
    <p:sldLayoutId id="2147483928"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D8BD707-D9CF-40AE-B4C6-C98DA3205C09}" type="datetimeFigureOut">
              <a:rPr lang="en-US" smtClean="0"/>
              <a:pPr/>
              <a:t>9/12/2018</a:t>
            </a:fld>
            <a:endParaRPr 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B6F15528-21DE-4FAA-801E-634DDDAF4B2B}" type="slidenum">
              <a:rPr lang="en-US" smtClean="0"/>
              <a:pPr/>
              <a:t>‹#›</a:t>
            </a:fld>
            <a:endParaRPr lang="en-US"/>
          </a:p>
        </p:txBody>
      </p:sp>
      <p:grpSp>
        <p:nvGrpSpPr>
          <p:cNvPr id="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992856407"/>
      </p:ext>
    </p:extLst>
  </p:cSld>
  <p:clrMap bg1="lt1" tx1="dk1" bg2="lt2" tx2="dk2" accent1="accent1" accent2="accent2" accent3="accent3" accent4="accent4" accent5="accent5" accent6="accent6" hlink="hlink" folHlink="folHlink"/>
  <p:sldLayoutIdLst>
    <p:sldLayoutId id="2147483930"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12/09/2018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552596041"/>
      </p:ext>
    </p:extLst>
  </p:cSld>
  <p:clrMap bg1="lt1" tx1="dk1" bg2="lt2" tx2="dk2" accent1="accent1" accent2="accent2" accent3="accent3" accent4="accent4" accent5="accent5" accent6="accent6" hlink="hlink" folHlink="folHlink"/>
  <p:sldLayoutIdLst>
    <p:sldLayoutId id="2147483934"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12/09/2018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3116212472"/>
      </p:ext>
    </p:extLst>
  </p:cSld>
  <p:clrMap bg1="lt1" tx1="dk1" bg2="lt2" tx2="dk2" accent1="accent1" accent2="accent2" accent3="accent3" accent4="accent4" accent5="accent5" accent6="accent6" hlink="hlink" folHlink="folHlink"/>
  <p:sldLayoutIdLst>
    <p:sldLayoutId id="2147483936"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12/09/2018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3132566522"/>
      </p:ext>
    </p:extLst>
  </p:cSld>
  <p:clrMap bg1="lt1" tx1="dk1" bg2="lt2" tx2="dk2" accent1="accent1" accent2="accent2" accent3="accent3" accent4="accent4" accent5="accent5" accent6="accent6" hlink="hlink" folHlink="folHlink"/>
  <p:sldLayoutIdLst>
    <p:sldLayoutId id="2147483938"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12/09/2018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4108160206"/>
      </p:ext>
    </p:extLst>
  </p:cSld>
  <p:clrMap bg1="lt1" tx1="dk1" bg2="lt2" tx2="dk2" accent1="accent1" accent2="accent2" accent3="accent3" accent4="accent4" accent5="accent5" accent6="accent6" hlink="hlink" folHlink="folHlink"/>
  <p:sldLayoutIdLst>
    <p:sldLayoutId id="2147483940"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12/09/2018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425334620"/>
      </p:ext>
    </p:extLst>
  </p:cSld>
  <p:clrMap bg1="lt1" tx1="dk1" bg2="lt2" tx2="dk2" accent1="accent1" accent2="accent2" accent3="accent3" accent4="accent4" accent5="accent5" accent6="accent6" hlink="hlink" folHlink="folHlink"/>
  <p:sldLayoutIdLst>
    <p:sldLayoutId id="2147483942"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12/09/2018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883702831"/>
      </p:ext>
    </p:extLst>
  </p:cSld>
  <p:clrMap bg1="lt1" tx1="dk1" bg2="lt2" tx2="dk2" accent1="accent1" accent2="accent2" accent3="accent3" accent4="accent4" accent5="accent5" accent6="accent6" hlink="hlink" folHlink="folHlink"/>
  <p:sldLayoutIdLst>
    <p:sldLayoutId id="2147483944"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F70644E-88A0-4EB6-BFE5-83E685459FBE}" type="datetimeFigureOut">
              <a:rPr lang="en-GB" smtClean="0"/>
              <a:t>12/09/2018</a:t>
            </a:fld>
            <a:endParaRPr lang="en-GB"/>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GB"/>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29F6AA10-1DAB-4461-8F47-120DBDC94308}" type="slidenum">
              <a:rPr lang="en-GB" smtClean="0"/>
              <a:t>‹#›</a:t>
            </a:fld>
            <a:endParaRPr lang="en-GB"/>
          </a:p>
        </p:txBody>
      </p:sp>
      <p:grpSp>
        <p:nvGrpSpPr>
          <p:cNvPr id="103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929999988"/>
      </p:ext>
    </p:extLst>
  </p:cSld>
  <p:clrMap bg1="lt1" tx1="dk1" bg2="lt2" tx2="dk2" accent1="accent1" accent2="accent2" accent3="accent3" accent4="accent4" accent5="accent5" accent6="accent6" hlink="hlink" folHlink="folHlink"/>
  <p:sldLayoutIdLst>
    <p:sldLayoutId id="2147483946"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B8B5191-4640-40FC-BD40-F5C22B8DF1D9}" type="datetime1">
              <a:rPr lang="en-GB" smtClean="0"/>
              <a:pPr>
                <a:defRPr/>
              </a:pPr>
              <a:t>12/09/2018</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GB" altLang="en-US"/>
              <a:t>Slide # </a:t>
            </a:r>
            <a:fld id="{D71641FD-AA2F-4A5A-993E-3D77ABB4BE1E}" type="slidenum">
              <a:rPr lang="en-GB" altLang="en-US" smtClean="0"/>
              <a:pPr>
                <a:defRPr/>
              </a:pPr>
              <a:t>‹#›</a:t>
            </a:fld>
            <a:endParaRPr lang="en-GB" altLang="en-US"/>
          </a:p>
        </p:txBody>
      </p:sp>
    </p:spTree>
    <p:extLst>
      <p:ext uri="{BB962C8B-B14F-4D97-AF65-F5344CB8AC3E}">
        <p14:creationId xmlns:p14="http://schemas.microsoft.com/office/powerpoint/2010/main" val="4120883124"/>
      </p:ext>
    </p:extLst>
  </p:cSld>
  <p:clrMap bg1="lt1" tx1="dk1" bg2="lt2" tx2="dk2" accent1="accent1" accent2="accent2" accent3="accent3" accent4="accent4" accent5="accent5" accent6="accent6" hlink="hlink" folHlink="folHlink"/>
  <p:sldLayoutIdLst>
    <p:sldLayoutId id="214748394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6"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7"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8"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91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US">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charset="0"/>
              </a:defRPr>
            </a:lvl1pPr>
          </a:lstStyle>
          <a:p>
            <a:pPr>
              <a:defRPr/>
            </a:pPr>
            <a:fld id="{A7A5349E-D91F-4F4B-A19F-6405422F106F}" type="datetime1">
              <a:rPr lang="en-GB"/>
              <a:pPr>
                <a:defRPr/>
              </a:pPr>
              <a:t>12/09/2018</a:t>
            </a:fld>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ltLang="en-US"/>
          </a:p>
        </p:txBody>
      </p:sp>
      <p:sp>
        <p:nvSpPr>
          <p:cNvPr id="4103" name="Rectangle 7"/>
          <p:cNvSpPr>
            <a:spLocks noGrp="1" noChangeArrowheads="1"/>
          </p:cNvSpPr>
          <p:nvPr>
            <p:ph type="sldNum" sz="quarter" idx="4"/>
          </p:nvPr>
        </p:nvSpPr>
        <p:spPr bwMode="auto">
          <a:xfrm>
            <a:off x="7585075" y="6400800"/>
            <a:ext cx="10906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r>
              <a:rPr lang="en-GB" altLang="en-US"/>
              <a:t>Slide # </a:t>
            </a:r>
            <a:fld id="{E429CBAF-B36F-4D5B-BBF4-B746620511A2}" type="slidenum">
              <a:rPr lang="en-GB" altLang="en-US"/>
              <a:pPr/>
              <a:t>‹#›</a:t>
            </a:fld>
            <a:endParaRPr lang="en-GB" altLang="en-US"/>
          </a:p>
        </p:txBody>
      </p:sp>
      <p:pic>
        <p:nvPicPr>
          <p:cNvPr id="1032" name="Picture 8" descr="LeedsMetRose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US">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US">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US">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US">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US">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US">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US">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US">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US">
                <a:latin typeface="Arial" charset="0"/>
              </a:endParaRPr>
            </a:p>
          </p:txBody>
        </p:sp>
      </p:grpSp>
      <p:sp>
        <p:nvSpPr>
          <p:cNvPr id="4137" name="Line 41"/>
          <p:cNvSpPr>
            <a:spLocks noChangeShapeType="1"/>
          </p:cNvSpPr>
          <p:nvPr/>
        </p:nvSpPr>
        <p:spPr bwMode="auto">
          <a:xfrm>
            <a:off x="250825" y="1268413"/>
            <a:ext cx="7796213" cy="0"/>
          </a:xfrm>
          <a:prstGeom prst="line">
            <a:avLst/>
          </a:prstGeom>
          <a:noFill/>
          <a:ln w="6350">
            <a:solidFill>
              <a:schemeClr val="tx1"/>
            </a:solidFill>
            <a:round/>
            <a:headEnd/>
            <a:tailEnd/>
          </a:ln>
          <a:effectLst/>
        </p:spPr>
        <p:txBody>
          <a:bodyPr/>
          <a:lstStyle/>
          <a:p>
            <a:pPr>
              <a:defRPr/>
            </a:pPr>
            <a:endParaRPr lang="en-US">
              <a:latin typeface="Arial" charset="0"/>
            </a:endParaRPr>
          </a:p>
        </p:txBody>
      </p:sp>
    </p:spTree>
    <p:extLst>
      <p:ext uri="{BB962C8B-B14F-4D97-AF65-F5344CB8AC3E}">
        <p14:creationId xmlns:p14="http://schemas.microsoft.com/office/powerpoint/2010/main" val="4259681282"/>
      </p:ext>
    </p:extLst>
  </p:cSld>
  <p:clrMap bg1="lt1" tx1="dk1" bg2="lt2" tx2="dk2" accent1="accent1" accent2="accent2" accent3="accent3" accent4="accent4" accent5="accent5" accent6="accent6" hlink="hlink" folHlink="folHlink"/>
  <p:sldLayoutIdLst>
    <p:sldLayoutId id="2147483950" r:id="rId1"/>
  </p:sldLayoutIdLst>
  <p:hf sldNum="0"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12/09/2018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2016850985"/>
      </p:ext>
    </p:extLst>
  </p:cSld>
  <p:clrMap bg1="lt1" tx1="dk1" bg2="lt2" tx2="dk2" accent1="accent1" accent2="accent2" accent3="accent3" accent4="accent4" accent5="accent5" accent6="accent6" hlink="hlink" folHlink="folHlink"/>
  <p:sldLayoutIdLst>
    <p:sldLayoutId id="21474839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9/12/2018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954"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306763503"/>
      </p:ext>
    </p:extLst>
  </p:cSld>
  <p:clrMap bg1="dk1" tx1="lt1" bg2="dk2" tx2="lt2" accent1="accent1" accent2="accent2" accent3="accent3" accent4="accent4" accent5="accent5" accent6="accent6" hlink="hlink" folHlink="folHlink"/>
  <p:sldLayoutIdLst>
    <p:sldLayoutId id="21474839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12/09/2018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454862443"/>
      </p:ext>
    </p:extLst>
  </p:cSld>
  <p:clrMap bg1="lt1" tx1="dk1" bg2="lt2" tx2="dk2" accent1="accent1" accent2="accent2" accent3="accent3" accent4="accent4" accent5="accent5" accent6="accent6" hlink="hlink" folHlink="folHlink"/>
  <p:sldLayoutIdLst>
    <p:sldLayoutId id="21474839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D8BD707-D9CF-40AE-B4C6-C98DA3205C09}" type="datetimeFigureOut">
              <a:rPr lang="en-US" smtClean="0"/>
              <a:pPr/>
              <a:t>9/12/2018</a:t>
            </a:fld>
            <a:endParaRPr 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B6F15528-21DE-4FAA-801E-634DDDAF4B2B}" type="slidenum">
              <a:rPr lang="en-US" smtClean="0"/>
              <a:pPr/>
              <a:t>‹#›</a:t>
            </a:fld>
            <a:endParaRPr lang="en-US"/>
          </a:p>
        </p:txBody>
      </p:sp>
      <p:grpSp>
        <p:nvGrpSpPr>
          <p:cNvPr id="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1005001035"/>
      </p:ext>
    </p:extLst>
  </p:cSld>
  <p:clrMap bg1="lt1" tx1="dk1" bg2="lt2" tx2="dk2" accent1="accent1" accent2="accent2" accent3="accent3" accent4="accent4" accent5="accent5" accent6="accent6" hlink="hlink" folHlink="folHlink"/>
  <p:sldLayoutIdLst>
    <p:sldLayoutId id="2147483920"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D8BD707-D9CF-40AE-B4C6-C98DA3205C09}" type="datetimeFigureOut">
              <a:rPr lang="en-US" smtClean="0"/>
              <a:pPr/>
              <a:t>9/12/2018</a:t>
            </a:fld>
            <a:endParaRPr 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B6F15528-21DE-4FAA-801E-634DDDAF4B2B}" type="slidenum">
              <a:rPr lang="en-US" smtClean="0"/>
              <a:pPr/>
              <a:t>‹#›</a:t>
            </a:fld>
            <a:endParaRPr lang="en-US"/>
          </a:p>
        </p:txBody>
      </p:sp>
      <p:grpSp>
        <p:nvGrpSpPr>
          <p:cNvPr id="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3370723037"/>
      </p:ext>
    </p:extLst>
  </p:cSld>
  <p:clrMap bg1="lt1" tx1="dk1" bg2="lt2" tx2="dk2" accent1="accent1" accent2="accent2" accent3="accent3" accent4="accent4" accent5="accent5" accent6="accent6" hlink="hlink" folHlink="folHlink"/>
  <p:sldLayoutIdLst>
    <p:sldLayoutId id="2147483922"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D8BD707-D9CF-40AE-B4C6-C98DA3205C09}" type="datetimeFigureOut">
              <a:rPr lang="en-US" smtClean="0"/>
              <a:pPr/>
              <a:t>9/12/2018</a:t>
            </a:fld>
            <a:endParaRPr 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B6F15528-21DE-4FAA-801E-634DDDAF4B2B}" type="slidenum">
              <a:rPr lang="en-US" smtClean="0"/>
              <a:pPr/>
              <a:t>‹#›</a:t>
            </a:fld>
            <a:endParaRPr lang="en-US"/>
          </a:p>
        </p:txBody>
      </p:sp>
      <p:grpSp>
        <p:nvGrpSpPr>
          <p:cNvPr id="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2405791671"/>
      </p:ext>
    </p:extLst>
  </p:cSld>
  <p:clrMap bg1="lt1" tx1="dk1" bg2="lt2" tx2="dk2" accent1="accent1" accent2="accent2" accent3="accent3" accent4="accent4" accent5="accent5" accent6="accent6" hlink="hlink" folHlink="folHlink"/>
  <p:sldLayoutIdLst>
    <p:sldLayoutId id="2147483924"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7956550" y="279400"/>
            <a:ext cx="6350" cy="1189038"/>
          </a:xfrm>
          <a:prstGeom prst="line">
            <a:avLst/>
          </a:prstGeom>
          <a:noFill/>
          <a:ln w="9525">
            <a:solidFill>
              <a:schemeClr val="tx1"/>
            </a:solidFill>
            <a:round/>
            <a:headEnd/>
            <a:tailEnd/>
          </a:ln>
        </p:spPr>
        <p:txBody>
          <a:bodyPr/>
          <a:lstStyle/>
          <a:p>
            <a:pPr>
              <a:defRPr/>
            </a:pPr>
            <a:endParaRPr lang="en-GB"/>
          </a:p>
        </p:txBody>
      </p:sp>
      <p:sp>
        <p:nvSpPr>
          <p:cNvPr id="1027" name="Rectangle 3"/>
          <p:cNvSpPr>
            <a:spLocks noGrp="1" noChangeArrowheads="1"/>
          </p:cNvSpPr>
          <p:nvPr>
            <p:ph type="title"/>
          </p:nvPr>
        </p:nvSpPr>
        <p:spPr bwMode="auto">
          <a:xfrm>
            <a:off x="457200" y="249238"/>
            <a:ext cx="75438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539875"/>
            <a:ext cx="8229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1" name="Rectangle 5"/>
          <p:cNvSpPr>
            <a:spLocks noGrp="1" noChangeArrowheads="1"/>
          </p:cNvSpPr>
          <p:nvPr>
            <p:ph type="dt" sz="half" idx="2"/>
          </p:nvPr>
        </p:nvSpPr>
        <p:spPr bwMode="auto">
          <a:xfrm>
            <a:off x="468313" y="6508750"/>
            <a:ext cx="152241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1D8BD707-D9CF-40AE-B4C6-C98DA3205C09}" type="datetimeFigureOut">
              <a:rPr lang="en-US" smtClean="0"/>
              <a:pPr/>
              <a:t>9/12/2018</a:t>
            </a:fld>
            <a:endParaRPr lang="en-US"/>
          </a:p>
        </p:txBody>
      </p:sp>
      <p:sp>
        <p:nvSpPr>
          <p:cNvPr id="4102" name="Rectangle 6"/>
          <p:cNvSpPr>
            <a:spLocks noGrp="1" noChangeArrowheads="1"/>
          </p:cNvSpPr>
          <p:nvPr>
            <p:ph type="ftr" sz="quarter" idx="3"/>
          </p:nvPr>
        </p:nvSpPr>
        <p:spPr bwMode="auto">
          <a:xfrm flipH="1">
            <a:off x="3851275" y="6292850"/>
            <a:ext cx="7302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3" name="Rectangle 7"/>
          <p:cNvSpPr>
            <a:spLocks noGrp="1" noChangeArrowheads="1"/>
          </p:cNvSpPr>
          <p:nvPr>
            <p:ph type="sldNum" sz="quarter" idx="4"/>
          </p:nvPr>
        </p:nvSpPr>
        <p:spPr bwMode="auto">
          <a:xfrm>
            <a:off x="5867400" y="6435725"/>
            <a:ext cx="93662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B6F15528-21DE-4FAA-801E-634DDDAF4B2B}" type="slidenum">
              <a:rPr lang="en-US" smtClean="0"/>
              <a:pPr/>
              <a:t>‹#›</a:t>
            </a:fld>
            <a:endParaRPr lang="en-US"/>
          </a:p>
        </p:txBody>
      </p:sp>
      <p:grpSp>
        <p:nvGrpSpPr>
          <p:cNvPr id="2" name="Group 9"/>
          <p:cNvGrpSpPr>
            <a:grpSpLocks/>
          </p:cNvGrpSpPr>
          <p:nvPr/>
        </p:nvGrpSpPr>
        <p:grpSpPr bwMode="auto">
          <a:xfrm>
            <a:off x="8101013" y="315913"/>
            <a:ext cx="574675" cy="1081087"/>
            <a:chOff x="4720" y="1885"/>
            <a:chExt cx="843" cy="1379"/>
          </a:xfrm>
        </p:grpSpPr>
        <p:sp>
          <p:nvSpPr>
            <p:cNvPr id="1033" name="Oval 10"/>
            <p:cNvSpPr>
              <a:spLocks noChangeArrowheads="1"/>
            </p:cNvSpPr>
            <p:nvPr userDrawn="1"/>
          </p:nvSpPr>
          <p:spPr bwMode="auto">
            <a:xfrm>
              <a:off x="4720" y="1885"/>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4" name="Oval 11"/>
            <p:cNvSpPr>
              <a:spLocks noChangeArrowheads="1"/>
            </p:cNvSpPr>
            <p:nvPr userDrawn="1"/>
          </p:nvSpPr>
          <p:spPr bwMode="auto">
            <a:xfrm>
              <a:off x="489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5" name="Oval 12"/>
            <p:cNvSpPr>
              <a:spLocks noChangeArrowheads="1"/>
            </p:cNvSpPr>
            <p:nvPr userDrawn="1"/>
          </p:nvSpPr>
          <p:spPr bwMode="auto">
            <a:xfrm>
              <a:off x="5079" y="1885"/>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6" name="Oval 13"/>
            <p:cNvSpPr>
              <a:spLocks noChangeArrowheads="1"/>
            </p:cNvSpPr>
            <p:nvPr userDrawn="1"/>
          </p:nvSpPr>
          <p:spPr bwMode="auto">
            <a:xfrm>
              <a:off x="4720" y="206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37" name="Oval 14"/>
            <p:cNvSpPr>
              <a:spLocks noChangeArrowheads="1"/>
            </p:cNvSpPr>
            <p:nvPr userDrawn="1"/>
          </p:nvSpPr>
          <p:spPr bwMode="auto">
            <a:xfrm>
              <a:off x="489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8" name="Oval 15"/>
            <p:cNvSpPr>
              <a:spLocks noChangeArrowheads="1"/>
            </p:cNvSpPr>
            <p:nvPr userDrawn="1"/>
          </p:nvSpPr>
          <p:spPr bwMode="auto">
            <a:xfrm>
              <a:off x="5079" y="206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39" name="Oval 16"/>
            <p:cNvSpPr>
              <a:spLocks noChangeArrowheads="1"/>
            </p:cNvSpPr>
            <p:nvPr userDrawn="1"/>
          </p:nvSpPr>
          <p:spPr bwMode="auto">
            <a:xfrm>
              <a:off x="5258" y="206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0" name="Oval 17"/>
            <p:cNvSpPr>
              <a:spLocks noChangeArrowheads="1"/>
            </p:cNvSpPr>
            <p:nvPr userDrawn="1"/>
          </p:nvSpPr>
          <p:spPr bwMode="auto">
            <a:xfrm>
              <a:off x="4720" y="2243"/>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1" name="Oval 18"/>
            <p:cNvSpPr>
              <a:spLocks noChangeArrowheads="1"/>
            </p:cNvSpPr>
            <p:nvPr userDrawn="1"/>
          </p:nvSpPr>
          <p:spPr bwMode="auto">
            <a:xfrm>
              <a:off x="4899" y="2243"/>
              <a:ext cx="126" cy="128"/>
            </a:xfrm>
            <a:prstGeom prst="ellipse">
              <a:avLst/>
            </a:prstGeom>
            <a:solidFill>
              <a:srgbClr val="8A00C0"/>
            </a:solidFill>
            <a:ln w="9525">
              <a:noFill/>
              <a:round/>
              <a:headEnd/>
              <a:tailEnd/>
            </a:ln>
          </p:spPr>
          <p:txBody>
            <a:bodyPr wrap="none" anchor="ctr"/>
            <a:lstStyle/>
            <a:p>
              <a:pPr>
                <a:defRPr/>
              </a:pPr>
              <a:endParaRPr lang="en-US"/>
            </a:p>
          </p:txBody>
        </p:sp>
        <p:sp>
          <p:nvSpPr>
            <p:cNvPr id="1042" name="Oval 19"/>
            <p:cNvSpPr>
              <a:spLocks noChangeArrowheads="1"/>
            </p:cNvSpPr>
            <p:nvPr userDrawn="1"/>
          </p:nvSpPr>
          <p:spPr bwMode="auto">
            <a:xfrm>
              <a:off x="5079"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3" name="Oval 20"/>
            <p:cNvSpPr>
              <a:spLocks noChangeArrowheads="1"/>
            </p:cNvSpPr>
            <p:nvPr userDrawn="1"/>
          </p:nvSpPr>
          <p:spPr bwMode="auto">
            <a:xfrm>
              <a:off x="5258" y="2243"/>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4" name="Oval 21"/>
            <p:cNvSpPr>
              <a:spLocks noChangeArrowheads="1"/>
            </p:cNvSpPr>
            <p:nvPr userDrawn="1"/>
          </p:nvSpPr>
          <p:spPr bwMode="auto">
            <a:xfrm>
              <a:off x="5435" y="2243"/>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45" name="Oval 22"/>
            <p:cNvSpPr>
              <a:spLocks noChangeArrowheads="1"/>
            </p:cNvSpPr>
            <p:nvPr userDrawn="1"/>
          </p:nvSpPr>
          <p:spPr bwMode="auto">
            <a:xfrm>
              <a:off x="4720" y="2422"/>
              <a:ext cx="128" cy="128"/>
            </a:xfrm>
            <a:prstGeom prst="ellipse">
              <a:avLst/>
            </a:prstGeom>
            <a:solidFill>
              <a:srgbClr val="8A00C0"/>
            </a:solidFill>
            <a:ln w="9525">
              <a:noFill/>
              <a:round/>
              <a:headEnd/>
              <a:tailEnd/>
            </a:ln>
          </p:spPr>
          <p:txBody>
            <a:bodyPr wrap="none" anchor="ctr"/>
            <a:lstStyle/>
            <a:p>
              <a:pPr>
                <a:defRPr/>
              </a:pPr>
              <a:endParaRPr lang="en-US"/>
            </a:p>
          </p:txBody>
        </p:sp>
        <p:sp>
          <p:nvSpPr>
            <p:cNvPr id="1046" name="Oval 23"/>
            <p:cNvSpPr>
              <a:spLocks noChangeArrowheads="1"/>
            </p:cNvSpPr>
            <p:nvPr userDrawn="1"/>
          </p:nvSpPr>
          <p:spPr bwMode="auto">
            <a:xfrm>
              <a:off x="489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7" name="Oval 24"/>
            <p:cNvSpPr>
              <a:spLocks noChangeArrowheads="1"/>
            </p:cNvSpPr>
            <p:nvPr userDrawn="1"/>
          </p:nvSpPr>
          <p:spPr bwMode="auto">
            <a:xfrm>
              <a:off x="5079" y="2422"/>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48" name="Oval 25"/>
            <p:cNvSpPr>
              <a:spLocks noChangeArrowheads="1"/>
            </p:cNvSpPr>
            <p:nvPr userDrawn="1"/>
          </p:nvSpPr>
          <p:spPr bwMode="auto">
            <a:xfrm>
              <a:off x="5258" y="2422"/>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49" name="Oval 26"/>
            <p:cNvSpPr>
              <a:spLocks noChangeArrowheads="1"/>
            </p:cNvSpPr>
            <p:nvPr userDrawn="1"/>
          </p:nvSpPr>
          <p:spPr bwMode="auto">
            <a:xfrm>
              <a:off x="4720" y="2600"/>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0" name="Oval 27"/>
            <p:cNvSpPr>
              <a:spLocks noChangeArrowheads="1"/>
            </p:cNvSpPr>
            <p:nvPr userDrawn="1"/>
          </p:nvSpPr>
          <p:spPr bwMode="auto">
            <a:xfrm>
              <a:off x="4899" y="2600"/>
              <a:ext cx="126" cy="128"/>
            </a:xfrm>
            <a:prstGeom prst="ellipse">
              <a:avLst/>
            </a:prstGeom>
            <a:solidFill>
              <a:srgbClr val="339966"/>
            </a:solidFill>
            <a:ln w="9525">
              <a:noFill/>
              <a:round/>
              <a:headEnd/>
              <a:tailEnd/>
            </a:ln>
          </p:spPr>
          <p:txBody>
            <a:bodyPr wrap="none" anchor="ctr"/>
            <a:lstStyle/>
            <a:p>
              <a:pPr>
                <a:defRPr/>
              </a:pPr>
              <a:endParaRPr lang="en-US"/>
            </a:p>
          </p:txBody>
        </p:sp>
        <p:sp>
          <p:nvSpPr>
            <p:cNvPr id="1051" name="Oval 28"/>
            <p:cNvSpPr>
              <a:spLocks noChangeArrowheads="1"/>
            </p:cNvSpPr>
            <p:nvPr userDrawn="1"/>
          </p:nvSpPr>
          <p:spPr bwMode="auto">
            <a:xfrm>
              <a:off x="5079"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2" name="Oval 29"/>
            <p:cNvSpPr>
              <a:spLocks noChangeArrowheads="1"/>
            </p:cNvSpPr>
            <p:nvPr userDrawn="1"/>
          </p:nvSpPr>
          <p:spPr bwMode="auto">
            <a:xfrm>
              <a:off x="5258" y="2600"/>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3" name="Oval 30"/>
            <p:cNvSpPr>
              <a:spLocks noChangeArrowheads="1"/>
            </p:cNvSpPr>
            <p:nvPr userDrawn="1"/>
          </p:nvSpPr>
          <p:spPr bwMode="auto">
            <a:xfrm>
              <a:off x="5435" y="2600"/>
              <a:ext cx="128" cy="128"/>
            </a:xfrm>
            <a:prstGeom prst="ellipse">
              <a:avLst/>
            </a:prstGeom>
            <a:solidFill>
              <a:srgbClr val="CC99FF"/>
            </a:solidFill>
            <a:ln w="9525">
              <a:noFill/>
              <a:round/>
              <a:headEnd/>
              <a:tailEnd/>
            </a:ln>
          </p:spPr>
          <p:txBody>
            <a:bodyPr wrap="none" anchor="ctr"/>
            <a:lstStyle/>
            <a:p>
              <a:pPr>
                <a:defRPr/>
              </a:pPr>
              <a:endParaRPr lang="en-US"/>
            </a:p>
          </p:txBody>
        </p:sp>
        <p:sp>
          <p:nvSpPr>
            <p:cNvPr id="1054" name="Oval 31"/>
            <p:cNvSpPr>
              <a:spLocks noChangeArrowheads="1"/>
            </p:cNvSpPr>
            <p:nvPr userDrawn="1"/>
          </p:nvSpPr>
          <p:spPr bwMode="auto">
            <a:xfrm>
              <a:off x="4720" y="2778"/>
              <a:ext cx="128" cy="128"/>
            </a:xfrm>
            <a:prstGeom prst="ellipse">
              <a:avLst/>
            </a:prstGeom>
            <a:solidFill>
              <a:srgbClr val="339966"/>
            </a:solidFill>
            <a:ln w="9525">
              <a:noFill/>
              <a:round/>
              <a:headEnd/>
              <a:tailEnd/>
            </a:ln>
          </p:spPr>
          <p:txBody>
            <a:bodyPr wrap="none" anchor="ctr"/>
            <a:lstStyle/>
            <a:p>
              <a:pPr>
                <a:defRPr/>
              </a:pPr>
              <a:endParaRPr lang="en-US"/>
            </a:p>
          </p:txBody>
        </p:sp>
        <p:sp>
          <p:nvSpPr>
            <p:cNvPr id="1055" name="Oval 32"/>
            <p:cNvSpPr>
              <a:spLocks noChangeArrowheads="1"/>
            </p:cNvSpPr>
            <p:nvPr userDrawn="1"/>
          </p:nvSpPr>
          <p:spPr bwMode="auto">
            <a:xfrm>
              <a:off x="489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6" name="Oval 33"/>
            <p:cNvSpPr>
              <a:spLocks noChangeArrowheads="1"/>
            </p:cNvSpPr>
            <p:nvPr userDrawn="1"/>
          </p:nvSpPr>
          <p:spPr bwMode="auto">
            <a:xfrm>
              <a:off x="5079" y="277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57" name="Oval 34"/>
            <p:cNvSpPr>
              <a:spLocks noChangeArrowheads="1"/>
            </p:cNvSpPr>
            <p:nvPr userDrawn="1"/>
          </p:nvSpPr>
          <p:spPr bwMode="auto">
            <a:xfrm>
              <a:off x="5258" y="277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58" name="Oval 35"/>
            <p:cNvSpPr>
              <a:spLocks noChangeArrowheads="1"/>
            </p:cNvSpPr>
            <p:nvPr userDrawn="1"/>
          </p:nvSpPr>
          <p:spPr bwMode="auto">
            <a:xfrm>
              <a:off x="4720" y="2958"/>
              <a:ext cx="128" cy="128"/>
            </a:xfrm>
            <a:prstGeom prst="ellipse">
              <a:avLst/>
            </a:prstGeom>
            <a:solidFill>
              <a:srgbClr val="99CC91"/>
            </a:solidFill>
            <a:ln w="9525">
              <a:noFill/>
              <a:round/>
              <a:headEnd/>
              <a:tailEnd/>
            </a:ln>
          </p:spPr>
          <p:txBody>
            <a:bodyPr wrap="none" anchor="ctr"/>
            <a:lstStyle/>
            <a:p>
              <a:pPr>
                <a:defRPr/>
              </a:pPr>
              <a:endParaRPr lang="en-US"/>
            </a:p>
          </p:txBody>
        </p:sp>
        <p:sp>
          <p:nvSpPr>
            <p:cNvPr id="1059" name="Oval 36"/>
            <p:cNvSpPr>
              <a:spLocks noChangeArrowheads="1"/>
            </p:cNvSpPr>
            <p:nvPr userDrawn="1"/>
          </p:nvSpPr>
          <p:spPr bwMode="auto">
            <a:xfrm>
              <a:off x="4899" y="2958"/>
              <a:ext cx="126" cy="128"/>
            </a:xfrm>
            <a:prstGeom prst="ellipse">
              <a:avLst/>
            </a:prstGeom>
            <a:solidFill>
              <a:srgbClr val="99CC91"/>
            </a:solidFill>
            <a:ln w="9525">
              <a:noFill/>
              <a:round/>
              <a:headEnd/>
              <a:tailEnd/>
            </a:ln>
          </p:spPr>
          <p:txBody>
            <a:bodyPr wrap="none" anchor="ctr"/>
            <a:lstStyle/>
            <a:p>
              <a:pPr>
                <a:defRPr/>
              </a:pPr>
              <a:endParaRPr lang="en-US"/>
            </a:p>
          </p:txBody>
        </p:sp>
        <p:sp>
          <p:nvSpPr>
            <p:cNvPr id="1060" name="Oval 37"/>
            <p:cNvSpPr>
              <a:spLocks noChangeArrowheads="1"/>
            </p:cNvSpPr>
            <p:nvPr userDrawn="1"/>
          </p:nvSpPr>
          <p:spPr bwMode="auto">
            <a:xfrm>
              <a:off x="5079"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1" name="Oval 38"/>
            <p:cNvSpPr>
              <a:spLocks noChangeArrowheads="1"/>
            </p:cNvSpPr>
            <p:nvPr userDrawn="1"/>
          </p:nvSpPr>
          <p:spPr bwMode="auto">
            <a:xfrm>
              <a:off x="5258" y="2958"/>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2" name="Oval 39"/>
            <p:cNvSpPr>
              <a:spLocks noChangeArrowheads="1"/>
            </p:cNvSpPr>
            <p:nvPr userDrawn="1"/>
          </p:nvSpPr>
          <p:spPr bwMode="auto">
            <a:xfrm>
              <a:off x="4899" y="3136"/>
              <a:ext cx="126" cy="128"/>
            </a:xfrm>
            <a:prstGeom prst="ellipse">
              <a:avLst/>
            </a:prstGeom>
            <a:solidFill>
              <a:srgbClr val="CC99FF"/>
            </a:solidFill>
            <a:ln w="9525">
              <a:noFill/>
              <a:round/>
              <a:headEnd/>
              <a:tailEnd/>
            </a:ln>
          </p:spPr>
          <p:txBody>
            <a:bodyPr wrap="none" anchor="ctr"/>
            <a:lstStyle/>
            <a:p>
              <a:pPr>
                <a:defRPr/>
              </a:pPr>
              <a:endParaRPr lang="en-US"/>
            </a:p>
          </p:txBody>
        </p:sp>
        <p:sp>
          <p:nvSpPr>
            <p:cNvPr id="1063" name="Oval 40"/>
            <p:cNvSpPr>
              <a:spLocks noChangeArrowheads="1"/>
            </p:cNvSpPr>
            <p:nvPr userDrawn="1"/>
          </p:nvSpPr>
          <p:spPr bwMode="auto">
            <a:xfrm>
              <a:off x="5258" y="3136"/>
              <a:ext cx="126" cy="128"/>
            </a:xfrm>
            <a:prstGeom prst="ellipse">
              <a:avLst/>
            </a:prstGeom>
            <a:solidFill>
              <a:srgbClr val="CC99FF"/>
            </a:solidFill>
            <a:ln w="9525">
              <a:noFill/>
              <a:round/>
              <a:headEnd/>
              <a:tailEnd/>
            </a:ln>
          </p:spPr>
          <p:txBody>
            <a:bodyPr wrap="none" anchor="ctr"/>
            <a:lstStyle/>
            <a:p>
              <a:pPr>
                <a:defRPr/>
              </a:pPr>
              <a:endParaRPr lang="en-US"/>
            </a:p>
          </p:txBody>
        </p:sp>
      </p:grpSp>
    </p:spTree>
    <p:extLst>
      <p:ext uri="{BB962C8B-B14F-4D97-AF65-F5344CB8AC3E}">
        <p14:creationId xmlns:p14="http://schemas.microsoft.com/office/powerpoint/2010/main" val="975321085"/>
      </p:ext>
    </p:extLst>
  </p:cSld>
  <p:clrMap bg1="lt1" tx1="dk1" bg2="lt2" tx2="dk2" accent1="accent1" accent2="accent2" accent3="accent3" accent4="accent4" accent5="accent5" accent6="accent6" hlink="hlink" folHlink="folHlink"/>
  <p:sldLayoutIdLst>
    <p:sldLayoutId id="2147483926" r:id="rId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30000"/>
        </a:spcBef>
        <a:spcAft>
          <a:spcPct val="0"/>
        </a:spcAft>
        <a:buClr>
          <a:schemeClr val="tx2"/>
        </a:buClr>
        <a:buSzPct val="70000"/>
        <a:buFont typeface="Wingdings" pitchFamily="2" charset="2"/>
        <a:buChar char="l"/>
        <a:defRPr sz="2400" b="1">
          <a:solidFill>
            <a:schemeClr val="tx1"/>
          </a:solidFill>
          <a:latin typeface="+mn-lt"/>
          <a:ea typeface="+mn-ea"/>
          <a:cs typeface="+mn-cs"/>
        </a:defRPr>
      </a:lvl1pPr>
      <a:lvl2pPr marL="692150" indent="-347663" algn="l" rtl="0" eaLnBrk="1" fontAlgn="base" hangingPunct="1">
        <a:spcBef>
          <a:spcPct val="30000"/>
        </a:spcBef>
        <a:spcAft>
          <a:spcPct val="0"/>
        </a:spcAft>
        <a:buClr>
          <a:srgbClr val="339966"/>
        </a:buClr>
        <a:buSzPct val="70000"/>
        <a:buFont typeface="Wingdings" pitchFamily="2" charset="2"/>
        <a:buChar char="l"/>
        <a:defRPr sz="2400">
          <a:solidFill>
            <a:schemeClr val="tx1"/>
          </a:solidFill>
          <a:latin typeface="+mn-lt"/>
        </a:defRPr>
      </a:lvl2pPr>
      <a:lvl3pPr marL="987425" indent="-293688" algn="l" rtl="0" eaLnBrk="1" fontAlgn="base" hangingPunct="1">
        <a:spcBef>
          <a:spcPct val="30000"/>
        </a:spcBef>
        <a:spcAft>
          <a:spcPct val="0"/>
        </a:spcAft>
        <a:buClr>
          <a:srgbClr val="8A00C0"/>
        </a:buClr>
        <a:buSzPct val="70000"/>
        <a:buFont typeface="Wingdings" pitchFamily="2" charset="2"/>
        <a:buChar char="l"/>
        <a:defRPr sz="2000">
          <a:solidFill>
            <a:schemeClr val="tx1"/>
          </a:solidFill>
          <a:latin typeface="+mn-lt"/>
        </a:defRPr>
      </a:lvl3pPr>
      <a:lvl4pPr marL="1281113" indent="-292100" algn="l" rtl="0" eaLnBrk="1" fontAlgn="base" hangingPunct="1">
        <a:spcBef>
          <a:spcPct val="30000"/>
        </a:spcBef>
        <a:spcAft>
          <a:spcPct val="0"/>
        </a:spcAft>
        <a:buClr>
          <a:srgbClr val="A0C6A0"/>
        </a:buClr>
        <a:buSzPct val="75000"/>
        <a:buFont typeface="Wingdings" pitchFamily="2" charset="2"/>
        <a:buChar char="§"/>
        <a:defRPr>
          <a:solidFill>
            <a:schemeClr val="tx1"/>
          </a:solidFill>
          <a:latin typeface="+mn-lt"/>
        </a:defRPr>
      </a:lvl4pPr>
      <a:lvl5pPr marL="1598613" indent="-315913" algn="l" rtl="0" eaLnBrk="1" fontAlgn="base" hangingPunct="1">
        <a:spcBef>
          <a:spcPct val="30000"/>
        </a:spcBef>
        <a:spcAft>
          <a:spcPct val="0"/>
        </a:spcAft>
        <a:buClr>
          <a:srgbClr val="CC99FF"/>
        </a:buClr>
        <a:buSzPct val="80000"/>
        <a:buFont typeface="Wingdings" pitchFamily="2" charset="2"/>
        <a:buChar char="§"/>
        <a:defRPr>
          <a:solidFill>
            <a:schemeClr val="tx1"/>
          </a:solidFill>
          <a:latin typeface="+mn-lt"/>
        </a:defRPr>
      </a:lvl5pPr>
      <a:lvl6pPr marL="20558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lnSpc>
          <a:spcPct val="90000"/>
        </a:lnSpc>
        <a:spcBef>
          <a:spcPct val="3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Review_article" TargetMode="External"/><Relationship Id="rId3" Type="http://schemas.openxmlformats.org/officeDocument/2006/relationships/hyperlink" Target="http://en.wikipedia.org/wiki/Citation" TargetMode="External"/><Relationship Id="rId7" Type="http://schemas.openxmlformats.org/officeDocument/2006/relationships/hyperlink" Target="http://en.wikipedia.org/wiki/Journal_Citation_Reports" TargetMode="External"/><Relationship Id="rId2" Type="http://schemas.openxmlformats.org/officeDocument/2006/relationships/hyperlink" Target="http://en.wikipedia.org/wiki/Academic_journal" TargetMode="External"/><Relationship Id="rId1" Type="http://schemas.openxmlformats.org/officeDocument/2006/relationships/slideLayout" Target="../slideLayouts/slideLayout2.xml"/><Relationship Id="rId6" Type="http://schemas.openxmlformats.org/officeDocument/2006/relationships/hyperlink" Target="http://en.wikipedia.org/wiki/Institute_for_Scientific_Information" TargetMode="External"/><Relationship Id="rId5" Type="http://schemas.openxmlformats.org/officeDocument/2006/relationships/hyperlink" Target="http://en.wikipedia.org/wiki/Eugene_Garfield" TargetMode="External"/><Relationship Id="rId10" Type="http://schemas.openxmlformats.org/officeDocument/2006/relationships/hyperlink" Target="https://outlook.leedsmet.ac.uk/owa/redir.aspx?C=Haruu0IxZUG_XrF5pLWPSqO4U0sDE9EI6_b6SLSj7OfUwfQxYAEHODTxvx6Mi2dRlIsVUTrYTAg.&amp;URL=http://en.wikipedia.org/wiki/Journal_Citation_Reports" TargetMode="External"/><Relationship Id="rId4" Type="http://schemas.openxmlformats.org/officeDocument/2006/relationships/hyperlink" Target="http://en.wikipedia.org/wiki/Proxy_(statistics)" TargetMode="External"/><Relationship Id="rId9" Type="http://schemas.openxmlformats.org/officeDocument/2006/relationships/hyperlink" Target="https://outlook.leedsmet.ac.uk/owa/redir.aspx?C=Haruu0IxZUG_XrF5pLWPSqO4U0sDE9EI6_b6SLSj7OfUwfQxYAEHODTxvx6Mi2dRlIsVUTrYTAg.&amp;URL=http://en.wikipedia.org/wiki/Impact_factor"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outlook.leedsmet.ac.uk/owa/redir.aspx?C=Haruu0IxZUG_XrF5pLWPSqO4U0sDE9EI6_b6SLSj7OfUwfQxYAEHODTxvx6Mi2dRlIsVUTrYTAg.&amp;URL=http://www.scimagojr.com/index.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hyperlink" Target="http://www.heacademy.ac.uk/assets/documents/assessment/A_Marked_Improvement.pdf" TargetMode="Externa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informaworld.com/smpp/title~db=all~content=t713445574~tab=issueslist~branches=14" TargetMode="External"/><Relationship Id="rId2" Type="http://schemas.openxmlformats.org/officeDocument/2006/relationships/hyperlink" Target="http://www.informaworld.com/smpp/title~db=all~content=t713445574" TargetMode="Externa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23850" y="260350"/>
            <a:ext cx="7056438" cy="2520950"/>
          </a:xfrm>
        </p:spPr>
        <p:txBody>
          <a:bodyPr anchor="ctr"/>
          <a:lstStyle/>
          <a:p>
            <a:pPr algn="ctr" eaLnBrk="1" hangingPunct="1"/>
            <a:r>
              <a:rPr lang="en-GB" altLang="en-US" sz="4400" dirty="0">
                <a:latin typeface="+mn-lt"/>
              </a:rPr>
              <a:t>Getting published about learning and teaching</a:t>
            </a:r>
            <a:br>
              <a:rPr lang="en-GB" altLang="en-US" sz="4400" dirty="0">
                <a:latin typeface="+mn-lt"/>
              </a:rPr>
            </a:br>
            <a:r>
              <a:rPr lang="en-GB" altLang="en-US" sz="4000" dirty="0" err="1">
                <a:solidFill>
                  <a:srgbClr val="00B0F0"/>
                </a:solidFill>
                <a:latin typeface="+mn-lt"/>
              </a:rPr>
              <a:t>ANTFwriting</a:t>
            </a:r>
            <a:endParaRPr lang="en-GB" altLang="en-US" sz="4000" dirty="0">
              <a:solidFill>
                <a:srgbClr val="00B0F0"/>
              </a:solidFill>
              <a:latin typeface="+mn-lt"/>
            </a:endParaRPr>
          </a:p>
        </p:txBody>
      </p:sp>
      <p:sp>
        <p:nvSpPr>
          <p:cNvPr id="3075" name="Rectangle 3"/>
          <p:cNvSpPr>
            <a:spLocks noGrp="1" noChangeArrowheads="1"/>
          </p:cNvSpPr>
          <p:nvPr>
            <p:ph type="subTitle" idx="1"/>
          </p:nvPr>
        </p:nvSpPr>
        <p:spPr>
          <a:xfrm>
            <a:off x="860612" y="2928938"/>
            <a:ext cx="6214876" cy="3429000"/>
          </a:xfrm>
        </p:spPr>
        <p:txBody>
          <a:bodyPr/>
          <a:lstStyle/>
          <a:p>
            <a:pPr algn="ctr" eaLnBrk="1" hangingPunct="1">
              <a:defRPr/>
            </a:pPr>
            <a:r>
              <a:rPr lang="en-GB" b="1" dirty="0">
                <a:solidFill>
                  <a:schemeClr val="tx2">
                    <a:lumMod val="60000"/>
                    <a:lumOff val="40000"/>
                  </a:schemeClr>
                </a:solidFill>
              </a:rPr>
              <a:t>Cumberland Lodge </a:t>
            </a:r>
          </a:p>
          <a:p>
            <a:pPr algn="ctr" eaLnBrk="1" hangingPunct="1">
              <a:defRPr/>
            </a:pPr>
            <a:r>
              <a:rPr lang="en-GB" b="1" dirty="0">
                <a:solidFill>
                  <a:schemeClr val="tx2">
                    <a:lumMod val="60000"/>
                    <a:lumOff val="40000"/>
                  </a:schemeClr>
                </a:solidFill>
              </a:rPr>
              <a:t>September 11</a:t>
            </a:r>
            <a:r>
              <a:rPr lang="en-GB" b="1" baseline="30000" dirty="0">
                <a:solidFill>
                  <a:schemeClr val="tx2">
                    <a:lumMod val="60000"/>
                    <a:lumOff val="40000"/>
                  </a:schemeClr>
                </a:solidFill>
              </a:rPr>
              <a:t>th</a:t>
            </a:r>
            <a:r>
              <a:rPr lang="en-GB" dirty="0">
                <a:solidFill>
                  <a:schemeClr val="tx2">
                    <a:lumMod val="60000"/>
                    <a:lumOff val="40000"/>
                  </a:schemeClr>
                </a:solidFill>
              </a:rPr>
              <a:t>-</a:t>
            </a:r>
            <a:r>
              <a:rPr lang="en-GB" b="1" dirty="0">
                <a:solidFill>
                  <a:schemeClr val="tx2">
                    <a:lumMod val="60000"/>
                    <a:lumOff val="40000"/>
                  </a:schemeClr>
                </a:solidFill>
              </a:rPr>
              <a:t>12</a:t>
            </a:r>
            <a:r>
              <a:rPr lang="en-GB" b="1" baseline="30000" dirty="0">
                <a:solidFill>
                  <a:schemeClr val="tx2">
                    <a:lumMod val="60000"/>
                    <a:lumOff val="40000"/>
                  </a:schemeClr>
                </a:solidFill>
              </a:rPr>
              <a:t>th</a:t>
            </a:r>
            <a:r>
              <a:rPr lang="en-GB" b="1" dirty="0">
                <a:solidFill>
                  <a:schemeClr val="tx2">
                    <a:lumMod val="60000"/>
                    <a:lumOff val="40000"/>
                  </a:schemeClr>
                </a:solidFill>
              </a:rPr>
              <a:t> 2018</a:t>
            </a:r>
          </a:p>
          <a:p>
            <a:pPr algn="ctr" eaLnBrk="1" hangingPunct="1">
              <a:defRPr/>
            </a:pPr>
            <a:r>
              <a:rPr lang="en-GB" sz="2000" dirty="0">
                <a:solidFill>
                  <a:schemeClr val="tx2">
                    <a:lumMod val="60000"/>
                    <a:lumOff val="40000"/>
                  </a:schemeClr>
                </a:solidFill>
              </a:rPr>
              <a:t>An ANTF-organised event supported by AdvanceHE</a:t>
            </a:r>
            <a:endParaRPr lang="en-GB" sz="2000" b="1" dirty="0">
              <a:solidFill>
                <a:srgbClr val="0070C0"/>
              </a:solidFill>
            </a:endParaRPr>
          </a:p>
          <a:p>
            <a:pPr algn="ctr" eaLnBrk="1" hangingPunct="1">
              <a:defRPr/>
            </a:pPr>
            <a:r>
              <a:rPr lang="en-GB" b="1" dirty="0"/>
              <a:t>Sally Brown </a:t>
            </a:r>
          </a:p>
          <a:p>
            <a:pPr algn="ctr" eaLnBrk="1" hangingPunct="1">
              <a:defRPr/>
            </a:pPr>
            <a:r>
              <a:rPr lang="en-GB" sz="2400" b="1" dirty="0"/>
              <a:t>@</a:t>
            </a:r>
            <a:r>
              <a:rPr lang="en-GB" sz="2400" b="1" dirty="0" err="1"/>
              <a:t>ProfSallyBrown</a:t>
            </a:r>
            <a:r>
              <a:rPr lang="en-GB" sz="2400" b="1" dirty="0"/>
              <a:t> </a:t>
            </a:r>
            <a:r>
              <a:rPr lang="en-GB" sz="2400" dirty="0"/>
              <a:t>	</a:t>
            </a:r>
            <a:r>
              <a:rPr lang="en-GB" sz="2400" b="1" dirty="0"/>
              <a:t>http://sally-brown.net</a:t>
            </a:r>
          </a:p>
          <a:p>
            <a:pPr algn="ctr" eaLnBrk="1" hangingPunct="1">
              <a:defRPr/>
            </a:pPr>
            <a:r>
              <a:rPr lang="en-GB" b="1" dirty="0"/>
              <a:t>Phil Race </a:t>
            </a:r>
          </a:p>
          <a:p>
            <a:pPr algn="ctr" eaLnBrk="1" hangingPunct="1">
              <a:defRPr/>
            </a:pPr>
            <a:r>
              <a:rPr lang="en-GB" sz="2400" b="1" dirty="0"/>
              <a:t>@</a:t>
            </a:r>
            <a:r>
              <a:rPr lang="en-GB" sz="2400" b="1" dirty="0" err="1"/>
              <a:t>RacePhil</a:t>
            </a:r>
            <a:r>
              <a:rPr lang="en-GB" sz="2400" b="1" dirty="0"/>
              <a:t> </a:t>
            </a:r>
            <a:r>
              <a:rPr lang="en-GB" sz="2400" dirty="0"/>
              <a:t>	http://</a:t>
            </a:r>
            <a:r>
              <a:rPr lang="en-GB" sz="2400" b="1" dirty="0"/>
              <a:t>phil-race.co.uk </a:t>
            </a:r>
          </a:p>
        </p:txBody>
      </p:sp>
      <p:sp>
        <p:nvSpPr>
          <p:cNvPr id="16388" name="Rectangle 5"/>
          <p:cNvSpPr>
            <a:spLocks noChangeArrowheads="1"/>
          </p:cNvSpPr>
          <p:nvPr/>
        </p:nvSpPr>
        <p:spPr bwMode="auto">
          <a:xfrm>
            <a:off x="2684463" y="3146425"/>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endParaRPr lang="en-US" altLang="en-US">
              <a:latin typeface="+mn-lt"/>
            </a:endParaRPr>
          </a:p>
        </p:txBody>
      </p:sp>
      <p:pic>
        <p:nvPicPr>
          <p:cNvPr id="3" name="Picture 2">
            <a:extLst>
              <a:ext uri="{FF2B5EF4-FFF2-40B4-BE49-F238E27FC236}">
                <a16:creationId xmlns:a16="http://schemas.microsoft.com/office/drawing/2014/main" id="{5DB350BA-42E2-4E78-A357-0B21D72FC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85" y="5013221"/>
            <a:ext cx="642946" cy="360050"/>
          </a:xfrm>
          <a:prstGeom prst="rect">
            <a:avLst/>
          </a:prstGeom>
        </p:spPr>
      </p:pic>
      <p:pic>
        <p:nvPicPr>
          <p:cNvPr id="7" name="Picture 6">
            <a:extLst>
              <a:ext uri="{FF2B5EF4-FFF2-40B4-BE49-F238E27FC236}">
                <a16:creationId xmlns:a16="http://schemas.microsoft.com/office/drawing/2014/main" id="{54FEE421-8DD1-45CF-848C-5F370759F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6" y="6056972"/>
            <a:ext cx="642946" cy="360050"/>
          </a:xfrm>
          <a:prstGeom prst="rect">
            <a:avLst/>
          </a:prstGeom>
        </p:spPr>
      </p:pic>
      <p:pic>
        <p:nvPicPr>
          <p:cNvPr id="8" name="Picture 7">
            <a:extLst>
              <a:ext uri="{FF2B5EF4-FFF2-40B4-BE49-F238E27FC236}">
                <a16:creationId xmlns:a16="http://schemas.microsoft.com/office/drawing/2014/main" id="{118C90FE-5FCC-47BB-B6DD-97BDA940C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872" y="2060810"/>
            <a:ext cx="642946" cy="360050"/>
          </a:xfrm>
          <a:prstGeom prst="rect">
            <a:avLst/>
          </a:prstGeom>
        </p:spPr>
      </p:pic>
    </p:spTree>
    <p:extLst>
      <p:ext uri="{BB962C8B-B14F-4D97-AF65-F5344CB8AC3E}">
        <p14:creationId xmlns:p14="http://schemas.microsoft.com/office/powerpoint/2010/main" val="281590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188913"/>
            <a:ext cx="8713788" cy="503707"/>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t>Outlets for publications: a hierarchy</a:t>
            </a:r>
            <a:endParaRPr lang="en-GB" altLang="en-US" sz="3600" dirty="0"/>
          </a:p>
        </p:txBody>
      </p:sp>
      <p:sp>
        <p:nvSpPr>
          <p:cNvPr id="28675" name="Rectangle 3"/>
          <p:cNvSpPr>
            <a:spLocks noGrp="1" noChangeArrowheads="1"/>
          </p:cNvSpPr>
          <p:nvPr>
            <p:ph type="body" idx="1"/>
          </p:nvPr>
        </p:nvSpPr>
        <p:spPr>
          <a:xfrm>
            <a:off x="358775" y="836641"/>
            <a:ext cx="8605838" cy="5030760"/>
          </a:xfrm>
        </p:spPr>
        <p:txBody>
          <a:bodyPr/>
          <a:lstStyle/>
          <a:p>
            <a:pPr eaLnBrk="1" hangingPunct="1">
              <a:lnSpc>
                <a:spcPct val="90000"/>
              </a:lnSpc>
            </a:pPr>
            <a:r>
              <a:rPr lang="en-US" altLang="en-US" sz="2300" b="1" dirty="0">
                <a:latin typeface="Calibri" panose="020F0502020204030204" pitchFamily="34" charset="0"/>
                <a:cs typeface="Calibri" panose="020F0502020204030204" pitchFamily="34" charset="0"/>
              </a:rPr>
              <a:t>journals: international refereed</a:t>
            </a:r>
          </a:p>
          <a:p>
            <a:pPr eaLnBrk="1" hangingPunct="1">
              <a:lnSpc>
                <a:spcPct val="90000"/>
              </a:lnSpc>
            </a:pPr>
            <a:r>
              <a:rPr lang="en-US" altLang="en-US" sz="2300" b="1" dirty="0">
                <a:latin typeface="Calibri" panose="020F0502020204030204" pitchFamily="34" charset="0"/>
                <a:cs typeface="Calibri" panose="020F0502020204030204" pitchFamily="34" charset="0"/>
              </a:rPr>
              <a:t>lesser, UK </a:t>
            </a:r>
            <a:r>
              <a:rPr lang="en-US" altLang="en-US" sz="2300" b="1" dirty="0" err="1">
                <a:latin typeface="Calibri" panose="020F0502020204030204" pitchFamily="34" charset="0"/>
                <a:cs typeface="Calibri" panose="020F0502020204030204" pitchFamily="34" charset="0"/>
              </a:rPr>
              <a:t>unrefereed</a:t>
            </a:r>
            <a:endParaRPr lang="en-US" altLang="en-US" sz="2300" b="1" dirty="0">
              <a:latin typeface="Calibri" panose="020F0502020204030204" pitchFamily="34" charset="0"/>
              <a:cs typeface="Calibri" panose="020F0502020204030204" pitchFamily="34" charset="0"/>
            </a:endParaRPr>
          </a:p>
          <a:p>
            <a:pPr eaLnBrk="1" hangingPunct="1">
              <a:lnSpc>
                <a:spcPct val="90000"/>
              </a:lnSpc>
            </a:pPr>
            <a:r>
              <a:rPr lang="en-US" altLang="en-US" sz="2300" b="1" dirty="0">
                <a:latin typeface="Calibri" panose="020F0502020204030204" pitchFamily="34" charset="0"/>
                <a:cs typeface="Calibri" panose="020F0502020204030204" pitchFamily="34" charset="0"/>
              </a:rPr>
              <a:t>books scholarly monograph, co-written, edited, co-edited</a:t>
            </a:r>
          </a:p>
          <a:p>
            <a:pPr eaLnBrk="1" hangingPunct="1">
              <a:lnSpc>
                <a:spcPct val="90000"/>
              </a:lnSpc>
            </a:pPr>
            <a:r>
              <a:rPr lang="en-US" altLang="en-US" sz="2300" b="1" dirty="0">
                <a:latin typeface="Calibri" panose="020F0502020204030204" pitchFamily="34" charset="0"/>
                <a:cs typeface="Calibri" panose="020F0502020204030204" pitchFamily="34" charset="0"/>
              </a:rPr>
              <a:t>conference proceedings - refereed</a:t>
            </a:r>
          </a:p>
          <a:p>
            <a:pPr eaLnBrk="1" hangingPunct="1">
              <a:lnSpc>
                <a:spcPct val="90000"/>
              </a:lnSpc>
            </a:pPr>
            <a:r>
              <a:rPr lang="en-US" altLang="en-US" sz="2300" b="1" dirty="0">
                <a:latin typeface="Calibri" panose="020F0502020204030204" pitchFamily="34" charset="0"/>
                <a:cs typeface="Calibri" panose="020F0502020204030204" pitchFamily="34" charset="0"/>
              </a:rPr>
              <a:t>book reviews</a:t>
            </a:r>
          </a:p>
          <a:p>
            <a:pPr eaLnBrk="1" hangingPunct="1">
              <a:lnSpc>
                <a:spcPct val="90000"/>
              </a:lnSpc>
            </a:pPr>
            <a:r>
              <a:rPr lang="en-US" altLang="en-US" sz="2300" b="1" dirty="0">
                <a:latin typeface="Calibri" panose="020F0502020204030204" pitchFamily="34" charset="0"/>
                <a:cs typeface="Calibri" panose="020F0502020204030204" pitchFamily="34" charset="0"/>
              </a:rPr>
              <a:t>conference papers - depends on type</a:t>
            </a:r>
          </a:p>
          <a:p>
            <a:pPr eaLnBrk="1" hangingPunct="1">
              <a:lnSpc>
                <a:spcPct val="90000"/>
              </a:lnSpc>
            </a:pPr>
            <a:r>
              <a:rPr lang="en-US" altLang="en-US" sz="2300" b="1" dirty="0">
                <a:latin typeface="Calibri" panose="020F0502020204030204" pitchFamily="34" charset="0"/>
                <a:cs typeface="Calibri" panose="020F0502020204030204" pitchFamily="34" charset="0"/>
              </a:rPr>
              <a:t>project reports</a:t>
            </a:r>
          </a:p>
          <a:p>
            <a:pPr eaLnBrk="1" hangingPunct="1">
              <a:lnSpc>
                <a:spcPct val="90000"/>
              </a:lnSpc>
            </a:pPr>
            <a:r>
              <a:rPr lang="en-US" altLang="en-US" sz="2300" b="1" dirty="0">
                <a:latin typeface="Calibri" panose="020F0502020204030204" pitchFamily="34" charset="0"/>
                <a:cs typeface="Calibri" panose="020F0502020204030204" pitchFamily="34" charset="0"/>
              </a:rPr>
              <a:t>poster sessions</a:t>
            </a:r>
          </a:p>
          <a:p>
            <a:pPr eaLnBrk="1" hangingPunct="1">
              <a:lnSpc>
                <a:spcPct val="90000"/>
              </a:lnSpc>
            </a:pPr>
            <a:r>
              <a:rPr lang="en-US" altLang="en-US" sz="2300" b="1" dirty="0">
                <a:latin typeface="Calibri" panose="020F0502020204030204" pitchFamily="34" charset="0"/>
                <a:cs typeface="Calibri" panose="020F0502020204030204" pitchFamily="34" charset="0"/>
              </a:rPr>
              <a:t>magazines</a:t>
            </a:r>
          </a:p>
          <a:p>
            <a:pPr eaLnBrk="1" hangingPunct="1">
              <a:lnSpc>
                <a:spcPct val="90000"/>
              </a:lnSpc>
            </a:pPr>
            <a:r>
              <a:rPr lang="en-US" altLang="en-US" sz="2300" b="1" dirty="0">
                <a:latin typeface="Calibri" panose="020F0502020204030204" pitchFamily="34" charset="0"/>
                <a:cs typeface="Calibri" panose="020F0502020204030204" pitchFamily="34" charset="0"/>
              </a:rPr>
              <a:t>textbooks, newspapers </a:t>
            </a:r>
          </a:p>
          <a:p>
            <a:pPr eaLnBrk="1" hangingPunct="1">
              <a:lnSpc>
                <a:spcPct val="90000"/>
              </a:lnSpc>
            </a:pPr>
            <a:r>
              <a:rPr lang="en-US" altLang="en-US" sz="2300" b="1" dirty="0">
                <a:latin typeface="Calibri" panose="020F0502020204030204" pitchFamily="34" charset="0"/>
                <a:cs typeface="Calibri" panose="020F0502020204030204" pitchFamily="34" charset="0"/>
              </a:rPr>
              <a:t>Web articles of various kinds</a:t>
            </a:r>
          </a:p>
          <a:p>
            <a:pPr eaLnBrk="1" hangingPunct="1">
              <a:lnSpc>
                <a:spcPct val="90000"/>
              </a:lnSpc>
            </a:pPr>
            <a:r>
              <a:rPr lang="en-US" altLang="en-US" sz="2300" b="1" dirty="0">
                <a:latin typeface="Calibri" panose="020F0502020204030204" pitchFamily="34" charset="0"/>
                <a:cs typeface="Calibri" panose="020F0502020204030204" pitchFamily="34" charset="0"/>
              </a:rPr>
              <a:t>distance learning materials</a:t>
            </a:r>
            <a:endParaRPr lang="en-GB" altLang="en-US" sz="23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93545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240305-9F1B-4506-A82E-1732FEFD68B9}"/>
              </a:ext>
            </a:extLst>
          </p:cNvPr>
          <p:cNvSpPr>
            <a:spLocks noGrp="1"/>
          </p:cNvSpPr>
          <p:nvPr>
            <p:ph type="ctrTitle"/>
          </p:nvPr>
        </p:nvSpPr>
        <p:spPr/>
        <p:txBody>
          <a:bodyPr/>
          <a:lstStyle/>
          <a:p>
            <a:r>
              <a:rPr lang="en-GB" dirty="0"/>
              <a:t>Session 3 </a:t>
            </a:r>
            <a:br>
              <a:rPr lang="en-GB" dirty="0"/>
            </a:br>
            <a:r>
              <a:rPr lang="en-GB" dirty="0"/>
              <a:t>14.00-15.00</a:t>
            </a:r>
          </a:p>
        </p:txBody>
      </p:sp>
      <p:sp>
        <p:nvSpPr>
          <p:cNvPr id="5" name="Subtitle 4">
            <a:extLst>
              <a:ext uri="{FF2B5EF4-FFF2-40B4-BE49-F238E27FC236}">
                <a16:creationId xmlns:a16="http://schemas.microsoft.com/office/drawing/2014/main" id="{933962F1-D60B-4C96-BEA5-46B2219693EC}"/>
              </a:ext>
            </a:extLst>
          </p:cNvPr>
          <p:cNvSpPr>
            <a:spLocks noGrp="1"/>
          </p:cNvSpPr>
          <p:nvPr>
            <p:ph type="subTitle" idx="1"/>
          </p:nvPr>
        </p:nvSpPr>
        <p:spPr/>
        <p:txBody>
          <a:bodyPr/>
          <a:lstStyle/>
          <a:p>
            <a:r>
              <a:rPr lang="en-GB" dirty="0"/>
              <a:t>Getting beyond writer’s blocks</a:t>
            </a:r>
          </a:p>
        </p:txBody>
      </p:sp>
    </p:spTree>
    <p:extLst>
      <p:ext uri="{BB962C8B-B14F-4D97-AF65-F5344CB8AC3E}">
        <p14:creationId xmlns:p14="http://schemas.microsoft.com/office/powerpoint/2010/main" val="118407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4B73D5-4A3F-41C2-98E8-210C6E60826B}"/>
              </a:ext>
            </a:extLst>
          </p:cNvPr>
          <p:cNvPicPr>
            <a:picLocks noChangeAspect="1"/>
          </p:cNvPicPr>
          <p:nvPr/>
        </p:nvPicPr>
        <p:blipFill>
          <a:blip r:embed="rId2"/>
          <a:stretch>
            <a:fillRect/>
          </a:stretch>
        </p:blipFill>
        <p:spPr>
          <a:xfrm>
            <a:off x="-70423" y="-417094"/>
            <a:ext cx="9214423" cy="8823158"/>
          </a:xfrm>
          <a:prstGeom prst="rect">
            <a:avLst/>
          </a:prstGeom>
        </p:spPr>
      </p:pic>
    </p:spTree>
    <p:extLst>
      <p:ext uri="{BB962C8B-B14F-4D97-AF65-F5344CB8AC3E}">
        <p14:creationId xmlns:p14="http://schemas.microsoft.com/office/powerpoint/2010/main" val="232183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457200" y="0"/>
            <a:ext cx="8229600" cy="1052736"/>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Organising your writing…</a:t>
            </a:r>
          </a:p>
        </p:txBody>
      </p:sp>
      <p:sp>
        <p:nvSpPr>
          <p:cNvPr id="593923" name="Rectangle 3"/>
          <p:cNvSpPr>
            <a:spLocks noGrp="1" noChangeArrowheads="1"/>
          </p:cNvSpPr>
          <p:nvPr>
            <p:ph idx="1"/>
          </p:nvPr>
        </p:nvSpPr>
        <p:spPr>
          <a:xfrm>
            <a:off x="457200" y="908720"/>
            <a:ext cx="8229600" cy="5217443"/>
          </a:xfrm>
        </p:spPr>
        <p:txBody>
          <a:bodyPr>
            <a:noAutofit/>
          </a:bodyPr>
          <a:lstStyle/>
          <a:p>
            <a:pPr marL="685800" indent="-685800">
              <a:lnSpc>
                <a:spcPct val="85000"/>
              </a:lnSpc>
              <a:buFont typeface="Wingdings" pitchFamily="2" charset="2"/>
              <a:buNone/>
            </a:pPr>
            <a:r>
              <a:rPr lang="en-GB" sz="2600" b="1" dirty="0">
                <a:latin typeface="Calibri" panose="020F0502020204030204" pitchFamily="34" charset="0"/>
                <a:cs typeface="Calibri" panose="020F0502020204030204" pitchFamily="34" charset="0"/>
              </a:rPr>
              <a:t>Reminder about the dangers of writing avoidance tactics….</a:t>
            </a:r>
          </a:p>
          <a:p>
            <a:pPr marL="685800" indent="-685800">
              <a:lnSpc>
                <a:spcPct val="85000"/>
              </a:lnSpc>
              <a:buFont typeface="Wingdings" pitchFamily="2" charset="2"/>
              <a:buAutoNum type="arabicPeriod"/>
            </a:pPr>
            <a:r>
              <a:rPr lang="en-GB" sz="2600" b="1" dirty="0">
                <a:latin typeface="Calibri" panose="020F0502020204030204" pitchFamily="34" charset="0"/>
                <a:cs typeface="Calibri" panose="020F0502020204030204" pitchFamily="34" charset="0"/>
              </a:rPr>
              <a:t>Where will you (or do you) do your writing?</a:t>
            </a:r>
          </a:p>
          <a:p>
            <a:pPr marL="685800" indent="-685800">
              <a:lnSpc>
                <a:spcPct val="85000"/>
              </a:lnSpc>
              <a:buFont typeface="Wingdings" pitchFamily="2" charset="2"/>
              <a:buAutoNum type="arabicPeriod"/>
            </a:pPr>
            <a:r>
              <a:rPr lang="en-GB" sz="2600" b="1" dirty="0">
                <a:latin typeface="Calibri" panose="020F0502020204030204" pitchFamily="34" charset="0"/>
                <a:cs typeface="Calibri" panose="020F0502020204030204" pitchFamily="34" charset="0"/>
              </a:rPr>
              <a:t>When (time of day) do you do your writing?</a:t>
            </a:r>
          </a:p>
          <a:p>
            <a:pPr marL="685800" indent="-685800">
              <a:lnSpc>
                <a:spcPct val="85000"/>
              </a:lnSpc>
              <a:buFont typeface="Wingdings" pitchFamily="2" charset="2"/>
              <a:buAutoNum type="arabicPeriod"/>
            </a:pPr>
            <a:r>
              <a:rPr lang="en-GB" sz="2600" b="1" dirty="0">
                <a:latin typeface="Calibri" panose="020F0502020204030204" pitchFamily="34" charset="0"/>
                <a:cs typeface="Calibri" panose="020F0502020204030204" pitchFamily="34" charset="0"/>
              </a:rPr>
              <a:t>When you’re writing, how long does it take you to actually put pen to paper, or fingers to keyboard?</a:t>
            </a:r>
          </a:p>
          <a:p>
            <a:pPr marL="685800" indent="-685800">
              <a:lnSpc>
                <a:spcPct val="85000"/>
              </a:lnSpc>
              <a:buFont typeface="Wingdings" pitchFamily="2" charset="2"/>
              <a:buAutoNum type="arabicPeriod"/>
            </a:pPr>
            <a:r>
              <a:rPr lang="en-GB" sz="2600" b="1" dirty="0">
                <a:latin typeface="Calibri" panose="020F0502020204030204" pitchFamily="34" charset="0"/>
                <a:cs typeface="Calibri" panose="020F0502020204030204" pitchFamily="34" charset="0"/>
              </a:rPr>
              <a:t>Who knows about your writing plans? </a:t>
            </a:r>
          </a:p>
          <a:p>
            <a:pPr marL="685800" indent="-685800">
              <a:lnSpc>
                <a:spcPct val="85000"/>
              </a:lnSpc>
              <a:buFont typeface="Wingdings" pitchFamily="2" charset="2"/>
              <a:buAutoNum type="arabicPeriod"/>
            </a:pPr>
            <a:r>
              <a:rPr lang="en-GB" sz="2600" b="1" dirty="0">
                <a:latin typeface="Calibri" panose="020F0502020204030204" pitchFamily="34" charset="0"/>
                <a:cs typeface="Calibri" panose="020F0502020204030204" pitchFamily="34" charset="0"/>
              </a:rPr>
              <a:t>Jot down (in hours or minutes) what you think is a sensible minimum element of time which could be used to make some progress with your writing.</a:t>
            </a:r>
          </a:p>
          <a:p>
            <a:pPr marL="685800" indent="-685800">
              <a:lnSpc>
                <a:spcPct val="85000"/>
              </a:lnSpc>
              <a:buFont typeface="Wingdings" pitchFamily="2" charset="2"/>
              <a:buAutoNum type="arabicPeriod"/>
            </a:pPr>
            <a:r>
              <a:rPr lang="en-GB" sz="2600" b="1" dirty="0">
                <a:latin typeface="Calibri" panose="020F0502020204030204" pitchFamily="34" charset="0"/>
                <a:cs typeface="Calibri" panose="020F0502020204030204" pitchFamily="34" charset="0"/>
              </a:rPr>
              <a:t>How many times, per week, does this time element become available to you?</a:t>
            </a:r>
          </a:p>
          <a:p>
            <a:pPr marL="685800" indent="-685800">
              <a:lnSpc>
                <a:spcPct val="85000"/>
              </a:lnSpc>
            </a:pPr>
            <a:endParaRPr lang="en-GB" sz="2600" b="1"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Making time …</a:t>
            </a:r>
          </a:p>
        </p:txBody>
      </p:sp>
      <p:sp>
        <p:nvSpPr>
          <p:cNvPr id="177155" name="Rectangle 3"/>
          <p:cNvSpPr>
            <a:spLocks noGrp="1" noRot="1" noChangeArrowheads="1"/>
          </p:cNvSpPr>
          <p:nvPr>
            <p:ph idx="1"/>
          </p:nvPr>
        </p:nvSpPr>
        <p:spPr/>
        <p:txBody>
          <a:bodyPr/>
          <a:lstStyle/>
          <a:p>
            <a:pPr>
              <a:lnSpc>
                <a:spcPct val="90000"/>
              </a:lnSpc>
            </a:pPr>
            <a:r>
              <a:rPr lang="en-GB" sz="2800" dirty="0">
                <a:latin typeface="Calibri" panose="020F0502020204030204" pitchFamily="34" charset="0"/>
                <a:cs typeface="Calibri" panose="020F0502020204030204" pitchFamily="34" charset="0"/>
              </a:rPr>
              <a:t>How do prolific writers manage to do it?</a:t>
            </a:r>
          </a:p>
          <a:p>
            <a:pPr>
              <a:lnSpc>
                <a:spcPct val="90000"/>
              </a:lnSpc>
            </a:pPr>
            <a:r>
              <a:rPr lang="en-GB" sz="2800" dirty="0">
                <a:latin typeface="Calibri" panose="020F0502020204030204" pitchFamily="34" charset="0"/>
                <a:cs typeface="Calibri" panose="020F0502020204030204" pitchFamily="34" charset="0"/>
              </a:rPr>
              <a:t>By using the odd 5-minutes which keep turning up, rather than waiting for the solid 2-hours which never occur.</a:t>
            </a:r>
          </a:p>
        </p:txBody>
      </p:sp>
    </p:spTree>
    <p:extLst>
      <p:ext uri="{BB962C8B-B14F-4D97-AF65-F5344CB8AC3E}">
        <p14:creationId xmlns:p14="http://schemas.microsoft.com/office/powerpoint/2010/main" val="9401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7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Ten questions to get started writing</a:t>
            </a:r>
          </a:p>
        </p:txBody>
      </p:sp>
      <p:sp>
        <p:nvSpPr>
          <p:cNvPr id="3" name="Content Placeholder 2"/>
          <p:cNvSpPr>
            <a:spLocks noGrp="1"/>
          </p:cNvSpPr>
          <p:nvPr>
            <p:ph idx="1"/>
          </p:nvPr>
        </p:nvSpPr>
        <p:spPr/>
        <p:txBody>
          <a:bodyPr/>
          <a:lstStyle/>
          <a:p>
            <a:pPr lvl="0">
              <a:buFont typeface="+mj-lt"/>
              <a:buAutoNum type="arabicPeriod"/>
            </a:pPr>
            <a:r>
              <a:rPr lang="en-US" sz="2600" dirty="0">
                <a:solidFill>
                  <a:srgbClr val="CC00CC"/>
                </a:solidFill>
              </a:rPr>
              <a:t>What</a:t>
            </a:r>
            <a:r>
              <a:rPr lang="en-US" sz="2600" dirty="0"/>
              <a:t> have we been doing?</a:t>
            </a:r>
            <a:endParaRPr lang="en-GB" sz="2600" dirty="0"/>
          </a:p>
          <a:p>
            <a:pPr lvl="0">
              <a:buFont typeface="+mj-lt"/>
              <a:buAutoNum type="arabicPeriod"/>
            </a:pPr>
            <a:r>
              <a:rPr lang="en-US" sz="2600" dirty="0">
                <a:solidFill>
                  <a:srgbClr val="CC00CC"/>
                </a:solidFill>
              </a:rPr>
              <a:t>Why</a:t>
            </a:r>
            <a:r>
              <a:rPr lang="en-US" sz="2600" dirty="0"/>
              <a:t> have we been doing it?</a:t>
            </a:r>
            <a:endParaRPr lang="en-GB" sz="2600" dirty="0"/>
          </a:p>
          <a:p>
            <a:pPr lvl="0">
              <a:buFont typeface="+mj-lt"/>
              <a:buAutoNum type="arabicPeriod"/>
            </a:pPr>
            <a:r>
              <a:rPr lang="en-US" sz="2600" dirty="0"/>
              <a:t>What has been done </a:t>
            </a:r>
            <a:r>
              <a:rPr lang="en-US" sz="2600" dirty="0">
                <a:solidFill>
                  <a:srgbClr val="CC00CC"/>
                </a:solidFill>
              </a:rPr>
              <a:t>in the past </a:t>
            </a:r>
            <a:r>
              <a:rPr lang="en-US" sz="2600" dirty="0"/>
              <a:t>in this area?</a:t>
            </a:r>
            <a:endParaRPr lang="en-GB" sz="2600" dirty="0"/>
          </a:p>
          <a:p>
            <a:pPr lvl="0">
              <a:buFont typeface="+mj-lt"/>
              <a:buAutoNum type="arabicPeriod"/>
            </a:pPr>
            <a:r>
              <a:rPr lang="en-US" sz="2600" dirty="0"/>
              <a:t>What were the </a:t>
            </a:r>
            <a:r>
              <a:rPr lang="en-US" sz="2600" dirty="0">
                <a:solidFill>
                  <a:srgbClr val="CC00CC"/>
                </a:solidFill>
              </a:rPr>
              <a:t>effects</a:t>
            </a:r>
            <a:r>
              <a:rPr lang="en-US" sz="2600" dirty="0"/>
              <a:t> then ?</a:t>
            </a:r>
            <a:endParaRPr lang="en-GB" sz="2600" dirty="0"/>
          </a:p>
          <a:p>
            <a:pPr lvl="0">
              <a:buFont typeface="+mj-lt"/>
              <a:buAutoNum type="arabicPeriod"/>
            </a:pPr>
            <a:r>
              <a:rPr lang="en-US" sz="2600" dirty="0"/>
              <a:t>To what extent was this unsatisfactory and why?</a:t>
            </a:r>
            <a:endParaRPr lang="en-GB" sz="2600" dirty="0"/>
          </a:p>
          <a:p>
            <a:pPr lvl="0">
              <a:buFont typeface="+mj-lt"/>
              <a:buAutoNum type="arabicPeriod"/>
            </a:pPr>
            <a:r>
              <a:rPr lang="en-US" sz="2600" dirty="0"/>
              <a:t>What have we tried that worked </a:t>
            </a:r>
            <a:r>
              <a:rPr lang="en-US" sz="2600" dirty="0">
                <a:solidFill>
                  <a:srgbClr val="CC00CC"/>
                </a:solidFill>
              </a:rPr>
              <a:t>better</a:t>
            </a:r>
            <a:r>
              <a:rPr lang="en-US" sz="2600" dirty="0"/>
              <a:t>?</a:t>
            </a:r>
            <a:endParaRPr lang="en-GB" sz="2600" dirty="0"/>
          </a:p>
          <a:p>
            <a:pPr lvl="0">
              <a:buFont typeface="+mj-lt"/>
              <a:buAutoNum type="arabicPeriod"/>
            </a:pPr>
            <a:r>
              <a:rPr lang="en-US" sz="2600" dirty="0"/>
              <a:t>What </a:t>
            </a:r>
            <a:r>
              <a:rPr lang="en-US" sz="2600" dirty="0">
                <a:solidFill>
                  <a:srgbClr val="CC00CC"/>
                </a:solidFill>
              </a:rPr>
              <a:t>didn’t work </a:t>
            </a:r>
            <a:r>
              <a:rPr lang="en-US" sz="2600" dirty="0"/>
              <a:t>so well?</a:t>
            </a:r>
            <a:endParaRPr lang="en-GB" sz="2600" dirty="0"/>
          </a:p>
          <a:p>
            <a:pPr lvl="0">
              <a:buFont typeface="+mj-lt"/>
              <a:buAutoNum type="arabicPeriod"/>
            </a:pPr>
            <a:r>
              <a:rPr lang="en-US" sz="2600" dirty="0"/>
              <a:t>What have we learned from our </a:t>
            </a:r>
            <a:r>
              <a:rPr lang="en-US" sz="2600" dirty="0">
                <a:solidFill>
                  <a:srgbClr val="CC00CC"/>
                </a:solidFill>
              </a:rPr>
              <a:t>success and failures</a:t>
            </a:r>
            <a:r>
              <a:rPr lang="en-US" sz="2600" dirty="0"/>
              <a:t>?</a:t>
            </a:r>
            <a:endParaRPr lang="en-GB" sz="2600" dirty="0"/>
          </a:p>
          <a:p>
            <a:pPr lvl="0">
              <a:buFont typeface="+mj-lt"/>
              <a:buAutoNum type="arabicPeriod"/>
            </a:pPr>
            <a:r>
              <a:rPr lang="en-US" sz="2600" dirty="0"/>
              <a:t>What can we </a:t>
            </a:r>
            <a:r>
              <a:rPr lang="en-US" sz="2600" dirty="0">
                <a:solidFill>
                  <a:srgbClr val="CC00CC"/>
                </a:solidFill>
              </a:rPr>
              <a:t>deduce</a:t>
            </a:r>
            <a:r>
              <a:rPr lang="en-US" sz="2600" dirty="0"/>
              <a:t> from what we have done?</a:t>
            </a:r>
            <a:endParaRPr lang="en-GB" sz="2600" dirty="0"/>
          </a:p>
          <a:p>
            <a:pPr lvl="0">
              <a:buFont typeface="+mj-lt"/>
              <a:buAutoNum type="arabicPeriod"/>
            </a:pPr>
            <a:r>
              <a:rPr lang="en-US" sz="2600" dirty="0"/>
              <a:t>What do we plan to do </a:t>
            </a:r>
            <a:r>
              <a:rPr lang="en-US" sz="2600" dirty="0">
                <a:solidFill>
                  <a:srgbClr val="CC00CC"/>
                </a:solidFill>
              </a:rPr>
              <a:t>next</a:t>
            </a:r>
            <a:r>
              <a:rPr lang="en-US" sz="2600" dirty="0"/>
              <a:t> in this domain? </a:t>
            </a:r>
            <a:endParaRPr lang="en-GB" sz="2600" dirty="0"/>
          </a:p>
          <a:p>
            <a:pPr>
              <a:buFont typeface="+mj-lt"/>
              <a:buAutoNum type="arabicPeriod"/>
            </a:pPr>
            <a:endParaRPr lang="en-GB" sz="2600" dirty="0"/>
          </a:p>
        </p:txBody>
      </p:sp>
    </p:spTree>
    <p:extLst>
      <p:ext uri="{BB962C8B-B14F-4D97-AF65-F5344CB8AC3E}">
        <p14:creationId xmlns:p14="http://schemas.microsoft.com/office/powerpoint/2010/main" val="31895226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Answers to such questions can contribute to:</a:t>
            </a:r>
          </a:p>
        </p:txBody>
      </p:sp>
      <p:sp>
        <p:nvSpPr>
          <p:cNvPr id="3" name="Content Placeholder 2"/>
          <p:cNvSpPr>
            <a:spLocks noGrp="1"/>
          </p:cNvSpPr>
          <p:nvPr>
            <p:ph idx="1"/>
          </p:nvPr>
        </p:nvSpPr>
        <p:spPr>
          <a:xfrm>
            <a:off x="358775" y="908651"/>
            <a:ext cx="8605838" cy="4958750"/>
          </a:xfrm>
        </p:spPr>
        <p:txBody>
          <a:bodyPr/>
          <a:lstStyle/>
          <a:p>
            <a:pPr lvl="0">
              <a:lnSpc>
                <a:spcPct val="100000"/>
              </a:lnSpc>
            </a:pPr>
            <a:r>
              <a:rPr lang="en-GB" sz="2200" dirty="0"/>
              <a:t>Background</a:t>
            </a:r>
          </a:p>
          <a:p>
            <a:pPr lvl="0">
              <a:lnSpc>
                <a:spcPct val="100000"/>
              </a:lnSpc>
            </a:pPr>
            <a:r>
              <a:rPr lang="en-GB" sz="2200" dirty="0"/>
              <a:t>Introduction</a:t>
            </a:r>
          </a:p>
          <a:p>
            <a:pPr lvl="0">
              <a:lnSpc>
                <a:spcPct val="100000"/>
              </a:lnSpc>
            </a:pPr>
            <a:r>
              <a:rPr lang="en-GB" sz="2200" dirty="0"/>
              <a:t>Literature review</a:t>
            </a:r>
          </a:p>
          <a:p>
            <a:pPr lvl="0">
              <a:lnSpc>
                <a:spcPct val="100000"/>
              </a:lnSpc>
            </a:pPr>
            <a:r>
              <a:rPr lang="en-GB" sz="2200" dirty="0"/>
              <a:t>Evaluation of previous work</a:t>
            </a:r>
          </a:p>
          <a:p>
            <a:pPr lvl="0">
              <a:lnSpc>
                <a:spcPct val="100000"/>
              </a:lnSpc>
            </a:pPr>
            <a:r>
              <a:rPr lang="en-GB" sz="2200" dirty="0"/>
              <a:t>Methodology for our study</a:t>
            </a:r>
          </a:p>
          <a:p>
            <a:pPr lvl="0">
              <a:lnSpc>
                <a:spcPct val="100000"/>
              </a:lnSpc>
            </a:pPr>
            <a:r>
              <a:rPr lang="en-GB" sz="2200" dirty="0"/>
              <a:t>Limitations and parameters of the research</a:t>
            </a:r>
          </a:p>
          <a:p>
            <a:pPr lvl="0">
              <a:lnSpc>
                <a:spcPct val="100000"/>
              </a:lnSpc>
            </a:pPr>
            <a:r>
              <a:rPr lang="en-GB" sz="2200" dirty="0"/>
              <a:t>Outcomes</a:t>
            </a:r>
          </a:p>
          <a:p>
            <a:pPr lvl="0">
              <a:lnSpc>
                <a:spcPct val="100000"/>
              </a:lnSpc>
            </a:pPr>
            <a:r>
              <a:rPr lang="en-GB" sz="2200" dirty="0"/>
              <a:t>Analysis of findings</a:t>
            </a:r>
          </a:p>
          <a:p>
            <a:pPr lvl="0">
              <a:lnSpc>
                <a:spcPct val="100000"/>
              </a:lnSpc>
            </a:pPr>
            <a:r>
              <a:rPr lang="en-GB" sz="2200" dirty="0"/>
              <a:t>Evaluation</a:t>
            </a:r>
          </a:p>
          <a:p>
            <a:pPr lvl="0">
              <a:lnSpc>
                <a:spcPct val="100000"/>
              </a:lnSpc>
            </a:pPr>
            <a:r>
              <a:rPr lang="en-GB" sz="2200" dirty="0"/>
              <a:t>Conclusions</a:t>
            </a:r>
          </a:p>
          <a:p>
            <a:pPr lvl="0">
              <a:lnSpc>
                <a:spcPct val="100000"/>
              </a:lnSpc>
            </a:pPr>
            <a:r>
              <a:rPr lang="en-GB" sz="2200" dirty="0"/>
              <a:t>Recommendations</a:t>
            </a:r>
          </a:p>
          <a:p>
            <a:pPr lvl="0">
              <a:lnSpc>
                <a:spcPct val="100000"/>
              </a:lnSpc>
            </a:pPr>
            <a:r>
              <a:rPr lang="en-GB" sz="2200" dirty="0"/>
              <a:t>Future work</a:t>
            </a:r>
          </a:p>
          <a:p>
            <a:pPr>
              <a:lnSpc>
                <a:spcPct val="100000"/>
              </a:lnSpc>
            </a:pPr>
            <a:endParaRPr lang="en-GB" sz="2200" dirty="0"/>
          </a:p>
        </p:txBody>
      </p:sp>
    </p:spTree>
    <p:extLst>
      <p:ext uri="{BB962C8B-B14F-4D97-AF65-F5344CB8AC3E}">
        <p14:creationId xmlns:p14="http://schemas.microsoft.com/office/powerpoint/2010/main" val="276295805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You can do it!</a:t>
            </a:r>
          </a:p>
        </p:txBody>
      </p:sp>
      <p:sp>
        <p:nvSpPr>
          <p:cNvPr id="3" name="Content Placeholder 2"/>
          <p:cNvSpPr>
            <a:spLocks noGrp="1"/>
          </p:cNvSpPr>
          <p:nvPr>
            <p:ph idx="1"/>
          </p:nvPr>
        </p:nvSpPr>
        <p:spPr/>
        <p:txBody>
          <a:bodyPr/>
          <a:lstStyle/>
          <a:p>
            <a:r>
              <a:rPr lang="en-GB" sz="2800" b="1" dirty="0"/>
              <a:t>The greatest barriers to having a successful track record of publications are often self-generated;</a:t>
            </a:r>
          </a:p>
          <a:p>
            <a:r>
              <a:rPr lang="en-GB" sz="2800" b="1" dirty="0"/>
              <a:t>Don’t be afraid or embarrassed to seek out help: practically all successful academic writers have needed an initial leg up!</a:t>
            </a:r>
          </a:p>
          <a:p>
            <a:r>
              <a:rPr lang="en-GB" sz="2800" b="1" dirty="0"/>
              <a:t>Look for co-publication opportunities with experienced writers;</a:t>
            </a:r>
          </a:p>
          <a:p>
            <a:r>
              <a:rPr lang="en-GB" sz="2800" b="1" dirty="0"/>
              <a:t>Always ask with any data set ‘How can I use this in more than one way to maximise impact?’</a:t>
            </a:r>
          </a:p>
        </p:txBody>
      </p:sp>
    </p:spTree>
    <p:extLst>
      <p:ext uri="{BB962C8B-B14F-4D97-AF65-F5344CB8AC3E}">
        <p14:creationId xmlns:p14="http://schemas.microsoft.com/office/powerpoint/2010/main" val="37843548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800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Teaching – and research – and reflection:</a:t>
            </a:r>
            <a:br>
              <a:rPr lang="en-GB" dirty="0"/>
            </a:br>
            <a:r>
              <a:rPr lang="en-GB" dirty="0"/>
              <a:t>the ten most important words</a:t>
            </a:r>
          </a:p>
        </p:txBody>
      </p:sp>
    </p:spTree>
    <p:extLst>
      <p:ext uri="{BB962C8B-B14F-4D97-AF65-F5344CB8AC3E}">
        <p14:creationId xmlns:p14="http://schemas.microsoft.com/office/powerpoint/2010/main" val="3505867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r>
              <a:rPr kumimoji="0" lang="en-GB" sz="6000" b="1" i="0" u="none" strike="noStrike" kern="0" cap="none" spc="0" normalizeH="0" baseline="0" noProof="0" dirty="0">
                <a:ln>
                  <a:noFill/>
                </a:ln>
                <a:solidFill>
                  <a:srgbClr val="CC0000"/>
                </a:solidFill>
                <a:effectLst/>
                <a:uLnTx/>
                <a:uFillTx/>
                <a:latin typeface="Arial"/>
                <a:ea typeface="+mn-ea"/>
                <a:cs typeface="+mn-cs"/>
              </a:rPr>
              <a:t>else</a:t>
            </a:r>
            <a:endParaRPr kumimoji="0" lang="en-GB" sz="3600" b="1" i="0" u="none" strike="noStrike" kern="0" cap="none" spc="0" normalizeH="0" baseline="0" noProof="0" dirty="0">
              <a:ln>
                <a:noFill/>
              </a:ln>
              <a:solidFill>
                <a:srgbClr val="CC0000"/>
              </a:solidFill>
              <a:effectLst/>
              <a:uLnTx/>
              <a:uFillTx/>
              <a:latin typeface="Arial"/>
              <a:ea typeface="+mn-ea"/>
              <a:cs typeface="+mn-cs"/>
            </a:endParaRPr>
          </a:p>
        </p:txBody>
      </p:sp>
      <p:sp>
        <p:nvSpPr>
          <p:cNvPr id="5" name="Title 1"/>
          <p:cNvSpPr txBox="1">
            <a:spLocks/>
          </p:cNvSpPr>
          <p:nvPr/>
        </p:nvSpPr>
        <p:spPr>
          <a:xfrm>
            <a:off x="0" y="1"/>
            <a:ext cx="9144000" cy="112467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800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Teaching – and research – and reflection:</a:t>
            </a:r>
            <a:br>
              <a:rPr lang="en-GB" dirty="0"/>
            </a:br>
            <a:r>
              <a:rPr lang="en-GB" dirty="0"/>
              <a:t>the ten most important words</a:t>
            </a:r>
          </a:p>
        </p:txBody>
      </p:sp>
    </p:spTree>
    <p:extLst>
      <p:ext uri="{BB962C8B-B14F-4D97-AF65-F5344CB8AC3E}">
        <p14:creationId xmlns:p14="http://schemas.microsoft.com/office/powerpoint/2010/main" val="288752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Plenary session 10.30-11.30</a:t>
            </a:r>
          </a:p>
        </p:txBody>
      </p:sp>
      <p:sp>
        <p:nvSpPr>
          <p:cNvPr id="3" name="Content Placeholder 2"/>
          <p:cNvSpPr>
            <a:spLocks noGrp="1"/>
          </p:cNvSpPr>
          <p:nvPr>
            <p:ph idx="1"/>
          </p:nvPr>
        </p:nvSpPr>
        <p:spPr>
          <a:xfrm>
            <a:off x="358775" y="1196975"/>
            <a:ext cx="8605838" cy="5184435"/>
          </a:xfrm>
        </p:spPr>
        <p:txBody>
          <a:bodyPr/>
          <a:lstStyle/>
          <a:p>
            <a:r>
              <a:rPr lang="en-GB" sz="2400" dirty="0"/>
              <a:t>This workshop is designed to enable you to help you make steps with your own writing through individual writing and facilitated sessions;</a:t>
            </a:r>
          </a:p>
          <a:p>
            <a:r>
              <a:rPr lang="en-GB" sz="2400" dirty="0"/>
              <a:t>Phil and I are here </a:t>
            </a:r>
            <a:r>
              <a:rPr lang="en-GB" sz="2400" i="1" dirty="0"/>
              <a:t>pro bono </a:t>
            </a:r>
            <a:r>
              <a:rPr lang="en-GB" sz="2400" dirty="0"/>
              <a:t>for the two days as part of our contribution to ensuring the impact of NTFs on the wider community through the Association of ANTF;</a:t>
            </a:r>
          </a:p>
          <a:p>
            <a:r>
              <a:rPr lang="en-GB" sz="2400" dirty="0"/>
              <a:t>We will be alternately offering facilitated sessions and one-to-one support, so everyone can get what they need from the residential;</a:t>
            </a:r>
          </a:p>
          <a:p>
            <a:r>
              <a:rPr lang="en-GB" sz="2400" dirty="0"/>
              <a:t>If you want individual support, please sign up for a maximum of two 20-minute sessions, either as 2x single sessions or a double slot.</a:t>
            </a:r>
          </a:p>
          <a:p>
            <a:r>
              <a:rPr lang="en-GB" sz="2400" dirty="0"/>
              <a:t>All slides will be available as downloads on our websites </a:t>
            </a:r>
            <a:r>
              <a:rPr lang="en-GB" sz="2400" i="1" dirty="0"/>
              <a:t>post hoc</a:t>
            </a:r>
            <a:r>
              <a:rPr lang="en-GB" sz="2400" dirty="0"/>
              <a:t>.</a:t>
            </a:r>
          </a:p>
        </p:txBody>
      </p:sp>
    </p:spTree>
    <p:extLst>
      <p:ext uri="{BB962C8B-B14F-4D97-AF65-F5344CB8AC3E}">
        <p14:creationId xmlns:p14="http://schemas.microsoft.com/office/powerpoint/2010/main" val="34404484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ln/>
        </p:spPr>
        <p:txBody>
          <a:bodyPr/>
          <a:lstStyle/>
          <a:p>
            <a:r>
              <a:rPr lang="en-GB" dirty="0">
                <a:latin typeface="Times New Roman" panose="02020603050405020304" pitchFamily="18" charset="0"/>
                <a:cs typeface="Times New Roman" panose="02020603050405020304" pitchFamily="18" charset="0"/>
              </a:rPr>
              <a:t>WIRMI and WIIFM?</a:t>
            </a:r>
          </a:p>
        </p:txBody>
      </p:sp>
      <p:sp>
        <p:nvSpPr>
          <p:cNvPr id="407555" name="Rectangle 3"/>
          <p:cNvSpPr>
            <a:spLocks noGrp="1" noChangeArrowheads="1"/>
          </p:cNvSpPr>
          <p:nvPr>
            <p:ph idx="1"/>
          </p:nvPr>
        </p:nvSpPr>
        <p:spPr/>
        <p:txBody>
          <a:bodyPr/>
          <a:lstStyle/>
          <a:p>
            <a:r>
              <a:rPr lang="en-GB" sz="3600" dirty="0">
                <a:solidFill>
                  <a:srgbClr val="FF0000"/>
                </a:solidFill>
                <a:latin typeface="Times New Roman" panose="02020603050405020304" pitchFamily="18" charset="0"/>
                <a:cs typeface="Times New Roman" panose="02020603050405020304" pitchFamily="18" charset="0"/>
              </a:rPr>
              <a:t>WIRMI</a:t>
            </a:r>
          </a:p>
          <a:p>
            <a:pPr>
              <a:buFont typeface="Wingdings" pitchFamily="2" charset="2"/>
              <a:buNone/>
            </a:pPr>
            <a:r>
              <a:rPr lang="en-GB" dirty="0"/>
              <a:t>	‘What I really mean is….’</a:t>
            </a:r>
          </a:p>
          <a:p>
            <a:r>
              <a:rPr lang="en-GB" sz="3600" dirty="0">
                <a:solidFill>
                  <a:srgbClr val="FF0000"/>
                </a:solidFill>
                <a:latin typeface="Times New Roman" panose="02020603050405020304" pitchFamily="18" charset="0"/>
                <a:cs typeface="Times New Roman" panose="02020603050405020304" pitchFamily="18" charset="0"/>
              </a:rPr>
              <a:t>WIIFM?</a:t>
            </a:r>
          </a:p>
          <a:p>
            <a:pPr>
              <a:buFont typeface="Wingdings" pitchFamily="2" charset="2"/>
              <a:buNone/>
            </a:pPr>
            <a:r>
              <a:rPr lang="en-GB" dirty="0"/>
              <a:t>	‘What’s in it for me?’ i.e. the </a:t>
            </a:r>
            <a:r>
              <a:rPr lang="en-GB" dirty="0">
                <a:solidFill>
                  <a:srgbClr val="FFC000"/>
                </a:solidFill>
              </a:rPr>
              <a:t>reader</a:t>
            </a:r>
            <a:r>
              <a:rPr lang="en-GB" dirty="0"/>
              <a:t>, </a:t>
            </a:r>
            <a:r>
              <a:rPr lang="en-GB" dirty="0">
                <a:solidFill>
                  <a:schemeClr val="accent2">
                    <a:lumMod val="40000"/>
                    <a:lumOff val="60000"/>
                  </a:schemeClr>
                </a:solidFill>
              </a:rPr>
              <a:t>editor</a:t>
            </a:r>
            <a:r>
              <a:rPr lang="en-GB" dirty="0"/>
              <a:t>, </a:t>
            </a:r>
            <a:r>
              <a:rPr lang="en-GB" dirty="0">
                <a:solidFill>
                  <a:srgbClr val="92D050"/>
                </a:solidFill>
              </a:rPr>
              <a:t>publisher</a:t>
            </a:r>
            <a:r>
              <a:rPr lang="en-GB" dirty="0"/>
              <a:t>, target audience…</a:t>
            </a:r>
          </a:p>
        </p:txBody>
      </p:sp>
    </p:spTree>
    <p:extLst>
      <p:ext uri="{BB962C8B-B14F-4D97-AF65-F5344CB8AC3E}">
        <p14:creationId xmlns:p14="http://schemas.microsoft.com/office/powerpoint/2010/main" val="359154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dirty="0">
                <a:solidFill>
                  <a:srgbClr val="008000"/>
                </a:solidFill>
              </a:rPr>
              <a:t>Getting started: lay an egg...</a:t>
            </a:r>
          </a:p>
        </p:txBody>
      </p:sp>
      <p:sp>
        <p:nvSpPr>
          <p:cNvPr id="36867" name="Oval 3"/>
          <p:cNvSpPr>
            <a:spLocks noChangeArrowheads="1"/>
          </p:cNvSpPr>
          <p:nvPr/>
        </p:nvSpPr>
        <p:spPr bwMode="auto">
          <a:xfrm>
            <a:off x="3683000" y="3530600"/>
            <a:ext cx="2463800" cy="1320800"/>
          </a:xfrm>
          <a:prstGeom prst="ellipse">
            <a:avLst/>
          </a:prstGeom>
          <a:solidFill>
            <a:srgbClr val="FFFF66"/>
          </a:solidFill>
          <a:ln w="50800">
            <a:solidFill>
              <a:schemeClr val="tx1"/>
            </a:solidFill>
            <a:round/>
            <a:headEnd/>
            <a:tailEnd/>
          </a:ln>
          <a:effectLst/>
        </p:spPr>
        <p:txBody>
          <a:bodyPr wrap="none" lIns="92075" tIns="46038" rIns="92075" bIns="46038" anchor="ctr"/>
          <a:lstStyle/>
          <a:p>
            <a:pPr algn="ctr"/>
            <a:r>
              <a:rPr lang="en-US" sz="3200" b="1" dirty="0">
                <a:solidFill>
                  <a:srgbClr val="000000"/>
                </a:solidFill>
                <a:latin typeface="Comic Sans MS" pitchFamily="66" charset="0"/>
              </a:rPr>
              <a:t>Title or</a:t>
            </a:r>
          </a:p>
          <a:p>
            <a:pPr algn="ctr"/>
            <a:r>
              <a:rPr lang="en-US" sz="3200" b="1" dirty="0">
                <a:solidFill>
                  <a:srgbClr val="000000"/>
                </a:solidFill>
                <a:latin typeface="Comic Sans MS" pitchFamily="66" charset="0"/>
              </a:rPr>
              <a:t>keywords</a:t>
            </a:r>
          </a:p>
        </p:txBody>
      </p:sp>
      <p:sp>
        <p:nvSpPr>
          <p:cNvPr id="36868" name="Line 4"/>
          <p:cNvSpPr>
            <a:spLocks noChangeShapeType="1"/>
          </p:cNvSpPr>
          <p:nvPr/>
        </p:nvSpPr>
        <p:spPr bwMode="auto">
          <a:xfrm flipH="1" flipV="1">
            <a:off x="1600200" y="2286000"/>
            <a:ext cx="2133600" cy="16764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69" name="Line 5"/>
          <p:cNvSpPr>
            <a:spLocks noChangeShapeType="1"/>
          </p:cNvSpPr>
          <p:nvPr/>
        </p:nvSpPr>
        <p:spPr bwMode="auto">
          <a:xfrm>
            <a:off x="5638800" y="4724400"/>
            <a:ext cx="2590800" cy="12192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0" name="Line 6"/>
          <p:cNvSpPr>
            <a:spLocks noChangeShapeType="1"/>
          </p:cNvSpPr>
          <p:nvPr/>
        </p:nvSpPr>
        <p:spPr bwMode="auto">
          <a:xfrm flipV="1">
            <a:off x="5638800" y="2057400"/>
            <a:ext cx="2819400" cy="16002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1" name="Line 7"/>
          <p:cNvSpPr>
            <a:spLocks noChangeShapeType="1"/>
          </p:cNvSpPr>
          <p:nvPr/>
        </p:nvSpPr>
        <p:spPr bwMode="auto">
          <a:xfrm flipH="1">
            <a:off x="1295400" y="4495800"/>
            <a:ext cx="2590800" cy="12192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2" name="Line 8"/>
          <p:cNvSpPr>
            <a:spLocks noChangeShapeType="1"/>
          </p:cNvSpPr>
          <p:nvPr/>
        </p:nvSpPr>
        <p:spPr bwMode="auto">
          <a:xfrm flipH="1">
            <a:off x="4038600" y="4800600"/>
            <a:ext cx="304800" cy="12192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3" name="Line 9"/>
          <p:cNvSpPr>
            <a:spLocks noChangeShapeType="1"/>
          </p:cNvSpPr>
          <p:nvPr/>
        </p:nvSpPr>
        <p:spPr bwMode="auto">
          <a:xfrm>
            <a:off x="5181600" y="4876800"/>
            <a:ext cx="838200" cy="12192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4" name="Line 10"/>
          <p:cNvSpPr>
            <a:spLocks noChangeShapeType="1"/>
          </p:cNvSpPr>
          <p:nvPr/>
        </p:nvSpPr>
        <p:spPr bwMode="auto">
          <a:xfrm flipH="1" flipV="1">
            <a:off x="3352800" y="2133600"/>
            <a:ext cx="1143000" cy="14478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5" name="Line 11"/>
          <p:cNvSpPr>
            <a:spLocks noChangeShapeType="1"/>
          </p:cNvSpPr>
          <p:nvPr/>
        </p:nvSpPr>
        <p:spPr bwMode="auto">
          <a:xfrm flipH="1" flipV="1">
            <a:off x="1143000" y="4114800"/>
            <a:ext cx="2514600" cy="1524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6" name="Line 12"/>
          <p:cNvSpPr>
            <a:spLocks noChangeShapeType="1"/>
          </p:cNvSpPr>
          <p:nvPr/>
        </p:nvSpPr>
        <p:spPr bwMode="auto">
          <a:xfrm flipV="1">
            <a:off x="6172200" y="4038600"/>
            <a:ext cx="2362200" cy="1524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7" name="Line 13"/>
          <p:cNvSpPr>
            <a:spLocks noChangeShapeType="1"/>
          </p:cNvSpPr>
          <p:nvPr/>
        </p:nvSpPr>
        <p:spPr bwMode="auto">
          <a:xfrm flipV="1">
            <a:off x="5257800" y="2133600"/>
            <a:ext cx="76200" cy="1447800"/>
          </a:xfrm>
          <a:prstGeom prst="line">
            <a:avLst/>
          </a:prstGeom>
          <a:noFill/>
          <a:ln w="50800">
            <a:solidFill>
              <a:schemeClr val="tx1"/>
            </a:solidFill>
            <a:round/>
            <a:headEnd type="none" w="sm" len="sm"/>
            <a:tailEnd type="none" w="sm" len="sm"/>
          </a:ln>
          <a:effectLst/>
        </p:spPr>
        <p:txBody>
          <a:bodyPr wrap="none" anchor="ctr"/>
          <a:lstStyle/>
          <a:p>
            <a:endParaRPr lang="en-US" b="1">
              <a:solidFill>
                <a:srgbClr val="000000"/>
              </a:solidFill>
            </a:endParaRPr>
          </a:p>
        </p:txBody>
      </p:sp>
      <p:sp>
        <p:nvSpPr>
          <p:cNvPr id="36878" name="Rectangle 14"/>
          <p:cNvSpPr>
            <a:spLocks noChangeArrowheads="1"/>
          </p:cNvSpPr>
          <p:nvPr/>
        </p:nvSpPr>
        <p:spPr bwMode="auto">
          <a:xfrm>
            <a:off x="1355725" y="1766888"/>
            <a:ext cx="401638"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FF3300"/>
                </a:solidFill>
                <a:latin typeface="Comic Sans MS" pitchFamily="66" charset="0"/>
              </a:rPr>
              <a:t>1</a:t>
            </a:r>
          </a:p>
        </p:txBody>
      </p:sp>
      <p:sp>
        <p:nvSpPr>
          <p:cNvPr id="36879" name="Rectangle 15"/>
          <p:cNvSpPr>
            <a:spLocks noChangeArrowheads="1"/>
          </p:cNvSpPr>
          <p:nvPr/>
        </p:nvSpPr>
        <p:spPr bwMode="auto">
          <a:xfrm>
            <a:off x="8137525" y="5440363"/>
            <a:ext cx="186013" cy="708528"/>
          </a:xfrm>
          <a:prstGeom prst="rect">
            <a:avLst/>
          </a:prstGeom>
          <a:noFill/>
          <a:ln w="9525">
            <a:noFill/>
            <a:miter lim="800000"/>
            <a:headEnd/>
            <a:tailEnd/>
          </a:ln>
          <a:effectLst/>
        </p:spPr>
        <p:txBody>
          <a:bodyPr wrap="none" lIns="92075" tIns="46038" rIns="92075" bIns="46038">
            <a:spAutoFit/>
          </a:bodyPr>
          <a:lstStyle/>
          <a:p>
            <a:endParaRPr lang="en-GB" b="1">
              <a:solidFill>
                <a:srgbClr val="000000"/>
              </a:solidFill>
              <a:latin typeface="Comic Sans MS" pitchFamily="66" charset="0"/>
            </a:endParaRPr>
          </a:p>
        </p:txBody>
      </p:sp>
      <p:sp>
        <p:nvSpPr>
          <p:cNvPr id="36880" name="Rectangle 16"/>
          <p:cNvSpPr>
            <a:spLocks noChangeArrowheads="1"/>
          </p:cNvSpPr>
          <p:nvPr/>
        </p:nvSpPr>
        <p:spPr bwMode="auto">
          <a:xfrm>
            <a:off x="8289925" y="5272088"/>
            <a:ext cx="401638"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FF3300"/>
                </a:solidFill>
                <a:latin typeface="Comic Sans MS" pitchFamily="66" charset="0"/>
              </a:rPr>
              <a:t>2</a:t>
            </a:r>
          </a:p>
        </p:txBody>
      </p:sp>
      <p:sp>
        <p:nvSpPr>
          <p:cNvPr id="36881" name="Rectangle 17"/>
          <p:cNvSpPr>
            <a:spLocks noChangeArrowheads="1"/>
          </p:cNvSpPr>
          <p:nvPr/>
        </p:nvSpPr>
        <p:spPr bwMode="auto">
          <a:xfrm>
            <a:off x="746125" y="5272088"/>
            <a:ext cx="401638"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FF3300"/>
                </a:solidFill>
                <a:latin typeface="Comic Sans MS" pitchFamily="66" charset="0"/>
              </a:rPr>
              <a:t>3</a:t>
            </a:r>
          </a:p>
        </p:txBody>
      </p:sp>
      <p:sp>
        <p:nvSpPr>
          <p:cNvPr id="36882" name="Rectangle 18"/>
          <p:cNvSpPr>
            <a:spLocks noChangeArrowheads="1"/>
          </p:cNvSpPr>
          <p:nvPr/>
        </p:nvSpPr>
        <p:spPr bwMode="auto">
          <a:xfrm>
            <a:off x="5470525" y="1766888"/>
            <a:ext cx="401638"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FF3300"/>
                </a:solidFill>
                <a:latin typeface="Comic Sans MS" pitchFamily="66" charset="0"/>
              </a:rPr>
              <a:t>4</a:t>
            </a:r>
          </a:p>
        </p:txBody>
      </p:sp>
      <p:sp>
        <p:nvSpPr>
          <p:cNvPr id="36883" name="Rectangle 19"/>
          <p:cNvSpPr>
            <a:spLocks noChangeArrowheads="1"/>
          </p:cNvSpPr>
          <p:nvPr/>
        </p:nvSpPr>
        <p:spPr bwMode="auto">
          <a:xfrm>
            <a:off x="3565525" y="5500688"/>
            <a:ext cx="401638"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FF3300"/>
                </a:solidFill>
                <a:latin typeface="Comic Sans MS" pitchFamily="66" charset="0"/>
              </a:rPr>
              <a:t>5</a:t>
            </a:r>
          </a:p>
        </p:txBody>
      </p:sp>
      <p:sp>
        <p:nvSpPr>
          <p:cNvPr id="36884" name="Rectangle 20"/>
          <p:cNvSpPr>
            <a:spLocks noChangeArrowheads="1"/>
          </p:cNvSpPr>
          <p:nvPr/>
        </p:nvSpPr>
        <p:spPr bwMode="auto">
          <a:xfrm>
            <a:off x="3641725" y="1690688"/>
            <a:ext cx="401638"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FF3300"/>
                </a:solidFill>
                <a:latin typeface="Comic Sans MS" pitchFamily="66" charset="0"/>
              </a:rPr>
              <a:t>6</a:t>
            </a:r>
          </a:p>
        </p:txBody>
      </p:sp>
      <p:sp>
        <p:nvSpPr>
          <p:cNvPr id="36885" name="Rectangle 21"/>
          <p:cNvSpPr>
            <a:spLocks noChangeArrowheads="1"/>
          </p:cNvSpPr>
          <p:nvPr/>
        </p:nvSpPr>
        <p:spPr bwMode="auto">
          <a:xfrm>
            <a:off x="8137525" y="4205288"/>
            <a:ext cx="441325"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3333CC"/>
                </a:solidFill>
                <a:latin typeface="Comic Sans MS" pitchFamily="66" charset="0"/>
              </a:rPr>
              <a:t>X</a:t>
            </a:r>
          </a:p>
        </p:txBody>
      </p:sp>
      <p:sp>
        <p:nvSpPr>
          <p:cNvPr id="36886" name="Rectangle 22"/>
          <p:cNvSpPr>
            <a:spLocks noChangeArrowheads="1"/>
          </p:cNvSpPr>
          <p:nvPr/>
        </p:nvSpPr>
        <p:spPr bwMode="auto">
          <a:xfrm>
            <a:off x="822325" y="3367088"/>
            <a:ext cx="876300"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3333CC"/>
                </a:solidFill>
                <a:latin typeface="Comic Sans MS" pitchFamily="66" charset="0"/>
              </a:rPr>
              <a:t>X-1</a:t>
            </a:r>
          </a:p>
        </p:txBody>
      </p:sp>
      <p:sp>
        <p:nvSpPr>
          <p:cNvPr id="36887" name="Rectangle 23"/>
          <p:cNvSpPr>
            <a:spLocks noChangeArrowheads="1"/>
          </p:cNvSpPr>
          <p:nvPr/>
        </p:nvSpPr>
        <p:spPr bwMode="auto">
          <a:xfrm>
            <a:off x="8137525" y="2452688"/>
            <a:ext cx="401638" cy="519112"/>
          </a:xfrm>
          <a:prstGeom prst="rect">
            <a:avLst/>
          </a:prstGeom>
          <a:noFill/>
          <a:ln w="9525">
            <a:noFill/>
            <a:miter lim="800000"/>
            <a:headEnd/>
            <a:tailEnd/>
          </a:ln>
          <a:effectLst/>
        </p:spPr>
        <p:txBody>
          <a:bodyPr wrap="none" lIns="92075" tIns="46038" rIns="92075" bIns="46038">
            <a:spAutoFit/>
          </a:bodyPr>
          <a:lstStyle/>
          <a:p>
            <a:r>
              <a:rPr lang="en-US" sz="2800" b="1">
                <a:solidFill>
                  <a:srgbClr val="FF3300"/>
                </a:solidFill>
                <a:latin typeface="Comic Sans MS" pitchFamily="66" charset="0"/>
              </a:rPr>
              <a:t>7</a:t>
            </a:r>
          </a:p>
        </p:txBody>
      </p:sp>
    </p:spTree>
    <p:extLst>
      <p:ext uri="{BB962C8B-B14F-4D97-AF65-F5344CB8AC3E}">
        <p14:creationId xmlns:p14="http://schemas.microsoft.com/office/powerpoint/2010/main" val="220554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8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68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68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68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68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68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687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688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6881">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6882">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6883">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6884">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6885">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688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68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animBg="1"/>
      <p:bldP spid="36869" grpId="0" animBg="1"/>
      <p:bldP spid="36870" grpId="0" animBg="1"/>
      <p:bldP spid="36871" grpId="0" animBg="1"/>
      <p:bldP spid="36872" grpId="0" animBg="1"/>
      <p:bldP spid="36873" grpId="0" animBg="1"/>
      <p:bldP spid="36874" grpId="0" animBg="1"/>
      <p:bldP spid="36875" grpId="0" animBg="1"/>
      <p:bldP spid="36876" grpId="0" animBg="1"/>
      <p:bldP spid="36877" grpId="0" animBg="1"/>
      <p:bldP spid="36878" grpId="0" build="p" autoUpdateAnimBg="0"/>
      <p:bldP spid="36880" grpId="0" build="p" autoUpdateAnimBg="0"/>
      <p:bldP spid="36881" grpId="0" build="p" autoUpdateAnimBg="0"/>
      <p:bldP spid="36882" grpId="0" build="p" autoUpdateAnimBg="0"/>
      <p:bldP spid="36883" grpId="0" build="p" autoUpdateAnimBg="0"/>
      <p:bldP spid="36884" grpId="0" build="p" autoUpdateAnimBg="0"/>
      <p:bldP spid="36885" grpId="0" build="p" autoUpdateAnimBg="0"/>
      <p:bldP spid="36886" grpId="0" build="p" autoUpdateAnimBg="0"/>
      <p:bldP spid="368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Talk each other through your egg diagram</a:t>
            </a:r>
          </a:p>
        </p:txBody>
      </p:sp>
      <p:sp>
        <p:nvSpPr>
          <p:cNvPr id="394243" name="Rectangle 3"/>
          <p:cNvSpPr>
            <a:spLocks noGrp="1" noChangeArrowheads="1"/>
          </p:cNvSpPr>
          <p:nvPr>
            <p:ph idx="1"/>
          </p:nvPr>
        </p:nvSpPr>
        <p:spPr/>
        <p:txBody>
          <a:bodyPr/>
          <a:lstStyle/>
          <a:p>
            <a:r>
              <a:rPr lang="en-GB" sz="2800" dirty="0">
                <a:latin typeface="Calibri" panose="020F0502020204030204" pitchFamily="34" charset="0"/>
                <a:cs typeface="Calibri" panose="020F0502020204030204" pitchFamily="34" charset="0"/>
              </a:rPr>
              <a:t>Practise </a:t>
            </a:r>
            <a:r>
              <a:rPr lang="en-GB" sz="2800" dirty="0">
                <a:solidFill>
                  <a:srgbClr val="FF0000"/>
                </a:solidFill>
                <a:latin typeface="Calibri" panose="020F0502020204030204" pitchFamily="34" charset="0"/>
                <a:cs typeface="Calibri" panose="020F0502020204030204" pitchFamily="34" charset="0"/>
              </a:rPr>
              <a:t>verbalising</a:t>
            </a:r>
            <a:r>
              <a:rPr lang="en-GB" sz="2800" dirty="0">
                <a:latin typeface="Calibri" panose="020F0502020204030204" pitchFamily="34" charset="0"/>
                <a:cs typeface="Calibri" panose="020F0502020204030204" pitchFamily="34" charset="0"/>
              </a:rPr>
              <a:t> your ideas, to make it much easier in due course to choose how you write them down.</a:t>
            </a:r>
          </a:p>
          <a:p>
            <a:r>
              <a:rPr lang="en-GB" sz="2800" dirty="0">
                <a:latin typeface="Calibri" panose="020F0502020204030204" pitchFamily="34" charset="0"/>
                <a:cs typeface="Calibri" panose="020F0502020204030204" pitchFamily="34" charset="0"/>
              </a:rPr>
              <a:t>While sharing ideas on your writing plans, note particularly when you </a:t>
            </a:r>
            <a:r>
              <a:rPr lang="en-GB" sz="2800" dirty="0">
                <a:solidFill>
                  <a:schemeClr val="accent6">
                    <a:lumMod val="60000"/>
                    <a:lumOff val="40000"/>
                  </a:schemeClr>
                </a:solidFill>
                <a:latin typeface="Calibri" panose="020F0502020204030204" pitchFamily="34" charset="0"/>
                <a:cs typeface="Calibri" panose="020F0502020204030204" pitchFamily="34" charset="0"/>
              </a:rPr>
              <a:t>explain</a:t>
            </a:r>
            <a:r>
              <a:rPr lang="en-GB" sz="2800" dirty="0">
                <a:latin typeface="Calibri" panose="020F0502020204030204" pitchFamily="34" charset="0"/>
                <a:cs typeface="Calibri" panose="020F0502020204030204" pitchFamily="34" charset="0"/>
              </a:rPr>
              <a:t> to someone…</a:t>
            </a:r>
          </a:p>
          <a:p>
            <a:r>
              <a:rPr lang="en-GB" sz="2800" dirty="0">
                <a:solidFill>
                  <a:srgbClr val="FF0000"/>
                </a:solidFill>
                <a:latin typeface="Calibri" panose="020F0502020204030204" pitchFamily="34" charset="0"/>
                <a:cs typeface="Calibri" panose="020F0502020204030204" pitchFamily="34" charset="0"/>
              </a:rPr>
              <a:t>‘but that’s what is very interesting…’</a:t>
            </a:r>
            <a:r>
              <a:rPr lang="en-GB" sz="2800" dirty="0">
                <a:latin typeface="Calibri" panose="020F0502020204030204" pitchFamily="34" charset="0"/>
                <a:cs typeface="Calibri" panose="020F0502020204030204" pitchFamily="34" charset="0"/>
              </a:rPr>
              <a:t> as this will be something important to convey with </a:t>
            </a:r>
            <a:r>
              <a:rPr lang="en-GB" sz="2800" dirty="0">
                <a:solidFill>
                  <a:schemeClr val="accent6">
                    <a:lumMod val="60000"/>
                    <a:lumOff val="40000"/>
                  </a:schemeClr>
                </a:solidFill>
                <a:latin typeface="Calibri" panose="020F0502020204030204" pitchFamily="34" charset="0"/>
                <a:cs typeface="Calibri" panose="020F0502020204030204" pitchFamily="34" charset="0"/>
              </a:rPr>
              <a:t>passion</a:t>
            </a:r>
            <a:r>
              <a:rPr lang="en-GB" sz="2800" dirty="0">
                <a:latin typeface="Calibri" panose="020F0502020204030204" pitchFamily="34" charset="0"/>
                <a:cs typeface="Calibri" panose="020F0502020204030204" pitchFamily="34" charset="0"/>
              </a:rPr>
              <a:t> and </a:t>
            </a:r>
            <a:r>
              <a:rPr lang="en-GB" sz="2800" dirty="0">
                <a:solidFill>
                  <a:schemeClr val="accent6">
                    <a:lumMod val="60000"/>
                    <a:lumOff val="40000"/>
                  </a:schemeClr>
                </a:solidFill>
                <a:latin typeface="Calibri" panose="020F0502020204030204" pitchFamily="34" charset="0"/>
                <a:cs typeface="Calibri" panose="020F0502020204030204" pitchFamily="34" charset="0"/>
              </a:rPr>
              <a:t>enthusiasm</a:t>
            </a:r>
            <a:r>
              <a:rPr lang="en-GB" sz="2800" dirty="0">
                <a:latin typeface="Calibri" panose="020F0502020204030204" pitchFamily="34" charset="0"/>
                <a:cs typeface="Calibri" panose="020F0502020204030204" pitchFamily="34" charset="0"/>
              </a:rPr>
              <a:t> in your writing itself</a:t>
            </a:r>
          </a:p>
          <a:p>
            <a:r>
              <a:rPr lang="en-GB" sz="2800" dirty="0">
                <a:solidFill>
                  <a:srgbClr val="003300"/>
                </a:solidFill>
                <a:latin typeface="Calibri" panose="020F0502020204030204" pitchFamily="34" charset="0"/>
                <a:cs typeface="Calibri" panose="020F0502020204030204" pitchFamily="34" charset="0"/>
              </a:rPr>
              <a:t>‘can I tell you very simply….’</a:t>
            </a:r>
            <a:r>
              <a:rPr lang="en-GB" sz="2800" dirty="0">
                <a:latin typeface="Calibri" panose="020F0502020204030204" pitchFamily="34" charset="0"/>
                <a:cs typeface="Calibri" panose="020F0502020204030204" pitchFamily="34" charset="0"/>
              </a:rPr>
              <a:t> which may be good practice for how to </a:t>
            </a:r>
            <a:r>
              <a:rPr lang="en-GB" sz="2800" dirty="0">
                <a:solidFill>
                  <a:schemeClr val="accent6">
                    <a:lumMod val="60000"/>
                    <a:lumOff val="40000"/>
                  </a:schemeClr>
                </a:solidFill>
                <a:latin typeface="Calibri" panose="020F0502020204030204" pitchFamily="34" charset="0"/>
                <a:cs typeface="Calibri" panose="020F0502020204030204" pitchFamily="34" charset="0"/>
              </a:rPr>
              <a:t>introduce</a:t>
            </a:r>
            <a:r>
              <a:rPr lang="en-GB" sz="2800" dirty="0">
                <a:latin typeface="Calibri" panose="020F0502020204030204" pitchFamily="34" charset="0"/>
                <a:cs typeface="Calibri" panose="020F0502020204030204" pitchFamily="34" charset="0"/>
              </a:rPr>
              <a:t> your writing.</a:t>
            </a:r>
          </a:p>
        </p:txBody>
      </p:sp>
    </p:spTree>
    <p:extLst>
      <p:ext uri="{BB962C8B-B14F-4D97-AF65-F5344CB8AC3E}">
        <p14:creationId xmlns:p14="http://schemas.microsoft.com/office/powerpoint/2010/main" val="7668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ln/>
        </p:spPr>
        <p:txBody>
          <a:bodyPr/>
          <a:lstStyle/>
          <a:p>
            <a:r>
              <a:rPr lang="en-GB"/>
              <a:t>How to tackle writer’s block…</a:t>
            </a:r>
          </a:p>
        </p:txBody>
      </p:sp>
      <p:sp>
        <p:nvSpPr>
          <p:cNvPr id="144387" name="Rectangle 3"/>
          <p:cNvSpPr>
            <a:spLocks noGrp="1" noChangeArrowheads="1"/>
          </p:cNvSpPr>
          <p:nvPr>
            <p:ph idx="1"/>
          </p:nvPr>
        </p:nvSpPr>
        <p:spPr/>
        <p:txBody>
          <a:bodyPr/>
          <a:lstStyle/>
          <a:p>
            <a:r>
              <a:rPr lang="en-GB" sz="4000"/>
              <a:t>Write something else!</a:t>
            </a:r>
          </a:p>
        </p:txBody>
      </p:sp>
    </p:spTree>
    <p:extLst>
      <p:ext uri="{BB962C8B-B14F-4D97-AF65-F5344CB8AC3E}">
        <p14:creationId xmlns:p14="http://schemas.microsoft.com/office/powerpoint/2010/main" val="3831049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feedback on your work</a:t>
            </a:r>
          </a:p>
        </p:txBody>
      </p:sp>
      <p:sp>
        <p:nvSpPr>
          <p:cNvPr id="3" name="Content Placeholder 2"/>
          <p:cNvSpPr>
            <a:spLocks noGrp="1"/>
          </p:cNvSpPr>
          <p:nvPr>
            <p:ph idx="1"/>
          </p:nvPr>
        </p:nvSpPr>
        <p:spPr/>
        <p:txBody>
          <a:bodyPr/>
          <a:lstStyle/>
          <a:p>
            <a:pPr marL="0" indent="0">
              <a:buNone/>
            </a:pPr>
            <a:r>
              <a:rPr lang="en-GB" b="1" dirty="0"/>
              <a:t>Never submit work for publication without:</a:t>
            </a:r>
          </a:p>
          <a:p>
            <a:r>
              <a:rPr lang="en-GB" dirty="0"/>
              <a:t>R</a:t>
            </a:r>
            <a:r>
              <a:rPr lang="en-GB" b="1" dirty="0"/>
              <a:t>eading it aloud to yourself;</a:t>
            </a:r>
          </a:p>
          <a:p>
            <a:r>
              <a:rPr lang="en-GB" b="1" dirty="0"/>
              <a:t>Getting feedback from at least two people, one your expert colleague, the other a ‘talented amateur’;</a:t>
            </a:r>
          </a:p>
          <a:p>
            <a:r>
              <a:rPr lang="en-GB" b="1" dirty="0"/>
              <a:t>Seek out and make good use of an experienced mentor;</a:t>
            </a:r>
          </a:p>
          <a:p>
            <a:r>
              <a:rPr lang="en-GB" b="1" dirty="0"/>
              <a:t>Constructively use feedback you get once you have submitted work for publication.</a:t>
            </a:r>
          </a:p>
        </p:txBody>
      </p:sp>
    </p:spTree>
    <p:extLst>
      <p:ext uri="{BB962C8B-B14F-4D97-AF65-F5344CB8AC3E}">
        <p14:creationId xmlns:p14="http://schemas.microsoft.com/office/powerpoint/2010/main" val="20438790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Persisting in the face of setbacks.</a:t>
            </a:r>
          </a:p>
        </p:txBody>
      </p:sp>
      <p:sp>
        <p:nvSpPr>
          <p:cNvPr id="3" name="Content Placeholder 2"/>
          <p:cNvSpPr>
            <a:spLocks noGrp="1"/>
          </p:cNvSpPr>
          <p:nvPr>
            <p:ph idx="1"/>
          </p:nvPr>
        </p:nvSpPr>
        <p:spPr/>
        <p:txBody>
          <a:bodyPr/>
          <a:lstStyle/>
          <a:p>
            <a:r>
              <a:rPr lang="en-GB" sz="2800" b="1" dirty="0"/>
              <a:t>Make time to write: it’s not selfish to prioritise this, it’s essential for your career (and don’t wait for the best time);</a:t>
            </a:r>
          </a:p>
          <a:p>
            <a:r>
              <a:rPr lang="en-GB" sz="2800" b="1" dirty="0"/>
              <a:t>If initial feedback is harsh, seek other views abut listen intently and con sider it carefully;</a:t>
            </a:r>
          </a:p>
          <a:p>
            <a:r>
              <a:rPr lang="en-GB" sz="2800" b="1" dirty="0"/>
              <a:t>If your article gets rejected, it’s not you but your work that has been unsuccessful;</a:t>
            </a:r>
          </a:p>
          <a:p>
            <a:r>
              <a:rPr lang="en-GB" sz="2800" b="1" dirty="0"/>
              <a:t>Don’t overreact in your response to negative criticism.</a:t>
            </a:r>
          </a:p>
        </p:txBody>
      </p:sp>
    </p:spTree>
    <p:extLst>
      <p:ext uri="{BB962C8B-B14F-4D97-AF65-F5344CB8AC3E}">
        <p14:creationId xmlns:p14="http://schemas.microsoft.com/office/powerpoint/2010/main" val="14826518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AABF0-A9FA-4D24-8057-6F0A7D6AF86E}"/>
              </a:ext>
            </a:extLst>
          </p:cNvPr>
          <p:cNvSpPr>
            <a:spLocks noGrp="1"/>
          </p:cNvSpPr>
          <p:nvPr>
            <p:ph type="ctrTitle"/>
          </p:nvPr>
        </p:nvSpPr>
        <p:spPr/>
        <p:txBody>
          <a:bodyPr/>
          <a:lstStyle/>
          <a:p>
            <a:r>
              <a:rPr lang="en-GB" dirty="0"/>
              <a:t>Session 4</a:t>
            </a:r>
            <a:br>
              <a:rPr lang="en-GB" dirty="0"/>
            </a:br>
            <a:r>
              <a:rPr lang="en-GB" dirty="0"/>
              <a:t>15.00-16.00</a:t>
            </a:r>
          </a:p>
        </p:txBody>
      </p:sp>
      <p:sp>
        <p:nvSpPr>
          <p:cNvPr id="5" name="Subtitle 4">
            <a:extLst>
              <a:ext uri="{FF2B5EF4-FFF2-40B4-BE49-F238E27FC236}">
                <a16:creationId xmlns:a16="http://schemas.microsoft.com/office/drawing/2014/main" id="{2146F8B7-593C-4A6A-B615-916E30F17FEA}"/>
              </a:ext>
            </a:extLst>
          </p:cNvPr>
          <p:cNvSpPr>
            <a:spLocks noGrp="1"/>
          </p:cNvSpPr>
          <p:nvPr>
            <p:ph type="subTitle" idx="1"/>
          </p:nvPr>
        </p:nvSpPr>
        <p:spPr/>
        <p:txBody>
          <a:bodyPr/>
          <a:lstStyle/>
          <a:p>
            <a:r>
              <a:rPr lang="en-GB" dirty="0"/>
              <a:t>Improving your chances of getting published in journals</a:t>
            </a:r>
          </a:p>
        </p:txBody>
      </p:sp>
    </p:spTree>
    <p:extLst>
      <p:ext uri="{BB962C8B-B14F-4D97-AF65-F5344CB8AC3E}">
        <p14:creationId xmlns:p14="http://schemas.microsoft.com/office/powerpoint/2010/main" val="59398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E0A3-C618-4860-A407-EE269BD35695}"/>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600" dirty="0">
                <a:solidFill>
                  <a:srgbClr val="008000"/>
                </a:solidFill>
              </a:rPr>
              <a:t>Publishing in journals</a:t>
            </a:r>
          </a:p>
        </p:txBody>
      </p:sp>
      <p:sp>
        <p:nvSpPr>
          <p:cNvPr id="3" name="Content Placeholder 2">
            <a:extLst>
              <a:ext uri="{FF2B5EF4-FFF2-40B4-BE49-F238E27FC236}">
                <a16:creationId xmlns:a16="http://schemas.microsoft.com/office/drawing/2014/main" id="{47D0CDA9-ACCD-4F32-8980-48C7C653B5AF}"/>
              </a:ext>
            </a:extLst>
          </p:cNvPr>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Char char="v"/>
            </a:pPr>
            <a:r>
              <a:rPr lang="en-GB" sz="2800" b="1" dirty="0">
                <a:solidFill>
                  <a:srgbClr val="660066"/>
                </a:solidFill>
              </a:rPr>
              <a:t>All academics want/need to publish in journals but this can be a daunting task;</a:t>
            </a:r>
          </a:p>
          <a:p>
            <a:pPr marL="533400" indent="-533400" eaLnBrk="1" hangingPunct="1">
              <a:lnSpc>
                <a:spcPct val="90000"/>
              </a:lnSpc>
              <a:spcBef>
                <a:spcPct val="35000"/>
              </a:spcBef>
              <a:buClr>
                <a:srgbClr val="009900"/>
              </a:buClr>
              <a:buChar char="v"/>
            </a:pPr>
            <a:r>
              <a:rPr lang="en-GB" sz="2800" b="1" dirty="0">
                <a:solidFill>
                  <a:srgbClr val="660066"/>
                </a:solidFill>
              </a:rPr>
              <a:t>Getting into high quality refereed journals is the ambition of most people, but this is difficult to achieve;</a:t>
            </a:r>
          </a:p>
          <a:p>
            <a:pPr marL="533400" indent="-533400" eaLnBrk="1" hangingPunct="1">
              <a:lnSpc>
                <a:spcPct val="90000"/>
              </a:lnSpc>
              <a:spcBef>
                <a:spcPct val="35000"/>
              </a:spcBef>
              <a:buClr>
                <a:srgbClr val="009900"/>
              </a:buClr>
              <a:buChar char="v"/>
            </a:pPr>
            <a:r>
              <a:rPr lang="en-GB" sz="2800" b="1" dirty="0">
                <a:solidFill>
                  <a:srgbClr val="660066"/>
                </a:solidFill>
              </a:rPr>
              <a:t>It’s sensible to put together a personal publishing plan and the following questions may help.</a:t>
            </a:r>
          </a:p>
        </p:txBody>
      </p:sp>
    </p:spTree>
    <p:extLst>
      <p:ext uri="{BB962C8B-B14F-4D97-AF65-F5344CB8AC3E}">
        <p14:creationId xmlns:p14="http://schemas.microsoft.com/office/powerpoint/2010/main" val="14160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BA060-D0F3-4D8D-925A-77525408A768}"/>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What is the right journal for me?</a:t>
            </a:r>
          </a:p>
        </p:txBody>
      </p:sp>
      <p:sp>
        <p:nvSpPr>
          <p:cNvPr id="4" name="Content Placeholder 3">
            <a:extLst>
              <a:ext uri="{FF2B5EF4-FFF2-40B4-BE49-F238E27FC236}">
                <a16:creationId xmlns:a16="http://schemas.microsoft.com/office/drawing/2014/main" id="{F75D7123-7837-4985-BFF5-E0E6E1DF4CD5}"/>
              </a:ext>
            </a:extLst>
          </p:cNvPr>
          <p:cNvSpPr>
            <a:spLocks noGrp="1"/>
          </p:cNvSpPr>
          <p:nvPr>
            <p:ph idx="1"/>
          </p:nvPr>
        </p:nvSpPr>
        <p:spPr/>
        <p:txBody>
          <a:bodyPr/>
          <a:lstStyle/>
          <a:p>
            <a:pPr marL="0" lvl="0" indent="0">
              <a:buNone/>
            </a:pPr>
            <a:r>
              <a:rPr lang="en-GB" sz="2800" dirty="0"/>
              <a:t>You need to make some realistic choices based on your publishing plan:</a:t>
            </a:r>
          </a:p>
          <a:p>
            <a:pPr lvl="0"/>
            <a:r>
              <a:rPr lang="en-GB" sz="2800" dirty="0"/>
              <a:t>High impact factor journal or getting a foot on the ladder?</a:t>
            </a:r>
          </a:p>
          <a:p>
            <a:pPr lvl="0"/>
            <a:r>
              <a:rPr lang="en-GB" sz="2800" dirty="0"/>
              <a:t>A long-established or a less well-known one?</a:t>
            </a:r>
          </a:p>
          <a:p>
            <a:pPr lvl="0"/>
            <a:r>
              <a:rPr lang="en-GB" sz="2800" dirty="0"/>
              <a:t>Single nation or international?</a:t>
            </a:r>
          </a:p>
          <a:p>
            <a:pPr lvl="0"/>
            <a:r>
              <a:rPr lang="en-GB" sz="2800" dirty="0"/>
              <a:t>Paper or electronic?</a:t>
            </a:r>
          </a:p>
          <a:p>
            <a:pPr lvl="0"/>
            <a:r>
              <a:rPr lang="en-GB" sz="2800" dirty="0"/>
              <a:t>A practically-orientated or a more theoretical one?</a:t>
            </a:r>
          </a:p>
          <a:p>
            <a:pPr lvl="0"/>
            <a:r>
              <a:rPr lang="en-GB" sz="2800" dirty="0"/>
              <a:t>One that prefers qualitative or quantitative articles?</a:t>
            </a:r>
          </a:p>
          <a:p>
            <a:endParaRPr lang="en-GB" dirty="0"/>
          </a:p>
        </p:txBody>
      </p:sp>
    </p:spTree>
    <p:extLst>
      <p:ext uri="{BB962C8B-B14F-4D97-AF65-F5344CB8AC3E}">
        <p14:creationId xmlns:p14="http://schemas.microsoft.com/office/powerpoint/2010/main" val="37663734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BAFD-F17E-4128-B25C-A9BCEF6657A0}"/>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What might impact on your decision:</a:t>
            </a:r>
          </a:p>
        </p:txBody>
      </p:sp>
      <p:sp>
        <p:nvSpPr>
          <p:cNvPr id="3" name="Content Placeholder 2">
            <a:extLst>
              <a:ext uri="{FF2B5EF4-FFF2-40B4-BE49-F238E27FC236}">
                <a16:creationId xmlns:a16="http://schemas.microsoft.com/office/drawing/2014/main" id="{2E9B0F03-603A-4FBF-AD0D-2AA540B58942}"/>
              </a:ext>
            </a:extLst>
          </p:cNvPr>
          <p:cNvSpPr>
            <a:spLocks noGrp="1"/>
          </p:cNvSpPr>
          <p:nvPr>
            <p:ph idx="1"/>
          </p:nvPr>
        </p:nvSpPr>
        <p:spPr/>
        <p:txBody>
          <a:bodyPr/>
          <a:lstStyle/>
          <a:p>
            <a:pPr lvl="0"/>
            <a:r>
              <a:rPr lang="en-GB" dirty="0"/>
              <a:t>Pressure to publish only in high-impact journals;</a:t>
            </a:r>
          </a:p>
          <a:p>
            <a:pPr lvl="0"/>
            <a:r>
              <a:rPr lang="en-GB" dirty="0"/>
              <a:t>The extent to which you are in a hurry;</a:t>
            </a:r>
          </a:p>
          <a:p>
            <a:pPr lvl="0"/>
            <a:r>
              <a:rPr lang="en-GB" dirty="0"/>
              <a:t>Advice from colleagues/mentors about how innovative this work is;</a:t>
            </a:r>
          </a:p>
          <a:p>
            <a:pPr lvl="0"/>
            <a:r>
              <a:rPr lang="en-GB" dirty="0"/>
              <a:t>Whether you or your mentor has any contacts within an editorial team.</a:t>
            </a:r>
          </a:p>
          <a:p>
            <a:endParaRPr lang="en-GB" dirty="0"/>
          </a:p>
        </p:txBody>
      </p:sp>
    </p:spTree>
    <p:extLst>
      <p:ext uri="{BB962C8B-B14F-4D97-AF65-F5344CB8AC3E}">
        <p14:creationId xmlns:p14="http://schemas.microsoft.com/office/powerpoint/2010/main" val="29817050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2DC8-8F2B-4893-9F87-F5AE6BF0DFA4}"/>
              </a:ext>
            </a:extLst>
          </p:cNvPr>
          <p:cNvSpPr>
            <a:spLocks noGrp="1"/>
          </p:cNvSpPr>
          <p:nvPr>
            <p:ph type="title"/>
          </p:nvPr>
        </p:nvSpPr>
        <p:spPr>
          <a:xfrm>
            <a:off x="-28566" y="260924"/>
            <a:ext cx="8713788" cy="647725"/>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Facilitated sessions on Tuesday in main room</a:t>
            </a:r>
          </a:p>
        </p:txBody>
      </p:sp>
      <p:sp>
        <p:nvSpPr>
          <p:cNvPr id="3" name="Content Placeholder 2">
            <a:extLst>
              <a:ext uri="{FF2B5EF4-FFF2-40B4-BE49-F238E27FC236}">
                <a16:creationId xmlns:a16="http://schemas.microsoft.com/office/drawing/2014/main" id="{F72D9730-F920-4F28-AD45-623DD1F7DD99}"/>
              </a:ext>
            </a:extLst>
          </p:cNvPr>
          <p:cNvSpPr>
            <a:spLocks noGrp="1"/>
          </p:cNvSpPr>
          <p:nvPr>
            <p:ph idx="1"/>
          </p:nvPr>
        </p:nvSpPr>
        <p:spPr>
          <a:xfrm>
            <a:off x="358775" y="1196690"/>
            <a:ext cx="8605838" cy="4670710"/>
          </a:xfrm>
        </p:spPr>
        <p:txBody>
          <a:bodyPr/>
          <a:lstStyle/>
          <a:p>
            <a:pPr>
              <a:buFont typeface="+mj-lt"/>
              <a:buAutoNum type="arabicPeriod"/>
            </a:pPr>
            <a:r>
              <a:rPr lang="en-GB" sz="2600" dirty="0">
                <a:latin typeface="Calibri" panose="020F0502020204030204" pitchFamily="34" charset="0"/>
                <a:cs typeface="Calibri" panose="020F0502020204030204" pitchFamily="34" charset="0"/>
              </a:rPr>
              <a:t>​​</a:t>
            </a:r>
            <a:r>
              <a:rPr lang="en-GB" sz="2800" dirty="0"/>
              <a:t>Your goals and rationale for publishing about learning and teaching 10.30-11.30, (SB&amp;PR)</a:t>
            </a:r>
          </a:p>
          <a:p>
            <a:pPr>
              <a:buFont typeface="+mj-lt"/>
              <a:buAutoNum type="arabicPeriod"/>
            </a:pPr>
            <a:r>
              <a:rPr lang="en-GB" sz="2600" dirty="0">
                <a:latin typeface="Calibri" panose="020F0502020204030204" pitchFamily="34" charset="0"/>
                <a:cs typeface="Calibri" panose="020F0502020204030204" pitchFamily="34" charset="0"/>
              </a:rPr>
              <a:t>The pros and cons of publishing in various kinds of outlets 11.45-12.30 (SB)</a:t>
            </a:r>
          </a:p>
          <a:p>
            <a:pPr>
              <a:buFont typeface="+mj-lt"/>
              <a:buAutoNum type="arabicPeriod"/>
            </a:pPr>
            <a:r>
              <a:rPr lang="en-GB" sz="2600" dirty="0">
                <a:latin typeface="Calibri" panose="020F0502020204030204" pitchFamily="34" charset="0"/>
                <a:cs typeface="Calibri" panose="020F0502020204030204" pitchFamily="34" charset="0"/>
              </a:rPr>
              <a:t>Getting beyond the blank page and beating writer's block 14.00-15.00 (PR)</a:t>
            </a:r>
          </a:p>
          <a:p>
            <a:pPr>
              <a:buFont typeface="+mj-lt"/>
              <a:buAutoNum type="arabicPeriod"/>
            </a:pPr>
            <a:r>
              <a:rPr lang="en-GB" sz="2600" dirty="0">
                <a:latin typeface="Calibri" panose="020F0502020204030204" pitchFamily="34" charset="0"/>
                <a:cs typeface="Calibri" panose="020F0502020204030204" pitchFamily="34" charset="0"/>
              </a:rPr>
              <a:t>Improving your chances of getting published in journals 15.00-16.00 (SB)</a:t>
            </a:r>
          </a:p>
          <a:p>
            <a:pPr>
              <a:buFont typeface="+mj-lt"/>
              <a:buAutoNum type="arabicPeriod"/>
            </a:pPr>
            <a:r>
              <a:rPr lang="en-GB" sz="2600" dirty="0">
                <a:latin typeface="Calibri" panose="020F0502020204030204" pitchFamily="34" charset="0"/>
                <a:cs typeface="Calibri" panose="020F0502020204030204" pitchFamily="34" charset="0"/>
              </a:rPr>
              <a:t>Pros and cons of co-authoring 16.15-17.15 (Both) Turning your dissertation into publication(s);</a:t>
            </a:r>
          </a:p>
          <a:p>
            <a:pPr>
              <a:buFont typeface="+mj-lt"/>
              <a:buAutoNum type="arabicPeriod"/>
            </a:pPr>
            <a:r>
              <a:rPr lang="en-GB" sz="2600" dirty="0">
                <a:latin typeface="Calibri" panose="020F0502020204030204" pitchFamily="34" charset="0"/>
                <a:cs typeface="Calibri" panose="020F0502020204030204" pitchFamily="34" charset="0"/>
              </a:rPr>
              <a:t>Informal chat about applying for NTFs or supporting others who are doing so, 17.15-18.15 (both).</a:t>
            </a:r>
          </a:p>
        </p:txBody>
      </p:sp>
    </p:spTree>
    <p:extLst>
      <p:ext uri="{BB962C8B-B14F-4D97-AF65-F5344CB8AC3E}">
        <p14:creationId xmlns:p14="http://schemas.microsoft.com/office/powerpoint/2010/main" val="22533944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US" altLang="en-US" sz="3600" dirty="0">
                <a:solidFill>
                  <a:srgbClr val="008000"/>
                </a:solidFill>
              </a:rPr>
              <a:t>Writing in journals: some suggestions...</a:t>
            </a:r>
            <a:endParaRPr lang="en-GB" altLang="en-US" sz="3600" dirty="0">
              <a:solidFill>
                <a:srgbClr val="008000"/>
              </a:solidFill>
            </a:endParaRPr>
          </a:p>
        </p:txBody>
      </p:sp>
      <p:sp>
        <p:nvSpPr>
          <p:cNvPr id="38915" name="Rectangle 3"/>
          <p:cNvSpPr>
            <a:spLocks noGrp="1" noChangeArrowheads="1"/>
          </p:cNvSpPr>
          <p:nvPr>
            <p:ph type="body" idx="1"/>
          </p:nvPr>
        </p:nvSpPr>
        <p:spPr>
          <a:xfrm>
            <a:off x="468313" y="1196975"/>
            <a:ext cx="8229600" cy="5005388"/>
          </a:xfr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Char char="v"/>
            </a:pPr>
            <a:r>
              <a:rPr lang="en-US" altLang="en-US" sz="2800" b="1" dirty="0">
                <a:solidFill>
                  <a:srgbClr val="660066"/>
                </a:solidFill>
              </a:rPr>
              <a:t>Some material has a more practical than academic bias. You may consider a practitioners’ journal to be the appropriate vehicle for a particular piece rather than a strictly academic journal;</a:t>
            </a:r>
          </a:p>
          <a:p>
            <a:pPr marL="533400" indent="-533400" eaLnBrk="1" hangingPunct="1">
              <a:lnSpc>
                <a:spcPct val="90000"/>
              </a:lnSpc>
              <a:spcBef>
                <a:spcPct val="35000"/>
              </a:spcBef>
              <a:buClr>
                <a:srgbClr val="009900"/>
              </a:buClr>
              <a:buChar char="v"/>
            </a:pPr>
            <a:r>
              <a:rPr lang="en-US" altLang="en-US" sz="2800" b="1" dirty="0">
                <a:solidFill>
                  <a:srgbClr val="660066"/>
                </a:solidFill>
              </a:rPr>
              <a:t>It may be that your work has a particular specialist audience, and that it is best placed in a specialist journal;</a:t>
            </a:r>
          </a:p>
          <a:p>
            <a:pPr marL="533400" indent="-533400" eaLnBrk="1" hangingPunct="1">
              <a:lnSpc>
                <a:spcPct val="90000"/>
              </a:lnSpc>
              <a:spcBef>
                <a:spcPct val="35000"/>
              </a:spcBef>
              <a:buClr>
                <a:srgbClr val="009900"/>
              </a:buClr>
              <a:buChar char="v"/>
            </a:pPr>
            <a:r>
              <a:rPr lang="en-US" altLang="en-US" sz="2800" b="1" dirty="0">
                <a:solidFill>
                  <a:srgbClr val="660066"/>
                </a:solidFill>
              </a:rPr>
              <a:t>Assess what may be attractive to the editor of a journal in the light of recent trends in the publication. Some topics move rapidly in and out of fashion;</a:t>
            </a:r>
          </a:p>
          <a:p>
            <a:pPr marL="533400" indent="-533400" eaLnBrk="1" hangingPunct="1">
              <a:lnSpc>
                <a:spcPct val="90000"/>
              </a:lnSpc>
              <a:spcBef>
                <a:spcPct val="35000"/>
              </a:spcBef>
              <a:buClr>
                <a:srgbClr val="009900"/>
              </a:buClr>
              <a:buChar char="v"/>
            </a:pPr>
            <a:r>
              <a:rPr lang="en-US" altLang="en-US" sz="2800" b="1" dirty="0">
                <a:solidFill>
                  <a:srgbClr val="660066"/>
                </a:solidFill>
              </a:rPr>
              <a:t>Assess realistically whether you can match up to the demands of a target journal.</a:t>
            </a:r>
          </a:p>
          <a:p>
            <a:pPr marL="533400" indent="-533400" eaLnBrk="1" hangingPunct="1">
              <a:lnSpc>
                <a:spcPct val="90000"/>
              </a:lnSpc>
              <a:spcBef>
                <a:spcPct val="35000"/>
              </a:spcBef>
              <a:buClr>
                <a:srgbClr val="009900"/>
              </a:buClr>
              <a:buChar char="v"/>
            </a:pPr>
            <a:endParaRPr lang="en-GB" altLang="en-US" sz="2800" b="1" dirty="0">
              <a:solidFill>
                <a:srgbClr val="660066"/>
              </a:solidFill>
            </a:endParaRPr>
          </a:p>
        </p:txBody>
      </p:sp>
    </p:spTree>
    <p:extLst>
      <p:ext uri="{BB962C8B-B14F-4D97-AF65-F5344CB8AC3E}">
        <p14:creationId xmlns:p14="http://schemas.microsoft.com/office/powerpoint/2010/main" val="131896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AFAD-552F-4B87-BCD5-B73D5F0570AA}"/>
              </a:ext>
            </a:extLst>
          </p:cNvPr>
          <p:cNvSpPr>
            <a:spLocks noGrp="1"/>
          </p:cNvSpPr>
          <p:nvPr>
            <p:ph type="title"/>
          </p:nvPr>
        </p:nvSpPr>
        <p:spPr>
          <a:xfrm>
            <a:off x="250825" y="188913"/>
            <a:ext cx="8713788" cy="431697"/>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How does the editorial process work?</a:t>
            </a:r>
          </a:p>
        </p:txBody>
      </p:sp>
      <p:sp>
        <p:nvSpPr>
          <p:cNvPr id="3" name="Content Placeholder 2">
            <a:extLst>
              <a:ext uri="{FF2B5EF4-FFF2-40B4-BE49-F238E27FC236}">
                <a16:creationId xmlns:a16="http://schemas.microsoft.com/office/drawing/2014/main" id="{38229912-0E52-4ECA-9CC3-4D2BF22DB93B}"/>
              </a:ext>
            </a:extLst>
          </p:cNvPr>
          <p:cNvSpPr>
            <a:spLocks noGrp="1"/>
          </p:cNvSpPr>
          <p:nvPr>
            <p:ph idx="1"/>
          </p:nvPr>
        </p:nvSpPr>
        <p:spPr>
          <a:xfrm>
            <a:off x="358775" y="692621"/>
            <a:ext cx="8605838" cy="5174780"/>
          </a:xfrm>
        </p:spPr>
        <p:txBody>
          <a:bodyPr/>
          <a:lstStyle/>
          <a:p>
            <a:pPr lvl="0"/>
            <a:r>
              <a:rPr lang="en-GB" sz="2200" dirty="0"/>
              <a:t>You having decided that your work is ready, you submit your material (normally online nowadays);</a:t>
            </a:r>
          </a:p>
          <a:p>
            <a:pPr lvl="0"/>
            <a:r>
              <a:rPr lang="en-GB" sz="2200" dirty="0"/>
              <a:t>An editor or an editorial assistant gives it a first scrutiny based on the title and the abstract, and decides whether your article fits the journal’s requirements;</a:t>
            </a:r>
          </a:p>
          <a:p>
            <a:pPr lvl="0"/>
            <a:r>
              <a:rPr lang="en-GB" sz="2200" dirty="0"/>
              <a:t>If it does, two or more reviewers are allocated, normally with around a three-week turnaround time (if not, you should get an immediate rejection);</a:t>
            </a:r>
          </a:p>
          <a:p>
            <a:pPr lvl="0"/>
            <a:r>
              <a:rPr lang="en-GB" sz="2200" dirty="0"/>
              <a:t>The editor or editorial assistant looks at what the reviewers have said to see if there is consensus, either to publish as it stands (very rare), publish with minor revisions (much more common), publish it with major revisions (also pretty common), to ask you to do more work without any assurance of acceptance (not unusual) or reject (also not unusual). If there is no consensus, they may seek a further reviewer, or the editor may take on this role herself/himself;</a:t>
            </a:r>
          </a:p>
          <a:p>
            <a:pPr lvl="0"/>
            <a:r>
              <a:rPr lang="en-GB" sz="2200" dirty="0"/>
              <a:t>For anything other than an outright rejection or an instant acceptance, the response to you has to be crafted by the editor or editorial assistant which can also take considerable time.</a:t>
            </a:r>
          </a:p>
          <a:p>
            <a:endParaRPr lang="en-GB" sz="2200" dirty="0"/>
          </a:p>
        </p:txBody>
      </p:sp>
    </p:spTree>
    <p:extLst>
      <p:ext uri="{BB962C8B-B14F-4D97-AF65-F5344CB8AC3E}">
        <p14:creationId xmlns:p14="http://schemas.microsoft.com/office/powerpoint/2010/main" val="30331370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US" altLang="en-US" sz="3600" dirty="0">
                <a:solidFill>
                  <a:srgbClr val="008000"/>
                </a:solidFill>
              </a:rPr>
              <a:t>Writing in journals: more suggestions...</a:t>
            </a:r>
            <a:endParaRPr lang="en-GB" altLang="en-US" sz="3600" dirty="0">
              <a:solidFill>
                <a:srgbClr val="008000"/>
              </a:solidFill>
            </a:endParaRPr>
          </a:p>
        </p:txBody>
      </p:sp>
      <p:sp>
        <p:nvSpPr>
          <p:cNvPr id="37891"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SzPct val="100000"/>
              <a:buChar char="v"/>
            </a:pPr>
            <a:r>
              <a:rPr lang="en-US" altLang="en-US" sz="2800" b="1" dirty="0">
                <a:solidFill>
                  <a:srgbClr val="660066"/>
                </a:solidFill>
              </a:rPr>
              <a:t>Never publish in a vacuum: know where you are aiming to publish your work by carefully reviewing the available outlets in your field;</a:t>
            </a:r>
          </a:p>
          <a:p>
            <a:pPr marL="533400" indent="-533400" eaLnBrk="1" hangingPunct="1">
              <a:lnSpc>
                <a:spcPct val="90000"/>
              </a:lnSpc>
              <a:spcBef>
                <a:spcPct val="35000"/>
              </a:spcBef>
              <a:buClr>
                <a:srgbClr val="009900"/>
              </a:buClr>
              <a:buSzPct val="100000"/>
              <a:buChar char="v"/>
            </a:pPr>
            <a:r>
              <a:rPr lang="en-US" altLang="en-US" sz="2800" b="1" dirty="0">
                <a:solidFill>
                  <a:srgbClr val="660066"/>
                </a:solidFill>
              </a:rPr>
              <a:t>Ask your mentor or research leader which journals would be best for you to target;</a:t>
            </a:r>
          </a:p>
          <a:p>
            <a:pPr marL="533400" indent="-533400" eaLnBrk="1" hangingPunct="1">
              <a:lnSpc>
                <a:spcPct val="90000"/>
              </a:lnSpc>
              <a:spcBef>
                <a:spcPct val="35000"/>
              </a:spcBef>
              <a:buClr>
                <a:srgbClr val="009900"/>
              </a:buClr>
              <a:buSzPct val="100000"/>
              <a:buChar char="v"/>
            </a:pPr>
            <a:r>
              <a:rPr lang="en-US" altLang="en-US" sz="2800" b="1" dirty="0">
                <a:solidFill>
                  <a:srgbClr val="660066"/>
                </a:solidFill>
              </a:rPr>
              <a:t>Every journal has its own particular strengths and preferences, so consider whether your work should best be published in a major academic journal, or perhaps some emerging, less prestigious journal.</a:t>
            </a:r>
            <a:endParaRPr lang="en-GB" altLang="en-US" sz="2800" b="1" dirty="0">
              <a:solidFill>
                <a:srgbClr val="660066"/>
              </a:solidFill>
            </a:endParaRPr>
          </a:p>
        </p:txBody>
      </p:sp>
    </p:spTree>
    <p:extLst>
      <p:ext uri="{BB962C8B-B14F-4D97-AF65-F5344CB8AC3E}">
        <p14:creationId xmlns:p14="http://schemas.microsoft.com/office/powerpoint/2010/main" val="2773440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3"/>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dirty="0"/>
              <a:t>How do you evaluate the status and impact of journals?</a:t>
            </a:r>
          </a:p>
        </p:txBody>
      </p:sp>
      <p:sp>
        <p:nvSpPr>
          <p:cNvPr id="49155" name="Content Placeholder 4"/>
          <p:cNvSpPr>
            <a:spLocks noGrp="1"/>
          </p:cNvSpPr>
          <p:nvPr>
            <p:ph idx="1"/>
          </p:nvPr>
        </p:nvSpPr>
        <p:spPr/>
        <p:txBody>
          <a:bodyPr/>
          <a:lstStyle/>
          <a:p>
            <a:pPr marL="0" indent="0">
              <a:buFont typeface="Wingdings" panose="05000000000000000000" pitchFamily="2" charset="2"/>
              <a:buNone/>
            </a:pPr>
            <a:r>
              <a:rPr lang="en-GB" altLang="en-US" sz="2400" b="1" dirty="0"/>
              <a:t>The impact factor (IF) of an </a:t>
            </a:r>
            <a:r>
              <a:rPr lang="en-GB" altLang="en-US" sz="2400" b="1" dirty="0">
                <a:hlinkClick r:id="rId2" tooltip="Academic journal"/>
              </a:rPr>
              <a:t>academic journal</a:t>
            </a:r>
            <a:r>
              <a:rPr lang="en-GB" altLang="en-US" sz="2400" b="1" dirty="0"/>
              <a:t> is a measure reflecting the average number of </a:t>
            </a:r>
            <a:r>
              <a:rPr lang="en-GB" altLang="en-US" sz="2400" b="1" dirty="0">
                <a:hlinkClick r:id="rId3" tooltip="Citation"/>
              </a:rPr>
              <a:t>citations</a:t>
            </a:r>
            <a:r>
              <a:rPr lang="en-GB" altLang="en-US" sz="2400" b="1" dirty="0"/>
              <a:t> to recent articles published in the journal. It is frequently used as a </a:t>
            </a:r>
            <a:r>
              <a:rPr lang="en-GB" altLang="en-US" sz="2400" b="1" dirty="0">
                <a:hlinkClick r:id="rId4" tooltip="Proxy (statistics)"/>
              </a:rPr>
              <a:t>proxy</a:t>
            </a:r>
            <a:r>
              <a:rPr lang="en-GB" altLang="en-US" sz="2400" b="1" dirty="0"/>
              <a:t> for the relative importance of a journal within its field, with journals with higher impact factors deemed to be more important than those with lower ones. The impact factor was devised by </a:t>
            </a:r>
            <a:r>
              <a:rPr lang="en-GB" altLang="en-US" sz="2400" b="1" dirty="0">
                <a:hlinkClick r:id="rId5" tooltip="Eugene Garfield"/>
              </a:rPr>
              <a:t>Eugene Garfield</a:t>
            </a:r>
            <a:r>
              <a:rPr lang="en-GB" altLang="en-US" sz="2400" b="1" dirty="0"/>
              <a:t>, the founder of the </a:t>
            </a:r>
            <a:r>
              <a:rPr lang="en-GB" altLang="en-US" sz="2400" b="1" dirty="0">
                <a:hlinkClick r:id="rId6" tooltip="Institute for Scientific Information"/>
              </a:rPr>
              <a:t>Institute for Scientific Information</a:t>
            </a:r>
            <a:r>
              <a:rPr lang="en-GB" altLang="en-US" sz="2400" b="1" dirty="0"/>
              <a:t>. Impact factors are calculated yearly starting from 1975 for those journals that are indexed in the </a:t>
            </a:r>
            <a:r>
              <a:rPr lang="en-GB" altLang="en-US" sz="2400" b="1" i="1" dirty="0">
                <a:hlinkClick r:id="rId7" tooltip="Journal Citation Reports"/>
              </a:rPr>
              <a:t>Journal Citation Reports</a:t>
            </a:r>
            <a:r>
              <a:rPr lang="en-GB" altLang="en-US" sz="2400" b="1" dirty="0"/>
              <a:t>. </a:t>
            </a:r>
          </a:p>
          <a:p>
            <a:pPr marL="0" indent="0">
              <a:buFont typeface="Wingdings" panose="05000000000000000000" pitchFamily="2" charset="2"/>
              <a:buNone/>
            </a:pPr>
            <a:r>
              <a:rPr lang="en-GB" altLang="en-US" sz="2400" b="1" dirty="0"/>
              <a:t>Impact factors cannot be used to compare journals across disciplines. A journal can adopt editorial policies to increase its impact factor. For example, journals may publish a larger percentage of </a:t>
            </a:r>
            <a:r>
              <a:rPr lang="en-GB" altLang="en-US" sz="2400" b="1" dirty="0">
                <a:hlinkClick r:id="rId8" tooltip="Review article"/>
              </a:rPr>
              <a:t>review articles</a:t>
            </a:r>
            <a:r>
              <a:rPr lang="en-GB" altLang="en-US" sz="2400" b="1" dirty="0"/>
              <a:t> which generally are cited more than research reports </a:t>
            </a:r>
            <a:r>
              <a:rPr lang="en-GB" altLang="en-US" sz="2400" b="1" u="sng" dirty="0">
                <a:hlinkClick r:id="rId9"/>
              </a:rPr>
              <a:t>http://en.wikipedia.org/wiki/Impact_factor</a:t>
            </a:r>
            <a:r>
              <a:rPr lang="en-GB" altLang="en-US" sz="2400" b="1" dirty="0"/>
              <a:t>, see also </a:t>
            </a:r>
            <a:r>
              <a:rPr lang="en-GB" altLang="en-US" sz="2400" b="1" u="sng" dirty="0">
                <a:hlinkClick r:id="rId10"/>
              </a:rPr>
              <a:t>http://en.wikipedia.org/wiki/Journal_Citation_Reports</a:t>
            </a:r>
            <a:endParaRPr lang="en-GB" altLang="en-US" sz="2400" b="1" dirty="0"/>
          </a:p>
          <a:p>
            <a:endParaRPr lang="en-GB" altLang="en-US" sz="2400" dirty="0"/>
          </a:p>
        </p:txBody>
      </p:sp>
    </p:spTree>
    <p:extLst>
      <p:ext uri="{BB962C8B-B14F-4D97-AF65-F5344CB8AC3E}">
        <p14:creationId xmlns:p14="http://schemas.microsoft.com/office/powerpoint/2010/main" val="27709920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3"/>
          <p:cNvSpPr>
            <a:spLocks noGrp="1"/>
          </p:cNvSpPr>
          <p:nvPr>
            <p:ph type="title"/>
          </p:nvPr>
        </p:nvSpPr>
        <p:spPr>
          <a:xfrm>
            <a:off x="457200" y="249238"/>
            <a:ext cx="7543800" cy="741362"/>
          </a:xfrm>
        </p:spPr>
        <p:txBody>
          <a:bodyPr/>
          <a:lstStyle/>
          <a:p>
            <a:r>
              <a:rPr lang="en-GB" altLang="en-US" sz="2800"/>
              <a:t>A useful tool to help you calculate ratings at </a:t>
            </a:r>
            <a:r>
              <a:rPr lang="en-GB" altLang="en-US" sz="2800">
                <a:hlinkClick r:id="rId2"/>
              </a:rPr>
              <a:t>http://www.scimagojr.com/index.php</a:t>
            </a:r>
            <a:endParaRPr lang="en-GB" altLang="en-US" sz="2800"/>
          </a:p>
        </p:txBody>
      </p:sp>
      <p:sp>
        <p:nvSpPr>
          <p:cNvPr id="50179" name="Content Placeholder 4"/>
          <p:cNvSpPr>
            <a:spLocks noGrp="1"/>
          </p:cNvSpPr>
          <p:nvPr>
            <p:ph idx="1"/>
          </p:nvPr>
        </p:nvSpPr>
        <p:spPr>
          <a:xfrm>
            <a:off x="571500" y="1285875"/>
            <a:ext cx="8229600" cy="5033963"/>
          </a:xfrm>
        </p:spPr>
        <p:txBody>
          <a:bodyPr/>
          <a:lstStyle/>
          <a:p>
            <a:pPr marL="0" indent="0">
              <a:buFont typeface="Wingdings" panose="05000000000000000000" pitchFamily="2" charset="2"/>
              <a:buNone/>
            </a:pPr>
            <a:r>
              <a:rPr lang="en-GB" altLang="en-US" sz="2600" b="1" dirty="0"/>
              <a:t>If you type in the name of a journal in the box JOURNAL SEARCH it will give a graphical and numerical indication of its influence over the last few years (rising or falling). (It also identifies its country of publication)</a:t>
            </a:r>
          </a:p>
          <a:p>
            <a:pPr marL="0" indent="0">
              <a:buFont typeface="Wingdings" panose="05000000000000000000" pitchFamily="2" charset="2"/>
              <a:buNone/>
            </a:pPr>
            <a:r>
              <a:rPr lang="en-GB" altLang="en-US" sz="2600" b="1" dirty="0"/>
              <a:t>If you click on JOURNAL RANKING they can select by Social Science and then Education and then by region (worldwide or in the UK or in the USA, </a:t>
            </a:r>
            <a:r>
              <a:rPr lang="en-GB" altLang="en-US" sz="2600" b="1" dirty="0" err="1"/>
              <a:t>etc</a:t>
            </a:r>
            <a:r>
              <a:rPr lang="en-GB" altLang="en-US" sz="2600" b="1" dirty="0"/>
              <a:t>) and it will show the journals with the highest impact factors in rank order. You will notice that it also includes journals for primary and secondary education but you can select out the HE ones. </a:t>
            </a:r>
          </a:p>
          <a:p>
            <a:pPr>
              <a:buFont typeface="Wingdings" panose="05000000000000000000" pitchFamily="2" charset="2"/>
              <a:buNone/>
            </a:pPr>
            <a:r>
              <a:rPr lang="en-GB" altLang="en-US" sz="2600" b="1" dirty="0"/>
              <a:t>Thanks to Ray Land at Durham University for this tip </a:t>
            </a:r>
          </a:p>
        </p:txBody>
      </p:sp>
    </p:spTree>
    <p:extLst>
      <p:ext uri="{BB962C8B-B14F-4D97-AF65-F5344CB8AC3E}">
        <p14:creationId xmlns:p14="http://schemas.microsoft.com/office/powerpoint/2010/main" val="41772311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0B6E-E804-4553-A8D8-3BCCF3E8D3F2}"/>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Why should anyone want to publish your article?</a:t>
            </a:r>
          </a:p>
        </p:txBody>
      </p:sp>
      <p:sp>
        <p:nvSpPr>
          <p:cNvPr id="3" name="Content Placeholder 2">
            <a:extLst>
              <a:ext uri="{FF2B5EF4-FFF2-40B4-BE49-F238E27FC236}">
                <a16:creationId xmlns:a16="http://schemas.microsoft.com/office/drawing/2014/main" id="{A60BFD70-0807-4ED1-95A6-7065E9A47CC7}"/>
              </a:ext>
            </a:extLst>
          </p:cNvPr>
          <p:cNvSpPr>
            <a:spLocks noGrp="1"/>
          </p:cNvSpPr>
          <p:nvPr>
            <p:ph idx="1"/>
          </p:nvPr>
        </p:nvSpPr>
        <p:spPr/>
        <p:txBody>
          <a:bodyPr/>
          <a:lstStyle/>
          <a:p>
            <a:pPr lvl="0"/>
            <a:r>
              <a:rPr lang="en-GB" sz="2800" dirty="0"/>
              <a:t>Are you meeting a real need for readers to know about an innovation or development?</a:t>
            </a:r>
          </a:p>
          <a:p>
            <a:pPr lvl="0"/>
            <a:r>
              <a:rPr lang="en-GB" sz="2800" dirty="0"/>
              <a:t>Are you approaching a topic in a novel way that takes account of previous work in the field, but then adds innovative findings or reinterpretation?</a:t>
            </a:r>
          </a:p>
          <a:p>
            <a:pPr lvl="0"/>
            <a:r>
              <a:rPr lang="en-GB" sz="2800" dirty="0"/>
              <a:t>Are you addressing an area or issue where there is hunger for people to know more or understand something better?</a:t>
            </a:r>
          </a:p>
          <a:p>
            <a:pPr lvl="0"/>
            <a:r>
              <a:rPr lang="en-GB" sz="2800" dirty="0"/>
              <a:t>Are you reporting on some work or a project that really deserves an audience because it might change practice or benefit students?</a:t>
            </a:r>
          </a:p>
          <a:p>
            <a:endParaRPr lang="en-GB" dirty="0"/>
          </a:p>
        </p:txBody>
      </p:sp>
    </p:spTree>
    <p:extLst>
      <p:ext uri="{BB962C8B-B14F-4D97-AF65-F5344CB8AC3E}">
        <p14:creationId xmlns:p14="http://schemas.microsoft.com/office/powerpoint/2010/main" val="750907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Honing your writing style;</a:t>
            </a:r>
          </a:p>
        </p:txBody>
      </p:sp>
      <p:sp>
        <p:nvSpPr>
          <p:cNvPr id="3" name="Content Placeholder 2"/>
          <p:cNvSpPr>
            <a:spLocks noGrp="1"/>
          </p:cNvSpPr>
          <p:nvPr>
            <p:ph idx="1"/>
          </p:nvPr>
        </p:nvSpPr>
        <p:spPr/>
        <p:txBody>
          <a:bodyPr/>
          <a:lstStyle/>
          <a:p>
            <a:r>
              <a:rPr lang="en-GB" sz="2800" b="1" dirty="0"/>
              <a:t>If you want to publish in a journal or a book series, become very familiar with their existing outputs;</a:t>
            </a:r>
          </a:p>
          <a:p>
            <a:r>
              <a:rPr lang="en-GB" sz="2800" b="1" dirty="0"/>
              <a:t>Read thoroughly the last couple of issues of a journal you want to submit to, for example, or scrutinize other books in the series;</a:t>
            </a:r>
          </a:p>
          <a:p>
            <a:r>
              <a:rPr lang="en-GB" sz="2800" b="1" dirty="0"/>
              <a:t>Look at:</a:t>
            </a:r>
          </a:p>
          <a:p>
            <a:pPr lvl="1"/>
            <a:r>
              <a:rPr lang="en-GB" b="1" dirty="0"/>
              <a:t>Technical issues like length, format, layout, number of diagrams/ tables expected;</a:t>
            </a:r>
          </a:p>
          <a:p>
            <a:pPr lvl="1"/>
            <a:r>
              <a:rPr lang="en-GB" b="1" dirty="0"/>
              <a:t>Stylistic issues like active or passive verbs, typical sentence structure, tone, register, vocabulary; </a:t>
            </a:r>
          </a:p>
          <a:p>
            <a:pPr marL="531813" lvl="1" indent="-531813"/>
            <a:r>
              <a:rPr lang="en-GB" b="1" dirty="0"/>
              <a:t>Read and read and read to get the look and feel right.</a:t>
            </a:r>
          </a:p>
          <a:p>
            <a:pPr lvl="1"/>
            <a:endParaRPr lang="en-GB" b="1" dirty="0"/>
          </a:p>
          <a:p>
            <a:pPr marL="0" indent="0">
              <a:buNone/>
            </a:pPr>
            <a:endParaRPr lang="en-GB" sz="2800" b="1" dirty="0"/>
          </a:p>
          <a:p>
            <a:endParaRPr lang="en-GB" sz="2800" b="1" dirty="0"/>
          </a:p>
        </p:txBody>
      </p:sp>
    </p:spTree>
    <p:extLst>
      <p:ext uri="{BB962C8B-B14F-4D97-AF65-F5344CB8AC3E}">
        <p14:creationId xmlns:p14="http://schemas.microsoft.com/office/powerpoint/2010/main" val="27897277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The journal editor’s agenda…</a:t>
            </a:r>
          </a:p>
        </p:txBody>
      </p:sp>
      <p:sp>
        <p:nvSpPr>
          <p:cNvPr id="92163" name="Rectangle 3"/>
          <p:cNvSpPr>
            <a:spLocks noGrp="1" noChangeArrowheads="1"/>
          </p:cNvSpPr>
          <p:nvPr>
            <p:ph idx="1"/>
          </p:nvPr>
        </p:nvSpPr>
        <p:spPr>
          <a:noFill/>
          <a:ln/>
        </p:spPr>
        <p:txBody>
          <a:bodyPr/>
          <a:lstStyle/>
          <a:p>
            <a:pPr marL="0" indent="0">
              <a:lnSpc>
                <a:spcPct val="85000"/>
              </a:lnSpc>
              <a:buNone/>
            </a:pPr>
            <a:r>
              <a:rPr lang="en-GB" sz="2800" dirty="0"/>
              <a:t>Will it survive the 5-minute test?</a:t>
            </a:r>
          </a:p>
          <a:p>
            <a:pPr>
              <a:lnSpc>
                <a:spcPct val="85000"/>
              </a:lnSpc>
            </a:pPr>
            <a:r>
              <a:rPr lang="en-GB" sz="2800" dirty="0"/>
              <a:t>Is the purpose clear?</a:t>
            </a:r>
          </a:p>
          <a:p>
            <a:pPr>
              <a:lnSpc>
                <a:spcPct val="85000"/>
              </a:lnSpc>
            </a:pPr>
            <a:r>
              <a:rPr lang="en-GB" sz="2800" dirty="0"/>
              <a:t>Does the purpose match the journal’s?</a:t>
            </a:r>
          </a:p>
          <a:p>
            <a:pPr>
              <a:lnSpc>
                <a:spcPct val="85000"/>
              </a:lnSpc>
            </a:pPr>
            <a:r>
              <a:rPr lang="en-GB" sz="2800" dirty="0"/>
              <a:t>Are the key points quick to spot?</a:t>
            </a:r>
          </a:p>
          <a:p>
            <a:pPr>
              <a:lnSpc>
                <a:spcPct val="85000"/>
              </a:lnSpc>
            </a:pPr>
            <a:r>
              <a:rPr lang="en-GB" sz="2800" dirty="0"/>
              <a:t>Do the key points link to the purpose?</a:t>
            </a:r>
          </a:p>
          <a:p>
            <a:pPr>
              <a:lnSpc>
                <a:spcPct val="85000"/>
              </a:lnSpc>
            </a:pPr>
            <a:r>
              <a:rPr lang="en-GB" sz="2800" dirty="0"/>
              <a:t>Does the author know why it’s important?</a:t>
            </a:r>
          </a:p>
          <a:p>
            <a:pPr>
              <a:lnSpc>
                <a:spcPct val="85000"/>
              </a:lnSpc>
            </a:pPr>
            <a:r>
              <a:rPr lang="en-GB" sz="2800" dirty="0"/>
              <a:t>Is it readable?</a:t>
            </a:r>
          </a:p>
          <a:p>
            <a:pPr>
              <a:lnSpc>
                <a:spcPct val="85000"/>
              </a:lnSpc>
            </a:pPr>
            <a:r>
              <a:rPr lang="en-GB" sz="2800" dirty="0"/>
              <a:t>Does it follow the </a:t>
            </a:r>
            <a:r>
              <a:rPr lang="en-GB" sz="2800" dirty="0" err="1"/>
              <a:t>housestyle</a:t>
            </a:r>
            <a:r>
              <a:rPr lang="en-GB" sz="2800" dirty="0"/>
              <a:t> (to the letter!!)</a:t>
            </a:r>
          </a:p>
          <a:p>
            <a:pPr>
              <a:lnSpc>
                <a:spcPct val="85000"/>
              </a:lnSpc>
            </a:pPr>
            <a:r>
              <a:rPr lang="en-GB" sz="2800" dirty="0"/>
              <a:t>Will it create a lot of work for me?</a:t>
            </a:r>
          </a:p>
        </p:txBody>
      </p:sp>
    </p:spTree>
    <p:extLst>
      <p:ext uri="{BB962C8B-B14F-4D97-AF65-F5344CB8AC3E}">
        <p14:creationId xmlns:p14="http://schemas.microsoft.com/office/powerpoint/2010/main" val="11340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476250"/>
            <a:ext cx="7543800" cy="714375"/>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US" altLang="en-US" sz="3600" dirty="0">
                <a:solidFill>
                  <a:srgbClr val="008000"/>
                </a:solidFill>
              </a:rPr>
              <a:t>Referees and reviewers are looking for the following in manuscripts:</a:t>
            </a:r>
            <a:endParaRPr lang="en-GB" altLang="en-US" sz="3600" dirty="0">
              <a:solidFill>
                <a:srgbClr val="008000"/>
              </a:solidFill>
            </a:endParaRPr>
          </a:p>
        </p:txBody>
      </p:sp>
      <p:sp>
        <p:nvSpPr>
          <p:cNvPr id="35843"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Char char="v"/>
            </a:pPr>
            <a:r>
              <a:rPr lang="en-US" altLang="en-US" sz="2800" b="1" dirty="0">
                <a:solidFill>
                  <a:srgbClr val="660066"/>
                </a:solidFill>
              </a:rPr>
              <a:t>Clarity, coherence, well-written.</a:t>
            </a:r>
          </a:p>
          <a:p>
            <a:pPr marL="533400" indent="-533400" eaLnBrk="1" hangingPunct="1">
              <a:lnSpc>
                <a:spcPct val="90000"/>
              </a:lnSpc>
              <a:spcBef>
                <a:spcPct val="35000"/>
              </a:spcBef>
              <a:buClr>
                <a:srgbClr val="009900"/>
              </a:buClr>
              <a:buChar char="v"/>
            </a:pPr>
            <a:r>
              <a:rPr lang="en-US" altLang="en-US" sz="2800" b="1" dirty="0">
                <a:solidFill>
                  <a:srgbClr val="660066"/>
                </a:solidFill>
              </a:rPr>
              <a:t>Thoroughness.</a:t>
            </a:r>
          </a:p>
          <a:p>
            <a:pPr marL="533400" indent="-533400" eaLnBrk="1" hangingPunct="1">
              <a:lnSpc>
                <a:spcPct val="90000"/>
              </a:lnSpc>
              <a:spcBef>
                <a:spcPct val="35000"/>
              </a:spcBef>
              <a:buClr>
                <a:srgbClr val="009900"/>
              </a:buClr>
              <a:buChar char="v"/>
            </a:pPr>
            <a:r>
              <a:rPr lang="en-US" altLang="en-US" sz="2800" b="1" dirty="0">
                <a:solidFill>
                  <a:srgbClr val="660066"/>
                </a:solidFill>
              </a:rPr>
              <a:t>Research method.</a:t>
            </a:r>
          </a:p>
          <a:p>
            <a:pPr marL="533400" indent="-533400" eaLnBrk="1" hangingPunct="1">
              <a:lnSpc>
                <a:spcPct val="90000"/>
              </a:lnSpc>
              <a:spcBef>
                <a:spcPct val="35000"/>
              </a:spcBef>
              <a:buClr>
                <a:srgbClr val="009900"/>
              </a:buClr>
              <a:buChar char="v"/>
            </a:pPr>
            <a:r>
              <a:rPr lang="en-US" altLang="en-US" sz="2800" b="1" dirty="0">
                <a:solidFill>
                  <a:srgbClr val="660066"/>
                </a:solidFill>
              </a:rPr>
              <a:t>Appropriateness to the journal.</a:t>
            </a:r>
          </a:p>
          <a:p>
            <a:pPr marL="533400" indent="-533400" eaLnBrk="1" hangingPunct="1">
              <a:lnSpc>
                <a:spcPct val="90000"/>
              </a:lnSpc>
              <a:spcBef>
                <a:spcPct val="35000"/>
              </a:spcBef>
              <a:buClr>
                <a:srgbClr val="009900"/>
              </a:buClr>
              <a:buChar char="v"/>
            </a:pPr>
            <a:r>
              <a:rPr lang="en-US" altLang="en-US" sz="2800" b="1" dirty="0">
                <a:solidFill>
                  <a:srgbClr val="660066"/>
                </a:solidFill>
              </a:rPr>
              <a:t>A unique contribution.</a:t>
            </a:r>
          </a:p>
          <a:p>
            <a:pPr marL="533400" indent="-533400" eaLnBrk="1" hangingPunct="1">
              <a:lnSpc>
                <a:spcPct val="90000"/>
              </a:lnSpc>
              <a:spcBef>
                <a:spcPct val="35000"/>
              </a:spcBef>
              <a:buClr>
                <a:srgbClr val="009900"/>
              </a:buClr>
              <a:buChar char="v"/>
            </a:pPr>
            <a:r>
              <a:rPr lang="en-US" altLang="en-US" sz="2800" b="1" dirty="0">
                <a:solidFill>
                  <a:srgbClr val="660066"/>
                </a:solidFill>
              </a:rPr>
              <a:t>Advancement of knowledge.</a:t>
            </a:r>
          </a:p>
          <a:p>
            <a:pPr marL="533400" indent="-533400" eaLnBrk="1" hangingPunct="1">
              <a:lnSpc>
                <a:spcPct val="90000"/>
              </a:lnSpc>
              <a:spcBef>
                <a:spcPct val="35000"/>
              </a:spcBef>
              <a:buClr>
                <a:srgbClr val="009900"/>
              </a:buClr>
              <a:buChar char="v"/>
            </a:pPr>
            <a:r>
              <a:rPr lang="en-US" altLang="en-US" sz="2800" b="1" dirty="0">
                <a:solidFill>
                  <a:srgbClr val="660066"/>
                </a:solidFill>
              </a:rPr>
              <a:t>Importance of subject</a:t>
            </a:r>
          </a:p>
          <a:p>
            <a:pPr marL="533400" indent="-533400" eaLnBrk="1" hangingPunct="1">
              <a:lnSpc>
                <a:spcPct val="90000"/>
              </a:lnSpc>
              <a:spcBef>
                <a:spcPct val="35000"/>
              </a:spcBef>
              <a:buClr>
                <a:srgbClr val="009900"/>
              </a:buClr>
              <a:buChar char="v"/>
            </a:pPr>
            <a:r>
              <a:rPr lang="en-US" altLang="en-US" sz="2800" b="1" dirty="0" err="1">
                <a:solidFill>
                  <a:srgbClr val="660066"/>
                </a:solidFill>
              </a:rPr>
              <a:t>Generalisability</a:t>
            </a:r>
            <a:r>
              <a:rPr lang="en-US" altLang="en-US" sz="2800" b="1" dirty="0">
                <a:solidFill>
                  <a:srgbClr val="660066"/>
                </a:solidFill>
              </a:rPr>
              <a:t> and validity of results.</a:t>
            </a:r>
          </a:p>
          <a:p>
            <a:pPr marL="533400" indent="-533400" eaLnBrk="1" hangingPunct="1">
              <a:lnSpc>
                <a:spcPct val="90000"/>
              </a:lnSpc>
              <a:spcBef>
                <a:spcPct val="35000"/>
              </a:spcBef>
              <a:buClr>
                <a:srgbClr val="009900"/>
              </a:buClr>
              <a:buChar char="v"/>
            </a:pPr>
            <a:r>
              <a:rPr lang="en-US" altLang="en-US" sz="2800" b="1" dirty="0">
                <a:solidFill>
                  <a:srgbClr val="660066"/>
                </a:solidFill>
              </a:rPr>
              <a:t>Timeliness.</a:t>
            </a:r>
            <a:endParaRPr lang="en-GB" altLang="en-US" sz="2800" b="1" dirty="0">
              <a:solidFill>
                <a:srgbClr val="660066"/>
              </a:solidFill>
            </a:endParaRPr>
          </a:p>
        </p:txBody>
      </p:sp>
    </p:spTree>
    <p:extLst>
      <p:ext uri="{BB962C8B-B14F-4D97-AF65-F5344CB8AC3E}">
        <p14:creationId xmlns:p14="http://schemas.microsoft.com/office/powerpoint/2010/main" val="1142653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t>Ten most common reasons for immediately rejecting a manuscript (after Noble)</a:t>
            </a:r>
            <a:endParaRPr lang="en-GB" altLang="en-US" sz="3600" dirty="0"/>
          </a:p>
        </p:txBody>
      </p:sp>
      <p:sp>
        <p:nvSpPr>
          <p:cNvPr id="31747" name="Rectangle 3"/>
          <p:cNvSpPr>
            <a:spLocks noGrp="1" noChangeArrowheads="1"/>
          </p:cNvSpPr>
          <p:nvPr>
            <p:ph type="body" idx="1"/>
          </p:nvPr>
        </p:nvSpPr>
        <p:spPr>
          <a:xfrm>
            <a:off x="358775" y="1412720"/>
            <a:ext cx="8605838" cy="4454680"/>
          </a:xfrm>
        </p:spPr>
        <p:txBody>
          <a:bodyPr/>
          <a:lstStyle/>
          <a:p>
            <a:pPr eaLnBrk="1" hangingPunct="1"/>
            <a:r>
              <a:rPr lang="en-US" altLang="en-US" sz="2600" b="1" dirty="0"/>
              <a:t>Author guidelines not followed.</a:t>
            </a:r>
          </a:p>
          <a:p>
            <a:pPr eaLnBrk="1" hangingPunct="1"/>
            <a:r>
              <a:rPr lang="en-US" altLang="en-US" sz="2600" b="1" dirty="0"/>
              <a:t>Not thorough.</a:t>
            </a:r>
          </a:p>
          <a:p>
            <a:pPr eaLnBrk="1" hangingPunct="1"/>
            <a:r>
              <a:rPr lang="en-US" altLang="en-US" sz="2600" b="1" dirty="0"/>
              <a:t>Bad writing: clarity and style.</a:t>
            </a:r>
          </a:p>
          <a:p>
            <a:pPr eaLnBrk="1" hangingPunct="1"/>
            <a:r>
              <a:rPr lang="en-US" altLang="en-US" sz="2600" b="1" dirty="0"/>
              <a:t>Subject of no interest to readers.</a:t>
            </a:r>
          </a:p>
          <a:p>
            <a:pPr eaLnBrk="1" hangingPunct="1"/>
            <a:r>
              <a:rPr lang="en-US" altLang="en-US" sz="2600" b="1" dirty="0"/>
              <a:t>Poor statistics, tables, figures.</a:t>
            </a:r>
          </a:p>
          <a:p>
            <a:pPr eaLnBrk="1" hangingPunct="1"/>
            <a:r>
              <a:rPr lang="en-US" altLang="en-US" sz="2600" b="1" dirty="0"/>
              <a:t>Old subject / manuscript.</a:t>
            </a:r>
          </a:p>
          <a:p>
            <a:pPr eaLnBrk="1" hangingPunct="1"/>
            <a:r>
              <a:rPr lang="en-US" altLang="en-US" sz="2600" b="1" dirty="0"/>
              <a:t>Unprofessional appearance.</a:t>
            </a:r>
          </a:p>
          <a:p>
            <a:pPr eaLnBrk="1" hangingPunct="1"/>
            <a:r>
              <a:rPr lang="en-US" altLang="en-US" sz="2600" b="1" dirty="0"/>
              <a:t>Title of manuscript.</a:t>
            </a:r>
          </a:p>
          <a:p>
            <a:pPr eaLnBrk="1" hangingPunct="1"/>
            <a:r>
              <a:rPr lang="en-US" altLang="en-US" sz="2600" b="1" dirty="0"/>
              <a:t>Too simple - ‘reporting’.</a:t>
            </a:r>
          </a:p>
          <a:p>
            <a:pPr eaLnBrk="1" hangingPunct="1"/>
            <a:r>
              <a:rPr lang="en-US" altLang="en-US" sz="2600" b="1" dirty="0"/>
              <a:t>Written at the wrong level.</a:t>
            </a:r>
          </a:p>
          <a:p>
            <a:pPr eaLnBrk="1" hangingPunct="1"/>
            <a:endParaRPr lang="en-US" altLang="en-US" sz="2600" b="1" dirty="0"/>
          </a:p>
          <a:p>
            <a:pPr eaLnBrk="1" hangingPunct="1"/>
            <a:endParaRPr lang="en-GB" altLang="en-US" sz="2600" dirty="0"/>
          </a:p>
        </p:txBody>
      </p:sp>
    </p:spTree>
    <p:extLst>
      <p:ext uri="{BB962C8B-B14F-4D97-AF65-F5344CB8AC3E}">
        <p14:creationId xmlns:p14="http://schemas.microsoft.com/office/powerpoint/2010/main" val="23121954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4261-234D-4D2B-9EEB-FEFAE7EC6F61}"/>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Facilitated sessions on Wednesday in main room:</a:t>
            </a:r>
          </a:p>
        </p:txBody>
      </p:sp>
      <p:sp>
        <p:nvSpPr>
          <p:cNvPr id="3" name="Content Placeholder 2">
            <a:extLst>
              <a:ext uri="{FF2B5EF4-FFF2-40B4-BE49-F238E27FC236}">
                <a16:creationId xmlns:a16="http://schemas.microsoft.com/office/drawing/2014/main" id="{BEDE31C2-2E99-4F1D-A7A0-F54603E1AE9E}"/>
              </a:ext>
            </a:extLst>
          </p:cNvPr>
          <p:cNvSpPr>
            <a:spLocks noGrp="1"/>
          </p:cNvSpPr>
          <p:nvPr>
            <p:ph idx="1"/>
          </p:nvPr>
        </p:nvSpPr>
        <p:spPr/>
        <p:txBody>
          <a:bodyPr/>
          <a:lstStyle/>
          <a:p>
            <a:pPr marL="804863" indent="-804863">
              <a:buFont typeface="+mj-lt"/>
              <a:buAutoNum type="arabicPeriod" startAt="7"/>
            </a:pPr>
            <a:r>
              <a:rPr lang="en-GB" sz="2800" dirty="0"/>
              <a:t>Update on progress and further goal setting 9.15-	9.45 (both)</a:t>
            </a:r>
          </a:p>
          <a:p>
            <a:pPr marL="804863" indent="-804863">
              <a:buFont typeface="+mj-lt"/>
              <a:buAutoNum type="arabicPeriod" startAt="7"/>
            </a:pPr>
            <a:r>
              <a:rPr lang="en-GB" sz="2800" dirty="0"/>
              <a:t>Writing informative abstracts (PR) 9.45-10.30</a:t>
            </a:r>
          </a:p>
          <a:p>
            <a:pPr marL="804863" indent="-804863">
              <a:buFont typeface="+mj-lt"/>
              <a:buAutoNum type="arabicPeriod" startAt="7"/>
            </a:pPr>
            <a:r>
              <a:rPr lang="en-GB" sz="2800" dirty="0"/>
              <a:t>Moving from dissertation to publication 11.15-12.15 (SB)</a:t>
            </a:r>
          </a:p>
          <a:p>
            <a:pPr marL="804863" indent="-804863">
              <a:buFont typeface="+mj-lt"/>
              <a:buAutoNum type="arabicPeriod" startAt="7"/>
            </a:pPr>
            <a:r>
              <a:rPr lang="en-GB" sz="2800" dirty="0"/>
              <a:t>Bidding for funding for educational projects 12.15-12.40 (SB)</a:t>
            </a:r>
          </a:p>
          <a:p>
            <a:pPr marL="804863" indent="-804863">
              <a:buFont typeface="+mj-lt"/>
              <a:buAutoNum type="arabicPeriod" startAt="7"/>
            </a:pPr>
            <a:r>
              <a:rPr lang="en-GB" sz="2800" dirty="0"/>
              <a:t>Networking to improve your chances of publication success 14.00-14.40 (SB)</a:t>
            </a:r>
          </a:p>
          <a:p>
            <a:pPr marL="804863" indent="-804863">
              <a:buFont typeface="+mj-lt"/>
              <a:buAutoNum type="arabicPeriod" startAt="7"/>
            </a:pPr>
            <a:r>
              <a:rPr lang="en-GB" sz="2800" dirty="0"/>
              <a:t>Plenary and report back 15.30-16.00 (both)</a:t>
            </a:r>
          </a:p>
        </p:txBody>
      </p:sp>
    </p:spTree>
    <p:extLst>
      <p:ext uri="{BB962C8B-B14F-4D97-AF65-F5344CB8AC3E}">
        <p14:creationId xmlns:p14="http://schemas.microsoft.com/office/powerpoint/2010/main" val="30840084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3"/>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t>Good advice to help you </a:t>
            </a:r>
            <a:r>
              <a:rPr lang="en-US" altLang="en-US" sz="3600" dirty="0" err="1"/>
              <a:t>maximise</a:t>
            </a:r>
            <a:r>
              <a:rPr lang="en-US" altLang="en-US" sz="3600" dirty="0"/>
              <a:t> your chances of publication:</a:t>
            </a:r>
            <a:endParaRPr lang="en-GB" altLang="en-US" sz="3600" dirty="0"/>
          </a:p>
        </p:txBody>
      </p:sp>
      <p:sp>
        <p:nvSpPr>
          <p:cNvPr id="36867" name="Content Placeholder 4"/>
          <p:cNvSpPr>
            <a:spLocks noGrp="1"/>
          </p:cNvSpPr>
          <p:nvPr>
            <p:ph idx="1"/>
          </p:nvPr>
        </p:nvSpPr>
        <p:spPr/>
        <p:txBody>
          <a:bodyPr/>
          <a:lstStyle/>
          <a:p>
            <a:r>
              <a:rPr lang="en-US" altLang="en-US" sz="2800" b="1" dirty="0"/>
              <a:t> Write clearly, logically and sequentially.</a:t>
            </a:r>
            <a:endParaRPr lang="en-GB" altLang="en-US" sz="2800" b="1" dirty="0"/>
          </a:p>
          <a:p>
            <a:r>
              <a:rPr lang="en-US" altLang="en-US" sz="2800" b="1" dirty="0"/>
              <a:t>Study and follow the author guidelines.</a:t>
            </a:r>
            <a:endParaRPr lang="en-GB" altLang="en-US" sz="2800" b="1" dirty="0"/>
          </a:p>
          <a:p>
            <a:r>
              <a:rPr lang="en-US" altLang="en-US" sz="2800" b="1" dirty="0"/>
              <a:t>Have the manuscript critiqued by peers and others before submission.</a:t>
            </a:r>
            <a:endParaRPr lang="en-GB" altLang="en-US" sz="2800" b="1" dirty="0"/>
          </a:p>
          <a:p>
            <a:r>
              <a:rPr lang="en-US" altLang="en-US" sz="2800" b="1" dirty="0"/>
              <a:t>Think what readers might want to know, rather than what you want to say.</a:t>
            </a:r>
            <a:endParaRPr lang="en-GB" altLang="en-US" sz="2800" b="1" dirty="0"/>
          </a:p>
          <a:p>
            <a:r>
              <a:rPr lang="en-US" altLang="en-US" sz="2800" b="1" dirty="0"/>
              <a:t>Pay great attention to detail about presentation/appearance/format.</a:t>
            </a:r>
            <a:endParaRPr lang="en-GB" altLang="en-US" sz="2800" b="1" dirty="0"/>
          </a:p>
          <a:p>
            <a:r>
              <a:rPr lang="en-US" altLang="en-US" sz="2800" b="1" dirty="0"/>
              <a:t>Ensure your research method is relevant, appropriate and accurate.</a:t>
            </a:r>
            <a:endParaRPr lang="en-GB" altLang="en-US" sz="2800" b="1" dirty="0"/>
          </a:p>
          <a:p>
            <a:endParaRPr lang="en-GB" altLang="en-US" sz="2800" b="1" dirty="0"/>
          </a:p>
        </p:txBody>
      </p:sp>
    </p:spTree>
    <p:extLst>
      <p:ext uri="{BB962C8B-B14F-4D97-AF65-F5344CB8AC3E}">
        <p14:creationId xmlns:p14="http://schemas.microsoft.com/office/powerpoint/2010/main" val="200138554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476251"/>
            <a:ext cx="7543800" cy="360390"/>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t>Referees and reviewers look for the following in manuscripts:</a:t>
            </a:r>
            <a:endParaRPr lang="en-GB" altLang="en-US" sz="3600" dirty="0"/>
          </a:p>
        </p:txBody>
      </p:sp>
      <p:sp>
        <p:nvSpPr>
          <p:cNvPr id="35843" name="Rectangle 3"/>
          <p:cNvSpPr>
            <a:spLocks noGrp="1" noChangeArrowheads="1"/>
          </p:cNvSpPr>
          <p:nvPr>
            <p:ph type="body" idx="1"/>
          </p:nvPr>
        </p:nvSpPr>
        <p:spPr/>
        <p:txBody>
          <a:bodyPr/>
          <a:lstStyle/>
          <a:p>
            <a:pPr eaLnBrk="1" hangingPunct="1">
              <a:lnSpc>
                <a:spcPct val="90000"/>
              </a:lnSpc>
            </a:pPr>
            <a:r>
              <a:rPr lang="en-US" altLang="en-US" sz="2800" b="1" dirty="0"/>
              <a:t>Clarity, coherence, well-written.</a:t>
            </a:r>
          </a:p>
          <a:p>
            <a:pPr eaLnBrk="1" hangingPunct="1">
              <a:lnSpc>
                <a:spcPct val="90000"/>
              </a:lnSpc>
            </a:pPr>
            <a:r>
              <a:rPr lang="en-US" altLang="en-US" sz="2800" b="1" dirty="0"/>
              <a:t>Thoroughness.</a:t>
            </a:r>
          </a:p>
          <a:p>
            <a:pPr eaLnBrk="1" hangingPunct="1">
              <a:lnSpc>
                <a:spcPct val="90000"/>
              </a:lnSpc>
            </a:pPr>
            <a:r>
              <a:rPr lang="en-US" altLang="en-US" sz="2800" b="1" dirty="0"/>
              <a:t>Research method.</a:t>
            </a:r>
          </a:p>
          <a:p>
            <a:pPr eaLnBrk="1" hangingPunct="1">
              <a:lnSpc>
                <a:spcPct val="90000"/>
              </a:lnSpc>
            </a:pPr>
            <a:r>
              <a:rPr lang="en-US" altLang="en-US" sz="2800" b="1" dirty="0"/>
              <a:t>Appropriateness to the journal.</a:t>
            </a:r>
          </a:p>
          <a:p>
            <a:pPr eaLnBrk="1" hangingPunct="1">
              <a:lnSpc>
                <a:spcPct val="90000"/>
              </a:lnSpc>
            </a:pPr>
            <a:r>
              <a:rPr lang="en-US" altLang="en-US" sz="2800" b="1" dirty="0"/>
              <a:t>A unique contribution.</a:t>
            </a:r>
          </a:p>
          <a:p>
            <a:pPr eaLnBrk="1" hangingPunct="1">
              <a:lnSpc>
                <a:spcPct val="90000"/>
              </a:lnSpc>
            </a:pPr>
            <a:r>
              <a:rPr lang="en-US" altLang="en-US" sz="2800" b="1" dirty="0"/>
              <a:t>Advancement of knowledge.</a:t>
            </a:r>
          </a:p>
          <a:p>
            <a:pPr eaLnBrk="1" hangingPunct="1">
              <a:lnSpc>
                <a:spcPct val="90000"/>
              </a:lnSpc>
            </a:pPr>
            <a:r>
              <a:rPr lang="en-US" altLang="en-US" sz="2800" b="1" dirty="0"/>
              <a:t>Importance of subject</a:t>
            </a:r>
          </a:p>
          <a:p>
            <a:pPr eaLnBrk="1" hangingPunct="1">
              <a:lnSpc>
                <a:spcPct val="90000"/>
              </a:lnSpc>
            </a:pPr>
            <a:r>
              <a:rPr lang="en-US" altLang="en-US" sz="2800" b="1" dirty="0" err="1"/>
              <a:t>Generalisability</a:t>
            </a:r>
            <a:r>
              <a:rPr lang="en-US" altLang="en-US" sz="2800" b="1" dirty="0"/>
              <a:t> and validity of results.</a:t>
            </a:r>
          </a:p>
          <a:p>
            <a:pPr eaLnBrk="1" hangingPunct="1">
              <a:lnSpc>
                <a:spcPct val="90000"/>
              </a:lnSpc>
            </a:pPr>
            <a:r>
              <a:rPr lang="en-US" altLang="en-US" sz="2800" b="1" dirty="0"/>
              <a:t>Timeliness.</a:t>
            </a:r>
            <a:endParaRPr lang="en-GB" altLang="en-US" sz="2800" b="1" dirty="0"/>
          </a:p>
        </p:txBody>
      </p:sp>
    </p:spTree>
    <p:extLst>
      <p:ext uri="{BB962C8B-B14F-4D97-AF65-F5344CB8AC3E}">
        <p14:creationId xmlns:p14="http://schemas.microsoft.com/office/powerpoint/2010/main" val="21531969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090DC-2B25-4CE9-B05E-9C654E4D9AC4}"/>
              </a:ext>
            </a:extLst>
          </p:cNvPr>
          <p:cNvSpPr>
            <a:spLocks noGrp="1"/>
          </p:cNvSpPr>
          <p:nvPr>
            <p:ph type="ctrTitle"/>
          </p:nvPr>
        </p:nvSpPr>
        <p:spPr/>
        <p:txBody>
          <a:bodyPr/>
          <a:lstStyle/>
          <a:p>
            <a:r>
              <a:rPr lang="en-GB" dirty="0"/>
              <a:t>Session 5 </a:t>
            </a:r>
            <a:br>
              <a:rPr lang="en-GB" dirty="0"/>
            </a:br>
            <a:r>
              <a:rPr lang="en-GB" dirty="0"/>
              <a:t>16.15-17.15</a:t>
            </a:r>
          </a:p>
        </p:txBody>
      </p:sp>
      <p:sp>
        <p:nvSpPr>
          <p:cNvPr id="5" name="Subtitle 4">
            <a:extLst>
              <a:ext uri="{FF2B5EF4-FFF2-40B4-BE49-F238E27FC236}">
                <a16:creationId xmlns:a16="http://schemas.microsoft.com/office/drawing/2014/main" id="{6D6F89B7-6ED7-4CB3-95FA-FABD1042048F}"/>
              </a:ext>
            </a:extLst>
          </p:cNvPr>
          <p:cNvSpPr>
            <a:spLocks noGrp="1"/>
          </p:cNvSpPr>
          <p:nvPr>
            <p:ph type="subTitle" idx="1"/>
          </p:nvPr>
        </p:nvSpPr>
        <p:spPr/>
        <p:txBody>
          <a:bodyPr/>
          <a:lstStyle/>
          <a:p>
            <a:r>
              <a:rPr lang="en-GB" dirty="0"/>
              <a:t>The pros and cons of co-authoring</a:t>
            </a:r>
          </a:p>
        </p:txBody>
      </p:sp>
    </p:spTree>
    <p:extLst>
      <p:ext uri="{BB962C8B-B14F-4D97-AF65-F5344CB8AC3E}">
        <p14:creationId xmlns:p14="http://schemas.microsoft.com/office/powerpoint/2010/main" val="1949508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30436-107D-4E5E-A0D4-5D33867FF1AF}"/>
              </a:ext>
            </a:extLst>
          </p:cNvPr>
          <p:cNvSpPr>
            <a:spLocks noGrp="1"/>
          </p:cNvSpPr>
          <p:nvPr>
            <p:ph type="title"/>
          </p:nvPr>
        </p:nvSpPr>
        <p:spPr/>
        <p:txBody>
          <a:bodyPr/>
          <a:lstStyle/>
          <a:p>
            <a:r>
              <a:rPr lang="en-GB" dirty="0"/>
              <a:t>Why it’s good to co-author</a:t>
            </a:r>
          </a:p>
        </p:txBody>
      </p:sp>
      <p:sp>
        <p:nvSpPr>
          <p:cNvPr id="4" name="Content Placeholder 3">
            <a:extLst>
              <a:ext uri="{FF2B5EF4-FFF2-40B4-BE49-F238E27FC236}">
                <a16:creationId xmlns:a16="http://schemas.microsoft.com/office/drawing/2014/main" id="{EF9FE3C3-0C4F-4F96-9036-63D6E8F33804}"/>
              </a:ext>
            </a:extLst>
          </p:cNvPr>
          <p:cNvSpPr>
            <a:spLocks noGrp="1"/>
          </p:cNvSpPr>
          <p:nvPr>
            <p:ph idx="1"/>
          </p:nvPr>
        </p:nvSpPr>
        <p:spPr>
          <a:xfrm>
            <a:off x="358775" y="1123951"/>
            <a:ext cx="8605838" cy="4743450"/>
          </a:xfrm>
        </p:spPr>
        <p:txBody>
          <a:bodyPr/>
          <a:lstStyle/>
          <a:p>
            <a:r>
              <a:rPr lang="en-GB" sz="2400" dirty="0"/>
              <a:t>Brainstorming the first ideas together can be really powerful and can generate more ideas than you could on your own.</a:t>
            </a:r>
          </a:p>
          <a:p>
            <a:pPr lvl="0"/>
            <a:r>
              <a:rPr lang="en-GB" sz="2400" dirty="0"/>
              <a:t>A writing partner (or two) can provide incentives to stay on task (you might not want to let them down, or you might be frightened of their reaction if you don’t deliver!).</a:t>
            </a:r>
          </a:p>
          <a:p>
            <a:pPr lvl="0"/>
            <a:r>
              <a:rPr lang="en-GB" sz="2400" dirty="0"/>
              <a:t>It’s great to have a second pair of eyes looking at something, because they can spot gaps that you might have missed.</a:t>
            </a:r>
          </a:p>
          <a:p>
            <a:pPr lvl="0"/>
            <a:r>
              <a:rPr lang="en-GB" sz="2400" dirty="0"/>
              <a:t>Two people often have a better data set to draw on than one, and each is likely to bring a different knowledge base and variety of reference sources to the partnership.</a:t>
            </a:r>
          </a:p>
          <a:p>
            <a:pPr lvl="0"/>
            <a:r>
              <a:rPr lang="en-GB" sz="2400" dirty="0"/>
              <a:t>Often each co-author brings different strengths to the task (e.g. one might be better at fine detail, the other at creative ways of tackling things, or one might be a great originator of ideas, the other a ‘finisher’). Longstanding friendships (and even marriages) can result.</a:t>
            </a:r>
          </a:p>
          <a:p>
            <a:endParaRPr lang="en-GB" sz="3600" dirty="0"/>
          </a:p>
        </p:txBody>
      </p:sp>
    </p:spTree>
    <p:extLst>
      <p:ext uri="{BB962C8B-B14F-4D97-AF65-F5344CB8AC3E}">
        <p14:creationId xmlns:p14="http://schemas.microsoft.com/office/powerpoint/2010/main" val="45066333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35BC-E8BC-4D9A-A29D-58F29D8E9947}"/>
              </a:ext>
            </a:extLst>
          </p:cNvPr>
          <p:cNvSpPr>
            <a:spLocks noGrp="1"/>
          </p:cNvSpPr>
          <p:nvPr>
            <p:ph type="title"/>
          </p:nvPr>
        </p:nvSpPr>
        <p:spPr/>
        <p:txBody>
          <a:bodyPr/>
          <a:lstStyle/>
          <a:p>
            <a:r>
              <a:rPr lang="en-GB" dirty="0"/>
              <a:t>Some disadvantages of co-authoring</a:t>
            </a:r>
          </a:p>
        </p:txBody>
      </p:sp>
      <p:sp>
        <p:nvSpPr>
          <p:cNvPr id="3" name="Content Placeholder 2">
            <a:extLst>
              <a:ext uri="{FF2B5EF4-FFF2-40B4-BE49-F238E27FC236}">
                <a16:creationId xmlns:a16="http://schemas.microsoft.com/office/drawing/2014/main" id="{5AFF566E-8B75-407D-A4E5-EC2968135694}"/>
              </a:ext>
            </a:extLst>
          </p:cNvPr>
          <p:cNvSpPr>
            <a:spLocks noGrp="1"/>
          </p:cNvSpPr>
          <p:nvPr>
            <p:ph idx="1"/>
          </p:nvPr>
        </p:nvSpPr>
        <p:spPr>
          <a:xfrm>
            <a:off x="358775" y="980660"/>
            <a:ext cx="8605838" cy="4886741"/>
          </a:xfrm>
        </p:spPr>
        <p:txBody>
          <a:bodyPr/>
          <a:lstStyle/>
          <a:p>
            <a:r>
              <a:rPr lang="en-GB" sz="2200" dirty="0"/>
              <a:t>Sometimes you find that you have really different ideas of what you are trying to achieve, paradigms, intentions, work rates, attitudes to deadlines, standards etc., and you may end up ‘splitting up for artistic reasons’ as musicians say!</a:t>
            </a:r>
          </a:p>
          <a:p>
            <a:pPr lvl="0"/>
            <a:r>
              <a:rPr lang="en-GB" sz="2200" dirty="0"/>
              <a:t>If you fall out badly, it can harm extant relationships with one another.</a:t>
            </a:r>
          </a:p>
          <a:p>
            <a:pPr lvl="0"/>
            <a:r>
              <a:rPr lang="en-GB" sz="2200" dirty="0"/>
              <a:t>Your institution may not like or value your work if you co-author with someone from a different HEI or country, particularly if it is a REF-able output.</a:t>
            </a:r>
          </a:p>
          <a:p>
            <a:pPr lvl="0"/>
            <a:r>
              <a:rPr lang="en-GB" sz="2200" dirty="0"/>
              <a:t>Some co-authors are ungenerous and want to hog the limelight, gain lead author status when they don’t deserve it and even steal your ideas. Be cautious about people who eye up your data set or findings, as presented at conferences, in a predatory way and seek to co-author with you. </a:t>
            </a:r>
          </a:p>
          <a:p>
            <a:pPr lvl="0"/>
            <a:r>
              <a:rPr lang="en-GB" sz="2200" dirty="0"/>
              <a:t>Always weigh up the benefits of working with a more established co-author: are they genuinely trying to help you on your way, or are they ‘harvesting’ material selfishly?</a:t>
            </a:r>
          </a:p>
          <a:p>
            <a:endParaRPr lang="en-GB" sz="2200" dirty="0"/>
          </a:p>
        </p:txBody>
      </p:sp>
    </p:spTree>
    <p:extLst>
      <p:ext uri="{BB962C8B-B14F-4D97-AF65-F5344CB8AC3E}">
        <p14:creationId xmlns:p14="http://schemas.microsoft.com/office/powerpoint/2010/main" val="303878560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F733-1B74-46EF-B61D-4EC573DBBFED}"/>
              </a:ext>
            </a:extLst>
          </p:cNvPr>
          <p:cNvSpPr>
            <a:spLocks noGrp="1"/>
          </p:cNvSpPr>
          <p:nvPr>
            <p:ph type="title"/>
          </p:nvPr>
        </p:nvSpPr>
        <p:spPr/>
        <p:txBody>
          <a:bodyPr/>
          <a:lstStyle/>
          <a:p>
            <a:r>
              <a:rPr lang="en-GB" dirty="0"/>
              <a:t>Guidelines for potential co-authors</a:t>
            </a:r>
          </a:p>
        </p:txBody>
      </p:sp>
      <p:sp>
        <p:nvSpPr>
          <p:cNvPr id="3" name="Content Placeholder 2">
            <a:extLst>
              <a:ext uri="{FF2B5EF4-FFF2-40B4-BE49-F238E27FC236}">
                <a16:creationId xmlns:a16="http://schemas.microsoft.com/office/drawing/2014/main" id="{7A925557-A270-4201-BC22-53B73687D080}"/>
              </a:ext>
            </a:extLst>
          </p:cNvPr>
          <p:cNvSpPr>
            <a:spLocks noGrp="1"/>
          </p:cNvSpPr>
          <p:nvPr>
            <p:ph idx="1"/>
          </p:nvPr>
        </p:nvSpPr>
        <p:spPr>
          <a:xfrm>
            <a:off x="304800" y="1093787"/>
            <a:ext cx="8605838" cy="4670425"/>
          </a:xfrm>
        </p:spPr>
        <p:txBody>
          <a:bodyPr/>
          <a:lstStyle/>
          <a:p>
            <a:pPr lvl="0"/>
            <a:r>
              <a:rPr lang="en-GB" sz="2300" dirty="0"/>
              <a:t>Sort out ground rules well in advance, including sharing of work, order of authors, how you allocate percentages of input for REF or other reasons, and so on.</a:t>
            </a:r>
          </a:p>
          <a:p>
            <a:pPr lvl="0"/>
            <a:r>
              <a:rPr lang="en-GB" sz="2300" dirty="0"/>
              <a:t>Agree before you start writing, (but after extensive discussion) which journal or publisher you are targeting, whether you will use footnotes, what referencing style you will use, what kind of language/tone/ register you will jointly write in;</a:t>
            </a:r>
          </a:p>
          <a:p>
            <a:pPr lvl="0"/>
            <a:r>
              <a:rPr lang="en-GB" sz="2300" dirty="0"/>
              <a:t>Be realistic about timelines and what you can achieve, and have contingency plans when things go wrong (as they inevitably will);</a:t>
            </a:r>
          </a:p>
          <a:p>
            <a:pPr lvl="0"/>
            <a:r>
              <a:rPr lang="en-GB" sz="2300" dirty="0"/>
              <a:t>Have in place an exit strategy for if you do abort the publication (i.e. who owns what for use separately in other publications);</a:t>
            </a:r>
          </a:p>
          <a:p>
            <a:pPr lvl="0"/>
            <a:r>
              <a:rPr lang="en-GB" sz="2300" dirty="0"/>
              <a:t>Don’t try to co-author with too many people: it just becomes unmanageable if you have too many others to consult;</a:t>
            </a:r>
          </a:p>
          <a:p>
            <a:pPr lvl="0"/>
            <a:r>
              <a:rPr lang="en-GB" sz="2300" dirty="0"/>
              <a:t>However the writing goes, do plan an end of publication celebration! </a:t>
            </a:r>
          </a:p>
          <a:p>
            <a:endParaRPr lang="en-GB" sz="2300" dirty="0"/>
          </a:p>
        </p:txBody>
      </p:sp>
    </p:spTree>
    <p:extLst>
      <p:ext uri="{BB962C8B-B14F-4D97-AF65-F5344CB8AC3E}">
        <p14:creationId xmlns:p14="http://schemas.microsoft.com/office/powerpoint/2010/main" val="16379372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E7ABB9-B184-4A1B-9FFD-39F17C28A93B}"/>
              </a:ext>
            </a:extLst>
          </p:cNvPr>
          <p:cNvSpPr>
            <a:spLocks noGrp="1"/>
          </p:cNvSpPr>
          <p:nvPr>
            <p:ph type="ctrTitle"/>
          </p:nvPr>
        </p:nvSpPr>
        <p:spPr/>
        <p:txBody>
          <a:bodyPr/>
          <a:lstStyle/>
          <a:p>
            <a:r>
              <a:rPr lang="en-GB" dirty="0"/>
              <a:t>Session 6</a:t>
            </a:r>
            <a:br>
              <a:rPr lang="en-GB" dirty="0"/>
            </a:br>
            <a:r>
              <a:rPr lang="en-GB" dirty="0"/>
              <a:t>17.15-18.15 </a:t>
            </a:r>
          </a:p>
        </p:txBody>
      </p:sp>
      <p:sp>
        <p:nvSpPr>
          <p:cNvPr id="5" name="Subtitle 4">
            <a:extLst>
              <a:ext uri="{FF2B5EF4-FFF2-40B4-BE49-F238E27FC236}">
                <a16:creationId xmlns:a16="http://schemas.microsoft.com/office/drawing/2014/main" id="{F534C923-1D3B-433E-87F5-4DC5F28C206E}"/>
              </a:ext>
            </a:extLst>
          </p:cNvPr>
          <p:cNvSpPr>
            <a:spLocks noGrp="1"/>
          </p:cNvSpPr>
          <p:nvPr>
            <p:ph type="subTitle" idx="1"/>
          </p:nvPr>
        </p:nvSpPr>
        <p:spPr/>
        <p:txBody>
          <a:bodyPr/>
          <a:lstStyle/>
          <a:p>
            <a:r>
              <a:rPr lang="en-GB" dirty="0"/>
              <a:t>Applying for NTF and supporting others doing so</a:t>
            </a:r>
          </a:p>
        </p:txBody>
      </p:sp>
    </p:spTree>
    <p:extLst>
      <p:ext uri="{BB962C8B-B14F-4D97-AF65-F5344CB8AC3E}">
        <p14:creationId xmlns:p14="http://schemas.microsoft.com/office/powerpoint/2010/main" val="3000230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lnSpc>
                <a:spcPct val="85000"/>
              </a:lnSpc>
              <a:spcAft>
                <a:spcPct val="0"/>
              </a:spcAft>
            </a:pPr>
            <a:r>
              <a:rPr lang="en-GB" sz="3600" b="1" dirty="0">
                <a:solidFill>
                  <a:srgbClr val="008000"/>
                </a:solidFill>
              </a:rPr>
              <a:t>Background </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fontAlgn="base">
              <a:lnSpc>
                <a:spcPct val="90000"/>
              </a:lnSpc>
              <a:spcBef>
                <a:spcPct val="35000"/>
              </a:spcBef>
              <a:spcAft>
                <a:spcPct val="0"/>
              </a:spcAft>
              <a:buClr>
                <a:srgbClr val="009900"/>
              </a:buClr>
              <a:buFont typeface="Wingdings" pitchFamily="2" charset="2"/>
              <a:buChar char="v"/>
            </a:pPr>
            <a:r>
              <a:rPr lang="en-GB" sz="2800" b="1" dirty="0">
                <a:solidFill>
                  <a:srgbClr val="660066"/>
                </a:solidFill>
              </a:rPr>
              <a:t>The purpose of the NTFS is to recognise, reward and celebrate individuals who make an outstanding impact on student outcomes and the teaching profession. </a:t>
            </a:r>
          </a:p>
          <a:p>
            <a:pPr marL="533400" indent="-533400" fontAlgn="base">
              <a:lnSpc>
                <a:spcPct val="90000"/>
              </a:lnSpc>
              <a:spcBef>
                <a:spcPct val="35000"/>
              </a:spcBef>
              <a:spcAft>
                <a:spcPct val="0"/>
              </a:spcAft>
              <a:buClr>
                <a:srgbClr val="009900"/>
              </a:buClr>
              <a:buFont typeface="Wingdings" pitchFamily="2" charset="2"/>
              <a:buChar char="v"/>
            </a:pPr>
            <a:r>
              <a:rPr lang="en-GB" sz="2800" b="1" dirty="0">
                <a:solidFill>
                  <a:srgbClr val="660066"/>
                </a:solidFill>
              </a:rPr>
              <a:t>The scheme is organised and run by AdvanceHE and covers all four nations of the UK;</a:t>
            </a:r>
          </a:p>
          <a:p>
            <a:pPr marL="533400" indent="-533400" fontAlgn="base">
              <a:lnSpc>
                <a:spcPct val="90000"/>
              </a:lnSpc>
              <a:spcBef>
                <a:spcPct val="35000"/>
              </a:spcBef>
              <a:spcAft>
                <a:spcPct val="0"/>
              </a:spcAft>
              <a:buClr>
                <a:srgbClr val="009900"/>
              </a:buClr>
              <a:buFont typeface="Wingdings" pitchFamily="2" charset="2"/>
              <a:buChar char="v"/>
            </a:pPr>
            <a:r>
              <a:rPr lang="en-GB" sz="2800" b="1" dirty="0">
                <a:solidFill>
                  <a:srgbClr val="660066"/>
                </a:solidFill>
              </a:rPr>
              <a:t>Nowadays there is no funding attached.</a:t>
            </a:r>
          </a:p>
        </p:txBody>
      </p:sp>
      <p:pic>
        <p:nvPicPr>
          <p:cNvPr id="1026" name="Picture 2" descr="C:\Users\DanielleF\Pictures\Awards Logos\NTFS Logo 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4158" y="188639"/>
            <a:ext cx="3119842" cy="64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107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408E-495A-5F48-B77D-35B7FC7EFF0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AF191B64-501D-484A-B45A-39585017F4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692696"/>
            <a:ext cx="8678105" cy="5400600"/>
          </a:xfrm>
        </p:spPr>
      </p:pic>
    </p:spTree>
    <p:extLst>
      <p:ext uri="{BB962C8B-B14F-4D97-AF65-F5344CB8AC3E}">
        <p14:creationId xmlns:p14="http://schemas.microsoft.com/office/powerpoint/2010/main" val="1440674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7543800" cy="792088"/>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lnSpc>
                <a:spcPct val="85000"/>
              </a:lnSpc>
              <a:spcAft>
                <a:spcPct val="0"/>
              </a:spcAft>
            </a:pPr>
            <a:r>
              <a:rPr lang="en-GB" sz="3600" b="1" dirty="0">
                <a:solidFill>
                  <a:srgbClr val="008000"/>
                </a:solidFill>
              </a:rPr>
              <a:t>The three criteria</a:t>
            </a:r>
          </a:p>
        </p:txBody>
      </p:sp>
      <p:sp>
        <p:nvSpPr>
          <p:cNvPr id="3" name="Content Placeholder 2"/>
          <p:cNvSpPr>
            <a:spLocks noGrp="1"/>
          </p:cNvSpPr>
          <p:nvPr>
            <p:ph idx="1"/>
          </p:nvPr>
        </p:nvSpPr>
        <p:spPr>
          <a:xfrm>
            <a:off x="251520" y="1484784"/>
            <a:ext cx="8568952" cy="4717579"/>
          </a:xfrm>
        </p:spPr>
        <p:txBody>
          <a:bodyPr>
            <a:normAutofit lnSpcReduction="10000"/>
          </a:bodyPr>
          <a:lstStyle/>
          <a:p>
            <a:pPr marL="0" indent="0">
              <a:buNone/>
            </a:pPr>
            <a:r>
              <a:rPr lang="en-GB" sz="2800" b="1" dirty="0">
                <a:solidFill>
                  <a:srgbClr val="00B050"/>
                </a:solidFill>
              </a:rPr>
              <a:t>Criterion 1: Individual excellence: </a:t>
            </a:r>
          </a:p>
          <a:p>
            <a:pPr marL="0" indent="0">
              <a:buNone/>
            </a:pPr>
            <a:r>
              <a:rPr lang="en-GB" sz="2000" b="1" dirty="0"/>
              <a:t>Evidence of enhancing and transforming student outcomes and/or the teaching profession: </a:t>
            </a:r>
            <a:r>
              <a:rPr lang="en-GB" sz="2000" b="1" dirty="0">
                <a:solidFill>
                  <a:srgbClr val="00B050"/>
                </a:solidFill>
              </a:rPr>
              <a:t>demonstrating impact </a:t>
            </a:r>
            <a:r>
              <a:rPr lang="en-GB" sz="2000" b="1" dirty="0"/>
              <a:t>commensurate with the individual’s context and the opportunities afforded by it.</a:t>
            </a:r>
          </a:p>
          <a:p>
            <a:pPr marL="0" indent="0">
              <a:buNone/>
            </a:pPr>
            <a:endParaRPr lang="en-GB" sz="2000" b="1" dirty="0"/>
          </a:p>
          <a:p>
            <a:pPr marL="0" indent="0">
              <a:buNone/>
            </a:pPr>
            <a:r>
              <a:rPr lang="en-GB" sz="2800" b="1" dirty="0">
                <a:solidFill>
                  <a:srgbClr val="00B050"/>
                </a:solidFill>
              </a:rPr>
              <a:t>Criterion 2: Raising the profile of excellence:</a:t>
            </a:r>
          </a:p>
          <a:p>
            <a:pPr marL="0" indent="0">
              <a:buNone/>
            </a:pPr>
            <a:r>
              <a:rPr lang="en-GB" sz="2000" b="1" dirty="0"/>
              <a:t>Evidence of supporting colleagues and influencing support for student learning and/or the teaching profession; </a:t>
            </a:r>
            <a:r>
              <a:rPr lang="en-GB" sz="2000" b="1" dirty="0">
                <a:solidFill>
                  <a:srgbClr val="00B050"/>
                </a:solidFill>
              </a:rPr>
              <a:t>demonstrating impact </a:t>
            </a:r>
            <a:r>
              <a:rPr lang="en-GB" sz="2000" b="1" dirty="0"/>
              <a:t>and engagement beyond the nominee’s immediate academic or professional role.</a:t>
            </a:r>
          </a:p>
          <a:p>
            <a:pPr marL="0" indent="0">
              <a:buNone/>
            </a:pPr>
            <a:endParaRPr lang="en-GB" sz="2000" b="1" dirty="0"/>
          </a:p>
          <a:p>
            <a:pPr marL="0" indent="0">
              <a:buNone/>
            </a:pPr>
            <a:r>
              <a:rPr lang="en-GB" sz="2800" b="1" dirty="0">
                <a:solidFill>
                  <a:srgbClr val="00B050"/>
                </a:solidFill>
              </a:rPr>
              <a:t>Criterion 3: Developing excellence:</a:t>
            </a:r>
          </a:p>
          <a:p>
            <a:pPr marL="0" indent="0">
              <a:buNone/>
            </a:pPr>
            <a:r>
              <a:rPr lang="en-GB" sz="2000" b="1" dirty="0"/>
              <a:t>Evidence of the nominee’s commitment to and </a:t>
            </a:r>
            <a:r>
              <a:rPr lang="en-GB" sz="2000" b="1" dirty="0">
                <a:solidFill>
                  <a:srgbClr val="00B050"/>
                </a:solidFill>
              </a:rPr>
              <a:t>impact of </a:t>
            </a:r>
            <a:r>
              <a:rPr lang="en-GB" sz="2000" b="1" dirty="0"/>
              <a:t>ongoing professional development with regard to teaching and learning and/or learning support.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39"/>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05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6B24D-E76A-4F51-BF2B-FB917135D52D}"/>
              </a:ext>
            </a:extLst>
          </p:cNvPr>
          <p:cNvSpPr>
            <a:spLocks noGrp="1"/>
          </p:cNvSpPr>
          <p:nvPr>
            <p:ph type="ctrTitle"/>
          </p:nvPr>
        </p:nvSpPr>
        <p:spPr/>
        <p:txBody>
          <a:bodyPr/>
          <a:lstStyle/>
          <a:p>
            <a:r>
              <a:rPr lang="en-GB" dirty="0"/>
              <a:t>Session 1</a:t>
            </a:r>
            <a:br>
              <a:rPr lang="en-GB" dirty="0"/>
            </a:br>
            <a:r>
              <a:rPr lang="en-GB" dirty="0"/>
              <a:t>10.30-11.30</a:t>
            </a:r>
          </a:p>
        </p:txBody>
      </p:sp>
      <p:sp>
        <p:nvSpPr>
          <p:cNvPr id="7" name="Content Placeholder 6">
            <a:extLst>
              <a:ext uri="{FF2B5EF4-FFF2-40B4-BE49-F238E27FC236}">
                <a16:creationId xmlns:a16="http://schemas.microsoft.com/office/drawing/2014/main" id="{FF9EDAAA-B485-4269-884D-19A5C9C0F9E3}"/>
              </a:ext>
            </a:extLst>
          </p:cNvPr>
          <p:cNvSpPr>
            <a:spLocks noGrp="1"/>
          </p:cNvSpPr>
          <p:nvPr>
            <p:ph type="subTitle" idx="1"/>
          </p:nvPr>
        </p:nvSpPr>
        <p:spPr/>
        <p:txBody>
          <a:bodyPr/>
          <a:lstStyle/>
          <a:p>
            <a:r>
              <a:rPr lang="en-GB" dirty="0"/>
              <a:t>Your goals and rationale for publishing about learning and teaching</a:t>
            </a:r>
          </a:p>
        </p:txBody>
      </p:sp>
    </p:spTree>
    <p:extLst>
      <p:ext uri="{BB962C8B-B14F-4D97-AF65-F5344CB8AC3E}">
        <p14:creationId xmlns:p14="http://schemas.microsoft.com/office/powerpoint/2010/main" val="569233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40"/>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440" y="468833"/>
            <a:ext cx="7200912" cy="1375991"/>
          </a:xfrm>
        </p:spPr>
        <p:txBody>
          <a:bodyPr>
            <a:noAutofit/>
          </a:bodyPr>
          <a:lstStyle/>
          <a:p>
            <a:r>
              <a:rPr lang="en-GB" sz="2000" b="1" dirty="0"/>
              <a:t>Criterion 1: Individual excellence: </a:t>
            </a:r>
            <a:br>
              <a:rPr lang="en-GB" sz="2000" b="1" dirty="0"/>
            </a:br>
            <a:r>
              <a:rPr lang="en-GB" sz="2000" b="1" dirty="0"/>
              <a:t>Evidence of enhancing and transforming student outcomes and/or the teaching profession; demonstrating impact commensurate with the individual’s context and the opportunities afforded by it.</a:t>
            </a:r>
          </a:p>
        </p:txBody>
      </p:sp>
      <p:sp>
        <p:nvSpPr>
          <p:cNvPr id="3" name="Content Placeholder 2"/>
          <p:cNvSpPr>
            <a:spLocks noGrp="1"/>
          </p:cNvSpPr>
          <p:nvPr>
            <p:ph idx="1"/>
          </p:nvPr>
        </p:nvSpPr>
        <p:spPr>
          <a:xfrm>
            <a:off x="323528" y="1988840"/>
            <a:ext cx="8496944" cy="4320480"/>
          </a:xfrm>
        </p:spPr>
        <p:txBody>
          <a:bodyPr>
            <a:noAutofit/>
          </a:bodyPr>
          <a:lstStyle/>
          <a:p>
            <a:pPr marL="0" indent="0">
              <a:buNone/>
            </a:pPr>
            <a:r>
              <a:rPr lang="en-GB" sz="2000" b="1" dirty="0">
                <a:solidFill>
                  <a:srgbClr val="00B050"/>
                </a:solidFill>
              </a:rPr>
              <a:t>This may, for example, be demonstrated by providing evidence of the impact of: </a:t>
            </a:r>
          </a:p>
          <a:p>
            <a:r>
              <a:rPr lang="en-GB" sz="2000" b="1" dirty="0">
                <a:solidFill>
                  <a:srgbClr val="00B050"/>
                </a:solidFill>
              </a:rPr>
              <a:t>stimulating students’ curiosity and interest in ways which inspire a commitment to learning; </a:t>
            </a:r>
          </a:p>
          <a:p>
            <a:r>
              <a:rPr lang="en-GB" sz="2000" b="1" dirty="0">
                <a:solidFill>
                  <a:srgbClr val="00B050"/>
                </a:solidFill>
              </a:rPr>
              <a:t>organising and presenting high quality resources in accessible, coherent and imaginative ways which in turn clearly enhance students’ learning; </a:t>
            </a:r>
          </a:p>
          <a:p>
            <a:r>
              <a:rPr lang="en-GB" sz="2000" b="1" dirty="0">
                <a:solidFill>
                  <a:srgbClr val="00B050"/>
                </a:solidFill>
              </a:rPr>
              <a:t>recognising and actively supporting the full diversity of student learning requirements; </a:t>
            </a:r>
          </a:p>
          <a:p>
            <a:r>
              <a:rPr lang="en-GB" sz="2000" b="1" dirty="0">
                <a:solidFill>
                  <a:srgbClr val="00B050"/>
                </a:solidFill>
              </a:rPr>
              <a:t>drawing upon the outcomes of relevant research, scholarship and professional practice in ways which add value to teaching and students’ learning; </a:t>
            </a:r>
          </a:p>
          <a:p>
            <a:r>
              <a:rPr lang="en-GB" sz="2000" b="1" dirty="0">
                <a:solidFill>
                  <a:srgbClr val="00B050"/>
                </a:solidFill>
              </a:rPr>
              <a:t>engaging with and contributing to the established literature or to the nominee’s own evidence base for teaching and learning. </a:t>
            </a:r>
          </a:p>
        </p:txBody>
      </p:sp>
    </p:spTree>
    <p:extLst>
      <p:ext uri="{BB962C8B-B14F-4D97-AF65-F5344CB8AC3E}">
        <p14:creationId xmlns:p14="http://schemas.microsoft.com/office/powerpoint/2010/main" val="1904877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560840" cy="1296144"/>
          </a:xfrm>
        </p:spPr>
        <p:txBody>
          <a:bodyPr>
            <a:noAutofit/>
          </a:bodyPr>
          <a:lstStyle/>
          <a:p>
            <a:r>
              <a:rPr lang="en-GB" sz="2000" b="1" dirty="0"/>
              <a:t>Criterion 2: Raising the profile of excellence</a:t>
            </a:r>
            <a:br>
              <a:rPr lang="en-GB" sz="2000" b="1" dirty="0"/>
            </a:br>
            <a:r>
              <a:rPr lang="en-GB" sz="2000" b="1" dirty="0"/>
              <a:t>Evidence of supporting colleagues and influencing support for student learning and/or the teaching profession; demonstrating impact and engagement beyond the nominee’s immediate academic or professional role.</a:t>
            </a:r>
          </a:p>
        </p:txBody>
      </p:sp>
      <p:sp>
        <p:nvSpPr>
          <p:cNvPr id="3" name="Content Placeholder 2"/>
          <p:cNvSpPr>
            <a:spLocks noGrp="1"/>
          </p:cNvSpPr>
          <p:nvPr>
            <p:ph idx="1"/>
          </p:nvPr>
        </p:nvSpPr>
        <p:spPr>
          <a:xfrm>
            <a:off x="323528" y="1988840"/>
            <a:ext cx="8374385" cy="4213522"/>
          </a:xfrm>
        </p:spPr>
        <p:txBody>
          <a:bodyPr>
            <a:normAutofit/>
          </a:bodyPr>
          <a:lstStyle/>
          <a:p>
            <a:pPr marL="0" indent="0">
              <a:buNone/>
            </a:pPr>
            <a:r>
              <a:rPr lang="en-GB" b="1" dirty="0">
                <a:solidFill>
                  <a:srgbClr val="00B050"/>
                </a:solidFill>
              </a:rPr>
              <a:t>This may, for example, be demonstrated by providing evidence of the impact of: </a:t>
            </a:r>
          </a:p>
          <a:p>
            <a:r>
              <a:rPr lang="en-GB" b="1" dirty="0">
                <a:solidFill>
                  <a:srgbClr val="00B050"/>
                </a:solidFill>
              </a:rPr>
              <a:t>making outstanding contributions to colleagues’ professional development in relation to promoting and enhancing student learning; </a:t>
            </a:r>
          </a:p>
          <a:p>
            <a:r>
              <a:rPr lang="en-GB" b="1" dirty="0">
                <a:solidFill>
                  <a:srgbClr val="00B050"/>
                </a:solidFill>
              </a:rPr>
              <a:t>contributing to departmental/faculty/institutional/national initiatives to facilitate students’ learning; </a:t>
            </a:r>
          </a:p>
          <a:p>
            <a:r>
              <a:rPr lang="en-GB" b="1" dirty="0">
                <a:solidFill>
                  <a:srgbClr val="00B050"/>
                </a:solidFill>
              </a:rPr>
              <a:t>contributing to and/or supporting meaningful and positive change with respect to pedagogic practice, policy and/or procedure.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40"/>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480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6635080" cy="1368152"/>
          </a:xfrm>
        </p:spPr>
        <p:txBody>
          <a:bodyPr>
            <a:normAutofit fontScale="90000"/>
          </a:bodyPr>
          <a:lstStyle/>
          <a:p>
            <a:r>
              <a:rPr lang="en-GB" sz="2400" b="1" dirty="0"/>
              <a:t>Criterion 3: Developing excellence</a:t>
            </a:r>
            <a:br>
              <a:rPr lang="en-GB" sz="2400" b="1" dirty="0"/>
            </a:br>
            <a:r>
              <a:rPr lang="en-GB" sz="2400" b="1" dirty="0"/>
              <a:t>Evidence of the nominee’s commitment to and impact of ongoing professional development with regard to teaching and learning and/or learning support.</a:t>
            </a:r>
          </a:p>
        </p:txBody>
      </p:sp>
      <p:sp>
        <p:nvSpPr>
          <p:cNvPr id="3" name="Content Placeholder 2"/>
          <p:cNvSpPr>
            <a:spLocks noGrp="1"/>
          </p:cNvSpPr>
          <p:nvPr>
            <p:ph idx="1"/>
          </p:nvPr>
        </p:nvSpPr>
        <p:spPr>
          <a:xfrm>
            <a:off x="323528" y="1988840"/>
            <a:ext cx="8363272" cy="4032449"/>
          </a:xfrm>
        </p:spPr>
        <p:txBody>
          <a:bodyPr>
            <a:normAutofit/>
          </a:bodyPr>
          <a:lstStyle/>
          <a:p>
            <a:pPr marL="0" indent="0">
              <a:buNone/>
            </a:pPr>
            <a:r>
              <a:rPr lang="en-GB" b="1" dirty="0">
                <a:solidFill>
                  <a:srgbClr val="00B050"/>
                </a:solidFill>
              </a:rPr>
              <a:t>This may, for example, be demonstrated by providing evidence of the impact of: </a:t>
            </a:r>
          </a:p>
          <a:p>
            <a:r>
              <a:rPr lang="en-GB" b="1" dirty="0">
                <a:solidFill>
                  <a:srgbClr val="00B050"/>
                </a:solidFill>
              </a:rPr>
              <a:t>on-going review and enhancement of individual professional practice; </a:t>
            </a:r>
          </a:p>
          <a:p>
            <a:r>
              <a:rPr lang="en-GB" b="1" dirty="0">
                <a:solidFill>
                  <a:srgbClr val="00B050"/>
                </a:solidFill>
              </a:rPr>
              <a:t>engaging in professional development activities which enhance the nominee’s expertise in teaching and learning support; </a:t>
            </a:r>
          </a:p>
          <a:p>
            <a:r>
              <a:rPr lang="en-GB" b="1" dirty="0">
                <a:solidFill>
                  <a:srgbClr val="00B050"/>
                </a:solidFill>
              </a:rPr>
              <a:t>specific contributions to enable significant improvements in students’ outcomes and/or experience.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043" y="191508"/>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262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9026"/>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lnSpc>
                <a:spcPct val="85000"/>
              </a:lnSpc>
              <a:spcAft>
                <a:spcPct val="0"/>
              </a:spcAft>
            </a:pPr>
            <a:r>
              <a:rPr lang="en-GB" sz="3600" b="1" dirty="0">
                <a:solidFill>
                  <a:srgbClr val="008000"/>
                </a:solidFill>
              </a:rPr>
              <a:t>It’s important to note that:</a:t>
            </a:r>
          </a:p>
        </p:txBody>
      </p:sp>
      <p:sp>
        <p:nvSpPr>
          <p:cNvPr id="3" name="Content Placeholder 2"/>
          <p:cNvSpPr>
            <a:spLocks noGrp="1"/>
          </p:cNvSpPr>
          <p:nvPr>
            <p:ph idx="1"/>
          </p:nvPr>
        </p:nvSpPr>
        <p:spPr>
          <a:xfrm>
            <a:off x="457200" y="749026"/>
            <a:ext cx="8229600" cy="5920335"/>
          </a:xfrm>
        </p:spPr>
        <p:txBody>
          <a:bodyPr>
            <a:normAutofit lnSpcReduction="10000"/>
          </a:bodyPr>
          <a:lstStyle/>
          <a:p>
            <a:r>
              <a:rPr lang="en-GB" b="1" dirty="0"/>
              <a:t>nominees should address and make a specific claim against each criterion in turn; </a:t>
            </a:r>
          </a:p>
          <a:p>
            <a:r>
              <a:rPr lang="en-GB" b="1" dirty="0"/>
              <a:t>each of the three criteria above is given </a:t>
            </a:r>
            <a:r>
              <a:rPr lang="en-GB" b="1" dirty="0">
                <a:solidFill>
                  <a:srgbClr val="00B050"/>
                </a:solidFill>
              </a:rPr>
              <a:t>equal consideration </a:t>
            </a:r>
            <a:r>
              <a:rPr lang="en-GB" b="1" dirty="0"/>
              <a:t>in the assessment process; </a:t>
            </a:r>
          </a:p>
          <a:p>
            <a:r>
              <a:rPr lang="en-GB" b="1" dirty="0">
                <a:solidFill>
                  <a:srgbClr val="00B050"/>
                </a:solidFill>
              </a:rPr>
              <a:t>Evidence is now asked for particularly in terms of impact.</a:t>
            </a:r>
          </a:p>
          <a:p>
            <a:r>
              <a:rPr lang="en-GB" b="1" dirty="0"/>
              <a:t>nominees should not feel limited by the illustrative examples: these are designed to provide indicative areas of evidence for each criterion; </a:t>
            </a:r>
          </a:p>
          <a:p>
            <a:r>
              <a:rPr lang="en-GB" b="1" dirty="0"/>
              <a:t>the scheme recognises impact and engagement </a:t>
            </a:r>
            <a:r>
              <a:rPr lang="en-GB" b="1" dirty="0">
                <a:solidFill>
                  <a:srgbClr val="00B050"/>
                </a:solidFill>
              </a:rPr>
              <a:t>beyond a nominee’s immediate academic or professional role</a:t>
            </a:r>
            <a:r>
              <a:rPr lang="en-GB" b="1" dirty="0"/>
              <a:t>; </a:t>
            </a:r>
          </a:p>
          <a:p>
            <a:r>
              <a:rPr lang="en-GB" b="1" dirty="0"/>
              <a:t>the </a:t>
            </a:r>
            <a:r>
              <a:rPr lang="en-GB" b="1" dirty="0">
                <a:solidFill>
                  <a:srgbClr val="00B050"/>
                </a:solidFill>
              </a:rPr>
              <a:t>nature of the institutional context and each individual nominee’s opportunity to contribute </a:t>
            </a:r>
            <a:r>
              <a:rPr lang="en-GB" b="1" dirty="0"/>
              <a:t>will be taken into account and therefore should be made explicit in the submission. A nominee may, for example, have made a significant contribution to learning and teaching in an area that falls outside his/her substantive institutional role.</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39"/>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81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871" y="0"/>
            <a:ext cx="6707088" cy="936104"/>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pPr>
            <a:r>
              <a:rPr lang="en-GB" sz="3600" b="1" dirty="0">
                <a:solidFill>
                  <a:srgbClr val="008000"/>
                </a:solidFill>
              </a:rPr>
              <a:t>Assessment by Reviewers and Marking Scheme</a:t>
            </a:r>
          </a:p>
        </p:txBody>
      </p:sp>
      <p:sp>
        <p:nvSpPr>
          <p:cNvPr id="3" name="Content Placeholder 2"/>
          <p:cNvSpPr>
            <a:spLocks noGrp="1"/>
          </p:cNvSpPr>
          <p:nvPr>
            <p:ph idx="1"/>
          </p:nvPr>
        </p:nvSpPr>
        <p:spPr>
          <a:xfrm>
            <a:off x="457200" y="1124743"/>
            <a:ext cx="8229600" cy="5544617"/>
          </a:xfrm>
        </p:spPr>
        <p:txBody>
          <a:bodyPr/>
          <a:lstStyle/>
          <a:p>
            <a:r>
              <a:rPr lang="en-GB" sz="2400" b="1" dirty="0"/>
              <a:t>Nominations are considered by independent, external peer reviewers who will judge nominations on the information submitted against the three headline criteria. </a:t>
            </a:r>
            <a:r>
              <a:rPr lang="en-GB" sz="2400" b="1" dirty="0">
                <a:solidFill>
                  <a:srgbClr val="00B050"/>
                </a:solidFill>
              </a:rPr>
              <a:t>No information other than the core nomination documents submitted will be taken into consideration</a:t>
            </a:r>
            <a:r>
              <a:rPr lang="en-GB" sz="2400" b="1" dirty="0"/>
              <a:t>. </a:t>
            </a:r>
          </a:p>
          <a:p>
            <a:r>
              <a:rPr lang="en-GB" sz="2400" b="1" dirty="0"/>
              <a:t>The reviewers are all experienced in criteria-based assessment and have undertaken training before they review nominations.</a:t>
            </a:r>
          </a:p>
          <a:p>
            <a:r>
              <a:rPr lang="en-GB" sz="2400" b="1" dirty="0"/>
              <a:t>All nominations are </a:t>
            </a:r>
            <a:r>
              <a:rPr lang="en-GB" sz="2400" b="1" dirty="0">
                <a:solidFill>
                  <a:srgbClr val="00B050"/>
                </a:solidFill>
              </a:rPr>
              <a:t>triple reviewed </a:t>
            </a:r>
            <a:r>
              <a:rPr lang="en-GB" sz="2400" b="1" dirty="0"/>
              <a:t>and a 10% sample is reviewed by a fourth reviewer as part of our Quality Assurance process.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39"/>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002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99592" y="-14605"/>
            <a:ext cx="6984868" cy="1427325"/>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fontAlgn="base">
              <a:lnSpc>
                <a:spcPct val="85000"/>
              </a:lnSpc>
              <a:spcAft>
                <a:spcPct val="0"/>
              </a:spcAft>
            </a:pPr>
            <a:r>
              <a:rPr lang="en-GB" sz="3600" b="1" dirty="0">
                <a:solidFill>
                  <a:srgbClr val="008000"/>
                </a:solidFill>
              </a:rPr>
              <a:t>What kinds of evidence are convincing? (ANTF advice)</a:t>
            </a:r>
          </a:p>
        </p:txBody>
      </p:sp>
      <p:sp>
        <p:nvSpPr>
          <p:cNvPr id="13315" name="Content Placeholder 2"/>
          <p:cNvSpPr>
            <a:spLocks noGrp="1"/>
          </p:cNvSpPr>
          <p:nvPr>
            <p:ph idx="1"/>
          </p:nvPr>
        </p:nvSpPr>
        <p:spPr>
          <a:xfrm>
            <a:off x="251520" y="1268700"/>
            <a:ext cx="8712968" cy="4933663"/>
          </a:xfrm>
        </p:spPr>
        <p:txBody>
          <a:bodyPr>
            <a:normAutofit lnSpcReduction="10000"/>
          </a:bodyPr>
          <a:lstStyle/>
          <a:p>
            <a:r>
              <a:rPr lang="en-US" b="1" dirty="0"/>
              <a:t>Anything that gives external validation to your claim, so that it is supported rather than being mere assertion;</a:t>
            </a:r>
          </a:p>
          <a:p>
            <a:r>
              <a:rPr lang="en-US" b="1" dirty="0"/>
              <a:t>This is likely to involve raiding your ‘plaudits file’ for verbatim quotes demonstrating your excellence;</a:t>
            </a:r>
          </a:p>
          <a:p>
            <a:r>
              <a:rPr lang="en-US" b="1" dirty="0"/>
              <a:t>These can be from module evaluations, feedback forums, student comments, letters and emails;</a:t>
            </a:r>
          </a:p>
          <a:p>
            <a:r>
              <a:rPr lang="en-US" b="1" dirty="0"/>
              <a:t>Aim to collect a range of quotes from current and past </a:t>
            </a:r>
            <a:r>
              <a:rPr lang="en-US" b="1" dirty="0">
                <a:solidFill>
                  <a:srgbClr val="800080"/>
                </a:solidFill>
              </a:rPr>
              <a:t>students</a:t>
            </a:r>
            <a:r>
              <a:rPr lang="en-US" b="1" dirty="0"/>
              <a:t> at different levels, past and current </a:t>
            </a:r>
            <a:r>
              <a:rPr lang="en-US" b="1" dirty="0">
                <a:solidFill>
                  <a:srgbClr val="800080"/>
                </a:solidFill>
              </a:rPr>
              <a:t>colleagues</a:t>
            </a:r>
            <a:r>
              <a:rPr lang="en-US" b="1" dirty="0"/>
              <a:t>, </a:t>
            </a:r>
            <a:r>
              <a:rPr lang="en-US" b="1" dirty="0">
                <a:solidFill>
                  <a:srgbClr val="800080"/>
                </a:solidFill>
              </a:rPr>
              <a:t>managers</a:t>
            </a:r>
            <a:r>
              <a:rPr lang="en-US" b="1" dirty="0"/>
              <a:t>, </a:t>
            </a:r>
            <a:r>
              <a:rPr lang="en-US" b="1" dirty="0">
                <a:solidFill>
                  <a:srgbClr val="800080"/>
                </a:solidFill>
              </a:rPr>
              <a:t>employers</a:t>
            </a:r>
            <a:r>
              <a:rPr lang="en-US" b="1" dirty="0"/>
              <a:t> who take your students on placement, </a:t>
            </a:r>
            <a:r>
              <a:rPr lang="en-US" b="1" dirty="0">
                <a:solidFill>
                  <a:srgbClr val="800080"/>
                </a:solidFill>
              </a:rPr>
              <a:t>external</a:t>
            </a:r>
            <a:r>
              <a:rPr lang="en-US" b="1" dirty="0"/>
              <a:t> </a:t>
            </a:r>
            <a:r>
              <a:rPr lang="en-US" b="1" dirty="0">
                <a:solidFill>
                  <a:srgbClr val="800080"/>
                </a:solidFill>
              </a:rPr>
              <a:t>examiners</a:t>
            </a:r>
            <a:r>
              <a:rPr lang="en-US" b="1" dirty="0"/>
              <a:t> etc.</a:t>
            </a:r>
          </a:p>
          <a:p>
            <a:r>
              <a:rPr lang="en-US" b="1" dirty="0"/>
              <a:t>You don’t need to provide full detail of each originator of quotes: ‘former 2</a:t>
            </a:r>
            <a:r>
              <a:rPr lang="en-US" b="1" baseline="30000" dirty="0"/>
              <a:t>nd</a:t>
            </a:r>
            <a:r>
              <a:rPr lang="en-US" b="1" dirty="0"/>
              <a:t>-year student’ ‘previous line-manager’, ‘employer of our graduates’ etc is sufficient detail.</a:t>
            </a:r>
          </a:p>
          <a:p>
            <a:endParaRPr lang="en-US" sz="2800" b="1"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043" y="181113"/>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201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971500" y="782"/>
            <a:ext cx="6707088" cy="936104"/>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pPr>
            <a:r>
              <a:rPr lang="en-GB" sz="3600" b="1" dirty="0">
                <a:solidFill>
                  <a:srgbClr val="008000"/>
                </a:solidFill>
              </a:rPr>
              <a:t>Collecting and using evidence </a:t>
            </a:r>
            <a:br>
              <a:rPr lang="en-GB" sz="3600" b="1" dirty="0">
                <a:solidFill>
                  <a:srgbClr val="008000"/>
                </a:solidFill>
              </a:rPr>
            </a:br>
            <a:r>
              <a:rPr lang="en-GB" sz="3600" b="1" dirty="0">
                <a:solidFill>
                  <a:srgbClr val="008000"/>
                </a:solidFill>
              </a:rPr>
              <a:t>(ANTF advice)</a:t>
            </a:r>
          </a:p>
        </p:txBody>
      </p:sp>
      <p:sp>
        <p:nvSpPr>
          <p:cNvPr id="14339" name="Content Placeholder 2"/>
          <p:cNvSpPr>
            <a:spLocks noGrp="1"/>
          </p:cNvSpPr>
          <p:nvPr>
            <p:ph idx="1"/>
          </p:nvPr>
        </p:nvSpPr>
        <p:spPr>
          <a:xfrm>
            <a:off x="395536" y="1124744"/>
            <a:ext cx="8291264" cy="5001419"/>
          </a:xfrm>
        </p:spPr>
        <p:txBody>
          <a:bodyPr>
            <a:normAutofit/>
          </a:bodyPr>
          <a:lstStyle/>
          <a:p>
            <a:r>
              <a:rPr lang="en-US" b="1" dirty="0"/>
              <a:t>Quantitative data can be really useful: it’s helpful to include statements such as ‘Over the past five years my student evaluations have averaged 80+ who said I was good or excellent, and this is higher than average within my department’;</a:t>
            </a:r>
          </a:p>
          <a:p>
            <a:r>
              <a:rPr lang="en-US" b="1" dirty="0"/>
              <a:t>You are not expected (or allowed) to provide supporting documentation but your own HEI is expected to assure the validity of your application;</a:t>
            </a:r>
          </a:p>
          <a:p>
            <a:r>
              <a:rPr lang="en-US" b="1" dirty="0"/>
              <a:t>You should aim to match your evidence with the three criteria, so you can add quotes and data to each section.</a:t>
            </a:r>
          </a:p>
          <a:p>
            <a:endParaRPr lang="en-GB" sz="2800" b="1"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88640"/>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342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1450" y="171140"/>
            <a:ext cx="6768940" cy="1080119"/>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pPr>
            <a:r>
              <a:rPr lang="en-GB" sz="3600" b="1" dirty="0">
                <a:solidFill>
                  <a:srgbClr val="008000"/>
                </a:solidFill>
              </a:rPr>
              <a:t>You need to demonstrate scholarship and commitment to reflection (ANTF advice)</a:t>
            </a:r>
          </a:p>
        </p:txBody>
      </p:sp>
      <p:sp>
        <p:nvSpPr>
          <p:cNvPr id="16387" name="Content Placeholder 2"/>
          <p:cNvSpPr>
            <a:spLocks noGrp="1"/>
          </p:cNvSpPr>
          <p:nvPr>
            <p:ph idx="1"/>
          </p:nvPr>
        </p:nvSpPr>
        <p:spPr>
          <a:xfrm>
            <a:off x="395536" y="1412720"/>
            <a:ext cx="8516689" cy="4734080"/>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GB" b="1" dirty="0"/>
              <a:t>Your application should we think include reference to a handful of texts (books, journal articles etc) from which your educational philosophy and teaching approaches have derived;</a:t>
            </a:r>
          </a:p>
          <a:p>
            <a:r>
              <a:rPr lang="en-GB" b="1" dirty="0"/>
              <a:t>The application, however, is all about </a:t>
            </a:r>
            <a:r>
              <a:rPr lang="en-GB" b="1" i="1" dirty="0">
                <a:solidFill>
                  <a:srgbClr val="800080"/>
                </a:solidFill>
              </a:rPr>
              <a:t>you</a:t>
            </a:r>
            <a:r>
              <a:rPr lang="en-GB" b="1" dirty="0"/>
              <a:t>, so you need to use the first person singular and refer to your achievements rather than your teams’, (‘Shy </a:t>
            </a:r>
            <a:r>
              <a:rPr lang="en-GB" b="1" dirty="0" err="1"/>
              <a:t>bairns</a:t>
            </a:r>
            <a:r>
              <a:rPr lang="en-GB" b="1" dirty="0"/>
              <a:t> get </a:t>
            </a:r>
            <a:r>
              <a:rPr lang="en-GB" b="1" dirty="0" err="1"/>
              <a:t>nowt</a:t>
            </a:r>
            <a:r>
              <a:rPr lang="en-GB" b="1" dirty="0"/>
              <a:t>!’);</a:t>
            </a:r>
          </a:p>
          <a:p>
            <a:r>
              <a:rPr lang="en-GB" b="1" dirty="0"/>
              <a:t>It’s helpful to include examples of where you’ve changed your practices in the light of experience or where your scholarship has guided you to change. </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88425"/>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766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6005" y="105152"/>
            <a:ext cx="6428283" cy="1074737"/>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lnSpc>
                <a:spcPct val="85000"/>
              </a:lnSpc>
              <a:spcAft>
                <a:spcPct val="0"/>
              </a:spcAft>
            </a:pPr>
            <a:r>
              <a:rPr lang="en-GB" sz="3600" b="1" dirty="0">
                <a:solidFill>
                  <a:srgbClr val="008000"/>
                </a:solidFill>
              </a:rPr>
              <a:t>ANTF advice for people thinking of applying in future years: </a:t>
            </a:r>
          </a:p>
        </p:txBody>
      </p:sp>
      <p:sp>
        <p:nvSpPr>
          <p:cNvPr id="3" name="Content Placeholder 2"/>
          <p:cNvSpPr>
            <a:spLocks noGrp="1"/>
          </p:cNvSpPr>
          <p:nvPr>
            <p:ph idx="1"/>
          </p:nvPr>
        </p:nvSpPr>
        <p:spPr>
          <a:xfrm>
            <a:off x="395536" y="1263376"/>
            <a:ext cx="8291264" cy="4862787"/>
          </a:xfrm>
        </p:spPr>
        <p:txBody>
          <a:bodyPr>
            <a:normAutofit/>
          </a:bodyPr>
          <a:lstStyle/>
          <a:p>
            <a:r>
              <a:rPr lang="en-GB" b="1" dirty="0"/>
              <a:t>If you are thinking of applying, it’s worth thinking about building your profile further over the next year or so;</a:t>
            </a:r>
          </a:p>
          <a:p>
            <a:r>
              <a:rPr lang="en-GB" b="1" dirty="0"/>
              <a:t>Particularly think about the kinds of </a:t>
            </a:r>
            <a:r>
              <a:rPr lang="en-GB" b="1" dirty="0">
                <a:solidFill>
                  <a:srgbClr val="00B050"/>
                </a:solidFill>
              </a:rPr>
              <a:t>evidence</a:t>
            </a:r>
            <a:r>
              <a:rPr lang="en-GB" b="1" dirty="0"/>
              <a:t> you could produce of your </a:t>
            </a:r>
            <a:r>
              <a:rPr lang="en-GB" b="1" dirty="0">
                <a:solidFill>
                  <a:srgbClr val="00B050"/>
                </a:solidFill>
              </a:rPr>
              <a:t>impact</a:t>
            </a:r>
            <a:r>
              <a:rPr lang="en-GB" b="1" dirty="0"/>
              <a:t> under each of the three criteria;</a:t>
            </a:r>
          </a:p>
          <a:p>
            <a:r>
              <a:rPr lang="en-GB" b="1" dirty="0"/>
              <a:t>Start collecting </a:t>
            </a:r>
            <a:r>
              <a:rPr lang="en-GB" b="1" dirty="0">
                <a:solidFill>
                  <a:srgbClr val="00B050"/>
                </a:solidFill>
              </a:rPr>
              <a:t>positive feedback </a:t>
            </a:r>
            <a:r>
              <a:rPr lang="en-GB" b="1" dirty="0"/>
              <a:t>from a range of stakeholders including students, peers, colleagues, line managers, external examiners and so on;</a:t>
            </a:r>
          </a:p>
          <a:p>
            <a:r>
              <a:rPr lang="en-GB" b="1" dirty="0"/>
              <a:t>Keep yourself up-to-date by regularly scrutinising the HEA website for information.</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39"/>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957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60" y="179119"/>
            <a:ext cx="6707088" cy="936104"/>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pPr>
            <a:r>
              <a:rPr lang="en-GB" sz="3600" b="1" dirty="0">
                <a:solidFill>
                  <a:srgbClr val="008000"/>
                </a:solidFill>
              </a:rPr>
              <a:t>How can your institution help you? They could:</a:t>
            </a:r>
          </a:p>
        </p:txBody>
      </p:sp>
      <p:sp>
        <p:nvSpPr>
          <p:cNvPr id="3" name="Content Placeholder 2"/>
          <p:cNvSpPr>
            <a:spLocks noGrp="1"/>
          </p:cNvSpPr>
          <p:nvPr>
            <p:ph idx="1"/>
          </p:nvPr>
        </p:nvSpPr>
        <p:spPr>
          <a:xfrm>
            <a:off x="395536" y="1124744"/>
            <a:ext cx="8291264" cy="5001419"/>
          </a:xfrm>
        </p:spPr>
        <p:txBody>
          <a:bodyPr>
            <a:normAutofit/>
          </a:bodyPr>
          <a:lstStyle/>
          <a:p>
            <a:r>
              <a:rPr lang="en-GB" b="1" dirty="0"/>
              <a:t>If you haven’t already got one, help you find a mentor who is an NTF or very familiar with the scheme to guide your progress;</a:t>
            </a:r>
          </a:p>
          <a:p>
            <a:r>
              <a:rPr lang="en-GB" b="1" dirty="0"/>
              <a:t>Celebrate your merited achievements by recognising you by awarding you an internal teaching award;</a:t>
            </a:r>
          </a:p>
          <a:p>
            <a:r>
              <a:rPr lang="en-GB" b="1" dirty="0"/>
              <a:t>Encourage you to share your good practice internally through your university annual teaching and learning conference, CPD seminars, on your PGCHE course for new lecturers, </a:t>
            </a:r>
            <a:r>
              <a:rPr lang="en-GB" b="1" dirty="0" err="1"/>
              <a:t>Teachmeet</a:t>
            </a:r>
            <a:r>
              <a:rPr lang="en-GB" b="1" dirty="0"/>
              <a:t> events or similar;</a:t>
            </a:r>
          </a:p>
          <a:p>
            <a:r>
              <a:rPr lang="en-GB" b="1" dirty="0"/>
              <a:t>Offer support for you focus on evidence of your impact and enhancement.</a:t>
            </a:r>
          </a:p>
          <a:p>
            <a:endParaRPr lang="en-GB" b="1" dirty="0"/>
          </a:p>
          <a:p>
            <a:endParaRPr lang="en-GB" b="1"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88640"/>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2238"/>
            <a:ext cx="7543800" cy="1074737"/>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t>Your rationale for publishing</a:t>
            </a:r>
            <a:endParaRPr lang="en-GB" altLang="en-US" sz="3600" dirty="0"/>
          </a:p>
        </p:txBody>
      </p:sp>
      <p:sp>
        <p:nvSpPr>
          <p:cNvPr id="23555" name="Rectangle 3"/>
          <p:cNvSpPr>
            <a:spLocks noGrp="1" noChangeArrowheads="1"/>
          </p:cNvSpPr>
          <p:nvPr>
            <p:ph type="body" idx="1"/>
          </p:nvPr>
        </p:nvSpPr>
        <p:spPr/>
        <p:txBody>
          <a:bodyPr/>
          <a:lstStyle/>
          <a:p>
            <a:pPr eaLnBrk="1" hangingPunct="1"/>
            <a:r>
              <a:rPr lang="en-US" altLang="en-US" sz="2800" b="1" dirty="0">
                <a:latin typeface="Calibri" panose="020F0502020204030204" pitchFamily="34" charset="0"/>
                <a:cs typeface="Calibri" panose="020F0502020204030204" pitchFamily="34" charset="0"/>
              </a:rPr>
              <a:t>Disseminating the outcomes of your research.</a:t>
            </a:r>
          </a:p>
          <a:p>
            <a:pPr eaLnBrk="1" hangingPunct="1"/>
            <a:r>
              <a:rPr lang="en-US" altLang="en-US" sz="2800" b="1" dirty="0">
                <a:latin typeface="Calibri" panose="020F0502020204030204" pitchFamily="34" charset="0"/>
                <a:cs typeface="Calibri" panose="020F0502020204030204" pitchFamily="34" charset="0"/>
              </a:rPr>
              <a:t>Accumulating evidence for your professional portfolio/ HEA application.</a:t>
            </a:r>
          </a:p>
          <a:p>
            <a:pPr eaLnBrk="1" hangingPunct="1"/>
            <a:r>
              <a:rPr lang="en-US" altLang="en-US" sz="2800" b="1" dirty="0">
                <a:latin typeface="Calibri" panose="020F0502020204030204" pitchFamily="34" charset="0"/>
                <a:cs typeface="Calibri" panose="020F0502020204030204" pitchFamily="34" charset="0"/>
              </a:rPr>
              <a:t>Making a contribution to your department’s research profile.</a:t>
            </a:r>
            <a:r>
              <a:rPr lang="en-US" altLang="en-US" sz="2800" dirty="0">
                <a:latin typeface="Calibri" panose="020F0502020204030204" pitchFamily="34" charset="0"/>
                <a:cs typeface="Calibri" panose="020F0502020204030204" pitchFamily="34" charset="0"/>
              </a:rPr>
              <a:t> </a:t>
            </a:r>
          </a:p>
          <a:p>
            <a:pPr eaLnBrk="1" hangingPunct="1"/>
            <a:r>
              <a:rPr lang="en-US" altLang="en-US" sz="2800" b="1" dirty="0">
                <a:latin typeface="Calibri" panose="020F0502020204030204" pitchFamily="34" charset="0"/>
                <a:cs typeface="Calibri" panose="020F0502020204030204" pitchFamily="34" charset="0"/>
              </a:rPr>
              <a:t>Making a contribution to the academic community.</a:t>
            </a:r>
          </a:p>
          <a:p>
            <a:pPr eaLnBrk="1" hangingPunct="1"/>
            <a:r>
              <a:rPr lang="en-US" altLang="en-US" sz="2800" b="1" dirty="0">
                <a:latin typeface="Calibri" panose="020F0502020204030204" pitchFamily="34" charset="0"/>
                <a:cs typeface="Calibri" panose="020F0502020204030204" pitchFamily="34" charset="0"/>
              </a:rPr>
              <a:t>Improving your own national profile and standing in the academic or professional community.</a:t>
            </a:r>
          </a:p>
          <a:p>
            <a:pPr eaLnBrk="1" hangingPunct="1"/>
            <a:r>
              <a:rPr lang="en-US" altLang="en-US" sz="2800" b="1" dirty="0">
                <a:latin typeface="Calibri" panose="020F0502020204030204" pitchFamily="34" charset="0"/>
                <a:cs typeface="Calibri" panose="020F0502020204030204" pitchFamily="34" charset="0"/>
              </a:rPr>
              <a:t>Making some money.</a:t>
            </a:r>
            <a:endParaRPr lang="en-GB" altLang="en-US" sz="2800" b="1" dirty="0">
              <a:latin typeface="Calibri" panose="020F0502020204030204" pitchFamily="34" charset="0"/>
              <a:cs typeface="Calibri" panose="020F0502020204030204" pitchFamily="34" charset="0"/>
            </a:endParaRPr>
          </a:p>
          <a:p>
            <a:pPr marL="0" indent="0" eaLnBrk="1" hangingPunct="1">
              <a:buNone/>
            </a:pPr>
            <a:endParaRPr lang="en-US" altLang="en-US" sz="3600" dirty="0">
              <a:latin typeface="Calibri" panose="020F0502020204030204" pitchFamily="34" charset="0"/>
              <a:cs typeface="Calibri" panose="020F0502020204030204" pitchFamily="34" charset="0"/>
            </a:endParaRPr>
          </a:p>
        </p:txBody>
      </p:sp>
      <p:sp>
        <p:nvSpPr>
          <p:cNvPr id="23556" name="Text Box 4"/>
          <p:cNvSpPr txBox="1">
            <a:spLocks noChangeArrowheads="1"/>
          </p:cNvSpPr>
          <p:nvPr/>
        </p:nvSpPr>
        <p:spPr bwMode="auto">
          <a:xfrm>
            <a:off x="1042988" y="5448300"/>
            <a:ext cx="70580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algn="l" eaLnBrk="1" hangingPunct="1"/>
            <a:endParaRPr lang="en-US" altLang="en-US"/>
          </a:p>
        </p:txBody>
      </p:sp>
      <p:sp>
        <p:nvSpPr>
          <p:cNvPr id="23557" name="Text Box 5"/>
          <p:cNvSpPr txBox="1">
            <a:spLocks noChangeArrowheads="1"/>
          </p:cNvSpPr>
          <p:nvPr/>
        </p:nvSpPr>
        <p:spPr bwMode="auto">
          <a:xfrm>
            <a:off x="827088" y="5232400"/>
            <a:ext cx="67691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algn="l" eaLnBrk="1" hangingPunct="1"/>
            <a:endParaRPr lang="en-US" altLang="en-US"/>
          </a:p>
        </p:txBody>
      </p:sp>
      <p:sp>
        <p:nvSpPr>
          <p:cNvPr id="23558" name="Rectangle 6"/>
          <p:cNvSpPr>
            <a:spLocks noChangeArrowheads="1"/>
          </p:cNvSpPr>
          <p:nvPr/>
        </p:nvSpPr>
        <p:spPr bwMode="auto">
          <a:xfrm>
            <a:off x="684213" y="5516563"/>
            <a:ext cx="7921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algn="l" eaLnBrk="1" hangingPunct="1"/>
            <a:r>
              <a:rPr lang="en-US" altLang="en-US" sz="2000" dirty="0"/>
              <a:t>After D Royce Sadler: ‘Up the Publications Road’ HERDSA</a:t>
            </a:r>
            <a:endParaRPr lang="en-GB" altLang="en-US" sz="2000" dirty="0"/>
          </a:p>
        </p:txBody>
      </p:sp>
    </p:spTree>
    <p:extLst>
      <p:ext uri="{BB962C8B-B14F-4D97-AF65-F5344CB8AC3E}">
        <p14:creationId xmlns:p14="http://schemas.microsoft.com/office/powerpoint/2010/main" val="33104012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1765" y="780"/>
            <a:ext cx="6707088" cy="936104"/>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pPr>
            <a:r>
              <a:rPr lang="en-GB" sz="3600" b="1" dirty="0">
                <a:solidFill>
                  <a:srgbClr val="008000"/>
                </a:solidFill>
              </a:rPr>
              <a:t>(ANTF advice): what some people say:</a:t>
            </a:r>
          </a:p>
        </p:txBody>
      </p:sp>
      <p:sp>
        <p:nvSpPr>
          <p:cNvPr id="20483" name="Content Placeholder 2"/>
          <p:cNvSpPr>
            <a:spLocks noGrp="1"/>
          </p:cNvSpPr>
          <p:nvPr>
            <p:ph idx="1"/>
          </p:nvPr>
        </p:nvSpPr>
        <p:spPr>
          <a:xfrm>
            <a:off x="412106" y="749026"/>
            <a:ext cx="8291264" cy="5377137"/>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GB" sz="2800" b="1" dirty="0"/>
              <a:t>‘Being a National Teaching Fellow has changed my life, my career, everything!’</a:t>
            </a:r>
          </a:p>
          <a:p>
            <a:r>
              <a:rPr lang="en-GB" sz="2800" b="1" dirty="0"/>
              <a:t>‘I am certain my NTFS directly contributed to me getting my promotion and my professorship!’</a:t>
            </a:r>
          </a:p>
          <a:p>
            <a:r>
              <a:rPr lang="en-GB" sz="2800" b="1" dirty="0"/>
              <a:t>‘I’ve just loved the travel, the networking and the opportunities being an NTFS has given me!’</a:t>
            </a:r>
          </a:p>
          <a:p>
            <a:r>
              <a:rPr lang="en-GB" sz="2800" b="1" dirty="0"/>
              <a:t>‘[The celebratory dinner was] the best occasion (other than my wedding) in my life!’ </a:t>
            </a:r>
          </a:p>
          <a:p>
            <a:r>
              <a:rPr lang="en-GB" sz="2800" b="1" dirty="0"/>
              <a:t>‘It’s been fantastic to have my teaching recognised as much as my research!’</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88639"/>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491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A268-A46B-415C-A706-94CB8F89724A}"/>
              </a:ext>
            </a:extLst>
          </p:cNvPr>
          <p:cNvSpPr>
            <a:spLocks noGrp="1"/>
          </p:cNvSpPr>
          <p:nvPr>
            <p:ph type="title"/>
          </p:nvPr>
        </p:nvSpPr>
        <p:spPr>
          <a:xfrm>
            <a:off x="467544" y="36785"/>
            <a:ext cx="6707088" cy="864096"/>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pPr>
            <a:r>
              <a:rPr lang="en-GB" sz="3600" b="1" dirty="0">
                <a:solidFill>
                  <a:srgbClr val="008000"/>
                </a:solidFill>
              </a:rPr>
              <a:t>Peter Hartley - NTF 2000, Education</a:t>
            </a:r>
          </a:p>
        </p:txBody>
      </p:sp>
      <p:sp>
        <p:nvSpPr>
          <p:cNvPr id="3" name="Content Placeholder 2">
            <a:extLst>
              <a:ext uri="{FF2B5EF4-FFF2-40B4-BE49-F238E27FC236}">
                <a16:creationId xmlns:a16="http://schemas.microsoft.com/office/drawing/2014/main" id="{6C14558D-0DC9-4D10-BDD3-27A4BAB6BBCE}"/>
              </a:ext>
            </a:extLst>
          </p:cNvPr>
          <p:cNvSpPr>
            <a:spLocks noGrp="1"/>
          </p:cNvSpPr>
          <p:nvPr>
            <p:ph idx="1"/>
          </p:nvPr>
        </p:nvSpPr>
        <p:spPr>
          <a:xfrm>
            <a:off x="467544" y="749028"/>
            <a:ext cx="8219256" cy="5377136"/>
          </a:xfrm>
        </p:spPr>
        <p:txBody>
          <a:bodyPr>
            <a:noAutofit/>
          </a:bodyPr>
          <a:lstStyle/>
          <a:p>
            <a:pPr marL="0" indent="0">
              <a:buNone/>
            </a:pPr>
            <a:r>
              <a:rPr lang="en-GB" sz="2200" b="1" dirty="0"/>
              <a:t>The NTF changed my life – enabling me to gain a Professorship (Sheffield Hallam) and focus on educational development. This enabled my move to lead the Educational Development Unit at Bradford where we managed to influence institutional policy and bring in over one million pounds worth of project funding (HEA, </a:t>
            </a:r>
            <a:r>
              <a:rPr lang="en-GB" sz="2200" b="1" dirty="0" err="1"/>
              <a:t>Jisc</a:t>
            </a:r>
            <a:r>
              <a:rPr lang="en-GB" sz="2200" b="1" dirty="0"/>
              <a:t>) to investigate sector issues such as e-portfolios, student transitions, computer-aided assessment and assessment feedback, as well as being involved in two collaborative CETLs. I was Project Director on the PASS project, investigating programme assessment, and materials from this project are used by a number of universities to inform current plans. This project is continuing to develop post-funding, and we will have chapters in two new publications issued in 2018 (co-author with Ruth Whitfield from Bradford). Along with other initiatives which my NTF stimulated, this has enabled me to extend my career into semi-retirement.</a:t>
            </a:r>
          </a:p>
          <a:p>
            <a:pPr marL="0" indent="0">
              <a:buNone/>
            </a:pPr>
            <a:endParaRPr lang="en-GB" sz="2200" dirty="0"/>
          </a:p>
          <a:p>
            <a:pPr marL="0" indent="0">
              <a:buNone/>
            </a:pPr>
            <a:endParaRPr lang="en-GB" sz="23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88640"/>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550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C14A-87A1-43ED-98C1-060CCCAF7E96}"/>
              </a:ext>
            </a:extLst>
          </p:cNvPr>
          <p:cNvSpPr>
            <a:spLocks noGrp="1"/>
          </p:cNvSpPr>
          <p:nvPr>
            <p:ph type="title"/>
          </p:nvPr>
        </p:nvSpPr>
        <p:spPr>
          <a:xfrm>
            <a:off x="611450" y="781"/>
            <a:ext cx="6707088" cy="936104"/>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fontAlgn="base">
              <a:lnSpc>
                <a:spcPct val="85000"/>
              </a:lnSpc>
              <a:spcAft>
                <a:spcPct val="0"/>
              </a:spcAft>
            </a:pPr>
            <a:r>
              <a:rPr lang="de-DE" sz="3600" b="1" dirty="0">
                <a:solidFill>
                  <a:srgbClr val="008000"/>
                </a:solidFill>
              </a:rPr>
              <a:t>Debbie Holley - NTF 2014, Digital Innovation</a:t>
            </a:r>
            <a:endParaRPr lang="en-GB" sz="3600" b="1" dirty="0">
              <a:solidFill>
                <a:srgbClr val="008000"/>
              </a:solidFill>
            </a:endParaRPr>
          </a:p>
        </p:txBody>
      </p:sp>
      <p:sp>
        <p:nvSpPr>
          <p:cNvPr id="3" name="Content Placeholder 2">
            <a:extLst>
              <a:ext uri="{FF2B5EF4-FFF2-40B4-BE49-F238E27FC236}">
                <a16:creationId xmlns:a16="http://schemas.microsoft.com/office/drawing/2014/main" id="{72B4F71F-95D2-439A-A53F-DB209B533745}"/>
              </a:ext>
            </a:extLst>
          </p:cNvPr>
          <p:cNvSpPr>
            <a:spLocks noGrp="1"/>
          </p:cNvSpPr>
          <p:nvPr>
            <p:ph idx="1"/>
          </p:nvPr>
        </p:nvSpPr>
        <p:spPr>
          <a:xfrm>
            <a:off x="468312" y="936885"/>
            <a:ext cx="8283923" cy="5193469"/>
          </a:xfrm>
        </p:spPr>
        <p:txBody>
          <a:bodyPr>
            <a:normAutofit/>
          </a:bodyPr>
          <a:lstStyle/>
          <a:p>
            <a:pPr marL="0" indent="0">
              <a:spcBef>
                <a:spcPts val="0"/>
              </a:spcBef>
              <a:buNone/>
            </a:pPr>
            <a:r>
              <a:rPr lang="en-GB" b="1" dirty="0"/>
              <a:t>My NTF was of huge personal and professional benefit. It took three institutions and five attempts to finally gain this so much desired and valued award, and meeting the other NTFs in Liverpool Cathedral, and sharing the time with senior staff from my institution and my family was an evening </a:t>
            </a:r>
            <a:r>
              <a:rPr lang="en-GB" b="1" dirty="0" err="1"/>
              <a:t>i</a:t>
            </a:r>
            <a:r>
              <a:rPr lang="en-GB" b="1" dirty="0"/>
              <a:t> will never forget, as we walked across the candle lit walkway, pianist playing, to enjoy our meal together. No, it is not about financial award, it is about building community, having an expert body to reach out to for inspiration when times get tough and you have a deadline. It is about being welcomed in most Universities across the UK, there is a kindred spirit who aims high and puts the students at the heart of learning. </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88640"/>
            <a:ext cx="17319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419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3571-EF43-4DA6-B8F1-AD7F185C368F}"/>
              </a:ext>
            </a:extLst>
          </p:cNvPr>
          <p:cNvSpPr>
            <a:spLocks noGrp="1"/>
          </p:cNvSpPr>
          <p:nvPr>
            <p:ph type="ctrTitle"/>
          </p:nvPr>
        </p:nvSpPr>
        <p:spPr/>
        <p:txBody>
          <a:bodyPr/>
          <a:lstStyle/>
          <a:p>
            <a:r>
              <a:rPr lang="en-GB" dirty="0"/>
              <a:t>Session 7 </a:t>
            </a:r>
            <a:br>
              <a:rPr lang="en-GB" dirty="0"/>
            </a:br>
            <a:r>
              <a:rPr lang="en-GB" dirty="0"/>
              <a:t>09.15-09.45</a:t>
            </a:r>
          </a:p>
        </p:txBody>
      </p:sp>
      <p:sp>
        <p:nvSpPr>
          <p:cNvPr id="3" name="Subtitle 2">
            <a:extLst>
              <a:ext uri="{FF2B5EF4-FFF2-40B4-BE49-F238E27FC236}">
                <a16:creationId xmlns:a16="http://schemas.microsoft.com/office/drawing/2014/main" id="{A944FF8D-D6DA-46A1-8977-F82A6E4E4B69}"/>
              </a:ext>
            </a:extLst>
          </p:cNvPr>
          <p:cNvSpPr>
            <a:spLocks noGrp="1"/>
          </p:cNvSpPr>
          <p:nvPr>
            <p:ph type="subTitle" idx="1"/>
          </p:nvPr>
        </p:nvSpPr>
        <p:spPr/>
        <p:txBody>
          <a:bodyPr/>
          <a:lstStyle/>
          <a:p>
            <a:r>
              <a:rPr lang="en-GB" dirty="0"/>
              <a:t>Update on progress and further goal setting</a:t>
            </a:r>
          </a:p>
        </p:txBody>
      </p:sp>
    </p:spTree>
    <p:extLst>
      <p:ext uri="{BB962C8B-B14F-4D97-AF65-F5344CB8AC3E}">
        <p14:creationId xmlns:p14="http://schemas.microsoft.com/office/powerpoint/2010/main" val="1465125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FBCF2F-C2A6-4A02-9D03-1ED1F3DCB6D0}"/>
              </a:ext>
            </a:extLst>
          </p:cNvPr>
          <p:cNvSpPr>
            <a:spLocks noGrp="1"/>
          </p:cNvSpPr>
          <p:nvPr>
            <p:ph type="ctrTitle"/>
          </p:nvPr>
        </p:nvSpPr>
        <p:spPr/>
        <p:txBody>
          <a:bodyPr/>
          <a:lstStyle/>
          <a:p>
            <a:r>
              <a:rPr lang="en-GB" dirty="0"/>
              <a:t>Session 8 </a:t>
            </a:r>
            <a:br>
              <a:rPr lang="en-GB" dirty="0"/>
            </a:br>
            <a:r>
              <a:rPr lang="en-GB" dirty="0"/>
              <a:t>09.45-10.30</a:t>
            </a:r>
          </a:p>
        </p:txBody>
      </p:sp>
      <p:sp>
        <p:nvSpPr>
          <p:cNvPr id="4" name="Subtitle 3">
            <a:extLst>
              <a:ext uri="{FF2B5EF4-FFF2-40B4-BE49-F238E27FC236}">
                <a16:creationId xmlns:a16="http://schemas.microsoft.com/office/drawing/2014/main" id="{8B79A460-9B55-47B8-8CE9-EAC4EC3C575E}"/>
              </a:ext>
            </a:extLst>
          </p:cNvPr>
          <p:cNvSpPr>
            <a:spLocks noGrp="1"/>
          </p:cNvSpPr>
          <p:nvPr>
            <p:ph type="subTitle" idx="1"/>
          </p:nvPr>
        </p:nvSpPr>
        <p:spPr/>
        <p:txBody>
          <a:bodyPr/>
          <a:lstStyle/>
          <a:p>
            <a:r>
              <a:rPr lang="en-GB" dirty="0"/>
              <a:t>Writing informative abstracts</a:t>
            </a:r>
          </a:p>
        </p:txBody>
      </p:sp>
    </p:spTree>
    <p:extLst>
      <p:ext uri="{BB962C8B-B14F-4D97-AF65-F5344CB8AC3E}">
        <p14:creationId xmlns:p14="http://schemas.microsoft.com/office/powerpoint/2010/main" val="1243286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altLang="en-US" sz="3600" dirty="0">
                <a:solidFill>
                  <a:srgbClr val="008000"/>
                </a:solidFill>
              </a:rPr>
              <a:t>When writing an abstract</a:t>
            </a:r>
          </a:p>
        </p:txBody>
      </p:sp>
      <p:sp>
        <p:nvSpPr>
          <p:cNvPr id="48131" name="Content Placeholder 4"/>
          <p:cNvSpPr>
            <a:spLocks noGrp="1"/>
          </p:cNvSpPr>
          <p:nvPr>
            <p:ph idx="1"/>
          </p:nvPr>
        </p:nvSpPr>
        <p:spPr>
          <a:xfrm>
            <a:off x="304800" y="1169138"/>
            <a:ext cx="8534400" cy="4957763"/>
          </a:xfr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SzPct val="100000"/>
              <a:buChar char="v"/>
            </a:pPr>
            <a:r>
              <a:rPr lang="en-GB" altLang="en-US" sz="2800" b="1" dirty="0">
                <a:solidFill>
                  <a:srgbClr val="660066"/>
                </a:solidFill>
              </a:rPr>
              <a:t>Write this at the very end of the article production process;</a:t>
            </a:r>
          </a:p>
          <a:p>
            <a:pPr marL="533400" indent="-533400" eaLnBrk="1" hangingPunct="1">
              <a:lnSpc>
                <a:spcPct val="90000"/>
              </a:lnSpc>
              <a:spcBef>
                <a:spcPct val="35000"/>
              </a:spcBef>
              <a:buClr>
                <a:srgbClr val="009900"/>
              </a:buClr>
              <a:buSzPct val="100000"/>
              <a:buChar char="v"/>
            </a:pPr>
            <a:r>
              <a:rPr lang="en-GB" altLang="en-US" sz="2800" b="1" dirty="0">
                <a:solidFill>
                  <a:srgbClr val="660066"/>
                </a:solidFill>
              </a:rPr>
              <a:t>Summarise briefly what you set out to achieve, your research methods and your key findings;</a:t>
            </a:r>
          </a:p>
          <a:p>
            <a:pPr marL="533400" indent="-533400" eaLnBrk="1" hangingPunct="1">
              <a:lnSpc>
                <a:spcPct val="90000"/>
              </a:lnSpc>
              <a:spcBef>
                <a:spcPct val="35000"/>
              </a:spcBef>
              <a:buClr>
                <a:srgbClr val="009900"/>
              </a:buClr>
              <a:buSzPct val="100000"/>
              <a:buChar char="v"/>
            </a:pPr>
            <a:r>
              <a:rPr lang="en-GB" altLang="en-US" sz="2800" b="1" dirty="0">
                <a:solidFill>
                  <a:srgbClr val="660066"/>
                </a:solidFill>
              </a:rPr>
              <a:t>Look at abstracts within the target journal so you can emulate their style, scope and length. Some journals have a prescribed format for abstracts which you must follow using their on-line form</a:t>
            </a:r>
          </a:p>
          <a:p>
            <a:pPr marL="533400" indent="-533400" eaLnBrk="1" hangingPunct="1">
              <a:lnSpc>
                <a:spcPct val="90000"/>
              </a:lnSpc>
              <a:spcBef>
                <a:spcPct val="35000"/>
              </a:spcBef>
              <a:buClr>
                <a:srgbClr val="009900"/>
              </a:buClr>
              <a:buSzPct val="100000"/>
              <a:buChar char="v"/>
            </a:pPr>
            <a:r>
              <a:rPr lang="en-GB" altLang="en-US" sz="2800" b="1" dirty="0">
                <a:solidFill>
                  <a:srgbClr val="660066"/>
                </a:solidFill>
              </a:rPr>
              <a:t>Scientific journals normally use short sentences but social science journals use longer more complex ones;</a:t>
            </a:r>
          </a:p>
          <a:p>
            <a:pPr marL="533400" indent="-533400" eaLnBrk="1" hangingPunct="1">
              <a:lnSpc>
                <a:spcPct val="90000"/>
              </a:lnSpc>
              <a:spcBef>
                <a:spcPct val="35000"/>
              </a:spcBef>
              <a:buClr>
                <a:srgbClr val="009900"/>
              </a:buClr>
              <a:buSzPct val="100000"/>
              <a:buChar char="v"/>
            </a:pPr>
            <a:r>
              <a:rPr lang="en-GB" altLang="en-US" sz="2800" b="1" dirty="0">
                <a:solidFill>
                  <a:srgbClr val="660066"/>
                </a:solidFill>
              </a:rPr>
              <a:t>Seek peer review from a more experienced colleague as abstracts really matter.</a:t>
            </a:r>
          </a:p>
          <a:p>
            <a:pPr marL="533400" indent="-533400" eaLnBrk="1" hangingPunct="1">
              <a:lnSpc>
                <a:spcPct val="90000"/>
              </a:lnSpc>
              <a:spcBef>
                <a:spcPct val="35000"/>
              </a:spcBef>
              <a:buClr>
                <a:srgbClr val="009900"/>
              </a:buClr>
              <a:buSzPct val="100000"/>
              <a:buChar char="v"/>
            </a:pPr>
            <a:endParaRPr lang="en-GB" altLang="en-US" sz="2800" b="1" dirty="0">
              <a:solidFill>
                <a:srgbClr val="660066"/>
              </a:solidFill>
            </a:endParaRPr>
          </a:p>
        </p:txBody>
      </p:sp>
    </p:spTree>
    <p:extLst>
      <p:ext uri="{BB962C8B-B14F-4D97-AF65-F5344CB8AC3E}">
        <p14:creationId xmlns:p14="http://schemas.microsoft.com/office/powerpoint/2010/main" val="692046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600" dirty="0">
                <a:solidFill>
                  <a:srgbClr val="008000"/>
                </a:solidFill>
              </a:rPr>
              <a:t>What was your first verb?</a:t>
            </a:r>
          </a:p>
        </p:txBody>
      </p:sp>
      <p:sp>
        <p:nvSpPr>
          <p:cNvPr id="246787" name="Rectangle 3"/>
          <p:cNvSpPr>
            <a:spLocks noGrp="1" noChangeArrowheads="1"/>
          </p:cNvSpPr>
          <p:nvPr>
            <p:ph idx="1"/>
          </p:nvPr>
        </p:nvSpPr>
        <p:spPr>
          <a:xfrm>
            <a:off x="468313" y="980660"/>
            <a:ext cx="8229600" cy="522170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SzPct val="100000"/>
              <a:buChar char="v"/>
            </a:pPr>
            <a:r>
              <a:rPr lang="en-GB" sz="2800" b="1" dirty="0">
                <a:solidFill>
                  <a:srgbClr val="660066"/>
                </a:solidFill>
              </a:rPr>
              <a:t>Offers an illustration of…</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Focuses on…</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Challenges the paradigm of..</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Describes the effects of…</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Reviews the recent advances in..</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Analyses the impact of…</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Successfully demonstrates the use of</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Presents a novel method of …</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Reports, compares and correlates the phenomena of…</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Assesses the influence of…</a:t>
            </a:r>
          </a:p>
        </p:txBody>
      </p:sp>
    </p:spTree>
    <p:extLst>
      <p:ext uri="{BB962C8B-B14F-4D97-AF65-F5344CB8AC3E}">
        <p14:creationId xmlns:p14="http://schemas.microsoft.com/office/powerpoint/2010/main" val="3628105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600" dirty="0">
                <a:solidFill>
                  <a:srgbClr val="008000"/>
                </a:solidFill>
              </a:rPr>
              <a:t>Your first verb…</a:t>
            </a:r>
          </a:p>
        </p:txBody>
      </p:sp>
      <p:sp>
        <p:nvSpPr>
          <p:cNvPr id="161795" name="Rectangle 3"/>
          <p:cNvSpPr>
            <a:spLocks noGrp="1" noChangeArrowheads="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SzPct val="100000"/>
              <a:buChar char="v"/>
            </a:pPr>
            <a:r>
              <a:rPr lang="en-GB" sz="2800" b="1" dirty="0">
                <a:solidFill>
                  <a:srgbClr val="660066"/>
                </a:solidFill>
              </a:rPr>
              <a:t>Aims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Addresses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Describes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Examines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Describes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Will address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Will provide</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Reports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Presents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Focuses</a:t>
            </a:r>
          </a:p>
          <a:p>
            <a:pPr marL="533400" indent="-533400" eaLnBrk="1" hangingPunct="1">
              <a:lnSpc>
                <a:spcPct val="90000"/>
              </a:lnSpc>
              <a:spcBef>
                <a:spcPct val="35000"/>
              </a:spcBef>
              <a:buClr>
                <a:srgbClr val="009900"/>
              </a:buClr>
              <a:buSzPct val="100000"/>
              <a:buChar char="v"/>
            </a:pPr>
            <a:endParaRPr lang="en-GB" sz="2800" b="1" dirty="0">
              <a:solidFill>
                <a:srgbClr val="660066"/>
              </a:solidFill>
            </a:endParaRPr>
          </a:p>
        </p:txBody>
      </p:sp>
    </p:spTree>
    <p:extLst>
      <p:ext uri="{BB962C8B-B14F-4D97-AF65-F5344CB8AC3E}">
        <p14:creationId xmlns:p14="http://schemas.microsoft.com/office/powerpoint/2010/main" val="3826077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600" dirty="0">
                <a:solidFill>
                  <a:srgbClr val="008000"/>
                </a:solidFill>
              </a:rPr>
              <a:t>What was your first verb?</a:t>
            </a:r>
          </a:p>
        </p:txBody>
      </p:sp>
      <p:sp>
        <p:nvSpPr>
          <p:cNvPr id="159747" name="Rectangle 3"/>
          <p:cNvSpPr>
            <a:spLocks noGrp="1" noChangeArrowheads="1"/>
          </p:cNvSpPr>
          <p:nvPr>
            <p:ph idx="1"/>
          </p:nvPr>
        </p:nvSpPr>
        <p:spPr>
          <a:xfrm>
            <a:off x="468313" y="980660"/>
            <a:ext cx="8229600" cy="5221703"/>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35000"/>
              </a:spcBef>
              <a:buClr>
                <a:srgbClr val="009900"/>
              </a:buClr>
              <a:buSzPct val="100000"/>
              <a:buChar char="v"/>
            </a:pPr>
            <a:r>
              <a:rPr lang="en-GB" sz="2800" b="1" dirty="0">
                <a:solidFill>
                  <a:srgbClr val="660066"/>
                </a:solidFill>
              </a:rPr>
              <a:t>Presents data…</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Aims to..</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Explains…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Explores…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Reviews…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Presents results…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Outlines..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Introduces…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Will give you an insight into…</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Examines…</a:t>
            </a:r>
          </a:p>
          <a:p>
            <a:pPr marL="533400" indent="-533400" eaLnBrk="1" hangingPunct="1">
              <a:lnSpc>
                <a:spcPct val="90000"/>
              </a:lnSpc>
              <a:spcBef>
                <a:spcPct val="35000"/>
              </a:spcBef>
              <a:buClr>
                <a:srgbClr val="009900"/>
              </a:buClr>
              <a:buSzPct val="100000"/>
              <a:buChar char="v"/>
            </a:pPr>
            <a:r>
              <a:rPr lang="en-GB" sz="2800" b="1" dirty="0">
                <a:solidFill>
                  <a:srgbClr val="660066"/>
                </a:solidFill>
              </a:rPr>
              <a:t>Reports…</a:t>
            </a:r>
          </a:p>
        </p:txBody>
      </p:sp>
    </p:spTree>
    <p:extLst>
      <p:ext uri="{BB962C8B-B14F-4D97-AF65-F5344CB8AC3E}">
        <p14:creationId xmlns:p14="http://schemas.microsoft.com/office/powerpoint/2010/main" val="30941181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D09A-C7A7-40D7-A57B-894741D407DC}"/>
              </a:ext>
            </a:extLst>
          </p:cNvPr>
          <p:cNvSpPr>
            <a:spLocks noGrp="1"/>
          </p:cNvSpPr>
          <p:nvPr>
            <p:ph type="ctrTitle"/>
          </p:nvPr>
        </p:nvSpPr>
        <p:spPr/>
        <p:txBody>
          <a:bodyPr/>
          <a:lstStyle/>
          <a:p>
            <a:r>
              <a:rPr lang="en-GB" dirty="0"/>
              <a:t>Session 9 </a:t>
            </a:r>
            <a:br>
              <a:rPr lang="en-GB" dirty="0"/>
            </a:br>
            <a:r>
              <a:rPr lang="en-GB" dirty="0"/>
              <a:t>11.15-12.15</a:t>
            </a:r>
          </a:p>
        </p:txBody>
      </p:sp>
      <p:sp>
        <p:nvSpPr>
          <p:cNvPr id="3" name="Subtitle 2">
            <a:extLst>
              <a:ext uri="{FF2B5EF4-FFF2-40B4-BE49-F238E27FC236}">
                <a16:creationId xmlns:a16="http://schemas.microsoft.com/office/drawing/2014/main" id="{4B21FAC8-6446-4632-9F12-619CCC074501}"/>
              </a:ext>
            </a:extLst>
          </p:cNvPr>
          <p:cNvSpPr>
            <a:spLocks noGrp="1"/>
          </p:cNvSpPr>
          <p:nvPr>
            <p:ph type="subTitle" idx="1"/>
          </p:nvPr>
        </p:nvSpPr>
        <p:spPr/>
        <p:txBody>
          <a:bodyPr/>
          <a:lstStyle/>
          <a:p>
            <a:r>
              <a:rPr lang="en-GB" dirty="0"/>
              <a:t>Moving from dissertation to publication</a:t>
            </a:r>
          </a:p>
        </p:txBody>
      </p:sp>
    </p:spTree>
    <p:extLst>
      <p:ext uri="{BB962C8B-B14F-4D97-AF65-F5344CB8AC3E}">
        <p14:creationId xmlns:p14="http://schemas.microsoft.com/office/powerpoint/2010/main" val="124738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t>Motives for publishing</a:t>
            </a:r>
            <a:endParaRPr lang="en-GB" altLang="en-US" sz="3600" dirty="0"/>
          </a:p>
        </p:txBody>
      </p:sp>
      <p:sp>
        <p:nvSpPr>
          <p:cNvPr id="25603" name="Rectangle 3"/>
          <p:cNvSpPr>
            <a:spLocks noGrp="1" noChangeArrowheads="1"/>
          </p:cNvSpPr>
          <p:nvPr>
            <p:ph type="body" idx="1"/>
          </p:nvPr>
        </p:nvSpPr>
        <p:spPr/>
        <p:txBody>
          <a:bodyPr/>
          <a:lstStyle/>
          <a:p>
            <a:pPr eaLnBrk="1" hangingPunct="1"/>
            <a:r>
              <a:rPr lang="en-US" altLang="en-US" sz="2800" b="1" dirty="0"/>
              <a:t>identifying yourself within a domain of research or scholarship and facilitating contact with other professionals working in the same area.</a:t>
            </a:r>
          </a:p>
          <a:p>
            <a:pPr eaLnBrk="1" hangingPunct="1"/>
            <a:r>
              <a:rPr lang="en-US" altLang="en-US" sz="2800" b="1" dirty="0"/>
              <a:t>because writing requires a very disciplined approach, it can help to facilitate your thinking and clarify your logic.</a:t>
            </a:r>
          </a:p>
          <a:p>
            <a:pPr eaLnBrk="1" hangingPunct="1"/>
            <a:r>
              <a:rPr lang="en-US" altLang="en-US" sz="2800" b="1" dirty="0"/>
              <a:t>Publications make you more credible to your students. They see you as a person who has something scholarly to offer.</a:t>
            </a:r>
          </a:p>
          <a:p>
            <a:pPr eaLnBrk="1" hangingPunct="1"/>
            <a:r>
              <a:rPr lang="en-US" altLang="en-US" sz="2800" b="1" dirty="0"/>
              <a:t>It can provide an immense amount of personal satisfaction.</a:t>
            </a:r>
          </a:p>
          <a:p>
            <a:pPr eaLnBrk="1" hangingPunct="1"/>
            <a:endParaRPr lang="en-US" altLang="en-US" sz="3600" b="1" dirty="0"/>
          </a:p>
          <a:p>
            <a:pPr eaLnBrk="1" hangingPunct="1"/>
            <a:endParaRPr lang="en-GB" altLang="en-US" sz="3600" b="1" dirty="0"/>
          </a:p>
        </p:txBody>
      </p:sp>
      <p:sp>
        <p:nvSpPr>
          <p:cNvPr id="25604" name="Text Box 5"/>
          <p:cNvSpPr txBox="1">
            <a:spLocks noChangeArrowheads="1"/>
          </p:cNvSpPr>
          <p:nvPr/>
        </p:nvSpPr>
        <p:spPr bwMode="auto">
          <a:xfrm>
            <a:off x="845344" y="5978572"/>
            <a:ext cx="763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100">
                <a:solidFill>
                  <a:schemeClr val="tx1"/>
                </a:solidFill>
                <a:latin typeface="Arial" panose="020B0604020202020204" pitchFamily="34" charset="0"/>
              </a:defRPr>
            </a:lvl1pPr>
            <a:lvl2pPr marL="742950" indent="-285750" eaLnBrk="0" hangingPunct="0">
              <a:defRPr sz="3100">
                <a:solidFill>
                  <a:schemeClr val="tx1"/>
                </a:solidFill>
                <a:latin typeface="Arial" panose="020B0604020202020204" pitchFamily="34" charset="0"/>
              </a:defRPr>
            </a:lvl2pPr>
            <a:lvl3pPr marL="1143000" indent="-228600" eaLnBrk="0" hangingPunct="0">
              <a:defRPr sz="3100">
                <a:solidFill>
                  <a:schemeClr val="tx1"/>
                </a:solidFill>
                <a:latin typeface="Arial" panose="020B0604020202020204" pitchFamily="34" charset="0"/>
              </a:defRPr>
            </a:lvl3pPr>
            <a:lvl4pPr marL="1600200" indent="-228600" eaLnBrk="0" hangingPunct="0">
              <a:defRPr sz="3100">
                <a:solidFill>
                  <a:schemeClr val="tx1"/>
                </a:solidFill>
                <a:latin typeface="Arial" panose="020B0604020202020204" pitchFamily="34" charset="0"/>
              </a:defRPr>
            </a:lvl4pPr>
            <a:lvl5pPr marL="2057400" indent="-228600" eaLnBrk="0" hangingPunct="0">
              <a:defRPr sz="3100">
                <a:solidFill>
                  <a:schemeClr val="tx1"/>
                </a:solidFill>
                <a:latin typeface="Arial" panose="020B0604020202020204" pitchFamily="34" charset="0"/>
              </a:defRPr>
            </a:lvl5pPr>
            <a:lvl6pPr marL="2514600" indent="-228600" algn="ctr" eaLnBrk="0" fontAlgn="base" hangingPunct="0">
              <a:spcBef>
                <a:spcPct val="0"/>
              </a:spcBef>
              <a:spcAft>
                <a:spcPct val="0"/>
              </a:spcAft>
              <a:defRPr sz="3100">
                <a:solidFill>
                  <a:schemeClr val="tx1"/>
                </a:solidFill>
                <a:latin typeface="Arial" panose="020B0604020202020204" pitchFamily="34" charset="0"/>
              </a:defRPr>
            </a:lvl6pPr>
            <a:lvl7pPr marL="2971800" indent="-228600" algn="ctr" eaLnBrk="0" fontAlgn="base" hangingPunct="0">
              <a:spcBef>
                <a:spcPct val="0"/>
              </a:spcBef>
              <a:spcAft>
                <a:spcPct val="0"/>
              </a:spcAft>
              <a:defRPr sz="3100">
                <a:solidFill>
                  <a:schemeClr val="tx1"/>
                </a:solidFill>
                <a:latin typeface="Arial" panose="020B0604020202020204" pitchFamily="34" charset="0"/>
              </a:defRPr>
            </a:lvl7pPr>
            <a:lvl8pPr marL="3429000" indent="-228600" algn="ctr" eaLnBrk="0" fontAlgn="base" hangingPunct="0">
              <a:spcBef>
                <a:spcPct val="0"/>
              </a:spcBef>
              <a:spcAft>
                <a:spcPct val="0"/>
              </a:spcAft>
              <a:defRPr sz="3100">
                <a:solidFill>
                  <a:schemeClr val="tx1"/>
                </a:solidFill>
                <a:latin typeface="Arial" panose="020B0604020202020204" pitchFamily="34" charset="0"/>
              </a:defRPr>
            </a:lvl8pPr>
            <a:lvl9pPr marL="3886200" indent="-228600" algn="ctr" eaLnBrk="0" fontAlgn="base" hangingPunct="0">
              <a:spcBef>
                <a:spcPct val="0"/>
              </a:spcBef>
              <a:spcAft>
                <a:spcPct val="0"/>
              </a:spcAft>
              <a:defRPr sz="3100">
                <a:solidFill>
                  <a:schemeClr val="tx1"/>
                </a:solidFill>
                <a:latin typeface="Arial" panose="020B0604020202020204" pitchFamily="34" charset="0"/>
              </a:defRPr>
            </a:lvl9pPr>
          </a:lstStyle>
          <a:p>
            <a:pPr algn="l"/>
            <a:r>
              <a:rPr lang="en-US" altLang="en-US" sz="2000" b="1" dirty="0">
                <a:latin typeface="+mn-lt"/>
              </a:rPr>
              <a:t>After D Royce Sadler: ‘Up the Publications Road’ HERDSA</a:t>
            </a:r>
          </a:p>
          <a:p>
            <a:pPr algn="l" eaLnBrk="1" hangingPunct="1"/>
            <a:endParaRPr lang="en-GB" altLang="en-US" sz="2000" b="1" dirty="0">
              <a:latin typeface="+mn-lt"/>
            </a:endParaRPr>
          </a:p>
        </p:txBody>
      </p:sp>
    </p:spTree>
    <p:extLst>
      <p:ext uri="{BB962C8B-B14F-4D97-AF65-F5344CB8AC3E}">
        <p14:creationId xmlns:p14="http://schemas.microsoft.com/office/powerpoint/2010/main" val="344490216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1"/>
            <a:ext cx="7543800" cy="533400"/>
          </a:xfrm>
        </p:spPr>
        <p:txBody>
          <a:bodyPr/>
          <a:lstStyle/>
          <a:p>
            <a:r>
              <a:rPr lang="en-GB" sz="3200" dirty="0"/>
              <a:t>From dissertation to publication</a:t>
            </a:r>
          </a:p>
        </p:txBody>
      </p:sp>
      <p:graphicFrame>
        <p:nvGraphicFramePr>
          <p:cNvPr id="6" name="Table 5"/>
          <p:cNvGraphicFramePr>
            <a:graphicFrameLocks noGrp="1"/>
          </p:cNvGraphicFramePr>
          <p:nvPr/>
        </p:nvGraphicFramePr>
        <p:xfrm>
          <a:off x="304800" y="609600"/>
          <a:ext cx="8686800" cy="6287721"/>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431467">
                <a:tc>
                  <a:txBody>
                    <a:bodyPr/>
                    <a:lstStyle/>
                    <a:p>
                      <a:endParaRPr lang="en-GB" b="1" dirty="0"/>
                    </a:p>
                  </a:txBody>
                  <a:tcPr/>
                </a:tc>
                <a:tc>
                  <a:txBody>
                    <a:bodyPr/>
                    <a:lstStyle/>
                    <a:p>
                      <a:r>
                        <a:rPr lang="en-GB" b="1" dirty="0"/>
                        <a:t>Do:</a:t>
                      </a:r>
                    </a:p>
                  </a:txBody>
                  <a:tcPr/>
                </a:tc>
                <a:tc>
                  <a:txBody>
                    <a:bodyPr/>
                    <a:lstStyle/>
                    <a:p>
                      <a:r>
                        <a:rPr lang="en-GB" b="1" dirty="0"/>
                        <a:t>Do not:</a:t>
                      </a:r>
                    </a:p>
                  </a:txBody>
                  <a:tcPr/>
                </a:tc>
                <a:extLst>
                  <a:ext uri="{0D108BD9-81ED-4DB2-BD59-A6C34878D82A}">
                    <a16:rowId xmlns:a16="http://schemas.microsoft.com/office/drawing/2014/main" val="10000"/>
                  </a:ext>
                </a:extLst>
              </a:tr>
              <a:tr h="1778333">
                <a:tc>
                  <a:txBody>
                    <a:bodyPr/>
                    <a:lstStyle/>
                    <a:p>
                      <a:r>
                        <a:rPr lang="en-GB" b="1" dirty="0"/>
                        <a:t>1</a:t>
                      </a:r>
                    </a:p>
                  </a:txBody>
                  <a:tcPr/>
                </a:tc>
                <a:tc>
                  <a:txBody>
                    <a:bodyPr/>
                    <a:lstStyle/>
                    <a:p>
                      <a:r>
                        <a:rPr lang="en-GB" sz="1800" b="1" kern="1200" dirty="0">
                          <a:solidFill>
                            <a:schemeClr val="tx1"/>
                          </a:solidFill>
                          <a:latin typeface="+mn-lt"/>
                          <a:ea typeface="+mn-ea"/>
                          <a:cs typeface="+mn-cs"/>
                        </a:rPr>
                        <a:t>Review your thesis looking for publication potential as fast as possible after the assessment so the ideas remain current and you don’t have extra work to do updating references and so on.</a:t>
                      </a:r>
                      <a:endParaRPr lang="en-GB" b="1" dirty="0"/>
                    </a:p>
                  </a:txBody>
                  <a:tcPr/>
                </a:tc>
                <a:tc>
                  <a:txBody>
                    <a:bodyPr/>
                    <a:lstStyle/>
                    <a:p>
                      <a:r>
                        <a:rPr lang="en-GB" sz="1800" b="1" kern="1200" dirty="0">
                          <a:solidFill>
                            <a:schemeClr val="tx1"/>
                          </a:solidFill>
                          <a:latin typeface="+mn-lt"/>
                          <a:ea typeface="+mn-ea"/>
                          <a:cs typeface="+mn-cs"/>
                        </a:rPr>
                        <a:t>Give up hope if you’ve done nothing for years: it’s possible to revive elements of an old thesis and still find things worth saying.</a:t>
                      </a:r>
                      <a:endParaRPr lang="en-GB" b="1" dirty="0"/>
                    </a:p>
                  </a:txBody>
                  <a:tcPr/>
                </a:tc>
                <a:extLst>
                  <a:ext uri="{0D108BD9-81ED-4DB2-BD59-A6C34878D82A}">
                    <a16:rowId xmlns:a16="http://schemas.microsoft.com/office/drawing/2014/main" val="10001"/>
                  </a:ext>
                </a:extLst>
              </a:tr>
              <a:tr h="2340561">
                <a:tc>
                  <a:txBody>
                    <a:bodyPr/>
                    <a:lstStyle/>
                    <a:p>
                      <a:r>
                        <a:rPr lang="en-GB" b="1" dirty="0"/>
                        <a:t>2</a:t>
                      </a:r>
                    </a:p>
                  </a:txBody>
                  <a:tcPr/>
                </a:tc>
                <a:tc>
                  <a:txBody>
                    <a:bodyPr/>
                    <a:lstStyle/>
                    <a:p>
                      <a:r>
                        <a:rPr lang="en-GB" sz="1800" b="1" kern="1200" dirty="0">
                          <a:solidFill>
                            <a:schemeClr val="tx1"/>
                          </a:solidFill>
                          <a:latin typeface="+mn-lt"/>
                          <a:ea typeface="+mn-ea"/>
                          <a:cs typeface="+mn-cs"/>
                        </a:rPr>
                        <a:t>Look for discrete / freestanding elements of your thesis that might well be readily turned into a quick publication, for example, re-versioning the literature review as an article for a journal that says in its guidelines that it publishes literature reviews.</a:t>
                      </a:r>
                      <a:endParaRPr lang="en-GB" b="1" dirty="0"/>
                    </a:p>
                  </a:txBody>
                  <a:tcPr/>
                </a:tc>
                <a:tc>
                  <a:txBody>
                    <a:bodyPr/>
                    <a:lstStyle/>
                    <a:p>
                      <a:r>
                        <a:rPr lang="en-GB" sz="1800" b="1" kern="1200" dirty="0">
                          <a:solidFill>
                            <a:schemeClr val="tx1"/>
                          </a:solidFill>
                          <a:latin typeface="+mn-lt"/>
                          <a:ea typeface="+mn-ea"/>
                          <a:cs typeface="+mn-cs"/>
                        </a:rPr>
                        <a:t>Post off your whole thesis to a publisher with a note saying ‘my supervisor / examiner said this is publishable as a book, so please will you publish it?’</a:t>
                      </a:r>
                      <a:endParaRPr lang="en-GB" b="1" dirty="0"/>
                    </a:p>
                  </a:txBody>
                  <a:tcPr/>
                </a:tc>
                <a:extLst>
                  <a:ext uri="{0D108BD9-81ED-4DB2-BD59-A6C34878D82A}">
                    <a16:rowId xmlns:a16="http://schemas.microsoft.com/office/drawing/2014/main" val="10002"/>
                  </a:ext>
                </a:extLst>
              </a:tr>
              <a:tr h="1537046">
                <a:tc>
                  <a:txBody>
                    <a:bodyPr/>
                    <a:lstStyle/>
                    <a:p>
                      <a:r>
                        <a:rPr lang="en-GB" b="1" dirty="0"/>
                        <a:t>3</a:t>
                      </a:r>
                    </a:p>
                  </a:txBody>
                  <a:tcPr/>
                </a:tc>
                <a:tc>
                  <a:txBody>
                    <a:bodyPr/>
                    <a:lstStyle/>
                    <a:p>
                      <a:r>
                        <a:rPr lang="en-GB" sz="1800" b="1" kern="1200" dirty="0">
                          <a:solidFill>
                            <a:schemeClr val="tx1"/>
                          </a:solidFill>
                          <a:latin typeface="+mn-lt"/>
                          <a:ea typeface="+mn-ea"/>
                          <a:cs typeface="+mn-cs"/>
                        </a:rPr>
                        <a:t>Look for the really original ideas within your work, and see if you can write an opinion piece for a journal conveying your key thoughts.</a:t>
                      </a:r>
                      <a:endParaRPr lang="en-GB" b="1" dirty="0"/>
                    </a:p>
                  </a:txBody>
                  <a:tcPr/>
                </a:tc>
                <a:tc>
                  <a:txBody>
                    <a:bodyPr/>
                    <a:lstStyle/>
                    <a:p>
                      <a:r>
                        <a:rPr lang="en-GB" sz="1800" b="1" kern="1200" dirty="0">
                          <a:solidFill>
                            <a:schemeClr val="tx1"/>
                          </a:solidFill>
                          <a:latin typeface="+mn-lt"/>
                          <a:ea typeface="+mn-ea"/>
                          <a:cs typeface="+mn-cs"/>
                        </a:rPr>
                        <a:t>Expect the text to simply be capable of being ‘boiler-plated’ into a journal article; you are likely to need to revise style, tone and register to make it fit the author guidelines for a journal.</a:t>
                      </a:r>
                      <a:endParaRPr lang="en-GB"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63592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152401"/>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a:ln>
                  <a:noFill/>
                </a:ln>
                <a:solidFill>
                  <a:schemeClr val="tx2"/>
                </a:solidFill>
                <a:effectLst/>
                <a:uLnTx/>
                <a:uFillTx/>
                <a:latin typeface="+mj-lt"/>
                <a:ea typeface="+mj-ea"/>
                <a:cs typeface="+mj-cs"/>
              </a:rPr>
              <a:t>From dissertation to publication</a:t>
            </a:r>
            <a:endParaRPr kumimoji="0" lang="en-GB" sz="3200" b="1"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5" name="Table 4"/>
          <p:cNvGraphicFramePr>
            <a:graphicFrameLocks noGrp="1"/>
          </p:cNvGraphicFramePr>
          <p:nvPr/>
        </p:nvGraphicFramePr>
        <p:xfrm>
          <a:off x="304800" y="609600"/>
          <a:ext cx="8686800" cy="5902627"/>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467">
                <a:tc>
                  <a:txBody>
                    <a:bodyPr/>
                    <a:lstStyle/>
                    <a:p>
                      <a:endParaRPr lang="en-GB" b="1" dirty="0"/>
                    </a:p>
                  </a:txBody>
                  <a:tcPr/>
                </a:tc>
                <a:tc>
                  <a:txBody>
                    <a:bodyPr/>
                    <a:lstStyle/>
                    <a:p>
                      <a:r>
                        <a:rPr lang="en-GB" b="1" dirty="0"/>
                        <a:t>Do:</a:t>
                      </a:r>
                    </a:p>
                  </a:txBody>
                  <a:tcPr/>
                </a:tc>
                <a:tc>
                  <a:txBody>
                    <a:bodyPr/>
                    <a:lstStyle/>
                    <a:p>
                      <a:r>
                        <a:rPr lang="en-GB" b="1" dirty="0"/>
                        <a:t>Do not:</a:t>
                      </a:r>
                    </a:p>
                  </a:txBody>
                  <a:tcPr/>
                </a:tc>
                <a:extLst>
                  <a:ext uri="{0D108BD9-81ED-4DB2-BD59-A6C34878D82A}">
                    <a16:rowId xmlns:a16="http://schemas.microsoft.com/office/drawing/2014/main" val="10000"/>
                  </a:ext>
                </a:extLst>
              </a:tr>
              <a:tr h="1397333">
                <a:tc>
                  <a:txBody>
                    <a:bodyPr/>
                    <a:lstStyle/>
                    <a:p>
                      <a:r>
                        <a:rPr lang="en-GB" b="1" dirty="0"/>
                        <a:t>4</a:t>
                      </a:r>
                    </a:p>
                  </a:txBody>
                  <a:tcPr/>
                </a:tc>
                <a:tc>
                  <a:txBody>
                    <a:bodyPr/>
                    <a:lstStyle/>
                    <a:p>
                      <a:r>
                        <a:rPr lang="en-GB" sz="1800" b="1" kern="1200" dirty="0">
                          <a:solidFill>
                            <a:schemeClr val="tx1"/>
                          </a:solidFill>
                          <a:latin typeface="+mn-lt"/>
                          <a:ea typeface="+mn-ea"/>
                          <a:cs typeface="+mn-cs"/>
                        </a:rPr>
                        <a:t>Try to get several articles out of your thesis (particularly doctoral ones). </a:t>
                      </a:r>
                      <a:endParaRPr lang="en-GB" b="1" dirty="0"/>
                    </a:p>
                  </a:txBody>
                  <a:tcPr/>
                </a:tc>
                <a:tc>
                  <a:txBody>
                    <a:bodyPr/>
                    <a:lstStyle/>
                    <a:p>
                      <a:r>
                        <a:rPr lang="en-GB" sz="1800" b="1" kern="1200" dirty="0">
                          <a:solidFill>
                            <a:schemeClr val="tx1"/>
                          </a:solidFill>
                          <a:latin typeface="+mn-lt"/>
                          <a:ea typeface="+mn-ea"/>
                          <a:cs typeface="+mn-cs"/>
                        </a:rPr>
                        <a:t>So thinly ‘salami slice’ your data that you are sending off a number of rather thin articles; one or two chunky one are likely to be better received.</a:t>
                      </a:r>
                      <a:endParaRPr lang="en-GB" b="1" dirty="0"/>
                    </a:p>
                  </a:txBody>
                  <a:tcPr/>
                </a:tc>
                <a:extLst>
                  <a:ext uri="{0D108BD9-81ED-4DB2-BD59-A6C34878D82A}">
                    <a16:rowId xmlns:a16="http://schemas.microsoft.com/office/drawing/2014/main" val="10001"/>
                  </a:ext>
                </a:extLst>
              </a:tr>
              <a:tr h="1447800">
                <a:tc>
                  <a:txBody>
                    <a:bodyPr/>
                    <a:lstStyle/>
                    <a:p>
                      <a:r>
                        <a:rPr lang="en-GB" b="1" dirty="0"/>
                        <a:t>5</a:t>
                      </a:r>
                    </a:p>
                  </a:txBody>
                  <a:tcPr/>
                </a:tc>
                <a:tc>
                  <a:txBody>
                    <a:bodyPr/>
                    <a:lstStyle/>
                    <a:p>
                      <a:r>
                        <a:rPr lang="en-GB" sz="1800" b="1" kern="1200" dirty="0">
                          <a:solidFill>
                            <a:schemeClr val="tx1"/>
                          </a:solidFill>
                          <a:latin typeface="+mn-lt"/>
                          <a:ea typeface="+mn-ea"/>
                          <a:cs typeface="+mn-cs"/>
                        </a:rPr>
                        <a:t>Ask your supervisor for her/his thoughts on what elements of the thesis are the ones that are likely to most lend themselves to publication.</a:t>
                      </a:r>
                      <a:endParaRPr lang="en-GB" b="1" dirty="0"/>
                    </a:p>
                  </a:txBody>
                  <a:tcPr/>
                </a:tc>
                <a:tc>
                  <a:txBody>
                    <a:bodyPr/>
                    <a:lstStyle/>
                    <a:p>
                      <a:r>
                        <a:rPr lang="en-GB" sz="1800" b="1" kern="1200" dirty="0">
                          <a:solidFill>
                            <a:schemeClr val="tx1"/>
                          </a:solidFill>
                          <a:latin typeface="+mn-lt"/>
                          <a:ea typeface="+mn-ea"/>
                          <a:cs typeface="+mn-cs"/>
                        </a:rPr>
                        <a:t>Don’t over-rely on other’s opinions, you’ve worked on this topic for ages so trust your own judgments.</a:t>
                      </a:r>
                      <a:endParaRPr lang="en-GB" b="1" dirty="0"/>
                    </a:p>
                  </a:txBody>
                  <a:tcPr/>
                </a:tc>
                <a:extLst>
                  <a:ext uri="{0D108BD9-81ED-4DB2-BD59-A6C34878D82A}">
                    <a16:rowId xmlns:a16="http://schemas.microsoft.com/office/drawing/2014/main" val="10002"/>
                  </a:ext>
                </a:extLst>
              </a:tr>
              <a:tr h="1537046">
                <a:tc>
                  <a:txBody>
                    <a:bodyPr/>
                    <a:lstStyle/>
                    <a:p>
                      <a:r>
                        <a:rPr lang="en-GB" b="1" dirty="0"/>
                        <a:t>6</a:t>
                      </a:r>
                    </a:p>
                  </a:txBody>
                  <a:tcPr/>
                </a:tc>
                <a:tc>
                  <a:txBody>
                    <a:bodyPr/>
                    <a:lstStyle/>
                    <a:p>
                      <a:r>
                        <a:rPr lang="en-GB" sz="1800" b="1" kern="1200" dirty="0">
                          <a:solidFill>
                            <a:schemeClr val="tx1"/>
                          </a:solidFill>
                          <a:latin typeface="+mn-lt"/>
                          <a:ea typeface="+mn-ea"/>
                          <a:cs typeface="+mn-cs"/>
                        </a:rPr>
                        <a:t>Think through the range of publication options: a book, journal articles, articles for less formal publications like trade journals, newspaper / magazine articles. Think through what your key aims are in relation to publication and work out a plan of what is likely to give you most value in terms of output.</a:t>
                      </a:r>
                      <a:endParaRPr lang="en-GB" b="1" dirty="0"/>
                    </a:p>
                  </a:txBody>
                  <a:tcPr/>
                </a:tc>
                <a:tc>
                  <a:txBody>
                    <a:bodyPr/>
                    <a:lstStyle/>
                    <a:p>
                      <a:r>
                        <a:rPr lang="en-GB" sz="1800" b="1" kern="1200" dirty="0">
                          <a:solidFill>
                            <a:schemeClr val="tx1"/>
                          </a:solidFill>
                          <a:latin typeface="+mn-lt"/>
                          <a:ea typeface="+mn-ea"/>
                          <a:cs typeface="+mn-cs"/>
                        </a:rPr>
                        <a:t>Be afraid to look at ways of using your thesis data set in diverse ways for different audiences ranging from formal to informal: you can say the same thing more than once to different people. Look for different kinds of journal to publish your ideas.</a:t>
                      </a:r>
                      <a:endParaRPr lang="en-GB"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3792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152401"/>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a:ln>
                  <a:noFill/>
                </a:ln>
                <a:solidFill>
                  <a:schemeClr val="tx2"/>
                </a:solidFill>
                <a:effectLst/>
                <a:uLnTx/>
                <a:uFillTx/>
                <a:latin typeface="+mj-lt"/>
                <a:ea typeface="+mj-ea"/>
                <a:cs typeface="+mj-cs"/>
              </a:rPr>
              <a:t>From dissertation to publication</a:t>
            </a:r>
            <a:endParaRPr kumimoji="0" lang="en-GB" sz="3200" b="1"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6" name="Table 5"/>
          <p:cNvGraphicFramePr>
            <a:graphicFrameLocks noGrp="1"/>
          </p:cNvGraphicFramePr>
          <p:nvPr/>
        </p:nvGraphicFramePr>
        <p:xfrm>
          <a:off x="304800" y="609600"/>
          <a:ext cx="8686800" cy="5717553"/>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467">
                <a:tc>
                  <a:txBody>
                    <a:bodyPr/>
                    <a:lstStyle/>
                    <a:p>
                      <a:endParaRPr lang="en-GB" b="1" dirty="0"/>
                    </a:p>
                  </a:txBody>
                  <a:tcPr/>
                </a:tc>
                <a:tc>
                  <a:txBody>
                    <a:bodyPr/>
                    <a:lstStyle/>
                    <a:p>
                      <a:r>
                        <a:rPr lang="en-GB" b="1" dirty="0"/>
                        <a:t>Do:</a:t>
                      </a:r>
                    </a:p>
                  </a:txBody>
                  <a:tcPr/>
                </a:tc>
                <a:tc>
                  <a:txBody>
                    <a:bodyPr/>
                    <a:lstStyle/>
                    <a:p>
                      <a:r>
                        <a:rPr lang="en-GB" b="1" dirty="0"/>
                        <a:t>Do not:</a:t>
                      </a:r>
                    </a:p>
                  </a:txBody>
                  <a:tcPr/>
                </a:tc>
                <a:extLst>
                  <a:ext uri="{0D108BD9-81ED-4DB2-BD59-A6C34878D82A}">
                    <a16:rowId xmlns:a16="http://schemas.microsoft.com/office/drawing/2014/main" val="10000"/>
                  </a:ext>
                </a:extLst>
              </a:tr>
              <a:tr h="1397333">
                <a:tc>
                  <a:txBody>
                    <a:bodyPr/>
                    <a:lstStyle/>
                    <a:p>
                      <a:r>
                        <a:rPr lang="en-GB" b="1" dirty="0"/>
                        <a:t>7</a:t>
                      </a:r>
                    </a:p>
                  </a:txBody>
                  <a:tcPr/>
                </a:tc>
                <a:tc>
                  <a:txBody>
                    <a:bodyPr/>
                    <a:lstStyle/>
                    <a:p>
                      <a:r>
                        <a:rPr lang="en-GB" sz="1800" b="1" kern="1200" dirty="0">
                          <a:solidFill>
                            <a:schemeClr val="tx1"/>
                          </a:solidFill>
                          <a:latin typeface="+mn-lt"/>
                          <a:ea typeface="+mn-ea"/>
                          <a:cs typeface="+mn-cs"/>
                        </a:rPr>
                        <a:t>Consider the different kinds of articles you could write: overviews, opinion pieces, literature reviews, scientific accounts etc., and select the approaches that fir your work best.</a:t>
                      </a:r>
                      <a:endParaRPr lang="en-GB" b="1" dirty="0"/>
                    </a:p>
                  </a:txBody>
                  <a:tcPr/>
                </a:tc>
                <a:tc>
                  <a:txBody>
                    <a:bodyPr/>
                    <a:lstStyle/>
                    <a:p>
                      <a:r>
                        <a:rPr lang="en-GB" sz="1800" b="1" kern="1200" dirty="0">
                          <a:solidFill>
                            <a:schemeClr val="tx1"/>
                          </a:solidFill>
                          <a:latin typeface="+mn-lt"/>
                          <a:ea typeface="+mn-ea"/>
                          <a:cs typeface="+mn-cs"/>
                        </a:rPr>
                        <a:t>Ignore the author guidelines given by the journal: make sure your articles don’t get rejected straight off because they don’t fit the requirements of the journal. Many fall at the first fence for this reason!</a:t>
                      </a:r>
                      <a:endParaRPr lang="en-GB" b="1" dirty="0"/>
                    </a:p>
                  </a:txBody>
                  <a:tcPr/>
                </a:tc>
                <a:extLst>
                  <a:ext uri="{0D108BD9-81ED-4DB2-BD59-A6C34878D82A}">
                    <a16:rowId xmlns:a16="http://schemas.microsoft.com/office/drawing/2014/main" val="10001"/>
                  </a:ext>
                </a:extLst>
              </a:tr>
              <a:tr h="1447800">
                <a:tc>
                  <a:txBody>
                    <a:bodyPr/>
                    <a:lstStyle/>
                    <a:p>
                      <a:r>
                        <a:rPr lang="en-GB" b="1" dirty="0"/>
                        <a:t>8</a:t>
                      </a:r>
                    </a:p>
                  </a:txBody>
                  <a:tcPr/>
                </a:tc>
                <a:tc>
                  <a:txBody>
                    <a:bodyPr/>
                    <a:lstStyle/>
                    <a:p>
                      <a:r>
                        <a:rPr lang="en-GB" sz="1800" b="1" kern="1200" dirty="0">
                          <a:solidFill>
                            <a:schemeClr val="tx1"/>
                          </a:solidFill>
                          <a:latin typeface="+mn-lt"/>
                          <a:ea typeface="+mn-ea"/>
                          <a:cs typeface="+mn-cs"/>
                        </a:rPr>
                        <a:t>Consider using your thesis as a basis for co-authoring, perhaps even with one of your examiners or peers.</a:t>
                      </a:r>
                      <a:endParaRPr lang="en-GB" b="1" dirty="0"/>
                    </a:p>
                  </a:txBody>
                  <a:tcPr/>
                </a:tc>
                <a:tc>
                  <a:txBody>
                    <a:bodyPr/>
                    <a:lstStyle/>
                    <a:p>
                      <a:r>
                        <a:rPr lang="en-GB" sz="1800" b="1" kern="1200" dirty="0">
                          <a:solidFill>
                            <a:schemeClr val="tx1"/>
                          </a:solidFill>
                          <a:latin typeface="+mn-lt"/>
                          <a:ea typeface="+mn-ea"/>
                          <a:cs typeface="+mn-cs"/>
                        </a:rPr>
                        <a:t>Allow yourself to be exploited by someone familiar with your thesis who wants to use if for a publication with themselves as lead author. Watch out for people who want to exploit your ideas!</a:t>
                      </a:r>
                      <a:endParaRPr lang="en-GB" b="1" dirty="0"/>
                    </a:p>
                  </a:txBody>
                  <a:tcPr/>
                </a:tc>
                <a:extLst>
                  <a:ext uri="{0D108BD9-81ED-4DB2-BD59-A6C34878D82A}">
                    <a16:rowId xmlns:a16="http://schemas.microsoft.com/office/drawing/2014/main" val="10002"/>
                  </a:ext>
                </a:extLst>
              </a:tr>
              <a:tr h="1537046">
                <a:tc>
                  <a:txBody>
                    <a:bodyPr/>
                    <a:lstStyle/>
                    <a:p>
                      <a:r>
                        <a:rPr lang="en-GB" b="1" dirty="0"/>
                        <a:t>9</a:t>
                      </a:r>
                    </a:p>
                  </a:txBody>
                  <a:tcPr/>
                </a:tc>
                <a:tc>
                  <a:txBody>
                    <a:bodyPr/>
                    <a:lstStyle/>
                    <a:p>
                      <a:r>
                        <a:rPr lang="en-GB" sz="1800" b="1" kern="1200" dirty="0">
                          <a:solidFill>
                            <a:schemeClr val="tx1"/>
                          </a:solidFill>
                          <a:latin typeface="+mn-lt"/>
                          <a:ea typeface="+mn-ea"/>
                          <a:cs typeface="+mn-cs"/>
                        </a:rPr>
                        <a:t>Build on the hard work you have put into the literature review and consider updating your literature review regularly so you can use it as a source for future publications.</a:t>
                      </a:r>
                      <a:endParaRPr lang="en-GB" b="1" dirty="0"/>
                    </a:p>
                  </a:txBody>
                  <a:tcPr/>
                </a:tc>
                <a:tc>
                  <a:txBody>
                    <a:bodyPr/>
                    <a:lstStyle/>
                    <a:p>
                      <a:r>
                        <a:rPr lang="en-GB" sz="1800" b="1" kern="1200" dirty="0">
                          <a:solidFill>
                            <a:schemeClr val="tx1"/>
                          </a:solidFill>
                          <a:latin typeface="+mn-lt"/>
                          <a:ea typeface="+mn-ea"/>
                          <a:cs typeface="+mn-cs"/>
                        </a:rPr>
                        <a:t>Stop reading around the topic as soon as you’ve handed in the thesis as you will need to keep up with current ideas.</a:t>
                      </a:r>
                      <a:endParaRPr lang="en-GB"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32047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152401"/>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a:ln>
                  <a:noFill/>
                </a:ln>
                <a:solidFill>
                  <a:schemeClr val="tx2"/>
                </a:solidFill>
                <a:effectLst/>
                <a:uLnTx/>
                <a:uFillTx/>
                <a:latin typeface="+mj-lt"/>
                <a:ea typeface="+mj-ea"/>
                <a:cs typeface="+mj-cs"/>
              </a:rPr>
              <a:t>From dissertation to publication</a:t>
            </a:r>
            <a:endParaRPr kumimoji="0" lang="en-GB" sz="3200" b="1"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6" name="Table 5"/>
          <p:cNvGraphicFramePr>
            <a:graphicFrameLocks noGrp="1"/>
          </p:cNvGraphicFramePr>
          <p:nvPr/>
        </p:nvGraphicFramePr>
        <p:xfrm>
          <a:off x="304800" y="609600"/>
          <a:ext cx="8686800" cy="5552107"/>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431467">
                <a:tc>
                  <a:txBody>
                    <a:bodyPr/>
                    <a:lstStyle/>
                    <a:p>
                      <a:endParaRPr lang="en-GB" b="1" dirty="0"/>
                    </a:p>
                  </a:txBody>
                  <a:tcPr/>
                </a:tc>
                <a:tc>
                  <a:txBody>
                    <a:bodyPr/>
                    <a:lstStyle/>
                    <a:p>
                      <a:r>
                        <a:rPr lang="en-GB" b="1" dirty="0"/>
                        <a:t>Do:</a:t>
                      </a:r>
                    </a:p>
                  </a:txBody>
                  <a:tcPr/>
                </a:tc>
                <a:tc>
                  <a:txBody>
                    <a:bodyPr/>
                    <a:lstStyle/>
                    <a:p>
                      <a:r>
                        <a:rPr lang="en-GB" b="1" dirty="0"/>
                        <a:t>Do not:</a:t>
                      </a:r>
                    </a:p>
                  </a:txBody>
                  <a:tcPr/>
                </a:tc>
                <a:extLst>
                  <a:ext uri="{0D108BD9-81ED-4DB2-BD59-A6C34878D82A}">
                    <a16:rowId xmlns:a16="http://schemas.microsoft.com/office/drawing/2014/main" val="10000"/>
                  </a:ext>
                </a:extLst>
              </a:tr>
              <a:tr h="1397333">
                <a:tc>
                  <a:txBody>
                    <a:bodyPr/>
                    <a:lstStyle/>
                    <a:p>
                      <a:r>
                        <a:rPr lang="en-GB" b="1" dirty="0"/>
                        <a:t>10</a:t>
                      </a:r>
                    </a:p>
                  </a:txBody>
                  <a:tcPr/>
                </a:tc>
                <a:tc>
                  <a:txBody>
                    <a:bodyPr/>
                    <a:lstStyle/>
                    <a:p>
                      <a:r>
                        <a:rPr lang="en-GB" sz="1800" b="1" kern="1200" dirty="0">
                          <a:solidFill>
                            <a:schemeClr val="tx1"/>
                          </a:solidFill>
                          <a:latin typeface="+mn-lt"/>
                          <a:ea typeface="+mn-ea"/>
                          <a:cs typeface="+mn-cs"/>
                        </a:rPr>
                        <a:t>Have a look at the elements you wrote and then later cut out of your thesis: there may be good work there that didn’t fit the thesis but can contribute to a publication.</a:t>
                      </a:r>
                    </a:p>
                    <a:p>
                      <a:endParaRPr lang="en-GB" b="1" dirty="0"/>
                    </a:p>
                  </a:txBody>
                  <a:tcPr/>
                </a:tc>
                <a:tc>
                  <a:txBody>
                    <a:bodyPr/>
                    <a:lstStyle/>
                    <a:p>
                      <a:r>
                        <a:rPr lang="en-GB" sz="1800" b="1" kern="1200" dirty="0">
                          <a:solidFill>
                            <a:schemeClr val="tx1"/>
                          </a:solidFill>
                          <a:latin typeface="+mn-lt"/>
                          <a:ea typeface="+mn-ea"/>
                          <a:cs typeface="+mn-cs"/>
                        </a:rPr>
                        <a:t>Ever throw any writing away: keep all rejected text for potential later use.</a:t>
                      </a:r>
                      <a:endParaRPr lang="en-GB" b="1" dirty="0"/>
                    </a:p>
                  </a:txBody>
                  <a:tcPr/>
                </a:tc>
                <a:extLst>
                  <a:ext uri="{0D108BD9-81ED-4DB2-BD59-A6C34878D82A}">
                    <a16:rowId xmlns:a16="http://schemas.microsoft.com/office/drawing/2014/main" val="10001"/>
                  </a:ext>
                </a:extLst>
              </a:tr>
              <a:tr h="1447800">
                <a:tc>
                  <a:txBody>
                    <a:bodyPr/>
                    <a:lstStyle/>
                    <a:p>
                      <a:r>
                        <a:rPr lang="en-GB" b="1" dirty="0"/>
                        <a:t>11</a:t>
                      </a:r>
                    </a:p>
                  </a:txBody>
                  <a:tcPr/>
                </a:tc>
                <a:tc>
                  <a:txBody>
                    <a:bodyPr/>
                    <a:lstStyle/>
                    <a:p>
                      <a:r>
                        <a:rPr lang="en-GB" sz="1800" b="1" kern="1200" dirty="0">
                          <a:solidFill>
                            <a:schemeClr val="tx1"/>
                          </a:solidFill>
                          <a:latin typeface="+mn-lt"/>
                          <a:ea typeface="+mn-ea"/>
                          <a:cs typeface="+mn-cs"/>
                        </a:rPr>
                        <a:t>Re-read your thesis after the examination and think through what your current ideas are now, and how you’ve moved on from your thinking at the time of submission, and use these further insights as a basis for future publication.</a:t>
                      </a:r>
                      <a:endParaRPr lang="en-GB" b="1" dirty="0"/>
                    </a:p>
                  </a:txBody>
                  <a:tcPr/>
                </a:tc>
                <a:tc>
                  <a:txBody>
                    <a:bodyPr/>
                    <a:lstStyle/>
                    <a:p>
                      <a:r>
                        <a:rPr lang="en-GB" sz="1800" b="1" kern="1200" dirty="0">
                          <a:solidFill>
                            <a:schemeClr val="tx1"/>
                          </a:solidFill>
                          <a:latin typeface="+mn-lt"/>
                          <a:ea typeface="+mn-ea"/>
                          <a:cs typeface="+mn-cs"/>
                        </a:rPr>
                        <a:t>Feel that you have to re-state identically in your publication what you said in your thesis: you are likely to have moved on in some areas after you wrote up and you can smooth over some areas that you now no longer like from your original thesis. It’s worth celebrating the fact that ideas have moved on since you first examined the topic.</a:t>
                      </a:r>
                    </a:p>
                    <a:p>
                      <a:endParaRPr lang="en-GB"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6306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152401"/>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a:ln>
                  <a:noFill/>
                </a:ln>
                <a:solidFill>
                  <a:schemeClr val="tx2"/>
                </a:solidFill>
                <a:effectLst/>
                <a:uLnTx/>
                <a:uFillTx/>
                <a:latin typeface="+mj-lt"/>
                <a:ea typeface="+mj-ea"/>
                <a:cs typeface="+mj-cs"/>
              </a:rPr>
              <a:t>From dissertation to publication</a:t>
            </a:r>
            <a:endParaRPr kumimoji="0" lang="en-GB" sz="3200" b="1"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6" name="Table 5"/>
          <p:cNvGraphicFramePr>
            <a:graphicFrameLocks noGrp="1"/>
          </p:cNvGraphicFramePr>
          <p:nvPr/>
        </p:nvGraphicFramePr>
        <p:xfrm>
          <a:off x="304800" y="609600"/>
          <a:ext cx="8686800" cy="5003467"/>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431467">
                <a:tc>
                  <a:txBody>
                    <a:bodyPr/>
                    <a:lstStyle/>
                    <a:p>
                      <a:endParaRPr lang="en-GB" b="1" dirty="0"/>
                    </a:p>
                  </a:txBody>
                  <a:tcPr/>
                </a:tc>
                <a:tc>
                  <a:txBody>
                    <a:bodyPr/>
                    <a:lstStyle/>
                    <a:p>
                      <a:r>
                        <a:rPr lang="en-GB" b="1" dirty="0"/>
                        <a:t>Do:</a:t>
                      </a:r>
                    </a:p>
                  </a:txBody>
                  <a:tcPr/>
                </a:tc>
                <a:tc>
                  <a:txBody>
                    <a:bodyPr/>
                    <a:lstStyle/>
                    <a:p>
                      <a:r>
                        <a:rPr lang="en-GB" b="1" dirty="0"/>
                        <a:t>Do not:</a:t>
                      </a:r>
                    </a:p>
                  </a:txBody>
                  <a:tcPr/>
                </a:tc>
                <a:extLst>
                  <a:ext uri="{0D108BD9-81ED-4DB2-BD59-A6C34878D82A}">
                    <a16:rowId xmlns:a16="http://schemas.microsoft.com/office/drawing/2014/main" val="10000"/>
                  </a:ext>
                </a:extLst>
              </a:tr>
              <a:tr h="1397333">
                <a:tc>
                  <a:txBody>
                    <a:bodyPr/>
                    <a:lstStyle/>
                    <a:p>
                      <a:r>
                        <a:rPr lang="en-GB" b="1" dirty="0"/>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If there were good ideas discussed in your viva, use these to frame your thinking for future publications, and even maybe contact your examiner after the event to follow up on questions or suggestions made.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Cast a veil of darkness over your examination and push it from your mind, since the occasion may well have made you pause for thought about your own work.</a:t>
                      </a:r>
                      <a:endParaRPr lang="en-GB" b="1" dirty="0"/>
                    </a:p>
                    <a:p>
                      <a:endParaRPr lang="en-GB" b="1" dirty="0"/>
                    </a:p>
                  </a:txBody>
                  <a:tcPr/>
                </a:tc>
                <a:extLst>
                  <a:ext uri="{0D108BD9-81ED-4DB2-BD59-A6C34878D82A}">
                    <a16:rowId xmlns:a16="http://schemas.microsoft.com/office/drawing/2014/main" val="10001"/>
                  </a:ext>
                </a:extLst>
              </a:tr>
              <a:tr h="1447800">
                <a:tc>
                  <a:txBody>
                    <a:bodyPr/>
                    <a:lstStyle/>
                    <a:p>
                      <a:r>
                        <a:rPr lang="en-GB" b="1" dirty="0"/>
                        <a:t>13</a:t>
                      </a:r>
                    </a:p>
                  </a:txBody>
                  <a:tcPr/>
                </a:tc>
                <a:tc>
                  <a:txBody>
                    <a:bodyPr/>
                    <a:lstStyle/>
                    <a:p>
                      <a:r>
                        <a:rPr lang="en-GB" sz="1800" b="1" kern="1200" dirty="0">
                          <a:solidFill>
                            <a:schemeClr val="tx1"/>
                          </a:solidFill>
                          <a:latin typeface="+mn-lt"/>
                          <a:ea typeface="+mn-ea"/>
                          <a:cs typeface="+mn-cs"/>
                        </a:rPr>
                        <a:t>Consider submitting to publications in different parts of the world: what may be rather old hat in your country could be a very novel idea elsewhere (and vice versa).</a:t>
                      </a:r>
                      <a:endParaRPr lang="en-GB" b="1" dirty="0"/>
                    </a:p>
                  </a:txBody>
                  <a:tcPr/>
                </a:tc>
                <a:tc>
                  <a:txBody>
                    <a:bodyPr/>
                    <a:lstStyle/>
                    <a:p>
                      <a:r>
                        <a:rPr lang="en-GB" sz="1800" b="1" kern="1200" dirty="0">
                          <a:solidFill>
                            <a:schemeClr val="tx1"/>
                          </a:solidFill>
                          <a:latin typeface="+mn-lt"/>
                          <a:ea typeface="+mn-ea"/>
                          <a:cs typeface="+mn-cs"/>
                        </a:rPr>
                        <a:t>Forget to make sure that your writing is culturally relevant to the nation in which you plan to publish: look out specially for ideas, bodies and organisations mentioned in your thesis that are specific to your nation and unknown elsewhere.</a:t>
                      </a:r>
                    </a:p>
                    <a:p>
                      <a:endParaRPr lang="en-GB"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197131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152401"/>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a:ln>
                  <a:noFill/>
                </a:ln>
                <a:solidFill>
                  <a:schemeClr val="tx2"/>
                </a:solidFill>
                <a:effectLst/>
                <a:uLnTx/>
                <a:uFillTx/>
                <a:latin typeface="+mj-lt"/>
                <a:ea typeface="+mj-ea"/>
                <a:cs typeface="+mj-cs"/>
              </a:rPr>
              <a:t>From dissertation to publication</a:t>
            </a:r>
            <a:endParaRPr kumimoji="0" lang="en-GB" sz="3200" b="1" i="0" u="none" strike="noStrike" kern="0" cap="none" spc="0" normalizeH="0" baseline="0" noProof="0" dirty="0">
              <a:ln>
                <a:noFill/>
              </a:ln>
              <a:solidFill>
                <a:schemeClr val="tx2"/>
              </a:solidFill>
              <a:effectLst/>
              <a:uLnTx/>
              <a:uFillTx/>
              <a:latin typeface="+mj-lt"/>
              <a:ea typeface="+mj-ea"/>
              <a:cs typeface="+mj-cs"/>
            </a:endParaRPr>
          </a:p>
        </p:txBody>
      </p:sp>
      <p:graphicFrame>
        <p:nvGraphicFramePr>
          <p:cNvPr id="5" name="Table 4"/>
          <p:cNvGraphicFramePr>
            <a:graphicFrameLocks noGrp="1"/>
          </p:cNvGraphicFramePr>
          <p:nvPr/>
        </p:nvGraphicFramePr>
        <p:xfrm>
          <a:off x="304800" y="609600"/>
          <a:ext cx="8686800" cy="4454827"/>
        </p:xfrm>
        <a:graphic>
          <a:graphicData uri="http://schemas.openxmlformats.org/drawingml/2006/table">
            <a:tbl>
              <a:tblPr>
                <a:tableStyleId>{616DA210-FB5B-4158-B5E0-FEB733F419BA}</a:tableStyleId>
              </a:tblPr>
              <a:tblGrid>
                <a:gridCol w="4572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31467">
                <a:tc>
                  <a:txBody>
                    <a:bodyPr/>
                    <a:lstStyle/>
                    <a:p>
                      <a:endParaRPr lang="en-GB" b="1" dirty="0"/>
                    </a:p>
                  </a:txBody>
                  <a:tcPr/>
                </a:tc>
                <a:tc>
                  <a:txBody>
                    <a:bodyPr/>
                    <a:lstStyle/>
                    <a:p>
                      <a:r>
                        <a:rPr lang="en-GB" b="1" dirty="0"/>
                        <a:t>Do:</a:t>
                      </a:r>
                    </a:p>
                  </a:txBody>
                  <a:tcPr/>
                </a:tc>
                <a:tc>
                  <a:txBody>
                    <a:bodyPr/>
                    <a:lstStyle/>
                    <a:p>
                      <a:r>
                        <a:rPr lang="en-GB" b="1" dirty="0"/>
                        <a:t>Do not:</a:t>
                      </a:r>
                    </a:p>
                  </a:txBody>
                  <a:tcPr/>
                </a:tc>
                <a:extLst>
                  <a:ext uri="{0D108BD9-81ED-4DB2-BD59-A6C34878D82A}">
                    <a16:rowId xmlns:a16="http://schemas.microsoft.com/office/drawing/2014/main" val="10000"/>
                  </a:ext>
                </a:extLst>
              </a:tr>
              <a:tr h="1397333">
                <a:tc>
                  <a:txBody>
                    <a:bodyPr/>
                    <a:lstStyle/>
                    <a:p>
                      <a:r>
                        <a:rPr lang="en-GB" b="1" dirty="0"/>
                        <a:t>14</a:t>
                      </a:r>
                    </a:p>
                  </a:txBody>
                  <a:tcPr/>
                </a:tc>
                <a:tc>
                  <a:txBody>
                    <a:bodyPr/>
                    <a:lstStyle/>
                    <a:p>
                      <a:r>
                        <a:rPr lang="en-GB" sz="1800" b="1" kern="1200" dirty="0">
                          <a:solidFill>
                            <a:schemeClr val="tx1"/>
                          </a:solidFill>
                          <a:latin typeface="+mn-lt"/>
                          <a:ea typeface="+mn-ea"/>
                          <a:cs typeface="+mn-cs"/>
                        </a:rPr>
                        <a:t>Show drafts of your publications to readers other than your supervisor and examiner: it can be helpful to get different opinions from those without any kind of vested interest in your work.</a:t>
                      </a:r>
                    </a:p>
                    <a:p>
                      <a:endParaRPr lang="en-GB" b="1" dirty="0"/>
                    </a:p>
                  </a:txBody>
                  <a:tcPr/>
                </a:tc>
                <a:tc>
                  <a:txBody>
                    <a:bodyPr/>
                    <a:lstStyle/>
                    <a:p>
                      <a:r>
                        <a:rPr lang="en-GB" sz="1800" b="1" kern="1200" dirty="0">
                          <a:solidFill>
                            <a:schemeClr val="tx1"/>
                          </a:solidFill>
                          <a:latin typeface="+mn-lt"/>
                          <a:ea typeface="+mn-ea"/>
                          <a:cs typeface="+mn-cs"/>
                        </a:rPr>
                        <a:t>Spend so long getting opinions from others that you don’t actually get round to sending your work off for review by the journals themselves.</a:t>
                      </a:r>
                      <a:endParaRPr lang="en-GB" b="1" dirty="0"/>
                    </a:p>
                    <a:p>
                      <a:endParaRPr lang="en-GB" b="1" dirty="0"/>
                    </a:p>
                  </a:txBody>
                  <a:tcPr/>
                </a:tc>
                <a:extLst>
                  <a:ext uri="{0D108BD9-81ED-4DB2-BD59-A6C34878D82A}">
                    <a16:rowId xmlns:a16="http://schemas.microsoft.com/office/drawing/2014/main" val="10001"/>
                  </a:ext>
                </a:extLst>
              </a:tr>
              <a:tr h="1447800">
                <a:tc>
                  <a:txBody>
                    <a:bodyPr/>
                    <a:lstStyle/>
                    <a:p>
                      <a:r>
                        <a:rPr lang="en-GB" b="1" dirty="0"/>
                        <a:t>15</a:t>
                      </a:r>
                    </a:p>
                  </a:txBody>
                  <a:tcPr/>
                </a:tc>
                <a:tc>
                  <a:txBody>
                    <a:bodyPr/>
                    <a:lstStyle/>
                    <a:p>
                      <a:r>
                        <a:rPr lang="en-GB" sz="1800" b="1" kern="1200" dirty="0">
                          <a:solidFill>
                            <a:schemeClr val="tx1"/>
                          </a:solidFill>
                          <a:latin typeface="+mn-lt"/>
                          <a:ea typeface="+mn-ea"/>
                          <a:cs typeface="+mn-cs"/>
                        </a:rPr>
                        <a:t>Try to retain your own interest in the work: if you are bored of it, others are likely to be too! (But remember new readers are likely to be really interested by what you have to say).</a:t>
                      </a:r>
                      <a:endParaRPr lang="en-GB" b="1" dirty="0"/>
                    </a:p>
                  </a:txBody>
                  <a:tcPr/>
                </a:tc>
                <a:tc>
                  <a:txBody>
                    <a:bodyPr/>
                    <a:lstStyle/>
                    <a:p>
                      <a:r>
                        <a:rPr lang="en-GB" sz="1800" b="1" kern="1200" dirty="0">
                          <a:solidFill>
                            <a:schemeClr val="tx1"/>
                          </a:solidFill>
                          <a:latin typeface="+mn-lt"/>
                          <a:ea typeface="+mn-ea"/>
                          <a:cs typeface="+mn-cs"/>
                        </a:rPr>
                        <a:t>Overwork your original text: if you find you are having to revise significant elements of your original writing it may be more economical of your time simply to start anew altogether.</a:t>
                      </a:r>
                    </a:p>
                    <a:p>
                      <a:endParaRPr lang="en-GB"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960266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D1C5B-B858-475C-8301-74C310B7DD66}"/>
              </a:ext>
            </a:extLst>
          </p:cNvPr>
          <p:cNvSpPr>
            <a:spLocks noGrp="1"/>
          </p:cNvSpPr>
          <p:nvPr>
            <p:ph type="ctrTitle"/>
          </p:nvPr>
        </p:nvSpPr>
        <p:spPr/>
        <p:txBody>
          <a:bodyPr/>
          <a:lstStyle/>
          <a:p>
            <a:r>
              <a:rPr lang="en-GB" dirty="0"/>
              <a:t>Session 10 </a:t>
            </a:r>
            <a:br>
              <a:rPr lang="en-GB" dirty="0"/>
            </a:br>
            <a:r>
              <a:rPr lang="en-GB" dirty="0"/>
              <a:t>12.15-12.40 </a:t>
            </a:r>
          </a:p>
        </p:txBody>
      </p:sp>
      <p:sp>
        <p:nvSpPr>
          <p:cNvPr id="4" name="Subtitle 3">
            <a:extLst>
              <a:ext uri="{FF2B5EF4-FFF2-40B4-BE49-F238E27FC236}">
                <a16:creationId xmlns:a16="http://schemas.microsoft.com/office/drawing/2014/main" id="{496B008F-9C47-494A-9AC2-6FF708C40C05}"/>
              </a:ext>
            </a:extLst>
          </p:cNvPr>
          <p:cNvSpPr>
            <a:spLocks noGrp="1"/>
          </p:cNvSpPr>
          <p:nvPr>
            <p:ph type="subTitle" idx="1"/>
          </p:nvPr>
        </p:nvSpPr>
        <p:spPr/>
        <p:txBody>
          <a:bodyPr/>
          <a:lstStyle/>
          <a:p>
            <a:r>
              <a:rPr lang="en-GB" dirty="0"/>
              <a:t>Bidding for funding for educational projects</a:t>
            </a:r>
          </a:p>
        </p:txBody>
      </p:sp>
    </p:spTree>
    <p:extLst>
      <p:ext uri="{BB962C8B-B14F-4D97-AF65-F5344CB8AC3E}">
        <p14:creationId xmlns:p14="http://schemas.microsoft.com/office/powerpoint/2010/main" val="38915440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B20FF-3084-4E98-BA23-991871305B2B}"/>
              </a:ext>
            </a:extLst>
          </p:cNvPr>
          <p:cNvSpPr>
            <a:spLocks noGrp="1"/>
          </p:cNvSpPr>
          <p:nvPr>
            <p:ph type="title"/>
          </p:nvPr>
        </p:nvSpPr>
        <p:spPr/>
        <p:txBody>
          <a:bodyPr/>
          <a:lstStyle/>
          <a:p>
            <a:r>
              <a:rPr lang="en-GB" sz="3200" dirty="0"/>
              <a:t>What makes a bid successful (and what will set off alarm bells for the reviewers)?</a:t>
            </a:r>
          </a:p>
        </p:txBody>
      </p:sp>
      <p:sp>
        <p:nvSpPr>
          <p:cNvPr id="2" name="Rectangle 1">
            <a:extLst>
              <a:ext uri="{FF2B5EF4-FFF2-40B4-BE49-F238E27FC236}">
                <a16:creationId xmlns:a16="http://schemas.microsoft.com/office/drawing/2014/main" id="{01D79D3C-524F-487D-9DF7-EB044AC0FACE}"/>
              </a:ext>
            </a:extLst>
          </p:cNvPr>
          <p:cNvSpPr/>
          <p:nvPr/>
        </p:nvSpPr>
        <p:spPr>
          <a:xfrm>
            <a:off x="446087" y="1528549"/>
            <a:ext cx="8111059" cy="10747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solidFill>
              <a:effectLst/>
              <a:uLnTx/>
              <a:uFillTx/>
            </a:endParaRPr>
          </a:p>
        </p:txBody>
      </p:sp>
      <p:sp>
        <p:nvSpPr>
          <p:cNvPr id="5" name="Content Placeholder 4">
            <a:extLst>
              <a:ext uri="{FF2B5EF4-FFF2-40B4-BE49-F238E27FC236}">
                <a16:creationId xmlns:a16="http://schemas.microsoft.com/office/drawing/2014/main" id="{DC44EFF8-9364-49F2-BD41-2264B170804B}"/>
              </a:ext>
            </a:extLst>
          </p:cNvPr>
          <p:cNvSpPr>
            <a:spLocks noGrp="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GB" sz="2800" dirty="0">
                <a:solidFill>
                  <a:schemeClr val="bg1"/>
                </a:solidFill>
              </a:rPr>
              <a:t>Criterion 1: Use of relevant literature in the field to underpin the planned research</a:t>
            </a:r>
          </a:p>
          <a:p>
            <a:pPr marL="0" indent="0">
              <a:buNone/>
            </a:pPr>
            <a:endParaRPr lang="en-GB" dirty="0"/>
          </a:p>
        </p:txBody>
      </p:sp>
      <p:graphicFrame>
        <p:nvGraphicFramePr>
          <p:cNvPr id="9" name="Table 8">
            <a:extLst>
              <a:ext uri="{FF2B5EF4-FFF2-40B4-BE49-F238E27FC236}">
                <a16:creationId xmlns:a16="http://schemas.microsoft.com/office/drawing/2014/main" id="{7D643885-DA2C-4C95-93B8-A97F5F03E37A}"/>
              </a:ext>
            </a:extLst>
          </p:cNvPr>
          <p:cNvGraphicFramePr>
            <a:graphicFrameLocks noGrp="1"/>
          </p:cNvGraphicFramePr>
          <p:nvPr>
            <p:extLst/>
          </p:nvPr>
        </p:nvGraphicFramePr>
        <p:xfrm>
          <a:off x="468313" y="2811438"/>
          <a:ext cx="8229600" cy="3797324"/>
        </p:xfrm>
        <a:graphic>
          <a:graphicData uri="http://schemas.openxmlformats.org/drawingml/2006/table">
            <a:tbl>
              <a:tblPr firstRow="1" firstCol="1" bandRow="1">
                <a:tableStyleId>{5C22544A-7EE6-4342-B048-85BDC9FD1C3A}</a:tableStyleId>
              </a:tblPr>
              <a:tblGrid>
                <a:gridCol w="5962046">
                  <a:extLst>
                    <a:ext uri="{9D8B030D-6E8A-4147-A177-3AD203B41FA5}">
                      <a16:colId xmlns:a16="http://schemas.microsoft.com/office/drawing/2014/main" val="2268946584"/>
                    </a:ext>
                  </a:extLst>
                </a:gridCol>
                <a:gridCol w="2267554">
                  <a:extLst>
                    <a:ext uri="{9D8B030D-6E8A-4147-A177-3AD203B41FA5}">
                      <a16:colId xmlns:a16="http://schemas.microsoft.com/office/drawing/2014/main" val="4209768952"/>
                    </a:ext>
                  </a:extLst>
                </a:gridCol>
              </a:tblGrid>
              <a:tr h="3797324">
                <a:tc>
                  <a:txBody>
                    <a:bodyPr/>
                    <a:lstStyle/>
                    <a:p>
                      <a:pPr indent="7620">
                        <a:lnSpc>
                          <a:spcPct val="107000"/>
                        </a:lnSpc>
                        <a:spcAft>
                          <a:spcPts val="600"/>
                        </a:spcAft>
                      </a:pPr>
                      <a:r>
                        <a:rPr lang="en-GB" sz="2000" dirty="0">
                          <a:solidFill>
                            <a:schemeClr val="tx1"/>
                          </a:solidFill>
                          <a:effectLst/>
                        </a:rPr>
                        <a:t>We are basing our approach on the Higher Education Academy HEA ‘Marked improvement’ templates as a means of interrogating current assessment practice and then following a gap analysis, investigate how practical interventions can improve assessment at a school level. </a:t>
                      </a:r>
                    </a:p>
                    <a:p>
                      <a:pPr>
                        <a:lnSpc>
                          <a:spcPct val="107000"/>
                        </a:lnSpc>
                        <a:spcAft>
                          <a:spcPts val="600"/>
                        </a:spcAft>
                      </a:pPr>
                      <a:r>
                        <a:rPr lang="en-GB" sz="2000" dirty="0">
                          <a:solidFill>
                            <a:schemeClr val="tx1"/>
                          </a:solidFill>
                          <a:effectLst/>
                        </a:rPr>
                        <a:t>HEA (2012) A Marked Improvement: transforming assessment in higher education, York: Higher Education Academy. (</a:t>
                      </a:r>
                      <a:r>
                        <a:rPr lang="en-GB" sz="2000" u="sng" dirty="0">
                          <a:solidFill>
                            <a:schemeClr val="tx1"/>
                          </a:solidFill>
                          <a:effectLst/>
                          <a:hlinkClick r:id="rId2"/>
                        </a:rPr>
                        <a:t>http://www.heacademy.ac.uk/assets/documents/assessment/A_Marked_Improvement.pdf</a:t>
                      </a:r>
                      <a:r>
                        <a:rPr lang="en-GB" sz="2000" u="sng" dirty="0">
                          <a:solidFill>
                            <a:schemeClr val="tx1"/>
                          </a:solidFill>
                          <a:effectLst/>
                        </a:rPr>
                        <a:t>)</a:t>
                      </a:r>
                      <a:endParaRPr lang="en-GB" sz="2000" dirty="0">
                        <a:solidFill>
                          <a:schemeClr val="tx1"/>
                        </a:solidFill>
                        <a:effectLst/>
                      </a:endParaRPr>
                    </a:p>
                  </a:txBody>
                  <a:tcPr marL="62102" marR="62102" marT="0" marB="0">
                    <a:solidFill>
                      <a:srgbClr val="99FF99"/>
                    </a:solidFill>
                  </a:tcPr>
                </a:tc>
                <a:tc>
                  <a:txBody>
                    <a:bodyPr/>
                    <a:lstStyle/>
                    <a:p>
                      <a:pPr>
                        <a:lnSpc>
                          <a:spcPct val="107000"/>
                        </a:lnSpc>
                        <a:spcAft>
                          <a:spcPts val="0"/>
                        </a:spcAft>
                      </a:pPr>
                      <a:r>
                        <a:rPr lang="en-GB" sz="2000" dirty="0">
                          <a:solidFill>
                            <a:schemeClr val="tx1"/>
                          </a:solidFill>
                          <a:effectLst/>
                        </a:rPr>
                        <a:t>Our project makes use of a range of relevant literature in the field including Bloom and Kolb.</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FF9999"/>
                    </a:solidFill>
                  </a:tcPr>
                </a:tc>
                <a:extLst>
                  <a:ext uri="{0D108BD9-81ED-4DB2-BD59-A6C34878D82A}">
                    <a16:rowId xmlns:a16="http://schemas.microsoft.com/office/drawing/2014/main" val="2106630617"/>
                  </a:ext>
                </a:extLst>
              </a:tr>
            </a:tbl>
          </a:graphicData>
        </a:graphic>
      </p:graphicFrame>
    </p:spTree>
    <p:extLst>
      <p:ext uri="{BB962C8B-B14F-4D97-AF65-F5344CB8AC3E}">
        <p14:creationId xmlns:p14="http://schemas.microsoft.com/office/powerpoint/2010/main" val="15112010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FBAA36-34FA-47A5-8EBF-96EBE14FB4D7}"/>
              </a:ext>
            </a:extLst>
          </p:cNvPr>
          <p:cNvSpPr>
            <a:spLocks noGrp="1"/>
          </p:cNvSpPr>
          <p:nvPr>
            <p:ph type="title"/>
          </p:nvPr>
        </p:nvSpPr>
        <p:spPr>
          <a:xfrm>
            <a:off x="468313" y="126409"/>
            <a:ext cx="7543800" cy="563562"/>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chemeClr val="bg1"/>
                </a:solidFill>
              </a:rPr>
              <a:t>Criterion 2: Good value for money</a:t>
            </a:r>
          </a:p>
        </p:txBody>
      </p:sp>
      <p:graphicFrame>
        <p:nvGraphicFramePr>
          <p:cNvPr id="6" name="Content Placeholder 5">
            <a:extLst>
              <a:ext uri="{FF2B5EF4-FFF2-40B4-BE49-F238E27FC236}">
                <a16:creationId xmlns:a16="http://schemas.microsoft.com/office/drawing/2014/main" id="{7BFA87A9-6B73-4036-B4C2-15350267500A}"/>
              </a:ext>
            </a:extLst>
          </p:cNvPr>
          <p:cNvGraphicFramePr>
            <a:graphicFrameLocks noGrp="1"/>
          </p:cNvGraphicFramePr>
          <p:nvPr>
            <p:ph idx="1"/>
            <p:extLst>
              <p:ext uri="{D42A27DB-BD31-4B8C-83A1-F6EECF244321}">
                <p14:modId xmlns:p14="http://schemas.microsoft.com/office/powerpoint/2010/main" val="3948790784"/>
              </p:ext>
            </p:extLst>
          </p:nvPr>
        </p:nvGraphicFramePr>
        <p:xfrm>
          <a:off x="300251" y="812801"/>
          <a:ext cx="8397662" cy="5907313"/>
        </p:xfrm>
        <a:graphic>
          <a:graphicData uri="http://schemas.openxmlformats.org/drawingml/2006/table">
            <a:tbl>
              <a:tblPr firstRow="1" firstCol="1" bandRow="1">
                <a:tableStyleId>{5C22544A-7EE6-4342-B048-85BDC9FD1C3A}</a:tableStyleId>
              </a:tblPr>
              <a:tblGrid>
                <a:gridCol w="6537277">
                  <a:extLst>
                    <a:ext uri="{9D8B030D-6E8A-4147-A177-3AD203B41FA5}">
                      <a16:colId xmlns:a16="http://schemas.microsoft.com/office/drawing/2014/main" val="269784450"/>
                    </a:ext>
                  </a:extLst>
                </a:gridCol>
                <a:gridCol w="1860385">
                  <a:extLst>
                    <a:ext uri="{9D8B030D-6E8A-4147-A177-3AD203B41FA5}">
                      <a16:colId xmlns:a16="http://schemas.microsoft.com/office/drawing/2014/main" val="226461037"/>
                    </a:ext>
                  </a:extLst>
                </a:gridCol>
              </a:tblGrid>
              <a:tr h="5907313">
                <a:tc>
                  <a:txBody>
                    <a:bodyPr/>
                    <a:lstStyle/>
                    <a:p>
                      <a:pPr>
                        <a:lnSpc>
                          <a:spcPct val="107000"/>
                        </a:lnSpc>
                        <a:spcAft>
                          <a:spcPts val="0"/>
                        </a:spcAft>
                      </a:pPr>
                      <a:r>
                        <a:rPr lang="en-GB" sz="1800" dirty="0">
                          <a:solidFill>
                            <a:schemeClr val="tx1"/>
                          </a:solidFill>
                          <a:effectLst/>
                        </a:rPr>
                        <a:t>Our bid includes payment for </a:t>
                      </a:r>
                    </a:p>
                    <a:p>
                      <a:pPr>
                        <a:lnSpc>
                          <a:spcPct val="107000"/>
                        </a:lnSpc>
                        <a:spcAft>
                          <a:spcPts val="0"/>
                        </a:spcAft>
                      </a:pPr>
                      <a:r>
                        <a:rPr lang="en-GB" sz="1800" dirty="0">
                          <a:solidFill>
                            <a:schemeClr val="tx1"/>
                          </a:solidFill>
                          <a:effectLst/>
                        </a:rPr>
                        <a:t>A. Project leader at SL level for half a day a week for three months £xxx</a:t>
                      </a:r>
                    </a:p>
                    <a:p>
                      <a:pPr>
                        <a:lnSpc>
                          <a:spcPct val="107000"/>
                        </a:lnSpc>
                        <a:spcAft>
                          <a:spcPts val="0"/>
                        </a:spcAft>
                      </a:pPr>
                      <a:r>
                        <a:rPr lang="en-GB" sz="1800" dirty="0">
                          <a:solidFill>
                            <a:schemeClr val="tx1"/>
                          </a:solidFill>
                          <a:effectLst/>
                        </a:rPr>
                        <a:t>B. Two doctoral students to collect and analyse data for a total of 12 days £xxx</a:t>
                      </a:r>
                    </a:p>
                    <a:p>
                      <a:pPr>
                        <a:lnSpc>
                          <a:spcPct val="107000"/>
                        </a:lnSpc>
                        <a:spcAft>
                          <a:spcPts val="0"/>
                        </a:spcAft>
                      </a:pPr>
                      <a:r>
                        <a:rPr lang="en-GB" sz="1800" dirty="0">
                          <a:solidFill>
                            <a:schemeClr val="tx1"/>
                          </a:solidFill>
                          <a:effectLst/>
                        </a:rPr>
                        <a:t>Support for a national dissemination event for 80 delegates @£25 pp (delegates will contribute £35 to attend the event) to include hospitality and copies of the compendium of case studies. £2000</a:t>
                      </a:r>
                    </a:p>
                    <a:p>
                      <a:pPr>
                        <a:lnSpc>
                          <a:spcPct val="107000"/>
                        </a:lnSpc>
                        <a:spcAft>
                          <a:spcPts val="0"/>
                        </a:spcAft>
                      </a:pPr>
                      <a:r>
                        <a:rPr lang="en-GB" sz="1800" dirty="0">
                          <a:solidFill>
                            <a:schemeClr val="tx1"/>
                          </a:solidFill>
                          <a:effectLst/>
                        </a:rPr>
                        <a:t>Consumables (printing, postage, etc) £xxx</a:t>
                      </a:r>
                    </a:p>
                    <a:p>
                      <a:pPr>
                        <a:lnSpc>
                          <a:spcPct val="107000"/>
                        </a:lnSpc>
                        <a:spcAft>
                          <a:spcPts val="0"/>
                        </a:spcAft>
                      </a:pPr>
                      <a:r>
                        <a:rPr lang="en-GB" sz="1800" dirty="0">
                          <a:solidFill>
                            <a:schemeClr val="tx1"/>
                          </a:solidFill>
                          <a:effectLst/>
                        </a:rPr>
                        <a:t>Contingencies £xxx</a:t>
                      </a:r>
                    </a:p>
                    <a:p>
                      <a:pPr>
                        <a:lnSpc>
                          <a:spcPct val="107000"/>
                        </a:lnSpc>
                        <a:spcAft>
                          <a:spcPts val="0"/>
                        </a:spcAft>
                      </a:pPr>
                      <a:endParaRPr lang="en-GB" sz="1800" dirty="0">
                        <a:solidFill>
                          <a:schemeClr val="tx1"/>
                        </a:solidFill>
                        <a:effectLst/>
                      </a:endParaRPr>
                    </a:p>
                    <a:p>
                      <a:pPr>
                        <a:lnSpc>
                          <a:spcPct val="107000"/>
                        </a:lnSpc>
                        <a:spcAft>
                          <a:spcPts val="0"/>
                        </a:spcAft>
                      </a:pPr>
                      <a:r>
                        <a:rPr lang="en-GB" sz="1800" dirty="0">
                          <a:solidFill>
                            <a:schemeClr val="tx1"/>
                          </a:solidFill>
                          <a:effectLst/>
                        </a:rPr>
                        <a:t>The university will match fund the project by not charging room hire for the event, supporting the engagement of project team members (other than A&amp;B) , providing technological and admin support for the website and events and consumables. Outputs from the project will have impact on, we estimate, 200+ internal staff plus at least 500 others, since our team includes active members of SEDA and HEA networks. Team members also have the potential to ensure the project impacts internationally since their track records include prior experience of doing so (See CVs)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99FF99"/>
                    </a:solidFill>
                  </a:tcPr>
                </a:tc>
                <a:tc>
                  <a:txBody>
                    <a:bodyPr/>
                    <a:lstStyle/>
                    <a:p>
                      <a:pPr>
                        <a:lnSpc>
                          <a:spcPct val="107000"/>
                        </a:lnSpc>
                        <a:spcAft>
                          <a:spcPts val="0"/>
                        </a:spcAft>
                      </a:pPr>
                      <a:r>
                        <a:rPr lang="en-GB" sz="2000" dirty="0">
                          <a:solidFill>
                            <a:schemeClr val="tx1"/>
                          </a:solidFill>
                          <a:effectLst/>
                        </a:rPr>
                        <a:t>We require funding for buy-out of staff time for three members of staff half time for six weeks i.e. £</a:t>
                      </a:r>
                      <a:r>
                        <a:rPr lang="en-GB" sz="2000" dirty="0" err="1">
                          <a:solidFill>
                            <a:schemeClr val="tx1"/>
                          </a:solidFill>
                          <a:effectLst/>
                        </a:rPr>
                        <a:t>xxxxxx</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FF9999"/>
                    </a:solidFill>
                  </a:tcPr>
                </a:tc>
                <a:extLst>
                  <a:ext uri="{0D108BD9-81ED-4DB2-BD59-A6C34878D82A}">
                    <a16:rowId xmlns:a16="http://schemas.microsoft.com/office/drawing/2014/main" val="251593676"/>
                  </a:ext>
                </a:extLst>
              </a:tr>
            </a:tbl>
          </a:graphicData>
        </a:graphic>
      </p:graphicFrame>
    </p:spTree>
    <p:extLst>
      <p:ext uri="{BB962C8B-B14F-4D97-AF65-F5344CB8AC3E}">
        <p14:creationId xmlns:p14="http://schemas.microsoft.com/office/powerpoint/2010/main" val="5462675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5F02-88BD-4C8A-8B6D-51BEE5B4EB05}"/>
              </a:ext>
            </a:extLst>
          </p:cNvPr>
          <p:cNvSpPr>
            <a:spLocks noGrp="1"/>
          </p:cNvSpPr>
          <p:nvPr>
            <p:ph type="title"/>
          </p:nvPr>
        </p:nvSpPr>
        <p:spPr>
          <a:xfrm>
            <a:off x="404363" y="184578"/>
            <a:ext cx="7543800" cy="1074737"/>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chemeClr val="bg1"/>
                </a:solidFill>
              </a:rPr>
              <a:t>Criterion 3: Clear plan for action, with milestones and timelines</a:t>
            </a:r>
          </a:p>
        </p:txBody>
      </p:sp>
      <p:graphicFrame>
        <p:nvGraphicFramePr>
          <p:cNvPr id="4" name="Content Placeholder 3">
            <a:extLst>
              <a:ext uri="{FF2B5EF4-FFF2-40B4-BE49-F238E27FC236}">
                <a16:creationId xmlns:a16="http://schemas.microsoft.com/office/drawing/2014/main" id="{597AB570-C003-40E0-8125-4743BA07F0EC}"/>
              </a:ext>
            </a:extLst>
          </p:cNvPr>
          <p:cNvGraphicFramePr>
            <a:graphicFrameLocks noGrp="1"/>
          </p:cNvGraphicFramePr>
          <p:nvPr>
            <p:ph idx="1"/>
            <p:extLst/>
          </p:nvPr>
        </p:nvGraphicFramePr>
        <p:xfrm>
          <a:off x="468313" y="1323976"/>
          <a:ext cx="8229600" cy="5365750"/>
        </p:xfrm>
        <a:graphic>
          <a:graphicData uri="http://schemas.openxmlformats.org/drawingml/2006/table">
            <a:tbl>
              <a:tblPr firstRow="1" firstCol="1" bandRow="1">
                <a:tableStyleId>{5C22544A-7EE6-4342-B048-85BDC9FD1C3A}</a:tableStyleId>
              </a:tblPr>
              <a:tblGrid>
                <a:gridCol w="5962046">
                  <a:extLst>
                    <a:ext uri="{9D8B030D-6E8A-4147-A177-3AD203B41FA5}">
                      <a16:colId xmlns:a16="http://schemas.microsoft.com/office/drawing/2014/main" val="647336574"/>
                    </a:ext>
                  </a:extLst>
                </a:gridCol>
                <a:gridCol w="2267554">
                  <a:extLst>
                    <a:ext uri="{9D8B030D-6E8A-4147-A177-3AD203B41FA5}">
                      <a16:colId xmlns:a16="http://schemas.microsoft.com/office/drawing/2014/main" val="59052730"/>
                    </a:ext>
                  </a:extLst>
                </a:gridCol>
              </a:tblGrid>
              <a:tr h="5349446">
                <a:tc>
                  <a:txBody>
                    <a:bodyPr/>
                    <a:lstStyle/>
                    <a:p>
                      <a:pPr>
                        <a:lnSpc>
                          <a:spcPct val="107000"/>
                        </a:lnSpc>
                        <a:spcAft>
                          <a:spcPts val="0"/>
                        </a:spcAft>
                      </a:pPr>
                      <a:r>
                        <a:rPr lang="en-GB" sz="2200" dirty="0">
                          <a:solidFill>
                            <a:schemeClr val="tx1"/>
                          </a:solidFill>
                          <a:effectLst/>
                        </a:rPr>
                        <a:t>X-1 month Preliminary work to be undertaken by the team in advance of a funding decision</a:t>
                      </a:r>
                    </a:p>
                    <a:p>
                      <a:pPr>
                        <a:lnSpc>
                          <a:spcPct val="107000"/>
                        </a:lnSpc>
                        <a:spcAft>
                          <a:spcPts val="0"/>
                        </a:spcAft>
                      </a:pPr>
                      <a:r>
                        <a:rPr lang="en-GB" sz="2200" dirty="0">
                          <a:solidFill>
                            <a:schemeClr val="tx1"/>
                          </a:solidFill>
                          <a:effectLst/>
                        </a:rPr>
                        <a:t>X Confirmation of funding received</a:t>
                      </a:r>
                    </a:p>
                    <a:p>
                      <a:pPr>
                        <a:lnSpc>
                          <a:spcPct val="107000"/>
                        </a:lnSpc>
                        <a:spcAft>
                          <a:spcPts val="0"/>
                        </a:spcAft>
                      </a:pPr>
                      <a:r>
                        <a:rPr lang="en-GB" sz="2200" dirty="0">
                          <a:solidFill>
                            <a:schemeClr val="tx1"/>
                          </a:solidFill>
                          <a:effectLst/>
                        </a:rPr>
                        <a:t>X+1 month Research plan to be completed, ethical approval sought and received, staff release negotiated, data collection plan agreed, data collection started</a:t>
                      </a:r>
                    </a:p>
                    <a:p>
                      <a:pPr>
                        <a:lnSpc>
                          <a:spcPct val="107000"/>
                        </a:lnSpc>
                        <a:spcAft>
                          <a:spcPts val="0"/>
                        </a:spcAft>
                      </a:pPr>
                      <a:r>
                        <a:rPr lang="en-GB" sz="2200" dirty="0">
                          <a:solidFill>
                            <a:schemeClr val="tx1"/>
                          </a:solidFill>
                          <a:effectLst/>
                        </a:rPr>
                        <a:t>X+2 months Data collection completed, analysis commenced</a:t>
                      </a:r>
                    </a:p>
                    <a:p>
                      <a:pPr>
                        <a:lnSpc>
                          <a:spcPct val="107000"/>
                        </a:lnSpc>
                        <a:spcAft>
                          <a:spcPts val="0"/>
                        </a:spcAft>
                      </a:pPr>
                      <a:r>
                        <a:rPr lang="en-GB" sz="2200" dirty="0">
                          <a:solidFill>
                            <a:schemeClr val="tx1"/>
                          </a:solidFill>
                          <a:effectLst/>
                        </a:rPr>
                        <a:t>X+ 3 months Analysis completed and final planning for national event</a:t>
                      </a:r>
                    </a:p>
                    <a:p>
                      <a:pPr>
                        <a:lnSpc>
                          <a:spcPct val="107000"/>
                        </a:lnSpc>
                        <a:spcAft>
                          <a:spcPts val="0"/>
                        </a:spcAft>
                      </a:pPr>
                      <a:r>
                        <a:rPr lang="en-GB" sz="2200" dirty="0">
                          <a:solidFill>
                            <a:schemeClr val="tx1"/>
                          </a:solidFill>
                          <a:effectLst/>
                        </a:rPr>
                        <a:t>X+4 months, national event planned after research completed</a:t>
                      </a:r>
                    </a:p>
                    <a:p>
                      <a:pPr>
                        <a:lnSpc>
                          <a:spcPct val="107000"/>
                        </a:lnSpc>
                        <a:spcAft>
                          <a:spcPts val="0"/>
                        </a:spcAft>
                      </a:pPr>
                      <a:r>
                        <a:rPr lang="en-GB" sz="2200" dirty="0">
                          <a:solidFill>
                            <a:schemeClr val="tx1"/>
                          </a:solidFill>
                          <a:effectLst/>
                        </a:rPr>
                        <a:t>X+6 months user survey issued and evaluation of project undertaken, with report back to funder.</a:t>
                      </a:r>
                      <a:endPar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99FF99"/>
                    </a:solidFill>
                  </a:tcPr>
                </a:tc>
                <a:tc>
                  <a:txBody>
                    <a:bodyPr/>
                    <a:lstStyle/>
                    <a:p>
                      <a:pPr>
                        <a:lnSpc>
                          <a:spcPct val="107000"/>
                        </a:lnSpc>
                        <a:spcAft>
                          <a:spcPts val="0"/>
                        </a:spcAft>
                      </a:pPr>
                      <a:r>
                        <a:rPr lang="en-GB" sz="2200" dirty="0">
                          <a:solidFill>
                            <a:schemeClr val="tx1"/>
                          </a:solidFill>
                          <a:effectLst/>
                        </a:rPr>
                        <a:t>We guarantee we will undertake and complete the work within a four-month period.</a:t>
                      </a:r>
                      <a:endPar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FF9999"/>
                    </a:solidFill>
                  </a:tcPr>
                </a:tc>
                <a:extLst>
                  <a:ext uri="{0D108BD9-81ED-4DB2-BD59-A6C34878D82A}">
                    <a16:rowId xmlns:a16="http://schemas.microsoft.com/office/drawing/2014/main" val="868336289"/>
                  </a:ext>
                </a:extLst>
              </a:tr>
            </a:tbl>
          </a:graphicData>
        </a:graphic>
      </p:graphicFrame>
    </p:spTree>
    <p:extLst>
      <p:ext uri="{BB962C8B-B14F-4D97-AF65-F5344CB8AC3E}">
        <p14:creationId xmlns:p14="http://schemas.microsoft.com/office/powerpoint/2010/main" val="237408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dirty="0"/>
              <a:t>Other reasons</a:t>
            </a:r>
            <a:endParaRPr lang="en-GB" altLang="en-US" sz="3600" dirty="0"/>
          </a:p>
        </p:txBody>
      </p:sp>
      <p:sp>
        <p:nvSpPr>
          <p:cNvPr id="27651" name="Rectangle 3"/>
          <p:cNvSpPr>
            <a:spLocks noGrp="1" noChangeArrowheads="1"/>
          </p:cNvSpPr>
          <p:nvPr>
            <p:ph type="body" idx="1"/>
          </p:nvPr>
        </p:nvSpPr>
        <p:spPr/>
        <p:txBody>
          <a:bodyPr/>
          <a:lstStyle/>
          <a:p>
            <a:r>
              <a:rPr lang="en-US" altLang="en-US" sz="2800" b="1" dirty="0">
                <a:latin typeface="Calibri" panose="020F0502020204030204" pitchFamily="34" charset="0"/>
                <a:cs typeface="Calibri" panose="020F0502020204030204" pitchFamily="34" charset="0"/>
              </a:rPr>
              <a:t>opening doors, getting a background.</a:t>
            </a:r>
          </a:p>
          <a:p>
            <a:pPr eaLnBrk="1" hangingPunct="1"/>
            <a:r>
              <a:rPr lang="en-US" altLang="en-US" sz="2800" b="1" dirty="0">
                <a:latin typeface="Calibri" panose="020F0502020204030204" pitchFamily="34" charset="0"/>
                <a:cs typeface="Calibri" panose="020F0502020204030204" pitchFamily="34" charset="0"/>
              </a:rPr>
              <a:t>to get a broader career, maybe a lighter teaching load (!)</a:t>
            </a:r>
          </a:p>
          <a:p>
            <a:pPr eaLnBrk="1" hangingPunct="1"/>
            <a:r>
              <a:rPr lang="en-US" altLang="en-US" sz="2800" b="1" dirty="0">
                <a:latin typeface="Calibri" panose="020F0502020204030204" pitchFamily="34" charset="0"/>
                <a:cs typeface="Calibri" panose="020F0502020204030204" pitchFamily="34" charset="0"/>
              </a:rPr>
              <a:t>to help you get a temporary contract renewed.</a:t>
            </a:r>
          </a:p>
          <a:p>
            <a:pPr eaLnBrk="1" hangingPunct="1"/>
            <a:r>
              <a:rPr lang="en-US" altLang="en-US" sz="2800" b="1" dirty="0">
                <a:latin typeface="Calibri" panose="020F0502020204030204" pitchFamily="34" charset="0"/>
                <a:cs typeface="Calibri" panose="020F0502020204030204" pitchFamily="34" charset="0"/>
              </a:rPr>
              <a:t>to get free books for reviewing them.</a:t>
            </a:r>
          </a:p>
          <a:p>
            <a:pPr eaLnBrk="1" hangingPunct="1"/>
            <a:r>
              <a:rPr lang="en-US" altLang="en-US" sz="2800" dirty="0">
                <a:latin typeface="Calibri" panose="020F0502020204030204" pitchFamily="34" charset="0"/>
                <a:cs typeface="Calibri" panose="020F0502020204030204" pitchFamily="34" charset="0"/>
              </a:rPr>
              <a:t>m</a:t>
            </a:r>
            <a:r>
              <a:rPr lang="en-US" altLang="en-US" sz="2800" b="1" dirty="0">
                <a:latin typeface="Calibri" panose="020F0502020204030204" pitchFamily="34" charset="0"/>
                <a:cs typeface="Calibri" panose="020F0502020204030204" pitchFamily="34" charset="0"/>
              </a:rPr>
              <a:t>aking your case for an excellence award.</a:t>
            </a:r>
          </a:p>
          <a:p>
            <a:pPr eaLnBrk="1" hangingPunct="1"/>
            <a:endParaRPr lang="en-GB"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00439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59F14C-DDDB-4C6A-872C-67196E9F4DD6}"/>
              </a:ext>
            </a:extLst>
          </p:cNvPr>
          <p:cNvSpPr>
            <a:spLocks noGrp="1"/>
          </p:cNvSpPr>
          <p:nvPr>
            <p:ph type="title"/>
          </p:nvPr>
        </p:nvSpPr>
        <p:spPr>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chemeClr val="bg1"/>
                </a:solidFill>
              </a:rPr>
              <a:t>Criterion 4: Appropriate research plan/methodology</a:t>
            </a:r>
          </a:p>
        </p:txBody>
      </p:sp>
      <p:graphicFrame>
        <p:nvGraphicFramePr>
          <p:cNvPr id="6" name="Content Placeholder 5">
            <a:extLst>
              <a:ext uri="{FF2B5EF4-FFF2-40B4-BE49-F238E27FC236}">
                <a16:creationId xmlns:a16="http://schemas.microsoft.com/office/drawing/2014/main" id="{30D281D9-5B0C-439C-9846-19C01E2141F8}"/>
              </a:ext>
            </a:extLst>
          </p:cNvPr>
          <p:cNvGraphicFramePr>
            <a:graphicFrameLocks noGrp="1"/>
          </p:cNvGraphicFramePr>
          <p:nvPr>
            <p:ph idx="1"/>
            <p:extLst/>
          </p:nvPr>
        </p:nvGraphicFramePr>
        <p:xfrm>
          <a:off x="468313" y="1465943"/>
          <a:ext cx="8229600" cy="3553751"/>
        </p:xfrm>
        <a:graphic>
          <a:graphicData uri="http://schemas.openxmlformats.org/drawingml/2006/table">
            <a:tbl>
              <a:tblPr firstRow="1" firstCol="1" bandRow="1">
                <a:tableStyleId>{5C22544A-7EE6-4342-B048-85BDC9FD1C3A}</a:tableStyleId>
              </a:tblPr>
              <a:tblGrid>
                <a:gridCol w="5962046">
                  <a:extLst>
                    <a:ext uri="{9D8B030D-6E8A-4147-A177-3AD203B41FA5}">
                      <a16:colId xmlns:a16="http://schemas.microsoft.com/office/drawing/2014/main" val="169946519"/>
                    </a:ext>
                  </a:extLst>
                </a:gridCol>
                <a:gridCol w="2267554">
                  <a:extLst>
                    <a:ext uri="{9D8B030D-6E8A-4147-A177-3AD203B41FA5}">
                      <a16:colId xmlns:a16="http://schemas.microsoft.com/office/drawing/2014/main" val="1340463535"/>
                    </a:ext>
                  </a:extLst>
                </a:gridCol>
              </a:tblGrid>
              <a:tr h="3553751">
                <a:tc>
                  <a:txBody>
                    <a:bodyPr/>
                    <a:lstStyle/>
                    <a:p>
                      <a:pPr>
                        <a:lnSpc>
                          <a:spcPct val="107000"/>
                        </a:lnSpc>
                        <a:spcAft>
                          <a:spcPts val="0"/>
                        </a:spcAft>
                      </a:pPr>
                      <a:r>
                        <a:rPr lang="en-GB" sz="2800" dirty="0">
                          <a:solidFill>
                            <a:schemeClr val="tx1"/>
                          </a:solidFill>
                          <a:effectLst/>
                        </a:rPr>
                        <a:t>We will use grounded theory which gives us a pragmatic yet well theorised basis for our investigations (</a:t>
                      </a:r>
                      <a:r>
                        <a:rPr lang="en-GB" sz="2400" dirty="0">
                          <a:solidFill>
                            <a:schemeClr val="tx1"/>
                          </a:solidFill>
                          <a:effectLst/>
                        </a:rPr>
                        <a:t>Corbin, J.M. and Strauss, A., 1990. Grounded theory research: Procedures, canons, and evaluative criteria. Qualitative sociology, 13(1), pp.3-21.) This will ……..</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99FF99"/>
                    </a:solidFill>
                  </a:tcPr>
                </a:tc>
                <a:tc>
                  <a:txBody>
                    <a:bodyPr/>
                    <a:lstStyle/>
                    <a:p>
                      <a:pPr>
                        <a:lnSpc>
                          <a:spcPct val="107000"/>
                        </a:lnSpc>
                        <a:spcAft>
                          <a:spcPts val="0"/>
                        </a:spcAft>
                      </a:pPr>
                      <a:r>
                        <a:rPr lang="en-GB" sz="2800" dirty="0">
                          <a:solidFill>
                            <a:schemeClr val="tx1"/>
                          </a:solidFill>
                          <a:effectLst/>
                        </a:rPr>
                        <a:t>We will ask students what they think and then analyse the outputs.</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FF9999"/>
                    </a:solidFill>
                  </a:tcPr>
                </a:tc>
                <a:extLst>
                  <a:ext uri="{0D108BD9-81ED-4DB2-BD59-A6C34878D82A}">
                    <a16:rowId xmlns:a16="http://schemas.microsoft.com/office/drawing/2014/main" val="1013577696"/>
                  </a:ext>
                </a:extLst>
              </a:tr>
            </a:tbl>
          </a:graphicData>
        </a:graphic>
      </p:graphicFrame>
    </p:spTree>
    <p:extLst>
      <p:ext uri="{BB962C8B-B14F-4D97-AF65-F5344CB8AC3E}">
        <p14:creationId xmlns:p14="http://schemas.microsoft.com/office/powerpoint/2010/main" val="1835614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3A430-657F-487F-8ECC-1BE0CBDA1742}"/>
              </a:ext>
            </a:extLst>
          </p:cNvPr>
          <p:cNvSpPr>
            <a:spLocks noGrp="1"/>
          </p:cNvSpPr>
          <p:nvPr>
            <p:ph type="title"/>
          </p:nvPr>
        </p:nvSpPr>
        <p:spPr>
          <a:xfrm>
            <a:off x="457200" y="150126"/>
            <a:ext cx="7543800" cy="750626"/>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chemeClr val="bg1"/>
                </a:solidFill>
              </a:rPr>
              <a:t>Criterion 5: Clear deliverables</a:t>
            </a:r>
          </a:p>
        </p:txBody>
      </p:sp>
      <p:graphicFrame>
        <p:nvGraphicFramePr>
          <p:cNvPr id="6" name="Content Placeholder 5">
            <a:extLst>
              <a:ext uri="{FF2B5EF4-FFF2-40B4-BE49-F238E27FC236}">
                <a16:creationId xmlns:a16="http://schemas.microsoft.com/office/drawing/2014/main" id="{75F6A15D-F03B-407F-A442-A869E572EA08}"/>
              </a:ext>
            </a:extLst>
          </p:cNvPr>
          <p:cNvGraphicFramePr>
            <a:graphicFrameLocks noGrp="1"/>
          </p:cNvGraphicFramePr>
          <p:nvPr>
            <p:ph idx="1"/>
            <p:extLst/>
          </p:nvPr>
        </p:nvGraphicFramePr>
        <p:xfrm>
          <a:off x="468313" y="1323976"/>
          <a:ext cx="8229600" cy="5203698"/>
        </p:xfrm>
        <a:graphic>
          <a:graphicData uri="http://schemas.openxmlformats.org/drawingml/2006/table">
            <a:tbl>
              <a:tblPr firstRow="1" firstCol="1" bandRow="1">
                <a:tableStyleId>{5C22544A-7EE6-4342-B048-85BDC9FD1C3A}</a:tableStyleId>
              </a:tblPr>
              <a:tblGrid>
                <a:gridCol w="5962046">
                  <a:extLst>
                    <a:ext uri="{9D8B030D-6E8A-4147-A177-3AD203B41FA5}">
                      <a16:colId xmlns:a16="http://schemas.microsoft.com/office/drawing/2014/main" val="825836933"/>
                    </a:ext>
                  </a:extLst>
                </a:gridCol>
                <a:gridCol w="2267554">
                  <a:extLst>
                    <a:ext uri="{9D8B030D-6E8A-4147-A177-3AD203B41FA5}">
                      <a16:colId xmlns:a16="http://schemas.microsoft.com/office/drawing/2014/main" val="1584120159"/>
                    </a:ext>
                  </a:extLst>
                </a:gridCol>
              </a:tblGrid>
              <a:tr h="3340830">
                <a:tc>
                  <a:txBody>
                    <a:bodyPr/>
                    <a:lstStyle/>
                    <a:p>
                      <a:pPr>
                        <a:lnSpc>
                          <a:spcPct val="107000"/>
                        </a:lnSpc>
                        <a:spcAft>
                          <a:spcPts val="0"/>
                        </a:spcAft>
                      </a:pPr>
                      <a:r>
                        <a:rPr lang="en-GB" sz="2000" dirty="0">
                          <a:solidFill>
                            <a:schemeClr val="tx1"/>
                          </a:solidFill>
                          <a:effectLst/>
                        </a:rPr>
                        <a:t>These will include:</a:t>
                      </a:r>
                    </a:p>
                    <a:p>
                      <a:pPr>
                        <a:lnSpc>
                          <a:spcPct val="107000"/>
                        </a:lnSpc>
                        <a:spcAft>
                          <a:spcPts val="0"/>
                        </a:spcAft>
                      </a:pPr>
                      <a:r>
                        <a:rPr lang="en-GB" sz="2000" dirty="0">
                          <a:solidFill>
                            <a:schemeClr val="tx1"/>
                          </a:solidFill>
                          <a:effectLst/>
                        </a:rPr>
                        <a:t>A dedicated area of our team website, which has technological and academic support for regular updating;</a:t>
                      </a:r>
                    </a:p>
                    <a:p>
                      <a:pPr>
                        <a:lnSpc>
                          <a:spcPct val="107000"/>
                        </a:lnSpc>
                        <a:spcAft>
                          <a:spcPts val="0"/>
                        </a:spcAft>
                      </a:pPr>
                      <a:r>
                        <a:rPr lang="en-GB" sz="2000" dirty="0">
                          <a:solidFill>
                            <a:schemeClr val="tx1"/>
                          </a:solidFill>
                          <a:effectLst/>
                        </a:rPr>
                        <a:t>Publications in informal and formal media including the university newsletter and pedagogic journals, Including Innovations in Education and Teaching International in which two of our team have had recent well-regarded articles published.</a:t>
                      </a:r>
                    </a:p>
                    <a:p>
                      <a:pPr>
                        <a:lnSpc>
                          <a:spcPct val="107000"/>
                        </a:lnSpc>
                        <a:spcAft>
                          <a:spcPts val="0"/>
                        </a:spcAft>
                      </a:pPr>
                      <a:r>
                        <a:rPr lang="en-GB" sz="2000" dirty="0">
                          <a:solidFill>
                            <a:schemeClr val="tx1"/>
                          </a:solidFill>
                          <a:effectLst/>
                        </a:rPr>
                        <a:t>If funded, we have preliminary agreement that the initial findings will be presented at the university’s summer Teaching and Learning conference which is normally attended by at least 200 internal staff plus 50 from partner colleges and up to 30 external delegates.</a:t>
                      </a:r>
                    </a:p>
                    <a:p>
                      <a:pPr>
                        <a:lnSpc>
                          <a:spcPct val="107000"/>
                        </a:lnSpc>
                        <a:spcAft>
                          <a:spcPts val="0"/>
                        </a:spcAft>
                      </a:pPr>
                      <a:r>
                        <a:rPr lang="en-GB" sz="2000" dirty="0">
                          <a:solidFill>
                            <a:schemeClr val="tx1"/>
                          </a:solidFill>
                          <a:effectLst/>
                        </a:rPr>
                        <a:t>We have provisional agreement to host a #</a:t>
                      </a:r>
                      <a:r>
                        <a:rPr lang="en-GB" sz="2000" dirty="0" err="1">
                          <a:solidFill>
                            <a:schemeClr val="tx1"/>
                          </a:solidFill>
                          <a:effectLst/>
                        </a:rPr>
                        <a:t>lthechat</a:t>
                      </a:r>
                      <a:r>
                        <a:rPr lang="en-GB" sz="2000" dirty="0">
                          <a:solidFill>
                            <a:schemeClr val="tx1"/>
                          </a:solidFill>
                          <a:effectLst/>
                        </a:rPr>
                        <a:t> tweet chat on project completion.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99FF99"/>
                    </a:solidFill>
                  </a:tcPr>
                </a:tc>
                <a:tc>
                  <a:txBody>
                    <a:bodyPr/>
                    <a:lstStyle/>
                    <a:p>
                      <a:pPr>
                        <a:lnSpc>
                          <a:spcPct val="107000"/>
                        </a:lnSpc>
                        <a:spcAft>
                          <a:spcPts val="0"/>
                        </a:spcAft>
                      </a:pPr>
                      <a:r>
                        <a:rPr lang="en-GB" sz="2000" dirty="0">
                          <a:solidFill>
                            <a:schemeClr val="tx1"/>
                          </a:solidFill>
                          <a:effectLst/>
                        </a:rPr>
                        <a:t>We will disseminate our findings through articles in five star refereed journals and the university website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FF9999"/>
                    </a:solidFill>
                  </a:tcPr>
                </a:tc>
                <a:extLst>
                  <a:ext uri="{0D108BD9-81ED-4DB2-BD59-A6C34878D82A}">
                    <a16:rowId xmlns:a16="http://schemas.microsoft.com/office/drawing/2014/main" val="3337559491"/>
                  </a:ext>
                </a:extLst>
              </a:tr>
            </a:tbl>
          </a:graphicData>
        </a:graphic>
      </p:graphicFrame>
    </p:spTree>
    <p:extLst>
      <p:ext uri="{BB962C8B-B14F-4D97-AF65-F5344CB8AC3E}">
        <p14:creationId xmlns:p14="http://schemas.microsoft.com/office/powerpoint/2010/main" val="31964336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FDE1C-6C8E-426A-BCDF-5E7FE9784642}"/>
              </a:ext>
            </a:extLst>
          </p:cNvPr>
          <p:cNvSpPr>
            <a:spLocks noGrp="1"/>
          </p:cNvSpPr>
          <p:nvPr>
            <p:ph type="title"/>
          </p:nvPr>
        </p:nvSpPr>
        <p:spPr>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solidFill>
                  <a:schemeClr val="bg1"/>
                </a:solidFill>
              </a:rPr>
              <a:t>Criterion 6: Track record of successful project completion</a:t>
            </a:r>
          </a:p>
        </p:txBody>
      </p:sp>
      <p:graphicFrame>
        <p:nvGraphicFramePr>
          <p:cNvPr id="6" name="Content Placeholder 5">
            <a:extLst>
              <a:ext uri="{FF2B5EF4-FFF2-40B4-BE49-F238E27FC236}">
                <a16:creationId xmlns:a16="http://schemas.microsoft.com/office/drawing/2014/main" id="{B48D1093-6775-4D61-A82D-A1988058F010}"/>
              </a:ext>
            </a:extLst>
          </p:cNvPr>
          <p:cNvGraphicFramePr>
            <a:graphicFrameLocks noGrp="1"/>
          </p:cNvGraphicFramePr>
          <p:nvPr>
            <p:ph idx="1"/>
            <p:extLst/>
          </p:nvPr>
        </p:nvGraphicFramePr>
        <p:xfrm>
          <a:off x="468313" y="1596788"/>
          <a:ext cx="8229600" cy="4708478"/>
        </p:xfrm>
        <a:graphic>
          <a:graphicData uri="http://schemas.openxmlformats.org/drawingml/2006/table">
            <a:tbl>
              <a:tblPr firstRow="1" firstCol="1" bandRow="1">
                <a:tableStyleId>{5C22544A-7EE6-4342-B048-85BDC9FD1C3A}</a:tableStyleId>
              </a:tblPr>
              <a:tblGrid>
                <a:gridCol w="5962046">
                  <a:extLst>
                    <a:ext uri="{9D8B030D-6E8A-4147-A177-3AD203B41FA5}">
                      <a16:colId xmlns:a16="http://schemas.microsoft.com/office/drawing/2014/main" val="412129356"/>
                    </a:ext>
                  </a:extLst>
                </a:gridCol>
                <a:gridCol w="2267554">
                  <a:extLst>
                    <a:ext uri="{9D8B030D-6E8A-4147-A177-3AD203B41FA5}">
                      <a16:colId xmlns:a16="http://schemas.microsoft.com/office/drawing/2014/main" val="1610379064"/>
                    </a:ext>
                  </a:extLst>
                </a:gridCol>
              </a:tblGrid>
              <a:tr h="4708478">
                <a:tc>
                  <a:txBody>
                    <a:bodyPr/>
                    <a:lstStyle/>
                    <a:p>
                      <a:pPr>
                        <a:lnSpc>
                          <a:spcPct val="107000"/>
                        </a:lnSpc>
                        <a:spcAft>
                          <a:spcPts val="0"/>
                        </a:spcAft>
                      </a:pPr>
                      <a:r>
                        <a:rPr lang="en-GB" sz="2400" dirty="0">
                          <a:solidFill>
                            <a:schemeClr val="tx1"/>
                          </a:solidFill>
                          <a:effectLst/>
                        </a:rPr>
                        <a:t>Our team include two National Teaching Fellows and three HEA Senior Fellows</a:t>
                      </a:r>
                    </a:p>
                    <a:p>
                      <a:pPr>
                        <a:lnSpc>
                          <a:spcPct val="107000"/>
                        </a:lnSpc>
                        <a:spcAft>
                          <a:spcPts val="0"/>
                        </a:spcAft>
                      </a:pPr>
                      <a:r>
                        <a:rPr lang="en-GB" sz="2400" dirty="0">
                          <a:solidFill>
                            <a:schemeClr val="tx1"/>
                          </a:solidFill>
                          <a:effectLst/>
                        </a:rPr>
                        <a:t>Five of our team have successfully run a project for the HEA on assessment management (2014-5)</a:t>
                      </a:r>
                    </a:p>
                    <a:p>
                      <a:pPr>
                        <a:lnSpc>
                          <a:spcPct val="107000"/>
                        </a:lnSpc>
                        <a:spcAft>
                          <a:spcPts val="0"/>
                        </a:spcAft>
                      </a:pPr>
                      <a:r>
                        <a:rPr lang="en-GB" sz="2400" dirty="0">
                          <a:solidFill>
                            <a:schemeClr val="tx1"/>
                          </a:solidFill>
                          <a:effectLst/>
                        </a:rPr>
                        <a:t>Outputs from this project in hard copy (3000 copies) and as virtual learning resources (7.506 downloads) have been very well received</a:t>
                      </a:r>
                    </a:p>
                    <a:p>
                      <a:pPr>
                        <a:lnSpc>
                          <a:spcPct val="107000"/>
                        </a:lnSpc>
                        <a:spcAft>
                          <a:spcPts val="0"/>
                        </a:spcAft>
                      </a:pPr>
                      <a:r>
                        <a:rPr lang="en-GB" sz="2400" dirty="0">
                          <a:solidFill>
                            <a:schemeClr val="tx1"/>
                          </a:solidFill>
                          <a:effectLst/>
                        </a:rPr>
                        <a:t>The appended team CV shows a total of 20 pedagogic outputs on assessment in various media over the last eight years.</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99FF99"/>
                    </a:solidFill>
                  </a:tcPr>
                </a:tc>
                <a:tc>
                  <a:txBody>
                    <a:bodyPr/>
                    <a:lstStyle/>
                    <a:p>
                      <a:pPr>
                        <a:lnSpc>
                          <a:spcPct val="107000"/>
                        </a:lnSpc>
                        <a:spcAft>
                          <a:spcPts val="0"/>
                        </a:spcAft>
                      </a:pPr>
                      <a:r>
                        <a:rPr lang="en-GB" sz="2400" dirty="0">
                          <a:solidFill>
                            <a:schemeClr val="tx1"/>
                          </a:solidFill>
                          <a:effectLst/>
                        </a:rPr>
                        <a:t>Our team comprises six highly regarded academics with strong research records in our field with more than 400 publications in the area of Environmental Science.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FF9999"/>
                    </a:solidFill>
                  </a:tcPr>
                </a:tc>
                <a:extLst>
                  <a:ext uri="{0D108BD9-81ED-4DB2-BD59-A6C34878D82A}">
                    <a16:rowId xmlns:a16="http://schemas.microsoft.com/office/drawing/2014/main" val="1267979169"/>
                  </a:ext>
                </a:extLst>
              </a:tr>
            </a:tbl>
          </a:graphicData>
        </a:graphic>
      </p:graphicFrame>
    </p:spTree>
    <p:extLst>
      <p:ext uri="{BB962C8B-B14F-4D97-AF65-F5344CB8AC3E}">
        <p14:creationId xmlns:p14="http://schemas.microsoft.com/office/powerpoint/2010/main" val="2465573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B3114F-7830-4E05-B9EE-874EDF7A50EC}"/>
              </a:ext>
            </a:extLst>
          </p:cNvPr>
          <p:cNvSpPr>
            <a:spLocks noGrp="1"/>
          </p:cNvSpPr>
          <p:nvPr>
            <p:ph type="title"/>
          </p:nvPr>
        </p:nvSpPr>
        <p:spPr>
          <a:solidFill>
            <a:srgbClr val="0070C0"/>
          </a:solidFill>
        </p:spPr>
        <p:txBody>
          <a:bodyPr/>
          <a:lstStyle/>
          <a:p>
            <a:r>
              <a:rPr lang="en-GB" sz="3200" dirty="0">
                <a:solidFill>
                  <a:schemeClr val="bg1"/>
                </a:solidFill>
              </a:rPr>
              <a:t>Criterion 7: Clear plan of action for the future / Sustainability</a:t>
            </a:r>
          </a:p>
        </p:txBody>
      </p:sp>
      <p:graphicFrame>
        <p:nvGraphicFramePr>
          <p:cNvPr id="6" name="Content Placeholder 5">
            <a:extLst>
              <a:ext uri="{FF2B5EF4-FFF2-40B4-BE49-F238E27FC236}">
                <a16:creationId xmlns:a16="http://schemas.microsoft.com/office/drawing/2014/main" id="{8BC57B07-A03A-4E1F-AF01-0571876404B3}"/>
              </a:ext>
            </a:extLst>
          </p:cNvPr>
          <p:cNvGraphicFramePr>
            <a:graphicFrameLocks noGrp="1"/>
          </p:cNvGraphicFramePr>
          <p:nvPr>
            <p:ph idx="1"/>
            <p:extLst/>
          </p:nvPr>
        </p:nvGraphicFramePr>
        <p:xfrm>
          <a:off x="468313" y="1910686"/>
          <a:ext cx="8229600" cy="3896170"/>
        </p:xfrm>
        <a:graphic>
          <a:graphicData uri="http://schemas.openxmlformats.org/drawingml/2006/table">
            <a:tbl>
              <a:tblPr firstRow="1" firstCol="1" bandRow="1">
                <a:tableStyleId>{5C22544A-7EE6-4342-B048-85BDC9FD1C3A}</a:tableStyleId>
              </a:tblPr>
              <a:tblGrid>
                <a:gridCol w="5962046">
                  <a:extLst>
                    <a:ext uri="{9D8B030D-6E8A-4147-A177-3AD203B41FA5}">
                      <a16:colId xmlns:a16="http://schemas.microsoft.com/office/drawing/2014/main" val="3384219632"/>
                    </a:ext>
                  </a:extLst>
                </a:gridCol>
                <a:gridCol w="2267554">
                  <a:extLst>
                    <a:ext uri="{9D8B030D-6E8A-4147-A177-3AD203B41FA5}">
                      <a16:colId xmlns:a16="http://schemas.microsoft.com/office/drawing/2014/main" val="323625036"/>
                    </a:ext>
                  </a:extLst>
                </a:gridCol>
              </a:tblGrid>
              <a:tr h="3309459">
                <a:tc>
                  <a:txBody>
                    <a:bodyPr/>
                    <a:lstStyle/>
                    <a:p>
                      <a:pPr>
                        <a:lnSpc>
                          <a:spcPct val="107000"/>
                        </a:lnSpc>
                        <a:spcAft>
                          <a:spcPts val="0"/>
                        </a:spcAft>
                      </a:pPr>
                      <a:r>
                        <a:rPr lang="en-GB" sz="2400" dirty="0">
                          <a:solidFill>
                            <a:schemeClr val="tx1"/>
                          </a:solidFill>
                          <a:effectLst/>
                        </a:rPr>
                        <a:t>Our team includes two doctoral students who will incorporate the findings of this research into their future investigations.</a:t>
                      </a:r>
                    </a:p>
                    <a:p>
                      <a:pPr>
                        <a:lnSpc>
                          <a:spcPct val="107000"/>
                        </a:lnSpc>
                        <a:spcAft>
                          <a:spcPts val="0"/>
                        </a:spcAft>
                      </a:pPr>
                      <a:r>
                        <a:rPr lang="en-GB" sz="2400" dirty="0">
                          <a:solidFill>
                            <a:schemeClr val="tx1"/>
                          </a:solidFill>
                          <a:effectLst/>
                        </a:rPr>
                        <a:t>We have the full support of our PVC for learning and Teaching, who has invited members of the team to join the university’s Assessment Task and Finish group (duration 18 months) and her agreement that, if funded, our research will directly feed into strategic developments.</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99FF99"/>
                    </a:solidFill>
                  </a:tcPr>
                </a:tc>
                <a:tc>
                  <a:txBody>
                    <a:bodyPr/>
                    <a:lstStyle/>
                    <a:p>
                      <a:pPr>
                        <a:lnSpc>
                          <a:spcPct val="107000"/>
                        </a:lnSpc>
                        <a:spcAft>
                          <a:spcPts val="0"/>
                        </a:spcAft>
                      </a:pPr>
                      <a:r>
                        <a:rPr lang="en-GB" sz="2400" dirty="0">
                          <a:solidFill>
                            <a:schemeClr val="tx1"/>
                          </a:solidFill>
                          <a:effectLst/>
                        </a:rPr>
                        <a:t>The work will impact on university policy in the future.</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solidFill>
                      <a:srgbClr val="FF9999"/>
                    </a:solidFill>
                  </a:tcPr>
                </a:tc>
                <a:extLst>
                  <a:ext uri="{0D108BD9-81ED-4DB2-BD59-A6C34878D82A}">
                    <a16:rowId xmlns:a16="http://schemas.microsoft.com/office/drawing/2014/main" val="1576971262"/>
                  </a:ext>
                </a:extLst>
              </a:tr>
            </a:tbl>
          </a:graphicData>
        </a:graphic>
      </p:graphicFrame>
    </p:spTree>
    <p:extLst>
      <p:ext uri="{BB962C8B-B14F-4D97-AF65-F5344CB8AC3E}">
        <p14:creationId xmlns:p14="http://schemas.microsoft.com/office/powerpoint/2010/main" val="3943555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BB5C-0410-4605-9022-5999C843E986}"/>
              </a:ext>
            </a:extLst>
          </p:cNvPr>
          <p:cNvSpPr>
            <a:spLocks noGrp="1"/>
          </p:cNvSpPr>
          <p:nvPr>
            <p:ph type="ctrTitle"/>
          </p:nvPr>
        </p:nvSpPr>
        <p:spPr/>
        <p:txBody>
          <a:bodyPr/>
          <a:lstStyle/>
          <a:p>
            <a:r>
              <a:rPr lang="en-GB" dirty="0"/>
              <a:t>Session 11</a:t>
            </a:r>
            <a:br>
              <a:rPr lang="en-GB" dirty="0"/>
            </a:br>
            <a:r>
              <a:rPr lang="en-GB" dirty="0"/>
              <a:t>14.00-14.30</a:t>
            </a:r>
          </a:p>
        </p:txBody>
      </p:sp>
      <p:sp>
        <p:nvSpPr>
          <p:cNvPr id="3" name="Subtitle 2">
            <a:extLst>
              <a:ext uri="{FF2B5EF4-FFF2-40B4-BE49-F238E27FC236}">
                <a16:creationId xmlns:a16="http://schemas.microsoft.com/office/drawing/2014/main" id="{29A83F01-3CD9-477E-B4ED-885C1BE25FFC}"/>
              </a:ext>
            </a:extLst>
          </p:cNvPr>
          <p:cNvSpPr>
            <a:spLocks noGrp="1"/>
          </p:cNvSpPr>
          <p:nvPr>
            <p:ph type="subTitle" idx="1"/>
          </p:nvPr>
        </p:nvSpPr>
        <p:spPr/>
        <p:txBody>
          <a:bodyPr/>
          <a:lstStyle/>
          <a:p>
            <a:r>
              <a:rPr lang="en-GB" dirty="0"/>
              <a:t>Networking to improve your chances of educational success</a:t>
            </a:r>
          </a:p>
        </p:txBody>
      </p:sp>
    </p:spTree>
    <p:extLst>
      <p:ext uri="{BB962C8B-B14F-4D97-AF65-F5344CB8AC3E}">
        <p14:creationId xmlns:p14="http://schemas.microsoft.com/office/powerpoint/2010/main" val="2300228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4E79-56CE-491E-BD98-05F20F5BBD34}"/>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Networking to improve your publication success</a:t>
            </a:r>
          </a:p>
        </p:txBody>
      </p:sp>
      <p:sp>
        <p:nvSpPr>
          <p:cNvPr id="3" name="Content Placeholder 2">
            <a:extLst>
              <a:ext uri="{FF2B5EF4-FFF2-40B4-BE49-F238E27FC236}">
                <a16:creationId xmlns:a16="http://schemas.microsoft.com/office/drawing/2014/main" id="{F0686190-6A3A-4DE4-836D-ABEEC759F54D}"/>
              </a:ext>
            </a:extLst>
          </p:cNvPr>
          <p:cNvSpPr>
            <a:spLocks noGrp="1"/>
          </p:cNvSpPr>
          <p:nvPr>
            <p:ph idx="1"/>
          </p:nvPr>
        </p:nvSpPr>
        <p:spPr/>
        <p:txBody>
          <a:bodyPr/>
          <a:lstStyle/>
          <a:p>
            <a:pPr lvl="0"/>
            <a:r>
              <a:rPr lang="en-GB" sz="2400" dirty="0"/>
              <a:t>Go to conferences and meet people: talk to publishers on book stands who may be the commissioning editor for one of the series they are showing, talk to people over dinner and in the lunch queue, go to workshops on related themes to yours and actively look for co-authors or project collaborators.</a:t>
            </a:r>
          </a:p>
          <a:p>
            <a:pPr lvl="0"/>
            <a:r>
              <a:rPr lang="en-GB" sz="2400" dirty="0"/>
              <a:t>Use electronic networks to find out what people are doing: (my favourite lists are the SEDA, NTF and PF </a:t>
            </a:r>
            <a:r>
              <a:rPr lang="en-GB" sz="2400" dirty="0" err="1"/>
              <a:t>Jiscmail</a:t>
            </a:r>
            <a:r>
              <a:rPr lang="en-GB" sz="2400" dirty="0"/>
              <a:t> lists: what are yours?), and also join in with Tweetchats, and review research fora like </a:t>
            </a:r>
            <a:r>
              <a:rPr lang="en-GB" sz="2400" dirty="0" err="1"/>
              <a:t>Researchgate</a:t>
            </a:r>
            <a:r>
              <a:rPr lang="en-GB" sz="2400" dirty="0"/>
              <a:t> or ORCID.</a:t>
            </a:r>
          </a:p>
          <a:p>
            <a:pPr lvl="0"/>
            <a:r>
              <a:rPr lang="en-GB" sz="2400" dirty="0"/>
              <a:t>Try to achieve a balance between productive networking and hassling: don’t be afraid to contact your heroines/heroes to discuss productive collaboration, but don’t stalk them live or virtually.</a:t>
            </a:r>
          </a:p>
          <a:p>
            <a:endParaRPr lang="en-GB" dirty="0"/>
          </a:p>
        </p:txBody>
      </p:sp>
    </p:spTree>
    <p:extLst>
      <p:ext uri="{BB962C8B-B14F-4D97-AF65-F5344CB8AC3E}">
        <p14:creationId xmlns:p14="http://schemas.microsoft.com/office/powerpoint/2010/main" val="418679946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11BC-0016-45F0-BB91-53ED676929C7}"/>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More networking tips</a:t>
            </a:r>
          </a:p>
        </p:txBody>
      </p:sp>
      <p:sp>
        <p:nvSpPr>
          <p:cNvPr id="3" name="Content Placeholder 2">
            <a:extLst>
              <a:ext uri="{FF2B5EF4-FFF2-40B4-BE49-F238E27FC236}">
                <a16:creationId xmlns:a16="http://schemas.microsoft.com/office/drawing/2014/main" id="{88597CEC-DADF-48F9-A7EF-4A1793668510}"/>
              </a:ext>
            </a:extLst>
          </p:cNvPr>
          <p:cNvSpPr>
            <a:spLocks noGrp="1"/>
          </p:cNvSpPr>
          <p:nvPr>
            <p:ph idx="1"/>
          </p:nvPr>
        </p:nvSpPr>
        <p:spPr/>
        <p:txBody>
          <a:bodyPr/>
          <a:lstStyle/>
          <a:p>
            <a:pPr lvl="0"/>
            <a:r>
              <a:rPr lang="en-GB" sz="2800" dirty="0"/>
              <a:t>Use your mentors to help you find the people you need to talk to: ask them to be generous in sharing their networks with you or at least to make initial contacts for you. Often an introduction really helps and is easy for a ‘guru’ to do.</a:t>
            </a:r>
          </a:p>
          <a:p>
            <a:pPr lvl="0"/>
            <a:r>
              <a:rPr lang="en-GB" sz="2800" dirty="0"/>
              <a:t>Use your professional body and subject-related networks to seek publication opportunities: frequently that’s how book chapters are sought.</a:t>
            </a:r>
          </a:p>
          <a:p>
            <a:pPr lvl="0"/>
            <a:r>
              <a:rPr lang="en-GB" sz="2800" dirty="0"/>
              <a:t>Commit to helping your newcomer colleagues join in with networks: paying forward the help you’ve got from colleagues is a professional obligation in our view.</a:t>
            </a:r>
          </a:p>
          <a:p>
            <a:endParaRPr lang="en-GB" sz="3600" dirty="0"/>
          </a:p>
        </p:txBody>
      </p:sp>
    </p:spTree>
    <p:extLst>
      <p:ext uri="{BB962C8B-B14F-4D97-AF65-F5344CB8AC3E}">
        <p14:creationId xmlns:p14="http://schemas.microsoft.com/office/powerpoint/2010/main" val="290627426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3ABD-2AF7-420D-9D7A-A0523FBE0BC8}"/>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Where might you want to network?</a:t>
            </a:r>
          </a:p>
        </p:txBody>
      </p:sp>
      <p:sp>
        <p:nvSpPr>
          <p:cNvPr id="3" name="Content Placeholder 2">
            <a:extLst>
              <a:ext uri="{FF2B5EF4-FFF2-40B4-BE49-F238E27FC236}">
                <a16:creationId xmlns:a16="http://schemas.microsoft.com/office/drawing/2014/main" id="{FAB3C395-8869-45C5-A232-2979F3DFB141}"/>
              </a:ext>
            </a:extLst>
          </p:cNvPr>
          <p:cNvSpPr>
            <a:spLocks noGrp="1"/>
          </p:cNvSpPr>
          <p:nvPr>
            <p:ph idx="1"/>
          </p:nvPr>
        </p:nvSpPr>
        <p:spPr/>
        <p:txBody>
          <a:bodyPr/>
          <a:lstStyle/>
          <a:p>
            <a:r>
              <a:rPr lang="en-GB" sz="2600" dirty="0"/>
              <a:t>Within your institution: who coordinates people interested in writing about learning and teaching?</a:t>
            </a:r>
          </a:p>
          <a:p>
            <a:r>
              <a:rPr lang="en-GB" sz="2600" dirty="0"/>
              <a:t>In your PSRB: does yours have a strand at its conferences around learning and teaching e.g. BPS?</a:t>
            </a:r>
          </a:p>
          <a:p>
            <a:r>
              <a:rPr lang="en-GB" sz="2600" dirty="0"/>
              <a:t>Nationally: via organisations including SEDA, SRHE </a:t>
            </a:r>
            <a:r>
              <a:rPr lang="en-GB" sz="2600" dirty="0" err="1"/>
              <a:t>ALDinHE</a:t>
            </a:r>
            <a:r>
              <a:rPr lang="en-GB" sz="2600" dirty="0"/>
              <a:t>, ALT etc</a:t>
            </a:r>
          </a:p>
          <a:p>
            <a:r>
              <a:rPr lang="en-GB" sz="2600" dirty="0"/>
              <a:t>Through AdvanceHE which has a number of specialist networks.</a:t>
            </a:r>
          </a:p>
          <a:p>
            <a:r>
              <a:rPr lang="en-GB" sz="2600" dirty="0"/>
              <a:t>Electronically: </a:t>
            </a:r>
            <a:r>
              <a:rPr lang="en-GB" sz="2600" dirty="0" err="1"/>
              <a:t>e.g</a:t>
            </a:r>
            <a:r>
              <a:rPr lang="en-GB" sz="2600" dirty="0"/>
              <a:t> through #</a:t>
            </a:r>
            <a:r>
              <a:rPr lang="en-GB" sz="2600" dirty="0" err="1"/>
              <a:t>LTHEchat</a:t>
            </a:r>
            <a:r>
              <a:rPr lang="en-GB" sz="2600" dirty="0"/>
              <a:t> on Wednesday nights at 8pm or through various webinars (UQ Transforming Assessment webinars);</a:t>
            </a:r>
          </a:p>
          <a:p>
            <a:r>
              <a:rPr lang="en-GB" sz="2600" dirty="0"/>
              <a:t>Internationally e.g. though IFNTF, </a:t>
            </a:r>
            <a:r>
              <a:rPr lang="en-GB" sz="2600" dirty="0" err="1"/>
              <a:t>ISoTL</a:t>
            </a:r>
            <a:r>
              <a:rPr lang="en-GB" sz="2600" dirty="0"/>
              <a:t>.</a:t>
            </a:r>
          </a:p>
        </p:txBody>
      </p:sp>
    </p:spTree>
    <p:extLst>
      <p:ext uri="{BB962C8B-B14F-4D97-AF65-F5344CB8AC3E}">
        <p14:creationId xmlns:p14="http://schemas.microsoft.com/office/powerpoint/2010/main" val="237623093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Linking conference presentations to published outputs</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dirty="0"/>
              <a:t>If there is a conference on a topic, it is likely that this is a current area of interest, and this raises the chances of your getting a publication out of it;</a:t>
            </a:r>
          </a:p>
          <a:p>
            <a:r>
              <a:rPr lang="en-GB" sz="2800" dirty="0"/>
              <a:t>Scan the contents of other sessions to glean ideas that will help your own work;</a:t>
            </a:r>
          </a:p>
          <a:p>
            <a:r>
              <a:rPr lang="en-GB" sz="2800" dirty="0"/>
              <a:t>Find out if there are plans to have a special issue of the journal linked to the event at which you are speaking, and don’t be embarrassed to hustle to get your paper included;</a:t>
            </a:r>
          </a:p>
          <a:p>
            <a:r>
              <a:rPr lang="en-GB" sz="2800" dirty="0"/>
              <a:t>Use feedback you received in the session to refine and enhance your thinking before you write the article.</a:t>
            </a:r>
          </a:p>
        </p:txBody>
      </p:sp>
    </p:spTree>
    <p:extLst>
      <p:ext uri="{BB962C8B-B14F-4D97-AF65-F5344CB8AC3E}">
        <p14:creationId xmlns:p14="http://schemas.microsoft.com/office/powerpoint/2010/main" val="74351466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9"/>
            <a:ext cx="7543800" cy="817562"/>
          </a:xfrm>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8000"/>
                </a:solidFill>
              </a:rPr>
              <a:t>And conversely, when you’ve published a paper, book for an event!</a:t>
            </a:r>
          </a:p>
        </p:txBody>
      </p:sp>
      <p:sp>
        <p:nvSpPr>
          <p:cNvPr id="3" name="Content Placeholder 2"/>
          <p:cNvSpPr>
            <a:spLocks noGrp="1"/>
          </p:cNvSpPr>
          <p:nvPr>
            <p:ph idx="1"/>
          </p:nvPr>
        </p:nvSpPr>
        <p:spPr>
          <a:xfrm>
            <a:off x="152400" y="1268699"/>
            <a:ext cx="8839200" cy="50606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600" dirty="0"/>
              <a:t>One always has some second thoughts after a paper has been submitted and accepted: use these as the basis to help you draft a conference proposal to help you move your ideas forward;</a:t>
            </a:r>
          </a:p>
          <a:p>
            <a:r>
              <a:rPr lang="en-GB" sz="2600" dirty="0"/>
              <a:t>Look for places where you can speak about your work at conferences and seminars; </a:t>
            </a:r>
          </a:p>
          <a:p>
            <a:r>
              <a:rPr lang="en-GB" sz="2600" dirty="0"/>
              <a:t>You can also use such events to find fellow travellers thinking on the same lines who you might choose to write with in the future;</a:t>
            </a:r>
          </a:p>
          <a:p>
            <a:r>
              <a:rPr lang="en-GB" sz="2600" dirty="0"/>
              <a:t>Think about your next publication: you’ve done most of the legwork already and can no doubt refine your thinking at such an event to form the basis of a subsequent paper.</a:t>
            </a:r>
          </a:p>
          <a:p>
            <a:endParaRPr lang="en-GB" sz="2600" dirty="0"/>
          </a:p>
        </p:txBody>
      </p:sp>
    </p:spTree>
    <p:extLst>
      <p:ext uri="{BB962C8B-B14F-4D97-AF65-F5344CB8AC3E}">
        <p14:creationId xmlns:p14="http://schemas.microsoft.com/office/powerpoint/2010/main" val="32679511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69AA-E025-4290-9D59-010A81775FE1}"/>
              </a:ext>
            </a:extLst>
          </p:cNvPr>
          <p:cNvSpPr>
            <a:spLocks noGrp="1"/>
          </p:cNvSpPr>
          <p:nvPr>
            <p:ph type="ctrTitle"/>
          </p:nvPr>
        </p:nvSpPr>
        <p:spPr/>
        <p:txBody>
          <a:bodyPr/>
          <a:lstStyle/>
          <a:p>
            <a:r>
              <a:rPr lang="en-GB" dirty="0"/>
              <a:t>Session 2 </a:t>
            </a:r>
            <a:br>
              <a:rPr lang="en-GB" dirty="0"/>
            </a:br>
            <a:r>
              <a:rPr lang="en-GB" dirty="0"/>
              <a:t>11.45-12.30</a:t>
            </a:r>
          </a:p>
        </p:txBody>
      </p:sp>
      <p:sp>
        <p:nvSpPr>
          <p:cNvPr id="3" name="Subtitle 2">
            <a:extLst>
              <a:ext uri="{FF2B5EF4-FFF2-40B4-BE49-F238E27FC236}">
                <a16:creationId xmlns:a16="http://schemas.microsoft.com/office/drawing/2014/main" id="{0034BE66-F3BC-4488-BDE4-A1238D67BF6A}"/>
              </a:ext>
            </a:extLst>
          </p:cNvPr>
          <p:cNvSpPr>
            <a:spLocks noGrp="1"/>
          </p:cNvSpPr>
          <p:nvPr>
            <p:ph type="subTitle" idx="1"/>
          </p:nvPr>
        </p:nvSpPr>
        <p:spPr/>
        <p:txBody>
          <a:bodyPr/>
          <a:lstStyle/>
          <a:p>
            <a:r>
              <a:rPr lang="en-GB" dirty="0"/>
              <a:t>Pros and cons of publishing in different outlets</a:t>
            </a:r>
          </a:p>
        </p:txBody>
      </p:sp>
    </p:spTree>
    <p:extLst>
      <p:ext uri="{BB962C8B-B14F-4D97-AF65-F5344CB8AC3E}">
        <p14:creationId xmlns:p14="http://schemas.microsoft.com/office/powerpoint/2010/main" val="34138072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B39F-C029-4D73-829B-638BC66FC020}"/>
              </a:ext>
            </a:extLst>
          </p:cNvPr>
          <p:cNvSpPr>
            <a:spLocks noGrp="1"/>
          </p:cNvSpPr>
          <p:nvPr>
            <p:ph type="ctrTitle"/>
          </p:nvPr>
        </p:nvSpPr>
        <p:spPr/>
        <p:txBody>
          <a:bodyPr/>
          <a:lstStyle/>
          <a:p>
            <a:r>
              <a:rPr lang="en-GB" dirty="0"/>
              <a:t>Session 12 </a:t>
            </a:r>
            <a:br>
              <a:rPr lang="en-GB" dirty="0"/>
            </a:br>
            <a:r>
              <a:rPr lang="en-GB" dirty="0"/>
              <a:t>15.30-16.00</a:t>
            </a:r>
          </a:p>
        </p:txBody>
      </p:sp>
      <p:sp>
        <p:nvSpPr>
          <p:cNvPr id="3" name="Subtitle 2">
            <a:extLst>
              <a:ext uri="{FF2B5EF4-FFF2-40B4-BE49-F238E27FC236}">
                <a16:creationId xmlns:a16="http://schemas.microsoft.com/office/drawing/2014/main" id="{14B35CD9-5496-4445-B4B9-A73318812975}"/>
              </a:ext>
            </a:extLst>
          </p:cNvPr>
          <p:cNvSpPr>
            <a:spLocks noGrp="1"/>
          </p:cNvSpPr>
          <p:nvPr>
            <p:ph type="subTitle" idx="1"/>
          </p:nvPr>
        </p:nvSpPr>
        <p:spPr/>
        <p:txBody>
          <a:bodyPr/>
          <a:lstStyle/>
          <a:p>
            <a:r>
              <a:rPr lang="en-GB" dirty="0"/>
              <a:t>Final plenary</a:t>
            </a:r>
          </a:p>
        </p:txBody>
      </p:sp>
    </p:spTree>
    <p:extLst>
      <p:ext uri="{BB962C8B-B14F-4D97-AF65-F5344CB8AC3E}">
        <p14:creationId xmlns:p14="http://schemas.microsoft.com/office/powerpoint/2010/main" val="3593594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99DE-FCAC-49C1-9134-BA016B62D4E9}"/>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Evaluation form: please complete and return in person or by post </a:t>
            </a:r>
          </a:p>
        </p:txBody>
      </p:sp>
      <p:sp>
        <p:nvSpPr>
          <p:cNvPr id="3" name="Content Placeholder 2">
            <a:extLst>
              <a:ext uri="{FF2B5EF4-FFF2-40B4-BE49-F238E27FC236}">
                <a16:creationId xmlns:a16="http://schemas.microsoft.com/office/drawing/2014/main" id="{E99CE83A-71E0-4DA3-955E-35CBFD49B642}"/>
              </a:ext>
            </a:extLst>
          </p:cNvPr>
          <p:cNvSpPr>
            <a:spLocks noGrp="1"/>
          </p:cNvSpPr>
          <p:nvPr>
            <p:ph idx="1"/>
          </p:nvPr>
        </p:nvSpPr>
        <p:spPr/>
        <p:txBody>
          <a:bodyPr/>
          <a:lstStyle/>
          <a:p>
            <a:r>
              <a:rPr lang="en-GB" sz="2400" dirty="0"/>
              <a:t>What have been the principal benefits to you of this residential?</a:t>
            </a:r>
          </a:p>
          <a:p>
            <a:r>
              <a:rPr lang="en-GB" sz="2400" dirty="0"/>
              <a:t>What would you have liked in addition to have been included in the session/ what could have been improved?</a:t>
            </a:r>
          </a:p>
          <a:p>
            <a:r>
              <a:rPr lang="en-GB" sz="2400" dirty="0"/>
              <a:t>What do you plan to do as a result of the work you have done over these two days?</a:t>
            </a:r>
          </a:p>
          <a:p>
            <a:r>
              <a:rPr lang="en-GB" sz="2400" dirty="0"/>
              <a:t>Any additional comments about the facilitators (choice and quality of workshop sessions, individual guidance etc), the venue, (residential accommodation, working rooms, facilities, hospitality/food, location, value for money, anything else) and support from AdvanceHE (booking arrangements, joining instructions).</a:t>
            </a:r>
          </a:p>
          <a:p>
            <a:endParaRPr lang="en-GB" dirty="0"/>
          </a:p>
        </p:txBody>
      </p:sp>
    </p:spTree>
    <p:extLst>
      <p:ext uri="{BB962C8B-B14F-4D97-AF65-F5344CB8AC3E}">
        <p14:creationId xmlns:p14="http://schemas.microsoft.com/office/powerpoint/2010/main" val="87957217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CD57-68FA-43B3-88FE-87F4850DB256}"/>
              </a:ext>
            </a:extLst>
          </p:cNvPr>
          <p:cNvSpPr>
            <a:spLocks noGrp="1"/>
          </p:cNvSpPr>
          <p:nvPr>
            <p:ph type="title"/>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t>And finally</a:t>
            </a:r>
          </a:p>
        </p:txBody>
      </p:sp>
      <p:sp>
        <p:nvSpPr>
          <p:cNvPr id="3" name="Content Placeholder 2">
            <a:extLst>
              <a:ext uri="{FF2B5EF4-FFF2-40B4-BE49-F238E27FC236}">
                <a16:creationId xmlns:a16="http://schemas.microsoft.com/office/drawing/2014/main" id="{371AF3B2-18CC-41B3-BE8C-6AF670276F6D}"/>
              </a:ext>
            </a:extLst>
          </p:cNvPr>
          <p:cNvSpPr>
            <a:spLocks noGrp="1"/>
          </p:cNvSpPr>
          <p:nvPr>
            <p:ph idx="1"/>
          </p:nvPr>
        </p:nvSpPr>
        <p:spPr/>
        <p:txBody>
          <a:bodyPr/>
          <a:lstStyle/>
          <a:p>
            <a:r>
              <a:rPr lang="en-GB" dirty="0"/>
              <a:t>Thanks for being here and working really hard on everything we’ve done.</a:t>
            </a:r>
          </a:p>
          <a:p>
            <a:r>
              <a:rPr lang="en-GB" dirty="0"/>
              <a:t>Good luck with your writing, and getting published.</a:t>
            </a:r>
          </a:p>
        </p:txBody>
      </p:sp>
    </p:spTree>
    <p:extLst>
      <p:ext uri="{BB962C8B-B14F-4D97-AF65-F5344CB8AC3E}">
        <p14:creationId xmlns:p14="http://schemas.microsoft.com/office/powerpoint/2010/main" val="387025002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noFill/>
          <a:ln w="9525"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dirty="0">
                <a:solidFill>
                  <a:srgbClr val="008000"/>
                </a:solidFill>
              </a:rPr>
              <a:t>Useful references</a:t>
            </a:r>
          </a:p>
        </p:txBody>
      </p:sp>
      <p:sp>
        <p:nvSpPr>
          <p:cNvPr id="51203" name="Rectangle 3"/>
          <p:cNvSpPr>
            <a:spLocks noGrp="1" noChangeArrowheads="1"/>
          </p:cNvSpPr>
          <p:nvPr>
            <p:ph type="body" idx="4294967295"/>
          </p:nvPr>
        </p:nvSpPr>
        <p:spPr>
          <a:xfrm>
            <a:off x="304800" y="980660"/>
            <a:ext cx="8605838" cy="4670425"/>
          </a:xfrm>
        </p:spPr>
        <p:txBody>
          <a:bodyPr/>
          <a:lstStyle/>
          <a:p>
            <a:r>
              <a:rPr lang="en-GB" altLang="en-US" sz="2300" b="1" dirty="0"/>
              <a:t>Black, D. Brown, S. and Race, P.(1998) </a:t>
            </a:r>
            <a:r>
              <a:rPr lang="en-US" altLang="en-US" sz="2300" b="1" dirty="0"/>
              <a:t>500 Tips for Getting Published Kogan Page: London .</a:t>
            </a:r>
            <a:endParaRPr lang="en-GB" altLang="en-US" sz="2300" b="1" dirty="0"/>
          </a:p>
          <a:p>
            <a:r>
              <a:rPr lang="en-GB" altLang="en-US" sz="2300" b="1" dirty="0"/>
              <a:t>Day, A (2008) How to Get Research Published in Journals Gower, London.</a:t>
            </a:r>
          </a:p>
          <a:p>
            <a:r>
              <a:rPr lang="en-US" altLang="en-US" sz="2300" b="1" dirty="0"/>
              <a:t>Fairbairn, G and Fairbairn S (2005) </a:t>
            </a:r>
            <a:r>
              <a:rPr lang="en-US" altLang="en-US" sz="2300" b="1" i="1" dirty="0"/>
              <a:t>Writing your abstract: a guide for would be conference presenters</a:t>
            </a:r>
            <a:r>
              <a:rPr lang="en-US" altLang="en-US" sz="2300" b="1" dirty="0"/>
              <a:t> Salisbury: APS publishing. </a:t>
            </a:r>
            <a:endParaRPr lang="en-GB" altLang="en-US" sz="2300" b="1" dirty="0"/>
          </a:p>
          <a:p>
            <a:r>
              <a:rPr lang="en-US" altLang="en-US" sz="2300" b="1" dirty="0" err="1"/>
              <a:t>Kamler</a:t>
            </a:r>
            <a:r>
              <a:rPr lang="en-US" altLang="en-US" sz="2300" b="1" dirty="0"/>
              <a:t>, B and Thomson, P. (2006) </a:t>
            </a:r>
            <a:r>
              <a:rPr lang="en-US" altLang="en-US" sz="2300" b="1" i="1" dirty="0"/>
              <a:t>Helping doctoral students write: pedagogies for supervision, </a:t>
            </a:r>
            <a:r>
              <a:rPr lang="en-US" altLang="en-US" sz="2300" b="1" dirty="0"/>
              <a:t>London: Routledge.</a:t>
            </a:r>
            <a:endParaRPr lang="en-GB" altLang="en-US" sz="2300" b="1" dirty="0"/>
          </a:p>
          <a:p>
            <a:r>
              <a:rPr lang="en-US" altLang="en-US" sz="2300" b="1" dirty="0"/>
              <a:t>Noble, K (1989) </a:t>
            </a:r>
            <a:r>
              <a:rPr lang="en-US" altLang="en-US" sz="2300" b="1" i="1" dirty="0"/>
              <a:t>Publish or Perish: what 23 Journal Editors have to say </a:t>
            </a:r>
            <a:r>
              <a:rPr lang="en-GB" altLang="en-US" sz="2300" b="1" i="1" u="sng" dirty="0">
                <a:hlinkClick r:id="rId2"/>
              </a:rPr>
              <a:t>Studies in Higher Education</a:t>
            </a:r>
            <a:r>
              <a:rPr lang="en-GB" altLang="en-US" sz="2300" b="1" i="1" dirty="0"/>
              <a:t>, Volume </a:t>
            </a:r>
            <a:r>
              <a:rPr lang="en-GB" altLang="en-US" sz="2300" b="1" i="1" u="sng" dirty="0">
                <a:hlinkClick r:id="rId3"/>
              </a:rPr>
              <a:t>14, Issue 1 1989 , pages 97 – 102</a:t>
            </a:r>
            <a:r>
              <a:rPr lang="en-GB" altLang="en-US" sz="2300" b="1" i="1" u="sng" dirty="0"/>
              <a:t>.</a:t>
            </a:r>
            <a:endParaRPr lang="en-GB" altLang="en-US" sz="2300" b="1" dirty="0"/>
          </a:p>
          <a:p>
            <a:r>
              <a:rPr lang="en-GB" altLang="en-US" sz="2300" b="1" dirty="0"/>
              <a:t>Sadler R (1984, but multiple subsequent reprints) Up the Publication Road HERDSA Green Guide No 2.</a:t>
            </a:r>
          </a:p>
          <a:p>
            <a:r>
              <a:rPr lang="en-GB" altLang="en-US" sz="2300" b="1" dirty="0"/>
              <a:t>Thomson, P. and </a:t>
            </a:r>
            <a:r>
              <a:rPr lang="en-GB" altLang="en-US" sz="2300" b="1" dirty="0" err="1"/>
              <a:t>Kamler</a:t>
            </a:r>
            <a:r>
              <a:rPr lang="en-GB" altLang="en-US" sz="2300" b="1" dirty="0"/>
              <a:t>, B. (2013) </a:t>
            </a:r>
            <a:r>
              <a:rPr lang="en-GB" altLang="en-US" sz="2300" b="1" i="1" dirty="0"/>
              <a:t>Writing for peer reviewed journals, </a:t>
            </a:r>
            <a:r>
              <a:rPr lang="en-GB" altLang="en-US" sz="2300" b="1" dirty="0"/>
              <a:t>London</a:t>
            </a:r>
            <a:r>
              <a:rPr lang="en-GB" altLang="en-US" sz="2300" b="1"/>
              <a:t>: Routledge.</a:t>
            </a:r>
            <a:endParaRPr lang="en-GB" altLang="en-US" sz="2300" b="1" dirty="0"/>
          </a:p>
          <a:p>
            <a:pPr>
              <a:buFont typeface="Wingdings" panose="05000000000000000000" pitchFamily="2" charset="2"/>
              <a:buNone/>
            </a:pPr>
            <a:r>
              <a:rPr lang="en-GB" altLang="en-US" sz="2300" b="1" dirty="0"/>
              <a:t> </a:t>
            </a:r>
          </a:p>
        </p:txBody>
      </p:sp>
    </p:spTree>
    <p:extLst>
      <p:ext uri="{BB962C8B-B14F-4D97-AF65-F5344CB8AC3E}">
        <p14:creationId xmlns:p14="http://schemas.microsoft.com/office/powerpoint/2010/main" val="288146951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CCFFFF"/>
              </a:solidFill>
              <a:effectLst/>
              <a:uLnTx/>
              <a:uFillTx/>
              <a:latin typeface="+mn-lt"/>
            </a:endParaRP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5400" b="1" i="0" u="none" strike="noStrike" kern="0" cap="none" spc="0" normalizeH="0" baseline="0" noProof="0" dirty="0">
                <a:ln>
                  <a:noFill/>
                </a:ln>
                <a:solidFill>
                  <a:srgbClr val="CCFFFF"/>
                </a:solidFill>
                <a:effectLst/>
                <a:uLnTx/>
                <a:uFillTx/>
                <a:latin typeface="+mn-lt"/>
              </a:rPr>
              <a:t>Thank you…</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FFFF00"/>
              </a:solidFill>
              <a:effectLst/>
              <a:uLnTx/>
              <a:uFillTx/>
              <a:latin typeface="+mn-lt"/>
            </a:endParaRP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2800" b="1" i="0" u="none" strike="noStrike" kern="0" cap="none" spc="0" normalizeH="0" baseline="0" noProof="0" dirty="0">
                <a:ln>
                  <a:noFill/>
                </a:ln>
                <a:solidFill>
                  <a:srgbClr val="FFFF00"/>
                </a:solidFill>
                <a:effectLst/>
                <a:uLnTx/>
                <a:uFillTx/>
                <a:latin typeface="+mn-lt"/>
                <a:hlinkClick r:id="rId3">
                  <a:extLst>
                    <a:ext uri="{A12FA001-AC4F-418D-AE19-62706E023703}">
                      <ahyp:hlinkClr xmlns:ahyp="http://schemas.microsoft.com/office/drawing/2018/hyperlinkcolor" val="tx"/>
                    </a:ext>
                  </a:extLst>
                </a:hlinkClick>
              </a:rPr>
              <a:t>http://sally-brown.net </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2800" b="1" i="0" u="none" strike="noStrike" kern="0" cap="none" spc="0" normalizeH="0" baseline="0" noProof="0" dirty="0">
                <a:ln>
                  <a:noFill/>
                </a:ln>
                <a:solidFill>
                  <a:srgbClr val="FFFF00"/>
                </a:solidFill>
                <a:effectLst/>
                <a:uLnTx/>
                <a:uFillTx/>
                <a:latin typeface="+mn-lt"/>
                <a:hlinkClick r:id="rId3">
                  <a:extLst>
                    <a:ext uri="{A12FA001-AC4F-418D-AE19-62706E023703}">
                      <ahyp:hlinkClr xmlns:ahyp="http://schemas.microsoft.com/office/drawing/2018/hyperlinkcolor" val="tx"/>
                    </a:ext>
                  </a:extLst>
                </a:hlinkClick>
              </a:rPr>
              <a:t>http://phil-race.co.uk</a:t>
            </a:r>
            <a:r>
              <a:rPr kumimoji="0" lang="en-GB" sz="2800" b="1" i="0" u="none" strike="noStrike" kern="0" cap="none" spc="0" normalizeH="0" baseline="0" noProof="0" dirty="0">
                <a:ln>
                  <a:noFill/>
                </a:ln>
                <a:solidFill>
                  <a:srgbClr val="FFFF00"/>
                </a:solidFill>
                <a:effectLst/>
                <a:uLnTx/>
                <a:uFillTx/>
                <a:latin typeface="+mn-lt"/>
              </a:rPr>
              <a:t> </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endParaRPr kumimoji="0" lang="en-GB" sz="2800" b="1" i="0" u="none" strike="noStrike" kern="0" cap="none" spc="0" normalizeH="0" baseline="0" noProof="0" dirty="0">
              <a:ln>
                <a:noFill/>
              </a:ln>
              <a:solidFill>
                <a:srgbClr val="FFFF00"/>
              </a:solidFill>
              <a:effectLst/>
              <a:uLnTx/>
              <a:uFillTx/>
              <a:latin typeface="+mn-lt"/>
            </a:endParaRP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2800" b="1" i="0" u="none" strike="noStrike" kern="0" cap="none" spc="0" normalizeH="0" baseline="0" noProof="0" dirty="0">
                <a:ln>
                  <a:noFill/>
                </a:ln>
                <a:solidFill>
                  <a:schemeClr val="accent5">
                    <a:lumMod val="90000"/>
                  </a:schemeClr>
                </a:solidFill>
                <a:effectLst/>
                <a:uLnTx/>
                <a:uFillTx/>
                <a:latin typeface="+mn-lt"/>
              </a:rPr>
              <a:t>Follow us on Twitter</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2800" b="1" i="0" u="none" strike="noStrike" kern="0" cap="none" spc="0" normalizeH="0" baseline="0" noProof="0" dirty="0">
                <a:ln>
                  <a:noFill/>
                </a:ln>
                <a:solidFill>
                  <a:schemeClr val="accent5">
                    <a:lumMod val="90000"/>
                  </a:schemeClr>
                </a:solidFill>
                <a:effectLst/>
                <a:uLnTx/>
                <a:uFillTx/>
                <a:latin typeface="+mn-lt"/>
              </a:rPr>
              <a:t>@</a:t>
            </a:r>
            <a:r>
              <a:rPr lang="en-GB" sz="2800" b="1" kern="0" dirty="0" err="1">
                <a:solidFill>
                  <a:schemeClr val="accent5">
                    <a:lumMod val="90000"/>
                  </a:schemeClr>
                </a:solidFill>
                <a:latin typeface="+mn-lt"/>
              </a:rPr>
              <a:t>ProfSallyBrown</a:t>
            </a:r>
            <a:endParaRPr lang="en-GB" sz="2800" b="1" kern="0" dirty="0">
              <a:solidFill>
                <a:schemeClr val="accent5">
                  <a:lumMod val="90000"/>
                </a:schemeClr>
              </a:solidFill>
              <a:latin typeface="+mn-lt"/>
            </a:endParaRP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2800" b="1" i="0" u="none" strike="noStrike" kern="0" cap="none" spc="0" normalizeH="0" baseline="0" noProof="0" dirty="0">
                <a:ln>
                  <a:noFill/>
                </a:ln>
                <a:solidFill>
                  <a:schemeClr val="accent5">
                    <a:lumMod val="90000"/>
                  </a:schemeClr>
                </a:solidFill>
                <a:effectLst/>
                <a:uLnTx/>
                <a:uFillTx/>
                <a:latin typeface="+mn-lt"/>
              </a:rPr>
              <a:t>@</a:t>
            </a:r>
            <a:r>
              <a:rPr kumimoji="0" lang="en-GB" sz="2800" b="1" i="0" u="none" strike="noStrike" kern="0" cap="none" spc="0" normalizeH="0" baseline="0" noProof="0" dirty="0" err="1">
                <a:ln>
                  <a:noFill/>
                </a:ln>
                <a:solidFill>
                  <a:schemeClr val="accent5">
                    <a:lumMod val="90000"/>
                  </a:schemeClr>
                </a:solidFill>
                <a:effectLst/>
                <a:uLnTx/>
                <a:uFillTx/>
                <a:latin typeface="+mn-lt"/>
              </a:rPr>
              <a:t>RacePhil</a:t>
            </a:r>
            <a:r>
              <a:rPr kumimoji="0" lang="en-GB" sz="2800" b="1" i="0" u="none" strike="noStrike" kern="0" cap="none" spc="0" normalizeH="0" baseline="0" noProof="0" dirty="0">
                <a:ln>
                  <a:noFill/>
                </a:ln>
                <a:solidFill>
                  <a:schemeClr val="accent5">
                    <a:lumMod val="90000"/>
                  </a:schemeClr>
                </a:solidFill>
                <a:effectLst/>
                <a:uLnTx/>
                <a:uFillTx/>
                <a:latin typeface="+mn-lt"/>
              </a:rPr>
              <a:t> </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endParaRPr kumimoji="0" lang="en-GB" sz="2800" b="1" i="0" u="none" strike="noStrike" kern="0" cap="none" spc="0" normalizeH="0" baseline="0" noProof="0" dirty="0">
              <a:ln>
                <a:noFill/>
              </a:ln>
              <a:solidFill>
                <a:srgbClr val="FF66CC"/>
              </a:solidFill>
              <a:effectLst/>
              <a:uLnTx/>
              <a:uFillTx/>
              <a:latin typeface="+mn-lt"/>
            </a:endParaRP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2800" b="1" i="0" u="none" strike="noStrike" kern="0" cap="none" spc="0" normalizeH="0" baseline="0" noProof="0" dirty="0">
                <a:ln>
                  <a:noFill/>
                </a:ln>
                <a:solidFill>
                  <a:srgbClr val="CCCCFF"/>
                </a:solidFill>
                <a:effectLst/>
                <a:uLnTx/>
                <a:uFillTx/>
                <a:latin typeface="+mn-lt"/>
              </a:rPr>
              <a:t>e-mails: </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lang="en-GB" sz="2800" b="1" kern="0" dirty="0">
                <a:solidFill>
                  <a:srgbClr val="FFFF00"/>
                </a:solidFill>
                <a:latin typeface="+mn-lt"/>
              </a:rPr>
              <a:t>s.brown@leedsbeckett.ac.uk </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r>
              <a:rPr kumimoji="0" lang="en-GB" sz="2800" b="1" i="0" u="none" strike="noStrike" kern="0" cap="none" spc="0" normalizeH="0" baseline="0" noProof="0" dirty="0">
                <a:ln>
                  <a:noFill/>
                </a:ln>
                <a:solidFill>
                  <a:srgbClr val="FFFF00"/>
                </a:solidFill>
                <a:effectLst/>
                <a:uLnTx/>
                <a:uFillTx/>
                <a:latin typeface="+mn-lt"/>
              </a:rPr>
              <a:t>phil@phil-race.co.uk</a:t>
            </a: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CCFFFF"/>
              </a:solidFill>
              <a:effectLst/>
              <a:uLnTx/>
              <a:uFillTx/>
              <a:latin typeface="+mn-lt"/>
            </a:endParaRPr>
          </a:p>
          <a:p>
            <a:pPr marL="0" marR="0" lvl="0" indent="0" algn="ctr" defTabSz="914400" rtl="0" eaLnBrk="0" fontAlgn="auto" latinLnBrk="0" hangingPunct="0">
              <a:spcBef>
                <a:spcPts val="0"/>
              </a:spcBef>
              <a:spcAft>
                <a:spcPts val="0"/>
              </a:spcAft>
              <a:buClr>
                <a:srgbClr val="FF3399"/>
              </a:buClr>
              <a:buSzPct val="75000"/>
              <a:buFont typeface="Monotype Sorts" pitchFamily="2" charset="2"/>
              <a:buNone/>
              <a:tabLst/>
              <a:defRPr/>
            </a:pPr>
            <a:endParaRPr kumimoji="0" lang="en-GB" sz="3600" b="1" i="0" u="none" strike="noStrike" kern="0" cap="none" spc="0" normalizeH="0" baseline="0" noProof="0" dirty="0">
              <a:ln>
                <a:noFill/>
              </a:ln>
              <a:solidFill>
                <a:srgbClr val="CCFFFF"/>
              </a:solidFill>
              <a:effectLst/>
              <a:uLnTx/>
              <a:uFillTx/>
              <a:latin typeface="+mn-lt"/>
            </a:endParaRPr>
          </a:p>
        </p:txBody>
      </p:sp>
    </p:spTree>
    <p:extLst>
      <p:ext uri="{BB962C8B-B14F-4D97-AF65-F5344CB8AC3E}">
        <p14:creationId xmlns:p14="http://schemas.microsoft.com/office/powerpoint/2010/main" val="1919773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4B73D5-4A3F-41C2-98E8-210C6E60826B}"/>
              </a:ext>
            </a:extLst>
          </p:cNvPr>
          <p:cNvPicPr>
            <a:picLocks noChangeAspect="1"/>
          </p:cNvPicPr>
          <p:nvPr/>
        </p:nvPicPr>
        <p:blipFill>
          <a:blip r:embed="rId2"/>
          <a:stretch>
            <a:fillRect/>
          </a:stretch>
        </p:blipFill>
        <p:spPr>
          <a:xfrm>
            <a:off x="-70423" y="-417094"/>
            <a:ext cx="9214423" cy="8823158"/>
          </a:xfrm>
          <a:prstGeom prst="rect">
            <a:avLst/>
          </a:prstGeom>
        </p:spPr>
      </p:pic>
    </p:spTree>
    <p:extLst>
      <p:ext uri="{BB962C8B-B14F-4D97-AF65-F5344CB8AC3E}">
        <p14:creationId xmlns:p14="http://schemas.microsoft.com/office/powerpoint/2010/main" val="240534004"/>
      </p:ext>
    </p:extLst>
  </p:cSld>
  <p:clrMapOvr>
    <a:masterClrMapping/>
  </p:clrMapOvr>
</p:sld>
</file>

<file path=ppt/theme/theme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100" b="0" i="0" u="none" strike="noStrike" cap="none" normalizeH="0" baseline="0" smtClean="0">
            <a:ln>
              <a:noFill/>
            </a:ln>
            <a:solidFill>
              <a:schemeClr val="tx1"/>
            </a:solidFill>
            <a:effectLst/>
            <a:latin typeface="Arial" charset="0"/>
          </a:defRPr>
        </a:defPPr>
      </a:lstStyle>
    </a:lnDef>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4619</TotalTime>
  <Words>7760</Words>
  <Application>Microsoft Office PowerPoint</Application>
  <PresentationFormat>On-screen Show (4:3)</PresentationFormat>
  <Paragraphs>604</Paragraphs>
  <Slides>95</Slides>
  <Notes>24</Notes>
  <HiddenSlides>0</HiddenSlides>
  <MMClips>0</MMClips>
  <ScaleCrop>false</ScaleCrop>
  <HeadingPairs>
    <vt:vector size="6" baseType="variant">
      <vt:variant>
        <vt:lpstr>Fonts Used</vt:lpstr>
      </vt:variant>
      <vt:variant>
        <vt:i4>9</vt:i4>
      </vt:variant>
      <vt:variant>
        <vt:lpstr>Theme</vt:lpstr>
      </vt:variant>
      <vt:variant>
        <vt:i4>21</vt:i4>
      </vt:variant>
      <vt:variant>
        <vt:lpstr>Slide Titles</vt:lpstr>
      </vt:variant>
      <vt:variant>
        <vt:i4>95</vt:i4>
      </vt:variant>
    </vt:vector>
  </HeadingPairs>
  <TitlesOfParts>
    <vt:vector size="125" baseType="lpstr">
      <vt:lpstr>Arial</vt:lpstr>
      <vt:lpstr>Arial Rounded MT Bold</vt:lpstr>
      <vt:lpstr>Calibri</vt:lpstr>
      <vt:lpstr>Calibri Light</vt:lpstr>
      <vt:lpstr>Comic Sans MS</vt:lpstr>
      <vt:lpstr>Monotype Sorts</vt:lpstr>
      <vt:lpstr>Tahoma</vt:lpstr>
      <vt:lpstr>Times New Roman</vt:lpstr>
      <vt:lpstr>Wingdings</vt:lpstr>
      <vt:lpstr>75_Custom Design</vt:lpstr>
      <vt:lpstr>83_Custom Design</vt:lpstr>
      <vt:lpstr>Theme1</vt:lpstr>
      <vt:lpstr>45_Custom Design</vt:lpstr>
      <vt:lpstr>LeedsMet template</vt:lpstr>
      <vt:lpstr>1_LeedsMet template</vt:lpstr>
      <vt:lpstr>2_LeedsMet template</vt:lpstr>
      <vt:lpstr>3_LeedsMet template</vt:lpstr>
      <vt:lpstr>4_LeedsMet template</vt:lpstr>
      <vt:lpstr>5_LeedsMet template</vt:lpstr>
      <vt:lpstr>6_LeedsMet template</vt:lpstr>
      <vt:lpstr>8_LeedsMet template</vt:lpstr>
      <vt:lpstr>9_LeedsMet template</vt:lpstr>
      <vt:lpstr>10_LeedsMet template</vt:lpstr>
      <vt:lpstr>11_LeedsMet template</vt:lpstr>
      <vt:lpstr>12_LeedsMet template</vt:lpstr>
      <vt:lpstr>13_LeedsMet template</vt:lpstr>
      <vt:lpstr>14_LeedsMet template</vt:lpstr>
      <vt:lpstr>Office Theme</vt:lpstr>
      <vt:lpstr>7_LeedsMet template</vt:lpstr>
      <vt:lpstr>3_Office Theme</vt:lpstr>
      <vt:lpstr>Getting published about learning and teaching ANTFwriting</vt:lpstr>
      <vt:lpstr>Plenary session 10.30-11.30</vt:lpstr>
      <vt:lpstr>Facilitated sessions on Tuesday in main room</vt:lpstr>
      <vt:lpstr>Facilitated sessions on Wednesday in main room:</vt:lpstr>
      <vt:lpstr>Session 1 10.30-11.30</vt:lpstr>
      <vt:lpstr>Your rationale for publishing</vt:lpstr>
      <vt:lpstr>Motives for publishing</vt:lpstr>
      <vt:lpstr>Other reasons</vt:lpstr>
      <vt:lpstr>Session 2  11.45-12.30</vt:lpstr>
      <vt:lpstr>Outlets for publications: a hierarchy</vt:lpstr>
      <vt:lpstr>Session 3  14.00-15.00</vt:lpstr>
      <vt:lpstr>PowerPoint Presentation</vt:lpstr>
      <vt:lpstr>Organising your writing…</vt:lpstr>
      <vt:lpstr>Making time …</vt:lpstr>
      <vt:lpstr>Ten questions to get started writing</vt:lpstr>
      <vt:lpstr>Answers to such questions can contribute to:</vt:lpstr>
      <vt:lpstr>You can do it!</vt:lpstr>
      <vt:lpstr>PowerPoint Presentation</vt:lpstr>
      <vt:lpstr>PowerPoint Presentation</vt:lpstr>
      <vt:lpstr>WIRMI and WIIFM?</vt:lpstr>
      <vt:lpstr>Getting started: lay an egg...</vt:lpstr>
      <vt:lpstr>Talk each other through your egg diagram</vt:lpstr>
      <vt:lpstr>How to tackle writer’s block…</vt:lpstr>
      <vt:lpstr>Getting feedback on your work</vt:lpstr>
      <vt:lpstr>Persisting in the face of setbacks.</vt:lpstr>
      <vt:lpstr>Session 4 15.00-16.00</vt:lpstr>
      <vt:lpstr>Publishing in journals</vt:lpstr>
      <vt:lpstr>What is the right journal for me?</vt:lpstr>
      <vt:lpstr>What might impact on your decision:</vt:lpstr>
      <vt:lpstr>Writing in journals: some suggestions...</vt:lpstr>
      <vt:lpstr>How does the editorial process work?</vt:lpstr>
      <vt:lpstr>Writing in journals: more suggestions...</vt:lpstr>
      <vt:lpstr>How do you evaluate the status and impact of journals?</vt:lpstr>
      <vt:lpstr>A useful tool to help you calculate ratings at http://www.scimagojr.com/index.php</vt:lpstr>
      <vt:lpstr>Why should anyone want to publish your article?</vt:lpstr>
      <vt:lpstr>Honing your writing style;</vt:lpstr>
      <vt:lpstr>The journal editor’s agenda…</vt:lpstr>
      <vt:lpstr>Referees and reviewers are looking for the following in manuscripts:</vt:lpstr>
      <vt:lpstr>Ten most common reasons for immediately rejecting a manuscript (after Noble)</vt:lpstr>
      <vt:lpstr>Good advice to help you maximise your chances of publication:</vt:lpstr>
      <vt:lpstr>Referees and reviewers look for the following in manuscripts:</vt:lpstr>
      <vt:lpstr>Session 5  16.15-17.15</vt:lpstr>
      <vt:lpstr>Why it’s good to co-author</vt:lpstr>
      <vt:lpstr>Some disadvantages of co-authoring</vt:lpstr>
      <vt:lpstr>Guidelines for potential co-authors</vt:lpstr>
      <vt:lpstr>Session 6 17.15-18.15 </vt:lpstr>
      <vt:lpstr>Background </vt:lpstr>
      <vt:lpstr>PowerPoint Presentation</vt:lpstr>
      <vt:lpstr>The three criteria</vt:lpstr>
      <vt:lpstr>Criterion 1: Individual excellence:  Evidence of enhancing and transforming student outcomes and/or the teaching profession; demonstrating impact commensurate with the individual’s context and the opportunities afforded by it.</vt:lpstr>
      <vt:lpstr>Criterion 2: Raising the profile of excellence Evidence of supporting colleagues and influencing support for student learning and/or the teaching profession; demonstrating impact and engagement beyond the nominee’s immediate academic or professional role.</vt:lpstr>
      <vt:lpstr>Criterion 3: Developing excellence Evidence of the nominee’s commitment to and impact of ongoing professional development with regard to teaching and learning and/or learning support.</vt:lpstr>
      <vt:lpstr>It’s important to note that:</vt:lpstr>
      <vt:lpstr>Assessment by Reviewers and Marking Scheme</vt:lpstr>
      <vt:lpstr>What kinds of evidence are convincing? (ANTF advice)</vt:lpstr>
      <vt:lpstr>Collecting and using evidence  (ANTF advice)</vt:lpstr>
      <vt:lpstr>You need to demonstrate scholarship and commitment to reflection (ANTF advice)</vt:lpstr>
      <vt:lpstr>ANTF advice for people thinking of applying in future years: </vt:lpstr>
      <vt:lpstr>How can your institution help you? They could:</vt:lpstr>
      <vt:lpstr>(ANTF advice): what some people say:</vt:lpstr>
      <vt:lpstr>Peter Hartley - NTF 2000, Education</vt:lpstr>
      <vt:lpstr>Debbie Holley - NTF 2014, Digital Innovation</vt:lpstr>
      <vt:lpstr>Session 7  09.15-09.45</vt:lpstr>
      <vt:lpstr>Session 8  09.45-10.30</vt:lpstr>
      <vt:lpstr>When writing an abstract</vt:lpstr>
      <vt:lpstr>What was your first verb?</vt:lpstr>
      <vt:lpstr>Your first verb…</vt:lpstr>
      <vt:lpstr>What was your first verb?</vt:lpstr>
      <vt:lpstr>Session 9  11.15-12.15</vt:lpstr>
      <vt:lpstr>From dissertation to publication</vt:lpstr>
      <vt:lpstr>PowerPoint Presentation</vt:lpstr>
      <vt:lpstr>PowerPoint Presentation</vt:lpstr>
      <vt:lpstr>PowerPoint Presentation</vt:lpstr>
      <vt:lpstr>PowerPoint Presentation</vt:lpstr>
      <vt:lpstr>PowerPoint Presentation</vt:lpstr>
      <vt:lpstr>Session 10  12.15-12.40 </vt:lpstr>
      <vt:lpstr>What makes a bid successful (and what will set off alarm bells for the reviewers)?</vt:lpstr>
      <vt:lpstr>Criterion 2: Good value for money</vt:lpstr>
      <vt:lpstr>Criterion 3: Clear plan for action, with milestones and timelines</vt:lpstr>
      <vt:lpstr>Criterion 4: Appropriate research plan/methodology</vt:lpstr>
      <vt:lpstr>Criterion 5: Clear deliverables</vt:lpstr>
      <vt:lpstr>Criterion 6: Track record of successful project completion</vt:lpstr>
      <vt:lpstr>Criterion 7: Clear plan of action for the future / Sustainability</vt:lpstr>
      <vt:lpstr>Session 11 14.00-14.30</vt:lpstr>
      <vt:lpstr>Networking to improve your publication success</vt:lpstr>
      <vt:lpstr>More networking tips</vt:lpstr>
      <vt:lpstr>Where might you want to network?</vt:lpstr>
      <vt:lpstr>Linking conference presentations to published outputs</vt:lpstr>
      <vt:lpstr>And conversely, when you’ve published a paper, book for an event!</vt:lpstr>
      <vt:lpstr>Session 12  15.30-16.00</vt:lpstr>
      <vt:lpstr>Evaluation form: please complete and return in person or by post </vt:lpstr>
      <vt:lpstr>And finally</vt:lpstr>
      <vt:lpstr>Useful references</vt:lpstr>
      <vt:lpstr>PowerPoint Presentation</vt:lpstr>
      <vt:lpstr>PowerPoint Presentation</vt:lpstr>
    </vt:vector>
  </TitlesOfParts>
  <Company>Leeds Metropolitan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LMU</dc:creator>
  <cp:lastModifiedBy>Phil Race</cp:lastModifiedBy>
  <cp:revision>166</cp:revision>
  <dcterms:created xsi:type="dcterms:W3CDTF">2006-05-11T10:54:55Z</dcterms:created>
  <dcterms:modified xsi:type="dcterms:W3CDTF">2018-09-12T12:49:27Z</dcterms:modified>
</cp:coreProperties>
</file>