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Lst>
  <p:notesMasterIdLst>
    <p:notesMasterId r:id="rId60"/>
  </p:notesMasterIdLst>
  <p:handoutMasterIdLst>
    <p:handoutMasterId r:id="rId61"/>
  </p:handoutMasterIdLst>
  <p:sldIdLst>
    <p:sldId id="420" r:id="rId13"/>
    <p:sldId id="669" r:id="rId14"/>
    <p:sldId id="806" r:id="rId15"/>
    <p:sldId id="805" r:id="rId16"/>
    <p:sldId id="656" r:id="rId17"/>
    <p:sldId id="727" r:id="rId18"/>
    <p:sldId id="662" r:id="rId19"/>
    <p:sldId id="670" r:id="rId20"/>
    <p:sldId id="671" r:id="rId21"/>
    <p:sldId id="705" r:id="rId22"/>
    <p:sldId id="684" r:id="rId23"/>
    <p:sldId id="626" r:id="rId24"/>
    <p:sldId id="710" r:id="rId25"/>
    <p:sldId id="693" r:id="rId26"/>
    <p:sldId id="672" r:id="rId27"/>
    <p:sldId id="664" r:id="rId28"/>
    <p:sldId id="665" r:id="rId29"/>
    <p:sldId id="676" r:id="rId30"/>
    <p:sldId id="673" r:id="rId31"/>
    <p:sldId id="675" r:id="rId32"/>
    <p:sldId id="666" r:id="rId33"/>
    <p:sldId id="667" r:id="rId34"/>
    <p:sldId id="668" r:id="rId35"/>
    <p:sldId id="549" r:id="rId36"/>
    <p:sldId id="714" r:id="rId37"/>
    <p:sldId id="709" r:id="rId38"/>
    <p:sldId id="689" r:id="rId39"/>
    <p:sldId id="688" r:id="rId40"/>
    <p:sldId id="680" r:id="rId41"/>
    <p:sldId id="681" r:id="rId42"/>
    <p:sldId id="682" r:id="rId43"/>
    <p:sldId id="683" r:id="rId44"/>
    <p:sldId id="686" r:id="rId45"/>
    <p:sldId id="685" r:id="rId46"/>
    <p:sldId id="679" r:id="rId47"/>
    <p:sldId id="690" r:id="rId48"/>
    <p:sldId id="635" r:id="rId49"/>
    <p:sldId id="796" r:id="rId50"/>
    <p:sldId id="725" r:id="rId51"/>
    <p:sldId id="797" r:id="rId52"/>
    <p:sldId id="798" r:id="rId53"/>
    <p:sldId id="799" r:id="rId54"/>
    <p:sldId id="800" r:id="rId55"/>
    <p:sldId id="801" r:id="rId56"/>
    <p:sldId id="802" r:id="rId57"/>
    <p:sldId id="803" r:id="rId58"/>
    <p:sldId id="804" r:id="rId59"/>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88" d="100"/>
          <a:sy n="88" d="100"/>
        </p:scale>
        <p:origin x="1584" y="84"/>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66"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61" Type="http://schemas.openxmlformats.org/officeDocument/2006/relationships/handoutMaster" Target="handoutMasters/handoutMaster1.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39.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37</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defTabSz="931774">
              <a:defRPr/>
            </a:pPr>
            <a:fld id="{8A7EB679-7535-4499-998C-2E4C9FDB76DD}" type="slidenum">
              <a:rPr lang="en-US">
                <a:solidFill>
                  <a:srgbClr val="000000"/>
                </a:solidFill>
              </a:rPr>
              <a:pPr defTabSz="931774">
                <a:defRPr/>
              </a:pPr>
              <a:t>39</a:t>
            </a:fld>
            <a:endParaRPr lang="en-US" dirty="0">
              <a:solidFill>
                <a:srgbClr val="000000"/>
              </a:solidFill>
            </a:endParaRPr>
          </a:p>
        </p:txBody>
      </p:sp>
    </p:spTree>
    <p:extLst>
      <p:ext uri="{BB962C8B-B14F-4D97-AF65-F5344CB8AC3E}">
        <p14:creationId xmlns:p14="http://schemas.microsoft.com/office/powerpoint/2010/main" val="14853761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40</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5</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7</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10</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14</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16</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17</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24</a:t>
            </a:fld>
            <a:endParaRPr lang="en-GB"/>
          </a:p>
        </p:txBody>
      </p:sp>
    </p:spTree>
    <p:extLst>
      <p:ext uri="{BB962C8B-B14F-4D97-AF65-F5344CB8AC3E}">
        <p14:creationId xmlns:p14="http://schemas.microsoft.com/office/powerpoint/2010/main"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09/07/2018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09/07/2018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09/07/2018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09/07/2018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09/07/2018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09/07/2018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09/07/2018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09/07/2018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09/07/2018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09/07/2018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09/07/2018</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09/07/2018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09/07/2018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09/07/2018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09/07/2018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09/07/2018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09/07/2018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09/07/2018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09/07/2018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09/07/2018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09/07/2018</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09/07/2018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09/07/2018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Key issues around 21</a:t>
            </a:r>
            <a:r>
              <a:rPr lang="en-GB" baseline="30000" dirty="0"/>
              <a:t>st</a:t>
            </a:r>
            <a:r>
              <a:rPr lang="en-GB" dirty="0"/>
              <a:t> Century assessment and feedback</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Manchester University</a:t>
            </a:r>
          </a:p>
          <a:p>
            <a:pPr algn="ctr" eaLnBrk="1" hangingPunct="1">
              <a:defRPr/>
            </a:pPr>
            <a:r>
              <a:rPr lang="en-GB" sz="1600" dirty="0"/>
              <a:t>11</a:t>
            </a:r>
            <a:r>
              <a:rPr lang="en-GB" sz="1600" baseline="30000" dirty="0"/>
              <a:t>th</a:t>
            </a:r>
            <a:r>
              <a:rPr lang="en-GB" sz="1600" dirty="0"/>
              <a:t> July 2018</a:t>
            </a:r>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a:t>
            </a:r>
          </a:p>
          <a:p>
            <a:pPr algn="ctr" eaLnBrk="1" hangingPunct="1">
              <a:defRPr/>
            </a:pPr>
            <a:r>
              <a:rPr lang="en-GB" sz="1800" dirty="0">
                <a:hlinkClick r:id="rId3"/>
              </a:rPr>
              <a:t>http://sally-brown.net</a:t>
            </a:r>
            <a:r>
              <a:rPr lang="en-GB" sz="1800" dirty="0"/>
              <a:t> </a:t>
            </a:r>
          </a:p>
          <a:p>
            <a:pPr algn="ctr" eaLnBrk="1" hangingPunct="1">
              <a:defRPr/>
            </a:pP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i="1" dirty="0"/>
              <a:t>for</a:t>
            </a:r>
            <a:r>
              <a:rPr lang="en-GB" dirty="0"/>
              <a:t> rather than just </a:t>
            </a:r>
            <a:r>
              <a:rPr lang="en-GB" i="1" dirty="0"/>
              <a:t>of</a:t>
            </a:r>
            <a:r>
              <a:rPr lang="en-GB" dirty="0"/>
              <a:t> learning, with students learning while they are being assessed rather than it being merely a summative end process. We also need to ensure that we provide explicit and implicit messages to students and indeed all other stakeholders about how we assess. </a:t>
            </a:r>
          </a:p>
          <a:p>
            <a:endParaRPr lang="en-GB" dirty="0"/>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endParaRPr lang="en-GB" sz="3200" dirty="0"/>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5D3F-D215-493C-88A2-2F1B92DF2E26}"/>
              </a:ext>
            </a:extLst>
          </p:cNvPr>
          <p:cNvSpPr>
            <a:spLocks noGrp="1"/>
          </p:cNvSpPr>
          <p:nvPr>
            <p:ph type="title"/>
          </p:nvPr>
        </p:nvSpPr>
        <p:spPr/>
        <p:txBody>
          <a:bodyPr/>
          <a:lstStyle/>
          <a:p>
            <a:r>
              <a:rPr lang="en-GB" dirty="0"/>
              <a:t>In this participative workshop, participants will have opportunities to:</a:t>
            </a:r>
          </a:p>
        </p:txBody>
      </p:sp>
      <p:sp>
        <p:nvSpPr>
          <p:cNvPr id="3" name="Content Placeholder 2">
            <a:extLst>
              <a:ext uri="{FF2B5EF4-FFF2-40B4-BE49-F238E27FC236}">
                <a16:creationId xmlns:a16="http://schemas.microsoft.com/office/drawing/2014/main" id="{D74CE2E6-40BC-4ED6-99B6-806D4C9BC926}"/>
              </a:ext>
            </a:extLst>
          </p:cNvPr>
          <p:cNvSpPr>
            <a:spLocks noGrp="1"/>
          </p:cNvSpPr>
          <p:nvPr>
            <p:ph idx="1"/>
          </p:nvPr>
        </p:nvSpPr>
        <p:spPr/>
        <p:txBody>
          <a:bodyPr/>
          <a:lstStyle/>
          <a:p>
            <a:pPr lvl="0"/>
            <a:r>
              <a:rPr lang="en-GB" dirty="0"/>
              <a:t>Consider how to make assessment truly integrated with the learning process;</a:t>
            </a:r>
          </a:p>
          <a:p>
            <a:pPr lvl="0"/>
            <a:r>
              <a:rPr lang="en-GB" dirty="0"/>
              <a:t>Review what kinds of feedback can be helpful to students in achieving their potential;</a:t>
            </a:r>
          </a:p>
          <a:p>
            <a:pPr lvl="0"/>
            <a:r>
              <a:rPr lang="en-GB" dirty="0"/>
              <a:t>Discuss how we can make assessment manageable without losing the learning payoff that fit-for-purpose assessment can bring.</a:t>
            </a:r>
          </a:p>
          <a:p>
            <a:endParaRPr lang="en-GB" dirty="0"/>
          </a:p>
        </p:txBody>
      </p:sp>
    </p:spTree>
    <p:extLst>
      <p:ext uri="{BB962C8B-B14F-4D97-AF65-F5344CB8AC3E}">
        <p14:creationId xmlns:p14="http://schemas.microsoft.com/office/powerpoint/2010/main" val="2272591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Discuss the examples provided about how to give early formative feedback and agree 2-3 approaches you would be prepared to adopt:</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94858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 to improve student engagement and achievement</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r>
              <a:rPr lang="en-GB" sz="2000" dirty="0"/>
              <a:t>Effective assessment is crucial for student satisfaction and achievement. This session will explore how we can review and revise our assessment approaches so that students have the best possible chance of success, particularly by:</a:t>
            </a:r>
          </a:p>
          <a:p>
            <a:r>
              <a:rPr lang="en-GB" sz="2000" dirty="0"/>
              <a:t>building students' assessment literacy and thereby enabling them better to understand how criteria and assessment practices work;</a:t>
            </a:r>
          </a:p>
          <a:p>
            <a:r>
              <a:rPr lang="en-GB" sz="2000" dirty="0"/>
              <a:t>ensuring that assessment is </a:t>
            </a:r>
            <a:r>
              <a:rPr lang="en-GB" sz="2000" i="1" dirty="0"/>
              <a:t>for</a:t>
            </a:r>
            <a:r>
              <a:rPr lang="en-GB" sz="2000" dirty="0"/>
              <a:t> not just </a:t>
            </a:r>
            <a:r>
              <a:rPr lang="en-GB" sz="2000" i="1" dirty="0"/>
              <a:t>of</a:t>
            </a:r>
            <a:r>
              <a:rPr lang="en-GB" sz="2000" dirty="0"/>
              <a:t> learning;</a:t>
            </a:r>
          </a:p>
          <a:p>
            <a:r>
              <a:rPr lang="en-GB" sz="2000" dirty="0"/>
              <a:t>fostering approaches to feedback that mean students take good note of and use the comments and advice provided by their assessors.</a:t>
            </a:r>
          </a:p>
          <a:p>
            <a:pPr marL="0" indent="0">
              <a:buNone/>
            </a:pPr>
            <a:r>
              <a:rPr lang="en-GB" sz="2000" dirty="0"/>
              <a:t>By the end of the session, participants will have had opportunities to come to grips with typical problematic aspects of assessment and feedback, and to devise strategies to ensure their own practices and approaches are fit-for-purpose and manageable by students and themselves.</a:t>
            </a:r>
          </a:p>
          <a:p>
            <a:endParaRPr lang="en-GB" dirty="0"/>
          </a:p>
        </p:txBody>
      </p:sp>
    </p:spTree>
    <p:extLst>
      <p:ext uri="{BB962C8B-B14F-4D97-AF65-F5344CB8AC3E}">
        <p14:creationId xmlns:p14="http://schemas.microsoft.com/office/powerpoint/2010/main" val="11489657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a:t>
            </a:r>
            <a:r>
              <a:rPr lang="en-GB" dirty="0" err="1"/>
              <a:t>Kogan</a:t>
            </a:r>
            <a:r>
              <a:rPr lang="en-GB" dirty="0"/>
              <a:t>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30666571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3</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4</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3768</Words>
  <Application>Microsoft Office PowerPoint</Application>
  <PresentationFormat>On-screen Show (4:3)</PresentationFormat>
  <Paragraphs>244</Paragraphs>
  <Slides>47</Slides>
  <Notes>12</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47</vt:i4>
      </vt:variant>
    </vt:vector>
  </HeadingPairs>
  <TitlesOfParts>
    <vt:vector size="66"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Key issues around 21st Century assessment and feedback </vt:lpstr>
      <vt:lpstr>The purpose of the sessions today on assessment and feedback</vt:lpstr>
      <vt:lpstr>In this participative workshop, participants will have opportunities to:</vt:lpstr>
      <vt:lpstr>Enhancing Assessment and Feedback to improve student engagement and achievement</vt:lpstr>
      <vt:lpstr>Underpinning premises</vt:lpstr>
      <vt:lpstr>PowerPoint Presentation</vt:lpstr>
      <vt:lpstr>Using assessment for learning  (Sambell et al, 2012)</vt:lpstr>
      <vt:lpstr>So to help us focus on assessment criteria and developing students’ assessment literacy, a game!</vt:lpstr>
      <vt:lpstr>Thinking through the issues raised in the biscuit game</vt:lpstr>
      <vt:lpstr>Formative and summative assessment</vt:lpstr>
      <vt:lpstr>The importance of dialogic feedback (Sadler)</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vt:lpstr>
      <vt:lpstr>Do your international students understand UK assessment approaches?</vt:lpstr>
      <vt:lpstr>Are your students aware of all the processes and procedures we use to ensure fair assessment? </vt:lpstr>
      <vt:lpstr>Fostering student engagement with feedback</vt:lpstr>
      <vt:lpstr>Encouraging students to recognise and use the feedback we provide for them</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Task: Giving formative feedback prior to submitting summative tasks </vt:lpstr>
      <vt:lpstr>To better engage learners through feedback and assessment we can:</vt:lpstr>
      <vt:lpstr>Making assessment work well</vt:lpstr>
      <vt:lpstr>Planning to implement enhancements in  assessment &amp; feedback in your module/programme</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2018-07-09T09:35:51Z</dcterms:modified>
</cp:coreProperties>
</file>