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theme/theme4.xml" ContentType="application/vnd.openxmlformats-officedocument.theme+xml"/>
  <Override PartName="/ppt/slideLayouts/slideLayout14.xml" ContentType="application/vnd.openxmlformats-officedocument.presentationml.slideLayout+xml"/>
  <Override PartName="/ppt/theme/theme5.xml" ContentType="application/vnd.openxmlformats-officedocument.theme+xml"/>
  <Override PartName="/ppt/slideLayouts/slideLayout15.xml" ContentType="application/vnd.openxmlformats-officedocument.presentationml.slideLayout+xml"/>
  <Override PartName="/ppt/theme/theme6.xml" ContentType="application/vnd.openxmlformats-officedocument.theme+xml"/>
  <Override PartName="/ppt/slideLayouts/slideLayout16.xml" ContentType="application/vnd.openxmlformats-officedocument.presentationml.slideLayout+xml"/>
  <Override PartName="/ppt/theme/theme7.xml" ContentType="application/vnd.openxmlformats-officedocument.theme+xml"/>
  <Override PartName="/ppt/slideLayouts/slideLayout17.xml" ContentType="application/vnd.openxmlformats-officedocument.presentationml.slideLayout+xml"/>
  <Override PartName="/ppt/theme/theme8.xml" ContentType="application/vnd.openxmlformats-officedocument.theme+xml"/>
  <Override PartName="/ppt/slideLayouts/slideLayout18.xml" ContentType="application/vnd.openxmlformats-officedocument.presentationml.slideLayout+xml"/>
  <Override PartName="/ppt/theme/theme9.xml" ContentType="application/vnd.openxmlformats-officedocument.theme+xml"/>
  <Override PartName="/ppt/slideLayouts/slideLayout19.xml" ContentType="application/vnd.openxmlformats-officedocument.presentationml.slideLayout+xml"/>
  <Override PartName="/ppt/theme/theme10.xml" ContentType="application/vnd.openxmlformats-officedocument.theme+xml"/>
  <Override PartName="/ppt/slideLayouts/slideLayout20.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9" r:id="rId1"/>
    <p:sldMasterId id="2147483805" r:id="rId2"/>
    <p:sldMasterId id="2147483809" r:id="rId3"/>
    <p:sldMasterId id="2147483811" r:id="rId4"/>
    <p:sldMasterId id="2147483813" r:id="rId5"/>
    <p:sldMasterId id="2147483815" r:id="rId6"/>
    <p:sldMasterId id="2147483817" r:id="rId7"/>
    <p:sldMasterId id="2147483819" r:id="rId8"/>
    <p:sldMasterId id="2147483821" r:id="rId9"/>
    <p:sldMasterId id="2147483823" r:id="rId10"/>
    <p:sldMasterId id="2147483825" r:id="rId11"/>
  </p:sldMasterIdLst>
  <p:notesMasterIdLst>
    <p:notesMasterId r:id="rId87"/>
  </p:notesMasterIdLst>
  <p:handoutMasterIdLst>
    <p:handoutMasterId r:id="rId88"/>
  </p:handoutMasterIdLst>
  <p:sldIdLst>
    <p:sldId id="420" r:id="rId12"/>
    <p:sldId id="669" r:id="rId13"/>
    <p:sldId id="805" r:id="rId14"/>
    <p:sldId id="656" r:id="rId15"/>
    <p:sldId id="444" r:id="rId16"/>
    <p:sldId id="727" r:id="rId17"/>
    <p:sldId id="662" r:id="rId18"/>
    <p:sldId id="705" r:id="rId19"/>
    <p:sldId id="684" r:id="rId20"/>
    <p:sldId id="626" r:id="rId21"/>
    <p:sldId id="710" r:id="rId22"/>
    <p:sldId id="693" r:id="rId23"/>
    <p:sldId id="813" r:id="rId24"/>
    <p:sldId id="664" r:id="rId25"/>
    <p:sldId id="665" r:id="rId26"/>
    <p:sldId id="440" r:id="rId27"/>
    <p:sldId id="663" r:id="rId28"/>
    <p:sldId id="668" r:id="rId29"/>
    <p:sldId id="671" r:id="rId30"/>
    <p:sldId id="672" r:id="rId31"/>
    <p:sldId id="673" r:id="rId32"/>
    <p:sldId id="674" r:id="rId33"/>
    <p:sldId id="810" r:id="rId34"/>
    <p:sldId id="675" r:id="rId35"/>
    <p:sldId id="438" r:id="rId36"/>
    <p:sldId id="811" r:id="rId37"/>
    <p:sldId id="678" r:id="rId38"/>
    <p:sldId id="677" r:id="rId39"/>
    <p:sldId id="812" r:id="rId40"/>
    <p:sldId id="709" r:id="rId41"/>
    <p:sldId id="688" r:id="rId42"/>
    <p:sldId id="680" r:id="rId43"/>
    <p:sldId id="681" r:id="rId44"/>
    <p:sldId id="682" r:id="rId45"/>
    <p:sldId id="683" r:id="rId46"/>
    <p:sldId id="686" r:id="rId47"/>
    <p:sldId id="685" r:id="rId48"/>
    <p:sldId id="635" r:id="rId49"/>
    <p:sldId id="796" r:id="rId50"/>
    <p:sldId id="806" r:id="rId51"/>
    <p:sldId id="814" r:id="rId52"/>
    <p:sldId id="815" r:id="rId53"/>
    <p:sldId id="818" r:id="rId54"/>
    <p:sldId id="817" r:id="rId55"/>
    <p:sldId id="807" r:id="rId56"/>
    <p:sldId id="441" r:id="rId57"/>
    <p:sldId id="500" r:id="rId58"/>
    <p:sldId id="501" r:id="rId59"/>
    <p:sldId id="511" r:id="rId60"/>
    <p:sldId id="512" r:id="rId61"/>
    <p:sldId id="509" r:id="rId62"/>
    <p:sldId id="510" r:id="rId63"/>
    <p:sldId id="505" r:id="rId64"/>
    <p:sldId id="506" r:id="rId65"/>
    <p:sldId id="507" r:id="rId66"/>
    <p:sldId id="508" r:id="rId67"/>
    <p:sldId id="447" r:id="rId68"/>
    <p:sldId id="513" r:id="rId69"/>
    <p:sldId id="514" r:id="rId70"/>
    <p:sldId id="515" r:id="rId71"/>
    <p:sldId id="528" r:id="rId72"/>
    <p:sldId id="517" r:id="rId73"/>
    <p:sldId id="808" r:id="rId74"/>
    <p:sldId id="690" r:id="rId75"/>
    <p:sldId id="531" r:id="rId76"/>
    <p:sldId id="809" r:id="rId77"/>
    <p:sldId id="725" r:id="rId78"/>
    <p:sldId id="797" r:id="rId79"/>
    <p:sldId id="798" r:id="rId80"/>
    <p:sldId id="799" r:id="rId81"/>
    <p:sldId id="800" r:id="rId82"/>
    <p:sldId id="801" r:id="rId83"/>
    <p:sldId id="802" r:id="rId84"/>
    <p:sldId id="803" r:id="rId85"/>
    <p:sldId id="804" r:id="rId86"/>
  </p:sldIdLst>
  <p:sldSz cx="9144000" cy="6858000" type="screen4x3"/>
  <p:notesSz cx="7010400" cy="9296400"/>
  <p:defaultTextStyle>
    <a:defPPr>
      <a:defRPr lang="en-GB"/>
    </a:defPPr>
    <a:lvl1pPr algn="l" rtl="0" fontAlgn="base">
      <a:spcBef>
        <a:spcPct val="0"/>
      </a:spcBef>
      <a:spcAft>
        <a:spcPct val="0"/>
      </a:spcAft>
      <a:defRPr sz="3100" kern="1200">
        <a:solidFill>
          <a:schemeClr val="tx1"/>
        </a:solidFill>
        <a:latin typeface="Arial" charset="0"/>
        <a:ea typeface="+mn-ea"/>
        <a:cs typeface="+mn-cs"/>
      </a:defRPr>
    </a:lvl1pPr>
    <a:lvl2pPr marL="457200" algn="l" rtl="0" fontAlgn="base">
      <a:spcBef>
        <a:spcPct val="0"/>
      </a:spcBef>
      <a:spcAft>
        <a:spcPct val="0"/>
      </a:spcAft>
      <a:defRPr sz="3100" kern="1200">
        <a:solidFill>
          <a:schemeClr val="tx1"/>
        </a:solidFill>
        <a:latin typeface="Arial" charset="0"/>
        <a:ea typeface="+mn-ea"/>
        <a:cs typeface="+mn-cs"/>
      </a:defRPr>
    </a:lvl2pPr>
    <a:lvl3pPr marL="914400" algn="l" rtl="0" fontAlgn="base">
      <a:spcBef>
        <a:spcPct val="0"/>
      </a:spcBef>
      <a:spcAft>
        <a:spcPct val="0"/>
      </a:spcAft>
      <a:defRPr sz="3100" kern="1200">
        <a:solidFill>
          <a:schemeClr val="tx1"/>
        </a:solidFill>
        <a:latin typeface="Arial" charset="0"/>
        <a:ea typeface="+mn-ea"/>
        <a:cs typeface="+mn-cs"/>
      </a:defRPr>
    </a:lvl3pPr>
    <a:lvl4pPr marL="1371600" algn="l" rtl="0" fontAlgn="base">
      <a:spcBef>
        <a:spcPct val="0"/>
      </a:spcBef>
      <a:spcAft>
        <a:spcPct val="0"/>
      </a:spcAft>
      <a:defRPr sz="3100" kern="1200">
        <a:solidFill>
          <a:schemeClr val="tx1"/>
        </a:solidFill>
        <a:latin typeface="Arial" charset="0"/>
        <a:ea typeface="+mn-ea"/>
        <a:cs typeface="+mn-cs"/>
      </a:defRPr>
    </a:lvl4pPr>
    <a:lvl5pPr marL="1828800" algn="l" rtl="0" fontAlgn="base">
      <a:spcBef>
        <a:spcPct val="0"/>
      </a:spcBef>
      <a:spcAft>
        <a:spcPct val="0"/>
      </a:spcAft>
      <a:defRPr sz="3100" kern="1200">
        <a:solidFill>
          <a:schemeClr val="tx1"/>
        </a:solidFill>
        <a:latin typeface="Arial" charset="0"/>
        <a:ea typeface="+mn-ea"/>
        <a:cs typeface="+mn-cs"/>
      </a:defRPr>
    </a:lvl5pPr>
    <a:lvl6pPr marL="2286000" algn="l" defTabSz="914400" rtl="0" eaLnBrk="1" latinLnBrk="0" hangingPunct="1">
      <a:defRPr sz="3100" kern="1200">
        <a:solidFill>
          <a:schemeClr val="tx1"/>
        </a:solidFill>
        <a:latin typeface="Arial" charset="0"/>
        <a:ea typeface="+mn-ea"/>
        <a:cs typeface="+mn-cs"/>
      </a:defRPr>
    </a:lvl6pPr>
    <a:lvl7pPr marL="2743200" algn="l" defTabSz="914400" rtl="0" eaLnBrk="1" latinLnBrk="0" hangingPunct="1">
      <a:defRPr sz="3100" kern="1200">
        <a:solidFill>
          <a:schemeClr val="tx1"/>
        </a:solidFill>
        <a:latin typeface="Arial" charset="0"/>
        <a:ea typeface="+mn-ea"/>
        <a:cs typeface="+mn-cs"/>
      </a:defRPr>
    </a:lvl7pPr>
    <a:lvl8pPr marL="3200400" algn="l" defTabSz="914400" rtl="0" eaLnBrk="1" latinLnBrk="0" hangingPunct="1">
      <a:defRPr sz="3100" kern="1200">
        <a:solidFill>
          <a:schemeClr val="tx1"/>
        </a:solidFill>
        <a:latin typeface="Arial" charset="0"/>
        <a:ea typeface="+mn-ea"/>
        <a:cs typeface="+mn-cs"/>
      </a:defRPr>
    </a:lvl8pPr>
    <a:lvl9pPr marL="3657600" algn="l" defTabSz="914400" rtl="0" eaLnBrk="1" latinLnBrk="0" hangingPunct="1">
      <a:defRPr sz="31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0066"/>
    <a:srgbClr val="703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11" autoAdjust="0"/>
    <p:restoredTop sz="94533" autoAdjust="0"/>
  </p:normalViewPr>
  <p:slideViewPr>
    <p:cSldViewPr>
      <p:cViewPr varScale="1">
        <p:scale>
          <a:sx n="74" d="100"/>
          <a:sy n="74" d="100"/>
        </p:scale>
        <p:origin x="1434" y="60"/>
      </p:cViewPr>
      <p:guideLst>
        <p:guide orient="horz" pos="2160"/>
        <p:guide pos="2880"/>
      </p:guideLst>
    </p:cSldViewPr>
  </p:slideViewPr>
  <p:outlineViewPr>
    <p:cViewPr>
      <p:scale>
        <a:sx n="33" d="100"/>
        <a:sy n="33" d="100"/>
      </p:scale>
      <p:origin x="0" y="-143904"/>
    </p:cViewPr>
  </p:outlineViewPr>
  <p:notesTextViewPr>
    <p:cViewPr>
      <p:scale>
        <a:sx n="100" d="100"/>
        <a:sy n="100" d="100"/>
      </p:scale>
      <p:origin x="0" y="0"/>
    </p:cViewPr>
  </p:notesTextViewPr>
  <p:sorterViewPr>
    <p:cViewPr>
      <p:scale>
        <a:sx n="120" d="100"/>
        <a:sy n="120" d="100"/>
      </p:scale>
      <p:origin x="0" y="-22506"/>
    </p:cViewPr>
  </p:sorterViewPr>
  <p:notesViewPr>
    <p:cSldViewPr>
      <p:cViewPr varScale="1">
        <p:scale>
          <a:sx n="80" d="100"/>
          <a:sy n="80" d="100"/>
        </p:scale>
        <p:origin x="-2022" y="-102"/>
      </p:cViewPr>
      <p:guideLst>
        <p:guide orient="horz" pos="2928"/>
        <p:guide pos="220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39" Type="http://schemas.openxmlformats.org/officeDocument/2006/relationships/slide" Target="slides/slide28.xml"/><Relationship Id="rId21" Type="http://schemas.openxmlformats.org/officeDocument/2006/relationships/slide" Target="slides/slide10.xml"/><Relationship Id="rId34" Type="http://schemas.openxmlformats.org/officeDocument/2006/relationships/slide" Target="slides/slide23.xml"/><Relationship Id="rId42" Type="http://schemas.openxmlformats.org/officeDocument/2006/relationships/slide" Target="slides/slide31.xml"/><Relationship Id="rId47" Type="http://schemas.openxmlformats.org/officeDocument/2006/relationships/slide" Target="slides/slide36.xml"/><Relationship Id="rId50" Type="http://schemas.openxmlformats.org/officeDocument/2006/relationships/slide" Target="slides/slide39.xml"/><Relationship Id="rId55" Type="http://schemas.openxmlformats.org/officeDocument/2006/relationships/slide" Target="slides/slide44.xml"/><Relationship Id="rId63" Type="http://schemas.openxmlformats.org/officeDocument/2006/relationships/slide" Target="slides/slide52.xml"/><Relationship Id="rId68" Type="http://schemas.openxmlformats.org/officeDocument/2006/relationships/slide" Target="slides/slide57.xml"/><Relationship Id="rId76" Type="http://schemas.openxmlformats.org/officeDocument/2006/relationships/slide" Target="slides/slide65.xml"/><Relationship Id="rId84" Type="http://schemas.openxmlformats.org/officeDocument/2006/relationships/slide" Target="slides/slide73.xml"/><Relationship Id="rId89" Type="http://schemas.openxmlformats.org/officeDocument/2006/relationships/commentAuthors" Target="commentAuthors.xml"/><Relationship Id="rId7" Type="http://schemas.openxmlformats.org/officeDocument/2006/relationships/slideMaster" Target="slideMasters/slideMaster7.xml"/><Relationship Id="rId71" Type="http://schemas.openxmlformats.org/officeDocument/2006/relationships/slide" Target="slides/slide60.xml"/><Relationship Id="rId92"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5.xml"/><Relationship Id="rId29" Type="http://schemas.openxmlformats.org/officeDocument/2006/relationships/slide" Target="slides/slide18.xml"/><Relationship Id="rId11" Type="http://schemas.openxmlformats.org/officeDocument/2006/relationships/slideMaster" Target="slideMasters/slideMaster11.xml"/><Relationship Id="rId24" Type="http://schemas.openxmlformats.org/officeDocument/2006/relationships/slide" Target="slides/slide13.xml"/><Relationship Id="rId32" Type="http://schemas.openxmlformats.org/officeDocument/2006/relationships/slide" Target="slides/slide21.xml"/><Relationship Id="rId37" Type="http://schemas.openxmlformats.org/officeDocument/2006/relationships/slide" Target="slides/slide26.xml"/><Relationship Id="rId40" Type="http://schemas.openxmlformats.org/officeDocument/2006/relationships/slide" Target="slides/slide29.xml"/><Relationship Id="rId45" Type="http://schemas.openxmlformats.org/officeDocument/2006/relationships/slide" Target="slides/slide34.xml"/><Relationship Id="rId53" Type="http://schemas.openxmlformats.org/officeDocument/2006/relationships/slide" Target="slides/slide42.xml"/><Relationship Id="rId58" Type="http://schemas.openxmlformats.org/officeDocument/2006/relationships/slide" Target="slides/slide47.xml"/><Relationship Id="rId66" Type="http://schemas.openxmlformats.org/officeDocument/2006/relationships/slide" Target="slides/slide55.xml"/><Relationship Id="rId74" Type="http://schemas.openxmlformats.org/officeDocument/2006/relationships/slide" Target="slides/slide63.xml"/><Relationship Id="rId79" Type="http://schemas.openxmlformats.org/officeDocument/2006/relationships/slide" Target="slides/slide68.xml"/><Relationship Id="rId87" Type="http://schemas.openxmlformats.org/officeDocument/2006/relationships/notesMaster" Target="notesMasters/notesMaster1.xml"/><Relationship Id="rId5" Type="http://schemas.openxmlformats.org/officeDocument/2006/relationships/slideMaster" Target="slideMasters/slideMaster5.xml"/><Relationship Id="rId61" Type="http://schemas.openxmlformats.org/officeDocument/2006/relationships/slide" Target="slides/slide50.xml"/><Relationship Id="rId82" Type="http://schemas.openxmlformats.org/officeDocument/2006/relationships/slide" Target="slides/slide71.xml"/><Relationship Id="rId90" Type="http://schemas.openxmlformats.org/officeDocument/2006/relationships/presProps" Target="presProps.xml"/><Relationship Id="rId19" Type="http://schemas.openxmlformats.org/officeDocument/2006/relationships/slide" Target="slides/slide8.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slide" Target="slides/slide19.xml"/><Relationship Id="rId35" Type="http://schemas.openxmlformats.org/officeDocument/2006/relationships/slide" Target="slides/slide24.xml"/><Relationship Id="rId43" Type="http://schemas.openxmlformats.org/officeDocument/2006/relationships/slide" Target="slides/slide32.xml"/><Relationship Id="rId48" Type="http://schemas.openxmlformats.org/officeDocument/2006/relationships/slide" Target="slides/slide37.xml"/><Relationship Id="rId56" Type="http://schemas.openxmlformats.org/officeDocument/2006/relationships/slide" Target="slides/slide45.xml"/><Relationship Id="rId64" Type="http://schemas.openxmlformats.org/officeDocument/2006/relationships/slide" Target="slides/slide53.xml"/><Relationship Id="rId69" Type="http://schemas.openxmlformats.org/officeDocument/2006/relationships/slide" Target="slides/slide58.xml"/><Relationship Id="rId77" Type="http://schemas.openxmlformats.org/officeDocument/2006/relationships/slide" Target="slides/slide66.xml"/><Relationship Id="rId8" Type="http://schemas.openxmlformats.org/officeDocument/2006/relationships/slideMaster" Target="slideMasters/slideMaster8.xml"/><Relationship Id="rId51" Type="http://schemas.openxmlformats.org/officeDocument/2006/relationships/slide" Target="slides/slide40.xml"/><Relationship Id="rId72" Type="http://schemas.openxmlformats.org/officeDocument/2006/relationships/slide" Target="slides/slide61.xml"/><Relationship Id="rId80" Type="http://schemas.openxmlformats.org/officeDocument/2006/relationships/slide" Target="slides/slide69.xml"/><Relationship Id="rId85" Type="http://schemas.openxmlformats.org/officeDocument/2006/relationships/slide" Target="slides/slide74.xml"/><Relationship Id="rId93"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slide" Target="slides/slide22.xml"/><Relationship Id="rId38" Type="http://schemas.openxmlformats.org/officeDocument/2006/relationships/slide" Target="slides/slide27.xml"/><Relationship Id="rId46" Type="http://schemas.openxmlformats.org/officeDocument/2006/relationships/slide" Target="slides/slide35.xml"/><Relationship Id="rId59" Type="http://schemas.openxmlformats.org/officeDocument/2006/relationships/slide" Target="slides/slide48.xml"/><Relationship Id="rId67" Type="http://schemas.openxmlformats.org/officeDocument/2006/relationships/slide" Target="slides/slide56.xml"/><Relationship Id="rId20" Type="http://schemas.openxmlformats.org/officeDocument/2006/relationships/slide" Target="slides/slide9.xml"/><Relationship Id="rId41" Type="http://schemas.openxmlformats.org/officeDocument/2006/relationships/slide" Target="slides/slide30.xml"/><Relationship Id="rId54" Type="http://schemas.openxmlformats.org/officeDocument/2006/relationships/slide" Target="slides/slide43.xml"/><Relationship Id="rId62" Type="http://schemas.openxmlformats.org/officeDocument/2006/relationships/slide" Target="slides/slide51.xml"/><Relationship Id="rId70" Type="http://schemas.openxmlformats.org/officeDocument/2006/relationships/slide" Target="slides/slide59.xml"/><Relationship Id="rId75" Type="http://schemas.openxmlformats.org/officeDocument/2006/relationships/slide" Target="slides/slide64.xml"/><Relationship Id="rId83" Type="http://schemas.openxmlformats.org/officeDocument/2006/relationships/slide" Target="slides/slide72.xml"/><Relationship Id="rId88" Type="http://schemas.openxmlformats.org/officeDocument/2006/relationships/handoutMaster" Target="handoutMasters/handoutMaster1.xml"/><Relationship Id="rId9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slide" Target="slides/slide17.xml"/><Relationship Id="rId36" Type="http://schemas.openxmlformats.org/officeDocument/2006/relationships/slide" Target="slides/slide25.xml"/><Relationship Id="rId49" Type="http://schemas.openxmlformats.org/officeDocument/2006/relationships/slide" Target="slides/slide38.xml"/><Relationship Id="rId57" Type="http://schemas.openxmlformats.org/officeDocument/2006/relationships/slide" Target="slides/slide46.xml"/><Relationship Id="rId10" Type="http://schemas.openxmlformats.org/officeDocument/2006/relationships/slideMaster" Target="slideMasters/slideMaster10.xml"/><Relationship Id="rId31" Type="http://schemas.openxmlformats.org/officeDocument/2006/relationships/slide" Target="slides/slide20.xml"/><Relationship Id="rId44" Type="http://schemas.openxmlformats.org/officeDocument/2006/relationships/slide" Target="slides/slide33.xml"/><Relationship Id="rId52" Type="http://schemas.openxmlformats.org/officeDocument/2006/relationships/slide" Target="slides/slide41.xml"/><Relationship Id="rId60" Type="http://schemas.openxmlformats.org/officeDocument/2006/relationships/slide" Target="slides/slide49.xml"/><Relationship Id="rId65" Type="http://schemas.openxmlformats.org/officeDocument/2006/relationships/slide" Target="slides/slide54.xml"/><Relationship Id="rId73" Type="http://schemas.openxmlformats.org/officeDocument/2006/relationships/slide" Target="slides/slide62.xml"/><Relationship Id="rId78" Type="http://schemas.openxmlformats.org/officeDocument/2006/relationships/slide" Target="slides/slide67.xml"/><Relationship Id="rId81" Type="http://schemas.openxmlformats.org/officeDocument/2006/relationships/slide" Target="slides/slide70.xml"/><Relationship Id="rId86" Type="http://schemas.openxmlformats.org/officeDocument/2006/relationships/slide" Target="slides/slide75.xml"/><Relationship Id="rId4" Type="http://schemas.openxmlformats.org/officeDocument/2006/relationships/slideMaster" Target="slideMasters/slideMaster4.xml"/><Relationship Id="rId9" Type="http://schemas.openxmlformats.org/officeDocument/2006/relationships/slideMaster" Target="slideMasters/slideMaster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GB"/>
          </a:p>
        </p:txBody>
      </p:sp>
      <p:sp>
        <p:nvSpPr>
          <p:cNvPr id="83971"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GB"/>
          </a:p>
        </p:txBody>
      </p:sp>
      <p:sp>
        <p:nvSpPr>
          <p:cNvPr id="83972"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GB"/>
          </a:p>
        </p:txBody>
      </p:sp>
      <p:sp>
        <p:nvSpPr>
          <p:cNvPr id="83973"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18E802B9-FBD2-4F51-8B47-337AD4DA14F7}" type="slidenum">
              <a:rPr lang="en-GB"/>
              <a:pPr>
                <a:defRPr/>
              </a:pPr>
              <a:t>‹#›</a:t>
            </a:fld>
            <a:endParaRPr lang="en-GB"/>
          </a:p>
        </p:txBody>
      </p:sp>
    </p:spTree>
    <p:extLst>
      <p:ext uri="{BB962C8B-B14F-4D97-AF65-F5344CB8AC3E}">
        <p14:creationId xmlns:p14="http://schemas.microsoft.com/office/powerpoint/2010/main" val="28065668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defRPr sz="1200">
                <a:latin typeface="Arial" charset="0"/>
              </a:defRPr>
            </a:lvl1pPr>
          </a:lstStyle>
          <a:p>
            <a:pPr>
              <a:defRPr/>
            </a:pPr>
            <a:endParaRPr lang="en-US"/>
          </a:p>
        </p:txBody>
      </p:sp>
      <p:sp>
        <p:nvSpPr>
          <p:cNvPr id="28675"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a:latin typeface="Arial" charset="0"/>
              </a:defRPr>
            </a:lvl1pPr>
          </a:lstStyle>
          <a:p>
            <a:pPr>
              <a:defRPr/>
            </a:pPr>
            <a:endParaRPr lang="en-US"/>
          </a:p>
        </p:txBody>
      </p:sp>
      <p:sp>
        <p:nvSpPr>
          <p:cNvPr id="4915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28677"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8678"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defRPr sz="1200">
                <a:latin typeface="Arial" charset="0"/>
              </a:defRPr>
            </a:lvl1pPr>
          </a:lstStyle>
          <a:p>
            <a:pPr>
              <a:defRPr/>
            </a:pPr>
            <a:endParaRPr lang="en-US"/>
          </a:p>
        </p:txBody>
      </p:sp>
      <p:sp>
        <p:nvSpPr>
          <p:cNvPr id="28679"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a:latin typeface="Arial" charset="0"/>
              </a:defRPr>
            </a:lvl1pPr>
          </a:lstStyle>
          <a:p>
            <a:pPr>
              <a:defRPr/>
            </a:pPr>
            <a:fld id="{8A7EB679-7535-4499-998C-2E4C9FDB76DD}" type="slidenum">
              <a:rPr lang="en-US"/>
              <a:pPr>
                <a:defRPr/>
              </a:pPr>
              <a:t>‹#›</a:t>
            </a:fld>
            <a:endParaRPr lang="en-US"/>
          </a:p>
        </p:txBody>
      </p:sp>
    </p:spTree>
    <p:extLst>
      <p:ext uri="{BB962C8B-B14F-4D97-AF65-F5344CB8AC3E}">
        <p14:creationId xmlns:p14="http://schemas.microsoft.com/office/powerpoint/2010/main" val="249542502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a:t>
            </a:fld>
            <a:endParaRPr lang="en-US" dirty="0"/>
          </a:p>
        </p:txBody>
      </p:sp>
    </p:spTree>
    <p:extLst>
      <p:ext uri="{BB962C8B-B14F-4D97-AF65-F5344CB8AC3E}">
        <p14:creationId xmlns:p14="http://schemas.microsoft.com/office/powerpoint/2010/main" val="131189929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17</a:t>
            </a:fld>
            <a:endParaRPr lang="en-US" dirty="0"/>
          </a:p>
        </p:txBody>
      </p:sp>
    </p:spTree>
    <p:extLst>
      <p:ext uri="{BB962C8B-B14F-4D97-AF65-F5344CB8AC3E}">
        <p14:creationId xmlns:p14="http://schemas.microsoft.com/office/powerpoint/2010/main" val="34612080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18</a:t>
            </a:fld>
            <a:endParaRPr lang="en-US"/>
          </a:p>
        </p:txBody>
      </p:sp>
    </p:spTree>
    <p:extLst>
      <p:ext uri="{BB962C8B-B14F-4D97-AF65-F5344CB8AC3E}">
        <p14:creationId xmlns:p14="http://schemas.microsoft.com/office/powerpoint/2010/main" val="29135461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GB"/>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0273F68-B8CA-4D1F-8CD0-80591F74ECBC}" type="slidenum">
              <a:rPr lang="en-US" smtClean="0">
                <a:solidFill>
                  <a:srgbClr val="000000"/>
                </a:solidFill>
              </a:rPr>
              <a:pPr fontAlgn="base">
                <a:spcBef>
                  <a:spcPct val="0"/>
                </a:spcBef>
                <a:spcAft>
                  <a:spcPct val="0"/>
                </a:spcAft>
                <a:defRPr/>
              </a:pPr>
              <a:t>25</a:t>
            </a:fld>
            <a:endParaRPr lang="en-US">
              <a:solidFill>
                <a:srgbClr val="000000"/>
              </a:solidFill>
            </a:endParaRPr>
          </a:p>
        </p:txBody>
      </p:sp>
    </p:spTree>
    <p:extLst>
      <p:ext uri="{BB962C8B-B14F-4D97-AF65-F5344CB8AC3E}">
        <p14:creationId xmlns:p14="http://schemas.microsoft.com/office/powerpoint/2010/main" val="19638678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29</a:t>
            </a:fld>
            <a:endParaRPr lang="en-US"/>
          </a:p>
        </p:txBody>
      </p:sp>
    </p:spTree>
    <p:extLst>
      <p:ext uri="{BB962C8B-B14F-4D97-AF65-F5344CB8AC3E}">
        <p14:creationId xmlns:p14="http://schemas.microsoft.com/office/powerpoint/2010/main" val="935078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p:spPr>
        <p:txBody>
          <a:bodyPr/>
          <a:lstStyle/>
          <a:p>
            <a:endParaRPr lang="en-US"/>
          </a:p>
        </p:txBody>
      </p:sp>
      <p:sp>
        <p:nvSpPr>
          <p:cNvPr id="83972" name="Slide Number Placeholder 3"/>
          <p:cNvSpPr>
            <a:spLocks noGrp="1"/>
          </p:cNvSpPr>
          <p:nvPr>
            <p:ph type="sldNum" sz="quarter" idx="5"/>
          </p:nvPr>
        </p:nvSpPr>
        <p:spPr>
          <a:noFill/>
        </p:spPr>
        <p:txBody>
          <a:bodyPr/>
          <a:lstStyle/>
          <a:p>
            <a:fld id="{C1A6F607-7343-4EDF-B7A5-0C6E64E7190B}" type="slidenum">
              <a:rPr lang="en-US" smtClean="0"/>
              <a:pPr/>
              <a:t>38</a:t>
            </a:fld>
            <a:endParaRPr lang="en-US"/>
          </a:p>
        </p:txBody>
      </p:sp>
    </p:spTree>
    <p:extLst>
      <p:ext uri="{BB962C8B-B14F-4D97-AF65-F5344CB8AC3E}">
        <p14:creationId xmlns:p14="http://schemas.microsoft.com/office/powerpoint/2010/main" val="292778982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46</a:t>
            </a:fld>
            <a:endParaRPr lang="en-US" dirty="0"/>
          </a:p>
        </p:txBody>
      </p:sp>
    </p:spTree>
    <p:extLst>
      <p:ext uri="{BB962C8B-B14F-4D97-AF65-F5344CB8AC3E}">
        <p14:creationId xmlns:p14="http://schemas.microsoft.com/office/powerpoint/2010/main" val="40579102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56323" name="Notes Placeholder 2"/>
          <p:cNvSpPr>
            <a:spLocks noGrp="1"/>
          </p:cNvSpPr>
          <p:nvPr>
            <p:ph type="body" idx="1"/>
          </p:nvPr>
        </p:nvSpPr>
        <p:spPr>
          <a:noFill/>
          <a:ln/>
        </p:spPr>
        <p:txBody>
          <a:bodyPr/>
          <a:lstStyle/>
          <a:p>
            <a:endParaRPr lang="en-US"/>
          </a:p>
        </p:txBody>
      </p:sp>
      <p:sp>
        <p:nvSpPr>
          <p:cNvPr id="56324" name="Slide Number Placeholder 3"/>
          <p:cNvSpPr>
            <a:spLocks noGrp="1"/>
          </p:cNvSpPr>
          <p:nvPr>
            <p:ph type="sldNum" sz="quarter" idx="5"/>
          </p:nvPr>
        </p:nvSpPr>
        <p:spPr>
          <a:noFill/>
        </p:spPr>
        <p:txBody>
          <a:bodyPr/>
          <a:lstStyle/>
          <a:p>
            <a:fld id="{612FB99C-F638-443F-A635-6DA97A7256E7}" type="slidenum">
              <a:rPr lang="en-US" smtClean="0"/>
              <a:pPr/>
              <a:t>47</a:t>
            </a:fld>
            <a:endParaRPr lang="en-US"/>
          </a:p>
        </p:txBody>
      </p:sp>
    </p:spTree>
    <p:extLst>
      <p:ext uri="{BB962C8B-B14F-4D97-AF65-F5344CB8AC3E}">
        <p14:creationId xmlns:p14="http://schemas.microsoft.com/office/powerpoint/2010/main" val="6038468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p:spPr>
        <p:txBody>
          <a:bodyPr/>
          <a:lstStyle/>
          <a:p>
            <a:endParaRPr lang="en-US"/>
          </a:p>
        </p:txBody>
      </p:sp>
      <p:sp>
        <p:nvSpPr>
          <p:cNvPr id="59396" name="Slide Number Placeholder 3"/>
          <p:cNvSpPr>
            <a:spLocks noGrp="1"/>
          </p:cNvSpPr>
          <p:nvPr>
            <p:ph type="sldNum" sz="quarter" idx="5"/>
          </p:nvPr>
        </p:nvSpPr>
        <p:spPr>
          <a:noFill/>
        </p:spPr>
        <p:txBody>
          <a:bodyPr/>
          <a:lstStyle/>
          <a:p>
            <a:fld id="{4B61A48A-3F71-4BCF-A16A-D6E63D9BBD81}" type="slidenum">
              <a:rPr lang="en-US" smtClean="0"/>
              <a:pPr/>
              <a:t>48</a:t>
            </a:fld>
            <a:endParaRPr lang="en-US"/>
          </a:p>
        </p:txBody>
      </p:sp>
    </p:spTree>
    <p:extLst>
      <p:ext uri="{BB962C8B-B14F-4D97-AF65-F5344CB8AC3E}">
        <p14:creationId xmlns:p14="http://schemas.microsoft.com/office/powerpoint/2010/main" val="34742536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ln/>
        </p:spPr>
      </p:sp>
      <p:sp>
        <p:nvSpPr>
          <p:cNvPr id="66563" name="Notes Placeholder 2"/>
          <p:cNvSpPr>
            <a:spLocks noGrp="1"/>
          </p:cNvSpPr>
          <p:nvPr>
            <p:ph type="body" idx="1"/>
          </p:nvPr>
        </p:nvSpPr>
        <p:spPr>
          <a:noFill/>
          <a:ln/>
        </p:spPr>
        <p:txBody>
          <a:bodyPr/>
          <a:lstStyle/>
          <a:p>
            <a:endParaRPr lang="en-US"/>
          </a:p>
        </p:txBody>
      </p:sp>
      <p:sp>
        <p:nvSpPr>
          <p:cNvPr id="66564" name="Slide Number Placeholder 3"/>
          <p:cNvSpPr>
            <a:spLocks noGrp="1"/>
          </p:cNvSpPr>
          <p:nvPr>
            <p:ph type="sldNum" sz="quarter" idx="5"/>
          </p:nvPr>
        </p:nvSpPr>
        <p:spPr>
          <a:noFill/>
        </p:spPr>
        <p:txBody>
          <a:bodyPr/>
          <a:lstStyle/>
          <a:p>
            <a:fld id="{9FC9312F-456D-49D8-BFEE-3A8DA400570D}" type="slidenum">
              <a:rPr lang="en-US" smtClean="0"/>
              <a:pPr/>
              <a:t>49</a:t>
            </a:fld>
            <a:endParaRPr lang="en-US"/>
          </a:p>
        </p:txBody>
      </p:sp>
    </p:spTree>
    <p:extLst>
      <p:ext uri="{BB962C8B-B14F-4D97-AF65-F5344CB8AC3E}">
        <p14:creationId xmlns:p14="http://schemas.microsoft.com/office/powerpoint/2010/main" val="22885802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endParaRPr lang="en-US"/>
          </a:p>
        </p:txBody>
      </p:sp>
      <p:sp>
        <p:nvSpPr>
          <p:cNvPr id="67588" name="Slide Number Placeholder 3"/>
          <p:cNvSpPr>
            <a:spLocks noGrp="1"/>
          </p:cNvSpPr>
          <p:nvPr>
            <p:ph type="sldNum" sz="quarter" idx="5"/>
          </p:nvPr>
        </p:nvSpPr>
        <p:spPr>
          <a:noFill/>
        </p:spPr>
        <p:txBody>
          <a:bodyPr/>
          <a:lstStyle/>
          <a:p>
            <a:fld id="{679C7F4A-B15A-4BDE-8576-E4B1FC9DEB9F}" type="slidenum">
              <a:rPr lang="en-US" smtClean="0"/>
              <a:pPr/>
              <a:t>50</a:t>
            </a:fld>
            <a:endParaRPr lang="en-US"/>
          </a:p>
        </p:txBody>
      </p:sp>
    </p:spTree>
    <p:extLst>
      <p:ext uri="{BB962C8B-B14F-4D97-AF65-F5344CB8AC3E}">
        <p14:creationId xmlns:p14="http://schemas.microsoft.com/office/powerpoint/2010/main" val="20898104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ln/>
        </p:spPr>
      </p:sp>
      <p:sp>
        <p:nvSpPr>
          <p:cNvPr id="79875" name="Notes Placeholder 2"/>
          <p:cNvSpPr>
            <a:spLocks noGrp="1"/>
          </p:cNvSpPr>
          <p:nvPr>
            <p:ph type="body" idx="1"/>
          </p:nvPr>
        </p:nvSpPr>
        <p:spPr>
          <a:noFill/>
          <a:ln/>
        </p:spPr>
        <p:txBody>
          <a:bodyPr/>
          <a:lstStyle/>
          <a:p>
            <a:endParaRPr lang="en-US" dirty="0"/>
          </a:p>
        </p:txBody>
      </p:sp>
      <p:sp>
        <p:nvSpPr>
          <p:cNvPr id="79876" name="Slide Number Placeholder 3"/>
          <p:cNvSpPr>
            <a:spLocks noGrp="1"/>
          </p:cNvSpPr>
          <p:nvPr>
            <p:ph type="sldNum" sz="quarter" idx="5"/>
          </p:nvPr>
        </p:nvSpPr>
        <p:spPr>
          <a:noFill/>
        </p:spPr>
        <p:txBody>
          <a:bodyPr/>
          <a:lstStyle/>
          <a:p>
            <a:fld id="{DA1B6886-9AB8-4328-86A1-C89F301BE134}" type="slidenum">
              <a:rPr lang="en-US" smtClean="0"/>
              <a:pPr/>
              <a:t>4</a:t>
            </a:fld>
            <a:endParaRPr lang="en-US" dirty="0"/>
          </a:p>
        </p:txBody>
      </p:sp>
    </p:spTree>
    <p:extLst>
      <p:ext uri="{BB962C8B-B14F-4D97-AF65-F5344CB8AC3E}">
        <p14:creationId xmlns:p14="http://schemas.microsoft.com/office/powerpoint/2010/main" val="24374724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ln/>
        </p:spPr>
      </p:sp>
      <p:sp>
        <p:nvSpPr>
          <p:cNvPr id="64515" name="Notes Placeholder 2"/>
          <p:cNvSpPr>
            <a:spLocks noGrp="1"/>
          </p:cNvSpPr>
          <p:nvPr>
            <p:ph type="body" idx="1"/>
          </p:nvPr>
        </p:nvSpPr>
        <p:spPr>
          <a:noFill/>
          <a:ln/>
        </p:spPr>
        <p:txBody>
          <a:bodyPr/>
          <a:lstStyle/>
          <a:p>
            <a:endParaRPr lang="en-US"/>
          </a:p>
        </p:txBody>
      </p:sp>
      <p:sp>
        <p:nvSpPr>
          <p:cNvPr id="64516" name="Slide Number Placeholder 3"/>
          <p:cNvSpPr>
            <a:spLocks noGrp="1"/>
          </p:cNvSpPr>
          <p:nvPr>
            <p:ph type="sldNum" sz="quarter" idx="5"/>
          </p:nvPr>
        </p:nvSpPr>
        <p:spPr>
          <a:noFill/>
        </p:spPr>
        <p:txBody>
          <a:bodyPr/>
          <a:lstStyle/>
          <a:p>
            <a:fld id="{56E23A86-C95C-4586-B5CC-14E5E3383775}" type="slidenum">
              <a:rPr lang="en-US" smtClean="0"/>
              <a:pPr/>
              <a:t>51</a:t>
            </a:fld>
            <a:endParaRPr lang="en-US"/>
          </a:p>
        </p:txBody>
      </p:sp>
    </p:spTree>
    <p:extLst>
      <p:ext uri="{BB962C8B-B14F-4D97-AF65-F5344CB8AC3E}">
        <p14:creationId xmlns:p14="http://schemas.microsoft.com/office/powerpoint/2010/main" val="34007964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p:spPr>
        <p:txBody>
          <a:bodyPr/>
          <a:lstStyle/>
          <a:p>
            <a:endParaRPr lang="en-US"/>
          </a:p>
        </p:txBody>
      </p:sp>
      <p:sp>
        <p:nvSpPr>
          <p:cNvPr id="65540" name="Slide Number Placeholder 3"/>
          <p:cNvSpPr>
            <a:spLocks noGrp="1"/>
          </p:cNvSpPr>
          <p:nvPr>
            <p:ph type="sldNum" sz="quarter" idx="5"/>
          </p:nvPr>
        </p:nvSpPr>
        <p:spPr>
          <a:noFill/>
        </p:spPr>
        <p:txBody>
          <a:bodyPr/>
          <a:lstStyle/>
          <a:p>
            <a:fld id="{F17A75F1-232C-43A3-8AF3-7BE9D1FC4D68}" type="slidenum">
              <a:rPr lang="en-US" smtClean="0"/>
              <a:pPr/>
              <a:t>52</a:t>
            </a:fld>
            <a:endParaRPr lang="en-US"/>
          </a:p>
        </p:txBody>
      </p:sp>
    </p:spTree>
    <p:extLst>
      <p:ext uri="{BB962C8B-B14F-4D97-AF65-F5344CB8AC3E}">
        <p14:creationId xmlns:p14="http://schemas.microsoft.com/office/powerpoint/2010/main" val="19056999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p:spPr>
        <p:txBody>
          <a:bodyPr/>
          <a:lstStyle/>
          <a:p>
            <a:endParaRPr lang="en-US"/>
          </a:p>
        </p:txBody>
      </p:sp>
      <p:sp>
        <p:nvSpPr>
          <p:cNvPr id="60420" name="Slide Number Placeholder 3"/>
          <p:cNvSpPr>
            <a:spLocks noGrp="1"/>
          </p:cNvSpPr>
          <p:nvPr>
            <p:ph type="sldNum" sz="quarter" idx="5"/>
          </p:nvPr>
        </p:nvSpPr>
        <p:spPr>
          <a:noFill/>
        </p:spPr>
        <p:txBody>
          <a:bodyPr/>
          <a:lstStyle/>
          <a:p>
            <a:fld id="{982AA6D0-6B4C-4A32-92C5-F2962674EDBC}" type="slidenum">
              <a:rPr lang="en-US" smtClean="0"/>
              <a:pPr/>
              <a:t>53</a:t>
            </a:fld>
            <a:endParaRPr lang="en-US"/>
          </a:p>
        </p:txBody>
      </p:sp>
    </p:spTree>
    <p:extLst>
      <p:ext uri="{BB962C8B-B14F-4D97-AF65-F5344CB8AC3E}">
        <p14:creationId xmlns:p14="http://schemas.microsoft.com/office/powerpoint/2010/main" val="254852371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61443" name="Notes Placeholder 2"/>
          <p:cNvSpPr>
            <a:spLocks noGrp="1"/>
          </p:cNvSpPr>
          <p:nvPr>
            <p:ph type="body" idx="1"/>
          </p:nvPr>
        </p:nvSpPr>
        <p:spPr>
          <a:noFill/>
          <a:ln/>
        </p:spPr>
        <p:txBody>
          <a:bodyPr/>
          <a:lstStyle/>
          <a:p>
            <a:endParaRPr lang="en-US"/>
          </a:p>
        </p:txBody>
      </p:sp>
      <p:sp>
        <p:nvSpPr>
          <p:cNvPr id="61444" name="Slide Number Placeholder 3"/>
          <p:cNvSpPr>
            <a:spLocks noGrp="1"/>
          </p:cNvSpPr>
          <p:nvPr>
            <p:ph type="sldNum" sz="quarter" idx="5"/>
          </p:nvPr>
        </p:nvSpPr>
        <p:spPr>
          <a:noFill/>
        </p:spPr>
        <p:txBody>
          <a:bodyPr/>
          <a:lstStyle/>
          <a:p>
            <a:fld id="{43030A29-2FF2-4849-BC08-464BB9184BA9}" type="slidenum">
              <a:rPr lang="en-US" smtClean="0"/>
              <a:pPr/>
              <a:t>54</a:t>
            </a:fld>
            <a:endParaRPr lang="en-US"/>
          </a:p>
        </p:txBody>
      </p:sp>
    </p:spTree>
    <p:extLst>
      <p:ext uri="{BB962C8B-B14F-4D97-AF65-F5344CB8AC3E}">
        <p14:creationId xmlns:p14="http://schemas.microsoft.com/office/powerpoint/2010/main" val="29793911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p:spPr>
        <p:txBody>
          <a:bodyPr/>
          <a:lstStyle/>
          <a:p>
            <a:endParaRPr lang="en-US"/>
          </a:p>
        </p:txBody>
      </p:sp>
      <p:sp>
        <p:nvSpPr>
          <p:cNvPr id="62468" name="Slide Number Placeholder 3"/>
          <p:cNvSpPr>
            <a:spLocks noGrp="1"/>
          </p:cNvSpPr>
          <p:nvPr>
            <p:ph type="sldNum" sz="quarter" idx="5"/>
          </p:nvPr>
        </p:nvSpPr>
        <p:spPr>
          <a:noFill/>
        </p:spPr>
        <p:txBody>
          <a:bodyPr/>
          <a:lstStyle/>
          <a:p>
            <a:fld id="{09EE743B-BCBB-4D5A-9BE7-018FDD5951E3}" type="slidenum">
              <a:rPr lang="en-US" smtClean="0"/>
              <a:pPr/>
              <a:t>55</a:t>
            </a:fld>
            <a:endParaRPr lang="en-US"/>
          </a:p>
        </p:txBody>
      </p:sp>
    </p:spTree>
    <p:extLst>
      <p:ext uri="{BB962C8B-B14F-4D97-AF65-F5344CB8AC3E}">
        <p14:creationId xmlns:p14="http://schemas.microsoft.com/office/powerpoint/2010/main" val="58138584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endParaRPr lang="en-US"/>
          </a:p>
        </p:txBody>
      </p:sp>
      <p:sp>
        <p:nvSpPr>
          <p:cNvPr id="63492" name="Slide Number Placeholder 3"/>
          <p:cNvSpPr>
            <a:spLocks noGrp="1"/>
          </p:cNvSpPr>
          <p:nvPr>
            <p:ph type="sldNum" sz="quarter" idx="5"/>
          </p:nvPr>
        </p:nvSpPr>
        <p:spPr>
          <a:noFill/>
        </p:spPr>
        <p:txBody>
          <a:bodyPr/>
          <a:lstStyle/>
          <a:p>
            <a:fld id="{F974168B-209A-4CE7-99D1-F6F83119C102}" type="slidenum">
              <a:rPr lang="en-US" smtClean="0"/>
              <a:pPr/>
              <a:t>56</a:t>
            </a:fld>
            <a:endParaRPr lang="en-US"/>
          </a:p>
        </p:txBody>
      </p:sp>
    </p:spTree>
    <p:extLst>
      <p:ext uri="{BB962C8B-B14F-4D97-AF65-F5344CB8AC3E}">
        <p14:creationId xmlns:p14="http://schemas.microsoft.com/office/powerpoint/2010/main" val="52467632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6C68459F-6D29-4B7B-B710-913C31443AA0}" type="slidenum">
              <a:rPr lang="en-US" smtClean="0"/>
              <a:pPr>
                <a:defRPr/>
              </a:pPr>
              <a:t>57</a:t>
            </a:fld>
            <a:endParaRPr lang="en-US" dirty="0"/>
          </a:p>
        </p:txBody>
      </p:sp>
    </p:spTree>
    <p:extLst>
      <p:ext uri="{BB962C8B-B14F-4D97-AF65-F5344CB8AC3E}">
        <p14:creationId xmlns:p14="http://schemas.microsoft.com/office/powerpoint/2010/main" val="14799950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ln/>
        </p:spPr>
      </p:sp>
      <p:sp>
        <p:nvSpPr>
          <p:cNvPr id="68611" name="Notes Placeholder 2"/>
          <p:cNvSpPr>
            <a:spLocks noGrp="1"/>
          </p:cNvSpPr>
          <p:nvPr>
            <p:ph type="body" idx="1"/>
          </p:nvPr>
        </p:nvSpPr>
        <p:spPr>
          <a:noFill/>
          <a:ln/>
        </p:spPr>
        <p:txBody>
          <a:bodyPr/>
          <a:lstStyle/>
          <a:p>
            <a:endParaRPr lang="en-US"/>
          </a:p>
        </p:txBody>
      </p:sp>
      <p:sp>
        <p:nvSpPr>
          <p:cNvPr id="68612" name="Slide Number Placeholder 3"/>
          <p:cNvSpPr>
            <a:spLocks noGrp="1"/>
          </p:cNvSpPr>
          <p:nvPr>
            <p:ph type="sldNum" sz="quarter" idx="5"/>
          </p:nvPr>
        </p:nvSpPr>
        <p:spPr>
          <a:noFill/>
        </p:spPr>
        <p:txBody>
          <a:bodyPr/>
          <a:lstStyle/>
          <a:p>
            <a:fld id="{0EB60148-128B-4993-8FF5-59D31705D307}" type="slidenum">
              <a:rPr lang="en-US" smtClean="0"/>
              <a:pPr/>
              <a:t>58</a:t>
            </a:fld>
            <a:endParaRPr lang="en-US"/>
          </a:p>
        </p:txBody>
      </p:sp>
    </p:spTree>
    <p:extLst>
      <p:ext uri="{BB962C8B-B14F-4D97-AF65-F5344CB8AC3E}">
        <p14:creationId xmlns:p14="http://schemas.microsoft.com/office/powerpoint/2010/main" val="47020342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ln/>
        </p:spPr>
      </p:sp>
      <p:sp>
        <p:nvSpPr>
          <p:cNvPr id="69635" name="Notes Placeholder 2"/>
          <p:cNvSpPr>
            <a:spLocks noGrp="1"/>
          </p:cNvSpPr>
          <p:nvPr>
            <p:ph type="body" idx="1"/>
          </p:nvPr>
        </p:nvSpPr>
        <p:spPr>
          <a:noFill/>
          <a:ln/>
        </p:spPr>
        <p:txBody>
          <a:bodyPr/>
          <a:lstStyle/>
          <a:p>
            <a:endParaRPr lang="en-US"/>
          </a:p>
        </p:txBody>
      </p:sp>
      <p:sp>
        <p:nvSpPr>
          <p:cNvPr id="69636" name="Slide Number Placeholder 3"/>
          <p:cNvSpPr>
            <a:spLocks noGrp="1"/>
          </p:cNvSpPr>
          <p:nvPr>
            <p:ph type="sldNum" sz="quarter" idx="5"/>
          </p:nvPr>
        </p:nvSpPr>
        <p:spPr>
          <a:noFill/>
        </p:spPr>
        <p:txBody>
          <a:bodyPr/>
          <a:lstStyle/>
          <a:p>
            <a:fld id="{16FDC876-E357-472B-9611-7E94F120484E}" type="slidenum">
              <a:rPr lang="en-US" smtClean="0"/>
              <a:pPr/>
              <a:t>59</a:t>
            </a:fld>
            <a:endParaRPr lang="en-US"/>
          </a:p>
        </p:txBody>
      </p:sp>
    </p:spTree>
    <p:extLst>
      <p:ext uri="{BB962C8B-B14F-4D97-AF65-F5344CB8AC3E}">
        <p14:creationId xmlns:p14="http://schemas.microsoft.com/office/powerpoint/2010/main" val="17712446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ln/>
        </p:spPr>
      </p:sp>
      <p:sp>
        <p:nvSpPr>
          <p:cNvPr id="70659" name="Notes Placeholder 2"/>
          <p:cNvSpPr>
            <a:spLocks noGrp="1"/>
          </p:cNvSpPr>
          <p:nvPr>
            <p:ph type="body" idx="1"/>
          </p:nvPr>
        </p:nvSpPr>
        <p:spPr>
          <a:noFill/>
          <a:ln/>
        </p:spPr>
        <p:txBody>
          <a:bodyPr/>
          <a:lstStyle/>
          <a:p>
            <a:endParaRPr lang="en-US"/>
          </a:p>
        </p:txBody>
      </p:sp>
      <p:sp>
        <p:nvSpPr>
          <p:cNvPr id="70660" name="Slide Number Placeholder 3"/>
          <p:cNvSpPr>
            <a:spLocks noGrp="1"/>
          </p:cNvSpPr>
          <p:nvPr>
            <p:ph type="sldNum" sz="quarter" idx="5"/>
          </p:nvPr>
        </p:nvSpPr>
        <p:spPr>
          <a:noFill/>
        </p:spPr>
        <p:txBody>
          <a:bodyPr/>
          <a:lstStyle/>
          <a:p>
            <a:fld id="{D5CD037E-64C4-4B61-8879-39ECC509A407}" type="slidenum">
              <a:rPr lang="en-US" smtClean="0"/>
              <a:pPr/>
              <a:t>60</a:t>
            </a:fld>
            <a:endParaRPr lang="en-US"/>
          </a:p>
        </p:txBody>
      </p:sp>
    </p:spTree>
    <p:extLst>
      <p:ext uri="{BB962C8B-B14F-4D97-AF65-F5344CB8AC3E}">
        <p14:creationId xmlns:p14="http://schemas.microsoft.com/office/powerpoint/2010/main" val="38587670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GB"/>
          </a:p>
        </p:txBody>
      </p:sp>
      <p:sp>
        <p:nvSpPr>
          <p:cNvPr id="4" name="Slide Number Placeholder 3"/>
          <p:cNvSpPr>
            <a:spLocks noGrp="1"/>
          </p:cNvSpPr>
          <p:nvPr>
            <p:ph type="sldNum" sz="quarter" idx="5"/>
          </p:nvPr>
        </p:nvSpPr>
        <p:spPr/>
        <p:txBody>
          <a:bodyPr/>
          <a:lstStyle/>
          <a:p>
            <a:pPr>
              <a:defRPr/>
            </a:pPr>
            <a:fld id="{2750034B-FA1B-4989-9657-9088CB755A55}" type="slidenum">
              <a:rPr lang="en-GB" smtClean="0"/>
              <a:pPr>
                <a:defRPr/>
              </a:pPr>
              <a:t>7</a:t>
            </a:fld>
            <a:endParaRPr lang="en-GB"/>
          </a:p>
        </p:txBody>
      </p:sp>
    </p:spTree>
    <p:extLst>
      <p:ext uri="{BB962C8B-B14F-4D97-AF65-F5344CB8AC3E}">
        <p14:creationId xmlns:p14="http://schemas.microsoft.com/office/powerpoint/2010/main" val="275973067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ln/>
        </p:spPr>
      </p:sp>
      <p:sp>
        <p:nvSpPr>
          <p:cNvPr id="71683" name="Notes Placeholder 2"/>
          <p:cNvSpPr>
            <a:spLocks noGrp="1"/>
          </p:cNvSpPr>
          <p:nvPr>
            <p:ph type="body" idx="1"/>
          </p:nvPr>
        </p:nvSpPr>
        <p:spPr>
          <a:noFill/>
          <a:ln/>
        </p:spPr>
        <p:txBody>
          <a:bodyPr/>
          <a:lstStyle/>
          <a:p>
            <a:endParaRPr lang="en-US"/>
          </a:p>
        </p:txBody>
      </p:sp>
      <p:sp>
        <p:nvSpPr>
          <p:cNvPr id="71684" name="Slide Number Placeholder 3"/>
          <p:cNvSpPr>
            <a:spLocks noGrp="1"/>
          </p:cNvSpPr>
          <p:nvPr>
            <p:ph type="sldNum" sz="quarter" idx="5"/>
          </p:nvPr>
        </p:nvSpPr>
        <p:spPr>
          <a:noFill/>
        </p:spPr>
        <p:txBody>
          <a:bodyPr/>
          <a:lstStyle/>
          <a:p>
            <a:fld id="{365D9500-7478-45C9-B3D3-2927BB55A942}" type="slidenum">
              <a:rPr lang="en-US" smtClean="0"/>
              <a:pPr/>
              <a:t>61</a:t>
            </a:fld>
            <a:endParaRPr lang="en-US"/>
          </a:p>
        </p:txBody>
      </p:sp>
    </p:spTree>
    <p:extLst>
      <p:ext uri="{BB962C8B-B14F-4D97-AF65-F5344CB8AC3E}">
        <p14:creationId xmlns:p14="http://schemas.microsoft.com/office/powerpoint/2010/main" val="289817922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a:p>
        </p:txBody>
      </p:sp>
      <p:sp>
        <p:nvSpPr>
          <p:cNvPr id="72708" name="Slide Number Placeholder 3"/>
          <p:cNvSpPr>
            <a:spLocks noGrp="1"/>
          </p:cNvSpPr>
          <p:nvPr>
            <p:ph type="sldNum" sz="quarter" idx="5"/>
          </p:nvPr>
        </p:nvSpPr>
        <p:spPr>
          <a:noFill/>
        </p:spPr>
        <p:txBody>
          <a:bodyPr/>
          <a:lstStyle/>
          <a:p>
            <a:fld id="{854DB17F-3A80-4791-BC31-BA1854998452}" type="slidenum">
              <a:rPr lang="en-US" smtClean="0"/>
              <a:pPr/>
              <a:t>62</a:t>
            </a:fld>
            <a:endParaRPr lang="en-US"/>
          </a:p>
        </p:txBody>
      </p:sp>
    </p:spTree>
    <p:extLst>
      <p:ext uri="{BB962C8B-B14F-4D97-AF65-F5344CB8AC3E}">
        <p14:creationId xmlns:p14="http://schemas.microsoft.com/office/powerpoint/2010/main" val="3997904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defTabSz="931774">
              <a:defRPr/>
            </a:pPr>
            <a:fld id="{8A7EB679-7535-4499-998C-2E4C9FDB76DD}" type="slidenum">
              <a:rPr lang="en-US">
                <a:solidFill>
                  <a:srgbClr val="000000"/>
                </a:solidFill>
              </a:rPr>
              <a:pPr defTabSz="931774">
                <a:defRPr/>
              </a:pPr>
              <a:t>67</a:t>
            </a:fld>
            <a:endParaRPr lang="en-US" dirty="0">
              <a:solidFill>
                <a:srgbClr val="000000"/>
              </a:solidFill>
            </a:endParaRPr>
          </a:p>
        </p:txBody>
      </p:sp>
    </p:spTree>
    <p:extLst>
      <p:ext uri="{BB962C8B-B14F-4D97-AF65-F5344CB8AC3E}">
        <p14:creationId xmlns:p14="http://schemas.microsoft.com/office/powerpoint/2010/main" val="148537619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9038" y="703263"/>
            <a:ext cx="4632325" cy="347345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defTabSz="931774" fontAlgn="auto">
              <a:spcBef>
                <a:spcPts val="0"/>
              </a:spcBef>
              <a:spcAft>
                <a:spcPts val="0"/>
              </a:spcAft>
              <a:defRPr/>
            </a:pPr>
            <a:fld id="{8A7EB679-7535-4499-998C-2E4C9FDB76DD}" type="slidenum">
              <a:rPr lang="en-US" sz="1800" kern="0">
                <a:solidFill>
                  <a:srgbClr val="000000"/>
                </a:solidFill>
              </a:rPr>
              <a:pPr defTabSz="931774" fontAlgn="auto">
                <a:spcBef>
                  <a:spcPts val="0"/>
                </a:spcBef>
                <a:spcAft>
                  <a:spcPts val="0"/>
                </a:spcAft>
                <a:defRPr/>
              </a:pPr>
              <a:t>68</a:t>
            </a:fld>
            <a:endParaRPr lang="en-US" sz="1800" kern="0">
              <a:solidFill>
                <a:srgbClr val="000000"/>
              </a:solidFill>
            </a:endParaRPr>
          </a:p>
        </p:txBody>
      </p:sp>
    </p:spTree>
    <p:extLst>
      <p:ext uri="{BB962C8B-B14F-4D97-AF65-F5344CB8AC3E}">
        <p14:creationId xmlns:p14="http://schemas.microsoft.com/office/powerpoint/2010/main" val="33381747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p:spPr>
        <p:txBody>
          <a:bodyPr/>
          <a:lstStyle/>
          <a:p>
            <a:fld id="{1091578A-4C6F-4F5D-82CF-58878E724506}" type="slidenum">
              <a:rPr lang="en-US" smtClean="0"/>
              <a:pPr/>
              <a:t>8</a:t>
            </a:fld>
            <a:endParaRPr lang="en-US" dirty="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GB" dirty="0"/>
          </a:p>
        </p:txBody>
      </p:sp>
    </p:spTree>
    <p:extLst>
      <p:ext uri="{BB962C8B-B14F-4D97-AF65-F5344CB8AC3E}">
        <p14:creationId xmlns:p14="http://schemas.microsoft.com/office/powerpoint/2010/main" val="13161719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10</a:t>
            </a:fld>
            <a:endParaRPr lang="en-US" dirty="0"/>
          </a:p>
        </p:txBody>
      </p:sp>
    </p:spTree>
    <p:extLst>
      <p:ext uri="{BB962C8B-B14F-4D97-AF65-F5344CB8AC3E}">
        <p14:creationId xmlns:p14="http://schemas.microsoft.com/office/powerpoint/2010/main" val="42794166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3FB56F1-60F1-488B-A081-8D7FD241E705}" type="slidenum">
              <a:rPr lang="en-GB" smtClean="0"/>
              <a:pPr/>
              <a:t>12</a:t>
            </a:fld>
            <a:endParaRPr lang="en-GB" dirty="0"/>
          </a:p>
        </p:txBody>
      </p:sp>
    </p:spTree>
    <p:extLst>
      <p:ext uri="{BB962C8B-B14F-4D97-AF65-F5344CB8AC3E}">
        <p14:creationId xmlns:p14="http://schemas.microsoft.com/office/powerpoint/2010/main" val="41177192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ln/>
        </p:spPr>
      </p:sp>
      <p:sp>
        <p:nvSpPr>
          <p:cNvPr id="72707" name="Notes Placeholder 2"/>
          <p:cNvSpPr>
            <a:spLocks noGrp="1"/>
          </p:cNvSpPr>
          <p:nvPr>
            <p:ph type="body" idx="1"/>
          </p:nvPr>
        </p:nvSpPr>
        <p:spPr>
          <a:noFill/>
          <a:ln/>
        </p:spPr>
        <p:txBody>
          <a:bodyPr/>
          <a:lstStyle/>
          <a:p>
            <a:endParaRPr lang="en-US" dirty="0"/>
          </a:p>
        </p:txBody>
      </p:sp>
      <p:sp>
        <p:nvSpPr>
          <p:cNvPr id="72708" name="Slide Number Placeholder 3"/>
          <p:cNvSpPr>
            <a:spLocks noGrp="1"/>
          </p:cNvSpPr>
          <p:nvPr>
            <p:ph type="sldNum" sz="quarter" idx="5"/>
          </p:nvPr>
        </p:nvSpPr>
        <p:spPr>
          <a:noFill/>
        </p:spPr>
        <p:txBody>
          <a:bodyPr/>
          <a:lstStyle/>
          <a:p>
            <a:fld id="{72D40F86-12A5-48D4-A9E6-1BFF2696B705}" type="slidenum">
              <a:rPr lang="en-US" smtClean="0"/>
              <a:pPr/>
              <a:t>14</a:t>
            </a:fld>
            <a:endParaRPr lang="en-US" dirty="0"/>
          </a:p>
        </p:txBody>
      </p:sp>
    </p:spTree>
    <p:extLst>
      <p:ext uri="{BB962C8B-B14F-4D97-AF65-F5344CB8AC3E}">
        <p14:creationId xmlns:p14="http://schemas.microsoft.com/office/powerpoint/2010/main" val="39582501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ln/>
        </p:spPr>
      </p:sp>
      <p:sp>
        <p:nvSpPr>
          <p:cNvPr id="73731" name="Notes Placeholder 2"/>
          <p:cNvSpPr>
            <a:spLocks noGrp="1"/>
          </p:cNvSpPr>
          <p:nvPr>
            <p:ph type="body" idx="1"/>
          </p:nvPr>
        </p:nvSpPr>
        <p:spPr>
          <a:noFill/>
          <a:ln/>
        </p:spPr>
        <p:txBody>
          <a:bodyPr/>
          <a:lstStyle/>
          <a:p>
            <a:endParaRPr lang="en-US" dirty="0"/>
          </a:p>
        </p:txBody>
      </p:sp>
      <p:sp>
        <p:nvSpPr>
          <p:cNvPr id="73732" name="Slide Number Placeholder 3"/>
          <p:cNvSpPr>
            <a:spLocks noGrp="1"/>
          </p:cNvSpPr>
          <p:nvPr>
            <p:ph type="sldNum" sz="quarter" idx="5"/>
          </p:nvPr>
        </p:nvSpPr>
        <p:spPr>
          <a:noFill/>
        </p:spPr>
        <p:txBody>
          <a:bodyPr/>
          <a:lstStyle/>
          <a:p>
            <a:fld id="{E29BF5DA-30D4-4115-A8F5-D6FD25D51032}" type="slidenum">
              <a:rPr lang="en-US" smtClean="0"/>
              <a:pPr/>
              <a:t>15</a:t>
            </a:fld>
            <a:endParaRPr lang="en-US" dirty="0"/>
          </a:p>
        </p:txBody>
      </p:sp>
    </p:spTree>
    <p:extLst>
      <p:ext uri="{BB962C8B-B14F-4D97-AF65-F5344CB8AC3E}">
        <p14:creationId xmlns:p14="http://schemas.microsoft.com/office/powerpoint/2010/main" val="19810180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8A7EB679-7535-4499-998C-2E4C9FDB76DD}" type="slidenum">
              <a:rPr lang="en-US" smtClean="0"/>
              <a:pPr>
                <a:defRPr/>
              </a:pPr>
              <a:t>16</a:t>
            </a:fld>
            <a:endParaRPr lang="en-US" dirty="0"/>
          </a:p>
        </p:txBody>
      </p:sp>
    </p:spTree>
    <p:extLst>
      <p:ext uri="{BB962C8B-B14F-4D97-AF65-F5344CB8AC3E}">
        <p14:creationId xmlns:p14="http://schemas.microsoft.com/office/powerpoint/2010/main" val="42877300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a:defRPr/>
            </a:pPr>
            <a:endParaRPr lang="en-GB"/>
          </a:p>
        </p:txBody>
      </p:sp>
      <p:grpSp>
        <p:nvGrpSpPr>
          <p:cNvPr id="5"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a:defRPr/>
              </a:pPr>
              <a:endParaRPr lang="en-GB"/>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a:defRPr/>
              </a:pPr>
              <a:endParaRPr lang="en-GB"/>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a:defRPr/>
              </a:pPr>
              <a:endParaRPr lang="en-GB"/>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a:defRPr/>
              </a:pPr>
              <a:endParaRPr lang="en-GB"/>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a:defRPr/>
              </a:pPr>
              <a:endParaRPr lang="en-GB"/>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a:defRPr/>
            </a:pPr>
            <a:endParaRPr lang="en-GB"/>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GB" altLang="en-US"/>
              <a:t>Click to edit Master title style</a:t>
            </a:r>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GB" altLang="en-US"/>
              <a:t>Click to edit Master subtitle style</a:t>
            </a:r>
          </a:p>
        </p:txBody>
      </p:sp>
      <p:sp>
        <p:nvSpPr>
          <p:cNvPr id="38" name="Rectangle 5"/>
          <p:cNvSpPr>
            <a:spLocks noGrp="1" noChangeArrowheads="1"/>
          </p:cNvSpPr>
          <p:nvPr>
            <p:ph type="dt" sz="half" idx="10"/>
          </p:nvPr>
        </p:nvSpPr>
        <p:spPr>
          <a:xfrm>
            <a:off x="457200" y="6248400"/>
            <a:ext cx="2133600" cy="457200"/>
          </a:xfrm>
        </p:spPr>
        <p:txBody>
          <a:bodyPr/>
          <a:lstStyle>
            <a:lvl1pPr>
              <a:defRPr/>
            </a:lvl1pPr>
          </a:lstStyle>
          <a:p>
            <a:pPr>
              <a:defRPr/>
            </a:pPr>
            <a:fld id="{6BF405E3-5FD4-429E-9303-BCB30466977A}" type="datetime1">
              <a:rPr lang="en-GB" smtClean="0"/>
              <a:pPr>
                <a:defRPr/>
              </a:pPr>
              <a:t>02/07/2018</a:t>
            </a:fld>
            <a:endParaRPr lang="en-GB" altLang="en-US"/>
          </a:p>
        </p:txBody>
      </p:sp>
      <p:sp>
        <p:nvSpPr>
          <p:cNvPr id="39" name="Rectangle 6"/>
          <p:cNvSpPr>
            <a:spLocks noGrp="1" noChangeArrowheads="1"/>
          </p:cNvSpPr>
          <p:nvPr>
            <p:ph type="ftr" sz="quarter" idx="11"/>
          </p:nvPr>
        </p:nvSpPr>
        <p:spPr bwMode="auto">
          <a:xfrm>
            <a:off x="31242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000">
                <a:latin typeface="Arial" charset="0"/>
              </a:defRPr>
            </a:lvl1pPr>
          </a:lstStyle>
          <a:p>
            <a:pPr>
              <a:defRPr/>
            </a:pPr>
            <a:endParaRPr lang="en-GB" altLang="en-US"/>
          </a:p>
        </p:txBody>
      </p:sp>
      <p:sp>
        <p:nvSpPr>
          <p:cNvPr id="40" name="Rectangle 7"/>
          <p:cNvSpPr>
            <a:spLocks noGrp="1" noChangeArrowheads="1"/>
          </p:cNvSpPr>
          <p:nvPr>
            <p:ph type="sldNum" sz="quarter" idx="12"/>
          </p:nvPr>
        </p:nvSpPr>
        <p:spPr bwMode="auto">
          <a:xfrm>
            <a:off x="6553200" y="6248400"/>
            <a:ext cx="2133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a:defRPr sz="1000">
                <a:latin typeface="Arial" charset="0"/>
              </a:defRPr>
            </a:lvl1pPr>
          </a:lstStyle>
          <a:p>
            <a:pPr>
              <a:defRPr/>
            </a:pPr>
            <a:fld id="{CF18B3D2-DCBE-4955-9C96-34A96C43EFEB}" type="slidenum">
              <a:rPr lang="en-GB" altLang="en-US"/>
              <a:pPr>
                <a:defRPr/>
              </a:pPr>
              <a:t>‹#›</a:t>
            </a:fld>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7A3EAD6F-359A-4A16-BBCE-5CB0F083F81E}" type="datetime1">
              <a:rPr lang="en-GB" smtClean="0"/>
              <a:pPr>
                <a:defRPr/>
              </a:pPr>
              <a:t>02/07/2018</a:t>
            </a:fld>
            <a:endParaRPr lang="en-GB"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38925" y="122238"/>
            <a:ext cx="2058988" cy="60801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22238"/>
            <a:ext cx="6029325" cy="6080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11223722-15A2-41F3-833C-7DE4A50A3EB7}" type="datetime1">
              <a:rPr lang="en-GB" smtClean="0"/>
              <a:pPr>
                <a:defRPr/>
              </a:pPr>
              <a:t>02/07/2018</a:t>
            </a:fld>
            <a:endParaRPr lang="en-GB"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fld id="{A8C16814-CFB7-4205-9B00-D7AA0B4F04E1}" type="datetimeFigureOut">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457200" rtl="0" eaLnBrk="1" fontAlgn="auto" latinLnBrk="0" hangingPunct="1">
                <a:lnSpc>
                  <a:spcPct val="100000"/>
                </a:lnSpc>
                <a:spcBef>
                  <a:spcPts val="0"/>
                </a:spcBef>
                <a:spcAft>
                  <a:spcPts val="0"/>
                </a:spcAft>
                <a:buClrTx/>
                <a:buSzTx/>
                <a:buFontTx/>
                <a:buNone/>
                <a:tabLst/>
                <a:defRPr/>
              </a:pPr>
              <a:t>02/07/2018</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74F4153-C958-45CA-9101-9DAC497976E3}" type="slidenum">
              <a:rPr kumimoji="0" lang="en-GB"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a:t>
            </a:fld>
            <a:endParaRPr kumimoji="0" lang="en-GB"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56314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02/07/2018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6518164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02/07/2018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07815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02/07/2018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7027521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02/07/2018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2255494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02/07/2018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38599201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02/07/2018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6388774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02/07/2018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1769939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a:defRPr/>
            </a:pPr>
            <a:fld id="{D419B9B9-35AD-4C4A-A16A-05A32AC7D501}" type="datetime1">
              <a:rPr lang="en-GB" smtClean="0"/>
              <a:pPr>
                <a:defRPr/>
              </a:pPr>
              <a:t>02/07/2018</a:t>
            </a:fld>
            <a:endParaRPr lang="en-GB"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a:t>Click to edit Master title style</a:t>
            </a:r>
            <a:endParaRPr lang="en-GB"/>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5"/>
          <p:cNvSpPr>
            <a:spLocks noGrp="1" noChangeArrowheads="1"/>
          </p:cNvSpPr>
          <p:nvPr>
            <p:ph type="dt" sz="half" idx="10"/>
          </p:nvPr>
        </p:nvSpPr>
        <p:spPr>
          <a:ln/>
        </p:spPr>
        <p:txBody>
          <a:bodyPr/>
          <a:lstStyle>
            <a:lvl1pPr>
              <a:defRPr/>
            </a:lvl1pPr>
          </a:lstStyle>
          <a:p>
            <a:pPr marL="0" marR="0" lvl="0" indent="0" defTabSz="914400" eaLnBrk="1" fontAlgn="auto" latinLnBrk="0" hangingPunct="1">
              <a:lnSpc>
                <a:spcPct val="100000"/>
              </a:lnSpc>
              <a:spcBef>
                <a:spcPts val="0"/>
              </a:spcBef>
              <a:spcAft>
                <a:spcPts val="0"/>
              </a:spcAft>
              <a:buClrTx/>
              <a:buSzTx/>
              <a:buFontTx/>
              <a:buNone/>
              <a:tabLst/>
              <a:defRPr/>
            </a:pPr>
            <a:fld id="{D419B9B9-35AD-4C4A-A16A-05A32AC7D501}" type="datetime1">
              <a:rPr kumimoji="0" lang="en-GB" sz="1800" b="0" i="0" u="none" strike="noStrike" kern="0" cap="none" spc="0" normalizeH="0" baseline="0" noProof="0" smtClean="0">
                <a:ln>
                  <a:noFill/>
                </a:ln>
                <a:solidFill>
                  <a:sysClr val="windowText" lastClr="000000"/>
                </a:solidFill>
                <a:effectLst/>
                <a:uLnTx/>
                <a:uFillTx/>
              </a:rPr>
              <a:pPr marL="0" marR="0" lvl="0" indent="0" defTabSz="914400" eaLnBrk="1" fontAlgn="auto" latinLnBrk="0" hangingPunct="1">
                <a:lnSpc>
                  <a:spcPct val="100000"/>
                </a:lnSpc>
                <a:spcBef>
                  <a:spcPts val="0"/>
                </a:spcBef>
                <a:spcAft>
                  <a:spcPts val="0"/>
                </a:spcAft>
                <a:buClrTx/>
                <a:buSzTx/>
                <a:buFontTx/>
                <a:buNone/>
                <a:tabLst/>
                <a:defRPr/>
              </a:pPr>
              <a:t>02/07/2018</a:t>
            </a:fld>
            <a:endParaRPr kumimoji="0" lang="en-GB" altLang="en-US" sz="18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4580432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p:cNvSpPr>
            <a:spLocks noGrp="1" noChangeArrowheads="1"/>
          </p:cNvSpPr>
          <p:nvPr>
            <p:ph type="dt" sz="half" idx="10"/>
          </p:nvPr>
        </p:nvSpPr>
        <p:spPr>
          <a:ln/>
        </p:spPr>
        <p:txBody>
          <a:bodyPr/>
          <a:lstStyle>
            <a:lvl1pPr>
              <a:defRPr/>
            </a:lvl1pPr>
          </a:lstStyle>
          <a:p>
            <a:pPr>
              <a:defRPr/>
            </a:pPr>
            <a:fld id="{D6FD79EC-7D72-4852-81CE-13DB142BCC46}" type="datetime1">
              <a:rPr lang="en-GB" smtClean="0"/>
              <a:pPr>
                <a:defRPr/>
              </a:pPr>
              <a:t>02/07/2018</a:t>
            </a:fld>
            <a:endParaRPr lang="en-GB"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68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59313" y="1412875"/>
            <a:ext cx="4038600" cy="47894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5"/>
          <p:cNvSpPr>
            <a:spLocks noGrp="1" noChangeArrowheads="1"/>
          </p:cNvSpPr>
          <p:nvPr>
            <p:ph type="dt" sz="half" idx="10"/>
          </p:nvPr>
        </p:nvSpPr>
        <p:spPr>
          <a:ln/>
        </p:spPr>
        <p:txBody>
          <a:bodyPr/>
          <a:lstStyle>
            <a:lvl1pPr>
              <a:defRPr/>
            </a:lvl1pPr>
          </a:lstStyle>
          <a:p>
            <a:pPr>
              <a:defRPr/>
            </a:pPr>
            <a:fld id="{4293A0AC-4448-4368-9A6C-68AB070ED197}" type="datetime1">
              <a:rPr lang="en-GB" smtClean="0"/>
              <a:pPr>
                <a:defRPr/>
              </a:pPr>
              <a:t>02/07/2018</a:t>
            </a:fld>
            <a:endParaRPr lang="en-GB"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5"/>
          <p:cNvSpPr>
            <a:spLocks noGrp="1" noChangeArrowheads="1"/>
          </p:cNvSpPr>
          <p:nvPr>
            <p:ph type="dt" sz="half" idx="10"/>
          </p:nvPr>
        </p:nvSpPr>
        <p:spPr>
          <a:ln/>
        </p:spPr>
        <p:txBody>
          <a:bodyPr/>
          <a:lstStyle>
            <a:lvl1pPr>
              <a:defRPr/>
            </a:lvl1pPr>
          </a:lstStyle>
          <a:p>
            <a:pPr>
              <a:defRPr/>
            </a:pPr>
            <a:fld id="{4394AE39-E117-4AD4-AD03-CE3600BB1FF7}" type="datetime1">
              <a:rPr lang="en-GB" smtClean="0"/>
              <a:pPr>
                <a:defRPr/>
              </a:pPr>
              <a:t>02/07/2018</a:t>
            </a:fld>
            <a:endParaRPr lang="en-GB"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5"/>
          <p:cNvSpPr>
            <a:spLocks noGrp="1" noChangeArrowheads="1"/>
          </p:cNvSpPr>
          <p:nvPr>
            <p:ph type="dt" sz="half" idx="10"/>
          </p:nvPr>
        </p:nvSpPr>
        <p:spPr>
          <a:ln/>
        </p:spPr>
        <p:txBody>
          <a:bodyPr/>
          <a:lstStyle>
            <a:lvl1pPr>
              <a:defRPr/>
            </a:lvl1pPr>
          </a:lstStyle>
          <a:p>
            <a:pPr>
              <a:defRPr/>
            </a:pPr>
            <a:fld id="{6D62ABDB-E4E2-43FE-90FB-0D12EBE90DB8}" type="datetime1">
              <a:rPr lang="en-GB" smtClean="0"/>
              <a:pPr>
                <a:defRPr/>
              </a:pPr>
              <a:t>02/07/2018</a:t>
            </a:fld>
            <a:endParaRPr lang="en-GB"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F8A5DB57-8E66-4D15-A4B1-E11693BDEDF0}" type="datetime1">
              <a:rPr lang="en-GB" smtClean="0"/>
              <a:pPr>
                <a:defRPr/>
              </a:pPr>
              <a:t>02/07/2018</a:t>
            </a:fld>
            <a:endParaRPr lang="en-GB"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21C2F77E-D437-4771-B2EC-37752762E281}" type="datetime1">
              <a:rPr lang="en-GB" smtClean="0"/>
              <a:pPr>
                <a:defRPr/>
              </a:pPr>
              <a:t>02/07/2018</a:t>
            </a:fld>
            <a:endParaRPr lang="en-GB"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p:cNvSpPr>
            <a:spLocks noGrp="1" noChangeArrowheads="1"/>
          </p:cNvSpPr>
          <p:nvPr>
            <p:ph type="dt" sz="half" idx="10"/>
          </p:nvPr>
        </p:nvSpPr>
        <p:spPr>
          <a:ln/>
        </p:spPr>
        <p:txBody>
          <a:bodyPr/>
          <a:lstStyle>
            <a:lvl1pPr>
              <a:defRPr/>
            </a:lvl1pPr>
          </a:lstStyle>
          <a:p>
            <a:pPr>
              <a:defRPr/>
            </a:pPr>
            <a:fld id="{EA4CD9C0-2BF1-4826-B5F4-8C6FBF7E1E99}" type="datetime1">
              <a:rPr lang="en-GB" smtClean="0"/>
              <a:pPr>
                <a:defRPr/>
              </a:pPr>
              <a:t>02/07/2018</a:t>
            </a:fld>
            <a:endParaRPr lang="en-GB"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9.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20.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2.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13.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14.xml"/></Relationships>
</file>

<file path=ppt/slideMasters/_rels/slideMaster6.xml.rels><?xml version="1.0" encoding="UTF-8" standalone="yes"?>
<Relationships xmlns="http://schemas.openxmlformats.org/package/2006/relationships"><Relationship Id="rId2" Type="http://schemas.openxmlformats.org/officeDocument/2006/relationships/theme" Target="../theme/theme6.xml"/><Relationship Id="rId1" Type="http://schemas.openxmlformats.org/officeDocument/2006/relationships/slideLayout" Target="../slideLayouts/slideLayout15.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6.xml"/></Relationships>
</file>

<file path=ppt/slideMasters/_rels/slideMaster8.xml.rels><?xml version="1.0" encoding="UTF-8" standalone="yes"?>
<Relationships xmlns="http://schemas.openxmlformats.org/package/2006/relationships"><Relationship Id="rId2" Type="http://schemas.openxmlformats.org/officeDocument/2006/relationships/theme" Target="../theme/theme8.xml"/><Relationship Id="rId1" Type="http://schemas.openxmlformats.org/officeDocument/2006/relationships/slideLayout" Target="../slideLayouts/slideLayout17.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02/07/2018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cSld>
  <p:clrMap bg1="lt1" tx1="dk1" bg2="lt2" tx2="dk2" accent1="accent1" accent2="accent2" accent3="accent3" accent4="accent4" accent5="accent5" accent6="accent6" hlink="hlink" folHlink="folHlink"/>
  <p:sldLayoutIdLst>
    <p:sldLayoutId id="2147483804"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02/07/2018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740372625"/>
      </p:ext>
    </p:extLst>
  </p:cSld>
  <p:clrMap bg1="lt1" tx1="dk1" bg2="lt2" tx2="dk2" accent1="accent1" accent2="accent2" accent3="accent3" accent4="accent4" accent5="accent5" accent6="accent6" hlink="hlink" folHlink="folHlink"/>
  <p:sldLayoutIdLst>
    <p:sldLayoutId id="214748382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02/07/2018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17246278"/>
      </p:ext>
    </p:extLst>
  </p:cSld>
  <p:clrMap bg1="lt1" tx1="dk1" bg2="lt2" tx2="dk2" accent1="accent1" accent2="accent2" accent3="accent3" accent4="accent4" accent5="accent5" accent6="accent6" hlink="hlink" folHlink="folHlink"/>
  <p:sldLayoutIdLst>
    <p:sldLayoutId id="214748382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latin typeface="Comic Sans MS" pitchFamily="66"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latin typeface="Comic Sans MS" pitchFamily="66"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latin typeface="Comic Sans MS" pitchFamily="66" charset="0"/>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C16814-CFB7-4205-9B00-D7AA0B4F04E1}" type="datetimeFigureOut">
              <a:rPr lang="en-GB" smtClean="0"/>
              <a:t>02/07/2018</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74F4153-C958-45CA-9101-9DAC497976E3}" type="slidenum">
              <a:rPr lang="en-GB" smtClean="0"/>
              <a:t>‹#›</a:t>
            </a:fld>
            <a:endParaRPr lang="en-GB"/>
          </a:p>
        </p:txBody>
      </p:sp>
    </p:spTree>
    <p:extLst>
      <p:ext uri="{BB962C8B-B14F-4D97-AF65-F5344CB8AC3E}">
        <p14:creationId xmlns:p14="http://schemas.microsoft.com/office/powerpoint/2010/main" val="3034697320"/>
      </p:ext>
    </p:extLst>
  </p:cSld>
  <p:clrMap bg1="lt1" tx1="dk1" bg2="lt2" tx2="dk2" accent1="accent1" accent2="accent2" accent3="accent3" accent4="accent4" accent5="accent5" accent6="accent6" hlink="hlink" folHlink="folHlink"/>
  <p:sldLayoutIdLst>
    <p:sldLayoutId id="2147483810"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02/07/2018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4105356220"/>
      </p:ext>
    </p:extLst>
  </p:cSld>
  <p:clrMap bg1="lt1" tx1="dk1" bg2="lt2" tx2="dk2" accent1="accent1" accent2="accent2" accent3="accent3" accent4="accent4" accent5="accent5" accent6="accent6" hlink="hlink" folHlink="folHlink"/>
  <p:sldLayoutIdLst>
    <p:sldLayoutId id="214748381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02/07/2018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22336025"/>
      </p:ext>
    </p:extLst>
  </p:cSld>
  <p:clrMap bg1="lt1" tx1="dk1" bg2="lt2" tx2="dk2" accent1="accent1" accent2="accent2" accent3="accent3" accent4="accent4" accent5="accent5" accent6="accent6" hlink="hlink" folHlink="folHlink"/>
  <p:sldLayoutIdLst>
    <p:sldLayoutId id="2147483814"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02/07/2018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3244806412"/>
      </p:ext>
    </p:extLst>
  </p:cSld>
  <p:clrMap bg1="lt1" tx1="dk1" bg2="lt2" tx2="dk2" accent1="accent1" accent2="accent2" accent3="accent3" accent4="accent4" accent5="accent5" accent6="accent6" hlink="hlink" folHlink="folHlink"/>
  <p:sldLayoutIdLst>
    <p:sldLayoutId id="2147483816"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02/07/2018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712205143"/>
      </p:ext>
    </p:extLst>
  </p:cSld>
  <p:clrMap bg1="lt1" tx1="dk1" bg2="lt2" tx2="dk2" accent1="accent1" accent2="accent2" accent3="accent3" accent4="accent4" accent5="accent5" accent6="accent6" hlink="hlink" folHlink="folHlink"/>
  <p:sldLayoutIdLst>
    <p:sldLayoutId id="2147483818"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02/07/2018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598360777"/>
      </p:ext>
    </p:extLst>
  </p:cSld>
  <p:clrMap bg1="lt1" tx1="dk1" bg2="lt2" tx2="dk2" accent1="accent1" accent2="accent2" accent3="accent3" accent4="accent4" accent5="accent5" accent6="accent6" hlink="hlink" folHlink="folHlink"/>
  <p:sldLayoutIdLst>
    <p:sldLayoutId id="2147483820"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GB" altLang="en-US"/>
              <a:t>Click to edit Master title style</a:t>
            </a:r>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101" name="Rectangle 5"/>
          <p:cNvSpPr>
            <a:spLocks noGrp="1" noChangeArrowheads="1"/>
          </p:cNvSpPr>
          <p:nvPr>
            <p:ph type="dt" sz="half" idx="2"/>
          </p:nvPr>
        </p:nvSpPr>
        <p:spPr bwMode="auto">
          <a:xfrm>
            <a:off x="457200" y="6400800"/>
            <a:ext cx="1522413"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latin typeface="Arial" charset="0"/>
              </a:defRPr>
            </a:lvl1pPr>
          </a:lstStyle>
          <a:p>
            <a:pPr>
              <a:defRPr/>
            </a:pPr>
            <a:fld id="{3AEC2ED1-CD7C-40D2-BE67-B885796E00F7}" type="datetime1">
              <a:rPr lang="en-GB" smtClean="0"/>
              <a:pPr>
                <a:defRPr/>
              </a:pPr>
              <a:t>02/07/2018</a:t>
            </a:fld>
            <a:endParaRPr lang="en-GB" altLang="en-US"/>
          </a:p>
        </p:txBody>
      </p:sp>
      <p:grpSp>
        <p:nvGrpSpPr>
          <p:cNvPr id="1030"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a:p>
          </p:txBody>
        </p:sp>
      </p:grpSp>
    </p:spTree>
    <p:extLst>
      <p:ext uri="{BB962C8B-B14F-4D97-AF65-F5344CB8AC3E}">
        <p14:creationId xmlns:p14="http://schemas.microsoft.com/office/powerpoint/2010/main" val="1250285590"/>
      </p:ext>
    </p:extLst>
  </p:cSld>
  <p:clrMap bg1="lt1" tx1="dk1" bg2="lt2" tx2="dk2" accent1="accent1" accent2="accent2" accent3="accent3" accent4="accent4" accent5="accent5" accent6="accent6" hlink="hlink" folHlink="folHlink"/>
  <p:sldLayoutIdLst>
    <p:sldLayoutId id="2147483822" r:id="rId1"/>
  </p:sldLayoutIdLst>
  <p:hf sldNum="0" hdr="0" ftr="0" dt="0"/>
  <p:txStyles>
    <p:titleStyle>
      <a:lvl1pPr algn="l" rtl="0" eaLnBrk="0" fontAlgn="base" hangingPunct="0">
        <a:spcBef>
          <a:spcPct val="0"/>
        </a:spcBef>
        <a:spcAft>
          <a:spcPct val="0"/>
        </a:spcAft>
        <a:defRPr sz="32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fontAlgn="base">
        <a:spcBef>
          <a:spcPct val="0"/>
        </a:spcBef>
        <a:spcAft>
          <a:spcPct val="0"/>
        </a:spcAft>
        <a:defRPr sz="3900" b="1">
          <a:solidFill>
            <a:schemeClr val="tx2"/>
          </a:solidFill>
          <a:latin typeface="Arial" charset="0"/>
        </a:defRPr>
      </a:lvl6pPr>
      <a:lvl7pPr marL="914400" algn="l" rtl="0" fontAlgn="base">
        <a:spcBef>
          <a:spcPct val="0"/>
        </a:spcBef>
        <a:spcAft>
          <a:spcPct val="0"/>
        </a:spcAft>
        <a:defRPr sz="3900" b="1">
          <a:solidFill>
            <a:schemeClr val="tx2"/>
          </a:solidFill>
          <a:latin typeface="Arial" charset="0"/>
        </a:defRPr>
      </a:lvl7pPr>
      <a:lvl8pPr marL="1371600" algn="l" rtl="0" fontAlgn="base">
        <a:spcBef>
          <a:spcPct val="0"/>
        </a:spcBef>
        <a:spcAft>
          <a:spcPct val="0"/>
        </a:spcAft>
        <a:defRPr sz="3900" b="1">
          <a:solidFill>
            <a:schemeClr val="tx2"/>
          </a:solidFill>
          <a:latin typeface="Arial" charset="0"/>
        </a:defRPr>
      </a:lvl8pPr>
      <a:lvl9pPr marL="1828800" algn="l" rtl="0" fontAlgn="base">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ts val="600"/>
        </a:spcBef>
        <a:spcAft>
          <a:spcPct val="0"/>
        </a:spcAft>
        <a:buClr>
          <a:schemeClr val="tx2"/>
        </a:buClr>
        <a:buSzPct val="70000"/>
        <a:buFont typeface="Wingdings" pitchFamily="2" charset="2"/>
        <a:buChar char="l"/>
        <a:defRPr sz="28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4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20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8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8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ally-brown.net/"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32.xml"/><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1.xml.rels><?xml version="1.0" encoding="UTF-8" standalone="yes"?>
<Relationships xmlns="http://schemas.openxmlformats.org/package/2006/relationships"><Relationship Id="rId2" Type="http://schemas.openxmlformats.org/officeDocument/2006/relationships/hyperlink" Target="http://www.tla.ed.ac.uk/interchange" TargetMode="External"/><Relationship Id="rId1" Type="http://schemas.openxmlformats.org/officeDocument/2006/relationships/slideLayout" Target="../slideLayouts/slideLayout1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3.xml.rels><?xml version="1.0" encoding="UTF-8" standalone="yes"?>
<Relationships xmlns="http://schemas.openxmlformats.org/package/2006/relationships"><Relationship Id="rId2" Type="http://schemas.openxmlformats.org/officeDocument/2006/relationships/hyperlink" Target="http://www.pass.brad.ac.uk/" TargetMode="External"/><Relationship Id="rId1" Type="http://schemas.openxmlformats.org/officeDocument/2006/relationships/slideLayout" Target="../slideLayouts/slideLayout18.xml"/></Relationships>
</file>

<file path=ppt/slides/_rels/slide74.xml.rels><?xml version="1.0" encoding="UTF-8" standalone="yes"?>
<Relationships xmlns="http://schemas.openxmlformats.org/package/2006/relationships"><Relationship Id="rId2" Type="http://schemas.openxmlformats.org/officeDocument/2006/relationships/hyperlink" Target="http://www.jisc.ac.uk/whatwedo/programmes/usersandinnovation/soundsgood.aspx" TargetMode="External"/><Relationship Id="rId1" Type="http://schemas.openxmlformats.org/officeDocument/2006/relationships/slideLayout" Target="../slideLayouts/slideLayout19.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23528" y="260350"/>
            <a:ext cx="7056784" cy="2520950"/>
          </a:xfrm>
          <a:noFill/>
        </p:spPr>
        <p:txBody>
          <a:bodyPr anchor="ctr"/>
          <a:lstStyle/>
          <a:p>
            <a:pPr algn="ctr"/>
            <a:r>
              <a:rPr lang="en-GB" dirty="0"/>
              <a:t>Making a difference through assessment</a:t>
            </a:r>
            <a:br>
              <a:rPr lang="en-GB" sz="3200" dirty="0"/>
            </a:br>
            <a:endParaRPr lang="en-GB" sz="3200" dirty="0"/>
          </a:p>
        </p:txBody>
      </p:sp>
      <p:sp>
        <p:nvSpPr>
          <p:cNvPr id="3075" name="Rectangle 3"/>
          <p:cNvSpPr>
            <a:spLocks noGrp="1" noChangeArrowheads="1"/>
          </p:cNvSpPr>
          <p:nvPr>
            <p:ph type="subTitle" idx="1"/>
          </p:nvPr>
        </p:nvSpPr>
        <p:spPr>
          <a:xfrm>
            <a:off x="323528" y="3068960"/>
            <a:ext cx="6912768" cy="3288978"/>
          </a:xfrm>
        </p:spPr>
        <p:txBody>
          <a:bodyPr/>
          <a:lstStyle/>
          <a:p>
            <a:pPr algn="ctr" eaLnBrk="1" hangingPunct="1">
              <a:defRPr/>
            </a:pPr>
            <a:r>
              <a:rPr lang="en-GB" dirty="0"/>
              <a:t>ABMS Academy day </a:t>
            </a:r>
          </a:p>
          <a:p>
            <a:pPr algn="ctr" eaLnBrk="1" hangingPunct="1">
              <a:defRPr/>
            </a:pPr>
            <a:r>
              <a:rPr lang="en-GB" dirty="0"/>
              <a:t>4</a:t>
            </a:r>
            <a:r>
              <a:rPr lang="en-GB" baseline="30000" dirty="0"/>
              <a:t>th</a:t>
            </a:r>
            <a:r>
              <a:rPr lang="en-GB" dirty="0"/>
              <a:t> July 2018</a:t>
            </a:r>
            <a:endParaRPr lang="en-GB" sz="1600" dirty="0"/>
          </a:p>
          <a:p>
            <a:pPr algn="ctr" eaLnBrk="1" hangingPunct="1">
              <a:defRPr/>
            </a:pPr>
            <a:r>
              <a:rPr lang="en-GB" sz="2800" b="1" dirty="0"/>
              <a:t>Sally Brown </a:t>
            </a:r>
            <a:r>
              <a:rPr lang="en-GB" sz="2800" dirty="0"/>
              <a:t>NTF, PFHEA, SFSEDA</a:t>
            </a:r>
            <a:endParaRPr lang="en-GB" sz="2000" b="1" dirty="0"/>
          </a:p>
          <a:p>
            <a:pPr algn="ctr" eaLnBrk="1" hangingPunct="1">
              <a:defRPr/>
            </a:pPr>
            <a:r>
              <a:rPr lang="en-GB" sz="1800" b="1" dirty="0"/>
              <a:t>@</a:t>
            </a:r>
            <a:r>
              <a:rPr lang="en-GB" sz="1800" b="1" dirty="0" err="1"/>
              <a:t>ProfSallyBrown</a:t>
            </a:r>
            <a:r>
              <a:rPr lang="en-GB" sz="1800" dirty="0"/>
              <a:t> 	</a:t>
            </a:r>
          </a:p>
          <a:p>
            <a:pPr algn="ctr" eaLnBrk="1" hangingPunct="1">
              <a:defRPr/>
            </a:pPr>
            <a:r>
              <a:rPr lang="en-GB" sz="1800" dirty="0">
                <a:hlinkClick r:id="rId3"/>
              </a:rPr>
              <a:t>http://sally-brown.net</a:t>
            </a:r>
            <a:r>
              <a:rPr lang="en-GB" sz="1800" dirty="0"/>
              <a:t> </a:t>
            </a:r>
          </a:p>
          <a:p>
            <a:pPr algn="ctr" eaLnBrk="1" hangingPunct="1">
              <a:defRPr/>
            </a:pPr>
            <a:endParaRPr lang="en-GB" sz="1800" b="1" dirty="0"/>
          </a:p>
          <a:p>
            <a:pPr algn="ctr" eaLnBrk="1" hangingPunct="1">
              <a:defRPr/>
            </a:pPr>
            <a:r>
              <a:rPr lang="en-GB" sz="1800" dirty="0" err="1"/>
              <a:t>Emerita</a:t>
            </a:r>
            <a:r>
              <a:rPr lang="en-GB" sz="1800" dirty="0"/>
              <a:t> Professor, Leeds Beckett University</a:t>
            </a:r>
          </a:p>
          <a:p>
            <a:pPr algn="ctr" eaLnBrk="1" hangingPunct="1">
              <a:defRPr/>
            </a:pPr>
            <a:r>
              <a:rPr lang="en-GB" sz="1800" dirty="0"/>
              <a:t>Visiting Professor: University of Plymouth, University of South Wales, Edge Hill University &amp; Liverpool John Moores University.</a:t>
            </a:r>
          </a:p>
        </p:txBody>
      </p:sp>
      <p:sp>
        <p:nvSpPr>
          <p:cNvPr id="3076" name="Rectangle 5"/>
          <p:cNvSpPr>
            <a:spLocks noChangeArrowheads="1"/>
          </p:cNvSpPr>
          <p:nvPr/>
        </p:nvSpPr>
        <p:spPr bwMode="auto">
          <a:xfrm>
            <a:off x="4000496" y="3214686"/>
            <a:ext cx="184150" cy="565150"/>
          </a:xfrm>
          <a:prstGeom prst="rect">
            <a:avLst/>
          </a:prstGeom>
          <a:noFill/>
          <a:ln w="9525">
            <a:noFill/>
            <a:miter lim="800000"/>
            <a:headEnd/>
            <a:tailEnd/>
          </a:ln>
        </p:spPr>
        <p:txBody>
          <a:bodyPr wrap="none" anchor="ctr">
            <a:spAutoFit/>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literacy: students do better if they can: </a:t>
            </a:r>
          </a:p>
        </p:txBody>
      </p:sp>
      <p:sp>
        <p:nvSpPr>
          <p:cNvPr id="3" name="Content Placeholder 2"/>
          <p:cNvSpPr>
            <a:spLocks noGrp="1"/>
          </p:cNvSpPr>
          <p:nvPr>
            <p:ph idx="1"/>
          </p:nvPr>
        </p:nvSpPr>
        <p:spPr>
          <a:xfrm>
            <a:off x="214282" y="1357298"/>
            <a:ext cx="8483631" cy="4972065"/>
          </a:xfrm>
          <a:noFill/>
          <a:ln>
            <a:noFill/>
          </a:ln>
        </p:spPr>
        <p:txBody>
          <a:bodyPr vert="horz" wrap="square" lIns="91440" tIns="45720" rIns="91440" bIns="45720" numCol="1" anchor="t" anchorCtr="0" compatLnSpc="1">
            <a:prstTxWarp prst="textNoShape">
              <a:avLst/>
            </a:prstTxWarp>
          </a:bodyPr>
          <a:lstStyle/>
          <a:p>
            <a:r>
              <a:rPr lang="en-GB" sz="2600" dirty="0"/>
              <a:t>Make sense of key terms such as criteria, weightings, and level;</a:t>
            </a:r>
          </a:p>
          <a:p>
            <a:r>
              <a:rPr lang="en-GB" sz="2600" dirty="0"/>
              <a:t>Encounter a variety of assessment methods (e.g. presentations, portfolios, posters, assessed web participation, practicals, vivas etc) and get practice in using them;</a:t>
            </a:r>
          </a:p>
          <a:p>
            <a:r>
              <a:rPr lang="en-GB" sz="2600" dirty="0"/>
              <a:t>Be strategic in their behaviours, putting more work into aspects of an assignment with high weightings, interrogating criteria to find out what is really required and so on;</a:t>
            </a:r>
          </a:p>
          <a:p>
            <a:r>
              <a:rPr lang="en-GB" sz="2600" dirty="0"/>
              <a:t>Gain clarity on how the assessment regulations work in their HEI, including issues concerning submission, resubmission, pass marks, condonement etc.</a:t>
            </a:r>
          </a:p>
        </p:txBody>
      </p:sp>
    </p:spTree>
    <p:extLst>
      <p:ext uri="{BB962C8B-B14F-4D97-AF65-F5344CB8AC3E}">
        <p14:creationId xmlns:p14="http://schemas.microsoft.com/office/powerpoint/2010/main" val="39034593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8CD127-39D5-466F-A74D-BDE92BA2C082}"/>
              </a:ext>
            </a:extLst>
          </p:cNvPr>
          <p:cNvSpPr>
            <a:spLocks noGrp="1"/>
          </p:cNvSpPr>
          <p:nvPr>
            <p:ph type="title"/>
          </p:nvPr>
        </p:nvSpPr>
        <p:spPr/>
        <p:txBody>
          <a:bodyPr/>
          <a:lstStyle/>
          <a:p>
            <a:r>
              <a:rPr lang="en-GB" sz="3200" dirty="0"/>
              <a:t>Students tend to be more convinced about the fairness of the assessment process if</a:t>
            </a:r>
          </a:p>
        </p:txBody>
      </p:sp>
      <p:sp>
        <p:nvSpPr>
          <p:cNvPr id="3" name="Content Placeholder 2">
            <a:extLst>
              <a:ext uri="{FF2B5EF4-FFF2-40B4-BE49-F238E27FC236}">
                <a16:creationId xmlns:a16="http://schemas.microsoft.com/office/drawing/2014/main" id="{3B011CCD-46DC-4709-B00A-6492F4B28559}"/>
              </a:ext>
            </a:extLst>
          </p:cNvPr>
          <p:cNvSpPr>
            <a:spLocks noGrp="1"/>
          </p:cNvSpPr>
          <p:nvPr>
            <p:ph idx="1"/>
          </p:nvPr>
        </p:nvSpPr>
        <p:spPr/>
        <p:txBody>
          <a:bodyPr/>
          <a:lstStyle/>
          <a:p>
            <a:r>
              <a:rPr lang="en-GB" sz="2800" dirty="0"/>
              <a:t>Requirements and procedures are transparent and made readily available to them;</a:t>
            </a:r>
          </a:p>
          <a:p>
            <a:r>
              <a:rPr lang="en-GB" sz="2800" dirty="0"/>
              <a:t>They believe that the tasks they are asked to do are worthwhile and are closely linked to what course documentation indicates they should be able to know and do at the end of the programme i.e. authentic assessment;</a:t>
            </a:r>
          </a:p>
          <a:p>
            <a:r>
              <a:rPr lang="en-GB" sz="2800" dirty="0"/>
              <a:t>They fully understand the ‘rules of the game’.</a:t>
            </a:r>
          </a:p>
        </p:txBody>
      </p:sp>
    </p:spTree>
    <p:extLst>
      <p:ext uri="{BB962C8B-B14F-4D97-AF65-F5344CB8AC3E}">
        <p14:creationId xmlns:p14="http://schemas.microsoft.com/office/powerpoint/2010/main" val="4020112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fiar4.jpg"/>
          <p:cNvPicPr>
            <a:picLocks noChangeAspect="1"/>
          </p:cNvPicPr>
          <p:nvPr/>
        </p:nvPicPr>
        <p:blipFill>
          <a:blip r:embed="rId3" cstate="email">
            <a:lum contrast="10000"/>
          </a:blip>
          <a:stretch>
            <a:fillRect/>
          </a:stretch>
        </p:blipFill>
        <p:spPr>
          <a:xfrm>
            <a:off x="44895" y="273818"/>
            <a:ext cx="9099105" cy="6279382"/>
          </a:xfrm>
          <a:prstGeom prst="rect">
            <a:avLst/>
          </a:prstGeom>
        </p:spPr>
      </p:pic>
    </p:spTree>
    <p:extLst>
      <p:ext uri="{BB962C8B-B14F-4D97-AF65-F5344CB8AC3E}">
        <p14:creationId xmlns:p14="http://schemas.microsoft.com/office/powerpoint/2010/main" val="29716317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31224-0BB1-4993-993F-B47B8AB7D5FD}"/>
              </a:ext>
            </a:extLst>
          </p:cNvPr>
          <p:cNvSpPr>
            <a:spLocks noGrp="1"/>
          </p:cNvSpPr>
          <p:nvPr>
            <p:ph type="title"/>
          </p:nvPr>
        </p:nvSpPr>
        <p:spPr/>
        <p:txBody>
          <a:bodyPr/>
          <a:lstStyle/>
          <a:p>
            <a:r>
              <a:rPr lang="en-GB" dirty="0"/>
              <a:t>Aspects of fairness: </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18444" y="1196975"/>
            <a:ext cx="6339573" cy="5400377"/>
          </a:xfrm>
        </p:spPr>
      </p:pic>
      <p:sp>
        <p:nvSpPr>
          <p:cNvPr id="6" name="Content Placeholder 3"/>
          <p:cNvSpPr txBox="1">
            <a:spLocks/>
          </p:cNvSpPr>
          <p:nvPr/>
        </p:nvSpPr>
        <p:spPr bwMode="auto">
          <a:xfrm>
            <a:off x="1115616" y="3177083"/>
            <a:ext cx="7200800" cy="144016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ts val="600"/>
              </a:spcBef>
              <a:spcAft>
                <a:spcPct val="0"/>
              </a:spcAft>
              <a:buClr>
                <a:schemeClr val="tx2"/>
              </a:buClr>
              <a:buSzPct val="70000"/>
              <a:buFont typeface="Wingdings" pitchFamily="2" charset="2"/>
              <a:buChar char="l"/>
              <a:defRPr sz="2400" b="1">
                <a:solidFill>
                  <a:schemeClr val="tx1"/>
                </a:solidFill>
                <a:latin typeface="+mn-lt"/>
                <a:ea typeface="+mn-ea"/>
                <a:cs typeface="+mn-cs"/>
              </a:defRPr>
            </a:lvl1pPr>
            <a:lvl2pPr marL="692150" indent="-347663" algn="l" rtl="0" eaLnBrk="0" fontAlgn="base" hangingPunct="0">
              <a:spcBef>
                <a:spcPts val="600"/>
              </a:spcBef>
              <a:spcAft>
                <a:spcPct val="0"/>
              </a:spcAft>
              <a:buClr>
                <a:srgbClr val="339966"/>
              </a:buClr>
              <a:buSzPct val="70000"/>
              <a:buFont typeface="Wingdings" pitchFamily="2" charset="2"/>
              <a:buChar char="l"/>
              <a:defRPr sz="2000" b="1">
                <a:solidFill>
                  <a:schemeClr val="tx1"/>
                </a:solidFill>
                <a:latin typeface="+mn-lt"/>
              </a:defRPr>
            </a:lvl2pPr>
            <a:lvl3pPr marL="987425" indent="-293688" algn="l" rtl="0" eaLnBrk="0" fontAlgn="base" hangingPunct="0">
              <a:spcBef>
                <a:spcPts val="600"/>
              </a:spcBef>
              <a:spcAft>
                <a:spcPct val="0"/>
              </a:spcAft>
              <a:buClr>
                <a:srgbClr val="8A00C0"/>
              </a:buClr>
              <a:buSzPct val="70000"/>
              <a:buFont typeface="Wingdings" pitchFamily="2" charset="2"/>
              <a:buChar char="l"/>
              <a:defRPr sz="1800" b="1">
                <a:solidFill>
                  <a:schemeClr val="tx1"/>
                </a:solidFill>
                <a:latin typeface="+mn-lt"/>
              </a:defRPr>
            </a:lvl3pPr>
            <a:lvl4pPr marL="1281113" indent="-292100" algn="l" rtl="0" eaLnBrk="0" fontAlgn="base" hangingPunct="0">
              <a:spcBef>
                <a:spcPts val="600"/>
              </a:spcBef>
              <a:spcAft>
                <a:spcPct val="0"/>
              </a:spcAft>
              <a:buClr>
                <a:srgbClr val="A0C6A0"/>
              </a:buClr>
              <a:buSzPct val="75000"/>
              <a:buFont typeface="Wingdings" pitchFamily="2" charset="2"/>
              <a:buChar char="§"/>
              <a:defRPr sz="1600" b="1">
                <a:solidFill>
                  <a:schemeClr val="tx1"/>
                </a:solidFill>
                <a:latin typeface="+mn-lt"/>
              </a:defRPr>
            </a:lvl4pPr>
            <a:lvl5pPr marL="1598613" indent="-315913" algn="l" rtl="0" eaLnBrk="0" fontAlgn="base" hangingPunct="0">
              <a:spcBef>
                <a:spcPts val="600"/>
              </a:spcBef>
              <a:spcAft>
                <a:spcPct val="0"/>
              </a:spcAft>
              <a:buClr>
                <a:srgbClr val="CC99FF"/>
              </a:buClr>
              <a:buSzPct val="80000"/>
              <a:buFont typeface="Wingdings" pitchFamily="2" charset="2"/>
              <a:buChar char="§"/>
              <a:defRPr sz="1600" b="1">
                <a:solidFill>
                  <a:schemeClr val="tx1"/>
                </a:solidFill>
                <a:latin typeface="+mn-lt"/>
              </a:defRPr>
            </a:lvl5pPr>
            <a:lvl6pPr marL="20558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fontAlgn="base">
              <a:spcBef>
                <a:spcPct val="20000"/>
              </a:spcBef>
              <a:spcAft>
                <a:spcPct val="0"/>
              </a:spcAft>
              <a:buClr>
                <a:srgbClr val="CC99FF"/>
              </a:buClr>
              <a:buSzPct val="80000"/>
              <a:buFont typeface="Wingdings" pitchFamily="2" charset="2"/>
              <a:buChar char="§"/>
              <a:defRPr sz="2000">
                <a:solidFill>
                  <a:schemeClr val="tx1"/>
                </a:solidFill>
                <a:latin typeface="+mn-lt"/>
              </a:defRPr>
            </a:lvl9pPr>
          </a:lstStyle>
          <a:p>
            <a:pPr marL="0" indent="0">
              <a:buNone/>
            </a:pPr>
            <a:r>
              <a:rPr lang="en-US" sz="2200" kern="0" dirty="0"/>
              <a:t>Thinking about the students you teach, consider particular constituencies who might be discriminated against by different elements of your assessment, and think through some reasonable adjustments.</a:t>
            </a:r>
            <a:endParaRPr lang="en-GB" sz="2200" kern="0" dirty="0"/>
          </a:p>
        </p:txBody>
      </p:sp>
    </p:spTree>
    <p:extLst>
      <p:ext uri="{BB962C8B-B14F-4D97-AF65-F5344CB8AC3E}">
        <p14:creationId xmlns:p14="http://schemas.microsoft.com/office/powerpoint/2010/main" val="24257569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68313" y="-78682"/>
            <a:ext cx="7543800" cy="714473"/>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Assessment </a:t>
            </a:r>
            <a:r>
              <a:rPr lang="en-GB" i="1" dirty="0"/>
              <a:t>for</a:t>
            </a:r>
            <a:r>
              <a:rPr lang="en-GB" dirty="0"/>
              <a:t> learning: some useful thoughts</a:t>
            </a:r>
          </a:p>
        </p:txBody>
      </p:sp>
      <p:sp>
        <p:nvSpPr>
          <p:cNvPr id="3" name="Content Placeholder 2"/>
          <p:cNvSpPr>
            <a:spLocks noGrp="1"/>
          </p:cNvSpPr>
          <p:nvPr>
            <p:ph idx="1"/>
          </p:nvPr>
        </p:nvSpPr>
        <p:spPr>
          <a:xfrm>
            <a:off x="468313" y="836712"/>
            <a:ext cx="8229600" cy="5365651"/>
          </a:xfrm>
        </p:spPr>
        <p:txBody>
          <a:bodyPr/>
          <a:lstStyle/>
          <a:p>
            <a:pPr marL="438150" indent="-438150" eaLnBrk="1" hangingPunct="1">
              <a:buFont typeface="Wingdings" pitchFamily="2" charset="2"/>
              <a:buNone/>
              <a:defRPr/>
            </a:pPr>
            <a:r>
              <a:rPr lang="en-GB" sz="2300" dirty="0"/>
              <a:t>1. 	Tasks should be </a:t>
            </a:r>
            <a:r>
              <a:rPr lang="en-GB" sz="2300" dirty="0">
                <a:solidFill>
                  <a:schemeClr val="tx2">
                    <a:lumMod val="40000"/>
                    <a:lumOff val="60000"/>
                  </a:schemeClr>
                </a:solidFill>
              </a:rPr>
              <a:t>challenging</a:t>
            </a:r>
            <a:r>
              <a:rPr lang="en-GB" sz="2300" dirty="0"/>
              <a:t>, demanding higher order learning and integration of knowledge learned in both the university and other contexts;</a:t>
            </a:r>
          </a:p>
          <a:p>
            <a:pPr marL="438150" indent="-438150" eaLnBrk="1" hangingPunct="1">
              <a:buFont typeface="Wingdings" pitchFamily="2" charset="2"/>
              <a:buNone/>
              <a:defRPr/>
            </a:pPr>
            <a:r>
              <a:rPr lang="en-GB" sz="2300" dirty="0"/>
              <a:t>2. 	Learning and assessment should be </a:t>
            </a:r>
            <a:r>
              <a:rPr lang="en-GB" sz="2300" dirty="0">
                <a:solidFill>
                  <a:srgbClr val="AD5CFF"/>
                </a:solidFill>
              </a:rPr>
              <a:t>integrated</a:t>
            </a:r>
            <a:r>
              <a:rPr lang="en-GB" sz="2300" dirty="0"/>
              <a:t>, assessment should not come at the end of learning but should be part of the learning process;</a:t>
            </a:r>
          </a:p>
          <a:p>
            <a:pPr marL="438150" indent="-438150" eaLnBrk="1" hangingPunct="1">
              <a:buFont typeface="Wingdings" pitchFamily="2" charset="2"/>
              <a:buNone/>
              <a:defRPr/>
            </a:pPr>
            <a:r>
              <a:rPr lang="en-GB" sz="2300" dirty="0"/>
              <a:t>3. 	Students are involved in self assessment and reflection on their learning, they are involved in </a:t>
            </a:r>
            <a:r>
              <a:rPr lang="en-GB" sz="2300" dirty="0">
                <a:solidFill>
                  <a:srgbClr val="AD5CFF"/>
                </a:solidFill>
              </a:rPr>
              <a:t>judging performance</a:t>
            </a:r>
            <a:r>
              <a:rPr lang="en-GB" sz="2300" dirty="0"/>
              <a:t>;</a:t>
            </a:r>
          </a:p>
          <a:p>
            <a:pPr marL="438150" indent="-438150" eaLnBrk="1" hangingPunct="1">
              <a:buFont typeface="Wingdings" pitchFamily="2" charset="2"/>
              <a:buNone/>
              <a:defRPr/>
            </a:pPr>
            <a:r>
              <a:rPr lang="en-GB" sz="2300" dirty="0"/>
              <a:t>4. 	Assessment should encourage </a:t>
            </a:r>
            <a:r>
              <a:rPr lang="en-GB" sz="2300" dirty="0">
                <a:solidFill>
                  <a:srgbClr val="AD5CFF"/>
                </a:solidFill>
              </a:rPr>
              <a:t>metacognition</a:t>
            </a:r>
            <a:r>
              <a:rPr lang="en-GB" sz="2300" dirty="0"/>
              <a:t>, promoting thinking about the learning process not just the learning outcomes;</a:t>
            </a:r>
          </a:p>
          <a:p>
            <a:pPr marL="438150" indent="-438150" eaLnBrk="1" hangingPunct="1">
              <a:buFont typeface="Wingdings" pitchFamily="2" charset="2"/>
              <a:buNone/>
              <a:defRPr/>
            </a:pPr>
            <a:r>
              <a:rPr lang="en-GB" sz="2300" dirty="0"/>
              <a:t>5. 	Assessment should have a </a:t>
            </a:r>
            <a:r>
              <a:rPr lang="en-GB" sz="2300" dirty="0">
                <a:solidFill>
                  <a:srgbClr val="AD5CFF"/>
                </a:solidFill>
              </a:rPr>
              <a:t>formative </a:t>
            </a:r>
            <a:r>
              <a:rPr lang="en-GB" sz="2300" dirty="0"/>
              <a:t>function, providing ‘feedforward’ for future learning which can be acted upon. There is opportunity and a safe context for students to expose problems with their study and get help; there should be an opportunity for dialogue about students’ work;</a:t>
            </a:r>
          </a:p>
        </p:txBody>
      </p:sp>
    </p:spTree>
    <p:extLst>
      <p:ext uri="{BB962C8B-B14F-4D97-AF65-F5344CB8AC3E}">
        <p14:creationId xmlns:p14="http://schemas.microsoft.com/office/powerpoint/2010/main" val="7934898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a:xfrm>
            <a:off x="457200" y="122239"/>
            <a:ext cx="7543800" cy="78648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Assessment for learning</a:t>
            </a:r>
          </a:p>
        </p:txBody>
      </p:sp>
      <p:sp>
        <p:nvSpPr>
          <p:cNvPr id="34820" name="Rectangle 3"/>
          <p:cNvSpPr>
            <a:spLocks noGrp="1" noChangeArrowheads="1"/>
          </p:cNvSpPr>
          <p:nvPr>
            <p:ph type="body" idx="1"/>
          </p:nvPr>
        </p:nvSpPr>
        <p:spPr>
          <a:xfrm>
            <a:off x="468313" y="1052736"/>
            <a:ext cx="8229600" cy="5149627"/>
          </a:xfrm>
        </p:spPr>
        <p:txBody>
          <a:bodyPr/>
          <a:lstStyle/>
          <a:p>
            <a:pPr marL="538163" indent="-538163" eaLnBrk="1" hangingPunct="1">
              <a:buFont typeface="Wingdings" pitchFamily="2" charset="2"/>
              <a:buNone/>
              <a:defRPr/>
            </a:pPr>
            <a:r>
              <a:rPr lang="en-GB" sz="2600" dirty="0"/>
              <a:t>6. 	Assessment expectations should be made </a:t>
            </a:r>
            <a:r>
              <a:rPr lang="en-GB" sz="2600" dirty="0">
                <a:solidFill>
                  <a:schemeClr val="tx2">
                    <a:lumMod val="40000"/>
                    <a:lumOff val="60000"/>
                  </a:schemeClr>
                </a:solidFill>
              </a:rPr>
              <a:t>visible</a:t>
            </a:r>
            <a:r>
              <a:rPr lang="en-GB" sz="2600" dirty="0">
                <a:solidFill>
                  <a:srgbClr val="7030A0"/>
                </a:solidFill>
              </a:rPr>
              <a:t> </a:t>
            </a:r>
            <a:r>
              <a:rPr lang="en-GB" sz="2600" dirty="0"/>
              <a:t>to students as far as possible;</a:t>
            </a:r>
          </a:p>
          <a:p>
            <a:pPr marL="538163" indent="-538163" eaLnBrk="1" hangingPunct="1">
              <a:buFont typeface="Wingdings" pitchFamily="2" charset="2"/>
              <a:buNone/>
              <a:defRPr/>
            </a:pPr>
            <a:r>
              <a:rPr lang="en-GB" sz="2600" dirty="0"/>
              <a:t>7. 	Tasks should involve the </a:t>
            </a:r>
            <a:r>
              <a:rPr lang="en-GB" sz="2600" dirty="0">
                <a:solidFill>
                  <a:schemeClr val="tx2">
                    <a:lumMod val="40000"/>
                    <a:lumOff val="60000"/>
                  </a:schemeClr>
                </a:solidFill>
              </a:rPr>
              <a:t>active engagement </a:t>
            </a:r>
            <a:r>
              <a:rPr lang="en-GB" sz="2600" dirty="0"/>
              <a:t>of students developing the capacity to find things out for themselves and learn independently;</a:t>
            </a:r>
          </a:p>
          <a:p>
            <a:pPr marL="538163" indent="-538163" eaLnBrk="1" hangingPunct="1">
              <a:buFont typeface="Wingdings" pitchFamily="2" charset="2"/>
              <a:buNone/>
              <a:defRPr/>
            </a:pPr>
            <a:r>
              <a:rPr lang="en-GB" sz="2600" dirty="0"/>
              <a:t>8. 	Tasks should be </a:t>
            </a:r>
            <a:r>
              <a:rPr lang="en-GB" sz="2600" dirty="0">
                <a:solidFill>
                  <a:schemeClr val="tx2">
                    <a:lumMod val="40000"/>
                    <a:lumOff val="60000"/>
                  </a:schemeClr>
                </a:solidFill>
              </a:rPr>
              <a:t>authentic</a:t>
            </a:r>
            <a:r>
              <a:rPr lang="en-GB" sz="2600" dirty="0"/>
              <a:t>; worthwhile, relevant and offering students some level of control over their work;</a:t>
            </a:r>
          </a:p>
          <a:p>
            <a:pPr marL="538163" indent="-538163" eaLnBrk="1" hangingPunct="1">
              <a:buFont typeface="Wingdings" pitchFamily="2" charset="2"/>
              <a:buNone/>
              <a:defRPr/>
            </a:pPr>
            <a:r>
              <a:rPr lang="en-GB" sz="2600" dirty="0"/>
              <a:t>9. 	Tasks are </a:t>
            </a:r>
            <a:r>
              <a:rPr lang="en-GB" sz="2600" dirty="0">
                <a:solidFill>
                  <a:schemeClr val="tx2">
                    <a:lumMod val="40000"/>
                    <a:lumOff val="60000"/>
                  </a:schemeClr>
                </a:solidFill>
              </a:rPr>
              <a:t>fit for purpose </a:t>
            </a:r>
            <a:r>
              <a:rPr lang="en-GB" sz="2600" dirty="0"/>
              <a:t>and align with important learning outcomes;</a:t>
            </a:r>
          </a:p>
          <a:p>
            <a:pPr marL="538163" indent="-538163" eaLnBrk="1" hangingPunct="1">
              <a:buFont typeface="Wingdings" pitchFamily="2" charset="2"/>
              <a:buNone/>
              <a:defRPr/>
            </a:pPr>
            <a:r>
              <a:rPr lang="en-GB" sz="2600" dirty="0"/>
              <a:t>10. 	Assessment should be used to </a:t>
            </a:r>
            <a:r>
              <a:rPr lang="en-GB" sz="2600" dirty="0">
                <a:solidFill>
                  <a:schemeClr val="tx2">
                    <a:lumMod val="40000"/>
                    <a:lumOff val="60000"/>
                  </a:schemeClr>
                </a:solidFill>
              </a:rPr>
              <a:t>evaluate teaching </a:t>
            </a:r>
            <a:r>
              <a:rPr lang="en-GB" sz="2600" dirty="0"/>
              <a:t>as well as student learning.</a:t>
            </a:r>
          </a:p>
          <a:p>
            <a:pPr eaLnBrk="1" hangingPunct="1">
              <a:buFont typeface="Wingdings" pitchFamily="2" charset="2"/>
              <a:buNone/>
              <a:defRPr/>
            </a:pPr>
            <a:r>
              <a:rPr lang="en-GB" sz="2600" i="1" dirty="0"/>
              <a:t>(Bloxham and Boyd)</a:t>
            </a:r>
          </a:p>
        </p:txBody>
      </p:sp>
    </p:spTree>
    <p:extLst>
      <p:ext uri="{BB962C8B-B14F-4D97-AF65-F5344CB8AC3E}">
        <p14:creationId xmlns:p14="http://schemas.microsoft.com/office/powerpoint/2010/main" val="1401331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4" descr="exams in afghanistan.jpg"/>
          <p:cNvPicPr>
            <a:picLocks noChangeAspect="1"/>
          </p:cNvPicPr>
          <p:nvPr/>
        </p:nvPicPr>
        <p:blipFill>
          <a:blip r:embed="rId3" cstate="print">
            <a:lum contrast="40000"/>
          </a:blip>
          <a:srcRect/>
          <a:stretch>
            <a:fillRect/>
          </a:stretch>
        </p:blipFill>
        <p:spPr bwMode="auto">
          <a:xfrm>
            <a:off x="-409575" y="-214313"/>
            <a:ext cx="9553575" cy="6800851"/>
          </a:xfrm>
          <a:prstGeom prst="rect">
            <a:avLst/>
          </a:prstGeom>
          <a:noFill/>
          <a:ln w="9525">
            <a:noFill/>
            <a:miter lim="800000"/>
            <a:headEnd/>
            <a:tailEnd/>
          </a:ln>
        </p:spPr>
      </p:pic>
    </p:spTree>
    <p:extLst>
      <p:ext uri="{BB962C8B-B14F-4D97-AF65-F5344CB8AC3E}">
        <p14:creationId xmlns:p14="http://schemas.microsoft.com/office/powerpoint/2010/main" val="3122029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51520" y="260648"/>
            <a:ext cx="7749480" cy="7920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Ensuring assessment focuses efforts and promotes engagement means including reference to:</a:t>
            </a:r>
          </a:p>
        </p:txBody>
      </p:sp>
      <p:sp>
        <p:nvSpPr>
          <p:cNvPr id="4" name="Content Placeholder 3"/>
          <p:cNvSpPr>
            <a:spLocks noGrp="1"/>
          </p:cNvSpPr>
          <p:nvPr>
            <p:ph idx="1"/>
          </p:nvPr>
        </p:nvSpPr>
        <p:spPr>
          <a:xfrm>
            <a:off x="1" y="1124744"/>
            <a:ext cx="8892480" cy="5077619"/>
          </a:xfrm>
        </p:spPr>
        <p:txBody>
          <a:bodyPr/>
          <a:lstStyle/>
          <a:p>
            <a:pPr lvl="0"/>
            <a:r>
              <a:rPr lang="en-US" sz="2200" dirty="0"/>
              <a:t>methodologies: which methods and approaches are most appropriate and efficient for the arts and design context?</a:t>
            </a:r>
            <a:endParaRPr lang="en-GB" sz="2200" dirty="0"/>
          </a:p>
          <a:p>
            <a:pPr lvl="0"/>
            <a:r>
              <a:rPr lang="en-US" sz="2200" dirty="0"/>
              <a:t>agency: who should be undertaking assessment? Tutors, peers, students themselves, employers and clients can all participate in student assessment to good effect, but which is right for particular assessment activities?</a:t>
            </a:r>
            <a:endParaRPr lang="en-GB" sz="2200" dirty="0"/>
          </a:p>
          <a:p>
            <a:pPr lvl="0"/>
            <a:r>
              <a:rPr lang="en-US" sz="2200" dirty="0"/>
              <a:t>timing: end point and continuous assessment can both be valuable, when should we assess students to maximise impact on student learning? </a:t>
            </a:r>
            <a:endParaRPr lang="en-GB" sz="2200" dirty="0"/>
          </a:p>
          <a:p>
            <a:pPr lvl="0"/>
            <a:r>
              <a:rPr lang="en-US" sz="2200" dirty="0"/>
              <a:t>orientation: to what extent in each task would we wish to focus particularly on process or outcomes, or both?</a:t>
            </a:r>
            <a:endParaRPr lang="en-GB" sz="2200" dirty="0"/>
          </a:p>
          <a:p>
            <a:pPr lvl="0"/>
            <a:r>
              <a:rPr lang="en-US" sz="2200" dirty="0"/>
              <a:t>inclusivity: how can we enable all students to achieve their highest personal potential?</a:t>
            </a:r>
            <a:endParaRPr lang="en-GB" sz="2200" dirty="0"/>
          </a:p>
          <a:p>
            <a:r>
              <a:rPr lang="en-US" sz="2200" dirty="0"/>
              <a:t>efficiency: what can we do to make assessment fully embedded in learning for students?</a:t>
            </a:r>
            <a:endParaRPr lang="en-GB" sz="2200" dirty="0"/>
          </a:p>
        </p:txBody>
      </p:sp>
    </p:spTree>
    <p:extLst>
      <p:ext uri="{BB962C8B-B14F-4D97-AF65-F5344CB8AC3E}">
        <p14:creationId xmlns:p14="http://schemas.microsoft.com/office/powerpoint/2010/main" val="28102195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7543800" cy="59211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Making a difference through assessment: to what extent does your assessment strategy: </a:t>
            </a:r>
          </a:p>
        </p:txBody>
      </p:sp>
      <p:sp>
        <p:nvSpPr>
          <p:cNvPr id="3" name="Content Placeholder 2"/>
          <p:cNvSpPr>
            <a:spLocks noGrp="1"/>
          </p:cNvSpPr>
          <p:nvPr>
            <p:ph idx="1"/>
          </p:nvPr>
        </p:nvSpPr>
        <p:spPr>
          <a:xfrm>
            <a:off x="468312" y="1214422"/>
            <a:ext cx="8318529" cy="4987941"/>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Work at a programme level, rather than having assessment occur in module-shaped silos?</a:t>
            </a:r>
          </a:p>
          <a:p>
            <a:r>
              <a:rPr lang="en-GB" sz="2600" dirty="0"/>
              <a:t>Maximise fast, formative feedback opportunities without driving your markers into the ground?</a:t>
            </a:r>
          </a:p>
          <a:p>
            <a:r>
              <a:rPr lang="en-GB" sz="2600" dirty="0"/>
              <a:t>Support student transition and retention by making assessment integral to learning? </a:t>
            </a:r>
          </a:p>
          <a:p>
            <a:r>
              <a:rPr lang="en-GB" sz="2600" dirty="0"/>
              <a:t>Enable the development of digital literacy by providing tasks that use social and digital media?</a:t>
            </a:r>
          </a:p>
          <a:p>
            <a:r>
              <a:rPr lang="en-GB" sz="2600" dirty="0"/>
              <a:t>Make the process of assessing and being assessed enjoyable for staff and students?</a:t>
            </a:r>
          </a:p>
          <a:p>
            <a:r>
              <a:rPr lang="en-GB" sz="2600" dirty="0"/>
              <a:t>Subject or professional body benchmarks?</a:t>
            </a:r>
          </a:p>
        </p:txBody>
      </p:sp>
    </p:spTree>
    <p:extLst>
      <p:ext uri="{BB962C8B-B14F-4D97-AF65-F5344CB8AC3E}">
        <p14:creationId xmlns:p14="http://schemas.microsoft.com/office/powerpoint/2010/main" val="14772428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Authentic assessment: what are the principal benefits for stakeholders?</a:t>
            </a:r>
          </a:p>
        </p:txBody>
      </p:sp>
      <p:sp>
        <p:nvSpPr>
          <p:cNvPr id="3" name="Content Placeholder 2"/>
          <p:cNvSpPr>
            <a:spLocks noGrp="1"/>
          </p:cNvSpPr>
          <p:nvPr>
            <p:ph idx="1"/>
          </p:nvPr>
        </p:nvSpPr>
        <p:spPr/>
        <p:txBody>
          <a:bodyPr/>
          <a:lstStyle/>
          <a:p>
            <a:r>
              <a:rPr lang="en-GB" sz="2600" dirty="0"/>
              <a:t>Students undertaking authentic assessments tend to be more fully engaged in learning and hence tend to achieve more highly because they see the sense of what they are doing (Sadler, 2005). </a:t>
            </a:r>
          </a:p>
          <a:p>
            <a:r>
              <a:rPr lang="en-GB" sz="2600" dirty="0"/>
              <a:t>University teachers adopting authentic approaches can use realistic and live contexts within which to frame assessment tasks, which help to make theoretical elements of the course come to life. </a:t>
            </a:r>
          </a:p>
          <a:p>
            <a:r>
              <a:rPr lang="en-GB" sz="2600" dirty="0"/>
              <a:t>Employers value students who can quickly engage in real-life tasks immediately on employment, having practiced and developed relevant skills and competences through their assignments. </a:t>
            </a:r>
          </a:p>
        </p:txBody>
      </p:sp>
    </p:spTree>
    <p:extLst>
      <p:ext uri="{BB962C8B-B14F-4D97-AF65-F5344CB8AC3E}">
        <p14:creationId xmlns:p14="http://schemas.microsoft.com/office/powerpoint/2010/main" val="2356394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23164E-FF65-43F0-BCEA-8F81BB70EBD2}"/>
              </a:ext>
            </a:extLst>
          </p:cNvPr>
          <p:cNvSpPr>
            <a:spLocks noGrp="1"/>
          </p:cNvSpPr>
          <p:nvPr>
            <p:ph type="title"/>
          </p:nvPr>
        </p:nvSpPr>
        <p:spPr/>
        <p:txBody>
          <a:bodyPr/>
          <a:lstStyle/>
          <a:p>
            <a:r>
              <a:rPr lang="en-GB" sz="3200" dirty="0"/>
              <a:t>The purpose of the keynote today</a:t>
            </a:r>
          </a:p>
        </p:txBody>
      </p:sp>
      <p:sp>
        <p:nvSpPr>
          <p:cNvPr id="3" name="Content Placeholder 2">
            <a:extLst>
              <a:ext uri="{FF2B5EF4-FFF2-40B4-BE49-F238E27FC236}">
                <a16:creationId xmlns:a16="http://schemas.microsoft.com/office/drawing/2014/main" id="{9A0CF1F9-72AB-4B78-A046-5BD0F997E20B}"/>
              </a:ext>
            </a:extLst>
          </p:cNvPr>
          <p:cNvSpPr>
            <a:spLocks noGrp="1"/>
          </p:cNvSpPr>
          <p:nvPr>
            <p:ph idx="1"/>
          </p:nvPr>
        </p:nvSpPr>
        <p:spPr/>
        <p:txBody>
          <a:bodyPr/>
          <a:lstStyle/>
          <a:p>
            <a:pPr marL="0" indent="0">
              <a:buNone/>
            </a:pPr>
            <a:r>
              <a:rPr lang="en-GB" sz="2800" dirty="0"/>
              <a:t>Sometimes a fresh look at our current practices is needed to make sure assessment is </a:t>
            </a:r>
            <a:r>
              <a:rPr lang="en-GB" sz="2800" i="1" dirty="0"/>
              <a:t>for</a:t>
            </a:r>
            <a:r>
              <a:rPr lang="en-GB" sz="2800" dirty="0"/>
              <a:t> rather than just </a:t>
            </a:r>
            <a:r>
              <a:rPr lang="en-GB" sz="2800" i="1" dirty="0"/>
              <a:t>of</a:t>
            </a:r>
            <a:r>
              <a:rPr lang="en-GB" sz="2800" dirty="0"/>
              <a:t> learning, with students learning while they are being assessed rather than it being merely a summative end process. </a:t>
            </a:r>
          </a:p>
          <a:p>
            <a:pPr marL="0" indent="0">
              <a:buNone/>
            </a:pPr>
            <a:r>
              <a:rPr lang="en-GB" sz="2800" dirty="0"/>
              <a:t>We also need to ensure that we provide explicit and implicit messages to students and indeed all other stakeholders about how we assess. </a:t>
            </a:r>
          </a:p>
          <a:p>
            <a:pPr marL="0" indent="0">
              <a:buNone/>
            </a:pPr>
            <a:r>
              <a:rPr lang="en-GB" sz="2800" dirty="0"/>
              <a:t>This session is all about thinking through how effective are our assessment approaches and how we can make them really impact on learning</a:t>
            </a:r>
          </a:p>
          <a:p>
            <a:endParaRPr lang="en-GB" sz="2800" dirty="0"/>
          </a:p>
        </p:txBody>
      </p:sp>
    </p:spTree>
    <p:extLst>
      <p:ext uri="{BB962C8B-B14F-4D97-AF65-F5344CB8AC3E}">
        <p14:creationId xmlns:p14="http://schemas.microsoft.com/office/powerpoint/2010/main" val="353085850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7543800"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Wiggins (1990) says assessment can be regarded as authentic if we can draw valid inferences about quality from the work students produce</a:t>
            </a:r>
          </a:p>
        </p:txBody>
      </p:sp>
      <p:sp>
        <p:nvSpPr>
          <p:cNvPr id="3" name="Content Placeholder 2"/>
          <p:cNvSpPr>
            <a:spLocks noGrp="1"/>
          </p:cNvSpPr>
          <p:nvPr>
            <p:ph idx="1"/>
          </p:nvPr>
        </p:nvSpPr>
        <p:spPr>
          <a:xfrm>
            <a:off x="468313" y="1772815"/>
            <a:ext cx="8229600" cy="4429547"/>
          </a:xfrm>
        </p:spPr>
        <p:txBody>
          <a:bodyPr/>
          <a:lstStyle/>
          <a:p>
            <a:r>
              <a:rPr lang="en-GB" sz="2600" dirty="0"/>
              <a:t>He proposes that we should aim to offer students assignments that present the student with the full array of tasks that mirror the priorities and challenges found in the best [teaching] activities and that attend to whether the student can craft polished, thorough and justifiable answers, performances or products.</a:t>
            </a:r>
          </a:p>
          <a:p>
            <a:r>
              <a:rPr lang="en-GB" sz="2600" dirty="0"/>
              <a:t>He says they must involve students being able to cope with potentially ill-structured challenges and roles, with incomplete information, that help them rehearse for the complex ambiguities of adult and professional life.</a:t>
            </a:r>
          </a:p>
          <a:p>
            <a:endParaRPr lang="en-GB" sz="2600" dirty="0"/>
          </a:p>
        </p:txBody>
      </p:sp>
    </p:spTree>
    <p:extLst>
      <p:ext uri="{BB962C8B-B14F-4D97-AF65-F5344CB8AC3E}">
        <p14:creationId xmlns:p14="http://schemas.microsoft.com/office/powerpoint/2010/main" val="40258112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2238"/>
            <a:ext cx="7893496" cy="1074737"/>
          </a:xfrm>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We often assess what is easy to assess, or proxies of what’s been learned, rather than the learning itself</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A valid assessment is one that has close relevance to the criteria, which are in turn constructively aligned to the stated learning outcomes of a programme. </a:t>
            </a:r>
          </a:p>
          <a:p>
            <a:r>
              <a:rPr lang="en-GB" sz="2600" dirty="0"/>
              <a:t>Effective assessment is highly relevant to ensuring that graduates can demonstrate the knowledge, behaviours, qualities and attributes that were described in the course outline or programme specification. </a:t>
            </a:r>
          </a:p>
          <a:p>
            <a:r>
              <a:rPr lang="en-GB" sz="2600" dirty="0"/>
              <a:t>Assignments that require students to write about something, rather than be or do something, may not always be fit-for-purpose. </a:t>
            </a:r>
          </a:p>
          <a:p>
            <a:endParaRPr lang="en-GB" sz="2600" dirty="0"/>
          </a:p>
        </p:txBody>
      </p:sp>
    </p:spTree>
    <p:extLst>
      <p:ext uri="{BB962C8B-B14F-4D97-AF65-F5344CB8AC3E}">
        <p14:creationId xmlns:p14="http://schemas.microsoft.com/office/powerpoint/2010/main" val="39859390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How can authentic assessment engage students?</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Using types of assessment that are much more like the ‘real things’ that academics or professionals do in their chosen fields can engage students in much more meaningful ways.</a:t>
            </a:r>
          </a:p>
          <a:p>
            <a:r>
              <a:rPr lang="en-GB" sz="2600" dirty="0"/>
              <a:t>A useful way to help you ascertain how authentic your assessment is could be to ask yourself where in the programme you help students answer questions in job interviews (Sambell, Brown and Graham, 2017)</a:t>
            </a:r>
          </a:p>
          <a:p>
            <a:endParaRPr lang="en-GB" sz="2600" dirty="0"/>
          </a:p>
        </p:txBody>
      </p:sp>
    </p:spTree>
    <p:extLst>
      <p:ext uri="{BB962C8B-B14F-4D97-AF65-F5344CB8AC3E}">
        <p14:creationId xmlns:p14="http://schemas.microsoft.com/office/powerpoint/2010/main" val="14215934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Questions employers might ask at interview that might help us frame some of our assignments</a:t>
            </a:r>
          </a:p>
        </p:txBody>
      </p:sp>
      <p:sp>
        <p:nvSpPr>
          <p:cNvPr id="5" name="Content Placeholder 4"/>
          <p:cNvSpPr>
            <a:spLocks noGrp="1"/>
          </p:cNvSpPr>
          <p:nvPr>
            <p:ph idx="1"/>
          </p:nvPr>
        </p:nvSpPr>
        <p:spPr>
          <a:xfrm>
            <a:off x="107504" y="1124744"/>
            <a:ext cx="8640960" cy="5077619"/>
          </a:xfrm>
        </p:spPr>
        <p:txBody>
          <a:bodyPr/>
          <a:lstStyle/>
          <a:p>
            <a:pPr marL="0" indent="0">
              <a:buNone/>
            </a:pPr>
            <a:r>
              <a:rPr lang="en-GB" b="0" dirty="0"/>
              <a:t> </a:t>
            </a:r>
            <a:r>
              <a:rPr lang="en-GB" dirty="0"/>
              <a:t>Can you tell us about an occasion when:</a:t>
            </a:r>
          </a:p>
          <a:p>
            <a:r>
              <a:rPr lang="en-GB" dirty="0"/>
              <a:t> you worked together with colleagues in a group to produce a collective outcome;</a:t>
            </a:r>
          </a:p>
          <a:p>
            <a:r>
              <a:rPr lang="en-GB" dirty="0"/>
              <a:t>you had to work autonomously with incomplete information and self-derived data sources;</a:t>
            </a:r>
          </a:p>
          <a:p>
            <a:r>
              <a:rPr lang="en-GB" dirty="0"/>
              <a:t>you developed strategies to solve real life problems and tested them out;</a:t>
            </a:r>
          </a:p>
          <a:p>
            <a:r>
              <a:rPr lang="en-GB" dirty="0"/>
              <a:t>you has a leadership role in a team, and could you tell us your strategies to influence and persuade your colleagues to achieve a collective task;</a:t>
            </a:r>
          </a:p>
          <a:p>
            <a:r>
              <a:rPr lang="en-GB" dirty="0"/>
              <a:t>you had to communicate outcomes from your project work orally, in writing, through social media and/or through a visual medium?"</a:t>
            </a:r>
            <a:br>
              <a:rPr lang="en-GB" dirty="0"/>
            </a:br>
            <a:endParaRPr lang="en-GB" dirty="0"/>
          </a:p>
          <a:p>
            <a:endParaRPr lang="en-GB" dirty="0"/>
          </a:p>
          <a:p>
            <a:endParaRPr lang="en-GB" dirty="0"/>
          </a:p>
        </p:txBody>
      </p:sp>
    </p:spTree>
    <p:extLst>
      <p:ext uri="{BB962C8B-B14F-4D97-AF65-F5344CB8AC3E}">
        <p14:creationId xmlns:p14="http://schemas.microsoft.com/office/powerpoint/2010/main" val="20420548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Review practice: what can we do to build authenticity in to our assessment?</a:t>
            </a:r>
          </a:p>
        </p:txBody>
      </p:sp>
      <p:sp>
        <p:nvSpPr>
          <p:cNvPr id="3" name="Content Placeholder 2"/>
          <p:cNvSpPr>
            <a:spLocks noGrp="1"/>
          </p:cNvSpPr>
          <p:nvPr>
            <p:ph idx="1"/>
          </p:nvPr>
        </p:nvSpPr>
        <p:spPr>
          <a:xfrm>
            <a:off x="323528" y="1412875"/>
            <a:ext cx="8374385" cy="4789488"/>
          </a:xfrm>
        </p:spPr>
        <p:txBody>
          <a:bodyPr/>
          <a:lstStyle/>
          <a:p>
            <a:pPr marL="0" indent="0">
              <a:buNone/>
            </a:pPr>
            <a:r>
              <a:rPr lang="en-GB" sz="2000" dirty="0"/>
              <a:t>We need to design assignments that stretch students beyond mechanistic tasks and make assessment fully integral to the learning experience (Sambell et al, 2012). Such authentic assignments and activities could include:</a:t>
            </a:r>
          </a:p>
          <a:p>
            <a:pPr lvl="0"/>
            <a:r>
              <a:rPr lang="en-GB" sz="2000" dirty="0"/>
              <a:t>Action-orientated tasks, that are underpinned by relevant evidence-based scholarship and where students are learning by doing (Race, 2014);</a:t>
            </a:r>
          </a:p>
          <a:p>
            <a:pPr lvl="0"/>
            <a:r>
              <a:rPr lang="en-GB" sz="2000" dirty="0"/>
              <a:t>Ones that are truly representative of student effort, maximising time-on-task, with marks reflecting the achievement of learning outcomes specified in the programme outlines and which are coherent, constructively aligned (Biggs and Tang, 2011) and challenging;</a:t>
            </a:r>
          </a:p>
          <a:p>
            <a:pPr lvl="0"/>
            <a:r>
              <a:rPr lang="en-GB" sz="2000" dirty="0"/>
              <a:t>Processes that are nuanced, clearly articulated and transparent in demonstrating the way that decisions are reached on assessment grades (QAA, 2014);</a:t>
            </a:r>
          </a:p>
          <a:p>
            <a:r>
              <a:rPr lang="en-GB" sz="2000" dirty="0"/>
              <a:t>Assessment strategies that work at a programme rather than a module level (McDowell, 2012)</a:t>
            </a:r>
          </a:p>
        </p:txBody>
      </p:sp>
    </p:spTree>
    <p:extLst>
      <p:ext uri="{BB962C8B-B14F-4D97-AF65-F5344CB8AC3E}">
        <p14:creationId xmlns:p14="http://schemas.microsoft.com/office/powerpoint/2010/main" val="36939773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 descr="120109_comdesign_5871.jpg"/>
          <p:cNvPicPr>
            <a:picLocks noChangeAspect="1"/>
          </p:cNvPicPr>
          <p:nvPr/>
        </p:nvPicPr>
        <p:blipFill>
          <a:blip r:embed="rId3" cstate="print"/>
          <a:srcRect/>
          <a:stretch>
            <a:fillRect/>
          </a:stretch>
        </p:blipFill>
        <p:spPr bwMode="auto">
          <a:xfrm>
            <a:off x="0" y="384175"/>
            <a:ext cx="9144000" cy="6089650"/>
          </a:xfrm>
          <a:prstGeom prst="rect">
            <a:avLst/>
          </a:prstGeom>
          <a:noFill/>
          <a:ln w="9525">
            <a:noFill/>
            <a:miter lim="800000"/>
            <a:headEnd/>
            <a:tailEnd/>
          </a:ln>
        </p:spPr>
      </p:pic>
      <p:sp>
        <p:nvSpPr>
          <p:cNvPr id="20483" name="Title 3"/>
          <p:cNvSpPr txBox="1">
            <a:spLocks/>
          </p:cNvSpPr>
          <p:nvPr/>
        </p:nvSpPr>
        <p:spPr bwMode="auto">
          <a:xfrm>
            <a:off x="0" y="0"/>
            <a:ext cx="9144000" cy="1196752"/>
          </a:xfrm>
          <a:prstGeom prst="rect">
            <a:avLst/>
          </a:prstGeom>
          <a:solidFill>
            <a:schemeClr val="bg1"/>
          </a:solidFill>
          <a:ln w="9525">
            <a:noFill/>
            <a:miter lim="800000"/>
            <a:headEnd/>
            <a:tailEnd/>
          </a:ln>
        </p:spPr>
        <p:txBody>
          <a:bodyPr/>
          <a:lstStyle/>
          <a:p>
            <a:pPr algn="ctr"/>
            <a:r>
              <a:rPr lang="en-GB" sz="4000" b="1" dirty="0">
                <a:solidFill>
                  <a:srgbClr val="330066"/>
                </a:solidFill>
                <a:latin typeface="Calibri" pitchFamily="34" charset="0"/>
                <a:cs typeface="Arial" charset="0"/>
              </a:rPr>
              <a:t>Working together interactively</a:t>
            </a:r>
          </a:p>
        </p:txBody>
      </p:sp>
    </p:spTree>
    <p:extLst>
      <p:ext uri="{BB962C8B-B14F-4D97-AF65-F5344CB8AC3E}">
        <p14:creationId xmlns:p14="http://schemas.microsoft.com/office/powerpoint/2010/main" val="3581939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0"/>
            <a:ext cx="8579296" cy="1143000"/>
          </a:xfrm>
          <a:noFill/>
          <a:ln w="12700">
            <a:noFill/>
            <a:miter lim="800000"/>
            <a:headEnd/>
            <a:tailEnd/>
          </a:ln>
          <a:effectLst/>
        </p:spPr>
        <p:txBody>
          <a:bodyPr lIns="92075" tIns="46038" rIns="92075" bIns="46038" anchor="ctr">
            <a:normAutofit/>
          </a:bodyPr>
          <a:lstStyle/>
          <a:p>
            <a:pPr eaLnBrk="0" fontAlgn="base" hangingPunct="0">
              <a:lnSpc>
                <a:spcPct val="80000"/>
              </a:lnSpc>
              <a:spcAft>
                <a:spcPct val="0"/>
              </a:spcAft>
            </a:pPr>
            <a:r>
              <a:rPr lang="en-GB" sz="2900" b="1" dirty="0">
                <a:solidFill>
                  <a:srgbClr val="800080"/>
                </a:solidFill>
                <a:ea typeface="+mn-ea"/>
                <a:cs typeface="+mn-cs"/>
              </a:rPr>
              <a:t>Assessment must engage students in active tasks, e.g.:</a:t>
            </a:r>
          </a:p>
        </p:txBody>
      </p:sp>
      <p:sp>
        <p:nvSpPr>
          <p:cNvPr id="4" name="Content Placeholder 3"/>
          <p:cNvSpPr>
            <a:spLocks noGrp="1"/>
          </p:cNvSpPr>
          <p:nvPr>
            <p:ph sz="half" idx="1"/>
          </p:nvPr>
        </p:nvSpPr>
        <p:spPr>
          <a:xfrm>
            <a:off x="228600" y="764704"/>
            <a:ext cx="4267200" cy="6093296"/>
          </a:xfrm>
        </p:spPr>
        <p:txBody>
          <a:bodyPr>
            <a:noAutofit/>
          </a:bodyPr>
          <a:lstStyle/>
          <a:p>
            <a:pPr marL="0" indent="0">
              <a:buNone/>
            </a:pPr>
            <a:r>
              <a:rPr lang="en-GB" sz="1800" b="1" dirty="0"/>
              <a:t>Studio critiques</a:t>
            </a:r>
          </a:p>
          <a:p>
            <a:pPr marL="0" indent="0">
              <a:buNone/>
            </a:pPr>
            <a:r>
              <a:rPr lang="en-GB" sz="1800" b="1" dirty="0"/>
              <a:t>Simulations		</a:t>
            </a:r>
          </a:p>
          <a:p>
            <a:pPr marL="0" indent="0">
              <a:buNone/>
            </a:pPr>
            <a:r>
              <a:rPr lang="en-GB" sz="1800" b="1" dirty="0"/>
              <a:t>Multiple choice questions in class</a:t>
            </a:r>
          </a:p>
          <a:p>
            <a:pPr marL="0" indent="0">
              <a:buNone/>
            </a:pPr>
            <a:r>
              <a:rPr lang="en-GB" sz="1800" b="1" dirty="0"/>
              <a:t>Oral report (individual or group)</a:t>
            </a:r>
          </a:p>
          <a:p>
            <a:pPr marL="0" indent="0">
              <a:buNone/>
            </a:pPr>
            <a:r>
              <a:rPr lang="en-GB" sz="1800" b="1" dirty="0"/>
              <a:t>Business/Elevator pitches</a:t>
            </a:r>
          </a:p>
          <a:p>
            <a:pPr marL="0" indent="0">
              <a:buNone/>
            </a:pPr>
            <a:r>
              <a:rPr lang="en-GB" sz="1800" b="1" dirty="0"/>
              <a:t>Case studies</a:t>
            </a:r>
          </a:p>
          <a:p>
            <a:pPr marL="0" indent="0">
              <a:buNone/>
            </a:pPr>
            <a:r>
              <a:rPr lang="en-GB" sz="1800" b="1" dirty="0"/>
              <a:t>Annotated bibliographies</a:t>
            </a:r>
          </a:p>
          <a:p>
            <a:pPr marL="0" indent="0">
              <a:buNone/>
            </a:pPr>
            <a:r>
              <a:rPr lang="en-GB" sz="1800" b="1" dirty="0"/>
              <a:t>Executive summaries</a:t>
            </a:r>
          </a:p>
          <a:p>
            <a:pPr marL="0" indent="0">
              <a:buNone/>
            </a:pPr>
            <a:r>
              <a:rPr lang="en-GB" sz="1800" b="1" dirty="0"/>
              <a:t>Performances</a:t>
            </a:r>
          </a:p>
          <a:p>
            <a:pPr marL="0" indent="0">
              <a:buNone/>
            </a:pPr>
            <a:r>
              <a:rPr lang="en-GB" sz="1800" b="1" dirty="0"/>
              <a:t>Artefacts e.g. Paintings, sculptures, engineering drawings</a:t>
            </a:r>
          </a:p>
          <a:p>
            <a:pPr marL="0" indent="0">
              <a:buNone/>
            </a:pPr>
            <a:r>
              <a:rPr lang="en-GB" sz="1800" b="1" dirty="0"/>
              <a:t>Objective structured clinical exams (OSCEs) </a:t>
            </a:r>
          </a:p>
          <a:p>
            <a:pPr marL="0" indent="0">
              <a:buNone/>
            </a:pPr>
            <a:r>
              <a:rPr lang="en-GB" sz="1800" b="1" dirty="0"/>
              <a:t>Conference presentations</a:t>
            </a:r>
          </a:p>
          <a:p>
            <a:pPr marL="0" indent="0">
              <a:buNone/>
            </a:pPr>
            <a:r>
              <a:rPr lang="en-GB" sz="1800" b="1" dirty="0"/>
              <a:t>student-led and managed conferences </a:t>
            </a:r>
          </a:p>
          <a:p>
            <a:pPr marL="0" indent="0">
              <a:buNone/>
            </a:pPr>
            <a:r>
              <a:rPr lang="en-GB" sz="1800" b="1" dirty="0"/>
              <a:t>Action plans		</a:t>
            </a:r>
          </a:p>
          <a:p>
            <a:pPr marL="0" indent="0">
              <a:buNone/>
            </a:pPr>
            <a:r>
              <a:rPr lang="en-GB" sz="1800" b="1" dirty="0"/>
              <a:t>Reports		</a:t>
            </a:r>
          </a:p>
          <a:p>
            <a:pPr marL="0" indent="0">
              <a:buNone/>
            </a:pPr>
            <a:r>
              <a:rPr lang="en-GB" sz="1800" b="1" dirty="0"/>
              <a:t>Portfolios</a:t>
            </a:r>
          </a:p>
          <a:p>
            <a:pPr marL="0" indent="0">
              <a:buNone/>
            </a:pPr>
            <a:r>
              <a:rPr lang="en-GB" sz="1800" b="1" dirty="0"/>
              <a:t>Live projects </a:t>
            </a:r>
            <a:br>
              <a:rPr lang="en-GB" sz="1800" dirty="0"/>
            </a:br>
            <a:endParaRPr lang="en-GB" sz="1800" dirty="0"/>
          </a:p>
        </p:txBody>
      </p:sp>
      <p:sp>
        <p:nvSpPr>
          <p:cNvPr id="5" name="Content Placeholder 4"/>
          <p:cNvSpPr>
            <a:spLocks noGrp="1"/>
          </p:cNvSpPr>
          <p:nvPr>
            <p:ph sz="half" idx="2"/>
          </p:nvPr>
        </p:nvSpPr>
        <p:spPr>
          <a:xfrm>
            <a:off x="4648200" y="764704"/>
            <a:ext cx="4495800" cy="5864696"/>
          </a:xfrm>
        </p:spPr>
        <p:txBody>
          <a:bodyPr>
            <a:noAutofit/>
          </a:bodyPr>
          <a:lstStyle/>
          <a:p>
            <a:pPr marL="0" indent="0">
              <a:buNone/>
            </a:pPr>
            <a:r>
              <a:rPr lang="en-GB" sz="1800" b="1" dirty="0"/>
              <a:t>Final shows		</a:t>
            </a:r>
          </a:p>
          <a:p>
            <a:pPr marL="0" indent="0">
              <a:buNone/>
            </a:pPr>
            <a:r>
              <a:rPr lang="en-GB" sz="1800" b="1" dirty="0"/>
              <a:t>In-tray exercises </a:t>
            </a:r>
          </a:p>
          <a:p>
            <a:pPr marL="0" indent="0">
              <a:buNone/>
            </a:pPr>
            <a:r>
              <a:rPr lang="en-GB" sz="1800" b="1" dirty="0"/>
              <a:t>Assessed placements	</a:t>
            </a:r>
          </a:p>
          <a:p>
            <a:pPr marL="0" indent="0">
              <a:buNone/>
            </a:pPr>
            <a:r>
              <a:rPr lang="en-GB" sz="1800" b="1" dirty="0"/>
              <a:t>Field work notebooks</a:t>
            </a:r>
          </a:p>
          <a:p>
            <a:pPr marL="0" indent="0">
              <a:buNone/>
            </a:pPr>
            <a:r>
              <a:rPr lang="en-GB" sz="1800" b="1" dirty="0"/>
              <a:t>Lab books produced in real time</a:t>
            </a:r>
          </a:p>
          <a:p>
            <a:pPr marL="0" indent="0">
              <a:buNone/>
            </a:pPr>
            <a:r>
              <a:rPr lang="en-GB" sz="1800" b="1" dirty="0"/>
              <a:t>Short-answer questions</a:t>
            </a:r>
          </a:p>
          <a:p>
            <a:pPr marL="0" indent="0">
              <a:buNone/>
            </a:pPr>
            <a:r>
              <a:rPr lang="en-GB" sz="1800" b="1" dirty="0"/>
              <a:t>Reflective diaries</a:t>
            </a:r>
          </a:p>
          <a:p>
            <a:pPr marL="0" indent="0">
              <a:buNone/>
            </a:pPr>
            <a:r>
              <a:rPr lang="en-GB" sz="1800" b="1" dirty="0"/>
              <a:t>Logs	</a:t>
            </a:r>
          </a:p>
          <a:p>
            <a:pPr marL="0" indent="0">
              <a:buNone/>
            </a:pPr>
            <a:r>
              <a:rPr lang="en-GB" sz="1800" b="1" dirty="0"/>
              <a:t>Vivas (live oral tests)</a:t>
            </a:r>
          </a:p>
          <a:p>
            <a:pPr marL="0" indent="0">
              <a:buNone/>
            </a:pPr>
            <a:r>
              <a:rPr lang="en-GB" sz="1800" b="1" dirty="0"/>
              <a:t>Storyboards</a:t>
            </a:r>
            <a:br>
              <a:rPr lang="en-GB" sz="1800" b="1" dirty="0"/>
            </a:br>
            <a:r>
              <a:rPr lang="en-GB" sz="1800" b="1" dirty="0"/>
              <a:t>Critical incident accounts</a:t>
            </a:r>
          </a:p>
          <a:p>
            <a:pPr marL="0" indent="0">
              <a:buNone/>
            </a:pPr>
            <a:r>
              <a:rPr lang="en-GB" sz="1800" b="1" dirty="0"/>
              <a:t>Teaching packs 		</a:t>
            </a:r>
          </a:p>
          <a:p>
            <a:pPr marL="0" indent="0">
              <a:buNone/>
            </a:pPr>
            <a:r>
              <a:rPr lang="en-GB" sz="1800" b="1" dirty="0"/>
              <a:t>Group process tasks		</a:t>
            </a:r>
          </a:p>
          <a:p>
            <a:pPr marL="0" indent="0">
              <a:buNone/>
            </a:pPr>
            <a:r>
              <a:rPr lang="en-GB" sz="1800" b="1" dirty="0"/>
              <a:t>Procedure manuals		</a:t>
            </a:r>
          </a:p>
          <a:p>
            <a:pPr marL="0" indent="0">
              <a:buNone/>
            </a:pPr>
            <a:r>
              <a:rPr lang="en-GB" sz="1800" b="1" dirty="0"/>
              <a:t>Software designs</a:t>
            </a:r>
          </a:p>
          <a:p>
            <a:pPr marL="0" indent="0">
              <a:buNone/>
            </a:pPr>
            <a:r>
              <a:rPr lang="en-GB" sz="1800" b="1" dirty="0"/>
              <a:t>Presentations (individual or group)</a:t>
            </a:r>
          </a:p>
          <a:p>
            <a:pPr marL="0" indent="0">
              <a:buNone/>
            </a:pPr>
            <a:r>
              <a:rPr lang="en-GB" sz="1800" b="1" dirty="0"/>
              <a:t>Posters</a:t>
            </a:r>
            <a:br>
              <a:rPr lang="en-GB" sz="1800" b="1" dirty="0"/>
            </a:br>
            <a:endParaRPr lang="en-GB" sz="1800" b="1" dirty="0"/>
          </a:p>
          <a:p>
            <a:endParaRPr lang="en-GB" sz="1200" dirty="0"/>
          </a:p>
        </p:txBody>
      </p:sp>
    </p:spTree>
    <p:extLst>
      <p:ext uri="{BB962C8B-B14F-4D97-AF65-F5344CB8AC3E}">
        <p14:creationId xmlns:p14="http://schemas.microsoft.com/office/powerpoint/2010/main" val="29509440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Making authentic choices: how can we build in authentic assessment? We can use</a:t>
            </a:r>
          </a:p>
        </p:txBody>
      </p:sp>
      <p:sp>
        <p:nvSpPr>
          <p:cNvPr id="3" name="Content Placeholder 2"/>
          <p:cNvSpPr>
            <a:spLocks noGrp="1"/>
          </p:cNvSpPr>
          <p:nvPr>
            <p:ph idx="1"/>
          </p:nvPr>
        </p:nvSpPr>
        <p:spPr/>
        <p:txBody>
          <a:bodyPr/>
          <a:lstStyle/>
          <a:p>
            <a:pPr lvl="0"/>
            <a:r>
              <a:rPr lang="en-GB" dirty="0"/>
              <a:t>Team assignments where students work together and independently in a productive, effective and professional way to meet a team goal or achieve a shared objective?</a:t>
            </a:r>
          </a:p>
          <a:p>
            <a:pPr lvl="0"/>
            <a:r>
              <a:rPr lang="en-GB" dirty="0"/>
              <a:t>Live projects which require students to gain, develop and demonstrate an understanding of the importance of leadership skills;</a:t>
            </a:r>
          </a:p>
          <a:p>
            <a:pPr lvl="0"/>
            <a:r>
              <a:rPr lang="en-GB" dirty="0"/>
              <a:t>Information acquisition and management tasks where they actively access alternative or additional resources from a variety of sources in a wide -range of media;</a:t>
            </a:r>
          </a:p>
          <a:p>
            <a:r>
              <a:rPr lang="en-GB" dirty="0"/>
              <a:t>Multi-element composite tasks such as </a:t>
            </a:r>
            <a:r>
              <a:rPr lang="en-GB" dirty="0" err="1"/>
              <a:t>ePortfolios</a:t>
            </a:r>
            <a:r>
              <a:rPr lang="en-GB" dirty="0"/>
              <a:t>, (Stefani et al, 2007) which enable students to demonstrate not just final outcomes but also the processes by which these have been achieved</a:t>
            </a:r>
          </a:p>
        </p:txBody>
      </p:sp>
    </p:spTree>
    <p:extLst>
      <p:ext uri="{BB962C8B-B14F-4D97-AF65-F5344CB8AC3E}">
        <p14:creationId xmlns:p14="http://schemas.microsoft.com/office/powerpoint/2010/main" val="955035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Some further examples of authentic assessment tasks</a:t>
            </a:r>
          </a:p>
        </p:txBody>
      </p:sp>
      <p:sp>
        <p:nvSpPr>
          <p:cNvPr id="3" name="Content Placeholder 2"/>
          <p:cNvSpPr>
            <a:spLocks noGrp="1"/>
          </p:cNvSpPr>
          <p:nvPr>
            <p:ph idx="1"/>
          </p:nvPr>
        </p:nvSpPr>
        <p:spPr/>
        <p:txBody>
          <a:bodyPr/>
          <a:lstStyle/>
          <a:p>
            <a:pPr lvl="0"/>
            <a:r>
              <a:rPr lang="en-GB" dirty="0"/>
              <a:t>Research projects, working alongside their lecturers on genuine data collection tasks which result in advances in knowledge and practice relevant to work-based contexts;</a:t>
            </a:r>
          </a:p>
          <a:p>
            <a:pPr lvl="0"/>
            <a:r>
              <a:rPr lang="en-GB" dirty="0"/>
              <a:t>Activities that involve students assessing their peers and themselves both as a means of better understanding what is required in terms of standards of performance (</a:t>
            </a:r>
            <a:r>
              <a:rPr lang="en-GB" dirty="0" err="1"/>
              <a:t>Falchikov</a:t>
            </a:r>
            <a:r>
              <a:rPr lang="en-GB" dirty="0"/>
              <a:t>, 2004) and as processes that involve the development of assessment literacy (Price et al, 2012);</a:t>
            </a:r>
          </a:p>
          <a:p>
            <a:r>
              <a:rPr lang="en-GB" dirty="0"/>
              <a:t>Tasks where the means of presentation of the outcomes form key parts of the assignment, involving them in developing a range of means of communication, e.g. Audio/video packs, teaching packs, social</a:t>
            </a:r>
          </a:p>
        </p:txBody>
      </p:sp>
    </p:spTree>
    <p:extLst>
      <p:ext uri="{BB962C8B-B14F-4D97-AF65-F5344CB8AC3E}">
        <p14:creationId xmlns:p14="http://schemas.microsoft.com/office/powerpoint/2010/main" val="33655488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And…</a:t>
            </a:r>
          </a:p>
        </p:txBody>
      </p:sp>
      <p:sp>
        <p:nvSpPr>
          <p:cNvPr id="3" name="Content Placeholder 2"/>
          <p:cNvSpPr>
            <a:spLocks noGrp="1"/>
          </p:cNvSpPr>
          <p:nvPr>
            <p:ph idx="1"/>
          </p:nvPr>
        </p:nvSpPr>
        <p:spPr/>
        <p:txBody>
          <a:bodyPr/>
          <a:lstStyle/>
          <a:p>
            <a:r>
              <a:rPr lang="en-GB" sz="2600" dirty="0"/>
              <a:t>Provide incremental assessment opportunities?</a:t>
            </a:r>
          </a:p>
          <a:p>
            <a:r>
              <a:rPr lang="en-GB" sz="2600" dirty="0"/>
              <a:t>Use assessment activities that can engage students and be integral to learning?</a:t>
            </a:r>
          </a:p>
          <a:p>
            <a:r>
              <a:rPr lang="en-GB" sz="2600" dirty="0"/>
              <a:t>Constructively align (Biggs 2003) assignments with planned learning outcomes and the curriculum taught?</a:t>
            </a:r>
          </a:p>
          <a:p>
            <a:r>
              <a:rPr lang="en-GB" sz="2600" dirty="0"/>
              <a:t>Provide realistic tasks: students are likely to put more energy into assignments they see as authentic and worth bothering with?</a:t>
            </a:r>
          </a:p>
          <a:p>
            <a:r>
              <a:rPr lang="en-GB" sz="2600" dirty="0"/>
              <a:t>Maximise the dialogic opportunities of student feedback?</a:t>
            </a:r>
          </a:p>
          <a:p>
            <a:endParaRPr lang="en-GB" sz="2600" dirty="0"/>
          </a:p>
        </p:txBody>
      </p:sp>
    </p:spTree>
    <p:extLst>
      <p:ext uri="{BB962C8B-B14F-4D97-AF65-F5344CB8AC3E}">
        <p14:creationId xmlns:p14="http://schemas.microsoft.com/office/powerpoint/2010/main" val="3121866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AF99DF-0BCA-4A81-9AB5-9274606A4E07}"/>
              </a:ext>
            </a:extLst>
          </p:cNvPr>
          <p:cNvSpPr>
            <a:spLocks noGrp="1"/>
          </p:cNvSpPr>
          <p:nvPr>
            <p:ph type="title"/>
          </p:nvPr>
        </p:nvSpPr>
        <p:spPr/>
        <p:txBody>
          <a:bodyPr/>
          <a:lstStyle/>
          <a:p>
            <a:r>
              <a:rPr lang="en-GB" dirty="0"/>
              <a:t>Enhancing Assessment and Feedback to improve student engagement and achievement</a:t>
            </a:r>
          </a:p>
        </p:txBody>
      </p:sp>
      <p:sp>
        <p:nvSpPr>
          <p:cNvPr id="3" name="Content Placeholder 2">
            <a:extLst>
              <a:ext uri="{FF2B5EF4-FFF2-40B4-BE49-F238E27FC236}">
                <a16:creationId xmlns:a16="http://schemas.microsoft.com/office/drawing/2014/main" id="{788FEAA1-6AD1-402F-BB22-B960D7D440CB}"/>
              </a:ext>
            </a:extLst>
          </p:cNvPr>
          <p:cNvSpPr>
            <a:spLocks noGrp="1"/>
          </p:cNvSpPr>
          <p:nvPr>
            <p:ph idx="1"/>
          </p:nvPr>
        </p:nvSpPr>
        <p:spPr/>
        <p:txBody>
          <a:bodyPr/>
          <a:lstStyle/>
          <a:p>
            <a:pPr marL="0" indent="0">
              <a:buNone/>
            </a:pPr>
            <a:r>
              <a:rPr lang="en-GB" dirty="0"/>
              <a:t>Effective assessment is crucial for student satisfaction and achievement. This session will explore how we can review and revise our assessment approaches so that students have the best possible chance of success, particularly by:</a:t>
            </a:r>
          </a:p>
          <a:p>
            <a:r>
              <a:rPr lang="en-GB" dirty="0"/>
              <a:t>building students' assessment literacy and thereby enabling them better to understand how criteria and assessment practices work;</a:t>
            </a:r>
          </a:p>
          <a:p>
            <a:r>
              <a:rPr lang="en-GB" dirty="0"/>
              <a:t>ensuring that assessment is </a:t>
            </a:r>
            <a:r>
              <a:rPr lang="en-GB" i="1" dirty="0"/>
              <a:t>for</a:t>
            </a:r>
            <a:r>
              <a:rPr lang="en-GB" dirty="0"/>
              <a:t> not just </a:t>
            </a:r>
            <a:r>
              <a:rPr lang="en-GB" i="1" dirty="0"/>
              <a:t>of</a:t>
            </a:r>
            <a:r>
              <a:rPr lang="en-GB" dirty="0"/>
              <a:t> learning;</a:t>
            </a:r>
          </a:p>
          <a:p>
            <a:r>
              <a:rPr lang="en-GB" dirty="0"/>
              <a:t>fostering approaches to feedback that mean students take good note of and use the comments and advice provided by their assessors.</a:t>
            </a:r>
          </a:p>
          <a:p>
            <a:endParaRPr lang="en-GB" sz="2800" dirty="0"/>
          </a:p>
        </p:txBody>
      </p:sp>
    </p:spTree>
    <p:extLst>
      <p:ext uri="{BB962C8B-B14F-4D97-AF65-F5344CB8AC3E}">
        <p14:creationId xmlns:p14="http://schemas.microsoft.com/office/powerpoint/2010/main" val="11489657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8FC3B-2FE7-43B6-AFC2-509F7791450A}"/>
              </a:ext>
            </a:extLst>
          </p:cNvPr>
          <p:cNvSpPr>
            <a:spLocks noGrp="1"/>
          </p:cNvSpPr>
          <p:nvPr>
            <p:ph type="title"/>
          </p:nvPr>
        </p:nvSpPr>
        <p:spPr>
          <a:xfrm>
            <a:off x="179512" y="122238"/>
            <a:ext cx="7992888" cy="150656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 difference though using good feedback</a:t>
            </a:r>
          </a:p>
        </p:txBody>
      </p:sp>
      <p:sp>
        <p:nvSpPr>
          <p:cNvPr id="3" name="Content Placeholder 2">
            <a:extLst>
              <a:ext uri="{FF2B5EF4-FFF2-40B4-BE49-F238E27FC236}">
                <a16:creationId xmlns:a16="http://schemas.microsoft.com/office/drawing/2014/main" id="{E1EF2456-FC8F-47F8-B759-673CBC6F60F1}"/>
              </a:ext>
            </a:extLst>
          </p:cNvPr>
          <p:cNvSpPr>
            <a:spLocks noGrp="1"/>
          </p:cNvSpPr>
          <p:nvPr>
            <p:ph idx="1"/>
          </p:nvPr>
        </p:nvSpPr>
        <p:spPr>
          <a:xfrm>
            <a:off x="468313" y="1700807"/>
            <a:ext cx="8229600" cy="4501555"/>
          </a:xfrm>
        </p:spPr>
        <p:txBody>
          <a:bodyPr/>
          <a:lstStyle/>
          <a:p>
            <a:r>
              <a:rPr lang="en-GB" sz="2600" dirty="0"/>
              <a:t>Students tend to regard marks like money, and so will put more energy into things that ‘count’ than those they see as options;</a:t>
            </a:r>
          </a:p>
          <a:p>
            <a:r>
              <a:rPr lang="en-GB" sz="2600" dirty="0"/>
              <a:t>Formative feedback, that is developmental and supportive, and given at the right stage so that it guides future performance can be exceptionally powerful in improving achievement and retention;</a:t>
            </a:r>
          </a:p>
          <a:p>
            <a:r>
              <a:rPr lang="en-GB" sz="2600" dirty="0"/>
              <a:t>Feedback and ‘feed-forward’ must be integral to student learning programmes, rather than something that students opt into, so needs to be within live or virtual face-to-face interaction.</a:t>
            </a:r>
          </a:p>
        </p:txBody>
      </p:sp>
    </p:spTree>
    <p:extLst>
      <p:ext uri="{BB962C8B-B14F-4D97-AF65-F5344CB8AC3E}">
        <p14:creationId xmlns:p14="http://schemas.microsoft.com/office/powerpoint/2010/main" val="42453983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076AC-BB2F-4D3B-A0EA-8A4C07AC971A}"/>
              </a:ext>
            </a:extLst>
          </p:cNvPr>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Encouraging better use of feedback </a:t>
            </a:r>
            <a:br>
              <a:rPr lang="en-GB" sz="3200" dirty="0"/>
            </a:br>
            <a:endParaRPr lang="en-GB" sz="3200" dirty="0"/>
          </a:p>
        </p:txBody>
      </p:sp>
      <p:sp>
        <p:nvSpPr>
          <p:cNvPr id="3" name="Content Placeholder 2">
            <a:extLst>
              <a:ext uri="{FF2B5EF4-FFF2-40B4-BE49-F238E27FC236}">
                <a16:creationId xmlns:a16="http://schemas.microsoft.com/office/drawing/2014/main" id="{06B322A7-D15B-4C43-B87E-373B354875C3}"/>
              </a:ext>
            </a:extLst>
          </p:cNvPr>
          <p:cNvSpPr>
            <a:spLocks noGrp="1"/>
          </p:cNvSpPr>
          <p:nvPr>
            <p:ph idx="1"/>
          </p:nvPr>
        </p:nvSpPr>
        <p:spPr>
          <a:xfrm>
            <a:off x="457200" y="1052736"/>
            <a:ext cx="8363271" cy="5149627"/>
          </a:xfrm>
        </p:spPr>
        <p:txBody>
          <a:bodyPr/>
          <a:lstStyle/>
          <a:p>
            <a:pPr lvl="0"/>
            <a:r>
              <a:rPr lang="en-GB" dirty="0"/>
              <a:t>Emphasise early on the importance to them of formative feedback;</a:t>
            </a:r>
          </a:p>
          <a:p>
            <a:pPr lvl="0"/>
            <a:r>
              <a:rPr lang="en-GB" dirty="0"/>
              <a:t>Consider how best to provide them with feedback. </a:t>
            </a:r>
          </a:p>
          <a:p>
            <a:pPr lvl="0"/>
            <a:r>
              <a:rPr lang="en-GB" dirty="0"/>
              <a:t>Provide them with training on why and how feedback is provided;</a:t>
            </a:r>
          </a:p>
          <a:p>
            <a:pPr lvl="0"/>
            <a:r>
              <a:rPr lang="en-GB" dirty="0"/>
              <a:t>Get students to practise drafting and delivering feedback;</a:t>
            </a:r>
          </a:p>
          <a:p>
            <a:pPr lvl="0"/>
            <a:r>
              <a:rPr lang="en-GB" dirty="0"/>
              <a:t>Get students to focus on comments rather than marks; </a:t>
            </a:r>
          </a:p>
          <a:p>
            <a:pPr lvl="0"/>
            <a:r>
              <a:rPr lang="en-GB" dirty="0"/>
              <a:t>Help students to believe they have the agency to improve their work;</a:t>
            </a:r>
          </a:p>
          <a:p>
            <a:pPr lvl="0"/>
            <a:r>
              <a:rPr lang="en-GB" dirty="0"/>
              <a:t>Encourage students to think of feedback as a trigger to them taking action;</a:t>
            </a:r>
          </a:p>
          <a:p>
            <a:pPr lvl="0"/>
            <a:r>
              <a:rPr lang="en-GB" dirty="0"/>
              <a:t>Give them some examples of helpful feedback as a prompt to discussion. </a:t>
            </a:r>
          </a:p>
        </p:txBody>
      </p:sp>
    </p:spTree>
    <p:extLst>
      <p:ext uri="{BB962C8B-B14F-4D97-AF65-F5344CB8AC3E}">
        <p14:creationId xmlns:p14="http://schemas.microsoft.com/office/powerpoint/2010/main" val="13922130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GB" sz="3200" dirty="0"/>
              <a:t>Good feedback: </a:t>
            </a:r>
            <a:br>
              <a:rPr lang="en-GB" sz="3200" dirty="0"/>
            </a:br>
            <a:r>
              <a:rPr lang="en-GB" sz="1800" dirty="0">
                <a:solidFill>
                  <a:schemeClr val="tx1"/>
                </a:solidFill>
              </a:rPr>
              <a:t>(after Brown, S. (2015), </a:t>
            </a:r>
            <a:r>
              <a:rPr lang="en-GB" sz="1800" i="1" dirty="0">
                <a:solidFill>
                  <a:schemeClr val="tx1"/>
                </a:solidFill>
              </a:rPr>
              <a:t>Assessment, learning and teaching in higher education: global perspectives</a:t>
            </a:r>
            <a:r>
              <a:rPr lang="en-GB" sz="1800" dirty="0">
                <a:solidFill>
                  <a:schemeClr val="tx1"/>
                </a:solidFill>
              </a:rPr>
              <a:t>, London: Palgrave-MacMillan)</a:t>
            </a:r>
          </a:p>
        </p:txBody>
      </p:sp>
      <p:sp>
        <p:nvSpPr>
          <p:cNvPr id="3" name="Content Placeholder 2"/>
          <p:cNvSpPr>
            <a:spLocks noGrp="1"/>
          </p:cNvSpPr>
          <p:nvPr>
            <p:ph idx="1"/>
          </p:nvPr>
        </p:nvSpPr>
        <p:spPr/>
        <p:txBody>
          <a:bodyPr/>
          <a:lstStyle/>
          <a:p>
            <a:pPr lvl="0">
              <a:buSzPct val="100000"/>
              <a:buFont typeface="+mj-lt"/>
              <a:buAutoNum type="arabicPeriod"/>
            </a:pPr>
            <a:r>
              <a:rPr lang="en-GB" sz="2800" dirty="0"/>
              <a:t>Is dialogic, rather than mono-directional, giving students chances to respond to comments from their markers and seek clarification where necessary. </a:t>
            </a:r>
          </a:p>
          <a:p>
            <a:pPr lvl="0">
              <a:buSzPct val="100000"/>
              <a:buFont typeface="+mj-lt"/>
              <a:buAutoNum type="arabicPeriod"/>
            </a:pPr>
            <a:r>
              <a:rPr lang="en-GB" sz="2800" dirty="0"/>
              <a:t>Helps clarify what good work looks like, so students are really clear about goals, criteria and expected standards, and provides opportunities to close the gap between current and desired performance.</a:t>
            </a:r>
          </a:p>
        </p:txBody>
      </p:sp>
    </p:spTree>
    <p:extLst>
      <p:ext uri="{BB962C8B-B14F-4D97-AF65-F5344CB8AC3E}">
        <p14:creationId xmlns:p14="http://schemas.microsoft.com/office/powerpoint/2010/main" val="3519817800"/>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Good feedback:</a:t>
            </a:r>
          </a:p>
        </p:txBody>
      </p:sp>
      <p:sp>
        <p:nvSpPr>
          <p:cNvPr id="3" name="Content Placeholder 2"/>
          <p:cNvSpPr>
            <a:spLocks noGrp="1"/>
          </p:cNvSpPr>
          <p:nvPr>
            <p:ph idx="1"/>
          </p:nvPr>
        </p:nvSpPr>
        <p:spPr/>
        <p:txBody>
          <a:bodyPr/>
          <a:lstStyle/>
          <a:p>
            <a:pPr lvl="0">
              <a:buSzPct val="100000"/>
              <a:buFont typeface="+mj-lt"/>
              <a:buAutoNum type="arabicPeriod" startAt="3"/>
            </a:pPr>
            <a:r>
              <a:rPr lang="en-GB" sz="2800" dirty="0"/>
              <a:t>Actively facilitates students reviewing their own work and reflecting on it, so that they become good judges of the quality of their own work. </a:t>
            </a:r>
          </a:p>
          <a:p>
            <a:pPr>
              <a:buSzPct val="100000"/>
              <a:buFont typeface="+mj-lt"/>
              <a:buAutoNum type="arabicPeriod" startAt="3"/>
            </a:pPr>
            <a:r>
              <a:rPr lang="en-GB" sz="2800" dirty="0"/>
              <a:t>Doesn’t just correct errors and indicate problems, potentially leaving students discouraged and demotivated, but also highlights good work and encourages them to believe they can improve and succeed.</a:t>
            </a:r>
          </a:p>
          <a:p>
            <a:pPr>
              <a:buSzPct val="100000"/>
              <a:buFont typeface="+mj-lt"/>
              <a:buAutoNum type="arabicPeriod" startAt="3"/>
            </a:pPr>
            <a:endParaRPr lang="en-GB" sz="2800" dirty="0"/>
          </a:p>
        </p:txBody>
      </p:sp>
    </p:spTree>
    <p:extLst>
      <p:ext uri="{BB962C8B-B14F-4D97-AF65-F5344CB8AC3E}">
        <p14:creationId xmlns:p14="http://schemas.microsoft.com/office/powerpoint/2010/main" val="4047281787"/>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p:txBody>
          <a:bodyPr/>
          <a:lstStyle/>
          <a:p>
            <a:pPr lvl="0">
              <a:buSzPct val="100000"/>
              <a:buFont typeface="+mj-lt"/>
              <a:buAutoNum type="arabicPeriod" startAt="5"/>
            </a:pPr>
            <a:r>
              <a:rPr lang="en-GB" sz="2800" dirty="0"/>
              <a:t>Delivers high-quality information to students about their achievements to date and how they can improve their future work. Where there are errors, students should be able to see what needs to be done to remediate them, and where they are undershooting in terms of achievement, they should be able to perceive how to make their work even better. </a:t>
            </a:r>
          </a:p>
        </p:txBody>
      </p:sp>
    </p:spTree>
    <p:extLst>
      <p:ext uri="{BB962C8B-B14F-4D97-AF65-F5344CB8AC3E}">
        <p14:creationId xmlns:p14="http://schemas.microsoft.com/office/powerpoint/2010/main" val="158117808"/>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6432"/>
          </a:xfrm>
        </p:spPr>
        <p:txBody>
          <a:bodyPr/>
          <a:lstStyle/>
          <a:p>
            <a:r>
              <a:rPr lang="en-GB" sz="3200" dirty="0"/>
              <a:t>Good</a:t>
            </a:r>
            <a:r>
              <a:rPr lang="en-GB" dirty="0"/>
              <a:t> </a:t>
            </a:r>
            <a:r>
              <a:rPr lang="en-GB" sz="3200" dirty="0"/>
              <a:t>feedback</a:t>
            </a:r>
            <a:r>
              <a:rPr lang="en-GB" dirty="0"/>
              <a:t>:</a:t>
            </a:r>
          </a:p>
        </p:txBody>
      </p:sp>
      <p:sp>
        <p:nvSpPr>
          <p:cNvPr id="3" name="Content Placeholder 2"/>
          <p:cNvSpPr>
            <a:spLocks noGrp="1"/>
          </p:cNvSpPr>
          <p:nvPr>
            <p:ph idx="1"/>
          </p:nvPr>
        </p:nvSpPr>
        <p:spPr>
          <a:xfrm>
            <a:off x="358775" y="1214422"/>
            <a:ext cx="8605838" cy="5166905"/>
          </a:xfrm>
        </p:spPr>
        <p:txBody>
          <a:bodyPr/>
          <a:lstStyle/>
          <a:p>
            <a:pPr>
              <a:buSzPct val="100000"/>
              <a:buFont typeface="+mj-lt"/>
              <a:buAutoNum type="arabicPeriod" startAt="6"/>
            </a:pPr>
            <a:r>
              <a:rPr lang="en-GB" sz="2800" dirty="0"/>
              <a:t>Offers ‘feed-forward’ aiming to ‘increase the value of feedback to the students by focusing comments not only on the past and present … but also on the future – what the student might aim to do, or do differently in the next assignment or assessment if they are to continue to do well or to do better’ (</a:t>
            </a:r>
            <a:r>
              <a:rPr lang="en-GB" sz="2800" dirty="0" err="1"/>
              <a:t>Hounsell</a:t>
            </a:r>
            <a:r>
              <a:rPr lang="en-GB" sz="2800" dirty="0"/>
              <a:t>, 2008, p.5).</a:t>
            </a:r>
          </a:p>
          <a:p>
            <a:pPr lvl="0">
              <a:buSzPct val="100000"/>
              <a:buFont typeface="+mj-lt"/>
              <a:buAutoNum type="arabicPeriod" startAt="6"/>
            </a:pPr>
            <a:r>
              <a:rPr lang="en-GB" sz="2800" dirty="0"/>
              <a:t>Ensures that the mark isn’t the only thing that students take note of when work is returned, but that they are encouraged to read and use the advice given in feedback and apply it to future assignments.</a:t>
            </a:r>
          </a:p>
        </p:txBody>
      </p:sp>
    </p:spTree>
    <p:extLst>
      <p:ext uri="{BB962C8B-B14F-4D97-AF65-F5344CB8AC3E}">
        <p14:creationId xmlns:p14="http://schemas.microsoft.com/office/powerpoint/2010/main" val="2500252987"/>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Poorly written comments that are nigh on impossible to decode, especially when impenetrable acronyms or abbreviations are used, or where handwriting is in an unfamiliar alphabet and is illegible. </a:t>
            </a:r>
          </a:p>
          <a:p>
            <a:pPr lvl="0"/>
            <a:r>
              <a:rPr lang="en-GB" sz="2800" dirty="0"/>
              <a:t>Cursory and derogatory remarks that leave them feeling demoralised ‘Weak argument’, ‘Shoddy work’, ‘Hopeless’, ‘Under-developed’, and so on. </a:t>
            </a:r>
          </a:p>
          <a:p>
            <a:pPr lvl="0"/>
            <a:r>
              <a:rPr lang="en-GB" sz="2800" dirty="0"/>
              <a:t>Value judgements on them as people rather than on the work in hand. </a:t>
            </a:r>
          </a:p>
        </p:txBody>
      </p:sp>
    </p:spTree>
    <p:extLst>
      <p:ext uri="{BB962C8B-B14F-4D97-AF65-F5344CB8AC3E}">
        <p14:creationId xmlns:p14="http://schemas.microsoft.com/office/powerpoint/2010/main" val="39788039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Five things students really hate about poor feedback</a:t>
            </a:r>
          </a:p>
        </p:txBody>
      </p:sp>
      <p:sp>
        <p:nvSpPr>
          <p:cNvPr id="3" name="Content Placeholder 2"/>
          <p:cNvSpPr>
            <a:spLocks noGrp="1"/>
          </p:cNvSpPr>
          <p:nvPr>
            <p:ph idx="1"/>
          </p:nvPr>
        </p:nvSpPr>
        <p:spPr/>
        <p:txBody>
          <a:bodyPr/>
          <a:lstStyle/>
          <a:p>
            <a:pPr lvl="0"/>
            <a:r>
              <a:rPr lang="en-GB" sz="2800" dirty="0"/>
              <a:t>Vague comments which give few hints on how to improve or remediate errors: ‘OK as far as it goes’, ‘Needs greater depth of argument’, ‘Inappropriate methodology used’, ‘Not written at the right level’. </a:t>
            </a:r>
          </a:p>
          <a:p>
            <a:r>
              <a:rPr lang="en-GB" sz="2800" dirty="0"/>
              <a:t>Feedback that arrives so late that there are no opportunities to put into practice any guidance suggested in time for the submission of the next assignment.</a:t>
            </a:r>
          </a:p>
        </p:txBody>
      </p:sp>
    </p:spTree>
    <p:extLst>
      <p:ext uri="{BB962C8B-B14F-4D97-AF65-F5344CB8AC3E}">
        <p14:creationId xmlns:p14="http://schemas.microsoft.com/office/powerpoint/2010/main" val="1043923326"/>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8"/>
            <a:ext cx="7543800" cy="735012"/>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Making assessment work well</a:t>
            </a:r>
          </a:p>
        </p:txBody>
      </p:sp>
      <p:sp>
        <p:nvSpPr>
          <p:cNvPr id="43011" name="Rectangle 3"/>
          <p:cNvSpPr>
            <a:spLocks noGrp="1" noChangeArrowheads="1"/>
          </p:cNvSpPr>
          <p:nvPr>
            <p:ph type="body" idx="1"/>
          </p:nvPr>
        </p:nvSpPr>
        <p:spPr>
          <a:xfrm>
            <a:off x="228600" y="928688"/>
            <a:ext cx="8686800" cy="5197475"/>
          </a:xfrm>
        </p:spPr>
        <p:txBody>
          <a:bodyPr/>
          <a:lstStyle/>
          <a:p>
            <a:pPr eaLnBrk="1" hangingPunct="1"/>
            <a:r>
              <a:rPr lang="en-GB" sz="2800" dirty="0"/>
              <a:t>Intra-tutor and Inter-tutor reliability need to be assured;</a:t>
            </a:r>
          </a:p>
          <a:p>
            <a:pPr eaLnBrk="1" hangingPunct="1"/>
            <a:r>
              <a:rPr lang="en-GB" sz="2800" dirty="0"/>
              <a:t>Practices and processes need to be transparently fair to all students;</a:t>
            </a:r>
          </a:p>
          <a:p>
            <a:pPr eaLnBrk="1" hangingPunct="1"/>
            <a:r>
              <a:rPr lang="en-GB" sz="2800" dirty="0"/>
              <a:t>Cheats and plagiarisers need to be deterred/punished;</a:t>
            </a:r>
          </a:p>
          <a:p>
            <a:pPr eaLnBrk="1" hangingPunct="1"/>
            <a:r>
              <a:rPr lang="en-GB" sz="2800" dirty="0"/>
              <a:t>Assessment needs to be manageable for both staff and students;</a:t>
            </a:r>
          </a:p>
          <a:p>
            <a:pPr eaLnBrk="1" hangingPunct="1"/>
            <a:r>
              <a:rPr lang="en-GB" sz="2800" dirty="0"/>
              <a:t>Assignments should assess what has been taught/learned, not what it is easy to assess.</a:t>
            </a:r>
            <a:endParaRPr lang="en-GB" dirty="0"/>
          </a:p>
        </p:txBody>
      </p:sp>
    </p:spTree>
    <p:extLst>
      <p:ext uri="{BB962C8B-B14F-4D97-AF65-F5344CB8AC3E}">
        <p14:creationId xmlns:p14="http://schemas.microsoft.com/office/powerpoint/2010/main" val="408566756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C373F-F05F-4656-A89A-3B7B4079BCBC}"/>
              </a:ext>
            </a:extLst>
          </p:cNvPr>
          <p:cNvSpPr>
            <a:spLocks noGrp="1"/>
          </p:cNvSpPr>
          <p:nvPr>
            <p:ph type="title"/>
          </p:nvPr>
        </p:nvSpPr>
        <p:spPr>
          <a:xfrm>
            <a:off x="179512" y="122238"/>
            <a:ext cx="8229600" cy="1074737"/>
          </a:xfrm>
        </p:spPr>
        <p:txBody>
          <a:bodyPr/>
          <a:lstStyle/>
          <a:p>
            <a:r>
              <a:rPr lang="en-GB" dirty="0"/>
              <a:t>Planning to implement enhancements in </a:t>
            </a:r>
            <a:br>
              <a:rPr lang="en-GB" dirty="0"/>
            </a:br>
            <a:r>
              <a:rPr lang="en-GB" dirty="0"/>
              <a:t>assessment &amp; feedback in your module/programme</a:t>
            </a:r>
          </a:p>
        </p:txBody>
      </p:sp>
      <p:sp>
        <p:nvSpPr>
          <p:cNvPr id="3" name="Content Placeholder 2">
            <a:extLst>
              <a:ext uri="{FF2B5EF4-FFF2-40B4-BE49-F238E27FC236}">
                <a16:creationId xmlns:a16="http://schemas.microsoft.com/office/drawing/2014/main" id="{7830A020-CA5E-48DF-B1F7-9DD681CBE559}"/>
              </a:ext>
            </a:extLst>
          </p:cNvPr>
          <p:cNvSpPr>
            <a:spLocks noGrp="1"/>
          </p:cNvSpPr>
          <p:nvPr>
            <p:ph idx="1"/>
          </p:nvPr>
        </p:nvSpPr>
        <p:spPr/>
        <p:txBody>
          <a:bodyPr/>
          <a:lstStyle/>
          <a:p>
            <a:r>
              <a:rPr lang="en-GB" sz="2800" dirty="0"/>
              <a:t>As an individual, are there changes you would like to make to your assessment practices?</a:t>
            </a:r>
          </a:p>
          <a:p>
            <a:r>
              <a:rPr lang="en-GB" sz="2800" dirty="0"/>
              <a:t>Thinking about the teams you work with, are there ways in which you could use ideas from today’s session to help make your assessment more authentic?</a:t>
            </a:r>
          </a:p>
          <a:p>
            <a:r>
              <a:rPr lang="en-GB" sz="2800" dirty="0"/>
              <a:t>How could your influence impact more widely on colleagues across the university?</a:t>
            </a:r>
          </a:p>
          <a:p>
            <a:endParaRPr lang="en-GB" sz="2800" dirty="0"/>
          </a:p>
        </p:txBody>
      </p:sp>
    </p:spTree>
    <p:extLst>
      <p:ext uri="{BB962C8B-B14F-4D97-AF65-F5344CB8AC3E}">
        <p14:creationId xmlns:p14="http://schemas.microsoft.com/office/powerpoint/2010/main" val="3384811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22239"/>
            <a:ext cx="7543800" cy="64246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600" dirty="0"/>
              <a:t>Underpinning premises</a:t>
            </a:r>
          </a:p>
        </p:txBody>
      </p:sp>
      <p:sp>
        <p:nvSpPr>
          <p:cNvPr id="43011" name="Rectangle 3"/>
          <p:cNvSpPr>
            <a:spLocks noGrp="1" noChangeArrowheads="1"/>
          </p:cNvSpPr>
          <p:nvPr>
            <p:ph type="body" idx="1"/>
          </p:nvPr>
        </p:nvSpPr>
        <p:spPr>
          <a:xfrm>
            <a:off x="285720" y="1196752"/>
            <a:ext cx="8629680" cy="4929411"/>
          </a:xfrm>
        </p:spPr>
        <p:txBody>
          <a:bodyPr/>
          <a:lstStyle/>
          <a:p>
            <a:pPr eaLnBrk="1" hangingPunct="1"/>
            <a:r>
              <a:rPr lang="en-US" sz="2600" dirty="0"/>
              <a:t>Assessment can be a powerful means of focusing student effort and enhancing achievement if it is well designed and constructively aligned (Biggs and Tang, 2011);</a:t>
            </a:r>
          </a:p>
          <a:p>
            <a:pPr eaLnBrk="1" hangingPunct="1"/>
            <a:r>
              <a:rPr lang="en-US" sz="2600" dirty="0"/>
              <a:t>We need to deploy a diverse range of tactics to our assessment and feedback to ensure that they work to enhance and extend student learning;</a:t>
            </a:r>
          </a:p>
          <a:p>
            <a:pPr eaLnBrk="1" hangingPunct="1"/>
            <a:r>
              <a:rPr lang="en-US" sz="2600" dirty="0"/>
              <a:t>Students need to achieve assessment literacy to ensure they understand and can benefit from our assessment systems;</a:t>
            </a:r>
          </a:p>
          <a:p>
            <a:pPr eaLnBrk="1" hangingPunct="1"/>
            <a:r>
              <a:rPr lang="en-US" sz="2600" dirty="0"/>
              <a:t>Assessment needs to be manageable for staff and students if it is going to engage students in learning activities. </a:t>
            </a:r>
          </a:p>
        </p:txBody>
      </p:sp>
    </p:spTree>
    <p:extLst>
      <p:ext uri="{BB962C8B-B14F-4D97-AF65-F5344CB8AC3E}">
        <p14:creationId xmlns:p14="http://schemas.microsoft.com/office/powerpoint/2010/main" val="305450976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AD6507A-50B3-4DEC-B0D4-F367B1771584}"/>
              </a:ext>
            </a:extLst>
          </p:cNvPr>
          <p:cNvSpPr>
            <a:spLocks noGrp="1"/>
          </p:cNvSpPr>
          <p:nvPr>
            <p:ph type="ctrTitle"/>
          </p:nvPr>
        </p:nvSpPr>
        <p:spPr/>
        <p:txBody>
          <a:bodyPr/>
          <a:lstStyle/>
          <a:p>
            <a:r>
              <a:rPr lang="en-GB" dirty="0"/>
              <a:t>Assessment for engagement with large groups of students: Q &amp; A</a:t>
            </a:r>
          </a:p>
        </p:txBody>
      </p:sp>
      <p:sp>
        <p:nvSpPr>
          <p:cNvPr id="4" name="Subtitle 3">
            <a:extLst>
              <a:ext uri="{FF2B5EF4-FFF2-40B4-BE49-F238E27FC236}">
                <a16:creationId xmlns:a16="http://schemas.microsoft.com/office/drawing/2014/main" id="{95DBE3E1-AC34-47E7-B364-C36DC1F3495E}"/>
              </a:ext>
            </a:extLst>
          </p:cNvPr>
          <p:cNvSpPr>
            <a:spLocks noGrp="1"/>
          </p:cNvSpPr>
          <p:nvPr>
            <p:ph type="subTitle" idx="1"/>
          </p:nvPr>
        </p:nvSpPr>
        <p:spPr/>
        <p:txBody>
          <a:bodyPr/>
          <a:lstStyle/>
          <a:p>
            <a:r>
              <a:rPr lang="en-GB" dirty="0"/>
              <a:t>Room 3.036 12.00 to 13.00</a:t>
            </a:r>
          </a:p>
        </p:txBody>
      </p:sp>
    </p:spTree>
    <p:extLst>
      <p:ext uri="{BB962C8B-B14F-4D97-AF65-F5344CB8AC3E}">
        <p14:creationId xmlns:p14="http://schemas.microsoft.com/office/powerpoint/2010/main" val="37046541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8118C4C-4E4E-475F-BF18-EBD3059A6ADB}"/>
              </a:ext>
            </a:extLst>
          </p:cNvPr>
          <p:cNvSpPr>
            <a:spLocks noGrp="1"/>
          </p:cNvSpPr>
          <p:nvPr>
            <p:ph type="title"/>
          </p:nvPr>
        </p:nvSpPr>
        <p:spPr/>
        <p:txBody>
          <a:bodyPr/>
          <a:lstStyle/>
          <a:p>
            <a:r>
              <a:rPr lang="en-GB" dirty="0"/>
              <a:t>What is a large cohort?</a:t>
            </a:r>
          </a:p>
        </p:txBody>
      </p:sp>
      <p:sp>
        <p:nvSpPr>
          <p:cNvPr id="5" name="Content Placeholder 4">
            <a:extLst>
              <a:ext uri="{FF2B5EF4-FFF2-40B4-BE49-F238E27FC236}">
                <a16:creationId xmlns:a16="http://schemas.microsoft.com/office/drawing/2014/main" id="{E246BAA3-59AA-4047-8F03-F20F65F4E6A2}"/>
              </a:ext>
            </a:extLst>
          </p:cNvPr>
          <p:cNvSpPr>
            <a:spLocks noGrp="1"/>
          </p:cNvSpPr>
          <p:nvPr>
            <p:ph idx="1"/>
          </p:nvPr>
        </p:nvSpPr>
        <p:spPr/>
        <p:txBody>
          <a:bodyPr/>
          <a:lstStyle/>
          <a:p>
            <a:r>
              <a:rPr lang="en-GB" dirty="0"/>
              <a:t>Larger than last year/ five years ago/ ten years ago/ ‘when I was a student’?</a:t>
            </a:r>
          </a:p>
          <a:p>
            <a:r>
              <a:rPr lang="en-GB" dirty="0"/>
              <a:t>Groups which seem unmanageable to individuals in terms of their workload relating to assessment?</a:t>
            </a:r>
          </a:p>
          <a:p>
            <a:r>
              <a:rPr lang="en-GB" dirty="0"/>
              <a:t>Cohort sizes where it is possible for individuals to feel their lack of participation will not be noticed?</a:t>
            </a:r>
          </a:p>
          <a:p>
            <a:r>
              <a:rPr lang="en-GB" dirty="0"/>
              <a:t>Groups where tracking the progress of an individual through a curriculum pathway becomes (or seems to become) impossible?</a:t>
            </a:r>
          </a:p>
          <a:p>
            <a:r>
              <a:rPr lang="en-GB" dirty="0"/>
              <a:t>Groups where it is not readily possible to get all students physically in to the same space?</a:t>
            </a:r>
          </a:p>
          <a:p>
            <a:endParaRPr lang="en-GB" dirty="0"/>
          </a:p>
        </p:txBody>
      </p:sp>
    </p:spTree>
    <p:extLst>
      <p:ext uri="{BB962C8B-B14F-4D97-AF65-F5344CB8AC3E}">
        <p14:creationId xmlns:p14="http://schemas.microsoft.com/office/powerpoint/2010/main" val="20626705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97635AF-C3BA-40A8-A007-7DC31BF6B008}"/>
              </a:ext>
            </a:extLst>
          </p:cNvPr>
          <p:cNvSpPr>
            <a:spLocks noGrp="1"/>
          </p:cNvSpPr>
          <p:nvPr>
            <p:ph type="title"/>
          </p:nvPr>
        </p:nvSpPr>
        <p:spPr/>
        <p:txBody>
          <a:bodyPr/>
          <a:lstStyle/>
          <a:p>
            <a:r>
              <a:rPr lang="en-GB" dirty="0"/>
              <a:t>What do we know doesn’t work too well?</a:t>
            </a:r>
          </a:p>
        </p:txBody>
      </p:sp>
      <p:sp>
        <p:nvSpPr>
          <p:cNvPr id="5" name="Content Placeholder 4">
            <a:extLst>
              <a:ext uri="{FF2B5EF4-FFF2-40B4-BE49-F238E27FC236}">
                <a16:creationId xmlns:a16="http://schemas.microsoft.com/office/drawing/2014/main" id="{BFD46EE1-063F-4A3F-B4E4-94F7AD570B3D}"/>
              </a:ext>
            </a:extLst>
          </p:cNvPr>
          <p:cNvSpPr>
            <a:spLocks noGrp="1"/>
          </p:cNvSpPr>
          <p:nvPr>
            <p:ph idx="1"/>
          </p:nvPr>
        </p:nvSpPr>
        <p:spPr/>
        <p:txBody>
          <a:bodyPr/>
          <a:lstStyle/>
          <a:p>
            <a:r>
              <a:rPr lang="en-GB" dirty="0"/>
              <a:t>Trying to scale up what worked well for manageable numbers of students when numbers triple, quadruple or more;</a:t>
            </a:r>
          </a:p>
          <a:p>
            <a:r>
              <a:rPr lang="en-GB" dirty="0"/>
              <a:t>Overloading individuals with too much marking, thereby causing stress and (probably) intra-assessor unreliability;</a:t>
            </a:r>
          </a:p>
          <a:p>
            <a:r>
              <a:rPr lang="en-GB" dirty="0"/>
              <a:t>Cutting out or drastically reducing the amount and quality of feedback given to students;</a:t>
            </a:r>
          </a:p>
          <a:p>
            <a:r>
              <a:rPr lang="en-GB" dirty="0"/>
              <a:t>Sharing out assessment with large numbers of co-markers without establishing shared standards.</a:t>
            </a:r>
          </a:p>
        </p:txBody>
      </p:sp>
    </p:spTree>
    <p:extLst>
      <p:ext uri="{BB962C8B-B14F-4D97-AF65-F5344CB8AC3E}">
        <p14:creationId xmlns:p14="http://schemas.microsoft.com/office/powerpoint/2010/main" val="50045983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D227A-8401-472C-B786-9DD0675A29E5}"/>
              </a:ext>
            </a:extLst>
          </p:cNvPr>
          <p:cNvSpPr>
            <a:spLocks noGrp="1"/>
          </p:cNvSpPr>
          <p:nvPr>
            <p:ph type="title"/>
          </p:nvPr>
        </p:nvSpPr>
        <p:spPr/>
        <p:txBody>
          <a:bodyPr/>
          <a:lstStyle/>
          <a:p>
            <a:r>
              <a:rPr lang="en-GB" dirty="0"/>
              <a:t>So what do we know can work well?</a:t>
            </a:r>
          </a:p>
        </p:txBody>
      </p:sp>
      <p:sp>
        <p:nvSpPr>
          <p:cNvPr id="3" name="Content Placeholder 2">
            <a:extLst>
              <a:ext uri="{FF2B5EF4-FFF2-40B4-BE49-F238E27FC236}">
                <a16:creationId xmlns:a16="http://schemas.microsoft.com/office/drawing/2014/main" id="{167C81A3-F814-4439-89FD-C53EE5D0D89E}"/>
              </a:ext>
            </a:extLst>
          </p:cNvPr>
          <p:cNvSpPr>
            <a:spLocks noGrp="1"/>
          </p:cNvSpPr>
          <p:nvPr>
            <p:ph idx="1"/>
          </p:nvPr>
        </p:nvSpPr>
        <p:spPr/>
        <p:txBody>
          <a:bodyPr/>
          <a:lstStyle/>
          <a:p>
            <a:r>
              <a:rPr lang="en-GB" dirty="0"/>
              <a:t>Giving generic feedback to cohorts communally in person or on line and encouraging active participation by students in activities and questions;</a:t>
            </a:r>
          </a:p>
          <a:p>
            <a:r>
              <a:rPr lang="en-GB" dirty="0"/>
              <a:t>Making feedback a shared rather than individual activity by avoiding email tennis and using discussion boards or shared electronic spaces for extended dialogue; </a:t>
            </a:r>
          </a:p>
          <a:p>
            <a:r>
              <a:rPr lang="en-GB" dirty="0"/>
              <a:t>Developing resources such as exemplars, expanded model answers with commentaries, and frequently needed comments (FNCs), that is guidance on what previous cohorts had struggled with to help the current cohort avoid making the same mistakes.</a:t>
            </a:r>
          </a:p>
        </p:txBody>
      </p:sp>
    </p:spTree>
    <p:extLst>
      <p:ext uri="{BB962C8B-B14F-4D97-AF65-F5344CB8AC3E}">
        <p14:creationId xmlns:p14="http://schemas.microsoft.com/office/powerpoint/2010/main" val="173041224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F4B1BA-B389-4E3D-BCA2-49E7F97C889D}"/>
              </a:ext>
            </a:extLst>
          </p:cNvPr>
          <p:cNvSpPr>
            <a:spLocks noGrp="1"/>
          </p:cNvSpPr>
          <p:nvPr>
            <p:ph type="title"/>
          </p:nvPr>
        </p:nvSpPr>
        <p:spPr/>
        <p:txBody>
          <a:bodyPr/>
          <a:lstStyle/>
          <a:p>
            <a:r>
              <a:rPr lang="en-GB" dirty="0"/>
              <a:t>How can we ensure inter-assessor reliability? Which of these works best? </a:t>
            </a:r>
          </a:p>
        </p:txBody>
      </p:sp>
      <p:sp>
        <p:nvSpPr>
          <p:cNvPr id="3" name="Content Placeholder 2">
            <a:extLst>
              <a:ext uri="{FF2B5EF4-FFF2-40B4-BE49-F238E27FC236}">
                <a16:creationId xmlns:a16="http://schemas.microsoft.com/office/drawing/2014/main" id="{AB2FA4F9-8716-48BC-B139-2610704E3B82}"/>
              </a:ext>
            </a:extLst>
          </p:cNvPr>
          <p:cNvSpPr>
            <a:spLocks noGrp="1"/>
          </p:cNvSpPr>
          <p:nvPr>
            <p:ph idx="1"/>
          </p:nvPr>
        </p:nvSpPr>
        <p:spPr>
          <a:xfrm>
            <a:off x="468312" y="1412875"/>
            <a:ext cx="8424167" cy="4789488"/>
          </a:xfrm>
        </p:spPr>
        <p:txBody>
          <a:bodyPr/>
          <a:lstStyle/>
          <a:p>
            <a:r>
              <a:rPr lang="en-GB" dirty="0"/>
              <a:t>Undertaking practice activities together where examples of work of various quality is assessed by all markers and then marks are shared and discussed;</a:t>
            </a:r>
          </a:p>
          <a:p>
            <a:r>
              <a:rPr lang="en-GB" dirty="0"/>
              <a:t>Asking assessors to contribute to a shared pool of exemplars with commentaries, and discuss any anomalies;</a:t>
            </a:r>
          </a:p>
          <a:p>
            <a:r>
              <a:rPr lang="en-GB" dirty="0"/>
              <a:t>Involving all assessors in marking during shared assessment days, as used by Pauline </a:t>
            </a:r>
            <a:r>
              <a:rPr lang="en-GB" dirty="0" err="1"/>
              <a:t>Kneale</a:t>
            </a:r>
            <a:r>
              <a:rPr lang="en-GB" dirty="0"/>
              <a:t>;</a:t>
            </a:r>
          </a:p>
          <a:p>
            <a:r>
              <a:rPr lang="en-GB" dirty="0"/>
              <a:t>Having in place sampling and moderation systems whereby one person can review marks/grades awarded by all markers;</a:t>
            </a:r>
          </a:p>
          <a:p>
            <a:r>
              <a:rPr lang="en-GB" dirty="0"/>
              <a:t>Splitting the marking into separate components or questions, thereby ensuring all students have some work assessed by each marker. </a:t>
            </a:r>
          </a:p>
        </p:txBody>
      </p:sp>
    </p:spTree>
    <p:extLst>
      <p:ext uri="{BB962C8B-B14F-4D97-AF65-F5344CB8AC3E}">
        <p14:creationId xmlns:p14="http://schemas.microsoft.com/office/powerpoint/2010/main" val="67066638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CC2F591-017F-4F24-A00A-B577FDA290A8}"/>
              </a:ext>
            </a:extLst>
          </p:cNvPr>
          <p:cNvSpPr>
            <a:spLocks noGrp="1"/>
          </p:cNvSpPr>
          <p:nvPr>
            <p:ph type="ctrTitle"/>
          </p:nvPr>
        </p:nvSpPr>
        <p:spPr/>
        <p:txBody>
          <a:bodyPr/>
          <a:lstStyle/>
          <a:p>
            <a:r>
              <a:rPr lang="en-GB" dirty="0"/>
              <a:t>How to give feedback effectively and efficiently</a:t>
            </a:r>
          </a:p>
        </p:txBody>
      </p:sp>
      <p:sp>
        <p:nvSpPr>
          <p:cNvPr id="5" name="Subtitle 4">
            <a:extLst>
              <a:ext uri="{FF2B5EF4-FFF2-40B4-BE49-F238E27FC236}">
                <a16:creationId xmlns:a16="http://schemas.microsoft.com/office/drawing/2014/main" id="{4E3AFCAE-4822-400D-928D-264CC26D70DF}"/>
              </a:ext>
            </a:extLst>
          </p:cNvPr>
          <p:cNvSpPr>
            <a:spLocks noGrp="1"/>
          </p:cNvSpPr>
          <p:nvPr>
            <p:ph type="subTitle" idx="1"/>
          </p:nvPr>
        </p:nvSpPr>
        <p:spPr/>
        <p:txBody>
          <a:bodyPr/>
          <a:lstStyle/>
          <a:p>
            <a:r>
              <a:rPr lang="en-GB" dirty="0"/>
              <a:t>Room 3.036 14.40-15.20</a:t>
            </a:r>
          </a:p>
        </p:txBody>
      </p:sp>
    </p:spTree>
    <p:extLst>
      <p:ext uri="{BB962C8B-B14F-4D97-AF65-F5344CB8AC3E}">
        <p14:creationId xmlns:p14="http://schemas.microsoft.com/office/powerpoint/2010/main" val="289524868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Efficient assessment: we need to:</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Stop marking, start assessing! </a:t>
            </a:r>
          </a:p>
          <a:p>
            <a:r>
              <a:rPr lang="en-GB" sz="2600" dirty="0"/>
              <a:t>Explore ways to maximise student ‘time on task’ (Gibbs) and minimise staff drudgery;</a:t>
            </a:r>
          </a:p>
          <a:p>
            <a:r>
              <a:rPr lang="en-GB" sz="2600" dirty="0"/>
              <a:t>Note that feedback is crucial to student learning and find ways to ensure it can change student behaviour and outcomes;</a:t>
            </a:r>
          </a:p>
          <a:p>
            <a:r>
              <a:rPr lang="en-GB" sz="2600" dirty="0"/>
              <a:t>Explore ways of giving feedback effectively and efficiently.</a:t>
            </a:r>
          </a:p>
        </p:txBody>
      </p:sp>
    </p:spTree>
    <p:extLst>
      <p:ext uri="{BB962C8B-B14F-4D97-AF65-F5344CB8AC3E}">
        <p14:creationId xmlns:p14="http://schemas.microsoft.com/office/powerpoint/2010/main" val="24092943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Streamlining assessment:</a:t>
            </a:r>
            <a:br>
              <a:rPr lang="en-GB" sz="3200" dirty="0"/>
            </a:br>
            <a:r>
              <a:rPr lang="en-GB" sz="3200" dirty="0"/>
              <a:t>why would we wish to do it?</a:t>
            </a:r>
          </a:p>
        </p:txBody>
      </p:sp>
      <p:sp>
        <p:nvSpPr>
          <p:cNvPr id="1433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Huge pressure on resources in higher education;</a:t>
            </a:r>
          </a:p>
          <a:p>
            <a:r>
              <a:rPr lang="en-GB" sz="2600" dirty="0"/>
              <a:t>Larger numbers of students in cohorts;</a:t>
            </a:r>
          </a:p>
          <a:p>
            <a:r>
              <a:rPr lang="en-GB" sz="2600" dirty="0"/>
              <a:t>Ever-increasing demands on staff time;</a:t>
            </a:r>
          </a:p>
          <a:p>
            <a:r>
              <a:rPr lang="en-GB" sz="2600" dirty="0"/>
              <a:t>Staff indicate they spend a disproportionate time on assessment drudgery;</a:t>
            </a:r>
          </a:p>
          <a:p>
            <a:r>
              <a:rPr lang="en-GB" sz="2600" dirty="0"/>
              <a:t>The means exist nowadays to undertake some aspects of assessment more effectively and efficiently.</a:t>
            </a:r>
          </a:p>
          <a:p>
            <a:endParaRPr lang="en-GB" sz="2600" dirty="0"/>
          </a:p>
        </p:txBody>
      </p:sp>
    </p:spTree>
    <p:extLst>
      <p:ext uri="{BB962C8B-B14F-4D97-AF65-F5344CB8AC3E}">
        <p14:creationId xmlns:p14="http://schemas.microsoft.com/office/powerpoint/2010/main" val="33776144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04800" y="609600"/>
            <a:ext cx="8534400" cy="114300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To give feedback more effectively </a:t>
            </a:r>
            <a:br>
              <a:rPr lang="en-GB" sz="3200" dirty="0"/>
            </a:br>
            <a:r>
              <a:rPr lang="en-GB" sz="3200" dirty="0"/>
              <a:t>and efficiently, we can:</a:t>
            </a:r>
          </a:p>
        </p:txBody>
      </p:sp>
      <p:sp>
        <p:nvSpPr>
          <p:cNvPr id="18435" name="Rectangle 3"/>
          <p:cNvSpPr>
            <a:spLocks noGrp="1" noChangeArrowheads="1"/>
          </p:cNvSpPr>
          <p:nvPr>
            <p:ph type="body" idx="1"/>
          </p:nvPr>
        </p:nvSpPr>
        <p:spPr>
          <a:xfrm>
            <a:off x="381000" y="1981200"/>
            <a:ext cx="8382000" cy="411480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Feedback orally to groups of students;</a:t>
            </a:r>
          </a:p>
          <a:p>
            <a:r>
              <a:rPr lang="en-GB" sz="2600" dirty="0"/>
              <a:t>Write an assignment report;</a:t>
            </a:r>
          </a:p>
          <a:p>
            <a:r>
              <a:rPr lang="en-GB" sz="2600" dirty="0"/>
              <a:t>Use model answers;</a:t>
            </a:r>
          </a:p>
          <a:p>
            <a:r>
              <a:rPr lang="en-GB" sz="2600" dirty="0"/>
              <a:t>Use assignment return sheets;</a:t>
            </a:r>
          </a:p>
          <a:p>
            <a:r>
              <a:rPr lang="en-GB" sz="2600" dirty="0"/>
              <a:t>Use statement banks;</a:t>
            </a:r>
          </a:p>
          <a:p>
            <a:r>
              <a:rPr lang="en-GB" sz="2600"/>
              <a:t>Use </a:t>
            </a:r>
            <a:r>
              <a:rPr lang="en-GB" sz="2600" dirty="0"/>
              <a:t>technologies for delivering and managing assessment.</a:t>
            </a:r>
          </a:p>
          <a:p>
            <a:endParaRPr lang="en-GB" sz="2600" dirty="0"/>
          </a:p>
        </p:txBody>
      </p:sp>
    </p:spTree>
    <p:extLst>
      <p:ext uri="{BB962C8B-B14F-4D97-AF65-F5344CB8AC3E}">
        <p14:creationId xmlns:p14="http://schemas.microsoft.com/office/powerpoint/2010/main" val="37074922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why?</a:t>
            </a:r>
          </a:p>
        </p:txBody>
      </p:sp>
      <p:sp>
        <p:nvSpPr>
          <p:cNvPr id="25603"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Face-to-face feedback uses tone of voice, emphasis, body language;</a:t>
            </a:r>
          </a:p>
          <a:p>
            <a:r>
              <a:rPr lang="en-GB" sz="2600"/>
              <a:t>Students learn from feedback to each others’ work;</a:t>
            </a:r>
          </a:p>
          <a:p>
            <a:r>
              <a:rPr lang="en-GB" sz="2600"/>
              <a:t>Students can ask questions;</a:t>
            </a:r>
          </a:p>
          <a:p>
            <a:r>
              <a:rPr lang="en-GB" sz="2600"/>
              <a:t>Makes feedback a shared experience.</a:t>
            </a:r>
          </a:p>
          <a:p>
            <a:endParaRPr lang="en-GB" sz="2600"/>
          </a:p>
        </p:txBody>
      </p:sp>
    </p:spTree>
    <p:extLst>
      <p:ext uri="{BB962C8B-B14F-4D97-AF65-F5344CB8AC3E}">
        <p14:creationId xmlns:p14="http://schemas.microsoft.com/office/powerpoint/2010/main" val="15925315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BEF63D9F-FE36-43DB-B30F-D878774511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856488"/>
            <a:ext cx="9144000" cy="5145024"/>
          </a:xfrm>
          <a:prstGeom prst="rect">
            <a:avLst/>
          </a:prstGeom>
        </p:spPr>
      </p:pic>
    </p:spTree>
    <p:extLst>
      <p:ext uri="{BB962C8B-B14F-4D97-AF65-F5344CB8AC3E}">
        <p14:creationId xmlns:p14="http://schemas.microsoft.com/office/powerpoint/2010/main" val="7773043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Feeding back orally to groups of students: how?</a:t>
            </a:r>
          </a:p>
        </p:txBody>
      </p:sp>
      <p:sp>
        <p:nvSpPr>
          <p:cNvPr id="2662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Staff mark assignments with minimal in-text comment and provide grades/marks as normal;</a:t>
            </a:r>
          </a:p>
          <a:p>
            <a:r>
              <a:rPr lang="en-GB" sz="2600" dirty="0"/>
              <a:t>At the start of a lecture or seminar, the tutor provides an overview of class performance and orally remediates errors, clarifies; misunderstandings, and praises good practice;</a:t>
            </a:r>
          </a:p>
          <a:p>
            <a:r>
              <a:rPr lang="en-GB" sz="2600" dirty="0"/>
              <a:t>Students have a chance to ask and answer questions;</a:t>
            </a:r>
          </a:p>
          <a:p>
            <a:r>
              <a:rPr lang="en-GB" sz="2600" dirty="0"/>
              <a:t>An audio file can be made available on the VLE.</a:t>
            </a:r>
          </a:p>
        </p:txBody>
      </p:sp>
    </p:spTree>
    <p:extLst>
      <p:ext uri="{BB962C8B-B14F-4D97-AF65-F5344CB8AC3E}">
        <p14:creationId xmlns:p14="http://schemas.microsoft.com/office/powerpoint/2010/main" val="423267591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Written assignment reports: why?</a:t>
            </a:r>
          </a:p>
        </p:txBody>
      </p:sp>
      <p:sp>
        <p:nvSpPr>
          <p:cNvPr id="23555" name="Rectangle 3"/>
          <p:cNvSpPr>
            <a:spLocks noGrp="1" noChangeArrowheads="1"/>
          </p:cNvSpPr>
          <p:nvPr>
            <p:ph type="body" idx="1"/>
          </p:nvPr>
        </p:nvSpPr>
        <p:spPr>
          <a:xfrm>
            <a:off x="457200" y="1571625"/>
            <a:ext cx="8305800" cy="452437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Provides feedback to a group as a whole;</a:t>
            </a:r>
          </a:p>
          <a:p>
            <a:r>
              <a:rPr lang="en-GB" sz="2600" dirty="0"/>
              <a:t>Allows students to know how they are doing by comparison with the rest of the course;</a:t>
            </a:r>
          </a:p>
          <a:p>
            <a:r>
              <a:rPr lang="en-GB" sz="2600" dirty="0"/>
              <a:t>Offers a chance to illustrate good practice;</a:t>
            </a:r>
          </a:p>
          <a:p>
            <a:r>
              <a:rPr lang="en-GB" sz="2600" dirty="0"/>
              <a:t>Minimal comments can be put on scripts;</a:t>
            </a:r>
          </a:p>
          <a:p>
            <a:r>
              <a:rPr lang="en-GB" sz="2600" dirty="0"/>
              <a:t>Generic reports can be delivered quickly electronically before moderation.</a:t>
            </a:r>
          </a:p>
        </p:txBody>
      </p:sp>
    </p:spTree>
    <p:extLst>
      <p:ext uri="{BB962C8B-B14F-4D97-AF65-F5344CB8AC3E}">
        <p14:creationId xmlns:p14="http://schemas.microsoft.com/office/powerpoint/2010/main" val="317175408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85800" y="457200"/>
            <a:ext cx="7772400" cy="75723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reports: how?</a:t>
            </a:r>
          </a:p>
        </p:txBody>
      </p:sp>
      <p:sp>
        <p:nvSpPr>
          <p:cNvPr id="24579" name="Rectangle 3"/>
          <p:cNvSpPr>
            <a:spLocks noGrp="1" noChangeArrowheads="1"/>
          </p:cNvSpPr>
          <p:nvPr>
            <p:ph type="body" idx="1"/>
          </p:nvPr>
        </p:nvSpPr>
        <p:spPr>
          <a:xfrm>
            <a:off x="609600" y="1285875"/>
            <a:ext cx="7848600" cy="47339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mark assignments with minimal in-text comment and provide grades/marks as normal;</a:t>
            </a:r>
          </a:p>
          <a:p>
            <a:r>
              <a:rPr lang="en-GB" sz="2600"/>
              <a:t>Notes are made of similar points from several students’ work;</a:t>
            </a:r>
          </a:p>
          <a:p>
            <a:r>
              <a:rPr lang="en-GB" sz="2600"/>
              <a:t>A report is compiled which identifies examples of good practice, areas where a number of students made similar errors and additional reading suggestions.</a:t>
            </a:r>
          </a:p>
        </p:txBody>
      </p:sp>
    </p:spTree>
    <p:extLst>
      <p:ext uri="{BB962C8B-B14F-4D97-AF65-F5344CB8AC3E}">
        <p14:creationId xmlns:p14="http://schemas.microsoft.com/office/powerpoint/2010/main" val="340484378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85800" y="142875"/>
            <a:ext cx="7772400" cy="837853"/>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Using ‘expanded’ model answers: why?</a:t>
            </a:r>
          </a:p>
        </p:txBody>
      </p:sp>
      <p:sp>
        <p:nvSpPr>
          <p:cNvPr id="19459" name="Rectangle 3"/>
          <p:cNvSpPr>
            <a:spLocks noGrp="1" noChangeArrowheads="1"/>
          </p:cNvSpPr>
          <p:nvPr>
            <p:ph type="body" idx="1"/>
          </p:nvPr>
        </p:nvSpPr>
        <p:spPr>
          <a:xfrm>
            <a:off x="685800" y="1268760"/>
            <a:ext cx="7772400"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They give students a good idea of what can be expected of them;</a:t>
            </a:r>
          </a:p>
          <a:p>
            <a:r>
              <a:rPr lang="en-GB" sz="2600" dirty="0"/>
              <a:t>It is sometimes easier to show students than tell them what we are after;</a:t>
            </a:r>
          </a:p>
          <a:p>
            <a:r>
              <a:rPr lang="en-GB" sz="2600" dirty="0"/>
              <a:t>They can be time efficient; </a:t>
            </a:r>
          </a:p>
          <a:p>
            <a:r>
              <a:rPr lang="en-GB" sz="2600" dirty="0"/>
              <a:t>They show how solutions have been reached;</a:t>
            </a:r>
          </a:p>
          <a:p>
            <a:r>
              <a:rPr lang="en-GB" sz="2600" dirty="0"/>
              <a:t>They demonstrate good practice;</a:t>
            </a:r>
          </a:p>
          <a:p>
            <a:r>
              <a:rPr lang="en-GB" sz="2600" dirty="0"/>
              <a:t>The commentary can indicate why an answer is good.</a:t>
            </a:r>
          </a:p>
          <a:p>
            <a:endParaRPr lang="en-GB" sz="2600" dirty="0"/>
          </a:p>
          <a:p>
            <a:endParaRPr lang="en-GB" sz="2600" dirty="0"/>
          </a:p>
        </p:txBody>
      </p:sp>
    </p:spTree>
    <p:extLst>
      <p:ext uri="{BB962C8B-B14F-4D97-AF65-F5344CB8AC3E}">
        <p14:creationId xmlns:p14="http://schemas.microsoft.com/office/powerpoint/2010/main" val="3107868764"/>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Using model answers: how?</a:t>
            </a:r>
          </a:p>
        </p:txBody>
      </p:sp>
      <p:sp>
        <p:nvSpPr>
          <p:cNvPr id="20483" name="Rectangle 3"/>
          <p:cNvSpPr>
            <a:spLocks noGrp="1" noChangeArrowheads="1"/>
          </p:cNvSpPr>
          <p:nvPr>
            <p:ph type="body" idx="1"/>
          </p:nvPr>
        </p:nvSpPr>
        <p:spPr>
          <a:xfrm>
            <a:off x="468313" y="1196975"/>
            <a:ext cx="8280400" cy="4899025"/>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Staff preparing an assignment can draft a model answer;</a:t>
            </a:r>
          </a:p>
          <a:p>
            <a:r>
              <a:rPr lang="en-GB" sz="2600"/>
              <a:t>Student work (or extracts from several student’s answers) can be anonymised and (with permission) used as a model;</a:t>
            </a:r>
          </a:p>
          <a:p>
            <a:r>
              <a:rPr lang="en-GB" sz="2600"/>
              <a:t>Text can be placed on page with explanatory comments appended (‘exploded text’);</a:t>
            </a:r>
          </a:p>
          <a:p>
            <a:r>
              <a:rPr lang="en-GB" sz="2600"/>
              <a:t>However, caution should be exercised in order to lead students to think only one approach is acceptable.</a:t>
            </a:r>
          </a:p>
        </p:txBody>
      </p:sp>
    </p:spTree>
    <p:extLst>
      <p:ext uri="{BB962C8B-B14F-4D97-AF65-F5344CB8AC3E}">
        <p14:creationId xmlns:p14="http://schemas.microsoft.com/office/powerpoint/2010/main" val="393430271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04800" y="260648"/>
            <a:ext cx="8458200" cy="864096"/>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Assignment return sheets: why?</a:t>
            </a:r>
          </a:p>
        </p:txBody>
      </p:sp>
      <p:sp>
        <p:nvSpPr>
          <p:cNvPr id="21507" name="Rectangle 3"/>
          <p:cNvSpPr>
            <a:spLocks noGrp="1" noChangeArrowheads="1"/>
          </p:cNvSpPr>
          <p:nvPr>
            <p:ph type="body" idx="1"/>
          </p:nvPr>
        </p:nvSpPr>
        <p:spPr>
          <a:xfrm>
            <a:off x="250825" y="1268761"/>
            <a:ext cx="8281615" cy="482724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err="1"/>
              <a:t>Proformas</a:t>
            </a:r>
            <a:r>
              <a:rPr lang="en-GB" sz="2600" dirty="0"/>
              <a:t> save assessors writing the same thing repeatedly;</a:t>
            </a:r>
          </a:p>
          <a:p>
            <a:r>
              <a:rPr lang="en-GB" sz="2600" dirty="0"/>
              <a:t>Helps to keep assessors’ comments on track;</a:t>
            </a:r>
          </a:p>
          <a:p>
            <a:r>
              <a:rPr lang="en-GB" sz="2600" dirty="0"/>
              <a:t>Shows how criteria match up to performance and how marks are derived;</a:t>
            </a:r>
          </a:p>
          <a:p>
            <a:r>
              <a:rPr lang="en-GB" sz="2600" dirty="0"/>
              <a:t>Helps students to see what is valued;</a:t>
            </a:r>
          </a:p>
          <a:p>
            <a:r>
              <a:rPr lang="en-GB" sz="2600" dirty="0"/>
              <a:t>Provides a useful written record.</a:t>
            </a:r>
          </a:p>
          <a:p>
            <a:endParaRPr lang="en-GB" sz="2600" dirty="0"/>
          </a:p>
        </p:txBody>
      </p:sp>
    </p:spTree>
    <p:extLst>
      <p:ext uri="{BB962C8B-B14F-4D97-AF65-F5344CB8AC3E}">
        <p14:creationId xmlns:p14="http://schemas.microsoft.com/office/powerpoint/2010/main" val="328766853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Assignment return sheets: how?</a:t>
            </a:r>
          </a:p>
        </p:txBody>
      </p:sp>
      <p:sp>
        <p:nvSpPr>
          <p:cNvPr id="2253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Criteria presented in assignment brief can be utilised in a proforma;</a:t>
            </a:r>
          </a:p>
          <a:p>
            <a:r>
              <a:rPr lang="en-GB" sz="2600"/>
              <a:t>Variations in weighting can be clearly identified;</a:t>
            </a:r>
          </a:p>
          <a:p>
            <a:r>
              <a:rPr lang="en-GB" sz="2600"/>
              <a:t>A Likert scale or boxes can be used to speed tutor’s responses;</a:t>
            </a:r>
          </a:p>
          <a:p>
            <a:r>
              <a:rPr lang="en-GB" sz="2600"/>
              <a:t>Space can be provided for individual comments.</a:t>
            </a:r>
          </a:p>
        </p:txBody>
      </p:sp>
    </p:spTree>
    <p:extLst>
      <p:ext uri="{BB962C8B-B14F-4D97-AF65-F5344CB8AC3E}">
        <p14:creationId xmlns:p14="http://schemas.microsoft.com/office/powerpoint/2010/main" val="131720457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598653501"/>
              </p:ext>
            </p:extLst>
          </p:nvPr>
        </p:nvGraphicFramePr>
        <p:xfrm>
          <a:off x="357158" y="1124747"/>
          <a:ext cx="8262974" cy="5304650"/>
        </p:xfrm>
        <a:graphic>
          <a:graphicData uri="http://schemas.openxmlformats.org/drawingml/2006/table">
            <a:tbl>
              <a:tblPr/>
              <a:tblGrid>
                <a:gridCol w="571504">
                  <a:extLst>
                    <a:ext uri="{9D8B030D-6E8A-4147-A177-3AD203B41FA5}">
                      <a16:colId xmlns:a16="http://schemas.microsoft.com/office/drawing/2014/main" val="20000"/>
                    </a:ext>
                  </a:extLst>
                </a:gridCol>
                <a:gridCol w="1785950">
                  <a:extLst>
                    <a:ext uri="{9D8B030D-6E8A-4147-A177-3AD203B41FA5}">
                      <a16:colId xmlns:a16="http://schemas.microsoft.com/office/drawing/2014/main" val="20001"/>
                    </a:ext>
                  </a:extLst>
                </a:gridCol>
                <a:gridCol w="846710">
                  <a:extLst>
                    <a:ext uri="{9D8B030D-6E8A-4147-A177-3AD203B41FA5}">
                      <a16:colId xmlns:a16="http://schemas.microsoft.com/office/drawing/2014/main" val="20002"/>
                    </a:ext>
                  </a:extLst>
                </a:gridCol>
                <a:gridCol w="3518936">
                  <a:extLst>
                    <a:ext uri="{9D8B030D-6E8A-4147-A177-3AD203B41FA5}">
                      <a16:colId xmlns:a16="http://schemas.microsoft.com/office/drawing/2014/main" val="20003"/>
                    </a:ext>
                  </a:extLst>
                </a:gridCol>
                <a:gridCol w="1539874">
                  <a:extLst>
                    <a:ext uri="{9D8B030D-6E8A-4147-A177-3AD203B41FA5}">
                      <a16:colId xmlns:a16="http://schemas.microsoft.com/office/drawing/2014/main" val="20004"/>
                    </a:ext>
                  </a:extLst>
                </a:gridCol>
              </a:tblGrid>
              <a:tr h="840411">
                <a:tc>
                  <a:txBody>
                    <a:bodyPr/>
                    <a:lstStyle/>
                    <a:p>
                      <a:pPr algn="ctr">
                        <a:lnSpc>
                          <a:spcPct val="115000"/>
                        </a:lnSpc>
                        <a:spcAft>
                          <a:spcPts val="0"/>
                        </a:spcAft>
                      </a:pPr>
                      <a:r>
                        <a:rPr lang="en-GB" sz="1400" b="1" dirty="0">
                          <a:latin typeface="+mn-lt"/>
                          <a:ea typeface="Calibri"/>
                          <a:cs typeface="Times New Roman"/>
                        </a:rPr>
                        <a:t>Criterion no</a:t>
                      </a: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Criterion</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Mark</a:t>
                      </a:r>
                    </a:p>
                    <a:p>
                      <a:pPr algn="ctr">
                        <a:lnSpc>
                          <a:spcPct val="115000"/>
                        </a:lnSpc>
                        <a:spcAft>
                          <a:spcPts val="0"/>
                        </a:spcAft>
                      </a:pPr>
                      <a:r>
                        <a:rPr lang="en-GB" sz="1400" b="1" dirty="0">
                          <a:latin typeface="+mn-lt"/>
                          <a:ea typeface="Calibri"/>
                          <a:cs typeface="Times New Roman"/>
                        </a:rPr>
                        <a:t> (0-5</a:t>
                      </a:r>
                      <a:r>
                        <a:rPr lang="en-GB" sz="1400" b="1" baseline="0" dirty="0">
                          <a:latin typeface="+mn-lt"/>
                          <a:ea typeface="Calibri"/>
                          <a:cs typeface="Times New Roman"/>
                        </a:rPr>
                        <a:t> marks)</a:t>
                      </a:r>
                      <a:endParaRPr lang="en-GB" sz="1400" b="1" dirty="0">
                        <a:latin typeface="+mn-lt"/>
                        <a:ea typeface="Calibri"/>
                        <a:cs typeface="Times New Roman"/>
                      </a:endParaRPr>
                    </a:p>
                  </a:txBody>
                  <a:tcPr marL="54169" marR="54169" marT="0" marB="0" vert="vert">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Tutor</a:t>
                      </a:r>
                      <a:r>
                        <a:rPr lang="en-GB" sz="1400" b="1" baseline="0" dirty="0">
                          <a:latin typeface="+mn-lt"/>
                          <a:ea typeface="Calibri"/>
                          <a:cs typeface="Times New Roman"/>
                        </a:rPr>
                        <a:t> c</a:t>
                      </a:r>
                      <a:r>
                        <a:rPr lang="en-GB" sz="1400" b="1" dirty="0">
                          <a:latin typeface="+mn-lt"/>
                          <a:ea typeface="Calibri"/>
                          <a:cs typeface="Times New Roman"/>
                        </a:rPr>
                        <a:t>omments and suggestions for further work</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Student response</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618488">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present information clearly logically, accurately and fluently</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This work is written reasonably fluently</a:t>
                      </a:r>
                      <a:r>
                        <a:rPr lang="en-GB" sz="1400" b="1" baseline="0" dirty="0">
                          <a:latin typeface="+mn-lt"/>
                          <a:ea typeface="Calibri"/>
                          <a:cs typeface="Times New Roman"/>
                        </a:rPr>
                        <a:t> but there are some typos that would not slip in if spell checker used properly. Also note you don’t use the definite and indefinite articles (‘a’ and ‘the’ appropriately: please refer to the language guidance 17.3 on the VLE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This is something I’ve had problems with over the years but am still working on it</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50369">
                <a:tc>
                  <a:txBody>
                    <a:bodyPr/>
                    <a:lstStyle/>
                    <a:p>
                      <a:pPr algn="ctr">
                        <a:lnSpc>
                          <a:spcPct val="115000"/>
                        </a:lnSpc>
                        <a:spcAft>
                          <a:spcPts val="0"/>
                        </a:spcAft>
                      </a:pPr>
                      <a:r>
                        <a:rPr lang="en-GB" sz="1400" b="1" dirty="0">
                          <a:latin typeface="+mn-lt"/>
                          <a:ea typeface="Calibri"/>
                          <a:cs typeface="Times New Roman"/>
                        </a:rPr>
                        <a:t>2</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choose</a:t>
                      </a:r>
                      <a:r>
                        <a:rPr lang="en-GB" sz="1400" b="1" baseline="0" dirty="0">
                          <a:latin typeface="+mn-lt"/>
                          <a:ea typeface="Calibri"/>
                          <a:cs typeface="Times New Roman"/>
                        </a:rPr>
                        <a:t> and use appropriate software</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5</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Made excellent choices and used it well to suit the context of the problem being addressed</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600" dirty="0">
                          <a:latin typeface="Blackadder ITC" pitchFamily="82" charset="0"/>
                          <a:ea typeface="Batang" pitchFamily="18" charset="-127"/>
                          <a:cs typeface="Times New Roman"/>
                        </a:rPr>
                        <a:t>Thank you</a:t>
                      </a:r>
                      <a:endParaRPr lang="en-GB" sz="1600"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695382">
                <a:tc>
                  <a:txBody>
                    <a:bodyPr/>
                    <a:lstStyle/>
                    <a:p>
                      <a:pPr algn="ctr">
                        <a:lnSpc>
                          <a:spcPct val="115000"/>
                        </a:lnSpc>
                        <a:spcAft>
                          <a:spcPts val="0"/>
                        </a:spcAft>
                      </a:pPr>
                      <a:r>
                        <a:rPr lang="en-GB" sz="1400" b="1" dirty="0">
                          <a:latin typeface="+mn-lt"/>
                          <a:ea typeface="Calibri"/>
                          <a:cs typeface="Times New Roman"/>
                        </a:rPr>
                        <a:t>3</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Demonstrates ability to use a range of reference materials and cite them appropriately </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n-GB" sz="1400" b="1" dirty="0">
                          <a:latin typeface="+mn-lt"/>
                          <a:ea typeface="Calibri"/>
                          <a:cs typeface="Times New Roman"/>
                        </a:rPr>
                        <a:t>1</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400" b="1" dirty="0">
                          <a:latin typeface="+mn-lt"/>
                          <a:ea typeface="Calibri"/>
                          <a:cs typeface="Times New Roman"/>
                        </a:rPr>
                        <a:t>Cited only one reference and did</a:t>
                      </a:r>
                      <a:r>
                        <a:rPr lang="en-GB" sz="1400" b="1" baseline="0" dirty="0">
                          <a:latin typeface="+mn-lt"/>
                          <a:ea typeface="Calibri"/>
                          <a:cs typeface="Times New Roman"/>
                        </a:rPr>
                        <a:t> so inaccurately</a:t>
                      </a:r>
                    </a:p>
                    <a:p>
                      <a:pPr>
                        <a:lnSpc>
                          <a:spcPct val="115000"/>
                        </a:lnSpc>
                        <a:spcAft>
                          <a:spcPts val="0"/>
                        </a:spcAft>
                      </a:pPr>
                      <a:r>
                        <a:rPr lang="en-GB" sz="1400" b="1" baseline="0" dirty="0">
                          <a:latin typeface="+mn-lt"/>
                          <a:ea typeface="Calibri"/>
                          <a:cs typeface="Times New Roman"/>
                        </a:rPr>
                        <a:t>Please refer to the referencing guide on the VLE and ensure that you provide all the information required</a:t>
                      </a:r>
                      <a:endParaRPr lang="en-GB" sz="1400" b="1" dirty="0">
                        <a:latin typeface="+mn-lt"/>
                        <a:ea typeface="Calibri"/>
                        <a:cs typeface="Times New Roman"/>
                      </a:endParaRP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dirty="0">
                          <a:latin typeface="Blackadder ITC" pitchFamily="82" charset="0"/>
                          <a:ea typeface="Batang" pitchFamily="18" charset="-127"/>
                          <a:cs typeface="Times New Roman"/>
                        </a:rPr>
                        <a:t>I've checked it out and see where I was going wrong</a:t>
                      </a:r>
                    </a:p>
                  </a:txBody>
                  <a:tcPr marL="54169" marR="5416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1025"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sp>
        <p:nvSpPr>
          <p:cNvPr id="6" name="Title 5"/>
          <p:cNvSpPr>
            <a:spLocks noGrp="1"/>
          </p:cNvSpPr>
          <p:nvPr>
            <p:ph type="title"/>
          </p:nvPr>
        </p:nvSpPr>
        <p:spPr>
          <a:xfrm>
            <a:off x="457200" y="249238"/>
            <a:ext cx="7543800" cy="659481"/>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Sample assignment return proforma</a:t>
            </a:r>
          </a:p>
        </p:txBody>
      </p:sp>
    </p:spTree>
    <p:extLst>
      <p:ext uri="{BB962C8B-B14F-4D97-AF65-F5344CB8AC3E}">
        <p14:creationId xmlns:p14="http://schemas.microsoft.com/office/powerpoint/2010/main" val="314955702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Statement banks: why?</a:t>
            </a:r>
          </a:p>
        </p:txBody>
      </p:sp>
      <p:sp>
        <p:nvSpPr>
          <p:cNvPr id="27651"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a:t>Harnesses a resource of comments you already use;</a:t>
            </a:r>
          </a:p>
          <a:p>
            <a:r>
              <a:rPr lang="en-GB" sz="2600"/>
              <a:t>Avoids writing same comments repeatedly;</a:t>
            </a:r>
          </a:p>
          <a:p>
            <a:r>
              <a:rPr lang="en-GB" sz="2600"/>
              <a:t>Allows you to give individual comments additionally to the students who really need them;</a:t>
            </a:r>
          </a:p>
          <a:p>
            <a:r>
              <a:rPr lang="en-GB" sz="2600"/>
              <a:t>Can be automated with use of technology.</a:t>
            </a:r>
          </a:p>
          <a:p>
            <a:endParaRPr lang="en-GB" sz="2600"/>
          </a:p>
        </p:txBody>
      </p:sp>
    </p:spTree>
    <p:extLst>
      <p:ext uri="{BB962C8B-B14F-4D97-AF65-F5344CB8AC3E}">
        <p14:creationId xmlns:p14="http://schemas.microsoft.com/office/powerpoint/2010/main" val="222592624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122239"/>
            <a:ext cx="7543800" cy="858490"/>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Statement banks: how?</a:t>
            </a:r>
          </a:p>
        </p:txBody>
      </p:sp>
      <p:sp>
        <p:nvSpPr>
          <p:cNvPr id="28675" name="Rectangle 3"/>
          <p:cNvSpPr>
            <a:spLocks noGrp="1" noChangeArrowheads="1"/>
          </p:cNvSpPr>
          <p:nvPr>
            <p:ph type="body" idx="1"/>
          </p:nvPr>
        </p:nvSpPr>
        <p:spPr>
          <a:xfrm>
            <a:off x="468313" y="1052736"/>
            <a:ext cx="8229600" cy="5149627"/>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Tutor identifies a range of regularly used comments written on students’ work;</a:t>
            </a:r>
          </a:p>
          <a:p>
            <a:r>
              <a:rPr lang="en-GB" sz="2600" dirty="0"/>
              <a:t>These are collated and numbered;</a:t>
            </a:r>
          </a:p>
          <a:p>
            <a:r>
              <a:rPr lang="en-GB" sz="2600" dirty="0"/>
              <a:t>Tutor marks work and writes numbers on text of assignment where specific comments apply, or provides a written (or emailed) detailed commentary which pulls together the appropriate items into continuous prose;</a:t>
            </a:r>
          </a:p>
          <a:p>
            <a:r>
              <a:rPr lang="en-GB" sz="2600" dirty="0"/>
              <a:t>Moodle and other platforms can do much of the drudgery in terms of collating marks, returning work etc. Assignment handler can return comments and only release marks when students have commented.</a:t>
            </a:r>
          </a:p>
        </p:txBody>
      </p:sp>
    </p:spTree>
    <p:extLst>
      <p:ext uri="{BB962C8B-B14F-4D97-AF65-F5344CB8AC3E}">
        <p14:creationId xmlns:p14="http://schemas.microsoft.com/office/powerpoint/2010/main" val="3524599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502551" y="0"/>
            <a:ext cx="9487224" cy="7125511"/>
          </a:xfrm>
          <a:prstGeom prst="rect">
            <a:avLst/>
          </a:prstGeom>
        </p:spPr>
      </p:pic>
      <p:sp>
        <p:nvSpPr>
          <p:cNvPr id="7" name="Text Box 21">
            <a:extLst>
              <a:ext uri="{FF2B5EF4-FFF2-40B4-BE49-F238E27FC236}">
                <a16:creationId xmlns:a16="http://schemas.microsoft.com/office/drawing/2014/main" id="{3A8712D1-17CC-42D5-BCC3-CE0C97A6A646}"/>
              </a:ext>
            </a:extLst>
          </p:cNvPr>
          <p:cNvSpPr txBox="1">
            <a:spLocks noChangeArrowheads="1"/>
          </p:cNvSpPr>
          <p:nvPr/>
        </p:nvSpPr>
        <p:spPr bwMode="auto">
          <a:xfrm>
            <a:off x="6661583" y="122238"/>
            <a:ext cx="3325812"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457200" rtl="0" eaLnBrk="1" fontAlgn="auto" latinLnBrk="0" hangingPunct="1">
              <a:lnSpc>
                <a:spcPct val="100000"/>
              </a:lnSpc>
              <a:spcBef>
                <a:spcPct val="50000"/>
              </a:spcBef>
              <a:spcAft>
                <a:spcPts val="0"/>
              </a:spcAft>
              <a:buClrTx/>
              <a:buSzTx/>
              <a:buFontTx/>
              <a:buNone/>
              <a:tabLst/>
              <a:defRPr/>
            </a:pPr>
            <a:r>
              <a:rPr kumimoji="0" lang="en-GB" sz="2800" b="1" i="0" u="none" strike="noStrike" kern="1200" cap="none" spc="0" normalizeH="0" baseline="0" noProof="0" dirty="0">
                <a:ln>
                  <a:noFill/>
                </a:ln>
                <a:solidFill>
                  <a:srgbClr val="3366FF"/>
                </a:solidFill>
                <a:effectLst/>
                <a:uLnTx/>
                <a:uFillTx/>
                <a:latin typeface="Tahoma" charset="0"/>
                <a:ea typeface="+mn-ea"/>
                <a:cs typeface="+mn-cs"/>
              </a:rPr>
              <a:t>A4L the Northumbria model</a:t>
            </a:r>
            <a:endParaRPr kumimoji="0" lang="en-GB" sz="2400" b="0" i="0" u="none" strike="noStrike" kern="1200" cap="none" spc="0" normalizeH="0" baseline="0" noProof="0" dirty="0">
              <a:ln>
                <a:noFill/>
              </a:ln>
              <a:solidFill>
                <a:srgbClr val="3366FF"/>
              </a:solidFill>
              <a:effectLst/>
              <a:uLnTx/>
              <a:uFillTx/>
              <a:latin typeface="Tahoma" charset="0"/>
              <a:ea typeface="+mn-ea"/>
              <a:cs typeface="+mn-cs"/>
            </a:endParaRPr>
          </a:p>
        </p:txBody>
      </p:sp>
    </p:spTree>
    <p:extLst>
      <p:ext uri="{BB962C8B-B14F-4D97-AF65-F5344CB8AC3E}">
        <p14:creationId xmlns:p14="http://schemas.microsoft.com/office/powerpoint/2010/main" val="2003945852"/>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381000" y="214313"/>
            <a:ext cx="8382000" cy="1071562"/>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a:t>Computer-assisted assessment: why?</a:t>
            </a:r>
          </a:p>
        </p:txBody>
      </p:sp>
      <p:sp>
        <p:nvSpPr>
          <p:cNvPr id="29699"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Enables feedback to be given regularly and incrementally;</a:t>
            </a:r>
          </a:p>
          <a:p>
            <a:r>
              <a:rPr lang="en-GB" sz="2600" dirty="0"/>
              <a:t>Saves tutor time for large cohorts and repeated classes;</a:t>
            </a:r>
          </a:p>
          <a:p>
            <a:r>
              <a:rPr lang="en-GB" sz="2600" dirty="0"/>
              <a:t>Can allow instant (or rapid) on screen feedback to e.g. MCQ options;</a:t>
            </a:r>
          </a:p>
          <a:p>
            <a:r>
              <a:rPr lang="en-GB" sz="2600" dirty="0"/>
              <a:t>Saves drudgery, (but not a quick fix);</a:t>
            </a:r>
          </a:p>
          <a:p>
            <a:r>
              <a:rPr lang="en-GB" sz="2600" dirty="0"/>
              <a:t>Is really worth while for large cohorts and where content doesn’t alter fast.</a:t>
            </a:r>
          </a:p>
        </p:txBody>
      </p:sp>
    </p:spTree>
    <p:extLst>
      <p:ext uri="{BB962C8B-B14F-4D97-AF65-F5344CB8AC3E}">
        <p14:creationId xmlns:p14="http://schemas.microsoft.com/office/powerpoint/2010/main" val="138240119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457200" y="122239"/>
            <a:ext cx="7543800" cy="930498"/>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Computer-assisted assignments: how?</a:t>
            </a:r>
          </a:p>
        </p:txBody>
      </p:sp>
      <p:sp>
        <p:nvSpPr>
          <p:cNvPr id="30723" name="Rectangle 3"/>
          <p:cNvSpPr>
            <a:spLocks noGrp="1" noChangeArrowheads="1"/>
          </p:cNvSpPr>
          <p:nvPr>
            <p:ph type="body" idx="1"/>
          </p:nvPr>
        </p:nvSpPr>
        <p:spPr>
          <a:xfrm>
            <a:off x="179388" y="1268761"/>
            <a:ext cx="8785225" cy="4897090"/>
          </a:xfrm>
          <a:noFill/>
          <a:ln w="9525">
            <a:noFill/>
            <a:miter lim="800000"/>
            <a:headEnd/>
            <a:tailEnd/>
          </a:ln>
        </p:spPr>
        <p:txBody>
          <a:bodyPr vert="horz" wrap="square" lIns="91440" tIns="45720" rIns="91440" bIns="45720" numCol="1" anchor="t" anchorCtr="0" compatLnSpc="1">
            <a:prstTxWarp prst="textNoShape">
              <a:avLst/>
            </a:prstTxWarp>
          </a:bodyPr>
          <a:lstStyle/>
          <a:p>
            <a:r>
              <a:rPr lang="en-GB" sz="2600" dirty="0"/>
              <a:t>Designing them should not be a cottage industry!</a:t>
            </a:r>
          </a:p>
          <a:p>
            <a:r>
              <a:rPr lang="en-GB" sz="2600" dirty="0"/>
              <a:t>Training and support both in designing questions and applying the relevant technology are essential;</a:t>
            </a:r>
          </a:p>
          <a:p>
            <a:r>
              <a:rPr lang="en-GB" sz="2600" dirty="0"/>
              <a:t>Testing and piloting of CAA items is also imperative;</a:t>
            </a:r>
          </a:p>
          <a:p>
            <a:r>
              <a:rPr lang="en-GB" sz="2600" dirty="0"/>
              <a:t>We can make use of existing test packages (e.g. from publishers), colleagues with expertise and advice from software companies (e.g. Moodle, </a:t>
            </a:r>
            <a:r>
              <a:rPr lang="en-GB" sz="2600" dirty="0" err="1"/>
              <a:t>Turnitin</a:t>
            </a:r>
            <a:r>
              <a:rPr lang="en-GB" sz="2600" dirty="0"/>
              <a:t>, </a:t>
            </a:r>
            <a:r>
              <a:rPr lang="en-GB" sz="2600" dirty="0" err="1"/>
              <a:t>QuestionMark</a:t>
            </a:r>
            <a:r>
              <a:rPr lang="en-GB" sz="2600" dirty="0"/>
              <a:t>). </a:t>
            </a:r>
          </a:p>
          <a:p>
            <a:endParaRPr lang="en-GB" sz="2600" dirty="0"/>
          </a:p>
        </p:txBody>
      </p:sp>
    </p:spTree>
    <p:extLst>
      <p:ext uri="{BB962C8B-B14F-4D97-AF65-F5344CB8AC3E}">
        <p14:creationId xmlns:p14="http://schemas.microsoft.com/office/powerpoint/2010/main" val="233027978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GB" sz="3200" dirty="0"/>
              <a:t>Use CAA </a:t>
            </a:r>
            <a:r>
              <a:rPr lang="en-GB" sz="3200" i="1" dirty="0"/>
              <a:t>for</a:t>
            </a:r>
            <a:r>
              <a:rPr lang="en-GB" sz="3200" dirty="0"/>
              <a:t> rather than </a:t>
            </a:r>
            <a:r>
              <a:rPr lang="en-GB" sz="3200" i="1" dirty="0"/>
              <a:t>of</a:t>
            </a:r>
            <a:r>
              <a:rPr lang="en-GB" sz="3200" dirty="0"/>
              <a:t> learning</a:t>
            </a:r>
          </a:p>
        </p:txBody>
      </p:sp>
      <p:sp>
        <p:nvSpPr>
          <p:cNvPr id="31747" name="Rectangle 3"/>
          <p:cNvSpPr>
            <a:spLocks noGrp="1" noChangeArrowheads="1"/>
          </p:cNvSpPr>
          <p:nvPr>
            <p:ph type="body"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We can employ computer-assisted formative assessment with responses to student work automatically generated by email; </a:t>
            </a:r>
          </a:p>
          <a:p>
            <a:r>
              <a:rPr lang="en-GB" dirty="0"/>
              <a:t>Students seem to really like having the chance to find out how they are doing, and attempt tests several times in an environment where no one else is watching how they do; </a:t>
            </a:r>
          </a:p>
          <a:p>
            <a:r>
              <a:rPr lang="en-GB" dirty="0"/>
              <a:t>We can monitor what is going on across a cohort, so we can concentrate our energies either on students who are repeatedly doing badly or those who are not engaging at all in the activity; Note that Computer-supported assessment can include use of audio feedback via digital sound files, video commentaries and other means of using course Virtual Learning Environments.</a:t>
            </a:r>
          </a:p>
          <a:p>
            <a:endParaRPr lang="en-GB" dirty="0"/>
          </a:p>
        </p:txBody>
      </p:sp>
    </p:spTree>
    <p:extLst>
      <p:ext uri="{BB962C8B-B14F-4D97-AF65-F5344CB8AC3E}">
        <p14:creationId xmlns:p14="http://schemas.microsoft.com/office/powerpoint/2010/main" val="2818069718"/>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C66C80-9503-4707-9C20-2F5E14126FFB}"/>
              </a:ext>
            </a:extLst>
          </p:cNvPr>
          <p:cNvSpPr>
            <a:spLocks noGrp="1"/>
          </p:cNvSpPr>
          <p:nvPr>
            <p:ph type="ctrTitle"/>
          </p:nvPr>
        </p:nvSpPr>
        <p:spPr>
          <a:xfrm>
            <a:off x="35496" y="466725"/>
            <a:ext cx="7062217" cy="2133600"/>
          </a:xfrm>
        </p:spPr>
        <p:txBody>
          <a:bodyPr/>
          <a:lstStyle/>
          <a:p>
            <a:r>
              <a:rPr lang="en-GB" dirty="0"/>
              <a:t>Getting students to make effective use of the feedback we provide Q&amp;A</a:t>
            </a:r>
          </a:p>
        </p:txBody>
      </p:sp>
      <p:sp>
        <p:nvSpPr>
          <p:cNvPr id="5" name="Subtitle 4">
            <a:extLst>
              <a:ext uri="{FF2B5EF4-FFF2-40B4-BE49-F238E27FC236}">
                <a16:creationId xmlns:a16="http://schemas.microsoft.com/office/drawing/2014/main" id="{8610C096-09F6-4C22-863A-1EF377B2D161}"/>
              </a:ext>
            </a:extLst>
          </p:cNvPr>
          <p:cNvSpPr>
            <a:spLocks noGrp="1"/>
          </p:cNvSpPr>
          <p:nvPr>
            <p:ph type="subTitle" idx="1"/>
          </p:nvPr>
        </p:nvSpPr>
        <p:spPr/>
        <p:txBody>
          <a:bodyPr/>
          <a:lstStyle/>
          <a:p>
            <a:r>
              <a:rPr lang="en-GB" dirty="0"/>
              <a:t>15.30-16.10</a:t>
            </a:r>
          </a:p>
        </p:txBody>
      </p:sp>
    </p:spTree>
    <p:extLst>
      <p:ext uri="{BB962C8B-B14F-4D97-AF65-F5344CB8AC3E}">
        <p14:creationId xmlns:p14="http://schemas.microsoft.com/office/powerpoint/2010/main" val="49529803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To better engage learners through feedback and assessment we can:</a:t>
            </a:r>
          </a:p>
        </p:txBody>
      </p:sp>
      <p:sp>
        <p:nvSpPr>
          <p:cNvPr id="44035" name="Content Placeholder 2"/>
          <p:cNvSpPr>
            <a:spLocks noGrp="1"/>
          </p:cNvSpPr>
          <p:nvPr>
            <p:ph idx="1"/>
          </p:nvPr>
        </p:nvSpPr>
        <p:spPr>
          <a:xfrm>
            <a:off x="468313" y="1196975"/>
            <a:ext cx="8229600" cy="5005388"/>
          </a:xfrm>
        </p:spPr>
        <p:txBody>
          <a:bodyPr/>
          <a:lstStyle/>
          <a:p>
            <a:pPr>
              <a:lnSpc>
                <a:spcPct val="100000"/>
              </a:lnSpc>
            </a:pPr>
            <a:r>
              <a:rPr lang="en-GB" sz="2400" dirty="0"/>
              <a:t>Make use of real examples and hot-off-the-press data to keep content and tasks current and relevant;</a:t>
            </a:r>
          </a:p>
          <a:p>
            <a:pPr>
              <a:lnSpc>
                <a:spcPct val="100000"/>
              </a:lnSpc>
            </a:pPr>
            <a:r>
              <a:rPr lang="en-GB" dirty="0"/>
              <a:t>Provide c</a:t>
            </a:r>
            <a:r>
              <a:rPr lang="en-GB" sz="2400" dirty="0"/>
              <a:t>hallenges to students’ thinking without letting individuals feel publicly exposed or humiliated;</a:t>
            </a:r>
          </a:p>
          <a:p>
            <a:pPr>
              <a:lnSpc>
                <a:spcPct val="100000"/>
              </a:lnSpc>
            </a:pPr>
            <a:r>
              <a:rPr lang="en-GB" sz="2400" dirty="0"/>
              <a:t>Relate their learning in class to the forthcoming/ongoing assignment (without slavishly teaching to the exam);</a:t>
            </a:r>
          </a:p>
          <a:p>
            <a:r>
              <a:rPr lang="en-GB" sz="2400" dirty="0"/>
              <a:t>Make spaces for dialogue through formative assessment;</a:t>
            </a:r>
            <a:endParaRPr lang="en-GB" dirty="0"/>
          </a:p>
          <a:p>
            <a:r>
              <a:rPr lang="en-GB" dirty="0"/>
              <a:t>Give them real problems to solve and issues with which to engage;</a:t>
            </a:r>
          </a:p>
          <a:p>
            <a:r>
              <a:rPr lang="en-GB" dirty="0"/>
              <a:t>Identify the skills they need to succeed and provide opportunities to rehearse and develop them;</a:t>
            </a:r>
          </a:p>
          <a:p>
            <a:r>
              <a:rPr lang="en-GB" dirty="0"/>
              <a:t>Never compromise on the quality of the demands we make of them.</a:t>
            </a:r>
          </a:p>
          <a:p>
            <a:pPr>
              <a:lnSpc>
                <a:spcPct val="100000"/>
              </a:lnSpc>
            </a:pPr>
            <a:endParaRPr lang="en-GB" sz="2400" dirty="0"/>
          </a:p>
          <a:p>
            <a:pPr>
              <a:lnSpc>
                <a:spcPct val="100000"/>
              </a:lnSpc>
            </a:pPr>
            <a:endParaRPr lang="en-GB" sz="2400" dirty="0"/>
          </a:p>
        </p:txBody>
      </p:sp>
    </p:spTree>
    <p:extLst>
      <p:ext uri="{BB962C8B-B14F-4D97-AF65-F5344CB8AC3E}">
        <p14:creationId xmlns:p14="http://schemas.microsoft.com/office/powerpoint/2010/main" val="397526234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22238"/>
            <a:ext cx="7821488" cy="1074737"/>
          </a:xfrm>
          <a:noFill/>
          <a:ln w="9525">
            <a:noFill/>
            <a:miter lim="800000"/>
            <a:headEnd/>
            <a:tailEnd/>
          </a:ln>
        </p:spPr>
        <p:txBody>
          <a:bodyPr vert="horz" wrap="square" lIns="91440" tIns="45720" rIns="91440" bIns="45720" numCol="1" anchor="b" anchorCtr="0" compatLnSpc="1">
            <a:prstTxWarp prst="textNoShape">
              <a:avLst/>
            </a:prstTxWarp>
          </a:bodyPr>
          <a:lstStyle/>
          <a:p>
            <a:pPr eaLnBrk="1" hangingPunct="1"/>
            <a:r>
              <a:rPr lang="en-GB" sz="3200" dirty="0"/>
              <a:t>Encouraging students to use the feedback we provide for them: learning through doing</a:t>
            </a:r>
          </a:p>
        </p:txBody>
      </p:sp>
      <p:sp>
        <p:nvSpPr>
          <p:cNvPr id="3" name="Content Placeholder 2"/>
          <p:cNvSpPr>
            <a:spLocks noGrp="1"/>
          </p:cNvSpPr>
          <p:nvPr>
            <p:ph idx="1"/>
          </p:nvPr>
        </p:nvSpPr>
        <p:spPr>
          <a:noFill/>
          <a:ln w="9525">
            <a:noFill/>
            <a:miter lim="800000"/>
            <a:headEnd/>
            <a:tailEnd/>
          </a:ln>
        </p:spPr>
        <p:txBody>
          <a:bodyPr vert="horz" wrap="square" lIns="91440" tIns="45720" rIns="91440" bIns="45720" numCol="1" anchor="t" anchorCtr="0" compatLnSpc="1">
            <a:prstTxWarp prst="textNoShape">
              <a:avLst/>
            </a:prstTxWarp>
          </a:bodyPr>
          <a:lstStyle/>
          <a:p>
            <a:r>
              <a:rPr lang="en-GB" dirty="0"/>
              <a:t>Students gain substantial learning benefit through early informal activities where they peer review each other’s work, maybe with a simple practical exercise;</a:t>
            </a:r>
          </a:p>
          <a:p>
            <a:r>
              <a:rPr lang="en-GB" dirty="0"/>
              <a:t>You can then ask them to think through how each performance against criteria could be improved;</a:t>
            </a:r>
          </a:p>
          <a:p>
            <a:r>
              <a:rPr lang="en-GB" dirty="0"/>
              <a:t>Next you can get them to practice writing feedback comments on each other’s work;</a:t>
            </a:r>
          </a:p>
          <a:p>
            <a:r>
              <a:rPr lang="en-GB" dirty="0"/>
              <a:t>Students learn a lot by seeing how much care goes into crafting effective and useful feedback, so they are likely then to take yours more seriously.</a:t>
            </a:r>
          </a:p>
        </p:txBody>
      </p:sp>
    </p:spTree>
    <p:extLst>
      <p:ext uri="{BB962C8B-B14F-4D97-AF65-F5344CB8AC3E}">
        <p14:creationId xmlns:p14="http://schemas.microsoft.com/office/powerpoint/2010/main" val="71633430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FF0DE2F-645D-489A-84BF-28BDF8F9E555}"/>
              </a:ext>
            </a:extLst>
          </p:cNvPr>
          <p:cNvSpPr>
            <a:spLocks noGrp="1"/>
          </p:cNvSpPr>
          <p:nvPr>
            <p:ph type="title"/>
          </p:nvPr>
        </p:nvSpPr>
        <p:spPr/>
        <p:txBody>
          <a:bodyPr/>
          <a:lstStyle/>
          <a:p>
            <a:r>
              <a:rPr lang="en-GB" dirty="0"/>
              <a:t>We need to provide opportunities for active learning through feedback</a:t>
            </a:r>
          </a:p>
        </p:txBody>
      </p:sp>
      <p:sp>
        <p:nvSpPr>
          <p:cNvPr id="5" name="Content Placeholder 4">
            <a:extLst>
              <a:ext uri="{FF2B5EF4-FFF2-40B4-BE49-F238E27FC236}">
                <a16:creationId xmlns:a16="http://schemas.microsoft.com/office/drawing/2014/main" id="{49487196-F1A0-4146-A20E-E594224E4128}"/>
              </a:ext>
            </a:extLst>
          </p:cNvPr>
          <p:cNvSpPr>
            <a:spLocks noGrp="1"/>
          </p:cNvSpPr>
          <p:nvPr>
            <p:ph idx="1"/>
          </p:nvPr>
        </p:nvSpPr>
        <p:spPr/>
        <p:txBody>
          <a:bodyPr/>
          <a:lstStyle/>
          <a:p>
            <a:pPr marL="0" indent="0">
              <a:buNone/>
            </a:pPr>
            <a:r>
              <a:rPr lang="en-GB" dirty="0"/>
              <a:t>You could:</a:t>
            </a:r>
          </a:p>
          <a:p>
            <a:r>
              <a:rPr lang="en-GB" dirty="0"/>
              <a:t>Give them activities early on in their programmes of earning asking them to work out which feedback comments matched well to particular marks or grades;</a:t>
            </a:r>
          </a:p>
          <a:p>
            <a:r>
              <a:rPr lang="en-GB" dirty="0"/>
              <a:t>Require students to guestimate expected marks having read your feedback on an </a:t>
            </a:r>
            <a:r>
              <a:rPr lang="en-GB" dirty="0" err="1"/>
              <a:t>assingment</a:t>
            </a:r>
            <a:r>
              <a:rPr lang="en-GB" dirty="0"/>
              <a:t>;</a:t>
            </a:r>
          </a:p>
          <a:p>
            <a:r>
              <a:rPr lang="en-GB" dirty="0"/>
              <a:t>Use ‘Assignment handler’ which can deliver feedback electronically and only release marks once students have responded;</a:t>
            </a:r>
          </a:p>
          <a:p>
            <a:r>
              <a:rPr lang="en-GB" dirty="0"/>
              <a:t>Audio files of audio feedback can be highly successful in enabling students to capture ‘live’ oral feedback, and can replace written feedback (e.g. JISC project ‘Sounds good’).</a:t>
            </a:r>
          </a:p>
          <a:p>
            <a:endParaRPr lang="en-GB" dirty="0"/>
          </a:p>
        </p:txBody>
      </p:sp>
    </p:spTree>
    <p:extLst>
      <p:ext uri="{BB962C8B-B14F-4D97-AF65-F5344CB8AC3E}">
        <p14:creationId xmlns:p14="http://schemas.microsoft.com/office/powerpoint/2010/main" val="1378218528"/>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3"/>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dirty="0"/>
              <a:t>These and other slides are available on my website at http://sally-brown.net</a:t>
            </a:r>
          </a:p>
        </p:txBody>
      </p:sp>
      <p:pic>
        <p:nvPicPr>
          <p:cNvPr id="4" name="Picture 3">
            <a:extLst>
              <a:ext uri="{FF2B5EF4-FFF2-40B4-BE49-F238E27FC236}">
                <a16:creationId xmlns:a16="http://schemas.microsoft.com/office/drawing/2014/main" id="{539E53D9-CC1C-430C-9C8A-48731967602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5400000">
            <a:off x="2115149" y="2141435"/>
            <a:ext cx="5253202" cy="3939901"/>
          </a:xfrm>
          <a:prstGeom prst="rect">
            <a:avLst/>
          </a:prstGeom>
        </p:spPr>
      </p:pic>
    </p:spTree>
    <p:extLst>
      <p:ext uri="{BB962C8B-B14F-4D97-AF65-F5344CB8AC3E}">
        <p14:creationId xmlns:p14="http://schemas.microsoft.com/office/powerpoint/2010/main" val="368882848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46049" y="88784"/>
            <a:ext cx="7554951" cy="800100"/>
          </a:xfrm>
          <a:noFill/>
        </p:spPr>
        <p:txBody>
          <a:bodyPr anchor="ctr"/>
          <a:lstStyle/>
          <a:p>
            <a:pPr eaLnBrk="1" hangingPunct="1"/>
            <a:r>
              <a:rPr lang="en-GB" sz="3200" dirty="0"/>
              <a:t>Useful references: 1</a:t>
            </a:r>
          </a:p>
        </p:txBody>
      </p:sp>
      <p:sp>
        <p:nvSpPr>
          <p:cNvPr id="207875" name="Rectangle 3"/>
          <p:cNvSpPr>
            <a:spLocks noGrp="1" noChangeArrowheads="1"/>
          </p:cNvSpPr>
          <p:nvPr>
            <p:ph type="body" idx="1"/>
          </p:nvPr>
        </p:nvSpPr>
        <p:spPr>
          <a:xfrm>
            <a:off x="250825" y="908720"/>
            <a:ext cx="8713788" cy="5615905"/>
          </a:xfrm>
        </p:spPr>
        <p:txBody>
          <a:bodyPr/>
          <a:lstStyle/>
          <a:p>
            <a:r>
              <a:rPr lang="en-GB" dirty="0"/>
              <a:t>Assessment Reform Group (1999) </a:t>
            </a:r>
            <a:r>
              <a:rPr lang="en-GB" i="1" dirty="0"/>
              <a:t>Assessment for Learning: Beyond the black box, </a:t>
            </a:r>
            <a:r>
              <a:rPr lang="en-GB" dirty="0"/>
              <a:t>Cambridge UK, University of Cambridge School of Education. </a:t>
            </a:r>
          </a:p>
          <a:p>
            <a:r>
              <a:rPr lang="en-GB" dirty="0"/>
              <a:t>Bain, K. (2004) </a:t>
            </a:r>
            <a:r>
              <a:rPr lang="en-GB" i="1" dirty="0"/>
              <a:t>What the best College Teachers do</a:t>
            </a:r>
            <a:r>
              <a:rPr lang="en-GB" dirty="0"/>
              <a:t>, Cambridge: Harvard University Press.</a:t>
            </a:r>
          </a:p>
          <a:p>
            <a:r>
              <a:rPr lang="en-GB" dirty="0"/>
              <a:t>Biggs, J. and Tang, C. (2011) </a:t>
            </a:r>
            <a:r>
              <a:rPr lang="en-GB" i="1" dirty="0"/>
              <a:t>Teaching for Quality Learning at University, </a:t>
            </a:r>
            <a:r>
              <a:rPr lang="en-GB" dirty="0"/>
              <a:t>Maidenhead: Open University Press.</a:t>
            </a:r>
          </a:p>
          <a:p>
            <a:r>
              <a:rPr lang="en-GB" dirty="0" err="1"/>
              <a:t>Bloxham</a:t>
            </a:r>
            <a:r>
              <a:rPr lang="en-GB" dirty="0"/>
              <a:t>, S. and Boyd, P. (2007) </a:t>
            </a:r>
            <a:r>
              <a:rPr lang="en-GB" i="1" dirty="0"/>
              <a:t>Developing effective assessment in higher education: a practical guide</a:t>
            </a:r>
            <a:r>
              <a:rPr lang="en-GB" dirty="0"/>
              <a:t>, Maidenhead, Open University Press.</a:t>
            </a:r>
          </a:p>
          <a:p>
            <a:r>
              <a:rPr lang="en-GB" dirty="0" err="1"/>
              <a:t>Boud</a:t>
            </a:r>
            <a:r>
              <a:rPr lang="en-GB" dirty="0"/>
              <a:t>, D. (1995) </a:t>
            </a:r>
            <a:r>
              <a:rPr lang="en-GB" i="1" dirty="0"/>
              <a:t>Enhancing learning through self-assessment,</a:t>
            </a:r>
            <a:r>
              <a:rPr lang="en-GB" dirty="0"/>
              <a:t> London: Routledge.</a:t>
            </a:r>
          </a:p>
          <a:p>
            <a:r>
              <a:rPr lang="en-GB" dirty="0" err="1"/>
              <a:t>Boud</a:t>
            </a:r>
            <a:r>
              <a:rPr lang="en-GB" dirty="0"/>
              <a:t>, D. and Associates (2010) </a:t>
            </a:r>
            <a:r>
              <a:rPr lang="en-GB" i="1" dirty="0"/>
              <a:t>Assessment 2020: seven propositions for assessment reform in higher education </a:t>
            </a:r>
            <a:r>
              <a:rPr lang="en-GB" dirty="0"/>
              <a:t>Sydney: Australian Learning and Teaching Council.</a:t>
            </a:r>
            <a:endParaRPr lang="en-GB" sz="2000" dirty="0"/>
          </a:p>
        </p:txBody>
      </p:sp>
    </p:spTree>
    <p:extLst>
      <p:ext uri="{BB962C8B-B14F-4D97-AF65-F5344CB8AC3E}">
        <p14:creationId xmlns:p14="http://schemas.microsoft.com/office/powerpoint/2010/main" val="741179577"/>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9"/>
            <a:ext cx="7543800" cy="743176"/>
          </a:xfrm>
        </p:spPr>
        <p:txBody>
          <a:bodyPr/>
          <a:lstStyle/>
          <a:p>
            <a:r>
              <a:rPr lang="en-GB" dirty="0"/>
              <a:t>Useful references: 2</a:t>
            </a:r>
          </a:p>
        </p:txBody>
      </p:sp>
      <p:sp>
        <p:nvSpPr>
          <p:cNvPr id="3" name="Content Placeholder 2"/>
          <p:cNvSpPr>
            <a:spLocks noGrp="1"/>
          </p:cNvSpPr>
          <p:nvPr>
            <p:ph idx="1"/>
          </p:nvPr>
        </p:nvSpPr>
        <p:spPr>
          <a:xfrm>
            <a:off x="468313" y="1012371"/>
            <a:ext cx="8229600" cy="5189992"/>
          </a:xfrm>
        </p:spPr>
        <p:txBody>
          <a:bodyPr/>
          <a:lstStyle/>
          <a:p>
            <a:r>
              <a:rPr lang="en-GB" dirty="0"/>
              <a:t>Brown, S. (2014) </a:t>
            </a:r>
            <a:r>
              <a:rPr lang="en-GB" i="1" dirty="0"/>
              <a:t>Learning, teaching and assessment in higher education: global perspectives</a:t>
            </a:r>
            <a:r>
              <a:rPr lang="en-GB" dirty="0"/>
              <a:t>. London: Palgrave Macmillan.</a:t>
            </a:r>
          </a:p>
          <a:p>
            <a:r>
              <a:rPr lang="en-GB" dirty="0"/>
              <a:t>Brown, S. and </a:t>
            </a:r>
            <a:r>
              <a:rPr lang="en-GB" dirty="0" err="1"/>
              <a:t>Glasner</a:t>
            </a:r>
            <a:r>
              <a:rPr lang="en-GB" dirty="0"/>
              <a:t>, A. (eds.) (1999) </a:t>
            </a:r>
            <a:r>
              <a:rPr lang="en-GB" i="1" dirty="0"/>
              <a:t>Assessment Matters in Higher Education, Choosing and Using Diverse Approaches</a:t>
            </a:r>
            <a:r>
              <a:rPr lang="en-GB" dirty="0"/>
              <a:t>, Maidenhead: Open University Press.</a:t>
            </a:r>
          </a:p>
          <a:p>
            <a:r>
              <a:rPr lang="en-GB" dirty="0"/>
              <a:t>Brown, S. and Knight, P. (1994) </a:t>
            </a:r>
            <a:r>
              <a:rPr lang="en-GB" i="1" dirty="0"/>
              <a:t>Assessing Learners in Higher Education</a:t>
            </a:r>
            <a:r>
              <a:rPr lang="en-GB" dirty="0"/>
              <a:t>, London: </a:t>
            </a:r>
            <a:r>
              <a:rPr lang="en-GB" dirty="0" err="1"/>
              <a:t>Kogan</a:t>
            </a:r>
            <a:r>
              <a:rPr lang="en-GB" dirty="0"/>
              <a:t> Page.</a:t>
            </a:r>
          </a:p>
          <a:p>
            <a:r>
              <a:rPr lang="en-US" dirty="0"/>
              <a:t>Brown, S. and Race, P. (2012) </a:t>
            </a:r>
            <a:r>
              <a:rPr lang="en-GB" i="1" dirty="0"/>
              <a:t>Using effective assessment to promote learning </a:t>
            </a:r>
            <a:r>
              <a:rPr lang="en-GB" dirty="0"/>
              <a:t>in Hunt, L. and Chambers, D. (2012) </a:t>
            </a:r>
            <a:r>
              <a:rPr lang="en-GB" i="1" dirty="0"/>
              <a:t>University Teaching in Focus, Victoria, Australia, Acer Press. P74-91</a:t>
            </a:r>
            <a:endParaRPr lang="en-GB" dirty="0"/>
          </a:p>
          <a:p>
            <a:r>
              <a:rPr lang="en-GB" dirty="0"/>
              <a:t>Brown, S. Rust, C. &amp; Gibbs, G. (1994) </a:t>
            </a:r>
            <a:r>
              <a:rPr lang="en-GB" i="1" dirty="0"/>
              <a:t>Strategies for Diversifying Assessment,</a:t>
            </a:r>
            <a:r>
              <a:rPr lang="en-GB" dirty="0"/>
              <a:t> Oxford: Oxford Centre for Staff Development. </a:t>
            </a:r>
          </a:p>
        </p:txBody>
      </p:sp>
    </p:spTree>
    <p:extLst>
      <p:ext uri="{BB962C8B-B14F-4D97-AF65-F5344CB8AC3E}">
        <p14:creationId xmlns:p14="http://schemas.microsoft.com/office/powerpoint/2010/main" val="30666571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Using assessment </a:t>
            </a:r>
            <a:r>
              <a:rPr lang="en-GB" sz="3200" i="1" dirty="0"/>
              <a:t>for</a:t>
            </a:r>
            <a:r>
              <a:rPr lang="en-GB" sz="3200" dirty="0"/>
              <a:t> learning </a:t>
            </a:r>
            <a:br>
              <a:rPr lang="en-GB" sz="3200" dirty="0"/>
            </a:br>
            <a:r>
              <a:rPr lang="en-GB" sz="3200" dirty="0"/>
              <a:t>(Sambell et al, 2012)</a:t>
            </a:r>
          </a:p>
        </p:txBody>
      </p:sp>
      <p:sp>
        <p:nvSpPr>
          <p:cNvPr id="22531" name="Content Placeholder 2"/>
          <p:cNvSpPr>
            <a:spLocks noGrp="1"/>
          </p:cNvSpPr>
          <p:nvPr>
            <p:ph idx="1"/>
          </p:nvPr>
        </p:nvSpPr>
        <p:spPr/>
        <p:txBody>
          <a:bodyPr/>
          <a:lstStyle/>
          <a:p>
            <a:pPr eaLnBrk="1" hangingPunct="1"/>
            <a:r>
              <a:rPr lang="en-US" sz="2800" b="1" dirty="0"/>
              <a:t>Assessment that is meaningful to students can provide them with a framework for activity;</a:t>
            </a:r>
          </a:p>
          <a:p>
            <a:pPr eaLnBrk="1" hangingPunct="1"/>
            <a:r>
              <a:rPr lang="en-US" sz="2800" b="1" dirty="0"/>
              <a:t>“Students can escape bad teaching but they can’t escape bad assessment” (</a:t>
            </a:r>
            <a:r>
              <a:rPr lang="en-US" sz="2800" b="1" dirty="0" err="1"/>
              <a:t>Boud</a:t>
            </a:r>
            <a:r>
              <a:rPr lang="en-US" sz="2800" b="1" dirty="0"/>
              <a:t>, 1995);</a:t>
            </a:r>
          </a:p>
          <a:p>
            <a:pPr eaLnBrk="1" hangingPunct="1"/>
            <a:r>
              <a:rPr lang="en-US" sz="2800" b="1" dirty="0"/>
              <a:t>Where assessment is fully part of the learning process and integrated within it, the act of being assessed can help students to make sense of their learning;</a:t>
            </a:r>
          </a:p>
          <a:p>
            <a:pPr eaLnBrk="1" hangingPunct="1"/>
            <a:r>
              <a:rPr lang="en-GB" sz="2800" b="1" dirty="0"/>
              <a:t>Assessment should be formative, informative, developmental and remediable.</a:t>
            </a:r>
          </a:p>
          <a:p>
            <a:pPr eaLnBrk="1" hangingPunct="1"/>
            <a:endParaRPr lang="en-US" sz="2800" dirty="0"/>
          </a:p>
        </p:txBody>
      </p:sp>
    </p:spTree>
    <p:extLst>
      <p:ext uri="{BB962C8B-B14F-4D97-AF65-F5344CB8AC3E}">
        <p14:creationId xmlns:p14="http://schemas.microsoft.com/office/powerpoint/2010/main" val="282527037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22238"/>
            <a:ext cx="7543800" cy="808491"/>
          </a:xfrm>
        </p:spPr>
        <p:txBody>
          <a:bodyPr/>
          <a:lstStyle/>
          <a:p>
            <a:r>
              <a:rPr lang="en-GB" dirty="0"/>
              <a:t>Useful references: 3</a:t>
            </a:r>
          </a:p>
        </p:txBody>
      </p:sp>
      <p:sp>
        <p:nvSpPr>
          <p:cNvPr id="3" name="Content Placeholder 2"/>
          <p:cNvSpPr>
            <a:spLocks noGrp="1"/>
          </p:cNvSpPr>
          <p:nvPr>
            <p:ph idx="1"/>
          </p:nvPr>
        </p:nvSpPr>
        <p:spPr>
          <a:xfrm>
            <a:off x="468313" y="930729"/>
            <a:ext cx="8229600" cy="5271634"/>
          </a:xfrm>
        </p:spPr>
        <p:txBody>
          <a:bodyPr/>
          <a:lstStyle/>
          <a:p>
            <a:r>
              <a:rPr lang="en-US" dirty="0"/>
              <a:t>Carless, D., </a:t>
            </a:r>
            <a:r>
              <a:rPr lang="en-US" dirty="0" err="1"/>
              <a:t>Joughin</a:t>
            </a:r>
            <a:r>
              <a:rPr lang="en-US" dirty="0"/>
              <a:t>, G., </a:t>
            </a:r>
            <a:r>
              <a:rPr lang="en-US" dirty="0" err="1"/>
              <a:t>Ngar</a:t>
            </a:r>
            <a:r>
              <a:rPr lang="en-US" dirty="0"/>
              <a:t>-Fun Liu </a:t>
            </a:r>
            <a:r>
              <a:rPr lang="en-US" i="1" dirty="0"/>
              <a:t>et al</a:t>
            </a:r>
            <a:r>
              <a:rPr lang="en-US" dirty="0"/>
              <a:t> (2006) </a:t>
            </a:r>
            <a:r>
              <a:rPr lang="en-US" i="1" dirty="0"/>
              <a:t>How Assessment supports learning: Learning orientated assessment in action </a:t>
            </a:r>
            <a:r>
              <a:rPr lang="en-US" dirty="0"/>
              <a:t>Hong Kong: Hong Kong University Press.</a:t>
            </a:r>
            <a:endParaRPr lang="en-GB" dirty="0"/>
          </a:p>
          <a:p>
            <a:r>
              <a:rPr lang="en-GB" dirty="0"/>
              <a:t>Carroll, J. and Ryan, J. (2005) </a:t>
            </a:r>
            <a:r>
              <a:rPr lang="en-GB" i="1" dirty="0"/>
              <a:t>Teaching International students: improving learning for all. </a:t>
            </a:r>
            <a:r>
              <a:rPr lang="en-GB" dirty="0"/>
              <a:t>London: Routledge SEDA series.</a:t>
            </a:r>
          </a:p>
          <a:p>
            <a:r>
              <a:rPr lang="en-GB" dirty="0"/>
              <a:t>Crooks, T. (1988) </a:t>
            </a:r>
            <a:r>
              <a:rPr lang="en-GB" i="1" dirty="0"/>
              <a:t>Assessing student performance, </a:t>
            </a:r>
            <a:r>
              <a:rPr lang="en-GB" dirty="0"/>
              <a:t>HERDSA Green Guide No 8 HERDSA (reprinted 1994).</a:t>
            </a:r>
          </a:p>
          <a:p>
            <a:r>
              <a:rPr lang="en-GB" dirty="0" err="1"/>
              <a:t>Crosling</a:t>
            </a:r>
            <a:r>
              <a:rPr lang="en-GB" dirty="0"/>
              <a:t>, G., Thomas, L. and </a:t>
            </a:r>
            <a:r>
              <a:rPr lang="en-GB" dirty="0" err="1"/>
              <a:t>Heagney</a:t>
            </a:r>
            <a:r>
              <a:rPr lang="en-GB" dirty="0"/>
              <a:t>, M. (2008) </a:t>
            </a:r>
            <a:r>
              <a:rPr lang="en-GB" i="1" dirty="0"/>
              <a:t>Improving student retention in Higher Education,</a:t>
            </a:r>
            <a:r>
              <a:rPr lang="en-GB" dirty="0"/>
              <a:t> London and New York: Routledge. </a:t>
            </a:r>
          </a:p>
          <a:p>
            <a:r>
              <a:rPr lang="en-GB" dirty="0" err="1"/>
              <a:t>Falchikov</a:t>
            </a:r>
            <a:r>
              <a:rPr lang="en-GB" dirty="0"/>
              <a:t>, N. (2004) </a:t>
            </a:r>
            <a:r>
              <a:rPr lang="en-GB" i="1" dirty="0"/>
              <a:t>Improving Assessment through Student Involvement: Practical Solutions for Aiding Learning in Higher and Further Education,</a:t>
            </a:r>
            <a:r>
              <a:rPr lang="en-GB" dirty="0"/>
              <a:t> London: Routledge.</a:t>
            </a:r>
          </a:p>
        </p:txBody>
      </p:sp>
    </p:spTree>
    <p:extLst>
      <p:ext uri="{BB962C8B-B14F-4D97-AF65-F5344CB8AC3E}">
        <p14:creationId xmlns:p14="http://schemas.microsoft.com/office/powerpoint/2010/main" val="350111500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4</a:t>
            </a:r>
          </a:p>
        </p:txBody>
      </p:sp>
      <p:sp>
        <p:nvSpPr>
          <p:cNvPr id="3" name="Content Placeholder 2"/>
          <p:cNvSpPr>
            <a:spLocks noGrp="1"/>
          </p:cNvSpPr>
          <p:nvPr>
            <p:ph idx="1"/>
          </p:nvPr>
        </p:nvSpPr>
        <p:spPr/>
        <p:txBody>
          <a:bodyPr/>
          <a:lstStyle/>
          <a:p>
            <a:r>
              <a:rPr lang="en-GB" dirty="0"/>
              <a:t>Gibbs, G. (1999) </a:t>
            </a:r>
            <a:r>
              <a:rPr lang="en-GB" i="1" dirty="0"/>
              <a:t>Using assessment strategically to change the way students learn</a:t>
            </a:r>
            <a:r>
              <a:rPr lang="en-GB" dirty="0"/>
              <a:t>, in Brown S. &amp; </a:t>
            </a:r>
            <a:r>
              <a:rPr lang="en-GB" dirty="0" err="1"/>
              <a:t>Glasner</a:t>
            </a:r>
            <a:r>
              <a:rPr lang="en-GB" dirty="0"/>
              <a:t>, A. (eds.), </a:t>
            </a:r>
            <a:r>
              <a:rPr lang="en-GB" i="1" dirty="0"/>
              <a:t>Assessment Matters in Higher Education: Choosing and Using Diverse Approaches, </a:t>
            </a:r>
            <a:r>
              <a:rPr lang="en-GB" dirty="0"/>
              <a:t>Maidenhead: SRHE/Open University Press.</a:t>
            </a:r>
          </a:p>
          <a:p>
            <a:r>
              <a:rPr lang="en-GB" dirty="0"/>
              <a:t>Higher Education Academy (2012) </a:t>
            </a:r>
            <a:r>
              <a:rPr lang="en-GB" i="1" dirty="0"/>
              <a:t>A marked improvement; transforming assessment in higher education</a:t>
            </a:r>
            <a:r>
              <a:rPr lang="en-GB" dirty="0"/>
              <a:t>, York: HEA.</a:t>
            </a:r>
          </a:p>
          <a:p>
            <a:r>
              <a:rPr lang="en-GB" dirty="0" err="1"/>
              <a:t>Hounsell</a:t>
            </a:r>
            <a:r>
              <a:rPr lang="en-GB" dirty="0"/>
              <a:t>, D. (2008). The trouble with feedback: New challenges, emerging strategies, </a:t>
            </a:r>
            <a:r>
              <a:rPr lang="en-GB" i="1" dirty="0"/>
              <a:t>Interchange, Spring</a:t>
            </a:r>
            <a:r>
              <a:rPr lang="en-GB" dirty="0"/>
              <a:t>, Accessed at </a:t>
            </a:r>
            <a:r>
              <a:rPr lang="en-GB" u="sng" dirty="0">
                <a:hlinkClick r:id="rId2"/>
              </a:rPr>
              <a:t>www.tla.ed.ac.uk/interchange</a:t>
            </a:r>
            <a:r>
              <a:rPr lang="en-GB" dirty="0"/>
              <a:t>.</a:t>
            </a:r>
          </a:p>
          <a:p>
            <a:r>
              <a:rPr lang="en-GB" dirty="0"/>
              <a:t>Knight, P. and Yorke, M. (2003) </a:t>
            </a:r>
            <a:r>
              <a:rPr lang="en-GB" i="1" dirty="0"/>
              <a:t>Assessment, learning and employability</a:t>
            </a:r>
            <a:r>
              <a:rPr lang="en-GB" dirty="0"/>
              <a:t> Maidenhead, UK: SRHE/Open University Press.</a:t>
            </a:r>
          </a:p>
        </p:txBody>
      </p:sp>
    </p:spTree>
    <p:extLst>
      <p:ext uri="{BB962C8B-B14F-4D97-AF65-F5344CB8AC3E}">
        <p14:creationId xmlns:p14="http://schemas.microsoft.com/office/powerpoint/2010/main" val="365285486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5</a:t>
            </a:r>
          </a:p>
        </p:txBody>
      </p:sp>
      <p:sp>
        <p:nvSpPr>
          <p:cNvPr id="3" name="Content Placeholder 2"/>
          <p:cNvSpPr>
            <a:spLocks noGrp="1"/>
          </p:cNvSpPr>
          <p:nvPr>
            <p:ph idx="1"/>
          </p:nvPr>
        </p:nvSpPr>
        <p:spPr/>
        <p:txBody>
          <a:bodyPr/>
          <a:lstStyle/>
          <a:p>
            <a:r>
              <a:rPr lang="en-GB" dirty="0"/>
              <a:t>McDowell, L. and Brown, S. (1998) </a:t>
            </a:r>
            <a:r>
              <a:rPr lang="en-GB" i="1" dirty="0"/>
              <a:t>Assessing students: cheating and plagiarism</a:t>
            </a:r>
            <a:r>
              <a:rPr lang="en-GB" dirty="0"/>
              <a:t>, Newcastle: Red Guide 10/11 University of Northumbria.</a:t>
            </a:r>
          </a:p>
          <a:p>
            <a:r>
              <a:rPr lang="en-GB" dirty="0" err="1"/>
              <a:t>Mentkowski</a:t>
            </a:r>
            <a:r>
              <a:rPr lang="en-GB" dirty="0"/>
              <a:t>, M. and associates (2000) p.82 </a:t>
            </a:r>
            <a:r>
              <a:rPr lang="en-GB" i="1" dirty="0"/>
              <a:t>Learning that lasts: integrating learning development and performance in college and beyond,</a:t>
            </a:r>
            <a:r>
              <a:rPr lang="en-GB" dirty="0"/>
              <a:t> San Francisco: </a:t>
            </a:r>
            <a:r>
              <a:rPr lang="en-GB" dirty="0" err="1"/>
              <a:t>Jossey</a:t>
            </a:r>
            <a:r>
              <a:rPr lang="en-GB" dirty="0"/>
              <a:t>-Bass.</a:t>
            </a:r>
          </a:p>
          <a:p>
            <a:r>
              <a:rPr lang="en-GB" dirty="0"/>
              <a:t>Meyer, J.H.F. and Land, R. (2003) ‘Threshold Concepts and Troublesome Knowledge 1 – Linkages to Ways of Thinking and Practising within the Disciplines’ in C. Rust (ed.) </a:t>
            </a:r>
            <a:r>
              <a:rPr lang="en-GB" i="1" dirty="0"/>
              <a:t>Improving Student Learning </a:t>
            </a:r>
            <a:r>
              <a:rPr lang="en-GB" dirty="0"/>
              <a:t>–</a:t>
            </a:r>
            <a:r>
              <a:rPr lang="en-GB" i="1" dirty="0"/>
              <a:t> Ten years on</a:t>
            </a:r>
            <a:r>
              <a:rPr lang="en-GB" dirty="0"/>
              <a:t>. Oxford: OCSLD.</a:t>
            </a:r>
          </a:p>
          <a:p>
            <a:r>
              <a:rPr lang="en-GB" dirty="0"/>
              <a:t>Morgan, C., Dunn, L., Parry, S. and O'Reilly, M. (2004) </a:t>
            </a:r>
            <a:r>
              <a:rPr lang="en-GB" i="1" dirty="0"/>
              <a:t>The student assessment handbook: New directions in traditional and online assessment, </a:t>
            </a:r>
            <a:r>
              <a:rPr lang="en-GB" dirty="0"/>
              <a:t>London, Routledge.</a:t>
            </a:r>
          </a:p>
        </p:txBody>
      </p:sp>
    </p:spTree>
    <p:extLst>
      <p:ext uri="{BB962C8B-B14F-4D97-AF65-F5344CB8AC3E}">
        <p14:creationId xmlns:p14="http://schemas.microsoft.com/office/powerpoint/2010/main" val="373160018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6</a:t>
            </a:r>
          </a:p>
        </p:txBody>
      </p:sp>
      <p:sp>
        <p:nvSpPr>
          <p:cNvPr id="3" name="Content Placeholder 2"/>
          <p:cNvSpPr>
            <a:spLocks noGrp="1"/>
          </p:cNvSpPr>
          <p:nvPr>
            <p:ph idx="1"/>
          </p:nvPr>
        </p:nvSpPr>
        <p:spPr/>
        <p:txBody>
          <a:bodyPr/>
          <a:lstStyle/>
          <a:p>
            <a:r>
              <a:rPr lang="en-GB" dirty="0"/>
              <a:t>Newstead, S. E., Franklyn-Stokes, A., &amp; Armstead, P. (1996) Individual differences in student cheating, </a:t>
            </a:r>
            <a:r>
              <a:rPr lang="en-GB" i="1" dirty="0"/>
              <a:t>Journal of Educational Psychology</a:t>
            </a:r>
            <a:r>
              <a:rPr lang="en-GB" dirty="0"/>
              <a:t>, 88(2), 229-241</a:t>
            </a:r>
          </a:p>
          <a:p>
            <a:r>
              <a:rPr lang="en-GB" dirty="0"/>
              <a:t>Nicol, D. J. and Macfarlane-Dick, D. (2006) Formative assessment and self-regulated learning: A model and seven principles of good feedback practice, </a:t>
            </a:r>
            <a:r>
              <a:rPr lang="en-GB" i="1" dirty="0"/>
              <a:t>Studies in Higher Education Vol 31(2), 199-218.</a:t>
            </a:r>
            <a:endParaRPr lang="en-GB" dirty="0"/>
          </a:p>
          <a:p>
            <a:r>
              <a:rPr lang="en-GB" dirty="0"/>
              <a:t>PASS project Bradford </a:t>
            </a:r>
            <a:r>
              <a:rPr lang="en-GB" u="sng" dirty="0">
                <a:hlinkClick r:id="rId2"/>
              </a:rPr>
              <a:t>http://www.pass.brad.ac.uk/</a:t>
            </a:r>
            <a:r>
              <a:rPr lang="en-GB" dirty="0"/>
              <a:t> Accessed July 2018.</a:t>
            </a:r>
          </a:p>
          <a:p>
            <a:r>
              <a:rPr lang="en-GB" dirty="0" err="1"/>
              <a:t>Peelo</a:t>
            </a:r>
            <a:r>
              <a:rPr lang="en-GB" dirty="0"/>
              <a:t>, M. T., &amp; Wareham, T. (Eds.). (2002). </a:t>
            </a:r>
            <a:r>
              <a:rPr lang="en-GB" i="1" dirty="0"/>
              <a:t>Failing students in higher education</a:t>
            </a:r>
            <a:r>
              <a:rPr lang="en-GB" dirty="0"/>
              <a:t>. Society for Research into Higher Education. </a:t>
            </a:r>
          </a:p>
          <a:p>
            <a:r>
              <a:rPr lang="en-GB" dirty="0"/>
              <a:t>Pickford, R. and Brown, S. (2006) </a:t>
            </a:r>
            <a:r>
              <a:rPr lang="en-GB" i="1" dirty="0"/>
              <a:t>Assessing skills and practice,</a:t>
            </a:r>
            <a:r>
              <a:rPr lang="en-GB" dirty="0"/>
              <a:t> London: Routledge. </a:t>
            </a:r>
          </a:p>
        </p:txBody>
      </p:sp>
    </p:spTree>
    <p:extLst>
      <p:ext uri="{BB962C8B-B14F-4D97-AF65-F5344CB8AC3E}">
        <p14:creationId xmlns:p14="http://schemas.microsoft.com/office/powerpoint/2010/main" val="426696040"/>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7</a:t>
            </a:r>
          </a:p>
        </p:txBody>
      </p:sp>
      <p:sp>
        <p:nvSpPr>
          <p:cNvPr id="3" name="Content Placeholder 2"/>
          <p:cNvSpPr>
            <a:spLocks noGrp="1"/>
          </p:cNvSpPr>
          <p:nvPr>
            <p:ph idx="1"/>
          </p:nvPr>
        </p:nvSpPr>
        <p:spPr/>
        <p:txBody>
          <a:bodyPr/>
          <a:lstStyle/>
          <a:p>
            <a:r>
              <a:rPr lang="en-GB" dirty="0"/>
              <a:t>Race P. (2015) </a:t>
            </a:r>
            <a:r>
              <a:rPr lang="en-GB" i="1" dirty="0"/>
              <a:t>The lecturer’s toolkit (4</a:t>
            </a:r>
            <a:r>
              <a:rPr lang="en-GB" i="1" baseline="30000" dirty="0"/>
              <a:t>th</a:t>
            </a:r>
            <a:r>
              <a:rPr lang="en-GB" i="1" dirty="0"/>
              <a:t> edition),</a:t>
            </a:r>
            <a:r>
              <a:rPr lang="en-GB" dirty="0"/>
              <a:t> London: Routledge.</a:t>
            </a:r>
          </a:p>
          <a:p>
            <a:r>
              <a:rPr lang="en-GB" dirty="0"/>
              <a:t>Race, P. (2001) </a:t>
            </a:r>
            <a:r>
              <a:rPr lang="en-GB" i="1" dirty="0"/>
              <a:t>A Briefing on Self, Peer &amp; Group Assessment,</a:t>
            </a:r>
            <a:r>
              <a:rPr lang="en-GB" dirty="0"/>
              <a:t> in LTSN Generic Centre Assessment Series No 9, LTSN York.</a:t>
            </a:r>
          </a:p>
          <a:p>
            <a:r>
              <a:rPr lang="en-GB" dirty="0"/>
              <a:t>Race, P. (2014) </a:t>
            </a:r>
            <a:r>
              <a:rPr lang="en-GB" i="1" dirty="0"/>
              <a:t>Making learning happen: 3</a:t>
            </a:r>
            <a:r>
              <a:rPr lang="en-GB" i="1" baseline="30000" dirty="0"/>
              <a:t>rd</a:t>
            </a:r>
            <a:r>
              <a:rPr lang="en-GB" i="1" dirty="0"/>
              <a:t> edition, </a:t>
            </a:r>
            <a:r>
              <a:rPr lang="en-GB" dirty="0"/>
              <a:t>London: Sage. </a:t>
            </a:r>
          </a:p>
          <a:p>
            <a:r>
              <a:rPr lang="en-GB" dirty="0" err="1"/>
              <a:t>Rotheram</a:t>
            </a:r>
            <a:r>
              <a:rPr lang="en-GB" dirty="0"/>
              <a:t>, B. (2009) </a:t>
            </a:r>
            <a:r>
              <a:rPr lang="en-GB" i="1" dirty="0"/>
              <a:t>Sounds Good,</a:t>
            </a:r>
            <a:r>
              <a:rPr lang="en-GB" dirty="0"/>
              <a:t> JISC project </a:t>
            </a:r>
            <a:r>
              <a:rPr lang="en-GB" u="sng" dirty="0">
                <a:hlinkClick r:id="rId2"/>
              </a:rPr>
              <a:t>http://www.jisc.ac.uk/whatwedo/programmes/usersandinnovation/soundsgood.aspx</a:t>
            </a:r>
            <a:r>
              <a:rPr lang="en-GB" dirty="0"/>
              <a:t> </a:t>
            </a:r>
          </a:p>
          <a:p>
            <a:r>
              <a:rPr lang="en-GB" dirty="0"/>
              <a:t>Rust, C., Price, M. and O’Donovan, B. (2003) Improving students’ learning by developing their understanding of assessment criteria and processes</a:t>
            </a:r>
            <a:r>
              <a:rPr lang="en-GB" i="1" dirty="0"/>
              <a:t>, Assessment and Evaluation in Higher Education. 28 (2), 147-164.</a:t>
            </a:r>
            <a:endParaRPr lang="en-GB" dirty="0"/>
          </a:p>
        </p:txBody>
      </p:sp>
    </p:spTree>
    <p:extLst>
      <p:ext uri="{BB962C8B-B14F-4D97-AF65-F5344CB8AC3E}">
        <p14:creationId xmlns:p14="http://schemas.microsoft.com/office/powerpoint/2010/main" val="80804945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Useful references: 8</a:t>
            </a:r>
          </a:p>
        </p:txBody>
      </p:sp>
      <p:sp>
        <p:nvSpPr>
          <p:cNvPr id="3" name="Content Placeholder 2"/>
          <p:cNvSpPr>
            <a:spLocks noGrp="1"/>
          </p:cNvSpPr>
          <p:nvPr>
            <p:ph idx="1"/>
          </p:nvPr>
        </p:nvSpPr>
        <p:spPr/>
        <p:txBody>
          <a:bodyPr/>
          <a:lstStyle/>
          <a:p>
            <a:r>
              <a:rPr lang="en-GB" dirty="0"/>
              <a:t>Ryan, J. (2000) </a:t>
            </a:r>
            <a:r>
              <a:rPr lang="en-GB" i="1" dirty="0"/>
              <a:t>A Guide to Teaching International Students,</a:t>
            </a:r>
            <a:r>
              <a:rPr lang="en-GB" dirty="0"/>
              <a:t> Oxford Centre for Staff and Learning Development.</a:t>
            </a:r>
          </a:p>
          <a:p>
            <a:r>
              <a:rPr lang="en-GB" dirty="0"/>
              <a:t>Sadler, D. R. (2010) Beyond feedback: Developing student capability in complex appraisal. </a:t>
            </a:r>
            <a:r>
              <a:rPr lang="en-GB" i="1" dirty="0"/>
              <a:t>Assessment &amp; Evaluation in Higher Education, 35</a:t>
            </a:r>
            <a:r>
              <a:rPr lang="en-GB" dirty="0"/>
              <a:t>(5), 535-550.</a:t>
            </a:r>
          </a:p>
          <a:p>
            <a:r>
              <a:rPr lang="en-GB" dirty="0"/>
              <a:t>Yorke, M. (1999) </a:t>
            </a:r>
            <a:r>
              <a:rPr lang="en-GB" i="1" dirty="0"/>
              <a:t>Leaving Early: Undergraduate Non-completion in Higher Education,</a:t>
            </a:r>
            <a:r>
              <a:rPr lang="en-GB" dirty="0"/>
              <a:t> London: Routledge.</a:t>
            </a:r>
          </a:p>
        </p:txBody>
      </p:sp>
    </p:spTree>
    <p:extLst>
      <p:ext uri="{BB962C8B-B14F-4D97-AF65-F5344CB8AC3E}">
        <p14:creationId xmlns:p14="http://schemas.microsoft.com/office/powerpoint/2010/main" val="20077259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476250"/>
            <a:ext cx="7543800" cy="865188"/>
          </a:xfrm>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Formative and summative assessment</a:t>
            </a:r>
          </a:p>
        </p:txBody>
      </p:sp>
      <p:sp>
        <p:nvSpPr>
          <p:cNvPr id="17411" name="Rectangle 3"/>
          <p:cNvSpPr>
            <a:spLocks noGrp="1" noChangeArrowheads="1"/>
          </p:cNvSpPr>
          <p:nvPr>
            <p:ph type="body" idx="1"/>
          </p:nvPr>
        </p:nvSpPr>
        <p:spPr>
          <a:xfrm>
            <a:off x="468313" y="1916113"/>
            <a:ext cx="8229600" cy="4286250"/>
          </a:xfrm>
        </p:spPr>
        <p:txBody>
          <a:bodyPr/>
          <a:lstStyle/>
          <a:p>
            <a:r>
              <a:rPr lang="en-US" sz="2800" dirty="0"/>
              <a:t>Formative assessment is primarily concerned with feedback aimed at prompting improvement, is often continuous and usually involves words.</a:t>
            </a:r>
          </a:p>
          <a:p>
            <a:r>
              <a:rPr lang="en-US" sz="2800" dirty="0"/>
              <a:t>Summative assessment is concerned with making evaluative judgments, is often end point and involves numbers.</a:t>
            </a:r>
          </a:p>
          <a:p>
            <a:endParaRPr lang="en-GB" sz="2800" dirty="0"/>
          </a:p>
        </p:txBody>
      </p:sp>
    </p:spTree>
    <p:extLst>
      <p:ext uri="{BB962C8B-B14F-4D97-AF65-F5344CB8AC3E}">
        <p14:creationId xmlns:p14="http://schemas.microsoft.com/office/powerpoint/2010/main" val="30181982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a:ln w="9525">
            <a:noFill/>
            <a:miter lim="800000"/>
            <a:headEnd/>
            <a:tailEnd/>
          </a:ln>
        </p:spPr>
        <p:txBody>
          <a:bodyPr vert="horz" wrap="square" lIns="91440" tIns="45720" rIns="91440" bIns="45720" numCol="1" anchor="b" anchorCtr="0" compatLnSpc="1">
            <a:prstTxWarp prst="textNoShape">
              <a:avLst/>
            </a:prstTxWarp>
          </a:bodyPr>
          <a:lstStyle/>
          <a:p>
            <a:r>
              <a:rPr lang="en-GB" sz="3200" dirty="0"/>
              <a:t>The importance of dialogic feedback (Sadler)</a:t>
            </a:r>
          </a:p>
        </p:txBody>
      </p:sp>
      <p:sp>
        <p:nvSpPr>
          <p:cNvPr id="3" name="Content Placeholder 2"/>
          <p:cNvSpPr>
            <a:spLocks noGrp="1"/>
          </p:cNvSpPr>
          <p:nvPr>
            <p:ph idx="1"/>
          </p:nvPr>
        </p:nvSpPr>
        <p:spPr/>
        <p:txBody>
          <a:bodyPr/>
          <a:lstStyle/>
          <a:p>
            <a:pPr marL="0" indent="0">
              <a:buNone/>
            </a:pPr>
            <a:r>
              <a:rPr lang="en-GB" sz="2800" dirty="0"/>
              <a:t>Students need to be exposed to, and gain experience in making judgements about, </a:t>
            </a:r>
            <a:r>
              <a:rPr lang="en-GB" sz="2800" dirty="0">
                <a:solidFill>
                  <a:srgbClr val="7030A0"/>
                </a:solidFill>
              </a:rPr>
              <a:t>a variety of works of different quality</a:t>
            </a:r>
            <a:r>
              <a:rPr lang="en-GB" sz="2800" dirty="0"/>
              <a:t>... They need planned rather than random exposure to exemplars, and experience in </a:t>
            </a:r>
            <a:r>
              <a:rPr lang="en-GB" sz="2800" dirty="0">
                <a:solidFill>
                  <a:srgbClr val="7030A0"/>
                </a:solidFill>
              </a:rPr>
              <a:t>making judgements </a:t>
            </a:r>
            <a:r>
              <a:rPr lang="en-GB" sz="2800" dirty="0"/>
              <a:t>about quality. They need to create </a:t>
            </a:r>
            <a:r>
              <a:rPr lang="en-GB" sz="2800" dirty="0">
                <a:solidFill>
                  <a:srgbClr val="7030A0"/>
                </a:solidFill>
              </a:rPr>
              <a:t>verbalised </a:t>
            </a:r>
            <a:r>
              <a:rPr lang="en-GB" sz="2800" dirty="0"/>
              <a:t>rationales and accounts of how various works could have been done better. Finally, they need to engage in evaluative </a:t>
            </a:r>
            <a:r>
              <a:rPr lang="en-GB" sz="2800" dirty="0">
                <a:solidFill>
                  <a:srgbClr val="7030A0"/>
                </a:solidFill>
              </a:rPr>
              <a:t>conversations</a:t>
            </a:r>
            <a:r>
              <a:rPr lang="en-GB" sz="2800" dirty="0"/>
              <a:t> with teachers and other students. </a:t>
            </a:r>
          </a:p>
          <a:p>
            <a:pPr marL="0" indent="0">
              <a:buNone/>
            </a:pPr>
            <a:endParaRPr lang="en-GB" sz="2800" dirty="0"/>
          </a:p>
        </p:txBody>
      </p:sp>
    </p:spTree>
    <p:extLst>
      <p:ext uri="{BB962C8B-B14F-4D97-AF65-F5344CB8AC3E}">
        <p14:creationId xmlns:p14="http://schemas.microsoft.com/office/powerpoint/2010/main" val="3570073121"/>
      </p:ext>
    </p:extLst>
  </p:cSld>
  <p:clrMapOvr>
    <a:masterClrMapping/>
  </p:clrMapOvr>
</p:sld>
</file>

<file path=ppt/theme/theme1.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19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20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1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14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5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16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17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8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0</TotalTime>
  <Words>5429</Words>
  <Application>Microsoft Office PowerPoint</Application>
  <PresentationFormat>On-screen Show (4:3)</PresentationFormat>
  <Paragraphs>424</Paragraphs>
  <Slides>75</Slides>
  <Notes>33</Notes>
  <HiddenSlides>0</HiddenSlides>
  <MMClips>0</MMClips>
  <ScaleCrop>false</ScaleCrop>
  <HeadingPairs>
    <vt:vector size="6" baseType="variant">
      <vt:variant>
        <vt:lpstr>Fonts Used</vt:lpstr>
      </vt:variant>
      <vt:variant>
        <vt:i4>10</vt:i4>
      </vt:variant>
      <vt:variant>
        <vt:lpstr>Theme</vt:lpstr>
      </vt:variant>
      <vt:variant>
        <vt:i4>11</vt:i4>
      </vt:variant>
      <vt:variant>
        <vt:lpstr>Slide Titles</vt:lpstr>
      </vt:variant>
      <vt:variant>
        <vt:i4>75</vt:i4>
      </vt:variant>
    </vt:vector>
  </HeadingPairs>
  <TitlesOfParts>
    <vt:vector size="96" baseType="lpstr">
      <vt:lpstr>Arial</vt:lpstr>
      <vt:lpstr>Arial Rounded MT Bold</vt:lpstr>
      <vt:lpstr>Batang</vt:lpstr>
      <vt:lpstr>Blackadder ITC</vt:lpstr>
      <vt:lpstr>Calibri</vt:lpstr>
      <vt:lpstr>Calibri Light</vt:lpstr>
      <vt:lpstr>Comic Sans MS</vt:lpstr>
      <vt:lpstr>Tahoma</vt:lpstr>
      <vt:lpstr>Times New Roman</vt:lpstr>
      <vt:lpstr>Wingdings</vt:lpstr>
      <vt:lpstr>LeedsMet template</vt:lpstr>
      <vt:lpstr>101_Custom Design</vt:lpstr>
      <vt:lpstr>1_Office Theme</vt:lpstr>
      <vt:lpstr>13_LeedsMet template</vt:lpstr>
      <vt:lpstr>14_LeedsMet template</vt:lpstr>
      <vt:lpstr>15_LeedsMet template</vt:lpstr>
      <vt:lpstr>16_LeedsMet template</vt:lpstr>
      <vt:lpstr>17_LeedsMet template</vt:lpstr>
      <vt:lpstr>18_LeedsMet template</vt:lpstr>
      <vt:lpstr>19_LeedsMet template</vt:lpstr>
      <vt:lpstr>20_LeedsMet template</vt:lpstr>
      <vt:lpstr>Making a difference through assessment </vt:lpstr>
      <vt:lpstr>The purpose of the keynote today</vt:lpstr>
      <vt:lpstr>Enhancing Assessment and Feedback to improve student engagement and achievement</vt:lpstr>
      <vt:lpstr>Underpinning premises</vt:lpstr>
      <vt:lpstr>PowerPoint Presentation</vt:lpstr>
      <vt:lpstr>PowerPoint Presentation</vt:lpstr>
      <vt:lpstr>Using assessment for learning  (Sambell et al, 2012)</vt:lpstr>
      <vt:lpstr>Formative and summative assessment</vt:lpstr>
      <vt:lpstr>The importance of dialogic feedback (Sadler)</vt:lpstr>
      <vt:lpstr>Assessment literacy: students do better if they can: </vt:lpstr>
      <vt:lpstr>Students tend to be more convinced about the fairness of the assessment process if</vt:lpstr>
      <vt:lpstr>PowerPoint Presentation</vt:lpstr>
      <vt:lpstr>Aspects of fairness: </vt:lpstr>
      <vt:lpstr>Assessment for learning: some useful thoughts</vt:lpstr>
      <vt:lpstr>Assessment for learning</vt:lpstr>
      <vt:lpstr>PowerPoint Presentation</vt:lpstr>
      <vt:lpstr>Ensuring assessment focuses efforts and promotes engagement means including reference to:</vt:lpstr>
      <vt:lpstr>Making a difference through assessment: to what extent does your assessment strategy: </vt:lpstr>
      <vt:lpstr>Authentic assessment: what are the principal benefits for stakeholders?</vt:lpstr>
      <vt:lpstr>Wiggins (1990) says assessment can be regarded as authentic if we can draw valid inferences about quality from the work students produce</vt:lpstr>
      <vt:lpstr>We often assess what is easy to assess, or proxies of what’s been learned, rather than the learning itself</vt:lpstr>
      <vt:lpstr>How can authentic assessment engage students?</vt:lpstr>
      <vt:lpstr>Questions employers might ask at interview that might help us frame some of our assignments</vt:lpstr>
      <vt:lpstr>Review practice: what can we do to build authenticity in to our assessment?</vt:lpstr>
      <vt:lpstr>PowerPoint Presentation</vt:lpstr>
      <vt:lpstr>Assessment must engage students in active tasks, e.g.:</vt:lpstr>
      <vt:lpstr>Making authentic choices: how can we build in authentic assessment? We can use</vt:lpstr>
      <vt:lpstr>Some further examples of authentic assessment tasks</vt:lpstr>
      <vt:lpstr>And…</vt:lpstr>
      <vt:lpstr>Making a difference though using good feedback</vt:lpstr>
      <vt:lpstr>Encouraging better use of feedback  </vt:lpstr>
      <vt:lpstr>Good feedback:  (after Brown, S. (2015), Assessment, learning and teaching in higher education: global perspectives, London: Palgrave-MacMillan)</vt:lpstr>
      <vt:lpstr>Good feedback:</vt:lpstr>
      <vt:lpstr>Good feedback:</vt:lpstr>
      <vt:lpstr>Good feedback:</vt:lpstr>
      <vt:lpstr>Five things students really hate about poor feedback</vt:lpstr>
      <vt:lpstr>Five things students really hate about poor feedback</vt:lpstr>
      <vt:lpstr>Making assessment work well</vt:lpstr>
      <vt:lpstr>Planning to implement enhancements in  assessment &amp; feedback in your module/programme</vt:lpstr>
      <vt:lpstr>Assessment for engagement with large groups of students: Q &amp; A</vt:lpstr>
      <vt:lpstr>What is a large cohort?</vt:lpstr>
      <vt:lpstr>What do we know doesn’t work too well?</vt:lpstr>
      <vt:lpstr>So what do we know can work well?</vt:lpstr>
      <vt:lpstr>How can we ensure inter-assessor reliability? Which of these works best? </vt:lpstr>
      <vt:lpstr>How to give feedback effectively and efficiently</vt:lpstr>
      <vt:lpstr>Efficient assessment: we need to:</vt:lpstr>
      <vt:lpstr>Streamlining assessment: why would we wish to do it?</vt:lpstr>
      <vt:lpstr>To give feedback more effectively  and efficiently, we can:</vt:lpstr>
      <vt:lpstr>Feeding back orally to groups of students: why?</vt:lpstr>
      <vt:lpstr>Feeding back orally to groups of students: how?</vt:lpstr>
      <vt:lpstr>Written assignment reports: why?</vt:lpstr>
      <vt:lpstr>Assignment reports: how?</vt:lpstr>
      <vt:lpstr>Using ‘expanded’ model answers: why?</vt:lpstr>
      <vt:lpstr>Using model answers: how?</vt:lpstr>
      <vt:lpstr>Assignment return sheets: why?</vt:lpstr>
      <vt:lpstr>Assignment return sheets: how?</vt:lpstr>
      <vt:lpstr>Sample assignment return proforma</vt:lpstr>
      <vt:lpstr>Statement banks: why?</vt:lpstr>
      <vt:lpstr>Statement banks: how?</vt:lpstr>
      <vt:lpstr>Computer-assisted assessment: why?</vt:lpstr>
      <vt:lpstr>Computer-assisted assignments: how?</vt:lpstr>
      <vt:lpstr>Use CAA for rather than of learning</vt:lpstr>
      <vt:lpstr>Getting students to make effective use of the feedback we provide Q&amp;A</vt:lpstr>
      <vt:lpstr>To better engage learners through feedback and assessment we can:</vt:lpstr>
      <vt:lpstr>Encouraging students to use the feedback we provide for them: learning through doing</vt:lpstr>
      <vt:lpstr>We need to provide opportunities for active learning through feedback</vt:lpstr>
      <vt:lpstr>These and other slides are available on my website at http://sally-brown.net</vt:lpstr>
      <vt:lpstr>Useful references: 1</vt:lpstr>
      <vt:lpstr>Useful references: 2</vt:lpstr>
      <vt:lpstr>Useful references: 3</vt:lpstr>
      <vt:lpstr>Useful references: 4</vt:lpstr>
      <vt:lpstr>Useful references: 5</vt:lpstr>
      <vt:lpstr>Useful references: 6</vt:lpstr>
      <vt:lpstr>Useful references: 7</vt:lpstr>
      <vt:lpstr>Useful references: 8</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Disability Research Conference</dc:title>
  <dc:creator/>
  <cp:lastModifiedBy/>
  <cp:revision>106</cp:revision>
  <dcterms:created xsi:type="dcterms:W3CDTF">2007-03-06T12:05:28Z</dcterms:created>
  <dcterms:modified xsi:type="dcterms:W3CDTF">2018-07-02T10:16:39Z</dcterms:modified>
</cp:coreProperties>
</file>