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9" r:id="rId3"/>
    <p:sldMasterId id="2147483811" r:id="rId4"/>
    <p:sldMasterId id="2147483813" r:id="rId5"/>
    <p:sldMasterId id="2147483815" r:id="rId6"/>
    <p:sldMasterId id="2147483817" r:id="rId7"/>
    <p:sldMasterId id="2147483819" r:id="rId8"/>
    <p:sldMasterId id="2147483821" r:id="rId9"/>
    <p:sldMasterId id="2147483823" r:id="rId10"/>
    <p:sldMasterId id="2147483825" r:id="rId11"/>
  </p:sldMasterIdLst>
  <p:notesMasterIdLst>
    <p:notesMasterId r:id="rId87"/>
  </p:notesMasterIdLst>
  <p:handoutMasterIdLst>
    <p:handoutMasterId r:id="rId88"/>
  </p:handoutMasterIdLst>
  <p:sldIdLst>
    <p:sldId id="420" r:id="rId12"/>
    <p:sldId id="669" r:id="rId13"/>
    <p:sldId id="805" r:id="rId14"/>
    <p:sldId id="656" r:id="rId15"/>
    <p:sldId id="444" r:id="rId16"/>
    <p:sldId id="727" r:id="rId17"/>
    <p:sldId id="662" r:id="rId18"/>
    <p:sldId id="705" r:id="rId19"/>
    <p:sldId id="684" r:id="rId20"/>
    <p:sldId id="626" r:id="rId21"/>
    <p:sldId id="710" r:id="rId22"/>
    <p:sldId id="693" r:id="rId23"/>
    <p:sldId id="813" r:id="rId24"/>
    <p:sldId id="664" r:id="rId25"/>
    <p:sldId id="665" r:id="rId26"/>
    <p:sldId id="440" r:id="rId27"/>
    <p:sldId id="663" r:id="rId28"/>
    <p:sldId id="668" r:id="rId29"/>
    <p:sldId id="671" r:id="rId30"/>
    <p:sldId id="672" r:id="rId31"/>
    <p:sldId id="673" r:id="rId32"/>
    <p:sldId id="674" r:id="rId33"/>
    <p:sldId id="810" r:id="rId34"/>
    <p:sldId id="675" r:id="rId35"/>
    <p:sldId id="438" r:id="rId36"/>
    <p:sldId id="811" r:id="rId37"/>
    <p:sldId id="678" r:id="rId38"/>
    <p:sldId id="677" r:id="rId39"/>
    <p:sldId id="812" r:id="rId40"/>
    <p:sldId id="709" r:id="rId41"/>
    <p:sldId id="688" r:id="rId42"/>
    <p:sldId id="680" r:id="rId43"/>
    <p:sldId id="681" r:id="rId44"/>
    <p:sldId id="682" r:id="rId45"/>
    <p:sldId id="683" r:id="rId46"/>
    <p:sldId id="686" r:id="rId47"/>
    <p:sldId id="685" r:id="rId48"/>
    <p:sldId id="635" r:id="rId49"/>
    <p:sldId id="796" r:id="rId50"/>
    <p:sldId id="806" r:id="rId51"/>
    <p:sldId id="814" r:id="rId52"/>
    <p:sldId id="815" r:id="rId53"/>
    <p:sldId id="818" r:id="rId54"/>
    <p:sldId id="817" r:id="rId55"/>
    <p:sldId id="807" r:id="rId56"/>
    <p:sldId id="441" r:id="rId57"/>
    <p:sldId id="500" r:id="rId58"/>
    <p:sldId id="501" r:id="rId59"/>
    <p:sldId id="511" r:id="rId60"/>
    <p:sldId id="512" r:id="rId61"/>
    <p:sldId id="509" r:id="rId62"/>
    <p:sldId id="510" r:id="rId63"/>
    <p:sldId id="505" r:id="rId64"/>
    <p:sldId id="506" r:id="rId65"/>
    <p:sldId id="507" r:id="rId66"/>
    <p:sldId id="508" r:id="rId67"/>
    <p:sldId id="447" r:id="rId68"/>
    <p:sldId id="513" r:id="rId69"/>
    <p:sldId id="514" r:id="rId70"/>
    <p:sldId id="515" r:id="rId71"/>
    <p:sldId id="528" r:id="rId72"/>
    <p:sldId id="517" r:id="rId73"/>
    <p:sldId id="808" r:id="rId74"/>
    <p:sldId id="690" r:id="rId75"/>
    <p:sldId id="531" r:id="rId76"/>
    <p:sldId id="809" r:id="rId77"/>
    <p:sldId id="725" r:id="rId78"/>
    <p:sldId id="797" r:id="rId79"/>
    <p:sldId id="798" r:id="rId80"/>
    <p:sldId id="799" r:id="rId81"/>
    <p:sldId id="800" r:id="rId82"/>
    <p:sldId id="801" r:id="rId83"/>
    <p:sldId id="802" r:id="rId84"/>
    <p:sldId id="803" r:id="rId85"/>
    <p:sldId id="804" r:id="rId86"/>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74" d="100"/>
          <a:sy n="74" d="100"/>
        </p:scale>
        <p:origin x="1434" y="60"/>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20" d="100"/>
        <a:sy n="120" d="100"/>
      </p:scale>
      <p:origin x="0" y="-22506"/>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slide" Target="slides/slide31.xml"/><Relationship Id="rId47" Type="http://schemas.openxmlformats.org/officeDocument/2006/relationships/slide" Target="slides/slide36.xml"/><Relationship Id="rId50" Type="http://schemas.openxmlformats.org/officeDocument/2006/relationships/slide" Target="slides/slide39.xml"/><Relationship Id="rId55" Type="http://schemas.openxmlformats.org/officeDocument/2006/relationships/slide" Target="slides/slide44.xml"/><Relationship Id="rId63" Type="http://schemas.openxmlformats.org/officeDocument/2006/relationships/slide" Target="slides/slide52.xml"/><Relationship Id="rId68" Type="http://schemas.openxmlformats.org/officeDocument/2006/relationships/slide" Target="slides/slide57.xml"/><Relationship Id="rId76" Type="http://schemas.openxmlformats.org/officeDocument/2006/relationships/slide" Target="slides/slide65.xml"/><Relationship Id="rId84" Type="http://schemas.openxmlformats.org/officeDocument/2006/relationships/slide" Target="slides/slide73.xml"/><Relationship Id="rId89" Type="http://schemas.openxmlformats.org/officeDocument/2006/relationships/commentAuthors" Target="commentAuthors.xml"/><Relationship Id="rId7" Type="http://schemas.openxmlformats.org/officeDocument/2006/relationships/slideMaster" Target="slideMasters/slideMaster7.xml"/><Relationship Id="rId71" Type="http://schemas.openxmlformats.org/officeDocument/2006/relationships/slide" Target="slides/slide60.xml"/><Relationship Id="rId92"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5.xml"/><Relationship Id="rId29" Type="http://schemas.openxmlformats.org/officeDocument/2006/relationships/slide" Target="slides/slide18.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slide" Target="slides/slide42.xml"/><Relationship Id="rId58" Type="http://schemas.openxmlformats.org/officeDocument/2006/relationships/slide" Target="slides/slide47.xml"/><Relationship Id="rId66" Type="http://schemas.openxmlformats.org/officeDocument/2006/relationships/slide" Target="slides/slide55.xml"/><Relationship Id="rId74" Type="http://schemas.openxmlformats.org/officeDocument/2006/relationships/slide" Target="slides/slide63.xml"/><Relationship Id="rId79" Type="http://schemas.openxmlformats.org/officeDocument/2006/relationships/slide" Target="slides/slide68.xml"/><Relationship Id="rId87" Type="http://schemas.openxmlformats.org/officeDocument/2006/relationships/notesMaster" Target="notesMasters/notesMaster1.xml"/><Relationship Id="rId5" Type="http://schemas.openxmlformats.org/officeDocument/2006/relationships/slideMaster" Target="slideMasters/slideMaster5.xml"/><Relationship Id="rId61" Type="http://schemas.openxmlformats.org/officeDocument/2006/relationships/slide" Target="slides/slide50.xml"/><Relationship Id="rId82" Type="http://schemas.openxmlformats.org/officeDocument/2006/relationships/slide" Target="slides/slide71.xml"/><Relationship Id="rId90" Type="http://schemas.openxmlformats.org/officeDocument/2006/relationships/presProps" Target="presProps.xml"/><Relationship Id="rId19" Type="http://schemas.openxmlformats.org/officeDocument/2006/relationships/slide" Target="slides/slide8.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slide" Target="slides/slide45.xml"/><Relationship Id="rId64" Type="http://schemas.openxmlformats.org/officeDocument/2006/relationships/slide" Target="slides/slide53.xml"/><Relationship Id="rId69" Type="http://schemas.openxmlformats.org/officeDocument/2006/relationships/slide" Target="slides/slide58.xml"/><Relationship Id="rId77" Type="http://schemas.openxmlformats.org/officeDocument/2006/relationships/slide" Target="slides/slide66.xml"/><Relationship Id="rId8" Type="http://schemas.openxmlformats.org/officeDocument/2006/relationships/slideMaster" Target="slideMasters/slideMaster8.xml"/><Relationship Id="rId51" Type="http://schemas.openxmlformats.org/officeDocument/2006/relationships/slide" Target="slides/slide40.xml"/><Relationship Id="rId72" Type="http://schemas.openxmlformats.org/officeDocument/2006/relationships/slide" Target="slides/slide61.xml"/><Relationship Id="rId80" Type="http://schemas.openxmlformats.org/officeDocument/2006/relationships/slide" Target="slides/slide69.xml"/><Relationship Id="rId85" Type="http://schemas.openxmlformats.org/officeDocument/2006/relationships/slide" Target="slides/slide74.xml"/><Relationship Id="rId93"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59" Type="http://schemas.openxmlformats.org/officeDocument/2006/relationships/slide" Target="slides/slide48.xml"/><Relationship Id="rId67" Type="http://schemas.openxmlformats.org/officeDocument/2006/relationships/slide" Target="slides/slide56.xml"/><Relationship Id="rId20" Type="http://schemas.openxmlformats.org/officeDocument/2006/relationships/slide" Target="slides/slide9.xml"/><Relationship Id="rId41" Type="http://schemas.openxmlformats.org/officeDocument/2006/relationships/slide" Target="slides/slide30.xml"/><Relationship Id="rId54" Type="http://schemas.openxmlformats.org/officeDocument/2006/relationships/slide" Target="slides/slide43.xml"/><Relationship Id="rId62" Type="http://schemas.openxmlformats.org/officeDocument/2006/relationships/slide" Target="slides/slide51.xml"/><Relationship Id="rId70" Type="http://schemas.openxmlformats.org/officeDocument/2006/relationships/slide" Target="slides/slide59.xml"/><Relationship Id="rId75" Type="http://schemas.openxmlformats.org/officeDocument/2006/relationships/slide" Target="slides/slide64.xml"/><Relationship Id="rId83" Type="http://schemas.openxmlformats.org/officeDocument/2006/relationships/slide" Target="slides/slide72.xml"/><Relationship Id="rId88" Type="http://schemas.openxmlformats.org/officeDocument/2006/relationships/handoutMaster" Target="handoutMasters/handout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slide" Target="slides/slide46.xml"/><Relationship Id="rId10" Type="http://schemas.openxmlformats.org/officeDocument/2006/relationships/slideMaster" Target="slideMasters/slideMaster10.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60" Type="http://schemas.openxmlformats.org/officeDocument/2006/relationships/slide" Target="slides/slide49.xml"/><Relationship Id="rId65" Type="http://schemas.openxmlformats.org/officeDocument/2006/relationships/slide" Target="slides/slide54.xml"/><Relationship Id="rId73" Type="http://schemas.openxmlformats.org/officeDocument/2006/relationships/slide" Target="slides/slide62.xml"/><Relationship Id="rId78" Type="http://schemas.openxmlformats.org/officeDocument/2006/relationships/slide" Target="slides/slide67.xml"/><Relationship Id="rId81" Type="http://schemas.openxmlformats.org/officeDocument/2006/relationships/slide" Target="slides/slide70.xml"/><Relationship Id="rId86" Type="http://schemas.openxmlformats.org/officeDocument/2006/relationships/slide" Target="slides/slide75.xml"/><Relationship Id="rId4" Type="http://schemas.openxmlformats.org/officeDocument/2006/relationships/slideMaster" Target="slideMasters/slideMaster4.xml"/><Relationship Id="rId9" Type="http://schemas.openxmlformats.org/officeDocument/2006/relationships/slideMaster" Target="slideMasters/slideMaster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dirty="0"/>
          </a:p>
        </p:txBody>
      </p:sp>
    </p:spTree>
    <p:extLst>
      <p:ext uri="{BB962C8B-B14F-4D97-AF65-F5344CB8AC3E}">
        <p14:creationId xmlns:p14="http://schemas.microsoft.com/office/powerpoint/2010/main" val="3461208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18</a:t>
            </a:fld>
            <a:endParaRPr lang="en-US"/>
          </a:p>
        </p:txBody>
      </p:sp>
    </p:spTree>
    <p:extLst>
      <p:ext uri="{BB962C8B-B14F-4D97-AF65-F5344CB8AC3E}">
        <p14:creationId xmlns:p14="http://schemas.microsoft.com/office/powerpoint/2010/main" val="2913546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273F68-B8CA-4D1F-8CD0-80591F74ECBC}" type="slidenum">
              <a:rPr lang="en-US" smtClean="0">
                <a:solidFill>
                  <a:srgbClr val="000000"/>
                </a:solidFill>
              </a:rPr>
              <a:pPr fontAlgn="base">
                <a:spcBef>
                  <a:spcPct val="0"/>
                </a:spcBef>
                <a:spcAft>
                  <a:spcPct val="0"/>
                </a:spcAft>
                <a:defRPr/>
              </a:pPr>
              <a:t>25</a:t>
            </a:fld>
            <a:endParaRPr lang="en-US">
              <a:solidFill>
                <a:srgbClr val="000000"/>
              </a:solidFill>
            </a:endParaRPr>
          </a:p>
        </p:txBody>
      </p:sp>
    </p:spTree>
    <p:extLst>
      <p:ext uri="{BB962C8B-B14F-4D97-AF65-F5344CB8AC3E}">
        <p14:creationId xmlns:p14="http://schemas.microsoft.com/office/powerpoint/2010/main" val="1963867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extLst>
      <p:ext uri="{BB962C8B-B14F-4D97-AF65-F5344CB8AC3E}">
        <p14:creationId xmlns:p14="http://schemas.microsoft.com/office/powerpoint/2010/main" val="93507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38</a:t>
            </a:fld>
            <a:endParaRPr lang="en-US"/>
          </a:p>
        </p:txBody>
      </p:sp>
    </p:spTree>
    <p:extLst>
      <p:ext uri="{BB962C8B-B14F-4D97-AF65-F5344CB8AC3E}">
        <p14:creationId xmlns:p14="http://schemas.microsoft.com/office/powerpoint/2010/main" val="2927789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46</a:t>
            </a:fld>
            <a:endParaRPr lang="en-US" dirty="0"/>
          </a:p>
        </p:txBody>
      </p:sp>
    </p:spTree>
    <p:extLst>
      <p:ext uri="{BB962C8B-B14F-4D97-AF65-F5344CB8AC3E}">
        <p14:creationId xmlns:p14="http://schemas.microsoft.com/office/powerpoint/2010/main" val="40579102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47</a:t>
            </a:fld>
            <a:endParaRPr lang="en-US"/>
          </a:p>
        </p:txBody>
      </p:sp>
    </p:spTree>
    <p:extLst>
      <p:ext uri="{BB962C8B-B14F-4D97-AF65-F5344CB8AC3E}">
        <p14:creationId xmlns:p14="http://schemas.microsoft.com/office/powerpoint/2010/main" val="6038468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48</a:t>
            </a:fld>
            <a:endParaRPr lang="en-US"/>
          </a:p>
        </p:txBody>
      </p:sp>
    </p:spTree>
    <p:extLst>
      <p:ext uri="{BB962C8B-B14F-4D97-AF65-F5344CB8AC3E}">
        <p14:creationId xmlns:p14="http://schemas.microsoft.com/office/powerpoint/2010/main" val="3474253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49</a:t>
            </a:fld>
            <a:endParaRPr lang="en-US"/>
          </a:p>
        </p:txBody>
      </p:sp>
    </p:spTree>
    <p:extLst>
      <p:ext uri="{BB962C8B-B14F-4D97-AF65-F5344CB8AC3E}">
        <p14:creationId xmlns:p14="http://schemas.microsoft.com/office/powerpoint/2010/main" val="2288580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50</a:t>
            </a:fld>
            <a:endParaRPr lang="en-US"/>
          </a:p>
        </p:txBody>
      </p:sp>
    </p:spTree>
    <p:extLst>
      <p:ext uri="{BB962C8B-B14F-4D97-AF65-F5344CB8AC3E}">
        <p14:creationId xmlns:p14="http://schemas.microsoft.com/office/powerpoint/2010/main" val="2089810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4</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51</a:t>
            </a:fld>
            <a:endParaRPr lang="en-US"/>
          </a:p>
        </p:txBody>
      </p:sp>
    </p:spTree>
    <p:extLst>
      <p:ext uri="{BB962C8B-B14F-4D97-AF65-F5344CB8AC3E}">
        <p14:creationId xmlns:p14="http://schemas.microsoft.com/office/powerpoint/2010/main" val="34007964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52</a:t>
            </a:fld>
            <a:endParaRPr lang="en-US"/>
          </a:p>
        </p:txBody>
      </p:sp>
    </p:spTree>
    <p:extLst>
      <p:ext uri="{BB962C8B-B14F-4D97-AF65-F5344CB8AC3E}">
        <p14:creationId xmlns:p14="http://schemas.microsoft.com/office/powerpoint/2010/main" val="19056999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53</a:t>
            </a:fld>
            <a:endParaRPr lang="en-US"/>
          </a:p>
        </p:txBody>
      </p:sp>
    </p:spTree>
    <p:extLst>
      <p:ext uri="{BB962C8B-B14F-4D97-AF65-F5344CB8AC3E}">
        <p14:creationId xmlns:p14="http://schemas.microsoft.com/office/powerpoint/2010/main" val="25485237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54</a:t>
            </a:fld>
            <a:endParaRPr lang="en-US"/>
          </a:p>
        </p:txBody>
      </p:sp>
    </p:spTree>
    <p:extLst>
      <p:ext uri="{BB962C8B-B14F-4D97-AF65-F5344CB8AC3E}">
        <p14:creationId xmlns:p14="http://schemas.microsoft.com/office/powerpoint/2010/main" val="29793911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55</a:t>
            </a:fld>
            <a:endParaRPr lang="en-US"/>
          </a:p>
        </p:txBody>
      </p:sp>
    </p:spTree>
    <p:extLst>
      <p:ext uri="{BB962C8B-B14F-4D97-AF65-F5344CB8AC3E}">
        <p14:creationId xmlns:p14="http://schemas.microsoft.com/office/powerpoint/2010/main" val="581385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56</a:t>
            </a:fld>
            <a:endParaRPr lang="en-US"/>
          </a:p>
        </p:txBody>
      </p:sp>
    </p:spTree>
    <p:extLst>
      <p:ext uri="{BB962C8B-B14F-4D97-AF65-F5344CB8AC3E}">
        <p14:creationId xmlns:p14="http://schemas.microsoft.com/office/powerpoint/2010/main" val="5246763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57</a:t>
            </a:fld>
            <a:endParaRPr lang="en-US" dirty="0"/>
          </a:p>
        </p:txBody>
      </p:sp>
    </p:spTree>
    <p:extLst>
      <p:ext uri="{BB962C8B-B14F-4D97-AF65-F5344CB8AC3E}">
        <p14:creationId xmlns:p14="http://schemas.microsoft.com/office/powerpoint/2010/main" val="14799950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58</a:t>
            </a:fld>
            <a:endParaRPr lang="en-US"/>
          </a:p>
        </p:txBody>
      </p:sp>
    </p:spTree>
    <p:extLst>
      <p:ext uri="{BB962C8B-B14F-4D97-AF65-F5344CB8AC3E}">
        <p14:creationId xmlns:p14="http://schemas.microsoft.com/office/powerpoint/2010/main" val="4702034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59</a:t>
            </a:fld>
            <a:endParaRPr lang="en-US"/>
          </a:p>
        </p:txBody>
      </p:sp>
    </p:spTree>
    <p:extLst>
      <p:ext uri="{BB962C8B-B14F-4D97-AF65-F5344CB8AC3E}">
        <p14:creationId xmlns:p14="http://schemas.microsoft.com/office/powerpoint/2010/main" val="17712446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60</a:t>
            </a:fld>
            <a:endParaRPr lang="en-US"/>
          </a:p>
        </p:txBody>
      </p:sp>
    </p:spTree>
    <p:extLst>
      <p:ext uri="{BB962C8B-B14F-4D97-AF65-F5344CB8AC3E}">
        <p14:creationId xmlns:p14="http://schemas.microsoft.com/office/powerpoint/2010/main" val="3858767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7</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61</a:t>
            </a:fld>
            <a:endParaRPr lang="en-US"/>
          </a:p>
        </p:txBody>
      </p:sp>
    </p:spTree>
    <p:extLst>
      <p:ext uri="{BB962C8B-B14F-4D97-AF65-F5344CB8AC3E}">
        <p14:creationId xmlns:p14="http://schemas.microsoft.com/office/powerpoint/2010/main" val="28981792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62</a:t>
            </a:fld>
            <a:endParaRPr lang="en-US"/>
          </a:p>
        </p:txBody>
      </p:sp>
    </p:spTree>
    <p:extLst>
      <p:ext uri="{BB962C8B-B14F-4D97-AF65-F5344CB8AC3E}">
        <p14:creationId xmlns:p14="http://schemas.microsoft.com/office/powerpoint/2010/main" val="3997904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defTabSz="931774">
              <a:defRPr/>
            </a:pPr>
            <a:fld id="{8A7EB679-7535-4499-998C-2E4C9FDB76DD}" type="slidenum">
              <a:rPr lang="en-US">
                <a:solidFill>
                  <a:srgbClr val="000000"/>
                </a:solidFill>
              </a:rPr>
              <a:pPr defTabSz="931774">
                <a:defRPr/>
              </a:pPr>
              <a:t>67</a:t>
            </a:fld>
            <a:endParaRPr lang="en-US" dirty="0">
              <a:solidFill>
                <a:srgbClr val="000000"/>
              </a:solidFill>
            </a:endParaRPr>
          </a:p>
        </p:txBody>
      </p:sp>
    </p:spTree>
    <p:extLst>
      <p:ext uri="{BB962C8B-B14F-4D97-AF65-F5344CB8AC3E}">
        <p14:creationId xmlns:p14="http://schemas.microsoft.com/office/powerpoint/2010/main" val="14853761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68</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8</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12</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14</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15</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dirty="0"/>
          </a:p>
        </p:txBody>
      </p:sp>
    </p:spTree>
    <p:extLst>
      <p:ext uri="{BB962C8B-B14F-4D97-AF65-F5344CB8AC3E}">
        <p14:creationId xmlns:p14="http://schemas.microsoft.com/office/powerpoint/2010/main" val="4287730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02/07/2018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02/07/2018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02/07/2018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02/07/2018</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02/07/2018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02/07/2018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02/07/2018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02/07/2018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02/07/2018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02/07/2018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02/07/2018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02/07/2018</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02/07/2018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02/07/2018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02/07/2018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02/07/2018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02/07/2018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02/07/2018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02/07/2018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02/07/2018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02/07/2018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1.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3.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18.xml"/></Relationships>
</file>

<file path=ppt/slides/_rels/slide74.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19.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dirty="0"/>
              <a:t>Making a difference through assessment</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dirty="0"/>
              <a:t>ABMS Academy day </a:t>
            </a:r>
          </a:p>
          <a:p>
            <a:pPr algn="ctr" eaLnBrk="1" hangingPunct="1">
              <a:defRPr/>
            </a:pPr>
            <a:r>
              <a:rPr lang="en-GB" dirty="0"/>
              <a:t>4</a:t>
            </a:r>
            <a:r>
              <a:rPr lang="en-GB" baseline="30000" dirty="0"/>
              <a:t>th</a:t>
            </a:r>
            <a:r>
              <a:rPr lang="en-GB" dirty="0"/>
              <a:t> July 2018</a:t>
            </a:r>
            <a:endParaRPr lang="en-GB" sz="1600" dirty="0"/>
          </a:p>
          <a:p>
            <a:pPr algn="ctr" eaLnBrk="1" hangingPunct="1">
              <a:defRPr/>
            </a:pPr>
            <a:r>
              <a:rPr lang="en-GB" sz="2800" b="1" dirty="0"/>
              <a:t>Sally Brown </a:t>
            </a:r>
            <a:r>
              <a:rPr lang="en-GB" sz="2800" dirty="0"/>
              <a:t>NTF, PFHEA, SFSEDA</a:t>
            </a:r>
            <a:endParaRPr lang="en-GB" sz="2000" b="1" dirty="0"/>
          </a:p>
          <a:p>
            <a:pPr algn="ctr" eaLnBrk="1" hangingPunct="1">
              <a:defRPr/>
            </a:pPr>
            <a:r>
              <a:rPr lang="en-GB" sz="1800" b="1" dirty="0"/>
              <a:t>@</a:t>
            </a:r>
            <a:r>
              <a:rPr lang="en-GB" sz="1800" b="1" dirty="0" err="1"/>
              <a:t>ProfSallyBrown</a:t>
            </a:r>
            <a:r>
              <a:rPr lang="en-GB" sz="1800" dirty="0"/>
              <a:t> 	</a:t>
            </a:r>
          </a:p>
          <a:p>
            <a:pPr algn="ctr" eaLnBrk="1" hangingPunct="1">
              <a:defRPr/>
            </a:pPr>
            <a:r>
              <a:rPr lang="en-GB" sz="1800" dirty="0">
                <a:hlinkClick r:id="rId3"/>
              </a:rPr>
              <a:t>http://sally-brown.net</a:t>
            </a:r>
            <a:r>
              <a:rPr lang="en-GB" sz="1800" dirty="0"/>
              <a:t> </a:t>
            </a:r>
          </a:p>
          <a:p>
            <a:pPr algn="ctr" eaLnBrk="1" hangingPunct="1">
              <a:defRPr/>
            </a:pP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31224-0BB1-4993-993F-B47B8AB7D5FD}"/>
              </a:ext>
            </a:extLst>
          </p:cNvPr>
          <p:cNvSpPr>
            <a:spLocks noGrp="1"/>
          </p:cNvSpPr>
          <p:nvPr>
            <p:ph type="title"/>
          </p:nvPr>
        </p:nvSpPr>
        <p:spPr/>
        <p:txBody>
          <a:bodyPr/>
          <a:lstStyle/>
          <a:p>
            <a:r>
              <a:rPr lang="en-GB" dirty="0"/>
              <a:t>Aspects of fairness: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18444" y="1196975"/>
            <a:ext cx="6339573" cy="5400377"/>
          </a:xfrm>
        </p:spPr>
      </p:pic>
      <p:sp>
        <p:nvSpPr>
          <p:cNvPr id="6" name="Content Placeholder 3"/>
          <p:cNvSpPr txBox="1">
            <a:spLocks/>
          </p:cNvSpPr>
          <p:nvPr/>
        </p:nvSpPr>
        <p:spPr bwMode="auto">
          <a:xfrm>
            <a:off x="1115616" y="3177083"/>
            <a:ext cx="7200800" cy="14401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ts val="6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0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18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6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6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a:lstStyle>
          <a:p>
            <a:pPr marL="0" indent="0">
              <a:buNone/>
            </a:pPr>
            <a:r>
              <a:rPr lang="en-US" sz="2200" kern="0" dirty="0"/>
              <a:t>Thinking about the students you teach, consider particular constituencies who might be discriminated against by different elements of your assessment, and think through some reasonable adjustments.</a:t>
            </a:r>
            <a:endParaRPr lang="en-GB" sz="2200" kern="0" dirty="0"/>
          </a:p>
        </p:txBody>
      </p:sp>
    </p:spTree>
    <p:extLst>
      <p:ext uri="{BB962C8B-B14F-4D97-AF65-F5344CB8AC3E}">
        <p14:creationId xmlns:p14="http://schemas.microsoft.com/office/powerpoint/2010/main" val="2425756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val="3122029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260648"/>
            <a:ext cx="7749480" cy="7920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Ensuring assessment focuses efforts and promotes engagement means including reference to:</a:t>
            </a:r>
          </a:p>
        </p:txBody>
      </p:sp>
      <p:sp>
        <p:nvSpPr>
          <p:cNvPr id="4" name="Content Placeholder 3"/>
          <p:cNvSpPr>
            <a:spLocks noGrp="1"/>
          </p:cNvSpPr>
          <p:nvPr>
            <p:ph idx="1"/>
          </p:nvPr>
        </p:nvSpPr>
        <p:spPr>
          <a:xfrm>
            <a:off x="1" y="1124744"/>
            <a:ext cx="8892480" cy="5077619"/>
          </a:xfrm>
        </p:spPr>
        <p:txBody>
          <a:bodyPr/>
          <a:lstStyle/>
          <a:p>
            <a:pPr lvl="0"/>
            <a:r>
              <a:rPr lang="en-US" sz="2200" dirty="0"/>
              <a:t>methodologies: which methods and approaches are most appropriate and efficient for the arts and design context?</a:t>
            </a:r>
            <a:endParaRPr lang="en-GB" sz="2200" dirty="0"/>
          </a:p>
          <a:p>
            <a:pPr lvl="0"/>
            <a:r>
              <a:rPr lang="en-US" sz="2200" dirty="0"/>
              <a:t>agency: who should be undertaking assessment? Tutors, peers, students themselves, employers and clients can all participate in student assessment to good effect, but which is right for particular assessment activities?</a:t>
            </a:r>
            <a:endParaRPr lang="en-GB" sz="2200" dirty="0"/>
          </a:p>
          <a:p>
            <a:pPr lvl="0"/>
            <a:r>
              <a:rPr lang="en-US" sz="2200" dirty="0"/>
              <a:t>timing: end point and continuous assessment can both be valuable, when should we assess students to maximise impact on student learning? </a:t>
            </a:r>
            <a:endParaRPr lang="en-GB" sz="2200" dirty="0"/>
          </a:p>
          <a:p>
            <a:pPr lvl="0"/>
            <a:r>
              <a:rPr lang="en-US" sz="2200" dirty="0"/>
              <a:t>orientation: to what extent in each task would we wish to focus particularly on process or outcomes, or both?</a:t>
            </a:r>
            <a:endParaRPr lang="en-GB" sz="2200" dirty="0"/>
          </a:p>
          <a:p>
            <a:pPr lvl="0"/>
            <a:r>
              <a:rPr lang="en-US" sz="2200" dirty="0"/>
              <a:t>inclusivity: how can we enable all students to achieve their highest personal potential?</a:t>
            </a:r>
            <a:endParaRPr lang="en-GB" sz="2200" dirty="0"/>
          </a:p>
          <a:p>
            <a:r>
              <a:rPr lang="en-US" sz="2200" dirty="0"/>
              <a:t>efficiency: what can we do to make assessment fully embedded in learning for students?</a:t>
            </a:r>
            <a:endParaRPr lang="en-GB" sz="2200" dirty="0"/>
          </a:p>
        </p:txBody>
      </p:sp>
    </p:spTree>
    <p:extLst>
      <p:ext uri="{BB962C8B-B14F-4D97-AF65-F5344CB8AC3E}">
        <p14:creationId xmlns:p14="http://schemas.microsoft.com/office/powerpoint/2010/main" val="2810219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Making a difference through assessment: to what extent does your assessment strategy: </a:t>
            </a:r>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Work at a programme level, rather than having assessment occur in module-shaped silos?</a:t>
            </a:r>
          </a:p>
          <a:p>
            <a:r>
              <a:rPr lang="en-GB" sz="2600" dirty="0"/>
              <a:t>Maximise fast, formative feedback opportunities without driving your markers into the ground?</a:t>
            </a:r>
          </a:p>
          <a:p>
            <a:r>
              <a:rPr lang="en-GB" sz="2600" dirty="0"/>
              <a:t>Support student transition and retention by making assessment integral to learning? </a:t>
            </a:r>
          </a:p>
          <a:p>
            <a:r>
              <a:rPr lang="en-GB" sz="2600" dirty="0"/>
              <a:t>Enable the development of digital literacy by providing tasks that use social and digital media?</a:t>
            </a:r>
          </a:p>
          <a:p>
            <a:r>
              <a:rPr lang="en-GB" sz="2600" dirty="0"/>
              <a:t>Make the process of assessing and being assessed enjoyable for staff and students?</a:t>
            </a:r>
          </a:p>
          <a:p>
            <a:r>
              <a:rPr lang="en-GB" sz="2600" dirty="0"/>
              <a:t>Subject or professional body benchmarks?</a:t>
            </a:r>
          </a:p>
        </p:txBody>
      </p:sp>
    </p:spTree>
    <p:extLst>
      <p:ext uri="{BB962C8B-B14F-4D97-AF65-F5344CB8AC3E}">
        <p14:creationId xmlns:p14="http://schemas.microsoft.com/office/powerpoint/2010/main" val="1477242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what are the principal benefits for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2356394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keynote today</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pPr marL="0" indent="0">
              <a:buNone/>
            </a:pPr>
            <a:r>
              <a:rPr lang="en-GB" sz="2800" dirty="0"/>
              <a:t>Sometimes a fresh look at our current practices is needed to make sure assessment is </a:t>
            </a:r>
            <a:r>
              <a:rPr lang="en-GB" sz="2800" i="1" dirty="0"/>
              <a:t>for</a:t>
            </a:r>
            <a:r>
              <a:rPr lang="en-GB" sz="2800" dirty="0"/>
              <a:t> rather than just </a:t>
            </a:r>
            <a:r>
              <a:rPr lang="en-GB" sz="2800" i="1" dirty="0"/>
              <a:t>of</a:t>
            </a:r>
            <a:r>
              <a:rPr lang="en-GB" sz="2800" dirty="0"/>
              <a:t> learning, with students learning while they are being assessed rather than it being merely a summative end process. </a:t>
            </a:r>
          </a:p>
          <a:p>
            <a:pPr marL="0" indent="0">
              <a:buNone/>
            </a:pPr>
            <a:r>
              <a:rPr lang="en-GB" sz="2800" dirty="0"/>
              <a:t>We also need to ensure that we provide explicit and implicit messages to students and indeed all other stakeholders about how we assess. </a:t>
            </a:r>
          </a:p>
          <a:p>
            <a:pPr marL="0" indent="0">
              <a:buNone/>
            </a:pPr>
            <a:r>
              <a:rPr lang="en-GB" sz="2800" dirty="0"/>
              <a:t>This session is all about thinking through how effective are our assessment approaches and how we can make them really impact on learning</a:t>
            </a:r>
          </a:p>
          <a:p>
            <a:endParaRPr lang="en-GB" sz="2800" dirty="0"/>
          </a:p>
        </p:txBody>
      </p:sp>
    </p:spTree>
    <p:extLst>
      <p:ext uri="{BB962C8B-B14F-4D97-AF65-F5344CB8AC3E}">
        <p14:creationId xmlns:p14="http://schemas.microsoft.com/office/powerpoint/2010/main" val="3530858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Wiggins (1990) says assessment can be regarded as authentic if we can draw valid inferences about quality from the work students produce</a:t>
            </a:r>
          </a:p>
        </p:txBody>
      </p:sp>
      <p:sp>
        <p:nvSpPr>
          <p:cNvPr id="3" name="Content Placeholder 2"/>
          <p:cNvSpPr>
            <a:spLocks noGrp="1"/>
          </p:cNvSpPr>
          <p:nvPr>
            <p:ph idx="1"/>
          </p:nvPr>
        </p:nvSpPr>
        <p:spPr>
          <a:xfrm>
            <a:off x="468313" y="1772815"/>
            <a:ext cx="8229600" cy="4429547"/>
          </a:xfrm>
        </p:spPr>
        <p:txBody>
          <a:bodyPr/>
          <a:lstStyle/>
          <a:p>
            <a:r>
              <a:rPr lang="en-GB" sz="2600" dirty="0"/>
              <a:t>He proposes that we should aim to offer students assignments that present the student with the full array of tasks that mirror the priorities and challenges found in the best [teaching] activities and that attend to whether the student can craft polished, thorough and justifiable answers, performances or products.</a:t>
            </a:r>
          </a:p>
          <a:p>
            <a:r>
              <a:rPr lang="en-GB" sz="2600" dirty="0"/>
              <a:t>He says they must involve students being able to cope with potentially ill-structured challenges and roles, with incomplete information, that help them rehearse for the complex ambiguities of adult and professional life.</a:t>
            </a:r>
          </a:p>
          <a:p>
            <a:endParaRPr lang="en-GB" sz="2600" dirty="0"/>
          </a:p>
        </p:txBody>
      </p:sp>
    </p:spTree>
    <p:extLst>
      <p:ext uri="{BB962C8B-B14F-4D97-AF65-F5344CB8AC3E}">
        <p14:creationId xmlns:p14="http://schemas.microsoft.com/office/powerpoint/2010/main" val="4025811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often assess what is easy to assess, or proxies of what’s been learned, rather than the learning itself</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 valid assessment is one that has close relevance to the criteria, which are in turn constructively aligned to the stated learning outcomes of a programme. </a:t>
            </a:r>
          </a:p>
          <a:p>
            <a:r>
              <a:rPr lang="en-GB" sz="2600" dirty="0"/>
              <a:t>Effective assessment is highly relevant to ensuring that graduates can demonstrate the knowledge, behaviours, qualities and attributes that were described in the course outline or programme specification. </a:t>
            </a:r>
          </a:p>
          <a:p>
            <a:r>
              <a:rPr lang="en-GB" sz="2600" dirty="0"/>
              <a:t>Assignments that require students to write about something, rather than be or do something, may not always be fit-for-purpose. </a:t>
            </a:r>
          </a:p>
          <a:p>
            <a:endParaRPr lang="en-GB" sz="2600" dirty="0"/>
          </a:p>
        </p:txBody>
      </p:sp>
    </p:spTree>
    <p:extLst>
      <p:ext uri="{BB962C8B-B14F-4D97-AF65-F5344CB8AC3E}">
        <p14:creationId xmlns:p14="http://schemas.microsoft.com/office/powerpoint/2010/main" val="3985939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Using types of assessment that are much more like the ‘real things’ that academics or professionals do in their chosen fields can engage students in much more meaningful ways.</a:t>
            </a:r>
          </a:p>
          <a:p>
            <a:r>
              <a:rPr lang="en-GB" sz="2600" dirty="0"/>
              <a:t>A useful way to help you ascertain how authentic your assessment is could be to ask yourself where in the programme you help students answer questions in job interviews (Sambell, Brown and Graham, 2017)</a:t>
            </a:r>
          </a:p>
          <a:p>
            <a:endParaRPr lang="en-GB" sz="2600" dirty="0"/>
          </a:p>
        </p:txBody>
      </p:sp>
    </p:spTree>
    <p:extLst>
      <p:ext uri="{BB962C8B-B14F-4D97-AF65-F5344CB8AC3E}">
        <p14:creationId xmlns:p14="http://schemas.microsoft.com/office/powerpoint/2010/main" val="1421593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 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has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2042054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Review practice: what can we do to build authenticity in to our assessment?</a:t>
            </a:r>
          </a:p>
        </p:txBody>
      </p:sp>
      <p:sp>
        <p:nvSpPr>
          <p:cNvPr id="3" name="Content Placeholder 2"/>
          <p:cNvSpPr>
            <a:spLocks noGrp="1"/>
          </p:cNvSpPr>
          <p:nvPr>
            <p:ph idx="1"/>
          </p:nvPr>
        </p:nvSpPr>
        <p:spPr>
          <a:xfrm>
            <a:off x="323528" y="1412875"/>
            <a:ext cx="8374385" cy="4789488"/>
          </a:xfrm>
        </p:spPr>
        <p:txBody>
          <a:bodyPr/>
          <a:lstStyle/>
          <a:p>
            <a:pPr marL="0" indent="0">
              <a:buNone/>
            </a:pPr>
            <a:r>
              <a:rPr lang="en-GB" sz="2000" dirty="0"/>
              <a:t>We need to design assignments that stretch students beyond mechanistic tasks and make assessment fully integral to the learning experience (Sambell et al, 2012). Such authentic assignments and activities could include:</a:t>
            </a:r>
          </a:p>
          <a:p>
            <a:pPr lvl="0"/>
            <a:r>
              <a:rPr lang="en-GB" sz="2000" dirty="0"/>
              <a:t>Action-orientated tasks, that are underpinned by relevant evidence-based scholarship and where students are learning by doing (Race, 2014);</a:t>
            </a:r>
          </a:p>
          <a:p>
            <a:pPr lvl="0"/>
            <a:r>
              <a:rPr lang="en-GB" sz="2000" dirty="0"/>
              <a:t>Ones that are truly representative of student effort, maximising time-on-task, with marks reflecting the achievement of learning outcomes specified in the programme outlines and which are coherent, constructively aligned (Biggs and Tang, 2011) and challenging;</a:t>
            </a:r>
          </a:p>
          <a:p>
            <a:pPr lvl="0"/>
            <a:r>
              <a:rPr lang="en-GB" sz="2000" dirty="0"/>
              <a:t>Processes that are nuanced, clearly articulated and transparent in demonstrating the way that decisions are reached on assessment grades (QAA, 2014);</a:t>
            </a:r>
          </a:p>
          <a:p>
            <a:r>
              <a:rPr lang="en-GB" sz="2000" dirty="0"/>
              <a:t>Assessment strategies that work at a programme rather than a module level (McDowell, 2012)</a:t>
            </a:r>
          </a:p>
        </p:txBody>
      </p:sp>
    </p:spTree>
    <p:extLst>
      <p:ext uri="{BB962C8B-B14F-4D97-AF65-F5344CB8AC3E}">
        <p14:creationId xmlns:p14="http://schemas.microsoft.com/office/powerpoint/2010/main" val="3693977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descr="120109_comdesign_5871.jpg"/>
          <p:cNvPicPr>
            <a:picLocks noChangeAspect="1"/>
          </p:cNvPicPr>
          <p:nvPr/>
        </p:nvPicPr>
        <p:blipFill>
          <a:blip r:embed="rId3" cstate="print"/>
          <a:srcRect/>
          <a:stretch>
            <a:fillRect/>
          </a:stretch>
        </p:blipFill>
        <p:spPr bwMode="auto">
          <a:xfrm>
            <a:off x="0" y="384175"/>
            <a:ext cx="9144000" cy="6089650"/>
          </a:xfrm>
          <a:prstGeom prst="rect">
            <a:avLst/>
          </a:prstGeom>
          <a:noFill/>
          <a:ln w="9525">
            <a:noFill/>
            <a:miter lim="800000"/>
            <a:headEnd/>
            <a:tailEnd/>
          </a:ln>
        </p:spPr>
      </p:pic>
      <p:sp>
        <p:nvSpPr>
          <p:cNvPr id="20483" name="Title 3"/>
          <p:cNvSpPr txBox="1">
            <a:spLocks/>
          </p:cNvSpPr>
          <p:nvPr/>
        </p:nvSpPr>
        <p:spPr bwMode="auto">
          <a:xfrm>
            <a:off x="0" y="0"/>
            <a:ext cx="9144000" cy="1196752"/>
          </a:xfrm>
          <a:prstGeom prst="rect">
            <a:avLst/>
          </a:prstGeom>
          <a:solidFill>
            <a:schemeClr val="bg1"/>
          </a:solidFill>
          <a:ln w="9525">
            <a:noFill/>
            <a:miter lim="800000"/>
            <a:headEnd/>
            <a:tailEnd/>
          </a:ln>
        </p:spPr>
        <p:txBody>
          <a:bodyPr/>
          <a:lstStyle/>
          <a:p>
            <a:pPr algn="ctr"/>
            <a:r>
              <a:rPr lang="en-GB" sz="4000" b="1" dirty="0">
                <a:solidFill>
                  <a:srgbClr val="330066"/>
                </a:solidFill>
                <a:latin typeface="Calibri" pitchFamily="34" charset="0"/>
                <a:cs typeface="Arial" charset="0"/>
              </a:rPr>
              <a:t>Working together interactively</a:t>
            </a:r>
          </a:p>
        </p:txBody>
      </p:sp>
    </p:spTree>
    <p:extLst>
      <p:ext uri="{BB962C8B-B14F-4D97-AF65-F5344CB8AC3E}">
        <p14:creationId xmlns:p14="http://schemas.microsoft.com/office/powerpoint/2010/main" val="358193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579296" cy="114300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2900" b="1" dirty="0">
                <a:solidFill>
                  <a:srgbClr val="800080"/>
                </a:solidFill>
                <a:ea typeface="+mn-ea"/>
                <a:cs typeface="+mn-cs"/>
              </a:rPr>
              <a:t>Assessment must engage students in active tasks, e.g.:</a:t>
            </a:r>
          </a:p>
        </p:txBody>
      </p:sp>
      <p:sp>
        <p:nvSpPr>
          <p:cNvPr id="4" name="Content Placeholder 3"/>
          <p:cNvSpPr>
            <a:spLocks noGrp="1"/>
          </p:cNvSpPr>
          <p:nvPr>
            <p:ph sz="half" idx="1"/>
          </p:nvPr>
        </p:nvSpPr>
        <p:spPr>
          <a:xfrm>
            <a:off x="228600" y="764704"/>
            <a:ext cx="4267200" cy="6093296"/>
          </a:xfrm>
        </p:spPr>
        <p:txBody>
          <a:bodyPr>
            <a:noAutofit/>
          </a:bodyPr>
          <a:lstStyle/>
          <a:p>
            <a:pPr marL="0" indent="0">
              <a:buNone/>
            </a:pPr>
            <a:r>
              <a:rPr lang="en-GB" sz="1800" b="1" dirty="0"/>
              <a:t>Studio critiques</a:t>
            </a:r>
          </a:p>
          <a:p>
            <a:pPr marL="0" indent="0">
              <a:buNone/>
            </a:pPr>
            <a:r>
              <a:rPr lang="en-GB" sz="1800" b="1" dirty="0"/>
              <a:t>Simulations		</a:t>
            </a:r>
          </a:p>
          <a:p>
            <a:pPr marL="0" indent="0">
              <a:buNone/>
            </a:pPr>
            <a:r>
              <a:rPr lang="en-GB" sz="1800" b="1" dirty="0"/>
              <a:t>Multiple choice questions in class</a:t>
            </a:r>
          </a:p>
          <a:p>
            <a:pPr marL="0" indent="0">
              <a:buNone/>
            </a:pPr>
            <a:r>
              <a:rPr lang="en-GB" sz="1800" b="1" dirty="0"/>
              <a:t>Oral report (individual or group)</a:t>
            </a:r>
          </a:p>
          <a:p>
            <a:pPr marL="0" indent="0">
              <a:buNone/>
            </a:pPr>
            <a:r>
              <a:rPr lang="en-GB" sz="1800" b="1" dirty="0"/>
              <a:t>Business/Elevator pitches</a:t>
            </a:r>
          </a:p>
          <a:p>
            <a:pPr marL="0" indent="0">
              <a:buNone/>
            </a:pPr>
            <a:r>
              <a:rPr lang="en-GB" sz="1800" b="1" dirty="0"/>
              <a:t>Case studies</a:t>
            </a:r>
          </a:p>
          <a:p>
            <a:pPr marL="0" indent="0">
              <a:buNone/>
            </a:pPr>
            <a:r>
              <a:rPr lang="en-GB" sz="1800" b="1" dirty="0"/>
              <a:t>Annotated bibliographies</a:t>
            </a:r>
          </a:p>
          <a:p>
            <a:pPr marL="0" indent="0">
              <a:buNone/>
            </a:pPr>
            <a:r>
              <a:rPr lang="en-GB" sz="1800" b="1" dirty="0"/>
              <a:t>Executive summaries</a:t>
            </a:r>
          </a:p>
          <a:p>
            <a:pPr marL="0" indent="0">
              <a:buNone/>
            </a:pPr>
            <a:r>
              <a:rPr lang="en-GB" sz="1800" b="1" dirty="0"/>
              <a:t>Performances</a:t>
            </a:r>
          </a:p>
          <a:p>
            <a:pPr marL="0" indent="0">
              <a:buNone/>
            </a:pPr>
            <a:r>
              <a:rPr lang="en-GB" sz="1800" b="1" dirty="0"/>
              <a:t>Artefacts e.g. Paintings, sculptures, engineering drawings</a:t>
            </a:r>
          </a:p>
          <a:p>
            <a:pPr marL="0" indent="0">
              <a:buNone/>
            </a:pPr>
            <a:r>
              <a:rPr lang="en-GB" sz="1800" b="1" dirty="0"/>
              <a:t>Objective structured clinical exams (OSCEs) </a:t>
            </a:r>
          </a:p>
          <a:p>
            <a:pPr marL="0" indent="0">
              <a:buNone/>
            </a:pPr>
            <a:r>
              <a:rPr lang="en-GB" sz="1800" b="1" dirty="0"/>
              <a:t>Conference presentations</a:t>
            </a:r>
          </a:p>
          <a:p>
            <a:pPr marL="0" indent="0">
              <a:buNone/>
            </a:pPr>
            <a:r>
              <a:rPr lang="en-GB" sz="1800" b="1" dirty="0"/>
              <a:t>student-led and managed conferences </a:t>
            </a:r>
          </a:p>
          <a:p>
            <a:pPr marL="0" indent="0">
              <a:buNone/>
            </a:pPr>
            <a:r>
              <a:rPr lang="en-GB" sz="1800" b="1" dirty="0"/>
              <a:t>Action plans		</a:t>
            </a:r>
          </a:p>
          <a:p>
            <a:pPr marL="0" indent="0">
              <a:buNone/>
            </a:pPr>
            <a:r>
              <a:rPr lang="en-GB" sz="1800" b="1" dirty="0"/>
              <a:t>Reports		</a:t>
            </a:r>
          </a:p>
          <a:p>
            <a:pPr marL="0" indent="0">
              <a:buNone/>
            </a:pPr>
            <a:r>
              <a:rPr lang="en-GB" sz="1800" b="1" dirty="0"/>
              <a:t>Portfolios</a:t>
            </a:r>
          </a:p>
          <a:p>
            <a:pPr marL="0" indent="0">
              <a:buNone/>
            </a:pPr>
            <a:r>
              <a:rPr lang="en-GB" sz="1800" b="1" dirty="0"/>
              <a:t>Live projects </a:t>
            </a:r>
            <a:br>
              <a:rPr lang="en-GB" sz="1800" dirty="0"/>
            </a:br>
            <a:endParaRPr lang="en-GB" sz="1800" dirty="0"/>
          </a:p>
        </p:txBody>
      </p:sp>
      <p:sp>
        <p:nvSpPr>
          <p:cNvPr id="5" name="Content Placeholder 4"/>
          <p:cNvSpPr>
            <a:spLocks noGrp="1"/>
          </p:cNvSpPr>
          <p:nvPr>
            <p:ph sz="half" idx="2"/>
          </p:nvPr>
        </p:nvSpPr>
        <p:spPr>
          <a:xfrm>
            <a:off x="4648200" y="764704"/>
            <a:ext cx="4495800" cy="5864696"/>
          </a:xfrm>
        </p:spPr>
        <p:txBody>
          <a:bodyPr>
            <a:noAutofit/>
          </a:bodyPr>
          <a:lstStyle/>
          <a:p>
            <a:pPr marL="0" indent="0">
              <a:buNone/>
            </a:pPr>
            <a:r>
              <a:rPr lang="en-GB" sz="1800" b="1" dirty="0"/>
              <a:t>Final shows		</a:t>
            </a:r>
          </a:p>
          <a:p>
            <a:pPr marL="0" indent="0">
              <a:buNone/>
            </a:pPr>
            <a:r>
              <a:rPr lang="en-GB" sz="1800" b="1" dirty="0"/>
              <a:t>In-tray exercises </a:t>
            </a:r>
          </a:p>
          <a:p>
            <a:pPr marL="0" indent="0">
              <a:buNone/>
            </a:pPr>
            <a:r>
              <a:rPr lang="en-GB" sz="1800" b="1" dirty="0"/>
              <a:t>Assessed placements	</a:t>
            </a:r>
          </a:p>
          <a:p>
            <a:pPr marL="0" indent="0">
              <a:buNone/>
            </a:pPr>
            <a:r>
              <a:rPr lang="en-GB" sz="1800" b="1" dirty="0"/>
              <a:t>Field work notebooks</a:t>
            </a:r>
          </a:p>
          <a:p>
            <a:pPr marL="0" indent="0">
              <a:buNone/>
            </a:pPr>
            <a:r>
              <a:rPr lang="en-GB" sz="1800" b="1" dirty="0"/>
              <a:t>Lab books produced in real time</a:t>
            </a:r>
          </a:p>
          <a:p>
            <a:pPr marL="0" indent="0">
              <a:buNone/>
            </a:pPr>
            <a:r>
              <a:rPr lang="en-GB" sz="1800" b="1" dirty="0"/>
              <a:t>Short-answer questions</a:t>
            </a:r>
          </a:p>
          <a:p>
            <a:pPr marL="0" indent="0">
              <a:buNone/>
            </a:pPr>
            <a:r>
              <a:rPr lang="en-GB" sz="1800" b="1" dirty="0"/>
              <a:t>Reflective diaries</a:t>
            </a:r>
          </a:p>
          <a:p>
            <a:pPr marL="0" indent="0">
              <a:buNone/>
            </a:pPr>
            <a:r>
              <a:rPr lang="en-GB" sz="1800" b="1" dirty="0"/>
              <a:t>Logs	</a:t>
            </a:r>
          </a:p>
          <a:p>
            <a:pPr marL="0" indent="0">
              <a:buNone/>
            </a:pPr>
            <a:r>
              <a:rPr lang="en-GB" sz="1800" b="1" dirty="0"/>
              <a:t>Vivas (live oral tests)</a:t>
            </a:r>
          </a:p>
          <a:p>
            <a:pPr marL="0" indent="0">
              <a:buNone/>
            </a:pPr>
            <a:r>
              <a:rPr lang="en-GB" sz="1800" b="1" dirty="0"/>
              <a:t>Storyboards</a:t>
            </a:r>
            <a:br>
              <a:rPr lang="en-GB" sz="1800" b="1" dirty="0"/>
            </a:br>
            <a:r>
              <a:rPr lang="en-GB" sz="1800" b="1" dirty="0"/>
              <a:t>Critical incident accounts</a:t>
            </a:r>
          </a:p>
          <a:p>
            <a:pPr marL="0" indent="0">
              <a:buNone/>
            </a:pPr>
            <a:r>
              <a:rPr lang="en-GB" sz="1800" b="1" dirty="0"/>
              <a:t>Teaching packs 		</a:t>
            </a:r>
          </a:p>
          <a:p>
            <a:pPr marL="0" indent="0">
              <a:buNone/>
            </a:pPr>
            <a:r>
              <a:rPr lang="en-GB" sz="1800" b="1" dirty="0"/>
              <a:t>Group process tasks		</a:t>
            </a:r>
          </a:p>
          <a:p>
            <a:pPr marL="0" indent="0">
              <a:buNone/>
            </a:pPr>
            <a:r>
              <a:rPr lang="en-GB" sz="1800" b="1" dirty="0"/>
              <a:t>Procedure manuals		</a:t>
            </a:r>
          </a:p>
          <a:p>
            <a:pPr marL="0" indent="0">
              <a:buNone/>
            </a:pPr>
            <a:r>
              <a:rPr lang="en-GB" sz="1800" b="1" dirty="0"/>
              <a:t>Software designs</a:t>
            </a:r>
          </a:p>
          <a:p>
            <a:pPr marL="0" indent="0">
              <a:buNone/>
            </a:pPr>
            <a:r>
              <a:rPr lang="en-GB" sz="1800" b="1" dirty="0"/>
              <a:t>Presentations (individual or group)</a:t>
            </a:r>
          </a:p>
          <a:p>
            <a:pPr marL="0" indent="0">
              <a:buNone/>
            </a:pPr>
            <a:r>
              <a:rPr lang="en-GB" sz="1800" b="1" dirty="0"/>
              <a:t>Posters</a:t>
            </a:r>
            <a:br>
              <a:rPr lang="en-GB" sz="1800" b="1" dirty="0"/>
            </a:br>
            <a:endParaRPr lang="en-GB" sz="1800" b="1" dirty="0"/>
          </a:p>
          <a:p>
            <a:endParaRPr lang="en-GB" sz="1200" dirty="0"/>
          </a:p>
        </p:txBody>
      </p:sp>
    </p:spTree>
    <p:extLst>
      <p:ext uri="{BB962C8B-B14F-4D97-AF65-F5344CB8AC3E}">
        <p14:creationId xmlns:p14="http://schemas.microsoft.com/office/powerpoint/2010/main" val="2950944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Making authentic choices: how can we build in authentic assessment? We can use</a:t>
            </a:r>
          </a:p>
        </p:txBody>
      </p:sp>
      <p:sp>
        <p:nvSpPr>
          <p:cNvPr id="3" name="Content Placeholder 2"/>
          <p:cNvSpPr>
            <a:spLocks noGrp="1"/>
          </p:cNvSpPr>
          <p:nvPr>
            <p:ph idx="1"/>
          </p:nvPr>
        </p:nvSpPr>
        <p:spPr/>
        <p:txBody>
          <a:bodyPr/>
          <a:lstStyle/>
          <a:p>
            <a:pPr lvl="0"/>
            <a:r>
              <a:rPr lang="en-GB" dirty="0"/>
              <a:t>Team assignments where students work together and independently in a productive, effective and professional way to meet a team goal or achieve a shared objective?</a:t>
            </a:r>
          </a:p>
          <a:p>
            <a:pPr lvl="0"/>
            <a:r>
              <a:rPr lang="en-GB" dirty="0"/>
              <a:t>Live projects which require students to gain, develop and demonstrate an understanding of the importance of leadership skills;</a:t>
            </a:r>
          </a:p>
          <a:p>
            <a:pPr lvl="0"/>
            <a:r>
              <a:rPr lang="en-GB" dirty="0"/>
              <a:t>Information acquisition and management tasks where they actively access alternative or additional resources from a variety of sources in a wide -range of media;</a:t>
            </a:r>
          </a:p>
          <a:p>
            <a:r>
              <a:rPr lang="en-GB" dirty="0"/>
              <a:t>Multi-element composite tasks such as </a:t>
            </a:r>
            <a:r>
              <a:rPr lang="en-GB" dirty="0" err="1"/>
              <a:t>ePortfolios</a:t>
            </a:r>
            <a:r>
              <a:rPr lang="en-GB" dirty="0"/>
              <a:t>, (Stefani et al, 2007) which enable students to demonstrate not just final outcomes but also the processes by which these have been achieved</a:t>
            </a:r>
          </a:p>
        </p:txBody>
      </p:sp>
    </p:spTree>
    <p:extLst>
      <p:ext uri="{BB962C8B-B14F-4D97-AF65-F5344CB8AC3E}">
        <p14:creationId xmlns:p14="http://schemas.microsoft.com/office/powerpoint/2010/main" val="955035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Some further examples of authentic assessment tasks</a:t>
            </a:r>
          </a:p>
        </p:txBody>
      </p:sp>
      <p:sp>
        <p:nvSpPr>
          <p:cNvPr id="3" name="Content Placeholder 2"/>
          <p:cNvSpPr>
            <a:spLocks noGrp="1"/>
          </p:cNvSpPr>
          <p:nvPr>
            <p:ph idx="1"/>
          </p:nvPr>
        </p:nvSpPr>
        <p:spPr/>
        <p:txBody>
          <a:bodyPr/>
          <a:lstStyle/>
          <a:p>
            <a:pPr lvl="0"/>
            <a:r>
              <a:rPr lang="en-GB" dirty="0"/>
              <a:t>Research projects, working alongside their lecturers on genuine data collection tasks which result in advances in knowledge and practice relevant to work-based contexts;</a:t>
            </a:r>
          </a:p>
          <a:p>
            <a:pPr lvl="0"/>
            <a:r>
              <a:rPr lang="en-GB" dirty="0"/>
              <a:t>Activities that involve students assessing their peers and themselves both as a means of better understanding what is required in terms of standards of performance (</a:t>
            </a:r>
            <a:r>
              <a:rPr lang="en-GB" dirty="0" err="1"/>
              <a:t>Falchikov</a:t>
            </a:r>
            <a:r>
              <a:rPr lang="en-GB" dirty="0"/>
              <a:t>, 2004) and as processes that involve the development of assessment literacy (Price et al, 2012);</a:t>
            </a:r>
          </a:p>
          <a:p>
            <a:r>
              <a:rPr lang="en-GB" dirty="0"/>
              <a:t>Tasks where the means of presentation of the outcomes form key parts of the assignment, involving them in developing a range of means of communication, e.g. Audio/video packs, teaching packs, social</a:t>
            </a:r>
          </a:p>
        </p:txBody>
      </p:sp>
    </p:spTree>
    <p:extLst>
      <p:ext uri="{BB962C8B-B14F-4D97-AF65-F5344CB8AC3E}">
        <p14:creationId xmlns:p14="http://schemas.microsoft.com/office/powerpoint/2010/main" val="3365548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And…</a:t>
            </a:r>
          </a:p>
        </p:txBody>
      </p:sp>
      <p:sp>
        <p:nvSpPr>
          <p:cNvPr id="3" name="Content Placeholder 2"/>
          <p:cNvSpPr>
            <a:spLocks noGrp="1"/>
          </p:cNvSpPr>
          <p:nvPr>
            <p:ph idx="1"/>
          </p:nvPr>
        </p:nvSpPr>
        <p:spPr/>
        <p:txBody>
          <a:bodyPr/>
          <a:lstStyle/>
          <a:p>
            <a:r>
              <a:rPr lang="en-GB" sz="2600" dirty="0"/>
              <a:t>Provide incremental assessment opportunities?</a:t>
            </a:r>
          </a:p>
          <a:p>
            <a:r>
              <a:rPr lang="en-GB" sz="2600" dirty="0"/>
              <a:t>Use assessment activities that can engage students and be integral to learning?</a:t>
            </a:r>
          </a:p>
          <a:p>
            <a:r>
              <a:rPr lang="en-GB" sz="2600" dirty="0"/>
              <a:t>Constructively align (Biggs 2003) assignments with planned learning outcomes and the curriculum taught?</a:t>
            </a:r>
          </a:p>
          <a:p>
            <a:r>
              <a:rPr lang="en-GB" sz="2600" dirty="0"/>
              <a:t>Provide realistic tasks: students are likely to put more energy into assignments they see as authentic and worth bothering with?</a:t>
            </a:r>
          </a:p>
          <a:p>
            <a:r>
              <a:rPr lang="en-GB" sz="2600" dirty="0"/>
              <a:t>Maximise the dialogic opportunities of student feedback?</a:t>
            </a:r>
          </a:p>
          <a:p>
            <a:endParaRPr lang="en-GB" sz="2600" dirty="0"/>
          </a:p>
        </p:txBody>
      </p:sp>
    </p:spTree>
    <p:extLst>
      <p:ext uri="{BB962C8B-B14F-4D97-AF65-F5344CB8AC3E}">
        <p14:creationId xmlns:p14="http://schemas.microsoft.com/office/powerpoint/2010/main" val="3121866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99DF-0BCA-4A81-9AB5-9274606A4E07}"/>
              </a:ext>
            </a:extLst>
          </p:cNvPr>
          <p:cNvSpPr>
            <a:spLocks noGrp="1"/>
          </p:cNvSpPr>
          <p:nvPr>
            <p:ph type="title"/>
          </p:nvPr>
        </p:nvSpPr>
        <p:spPr/>
        <p:txBody>
          <a:bodyPr/>
          <a:lstStyle/>
          <a:p>
            <a:r>
              <a:rPr lang="en-GB" dirty="0"/>
              <a:t>Enhancing Assessment and Feedback to improve student engagement and achievement</a:t>
            </a:r>
          </a:p>
        </p:txBody>
      </p:sp>
      <p:sp>
        <p:nvSpPr>
          <p:cNvPr id="3" name="Content Placeholder 2">
            <a:extLst>
              <a:ext uri="{FF2B5EF4-FFF2-40B4-BE49-F238E27FC236}">
                <a16:creationId xmlns:a16="http://schemas.microsoft.com/office/drawing/2014/main" id="{788FEAA1-6AD1-402F-BB22-B960D7D440CB}"/>
              </a:ext>
            </a:extLst>
          </p:cNvPr>
          <p:cNvSpPr>
            <a:spLocks noGrp="1"/>
          </p:cNvSpPr>
          <p:nvPr>
            <p:ph idx="1"/>
          </p:nvPr>
        </p:nvSpPr>
        <p:spPr/>
        <p:txBody>
          <a:bodyPr/>
          <a:lstStyle/>
          <a:p>
            <a:pPr marL="0" indent="0">
              <a:buNone/>
            </a:pPr>
            <a:r>
              <a:rPr lang="en-GB" dirty="0"/>
              <a:t>Effective assessment is crucial for student satisfaction and achievement. This session will explore how we can review and revise our assessment approaches so that students have the best possible chance of success, particularly by:</a:t>
            </a:r>
          </a:p>
          <a:p>
            <a:r>
              <a:rPr lang="en-GB" dirty="0"/>
              <a:t>building students' assessment literacy and thereby enabling them better to understand how criteria and assessment practices work;</a:t>
            </a:r>
          </a:p>
          <a:p>
            <a:r>
              <a:rPr lang="en-GB" dirty="0"/>
              <a:t>ensuring that assessment is </a:t>
            </a:r>
            <a:r>
              <a:rPr lang="en-GB" i="1" dirty="0"/>
              <a:t>for</a:t>
            </a:r>
            <a:r>
              <a:rPr lang="en-GB" dirty="0"/>
              <a:t> not just </a:t>
            </a:r>
            <a:r>
              <a:rPr lang="en-GB" i="1" dirty="0"/>
              <a:t>of</a:t>
            </a:r>
            <a:r>
              <a:rPr lang="en-GB" dirty="0"/>
              <a:t> learning;</a:t>
            </a:r>
          </a:p>
          <a:p>
            <a:r>
              <a:rPr lang="en-GB" dirty="0"/>
              <a:t>fostering approaches to feedback that mean students take good note of and use the comments and advice provided by their assessors.</a:t>
            </a:r>
          </a:p>
          <a:p>
            <a:endParaRPr lang="en-GB" sz="2800" dirty="0"/>
          </a:p>
        </p:txBody>
      </p:sp>
    </p:spTree>
    <p:extLst>
      <p:ext uri="{BB962C8B-B14F-4D97-AF65-F5344CB8AC3E}">
        <p14:creationId xmlns:p14="http://schemas.microsoft.com/office/powerpoint/2010/main" val="1148965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 difference though using good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br>
              <a:rPr lang="en-GB" sz="3200" dirty="0"/>
            </a:br>
            <a:endParaRPr lang="en-GB" sz="3200" dirty="0"/>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052736"/>
            <a:ext cx="8363271" cy="5149627"/>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are there ways in which you could use ideas from today’s session to help make your assessment more authentic?</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D6507A-50B3-4DEC-B0D4-F367B1771584}"/>
              </a:ext>
            </a:extLst>
          </p:cNvPr>
          <p:cNvSpPr>
            <a:spLocks noGrp="1"/>
          </p:cNvSpPr>
          <p:nvPr>
            <p:ph type="ctrTitle"/>
          </p:nvPr>
        </p:nvSpPr>
        <p:spPr/>
        <p:txBody>
          <a:bodyPr/>
          <a:lstStyle/>
          <a:p>
            <a:r>
              <a:rPr lang="en-GB" dirty="0"/>
              <a:t>Assessment for engagement with large groups of students: Q &amp; A</a:t>
            </a:r>
          </a:p>
        </p:txBody>
      </p:sp>
      <p:sp>
        <p:nvSpPr>
          <p:cNvPr id="4" name="Subtitle 3">
            <a:extLst>
              <a:ext uri="{FF2B5EF4-FFF2-40B4-BE49-F238E27FC236}">
                <a16:creationId xmlns:a16="http://schemas.microsoft.com/office/drawing/2014/main" id="{95DBE3E1-AC34-47E7-B364-C36DC1F3495E}"/>
              </a:ext>
            </a:extLst>
          </p:cNvPr>
          <p:cNvSpPr>
            <a:spLocks noGrp="1"/>
          </p:cNvSpPr>
          <p:nvPr>
            <p:ph type="subTitle" idx="1"/>
          </p:nvPr>
        </p:nvSpPr>
        <p:spPr/>
        <p:txBody>
          <a:bodyPr/>
          <a:lstStyle/>
          <a:p>
            <a:r>
              <a:rPr lang="en-GB" dirty="0"/>
              <a:t>Room 3.036 12.00 to 13.00</a:t>
            </a:r>
          </a:p>
        </p:txBody>
      </p:sp>
    </p:spTree>
    <p:extLst>
      <p:ext uri="{BB962C8B-B14F-4D97-AF65-F5344CB8AC3E}">
        <p14:creationId xmlns:p14="http://schemas.microsoft.com/office/powerpoint/2010/main" val="37046541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118C4C-4E4E-475F-BF18-EBD3059A6ADB}"/>
              </a:ext>
            </a:extLst>
          </p:cNvPr>
          <p:cNvSpPr>
            <a:spLocks noGrp="1"/>
          </p:cNvSpPr>
          <p:nvPr>
            <p:ph type="title"/>
          </p:nvPr>
        </p:nvSpPr>
        <p:spPr/>
        <p:txBody>
          <a:bodyPr/>
          <a:lstStyle/>
          <a:p>
            <a:r>
              <a:rPr lang="en-GB" dirty="0"/>
              <a:t>What is a large cohort?</a:t>
            </a:r>
          </a:p>
        </p:txBody>
      </p:sp>
      <p:sp>
        <p:nvSpPr>
          <p:cNvPr id="5" name="Content Placeholder 4">
            <a:extLst>
              <a:ext uri="{FF2B5EF4-FFF2-40B4-BE49-F238E27FC236}">
                <a16:creationId xmlns:a16="http://schemas.microsoft.com/office/drawing/2014/main" id="{E246BAA3-59AA-4047-8F03-F20F65F4E6A2}"/>
              </a:ext>
            </a:extLst>
          </p:cNvPr>
          <p:cNvSpPr>
            <a:spLocks noGrp="1"/>
          </p:cNvSpPr>
          <p:nvPr>
            <p:ph idx="1"/>
          </p:nvPr>
        </p:nvSpPr>
        <p:spPr/>
        <p:txBody>
          <a:bodyPr/>
          <a:lstStyle/>
          <a:p>
            <a:r>
              <a:rPr lang="en-GB" dirty="0"/>
              <a:t>Larger than last year/ five years ago/ ten years ago/ ‘when I was a student’?</a:t>
            </a:r>
          </a:p>
          <a:p>
            <a:r>
              <a:rPr lang="en-GB" dirty="0"/>
              <a:t>Groups which seem unmanageable to individuals in terms of their workload relating to assessment?</a:t>
            </a:r>
          </a:p>
          <a:p>
            <a:r>
              <a:rPr lang="en-GB" dirty="0"/>
              <a:t>Cohort sizes where it is possible for individuals to feel their lack of participation will not be noticed?</a:t>
            </a:r>
          </a:p>
          <a:p>
            <a:r>
              <a:rPr lang="en-GB" dirty="0"/>
              <a:t>Groups where tracking the progress of an individual through a curriculum pathway becomes (or seems to become) impossible?</a:t>
            </a:r>
          </a:p>
          <a:p>
            <a:r>
              <a:rPr lang="en-GB" dirty="0"/>
              <a:t>Groups where it is not readily possible to get all students physically in to the same space?</a:t>
            </a:r>
          </a:p>
          <a:p>
            <a:endParaRPr lang="en-GB" dirty="0"/>
          </a:p>
        </p:txBody>
      </p:sp>
    </p:spTree>
    <p:extLst>
      <p:ext uri="{BB962C8B-B14F-4D97-AF65-F5344CB8AC3E}">
        <p14:creationId xmlns:p14="http://schemas.microsoft.com/office/powerpoint/2010/main" val="20626705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97635AF-C3BA-40A8-A007-7DC31BF6B008}"/>
              </a:ext>
            </a:extLst>
          </p:cNvPr>
          <p:cNvSpPr>
            <a:spLocks noGrp="1"/>
          </p:cNvSpPr>
          <p:nvPr>
            <p:ph type="title"/>
          </p:nvPr>
        </p:nvSpPr>
        <p:spPr/>
        <p:txBody>
          <a:bodyPr/>
          <a:lstStyle/>
          <a:p>
            <a:r>
              <a:rPr lang="en-GB" dirty="0"/>
              <a:t>What do we know doesn’t work too well?</a:t>
            </a:r>
          </a:p>
        </p:txBody>
      </p:sp>
      <p:sp>
        <p:nvSpPr>
          <p:cNvPr id="5" name="Content Placeholder 4">
            <a:extLst>
              <a:ext uri="{FF2B5EF4-FFF2-40B4-BE49-F238E27FC236}">
                <a16:creationId xmlns:a16="http://schemas.microsoft.com/office/drawing/2014/main" id="{BFD46EE1-063F-4A3F-B4E4-94F7AD570B3D}"/>
              </a:ext>
            </a:extLst>
          </p:cNvPr>
          <p:cNvSpPr>
            <a:spLocks noGrp="1"/>
          </p:cNvSpPr>
          <p:nvPr>
            <p:ph idx="1"/>
          </p:nvPr>
        </p:nvSpPr>
        <p:spPr/>
        <p:txBody>
          <a:bodyPr/>
          <a:lstStyle/>
          <a:p>
            <a:r>
              <a:rPr lang="en-GB" dirty="0"/>
              <a:t>Trying to scale up what worked well for manageable numbers of students when numbers triple, quadruple or more;</a:t>
            </a:r>
          </a:p>
          <a:p>
            <a:r>
              <a:rPr lang="en-GB" dirty="0"/>
              <a:t>Overloading individuals with too much marking, thereby causing stress and (probably) intra-assessor unreliability;</a:t>
            </a:r>
          </a:p>
          <a:p>
            <a:r>
              <a:rPr lang="en-GB" dirty="0"/>
              <a:t>Cutting out or drastically reducing the amount and quality of feedback given to students;</a:t>
            </a:r>
          </a:p>
          <a:p>
            <a:r>
              <a:rPr lang="en-GB" dirty="0"/>
              <a:t>Sharing out assessment with large numbers of co-markers without establishing shared standards.</a:t>
            </a:r>
          </a:p>
        </p:txBody>
      </p:sp>
    </p:spTree>
    <p:extLst>
      <p:ext uri="{BB962C8B-B14F-4D97-AF65-F5344CB8AC3E}">
        <p14:creationId xmlns:p14="http://schemas.microsoft.com/office/powerpoint/2010/main" val="5004598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D227A-8401-472C-B786-9DD0675A29E5}"/>
              </a:ext>
            </a:extLst>
          </p:cNvPr>
          <p:cNvSpPr>
            <a:spLocks noGrp="1"/>
          </p:cNvSpPr>
          <p:nvPr>
            <p:ph type="title"/>
          </p:nvPr>
        </p:nvSpPr>
        <p:spPr/>
        <p:txBody>
          <a:bodyPr/>
          <a:lstStyle/>
          <a:p>
            <a:r>
              <a:rPr lang="en-GB" dirty="0"/>
              <a:t>So what do we know can work well?</a:t>
            </a:r>
          </a:p>
        </p:txBody>
      </p:sp>
      <p:sp>
        <p:nvSpPr>
          <p:cNvPr id="3" name="Content Placeholder 2">
            <a:extLst>
              <a:ext uri="{FF2B5EF4-FFF2-40B4-BE49-F238E27FC236}">
                <a16:creationId xmlns:a16="http://schemas.microsoft.com/office/drawing/2014/main" id="{167C81A3-F814-4439-89FD-C53EE5D0D89E}"/>
              </a:ext>
            </a:extLst>
          </p:cNvPr>
          <p:cNvSpPr>
            <a:spLocks noGrp="1"/>
          </p:cNvSpPr>
          <p:nvPr>
            <p:ph idx="1"/>
          </p:nvPr>
        </p:nvSpPr>
        <p:spPr/>
        <p:txBody>
          <a:bodyPr/>
          <a:lstStyle/>
          <a:p>
            <a:r>
              <a:rPr lang="en-GB" dirty="0"/>
              <a:t>Giving generic feedback to cohorts communally in person or on line and encouraging active participation by students in activities and questions;</a:t>
            </a:r>
          </a:p>
          <a:p>
            <a:r>
              <a:rPr lang="en-GB" dirty="0"/>
              <a:t>Making feedback a shared rather than individual activity by avoiding email tennis and using discussion boards or shared electronic spaces for extended dialogue; </a:t>
            </a:r>
          </a:p>
          <a:p>
            <a:r>
              <a:rPr lang="en-GB" dirty="0"/>
              <a:t>Developing resources such as exemplars, expanded model answers with commentaries, and frequently needed comments (FNCs), that is guidance on what previous cohorts had struggled with to help the current cohort avoid making the same mistakes.</a:t>
            </a:r>
          </a:p>
        </p:txBody>
      </p:sp>
    </p:spTree>
    <p:extLst>
      <p:ext uri="{BB962C8B-B14F-4D97-AF65-F5344CB8AC3E}">
        <p14:creationId xmlns:p14="http://schemas.microsoft.com/office/powerpoint/2010/main" val="17304122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4B1BA-B389-4E3D-BCA2-49E7F97C889D}"/>
              </a:ext>
            </a:extLst>
          </p:cNvPr>
          <p:cNvSpPr>
            <a:spLocks noGrp="1"/>
          </p:cNvSpPr>
          <p:nvPr>
            <p:ph type="title"/>
          </p:nvPr>
        </p:nvSpPr>
        <p:spPr/>
        <p:txBody>
          <a:bodyPr/>
          <a:lstStyle/>
          <a:p>
            <a:r>
              <a:rPr lang="en-GB" dirty="0"/>
              <a:t>How can we ensure inter-assessor reliability? Which of these works best? </a:t>
            </a:r>
          </a:p>
        </p:txBody>
      </p:sp>
      <p:sp>
        <p:nvSpPr>
          <p:cNvPr id="3" name="Content Placeholder 2">
            <a:extLst>
              <a:ext uri="{FF2B5EF4-FFF2-40B4-BE49-F238E27FC236}">
                <a16:creationId xmlns:a16="http://schemas.microsoft.com/office/drawing/2014/main" id="{AB2FA4F9-8716-48BC-B139-2610704E3B82}"/>
              </a:ext>
            </a:extLst>
          </p:cNvPr>
          <p:cNvSpPr>
            <a:spLocks noGrp="1"/>
          </p:cNvSpPr>
          <p:nvPr>
            <p:ph idx="1"/>
          </p:nvPr>
        </p:nvSpPr>
        <p:spPr>
          <a:xfrm>
            <a:off x="468312" y="1412875"/>
            <a:ext cx="8424167" cy="4789488"/>
          </a:xfrm>
        </p:spPr>
        <p:txBody>
          <a:bodyPr/>
          <a:lstStyle/>
          <a:p>
            <a:r>
              <a:rPr lang="en-GB" dirty="0"/>
              <a:t>Undertaking practice activities together where examples of work of various quality is assessed by all markers and then marks are shared and discussed;</a:t>
            </a:r>
          </a:p>
          <a:p>
            <a:r>
              <a:rPr lang="en-GB" dirty="0"/>
              <a:t>Asking assessors to contribute to a shared pool of exemplars with commentaries, and discuss any anomalies;</a:t>
            </a:r>
          </a:p>
          <a:p>
            <a:r>
              <a:rPr lang="en-GB" dirty="0"/>
              <a:t>Involving all assessors in marking during shared assessment days, as used by Pauline </a:t>
            </a:r>
            <a:r>
              <a:rPr lang="en-GB" dirty="0" err="1"/>
              <a:t>Kneale</a:t>
            </a:r>
            <a:r>
              <a:rPr lang="en-GB" dirty="0"/>
              <a:t>;</a:t>
            </a:r>
          </a:p>
          <a:p>
            <a:r>
              <a:rPr lang="en-GB" dirty="0"/>
              <a:t>Having in place sampling and moderation systems whereby one person can review marks/grades awarded by all markers;</a:t>
            </a:r>
          </a:p>
          <a:p>
            <a:r>
              <a:rPr lang="en-GB" dirty="0"/>
              <a:t>Splitting the marking into separate components or questions, thereby ensuring all students have some work assessed by each marker. </a:t>
            </a:r>
          </a:p>
        </p:txBody>
      </p:sp>
    </p:spTree>
    <p:extLst>
      <p:ext uri="{BB962C8B-B14F-4D97-AF65-F5344CB8AC3E}">
        <p14:creationId xmlns:p14="http://schemas.microsoft.com/office/powerpoint/2010/main" val="6706663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CC2F591-017F-4F24-A00A-B577FDA290A8}"/>
              </a:ext>
            </a:extLst>
          </p:cNvPr>
          <p:cNvSpPr>
            <a:spLocks noGrp="1"/>
          </p:cNvSpPr>
          <p:nvPr>
            <p:ph type="ctrTitle"/>
          </p:nvPr>
        </p:nvSpPr>
        <p:spPr/>
        <p:txBody>
          <a:bodyPr/>
          <a:lstStyle/>
          <a:p>
            <a:r>
              <a:rPr lang="en-GB" dirty="0"/>
              <a:t>How to give feedback effectively and efficiently</a:t>
            </a:r>
          </a:p>
        </p:txBody>
      </p:sp>
      <p:sp>
        <p:nvSpPr>
          <p:cNvPr id="5" name="Subtitle 4">
            <a:extLst>
              <a:ext uri="{FF2B5EF4-FFF2-40B4-BE49-F238E27FC236}">
                <a16:creationId xmlns:a16="http://schemas.microsoft.com/office/drawing/2014/main" id="{4E3AFCAE-4822-400D-928D-264CC26D70DF}"/>
              </a:ext>
            </a:extLst>
          </p:cNvPr>
          <p:cNvSpPr>
            <a:spLocks noGrp="1"/>
          </p:cNvSpPr>
          <p:nvPr>
            <p:ph type="subTitle" idx="1"/>
          </p:nvPr>
        </p:nvSpPr>
        <p:spPr/>
        <p:txBody>
          <a:bodyPr/>
          <a:lstStyle/>
          <a:p>
            <a:r>
              <a:rPr lang="en-GB" dirty="0"/>
              <a:t>Room 3.036 14.40-15.20</a:t>
            </a:r>
          </a:p>
        </p:txBody>
      </p:sp>
    </p:spTree>
    <p:extLst>
      <p:ext uri="{BB962C8B-B14F-4D97-AF65-F5344CB8AC3E}">
        <p14:creationId xmlns:p14="http://schemas.microsoft.com/office/powerpoint/2010/main" val="28952486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Efficient assessment: 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Stop marking, start assessing! </a:t>
            </a:r>
          </a:p>
          <a:p>
            <a:r>
              <a:rPr lang="en-GB" sz="2600" dirty="0"/>
              <a:t>Explore ways to maximise student ‘time on task’ (Gibbs) and minimise staff drudgery;</a:t>
            </a:r>
          </a:p>
          <a:p>
            <a:r>
              <a:rPr lang="en-GB" sz="2600" dirty="0"/>
              <a:t>Note that feedback is crucial to student learning and find ways to ensure it can change student behaviour and outcomes;</a:t>
            </a:r>
          </a:p>
          <a:p>
            <a:r>
              <a:rPr lang="en-GB" sz="2600" dirty="0"/>
              <a:t>Explore ways of giving feedback effectively and efficiently.</a:t>
            </a:r>
          </a:p>
        </p:txBody>
      </p:sp>
    </p:spTree>
    <p:extLst>
      <p:ext uri="{BB962C8B-B14F-4D97-AF65-F5344CB8AC3E}">
        <p14:creationId xmlns:p14="http://schemas.microsoft.com/office/powerpoint/2010/main" val="24092943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Streamlining assessment:</a:t>
            </a:r>
            <a:br>
              <a:rPr lang="en-GB" sz="3200" dirty="0"/>
            </a:br>
            <a:r>
              <a:rPr lang="en-GB" sz="3200" dirty="0"/>
              <a:t>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extLst>
      <p:ext uri="{BB962C8B-B14F-4D97-AF65-F5344CB8AC3E}">
        <p14:creationId xmlns:p14="http://schemas.microsoft.com/office/powerpoint/2010/main" val="33776144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To give feedback more effectively </a:t>
            </a:r>
            <a:br>
              <a:rPr lang="en-GB" sz="3200" dirty="0"/>
            </a:br>
            <a:r>
              <a:rPr lang="en-GB" sz="3200" dirty="0"/>
              <a:t>and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a:t>Use </a:t>
            </a:r>
            <a:r>
              <a:rPr lang="en-GB" sz="2600" dirty="0"/>
              <a:t>technologies for delivering and managing assessment.</a:t>
            </a:r>
          </a:p>
          <a:p>
            <a:endParaRPr lang="en-GB" sz="2600" dirty="0"/>
          </a:p>
        </p:txBody>
      </p:sp>
    </p:spTree>
    <p:extLst>
      <p:ext uri="{BB962C8B-B14F-4D97-AF65-F5344CB8AC3E}">
        <p14:creationId xmlns:p14="http://schemas.microsoft.com/office/powerpoint/2010/main" val="37074922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Face-to-face feedback uses tone of voice, emphasis, body language;</a:t>
            </a:r>
          </a:p>
          <a:p>
            <a:r>
              <a:rPr lang="en-GB" sz="2600"/>
              <a:t>Students learn from feedback to each others’ work;</a:t>
            </a:r>
          </a:p>
          <a:p>
            <a:r>
              <a:rPr lang="en-GB" sz="2600"/>
              <a:t>Students can ask questions;</a:t>
            </a:r>
          </a:p>
          <a:p>
            <a:r>
              <a:rPr lang="en-GB" sz="2600"/>
              <a:t>Makes feedback a shared experience.</a:t>
            </a:r>
          </a:p>
          <a:p>
            <a:endParaRPr lang="en-GB" sz="2600"/>
          </a:p>
        </p:txBody>
      </p:sp>
    </p:spTree>
    <p:extLst>
      <p:ext uri="{BB962C8B-B14F-4D97-AF65-F5344CB8AC3E}">
        <p14:creationId xmlns:p14="http://schemas.microsoft.com/office/powerpoint/2010/main" val="1592531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EF63D9F-FE36-43DB-B30F-D878774511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6488"/>
            <a:ext cx="9144000" cy="5145024"/>
          </a:xfrm>
          <a:prstGeom prst="rect">
            <a:avLst/>
          </a:prstGeom>
        </p:spPr>
      </p:pic>
    </p:spTree>
    <p:extLst>
      <p:ext uri="{BB962C8B-B14F-4D97-AF65-F5344CB8AC3E}">
        <p14:creationId xmlns:p14="http://schemas.microsoft.com/office/powerpoint/2010/main" val="7773043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errors, clarifies; misunderstandings, and praises good practice;</a:t>
            </a:r>
          </a:p>
          <a:p>
            <a:r>
              <a:rPr lang="en-GB" sz="2600" dirty="0"/>
              <a:t>Students have a chance to ask and answer questions;</a:t>
            </a:r>
          </a:p>
          <a:p>
            <a:r>
              <a:rPr lang="en-GB" sz="2600" dirty="0"/>
              <a:t>An audio file can be made available on the VLE.</a:t>
            </a:r>
          </a:p>
        </p:txBody>
      </p:sp>
    </p:spTree>
    <p:extLst>
      <p:ext uri="{BB962C8B-B14F-4D97-AF65-F5344CB8AC3E}">
        <p14:creationId xmlns:p14="http://schemas.microsoft.com/office/powerpoint/2010/main" val="42326759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extLst>
      <p:ext uri="{BB962C8B-B14F-4D97-AF65-F5344CB8AC3E}">
        <p14:creationId xmlns:p14="http://schemas.microsoft.com/office/powerpoint/2010/main" val="31717540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extLst>
      <p:ext uri="{BB962C8B-B14F-4D97-AF65-F5344CB8AC3E}">
        <p14:creationId xmlns:p14="http://schemas.microsoft.com/office/powerpoint/2010/main" val="34048437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extLst>
      <p:ext uri="{BB962C8B-B14F-4D97-AF65-F5344CB8AC3E}">
        <p14:creationId xmlns:p14="http://schemas.microsoft.com/office/powerpoint/2010/main" val="31078687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extLst>
      <p:ext uri="{BB962C8B-B14F-4D97-AF65-F5344CB8AC3E}">
        <p14:creationId xmlns:p14="http://schemas.microsoft.com/office/powerpoint/2010/main" val="39343027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Assignment return sheets: why?</a:t>
            </a:r>
          </a:p>
        </p:txBody>
      </p:sp>
      <p:sp>
        <p:nvSpPr>
          <p:cNvPr id="21507" name="Rectangle 3"/>
          <p:cNvSpPr>
            <a:spLocks noGrp="1" noChangeArrowheads="1"/>
          </p:cNvSpPr>
          <p:nvPr>
            <p:ph type="body" idx="1"/>
          </p:nvPr>
        </p:nvSpPr>
        <p:spPr>
          <a:xfrm>
            <a:off x="250825" y="1268761"/>
            <a:ext cx="8281615"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extLst>
      <p:ext uri="{BB962C8B-B14F-4D97-AF65-F5344CB8AC3E}">
        <p14:creationId xmlns:p14="http://schemas.microsoft.com/office/powerpoint/2010/main" val="32876685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extLst>
      <p:ext uri="{BB962C8B-B14F-4D97-AF65-F5344CB8AC3E}">
        <p14:creationId xmlns:p14="http://schemas.microsoft.com/office/powerpoint/2010/main" val="131720457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98653501"/>
              </p:ext>
            </p:extLst>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Mark</a:t>
                      </a:r>
                    </a:p>
                    <a:p>
                      <a:pPr algn="ctr">
                        <a:lnSpc>
                          <a:spcPct val="115000"/>
                        </a:lnSpc>
                        <a:spcAft>
                          <a:spcPts val="0"/>
                        </a:spcAft>
                      </a:pPr>
                      <a:r>
                        <a:rPr lang="en-GB" sz="1400" b="1" dirty="0">
                          <a:latin typeface="+mn-lt"/>
                          <a:ea typeface="Calibri"/>
                          <a:cs typeface="Times New Roman"/>
                        </a:rPr>
                        <a:t> (0-5</a:t>
                      </a:r>
                      <a:r>
                        <a:rPr lang="en-GB" sz="1400" b="1" baseline="0" dirty="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Tutor</a:t>
                      </a:r>
                      <a:r>
                        <a:rPr lang="en-GB" sz="1400" b="1" baseline="0" dirty="0">
                          <a:latin typeface="+mn-lt"/>
                          <a:ea typeface="Calibri"/>
                          <a:cs typeface="Times New Roman"/>
                        </a:rPr>
                        <a:t> c</a:t>
                      </a:r>
                      <a:r>
                        <a:rPr lang="en-GB" sz="1400" b="1" dirty="0">
                          <a:latin typeface="+mn-lt"/>
                          <a:ea typeface="Calibri"/>
                          <a:cs typeface="Times New Roman"/>
                        </a:rPr>
                        <a:t>omments and suggestions for further work</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Student response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present information clearly logically, accurately and fluently</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This work is written reasonably fluently</a:t>
                      </a:r>
                      <a:r>
                        <a:rPr lang="en-GB" sz="14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choose</a:t>
                      </a:r>
                      <a:r>
                        <a:rPr lang="en-GB" sz="1400" b="1" baseline="0" dirty="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5</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Made excellent choices and used it well to suit the context of the problem being addressed</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 range of reference materials and cite them appropriately </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Cited only one reference and did</a:t>
                      </a:r>
                      <a:r>
                        <a:rPr lang="en-GB" sz="1400" b="1" baseline="0" dirty="0">
                          <a:latin typeface="+mn-lt"/>
                          <a:ea typeface="Calibri"/>
                          <a:cs typeface="Times New Roman"/>
                        </a:rPr>
                        <a:t> so inaccurately</a:t>
                      </a:r>
                    </a:p>
                    <a:p>
                      <a:pPr>
                        <a:lnSpc>
                          <a:spcPct val="115000"/>
                        </a:lnSpc>
                        <a:spcAft>
                          <a:spcPts val="0"/>
                        </a:spcAft>
                      </a:pPr>
                      <a:r>
                        <a:rPr lang="en-GB" sz="1400" b="1" baseline="0" dirty="0">
                          <a:latin typeface="+mn-lt"/>
                          <a:ea typeface="Calibri"/>
                          <a:cs typeface="Times New Roman"/>
                        </a:rPr>
                        <a:t>Please refer to the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Blackadder ITC" pitchFamily="82" charset="0"/>
                          <a:ea typeface="Batang" pitchFamily="18" charset="-127"/>
                          <a:cs typeface="Times New Roman"/>
                        </a:rPr>
                        <a:t>I've checked it out and see where I was going wrong</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Sample assignment return proforma</a:t>
            </a:r>
          </a:p>
        </p:txBody>
      </p:sp>
    </p:spTree>
    <p:extLst>
      <p:ext uri="{BB962C8B-B14F-4D97-AF65-F5344CB8AC3E}">
        <p14:creationId xmlns:p14="http://schemas.microsoft.com/office/powerpoint/2010/main" val="31495570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extLst>
      <p:ext uri="{BB962C8B-B14F-4D97-AF65-F5344CB8AC3E}">
        <p14:creationId xmlns:p14="http://schemas.microsoft.com/office/powerpoint/2010/main" val="22259262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extLst>
      <p:ext uri="{BB962C8B-B14F-4D97-AF65-F5344CB8AC3E}">
        <p14:creationId xmlns:p14="http://schemas.microsoft.com/office/powerpoint/2010/main" val="352459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extLst>
      <p:ext uri="{BB962C8B-B14F-4D97-AF65-F5344CB8AC3E}">
        <p14:creationId xmlns:p14="http://schemas.microsoft.com/office/powerpoint/2010/main" val="13824011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extLst>
      <p:ext uri="{BB962C8B-B14F-4D97-AF65-F5344CB8AC3E}">
        <p14:creationId xmlns:p14="http://schemas.microsoft.com/office/powerpoint/2010/main" val="23302797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200" dirty="0"/>
              <a:t>Use CAA </a:t>
            </a:r>
            <a:r>
              <a:rPr lang="en-GB" sz="3200" i="1" dirty="0"/>
              <a:t>for</a:t>
            </a:r>
            <a:r>
              <a:rPr lang="en-GB" sz="3200" dirty="0"/>
              <a:t> rather than </a:t>
            </a:r>
            <a:r>
              <a:rPr lang="en-GB" sz="3200" i="1" dirty="0"/>
              <a:t>of</a:t>
            </a:r>
            <a:r>
              <a:rPr lang="en-GB" sz="3200" dirty="0"/>
              <a:t> learning</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We can employ computer-assisted formative assessment with responses to student work automatically generated by email; </a:t>
            </a:r>
          </a:p>
          <a:p>
            <a:r>
              <a:rPr lang="en-GB" dirty="0"/>
              <a:t>Students seem to really like having the chance to find out how they are doing, and attempt tests several times in an environment where no one else is watching how they do; </a:t>
            </a:r>
          </a:p>
          <a:p>
            <a:r>
              <a:rPr lang="en-GB" dirty="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endParaRPr lang="en-GB" dirty="0"/>
          </a:p>
        </p:txBody>
      </p:sp>
    </p:spTree>
    <p:extLst>
      <p:ext uri="{BB962C8B-B14F-4D97-AF65-F5344CB8AC3E}">
        <p14:creationId xmlns:p14="http://schemas.microsoft.com/office/powerpoint/2010/main" val="28180697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C66C80-9503-4707-9C20-2F5E14126FFB}"/>
              </a:ext>
            </a:extLst>
          </p:cNvPr>
          <p:cNvSpPr>
            <a:spLocks noGrp="1"/>
          </p:cNvSpPr>
          <p:nvPr>
            <p:ph type="ctrTitle"/>
          </p:nvPr>
        </p:nvSpPr>
        <p:spPr>
          <a:xfrm>
            <a:off x="35496" y="466725"/>
            <a:ext cx="7062217" cy="2133600"/>
          </a:xfrm>
        </p:spPr>
        <p:txBody>
          <a:bodyPr/>
          <a:lstStyle/>
          <a:p>
            <a:r>
              <a:rPr lang="en-GB" dirty="0"/>
              <a:t>Getting students to make effective use of the feedback we provide Q&amp;A</a:t>
            </a:r>
          </a:p>
        </p:txBody>
      </p:sp>
      <p:sp>
        <p:nvSpPr>
          <p:cNvPr id="5" name="Subtitle 4">
            <a:extLst>
              <a:ext uri="{FF2B5EF4-FFF2-40B4-BE49-F238E27FC236}">
                <a16:creationId xmlns:a16="http://schemas.microsoft.com/office/drawing/2014/main" id="{8610C096-09F6-4C22-863A-1EF377B2D161}"/>
              </a:ext>
            </a:extLst>
          </p:cNvPr>
          <p:cNvSpPr>
            <a:spLocks noGrp="1"/>
          </p:cNvSpPr>
          <p:nvPr>
            <p:ph type="subTitle" idx="1"/>
          </p:nvPr>
        </p:nvSpPr>
        <p:spPr/>
        <p:txBody>
          <a:bodyPr/>
          <a:lstStyle/>
          <a:p>
            <a:r>
              <a:rPr lang="en-GB" dirty="0"/>
              <a:t>15.30-16.10</a:t>
            </a:r>
          </a:p>
        </p:txBody>
      </p:sp>
    </p:spTree>
    <p:extLst>
      <p:ext uri="{BB962C8B-B14F-4D97-AF65-F5344CB8AC3E}">
        <p14:creationId xmlns:p14="http://schemas.microsoft.com/office/powerpoint/2010/main" val="4952980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2238"/>
            <a:ext cx="7821488" cy="1074737"/>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use the feedback we provide for them: learning through doing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Students gain substantial learning benefit through early informal activities where they peer review each other’s work, maybe with a simple practical exercise;</a:t>
            </a:r>
          </a:p>
          <a:p>
            <a:r>
              <a:rPr lang="en-GB" dirty="0"/>
              <a:t>You can then ask them to think through how each performance against criteria could be improved;</a:t>
            </a:r>
          </a:p>
          <a:p>
            <a:r>
              <a:rPr lang="en-GB" dirty="0"/>
              <a:t>Next you can get them to practice writing feedback comments on each other’s work;</a:t>
            </a:r>
          </a:p>
          <a:p>
            <a:r>
              <a:rPr lang="en-GB" dirty="0"/>
              <a:t>Students learn a lot by seeing how much care goes into crafting effective and useful feedback, so they are likely then to take yours more seriously.</a:t>
            </a:r>
          </a:p>
        </p:txBody>
      </p:sp>
    </p:spTree>
    <p:extLst>
      <p:ext uri="{BB962C8B-B14F-4D97-AF65-F5344CB8AC3E}">
        <p14:creationId xmlns:p14="http://schemas.microsoft.com/office/powerpoint/2010/main" val="7163343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FF0DE2F-645D-489A-84BF-28BDF8F9E555}"/>
              </a:ext>
            </a:extLst>
          </p:cNvPr>
          <p:cNvSpPr>
            <a:spLocks noGrp="1"/>
          </p:cNvSpPr>
          <p:nvPr>
            <p:ph type="title"/>
          </p:nvPr>
        </p:nvSpPr>
        <p:spPr/>
        <p:txBody>
          <a:bodyPr/>
          <a:lstStyle/>
          <a:p>
            <a:r>
              <a:rPr lang="en-GB" dirty="0"/>
              <a:t>We need to provide opportunities for active learning through feedback</a:t>
            </a:r>
          </a:p>
        </p:txBody>
      </p:sp>
      <p:sp>
        <p:nvSpPr>
          <p:cNvPr id="5" name="Content Placeholder 4">
            <a:extLst>
              <a:ext uri="{FF2B5EF4-FFF2-40B4-BE49-F238E27FC236}">
                <a16:creationId xmlns:a16="http://schemas.microsoft.com/office/drawing/2014/main" id="{49487196-F1A0-4146-A20E-E594224E4128}"/>
              </a:ext>
            </a:extLst>
          </p:cNvPr>
          <p:cNvSpPr>
            <a:spLocks noGrp="1"/>
          </p:cNvSpPr>
          <p:nvPr>
            <p:ph idx="1"/>
          </p:nvPr>
        </p:nvSpPr>
        <p:spPr/>
        <p:txBody>
          <a:bodyPr/>
          <a:lstStyle/>
          <a:p>
            <a:pPr marL="0" indent="0">
              <a:buNone/>
            </a:pPr>
            <a:r>
              <a:rPr lang="en-GB" dirty="0"/>
              <a:t>You could:</a:t>
            </a:r>
          </a:p>
          <a:p>
            <a:r>
              <a:rPr lang="en-GB" dirty="0"/>
              <a:t>Give them activities early on in their programmes of earning asking them to work out which feedback comments matched well to particular marks or grades;</a:t>
            </a:r>
          </a:p>
          <a:p>
            <a:r>
              <a:rPr lang="en-GB" dirty="0"/>
              <a:t>Require students to guestimate expected marks having read your feedback on an </a:t>
            </a:r>
            <a:r>
              <a:rPr lang="en-GB" dirty="0" err="1"/>
              <a:t>assingment</a:t>
            </a:r>
            <a:r>
              <a:rPr lang="en-GB" dirty="0"/>
              <a:t>;</a:t>
            </a:r>
          </a:p>
          <a:p>
            <a:r>
              <a:rPr lang="en-GB" dirty="0"/>
              <a:t>Use ‘Assignment handler’ which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13782185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368882848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r>
              <a:rPr lang="en-GB" dirty="0"/>
              <a:t>Assessment Reform Group (1999) </a:t>
            </a:r>
            <a:r>
              <a:rPr lang="en-GB" i="1" dirty="0"/>
              <a:t>Assessment for Learning: Beyond the black box, </a:t>
            </a:r>
            <a:r>
              <a:rPr lang="en-GB" dirty="0"/>
              <a:t>Cambridge UK, University of Cambridge School of Education. </a:t>
            </a:r>
          </a:p>
          <a:p>
            <a:r>
              <a:rPr lang="en-GB" dirty="0"/>
              <a:t>Bain, K. (2004) </a:t>
            </a:r>
            <a:r>
              <a:rPr lang="en-GB" i="1" dirty="0"/>
              <a:t>What the best College Teachers do</a:t>
            </a:r>
            <a:r>
              <a:rPr lang="en-GB" dirty="0"/>
              <a:t>, Cambridge: Harvard University Press.</a:t>
            </a:r>
          </a:p>
          <a:p>
            <a:r>
              <a:rPr lang="en-GB" dirty="0"/>
              <a:t>Biggs, J. and Tang, C. (2011) </a:t>
            </a:r>
            <a:r>
              <a:rPr lang="en-GB" i="1" dirty="0"/>
              <a:t>Teaching for Quality Learning at University, </a:t>
            </a:r>
            <a:r>
              <a:rPr lang="en-GB" dirty="0"/>
              <a:t>Maidenhead: Open University Press.</a:t>
            </a:r>
          </a:p>
          <a:p>
            <a:r>
              <a:rPr lang="en-GB" dirty="0" err="1"/>
              <a:t>Bloxham</a:t>
            </a:r>
            <a:r>
              <a:rPr lang="en-GB" dirty="0"/>
              <a:t>, S. and Boyd, P. (2007) </a:t>
            </a:r>
            <a:r>
              <a:rPr lang="en-GB" i="1" dirty="0"/>
              <a:t>Developing effective assessment in higher education: a practical guide</a:t>
            </a:r>
            <a:r>
              <a:rPr lang="en-GB" dirty="0"/>
              <a:t>, Maidenhead, Open University Press.</a:t>
            </a:r>
          </a:p>
          <a:p>
            <a:r>
              <a:rPr lang="en-GB" dirty="0" err="1"/>
              <a:t>Boud</a:t>
            </a:r>
            <a:r>
              <a:rPr lang="en-GB" dirty="0"/>
              <a:t>, D. (1995) </a:t>
            </a:r>
            <a:r>
              <a:rPr lang="en-GB" i="1" dirty="0"/>
              <a:t>Enhancing learning through self-assessment,</a:t>
            </a:r>
            <a:r>
              <a:rPr lang="en-GB" dirty="0"/>
              <a:t> London: Routledge.</a:t>
            </a:r>
          </a:p>
          <a:p>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7411795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43176"/>
          </a:xfrm>
        </p:spPr>
        <p:txBody>
          <a:bodyPr/>
          <a:lstStyle/>
          <a:p>
            <a:r>
              <a:rPr lang="en-GB" dirty="0"/>
              <a:t>Useful references: 2</a:t>
            </a:r>
          </a:p>
        </p:txBody>
      </p:sp>
      <p:sp>
        <p:nvSpPr>
          <p:cNvPr id="3" name="Content Placeholder 2"/>
          <p:cNvSpPr>
            <a:spLocks noGrp="1"/>
          </p:cNvSpPr>
          <p:nvPr>
            <p:ph idx="1"/>
          </p:nvPr>
        </p:nvSpPr>
        <p:spPr>
          <a:xfrm>
            <a:off x="468313" y="1012371"/>
            <a:ext cx="8229600" cy="5189992"/>
          </a:xfrm>
        </p:spPr>
        <p:txBody>
          <a:bodyPr/>
          <a:lstStyle/>
          <a:p>
            <a:r>
              <a:rPr lang="en-GB" dirty="0"/>
              <a:t>Brown, S. (2014) </a:t>
            </a:r>
            <a:r>
              <a:rPr lang="en-GB" i="1" dirty="0"/>
              <a:t>Learning, teaching and assessment in higher education: global perspectives</a:t>
            </a:r>
            <a:r>
              <a:rPr lang="en-GB" dirty="0"/>
              <a:t>. London: Palgrave Macmillan.</a:t>
            </a:r>
          </a:p>
          <a:p>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r>
              <a:rPr lang="en-GB" dirty="0"/>
              <a:t>Brown, S. and Knight, P. (1994) </a:t>
            </a:r>
            <a:r>
              <a:rPr lang="en-GB" i="1" dirty="0"/>
              <a:t>Assessing Learners in Higher Education</a:t>
            </a:r>
            <a:r>
              <a:rPr lang="en-GB" dirty="0"/>
              <a:t>, London: </a:t>
            </a:r>
            <a:r>
              <a:rPr lang="en-GB" dirty="0" err="1"/>
              <a:t>Kogan</a:t>
            </a:r>
            <a:r>
              <a:rPr lang="en-GB" dirty="0"/>
              <a:t> Page.</a:t>
            </a:r>
          </a:p>
          <a:p>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r>
              <a:rPr lang="en-GB" dirty="0"/>
              <a:t>Brown, S. Rust, C. &amp; Gibbs, G. (1994) </a:t>
            </a:r>
            <a:r>
              <a:rPr lang="en-GB" i="1" dirty="0"/>
              <a:t>Strategies for Diversifying Assessment,</a:t>
            </a:r>
            <a:r>
              <a:rPr lang="en-GB" dirty="0"/>
              <a:t> Oxford: Oxford Centre for Staff Development. </a:t>
            </a:r>
          </a:p>
        </p:txBody>
      </p:sp>
    </p:spTree>
    <p:extLst>
      <p:ext uri="{BB962C8B-B14F-4D97-AF65-F5344CB8AC3E}">
        <p14:creationId xmlns:p14="http://schemas.microsoft.com/office/powerpoint/2010/main" val="306665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3</a:t>
            </a:r>
          </a:p>
        </p:txBody>
      </p:sp>
      <p:sp>
        <p:nvSpPr>
          <p:cNvPr id="3" name="Content Placeholder 2"/>
          <p:cNvSpPr>
            <a:spLocks noGrp="1"/>
          </p:cNvSpPr>
          <p:nvPr>
            <p:ph idx="1"/>
          </p:nvPr>
        </p:nvSpPr>
        <p:spPr>
          <a:xfrm>
            <a:off x="468313" y="930729"/>
            <a:ext cx="8229600" cy="5271634"/>
          </a:xfrm>
        </p:spPr>
        <p:txBody>
          <a:bodyPr/>
          <a:lstStyle/>
          <a:p>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r>
              <a:rPr lang="en-GB" dirty="0"/>
              <a:t>Carroll, J. and Ryan, J. (2005) </a:t>
            </a:r>
            <a:r>
              <a:rPr lang="en-GB" i="1" dirty="0"/>
              <a:t>Teaching International students: improving learning for all. </a:t>
            </a:r>
            <a:r>
              <a:rPr lang="en-GB" dirty="0"/>
              <a:t>London: Routledge SEDA series.</a:t>
            </a:r>
          </a:p>
          <a:p>
            <a:r>
              <a:rPr lang="en-GB" dirty="0"/>
              <a:t>Crooks, T. (1988) </a:t>
            </a:r>
            <a:r>
              <a:rPr lang="en-GB" i="1" dirty="0"/>
              <a:t>Assessing student performance, </a:t>
            </a:r>
            <a:r>
              <a:rPr lang="en-GB" dirty="0"/>
              <a:t>HERDSA Green Guide No 8 HERDSA (reprinted 1994).</a:t>
            </a:r>
          </a:p>
          <a:p>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35011150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4</a:t>
            </a:r>
          </a:p>
        </p:txBody>
      </p:sp>
      <p:sp>
        <p:nvSpPr>
          <p:cNvPr id="3" name="Content Placeholder 2"/>
          <p:cNvSpPr>
            <a:spLocks noGrp="1"/>
          </p:cNvSpPr>
          <p:nvPr>
            <p:ph idx="1"/>
          </p:nvPr>
        </p:nvSpPr>
        <p:spPr/>
        <p:txBody>
          <a:bodyPr/>
          <a:lstStyle/>
          <a:p>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r>
              <a:rPr lang="en-GB" dirty="0"/>
              <a:t>Higher Education Academy (2012) </a:t>
            </a:r>
            <a:r>
              <a:rPr lang="en-GB" i="1" dirty="0"/>
              <a:t>A marked improvement; transforming assessment in higher education</a:t>
            </a:r>
            <a:r>
              <a:rPr lang="en-GB" dirty="0"/>
              <a:t>, York: HEA.</a:t>
            </a:r>
          </a:p>
          <a:p>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r>
              <a:rPr lang="en-GB" dirty="0"/>
              <a:t>McDowell, L. and Brown, S. (1998) </a:t>
            </a:r>
            <a:r>
              <a:rPr lang="en-GB" i="1" dirty="0"/>
              <a:t>Assessing students: cheating and plagiarism</a:t>
            </a:r>
            <a:r>
              <a:rPr lang="en-GB" dirty="0"/>
              <a:t>, Newcastle: Red Guide 10/11 University of Northumbria.</a:t>
            </a:r>
          </a:p>
          <a:p>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r>
              <a:rPr lang="en-GB" dirty="0"/>
              <a:t>Newstead, S. E., Franklyn-Stokes, A., &amp; Armstead, P. (1996) Individual differences in student cheating, </a:t>
            </a:r>
            <a:r>
              <a:rPr lang="en-GB" i="1" dirty="0"/>
              <a:t>Journal of Educational Psychology</a:t>
            </a:r>
            <a:r>
              <a:rPr lang="en-GB" dirty="0"/>
              <a:t>, 88(2), 229-241</a:t>
            </a:r>
          </a:p>
          <a:p>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r>
              <a:rPr lang="en-GB" dirty="0"/>
              <a:t>PASS project Bradford </a:t>
            </a:r>
            <a:r>
              <a:rPr lang="en-GB" u="sng" dirty="0">
                <a:hlinkClick r:id="rId2"/>
              </a:rPr>
              <a:t>http://www.pass.brad.ac.uk/</a:t>
            </a:r>
            <a:r>
              <a:rPr lang="en-GB" dirty="0"/>
              <a:t> Accessed July 2018.</a:t>
            </a:r>
          </a:p>
          <a:p>
            <a:r>
              <a:rPr lang="en-GB" dirty="0" err="1"/>
              <a:t>Peelo</a:t>
            </a:r>
            <a:r>
              <a:rPr lang="en-GB" dirty="0"/>
              <a:t>, M. T., &amp; Wareham, T. (Eds.). (2002). </a:t>
            </a:r>
            <a:r>
              <a:rPr lang="en-GB" i="1" dirty="0"/>
              <a:t>Failing students in higher education</a:t>
            </a:r>
            <a:r>
              <a:rPr lang="en-GB" dirty="0"/>
              <a:t>. Society for Research into Higher Education. </a:t>
            </a:r>
          </a:p>
          <a:p>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p:txBody>
          <a:bodyPr/>
          <a:lstStyle/>
          <a:p>
            <a:r>
              <a:rPr lang="en-GB" dirty="0"/>
              <a:t>Race P. (2015) </a:t>
            </a:r>
            <a:r>
              <a:rPr lang="en-GB" i="1" dirty="0"/>
              <a:t>The lecturer’s toolkit (4</a:t>
            </a:r>
            <a:r>
              <a:rPr lang="en-GB" i="1" baseline="30000" dirty="0"/>
              <a:t>th</a:t>
            </a:r>
            <a:r>
              <a:rPr lang="en-GB" i="1" dirty="0"/>
              <a:t> edition),</a:t>
            </a:r>
            <a:r>
              <a:rPr lang="en-GB" dirty="0"/>
              <a:t> London: Routledge.</a:t>
            </a:r>
          </a:p>
          <a:p>
            <a:r>
              <a:rPr lang="en-GB" dirty="0"/>
              <a:t>Race, P. (2001) </a:t>
            </a:r>
            <a:r>
              <a:rPr lang="en-GB" i="1" dirty="0"/>
              <a:t>A Briefing on Self, Peer &amp; Group Assessment,</a:t>
            </a:r>
            <a:r>
              <a:rPr lang="en-GB" dirty="0"/>
              <a:t> in LTSN Generic Centre Assessment Series No 9, LTSN York.</a:t>
            </a:r>
          </a:p>
          <a:p>
            <a:r>
              <a:rPr lang="en-GB" dirty="0"/>
              <a:t>Race, P. (2014) </a:t>
            </a:r>
            <a:r>
              <a:rPr lang="en-GB" i="1" dirty="0"/>
              <a:t>Making learning happen: 3</a:t>
            </a:r>
            <a:r>
              <a:rPr lang="en-GB" i="1" baseline="30000" dirty="0"/>
              <a:t>rd</a:t>
            </a:r>
            <a:r>
              <a:rPr lang="en-GB" i="1" dirty="0"/>
              <a:t> edition, </a:t>
            </a:r>
            <a:r>
              <a:rPr lang="en-GB" dirty="0"/>
              <a:t>London: Sage. </a:t>
            </a:r>
          </a:p>
          <a:p>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r>
              <a:rPr lang="en-GB" dirty="0"/>
              <a:t>Ryan, J. (2000) </a:t>
            </a:r>
            <a:r>
              <a:rPr lang="en-GB" i="1" dirty="0"/>
              <a:t>A Guide to Teaching International Students,</a:t>
            </a:r>
            <a:r>
              <a:rPr lang="en-GB" dirty="0"/>
              <a:t> Oxford Centre for Staff and Learning Development.</a:t>
            </a:r>
          </a:p>
          <a:p>
            <a:r>
              <a:rPr lang="en-GB" dirty="0"/>
              <a:t>Sadler, D. R. (2010) Beyond feedback: Developing student capability in complex appraisal. </a:t>
            </a:r>
            <a:r>
              <a:rPr lang="en-GB" i="1" dirty="0"/>
              <a:t>Assessment &amp; Evaluation in Higher Education, 35</a:t>
            </a:r>
            <a:r>
              <a:rPr lang="en-GB" dirty="0"/>
              <a:t>(5), 535-550.</a:t>
            </a:r>
          </a:p>
          <a:p>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200772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5429</Words>
  <Application>Microsoft Office PowerPoint</Application>
  <PresentationFormat>On-screen Show (4:3)</PresentationFormat>
  <Paragraphs>424</Paragraphs>
  <Slides>75</Slides>
  <Notes>33</Notes>
  <HiddenSlides>0</HiddenSlides>
  <MMClips>0</MMClips>
  <ScaleCrop>false</ScaleCrop>
  <HeadingPairs>
    <vt:vector size="6" baseType="variant">
      <vt:variant>
        <vt:lpstr>Fonts Used</vt:lpstr>
      </vt:variant>
      <vt:variant>
        <vt:i4>10</vt:i4>
      </vt:variant>
      <vt:variant>
        <vt:lpstr>Theme</vt:lpstr>
      </vt:variant>
      <vt:variant>
        <vt:i4>11</vt:i4>
      </vt:variant>
      <vt:variant>
        <vt:lpstr>Slide Titles</vt:lpstr>
      </vt:variant>
      <vt:variant>
        <vt:i4>75</vt:i4>
      </vt:variant>
    </vt:vector>
  </HeadingPairs>
  <TitlesOfParts>
    <vt:vector size="96" baseType="lpstr">
      <vt:lpstr>Arial</vt:lpstr>
      <vt:lpstr>Arial Rounded MT Bold</vt:lpstr>
      <vt:lpstr>Batang</vt:lpstr>
      <vt:lpstr>Blackadder ITC</vt:lpstr>
      <vt:lpstr>Calibri</vt:lpstr>
      <vt:lpstr>Calibri Light</vt:lpstr>
      <vt:lpstr>Comic Sans MS</vt:lpstr>
      <vt:lpstr>Tahoma</vt:lpstr>
      <vt:lpstr>Times New Roman</vt:lpstr>
      <vt:lpstr>Wingdings</vt:lpstr>
      <vt:lpstr>LeedsMet template</vt:lpstr>
      <vt:lpstr>101_Custom Design</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Making a difference through assessment </vt:lpstr>
      <vt:lpstr>The purpose of the keynote today</vt:lpstr>
      <vt:lpstr>Enhancing Assessment and Feedback to improve student engagement and achievement</vt:lpstr>
      <vt:lpstr>Underpinning premises</vt:lpstr>
      <vt:lpstr>PowerPoint Presentation</vt:lpstr>
      <vt:lpstr>PowerPoint Presentation</vt:lpstr>
      <vt:lpstr>Using assessment for learning  (Sambell et al, 2012)</vt:lpstr>
      <vt:lpstr>Formative and summative assessment</vt:lpstr>
      <vt:lpstr>The importance of dialogic feedback (Sadler)</vt:lpstr>
      <vt:lpstr>Assessment literacy: students do better if they can: </vt:lpstr>
      <vt:lpstr>Students tend to be more convinced about the fairness of the assessment process if</vt:lpstr>
      <vt:lpstr>PowerPoint Presentation</vt:lpstr>
      <vt:lpstr>Aspects of fairness: </vt:lpstr>
      <vt:lpstr>Assessment for learning: some useful thoughts</vt:lpstr>
      <vt:lpstr>Assessment for learning</vt:lpstr>
      <vt:lpstr>PowerPoint Presentation</vt:lpstr>
      <vt:lpstr>Ensuring assessment focuses efforts and promotes engagement means including reference to:</vt:lpstr>
      <vt:lpstr>Making a difference through assessment: to what extent does your assessment strategy: </vt:lpstr>
      <vt:lpstr>Authentic assessment: what are the principal benefits for stakeholders?</vt:lpstr>
      <vt:lpstr>Wiggins (1990) says assessment can be regarded as authentic if we can draw valid inferences about quality from the work students produce</vt:lpstr>
      <vt:lpstr>We often assess what is easy to assess, or proxies of what’s been learned, rather than the learning itself</vt:lpstr>
      <vt:lpstr>How can authentic assessment engage students?</vt:lpstr>
      <vt:lpstr>Questions employers might ask at interview that might help us frame some of our assignments</vt:lpstr>
      <vt:lpstr>Review practice: what can we do to build authenticity in to our assessment?</vt:lpstr>
      <vt:lpstr>PowerPoint Presentation</vt:lpstr>
      <vt:lpstr>Assessment must engage students in active tasks, e.g.:</vt:lpstr>
      <vt:lpstr>Making authentic choices: how can we build in authentic assessment? We can use</vt:lpstr>
      <vt:lpstr>Some further examples of authentic assessment tasks</vt:lpstr>
      <vt:lpstr>And…</vt:lpstr>
      <vt:lpstr>Making a difference though using good feedback</vt:lpstr>
      <vt:lpstr>Encouraging better use of feedback  </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Making assessment work well</vt:lpstr>
      <vt:lpstr>Planning to implement enhancements in  assessment &amp; feedback in your module/programme</vt:lpstr>
      <vt:lpstr>Assessment for engagement with large groups of students: Q &amp; A</vt:lpstr>
      <vt:lpstr>What is a large cohort?</vt:lpstr>
      <vt:lpstr>What do we know doesn’t work too well?</vt:lpstr>
      <vt:lpstr>So what do we know can work well?</vt:lpstr>
      <vt:lpstr>How can we ensure inter-assessor reliability? Which of these works best? </vt:lpstr>
      <vt:lpstr>How to give feedback effectively and efficiently</vt:lpstr>
      <vt:lpstr>Efficient assessment: we need to:</vt:lpstr>
      <vt:lpstr>Streamlining assessment: why would we wish to do it?</vt:lpstr>
      <vt:lpstr>To give feedback more effectively  and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Use CAA for rather than of learning</vt:lpstr>
      <vt:lpstr>Getting students to make effective use of the feedback we provide Q&amp;A</vt:lpstr>
      <vt:lpstr>To better engage learners through feedback and assessment we can:</vt:lpstr>
      <vt:lpstr>Encouraging students to use the feedback we provide for them: learning through doing</vt:lpstr>
      <vt:lpstr>We need to provide opportunities for active learning through feedback</vt:lpstr>
      <vt:lpstr>These and other slides are available on my website at http://sally-brown.net</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2018-07-02T10:16:39Z</dcterms:modified>
</cp:coreProperties>
</file>