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17"/>
  </p:notesMasterIdLst>
  <p:handoutMasterIdLst>
    <p:handoutMasterId r:id="rId18"/>
  </p:handoutMasterIdLst>
  <p:sldIdLst>
    <p:sldId id="261" r:id="rId2"/>
    <p:sldId id="585" r:id="rId3"/>
    <p:sldId id="588" r:id="rId4"/>
    <p:sldId id="589" r:id="rId5"/>
    <p:sldId id="586" r:id="rId6"/>
    <p:sldId id="580" r:id="rId7"/>
    <p:sldId id="523" r:id="rId8"/>
    <p:sldId id="591" r:id="rId9"/>
    <p:sldId id="593" r:id="rId10"/>
    <p:sldId id="608" r:id="rId11"/>
    <p:sldId id="595" r:id="rId12"/>
    <p:sldId id="598" r:id="rId13"/>
    <p:sldId id="527" r:id="rId14"/>
    <p:sldId id="528" r:id="rId15"/>
    <p:sldId id="533" r:id="rId16"/>
  </p:sldIdLst>
  <p:sldSz cx="9144000" cy="6858000" type="screen4x3"/>
  <p:notesSz cx="6808788" cy="99409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95663" autoAdjust="0"/>
  </p:normalViewPr>
  <p:slideViewPr>
    <p:cSldViewPr showGuides="1">
      <p:cViewPr varScale="1">
        <p:scale>
          <a:sx n="105" d="100"/>
          <a:sy n="105" d="100"/>
        </p:scale>
        <p:origin x="204" y="9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1"/>
            <a:ext cx="2951217" cy="4975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55982" y="1"/>
            <a:ext cx="2951217" cy="4975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41814"/>
            <a:ext cx="2951217" cy="497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55982" y="9441814"/>
            <a:ext cx="2951217" cy="497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951217" cy="4975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55982" y="1"/>
            <a:ext cx="2951217" cy="4975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9163" y="744538"/>
            <a:ext cx="4970462"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0561" y="4722496"/>
            <a:ext cx="5447666" cy="44729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9441814"/>
            <a:ext cx="2951217" cy="497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55982" y="9441814"/>
            <a:ext cx="2951217" cy="497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hexagon handouts on tables]</a:t>
            </a:r>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a:t>
            </a:fld>
            <a:endParaRPr lang="en-US"/>
          </a:p>
        </p:txBody>
      </p:sp>
    </p:spTree>
    <p:extLst>
      <p:ext uri="{BB962C8B-B14F-4D97-AF65-F5344CB8AC3E}">
        <p14:creationId xmlns:p14="http://schemas.microsoft.com/office/powerpoint/2010/main" val="1979630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Strong emphasis on </a:t>
            </a:r>
            <a:r>
              <a:rPr lang="en-GB" dirty="0" err="1"/>
              <a:t>Afl</a:t>
            </a:r>
            <a:r>
              <a:rPr lang="en-GB" dirty="0"/>
              <a:t> including feedback to students and staff, recent national enhancement theme 2016-18 developed a set of principles. </a:t>
            </a:r>
          </a:p>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a:p>
        </p:txBody>
      </p:sp>
    </p:spTree>
    <p:extLst>
      <p:ext uri="{BB962C8B-B14F-4D97-AF65-F5344CB8AC3E}">
        <p14:creationId xmlns:p14="http://schemas.microsoft.com/office/powerpoint/2010/main" val="174211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a:p>
        </p:txBody>
      </p:sp>
    </p:spTree>
    <p:extLst>
      <p:ext uri="{BB962C8B-B14F-4D97-AF65-F5344CB8AC3E}">
        <p14:creationId xmlns:p14="http://schemas.microsoft.com/office/powerpoint/2010/main" val="1888154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k.sambell@napier.ac.uk" TargetMode="External"/><Relationship Id="rId4" Type="http://schemas.openxmlformats.org/officeDocument/2006/relationships/hyperlink" Target="mailto:s.brown@leedsbeckett.ac.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teachingandlearning.ie/wp-content/uploads/2017/03/Authentic-assessment-insight-web-ready.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500034" y="642918"/>
            <a:ext cx="6624637" cy="2928958"/>
          </a:xfrm>
        </p:spPr>
        <p:txBody>
          <a:bodyPr/>
          <a:lstStyle/>
          <a:p>
            <a:pPr algn="ctr" eaLnBrk="1" hangingPunct="1">
              <a:spcBef>
                <a:spcPts val="600"/>
              </a:spcBef>
            </a:pPr>
            <a:r>
              <a:rPr lang="en-GB" sz="3600" dirty="0"/>
              <a:t>Diverse orientations towards assessment and feedback internationally</a:t>
            </a:r>
            <a:br>
              <a:rPr lang="en-GB" dirty="0"/>
            </a:br>
            <a:endParaRPr lang="en-GB" sz="1800" dirty="0">
              <a:latin typeface="Calibri" panose="020F0502020204030204" pitchFamily="34" charset="0"/>
              <a:cs typeface="Calibri" panose="020F0502020204030204" pitchFamily="34" charset="0"/>
            </a:endParaRPr>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a:latin typeface="Calibri" panose="020F0502020204030204" pitchFamily="34" charset="0"/>
                <a:cs typeface="Calibri" panose="020F0502020204030204" pitchFamily="34" charset="0"/>
              </a:rPr>
              <a:t>Sally Brown, Independent consultant working with Kay Sambell, Edinburgh Napier University</a:t>
            </a:r>
          </a:p>
          <a:p>
            <a:pPr algn="ctr" eaLnBrk="1" hangingPunct="1"/>
            <a:r>
              <a:rPr lang="en-GB" sz="2400" dirty="0">
                <a:latin typeface="Calibri" panose="020F0502020204030204" pitchFamily="34" charset="0"/>
                <a:cs typeface="Calibri" panose="020F0502020204030204" pitchFamily="34" charset="0"/>
              </a:rPr>
              <a:t>AHE conference June 28</a:t>
            </a:r>
            <a:r>
              <a:rPr lang="en-GB" sz="2400" baseline="30000" dirty="0">
                <a:latin typeface="Calibri" panose="020F0502020204030204" pitchFamily="34" charset="0"/>
                <a:cs typeface="Calibri" panose="020F0502020204030204" pitchFamily="34" charset="0"/>
              </a:rPr>
              <a:t>th</a:t>
            </a:r>
            <a:r>
              <a:rPr lang="en-GB" sz="2400" dirty="0">
                <a:latin typeface="Calibri" panose="020F0502020204030204" pitchFamily="34" charset="0"/>
                <a:cs typeface="Calibri" panose="020F0502020204030204" pitchFamily="34" charset="0"/>
              </a:rPr>
              <a:t> 2018</a:t>
            </a:r>
          </a:p>
          <a:p>
            <a:pPr algn="ctr" eaLnBrk="1" hangingPunct="1"/>
            <a:r>
              <a:rPr lang="en-GB" sz="2400" dirty="0">
                <a:latin typeface="Calibri" panose="020F0502020204030204" pitchFamily="34" charset="0"/>
                <a:cs typeface="Calibri" panose="020F0502020204030204" pitchFamily="34" charset="0"/>
                <a:hlinkClick r:id="rId3"/>
              </a:rPr>
              <a:t>http://sally-</a:t>
            </a:r>
            <a:r>
              <a:rPr lang="en-GB" sz="2400" dirty="0" err="1">
                <a:latin typeface="Calibri" panose="020F0502020204030204" pitchFamily="34" charset="0"/>
                <a:cs typeface="Calibri" panose="020F0502020204030204" pitchFamily="34" charset="0"/>
                <a:hlinkClick r:id="rId3"/>
              </a:rPr>
              <a:t>brown.net</a:t>
            </a:r>
            <a:endParaRPr lang="en-GB" sz="2400" dirty="0">
              <a:latin typeface="Calibri" panose="020F0502020204030204" pitchFamily="34" charset="0"/>
              <a:cs typeface="Calibri" panose="020F0502020204030204" pitchFamily="34" charset="0"/>
            </a:endParaRPr>
          </a:p>
          <a:p>
            <a:pPr algn="ctr" eaLnBrk="1" hangingPunct="1"/>
            <a:r>
              <a:rPr lang="en-GB" sz="1600" dirty="0">
                <a:latin typeface="Calibri" panose="020F0502020204030204" pitchFamily="34" charset="0"/>
                <a:cs typeface="Calibri" panose="020F0502020204030204" pitchFamily="34" charset="0"/>
              </a:rPr>
              <a:t>Twitter @</a:t>
            </a:r>
            <a:r>
              <a:rPr lang="en-GB" sz="1600" dirty="0" err="1">
                <a:latin typeface="Calibri" panose="020F0502020204030204" pitchFamily="34" charset="0"/>
                <a:cs typeface="Calibri" panose="020F0502020204030204" pitchFamily="34" charset="0"/>
              </a:rPr>
              <a:t>ProfSallyBrown</a:t>
            </a:r>
            <a:r>
              <a:rPr lang="en-GB" sz="1600" dirty="0">
                <a:latin typeface="Calibri" panose="020F0502020204030204" pitchFamily="34" charset="0"/>
                <a:cs typeface="Calibri" panose="020F0502020204030204" pitchFamily="34" charset="0"/>
              </a:rPr>
              <a:t> @</a:t>
            </a:r>
            <a:r>
              <a:rPr lang="en-GB" sz="1600" dirty="0" err="1">
                <a:latin typeface="Calibri" panose="020F0502020204030204" pitchFamily="34" charset="0"/>
                <a:cs typeface="Calibri" panose="020F0502020204030204" pitchFamily="34" charset="0"/>
              </a:rPr>
              <a:t>kay_sambell</a:t>
            </a:r>
            <a:endParaRPr lang="en-GB" sz="1600" dirty="0">
              <a:latin typeface="Calibri" panose="020F0502020204030204" pitchFamily="34" charset="0"/>
              <a:cs typeface="Calibri" panose="020F0502020204030204" pitchFamily="34" charset="0"/>
            </a:endParaRPr>
          </a:p>
          <a:p>
            <a:pPr algn="ctr" eaLnBrk="1" hangingPunct="1"/>
            <a:r>
              <a:rPr lang="en-GB" sz="1600" dirty="0">
                <a:latin typeface="Calibri" panose="020F0502020204030204" pitchFamily="34" charset="0"/>
                <a:cs typeface="Calibri" panose="020F0502020204030204" pitchFamily="34" charset="0"/>
                <a:hlinkClick r:id="rId4"/>
              </a:rPr>
              <a:t>s.brown@leedsbeckett.ac.uk</a:t>
            </a:r>
            <a:r>
              <a:rPr lang="en-GB" sz="1600" dirty="0">
                <a:latin typeface="Calibri" panose="020F0502020204030204" pitchFamily="34" charset="0"/>
                <a:cs typeface="Calibri" panose="020F0502020204030204" pitchFamily="34" charset="0"/>
              </a:rPr>
              <a:t> </a:t>
            </a:r>
            <a:r>
              <a:rPr lang="en-GB" sz="1600" dirty="0">
                <a:latin typeface="Calibri" panose="020F0502020204030204" pitchFamily="34" charset="0"/>
                <a:cs typeface="Calibri" panose="020F0502020204030204" pitchFamily="34" charset="0"/>
                <a:hlinkClick r:id="rId5"/>
              </a:rPr>
              <a:t>k.sambell@napier.ac.uk</a:t>
            </a:r>
            <a:r>
              <a:rPr lang="en-GB" sz="1600" dirty="0">
                <a:latin typeface="Calibri" panose="020F0502020204030204" pitchFamily="34" charset="0"/>
                <a:cs typeface="Calibri" panose="020F0502020204030204" pitchFamily="34" charset="0"/>
              </a:rPr>
              <a:t> </a:t>
            </a:r>
          </a:p>
          <a:p>
            <a:pPr algn="ctr" eaLnBrk="1" hangingPunct="1"/>
            <a:endParaRPr lang="en-GB" sz="2400" b="0" dirty="0">
              <a:latin typeface="Calibri" panose="020F0502020204030204" pitchFamily="34" charset="0"/>
              <a:cs typeface="Calibri" panose="020F0502020204030204" pitchFamily="34" charset="0"/>
            </a:endParaRPr>
          </a:p>
          <a:p>
            <a:pPr algn="ctr" eaLnBrk="1" hangingPunct="1"/>
            <a:endParaRPr lang="en-GB" sz="800" b="0" dirty="0">
              <a:latin typeface="Calibri" panose="020F0502020204030204" pitchFamily="34" charset="0"/>
              <a:cs typeface="Calibri" panose="020F0502020204030204" pitchFamily="34" charset="0"/>
            </a:endParaRPr>
          </a:p>
          <a:p>
            <a:pPr algn="ctr" eaLnBrk="1" hangingPunct="1"/>
            <a:r>
              <a:rPr lang="en-GB" sz="800" dirty="0">
                <a:latin typeface="Calibri" panose="020F0502020204030204" pitchFamily="34" charset="0"/>
                <a:cs typeface="Calibri" panose="020F0502020204030204" pitchFamily="34" charset="0"/>
              </a:rPr>
              <a:t> </a:t>
            </a:r>
          </a:p>
        </p:txBody>
      </p:sp>
    </p:spTree>
  </p:cSld>
  <p:clrMapOvr>
    <a:masterClrMapping/>
  </p:clrMapOvr>
  <p:transition advTm="52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23FE3-6DC0-4AB3-BB6B-17C49FEAA20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Early findings from Italy: Anna Serbati and Valentina Grion tell us:</a:t>
            </a:r>
          </a:p>
        </p:txBody>
      </p:sp>
      <p:sp>
        <p:nvSpPr>
          <p:cNvPr id="3" name="Content Placeholder 2">
            <a:extLst>
              <a:ext uri="{FF2B5EF4-FFF2-40B4-BE49-F238E27FC236}">
                <a16:creationId xmlns:a16="http://schemas.microsoft.com/office/drawing/2014/main" id="{6318FBEC-F363-4C85-91A0-C49B6B56E8A3}"/>
              </a:ext>
            </a:extLst>
          </p:cNvPr>
          <p:cNvSpPr>
            <a:spLocks noGrp="1"/>
          </p:cNvSpPr>
          <p:nvPr>
            <p:ph idx="1"/>
          </p:nvPr>
        </p:nvSpPr>
        <p:spPr/>
        <p:txBody>
          <a:bodyPr/>
          <a:lstStyle/>
          <a:p>
            <a:r>
              <a:rPr lang="en-GB" dirty="0"/>
              <a:t>The dominant paradigm in Italy is still a quite traditional one and </a:t>
            </a:r>
            <a:r>
              <a:rPr lang="en-US" dirty="0"/>
              <a:t>professors have autonomy in preparing assignments ;</a:t>
            </a:r>
            <a:endParaRPr lang="en-GB" dirty="0"/>
          </a:p>
          <a:p>
            <a:r>
              <a:rPr lang="it-IT" dirty="0"/>
              <a:t> </a:t>
            </a:r>
            <a:r>
              <a:rPr lang="en-US" dirty="0"/>
              <a:t>Often assessment is bolted on learning and comes at the end of the process, however there are emerging experiences of more integrated approaches;</a:t>
            </a:r>
          </a:p>
          <a:p>
            <a:r>
              <a:rPr lang="en-US" dirty="0"/>
              <a:t>Summative assessment is dominant and v</a:t>
            </a:r>
            <a:r>
              <a:rPr lang="it-IT" dirty="0"/>
              <a:t>ery few colleagues think of feedback as a device of assessment. </a:t>
            </a:r>
            <a:r>
              <a:rPr lang="en-US" dirty="0"/>
              <a:t>In Italy, academics are not obliged, as in UK, to give feedback to students as part of assessment processes;</a:t>
            </a:r>
          </a:p>
          <a:p>
            <a:r>
              <a:rPr lang="en-US" dirty="0"/>
              <a:t>If and when these feedback practices are used, it generally happens ….without a real intentionality to improve learning through feedback.</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794562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BF8EB-6A80-4181-9915-DF9A02BC8CAB}"/>
              </a:ext>
            </a:extLst>
          </p:cNvPr>
          <p:cNvSpPr>
            <a:spLocks noGrp="1"/>
          </p:cNvSpPr>
          <p:nvPr>
            <p:ph type="title"/>
          </p:nvPr>
        </p:nvSpPr>
        <p:spPr>
          <a:xfrm>
            <a:off x="395536" y="249238"/>
            <a:ext cx="7605464" cy="1074737"/>
          </a:xfrm>
        </p:spPr>
        <p:txBody>
          <a:bodyPr/>
          <a:lstStyle/>
          <a:p>
            <a:r>
              <a:rPr lang="en-GB" sz="3200" dirty="0"/>
              <a:t>Early findings from the US: </a:t>
            </a:r>
            <a:r>
              <a:rPr lang="en-GB" sz="3200" dirty="0" err="1"/>
              <a:t>Keston</a:t>
            </a:r>
            <a:r>
              <a:rPr lang="en-GB" sz="3200" dirty="0"/>
              <a:t> Fulcher, James Madison University tells us:</a:t>
            </a:r>
          </a:p>
        </p:txBody>
      </p:sp>
      <p:sp>
        <p:nvSpPr>
          <p:cNvPr id="3" name="Content Placeholder 2">
            <a:extLst>
              <a:ext uri="{FF2B5EF4-FFF2-40B4-BE49-F238E27FC236}">
                <a16:creationId xmlns:a16="http://schemas.microsoft.com/office/drawing/2014/main" id="{CF3BB941-6547-4CB5-9F74-CED453AEA319}"/>
              </a:ext>
            </a:extLst>
          </p:cNvPr>
          <p:cNvSpPr>
            <a:spLocks noGrp="1"/>
          </p:cNvSpPr>
          <p:nvPr>
            <p:ph idx="1"/>
          </p:nvPr>
        </p:nvSpPr>
        <p:spPr/>
        <p:txBody>
          <a:bodyPr/>
          <a:lstStyle/>
          <a:p>
            <a:r>
              <a:rPr lang="en-GB" dirty="0"/>
              <a:t>The dominant driver for assessment in the US is the federal government via regional accreditation, followed by disciplinary accreditors, with a focus by many on minimal compliance;</a:t>
            </a:r>
          </a:p>
          <a:p>
            <a:r>
              <a:rPr lang="en-GB" dirty="0"/>
              <a:t> Over the years, institutions have begun using a wider variety of assessment methods; </a:t>
            </a:r>
          </a:p>
          <a:p>
            <a:r>
              <a:rPr lang="en-GB" dirty="0"/>
              <a:t>Self and peer assessment are rare, group assessment is widely used in Business degrees but it’s variable in other disciplines, oral assessment is common, students are not often actively engaged in feedback dialogues;</a:t>
            </a:r>
          </a:p>
          <a:p>
            <a:r>
              <a:rPr lang="en-GB" dirty="0"/>
              <a:t>Lack of faculty training with respect to teaching and assessment.</a:t>
            </a:r>
          </a:p>
          <a:p>
            <a:endParaRPr lang="en-GB" dirty="0"/>
          </a:p>
        </p:txBody>
      </p:sp>
    </p:spTree>
    <p:extLst>
      <p:ext uri="{BB962C8B-B14F-4D97-AF65-F5344CB8AC3E}">
        <p14:creationId xmlns:p14="http://schemas.microsoft.com/office/powerpoint/2010/main" val="41300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199C9-7807-4311-BB01-720949FA32E9}"/>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 what’s next for us?</a:t>
            </a:r>
          </a:p>
        </p:txBody>
      </p:sp>
      <p:sp>
        <p:nvSpPr>
          <p:cNvPr id="3" name="Content Placeholder 2">
            <a:extLst>
              <a:ext uri="{FF2B5EF4-FFF2-40B4-BE49-F238E27FC236}">
                <a16:creationId xmlns:a16="http://schemas.microsoft.com/office/drawing/2014/main" id="{6E46F5D5-4D04-4375-9F6D-2BDA605125B3}"/>
              </a:ext>
            </a:extLst>
          </p:cNvPr>
          <p:cNvSpPr>
            <a:spLocks noGrp="1"/>
          </p:cNvSpPr>
          <p:nvPr>
            <p:ph idx="1"/>
          </p:nvPr>
        </p:nvSpPr>
        <p:spPr/>
        <p:txBody>
          <a:bodyPr/>
          <a:lstStyle/>
          <a:p>
            <a:pPr marL="0" indent="0">
              <a:buNone/>
            </a:pPr>
            <a:r>
              <a:rPr lang="en-GB" dirty="0"/>
              <a:t>We would appreciate your help with our endeavours to explore international practice so please let us have:</a:t>
            </a:r>
          </a:p>
          <a:p>
            <a:r>
              <a:rPr lang="en-GB" dirty="0"/>
              <a:t>Contact details for people in other nations who understand assessment processes and practices and hence are likely to know not only what is standard practice in their own nation but also how international practice differs;</a:t>
            </a:r>
          </a:p>
          <a:p>
            <a:r>
              <a:rPr lang="en-GB" dirty="0"/>
              <a:t>Examples from your own experiences of assessment or feedback surprises you have encountered;</a:t>
            </a:r>
          </a:p>
          <a:p>
            <a:r>
              <a:rPr lang="en-GB" dirty="0"/>
              <a:t>Any good anecdotes or eccentric regulations you can share (using the postcards we’ve provided!)</a:t>
            </a:r>
          </a:p>
        </p:txBody>
      </p:sp>
    </p:spTree>
    <p:extLst>
      <p:ext uri="{BB962C8B-B14F-4D97-AF65-F5344CB8AC3E}">
        <p14:creationId xmlns:p14="http://schemas.microsoft.com/office/powerpoint/2010/main" val="3148740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References and further reading (1)</a:t>
            </a:r>
          </a:p>
        </p:txBody>
      </p:sp>
      <p:sp>
        <p:nvSpPr>
          <p:cNvPr id="3" name="Content Placeholder 2"/>
          <p:cNvSpPr>
            <a:spLocks noGrp="1"/>
          </p:cNvSpPr>
          <p:nvPr>
            <p:ph idx="1"/>
          </p:nvPr>
        </p:nvSpPr>
        <p:spPr>
          <a:xfrm>
            <a:off x="442123" y="1034256"/>
            <a:ext cx="8229600" cy="4789488"/>
          </a:xfrm>
        </p:spPr>
        <p:txBody>
          <a:bodyPr/>
          <a:lstStyle/>
          <a:p>
            <a:pPr marL="723900" indent="-723900">
              <a:buNone/>
            </a:pPr>
            <a:r>
              <a:rPr lang="en-US" sz="2100" dirty="0"/>
              <a:t>Beetham, H. (2010) </a:t>
            </a:r>
            <a:r>
              <a:rPr lang="en-US" sz="2100" i="1" dirty="0"/>
              <a:t>Active learning in Technology-Rich Contexts</a:t>
            </a:r>
            <a:r>
              <a:rPr lang="en-US" sz="2100" dirty="0"/>
              <a:t>, in Beetham, H. and Sharpe, R. </a:t>
            </a:r>
            <a:r>
              <a:rPr lang="en-US" sz="2100" i="1" dirty="0"/>
              <a:t>Rethinking Pedagogy for a Digital age: designing for 21</a:t>
            </a:r>
            <a:r>
              <a:rPr lang="en-US" sz="2100" i="1" baseline="30000" dirty="0"/>
              <a:t>st</a:t>
            </a:r>
            <a:r>
              <a:rPr lang="en-US" sz="2100" i="1" dirty="0"/>
              <a:t> Century learning, </a:t>
            </a:r>
            <a:r>
              <a:rPr lang="en-US" sz="2100" dirty="0"/>
              <a:t>Abingdon: Routledge.</a:t>
            </a:r>
            <a:endParaRPr lang="en-GB" sz="2100" dirty="0"/>
          </a:p>
          <a:p>
            <a:pPr marL="723900" indent="-723900">
              <a:buNone/>
            </a:pPr>
            <a:r>
              <a:rPr lang="en-US" sz="2100" dirty="0"/>
              <a:t>Brown, S. (2014) </a:t>
            </a:r>
            <a:r>
              <a:rPr lang="en-US" sz="2100" i="1" dirty="0"/>
              <a:t>Learning, Teaching and Assessment in Higher Education: Global perspectives</a:t>
            </a:r>
            <a:r>
              <a:rPr lang="en-US" sz="2100" dirty="0"/>
              <a:t>, Basingstoke: Palgrave Macmillan</a:t>
            </a:r>
            <a:endParaRPr lang="en-GB" sz="2100" dirty="0"/>
          </a:p>
          <a:p>
            <a:pPr marL="723900" indent="-723900">
              <a:buNone/>
            </a:pPr>
            <a:r>
              <a:rPr lang="en-GB" sz="2100" dirty="0"/>
              <a:t>Carroll, J. and Ryan, J. (2005) </a:t>
            </a:r>
            <a:r>
              <a:rPr lang="en-GB" sz="2100" i="1" dirty="0"/>
              <a:t>Teaching International students: improving learning for all,</a:t>
            </a:r>
            <a:r>
              <a:rPr lang="en-GB" sz="2100" dirty="0"/>
              <a:t> London: Routledge SEDA series.</a:t>
            </a:r>
          </a:p>
          <a:p>
            <a:pPr marL="723900" indent="-723900">
              <a:buNone/>
            </a:pPr>
            <a:r>
              <a:rPr lang="en-GB" sz="2100" dirty="0"/>
              <a:t>Flint, N. R. and Johnson, B. (2011) </a:t>
            </a:r>
            <a:r>
              <a:rPr lang="en-GB" sz="2100" i="1" dirty="0"/>
              <a:t>Towards fairer university assessment: addressing the concerns of students, </a:t>
            </a:r>
            <a:r>
              <a:rPr lang="en-GB" sz="2100" dirty="0"/>
              <a:t>London: Routledge.</a:t>
            </a:r>
          </a:p>
          <a:p>
            <a:pPr marL="723900" indent="-723900">
              <a:buNone/>
            </a:pPr>
            <a:r>
              <a:rPr lang="en-GB" sz="2100" dirty="0"/>
              <a:t>Grace, S. and </a:t>
            </a:r>
            <a:r>
              <a:rPr lang="en-GB" sz="2100" dirty="0" err="1"/>
              <a:t>Gravestock</a:t>
            </a:r>
            <a:r>
              <a:rPr lang="en-GB" sz="2100" dirty="0"/>
              <a:t>, P. (2009) </a:t>
            </a:r>
            <a:r>
              <a:rPr lang="en-GB" sz="2100" i="1" dirty="0"/>
              <a:t>Inclusion and Diversity: meeting the needs of all students</a:t>
            </a:r>
            <a:r>
              <a:rPr lang="en-GB" sz="2100" dirty="0"/>
              <a:t>. </a:t>
            </a:r>
            <a:r>
              <a:rPr lang="en-GB" sz="2100" i="1" dirty="0"/>
              <a:t>Key guides for effective teaching in Higher Education, </a:t>
            </a:r>
            <a:r>
              <a:rPr lang="en-GB" sz="2100" dirty="0"/>
              <a:t>Abingdon: Routledge.</a:t>
            </a:r>
          </a:p>
          <a:p>
            <a:pPr marL="723900" indent="-723900">
              <a:buNone/>
            </a:pPr>
            <a:r>
              <a:rPr lang="en-GB" sz="2100" dirty="0" err="1"/>
              <a:t>Humfrey</a:t>
            </a:r>
            <a:r>
              <a:rPr lang="en-GB" sz="2100" dirty="0"/>
              <a:t>, C. (1999) </a:t>
            </a:r>
            <a:r>
              <a:rPr lang="en-GB" sz="2100" i="1" dirty="0"/>
              <a:t>Managing International students,</a:t>
            </a:r>
            <a:r>
              <a:rPr lang="en-GB" sz="2100" dirty="0"/>
              <a:t> Open University Press, Buckingham.</a:t>
            </a:r>
          </a:p>
          <a:p>
            <a:pPr marL="0" indent="0">
              <a:buNone/>
            </a:pPr>
            <a:r>
              <a:rPr lang="en-GB" sz="2100"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6594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References and further reading (2)</a:t>
            </a:r>
          </a:p>
        </p:txBody>
      </p:sp>
      <p:sp>
        <p:nvSpPr>
          <p:cNvPr id="3" name="Content Placeholder 2"/>
          <p:cNvSpPr>
            <a:spLocks noGrp="1"/>
          </p:cNvSpPr>
          <p:nvPr>
            <p:ph idx="1"/>
          </p:nvPr>
        </p:nvSpPr>
        <p:spPr>
          <a:xfrm>
            <a:off x="457200" y="908721"/>
            <a:ext cx="8229600" cy="4789488"/>
          </a:xfrm>
        </p:spPr>
        <p:txBody>
          <a:bodyPr/>
          <a:lstStyle/>
          <a:p>
            <a:pPr marL="355600" indent="-355600">
              <a:buNone/>
            </a:pPr>
            <a:r>
              <a:rPr lang="en-GB" sz="2100" dirty="0"/>
              <a:t>Hunt, L. and Chalmers, D. (</a:t>
            </a:r>
            <a:r>
              <a:rPr lang="en-GB" sz="2100" dirty="0" err="1"/>
              <a:t>eds</a:t>
            </a:r>
            <a:r>
              <a:rPr lang="en-GB" sz="2100" dirty="0"/>
              <a:t>) (2012) </a:t>
            </a:r>
            <a:r>
              <a:rPr lang="en-GB" sz="2100" i="1" dirty="0"/>
              <a:t>University Teaching in Focus: a learner-centred approach</a:t>
            </a:r>
            <a:r>
              <a:rPr lang="en-GB" sz="2100" dirty="0"/>
              <a:t>, Melbourne: ACER press and Abingdon: Routledge.</a:t>
            </a:r>
          </a:p>
          <a:p>
            <a:pPr marL="355600" indent="-355600">
              <a:buNone/>
            </a:pPr>
            <a:r>
              <a:rPr lang="en-GB" sz="2100" dirty="0"/>
              <a:t>Jones, E. and Brown, S. (</a:t>
            </a:r>
            <a:r>
              <a:rPr lang="en-GB" sz="2100" dirty="0" err="1"/>
              <a:t>Eds</a:t>
            </a:r>
            <a:r>
              <a:rPr lang="en-GB" sz="2100" dirty="0"/>
              <a:t>) (2008) </a:t>
            </a:r>
            <a:r>
              <a:rPr lang="en-GB" sz="2100" i="1" dirty="0"/>
              <a:t>Internationalising Higher Education</a:t>
            </a:r>
            <a:r>
              <a:rPr lang="en-GB" sz="2100" dirty="0"/>
              <a:t>, London: Routledge.</a:t>
            </a:r>
          </a:p>
          <a:p>
            <a:pPr marL="355600" indent="-355600">
              <a:buNone/>
            </a:pPr>
            <a:r>
              <a:rPr lang="en-GB" sz="2100" dirty="0"/>
              <a:t>Jones, E. and </a:t>
            </a:r>
            <a:r>
              <a:rPr lang="en-GB" sz="2100" dirty="0" err="1"/>
              <a:t>Killick</a:t>
            </a:r>
            <a:r>
              <a:rPr lang="en-GB" sz="2100" dirty="0"/>
              <a:t>, D. (2007) </a:t>
            </a:r>
            <a:r>
              <a:rPr lang="en-GB" sz="2100" i="1" dirty="0"/>
              <a:t>Internationalisation of the curriculum</a:t>
            </a:r>
            <a:r>
              <a:rPr lang="en-GB" sz="2100" dirty="0"/>
              <a:t>, in Jones, E. and Brown, S. (Eds.) (2008) </a:t>
            </a:r>
            <a:r>
              <a:rPr lang="en-GB" sz="2100" i="1" dirty="0"/>
              <a:t>Internationalising Higher Education</a:t>
            </a:r>
            <a:r>
              <a:rPr lang="en-GB" sz="2100" dirty="0"/>
              <a:t>, Abingdon: Routledge.</a:t>
            </a:r>
          </a:p>
          <a:p>
            <a:pPr marL="355600" indent="-355600">
              <a:buNone/>
            </a:pPr>
            <a:r>
              <a:rPr lang="en-GB" sz="2100" dirty="0"/>
              <a:t>Leask, B. (2007) </a:t>
            </a:r>
            <a:r>
              <a:rPr lang="en-GB" sz="2100" i="1" dirty="0"/>
              <a:t>Diversity on campus-an institutional approach: A case study from Australia</a:t>
            </a:r>
            <a:r>
              <a:rPr lang="en-GB" sz="2100" dirty="0"/>
              <a:t> (Doctoral dissertation, European Association for International Education (EAIE)). </a:t>
            </a:r>
          </a:p>
          <a:p>
            <a:pPr marL="355600" indent="-355600">
              <a:buNone/>
            </a:pPr>
            <a:r>
              <a:rPr lang="en-GB" sz="2100" dirty="0"/>
              <a:t>McNamara, D. and Harris, R. (1997</a:t>
            </a:r>
            <a:r>
              <a:rPr lang="en-GB" sz="2100" i="1" dirty="0"/>
              <a:t>) Overseas students in Higher Education: issues in teaching and learning, </a:t>
            </a:r>
            <a:r>
              <a:rPr lang="en-GB" sz="2100" dirty="0"/>
              <a:t>London: Routledge. </a:t>
            </a:r>
          </a:p>
          <a:p>
            <a:pPr marL="355600" indent="-355600">
              <a:buNone/>
            </a:pPr>
            <a:r>
              <a:rPr lang="en-US" sz="2100" dirty="0"/>
              <a:t>O’Neill, G. (</a:t>
            </a:r>
            <a:r>
              <a:rPr lang="en-IE" sz="2100" dirty="0"/>
              <a:t>2017) National Forum </a:t>
            </a:r>
            <a:r>
              <a:rPr lang="en-IE" sz="2100" i="1" u="sng" dirty="0">
                <a:hlinkClick r:id="rId2"/>
              </a:rPr>
              <a:t>Authentic Assessment in Irish Higher Education.</a:t>
            </a:r>
            <a:r>
              <a:rPr lang="en-IE" sz="2100" dirty="0"/>
              <a:t> Dublin.</a:t>
            </a:r>
            <a:endParaRPr lang="en-GB" sz="21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References and further reading (3)</a:t>
            </a:r>
          </a:p>
        </p:txBody>
      </p:sp>
      <p:sp>
        <p:nvSpPr>
          <p:cNvPr id="3" name="Content Placeholder 2"/>
          <p:cNvSpPr>
            <a:spLocks noGrp="1"/>
          </p:cNvSpPr>
          <p:nvPr>
            <p:ph idx="1"/>
          </p:nvPr>
        </p:nvSpPr>
        <p:spPr>
          <a:xfrm>
            <a:off x="0" y="980729"/>
            <a:ext cx="8518401" cy="5348634"/>
          </a:xfrm>
        </p:spPr>
        <p:txBody>
          <a:bodyPr/>
          <a:lstStyle/>
          <a:p>
            <a:pPr marL="627063" indent="-354013">
              <a:buNone/>
            </a:pPr>
            <a:r>
              <a:rPr lang="en-GB" sz="2100" dirty="0"/>
              <a:t>OECD (1999) in Hunt, D. and Chalmers, L. (</a:t>
            </a:r>
            <a:r>
              <a:rPr lang="en-GB" sz="2100" dirty="0" err="1"/>
              <a:t>eds</a:t>
            </a:r>
            <a:r>
              <a:rPr lang="en-GB" sz="2100" dirty="0"/>
              <a:t>) (2012) </a:t>
            </a:r>
            <a:r>
              <a:rPr lang="en-GB" sz="2100" i="1" dirty="0"/>
              <a:t>University Teaching in Focus: a learning-centred approach,</a:t>
            </a:r>
            <a:r>
              <a:rPr lang="en-US" sz="2100" dirty="0"/>
              <a:t> Australia: ACER Press, and London: Routledge.</a:t>
            </a:r>
          </a:p>
          <a:p>
            <a:pPr marL="627063" indent="-354013">
              <a:buNone/>
            </a:pPr>
            <a:r>
              <a:rPr lang="en-GB" sz="2100" dirty="0"/>
              <a:t>OECD (2014) Testing student and university performance globally: OECD’s AHELO http://www.oecd.org/edu/skills-beyond-school/testingstudentanduniversityperformancegloballyoecdsahelo.htm</a:t>
            </a:r>
          </a:p>
          <a:p>
            <a:pPr marL="627063" indent="-354013">
              <a:buNone/>
            </a:pPr>
            <a:r>
              <a:rPr lang="en-GB" sz="2100" dirty="0"/>
              <a:t>Ryan, J. (2000) </a:t>
            </a:r>
            <a:r>
              <a:rPr lang="en-GB" sz="2100" i="1" dirty="0"/>
              <a:t>A Guide to Teaching International Students,</a:t>
            </a:r>
            <a:r>
              <a:rPr lang="en-GB" sz="2100" dirty="0"/>
              <a:t> Oxford: Oxford Centre for Staff and Learning Development.</a:t>
            </a:r>
          </a:p>
          <a:p>
            <a:pPr marL="627063" indent="-354013">
              <a:buNone/>
            </a:pPr>
            <a:r>
              <a:rPr lang="en-GB" sz="2100" dirty="0" err="1"/>
              <a:t>Trowler</a:t>
            </a:r>
            <a:r>
              <a:rPr lang="en-GB" sz="2100" dirty="0"/>
              <a:t>, P., Saunders, M. and Bamber, V. (eds.), (2012) </a:t>
            </a:r>
            <a:r>
              <a:rPr lang="en-GB" sz="2100" i="1" dirty="0"/>
              <a:t>Tribes and territories in the 21st century: Rethinking the significance of disciplines in higher education</a:t>
            </a:r>
            <a:r>
              <a:rPr lang="en-GB" sz="2100" dirty="0"/>
              <a:t>. London: Routledge. </a:t>
            </a:r>
          </a:p>
          <a:p>
            <a:pPr marL="627063" indent="-354013">
              <a:buNone/>
            </a:pPr>
            <a:r>
              <a:rPr lang="en-GB" sz="2100" dirty="0" err="1"/>
              <a:t>Wisker</a:t>
            </a:r>
            <a:r>
              <a:rPr lang="en-GB" sz="2100" dirty="0"/>
              <a:t>, G. (2001) </a:t>
            </a:r>
            <a:r>
              <a:rPr lang="en-GB" sz="2100" i="1" dirty="0"/>
              <a:t>Good practice working with international students</a:t>
            </a:r>
            <a:r>
              <a:rPr lang="en-GB" sz="2100" dirty="0"/>
              <a:t>, Birmingham: SEDA paper 110, the Staff and Educational Development Association.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619EF-5948-4CD6-B257-4A65A5BFDD4E}"/>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Our current project</a:t>
            </a:r>
          </a:p>
        </p:txBody>
      </p:sp>
      <p:sp>
        <p:nvSpPr>
          <p:cNvPr id="3" name="Content Placeholder 2">
            <a:extLst>
              <a:ext uri="{FF2B5EF4-FFF2-40B4-BE49-F238E27FC236}">
                <a16:creationId xmlns:a16="http://schemas.microsoft.com/office/drawing/2014/main" id="{2DCBB157-254A-4A61-A1D9-30E962089796}"/>
              </a:ext>
            </a:extLst>
          </p:cNvPr>
          <p:cNvSpPr>
            <a:spLocks noGrp="1"/>
          </p:cNvSpPr>
          <p:nvPr>
            <p:ph idx="1"/>
          </p:nvPr>
        </p:nvSpPr>
        <p:spPr/>
        <p:txBody>
          <a:bodyPr/>
          <a:lstStyle/>
          <a:p>
            <a:r>
              <a:rPr lang="en-GB" dirty="0"/>
              <a:t>This is an unfunded, informal study using serendipitous sampling wherein we want to check out our hunches about international variations in assessment design and practice;</a:t>
            </a:r>
          </a:p>
          <a:p>
            <a:r>
              <a:rPr lang="en-GB" dirty="0"/>
              <a:t>We are drawing on literature in the field (Jude Carroll, Jeanette Ryan, Betty Leask, David </a:t>
            </a:r>
            <a:r>
              <a:rPr lang="en-GB" dirty="0" err="1"/>
              <a:t>Killick</a:t>
            </a:r>
            <a:r>
              <a:rPr lang="en-GB" dirty="0"/>
              <a:t>, Elspeth Jones and others) but also using our networks to get inside information from experts in different nations who can help us find “common practice” and point us towards excellence;</a:t>
            </a:r>
          </a:p>
          <a:p>
            <a:r>
              <a:rPr lang="en-GB" dirty="0"/>
              <a:t>Ultimately, we may be editing a book with chapters from at least a dozen authors from different countries.</a:t>
            </a:r>
          </a:p>
        </p:txBody>
      </p:sp>
    </p:spTree>
    <p:extLst>
      <p:ext uri="{BB962C8B-B14F-4D97-AF65-F5344CB8AC3E}">
        <p14:creationId xmlns:p14="http://schemas.microsoft.com/office/powerpoint/2010/main" val="477026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AEEFA-EEB4-4459-A22D-A4C704B94837}"/>
              </a:ext>
            </a:extLst>
          </p:cNvPr>
          <p:cNvSpPr>
            <a:spLocks noGrp="1"/>
          </p:cNvSpPr>
          <p:nvPr>
            <p:ph type="title"/>
          </p:nvPr>
        </p:nvSpPr>
        <p:spPr>
          <a:xfrm>
            <a:off x="179512" y="249238"/>
            <a:ext cx="7821488"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 literature and our own experiences suggests there are differences between:</a:t>
            </a:r>
          </a:p>
        </p:txBody>
      </p:sp>
      <p:sp>
        <p:nvSpPr>
          <p:cNvPr id="3" name="Content Placeholder 2">
            <a:extLst>
              <a:ext uri="{FF2B5EF4-FFF2-40B4-BE49-F238E27FC236}">
                <a16:creationId xmlns:a16="http://schemas.microsoft.com/office/drawing/2014/main" id="{A7157002-4EC9-427C-B991-247F1FCFAFDD}"/>
              </a:ext>
            </a:extLst>
          </p:cNvPr>
          <p:cNvSpPr>
            <a:spLocks noGrp="1"/>
          </p:cNvSpPr>
          <p:nvPr>
            <p:ph idx="1"/>
          </p:nvPr>
        </p:nvSpPr>
        <p:spPr>
          <a:xfrm>
            <a:off x="468312" y="1539875"/>
            <a:ext cx="8424167" cy="4789488"/>
          </a:xfrm>
        </p:spPr>
        <p:txBody>
          <a:bodyPr/>
          <a:lstStyle/>
          <a:p>
            <a:r>
              <a:rPr lang="en-GB" sz="2000" dirty="0">
                <a:solidFill>
                  <a:srgbClr val="7030A0"/>
                </a:solidFill>
              </a:rPr>
              <a:t>Why we assess </a:t>
            </a:r>
            <a:r>
              <a:rPr lang="en-GB" sz="2000" dirty="0"/>
              <a:t>(purpose in some nations is primarily to test what has been taught but elsewhere assessment is seen as central to learning (</a:t>
            </a:r>
            <a:r>
              <a:rPr lang="en-GB" sz="2000" dirty="0" err="1"/>
              <a:t>AfL</a:t>
            </a:r>
            <a:r>
              <a:rPr lang="en-GB" sz="2000" dirty="0"/>
              <a:t>));</a:t>
            </a:r>
          </a:p>
          <a:p>
            <a:r>
              <a:rPr lang="en-GB" sz="2000" dirty="0">
                <a:solidFill>
                  <a:srgbClr val="7030A0"/>
                </a:solidFill>
              </a:rPr>
              <a:t>What we assess </a:t>
            </a:r>
            <a:r>
              <a:rPr lang="en-GB" sz="2000" dirty="0"/>
              <a:t>(product, process, theory, practice, knowledge/subject content, skills/competences, employability);</a:t>
            </a:r>
          </a:p>
          <a:p>
            <a:r>
              <a:rPr lang="en-GB" sz="2000" dirty="0">
                <a:solidFill>
                  <a:srgbClr val="7030A0"/>
                </a:solidFill>
              </a:rPr>
              <a:t>How we assess</a:t>
            </a:r>
            <a:r>
              <a:rPr lang="en-GB" sz="2000" dirty="0"/>
              <a:t>: some countries use a vast array of methods and approaches but often exams, essays, reports and MCQs predominate;</a:t>
            </a:r>
          </a:p>
          <a:p>
            <a:r>
              <a:rPr lang="en-GB" sz="2000" dirty="0">
                <a:solidFill>
                  <a:srgbClr val="7030A0"/>
                </a:solidFill>
              </a:rPr>
              <a:t>Who assesses</a:t>
            </a:r>
            <a:r>
              <a:rPr lang="en-GB" sz="2000" dirty="0"/>
              <a:t>: in many nations assessment is only undertaken by academics, often fairly junior ones, not always trained, but elsewhere peer and self assessment are not uncommon, employers, practice managers and placement supervisors get involved;</a:t>
            </a:r>
          </a:p>
          <a:p>
            <a:r>
              <a:rPr lang="en-GB" sz="2000" dirty="0">
                <a:solidFill>
                  <a:srgbClr val="7030A0"/>
                </a:solidFill>
              </a:rPr>
              <a:t>When assessment takes place</a:t>
            </a:r>
            <a:r>
              <a:rPr lang="en-GB" sz="2000" dirty="0"/>
              <a:t>: usually endpoint, but occasionally at a time best suited to the students’ needs.</a:t>
            </a:r>
          </a:p>
        </p:txBody>
      </p:sp>
    </p:spTree>
    <p:extLst>
      <p:ext uri="{BB962C8B-B14F-4D97-AF65-F5344CB8AC3E}">
        <p14:creationId xmlns:p14="http://schemas.microsoft.com/office/powerpoint/2010/main" val="1289722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2A0C6-A20E-432F-90A9-1CA00F06551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Exploring international assessment and feedback, our questions:</a:t>
            </a:r>
          </a:p>
        </p:txBody>
      </p:sp>
      <p:sp>
        <p:nvSpPr>
          <p:cNvPr id="3" name="Content Placeholder 2">
            <a:extLst>
              <a:ext uri="{FF2B5EF4-FFF2-40B4-BE49-F238E27FC236}">
                <a16:creationId xmlns:a16="http://schemas.microsoft.com/office/drawing/2014/main" id="{C4AD769B-4A97-40DA-8C97-1ECC9D0E53BF}"/>
              </a:ext>
            </a:extLst>
          </p:cNvPr>
          <p:cNvSpPr>
            <a:spLocks noGrp="1"/>
          </p:cNvSpPr>
          <p:nvPr>
            <p:ph idx="1"/>
          </p:nvPr>
        </p:nvSpPr>
        <p:spPr/>
        <p:txBody>
          <a:bodyPr/>
          <a:lstStyle/>
          <a:p>
            <a:pPr marL="0" indent="0">
              <a:buNone/>
            </a:pPr>
            <a:r>
              <a:rPr lang="en-GB" dirty="0"/>
              <a:t>We are exploring at this stage features of assessment systems, feedback and expectations around support for assessment in different nations and we particularly want to know:</a:t>
            </a:r>
          </a:p>
          <a:p>
            <a:pPr lvl="0"/>
            <a:r>
              <a:rPr lang="en-GB" dirty="0"/>
              <a:t>What are the dominant paradigms for assessment in your nation?</a:t>
            </a:r>
          </a:p>
          <a:p>
            <a:pPr lvl="0"/>
            <a:r>
              <a:rPr lang="en-GB" dirty="0"/>
              <a:t>What are the key challenges and issues you face?</a:t>
            </a:r>
          </a:p>
          <a:p>
            <a:pPr lvl="0"/>
            <a:r>
              <a:rPr lang="en-GB" dirty="0"/>
              <a:t>Can you give examples of good practice both for the dominant forms that are done well in your nation, and innovative approaches you know are in use? </a:t>
            </a:r>
          </a:p>
          <a:p>
            <a:pPr lvl="0"/>
            <a:r>
              <a:rPr lang="en-GB" dirty="0"/>
              <a:t>What surprises you (or your students) about assessment and feedback practices you/they have encountered outside your nation? </a:t>
            </a:r>
          </a:p>
          <a:p>
            <a:pPr marL="0" indent="0">
              <a:buNone/>
            </a:pPr>
            <a:endParaRPr lang="en-GB" dirty="0"/>
          </a:p>
        </p:txBody>
      </p:sp>
    </p:spTree>
    <p:extLst>
      <p:ext uri="{BB962C8B-B14F-4D97-AF65-F5344CB8AC3E}">
        <p14:creationId xmlns:p14="http://schemas.microsoft.com/office/powerpoint/2010/main" val="390297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FBB2A-3C2A-4C97-91AA-4BA064CA87A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Is it achievable? David </a:t>
            </a:r>
            <a:r>
              <a:rPr lang="en-GB" sz="3200" dirty="0" err="1"/>
              <a:t>Boud</a:t>
            </a:r>
            <a:r>
              <a:rPr lang="en-GB" sz="3200" dirty="0"/>
              <a:t> has reservations!</a:t>
            </a:r>
          </a:p>
        </p:txBody>
      </p:sp>
      <p:sp>
        <p:nvSpPr>
          <p:cNvPr id="3" name="Content Placeholder 2">
            <a:extLst>
              <a:ext uri="{FF2B5EF4-FFF2-40B4-BE49-F238E27FC236}">
                <a16:creationId xmlns:a16="http://schemas.microsoft.com/office/drawing/2014/main" id="{46208339-14C8-4623-B9E9-67DC9EA2C303}"/>
              </a:ext>
            </a:extLst>
          </p:cNvPr>
          <p:cNvSpPr>
            <a:spLocks noGrp="1"/>
          </p:cNvSpPr>
          <p:nvPr>
            <p:ph idx="1"/>
          </p:nvPr>
        </p:nvSpPr>
        <p:spPr>
          <a:xfrm>
            <a:off x="179512" y="1412776"/>
            <a:ext cx="8640960" cy="4789488"/>
          </a:xfrm>
        </p:spPr>
        <p:txBody>
          <a:bodyPr/>
          <a:lstStyle/>
          <a:p>
            <a:pPr marL="0" indent="0">
              <a:buNone/>
            </a:pPr>
            <a:r>
              <a:rPr lang="en-GB" dirty="0"/>
              <a:t>“It is a very brave undertaking that you have embarked on. I have presented seminars and workshops on assessment in many countries and while I can usually pick up a sense of a national flavour (e.g. obsession with MCQs, overdependence on Bloom’s taxonomy, absence of intermediate summative assessments, inappropriate use of norm-referencing, etc.) I would be hard pushed to systematically document it without being subject to considerable criticism. The reason for this is that they all are in a state of flux. There is huge interchange of ideas internationally and in every one of the countries I have visited, there is considerable cross-fertilisation and clear use of practices that you or I would be familiar with from the UK or Australia. Anything someone from those countries would say as being typical would be subject to dispute and claims of stereotyping”.</a:t>
            </a:r>
          </a:p>
          <a:p>
            <a:endParaRPr lang="en-GB" dirty="0"/>
          </a:p>
        </p:txBody>
      </p:sp>
    </p:spTree>
    <p:extLst>
      <p:ext uri="{BB962C8B-B14F-4D97-AF65-F5344CB8AC3E}">
        <p14:creationId xmlns:p14="http://schemas.microsoft.com/office/powerpoint/2010/main" val="2032006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p:spPr>
        <p:txBody>
          <a:bodyPr/>
          <a:lstStyle/>
          <a:p>
            <a:r>
              <a:rPr lang="en-GB" sz="2800" dirty="0"/>
              <a:t>Assessment practices vary hugely globally and this can perplex students. There are variations in:</a:t>
            </a:r>
          </a:p>
        </p:txBody>
      </p:sp>
      <p:sp>
        <p:nvSpPr>
          <p:cNvPr id="3" name="Content Placeholder 2"/>
          <p:cNvSpPr>
            <a:spLocks noGrp="1"/>
          </p:cNvSpPr>
          <p:nvPr>
            <p:ph idx="1"/>
          </p:nvPr>
        </p:nvSpPr>
        <p:spPr>
          <a:xfrm>
            <a:off x="179512" y="1124744"/>
            <a:ext cx="8856984" cy="5204619"/>
          </a:xfrm>
        </p:spPr>
        <p:txBody>
          <a:bodyPr/>
          <a:lstStyle/>
          <a:p>
            <a:r>
              <a:rPr lang="en-GB" dirty="0"/>
              <a:t>Expectations on whether a correct answer is sought can be highly variable (Ryan, 2000);</a:t>
            </a:r>
          </a:p>
          <a:p>
            <a:r>
              <a:rPr lang="en-GB" dirty="0"/>
              <a:t>Methodologies and approaches to assessment; </a:t>
            </a:r>
          </a:p>
          <a:p>
            <a:pPr lvl="1"/>
            <a:r>
              <a:rPr lang="en-GB" b="1" dirty="0"/>
              <a:t>In N Europe/Scandinavia there is wider use of oral exams than in many other nations;</a:t>
            </a:r>
          </a:p>
          <a:p>
            <a:pPr lvl="1"/>
            <a:r>
              <a:rPr lang="en-GB" b="1" dirty="0"/>
              <a:t>There are huge variations in the amount of computer-supported assessment across nations;</a:t>
            </a:r>
          </a:p>
          <a:p>
            <a:pPr lvl="1"/>
            <a:r>
              <a:rPr lang="en-GB" b="1" dirty="0"/>
              <a:t>The expected word count of assignments and duration of exams is highly variable;</a:t>
            </a:r>
          </a:p>
          <a:p>
            <a:r>
              <a:rPr lang="en-GB" dirty="0"/>
              <a:t>Pass marks, which are by no means standardised (40%-85% in our experience); </a:t>
            </a:r>
          </a:p>
          <a:p>
            <a:r>
              <a:rPr lang="en-GB" dirty="0"/>
              <a:t>The level of support provided on pre-submission drafts. </a:t>
            </a:r>
          </a:p>
        </p:txBody>
      </p:sp>
    </p:spTree>
    <p:extLst>
      <p:ext uri="{BB962C8B-B14F-4D97-AF65-F5344CB8AC3E}">
        <p14:creationId xmlns:p14="http://schemas.microsoft.com/office/powerpoint/2010/main" val="3480533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548680"/>
            <a:ext cx="7543800" cy="132025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Among our findings we discovered there are considerable variations in expectations concerning feedback on:</a:t>
            </a:r>
          </a:p>
        </p:txBody>
      </p:sp>
      <p:sp>
        <p:nvSpPr>
          <p:cNvPr id="3" name="Content Placeholder 2"/>
          <p:cNvSpPr>
            <a:spLocks noGrp="1"/>
          </p:cNvSpPr>
          <p:nvPr>
            <p:ph idx="1"/>
          </p:nvPr>
        </p:nvSpPr>
        <p:spPr>
          <a:xfrm>
            <a:off x="468313" y="1916831"/>
            <a:ext cx="8229600" cy="4412531"/>
          </a:xfrm>
        </p:spPr>
        <p:txBody>
          <a:bodyPr/>
          <a:lstStyle/>
          <a:p>
            <a:r>
              <a:rPr lang="en-GB" sz="2600" dirty="0"/>
              <a:t>Type (oral, written, in-person, face-to-face, peer?);</a:t>
            </a:r>
          </a:p>
          <a:p>
            <a:r>
              <a:rPr lang="en-GB" sz="2600" dirty="0"/>
              <a:t>Volume (just ticks, or detailed and extensive developmental comments?)</a:t>
            </a:r>
          </a:p>
          <a:p>
            <a:r>
              <a:rPr lang="en-GB" sz="2600" dirty="0"/>
              <a:t>Timing (within a set period, or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CA1A0-F4CE-45C0-AA77-77919BCDAED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 what have we discovered so far?</a:t>
            </a:r>
          </a:p>
        </p:txBody>
      </p:sp>
      <p:sp>
        <p:nvSpPr>
          <p:cNvPr id="3" name="Content Placeholder 2">
            <a:extLst>
              <a:ext uri="{FF2B5EF4-FFF2-40B4-BE49-F238E27FC236}">
                <a16:creationId xmlns:a16="http://schemas.microsoft.com/office/drawing/2014/main" id="{189C02AA-4B81-47E3-9B17-CC37727AFFEB}"/>
              </a:ext>
            </a:extLst>
          </p:cNvPr>
          <p:cNvSpPr>
            <a:spLocks noGrp="1"/>
          </p:cNvSpPr>
          <p:nvPr>
            <p:ph idx="1"/>
          </p:nvPr>
        </p:nvSpPr>
        <p:spPr/>
        <p:txBody>
          <a:bodyPr/>
          <a:lstStyle/>
          <a:p>
            <a:r>
              <a:rPr lang="en-GB" dirty="0"/>
              <a:t>Apart from David Boud advising us that our project is non-viable, we have had useful advice from colleagues in the USA, Denmark, Ireland, Hong Kong and Italy (and Australia);</a:t>
            </a:r>
          </a:p>
          <a:p>
            <a:r>
              <a:rPr lang="en-GB" dirty="0"/>
              <a:t>So far people are telling us that whatever the dominant pattern, there are also always exceptions and outliers;</a:t>
            </a:r>
          </a:p>
          <a:p>
            <a:r>
              <a:rPr lang="en-GB" dirty="0"/>
              <a:t>We’ve had two strong responses to date from Ireland and the US telling us about national initiatives to enhance assessment;</a:t>
            </a:r>
          </a:p>
          <a:p>
            <a:r>
              <a:rPr lang="en-GB" dirty="0"/>
              <a:t>In a number of countries we are hearing there is an impetus towards assessment </a:t>
            </a:r>
            <a:r>
              <a:rPr lang="en-GB" i="1" dirty="0"/>
              <a:t>for</a:t>
            </a:r>
            <a:r>
              <a:rPr lang="en-GB" dirty="0"/>
              <a:t> and </a:t>
            </a:r>
            <a:r>
              <a:rPr lang="en-GB" i="1" dirty="0"/>
              <a:t>as</a:t>
            </a:r>
            <a:r>
              <a:rPr lang="en-GB" dirty="0"/>
              <a:t> assessment rather than just </a:t>
            </a:r>
            <a:r>
              <a:rPr lang="en-GB" i="1" dirty="0"/>
              <a:t>of </a:t>
            </a:r>
            <a:r>
              <a:rPr lang="en-GB" dirty="0"/>
              <a:t>content,</a:t>
            </a:r>
            <a:r>
              <a:rPr lang="en-GB" i="1" dirty="0"/>
              <a:t> </a:t>
            </a:r>
            <a:r>
              <a:rPr lang="en-GB" dirty="0"/>
              <a:t>and a notable desire to improve feedback.</a:t>
            </a:r>
          </a:p>
          <a:p>
            <a:endParaRPr lang="en-GB" dirty="0"/>
          </a:p>
        </p:txBody>
      </p:sp>
    </p:spTree>
    <p:extLst>
      <p:ext uri="{BB962C8B-B14F-4D97-AF65-F5344CB8AC3E}">
        <p14:creationId xmlns:p14="http://schemas.microsoft.com/office/powerpoint/2010/main" val="2028617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54E6-4357-4793-A038-8055CF97DDF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Early headlines from Ireland: Geraldine O’Neill tells us</a:t>
            </a:r>
          </a:p>
        </p:txBody>
      </p:sp>
      <p:sp>
        <p:nvSpPr>
          <p:cNvPr id="3" name="Content Placeholder 2">
            <a:extLst>
              <a:ext uri="{FF2B5EF4-FFF2-40B4-BE49-F238E27FC236}">
                <a16:creationId xmlns:a16="http://schemas.microsoft.com/office/drawing/2014/main" id="{A5FBA4C8-65D2-4103-8CC4-C9BA71F5116F}"/>
              </a:ext>
            </a:extLst>
          </p:cNvPr>
          <p:cNvSpPr>
            <a:spLocks noGrp="1"/>
          </p:cNvSpPr>
          <p:nvPr>
            <p:ph idx="1"/>
          </p:nvPr>
        </p:nvSpPr>
        <p:spPr/>
        <p:txBody>
          <a:bodyPr/>
          <a:lstStyle/>
          <a:p>
            <a:r>
              <a:rPr lang="en-IE" sz="2000" dirty="0"/>
              <a:t>The Irish higher education context has huge variation in relation to assessment and feedback approaches. The QA systems across these can vary and there is different emphasis in assessment and feedback approaches. For example, traditionally the Universities have had more autonomy and flexibility in their individual regulatory practice than the IT sector.</a:t>
            </a:r>
            <a:endParaRPr lang="en-GB" sz="2000" dirty="0"/>
          </a:p>
          <a:p>
            <a:pPr lvl="0"/>
            <a:r>
              <a:rPr lang="en-IE" sz="2000" dirty="0"/>
              <a:t>‘Examination is the most common assessment method, although its popularity and weighting differs between fields, programmes and stages of programme’ ; </a:t>
            </a:r>
            <a:endParaRPr lang="en-GB" sz="2000" dirty="0"/>
          </a:p>
          <a:p>
            <a:pPr lvl="0"/>
            <a:r>
              <a:rPr lang="en-IE" sz="2000" dirty="0"/>
              <a:t>‘Other assessment methods also differ between fields; some fields focus mainly on a few assessment methods while others have a more balanced range of methods’;</a:t>
            </a:r>
          </a:p>
          <a:p>
            <a:pPr lvl="0"/>
            <a:r>
              <a:rPr lang="en-IE" sz="2000" dirty="0"/>
              <a:t>Work-based assessments are on the increase, due to National policies that emphasise employability skills.</a:t>
            </a:r>
            <a:endParaRPr lang="en-GB" sz="2000" dirty="0"/>
          </a:p>
          <a:p>
            <a:endParaRPr lang="en-GB" dirty="0"/>
          </a:p>
        </p:txBody>
      </p:sp>
    </p:spTree>
    <p:extLst>
      <p:ext uri="{BB962C8B-B14F-4D97-AF65-F5344CB8AC3E}">
        <p14:creationId xmlns:p14="http://schemas.microsoft.com/office/powerpoint/2010/main" val="796918355"/>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1688</Words>
  <Application>Microsoft Office PowerPoint</Application>
  <PresentationFormat>On-screen Show (4:3)</PresentationFormat>
  <Paragraphs>96</Paragraphs>
  <Slides>15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LeedsMet template</vt:lpstr>
      <vt:lpstr>Diverse orientations towards assessment and feedback internationally </vt:lpstr>
      <vt:lpstr>Our current project</vt:lpstr>
      <vt:lpstr>The literature and our own experiences suggests there are differences between:</vt:lpstr>
      <vt:lpstr>Exploring international assessment and feedback, our questions:</vt:lpstr>
      <vt:lpstr>Is it achievable? David Boud has reservations!</vt:lpstr>
      <vt:lpstr>Assessment practices vary hugely globally and this can perplex students. There are variations in:</vt:lpstr>
      <vt:lpstr>Among our findings we discovered there are considerable variations in expectations concerning feedback on:</vt:lpstr>
      <vt:lpstr>So what have we discovered so far?</vt:lpstr>
      <vt:lpstr>Early headlines from Ireland: Geraldine O’Neill tells us</vt:lpstr>
      <vt:lpstr>Early findings from Italy: Anna Serbati and Valentina Grion tell us:</vt:lpstr>
      <vt:lpstr>Early findings from the US: Keston Fulcher, James Madison University tells us:</vt:lpstr>
      <vt:lpstr>So what’s next for us?</vt:lpstr>
      <vt:lpstr>References and further reading (1)</vt:lpstr>
      <vt:lpstr>References and further reading (2)</vt:lpstr>
      <vt:lpstr>References and further reading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2018-06-24T16:40:37Z</dcterms:modified>
</cp:coreProperties>
</file>