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96" r:id="rId2"/>
  </p:sldMasterIdLst>
  <p:notesMasterIdLst>
    <p:notesMasterId r:id="rId32"/>
  </p:notesMasterIdLst>
  <p:handoutMasterIdLst>
    <p:handoutMasterId r:id="rId33"/>
  </p:handoutMasterIdLst>
  <p:sldIdLst>
    <p:sldId id="301" r:id="rId3"/>
    <p:sldId id="326" r:id="rId4"/>
    <p:sldId id="320" r:id="rId5"/>
    <p:sldId id="325" r:id="rId6"/>
    <p:sldId id="265" r:id="rId7"/>
    <p:sldId id="267" r:id="rId8"/>
    <p:sldId id="269" r:id="rId9"/>
    <p:sldId id="270" r:id="rId10"/>
    <p:sldId id="330" r:id="rId11"/>
    <p:sldId id="299" r:id="rId12"/>
    <p:sldId id="321" r:id="rId13"/>
    <p:sldId id="322" r:id="rId14"/>
    <p:sldId id="310" r:id="rId15"/>
    <p:sldId id="291" r:id="rId16"/>
    <p:sldId id="294" r:id="rId17"/>
    <p:sldId id="295" r:id="rId18"/>
    <p:sldId id="311" r:id="rId19"/>
    <p:sldId id="332" r:id="rId20"/>
    <p:sldId id="333" r:id="rId21"/>
    <p:sldId id="257" r:id="rId22"/>
    <p:sldId id="258" r:id="rId23"/>
    <p:sldId id="259" r:id="rId24"/>
    <p:sldId id="260" r:id="rId25"/>
    <p:sldId id="261" r:id="rId26"/>
    <p:sldId id="262" r:id="rId27"/>
    <p:sldId id="323" r:id="rId28"/>
    <p:sldId id="324" r:id="rId29"/>
    <p:sldId id="334" r:id="rId30"/>
    <p:sldId id="300" r:id="rId31"/>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63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FB01AB-0721-4EFF-B928-2CCB9764561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67149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FB01AB-0721-4EFF-B928-2CCB9764561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0097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FB01AB-0721-4EFF-B928-2CCB9764561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5303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FB01AB-0721-4EFF-B928-2CCB9764561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4472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FB01AB-0721-4EFF-B928-2CCB9764561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53695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FB01AB-0721-4EFF-B928-2CCB9764561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38099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24/06/2018</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24/06/2018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24/06/2018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6/24/2018</a:t>
            </a:fld>
            <a:endParaRPr kumimoji="0" 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0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763927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6/24/2018</a:t>
            </a:fld>
            <a:endParaRPr kumimoji="0" 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4476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24/06/2018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24/06/2018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24/06/2018</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24/06/2018</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24/06/2018</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24/06/2018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24/06/2018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24/06/2018</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6/24/2018</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769576880"/>
      </p:ext>
    </p:extLst>
  </p:cSld>
  <p:clrMap bg1="lt1" tx1="dk1" bg2="lt2" tx2="dk2" accent1="accent1" accent2="accent2" accent3="accent3" accent4="accent4" accent5="accent5" accent6="accent6" hlink="hlink" folHlink="folHlink"/>
  <p:sldLayoutIdLst>
    <p:sldLayoutId id="2147483797" r:id="rId1"/>
    <p:sldLayoutId id="2147483798" r:id="rId2"/>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Getting started with publishing about learning and teaching practice</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a:solidFill>
                  <a:schemeClr val="tx2">
                    <a:lumMod val="60000"/>
                    <a:lumOff val="40000"/>
                  </a:schemeClr>
                </a:solidFill>
              </a:rPr>
              <a:t>Nottingham Trent University </a:t>
            </a:r>
          </a:p>
          <a:p>
            <a:pPr algn="ctr" eaLnBrk="1" hangingPunct="1">
              <a:defRPr/>
            </a:pPr>
            <a:r>
              <a:rPr lang="en-GB" b="1" dirty="0">
                <a:solidFill>
                  <a:schemeClr val="tx2">
                    <a:lumMod val="60000"/>
                    <a:lumOff val="40000"/>
                  </a:schemeClr>
                </a:solidFill>
              </a:rPr>
              <a:t>26</a:t>
            </a:r>
            <a:r>
              <a:rPr lang="en-GB" b="1" baseline="30000" dirty="0">
                <a:solidFill>
                  <a:schemeClr val="tx2">
                    <a:lumMod val="60000"/>
                    <a:lumOff val="40000"/>
                  </a:schemeClr>
                </a:solidFill>
              </a:rPr>
              <a:t>th</a:t>
            </a:r>
            <a:r>
              <a:rPr lang="en-GB" b="1" dirty="0">
                <a:solidFill>
                  <a:schemeClr val="tx2">
                    <a:lumMod val="60000"/>
                    <a:lumOff val="40000"/>
                  </a:schemeClr>
                </a:solidFill>
              </a:rPr>
              <a:t> June 2018</a:t>
            </a:r>
            <a:endParaRPr lang="en-GB" sz="2000" b="1" dirty="0">
              <a:solidFill>
                <a:srgbClr val="0070C0"/>
              </a:solidFill>
            </a:endParaRPr>
          </a:p>
          <a:p>
            <a:pPr algn="ctr" eaLnBrk="1" hangingPunct="1">
              <a:defRPr/>
            </a:pPr>
            <a:r>
              <a:rPr lang="en-GB" sz="2400" b="1" dirty="0"/>
              <a:t>Sally Brown 	@</a:t>
            </a:r>
            <a:r>
              <a:rPr lang="en-GB" sz="2400" b="1" dirty="0" err="1"/>
              <a:t>ProfSallyBrown</a:t>
            </a:r>
            <a:r>
              <a:rPr lang="en-GB" sz="2400" b="1" dirty="0"/>
              <a:t> </a:t>
            </a:r>
          </a:p>
          <a:p>
            <a:pPr algn="ctr" eaLnBrk="1" hangingPunct="1">
              <a:defRPr/>
            </a:pPr>
            <a:r>
              <a:rPr lang="en-GB" sz="2400" b="1" dirty="0">
                <a:hlinkClick r:id="rId3"/>
              </a:rPr>
              <a:t>http://sally-brown.net</a:t>
            </a:r>
            <a:r>
              <a:rPr lang="en-GB" sz="2400" b="1" dirty="0"/>
              <a:t> </a:t>
            </a:r>
          </a:p>
          <a:p>
            <a:pPr algn="ctr" eaLnBrk="1" hangingPunct="1">
              <a:defRPr/>
            </a:pPr>
            <a:r>
              <a:rPr lang="en-GB" sz="1800" b="1" dirty="0"/>
              <a:t>Emerita Professor, Leeds Beckett University</a:t>
            </a:r>
          </a:p>
          <a:p>
            <a:pPr algn="ctr" eaLnBrk="1" hangingPunct="1">
              <a:defRPr/>
            </a:pPr>
            <a:r>
              <a:rPr lang="en-GB" sz="1800" b="1" dirty="0"/>
              <a:t>Visiting Professor: Edge Hill University, University of Plymouth, University of South Wales, and Liverpool John Moores University.</a:t>
            </a:r>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z="3500"/>
              <a:t>The ‘ten damn fool questions’ method of getting started...</a:t>
            </a:r>
            <a:endParaRPr lang="en-GB" altLang="en-US" sz="3500"/>
          </a:p>
        </p:txBody>
      </p:sp>
      <p:sp>
        <p:nvSpPr>
          <p:cNvPr id="40963" name="Rectangle 3"/>
          <p:cNvSpPr>
            <a:spLocks noGrp="1" noChangeArrowheads="1"/>
          </p:cNvSpPr>
          <p:nvPr>
            <p:ph type="body" idx="1"/>
          </p:nvPr>
        </p:nvSpPr>
        <p:spPr>
          <a:xfrm>
            <a:off x="468313" y="1412875"/>
            <a:ext cx="3167062" cy="4789488"/>
          </a:xfrm>
        </p:spPr>
        <p:txBody>
          <a:bodyPr/>
          <a:lstStyle/>
          <a:p>
            <a:pPr eaLnBrk="1" hangingPunct="1">
              <a:lnSpc>
                <a:spcPct val="90000"/>
              </a:lnSpc>
            </a:pPr>
            <a:r>
              <a:rPr lang="en-US" altLang="en-US" sz="2400" b="1" dirty="0"/>
              <a:t>What am I doing?</a:t>
            </a:r>
          </a:p>
          <a:p>
            <a:pPr eaLnBrk="1" hangingPunct="1">
              <a:lnSpc>
                <a:spcPct val="90000"/>
              </a:lnSpc>
            </a:pPr>
            <a:r>
              <a:rPr lang="en-US" altLang="en-US" sz="2400" b="1" dirty="0"/>
              <a:t>Why am I doing it?</a:t>
            </a:r>
          </a:p>
          <a:p>
            <a:pPr eaLnBrk="1" hangingPunct="1">
              <a:lnSpc>
                <a:spcPct val="90000"/>
              </a:lnSpc>
            </a:pPr>
            <a:r>
              <a:rPr lang="en-US" altLang="en-US" sz="2400" b="1" dirty="0"/>
              <a:t>What has been done in the past?</a:t>
            </a:r>
          </a:p>
          <a:p>
            <a:pPr eaLnBrk="1" hangingPunct="1">
              <a:lnSpc>
                <a:spcPct val="90000"/>
              </a:lnSpc>
            </a:pPr>
            <a:r>
              <a:rPr lang="en-US" altLang="en-US" sz="2400" b="1" dirty="0"/>
              <a:t>What were the effects?</a:t>
            </a:r>
          </a:p>
          <a:p>
            <a:pPr eaLnBrk="1" hangingPunct="1">
              <a:lnSpc>
                <a:spcPct val="90000"/>
              </a:lnSpc>
            </a:pPr>
            <a:r>
              <a:rPr lang="en-US" altLang="en-US" sz="2400" b="1" dirty="0"/>
              <a:t>Why was this unsatisfactory?</a:t>
            </a:r>
          </a:p>
          <a:p>
            <a:pPr eaLnBrk="1" hangingPunct="1">
              <a:lnSpc>
                <a:spcPct val="90000"/>
              </a:lnSpc>
            </a:pPr>
            <a:r>
              <a:rPr lang="en-US" altLang="en-US" sz="2400" b="1" dirty="0"/>
              <a:t>What have I tried that worked?</a:t>
            </a:r>
          </a:p>
          <a:p>
            <a:pPr eaLnBrk="1" hangingPunct="1">
              <a:lnSpc>
                <a:spcPct val="90000"/>
              </a:lnSpc>
            </a:pPr>
            <a:endParaRPr lang="en-GB" altLang="en-US" sz="2600"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eaLnBrk="1" hangingPunct="1">
              <a:buClr>
                <a:srgbClr val="002060"/>
              </a:buClr>
            </a:pPr>
            <a:r>
              <a:rPr lang="en-US" altLang="en-US" sz="2400" b="1" dirty="0"/>
              <a:t>What didn’t work so well?</a:t>
            </a:r>
          </a:p>
          <a:p>
            <a:pPr eaLnBrk="1" hangingPunct="1">
              <a:buClr>
                <a:srgbClr val="002060"/>
              </a:buClr>
            </a:pPr>
            <a:r>
              <a:rPr lang="en-US" altLang="en-US" sz="2400" b="1" dirty="0"/>
              <a:t>What have I learned from my success and failures? </a:t>
            </a:r>
          </a:p>
          <a:p>
            <a:pPr eaLnBrk="1" hangingPunct="1">
              <a:buClr>
                <a:srgbClr val="002060"/>
              </a:buClr>
            </a:pPr>
            <a:r>
              <a:rPr lang="en-US" altLang="en-US" sz="2400" b="1" dirty="0"/>
              <a:t>What can I deduce from what I have done?</a:t>
            </a:r>
          </a:p>
          <a:p>
            <a:pPr eaLnBrk="1" hangingPunct="1">
              <a:buClr>
                <a:srgbClr val="002060"/>
              </a:buClr>
            </a:pPr>
            <a:r>
              <a:rPr lang="en-US" altLang="en-US" sz="2400" b="1" dirty="0"/>
              <a:t>What do I plan to do next?</a:t>
            </a:r>
            <a:endParaRPr lang="en-GB" altLang="en-US" sz="2400" b="1" dirty="0"/>
          </a:p>
          <a:p>
            <a:pPr eaLnBrk="1" hangingPunct="1">
              <a:lnSpc>
                <a:spcPct val="90000"/>
              </a:lnSpc>
            </a:pPr>
            <a:endParaRPr lang="en-US" altLang="en-US" sz="2400" b="1" kern="0" dirty="0"/>
          </a:p>
          <a:p>
            <a:pPr eaLnBrk="1" hangingPunct="1">
              <a:lnSpc>
                <a:spcPct val="90000"/>
              </a:lnSpc>
            </a:pPr>
            <a:endParaRPr lang="en-GB" altLang="en-US" sz="2600" kern="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Getting feedback on your work</a:t>
            </a:r>
          </a:p>
        </p:txBody>
      </p:sp>
      <p:sp>
        <p:nvSpPr>
          <p:cNvPr id="3" name="Content Placeholder 2"/>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p:txBody>
      </p:sp>
    </p:spTree>
    <p:extLst>
      <p:ext uri="{BB962C8B-B14F-4D97-AF65-F5344CB8AC3E}">
        <p14:creationId xmlns:p14="http://schemas.microsoft.com/office/powerpoint/2010/main" val="1142902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 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3494341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Good advice to help you maximise your chances of publication:</a:t>
            </a:r>
            <a:endParaRPr lang="en-GB" altLang="en-US" sz="3200"/>
          </a:p>
        </p:txBody>
      </p:sp>
      <p:sp>
        <p:nvSpPr>
          <p:cNvPr id="36867" name="Content Placeholder 4"/>
          <p:cNvSpPr>
            <a:spLocks noGrp="1"/>
          </p:cNvSpPr>
          <p:nvPr>
            <p:ph idx="1"/>
          </p:nvPr>
        </p:nvSpPr>
        <p:spPr/>
        <p:txBody>
          <a:bodyPr/>
          <a:lstStyle/>
          <a:p>
            <a:r>
              <a:rPr lang="en-US" altLang="en-US" b="1" dirty="0"/>
              <a:t> 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Most common problems editors experience with manuscripts received...</a:t>
            </a:r>
            <a:endParaRPr lang="en-GB" altLang="en-US" sz="3200"/>
          </a:p>
        </p:txBody>
      </p:sp>
      <p:sp>
        <p:nvSpPr>
          <p:cNvPr id="34819" name="Rectangle 3"/>
          <p:cNvSpPr>
            <a:spLocks noGrp="1" noChangeArrowheads="1"/>
          </p:cNvSpPr>
          <p:nvPr>
            <p:ph type="body" idx="1"/>
          </p:nvPr>
        </p:nvSpPr>
        <p:spPr/>
        <p:txBody>
          <a:bodyPr/>
          <a:lstStyle/>
          <a:p>
            <a:pPr eaLnBrk="1" hangingPunct="1"/>
            <a:r>
              <a:rPr lang="en-US" altLang="en-US" b="1"/>
              <a:t>slight, trivial or low-quality work/research.</a:t>
            </a:r>
          </a:p>
          <a:p>
            <a:pPr eaLnBrk="1" hangingPunct="1"/>
            <a:r>
              <a:rPr lang="en-US" altLang="en-US" b="1"/>
              <a:t>inappropriate subject for journal.</a:t>
            </a:r>
          </a:p>
          <a:p>
            <a:pPr eaLnBrk="1" hangingPunct="1"/>
            <a:r>
              <a:rPr lang="en-US" altLang="en-US" b="1"/>
              <a:t>poor quality of writing.</a:t>
            </a:r>
          </a:p>
          <a:p>
            <a:pPr eaLnBrk="1" hangingPunct="1"/>
            <a:r>
              <a:rPr lang="en-US" altLang="en-US" b="1"/>
              <a:t>failure to follow author guidelines.</a:t>
            </a:r>
          </a:p>
          <a:p>
            <a:pPr eaLnBrk="1" hangingPunct="1"/>
            <a:r>
              <a:rPr lang="en-US" altLang="en-US" b="1"/>
              <a:t>presentation/appearance/format.</a:t>
            </a:r>
          </a:p>
          <a:p>
            <a:pPr eaLnBrk="1" hangingPunct="1"/>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p:spPr>
        <p:txBody>
          <a:bodyPr/>
          <a:lstStyle/>
          <a:p>
            <a:pPr eaLnBrk="1" hangingPunct="1"/>
            <a:r>
              <a:rPr lang="en-US" altLang="en-US" sz="3200" dirty="0"/>
              <a:t>Referees and reviewers look for the following in manuscripts:</a:t>
            </a:r>
            <a:endParaRPr lang="en-GB" altLang="en-US" sz="32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b="1"/>
              <a:t>Clarity, coherence, well-written.</a:t>
            </a:r>
          </a:p>
          <a:p>
            <a:pPr eaLnBrk="1" hangingPunct="1">
              <a:lnSpc>
                <a:spcPct val="90000"/>
              </a:lnSpc>
            </a:pPr>
            <a:r>
              <a:rPr lang="en-US" altLang="en-US" b="1"/>
              <a:t>Thoroughness.</a:t>
            </a:r>
          </a:p>
          <a:p>
            <a:pPr eaLnBrk="1" hangingPunct="1">
              <a:lnSpc>
                <a:spcPct val="90000"/>
              </a:lnSpc>
            </a:pPr>
            <a:r>
              <a:rPr lang="en-US" altLang="en-US" b="1"/>
              <a:t>Research method.</a:t>
            </a:r>
          </a:p>
          <a:p>
            <a:pPr eaLnBrk="1" hangingPunct="1">
              <a:lnSpc>
                <a:spcPct val="90000"/>
              </a:lnSpc>
            </a:pPr>
            <a:r>
              <a:rPr lang="en-US" altLang="en-US" b="1"/>
              <a:t>Appropriateness to the journal.</a:t>
            </a:r>
          </a:p>
          <a:p>
            <a:pPr eaLnBrk="1" hangingPunct="1">
              <a:lnSpc>
                <a:spcPct val="90000"/>
              </a:lnSpc>
            </a:pPr>
            <a:r>
              <a:rPr lang="en-US" altLang="en-US" b="1"/>
              <a:t>A unique contribution.</a:t>
            </a:r>
          </a:p>
          <a:p>
            <a:pPr eaLnBrk="1" hangingPunct="1">
              <a:lnSpc>
                <a:spcPct val="90000"/>
              </a:lnSpc>
            </a:pPr>
            <a:r>
              <a:rPr lang="en-US" altLang="en-US" b="1"/>
              <a:t>Advancement of knowledge.</a:t>
            </a:r>
          </a:p>
          <a:p>
            <a:pPr eaLnBrk="1" hangingPunct="1">
              <a:lnSpc>
                <a:spcPct val="90000"/>
              </a:lnSpc>
            </a:pPr>
            <a:r>
              <a:rPr lang="en-US" altLang="en-US" b="1"/>
              <a:t>Importance of subject</a:t>
            </a:r>
          </a:p>
          <a:p>
            <a:pPr eaLnBrk="1" hangingPunct="1">
              <a:lnSpc>
                <a:spcPct val="90000"/>
              </a:lnSpc>
            </a:pPr>
            <a:r>
              <a:rPr lang="en-US" altLang="en-US" b="1"/>
              <a:t>Generalisability and validity of results.</a:t>
            </a:r>
          </a:p>
          <a:p>
            <a:pPr eaLnBrk="1" hangingPunct="1">
              <a:lnSpc>
                <a:spcPct val="90000"/>
              </a:lnSpc>
            </a:pPr>
            <a:r>
              <a:rPr lang="en-US" altLang="en-US" b="1"/>
              <a:t>Timeliness.</a:t>
            </a:r>
            <a:endParaRPr lang="en-GB" altLang="en-US"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When writing an abstract</a:t>
            </a:r>
          </a:p>
        </p:txBody>
      </p:sp>
      <p:sp>
        <p:nvSpPr>
          <p:cNvPr id="48131" name="Content Placeholder 4"/>
          <p:cNvSpPr>
            <a:spLocks noGrp="1"/>
          </p:cNvSpPr>
          <p:nvPr>
            <p:ph idx="1"/>
          </p:nvPr>
        </p:nvSpPr>
        <p:spPr>
          <a:xfrm>
            <a:off x="304800" y="1371600"/>
            <a:ext cx="8534400" cy="4957763"/>
          </a:xfrm>
        </p:spPr>
        <p:txBody>
          <a:bodyPr/>
          <a:lstStyle/>
          <a:p>
            <a:r>
              <a:rPr lang="en-GB" altLang="en-US" sz="2400" b="1" dirty="0"/>
              <a:t>Write this at the very end of the article production process;</a:t>
            </a:r>
          </a:p>
          <a:p>
            <a:r>
              <a:rPr lang="en-GB" altLang="en-US" sz="2400" b="1" dirty="0"/>
              <a:t>Summarise briefly what you set out to achieve, your research methods and your key findings;</a:t>
            </a:r>
          </a:p>
          <a:p>
            <a:r>
              <a:rPr lang="en-GB" altLang="en-US" sz="2400" b="1" dirty="0"/>
              <a:t>Look at abstracts within the target journal so you can emulate their style, scope and length. Some journals have a prescribed format for abstracts which you must follow using their on-line form</a:t>
            </a:r>
          </a:p>
          <a:p>
            <a:r>
              <a:rPr lang="en-GB" altLang="en-US" sz="2400" b="1" dirty="0"/>
              <a:t>Scientific journals normally use short sentences but social science journals use longer more complex ones;</a:t>
            </a:r>
          </a:p>
          <a:p>
            <a:r>
              <a:rPr lang="en-GB" altLang="en-US" sz="2400" b="1" dirty="0"/>
              <a:t>Seek peer review from a more experienced colleague as abstracts really matter.</a:t>
            </a:r>
          </a:p>
          <a:p>
            <a:endParaRPr lang="en-GB" altLang="en-US" b="1" dirty="0"/>
          </a:p>
        </p:txBody>
      </p:sp>
    </p:spTree>
    <p:extLst>
      <p:ext uri="{BB962C8B-B14F-4D97-AF65-F5344CB8AC3E}">
        <p14:creationId xmlns:p14="http://schemas.microsoft.com/office/powerpoint/2010/main" val="2806608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3" tooltip="Citation"/>
              </a:rPr>
              <a:t>citations</a:t>
            </a:r>
            <a:r>
              <a:rPr lang="en-GB" altLang="en-US" sz="2200" b="1" dirty="0"/>
              <a:t> to recent articles published in the journal. It is frequently used as a </a:t>
            </a:r>
            <a:r>
              <a:rPr lang="en-GB" altLang="en-US" sz="2200" b="1" dirty="0">
                <a:hlinkClick r:id="rId4"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5" tooltip="Eugene Garfield"/>
              </a:rPr>
              <a:t>Eugene Garfield</a:t>
            </a:r>
            <a:r>
              <a:rPr lang="en-GB" altLang="en-US" sz="2200" b="1" dirty="0"/>
              <a:t>, the founder of the </a:t>
            </a:r>
            <a:r>
              <a:rPr lang="en-GB" altLang="en-US" sz="2200" b="1" dirty="0">
                <a:hlinkClick r:id="rId6"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7"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8" tooltip="Review article"/>
              </a:rPr>
              <a:t>review articles</a:t>
            </a:r>
            <a:r>
              <a:rPr lang="en-GB" altLang="en-US" sz="2200" b="1" dirty="0"/>
              <a:t> which generally are cited more than research reports </a:t>
            </a:r>
            <a:r>
              <a:rPr lang="en-GB" altLang="en-US" sz="2200" b="1" u="sng" dirty="0">
                <a:hlinkClick r:id="rId9"/>
              </a:rPr>
              <a:t>http://en.wikipedia.org/wiki/Impact_factor</a:t>
            </a:r>
            <a:r>
              <a:rPr lang="en-GB" altLang="en-US" sz="2200" b="1" dirty="0"/>
              <a:t>, see also </a:t>
            </a:r>
            <a:r>
              <a:rPr lang="en-GB" altLang="en-US" sz="2200" b="1" u="sng" dirty="0">
                <a:hlinkClick r:id="rId10"/>
              </a:rPr>
              <a:t>http://en.wikipedia.org/wiki/Journal_Citation_Reports</a:t>
            </a:r>
            <a:endParaRPr lang="en-GB" altLang="en-US" sz="2200" b="1" dirty="0"/>
          </a:p>
          <a:p>
            <a:endParaRPr lang="en-GB" altLang="en-US" sz="2200" dirty="0"/>
          </a:p>
        </p:txBody>
      </p:sp>
    </p:spTree>
    <p:extLst>
      <p:ext uri="{BB962C8B-B14F-4D97-AF65-F5344CB8AC3E}">
        <p14:creationId xmlns:p14="http://schemas.microsoft.com/office/powerpoint/2010/main" val="3556947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a:t>
            </a:r>
            <a:r>
              <a:rPr lang="en-GB" altLang="en-US" sz="2400" b="1" dirty="0" err="1"/>
              <a:t>etc</a:t>
            </a:r>
            <a:r>
              <a:rPr lang="en-GB" altLang="en-US" sz="2400" b="1" dirty="0"/>
              <a:t>)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extLst>
      <p:ext uri="{BB962C8B-B14F-4D97-AF65-F5344CB8AC3E}">
        <p14:creationId xmlns:p14="http://schemas.microsoft.com/office/powerpoint/2010/main" val="3420768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B6B58-A986-42D0-8DF9-4090CB5C72DC}"/>
              </a:ext>
            </a:extLst>
          </p:cNvPr>
          <p:cNvSpPr>
            <a:spLocks noGrp="1"/>
          </p:cNvSpPr>
          <p:nvPr>
            <p:ph type="title"/>
          </p:nvPr>
        </p:nvSpPr>
        <p:spPr/>
        <p:txBody>
          <a:bodyPr/>
          <a:lstStyle/>
          <a:p>
            <a:r>
              <a:rPr lang="en-GB" dirty="0"/>
              <a:t>What’s this session about?</a:t>
            </a:r>
          </a:p>
        </p:txBody>
      </p:sp>
      <p:sp>
        <p:nvSpPr>
          <p:cNvPr id="3" name="Content Placeholder 2">
            <a:extLst>
              <a:ext uri="{FF2B5EF4-FFF2-40B4-BE49-F238E27FC236}">
                <a16:creationId xmlns:a16="http://schemas.microsoft.com/office/drawing/2014/main" id="{7B4AAAC4-1BF6-4672-9633-360B8207FD97}"/>
              </a:ext>
            </a:extLst>
          </p:cNvPr>
          <p:cNvSpPr>
            <a:spLocks noGrp="1"/>
          </p:cNvSpPr>
          <p:nvPr>
            <p:ph idx="1"/>
          </p:nvPr>
        </p:nvSpPr>
        <p:spPr/>
        <p:txBody>
          <a:bodyPr/>
          <a:lstStyle/>
          <a:p>
            <a:pPr marL="0" indent="0">
              <a:buNone/>
            </a:pPr>
            <a:r>
              <a:rPr lang="en-GB" sz="2400" b="1" dirty="0"/>
              <a:t>Researching (and writing about it) provides the heartbeat of any university, but there are all sorts of practical problems about how to make this happen when academics and others have multiple competing demands on our attention. </a:t>
            </a:r>
          </a:p>
          <a:p>
            <a:pPr marL="0" indent="0">
              <a:buNone/>
            </a:pPr>
            <a:r>
              <a:rPr lang="en-GB" sz="2400" b="1" dirty="0"/>
              <a:t>This highly pragmatic and light-hearted session will engage participants in thinking about rationales for writing about learning, teaching and assessment, how to take the first steps, what kinds of outlets are best suited for individual purposes and how to make it motivating and enjoyable. The session will be illustrated with anecdotes about doing things wrong in the first instance, but then achieving success in publication in diverse various formats. You should leave with some concrete plans about how to do it yourself.</a:t>
            </a:r>
          </a:p>
          <a:p>
            <a:endParaRPr lang="en-GB" sz="3200" dirty="0"/>
          </a:p>
        </p:txBody>
      </p:sp>
    </p:spTree>
    <p:extLst>
      <p:ext uri="{BB962C8B-B14F-4D97-AF65-F5344CB8AC3E}">
        <p14:creationId xmlns:p14="http://schemas.microsoft.com/office/powerpoint/2010/main" val="3070446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1"/>
            <a:ext cx="7543800" cy="533400"/>
          </a:xfrm>
        </p:spPr>
        <p:txBody>
          <a:bodyPr/>
          <a:lstStyle/>
          <a:p>
            <a:r>
              <a:rPr lang="en-GB" sz="3200" dirty="0"/>
              <a:t>5. From dissertation to publication</a:t>
            </a:r>
          </a:p>
        </p:txBody>
      </p:sp>
      <p:graphicFrame>
        <p:nvGraphicFramePr>
          <p:cNvPr id="6" name="Table 5"/>
          <p:cNvGraphicFramePr>
            <a:graphicFrameLocks noGrp="1"/>
          </p:cNvGraphicFramePr>
          <p:nvPr/>
        </p:nvGraphicFramePr>
        <p:xfrm>
          <a:off x="304800" y="609600"/>
          <a:ext cx="8686800" cy="6287721"/>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778333">
                <a:tc>
                  <a:txBody>
                    <a:bodyPr/>
                    <a:lstStyle/>
                    <a:p>
                      <a:r>
                        <a:rPr lang="en-GB" b="1" dirty="0"/>
                        <a:t>1</a:t>
                      </a:r>
                    </a:p>
                  </a:txBody>
                  <a:tcPr/>
                </a:tc>
                <a:tc>
                  <a:txBody>
                    <a:bodyPr/>
                    <a:lstStyle/>
                    <a:p>
                      <a:r>
                        <a:rPr lang="en-GB" sz="1800" b="1" kern="1200" dirty="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b="1" dirty="0"/>
                    </a:p>
                  </a:txBody>
                  <a:tcPr/>
                </a:tc>
                <a:tc>
                  <a:txBody>
                    <a:bodyPr/>
                    <a:lstStyle/>
                    <a:p>
                      <a:r>
                        <a:rPr lang="en-GB" sz="1800" b="1" kern="1200" dirty="0">
                          <a:solidFill>
                            <a:schemeClr val="tx1"/>
                          </a:solidFill>
                          <a:latin typeface="+mn-lt"/>
                          <a:ea typeface="+mn-ea"/>
                          <a:cs typeface="+mn-cs"/>
                        </a:rPr>
                        <a:t>Give up hope if you’ve done nothing for years: it’s possible to revive elements of an old thesis and still find things worth saying.</a:t>
                      </a:r>
                      <a:endParaRPr lang="en-GB" b="1" dirty="0"/>
                    </a:p>
                  </a:txBody>
                  <a:tcPr/>
                </a:tc>
                <a:extLst>
                  <a:ext uri="{0D108BD9-81ED-4DB2-BD59-A6C34878D82A}">
                    <a16:rowId xmlns:a16="http://schemas.microsoft.com/office/drawing/2014/main" val="10001"/>
                  </a:ext>
                </a:extLst>
              </a:tr>
              <a:tr h="2340561">
                <a:tc>
                  <a:txBody>
                    <a:bodyPr/>
                    <a:lstStyle/>
                    <a:p>
                      <a:r>
                        <a:rPr lang="en-GB" b="1" dirty="0"/>
                        <a:t>2</a:t>
                      </a:r>
                    </a:p>
                  </a:txBody>
                  <a:tcPr/>
                </a:tc>
                <a:tc>
                  <a:txBody>
                    <a:bodyPr/>
                    <a:lstStyle/>
                    <a:p>
                      <a:r>
                        <a:rPr lang="en-GB" sz="1800" b="1" kern="1200" dirty="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b="1" dirty="0"/>
                    </a:p>
                  </a:txBody>
                  <a:tcPr/>
                </a:tc>
                <a:tc>
                  <a:txBody>
                    <a:bodyPr/>
                    <a:lstStyle/>
                    <a:p>
                      <a:r>
                        <a:rPr lang="en-GB" sz="1800" b="1" kern="1200" dirty="0">
                          <a:solidFill>
                            <a:schemeClr val="tx1"/>
                          </a:solidFill>
                          <a:latin typeface="+mn-lt"/>
                          <a:ea typeface="+mn-ea"/>
                          <a:cs typeface="+mn-cs"/>
                        </a:rPr>
                        <a:t>Post off your whole thesis to a publisher with a note saying ‘my supervisor / examiner said this is publishable as a book, so please will you publish it?’</a:t>
                      </a:r>
                      <a:endParaRPr lang="en-GB" b="1" dirty="0"/>
                    </a:p>
                  </a:txBody>
                  <a:tcPr/>
                </a:tc>
                <a:extLst>
                  <a:ext uri="{0D108BD9-81ED-4DB2-BD59-A6C34878D82A}">
                    <a16:rowId xmlns:a16="http://schemas.microsoft.com/office/drawing/2014/main" val="10002"/>
                  </a:ext>
                </a:extLst>
              </a:tr>
              <a:tr h="1537046">
                <a:tc>
                  <a:txBody>
                    <a:bodyPr/>
                    <a:lstStyle/>
                    <a:p>
                      <a:r>
                        <a:rPr lang="en-GB" b="1" dirty="0"/>
                        <a:t>3</a:t>
                      </a:r>
                    </a:p>
                  </a:txBody>
                  <a:tcPr/>
                </a:tc>
                <a:tc>
                  <a:txBody>
                    <a:bodyPr/>
                    <a:lstStyle/>
                    <a:p>
                      <a:r>
                        <a:rPr lang="en-GB" sz="1800" b="1" kern="1200" dirty="0">
                          <a:solidFill>
                            <a:schemeClr val="tx1"/>
                          </a:solidFill>
                          <a:latin typeface="+mn-lt"/>
                          <a:ea typeface="+mn-ea"/>
                          <a:cs typeface="+mn-cs"/>
                        </a:rPr>
                        <a:t>Look for the really original ideas within your work, and see if you can write an opinion piece for a journal conveying your key thoughts.</a:t>
                      </a:r>
                      <a:endParaRPr lang="en-GB" b="1" dirty="0"/>
                    </a:p>
                  </a:txBody>
                  <a:tcPr/>
                </a:tc>
                <a:tc>
                  <a:txBody>
                    <a:bodyPr/>
                    <a:lstStyle/>
                    <a:p>
                      <a:r>
                        <a:rPr lang="en-GB" sz="1800" b="1" kern="1200" dirty="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59757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rgbClr val="330066"/>
                </a:solidFill>
                <a:effectLst/>
                <a:uLnTx/>
                <a:uFillTx/>
                <a:latin typeface="Arial"/>
                <a:ea typeface="+mn-ea"/>
                <a:cs typeface="+mn-cs"/>
              </a:rPr>
              <a:t>From dissertation to publication</a:t>
            </a:r>
            <a:endParaRPr kumimoji="0" lang="en-GB" sz="3200" b="1" i="0" u="none" strike="noStrike" kern="0" cap="none" spc="0" normalizeH="0" baseline="0" noProof="0" dirty="0">
              <a:ln>
                <a:noFill/>
              </a:ln>
              <a:solidFill>
                <a:srgbClr val="330066"/>
              </a:solidFill>
              <a:effectLst/>
              <a:uLnTx/>
              <a:uFillTx/>
              <a:latin typeface="Arial"/>
              <a:ea typeface="+mn-ea"/>
              <a:cs typeface="+mn-cs"/>
            </a:endParaRPr>
          </a:p>
        </p:txBody>
      </p:sp>
      <p:graphicFrame>
        <p:nvGraphicFramePr>
          <p:cNvPr id="5" name="Table 4"/>
          <p:cNvGraphicFramePr>
            <a:graphicFrameLocks noGrp="1"/>
          </p:cNvGraphicFramePr>
          <p:nvPr/>
        </p:nvGraphicFramePr>
        <p:xfrm>
          <a:off x="304800" y="609600"/>
          <a:ext cx="8686800" cy="59026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4</a:t>
                      </a:r>
                    </a:p>
                  </a:txBody>
                  <a:tcPr/>
                </a:tc>
                <a:tc>
                  <a:txBody>
                    <a:bodyPr/>
                    <a:lstStyle/>
                    <a:p>
                      <a:r>
                        <a:rPr lang="en-GB" sz="1800" b="1" kern="1200" dirty="0">
                          <a:solidFill>
                            <a:schemeClr val="tx1"/>
                          </a:solidFill>
                          <a:latin typeface="+mn-lt"/>
                          <a:ea typeface="+mn-ea"/>
                          <a:cs typeface="+mn-cs"/>
                        </a:rPr>
                        <a:t>Try to get several articles out of your thesis (particularly doctoral ones). </a:t>
                      </a:r>
                      <a:endParaRPr lang="en-GB" b="1" dirty="0"/>
                    </a:p>
                  </a:txBody>
                  <a:tcPr/>
                </a:tc>
                <a:tc>
                  <a:txBody>
                    <a:bodyPr/>
                    <a:lstStyle/>
                    <a:p>
                      <a:r>
                        <a:rPr lang="en-GB" sz="1800" b="1" kern="1200" dirty="0">
                          <a:solidFill>
                            <a:schemeClr val="tx1"/>
                          </a:solidFill>
                          <a:latin typeface="+mn-lt"/>
                          <a:ea typeface="+mn-ea"/>
                          <a:cs typeface="+mn-cs"/>
                        </a:rPr>
                        <a:t>So thinly ‘salami slice’ your data that you are sending off a number of rather thin articles; one or two chunky one are likely to be better received.</a:t>
                      </a:r>
                      <a:endParaRPr lang="en-GB" b="1" dirty="0"/>
                    </a:p>
                  </a:txBody>
                  <a:tcPr/>
                </a:tc>
                <a:extLst>
                  <a:ext uri="{0D108BD9-81ED-4DB2-BD59-A6C34878D82A}">
                    <a16:rowId xmlns:a16="http://schemas.microsoft.com/office/drawing/2014/main" val="10001"/>
                  </a:ext>
                </a:extLst>
              </a:tr>
              <a:tr h="1447800">
                <a:tc>
                  <a:txBody>
                    <a:bodyPr/>
                    <a:lstStyle/>
                    <a:p>
                      <a:r>
                        <a:rPr lang="en-GB" b="1" dirty="0"/>
                        <a:t>5</a:t>
                      </a:r>
                    </a:p>
                  </a:txBody>
                  <a:tcPr/>
                </a:tc>
                <a:tc>
                  <a:txBody>
                    <a:bodyPr/>
                    <a:lstStyle/>
                    <a:p>
                      <a:r>
                        <a:rPr lang="en-GB" sz="1800" b="1" kern="1200" dirty="0">
                          <a:solidFill>
                            <a:schemeClr val="tx1"/>
                          </a:solidFill>
                          <a:latin typeface="+mn-lt"/>
                          <a:ea typeface="+mn-ea"/>
                          <a:cs typeface="+mn-cs"/>
                        </a:rPr>
                        <a:t>Ask your supervisor for her/his thoughts on what elements of the thesis are the ones that are likely to most lend themselves to publication.</a:t>
                      </a:r>
                      <a:endParaRPr lang="en-GB" b="1" dirty="0"/>
                    </a:p>
                  </a:txBody>
                  <a:tcPr/>
                </a:tc>
                <a:tc>
                  <a:txBody>
                    <a:bodyPr/>
                    <a:lstStyle/>
                    <a:p>
                      <a:r>
                        <a:rPr lang="en-GB" sz="1800" b="1" kern="1200" dirty="0">
                          <a:solidFill>
                            <a:schemeClr val="tx1"/>
                          </a:solidFill>
                          <a:latin typeface="+mn-lt"/>
                          <a:ea typeface="+mn-ea"/>
                          <a:cs typeface="+mn-cs"/>
                        </a:rPr>
                        <a:t>Don’t over-rely on other’s opinions, you’ve worked on this topic for ages so trust your own judgments.</a:t>
                      </a:r>
                      <a:endParaRPr lang="en-GB" b="1" dirty="0"/>
                    </a:p>
                  </a:txBody>
                  <a:tcPr/>
                </a:tc>
                <a:extLst>
                  <a:ext uri="{0D108BD9-81ED-4DB2-BD59-A6C34878D82A}">
                    <a16:rowId xmlns:a16="http://schemas.microsoft.com/office/drawing/2014/main" val="10002"/>
                  </a:ext>
                </a:extLst>
              </a:tr>
              <a:tr h="1537046">
                <a:tc>
                  <a:txBody>
                    <a:bodyPr/>
                    <a:lstStyle/>
                    <a:p>
                      <a:r>
                        <a:rPr lang="en-GB" b="1" dirty="0"/>
                        <a:t>6</a:t>
                      </a:r>
                    </a:p>
                  </a:txBody>
                  <a:tcPr/>
                </a:tc>
                <a:tc>
                  <a:txBody>
                    <a:bodyPr/>
                    <a:lstStyle/>
                    <a:p>
                      <a:r>
                        <a:rPr lang="en-GB" sz="1800" b="1" kern="1200" dirty="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b="1" dirty="0"/>
                    </a:p>
                  </a:txBody>
                  <a:tcPr/>
                </a:tc>
                <a:tc>
                  <a:txBody>
                    <a:bodyPr/>
                    <a:lstStyle/>
                    <a:p>
                      <a:r>
                        <a:rPr lang="en-GB" sz="1800" b="1" kern="1200" dirty="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74855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rgbClr val="330066"/>
                </a:solidFill>
                <a:effectLst/>
                <a:uLnTx/>
                <a:uFillTx/>
                <a:latin typeface="Arial"/>
                <a:ea typeface="+mn-ea"/>
                <a:cs typeface="+mn-cs"/>
              </a:rPr>
              <a:t>From dissertation to publication</a:t>
            </a:r>
            <a:endParaRPr kumimoji="0" lang="en-GB" sz="3200" b="1" i="0" u="none" strike="noStrike" kern="0" cap="none" spc="0" normalizeH="0" baseline="0" noProof="0" dirty="0">
              <a:ln>
                <a:noFill/>
              </a:ln>
              <a:solidFill>
                <a:srgbClr val="330066"/>
              </a:solidFill>
              <a:effectLst/>
              <a:uLnTx/>
              <a:uFillTx/>
              <a:latin typeface="Arial"/>
              <a:ea typeface="+mn-ea"/>
              <a:cs typeface="+mn-cs"/>
            </a:endParaRPr>
          </a:p>
        </p:txBody>
      </p:sp>
      <p:graphicFrame>
        <p:nvGraphicFramePr>
          <p:cNvPr id="6" name="Table 5"/>
          <p:cNvGraphicFramePr>
            <a:graphicFrameLocks noGrp="1"/>
          </p:cNvGraphicFramePr>
          <p:nvPr/>
        </p:nvGraphicFramePr>
        <p:xfrm>
          <a:off x="304800" y="609600"/>
          <a:ext cx="8686800" cy="5717553"/>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7</a:t>
                      </a:r>
                    </a:p>
                  </a:txBody>
                  <a:tcPr/>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b="1" dirty="0"/>
                    </a:p>
                  </a:txBody>
                  <a:tcPr/>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b="1" dirty="0"/>
                    </a:p>
                  </a:txBody>
                  <a:tcPr/>
                </a:tc>
                <a:extLst>
                  <a:ext uri="{0D108BD9-81ED-4DB2-BD59-A6C34878D82A}">
                    <a16:rowId xmlns:a16="http://schemas.microsoft.com/office/drawing/2014/main" val="10001"/>
                  </a:ext>
                </a:extLst>
              </a:tr>
              <a:tr h="1447800">
                <a:tc>
                  <a:txBody>
                    <a:bodyPr/>
                    <a:lstStyle/>
                    <a:p>
                      <a:r>
                        <a:rPr lang="en-GB" b="1" dirty="0"/>
                        <a:t>8</a:t>
                      </a:r>
                    </a:p>
                  </a:txBody>
                  <a:tcPr/>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b="1" dirty="0"/>
                    </a:p>
                  </a:txBody>
                  <a:tcPr/>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b="1" dirty="0"/>
                    </a:p>
                  </a:txBody>
                  <a:tcPr/>
                </a:tc>
                <a:extLst>
                  <a:ext uri="{0D108BD9-81ED-4DB2-BD59-A6C34878D82A}">
                    <a16:rowId xmlns:a16="http://schemas.microsoft.com/office/drawing/2014/main" val="10002"/>
                  </a:ext>
                </a:extLst>
              </a:tr>
              <a:tr h="1537046">
                <a:tc>
                  <a:txBody>
                    <a:bodyPr/>
                    <a:lstStyle/>
                    <a:p>
                      <a:r>
                        <a:rPr lang="en-GB" b="1" dirty="0"/>
                        <a:t>9</a:t>
                      </a:r>
                    </a:p>
                  </a:txBody>
                  <a:tcPr/>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b="1" dirty="0"/>
                    </a:p>
                  </a:txBody>
                  <a:tcPr/>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99989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rgbClr val="330066"/>
                </a:solidFill>
                <a:effectLst/>
                <a:uLnTx/>
                <a:uFillTx/>
                <a:latin typeface="Arial"/>
                <a:ea typeface="+mn-ea"/>
                <a:cs typeface="+mn-cs"/>
              </a:rPr>
              <a:t>From dissertation to publication</a:t>
            </a:r>
            <a:endParaRPr kumimoji="0" lang="en-GB" sz="3200" b="1" i="0" u="none" strike="noStrike" kern="0" cap="none" spc="0" normalizeH="0" baseline="0" noProof="0" dirty="0">
              <a:ln>
                <a:noFill/>
              </a:ln>
              <a:solidFill>
                <a:srgbClr val="330066"/>
              </a:solidFill>
              <a:effectLst/>
              <a:uLnTx/>
              <a:uFillTx/>
              <a:latin typeface="Arial"/>
              <a:ea typeface="+mn-ea"/>
              <a:cs typeface="+mn-cs"/>
            </a:endParaRPr>
          </a:p>
        </p:txBody>
      </p:sp>
      <p:graphicFrame>
        <p:nvGraphicFramePr>
          <p:cNvPr id="6" name="Table 5"/>
          <p:cNvGraphicFramePr>
            <a:graphicFrameLocks noGrp="1"/>
          </p:cNvGraphicFramePr>
          <p:nvPr/>
        </p:nvGraphicFramePr>
        <p:xfrm>
          <a:off x="304800" y="609600"/>
          <a:ext cx="8686800" cy="555210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10</a:t>
                      </a:r>
                    </a:p>
                  </a:txBody>
                  <a:tcPr/>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b="1" dirty="0"/>
                    </a:p>
                  </a:txBody>
                  <a:tcPr/>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b="1" dirty="0"/>
                    </a:p>
                  </a:txBody>
                  <a:tcPr/>
                </a:tc>
                <a:extLst>
                  <a:ext uri="{0D108BD9-81ED-4DB2-BD59-A6C34878D82A}">
                    <a16:rowId xmlns:a16="http://schemas.microsoft.com/office/drawing/2014/main" val="10001"/>
                  </a:ext>
                </a:extLst>
              </a:tr>
              <a:tr h="1447800">
                <a:tc>
                  <a:txBody>
                    <a:bodyPr/>
                    <a:lstStyle/>
                    <a:p>
                      <a:r>
                        <a:rPr lang="en-GB" b="1" dirty="0"/>
                        <a:t>11</a:t>
                      </a:r>
                    </a:p>
                  </a:txBody>
                  <a:tcPr/>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b="1" dirty="0"/>
                    </a:p>
                  </a:txBody>
                  <a:tcPr/>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94255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rgbClr val="330066"/>
                </a:solidFill>
                <a:effectLst/>
                <a:uLnTx/>
                <a:uFillTx/>
                <a:latin typeface="Arial"/>
                <a:ea typeface="+mn-ea"/>
                <a:cs typeface="+mn-cs"/>
              </a:rPr>
              <a:t>From dissertation to publication</a:t>
            </a:r>
            <a:endParaRPr kumimoji="0" lang="en-GB" sz="3200" b="1" i="0" u="none" strike="noStrike" kern="0" cap="none" spc="0" normalizeH="0" baseline="0" noProof="0" dirty="0">
              <a:ln>
                <a:noFill/>
              </a:ln>
              <a:solidFill>
                <a:srgbClr val="330066"/>
              </a:solidFill>
              <a:effectLst/>
              <a:uLnTx/>
              <a:uFillTx/>
              <a:latin typeface="Arial"/>
              <a:ea typeface="+mn-ea"/>
              <a:cs typeface="+mn-cs"/>
            </a:endParaRPr>
          </a:p>
        </p:txBody>
      </p:sp>
      <p:graphicFrame>
        <p:nvGraphicFramePr>
          <p:cNvPr id="6" name="Table 5"/>
          <p:cNvGraphicFramePr>
            <a:graphicFrameLocks noGrp="1"/>
          </p:cNvGraphicFramePr>
          <p:nvPr/>
        </p:nvGraphicFramePr>
        <p:xfrm>
          <a:off x="304800" y="609600"/>
          <a:ext cx="8686800" cy="500346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13</a:t>
                      </a:r>
                    </a:p>
                  </a:txBody>
                  <a:tcPr/>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b="1" dirty="0"/>
                    </a:p>
                  </a:txBody>
                  <a:tcPr/>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83085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rgbClr val="330066"/>
                </a:solidFill>
                <a:effectLst/>
                <a:uLnTx/>
                <a:uFillTx/>
                <a:latin typeface="Arial"/>
                <a:ea typeface="+mn-ea"/>
                <a:cs typeface="+mn-cs"/>
              </a:rPr>
              <a:t>From dissertation to publication</a:t>
            </a:r>
            <a:endParaRPr kumimoji="0" lang="en-GB" sz="3200" b="1" i="0" u="none" strike="noStrike" kern="0" cap="none" spc="0" normalizeH="0" baseline="0" noProof="0" dirty="0">
              <a:ln>
                <a:noFill/>
              </a:ln>
              <a:solidFill>
                <a:srgbClr val="330066"/>
              </a:solidFill>
              <a:effectLst/>
              <a:uLnTx/>
              <a:uFillTx/>
              <a:latin typeface="Arial"/>
              <a:ea typeface="+mn-ea"/>
              <a:cs typeface="+mn-cs"/>
            </a:endParaRPr>
          </a:p>
        </p:txBody>
      </p:sp>
      <p:graphicFrame>
        <p:nvGraphicFramePr>
          <p:cNvPr id="5" name="Table 4"/>
          <p:cNvGraphicFramePr>
            <a:graphicFrameLocks noGrp="1"/>
          </p:cNvGraphicFramePr>
          <p:nvPr/>
        </p:nvGraphicFramePr>
        <p:xfrm>
          <a:off x="304800" y="609600"/>
          <a:ext cx="8686800" cy="44548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14</a:t>
                      </a:r>
                    </a:p>
                  </a:txBody>
                  <a:tcPr/>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b="1" dirty="0"/>
                    </a:p>
                  </a:txBody>
                  <a:tcPr/>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15</a:t>
                      </a:r>
                    </a:p>
                  </a:txBody>
                  <a:tcPr/>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b="1" dirty="0"/>
                    </a:p>
                  </a:txBody>
                  <a:tcPr/>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32176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6. 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535384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3321768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C487-6B7A-41DD-A6E1-92C5AFF17239}"/>
              </a:ext>
            </a:extLst>
          </p:cNvPr>
          <p:cNvSpPr>
            <a:spLocks noGrp="1"/>
          </p:cNvSpPr>
          <p:nvPr>
            <p:ph type="title"/>
          </p:nvPr>
        </p:nvSpPr>
        <p:spPr/>
        <p:txBody>
          <a:bodyPr/>
          <a:lstStyle/>
          <a:p>
            <a:r>
              <a:rPr lang="en-GB" dirty="0"/>
              <a:t>Your personal plan of action</a:t>
            </a:r>
          </a:p>
        </p:txBody>
      </p:sp>
      <p:sp>
        <p:nvSpPr>
          <p:cNvPr id="3" name="Content Placeholder 2">
            <a:extLst>
              <a:ext uri="{FF2B5EF4-FFF2-40B4-BE49-F238E27FC236}">
                <a16:creationId xmlns:a16="http://schemas.microsoft.com/office/drawing/2014/main" id="{39959DBC-B54F-48E1-9761-C56F2ADDB94E}"/>
              </a:ext>
            </a:extLst>
          </p:cNvPr>
          <p:cNvSpPr>
            <a:spLocks noGrp="1"/>
          </p:cNvSpPr>
          <p:nvPr>
            <p:ph idx="1"/>
          </p:nvPr>
        </p:nvSpPr>
        <p:spPr>
          <a:xfrm>
            <a:off x="179512" y="1412875"/>
            <a:ext cx="8712968" cy="4789488"/>
          </a:xfrm>
        </p:spPr>
        <p:txBody>
          <a:bodyPr/>
          <a:lstStyle/>
          <a:p>
            <a:r>
              <a:rPr lang="en-GB" sz="2000" b="1" dirty="0"/>
              <a:t>This week: Set yourself some small and realistic tasks to achieve which could include, for example, finishing something you’ve already started, doing a literature search, brainstorming a new piece of writing, thinking through some ideas, discussing something with either of us or with a colleague, getting peer feedback, seeking help with references or layout, talking to a potential co-author or whatever will advance your writing activities. </a:t>
            </a:r>
          </a:p>
          <a:p>
            <a:r>
              <a:rPr lang="en-GB" sz="2000" b="1" dirty="0"/>
              <a:t>This month: If you were to allocate four hours a week, what could you do in this time? And what about two hours? And what about one?</a:t>
            </a:r>
          </a:p>
          <a:p>
            <a:r>
              <a:rPr lang="en-GB" sz="2000" b="1" dirty="0"/>
              <a:t>This summer: How many days can you commit to writing? Is it possible to draft and complete ready to send off a whole publication?</a:t>
            </a:r>
          </a:p>
          <a:p>
            <a:r>
              <a:rPr lang="en-GB" sz="2000" b="1" dirty="0"/>
              <a:t>By the end of this year: What realistically could you achieve if you set your mind to it?</a:t>
            </a:r>
          </a:p>
          <a:p>
            <a:pPr marL="0" indent="0">
              <a:buNone/>
            </a:pPr>
            <a:r>
              <a:rPr lang="en-GB" sz="2000" b="1" dirty="0"/>
              <a:t>In each case, when do you expect to complete the task? Who can help you achieve these goals? What might stop you doing it? What steps can you take to stop you being sabotages (or sabotaging yourself!) and how will you know you have been successful?</a:t>
            </a:r>
          </a:p>
          <a:p>
            <a:endParaRPr lang="en-GB" sz="2000" dirty="0"/>
          </a:p>
        </p:txBody>
      </p:sp>
    </p:spTree>
    <p:extLst>
      <p:ext uri="{BB962C8B-B14F-4D97-AF65-F5344CB8AC3E}">
        <p14:creationId xmlns:p14="http://schemas.microsoft.com/office/powerpoint/2010/main" val="543227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dirty="0"/>
              <a:t>Useful references</a:t>
            </a:r>
          </a:p>
        </p:txBody>
      </p:sp>
      <p:sp>
        <p:nvSpPr>
          <p:cNvPr id="51203" name="Rectangle 3"/>
          <p:cNvSpPr>
            <a:spLocks noGrp="1" noChangeArrowheads="1"/>
          </p:cNvSpPr>
          <p:nvPr>
            <p:ph type="body" idx="4294967295"/>
          </p:nvPr>
        </p:nvSpPr>
        <p:spPr/>
        <p:txBody>
          <a:bodyPr/>
          <a:lstStyle/>
          <a:p>
            <a:r>
              <a:rPr lang="en-GB" altLang="en-US" sz="2000" b="1" dirty="0"/>
              <a:t>Black, D., Brown, S., Day, A. and Race, P. (1998) </a:t>
            </a:r>
            <a:r>
              <a:rPr lang="en-US" altLang="en-US" sz="2000" b="1" i="1" dirty="0"/>
              <a:t>500 Tips for Getting Published, </a:t>
            </a:r>
            <a:r>
              <a:rPr lang="en-US" altLang="en-US" sz="2000" b="1" dirty="0"/>
              <a:t>London,</a:t>
            </a:r>
            <a:r>
              <a:rPr lang="en-US" altLang="en-US" sz="2000" b="1" i="1" dirty="0"/>
              <a:t> </a:t>
            </a:r>
            <a:r>
              <a:rPr lang="en-US" altLang="en-US" sz="2000" b="1" dirty="0" err="1"/>
              <a:t>Kogan</a:t>
            </a:r>
            <a:r>
              <a:rPr lang="en-US" altLang="en-US" sz="2000" b="1" dirty="0"/>
              <a:t> Page.</a:t>
            </a:r>
            <a:endParaRPr lang="en-GB" altLang="en-US" sz="2000" b="1" dirty="0"/>
          </a:p>
          <a:p>
            <a:r>
              <a:rPr lang="en-GB" altLang="en-US" sz="2000" b="1" dirty="0"/>
              <a:t>Day, A. (2008) </a:t>
            </a:r>
            <a:r>
              <a:rPr lang="en-GB" altLang="en-US" sz="2000" b="1" i="1" dirty="0"/>
              <a:t>How to Get Research Published in Journals, </a:t>
            </a:r>
            <a:r>
              <a:rPr lang="en-GB" altLang="en-US" sz="2000" b="1" dirty="0"/>
              <a:t>London: Gower.</a:t>
            </a:r>
          </a:p>
          <a:p>
            <a:r>
              <a:rPr lang="en-US" altLang="en-US" sz="2000" b="1" dirty="0"/>
              <a:t>Fairbairn, G. and Fairbairn, S. (2005) </a:t>
            </a:r>
            <a:r>
              <a:rPr lang="en-US" altLang="en-US" sz="2000" b="1" i="1" dirty="0"/>
              <a:t>Writing your abstract: a guide for would be conference presenters</a:t>
            </a:r>
            <a:r>
              <a:rPr lang="en-US" altLang="en-US" sz="2000" b="1" dirty="0"/>
              <a:t> Salisbury: APS publishing </a:t>
            </a:r>
            <a:endParaRPr lang="en-GB" altLang="en-US" sz="2000" b="1" dirty="0"/>
          </a:p>
          <a:p>
            <a:r>
              <a:rPr lang="en-US" altLang="en-US" sz="2000" b="1" dirty="0" err="1"/>
              <a:t>Kamler</a:t>
            </a:r>
            <a:r>
              <a:rPr lang="en-US" altLang="en-US" sz="2000" b="1" dirty="0"/>
              <a:t>, B and Thomson, P. (2006) </a:t>
            </a:r>
            <a:r>
              <a:rPr lang="en-US" altLang="en-US" sz="2000" b="1" i="1" dirty="0"/>
              <a:t>Helping doctoral students write: pedagogies for supervision, </a:t>
            </a:r>
            <a:r>
              <a:rPr lang="en-US" altLang="en-US" sz="2000" b="1" dirty="0"/>
              <a:t>London: Routledge.</a:t>
            </a:r>
            <a:endParaRPr lang="en-GB" altLang="en-US" sz="2000" b="1" dirty="0"/>
          </a:p>
          <a:p>
            <a:r>
              <a:rPr lang="en-US" altLang="en-US" sz="2000" b="1" dirty="0"/>
              <a:t>Noble, K. (1989) </a:t>
            </a:r>
            <a:r>
              <a:rPr lang="en-US" altLang="en-US" sz="2000" b="1" i="1" dirty="0"/>
              <a:t>Publish or Perish: what 23 Journal Editors have to say </a:t>
            </a:r>
            <a:r>
              <a:rPr lang="en-GB" altLang="en-US" sz="2000" b="1" i="1" dirty="0"/>
              <a:t>Studies in Higher Education, Volume 14, Issue 1, pages 97 - 102</a:t>
            </a:r>
            <a:r>
              <a:rPr lang="en-GB" altLang="en-US" sz="2000" b="1" dirty="0"/>
              <a:t> Routledge.</a:t>
            </a:r>
          </a:p>
          <a:p>
            <a:r>
              <a:rPr lang="en-GB" altLang="en-US" sz="2000" b="1" dirty="0"/>
              <a:t>Sadler, R. (1984, but multiple subsequent reprints) </a:t>
            </a:r>
            <a:r>
              <a:rPr lang="en-GB" altLang="en-US" sz="2000" b="1" i="1" dirty="0"/>
              <a:t>Up the Publication Road, </a:t>
            </a:r>
            <a:r>
              <a:rPr lang="en-GB" altLang="en-US" sz="2000" b="1" dirty="0"/>
              <a:t>HERDSA: Green Guide No 2.</a:t>
            </a:r>
          </a:p>
          <a:p>
            <a:r>
              <a:rPr lang="en-GB" altLang="en-US" sz="2000" b="1" dirty="0"/>
              <a:t>Thomson, P. and </a:t>
            </a:r>
            <a:r>
              <a:rPr lang="en-GB" altLang="en-US" sz="2000" b="1" dirty="0" err="1"/>
              <a:t>Kamler</a:t>
            </a:r>
            <a:r>
              <a:rPr lang="en-GB" altLang="en-US" sz="2000" b="1" dirty="0"/>
              <a:t>, B. (2013) </a:t>
            </a:r>
            <a:r>
              <a:rPr lang="en-GB" altLang="en-US" sz="2000" b="1" i="1" dirty="0"/>
              <a:t>Writing for peer reviewed journals </a:t>
            </a:r>
            <a:r>
              <a:rPr lang="en-GB" altLang="en-US" sz="2000" b="1" dirty="0"/>
              <a:t>London: Routledge.</a:t>
            </a:r>
          </a:p>
          <a:p>
            <a:pPr>
              <a:buFont typeface="Wingdings" panose="05000000000000000000" pitchFamily="2" charset="2"/>
              <a:buNone/>
            </a:pPr>
            <a:r>
              <a:rPr lang="en-GB" altLang="en-US" sz="2600" b="1"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Six things you can do to help yourself get published on learning and teaching</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b="1" dirty="0"/>
              <a:t>Think through your rationale for wanting to get published;</a:t>
            </a:r>
          </a:p>
          <a:p>
            <a:pPr marL="514350" indent="-514350">
              <a:buSzPct val="100000"/>
              <a:buFont typeface="+mj-lt"/>
              <a:buAutoNum type="arabicPeriod"/>
            </a:pPr>
            <a:r>
              <a:rPr lang="en-GB" b="1" dirty="0"/>
              <a:t>Decide which publication outlets are best for you;</a:t>
            </a:r>
          </a:p>
          <a:p>
            <a:pPr marL="514350" indent="-514350">
              <a:buSzPct val="100000"/>
              <a:buFont typeface="+mj-lt"/>
              <a:buAutoNum type="arabicPeriod"/>
            </a:pPr>
            <a:r>
              <a:rPr lang="en-GB" b="1" dirty="0"/>
              <a:t>Get feedback on your work;</a:t>
            </a:r>
          </a:p>
          <a:p>
            <a:pPr marL="514350" indent="-514350">
              <a:buSzPct val="100000"/>
              <a:buFont typeface="+mj-lt"/>
              <a:buAutoNum type="arabicPeriod"/>
            </a:pPr>
            <a:r>
              <a:rPr lang="en-GB" b="1" dirty="0"/>
              <a:t>Hone your writing style;</a:t>
            </a:r>
          </a:p>
          <a:p>
            <a:pPr marL="514350" indent="-514350">
              <a:buSzPct val="100000"/>
              <a:buFont typeface="+mj-lt"/>
              <a:buAutoNum type="arabicPeriod"/>
            </a:pPr>
            <a:r>
              <a:rPr lang="en-GB" b="1" dirty="0"/>
              <a:t>Move from a dissertation to publication</a:t>
            </a:r>
          </a:p>
          <a:p>
            <a:pPr marL="514350" indent="-514350">
              <a:buSzPct val="100000"/>
              <a:buFont typeface="+mj-lt"/>
              <a:buAutoNum type="arabicPeriod"/>
            </a:pPr>
            <a:r>
              <a:rPr lang="en-GB" b="1" dirty="0"/>
              <a:t>Persist in the face of setbacks.</a:t>
            </a:r>
          </a:p>
        </p:txBody>
      </p:sp>
    </p:spTree>
    <p:extLst>
      <p:ext uri="{BB962C8B-B14F-4D97-AF65-F5344CB8AC3E}">
        <p14:creationId xmlns:p14="http://schemas.microsoft.com/office/powerpoint/2010/main" val="3578980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A4C0-F3E9-4433-92AE-6820C5C49D72}"/>
              </a:ext>
            </a:extLst>
          </p:cNvPr>
          <p:cNvSpPr>
            <a:spLocks noGrp="1"/>
          </p:cNvSpPr>
          <p:nvPr>
            <p:ph type="title"/>
          </p:nvPr>
        </p:nvSpPr>
        <p:spPr/>
        <p:txBody>
          <a:bodyPr/>
          <a:lstStyle/>
          <a:p>
            <a:r>
              <a:rPr lang="en-GB" dirty="0"/>
              <a:t>Initial task</a:t>
            </a:r>
          </a:p>
        </p:txBody>
      </p:sp>
      <p:sp>
        <p:nvSpPr>
          <p:cNvPr id="3" name="Content Placeholder 2">
            <a:extLst>
              <a:ext uri="{FF2B5EF4-FFF2-40B4-BE49-F238E27FC236}">
                <a16:creationId xmlns:a16="http://schemas.microsoft.com/office/drawing/2014/main" id="{58C82256-CA39-4223-A556-54BCEC21920C}"/>
              </a:ext>
            </a:extLst>
          </p:cNvPr>
          <p:cNvSpPr>
            <a:spLocks noGrp="1"/>
          </p:cNvSpPr>
          <p:nvPr>
            <p:ph idx="1"/>
          </p:nvPr>
        </p:nvSpPr>
        <p:spPr/>
        <p:txBody>
          <a:bodyPr/>
          <a:lstStyle/>
          <a:p>
            <a:pPr marL="0" indent="0">
              <a:buNone/>
            </a:pPr>
            <a:r>
              <a:rPr lang="en-GB" b="1" dirty="0"/>
              <a:t>Why do you want to get published about learning and teaching? ( 50 words, 4 minutes)</a:t>
            </a:r>
          </a:p>
          <a:p>
            <a:pPr marL="0" indent="0">
              <a:buNone/>
            </a:pPr>
            <a:endParaRPr lang="en-GB" b="1" dirty="0"/>
          </a:p>
          <a:p>
            <a:pPr marL="0" indent="0">
              <a:buNone/>
            </a:pPr>
            <a:endParaRPr lang="en-GB" b="1" dirty="0"/>
          </a:p>
        </p:txBody>
      </p:sp>
    </p:spTree>
    <p:extLst>
      <p:ext uri="{BB962C8B-B14F-4D97-AF65-F5344CB8AC3E}">
        <p14:creationId xmlns:p14="http://schemas.microsoft.com/office/powerpoint/2010/main" val="3896025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p:spPr>
        <p:txBody>
          <a:bodyPr/>
          <a:lstStyle/>
          <a:p>
            <a:pPr eaLnBrk="1" hangingPunct="1"/>
            <a:r>
              <a:rPr lang="en-US" altLang="en-US" sz="3600" dirty="0"/>
              <a:t>1. Your rationale for publishing</a:t>
            </a:r>
            <a:endParaRPr lang="en-GB" altLang="en-US" sz="3600" dirty="0"/>
          </a:p>
        </p:txBody>
      </p:sp>
      <p:sp>
        <p:nvSpPr>
          <p:cNvPr id="23555" name="Rectangle 3"/>
          <p:cNvSpPr>
            <a:spLocks noGrp="1" noChangeArrowheads="1"/>
          </p:cNvSpPr>
          <p:nvPr>
            <p:ph type="body" idx="1"/>
          </p:nvPr>
        </p:nvSpPr>
        <p:spPr/>
        <p:txBody>
          <a:bodyPr/>
          <a:lstStyle/>
          <a:p>
            <a:pPr eaLnBrk="1" hangingPunct="1"/>
            <a:r>
              <a:rPr lang="en-US" altLang="en-US" sz="2400" b="1" dirty="0"/>
              <a:t>Disseminating the outcomes of your research.</a:t>
            </a:r>
          </a:p>
          <a:p>
            <a:pPr eaLnBrk="1" hangingPunct="1"/>
            <a:r>
              <a:rPr lang="en-US" altLang="en-US" sz="2400" b="1" dirty="0"/>
              <a:t>Accumulating evidence for your professional portfolio/ HEA application.</a:t>
            </a:r>
          </a:p>
          <a:p>
            <a:pPr eaLnBrk="1" hangingPunct="1"/>
            <a:r>
              <a:rPr lang="en-US" altLang="en-US" sz="2400" b="1" dirty="0"/>
              <a:t>Making a contribution to your department’s research profile.</a:t>
            </a:r>
            <a:r>
              <a:rPr lang="en-US" altLang="en-US" sz="2400" dirty="0"/>
              <a:t> </a:t>
            </a:r>
          </a:p>
          <a:p>
            <a:pPr eaLnBrk="1" hangingPunct="1"/>
            <a:r>
              <a:rPr lang="en-US" altLang="en-US" sz="2400" b="1" dirty="0"/>
              <a:t>Making a contribution to the academic community.</a:t>
            </a:r>
          </a:p>
          <a:p>
            <a:pPr eaLnBrk="1" hangingPunct="1"/>
            <a:r>
              <a:rPr lang="en-US" altLang="en-US" sz="2400" b="1" dirty="0"/>
              <a:t>Improving your own national profile and standing in the academic or professional community.</a:t>
            </a:r>
          </a:p>
          <a:p>
            <a:pPr eaLnBrk="1" hangingPunct="1"/>
            <a:r>
              <a:rPr lang="en-US" altLang="en-US" sz="2400" b="1" dirty="0"/>
              <a:t>Making some money.</a:t>
            </a:r>
            <a:endParaRPr lang="en-GB" altLang="en-US" sz="2400" b="1" dirty="0"/>
          </a:p>
          <a:p>
            <a:pPr eaLnBrk="1" hangingPunct="1"/>
            <a:endParaRPr lang="en-US" altLang="en-US" dirty="0"/>
          </a:p>
          <a:p>
            <a:pPr eaLnBrk="1" hangingPunct="1">
              <a:buFont typeface="Wingdings" panose="05000000000000000000" pitchFamily="2" charset="2"/>
              <a:buNone/>
            </a:pPr>
            <a:endParaRPr lang="en-GB" altLang="en-US" dirty="0"/>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dirty="0"/>
              <a:t>More motives for publishing</a:t>
            </a:r>
            <a:endParaRPr lang="en-GB" altLang="en-US" dirty="0"/>
          </a:p>
        </p:txBody>
      </p:sp>
      <p:sp>
        <p:nvSpPr>
          <p:cNvPr id="25603" name="Rectangle 3"/>
          <p:cNvSpPr>
            <a:spLocks noGrp="1" noChangeArrowheads="1"/>
          </p:cNvSpPr>
          <p:nvPr>
            <p:ph type="body" idx="1"/>
          </p:nvPr>
        </p:nvSpPr>
        <p:spPr/>
        <p:txBody>
          <a:bodyPr/>
          <a:lstStyle/>
          <a:p>
            <a:pPr eaLnBrk="1" hangingPunct="1"/>
            <a:r>
              <a:rPr lang="en-US" altLang="en-US" sz="2400" b="1" dirty="0"/>
              <a:t>identifying yourself within a domain of research or scholarship and facilitating contact with other professionals working in the same area.</a:t>
            </a:r>
          </a:p>
          <a:p>
            <a:pPr eaLnBrk="1" hangingPunct="1"/>
            <a:r>
              <a:rPr lang="en-US" altLang="en-US" sz="2400" b="1" dirty="0"/>
              <a:t>because writing requires a very disciplined approach, it can help to facilitate your thinking and clarify your logic.</a:t>
            </a:r>
          </a:p>
          <a:p>
            <a:pPr eaLnBrk="1" hangingPunct="1"/>
            <a:r>
              <a:rPr lang="en-US" altLang="en-US" sz="2400" b="1" dirty="0"/>
              <a:t>Publications make you more credible to your students. They see you as a person who has something scholarly to offer.</a:t>
            </a:r>
          </a:p>
          <a:p>
            <a:pPr eaLnBrk="1" hangingPunct="1"/>
            <a:r>
              <a:rPr lang="en-US" altLang="en-US" sz="2400" b="1" dirty="0"/>
              <a:t>It can provide an immense amount of personal satisfaction.</a:t>
            </a:r>
          </a:p>
          <a:p>
            <a:pPr eaLnBrk="1" hangingPunct="1"/>
            <a:endParaRPr lang="en-US" altLang="en-US" b="1" dirty="0"/>
          </a:p>
          <a:p>
            <a:pPr eaLnBrk="1" hangingPunct="1"/>
            <a:endParaRPr lang="en-GB" altLang="en-US" b="1" dirty="0"/>
          </a:p>
        </p:txBody>
      </p:sp>
      <p:sp>
        <p:nvSpPr>
          <p:cNvPr id="25604" name="Text Box 5"/>
          <p:cNvSpPr txBox="1">
            <a:spLocks noChangeArrowheads="1"/>
          </p:cNvSpPr>
          <p:nvPr/>
        </p:nvSpPr>
        <p:spPr bwMode="auto">
          <a:xfrm>
            <a:off x="755650" y="5373688"/>
            <a:ext cx="7632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Other reasons</a:t>
            </a:r>
            <a:endParaRPr lang="en-GB" altLang="en-US" sz="3200"/>
          </a:p>
        </p:txBody>
      </p:sp>
      <p:sp>
        <p:nvSpPr>
          <p:cNvPr id="27651" name="Rectangle 3"/>
          <p:cNvSpPr>
            <a:spLocks noGrp="1" noChangeArrowheads="1"/>
          </p:cNvSpPr>
          <p:nvPr>
            <p:ph type="body" idx="1"/>
          </p:nvPr>
        </p:nvSpPr>
        <p:spPr/>
        <p:txBody>
          <a:bodyPr/>
          <a:lstStyle/>
          <a:p>
            <a:pPr eaLnBrk="1" hangingPunct="1"/>
            <a:endParaRPr lang="en-US" altLang="en-US" b="1" dirty="0"/>
          </a:p>
          <a:p>
            <a:pPr eaLnBrk="1" hangingPunct="1"/>
            <a:r>
              <a:rPr lang="en-US" altLang="en-US" b="1" dirty="0"/>
              <a:t>opening doors, getting a background.</a:t>
            </a:r>
          </a:p>
          <a:p>
            <a:pPr eaLnBrk="1" hangingPunct="1"/>
            <a:r>
              <a:rPr lang="en-US" altLang="en-US" b="1" dirty="0"/>
              <a:t>to get a broader focus to your career and grow on your scholarship. </a:t>
            </a:r>
          </a:p>
          <a:p>
            <a:pPr eaLnBrk="1" hangingPunct="1"/>
            <a:r>
              <a:rPr lang="en-US" altLang="en-US" b="1" dirty="0"/>
              <a:t>to help you get a temporary contract renewed.</a:t>
            </a:r>
          </a:p>
          <a:p>
            <a:pPr eaLnBrk="1" hangingPunct="1"/>
            <a:r>
              <a:rPr lang="en-US" altLang="en-US" b="1" dirty="0"/>
              <a:t>to get free books for reviewing them.</a:t>
            </a:r>
          </a:p>
          <a:p>
            <a:pPr eaLnBrk="1" hangingPunct="1"/>
            <a:r>
              <a:rPr lang="en-US" altLang="en-US" b="1" dirty="0"/>
              <a:t>Making your case for a teaching excellence award</a:t>
            </a:r>
          </a:p>
          <a:p>
            <a:pPr eaLnBrk="1" hangingPunct="1"/>
            <a:endParaRPr lang="en-GB"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2. Outlets for publications: a hierarchy</a:t>
            </a:r>
            <a:endParaRPr lang="en-GB" altLang="en-US" sz="3200" dirty="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300" b="1" dirty="0"/>
              <a:t>journals: international refereed</a:t>
            </a:r>
          </a:p>
          <a:p>
            <a:pPr eaLnBrk="1" hangingPunct="1">
              <a:lnSpc>
                <a:spcPct val="90000"/>
              </a:lnSpc>
            </a:pPr>
            <a:r>
              <a:rPr lang="en-US" altLang="en-US" sz="2300" b="1" dirty="0"/>
              <a:t>lesser, UK un-refereed</a:t>
            </a:r>
          </a:p>
          <a:p>
            <a:pPr eaLnBrk="1" hangingPunct="1">
              <a:lnSpc>
                <a:spcPct val="90000"/>
              </a:lnSpc>
            </a:pPr>
            <a:r>
              <a:rPr lang="en-US" altLang="en-US" sz="2300" b="1" dirty="0"/>
              <a:t>books scholarly monograph, co-written, edited, co-edited</a:t>
            </a:r>
          </a:p>
          <a:p>
            <a:pPr eaLnBrk="1" hangingPunct="1">
              <a:lnSpc>
                <a:spcPct val="90000"/>
              </a:lnSpc>
            </a:pPr>
            <a:r>
              <a:rPr lang="en-US" altLang="en-US" sz="2300" b="1" dirty="0"/>
              <a:t>conference proceedings - refereed</a:t>
            </a:r>
          </a:p>
          <a:p>
            <a:pPr eaLnBrk="1" hangingPunct="1">
              <a:lnSpc>
                <a:spcPct val="90000"/>
              </a:lnSpc>
            </a:pPr>
            <a:r>
              <a:rPr lang="en-US" altLang="en-US" sz="2300" b="1" dirty="0"/>
              <a:t>book reviews</a:t>
            </a:r>
          </a:p>
          <a:p>
            <a:pPr eaLnBrk="1" hangingPunct="1">
              <a:lnSpc>
                <a:spcPct val="90000"/>
              </a:lnSpc>
            </a:pPr>
            <a:r>
              <a:rPr lang="en-US" altLang="en-US" sz="2300" b="1" dirty="0"/>
              <a:t>conference papers - depends on type</a:t>
            </a:r>
          </a:p>
          <a:p>
            <a:pPr eaLnBrk="1" hangingPunct="1">
              <a:lnSpc>
                <a:spcPct val="90000"/>
              </a:lnSpc>
            </a:pPr>
            <a:r>
              <a:rPr lang="en-US" altLang="en-US" sz="2300" b="1" dirty="0"/>
              <a:t>project reports</a:t>
            </a:r>
          </a:p>
          <a:p>
            <a:pPr eaLnBrk="1" hangingPunct="1">
              <a:lnSpc>
                <a:spcPct val="90000"/>
              </a:lnSpc>
            </a:pPr>
            <a:r>
              <a:rPr lang="en-US" altLang="en-US" sz="2300" b="1" dirty="0"/>
              <a:t>poster sessions</a:t>
            </a:r>
          </a:p>
          <a:p>
            <a:pPr eaLnBrk="1" hangingPunct="1">
              <a:lnSpc>
                <a:spcPct val="90000"/>
              </a:lnSpc>
            </a:pPr>
            <a:r>
              <a:rPr lang="en-US" altLang="en-US" sz="2300" b="1" dirty="0"/>
              <a:t>magazines</a:t>
            </a:r>
          </a:p>
          <a:p>
            <a:pPr eaLnBrk="1" hangingPunct="1">
              <a:lnSpc>
                <a:spcPct val="90000"/>
              </a:lnSpc>
            </a:pPr>
            <a:r>
              <a:rPr lang="en-US" altLang="en-US" sz="2300" b="1" dirty="0"/>
              <a:t>textbooks, newspapers </a:t>
            </a:r>
          </a:p>
          <a:p>
            <a:pPr eaLnBrk="1" hangingPunct="1">
              <a:lnSpc>
                <a:spcPct val="90000"/>
              </a:lnSpc>
            </a:pPr>
            <a:r>
              <a:rPr lang="en-US" altLang="en-US" sz="2300" b="1" dirty="0"/>
              <a:t>Web articles of various kinds</a:t>
            </a:r>
          </a:p>
          <a:p>
            <a:pPr eaLnBrk="1" hangingPunct="1">
              <a:lnSpc>
                <a:spcPct val="90000"/>
              </a:lnSpc>
            </a:pPr>
            <a:r>
              <a:rPr lang="en-US" altLang="en-US" sz="2300" b="1" dirty="0"/>
              <a:t>distance learning materials</a:t>
            </a:r>
            <a:endParaRPr lang="en-GB" altLang="en-US" sz="23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395806578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571</TotalTime>
  <Words>2933</Words>
  <Application>Microsoft Office PowerPoint</Application>
  <PresentationFormat>On-screen Show (4:3)</PresentationFormat>
  <Paragraphs>224</Paragraphs>
  <Slides>29</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29</vt:i4>
      </vt:variant>
    </vt:vector>
  </HeadingPairs>
  <TitlesOfParts>
    <vt:vector size="34" baseType="lpstr">
      <vt:lpstr>Arial</vt:lpstr>
      <vt:lpstr>Calibri</vt:lpstr>
      <vt:lpstr>Wingdings</vt:lpstr>
      <vt:lpstr>LeedsMet template</vt:lpstr>
      <vt:lpstr>1_LeedsMet template</vt:lpstr>
      <vt:lpstr>Getting started with publishing about learning and teaching practice</vt:lpstr>
      <vt:lpstr>What’s this session about?</vt:lpstr>
      <vt:lpstr>Six things you can do to help yourself get published on learning and teaching</vt:lpstr>
      <vt:lpstr>Initial task</vt:lpstr>
      <vt:lpstr>1. Your rationale for publishing</vt:lpstr>
      <vt:lpstr>More motives for publishing</vt:lpstr>
      <vt:lpstr>Other reasons</vt:lpstr>
      <vt:lpstr>2. Outlets for publications: a hierarchy</vt:lpstr>
      <vt:lpstr>Persisting in the face of setbacks</vt:lpstr>
      <vt:lpstr>The ‘ten damn fool questions’ method of getting started...</vt:lpstr>
      <vt:lpstr>3. Getting feedback on your work</vt:lpstr>
      <vt:lpstr>4. Honing your writing style;</vt:lpstr>
      <vt:lpstr>Good advice to help you maximise your chances of publication:</vt:lpstr>
      <vt:lpstr>Ten most common reasons for immediately rejecting a manuscript (after Noble)</vt:lpstr>
      <vt:lpstr>Most common problems editors experience with manuscripts received...</vt:lpstr>
      <vt:lpstr>Referees and reviewers look for the following in manuscripts:</vt:lpstr>
      <vt:lpstr>When writing an abstract</vt:lpstr>
      <vt:lpstr>How do you evaluate the status and impact of journals?</vt:lpstr>
      <vt:lpstr>A useful tool to help you calculate ratings at http://www.scimagojr.com/index.php</vt:lpstr>
      <vt:lpstr>5. From dissertation to publication</vt:lpstr>
      <vt:lpstr>PowerPoint Presentation</vt:lpstr>
      <vt:lpstr>PowerPoint Presentation</vt:lpstr>
      <vt:lpstr>PowerPoint Presentation</vt:lpstr>
      <vt:lpstr>PowerPoint Presentation</vt:lpstr>
      <vt:lpstr>PowerPoint Presentation</vt:lpstr>
      <vt:lpstr>6. Persisting in the face of setbacks</vt:lpstr>
      <vt:lpstr>You can do it!</vt:lpstr>
      <vt:lpstr>Your personal plan of action</vt:lpstr>
      <vt:lpstr>Useful references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82</cp:revision>
  <dcterms:created xsi:type="dcterms:W3CDTF">2007-03-06T12:05:28Z</dcterms:created>
  <dcterms:modified xsi:type="dcterms:W3CDTF">2018-06-24T16:48:44Z</dcterms:modified>
</cp:coreProperties>
</file>