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96" r:id="rId2"/>
  </p:sldMasterIdLst>
  <p:notesMasterIdLst>
    <p:notesMasterId r:id="rId32"/>
  </p:notesMasterIdLst>
  <p:handoutMasterIdLst>
    <p:handoutMasterId r:id="rId33"/>
  </p:handoutMasterIdLst>
  <p:sldIdLst>
    <p:sldId id="301" r:id="rId3"/>
    <p:sldId id="326" r:id="rId4"/>
    <p:sldId id="320" r:id="rId5"/>
    <p:sldId id="325" r:id="rId6"/>
    <p:sldId id="265" r:id="rId7"/>
    <p:sldId id="267" r:id="rId8"/>
    <p:sldId id="269" r:id="rId9"/>
    <p:sldId id="270" r:id="rId10"/>
    <p:sldId id="330" r:id="rId11"/>
    <p:sldId id="299" r:id="rId12"/>
    <p:sldId id="321" r:id="rId13"/>
    <p:sldId id="322" r:id="rId14"/>
    <p:sldId id="310" r:id="rId15"/>
    <p:sldId id="291" r:id="rId16"/>
    <p:sldId id="294" r:id="rId17"/>
    <p:sldId id="295" r:id="rId18"/>
    <p:sldId id="311" r:id="rId19"/>
    <p:sldId id="332" r:id="rId20"/>
    <p:sldId id="333" r:id="rId21"/>
    <p:sldId id="257" r:id="rId22"/>
    <p:sldId id="258" r:id="rId23"/>
    <p:sldId id="259" r:id="rId24"/>
    <p:sldId id="260" r:id="rId25"/>
    <p:sldId id="261" r:id="rId26"/>
    <p:sldId id="262" r:id="rId27"/>
    <p:sldId id="323" r:id="rId28"/>
    <p:sldId id="324" r:id="rId29"/>
    <p:sldId id="334" r:id="rId30"/>
    <p:sldId id="300" r:id="rId31"/>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1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1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1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100" kern="1200">
        <a:solidFill>
          <a:schemeClr val="tx1"/>
        </a:solidFill>
        <a:latin typeface="Arial" panose="020B0604020202020204" pitchFamily="34" charset="0"/>
        <a:ea typeface="+mn-ea"/>
        <a:cs typeface="+mn-cs"/>
      </a:defRPr>
    </a:lvl5pPr>
    <a:lvl6pPr marL="2286000" algn="l" defTabSz="914400" rtl="0" eaLnBrk="1" latinLnBrk="0" hangingPunct="1">
      <a:defRPr sz="3100" kern="1200">
        <a:solidFill>
          <a:schemeClr val="tx1"/>
        </a:solidFill>
        <a:latin typeface="Arial" panose="020B0604020202020204" pitchFamily="34" charset="0"/>
        <a:ea typeface="+mn-ea"/>
        <a:cs typeface="+mn-cs"/>
      </a:defRPr>
    </a:lvl6pPr>
    <a:lvl7pPr marL="2743200" algn="l" defTabSz="914400" rtl="0" eaLnBrk="1" latinLnBrk="0" hangingPunct="1">
      <a:defRPr sz="3100" kern="1200">
        <a:solidFill>
          <a:schemeClr val="tx1"/>
        </a:solidFill>
        <a:latin typeface="Arial" panose="020B0604020202020204" pitchFamily="34" charset="0"/>
        <a:ea typeface="+mn-ea"/>
        <a:cs typeface="+mn-cs"/>
      </a:defRPr>
    </a:lvl7pPr>
    <a:lvl8pPr marL="3200400" algn="l" defTabSz="914400" rtl="0" eaLnBrk="1" latinLnBrk="0" hangingPunct="1">
      <a:defRPr sz="3100" kern="1200">
        <a:solidFill>
          <a:schemeClr val="tx1"/>
        </a:solidFill>
        <a:latin typeface="Arial" panose="020B0604020202020204" pitchFamily="34" charset="0"/>
        <a:ea typeface="+mn-ea"/>
        <a:cs typeface="+mn-cs"/>
      </a:defRPr>
    </a:lvl8pPr>
    <a:lvl9pPr marL="3657600" algn="l" defTabSz="914400" rtl="0" eaLnBrk="1" latinLnBrk="0" hangingPunct="1">
      <a:defRPr sz="3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0" d="100"/>
          <a:sy n="70" d="100"/>
        </p:scale>
        <p:origin x="1302"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63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E1E2A-929A-44E8-A883-64970EEF2B0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AB321D-CEB7-4604-B7CC-4BE840CAAA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01AB-0721-4EFF-B928-2CCB9764561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7149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01AB-0721-4EFF-B928-2CCB9764561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0097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01AB-0721-4EFF-B928-2CCB9764561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5303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01AB-0721-4EFF-B928-2CCB9764561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34472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01AB-0721-4EFF-B928-2CCB9764561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3695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FB01AB-0721-4EFF-B928-2CCB9764561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8099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77A560F-5EF0-4D45-AE02-17AEFA352E25}" type="datetime1">
              <a:rPr lang="en-GB" altLang="en-US"/>
              <a:pPr>
                <a:defRPr/>
              </a:pPr>
              <a:t>24/06/2018</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extLst>
      <p:ext uri="{BB962C8B-B14F-4D97-AF65-F5344CB8AC3E}">
        <p14:creationId xmlns:p14="http://schemas.microsoft.com/office/powerpoint/2010/main" val="374283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7C849C8-3EA3-469F-81C0-6DC454393D35}" type="datetime1">
              <a:rPr lang="en-GB"/>
              <a:pPr>
                <a:defRPr/>
              </a:pPr>
              <a:t>24/06/2018</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2F6A4899-F98B-49FE-AD82-FBCCECCF7C24}" type="slidenum">
              <a:rPr lang="en-GB" altLang="en-US"/>
              <a:pPr/>
              <a:t>‹#›</a:t>
            </a:fld>
            <a:endParaRPr lang="en-GB" altLang="en-US"/>
          </a:p>
        </p:txBody>
      </p:sp>
    </p:spTree>
    <p:extLst>
      <p:ext uri="{BB962C8B-B14F-4D97-AF65-F5344CB8AC3E}">
        <p14:creationId xmlns:p14="http://schemas.microsoft.com/office/powerpoint/2010/main" val="313815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E940EDA-EDFF-43A8-A740-144AF1CD368A}" type="datetime1">
              <a:rPr lang="en-GB"/>
              <a:pPr>
                <a:defRPr/>
              </a:pPr>
              <a:t>24/06/2018</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94AACDCB-FD5F-45D5-B372-94B832DA32EA}" type="slidenum">
              <a:rPr lang="en-GB" altLang="en-US"/>
              <a:pPr/>
              <a:t>‹#›</a:t>
            </a:fld>
            <a:endParaRPr lang="en-GB" altLang="en-US"/>
          </a:p>
        </p:txBody>
      </p:sp>
    </p:spTree>
    <p:extLst>
      <p:ext uri="{BB962C8B-B14F-4D97-AF65-F5344CB8AC3E}">
        <p14:creationId xmlns:p14="http://schemas.microsoft.com/office/powerpoint/2010/main" val="1877422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6/24/2018</a:t>
            </a:fld>
            <a:endParaRPr kumimoji="0" 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000" b="1"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763927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6/24/2018</a:t>
            </a:fld>
            <a:endParaRPr kumimoji="0" 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Arial"/>
              <a:ea typeface="+mn-ea"/>
              <a:cs typeface="+mn-cs"/>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4476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860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B08B8D-0CFE-4026-96D8-1E58A5F07197}" type="datetime1">
              <a:rPr lang="en-GB"/>
              <a:pPr>
                <a:defRPr/>
              </a:pPr>
              <a:t>24/06/2018</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849AC359-826A-41D2-9EFF-3B8A75F4FEBF}" type="slidenum">
              <a:rPr lang="en-GB" altLang="en-US"/>
              <a:pPr/>
              <a:t>‹#›</a:t>
            </a:fld>
            <a:endParaRPr lang="en-GB" altLang="en-US"/>
          </a:p>
        </p:txBody>
      </p:sp>
    </p:spTree>
    <p:extLst>
      <p:ext uri="{BB962C8B-B14F-4D97-AF65-F5344CB8AC3E}">
        <p14:creationId xmlns:p14="http://schemas.microsoft.com/office/powerpoint/2010/main" val="1244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1A4A7EA-0E37-4E11-BE0F-BFC6B93AF670}" type="datetime1">
              <a:rPr lang="en-GB"/>
              <a:pPr>
                <a:defRPr/>
              </a:pPr>
              <a:t>24/06/2018</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09834ED8-8436-4372-AAE6-2275FD707B7F}" type="slidenum">
              <a:rPr lang="en-GB" altLang="en-US"/>
              <a:pPr/>
              <a:t>‹#›</a:t>
            </a:fld>
            <a:endParaRPr lang="en-GB" altLang="en-US"/>
          </a:p>
        </p:txBody>
      </p:sp>
    </p:spTree>
    <p:extLst>
      <p:ext uri="{BB962C8B-B14F-4D97-AF65-F5344CB8AC3E}">
        <p14:creationId xmlns:p14="http://schemas.microsoft.com/office/powerpoint/2010/main" val="29237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FDE63597-0D44-488C-A193-7ED1A235F305}" type="datetime1">
              <a:rPr lang="en-GB"/>
              <a:pPr>
                <a:defRPr/>
              </a:pPr>
              <a:t>24/06/2018</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r>
              <a:rPr lang="en-GB" altLang="en-US"/>
              <a:t>Slide # </a:t>
            </a:r>
            <a:fld id="{60BE427E-C7DB-4682-91D1-AAD69977A458}" type="slidenum">
              <a:rPr lang="en-GB" altLang="en-US"/>
              <a:pPr/>
              <a:t>‹#›</a:t>
            </a:fld>
            <a:endParaRPr lang="en-GB" altLang="en-US"/>
          </a:p>
        </p:txBody>
      </p:sp>
    </p:spTree>
    <p:extLst>
      <p:ext uri="{BB962C8B-B14F-4D97-AF65-F5344CB8AC3E}">
        <p14:creationId xmlns:p14="http://schemas.microsoft.com/office/powerpoint/2010/main" val="32861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66E1E1F9-56A8-41C0-9C9E-831BD2263A92}" type="datetime1">
              <a:rPr lang="en-GB"/>
              <a:pPr>
                <a:defRPr/>
              </a:pPr>
              <a:t>24/06/2018</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r>
              <a:rPr lang="en-GB" altLang="en-US"/>
              <a:t>Slide # </a:t>
            </a:r>
            <a:fld id="{BA3416FF-C78F-4CB9-9F0C-BED0341E53D1}" type="slidenum">
              <a:rPr lang="en-GB" altLang="en-US"/>
              <a:pPr/>
              <a:t>‹#›</a:t>
            </a:fld>
            <a:endParaRPr lang="en-GB" altLang="en-US"/>
          </a:p>
        </p:txBody>
      </p:sp>
    </p:spTree>
    <p:extLst>
      <p:ext uri="{BB962C8B-B14F-4D97-AF65-F5344CB8AC3E}">
        <p14:creationId xmlns:p14="http://schemas.microsoft.com/office/powerpoint/2010/main" val="12862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5CE4EF1-462B-44F8-8C03-6D58A57165F4}" type="datetime1">
              <a:rPr lang="en-GB"/>
              <a:pPr>
                <a:defRPr/>
              </a:pPr>
              <a:t>24/06/2018</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r>
              <a:rPr lang="en-GB" altLang="en-US"/>
              <a:t>Slide # </a:t>
            </a:r>
            <a:fld id="{4D7C71EB-BF44-4211-9B79-E2FBE3437BAD}" type="slidenum">
              <a:rPr lang="en-GB" altLang="en-US"/>
              <a:pPr/>
              <a:t>‹#›</a:t>
            </a:fld>
            <a:endParaRPr lang="en-GB" altLang="en-US"/>
          </a:p>
        </p:txBody>
      </p:sp>
    </p:spTree>
    <p:extLst>
      <p:ext uri="{BB962C8B-B14F-4D97-AF65-F5344CB8AC3E}">
        <p14:creationId xmlns:p14="http://schemas.microsoft.com/office/powerpoint/2010/main" val="58383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CF7E8F-23DB-40E7-91D1-CB1113A32F3E}" type="datetime1">
              <a:rPr lang="en-GB"/>
              <a:pPr>
                <a:defRPr/>
              </a:pPr>
              <a:t>24/06/2018</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86A85E4E-13B4-4EED-90A3-30B4AEA0202F}" type="slidenum">
              <a:rPr lang="en-GB" altLang="en-US"/>
              <a:pPr/>
              <a:t>‹#›</a:t>
            </a:fld>
            <a:endParaRPr lang="en-GB" altLang="en-US"/>
          </a:p>
        </p:txBody>
      </p:sp>
    </p:spTree>
    <p:extLst>
      <p:ext uri="{BB962C8B-B14F-4D97-AF65-F5344CB8AC3E}">
        <p14:creationId xmlns:p14="http://schemas.microsoft.com/office/powerpoint/2010/main" val="100823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3ECBE51-AF61-4917-BF29-76CD1B93544D}" type="datetime1">
              <a:rPr lang="en-GB"/>
              <a:pPr>
                <a:defRPr/>
              </a:pPr>
              <a:t>24/06/2018</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1B604FBB-77EE-42C0-B50E-7B39C8DED001}" type="slidenum">
              <a:rPr lang="en-GB" altLang="en-US"/>
              <a:pPr/>
              <a:t>‹#›</a:t>
            </a:fld>
            <a:endParaRPr lang="en-GB" altLang="en-US"/>
          </a:p>
        </p:txBody>
      </p:sp>
    </p:spTree>
    <p:extLst>
      <p:ext uri="{BB962C8B-B14F-4D97-AF65-F5344CB8AC3E}">
        <p14:creationId xmlns:p14="http://schemas.microsoft.com/office/powerpoint/2010/main" val="19046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24/06/2018</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6/24/2018</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3769576880"/>
      </p:ext>
    </p:extLst>
  </p:cSld>
  <p:clrMap bg1="lt1" tx1="dk1" bg2="lt2" tx2="dk2" accent1="accent1" accent2="accent2" accent3="accent3" accent4="accent4" accent5="accent5" accent6="accent6" hlink="hlink" folHlink="folHlink"/>
  <p:sldLayoutIdLst>
    <p:sldLayoutId id="2147483797" r:id="rId1"/>
    <p:sldLayoutId id="2147483798" r:id="rId2"/>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t>Getting started with publishing about learning and teaching practice</a:t>
            </a:r>
            <a:endParaRPr lang="en-GB" altLang="en-US" sz="4000" dirty="0"/>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a:solidFill>
                  <a:schemeClr val="tx2">
                    <a:lumMod val="60000"/>
                    <a:lumOff val="40000"/>
                  </a:schemeClr>
                </a:solidFill>
              </a:rPr>
              <a:t>Nottingham Trent University </a:t>
            </a:r>
          </a:p>
          <a:p>
            <a:pPr algn="ctr" eaLnBrk="1" hangingPunct="1">
              <a:defRPr/>
            </a:pPr>
            <a:r>
              <a:rPr lang="en-GB" b="1" dirty="0">
                <a:solidFill>
                  <a:schemeClr val="tx2">
                    <a:lumMod val="60000"/>
                    <a:lumOff val="40000"/>
                  </a:schemeClr>
                </a:solidFill>
              </a:rPr>
              <a:t>26</a:t>
            </a:r>
            <a:r>
              <a:rPr lang="en-GB" b="1" baseline="30000" dirty="0">
                <a:solidFill>
                  <a:schemeClr val="tx2">
                    <a:lumMod val="60000"/>
                    <a:lumOff val="40000"/>
                  </a:schemeClr>
                </a:solidFill>
              </a:rPr>
              <a:t>th</a:t>
            </a:r>
            <a:r>
              <a:rPr lang="en-GB" b="1" dirty="0">
                <a:solidFill>
                  <a:schemeClr val="tx2">
                    <a:lumMod val="60000"/>
                    <a:lumOff val="40000"/>
                  </a:schemeClr>
                </a:solidFill>
              </a:rPr>
              <a:t> June 2018</a:t>
            </a:r>
            <a:endParaRPr lang="en-GB" sz="2000" b="1" dirty="0">
              <a:solidFill>
                <a:srgbClr val="0070C0"/>
              </a:solidFill>
            </a:endParaRPr>
          </a:p>
          <a:p>
            <a:pPr algn="ctr" eaLnBrk="1" hangingPunct="1">
              <a:defRPr/>
            </a:pPr>
            <a:r>
              <a:rPr lang="en-GB" sz="2400" b="1" dirty="0"/>
              <a:t>Sally Brown 	@</a:t>
            </a:r>
            <a:r>
              <a:rPr lang="en-GB" sz="2400" b="1" dirty="0" err="1"/>
              <a:t>ProfSallyBrown</a:t>
            </a:r>
            <a:r>
              <a:rPr lang="en-GB" sz="2400" b="1" dirty="0"/>
              <a:t> </a:t>
            </a:r>
          </a:p>
          <a:p>
            <a:pPr algn="ctr" eaLnBrk="1" hangingPunct="1">
              <a:defRPr/>
            </a:pPr>
            <a:r>
              <a:rPr lang="en-GB" sz="2400" b="1" dirty="0">
                <a:hlinkClick r:id="rId3"/>
              </a:rPr>
              <a:t>http://sally-brown.net</a:t>
            </a:r>
            <a:r>
              <a:rPr lang="en-GB" sz="2400" b="1" dirty="0"/>
              <a:t> </a:t>
            </a:r>
          </a:p>
          <a:p>
            <a:pPr algn="ctr" eaLnBrk="1" hangingPunct="1">
              <a:defRPr/>
            </a:pPr>
            <a:r>
              <a:rPr lang="en-GB" sz="1800" b="1" dirty="0"/>
              <a:t>Emerita Professor, Leeds Beckett University</a:t>
            </a:r>
          </a:p>
          <a:p>
            <a:pPr algn="ctr" eaLnBrk="1" hangingPunct="1">
              <a:defRPr/>
            </a:pPr>
            <a:r>
              <a:rPr lang="en-GB" sz="1800" b="1" dirty="0"/>
              <a:t>Visiting Professor: Edge Hill University, University of Plymouth, University of South Wales, and Liverpool John Moores University.</a:t>
            </a:r>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3500"/>
              <a:t>The ‘ten damn fool questions’ method of getting started...</a:t>
            </a:r>
            <a:endParaRPr lang="en-GB" altLang="en-US" sz="3500"/>
          </a:p>
        </p:txBody>
      </p:sp>
      <p:sp>
        <p:nvSpPr>
          <p:cNvPr id="40963" name="Rectangle 3"/>
          <p:cNvSpPr>
            <a:spLocks noGrp="1" noChangeArrowheads="1"/>
          </p:cNvSpPr>
          <p:nvPr>
            <p:ph type="body" idx="1"/>
          </p:nvPr>
        </p:nvSpPr>
        <p:spPr>
          <a:xfrm>
            <a:off x="468313" y="1412875"/>
            <a:ext cx="3167062" cy="4789488"/>
          </a:xfrm>
        </p:spPr>
        <p:txBody>
          <a:bodyPr/>
          <a:lstStyle/>
          <a:p>
            <a:pPr eaLnBrk="1" hangingPunct="1">
              <a:lnSpc>
                <a:spcPct val="90000"/>
              </a:lnSpc>
            </a:pPr>
            <a:r>
              <a:rPr lang="en-US" altLang="en-US" sz="2400" b="1" dirty="0"/>
              <a:t>What am I doing?</a:t>
            </a:r>
          </a:p>
          <a:p>
            <a:pPr eaLnBrk="1" hangingPunct="1">
              <a:lnSpc>
                <a:spcPct val="90000"/>
              </a:lnSpc>
            </a:pPr>
            <a:r>
              <a:rPr lang="en-US" altLang="en-US" sz="2400" b="1" dirty="0"/>
              <a:t>Why am I doing it?</a:t>
            </a:r>
          </a:p>
          <a:p>
            <a:pPr eaLnBrk="1" hangingPunct="1">
              <a:lnSpc>
                <a:spcPct val="90000"/>
              </a:lnSpc>
            </a:pPr>
            <a:r>
              <a:rPr lang="en-US" altLang="en-US" sz="2400" b="1" dirty="0"/>
              <a:t>What has been done in the past?</a:t>
            </a:r>
          </a:p>
          <a:p>
            <a:pPr eaLnBrk="1" hangingPunct="1">
              <a:lnSpc>
                <a:spcPct val="90000"/>
              </a:lnSpc>
            </a:pPr>
            <a:r>
              <a:rPr lang="en-US" altLang="en-US" sz="2400" b="1" dirty="0"/>
              <a:t>What were the effects?</a:t>
            </a:r>
          </a:p>
          <a:p>
            <a:pPr eaLnBrk="1" hangingPunct="1">
              <a:lnSpc>
                <a:spcPct val="90000"/>
              </a:lnSpc>
            </a:pPr>
            <a:r>
              <a:rPr lang="en-US" altLang="en-US" sz="2400" b="1" dirty="0"/>
              <a:t>Why was this unsatisfactory?</a:t>
            </a:r>
          </a:p>
          <a:p>
            <a:pPr eaLnBrk="1" hangingPunct="1">
              <a:lnSpc>
                <a:spcPct val="90000"/>
              </a:lnSpc>
            </a:pPr>
            <a:r>
              <a:rPr lang="en-US" altLang="en-US" sz="2400" b="1" dirty="0"/>
              <a:t>What have I tried that worked?</a:t>
            </a:r>
          </a:p>
          <a:p>
            <a:pPr eaLnBrk="1" hangingPunct="1">
              <a:lnSpc>
                <a:spcPct val="90000"/>
              </a:lnSpc>
            </a:pPr>
            <a:endParaRPr lang="en-GB" altLang="en-US" sz="2600" dirty="0"/>
          </a:p>
        </p:txBody>
      </p:sp>
      <p:sp>
        <p:nvSpPr>
          <p:cNvPr id="5" name="Rectangle 3"/>
          <p:cNvSpPr txBox="1">
            <a:spLocks noChangeArrowheads="1"/>
          </p:cNvSpPr>
          <p:nvPr/>
        </p:nvSpPr>
        <p:spPr bwMode="auto">
          <a:xfrm>
            <a:off x="4068328" y="1423255"/>
            <a:ext cx="3167062"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a:lstStyle>
          <a:p>
            <a:pPr eaLnBrk="1" hangingPunct="1">
              <a:buClr>
                <a:srgbClr val="002060"/>
              </a:buClr>
            </a:pPr>
            <a:r>
              <a:rPr lang="en-US" altLang="en-US" sz="2400" b="1" dirty="0"/>
              <a:t>What didn’t work so well?</a:t>
            </a:r>
          </a:p>
          <a:p>
            <a:pPr eaLnBrk="1" hangingPunct="1">
              <a:buClr>
                <a:srgbClr val="002060"/>
              </a:buClr>
            </a:pPr>
            <a:r>
              <a:rPr lang="en-US" altLang="en-US" sz="2400" b="1" dirty="0"/>
              <a:t>What have I learned from my success and failures? </a:t>
            </a:r>
          </a:p>
          <a:p>
            <a:pPr eaLnBrk="1" hangingPunct="1">
              <a:buClr>
                <a:srgbClr val="002060"/>
              </a:buClr>
            </a:pPr>
            <a:r>
              <a:rPr lang="en-US" altLang="en-US" sz="2400" b="1" dirty="0"/>
              <a:t>What can I deduce from what I have done?</a:t>
            </a:r>
          </a:p>
          <a:p>
            <a:pPr eaLnBrk="1" hangingPunct="1">
              <a:buClr>
                <a:srgbClr val="002060"/>
              </a:buClr>
            </a:pPr>
            <a:r>
              <a:rPr lang="en-US" altLang="en-US" sz="2400" b="1" dirty="0"/>
              <a:t>What do I plan to do next?</a:t>
            </a:r>
            <a:endParaRPr lang="en-GB" altLang="en-US" sz="2400" b="1" dirty="0"/>
          </a:p>
          <a:p>
            <a:pPr eaLnBrk="1" hangingPunct="1">
              <a:lnSpc>
                <a:spcPct val="90000"/>
              </a:lnSpc>
            </a:pPr>
            <a:endParaRPr lang="en-US" altLang="en-US" sz="2400" b="1" kern="0" dirty="0"/>
          </a:p>
          <a:p>
            <a:pPr eaLnBrk="1" hangingPunct="1">
              <a:lnSpc>
                <a:spcPct val="90000"/>
              </a:lnSpc>
            </a:pPr>
            <a:endParaRPr lang="en-GB" altLang="en-US" sz="2600" kern="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Getting feedback on your work</a:t>
            </a:r>
          </a:p>
        </p:txBody>
      </p:sp>
      <p:sp>
        <p:nvSpPr>
          <p:cNvPr id="3" name="Content Placeholder 2"/>
          <p:cNvSpPr>
            <a:spLocks noGrp="1"/>
          </p:cNvSpPr>
          <p:nvPr>
            <p:ph idx="1"/>
          </p:nvPr>
        </p:nvSpPr>
        <p:spPr/>
        <p:txBody>
          <a:bodyPr/>
          <a:lstStyle/>
          <a:p>
            <a:pPr marL="0" indent="0">
              <a:buNone/>
            </a:pPr>
            <a:r>
              <a:rPr lang="en-GB" b="1" dirty="0"/>
              <a:t>Never submit work for publication without:</a:t>
            </a:r>
          </a:p>
          <a:p>
            <a:r>
              <a:rPr lang="en-GB" b="1" dirty="0"/>
              <a:t>reading it aloud to yourself;</a:t>
            </a:r>
          </a:p>
          <a:p>
            <a:r>
              <a:rPr lang="en-GB" b="1" dirty="0"/>
              <a:t>Getting feedback from at least two people, one an expert colleague, the other a ‘talented amateur’;</a:t>
            </a:r>
          </a:p>
          <a:p>
            <a:r>
              <a:rPr lang="en-GB" b="1" dirty="0"/>
              <a:t>Seek out and make good use of an experienced mentor;</a:t>
            </a:r>
          </a:p>
          <a:p>
            <a:r>
              <a:rPr lang="en-GB" b="1" dirty="0"/>
              <a:t>Constructively use feedback you get once you have submitted work for publication.</a:t>
            </a:r>
          </a:p>
        </p:txBody>
      </p:sp>
    </p:spTree>
    <p:extLst>
      <p:ext uri="{BB962C8B-B14F-4D97-AF65-F5344CB8AC3E}">
        <p14:creationId xmlns:p14="http://schemas.microsoft.com/office/powerpoint/2010/main" val="1142902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Honing your writing style;</a:t>
            </a:r>
          </a:p>
        </p:txBody>
      </p:sp>
      <p:sp>
        <p:nvSpPr>
          <p:cNvPr id="3" name="Content Placeholder 2"/>
          <p:cNvSpPr>
            <a:spLocks noGrp="1"/>
          </p:cNvSpPr>
          <p:nvPr>
            <p:ph idx="1"/>
          </p:nvPr>
        </p:nvSpPr>
        <p:spPr/>
        <p:txBody>
          <a:bodyPr/>
          <a:lstStyle/>
          <a:p>
            <a:r>
              <a:rPr lang="en-GB" sz="2400" b="1" dirty="0"/>
              <a:t>If you want to publish in a journal or a book series, become very familiar with their existing outputs;</a:t>
            </a:r>
          </a:p>
          <a:p>
            <a:r>
              <a:rPr lang="en-GB" sz="2400" b="1" dirty="0"/>
              <a:t>Read thoroughly the last couple of issues of a journal you want to submit to, for example, or scrutinize other books in the series;</a:t>
            </a:r>
          </a:p>
          <a:p>
            <a:r>
              <a:rPr lang="en-GB" sz="2400" b="1" dirty="0"/>
              <a:t>Look at:</a:t>
            </a:r>
          </a:p>
          <a:p>
            <a:pPr lvl="1"/>
            <a:r>
              <a:rPr lang="en-GB" sz="2400" b="1" dirty="0"/>
              <a:t>Technical issues like length, format, layout, number of diagrams/ tables expected;</a:t>
            </a:r>
          </a:p>
          <a:p>
            <a:pPr lvl="1"/>
            <a:r>
              <a:rPr lang="en-GB" sz="2400" b="1" dirty="0"/>
              <a:t>Stylistic issues like active or passive verbs, typical sentence structure, tone, register, vocabulary; </a:t>
            </a:r>
          </a:p>
          <a:p>
            <a:pPr lvl="1"/>
            <a:r>
              <a:rPr lang="en-GB" sz="2400" b="1" dirty="0"/>
              <a:t>Read and read and read to get the look and feel right.</a:t>
            </a:r>
          </a:p>
          <a:p>
            <a:pPr lvl="1"/>
            <a:endParaRPr lang="en-GB" sz="2400" b="1" dirty="0"/>
          </a:p>
          <a:p>
            <a:pPr marL="0" indent="0">
              <a:buNone/>
            </a:pPr>
            <a:endParaRPr lang="en-GB" sz="2800" b="1" dirty="0"/>
          </a:p>
          <a:p>
            <a:endParaRPr lang="en-GB" b="1" dirty="0"/>
          </a:p>
        </p:txBody>
      </p:sp>
    </p:spTree>
    <p:extLst>
      <p:ext uri="{BB962C8B-B14F-4D97-AF65-F5344CB8AC3E}">
        <p14:creationId xmlns:p14="http://schemas.microsoft.com/office/powerpoint/2010/main" val="3494341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Good advice to help you maximise your chances of publication:</a:t>
            </a:r>
            <a:endParaRPr lang="en-GB" altLang="en-US" sz="3200"/>
          </a:p>
        </p:txBody>
      </p:sp>
      <p:sp>
        <p:nvSpPr>
          <p:cNvPr id="36867" name="Content Placeholder 4"/>
          <p:cNvSpPr>
            <a:spLocks noGrp="1"/>
          </p:cNvSpPr>
          <p:nvPr>
            <p:ph idx="1"/>
          </p:nvPr>
        </p:nvSpPr>
        <p:spPr/>
        <p:txBody>
          <a:bodyPr/>
          <a:lstStyle/>
          <a:p>
            <a:r>
              <a:rPr lang="en-US" altLang="en-US" b="1" dirty="0"/>
              <a:t> Write clearly, logically and sequentially.</a:t>
            </a:r>
            <a:endParaRPr lang="en-GB" altLang="en-US" b="1" dirty="0"/>
          </a:p>
          <a:p>
            <a:r>
              <a:rPr lang="en-US" altLang="en-US" b="1" dirty="0"/>
              <a:t>Study and follow the author guidelines.</a:t>
            </a:r>
            <a:endParaRPr lang="en-GB" altLang="en-US" b="1" dirty="0"/>
          </a:p>
          <a:p>
            <a:r>
              <a:rPr lang="en-US" altLang="en-US" b="1" dirty="0"/>
              <a:t>Have the manuscript critiqued by peers and others before submission.</a:t>
            </a:r>
            <a:endParaRPr lang="en-GB" altLang="en-US" b="1" dirty="0"/>
          </a:p>
          <a:p>
            <a:r>
              <a:rPr lang="en-US" altLang="en-US" b="1" dirty="0"/>
              <a:t>Think what readers might want to know, rather than what you want to say.</a:t>
            </a:r>
            <a:endParaRPr lang="en-GB" altLang="en-US" b="1" dirty="0"/>
          </a:p>
          <a:p>
            <a:r>
              <a:rPr lang="en-US" altLang="en-US" b="1" dirty="0"/>
              <a:t>Pay great attention to detail about presentation/appearance/format.</a:t>
            </a:r>
            <a:endParaRPr lang="en-GB" altLang="en-US" b="1" dirty="0"/>
          </a:p>
          <a:p>
            <a:r>
              <a:rPr lang="en-US" altLang="en-US" b="1" dirty="0"/>
              <a:t>Ensure your Research method is relevant, appropriate and accurate.</a:t>
            </a:r>
            <a:endParaRPr lang="en-GB" altLang="en-US" b="1" dirty="0"/>
          </a:p>
          <a:p>
            <a:endParaRPr lang="en-GB" alt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Most common problems editors experience with manuscripts received...</a:t>
            </a:r>
            <a:endParaRPr lang="en-GB" altLang="en-US" sz="3200"/>
          </a:p>
        </p:txBody>
      </p:sp>
      <p:sp>
        <p:nvSpPr>
          <p:cNvPr id="34819" name="Rectangle 3"/>
          <p:cNvSpPr>
            <a:spLocks noGrp="1" noChangeArrowheads="1"/>
          </p:cNvSpPr>
          <p:nvPr>
            <p:ph type="body" idx="1"/>
          </p:nvPr>
        </p:nvSpPr>
        <p:spPr/>
        <p:txBody>
          <a:bodyPr/>
          <a:lstStyle/>
          <a:p>
            <a:pPr eaLnBrk="1" hangingPunct="1"/>
            <a:r>
              <a:rPr lang="en-US" altLang="en-US" b="1"/>
              <a:t>slight, trivial or low-quality work/research.</a:t>
            </a:r>
          </a:p>
          <a:p>
            <a:pPr eaLnBrk="1" hangingPunct="1"/>
            <a:r>
              <a:rPr lang="en-US" altLang="en-US" b="1"/>
              <a:t>inappropriate subject for journal.</a:t>
            </a:r>
          </a:p>
          <a:p>
            <a:pPr eaLnBrk="1" hangingPunct="1"/>
            <a:r>
              <a:rPr lang="en-US" altLang="en-US" b="1"/>
              <a:t>poor quality of writing.</a:t>
            </a:r>
          </a:p>
          <a:p>
            <a:pPr eaLnBrk="1" hangingPunct="1"/>
            <a:r>
              <a:rPr lang="en-US" altLang="en-US" b="1"/>
              <a:t>failure to follow author guidelines.</a:t>
            </a:r>
          </a:p>
          <a:p>
            <a:pPr eaLnBrk="1" hangingPunct="1"/>
            <a:r>
              <a:rPr lang="en-US" altLang="en-US" b="1"/>
              <a:t>presentation/appearance/format.</a:t>
            </a:r>
          </a:p>
          <a:p>
            <a:pPr eaLnBrk="1" hangingPunct="1"/>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p:spPr>
        <p:txBody>
          <a:bodyPr/>
          <a:lstStyle/>
          <a:p>
            <a:pPr eaLnBrk="1" hangingPunct="1"/>
            <a:r>
              <a:rPr lang="en-US" altLang="en-US" sz="3200" dirty="0"/>
              <a:t>Referees and reviewers look for the following in manuscripts:</a:t>
            </a:r>
            <a:endParaRPr lang="en-GB" altLang="en-US" sz="32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b="1"/>
              <a:t>Clarity, coherence, well-written.</a:t>
            </a:r>
          </a:p>
          <a:p>
            <a:pPr eaLnBrk="1" hangingPunct="1">
              <a:lnSpc>
                <a:spcPct val="90000"/>
              </a:lnSpc>
            </a:pPr>
            <a:r>
              <a:rPr lang="en-US" altLang="en-US" b="1"/>
              <a:t>Thoroughness.</a:t>
            </a:r>
          </a:p>
          <a:p>
            <a:pPr eaLnBrk="1" hangingPunct="1">
              <a:lnSpc>
                <a:spcPct val="90000"/>
              </a:lnSpc>
            </a:pPr>
            <a:r>
              <a:rPr lang="en-US" altLang="en-US" b="1"/>
              <a:t>Research method.</a:t>
            </a:r>
          </a:p>
          <a:p>
            <a:pPr eaLnBrk="1" hangingPunct="1">
              <a:lnSpc>
                <a:spcPct val="90000"/>
              </a:lnSpc>
            </a:pPr>
            <a:r>
              <a:rPr lang="en-US" altLang="en-US" b="1"/>
              <a:t>Appropriateness to the journal.</a:t>
            </a:r>
          </a:p>
          <a:p>
            <a:pPr eaLnBrk="1" hangingPunct="1">
              <a:lnSpc>
                <a:spcPct val="90000"/>
              </a:lnSpc>
            </a:pPr>
            <a:r>
              <a:rPr lang="en-US" altLang="en-US" b="1"/>
              <a:t>A unique contribution.</a:t>
            </a:r>
          </a:p>
          <a:p>
            <a:pPr eaLnBrk="1" hangingPunct="1">
              <a:lnSpc>
                <a:spcPct val="90000"/>
              </a:lnSpc>
            </a:pPr>
            <a:r>
              <a:rPr lang="en-US" altLang="en-US" b="1"/>
              <a:t>Advancement of knowledge.</a:t>
            </a:r>
          </a:p>
          <a:p>
            <a:pPr eaLnBrk="1" hangingPunct="1">
              <a:lnSpc>
                <a:spcPct val="90000"/>
              </a:lnSpc>
            </a:pPr>
            <a:r>
              <a:rPr lang="en-US" altLang="en-US" b="1"/>
              <a:t>Importance of subject</a:t>
            </a:r>
          </a:p>
          <a:p>
            <a:pPr eaLnBrk="1" hangingPunct="1">
              <a:lnSpc>
                <a:spcPct val="90000"/>
              </a:lnSpc>
            </a:pPr>
            <a:r>
              <a:rPr lang="en-US" altLang="en-US" b="1"/>
              <a:t>Generalisability and validity of results.</a:t>
            </a:r>
          </a:p>
          <a:p>
            <a:pPr eaLnBrk="1" hangingPunct="1">
              <a:lnSpc>
                <a:spcPct val="90000"/>
              </a:lnSpc>
            </a:pPr>
            <a:r>
              <a:rPr lang="en-US" altLang="en-US" b="1"/>
              <a:t>Timeliness.</a:t>
            </a:r>
            <a:endParaRPr lang="en-GB" alt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a:t>When writing an abstract</a:t>
            </a:r>
          </a:p>
        </p:txBody>
      </p:sp>
      <p:sp>
        <p:nvSpPr>
          <p:cNvPr id="48131" name="Content Placeholder 4"/>
          <p:cNvSpPr>
            <a:spLocks noGrp="1"/>
          </p:cNvSpPr>
          <p:nvPr>
            <p:ph idx="1"/>
          </p:nvPr>
        </p:nvSpPr>
        <p:spPr>
          <a:xfrm>
            <a:off x="304800" y="1371600"/>
            <a:ext cx="8534400" cy="4957763"/>
          </a:xfrm>
        </p:spPr>
        <p:txBody>
          <a:bodyPr/>
          <a:lstStyle/>
          <a:p>
            <a:r>
              <a:rPr lang="en-GB" altLang="en-US" sz="2400" b="1" dirty="0"/>
              <a:t>Write this at the very end of the article production process;</a:t>
            </a:r>
          </a:p>
          <a:p>
            <a:r>
              <a:rPr lang="en-GB" altLang="en-US" sz="2400" b="1" dirty="0"/>
              <a:t>Summarise briefly what you set out to achieve, your research methods and your key findings;</a:t>
            </a:r>
          </a:p>
          <a:p>
            <a:r>
              <a:rPr lang="en-GB" altLang="en-US" sz="2400" b="1" dirty="0"/>
              <a:t>Look at abstracts within the target journal so you can emulate their style, scope and length. Some journals have a prescribed format for abstracts which you must follow using their on-line form</a:t>
            </a:r>
          </a:p>
          <a:p>
            <a:r>
              <a:rPr lang="en-GB" altLang="en-US" sz="2400" b="1" dirty="0"/>
              <a:t>Scientific journals normally use short sentences but social science journals use longer more complex ones;</a:t>
            </a:r>
          </a:p>
          <a:p>
            <a:r>
              <a:rPr lang="en-GB" altLang="en-US" sz="2400" b="1" dirty="0"/>
              <a:t>Seek peer review from a more experienced colleague as abstracts really matter.</a:t>
            </a:r>
          </a:p>
          <a:p>
            <a:endParaRPr lang="en-GB" altLang="en-US" b="1" dirty="0"/>
          </a:p>
        </p:txBody>
      </p:sp>
    </p:spTree>
    <p:extLst>
      <p:ext uri="{BB962C8B-B14F-4D97-AF65-F5344CB8AC3E}">
        <p14:creationId xmlns:p14="http://schemas.microsoft.com/office/powerpoint/2010/main" val="2806608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a:t>How do you evaluate the status and impact of journals?</a:t>
            </a:r>
          </a:p>
        </p:txBody>
      </p:sp>
      <p:sp>
        <p:nvSpPr>
          <p:cNvPr id="49155" name="Content Placeholder 4"/>
          <p:cNvSpPr>
            <a:spLocks noGrp="1"/>
          </p:cNvSpPr>
          <p:nvPr>
            <p:ph idx="1"/>
          </p:nvPr>
        </p:nvSpPr>
        <p:spPr/>
        <p:txBody>
          <a:bodyPr/>
          <a:lstStyle/>
          <a:p>
            <a:pPr>
              <a:buFont typeface="Wingdings" panose="05000000000000000000" pitchFamily="2" charset="2"/>
              <a:buNone/>
            </a:pPr>
            <a:r>
              <a:rPr lang="en-GB" altLang="en-US" sz="2200" b="1" dirty="0"/>
              <a:t>The impact factor (IF) of an </a:t>
            </a:r>
            <a:r>
              <a:rPr lang="en-GB" altLang="en-US" sz="2200" b="1" dirty="0">
                <a:hlinkClick r:id="rId2" tooltip="Academic journal"/>
              </a:rPr>
              <a:t>academic journal</a:t>
            </a:r>
            <a:r>
              <a:rPr lang="en-GB" altLang="en-US" sz="2200" b="1" dirty="0"/>
              <a:t> is a measure reflecting the average number of </a:t>
            </a:r>
            <a:r>
              <a:rPr lang="en-GB" altLang="en-US" sz="2200" b="1" dirty="0">
                <a:hlinkClick r:id="rId3" tooltip="Citation"/>
              </a:rPr>
              <a:t>citations</a:t>
            </a:r>
            <a:r>
              <a:rPr lang="en-GB" altLang="en-US" sz="2200" b="1" dirty="0"/>
              <a:t> to recent articles published in the journal. It is frequently used as a </a:t>
            </a:r>
            <a:r>
              <a:rPr lang="en-GB" altLang="en-US" sz="2200" b="1" dirty="0">
                <a:hlinkClick r:id="rId4" tooltip="Proxy (statistics)"/>
              </a:rPr>
              <a:t>proxy</a:t>
            </a:r>
            <a:r>
              <a:rPr lang="en-GB" altLang="en-US" sz="2200" b="1" dirty="0"/>
              <a:t> for the relative importance of a journal within its field, with journals with higher impact factors deemed to be more important than those with lower ones. The impact factor was devised by </a:t>
            </a:r>
            <a:r>
              <a:rPr lang="en-GB" altLang="en-US" sz="2200" b="1" dirty="0">
                <a:hlinkClick r:id="rId5" tooltip="Eugene Garfield"/>
              </a:rPr>
              <a:t>Eugene Garfield</a:t>
            </a:r>
            <a:r>
              <a:rPr lang="en-GB" altLang="en-US" sz="2200" b="1" dirty="0"/>
              <a:t>, the founder of the </a:t>
            </a:r>
            <a:r>
              <a:rPr lang="en-GB" altLang="en-US" sz="2200" b="1" dirty="0">
                <a:hlinkClick r:id="rId6" tooltip="Institute for Scientific Information"/>
              </a:rPr>
              <a:t>Institute for Scientific Information</a:t>
            </a:r>
            <a:r>
              <a:rPr lang="en-GB" altLang="en-US" sz="2200" b="1" dirty="0"/>
              <a:t>. Impact factors are calculated yearly starting from 1975 for those journals that are indexed in the </a:t>
            </a:r>
            <a:r>
              <a:rPr lang="en-GB" altLang="en-US" sz="2200" b="1" i="1" dirty="0">
                <a:hlinkClick r:id="rId7" tooltip="Journal Citation Reports"/>
              </a:rPr>
              <a:t>Journal Citation Reports</a:t>
            </a:r>
            <a:r>
              <a:rPr lang="en-GB" altLang="en-US" sz="2200" b="1" dirty="0"/>
              <a:t>. Impact factors cannot be used to compare journals across disciplines. A journal can adopt editorial policies to increase its impact factor. For example, journals may publish a larger percentage of </a:t>
            </a:r>
            <a:r>
              <a:rPr lang="en-GB" altLang="en-US" sz="2200" b="1" dirty="0">
                <a:hlinkClick r:id="rId8" tooltip="Review article"/>
              </a:rPr>
              <a:t>review articles</a:t>
            </a:r>
            <a:r>
              <a:rPr lang="en-GB" altLang="en-US" sz="2200" b="1" dirty="0"/>
              <a:t> which generally are cited more than research reports </a:t>
            </a:r>
            <a:r>
              <a:rPr lang="en-GB" altLang="en-US" sz="2200" b="1" u="sng" dirty="0">
                <a:hlinkClick r:id="rId9"/>
              </a:rPr>
              <a:t>http://en.wikipedia.org/wiki/Impact_factor</a:t>
            </a:r>
            <a:r>
              <a:rPr lang="en-GB" altLang="en-US" sz="2200" b="1" dirty="0"/>
              <a:t>, see also </a:t>
            </a:r>
            <a:r>
              <a:rPr lang="en-GB" altLang="en-US" sz="2200" b="1" u="sng" dirty="0">
                <a:hlinkClick r:id="rId10"/>
              </a:rPr>
              <a:t>http://en.wikipedia.org/wiki/Journal_Citation_Reports</a:t>
            </a:r>
            <a:endParaRPr lang="en-GB" altLang="en-US" sz="2200" b="1" dirty="0"/>
          </a:p>
          <a:p>
            <a:endParaRPr lang="en-GB" altLang="en-US" sz="2200" dirty="0"/>
          </a:p>
        </p:txBody>
      </p:sp>
    </p:spTree>
    <p:extLst>
      <p:ext uri="{BB962C8B-B14F-4D97-AF65-F5344CB8AC3E}">
        <p14:creationId xmlns:p14="http://schemas.microsoft.com/office/powerpoint/2010/main" val="3556947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p:spPr>
        <p:txBody>
          <a:bodyPr/>
          <a:lstStyle/>
          <a:p>
            <a:r>
              <a:rPr lang="en-GB" altLang="en-US" sz="2800"/>
              <a:t>A useful tool to help you calculate ratings at </a:t>
            </a:r>
            <a:r>
              <a:rPr lang="en-GB" altLang="en-US" sz="2800">
                <a:hlinkClick r:id="rId2"/>
              </a:rPr>
              <a:t>http://www.scimagojr.com/index.php</a:t>
            </a:r>
            <a:endParaRPr lang="en-GB" altLang="en-US" sz="2800"/>
          </a:p>
        </p:txBody>
      </p:sp>
      <p:sp>
        <p:nvSpPr>
          <p:cNvPr id="50179" name="Content Placeholder 4"/>
          <p:cNvSpPr>
            <a:spLocks noGrp="1"/>
          </p:cNvSpPr>
          <p:nvPr>
            <p:ph idx="1"/>
          </p:nvPr>
        </p:nvSpPr>
        <p:spPr>
          <a:xfrm>
            <a:off x="571500" y="1285875"/>
            <a:ext cx="8229600" cy="5033963"/>
          </a:xfrm>
        </p:spPr>
        <p:txBody>
          <a:bodyPr/>
          <a:lstStyle/>
          <a:p>
            <a:pPr>
              <a:buFont typeface="Wingdings" panose="05000000000000000000" pitchFamily="2" charset="2"/>
              <a:buNone/>
            </a:pPr>
            <a:r>
              <a:rPr lang="en-GB" altLang="en-US" sz="2400" b="1" dirty="0"/>
              <a:t>If you type in the name of a journal in the box JOURNAL SEARCH it will give a graphical and numerical indication of its influence over the last few years (rising or falling). (It also identifies its country of publication)</a:t>
            </a:r>
          </a:p>
          <a:p>
            <a:pPr>
              <a:buFont typeface="Wingdings" panose="05000000000000000000" pitchFamily="2" charset="2"/>
              <a:buNone/>
            </a:pPr>
            <a:r>
              <a:rPr lang="en-GB" altLang="en-US" sz="2400" b="1" dirty="0"/>
              <a:t>If you click on JOURNAL RANKING they can select by Social Science and then Education and then by region (worldwide or in the UK or in the USA, </a:t>
            </a:r>
            <a:r>
              <a:rPr lang="en-GB" altLang="en-US" sz="2400" b="1" dirty="0" err="1"/>
              <a:t>etc</a:t>
            </a:r>
            <a:r>
              <a:rPr lang="en-GB" altLang="en-US" sz="2400" b="1" dirty="0"/>
              <a:t>)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1800" b="1" dirty="0"/>
              <a:t>Thanks to Ray Land at Durham University for this tip</a:t>
            </a:r>
            <a:r>
              <a:rPr lang="en-GB" altLang="en-US" b="1" dirty="0"/>
              <a:t> </a:t>
            </a:r>
          </a:p>
        </p:txBody>
      </p:sp>
    </p:spTree>
    <p:extLst>
      <p:ext uri="{BB962C8B-B14F-4D97-AF65-F5344CB8AC3E}">
        <p14:creationId xmlns:p14="http://schemas.microsoft.com/office/powerpoint/2010/main" val="342076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6B58-A986-42D0-8DF9-4090CB5C72DC}"/>
              </a:ext>
            </a:extLst>
          </p:cNvPr>
          <p:cNvSpPr>
            <a:spLocks noGrp="1"/>
          </p:cNvSpPr>
          <p:nvPr>
            <p:ph type="title"/>
          </p:nvPr>
        </p:nvSpPr>
        <p:spPr/>
        <p:txBody>
          <a:bodyPr/>
          <a:lstStyle/>
          <a:p>
            <a:r>
              <a:rPr lang="en-GB" dirty="0"/>
              <a:t>What’s this session about?</a:t>
            </a:r>
          </a:p>
        </p:txBody>
      </p:sp>
      <p:sp>
        <p:nvSpPr>
          <p:cNvPr id="3" name="Content Placeholder 2">
            <a:extLst>
              <a:ext uri="{FF2B5EF4-FFF2-40B4-BE49-F238E27FC236}">
                <a16:creationId xmlns:a16="http://schemas.microsoft.com/office/drawing/2014/main" id="{7B4AAAC4-1BF6-4672-9633-360B8207FD97}"/>
              </a:ext>
            </a:extLst>
          </p:cNvPr>
          <p:cNvSpPr>
            <a:spLocks noGrp="1"/>
          </p:cNvSpPr>
          <p:nvPr>
            <p:ph idx="1"/>
          </p:nvPr>
        </p:nvSpPr>
        <p:spPr/>
        <p:txBody>
          <a:bodyPr/>
          <a:lstStyle/>
          <a:p>
            <a:pPr marL="0" indent="0">
              <a:buNone/>
            </a:pPr>
            <a:r>
              <a:rPr lang="en-GB" sz="2400" b="1" dirty="0"/>
              <a:t>Researching (and writing about it) provides the heartbeat of any university, but there are all sorts of practical problems about how to make this happen when academics and others have multiple competing demands on our attention. </a:t>
            </a:r>
          </a:p>
          <a:p>
            <a:pPr marL="0" indent="0">
              <a:buNone/>
            </a:pPr>
            <a:r>
              <a:rPr lang="en-GB" sz="2400" b="1" dirty="0"/>
              <a:t>This highly pragmatic and light-hearted session will engage participants in thinking about rationales for writing about learning, teaching and assessment, how to take the first steps, what kinds of outlets are best suited for individual purposes and how to make it motivating and enjoyable. The session will be illustrated with anecdotes about doing things wrong in the first instance, but then achieving success in publication in diverse various formats. You should leave with some concrete plans about how to do it yourself.</a:t>
            </a:r>
          </a:p>
          <a:p>
            <a:endParaRPr lang="en-GB" sz="3200" dirty="0"/>
          </a:p>
        </p:txBody>
      </p:sp>
    </p:spTree>
    <p:extLst>
      <p:ext uri="{BB962C8B-B14F-4D97-AF65-F5344CB8AC3E}">
        <p14:creationId xmlns:p14="http://schemas.microsoft.com/office/powerpoint/2010/main" val="3070446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1"/>
            <a:ext cx="7543800" cy="533400"/>
          </a:xfrm>
        </p:spPr>
        <p:txBody>
          <a:bodyPr/>
          <a:lstStyle/>
          <a:p>
            <a:r>
              <a:rPr lang="en-GB" sz="3200" dirty="0"/>
              <a:t>5. From dissertation to publication</a:t>
            </a:r>
          </a:p>
        </p:txBody>
      </p:sp>
      <p:graphicFrame>
        <p:nvGraphicFramePr>
          <p:cNvPr id="6" name="Table 5"/>
          <p:cNvGraphicFramePr>
            <a:graphicFrameLocks noGrp="1"/>
          </p:cNvGraphicFramePr>
          <p:nvPr/>
        </p:nvGraphicFramePr>
        <p:xfrm>
          <a:off x="304800" y="609600"/>
          <a:ext cx="8686800" cy="6287721"/>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778333">
                <a:tc>
                  <a:txBody>
                    <a:bodyPr/>
                    <a:lstStyle/>
                    <a:p>
                      <a:r>
                        <a:rPr lang="en-GB" b="1" dirty="0"/>
                        <a:t>1</a:t>
                      </a:r>
                    </a:p>
                  </a:txBody>
                  <a:tcPr/>
                </a:tc>
                <a:tc>
                  <a:txBody>
                    <a:bodyPr/>
                    <a:lstStyle/>
                    <a:p>
                      <a:r>
                        <a:rPr lang="en-GB" sz="1800" b="1" kern="1200" dirty="0">
                          <a:solidFill>
                            <a:schemeClr val="tx1"/>
                          </a:solidFill>
                          <a:latin typeface="+mn-lt"/>
                          <a:ea typeface="+mn-ea"/>
                          <a:cs typeface="+mn-cs"/>
                        </a:rPr>
                        <a:t>Review your thesis looking for publication potential as fast as possible after the assessment so the ideas remain current and you don’t have extra work to do updating references and so on.</a:t>
                      </a:r>
                      <a:endParaRPr lang="en-GB" b="1" dirty="0"/>
                    </a:p>
                  </a:txBody>
                  <a:tcPr/>
                </a:tc>
                <a:tc>
                  <a:txBody>
                    <a:bodyPr/>
                    <a:lstStyle/>
                    <a:p>
                      <a:r>
                        <a:rPr lang="en-GB" sz="1800" b="1" kern="1200" dirty="0">
                          <a:solidFill>
                            <a:schemeClr val="tx1"/>
                          </a:solidFill>
                          <a:latin typeface="+mn-lt"/>
                          <a:ea typeface="+mn-ea"/>
                          <a:cs typeface="+mn-cs"/>
                        </a:rPr>
                        <a:t>Give up hope if you’ve done nothing for years: it’s possible to revive elements of an old thesis and still find things worth saying.</a:t>
                      </a:r>
                      <a:endParaRPr lang="en-GB" b="1" dirty="0"/>
                    </a:p>
                  </a:txBody>
                  <a:tcPr/>
                </a:tc>
                <a:extLst>
                  <a:ext uri="{0D108BD9-81ED-4DB2-BD59-A6C34878D82A}">
                    <a16:rowId xmlns:a16="http://schemas.microsoft.com/office/drawing/2014/main" val="10001"/>
                  </a:ext>
                </a:extLst>
              </a:tr>
              <a:tr h="2340561">
                <a:tc>
                  <a:txBody>
                    <a:bodyPr/>
                    <a:lstStyle/>
                    <a:p>
                      <a:r>
                        <a:rPr lang="en-GB" b="1" dirty="0"/>
                        <a:t>2</a:t>
                      </a:r>
                    </a:p>
                  </a:txBody>
                  <a:tcPr/>
                </a:tc>
                <a:tc>
                  <a:txBody>
                    <a:bodyPr/>
                    <a:lstStyle/>
                    <a:p>
                      <a:r>
                        <a:rPr lang="en-GB" sz="1800" b="1" kern="1200" dirty="0">
                          <a:solidFill>
                            <a:schemeClr val="tx1"/>
                          </a:solidFill>
                          <a:latin typeface="+mn-lt"/>
                          <a:ea typeface="+mn-ea"/>
                          <a:cs typeface="+mn-cs"/>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b="1" dirty="0"/>
                    </a:p>
                  </a:txBody>
                  <a:tcPr/>
                </a:tc>
                <a:tc>
                  <a:txBody>
                    <a:bodyPr/>
                    <a:lstStyle/>
                    <a:p>
                      <a:r>
                        <a:rPr lang="en-GB" sz="1800" b="1" kern="1200" dirty="0">
                          <a:solidFill>
                            <a:schemeClr val="tx1"/>
                          </a:solidFill>
                          <a:latin typeface="+mn-lt"/>
                          <a:ea typeface="+mn-ea"/>
                          <a:cs typeface="+mn-cs"/>
                        </a:rPr>
                        <a:t>Post off your whole thesis to a publisher with a note saying ‘my supervisor / examiner said this is publishable as a book, so please will you publish it?’</a:t>
                      </a:r>
                      <a:endParaRPr lang="en-GB" b="1" dirty="0"/>
                    </a:p>
                  </a:txBody>
                  <a:tcPr/>
                </a:tc>
                <a:extLst>
                  <a:ext uri="{0D108BD9-81ED-4DB2-BD59-A6C34878D82A}">
                    <a16:rowId xmlns:a16="http://schemas.microsoft.com/office/drawing/2014/main" val="10002"/>
                  </a:ext>
                </a:extLst>
              </a:tr>
              <a:tr h="1537046">
                <a:tc>
                  <a:txBody>
                    <a:bodyPr/>
                    <a:lstStyle/>
                    <a:p>
                      <a:r>
                        <a:rPr lang="en-GB" b="1" dirty="0"/>
                        <a:t>3</a:t>
                      </a:r>
                    </a:p>
                  </a:txBody>
                  <a:tcPr/>
                </a:tc>
                <a:tc>
                  <a:txBody>
                    <a:bodyPr/>
                    <a:lstStyle/>
                    <a:p>
                      <a:r>
                        <a:rPr lang="en-GB" sz="1800" b="1" kern="1200" dirty="0">
                          <a:solidFill>
                            <a:schemeClr val="tx1"/>
                          </a:solidFill>
                          <a:latin typeface="+mn-lt"/>
                          <a:ea typeface="+mn-ea"/>
                          <a:cs typeface="+mn-cs"/>
                        </a:rPr>
                        <a:t>Look for the really original ideas within your work, and see if you can write an opinion piece for a journal conveying your key thoughts.</a:t>
                      </a:r>
                      <a:endParaRPr lang="en-GB" b="1" dirty="0"/>
                    </a:p>
                  </a:txBody>
                  <a:tcPr/>
                </a:tc>
                <a:tc>
                  <a:txBody>
                    <a:bodyPr/>
                    <a:lstStyle/>
                    <a:p>
                      <a:r>
                        <a:rPr lang="en-GB" sz="1800" b="1" kern="1200" dirty="0">
                          <a:solidFill>
                            <a:schemeClr val="tx1"/>
                          </a:solidFill>
                          <a:latin typeface="+mn-lt"/>
                          <a:ea typeface="+mn-ea"/>
                          <a:cs typeface="+mn-cs"/>
                        </a:rPr>
                        <a:t>Expect the text to simply be capable of being ‘boiler-plated’ into a journal article; you are likely to need to revise style, tone and register to make it fit the author guidelines for a journal.</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59757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rgbClr val="330066"/>
                </a:solidFill>
                <a:effectLst/>
                <a:uLnTx/>
                <a:uFillTx/>
                <a:latin typeface="Arial"/>
                <a:ea typeface="+mn-ea"/>
                <a:cs typeface="+mn-cs"/>
              </a:rPr>
              <a:t>From dissertation to publication</a:t>
            </a:r>
            <a:endParaRPr kumimoji="0" lang="en-GB" sz="3200" b="1" i="0" u="none" strike="noStrike" kern="0" cap="none" spc="0" normalizeH="0" baseline="0" noProof="0" dirty="0">
              <a:ln>
                <a:noFill/>
              </a:ln>
              <a:solidFill>
                <a:srgbClr val="330066"/>
              </a:solidFill>
              <a:effectLst/>
              <a:uLnTx/>
              <a:uFillTx/>
              <a:latin typeface="Arial"/>
              <a:ea typeface="+mn-ea"/>
              <a:cs typeface="+mn-cs"/>
            </a:endParaRPr>
          </a:p>
        </p:txBody>
      </p:sp>
      <p:graphicFrame>
        <p:nvGraphicFramePr>
          <p:cNvPr id="5" name="Table 4"/>
          <p:cNvGraphicFramePr>
            <a:graphicFrameLocks noGrp="1"/>
          </p:cNvGraphicFramePr>
          <p:nvPr/>
        </p:nvGraphicFramePr>
        <p:xfrm>
          <a:off x="304800" y="609600"/>
          <a:ext cx="8686800" cy="590262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4</a:t>
                      </a:r>
                    </a:p>
                  </a:txBody>
                  <a:tcPr/>
                </a:tc>
                <a:tc>
                  <a:txBody>
                    <a:bodyPr/>
                    <a:lstStyle/>
                    <a:p>
                      <a:r>
                        <a:rPr lang="en-GB" sz="1800" b="1" kern="1200" dirty="0">
                          <a:solidFill>
                            <a:schemeClr val="tx1"/>
                          </a:solidFill>
                          <a:latin typeface="+mn-lt"/>
                          <a:ea typeface="+mn-ea"/>
                          <a:cs typeface="+mn-cs"/>
                        </a:rPr>
                        <a:t>Try to get several articles out of your thesis (particularly doctoral ones). </a:t>
                      </a:r>
                      <a:endParaRPr lang="en-GB" b="1" dirty="0"/>
                    </a:p>
                  </a:txBody>
                  <a:tcPr/>
                </a:tc>
                <a:tc>
                  <a:txBody>
                    <a:bodyPr/>
                    <a:lstStyle/>
                    <a:p>
                      <a:r>
                        <a:rPr lang="en-GB" sz="1800" b="1" kern="1200" dirty="0">
                          <a:solidFill>
                            <a:schemeClr val="tx1"/>
                          </a:solidFill>
                          <a:latin typeface="+mn-lt"/>
                          <a:ea typeface="+mn-ea"/>
                          <a:cs typeface="+mn-cs"/>
                        </a:rPr>
                        <a:t>So thinly ‘salami slice’ your data that you are sending off a number of rather thin articles; one or two chunky one are likely to be better received.</a:t>
                      </a:r>
                      <a:endParaRPr lang="en-GB" b="1" dirty="0"/>
                    </a:p>
                  </a:txBody>
                  <a:tcPr/>
                </a:tc>
                <a:extLst>
                  <a:ext uri="{0D108BD9-81ED-4DB2-BD59-A6C34878D82A}">
                    <a16:rowId xmlns:a16="http://schemas.microsoft.com/office/drawing/2014/main" val="10001"/>
                  </a:ext>
                </a:extLst>
              </a:tr>
              <a:tr h="1447800">
                <a:tc>
                  <a:txBody>
                    <a:bodyPr/>
                    <a:lstStyle/>
                    <a:p>
                      <a:r>
                        <a:rPr lang="en-GB" b="1" dirty="0"/>
                        <a:t>5</a:t>
                      </a:r>
                    </a:p>
                  </a:txBody>
                  <a:tcPr/>
                </a:tc>
                <a:tc>
                  <a:txBody>
                    <a:bodyPr/>
                    <a:lstStyle/>
                    <a:p>
                      <a:r>
                        <a:rPr lang="en-GB" sz="1800" b="1" kern="1200" dirty="0">
                          <a:solidFill>
                            <a:schemeClr val="tx1"/>
                          </a:solidFill>
                          <a:latin typeface="+mn-lt"/>
                          <a:ea typeface="+mn-ea"/>
                          <a:cs typeface="+mn-cs"/>
                        </a:rPr>
                        <a:t>Ask your supervisor for her/his thoughts on what elements of the thesis are the ones that are likely to most lend themselves to publication.</a:t>
                      </a:r>
                      <a:endParaRPr lang="en-GB" b="1" dirty="0"/>
                    </a:p>
                  </a:txBody>
                  <a:tcPr/>
                </a:tc>
                <a:tc>
                  <a:txBody>
                    <a:bodyPr/>
                    <a:lstStyle/>
                    <a:p>
                      <a:r>
                        <a:rPr lang="en-GB" sz="1800" b="1" kern="1200" dirty="0">
                          <a:solidFill>
                            <a:schemeClr val="tx1"/>
                          </a:solidFill>
                          <a:latin typeface="+mn-lt"/>
                          <a:ea typeface="+mn-ea"/>
                          <a:cs typeface="+mn-cs"/>
                        </a:rPr>
                        <a:t>Don’t over-rely on other’s opinions, you’ve worked on this topic for ages so trust your own judgments.</a:t>
                      </a:r>
                      <a:endParaRPr lang="en-GB" b="1" dirty="0"/>
                    </a:p>
                  </a:txBody>
                  <a:tcPr/>
                </a:tc>
                <a:extLst>
                  <a:ext uri="{0D108BD9-81ED-4DB2-BD59-A6C34878D82A}">
                    <a16:rowId xmlns:a16="http://schemas.microsoft.com/office/drawing/2014/main" val="10002"/>
                  </a:ext>
                </a:extLst>
              </a:tr>
              <a:tr h="1537046">
                <a:tc>
                  <a:txBody>
                    <a:bodyPr/>
                    <a:lstStyle/>
                    <a:p>
                      <a:r>
                        <a:rPr lang="en-GB" b="1" dirty="0"/>
                        <a:t>6</a:t>
                      </a:r>
                    </a:p>
                  </a:txBody>
                  <a:tcPr/>
                </a:tc>
                <a:tc>
                  <a:txBody>
                    <a:bodyPr/>
                    <a:lstStyle/>
                    <a:p>
                      <a:r>
                        <a:rPr lang="en-GB" sz="1800" b="1" kern="1200" dirty="0">
                          <a:solidFill>
                            <a:schemeClr val="tx1"/>
                          </a:solidFill>
                          <a:latin typeface="+mn-lt"/>
                          <a:ea typeface="+mn-ea"/>
                          <a:cs typeface="+mn-cs"/>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b="1" dirty="0"/>
                    </a:p>
                  </a:txBody>
                  <a:tcPr/>
                </a:tc>
                <a:tc>
                  <a:txBody>
                    <a:bodyPr/>
                    <a:lstStyle/>
                    <a:p>
                      <a:r>
                        <a:rPr lang="en-GB" sz="1800" b="1" kern="1200" dirty="0">
                          <a:solidFill>
                            <a:schemeClr val="tx1"/>
                          </a:solidFill>
                          <a:latin typeface="+mn-lt"/>
                          <a:ea typeface="+mn-ea"/>
                          <a:cs typeface="+mn-cs"/>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74855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rgbClr val="330066"/>
                </a:solidFill>
                <a:effectLst/>
                <a:uLnTx/>
                <a:uFillTx/>
                <a:latin typeface="Arial"/>
                <a:ea typeface="+mn-ea"/>
                <a:cs typeface="+mn-cs"/>
              </a:rPr>
              <a:t>From dissertation to publication</a:t>
            </a:r>
            <a:endParaRPr kumimoji="0" lang="en-GB" sz="3200" b="1" i="0" u="none" strike="noStrike" kern="0" cap="none" spc="0" normalizeH="0" baseline="0" noProof="0" dirty="0">
              <a:ln>
                <a:noFill/>
              </a:ln>
              <a:solidFill>
                <a:srgbClr val="330066"/>
              </a:solidFill>
              <a:effectLst/>
              <a:uLnTx/>
              <a:uFillTx/>
              <a:latin typeface="Arial"/>
              <a:ea typeface="+mn-ea"/>
              <a:cs typeface="+mn-cs"/>
            </a:endParaRPr>
          </a:p>
        </p:txBody>
      </p:sp>
      <p:graphicFrame>
        <p:nvGraphicFramePr>
          <p:cNvPr id="6" name="Table 5"/>
          <p:cNvGraphicFramePr>
            <a:graphicFrameLocks noGrp="1"/>
          </p:cNvGraphicFramePr>
          <p:nvPr/>
        </p:nvGraphicFramePr>
        <p:xfrm>
          <a:off x="304800" y="609600"/>
          <a:ext cx="8686800" cy="5717553"/>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7</a:t>
                      </a:r>
                    </a:p>
                  </a:txBody>
                  <a:tcPr/>
                </a:tc>
                <a:tc>
                  <a:txBody>
                    <a:bodyPr/>
                    <a:lstStyle/>
                    <a:p>
                      <a:r>
                        <a:rPr lang="en-GB" sz="1800" b="1" kern="1200" dirty="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b="1" dirty="0"/>
                    </a:p>
                  </a:txBody>
                  <a:tcPr/>
                </a:tc>
                <a:tc>
                  <a:txBody>
                    <a:bodyPr/>
                    <a:lstStyle/>
                    <a:p>
                      <a:r>
                        <a:rPr lang="en-GB" sz="1800" b="1" kern="1200" dirty="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b="1" dirty="0"/>
                    </a:p>
                  </a:txBody>
                  <a:tcPr/>
                </a:tc>
                <a:extLst>
                  <a:ext uri="{0D108BD9-81ED-4DB2-BD59-A6C34878D82A}">
                    <a16:rowId xmlns:a16="http://schemas.microsoft.com/office/drawing/2014/main" val="10001"/>
                  </a:ext>
                </a:extLst>
              </a:tr>
              <a:tr h="1447800">
                <a:tc>
                  <a:txBody>
                    <a:bodyPr/>
                    <a:lstStyle/>
                    <a:p>
                      <a:r>
                        <a:rPr lang="en-GB" b="1" dirty="0"/>
                        <a:t>8</a:t>
                      </a:r>
                    </a:p>
                  </a:txBody>
                  <a:tcPr/>
                </a:tc>
                <a:tc>
                  <a:txBody>
                    <a:bodyPr/>
                    <a:lstStyle/>
                    <a:p>
                      <a:r>
                        <a:rPr lang="en-GB" sz="1800" b="1" kern="1200" dirty="0">
                          <a:solidFill>
                            <a:schemeClr val="tx1"/>
                          </a:solidFill>
                          <a:latin typeface="+mn-lt"/>
                          <a:ea typeface="+mn-ea"/>
                          <a:cs typeface="+mn-cs"/>
                        </a:rPr>
                        <a:t>Consider using your thesis as a basis for co-authoring, perhaps even with one of your examiners or peers.</a:t>
                      </a:r>
                      <a:endParaRPr lang="en-GB" b="1" dirty="0"/>
                    </a:p>
                  </a:txBody>
                  <a:tcPr/>
                </a:tc>
                <a:tc>
                  <a:txBody>
                    <a:bodyPr/>
                    <a:lstStyle/>
                    <a:p>
                      <a:r>
                        <a:rPr lang="en-GB" sz="1800" b="1" kern="1200" dirty="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b="1" dirty="0"/>
                    </a:p>
                  </a:txBody>
                  <a:tcPr/>
                </a:tc>
                <a:extLst>
                  <a:ext uri="{0D108BD9-81ED-4DB2-BD59-A6C34878D82A}">
                    <a16:rowId xmlns:a16="http://schemas.microsoft.com/office/drawing/2014/main" val="10002"/>
                  </a:ext>
                </a:extLst>
              </a:tr>
              <a:tr h="1537046">
                <a:tc>
                  <a:txBody>
                    <a:bodyPr/>
                    <a:lstStyle/>
                    <a:p>
                      <a:r>
                        <a:rPr lang="en-GB" b="1" dirty="0"/>
                        <a:t>9</a:t>
                      </a:r>
                    </a:p>
                  </a:txBody>
                  <a:tcPr/>
                </a:tc>
                <a:tc>
                  <a:txBody>
                    <a:bodyPr/>
                    <a:lstStyle/>
                    <a:p>
                      <a:r>
                        <a:rPr lang="en-GB" sz="1800" b="1" kern="1200" dirty="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b="1" dirty="0"/>
                    </a:p>
                  </a:txBody>
                  <a:tcPr/>
                </a:tc>
                <a:tc>
                  <a:txBody>
                    <a:bodyPr/>
                    <a:lstStyle/>
                    <a:p>
                      <a:r>
                        <a:rPr lang="en-GB" sz="1800" b="1" kern="1200" dirty="0">
                          <a:solidFill>
                            <a:schemeClr val="tx1"/>
                          </a:solidFill>
                          <a:latin typeface="+mn-lt"/>
                          <a:ea typeface="+mn-ea"/>
                          <a:cs typeface="+mn-cs"/>
                        </a:rPr>
                        <a:t>Stop reading around the topic as soon as you’ve handed in the thesis as you will need to keep up with current ideas.</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99989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rgbClr val="330066"/>
                </a:solidFill>
                <a:effectLst/>
                <a:uLnTx/>
                <a:uFillTx/>
                <a:latin typeface="Arial"/>
                <a:ea typeface="+mn-ea"/>
                <a:cs typeface="+mn-cs"/>
              </a:rPr>
              <a:t>From dissertation to publication</a:t>
            </a:r>
            <a:endParaRPr kumimoji="0" lang="en-GB" sz="3200" b="1" i="0" u="none" strike="noStrike" kern="0" cap="none" spc="0" normalizeH="0" baseline="0" noProof="0" dirty="0">
              <a:ln>
                <a:noFill/>
              </a:ln>
              <a:solidFill>
                <a:srgbClr val="330066"/>
              </a:solidFill>
              <a:effectLst/>
              <a:uLnTx/>
              <a:uFillTx/>
              <a:latin typeface="Arial"/>
              <a:ea typeface="+mn-ea"/>
              <a:cs typeface="+mn-cs"/>
            </a:endParaRPr>
          </a:p>
        </p:txBody>
      </p:sp>
      <p:graphicFrame>
        <p:nvGraphicFramePr>
          <p:cNvPr id="6" name="Table 5"/>
          <p:cNvGraphicFramePr>
            <a:graphicFrameLocks noGrp="1"/>
          </p:cNvGraphicFramePr>
          <p:nvPr/>
        </p:nvGraphicFramePr>
        <p:xfrm>
          <a:off x="304800" y="609600"/>
          <a:ext cx="8686800" cy="555210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10</a:t>
                      </a:r>
                    </a:p>
                  </a:txBody>
                  <a:tcPr/>
                </a:tc>
                <a:tc>
                  <a:txBody>
                    <a:bodyPr/>
                    <a:lstStyle/>
                    <a:p>
                      <a:r>
                        <a:rPr lang="en-GB" sz="1800" b="1" kern="1200" dirty="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b="1" dirty="0"/>
                    </a:p>
                  </a:txBody>
                  <a:tcPr/>
                </a:tc>
                <a:tc>
                  <a:txBody>
                    <a:bodyPr/>
                    <a:lstStyle/>
                    <a:p>
                      <a:r>
                        <a:rPr lang="en-GB" sz="1800" b="1" kern="1200" dirty="0">
                          <a:solidFill>
                            <a:schemeClr val="tx1"/>
                          </a:solidFill>
                          <a:latin typeface="+mn-lt"/>
                          <a:ea typeface="+mn-ea"/>
                          <a:cs typeface="+mn-cs"/>
                        </a:rPr>
                        <a:t>Ever throw any writing away: keep all rejected text for potential later use.</a:t>
                      </a:r>
                      <a:endParaRPr lang="en-GB" b="1" dirty="0"/>
                    </a:p>
                  </a:txBody>
                  <a:tcPr/>
                </a:tc>
                <a:extLst>
                  <a:ext uri="{0D108BD9-81ED-4DB2-BD59-A6C34878D82A}">
                    <a16:rowId xmlns:a16="http://schemas.microsoft.com/office/drawing/2014/main" val="10001"/>
                  </a:ext>
                </a:extLst>
              </a:tr>
              <a:tr h="1447800">
                <a:tc>
                  <a:txBody>
                    <a:bodyPr/>
                    <a:lstStyle/>
                    <a:p>
                      <a:r>
                        <a:rPr lang="en-GB" b="1" dirty="0"/>
                        <a:t>11</a:t>
                      </a:r>
                    </a:p>
                  </a:txBody>
                  <a:tcPr/>
                </a:tc>
                <a:tc>
                  <a:txBody>
                    <a:bodyPr/>
                    <a:lstStyle/>
                    <a:p>
                      <a:r>
                        <a:rPr lang="en-GB" sz="1800" b="1" kern="1200" dirty="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b="1" dirty="0"/>
                    </a:p>
                  </a:txBody>
                  <a:tcPr/>
                </a:tc>
                <a:tc>
                  <a:txBody>
                    <a:bodyPr/>
                    <a:lstStyle/>
                    <a:p>
                      <a:r>
                        <a:rPr lang="en-GB" sz="1800" b="1" kern="1200" dirty="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94255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rgbClr val="330066"/>
                </a:solidFill>
                <a:effectLst/>
                <a:uLnTx/>
                <a:uFillTx/>
                <a:latin typeface="Arial"/>
                <a:ea typeface="+mn-ea"/>
                <a:cs typeface="+mn-cs"/>
              </a:rPr>
              <a:t>From dissertation to publication</a:t>
            </a:r>
            <a:endParaRPr kumimoji="0" lang="en-GB" sz="3200" b="1" i="0" u="none" strike="noStrike" kern="0" cap="none" spc="0" normalizeH="0" baseline="0" noProof="0" dirty="0">
              <a:ln>
                <a:noFill/>
              </a:ln>
              <a:solidFill>
                <a:srgbClr val="330066"/>
              </a:solidFill>
              <a:effectLst/>
              <a:uLnTx/>
              <a:uFillTx/>
              <a:latin typeface="Arial"/>
              <a:ea typeface="+mn-ea"/>
              <a:cs typeface="+mn-cs"/>
            </a:endParaRPr>
          </a:p>
        </p:txBody>
      </p:sp>
      <p:graphicFrame>
        <p:nvGraphicFramePr>
          <p:cNvPr id="6" name="Table 5"/>
          <p:cNvGraphicFramePr>
            <a:graphicFrameLocks noGrp="1"/>
          </p:cNvGraphicFramePr>
          <p:nvPr/>
        </p:nvGraphicFramePr>
        <p:xfrm>
          <a:off x="304800" y="609600"/>
          <a:ext cx="8686800" cy="500346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13</a:t>
                      </a:r>
                    </a:p>
                  </a:txBody>
                  <a:tcPr/>
                </a:tc>
                <a:tc>
                  <a:txBody>
                    <a:bodyPr/>
                    <a:lstStyle/>
                    <a:p>
                      <a:r>
                        <a:rPr lang="en-GB" sz="1800" b="1" kern="1200" dirty="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b="1" dirty="0"/>
                    </a:p>
                  </a:txBody>
                  <a:tcPr/>
                </a:tc>
                <a:tc>
                  <a:txBody>
                    <a:bodyPr/>
                    <a:lstStyle/>
                    <a:p>
                      <a:r>
                        <a:rPr lang="en-GB" sz="1800" b="1" kern="1200" dirty="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3085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rgbClr val="330066"/>
                </a:solidFill>
                <a:effectLst/>
                <a:uLnTx/>
                <a:uFillTx/>
                <a:latin typeface="Arial"/>
                <a:ea typeface="+mn-ea"/>
                <a:cs typeface="+mn-cs"/>
              </a:rPr>
              <a:t>From dissertation to publication</a:t>
            </a:r>
            <a:endParaRPr kumimoji="0" lang="en-GB" sz="3200" b="1" i="0" u="none" strike="noStrike" kern="0" cap="none" spc="0" normalizeH="0" baseline="0" noProof="0" dirty="0">
              <a:ln>
                <a:noFill/>
              </a:ln>
              <a:solidFill>
                <a:srgbClr val="330066"/>
              </a:solidFill>
              <a:effectLst/>
              <a:uLnTx/>
              <a:uFillTx/>
              <a:latin typeface="Arial"/>
              <a:ea typeface="+mn-ea"/>
              <a:cs typeface="+mn-cs"/>
            </a:endParaRPr>
          </a:p>
        </p:txBody>
      </p:sp>
      <p:graphicFrame>
        <p:nvGraphicFramePr>
          <p:cNvPr id="5" name="Table 4"/>
          <p:cNvGraphicFramePr>
            <a:graphicFrameLocks noGrp="1"/>
          </p:cNvGraphicFramePr>
          <p:nvPr/>
        </p:nvGraphicFramePr>
        <p:xfrm>
          <a:off x="304800" y="609600"/>
          <a:ext cx="8686800" cy="445482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14</a:t>
                      </a:r>
                    </a:p>
                  </a:txBody>
                  <a:tcPr/>
                </a:tc>
                <a:tc>
                  <a:txBody>
                    <a:bodyPr/>
                    <a:lstStyle/>
                    <a:p>
                      <a:r>
                        <a:rPr lang="en-GB" sz="1800" b="1" kern="1200" dirty="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b="1" dirty="0"/>
                    </a:p>
                  </a:txBody>
                  <a:tcPr/>
                </a:tc>
                <a:tc>
                  <a:txBody>
                    <a:bodyPr/>
                    <a:lstStyle/>
                    <a:p>
                      <a:r>
                        <a:rPr lang="en-GB" sz="1800" b="1" kern="1200" dirty="0">
                          <a:solidFill>
                            <a:schemeClr val="tx1"/>
                          </a:solidFill>
                          <a:latin typeface="+mn-lt"/>
                          <a:ea typeface="+mn-ea"/>
                          <a:cs typeface="+mn-cs"/>
                        </a:rPr>
                        <a:t>Spend so long getting opinions from others that you don’t actually get round to sending your work off for review by the journals themselves.</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15</a:t>
                      </a:r>
                    </a:p>
                  </a:txBody>
                  <a:tcPr/>
                </a:tc>
                <a:tc>
                  <a:txBody>
                    <a:bodyPr/>
                    <a:lstStyle/>
                    <a:p>
                      <a:r>
                        <a:rPr lang="en-GB" sz="1800" b="1" kern="1200" dirty="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b="1" dirty="0"/>
                    </a:p>
                  </a:txBody>
                  <a:tcPr/>
                </a:tc>
                <a:tc>
                  <a:txBody>
                    <a:bodyPr/>
                    <a:lstStyle/>
                    <a:p>
                      <a:r>
                        <a:rPr lang="en-GB" sz="1800" b="1" kern="1200" dirty="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32176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6. 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535384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3321768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C487-6B7A-41DD-A6E1-92C5AFF17239}"/>
              </a:ext>
            </a:extLst>
          </p:cNvPr>
          <p:cNvSpPr>
            <a:spLocks noGrp="1"/>
          </p:cNvSpPr>
          <p:nvPr>
            <p:ph type="title"/>
          </p:nvPr>
        </p:nvSpPr>
        <p:spPr/>
        <p:txBody>
          <a:bodyPr/>
          <a:lstStyle/>
          <a:p>
            <a:r>
              <a:rPr lang="en-GB" dirty="0"/>
              <a:t>Your personal plan of action</a:t>
            </a:r>
          </a:p>
        </p:txBody>
      </p:sp>
      <p:sp>
        <p:nvSpPr>
          <p:cNvPr id="3" name="Content Placeholder 2">
            <a:extLst>
              <a:ext uri="{FF2B5EF4-FFF2-40B4-BE49-F238E27FC236}">
                <a16:creationId xmlns:a16="http://schemas.microsoft.com/office/drawing/2014/main" id="{39959DBC-B54F-48E1-9761-C56F2ADDB94E}"/>
              </a:ext>
            </a:extLst>
          </p:cNvPr>
          <p:cNvSpPr>
            <a:spLocks noGrp="1"/>
          </p:cNvSpPr>
          <p:nvPr>
            <p:ph idx="1"/>
          </p:nvPr>
        </p:nvSpPr>
        <p:spPr>
          <a:xfrm>
            <a:off x="179512" y="1412875"/>
            <a:ext cx="8712968" cy="4789488"/>
          </a:xfrm>
        </p:spPr>
        <p:txBody>
          <a:bodyPr/>
          <a:lstStyle/>
          <a:p>
            <a:r>
              <a:rPr lang="en-GB" sz="2000" b="1" dirty="0"/>
              <a:t>This week: Set yourself some small and realistic tasks to achieve which could include, for example, finishing something you’ve already started, doing a literature search, brainstorming a new piece of writing, thinking through some ideas, discussing something with either of us or with a colleague, getting peer feedback, seeking help with references or layout, talking to a potential co-author or whatever will advance your writing activities. </a:t>
            </a:r>
          </a:p>
          <a:p>
            <a:r>
              <a:rPr lang="en-GB" sz="2000" b="1" dirty="0"/>
              <a:t>This month: If you were to allocate four hours a week, what could you do in this time? And what about two hours? And what about one?</a:t>
            </a:r>
          </a:p>
          <a:p>
            <a:r>
              <a:rPr lang="en-GB" sz="2000" b="1" dirty="0"/>
              <a:t>This summer: How many days can you commit to writing? Is it possible to draft and complete ready to send off a whole publication?</a:t>
            </a:r>
          </a:p>
          <a:p>
            <a:r>
              <a:rPr lang="en-GB" sz="2000" b="1" dirty="0"/>
              <a:t>By the end of this year: What realistically could you achieve if you set your mind to it?</a:t>
            </a:r>
          </a:p>
          <a:p>
            <a:pPr marL="0" indent="0">
              <a:buNone/>
            </a:pPr>
            <a:r>
              <a:rPr lang="en-GB" sz="2000" b="1" dirty="0"/>
              <a:t>In each case, when do you expect to complete the task? Who can help you achieve these goals? What might stop you doing it? What steps can you take to stop you being sabotages (or sabotaging yourself!) and how will you know you have been successful?</a:t>
            </a:r>
          </a:p>
          <a:p>
            <a:endParaRPr lang="en-GB" sz="2000" dirty="0"/>
          </a:p>
        </p:txBody>
      </p:sp>
    </p:spTree>
    <p:extLst>
      <p:ext uri="{BB962C8B-B14F-4D97-AF65-F5344CB8AC3E}">
        <p14:creationId xmlns:p14="http://schemas.microsoft.com/office/powerpoint/2010/main" val="543227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dirty="0"/>
              <a:t>Useful references</a:t>
            </a:r>
          </a:p>
        </p:txBody>
      </p:sp>
      <p:sp>
        <p:nvSpPr>
          <p:cNvPr id="51203" name="Rectangle 3"/>
          <p:cNvSpPr>
            <a:spLocks noGrp="1" noChangeArrowheads="1"/>
          </p:cNvSpPr>
          <p:nvPr>
            <p:ph type="body" idx="4294967295"/>
          </p:nvPr>
        </p:nvSpPr>
        <p:spPr/>
        <p:txBody>
          <a:bodyPr/>
          <a:lstStyle/>
          <a:p>
            <a:r>
              <a:rPr lang="en-GB" altLang="en-US" sz="2000" b="1" dirty="0"/>
              <a:t>Black, D., Brown, S., Day, A. and Race, P. (1998) </a:t>
            </a:r>
            <a:r>
              <a:rPr lang="en-US" altLang="en-US" sz="2000" b="1" i="1" dirty="0"/>
              <a:t>500 Tips for Getting Published, </a:t>
            </a:r>
            <a:r>
              <a:rPr lang="en-US" altLang="en-US" sz="2000" b="1" dirty="0"/>
              <a:t>London,</a:t>
            </a:r>
            <a:r>
              <a:rPr lang="en-US" altLang="en-US" sz="2000" b="1" i="1" dirty="0"/>
              <a:t> </a:t>
            </a:r>
            <a:r>
              <a:rPr lang="en-US" altLang="en-US" sz="2000" b="1" dirty="0" err="1"/>
              <a:t>Kogan</a:t>
            </a:r>
            <a:r>
              <a:rPr lang="en-US" altLang="en-US" sz="2000" b="1" dirty="0"/>
              <a:t> Page.</a:t>
            </a:r>
            <a:endParaRPr lang="en-GB" altLang="en-US" sz="2000" b="1" dirty="0"/>
          </a:p>
          <a:p>
            <a:r>
              <a:rPr lang="en-GB" altLang="en-US" sz="2000" b="1" dirty="0"/>
              <a:t>Day, A. (2008) </a:t>
            </a:r>
            <a:r>
              <a:rPr lang="en-GB" altLang="en-US" sz="2000" b="1" i="1" dirty="0"/>
              <a:t>How to Get Research Published in Journals, </a:t>
            </a:r>
            <a:r>
              <a:rPr lang="en-GB" altLang="en-US" sz="2000" b="1" dirty="0"/>
              <a:t>London: Gower.</a:t>
            </a:r>
          </a:p>
          <a:p>
            <a:r>
              <a:rPr lang="en-US" altLang="en-US" sz="2000" b="1" dirty="0"/>
              <a:t>Fairbairn, G. and Fairbairn, S. (2005) </a:t>
            </a:r>
            <a:r>
              <a:rPr lang="en-US" altLang="en-US" sz="2000" b="1" i="1" dirty="0"/>
              <a:t>Writing your abstract: a guide for would be conference presenters</a:t>
            </a:r>
            <a:r>
              <a:rPr lang="en-US" altLang="en-US" sz="2000" b="1" dirty="0"/>
              <a:t> Salisbury: APS publishing </a:t>
            </a:r>
            <a:endParaRPr lang="en-GB" altLang="en-US" sz="2000" b="1" dirty="0"/>
          </a:p>
          <a:p>
            <a:r>
              <a:rPr lang="en-US" altLang="en-US" sz="2000" b="1" dirty="0" err="1"/>
              <a:t>Kamler</a:t>
            </a:r>
            <a:r>
              <a:rPr lang="en-US" altLang="en-US" sz="2000" b="1" dirty="0"/>
              <a:t>, B and Thomson, P. (2006) </a:t>
            </a:r>
            <a:r>
              <a:rPr lang="en-US" altLang="en-US" sz="2000" b="1" i="1" dirty="0"/>
              <a:t>Helping doctoral students write: pedagogies for supervision, </a:t>
            </a:r>
            <a:r>
              <a:rPr lang="en-US" altLang="en-US" sz="2000" b="1" dirty="0"/>
              <a:t>London: Routledge.</a:t>
            </a:r>
            <a:endParaRPr lang="en-GB" altLang="en-US" sz="2000" b="1" dirty="0"/>
          </a:p>
          <a:p>
            <a:r>
              <a:rPr lang="en-US" altLang="en-US" sz="2000" b="1" dirty="0"/>
              <a:t>Noble, K. (1989) </a:t>
            </a:r>
            <a:r>
              <a:rPr lang="en-US" altLang="en-US" sz="2000" b="1" i="1" dirty="0"/>
              <a:t>Publish or Perish: what 23 Journal Editors have to say </a:t>
            </a:r>
            <a:r>
              <a:rPr lang="en-GB" altLang="en-US" sz="2000" b="1" i="1" dirty="0"/>
              <a:t>Studies in Higher Education, Volume 14, Issue 1, pages 97 - 102</a:t>
            </a:r>
            <a:r>
              <a:rPr lang="en-GB" altLang="en-US" sz="2000" b="1" dirty="0"/>
              <a:t> Routledge.</a:t>
            </a:r>
          </a:p>
          <a:p>
            <a:r>
              <a:rPr lang="en-GB" altLang="en-US" sz="2000" b="1" dirty="0"/>
              <a:t>Sadler, R. (1984, but multiple subsequent reprints) </a:t>
            </a:r>
            <a:r>
              <a:rPr lang="en-GB" altLang="en-US" sz="2000" b="1" i="1" dirty="0"/>
              <a:t>Up the Publication Road, </a:t>
            </a:r>
            <a:r>
              <a:rPr lang="en-GB" altLang="en-US" sz="2000" b="1" dirty="0"/>
              <a:t>HERDSA: Green Guide No 2.</a:t>
            </a:r>
          </a:p>
          <a:p>
            <a:r>
              <a:rPr lang="en-GB" altLang="en-US" sz="2000" b="1" dirty="0"/>
              <a:t>Thomson, P. and </a:t>
            </a:r>
            <a:r>
              <a:rPr lang="en-GB" altLang="en-US" sz="2000" b="1" dirty="0" err="1"/>
              <a:t>Kamler</a:t>
            </a:r>
            <a:r>
              <a:rPr lang="en-GB" altLang="en-US" sz="2000" b="1" dirty="0"/>
              <a:t>, B. (2013) </a:t>
            </a:r>
            <a:r>
              <a:rPr lang="en-GB" altLang="en-US" sz="2000" b="1" i="1" dirty="0"/>
              <a:t>Writing for peer reviewed journals </a:t>
            </a:r>
            <a:r>
              <a:rPr lang="en-GB" altLang="en-US" sz="2000" b="1" dirty="0"/>
              <a:t>London: Routledge.</a:t>
            </a:r>
          </a:p>
          <a:p>
            <a:pPr>
              <a:buFont typeface="Wingdings" panose="05000000000000000000" pitchFamily="2" charset="2"/>
              <a:buNone/>
            </a:pPr>
            <a:r>
              <a:rPr lang="en-GB" altLang="en-US" sz="2600" b="1"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Six things you can do to help yourself get published on learning and teaching</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b="1" dirty="0"/>
              <a:t>Think through your rationale for wanting to get published;</a:t>
            </a:r>
          </a:p>
          <a:p>
            <a:pPr marL="514350" indent="-514350">
              <a:buSzPct val="100000"/>
              <a:buFont typeface="+mj-lt"/>
              <a:buAutoNum type="arabicPeriod"/>
            </a:pPr>
            <a:r>
              <a:rPr lang="en-GB" b="1" dirty="0"/>
              <a:t>Decide which publication outlets are best for you;</a:t>
            </a:r>
          </a:p>
          <a:p>
            <a:pPr marL="514350" indent="-514350">
              <a:buSzPct val="100000"/>
              <a:buFont typeface="+mj-lt"/>
              <a:buAutoNum type="arabicPeriod"/>
            </a:pPr>
            <a:r>
              <a:rPr lang="en-GB" b="1" dirty="0"/>
              <a:t>Get feedback on your work;</a:t>
            </a:r>
          </a:p>
          <a:p>
            <a:pPr marL="514350" indent="-514350">
              <a:buSzPct val="100000"/>
              <a:buFont typeface="+mj-lt"/>
              <a:buAutoNum type="arabicPeriod"/>
            </a:pPr>
            <a:r>
              <a:rPr lang="en-GB" b="1" dirty="0"/>
              <a:t>Hone your writing style;</a:t>
            </a:r>
          </a:p>
          <a:p>
            <a:pPr marL="514350" indent="-514350">
              <a:buSzPct val="100000"/>
              <a:buFont typeface="+mj-lt"/>
              <a:buAutoNum type="arabicPeriod"/>
            </a:pPr>
            <a:r>
              <a:rPr lang="en-GB" b="1" dirty="0"/>
              <a:t>Move from a dissertation to publication</a:t>
            </a:r>
          </a:p>
          <a:p>
            <a:pPr marL="514350" indent="-514350">
              <a:buSzPct val="100000"/>
              <a:buFont typeface="+mj-lt"/>
              <a:buAutoNum type="arabicPeriod"/>
            </a:pPr>
            <a:r>
              <a:rPr lang="en-GB" b="1" dirty="0"/>
              <a:t>Persist in the face of setbacks.</a:t>
            </a:r>
          </a:p>
        </p:txBody>
      </p:sp>
    </p:spTree>
    <p:extLst>
      <p:ext uri="{BB962C8B-B14F-4D97-AF65-F5344CB8AC3E}">
        <p14:creationId xmlns:p14="http://schemas.microsoft.com/office/powerpoint/2010/main" val="3578980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A4C0-F3E9-4433-92AE-6820C5C49D72}"/>
              </a:ext>
            </a:extLst>
          </p:cNvPr>
          <p:cNvSpPr>
            <a:spLocks noGrp="1"/>
          </p:cNvSpPr>
          <p:nvPr>
            <p:ph type="title"/>
          </p:nvPr>
        </p:nvSpPr>
        <p:spPr/>
        <p:txBody>
          <a:bodyPr/>
          <a:lstStyle/>
          <a:p>
            <a:r>
              <a:rPr lang="en-GB" dirty="0"/>
              <a:t>Initial task</a:t>
            </a:r>
          </a:p>
        </p:txBody>
      </p:sp>
      <p:sp>
        <p:nvSpPr>
          <p:cNvPr id="3" name="Content Placeholder 2">
            <a:extLst>
              <a:ext uri="{FF2B5EF4-FFF2-40B4-BE49-F238E27FC236}">
                <a16:creationId xmlns:a16="http://schemas.microsoft.com/office/drawing/2014/main" id="{58C82256-CA39-4223-A556-54BCEC21920C}"/>
              </a:ext>
            </a:extLst>
          </p:cNvPr>
          <p:cNvSpPr>
            <a:spLocks noGrp="1"/>
          </p:cNvSpPr>
          <p:nvPr>
            <p:ph idx="1"/>
          </p:nvPr>
        </p:nvSpPr>
        <p:spPr/>
        <p:txBody>
          <a:bodyPr/>
          <a:lstStyle/>
          <a:p>
            <a:pPr marL="0" indent="0">
              <a:buNone/>
            </a:pPr>
            <a:r>
              <a:rPr lang="en-GB" b="1" dirty="0"/>
              <a:t>Why do you want to get published about learning and teaching? ( 50 words, 4 minutes)</a:t>
            </a:r>
          </a:p>
          <a:p>
            <a:pPr marL="0" indent="0">
              <a:buNone/>
            </a:pPr>
            <a:endParaRPr lang="en-GB" b="1" dirty="0"/>
          </a:p>
          <a:p>
            <a:pPr marL="0" indent="0">
              <a:buNone/>
            </a:pPr>
            <a:endParaRPr lang="en-GB" b="1" dirty="0"/>
          </a:p>
        </p:txBody>
      </p:sp>
    </p:spTree>
    <p:extLst>
      <p:ext uri="{BB962C8B-B14F-4D97-AF65-F5344CB8AC3E}">
        <p14:creationId xmlns:p14="http://schemas.microsoft.com/office/powerpoint/2010/main" val="3896025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p:spPr>
        <p:txBody>
          <a:bodyPr/>
          <a:lstStyle/>
          <a:p>
            <a:pPr eaLnBrk="1" hangingPunct="1"/>
            <a:r>
              <a:rPr lang="en-US" altLang="en-US" sz="3600" dirty="0"/>
              <a:t>1. Your rationale for publishing</a:t>
            </a:r>
            <a:endParaRPr lang="en-GB" altLang="en-US" sz="3600" dirty="0"/>
          </a:p>
        </p:txBody>
      </p:sp>
      <p:sp>
        <p:nvSpPr>
          <p:cNvPr id="23555" name="Rectangle 3"/>
          <p:cNvSpPr>
            <a:spLocks noGrp="1" noChangeArrowheads="1"/>
          </p:cNvSpPr>
          <p:nvPr>
            <p:ph type="body" idx="1"/>
          </p:nvPr>
        </p:nvSpPr>
        <p:spPr/>
        <p:txBody>
          <a:bodyPr/>
          <a:lstStyle/>
          <a:p>
            <a:pPr eaLnBrk="1" hangingPunct="1"/>
            <a:r>
              <a:rPr lang="en-US" altLang="en-US" sz="2400" b="1" dirty="0"/>
              <a:t>Disseminating the outcomes of your research.</a:t>
            </a:r>
          </a:p>
          <a:p>
            <a:pPr eaLnBrk="1" hangingPunct="1"/>
            <a:r>
              <a:rPr lang="en-US" altLang="en-US" sz="2400" b="1" dirty="0"/>
              <a:t>Accumulating evidence for your professional portfolio/ HEA application.</a:t>
            </a:r>
          </a:p>
          <a:p>
            <a:pPr eaLnBrk="1" hangingPunct="1"/>
            <a:r>
              <a:rPr lang="en-US" altLang="en-US" sz="2400" b="1" dirty="0"/>
              <a:t>Making a contribution to your department’s research profile.</a:t>
            </a:r>
            <a:r>
              <a:rPr lang="en-US" altLang="en-US" sz="2400" dirty="0"/>
              <a:t> </a:t>
            </a:r>
          </a:p>
          <a:p>
            <a:pPr eaLnBrk="1" hangingPunct="1"/>
            <a:r>
              <a:rPr lang="en-US" altLang="en-US" sz="2400" b="1" dirty="0"/>
              <a:t>Making a contribution to the academic community.</a:t>
            </a:r>
          </a:p>
          <a:p>
            <a:pPr eaLnBrk="1" hangingPunct="1"/>
            <a:r>
              <a:rPr lang="en-US" altLang="en-US" sz="2400" b="1" dirty="0"/>
              <a:t>Improving your own national profile and standing in the academic or professional community.</a:t>
            </a:r>
          </a:p>
          <a:p>
            <a:pPr eaLnBrk="1" hangingPunct="1"/>
            <a:r>
              <a:rPr lang="en-US" altLang="en-US" sz="2400" b="1" dirty="0"/>
              <a:t>Making some money.</a:t>
            </a:r>
            <a:endParaRPr lang="en-GB" altLang="en-US" sz="2400" b="1" dirty="0"/>
          </a:p>
          <a:p>
            <a:pPr eaLnBrk="1" hangingPunct="1"/>
            <a:endParaRPr lang="en-US" altLang="en-US" dirty="0"/>
          </a:p>
          <a:p>
            <a:pPr eaLnBrk="1" hangingPunct="1">
              <a:buFont typeface="Wingdings" panose="05000000000000000000" pitchFamily="2" charset="2"/>
              <a:buNone/>
            </a:pPr>
            <a:endParaRPr lang="en-GB" altLang="en-US" dirty="0"/>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8" name="Rectangle 6"/>
          <p:cNvSpPr>
            <a:spLocks noChangeArrowheads="1"/>
          </p:cNvSpPr>
          <p:nvPr/>
        </p:nvSpPr>
        <p:spPr bwMode="auto">
          <a:xfrm>
            <a:off x="684213" y="5516563"/>
            <a:ext cx="7921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After D Royce Sadler: ‘Up the Publications Road’ HERDSA</a:t>
            </a:r>
            <a:endParaRPr lang="en-GB"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dirty="0"/>
              <a:t>More motives for publishing</a:t>
            </a:r>
            <a:endParaRPr lang="en-GB" altLang="en-US" dirty="0"/>
          </a:p>
        </p:txBody>
      </p:sp>
      <p:sp>
        <p:nvSpPr>
          <p:cNvPr id="25603" name="Rectangle 3"/>
          <p:cNvSpPr>
            <a:spLocks noGrp="1" noChangeArrowheads="1"/>
          </p:cNvSpPr>
          <p:nvPr>
            <p:ph type="body" idx="1"/>
          </p:nvPr>
        </p:nvSpPr>
        <p:spPr/>
        <p:txBody>
          <a:bodyPr/>
          <a:lstStyle/>
          <a:p>
            <a:pPr eaLnBrk="1" hangingPunct="1"/>
            <a:r>
              <a:rPr lang="en-US" altLang="en-US" sz="2400" b="1" dirty="0"/>
              <a:t>identifying yourself within a domain of research or scholarship and facilitating contact with other professionals working in the same area.</a:t>
            </a:r>
          </a:p>
          <a:p>
            <a:pPr eaLnBrk="1" hangingPunct="1"/>
            <a:r>
              <a:rPr lang="en-US" altLang="en-US" sz="2400" b="1" dirty="0"/>
              <a:t>because writing requires a very disciplined approach, it can help to facilitate your thinking and clarify your logic.</a:t>
            </a:r>
          </a:p>
          <a:p>
            <a:pPr eaLnBrk="1" hangingPunct="1"/>
            <a:r>
              <a:rPr lang="en-US" altLang="en-US" sz="2400" b="1" dirty="0"/>
              <a:t>Publications make you more credible to your students. They see you as a person who has something scholarly to offer.</a:t>
            </a:r>
          </a:p>
          <a:p>
            <a:pPr eaLnBrk="1" hangingPunct="1"/>
            <a:r>
              <a:rPr lang="en-US" altLang="en-US" sz="2400" b="1" dirty="0"/>
              <a:t>It can provide an immense amount of personal satisfaction.</a:t>
            </a:r>
          </a:p>
          <a:p>
            <a:pPr eaLnBrk="1" hangingPunct="1"/>
            <a:endParaRPr lang="en-US" altLang="en-US" b="1" dirty="0"/>
          </a:p>
          <a:p>
            <a:pPr eaLnBrk="1" hangingPunct="1"/>
            <a:endParaRPr lang="en-GB" altLang="en-US" b="1" dirty="0"/>
          </a:p>
        </p:txBody>
      </p:sp>
      <p:sp>
        <p:nvSpPr>
          <p:cNvPr id="25604" name="Text Box 5"/>
          <p:cNvSpPr txBox="1">
            <a:spLocks noChangeArrowheads="1"/>
          </p:cNvSpPr>
          <p:nvPr/>
        </p:nvSpPr>
        <p:spPr bwMode="auto">
          <a:xfrm>
            <a:off x="755650" y="5373688"/>
            <a:ext cx="7632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400"/>
              <a:t>D Royce Sadler: ‘Up the Publications Road’ HERDSA</a:t>
            </a:r>
          </a:p>
          <a:p>
            <a:pPr algn="l" eaLnBrk="1" hangingPunct="1"/>
            <a:endParaRPr lang="en-GB"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Other reasons</a:t>
            </a:r>
            <a:endParaRPr lang="en-GB" altLang="en-US" sz="3200"/>
          </a:p>
        </p:txBody>
      </p:sp>
      <p:sp>
        <p:nvSpPr>
          <p:cNvPr id="27651" name="Rectangle 3"/>
          <p:cNvSpPr>
            <a:spLocks noGrp="1" noChangeArrowheads="1"/>
          </p:cNvSpPr>
          <p:nvPr>
            <p:ph type="body" idx="1"/>
          </p:nvPr>
        </p:nvSpPr>
        <p:spPr/>
        <p:txBody>
          <a:bodyPr/>
          <a:lstStyle/>
          <a:p>
            <a:pPr eaLnBrk="1" hangingPunct="1"/>
            <a:endParaRPr lang="en-US" altLang="en-US" b="1" dirty="0"/>
          </a:p>
          <a:p>
            <a:pPr eaLnBrk="1" hangingPunct="1"/>
            <a:r>
              <a:rPr lang="en-US" altLang="en-US" b="1" dirty="0"/>
              <a:t>opening doors, getting a background.</a:t>
            </a:r>
          </a:p>
          <a:p>
            <a:pPr eaLnBrk="1" hangingPunct="1"/>
            <a:r>
              <a:rPr lang="en-US" altLang="en-US" b="1" dirty="0"/>
              <a:t>to get a broader focus to your career and grow on your scholarship. </a:t>
            </a:r>
          </a:p>
          <a:p>
            <a:pPr eaLnBrk="1" hangingPunct="1"/>
            <a:r>
              <a:rPr lang="en-US" altLang="en-US" b="1" dirty="0"/>
              <a:t>to help you get a temporary contract renewed.</a:t>
            </a:r>
          </a:p>
          <a:p>
            <a:pPr eaLnBrk="1" hangingPunct="1"/>
            <a:r>
              <a:rPr lang="en-US" altLang="en-US" b="1" dirty="0"/>
              <a:t>to get free books for reviewing them.</a:t>
            </a:r>
          </a:p>
          <a:p>
            <a:pPr eaLnBrk="1" hangingPunct="1"/>
            <a:r>
              <a:rPr lang="en-US" altLang="en-US" b="1" dirty="0"/>
              <a:t>Making your case for a teaching excellence award</a:t>
            </a:r>
          </a:p>
          <a:p>
            <a:pPr eaLnBrk="1" hangingPunct="1"/>
            <a:endParaRPr lang="en-GB"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2. Outlets for publications: a hierarchy</a:t>
            </a:r>
            <a:endParaRPr lang="en-GB" altLang="en-US" sz="3200" dirty="0"/>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300" b="1" dirty="0"/>
              <a:t>journals: international refereed</a:t>
            </a:r>
          </a:p>
          <a:p>
            <a:pPr eaLnBrk="1" hangingPunct="1">
              <a:lnSpc>
                <a:spcPct val="90000"/>
              </a:lnSpc>
            </a:pPr>
            <a:r>
              <a:rPr lang="en-US" altLang="en-US" sz="2300" b="1" dirty="0"/>
              <a:t>lesser, UK un-refereed</a:t>
            </a:r>
          </a:p>
          <a:p>
            <a:pPr eaLnBrk="1" hangingPunct="1">
              <a:lnSpc>
                <a:spcPct val="90000"/>
              </a:lnSpc>
            </a:pPr>
            <a:r>
              <a:rPr lang="en-US" altLang="en-US" sz="2300" b="1" dirty="0"/>
              <a:t>books scholarly monograph, co-written, edited, co-edited</a:t>
            </a:r>
          </a:p>
          <a:p>
            <a:pPr eaLnBrk="1" hangingPunct="1">
              <a:lnSpc>
                <a:spcPct val="90000"/>
              </a:lnSpc>
            </a:pPr>
            <a:r>
              <a:rPr lang="en-US" altLang="en-US" sz="2300" b="1" dirty="0"/>
              <a:t>conference proceedings - refereed</a:t>
            </a:r>
          </a:p>
          <a:p>
            <a:pPr eaLnBrk="1" hangingPunct="1">
              <a:lnSpc>
                <a:spcPct val="90000"/>
              </a:lnSpc>
            </a:pPr>
            <a:r>
              <a:rPr lang="en-US" altLang="en-US" sz="2300" b="1" dirty="0"/>
              <a:t>book reviews</a:t>
            </a:r>
          </a:p>
          <a:p>
            <a:pPr eaLnBrk="1" hangingPunct="1">
              <a:lnSpc>
                <a:spcPct val="90000"/>
              </a:lnSpc>
            </a:pPr>
            <a:r>
              <a:rPr lang="en-US" altLang="en-US" sz="2300" b="1" dirty="0"/>
              <a:t>conference papers - depends on type</a:t>
            </a:r>
          </a:p>
          <a:p>
            <a:pPr eaLnBrk="1" hangingPunct="1">
              <a:lnSpc>
                <a:spcPct val="90000"/>
              </a:lnSpc>
            </a:pPr>
            <a:r>
              <a:rPr lang="en-US" altLang="en-US" sz="2300" b="1" dirty="0"/>
              <a:t>project reports</a:t>
            </a:r>
          </a:p>
          <a:p>
            <a:pPr eaLnBrk="1" hangingPunct="1">
              <a:lnSpc>
                <a:spcPct val="90000"/>
              </a:lnSpc>
            </a:pPr>
            <a:r>
              <a:rPr lang="en-US" altLang="en-US" sz="2300" b="1" dirty="0"/>
              <a:t>poster sessions</a:t>
            </a:r>
          </a:p>
          <a:p>
            <a:pPr eaLnBrk="1" hangingPunct="1">
              <a:lnSpc>
                <a:spcPct val="90000"/>
              </a:lnSpc>
            </a:pPr>
            <a:r>
              <a:rPr lang="en-US" altLang="en-US" sz="2300" b="1" dirty="0"/>
              <a:t>magazines</a:t>
            </a:r>
          </a:p>
          <a:p>
            <a:pPr eaLnBrk="1" hangingPunct="1">
              <a:lnSpc>
                <a:spcPct val="90000"/>
              </a:lnSpc>
            </a:pPr>
            <a:r>
              <a:rPr lang="en-US" altLang="en-US" sz="2300" b="1" dirty="0"/>
              <a:t>textbooks, newspapers </a:t>
            </a:r>
          </a:p>
          <a:p>
            <a:pPr eaLnBrk="1" hangingPunct="1">
              <a:lnSpc>
                <a:spcPct val="90000"/>
              </a:lnSpc>
            </a:pPr>
            <a:r>
              <a:rPr lang="en-US" altLang="en-US" sz="2300" b="1" dirty="0"/>
              <a:t>Web articles of various kinds</a:t>
            </a:r>
          </a:p>
          <a:p>
            <a:pPr eaLnBrk="1" hangingPunct="1">
              <a:lnSpc>
                <a:spcPct val="90000"/>
              </a:lnSpc>
            </a:pPr>
            <a:r>
              <a:rPr lang="en-US" altLang="en-US" sz="2300" b="1" dirty="0"/>
              <a:t>distance learning materials</a:t>
            </a:r>
            <a:endParaRPr lang="en-GB" altLang="en-US" sz="23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395806578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571</TotalTime>
  <Words>2933</Words>
  <Application>Microsoft Office PowerPoint</Application>
  <PresentationFormat>On-screen Show (4:3)</PresentationFormat>
  <Paragraphs>224</Paragraphs>
  <Slides>29</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Wingdings</vt:lpstr>
      <vt:lpstr>LeedsMet template</vt:lpstr>
      <vt:lpstr>1_LeedsMet template</vt:lpstr>
      <vt:lpstr>Getting started with publishing about learning and teaching practice</vt:lpstr>
      <vt:lpstr>What’s this session about?</vt:lpstr>
      <vt:lpstr>Six things you can do to help yourself get published on learning and teaching</vt:lpstr>
      <vt:lpstr>Initial task</vt:lpstr>
      <vt:lpstr>1. Your rationale for publishing</vt:lpstr>
      <vt:lpstr>More motives for publishing</vt:lpstr>
      <vt:lpstr>Other reasons</vt:lpstr>
      <vt:lpstr>2. Outlets for publications: a hierarchy</vt:lpstr>
      <vt:lpstr>Persisting in the face of setbacks</vt:lpstr>
      <vt:lpstr>The ‘ten damn fool questions’ method of getting started...</vt:lpstr>
      <vt:lpstr>3. Getting feedback on your work</vt:lpstr>
      <vt:lpstr>4. Honing your writing style;</vt:lpstr>
      <vt:lpstr>Good advice to help you maximise your chances of publication:</vt:lpstr>
      <vt:lpstr>Ten most common reasons for immediately rejecting a manuscript (after Noble)</vt:lpstr>
      <vt:lpstr>Most common problems editors experience with manuscripts received...</vt:lpstr>
      <vt:lpstr>Referees and reviewers look for the following in manuscripts:</vt:lpstr>
      <vt:lpstr>When writing an abstract</vt:lpstr>
      <vt:lpstr>How do you evaluate the status and impact of journals?</vt:lpstr>
      <vt:lpstr>A useful tool to help you calculate ratings at http://www.scimagojr.com/index.php</vt:lpstr>
      <vt:lpstr>5. From dissertation to publication</vt:lpstr>
      <vt:lpstr>PowerPoint Presentation</vt:lpstr>
      <vt:lpstr>PowerPoint Presentation</vt:lpstr>
      <vt:lpstr>PowerPoint Presentation</vt:lpstr>
      <vt:lpstr>PowerPoint Presentation</vt:lpstr>
      <vt:lpstr>PowerPoint Presentation</vt:lpstr>
      <vt:lpstr>6. Persisting in the face of setbacks</vt:lpstr>
      <vt:lpstr>You can do it!</vt:lpstr>
      <vt:lpstr>Your personal plan of action</vt:lpstr>
      <vt:lpstr>Useful references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82</cp:revision>
  <dcterms:created xsi:type="dcterms:W3CDTF">2007-03-06T12:05:28Z</dcterms:created>
  <dcterms:modified xsi:type="dcterms:W3CDTF">2018-06-24T16:48:44Z</dcterms:modified>
</cp:coreProperties>
</file>