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420" r:id="rId2"/>
    <p:sldId id="597" r:id="rId3"/>
    <p:sldId id="523" r:id="rId4"/>
    <p:sldId id="710" r:id="rId5"/>
    <p:sldId id="598" r:id="rId6"/>
    <p:sldId id="588" r:id="rId7"/>
    <p:sldId id="589" r:id="rId8"/>
    <p:sldId id="532" r:id="rId9"/>
    <p:sldId id="443" r:id="rId10"/>
    <p:sldId id="451" r:id="rId11"/>
    <p:sldId id="449" r:id="rId12"/>
    <p:sldId id="711" r:id="rId13"/>
    <p:sldId id="716" r:id="rId14"/>
    <p:sldId id="717" r:id="rId15"/>
    <p:sldId id="713" r:id="rId16"/>
    <p:sldId id="714" r:id="rId17"/>
    <p:sldId id="715" r:id="rId18"/>
    <p:sldId id="718" r:id="rId19"/>
    <p:sldId id="593" r:id="rId20"/>
    <p:sldId id="720" r:id="rId21"/>
    <p:sldId id="682" r:id="rId22"/>
    <p:sldId id="591" r:id="rId23"/>
    <p:sldId id="594" r:id="rId24"/>
    <p:sldId id="721" r:id="rId25"/>
    <p:sldId id="684" r:id="rId26"/>
    <p:sldId id="685" r:id="rId27"/>
    <p:sldId id="686" r:id="rId28"/>
    <p:sldId id="687" r:id="rId29"/>
    <p:sldId id="688" r:id="rId30"/>
    <p:sldId id="689" r:id="rId31"/>
    <p:sldId id="590" r:id="rId32"/>
    <p:sldId id="719" r:id="rId33"/>
    <p:sldId id="270" r:id="rId34"/>
    <p:sldId id="722" r:id="rId35"/>
    <p:sldId id="44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0" d="100"/>
          <a:sy n="70" d="100"/>
        </p:scale>
        <p:origin x="1302" y="66"/>
      </p:cViewPr>
      <p:guideLst/>
    </p:cSldViewPr>
  </p:slideViewPr>
  <p:notesTextViewPr>
    <p:cViewPr>
      <p:scale>
        <a:sx n="1" d="1"/>
        <a:sy n="1" d="1"/>
      </p:scale>
      <p:origin x="0" y="0"/>
    </p:cViewPr>
  </p:notesTextViewPr>
  <p:sorterViewPr>
    <p:cViewPr>
      <p:scale>
        <a:sx n="120" d="100"/>
        <a:sy n="120" d="100"/>
      </p:scale>
      <p:origin x="0" y="-70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5B526F-7122-4C0E-853E-307C4FB02C05}" type="datetimeFigureOut">
              <a:rPr lang="en-GB" smtClean="0"/>
              <a:t>24/06/2018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07B679-3138-4C7A-BAD5-84F7EB37666C}" type="slidenum">
              <a:rPr lang="en-GB" smtClean="0"/>
              <a:t>‹#›</a:t>
            </a:fld>
            <a:endParaRPr lang="en-GB"/>
          </a:p>
        </p:txBody>
      </p:sp>
    </p:spTree>
    <p:extLst>
      <p:ext uri="{BB962C8B-B14F-4D97-AF65-F5344CB8AC3E}">
        <p14:creationId xmlns:p14="http://schemas.microsoft.com/office/powerpoint/2010/main" val="404517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2288208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207B679-3138-4C7A-BAD5-84F7EB37666C}" type="slidenum">
              <a:rPr lang="en-GB" smtClean="0"/>
              <a:t>15</a:t>
            </a:fld>
            <a:endParaRPr lang="en-GB"/>
          </a:p>
        </p:txBody>
      </p:sp>
    </p:spTree>
    <p:extLst>
      <p:ext uri="{BB962C8B-B14F-4D97-AF65-F5344CB8AC3E}">
        <p14:creationId xmlns:p14="http://schemas.microsoft.com/office/powerpoint/2010/main" val="2915116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A67506B5-EA4E-4FAA-8B42-EFF130CFABE3}"/>
              </a:ext>
            </a:extLst>
          </p:cNvPr>
          <p:cNvSpPr>
            <a:spLocks noGrp="1" noRot="1" noChangeAspect="1" noTextEdit="1"/>
          </p:cNvSpPr>
          <p:nvPr>
            <p:ph type="sldImg"/>
          </p:nvPr>
        </p:nvSpPr>
        <p:spPr>
          <a:ln/>
        </p:spPr>
      </p:sp>
      <p:sp>
        <p:nvSpPr>
          <p:cNvPr id="64515" name="Notes Placeholder 2">
            <a:extLst>
              <a:ext uri="{FF2B5EF4-FFF2-40B4-BE49-F238E27FC236}">
                <a16:creationId xmlns:a16="http://schemas.microsoft.com/office/drawing/2014/main" id="{13D0E6CE-DBF8-4573-AFDC-5D522C6FEF5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4516" name="Slide Number Placeholder 3">
            <a:extLst>
              <a:ext uri="{FF2B5EF4-FFF2-40B4-BE49-F238E27FC236}">
                <a16:creationId xmlns:a16="http://schemas.microsoft.com/office/drawing/2014/main" id="{8129FB7F-3C14-4C6A-B490-776FF7FD91E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CC48248D-3D8F-404C-878B-123991AF126E}" type="slidenum">
              <a:rPr lang="en-US" altLang="en-US" sz="1200"/>
              <a:pPr/>
              <a:t>33</a:t>
            </a:fld>
            <a:endParaRPr lang="en-US" altLang="en-US" sz="1200"/>
          </a:p>
        </p:txBody>
      </p:sp>
    </p:spTree>
    <p:extLst>
      <p:ext uri="{BB962C8B-B14F-4D97-AF65-F5344CB8AC3E}">
        <p14:creationId xmlns:p14="http://schemas.microsoft.com/office/powerpoint/2010/main" val="4061683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fld id="{BF70644E-88A0-4EB6-BFE5-83E685459FBE}" type="datetimeFigureOut">
              <a:rPr lang="en-GB" smtClean="0"/>
              <a:t>24/06/2018</a:t>
            </a:fld>
            <a:endParaRPr lang="en-GB"/>
          </a:p>
        </p:txBody>
      </p:sp>
      <p:sp>
        <p:nvSpPr>
          <p:cNvPr id="5" name="Rectangle 6"/>
          <p:cNvSpPr>
            <a:spLocks noGrp="1" noChangeArrowheads="1"/>
          </p:cNvSpPr>
          <p:nvPr>
            <p:ph type="ftr" sz="quarter" idx="11"/>
          </p:nvPr>
        </p:nvSpPr>
        <p:spPr>
          <a:ln/>
        </p:spPr>
        <p:txBody>
          <a:bodyPr/>
          <a:lstStyle>
            <a:lvl1pPr>
              <a:defRPr/>
            </a:lvl1pPr>
          </a:lstStyle>
          <a:p>
            <a:endParaRPr lang="en-GB"/>
          </a:p>
        </p:txBody>
      </p:sp>
      <p:sp>
        <p:nvSpPr>
          <p:cNvPr id="6" name="Rectangle 7"/>
          <p:cNvSpPr>
            <a:spLocks noGrp="1" noChangeArrowheads="1"/>
          </p:cNvSpPr>
          <p:nvPr>
            <p:ph type="sldNum" sz="quarter" idx="12"/>
          </p:nvPr>
        </p:nvSpPr>
        <p:spPr>
          <a:ln/>
        </p:spPr>
        <p:txBody>
          <a:bodyPr/>
          <a:lstStyle>
            <a:lvl1pPr>
              <a:defRPr/>
            </a:lvl1pPr>
          </a:lstStyle>
          <a:p>
            <a:fld id="{29F6AA10-1DAB-4461-8F47-120DBDC94308}" type="slidenum">
              <a:rPr lang="en-GB" smtClean="0"/>
              <a:t>‹#›</a:t>
            </a:fld>
            <a:endParaRPr lang="en-GB"/>
          </a:p>
        </p:txBody>
      </p:sp>
    </p:spTree>
    <p:extLst>
      <p:ext uri="{BB962C8B-B14F-4D97-AF65-F5344CB8AC3E}">
        <p14:creationId xmlns:p14="http://schemas.microsoft.com/office/powerpoint/2010/main" val="53621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70644E-88A0-4EB6-BFE5-83E685459FBE}" type="datetimeFigureOut">
              <a:rPr lang="en-GB" smtClean="0"/>
              <a:t>24/06/2018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F6AA10-1DAB-4461-8F47-120DBDC94308}" type="slidenum">
              <a:rPr lang="en-GB" smtClean="0"/>
              <a:t>‹#›</a:t>
            </a:fld>
            <a:endParaRPr lang="en-GB"/>
          </a:p>
        </p:txBody>
      </p:sp>
    </p:spTree>
    <p:extLst>
      <p:ext uri="{BB962C8B-B14F-4D97-AF65-F5344CB8AC3E}">
        <p14:creationId xmlns:p14="http://schemas.microsoft.com/office/powerpoint/2010/main" val="2895709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24/06/2018</a:t>
            </a:fld>
            <a:endParaRPr lang="en-GB" altLang="en-US"/>
          </a:p>
        </p:txBody>
      </p:sp>
    </p:spTree>
    <p:extLst>
      <p:ext uri="{BB962C8B-B14F-4D97-AF65-F5344CB8AC3E}">
        <p14:creationId xmlns:p14="http://schemas.microsoft.com/office/powerpoint/2010/main" val="10716806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24/06/2018</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26555040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www.heacademy.ac.uk/assets/documents/assessment/A_Marked_Improvement.pdf"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www.bera.ac.uk/blog/phds-by-published-works"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Why engage in the scholarship of teaching and learning?</a:t>
            </a:r>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a:solidFill>
                  <a:schemeClr val="tx2">
                    <a:lumMod val="60000"/>
                    <a:lumOff val="40000"/>
                  </a:schemeClr>
                </a:solidFill>
              </a:rPr>
              <a:t>Nottingham Trent University</a:t>
            </a:r>
          </a:p>
          <a:p>
            <a:pPr algn="ctr" eaLnBrk="1" hangingPunct="1">
              <a:defRPr/>
            </a:pPr>
            <a:r>
              <a:rPr lang="en-GB" dirty="0">
                <a:solidFill>
                  <a:schemeClr val="tx2">
                    <a:lumMod val="60000"/>
                    <a:lumOff val="40000"/>
                  </a:schemeClr>
                </a:solidFill>
              </a:rPr>
              <a:t>26</a:t>
            </a:r>
            <a:r>
              <a:rPr lang="en-GB" baseline="30000" dirty="0">
                <a:solidFill>
                  <a:schemeClr val="tx2">
                    <a:lumMod val="60000"/>
                    <a:lumOff val="40000"/>
                  </a:schemeClr>
                </a:solidFill>
              </a:rPr>
              <a:t>th</a:t>
            </a:r>
            <a:r>
              <a:rPr lang="en-GB" dirty="0">
                <a:solidFill>
                  <a:schemeClr val="tx2">
                    <a:lumMod val="60000"/>
                    <a:lumOff val="40000"/>
                  </a:schemeClr>
                </a:solidFill>
              </a:rPr>
              <a:t> June 2018</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extLst>
      <p:ext uri="{BB962C8B-B14F-4D97-AF65-F5344CB8AC3E}">
        <p14:creationId xmlns:p14="http://schemas.microsoft.com/office/powerpoint/2010/main" val="3715299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2F84C70-925D-42C0-9674-6BF3829FC2B5}"/>
              </a:ext>
            </a:extLst>
          </p:cNvPr>
          <p:cNvSpPr>
            <a:spLocks noGrp="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3200" dirty="0"/>
              <a:t>Changing students’ attitudes to engagement. Is it true? How do we know?</a:t>
            </a:r>
          </a:p>
        </p:txBody>
      </p:sp>
      <p:sp>
        <p:nvSpPr>
          <p:cNvPr id="3" name="Content Placeholder 2">
            <a:extLst>
              <a:ext uri="{FF2B5EF4-FFF2-40B4-BE49-F238E27FC236}">
                <a16:creationId xmlns:a16="http://schemas.microsoft.com/office/drawing/2014/main" id="{75BAB6DE-B779-4191-8EA8-270AA42FB3A0}"/>
              </a:ext>
            </a:extLst>
          </p:cNvPr>
          <p:cNvSpPr>
            <a:spLocks noGrp="1"/>
          </p:cNvSpPr>
          <p:nvPr>
            <p:ph idx="1"/>
          </p:nvPr>
        </p:nvSpPr>
        <p:spPr/>
        <p:txBody>
          <a:bodyPr/>
          <a:lstStyle/>
          <a:p>
            <a:pPr>
              <a:defRPr/>
            </a:pPr>
            <a:r>
              <a:rPr lang="en-GB" dirty="0"/>
              <a:t>Many suggest students are more demanding of staff time and have higher expectations than previously (although colleagues in Scotland report similar trends);</a:t>
            </a:r>
          </a:p>
          <a:p>
            <a:pPr>
              <a:defRPr/>
            </a:pPr>
            <a:r>
              <a:rPr lang="en-GB" dirty="0"/>
              <a:t>Many HEIs are reporting worsening attendance here certainly seems to be an attitude among some students that “well, I am paying for it so it’s up to me if I come in or not”</a:t>
            </a:r>
          </a:p>
          <a:p>
            <a:pPr>
              <a:defRPr/>
            </a:pPr>
            <a:r>
              <a:rPr lang="en-GB" dirty="0"/>
              <a:t>Some report a more litigious approach among dissatisfied students and their parents.</a:t>
            </a:r>
          </a:p>
          <a:p>
            <a:pPr>
              <a:defRPr/>
            </a:pPr>
            <a:endParaRPr lang="en-GB" dirty="0"/>
          </a:p>
        </p:txBody>
      </p:sp>
    </p:spTree>
    <p:extLst>
      <p:ext uri="{BB962C8B-B14F-4D97-AF65-F5344CB8AC3E}">
        <p14:creationId xmlns:p14="http://schemas.microsoft.com/office/powerpoint/2010/main" val="1433322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8857D8B-3E25-4401-A6E2-1EBFF74ACFC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altLang="en-US" sz="3600" dirty="0"/>
              <a:t>Changing students’ behaviours. Is it true? How do we know?</a:t>
            </a:r>
          </a:p>
        </p:txBody>
      </p:sp>
      <p:sp>
        <p:nvSpPr>
          <p:cNvPr id="19459" name="Content Placeholder 2">
            <a:extLst>
              <a:ext uri="{FF2B5EF4-FFF2-40B4-BE49-F238E27FC236}">
                <a16:creationId xmlns:a16="http://schemas.microsoft.com/office/drawing/2014/main" id="{D1AE0622-D7A6-47D2-ADA1-63B15A2D0997}"/>
              </a:ext>
            </a:extLst>
          </p:cNvPr>
          <p:cNvSpPr>
            <a:spLocks noGrp="1"/>
          </p:cNvSpPr>
          <p:nvPr>
            <p:ph idx="1"/>
          </p:nvPr>
        </p:nvSpPr>
        <p:spPr/>
        <p:txBody>
          <a:bodyPr/>
          <a:lstStyle/>
          <a:p>
            <a:r>
              <a:rPr lang="en-GB" altLang="en-US" dirty="0"/>
              <a:t>Reading: Academic book sales seem to be dropping, students are said not to use library books as much as they did, more and more reading is on-line with consequential changes to tolerances of length, breadth and depth;</a:t>
            </a:r>
          </a:p>
          <a:p>
            <a:r>
              <a:rPr lang="en-GB" altLang="en-US" dirty="0"/>
              <a:t>Writing: it is suggested that students (and HE staff!) often find writing with a pen and paper in exams and in lectures an alien concept but our practices haven’t kept pace;</a:t>
            </a:r>
          </a:p>
          <a:p>
            <a:r>
              <a:rPr lang="en-GB" altLang="en-US" dirty="0"/>
              <a:t>Learning: with the power of the internet at our fingers, many are querying the value of learning stuff. Isn’t it enough just to know how to find information? What do academic and professional staff think? What do students think?</a:t>
            </a:r>
          </a:p>
        </p:txBody>
      </p:sp>
    </p:spTree>
    <p:extLst>
      <p:ext uri="{BB962C8B-B14F-4D97-AF65-F5344CB8AC3E}">
        <p14:creationId xmlns:p14="http://schemas.microsoft.com/office/powerpoint/2010/main" val="4289832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3302D3-D9C0-4346-9363-E6420E2A29A9}"/>
              </a:ext>
            </a:extLst>
          </p:cNvPr>
          <p:cNvSpPr>
            <a:spLocks noGrp="1"/>
          </p:cNvSpPr>
          <p:nvPr>
            <p:ph type="title"/>
          </p:nvPr>
        </p:nvSpPr>
        <p:spPr/>
        <p:txBody>
          <a:bodyPr/>
          <a:lstStyle/>
          <a:p>
            <a:r>
              <a:rPr lang="en-GB" sz="3200" dirty="0"/>
              <a:t>And what is the value of </a:t>
            </a:r>
            <a:r>
              <a:rPr lang="en-GB" sz="3200" dirty="0" err="1"/>
              <a:t>SoTL</a:t>
            </a:r>
            <a:r>
              <a:rPr lang="en-GB" sz="3200" dirty="0"/>
              <a:t> research? Some examples that matter to me:</a:t>
            </a:r>
          </a:p>
        </p:txBody>
      </p:sp>
      <p:sp>
        <p:nvSpPr>
          <p:cNvPr id="5" name="Content Placeholder 4">
            <a:extLst>
              <a:ext uri="{FF2B5EF4-FFF2-40B4-BE49-F238E27FC236}">
                <a16:creationId xmlns:a16="http://schemas.microsoft.com/office/drawing/2014/main" id="{DC039A1A-773D-4EC2-852A-8B53F48C0CED}"/>
              </a:ext>
            </a:extLst>
          </p:cNvPr>
          <p:cNvSpPr>
            <a:spLocks noGrp="1"/>
          </p:cNvSpPr>
          <p:nvPr>
            <p:ph idx="1"/>
          </p:nvPr>
        </p:nvSpPr>
        <p:spPr>
          <a:xfrm>
            <a:off x="468313" y="1539875"/>
            <a:ext cx="8229600" cy="4789488"/>
          </a:xfrm>
        </p:spPr>
        <p:txBody>
          <a:bodyPr/>
          <a:lstStyle/>
          <a:p>
            <a:pPr marL="0" indent="0">
              <a:buNone/>
            </a:pPr>
            <a:r>
              <a:rPr lang="en-GB" dirty="0"/>
              <a:t>Colin Bryson says “the future of student engagement lies in partnership” Does it?</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Bryson, C., 2016. Engagement through partnership: Students as partners in learning and teaching in higher education. London. Staff and Educational Development Association (SEDA)</a:t>
            </a:r>
          </a:p>
          <a:p>
            <a:pPr marL="0" indent="0">
              <a:buNone/>
            </a:pPr>
            <a:endParaRPr lang="en-GB" dirty="0"/>
          </a:p>
          <a:p>
            <a:pPr marL="0" indent="0">
              <a:buNone/>
            </a:pPr>
            <a:endParaRPr lang="en-GB" dirty="0"/>
          </a:p>
        </p:txBody>
      </p:sp>
      <p:pic>
        <p:nvPicPr>
          <p:cNvPr id="3" name="Picture 2">
            <a:extLst>
              <a:ext uri="{FF2B5EF4-FFF2-40B4-BE49-F238E27FC236}">
                <a16:creationId xmlns:a16="http://schemas.microsoft.com/office/drawing/2014/main" id="{5D7DD392-FB8B-49DF-86AC-47F4723CF3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0437" y="2357437"/>
            <a:ext cx="2143125" cy="2143125"/>
          </a:xfrm>
          <a:prstGeom prst="rect">
            <a:avLst/>
          </a:prstGeom>
        </p:spPr>
      </p:pic>
    </p:spTree>
    <p:extLst>
      <p:ext uri="{BB962C8B-B14F-4D97-AF65-F5344CB8AC3E}">
        <p14:creationId xmlns:p14="http://schemas.microsoft.com/office/powerpoint/2010/main" val="3861373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3A4D1A-57CA-4D48-B017-0AA216851423}"/>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Michelle Morgan on commuter students </a:t>
            </a:r>
          </a:p>
        </p:txBody>
      </p:sp>
      <p:sp>
        <p:nvSpPr>
          <p:cNvPr id="5" name="Content Placeholder 4">
            <a:extLst>
              <a:ext uri="{FF2B5EF4-FFF2-40B4-BE49-F238E27FC236}">
                <a16:creationId xmlns:a16="http://schemas.microsoft.com/office/drawing/2014/main" id="{22332357-C5CC-4460-A278-0CA989C818AF}"/>
              </a:ext>
            </a:extLst>
          </p:cNvPr>
          <p:cNvSpPr>
            <a:spLocks noGrp="1"/>
          </p:cNvSpPr>
          <p:nvPr>
            <p:ph idx="1"/>
          </p:nvPr>
        </p:nvSpPr>
        <p:spPr>
          <a:xfrm>
            <a:off x="468313" y="1323975"/>
            <a:ext cx="8229600" cy="5005388"/>
          </a:xfrm>
        </p:spPr>
        <p:txBody>
          <a:bodyPr/>
          <a:lstStyle/>
          <a:p>
            <a:pPr marL="0" indent="0">
              <a:buNone/>
            </a:pPr>
            <a:r>
              <a:rPr lang="en-GB" dirty="0"/>
              <a:t>Michelle Morgan says “Research suggests that not only does the commuter student have a different university experience to on-campus students but they may also be disadvantaged because they do not have access to the same academic and social opportunities as campus-based students”. Is that true?</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i="1" dirty="0"/>
              <a:t>Morgan, M. ed., 2013. Improving the student experience: A practical guide for universities and colleges. Routledge.</a:t>
            </a:r>
          </a:p>
          <a:p>
            <a:pPr marL="0" indent="0">
              <a:buNone/>
            </a:pPr>
            <a:endParaRPr lang="en-GB" dirty="0"/>
          </a:p>
          <a:p>
            <a:endParaRPr lang="en-GB" dirty="0"/>
          </a:p>
        </p:txBody>
      </p:sp>
      <p:pic>
        <p:nvPicPr>
          <p:cNvPr id="3" name="Picture 2">
            <a:extLst>
              <a:ext uri="{FF2B5EF4-FFF2-40B4-BE49-F238E27FC236}">
                <a16:creationId xmlns:a16="http://schemas.microsoft.com/office/drawing/2014/main" id="{A1E35FF0-644E-4AF6-B8B3-5196D37A47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3205509"/>
            <a:ext cx="2217420" cy="2963279"/>
          </a:xfrm>
          <a:prstGeom prst="rect">
            <a:avLst/>
          </a:prstGeom>
        </p:spPr>
      </p:pic>
    </p:spTree>
    <p:extLst>
      <p:ext uri="{BB962C8B-B14F-4D97-AF65-F5344CB8AC3E}">
        <p14:creationId xmlns:p14="http://schemas.microsoft.com/office/powerpoint/2010/main" val="34907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8B8A26-7CBD-44F8-9FB3-D74473C1F826}"/>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Pauline </a:t>
            </a:r>
            <a:r>
              <a:rPr lang="en-GB" sz="3600" dirty="0" err="1"/>
              <a:t>Kneale</a:t>
            </a:r>
            <a:r>
              <a:rPr lang="en-GB" sz="3600" dirty="0"/>
              <a:t> and the </a:t>
            </a:r>
            <a:r>
              <a:rPr lang="en-GB" sz="3600" dirty="0" err="1"/>
              <a:t>Pedrio</a:t>
            </a:r>
            <a:r>
              <a:rPr lang="en-GB" sz="3600" dirty="0"/>
              <a:t> team</a:t>
            </a:r>
          </a:p>
        </p:txBody>
      </p:sp>
      <p:sp>
        <p:nvSpPr>
          <p:cNvPr id="5" name="Content Placeholder 4">
            <a:extLst>
              <a:ext uri="{FF2B5EF4-FFF2-40B4-BE49-F238E27FC236}">
                <a16:creationId xmlns:a16="http://schemas.microsoft.com/office/drawing/2014/main" id="{A4E7C0EF-D5E5-40E0-A2F6-1F35A007D779}"/>
              </a:ext>
            </a:extLst>
          </p:cNvPr>
          <p:cNvSpPr>
            <a:spLocks noGrp="1"/>
          </p:cNvSpPr>
          <p:nvPr>
            <p:ph idx="1"/>
          </p:nvPr>
        </p:nvSpPr>
        <p:spPr>
          <a:xfrm>
            <a:off x="468313" y="1078173"/>
            <a:ext cx="8229600" cy="5251190"/>
          </a:xfrm>
        </p:spPr>
        <p:txBody>
          <a:bodyPr/>
          <a:lstStyle/>
          <a:p>
            <a:pPr marL="0" indent="0">
              <a:buNone/>
            </a:pPr>
            <a:r>
              <a:rPr lang="en-GB" dirty="0"/>
              <a:t>They argue that immersive modules replacing standard teaching at the start of the first semester of the first year dramatically improve engagement and retention. Can we be confident of that?</a:t>
            </a:r>
          </a:p>
          <a:p>
            <a:pPr marL="0" indent="0">
              <a:buNone/>
            </a:pPr>
            <a:endParaRPr lang="en-GB" dirty="0"/>
          </a:p>
          <a:p>
            <a:pPr marL="0" indent="0">
              <a:buNone/>
            </a:pPr>
            <a:endParaRPr lang="en-GB" i="1" dirty="0"/>
          </a:p>
          <a:p>
            <a:pPr marL="0" indent="0">
              <a:buNone/>
            </a:pPr>
            <a:endParaRPr lang="en-GB" i="1" dirty="0"/>
          </a:p>
          <a:p>
            <a:pPr marL="0" indent="0">
              <a:buNone/>
            </a:pPr>
            <a:endParaRPr lang="en-GB" i="1" dirty="0"/>
          </a:p>
          <a:p>
            <a:pPr marL="0" indent="0">
              <a:buNone/>
            </a:pPr>
            <a:r>
              <a:rPr lang="en-GB" i="1" dirty="0"/>
              <a:t>Turner, R., Morrison, D., Cotton, D., Child, S., Stevens, S., Nash, P. and </a:t>
            </a:r>
            <a:r>
              <a:rPr lang="en-GB" i="1" dirty="0" err="1"/>
              <a:t>Kneale</a:t>
            </a:r>
            <a:r>
              <a:rPr lang="en-GB" i="1" dirty="0"/>
              <a:t>, P., 2017. Easing the transition of first year undergraduates through an immersive induction module. Teaching in Higher Education, 22(7), pp.805-821.</a:t>
            </a:r>
          </a:p>
          <a:p>
            <a:pPr marL="0" indent="0">
              <a:buNone/>
            </a:pPr>
            <a:endParaRPr lang="en-GB" i="1" dirty="0"/>
          </a:p>
          <a:p>
            <a:endParaRPr lang="en-GB" dirty="0"/>
          </a:p>
        </p:txBody>
      </p:sp>
      <p:pic>
        <p:nvPicPr>
          <p:cNvPr id="3" name="Picture 2">
            <a:extLst>
              <a:ext uri="{FF2B5EF4-FFF2-40B4-BE49-F238E27FC236}">
                <a16:creationId xmlns:a16="http://schemas.microsoft.com/office/drawing/2014/main" id="{5C89163E-6230-4370-A897-3AD2623411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0437" y="2357437"/>
            <a:ext cx="2143125" cy="2143125"/>
          </a:xfrm>
          <a:prstGeom prst="rect">
            <a:avLst/>
          </a:prstGeom>
        </p:spPr>
      </p:pic>
    </p:spTree>
    <p:extLst>
      <p:ext uri="{BB962C8B-B14F-4D97-AF65-F5344CB8AC3E}">
        <p14:creationId xmlns:p14="http://schemas.microsoft.com/office/powerpoint/2010/main" val="1345190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C8C9DC-D686-481A-890E-BC5BDA43F754}"/>
              </a:ext>
            </a:extLst>
          </p:cNvPr>
          <p:cNvSpPr>
            <a:spLocks noGrp="1"/>
          </p:cNvSpPr>
          <p:nvPr>
            <p:ph type="title"/>
          </p:nvPr>
        </p:nvSpPr>
        <p:spPr>
          <a:xfrm>
            <a:off x="279779" y="175584"/>
            <a:ext cx="7543800" cy="70610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Students as partners </a:t>
            </a:r>
          </a:p>
        </p:txBody>
      </p:sp>
      <p:sp>
        <p:nvSpPr>
          <p:cNvPr id="7" name="Content Placeholder 6">
            <a:extLst>
              <a:ext uri="{FF2B5EF4-FFF2-40B4-BE49-F238E27FC236}">
                <a16:creationId xmlns:a16="http://schemas.microsoft.com/office/drawing/2014/main" id="{401FB018-D51A-46FE-8232-CB0323C6D6C4}"/>
              </a:ext>
            </a:extLst>
          </p:cNvPr>
          <p:cNvSpPr>
            <a:spLocks noGrp="1"/>
          </p:cNvSpPr>
          <p:nvPr>
            <p:ph idx="1"/>
          </p:nvPr>
        </p:nvSpPr>
        <p:spPr>
          <a:xfrm>
            <a:off x="468313" y="955343"/>
            <a:ext cx="8229600" cy="5374020"/>
          </a:xfrm>
        </p:spPr>
        <p:txBody>
          <a:bodyPr/>
          <a:lstStyle/>
          <a:p>
            <a:pPr marL="0" indent="0">
              <a:buNone/>
            </a:pPr>
            <a:r>
              <a:rPr lang="en-GB" dirty="0">
                <a:solidFill>
                  <a:srgbClr val="7030A0"/>
                </a:solidFill>
              </a:rPr>
              <a:t>Mick Healey </a:t>
            </a:r>
            <a:r>
              <a:rPr lang="en-GB" dirty="0"/>
              <a:t>says partnership is essentially a process for engaging students. It is a way of doing things, rather than an outcome in itself. Students may be engaged as partners through:</a:t>
            </a:r>
          </a:p>
          <a:p>
            <a:pPr lvl="0"/>
            <a:r>
              <a:rPr lang="en-GB" dirty="0"/>
              <a:t>Learning, teaching and assessment; </a:t>
            </a:r>
          </a:p>
          <a:p>
            <a:pPr lvl="0"/>
            <a:r>
              <a:rPr lang="en-GB" dirty="0"/>
              <a:t>Subject-based research and inquiry; </a:t>
            </a:r>
          </a:p>
          <a:p>
            <a:pPr lvl="0"/>
            <a:r>
              <a:rPr lang="en-GB" dirty="0"/>
              <a:t>Scholarship of teaching and learning; and </a:t>
            </a:r>
          </a:p>
          <a:p>
            <a:pPr lvl="0"/>
            <a:r>
              <a:rPr lang="en-GB" dirty="0"/>
              <a:t>Curriculum design and pedagogic advice and consultancy.</a:t>
            </a:r>
          </a:p>
          <a:p>
            <a:pPr marL="0" lvl="0" indent="0">
              <a:buNone/>
            </a:pPr>
            <a:r>
              <a:rPr lang="en-GB" dirty="0"/>
              <a:t>.</a:t>
            </a:r>
          </a:p>
        </p:txBody>
      </p:sp>
      <p:pic>
        <p:nvPicPr>
          <p:cNvPr id="3" name="Picture 2">
            <a:extLst>
              <a:ext uri="{FF2B5EF4-FFF2-40B4-BE49-F238E27FC236}">
                <a16:creationId xmlns:a16="http://schemas.microsoft.com/office/drawing/2014/main" id="{86B4748C-DACA-4A6C-89E1-5EA1B50BEC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01055" y="4462819"/>
            <a:ext cx="2325344" cy="2325344"/>
          </a:xfrm>
          <a:prstGeom prst="rect">
            <a:avLst/>
          </a:prstGeom>
        </p:spPr>
      </p:pic>
    </p:spTree>
    <p:extLst>
      <p:ext uri="{BB962C8B-B14F-4D97-AF65-F5344CB8AC3E}">
        <p14:creationId xmlns:p14="http://schemas.microsoft.com/office/powerpoint/2010/main" val="3352273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8724D7-9209-4CBF-8D7F-D6C9D9079119}"/>
              </a:ext>
            </a:extLst>
          </p:cNvPr>
          <p:cNvSpPr>
            <a:spLocks noGrp="1"/>
          </p:cNvSpPr>
          <p:nvPr>
            <p:ph type="title"/>
          </p:nvPr>
        </p:nvSpPr>
        <p:spPr/>
        <p:txBody>
          <a:bodyPr/>
          <a:lstStyle/>
          <a:p>
            <a:r>
              <a:rPr lang="en-GB" sz="2800" dirty="0">
                <a:solidFill>
                  <a:srgbClr val="7030A0"/>
                </a:solidFill>
              </a:rPr>
              <a:t>Ruth Pickford </a:t>
            </a:r>
            <a:r>
              <a:rPr lang="en-GB" sz="2800" dirty="0"/>
              <a:t>argues for a multi-dimensional approach to student and staff engagement </a:t>
            </a:r>
          </a:p>
        </p:txBody>
      </p:sp>
      <p:sp>
        <p:nvSpPr>
          <p:cNvPr id="5" name="Content Placeholder 4">
            <a:extLst>
              <a:ext uri="{FF2B5EF4-FFF2-40B4-BE49-F238E27FC236}">
                <a16:creationId xmlns:a16="http://schemas.microsoft.com/office/drawing/2014/main" id="{764D0B30-7A51-4578-AD6C-3235D10D0787}"/>
              </a:ext>
            </a:extLst>
          </p:cNvPr>
          <p:cNvSpPr>
            <a:spLocks noGrp="1"/>
          </p:cNvSpPr>
          <p:nvPr>
            <p:ph idx="1"/>
          </p:nvPr>
        </p:nvSpPr>
        <p:spPr/>
        <p:txBody>
          <a:bodyPr/>
          <a:lstStyle/>
          <a:p>
            <a:pPr marL="0" indent="0">
              <a:buNone/>
            </a:pPr>
            <a:r>
              <a:rPr lang="en-GB" dirty="0"/>
              <a:t>This explores three key drivers: a love of the subject, a desire to be part of a community and the impetus towards employment.</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358775" indent="-358775">
              <a:spcBef>
                <a:spcPts val="1200"/>
              </a:spcBef>
              <a:spcAft>
                <a:spcPts val="0"/>
              </a:spcAft>
              <a:buNone/>
              <a:defRPr/>
            </a:pPr>
            <a:r>
              <a:rPr lang="en-GB" i="1" dirty="0"/>
              <a:t>Pickford, R., 2016. Student Engagement: Body, Mind and Heart–A Proposal for an Embedded Multi-Dimensional Student Engagement Framework. Journal of Perspectives in Applied Academic Practice, 4(2).</a:t>
            </a:r>
          </a:p>
        </p:txBody>
      </p:sp>
      <p:pic>
        <p:nvPicPr>
          <p:cNvPr id="3" name="Picture 2">
            <a:extLst>
              <a:ext uri="{FF2B5EF4-FFF2-40B4-BE49-F238E27FC236}">
                <a16:creationId xmlns:a16="http://schemas.microsoft.com/office/drawing/2014/main" id="{8EAD9DCF-DF3B-49F2-B9CE-4350FC41F9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9499" y="2476499"/>
            <a:ext cx="2603879" cy="2603879"/>
          </a:xfrm>
          <a:prstGeom prst="rect">
            <a:avLst/>
          </a:prstGeom>
        </p:spPr>
      </p:pic>
    </p:spTree>
    <p:extLst>
      <p:ext uri="{BB962C8B-B14F-4D97-AF65-F5344CB8AC3E}">
        <p14:creationId xmlns:p14="http://schemas.microsoft.com/office/powerpoint/2010/main" val="2822766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415E6-EC75-4D5C-9C1C-B5EF0F829D9C}"/>
              </a:ext>
            </a:extLst>
          </p:cNvPr>
          <p:cNvSpPr>
            <a:spLocks noGrp="1"/>
          </p:cNvSpPr>
          <p:nvPr>
            <p:ph type="title"/>
          </p:nvPr>
        </p:nvSpPr>
        <p:spPr>
          <a:xfrm>
            <a:off x="208128" y="58738"/>
            <a:ext cx="754380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And some more heroes</a:t>
            </a:r>
          </a:p>
        </p:txBody>
      </p:sp>
      <p:sp>
        <p:nvSpPr>
          <p:cNvPr id="3" name="Content Placeholder 2">
            <a:extLst>
              <a:ext uri="{FF2B5EF4-FFF2-40B4-BE49-F238E27FC236}">
                <a16:creationId xmlns:a16="http://schemas.microsoft.com/office/drawing/2014/main" id="{F9093216-84B2-4824-A981-B55F817F2704}"/>
              </a:ext>
            </a:extLst>
          </p:cNvPr>
          <p:cNvSpPr>
            <a:spLocks noGrp="1"/>
          </p:cNvSpPr>
          <p:nvPr>
            <p:ph idx="1"/>
          </p:nvPr>
        </p:nvSpPr>
        <p:spPr/>
        <p:txBody>
          <a:bodyPr/>
          <a:lstStyle/>
          <a:p>
            <a:pPr marL="0" indent="0">
              <a:buNone/>
            </a:pPr>
            <a:endParaRPr lang="en-GB" dirty="0"/>
          </a:p>
        </p:txBody>
      </p:sp>
      <p:pic>
        <p:nvPicPr>
          <p:cNvPr id="5" name="Picture 4">
            <a:extLst>
              <a:ext uri="{FF2B5EF4-FFF2-40B4-BE49-F238E27FC236}">
                <a16:creationId xmlns:a16="http://schemas.microsoft.com/office/drawing/2014/main" id="{5C982119-4A6A-4513-A50E-C53BA5DF7766}"/>
              </a:ext>
            </a:extLst>
          </p:cNvPr>
          <p:cNvPicPr>
            <a:picLocks noChangeAspect="1"/>
          </p:cNvPicPr>
          <p:nvPr/>
        </p:nvPicPr>
        <p:blipFill rotWithShape="1">
          <a:blip r:embed="rId2">
            <a:extLst>
              <a:ext uri="{28A0092B-C50C-407E-A947-70E740481C1C}">
                <a14:useLocalDpi xmlns:a14="http://schemas.microsoft.com/office/drawing/2010/main" val="0"/>
              </a:ext>
            </a:extLst>
          </a:blip>
          <a:srcRect t="-11567"/>
          <a:stretch/>
        </p:blipFill>
        <p:spPr>
          <a:xfrm>
            <a:off x="2096637" y="3877204"/>
            <a:ext cx="3563768" cy="2706467"/>
          </a:xfrm>
          <a:prstGeom prst="rect">
            <a:avLst/>
          </a:prstGeom>
        </p:spPr>
      </p:pic>
      <p:pic>
        <p:nvPicPr>
          <p:cNvPr id="8" name="Picture 7">
            <a:extLst>
              <a:ext uri="{FF2B5EF4-FFF2-40B4-BE49-F238E27FC236}">
                <a16:creationId xmlns:a16="http://schemas.microsoft.com/office/drawing/2014/main" id="{8D14995A-8EBE-479E-AA3E-50074813F3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337" y="1207503"/>
            <a:ext cx="2634262" cy="2669701"/>
          </a:xfrm>
          <a:prstGeom prst="rect">
            <a:avLst/>
          </a:prstGeom>
        </p:spPr>
      </p:pic>
      <p:pic>
        <p:nvPicPr>
          <p:cNvPr id="10" name="Picture 9">
            <a:extLst>
              <a:ext uri="{FF2B5EF4-FFF2-40B4-BE49-F238E27FC236}">
                <a16:creationId xmlns:a16="http://schemas.microsoft.com/office/drawing/2014/main" id="{0459B0C3-C276-40C9-9B0F-4E8B0879BC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74962" y="2212262"/>
            <a:ext cx="2669701" cy="2669701"/>
          </a:xfrm>
          <a:prstGeom prst="rect">
            <a:avLst/>
          </a:prstGeom>
        </p:spPr>
      </p:pic>
    </p:spTree>
    <p:extLst>
      <p:ext uri="{BB962C8B-B14F-4D97-AF65-F5344CB8AC3E}">
        <p14:creationId xmlns:p14="http://schemas.microsoft.com/office/powerpoint/2010/main" val="27111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CA4F50-682F-48E7-9EAE-7DFF0AADDD80}"/>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And how could you contribute? You could:</a:t>
            </a:r>
          </a:p>
        </p:txBody>
      </p:sp>
      <p:sp>
        <p:nvSpPr>
          <p:cNvPr id="5" name="Content Placeholder 4">
            <a:extLst>
              <a:ext uri="{FF2B5EF4-FFF2-40B4-BE49-F238E27FC236}">
                <a16:creationId xmlns:a16="http://schemas.microsoft.com/office/drawing/2014/main" id="{AF6C3BB9-AEFF-4D5E-A4FE-5C33958E8C7C}"/>
              </a:ext>
            </a:extLst>
          </p:cNvPr>
          <p:cNvSpPr>
            <a:spLocks noGrp="1"/>
          </p:cNvSpPr>
          <p:nvPr>
            <p:ph idx="1"/>
          </p:nvPr>
        </p:nvSpPr>
        <p:spPr/>
        <p:txBody>
          <a:bodyPr/>
          <a:lstStyle/>
          <a:p>
            <a:r>
              <a:rPr lang="en-GB" dirty="0"/>
              <a:t>Look for interesting questions that are puzzling you, the solutions to which are likely to make your life easier/ more fulfilling and students’ lives better;</a:t>
            </a:r>
          </a:p>
          <a:p>
            <a:r>
              <a:rPr lang="en-GB" dirty="0"/>
              <a:t>Find out what other people have done in the area and contact them for a conversation, maybe with a view of working with them?</a:t>
            </a:r>
          </a:p>
          <a:p>
            <a:r>
              <a:rPr lang="en-GB" dirty="0"/>
              <a:t>Seek out like-minded people in your own organisation and beyond who might wish to collaborate;</a:t>
            </a:r>
          </a:p>
          <a:p>
            <a:r>
              <a:rPr lang="en-GB" dirty="0"/>
              <a:t>Explore whether any funding is available, but don’t dismiss it out of hand if you can’t find anything straight away;</a:t>
            </a:r>
          </a:p>
          <a:p>
            <a:r>
              <a:rPr lang="en-GB" dirty="0"/>
              <a:t>Work out how to get ethical approval for your explorations.</a:t>
            </a:r>
          </a:p>
        </p:txBody>
      </p:sp>
    </p:spTree>
    <p:extLst>
      <p:ext uri="{BB962C8B-B14F-4D97-AF65-F5344CB8AC3E}">
        <p14:creationId xmlns:p14="http://schemas.microsoft.com/office/powerpoint/2010/main" val="4115677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A3C49-F624-48C9-B51B-C8F167E8969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Gaining ethical approval</a:t>
            </a:r>
          </a:p>
        </p:txBody>
      </p:sp>
      <p:sp>
        <p:nvSpPr>
          <p:cNvPr id="3" name="Content Placeholder 2">
            <a:extLst>
              <a:ext uri="{FF2B5EF4-FFF2-40B4-BE49-F238E27FC236}">
                <a16:creationId xmlns:a16="http://schemas.microsoft.com/office/drawing/2014/main" id="{FBDCD72B-220F-4779-8E95-4BF62F6EC75B}"/>
              </a:ext>
            </a:extLst>
          </p:cNvPr>
          <p:cNvSpPr>
            <a:spLocks noGrp="1"/>
          </p:cNvSpPr>
          <p:nvPr>
            <p:ph idx="1"/>
          </p:nvPr>
        </p:nvSpPr>
        <p:spPr/>
        <p:txBody>
          <a:bodyPr/>
          <a:lstStyle/>
          <a:p>
            <a:r>
              <a:rPr lang="en-GB" dirty="0"/>
              <a:t>This needs considerable planning and forethought well before you start researching, because no reputable journal will be interested in publishing research that hasn’t gained ethical approval;</a:t>
            </a:r>
          </a:p>
          <a:p>
            <a:r>
              <a:rPr lang="en-GB" dirty="0"/>
              <a:t>It’s really important to do so to safeguard the interests of those with whom you are working and also to protect yourself from potential data breaches etc.;</a:t>
            </a:r>
          </a:p>
          <a:p>
            <a:r>
              <a:rPr lang="en-GB" dirty="0"/>
              <a:t>It’s a good idea to think broadly about how you might want to use your data to cover all eventualities; </a:t>
            </a:r>
          </a:p>
          <a:p>
            <a:r>
              <a:rPr lang="en-GB" dirty="0"/>
              <a:t>It’s best to work with experienced experts in your university/school who can advise you how to take your proposal through due processes.</a:t>
            </a:r>
          </a:p>
        </p:txBody>
      </p:sp>
    </p:spTree>
    <p:extLst>
      <p:ext uri="{BB962C8B-B14F-4D97-AF65-F5344CB8AC3E}">
        <p14:creationId xmlns:p14="http://schemas.microsoft.com/office/powerpoint/2010/main" val="4162052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265A88-67F5-4B09-A1E4-F02851664A9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Scholarly teaching</a:t>
            </a:r>
          </a:p>
        </p:txBody>
      </p:sp>
      <p:sp>
        <p:nvSpPr>
          <p:cNvPr id="5" name="Content Placeholder 4">
            <a:extLst>
              <a:ext uri="{FF2B5EF4-FFF2-40B4-BE49-F238E27FC236}">
                <a16:creationId xmlns:a16="http://schemas.microsoft.com/office/drawing/2014/main" id="{458B9B03-4DD1-45F2-8CB5-A05B3997F399}"/>
              </a:ext>
            </a:extLst>
          </p:cNvPr>
          <p:cNvSpPr>
            <a:spLocks noGrp="1"/>
          </p:cNvSpPr>
          <p:nvPr>
            <p:ph idx="1"/>
          </p:nvPr>
        </p:nvSpPr>
        <p:spPr/>
        <p:txBody>
          <a:bodyPr/>
          <a:lstStyle/>
          <a:p>
            <a:pPr marL="0" indent="0">
              <a:buNone/>
            </a:pPr>
            <a:r>
              <a:rPr lang="en-GB" dirty="0"/>
              <a:t>Ernest Boyer, (1990) talks about the four scholarships that underpin academic practice: the scholarship of discovery, the scholarship of application, the scholarship of integration and the scholarship of teaching and the focus of this keynote is to examine collectively why this is relevant to university staff at Nottingham Trent University and how it can be integrated into the daily work of the university community. </a:t>
            </a:r>
          </a:p>
          <a:p>
            <a:pPr marL="0" indent="0">
              <a:buNone/>
            </a:pPr>
            <a:r>
              <a:rPr lang="en-GB" dirty="0"/>
              <a:t>In this keynote I will explore how </a:t>
            </a:r>
            <a:r>
              <a:rPr lang="en-GB" dirty="0" err="1"/>
              <a:t>SoTL</a:t>
            </a:r>
            <a:r>
              <a:rPr lang="en-GB" dirty="0"/>
              <a:t> can be relevant to all categories of staff, and how it can impact on staff and student engagement, achievement and retention. </a:t>
            </a:r>
          </a:p>
        </p:txBody>
      </p:sp>
    </p:spTree>
    <p:extLst>
      <p:ext uri="{BB962C8B-B14F-4D97-AF65-F5344CB8AC3E}">
        <p14:creationId xmlns:p14="http://schemas.microsoft.com/office/powerpoint/2010/main" val="2126834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FDFA33-A1AC-4724-BCAC-0B40E28B8134}"/>
              </a:ext>
            </a:extLst>
          </p:cNvPr>
          <p:cNvSpPr>
            <a:spLocks noGrp="1"/>
          </p:cNvSpPr>
          <p:nvPr>
            <p:ph type="title"/>
          </p:nvPr>
        </p:nvSpPr>
        <p:spPr/>
        <p:txBody>
          <a:bodyPr/>
          <a:lstStyle/>
          <a:p>
            <a:r>
              <a:rPr lang="en-GB" sz="3600" dirty="0"/>
              <a:t>Finding out about what’s already out there</a:t>
            </a:r>
          </a:p>
        </p:txBody>
      </p:sp>
      <p:sp>
        <p:nvSpPr>
          <p:cNvPr id="5" name="Content Placeholder 4">
            <a:extLst>
              <a:ext uri="{FF2B5EF4-FFF2-40B4-BE49-F238E27FC236}">
                <a16:creationId xmlns:a16="http://schemas.microsoft.com/office/drawing/2014/main" id="{9523C34F-1A1A-439E-9147-9B0BA502A9F3}"/>
              </a:ext>
            </a:extLst>
          </p:cNvPr>
          <p:cNvSpPr>
            <a:spLocks noGrp="1"/>
          </p:cNvSpPr>
          <p:nvPr>
            <p:ph idx="1"/>
          </p:nvPr>
        </p:nvSpPr>
        <p:spPr/>
        <p:txBody>
          <a:bodyPr/>
          <a:lstStyle/>
          <a:p>
            <a:r>
              <a:rPr lang="en-GB" dirty="0"/>
              <a:t>Read about your area: maybe start with a generic text on learning and teaching in higher education, e.g. Race, (2015) (!) and a primer on educational theory e.g. </a:t>
            </a:r>
            <a:r>
              <a:rPr lang="en-GB" dirty="0" err="1"/>
              <a:t>Illeris</a:t>
            </a:r>
            <a:r>
              <a:rPr lang="en-GB" dirty="0"/>
              <a:t>, (2018);</a:t>
            </a:r>
          </a:p>
          <a:p>
            <a:r>
              <a:rPr lang="en-GB" dirty="0">
                <a:solidFill>
                  <a:srgbClr val="7030A0"/>
                </a:solidFill>
              </a:rPr>
              <a:t>Consult</a:t>
            </a:r>
            <a:r>
              <a:rPr lang="en-GB" dirty="0"/>
              <a:t> colleagues with expertise including NTFs e.g. your own Jane McNeill;</a:t>
            </a:r>
          </a:p>
          <a:p>
            <a:r>
              <a:rPr lang="en-GB" dirty="0">
                <a:solidFill>
                  <a:srgbClr val="7030A0"/>
                </a:solidFill>
              </a:rPr>
              <a:t>Attend and actively participate </a:t>
            </a:r>
            <a:r>
              <a:rPr lang="en-GB" dirty="0"/>
              <a:t>in internal and external workshops and conferences: they don’t all require funding e.g. there are plenty of good webinars available free including Matthew Hillier’s Transforming Assessment Webinar (An ASCILITE SIG);</a:t>
            </a:r>
          </a:p>
          <a:p>
            <a:r>
              <a:rPr lang="en-GB" dirty="0"/>
              <a:t>Engage with #</a:t>
            </a:r>
            <a:r>
              <a:rPr lang="en-GB" dirty="0" err="1"/>
              <a:t>lthechat</a:t>
            </a:r>
            <a:r>
              <a:rPr lang="en-GB" dirty="0"/>
              <a:t> every Wednesday at 8pm.</a:t>
            </a:r>
          </a:p>
        </p:txBody>
      </p:sp>
    </p:spTree>
    <p:extLst>
      <p:ext uri="{BB962C8B-B14F-4D97-AF65-F5344CB8AC3E}">
        <p14:creationId xmlns:p14="http://schemas.microsoft.com/office/powerpoint/2010/main" val="1664153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B459E-3C2D-493A-A631-2E3C380F46C4}"/>
              </a:ext>
            </a:extLst>
          </p:cNvPr>
          <p:cNvSpPr>
            <a:spLocks noGrp="1"/>
          </p:cNvSpPr>
          <p:nvPr>
            <p:ph idx="1"/>
          </p:nvPr>
        </p:nvSpPr>
        <p:spPr>
          <a:xfrm>
            <a:off x="358777" y="1196977"/>
            <a:ext cx="3925191" cy="4670425"/>
          </a:xfrm>
        </p:spPr>
        <p:txBody>
          <a:bodyPr/>
          <a:lstStyle/>
          <a:p>
            <a:pPr marL="0" indent="0">
              <a:buNone/>
            </a:pPr>
            <a:r>
              <a:rPr lang="en-US" dirty="0">
                <a:solidFill>
                  <a:srgbClr val="002060"/>
                </a:solidFill>
              </a:rPr>
              <a:t>Sambell, K, Brown, S and Graham, L. (2017) </a:t>
            </a:r>
            <a:r>
              <a:rPr lang="en-US" i="1" dirty="0"/>
              <a:t>Professionalism in Practice: Key directions in higher education: Learning, Teaching and Assessment, </a:t>
            </a:r>
            <a:r>
              <a:rPr lang="en-US" dirty="0">
                <a:solidFill>
                  <a:srgbClr val="002060"/>
                </a:solidFill>
              </a:rPr>
              <a:t>Basingstoke: Palgrave-Macmillan.</a:t>
            </a:r>
          </a:p>
          <a:p>
            <a:endParaRPr lang="en-GB" dirty="0"/>
          </a:p>
        </p:txBody>
      </p:sp>
      <p:pic>
        <p:nvPicPr>
          <p:cNvPr id="4" name="Picture 3">
            <a:extLst>
              <a:ext uri="{FF2B5EF4-FFF2-40B4-BE49-F238E27FC236}">
                <a16:creationId xmlns:a16="http://schemas.microsoft.com/office/drawing/2014/main" id="{150B527A-8AD6-4F2A-B5AD-02508026BC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3968" y="980728"/>
            <a:ext cx="3925191" cy="5545111"/>
          </a:xfrm>
          <a:prstGeom prst="rect">
            <a:avLst/>
          </a:prstGeom>
        </p:spPr>
      </p:pic>
    </p:spTree>
    <p:extLst>
      <p:ext uri="{BB962C8B-B14F-4D97-AF65-F5344CB8AC3E}">
        <p14:creationId xmlns:p14="http://schemas.microsoft.com/office/powerpoint/2010/main" val="3602546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E2A25-1162-4E4D-BAD3-C6034CDA5BA2}"/>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err="1"/>
              <a:t>SoTL</a:t>
            </a:r>
            <a:r>
              <a:rPr lang="en-GB" sz="3600" dirty="0"/>
              <a:t> as a team game</a:t>
            </a:r>
          </a:p>
        </p:txBody>
      </p:sp>
      <p:sp>
        <p:nvSpPr>
          <p:cNvPr id="3" name="Content Placeholder 2">
            <a:extLst>
              <a:ext uri="{FF2B5EF4-FFF2-40B4-BE49-F238E27FC236}">
                <a16:creationId xmlns:a16="http://schemas.microsoft.com/office/drawing/2014/main" id="{A09193F2-80EF-4988-9294-704A9652C6CA}"/>
              </a:ext>
            </a:extLst>
          </p:cNvPr>
          <p:cNvSpPr>
            <a:spLocks noGrp="1"/>
          </p:cNvSpPr>
          <p:nvPr>
            <p:ph idx="1"/>
          </p:nvPr>
        </p:nvSpPr>
        <p:spPr/>
        <p:txBody>
          <a:bodyPr/>
          <a:lstStyle/>
          <a:p>
            <a:r>
              <a:rPr lang="en-GB" sz="2800" dirty="0"/>
              <a:t>While it’s perfectly possible to do </a:t>
            </a:r>
            <a:r>
              <a:rPr lang="en-GB" sz="2800" dirty="0" err="1"/>
              <a:t>SoTL</a:t>
            </a:r>
            <a:r>
              <a:rPr lang="en-GB" sz="2800" dirty="0"/>
              <a:t> on your own, it’s often more productive and enjoyable to do it with colleagues/ collaborators;</a:t>
            </a:r>
          </a:p>
          <a:p>
            <a:r>
              <a:rPr lang="en-GB" sz="2800" dirty="0"/>
              <a:t>Having co-researchers in other universities can increase your data set/ stories/ case studies/ perspectives;</a:t>
            </a:r>
          </a:p>
          <a:p>
            <a:r>
              <a:rPr lang="en-GB" sz="2800" dirty="0"/>
              <a:t>Clarity is necessary from the outset about who will do what, who will pay for what and who will publish what.</a:t>
            </a:r>
          </a:p>
          <a:p>
            <a:endParaRPr lang="en-GB" sz="2800" dirty="0"/>
          </a:p>
        </p:txBody>
      </p:sp>
    </p:spTree>
    <p:extLst>
      <p:ext uri="{BB962C8B-B14F-4D97-AF65-F5344CB8AC3E}">
        <p14:creationId xmlns:p14="http://schemas.microsoft.com/office/powerpoint/2010/main" val="1252200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C5377-BF5A-4AA2-8D73-130FE93B60D1}"/>
              </a:ext>
            </a:extLst>
          </p:cNvPr>
          <p:cNvSpPr>
            <a:spLocks noGrp="1"/>
          </p:cNvSpPr>
          <p:nvPr>
            <p:ph type="title"/>
          </p:nvPr>
        </p:nvSpPr>
        <p:spPr/>
        <p:txBody>
          <a:bodyPr/>
          <a:lstStyle/>
          <a:p>
            <a:r>
              <a:rPr lang="en-GB" sz="3600" dirty="0"/>
              <a:t>Gaining funding for your research</a:t>
            </a:r>
          </a:p>
        </p:txBody>
      </p:sp>
      <p:sp>
        <p:nvSpPr>
          <p:cNvPr id="3" name="Content Placeholder 2">
            <a:extLst>
              <a:ext uri="{FF2B5EF4-FFF2-40B4-BE49-F238E27FC236}">
                <a16:creationId xmlns:a16="http://schemas.microsoft.com/office/drawing/2014/main" id="{A83A9F83-A407-4D54-87C9-13737C4212CE}"/>
              </a:ext>
            </a:extLst>
          </p:cNvPr>
          <p:cNvSpPr>
            <a:spLocks noGrp="1"/>
          </p:cNvSpPr>
          <p:nvPr>
            <p:ph idx="1"/>
          </p:nvPr>
        </p:nvSpPr>
        <p:spPr/>
        <p:txBody>
          <a:bodyPr/>
          <a:lstStyle/>
          <a:p>
            <a:r>
              <a:rPr lang="en-GB" dirty="0"/>
              <a:t>Unlike ten years ago, it is not easy to get external funding for pedagogic research, although organisations like </a:t>
            </a:r>
            <a:r>
              <a:rPr lang="en-GB" dirty="0" err="1"/>
              <a:t>AdvanceHE</a:t>
            </a:r>
            <a:r>
              <a:rPr lang="en-GB" dirty="0"/>
              <a:t>, </a:t>
            </a:r>
            <a:r>
              <a:rPr lang="en-GB" dirty="0" err="1"/>
              <a:t>ALDinHE</a:t>
            </a:r>
            <a:r>
              <a:rPr lang="en-GB" dirty="0"/>
              <a:t> and SEDA do make small grants to support </a:t>
            </a:r>
            <a:r>
              <a:rPr lang="en-GB" dirty="0" err="1"/>
              <a:t>SoTL</a:t>
            </a:r>
            <a:r>
              <a:rPr lang="en-GB" dirty="0"/>
              <a:t> and some HEIs continue to support this work;</a:t>
            </a:r>
          </a:p>
          <a:p>
            <a:r>
              <a:rPr lang="en-GB" dirty="0"/>
              <a:t>There is normally significant competition for any funding available, so it’s as well to work hard to produce really viable bids, as they next slides suggest;</a:t>
            </a:r>
          </a:p>
          <a:p>
            <a:r>
              <a:rPr lang="en-GB" dirty="0"/>
              <a:t>It’s normally better to work collaboratively to write bids and to seek out more experienced mentors (maybe form the old days when there was more money around) to ease the process.</a:t>
            </a:r>
          </a:p>
        </p:txBody>
      </p:sp>
    </p:spTree>
    <p:extLst>
      <p:ext uri="{BB962C8B-B14F-4D97-AF65-F5344CB8AC3E}">
        <p14:creationId xmlns:p14="http://schemas.microsoft.com/office/powerpoint/2010/main" val="347098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9B20FF-3084-4E98-BA23-991871305B2B}"/>
              </a:ext>
            </a:extLst>
          </p:cNvPr>
          <p:cNvSpPr>
            <a:spLocks noGrp="1"/>
          </p:cNvSpPr>
          <p:nvPr>
            <p:ph type="title"/>
          </p:nvPr>
        </p:nvSpPr>
        <p:spPr/>
        <p:txBody>
          <a:bodyPr/>
          <a:lstStyle/>
          <a:p>
            <a:r>
              <a:rPr lang="en-GB" sz="3200" dirty="0"/>
              <a:t>What makes a bid successful (and what will set off alarm bells for the reviewers)?</a:t>
            </a:r>
          </a:p>
        </p:txBody>
      </p:sp>
      <p:sp>
        <p:nvSpPr>
          <p:cNvPr id="2" name="Rectangle 1">
            <a:extLst>
              <a:ext uri="{FF2B5EF4-FFF2-40B4-BE49-F238E27FC236}">
                <a16:creationId xmlns:a16="http://schemas.microsoft.com/office/drawing/2014/main" id="{01D79D3C-524F-487D-9DF7-EB044AC0FACE}"/>
              </a:ext>
            </a:extLst>
          </p:cNvPr>
          <p:cNvSpPr/>
          <p:nvPr/>
        </p:nvSpPr>
        <p:spPr>
          <a:xfrm>
            <a:off x="446087" y="1528549"/>
            <a:ext cx="8111059" cy="107473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5" name="Content Placeholder 4">
            <a:extLst>
              <a:ext uri="{FF2B5EF4-FFF2-40B4-BE49-F238E27FC236}">
                <a16:creationId xmlns:a16="http://schemas.microsoft.com/office/drawing/2014/main" id="{DC44EFF8-9364-49F2-BD41-2264B170804B}"/>
              </a:ext>
            </a:extLst>
          </p:cNvPr>
          <p:cNvSpPr>
            <a:spLocks noGrp="1"/>
          </p:cNvSpPr>
          <p:nvPr>
            <p:ph idx="1"/>
          </p:nvPr>
        </p:nvSpPr>
        <p:spPr>
          <a:extLs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GB" sz="2800" dirty="0">
                <a:solidFill>
                  <a:schemeClr val="bg1"/>
                </a:solidFill>
              </a:rPr>
              <a:t>Criterion 1: Use of relevant literature in the field to underpin the planned research</a:t>
            </a:r>
          </a:p>
          <a:p>
            <a:pPr marL="0" indent="0">
              <a:buNone/>
            </a:pPr>
            <a:endParaRPr lang="en-GB" dirty="0"/>
          </a:p>
        </p:txBody>
      </p:sp>
      <p:graphicFrame>
        <p:nvGraphicFramePr>
          <p:cNvPr id="9" name="Table 8">
            <a:extLst>
              <a:ext uri="{FF2B5EF4-FFF2-40B4-BE49-F238E27FC236}">
                <a16:creationId xmlns:a16="http://schemas.microsoft.com/office/drawing/2014/main" id="{7D643885-DA2C-4C95-93B8-A97F5F03E37A}"/>
              </a:ext>
            </a:extLst>
          </p:cNvPr>
          <p:cNvGraphicFramePr>
            <a:graphicFrameLocks noGrp="1"/>
          </p:cNvGraphicFramePr>
          <p:nvPr>
            <p:extLst>
              <p:ext uri="{D42A27DB-BD31-4B8C-83A1-F6EECF244321}">
                <p14:modId xmlns:p14="http://schemas.microsoft.com/office/powerpoint/2010/main" val="3439300465"/>
              </p:ext>
            </p:extLst>
          </p:nvPr>
        </p:nvGraphicFramePr>
        <p:xfrm>
          <a:off x="468313" y="2811438"/>
          <a:ext cx="8229600" cy="3797324"/>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2268946584"/>
                    </a:ext>
                  </a:extLst>
                </a:gridCol>
                <a:gridCol w="2267554">
                  <a:extLst>
                    <a:ext uri="{9D8B030D-6E8A-4147-A177-3AD203B41FA5}">
                      <a16:colId xmlns:a16="http://schemas.microsoft.com/office/drawing/2014/main" val="4209768952"/>
                    </a:ext>
                  </a:extLst>
                </a:gridCol>
              </a:tblGrid>
              <a:tr h="3797324">
                <a:tc>
                  <a:txBody>
                    <a:bodyPr/>
                    <a:lstStyle/>
                    <a:p>
                      <a:pPr indent="7620">
                        <a:lnSpc>
                          <a:spcPct val="107000"/>
                        </a:lnSpc>
                        <a:spcAft>
                          <a:spcPts val="600"/>
                        </a:spcAft>
                      </a:pPr>
                      <a:r>
                        <a:rPr lang="en-GB" sz="2000" dirty="0">
                          <a:solidFill>
                            <a:schemeClr val="tx1"/>
                          </a:solidFill>
                          <a:effectLst/>
                        </a:rPr>
                        <a:t>We are basing our approach on the Higher Education Academy HEA ‘Marked improvement’ templates as a means of interrogating current assessment practice and then following a gap analysis, investigate how practical interventions can improve assessment at a school level. </a:t>
                      </a:r>
                    </a:p>
                    <a:p>
                      <a:pPr>
                        <a:lnSpc>
                          <a:spcPct val="107000"/>
                        </a:lnSpc>
                        <a:spcAft>
                          <a:spcPts val="600"/>
                        </a:spcAft>
                      </a:pPr>
                      <a:r>
                        <a:rPr lang="en-GB" sz="2000" dirty="0">
                          <a:solidFill>
                            <a:schemeClr val="tx1"/>
                          </a:solidFill>
                          <a:effectLst/>
                        </a:rPr>
                        <a:t>HEA (2012) A Marked Improvement: transforming assessment in higher education, York: Higher Education Academy. (</a:t>
                      </a:r>
                      <a:r>
                        <a:rPr lang="en-GB" sz="2000" u="sng" dirty="0">
                          <a:solidFill>
                            <a:schemeClr val="tx1"/>
                          </a:solidFill>
                          <a:effectLst/>
                          <a:hlinkClick r:id="rId2"/>
                        </a:rPr>
                        <a:t>http://www.heacademy.ac.uk/assets/documents/assessment/A_Marked_Improvement.pdf</a:t>
                      </a:r>
                      <a:r>
                        <a:rPr lang="en-GB" sz="2000" u="sng" dirty="0">
                          <a:solidFill>
                            <a:schemeClr val="tx1"/>
                          </a:solidFill>
                          <a:effectLst/>
                        </a:rPr>
                        <a:t>)</a:t>
                      </a:r>
                      <a:endParaRPr lang="en-GB" sz="2000" dirty="0">
                        <a:solidFill>
                          <a:schemeClr val="tx1"/>
                        </a:solidFill>
                        <a:effectLst/>
                      </a:endParaRPr>
                    </a:p>
                  </a:txBody>
                  <a:tcPr marL="62102" marR="62102" marT="0" marB="0">
                    <a:solidFill>
                      <a:srgbClr val="99FF99"/>
                    </a:solidFill>
                  </a:tcPr>
                </a:tc>
                <a:tc>
                  <a:txBody>
                    <a:bodyPr/>
                    <a:lstStyle/>
                    <a:p>
                      <a:pPr>
                        <a:lnSpc>
                          <a:spcPct val="107000"/>
                        </a:lnSpc>
                        <a:spcAft>
                          <a:spcPts val="0"/>
                        </a:spcAft>
                      </a:pPr>
                      <a:r>
                        <a:rPr lang="en-GB" sz="2000" dirty="0">
                          <a:solidFill>
                            <a:schemeClr val="tx1"/>
                          </a:solidFill>
                          <a:effectLst/>
                        </a:rPr>
                        <a:t>Our project makes use of a range of relevant literature in the field including Bloom and Kolb.</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2106630617"/>
                  </a:ext>
                </a:extLst>
              </a:tr>
            </a:tbl>
          </a:graphicData>
        </a:graphic>
      </p:graphicFrame>
    </p:spTree>
    <p:extLst>
      <p:ext uri="{BB962C8B-B14F-4D97-AF65-F5344CB8AC3E}">
        <p14:creationId xmlns:p14="http://schemas.microsoft.com/office/powerpoint/2010/main" val="3492233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FBAA36-34FA-47A5-8EBF-96EBE14FB4D7}"/>
              </a:ext>
            </a:extLst>
          </p:cNvPr>
          <p:cNvSpPr>
            <a:spLocks noGrp="1"/>
          </p:cNvSpPr>
          <p:nvPr>
            <p:ph type="title"/>
          </p:nvPr>
        </p:nvSpPr>
        <p:spPr>
          <a:xfrm>
            <a:off x="468313" y="126409"/>
            <a:ext cx="7543800" cy="563562"/>
          </a:xfr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2: Good value for money</a:t>
            </a:r>
          </a:p>
        </p:txBody>
      </p:sp>
      <p:graphicFrame>
        <p:nvGraphicFramePr>
          <p:cNvPr id="6" name="Content Placeholder 5">
            <a:extLst>
              <a:ext uri="{FF2B5EF4-FFF2-40B4-BE49-F238E27FC236}">
                <a16:creationId xmlns:a16="http://schemas.microsoft.com/office/drawing/2014/main" id="{7BFA87A9-6B73-4036-B4C2-15350267500A}"/>
              </a:ext>
            </a:extLst>
          </p:cNvPr>
          <p:cNvGraphicFramePr>
            <a:graphicFrameLocks noGrp="1"/>
          </p:cNvGraphicFramePr>
          <p:nvPr>
            <p:ph idx="1"/>
            <p:extLst>
              <p:ext uri="{D42A27DB-BD31-4B8C-83A1-F6EECF244321}">
                <p14:modId xmlns:p14="http://schemas.microsoft.com/office/powerpoint/2010/main" val="4064938313"/>
              </p:ext>
            </p:extLst>
          </p:nvPr>
        </p:nvGraphicFramePr>
        <p:xfrm>
          <a:off x="300251" y="812801"/>
          <a:ext cx="8397662" cy="5907313"/>
        </p:xfrm>
        <a:graphic>
          <a:graphicData uri="http://schemas.openxmlformats.org/drawingml/2006/table">
            <a:tbl>
              <a:tblPr firstRow="1" firstCol="1" bandRow="1">
                <a:tableStyleId>{5C22544A-7EE6-4342-B048-85BDC9FD1C3A}</a:tableStyleId>
              </a:tblPr>
              <a:tblGrid>
                <a:gridCol w="6537277">
                  <a:extLst>
                    <a:ext uri="{9D8B030D-6E8A-4147-A177-3AD203B41FA5}">
                      <a16:colId xmlns:a16="http://schemas.microsoft.com/office/drawing/2014/main" val="269784450"/>
                    </a:ext>
                  </a:extLst>
                </a:gridCol>
                <a:gridCol w="1860385">
                  <a:extLst>
                    <a:ext uri="{9D8B030D-6E8A-4147-A177-3AD203B41FA5}">
                      <a16:colId xmlns:a16="http://schemas.microsoft.com/office/drawing/2014/main" val="226461037"/>
                    </a:ext>
                  </a:extLst>
                </a:gridCol>
              </a:tblGrid>
              <a:tr h="5907313">
                <a:tc>
                  <a:txBody>
                    <a:bodyPr/>
                    <a:lstStyle/>
                    <a:p>
                      <a:pPr>
                        <a:lnSpc>
                          <a:spcPct val="107000"/>
                        </a:lnSpc>
                        <a:spcAft>
                          <a:spcPts val="0"/>
                        </a:spcAft>
                      </a:pPr>
                      <a:r>
                        <a:rPr lang="en-GB" sz="1800" dirty="0">
                          <a:solidFill>
                            <a:schemeClr val="tx1"/>
                          </a:solidFill>
                          <a:effectLst/>
                        </a:rPr>
                        <a:t>Our bid includes payment for </a:t>
                      </a:r>
                    </a:p>
                    <a:p>
                      <a:pPr>
                        <a:lnSpc>
                          <a:spcPct val="107000"/>
                        </a:lnSpc>
                        <a:spcAft>
                          <a:spcPts val="0"/>
                        </a:spcAft>
                      </a:pPr>
                      <a:r>
                        <a:rPr lang="en-GB" sz="1800" dirty="0">
                          <a:solidFill>
                            <a:schemeClr val="tx1"/>
                          </a:solidFill>
                          <a:effectLst/>
                        </a:rPr>
                        <a:t>A. Project leader at SL level for half a day a week for three months £xxx</a:t>
                      </a:r>
                    </a:p>
                    <a:p>
                      <a:pPr>
                        <a:lnSpc>
                          <a:spcPct val="107000"/>
                        </a:lnSpc>
                        <a:spcAft>
                          <a:spcPts val="0"/>
                        </a:spcAft>
                      </a:pPr>
                      <a:r>
                        <a:rPr lang="en-GB" sz="1800" dirty="0">
                          <a:solidFill>
                            <a:schemeClr val="tx1"/>
                          </a:solidFill>
                          <a:effectLst/>
                        </a:rPr>
                        <a:t>B. Two doctoral students to collect and analyse data for a total of 12 days    £xxx</a:t>
                      </a:r>
                    </a:p>
                    <a:p>
                      <a:pPr>
                        <a:lnSpc>
                          <a:spcPct val="107000"/>
                        </a:lnSpc>
                        <a:spcAft>
                          <a:spcPts val="0"/>
                        </a:spcAft>
                      </a:pPr>
                      <a:r>
                        <a:rPr lang="en-GB" sz="1800" dirty="0">
                          <a:solidFill>
                            <a:schemeClr val="tx1"/>
                          </a:solidFill>
                          <a:effectLst/>
                        </a:rPr>
                        <a:t>Support for a national dissemination event for 80 delegates @£25 pp (delegates will contribute £35 to attend the event) to include hospitality and copies of the compendium of case studies. £2000</a:t>
                      </a:r>
                    </a:p>
                    <a:p>
                      <a:pPr>
                        <a:lnSpc>
                          <a:spcPct val="107000"/>
                        </a:lnSpc>
                        <a:spcAft>
                          <a:spcPts val="0"/>
                        </a:spcAft>
                      </a:pPr>
                      <a:r>
                        <a:rPr lang="en-GB" sz="1800" dirty="0">
                          <a:solidFill>
                            <a:schemeClr val="tx1"/>
                          </a:solidFill>
                          <a:effectLst/>
                        </a:rPr>
                        <a:t>Consumables (printing, postage, etc) £xxx</a:t>
                      </a:r>
                    </a:p>
                    <a:p>
                      <a:pPr>
                        <a:lnSpc>
                          <a:spcPct val="107000"/>
                        </a:lnSpc>
                        <a:spcAft>
                          <a:spcPts val="0"/>
                        </a:spcAft>
                      </a:pPr>
                      <a:r>
                        <a:rPr lang="en-GB" sz="1800" dirty="0">
                          <a:solidFill>
                            <a:schemeClr val="tx1"/>
                          </a:solidFill>
                          <a:effectLst/>
                        </a:rPr>
                        <a:t>Contingencies £xxx</a:t>
                      </a:r>
                    </a:p>
                    <a:p>
                      <a:pPr>
                        <a:lnSpc>
                          <a:spcPct val="107000"/>
                        </a:lnSpc>
                        <a:spcAft>
                          <a:spcPts val="0"/>
                        </a:spcAft>
                      </a:pPr>
                      <a:endParaRPr lang="en-GB" sz="1800" dirty="0">
                        <a:solidFill>
                          <a:schemeClr val="tx1"/>
                        </a:solidFill>
                        <a:effectLst/>
                      </a:endParaRPr>
                    </a:p>
                    <a:p>
                      <a:pPr>
                        <a:lnSpc>
                          <a:spcPct val="107000"/>
                        </a:lnSpc>
                        <a:spcAft>
                          <a:spcPts val="0"/>
                        </a:spcAft>
                      </a:pPr>
                      <a:r>
                        <a:rPr lang="en-GB" sz="1800" dirty="0">
                          <a:solidFill>
                            <a:schemeClr val="tx1"/>
                          </a:solidFill>
                          <a:effectLst/>
                        </a:rPr>
                        <a:t>The university will match fund the project by not charging room hire for the event, supporting the engagement of project team members (other than A&amp;B) , providing technological and admin support for the website and events and consumables. Outputs from the project will have impact on, we estimate, 200+ internal staff plus at least 500 others, since our team includes active members of SEDA and HEA networks. Team members also have the potential to ensure the project impacts internationally since their track records include prior experience of doing so (See CVs)</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000" dirty="0">
                          <a:solidFill>
                            <a:schemeClr val="tx1"/>
                          </a:solidFill>
                          <a:effectLst/>
                        </a:rPr>
                        <a:t>We require funding for buy-out of staff time for three members of staff half time for six weeks i.e. £</a:t>
                      </a:r>
                      <a:r>
                        <a:rPr lang="en-GB" sz="2000" dirty="0" err="1">
                          <a:solidFill>
                            <a:schemeClr val="tx1"/>
                          </a:solidFill>
                          <a:effectLst/>
                        </a:rPr>
                        <a:t>xxxxxx</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251593676"/>
                  </a:ext>
                </a:extLst>
              </a:tr>
            </a:tbl>
          </a:graphicData>
        </a:graphic>
      </p:graphicFrame>
    </p:spTree>
    <p:extLst>
      <p:ext uri="{BB962C8B-B14F-4D97-AF65-F5344CB8AC3E}">
        <p14:creationId xmlns:p14="http://schemas.microsoft.com/office/powerpoint/2010/main" val="1505236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55F02-88BD-4C8A-8B6D-51BEE5B4EB05}"/>
              </a:ext>
            </a:extLst>
          </p:cNvPr>
          <p:cNvSpPr>
            <a:spLocks noGrp="1"/>
          </p:cNvSpPr>
          <p:nvPr>
            <p:ph type="title"/>
          </p:nvPr>
        </p:nvSpPr>
        <p:spPr>
          <a:xfrm>
            <a:off x="404363" y="184578"/>
            <a:ext cx="7543800" cy="1074737"/>
          </a:xfr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3: Clear plan for action, with milestones and timelines</a:t>
            </a:r>
          </a:p>
        </p:txBody>
      </p:sp>
      <p:graphicFrame>
        <p:nvGraphicFramePr>
          <p:cNvPr id="4" name="Content Placeholder 3">
            <a:extLst>
              <a:ext uri="{FF2B5EF4-FFF2-40B4-BE49-F238E27FC236}">
                <a16:creationId xmlns:a16="http://schemas.microsoft.com/office/drawing/2014/main" id="{597AB570-C003-40E0-8125-4743BA07F0EC}"/>
              </a:ext>
            </a:extLst>
          </p:cNvPr>
          <p:cNvGraphicFramePr>
            <a:graphicFrameLocks noGrp="1"/>
          </p:cNvGraphicFramePr>
          <p:nvPr>
            <p:ph idx="1"/>
            <p:extLst>
              <p:ext uri="{D42A27DB-BD31-4B8C-83A1-F6EECF244321}">
                <p14:modId xmlns:p14="http://schemas.microsoft.com/office/powerpoint/2010/main" val="2201489608"/>
              </p:ext>
            </p:extLst>
          </p:nvPr>
        </p:nvGraphicFramePr>
        <p:xfrm>
          <a:off x="468313" y="1323976"/>
          <a:ext cx="8229600" cy="5365750"/>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647336574"/>
                    </a:ext>
                  </a:extLst>
                </a:gridCol>
                <a:gridCol w="2267554">
                  <a:extLst>
                    <a:ext uri="{9D8B030D-6E8A-4147-A177-3AD203B41FA5}">
                      <a16:colId xmlns:a16="http://schemas.microsoft.com/office/drawing/2014/main" val="59052730"/>
                    </a:ext>
                  </a:extLst>
                </a:gridCol>
              </a:tblGrid>
              <a:tr h="5349446">
                <a:tc>
                  <a:txBody>
                    <a:bodyPr/>
                    <a:lstStyle/>
                    <a:p>
                      <a:pPr>
                        <a:lnSpc>
                          <a:spcPct val="107000"/>
                        </a:lnSpc>
                        <a:spcAft>
                          <a:spcPts val="0"/>
                        </a:spcAft>
                      </a:pPr>
                      <a:r>
                        <a:rPr lang="en-GB" sz="2200" dirty="0">
                          <a:solidFill>
                            <a:schemeClr val="tx1"/>
                          </a:solidFill>
                          <a:effectLst/>
                        </a:rPr>
                        <a:t>X-1 month Preliminary work to be undertaken by the team in advance of a funding decision</a:t>
                      </a:r>
                    </a:p>
                    <a:p>
                      <a:pPr>
                        <a:lnSpc>
                          <a:spcPct val="107000"/>
                        </a:lnSpc>
                        <a:spcAft>
                          <a:spcPts val="0"/>
                        </a:spcAft>
                      </a:pPr>
                      <a:r>
                        <a:rPr lang="en-GB" sz="2200" dirty="0">
                          <a:solidFill>
                            <a:schemeClr val="tx1"/>
                          </a:solidFill>
                          <a:effectLst/>
                        </a:rPr>
                        <a:t>X Confirmation of funding received</a:t>
                      </a:r>
                    </a:p>
                    <a:p>
                      <a:pPr>
                        <a:lnSpc>
                          <a:spcPct val="107000"/>
                        </a:lnSpc>
                        <a:spcAft>
                          <a:spcPts val="0"/>
                        </a:spcAft>
                      </a:pPr>
                      <a:r>
                        <a:rPr lang="en-GB" sz="2200" dirty="0">
                          <a:solidFill>
                            <a:schemeClr val="tx1"/>
                          </a:solidFill>
                          <a:effectLst/>
                        </a:rPr>
                        <a:t>X+1 month Research plan to be completed, ethical approval sought and received, staff release negotiated, data collection plan agreed, data collection started</a:t>
                      </a:r>
                    </a:p>
                    <a:p>
                      <a:pPr>
                        <a:lnSpc>
                          <a:spcPct val="107000"/>
                        </a:lnSpc>
                        <a:spcAft>
                          <a:spcPts val="0"/>
                        </a:spcAft>
                      </a:pPr>
                      <a:r>
                        <a:rPr lang="en-GB" sz="2200" dirty="0">
                          <a:solidFill>
                            <a:schemeClr val="tx1"/>
                          </a:solidFill>
                          <a:effectLst/>
                        </a:rPr>
                        <a:t>X+2 months Data collection completed, analysis commenced</a:t>
                      </a:r>
                    </a:p>
                    <a:p>
                      <a:pPr>
                        <a:lnSpc>
                          <a:spcPct val="107000"/>
                        </a:lnSpc>
                        <a:spcAft>
                          <a:spcPts val="0"/>
                        </a:spcAft>
                      </a:pPr>
                      <a:r>
                        <a:rPr lang="en-GB" sz="2200" dirty="0">
                          <a:solidFill>
                            <a:schemeClr val="tx1"/>
                          </a:solidFill>
                          <a:effectLst/>
                        </a:rPr>
                        <a:t>X+ 3 months Analysis completed and final planning for national event</a:t>
                      </a:r>
                    </a:p>
                    <a:p>
                      <a:pPr>
                        <a:lnSpc>
                          <a:spcPct val="107000"/>
                        </a:lnSpc>
                        <a:spcAft>
                          <a:spcPts val="0"/>
                        </a:spcAft>
                      </a:pPr>
                      <a:r>
                        <a:rPr lang="en-GB" sz="2200" dirty="0">
                          <a:solidFill>
                            <a:schemeClr val="tx1"/>
                          </a:solidFill>
                          <a:effectLst/>
                        </a:rPr>
                        <a:t>X+4 months, national event planned after research completed</a:t>
                      </a:r>
                    </a:p>
                    <a:p>
                      <a:pPr>
                        <a:lnSpc>
                          <a:spcPct val="107000"/>
                        </a:lnSpc>
                        <a:spcAft>
                          <a:spcPts val="0"/>
                        </a:spcAft>
                      </a:pPr>
                      <a:r>
                        <a:rPr lang="en-GB" sz="2200" dirty="0">
                          <a:solidFill>
                            <a:schemeClr val="tx1"/>
                          </a:solidFill>
                          <a:effectLst/>
                        </a:rPr>
                        <a:t>X+6 months user survey issued and evaluation of project undertaken, with report back to funder.</a:t>
                      </a:r>
                      <a:endParaRPr lang="en-GB"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200" dirty="0">
                          <a:solidFill>
                            <a:schemeClr val="tx1"/>
                          </a:solidFill>
                          <a:effectLst/>
                        </a:rPr>
                        <a:t>We guarantee we will undertake and complete the work within a four-month period.</a:t>
                      </a:r>
                      <a:endParaRPr lang="en-GB"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868336289"/>
                  </a:ext>
                </a:extLst>
              </a:tr>
            </a:tbl>
          </a:graphicData>
        </a:graphic>
      </p:graphicFrame>
    </p:spTree>
    <p:extLst>
      <p:ext uri="{BB962C8B-B14F-4D97-AF65-F5344CB8AC3E}">
        <p14:creationId xmlns:p14="http://schemas.microsoft.com/office/powerpoint/2010/main" val="2366846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D59F14C-DDDB-4C6A-872C-67196E9F4DD6}"/>
              </a:ext>
            </a:extLst>
          </p:cNvPr>
          <p:cNvSpPr>
            <a:spLocks noGrp="1"/>
          </p:cNvSpPr>
          <p:nvPr>
            <p:ph type="title"/>
          </p:nvPr>
        </p:nvSpPr>
        <p:spPr>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4: Appropriate research plan/methodology</a:t>
            </a:r>
          </a:p>
        </p:txBody>
      </p:sp>
      <p:graphicFrame>
        <p:nvGraphicFramePr>
          <p:cNvPr id="6" name="Content Placeholder 5">
            <a:extLst>
              <a:ext uri="{FF2B5EF4-FFF2-40B4-BE49-F238E27FC236}">
                <a16:creationId xmlns:a16="http://schemas.microsoft.com/office/drawing/2014/main" id="{30D281D9-5B0C-439C-9846-19C01E2141F8}"/>
              </a:ext>
            </a:extLst>
          </p:cNvPr>
          <p:cNvGraphicFramePr>
            <a:graphicFrameLocks noGrp="1"/>
          </p:cNvGraphicFramePr>
          <p:nvPr>
            <p:ph idx="1"/>
            <p:extLst>
              <p:ext uri="{D42A27DB-BD31-4B8C-83A1-F6EECF244321}">
                <p14:modId xmlns:p14="http://schemas.microsoft.com/office/powerpoint/2010/main" val="2626719540"/>
              </p:ext>
            </p:extLst>
          </p:nvPr>
        </p:nvGraphicFramePr>
        <p:xfrm>
          <a:off x="468313" y="1465943"/>
          <a:ext cx="8229600" cy="3553751"/>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169946519"/>
                    </a:ext>
                  </a:extLst>
                </a:gridCol>
                <a:gridCol w="2267554">
                  <a:extLst>
                    <a:ext uri="{9D8B030D-6E8A-4147-A177-3AD203B41FA5}">
                      <a16:colId xmlns:a16="http://schemas.microsoft.com/office/drawing/2014/main" val="1340463535"/>
                    </a:ext>
                  </a:extLst>
                </a:gridCol>
              </a:tblGrid>
              <a:tr h="3553751">
                <a:tc>
                  <a:txBody>
                    <a:bodyPr/>
                    <a:lstStyle/>
                    <a:p>
                      <a:pPr>
                        <a:lnSpc>
                          <a:spcPct val="107000"/>
                        </a:lnSpc>
                        <a:spcAft>
                          <a:spcPts val="0"/>
                        </a:spcAft>
                      </a:pPr>
                      <a:r>
                        <a:rPr lang="en-GB" sz="2800" dirty="0">
                          <a:solidFill>
                            <a:schemeClr val="tx1"/>
                          </a:solidFill>
                          <a:effectLst/>
                        </a:rPr>
                        <a:t>We will use grounded theory which gives us a pragmatic yet well theorised basis for our investigations (</a:t>
                      </a:r>
                      <a:r>
                        <a:rPr lang="en-GB" sz="2400" dirty="0">
                          <a:solidFill>
                            <a:schemeClr val="tx1"/>
                          </a:solidFill>
                          <a:effectLst/>
                        </a:rPr>
                        <a:t>Corbin, J.M. and Strauss, A., 1990. Grounded theory research: Procedures, canons, and evaluative criteria. Qualitative sociology, 13(1), pp.3-21.) This will ……..</a:t>
                      </a:r>
                      <a:endParaRPr lang="en-GB"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800" dirty="0">
                          <a:solidFill>
                            <a:schemeClr val="tx1"/>
                          </a:solidFill>
                          <a:effectLst/>
                        </a:rPr>
                        <a:t>We will ask students what they think and then analyse the outputs.</a:t>
                      </a:r>
                      <a:endParaRPr lang="en-GB"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1013577696"/>
                  </a:ext>
                </a:extLst>
              </a:tr>
            </a:tbl>
          </a:graphicData>
        </a:graphic>
      </p:graphicFrame>
    </p:spTree>
    <p:extLst>
      <p:ext uri="{BB962C8B-B14F-4D97-AF65-F5344CB8AC3E}">
        <p14:creationId xmlns:p14="http://schemas.microsoft.com/office/powerpoint/2010/main" val="4044502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33A430-657F-487F-8ECC-1BE0CBDA1742}"/>
              </a:ext>
            </a:extLst>
          </p:cNvPr>
          <p:cNvSpPr>
            <a:spLocks noGrp="1"/>
          </p:cNvSpPr>
          <p:nvPr>
            <p:ph type="title"/>
          </p:nvPr>
        </p:nvSpPr>
        <p:spPr>
          <a:xfrm>
            <a:off x="457200" y="150126"/>
            <a:ext cx="7543800" cy="750626"/>
          </a:xfr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5: Clear deliverables</a:t>
            </a:r>
          </a:p>
        </p:txBody>
      </p:sp>
      <p:graphicFrame>
        <p:nvGraphicFramePr>
          <p:cNvPr id="6" name="Content Placeholder 5">
            <a:extLst>
              <a:ext uri="{FF2B5EF4-FFF2-40B4-BE49-F238E27FC236}">
                <a16:creationId xmlns:a16="http://schemas.microsoft.com/office/drawing/2014/main" id="{75F6A15D-F03B-407F-A442-A869E572EA08}"/>
              </a:ext>
            </a:extLst>
          </p:cNvPr>
          <p:cNvGraphicFramePr>
            <a:graphicFrameLocks noGrp="1"/>
          </p:cNvGraphicFramePr>
          <p:nvPr>
            <p:ph idx="1"/>
            <p:extLst>
              <p:ext uri="{D42A27DB-BD31-4B8C-83A1-F6EECF244321}">
                <p14:modId xmlns:p14="http://schemas.microsoft.com/office/powerpoint/2010/main" val="2835125516"/>
              </p:ext>
            </p:extLst>
          </p:nvPr>
        </p:nvGraphicFramePr>
        <p:xfrm>
          <a:off x="468313" y="1323976"/>
          <a:ext cx="8229600" cy="5203698"/>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825836933"/>
                    </a:ext>
                  </a:extLst>
                </a:gridCol>
                <a:gridCol w="2267554">
                  <a:extLst>
                    <a:ext uri="{9D8B030D-6E8A-4147-A177-3AD203B41FA5}">
                      <a16:colId xmlns:a16="http://schemas.microsoft.com/office/drawing/2014/main" val="1584120159"/>
                    </a:ext>
                  </a:extLst>
                </a:gridCol>
              </a:tblGrid>
              <a:tr h="3340830">
                <a:tc>
                  <a:txBody>
                    <a:bodyPr/>
                    <a:lstStyle/>
                    <a:p>
                      <a:pPr>
                        <a:lnSpc>
                          <a:spcPct val="107000"/>
                        </a:lnSpc>
                        <a:spcAft>
                          <a:spcPts val="0"/>
                        </a:spcAft>
                      </a:pPr>
                      <a:r>
                        <a:rPr lang="en-GB" sz="2000" dirty="0">
                          <a:solidFill>
                            <a:schemeClr val="tx1"/>
                          </a:solidFill>
                          <a:effectLst/>
                        </a:rPr>
                        <a:t>These will include:</a:t>
                      </a:r>
                    </a:p>
                    <a:p>
                      <a:pPr>
                        <a:lnSpc>
                          <a:spcPct val="107000"/>
                        </a:lnSpc>
                        <a:spcAft>
                          <a:spcPts val="0"/>
                        </a:spcAft>
                      </a:pPr>
                      <a:r>
                        <a:rPr lang="en-GB" sz="2000" dirty="0">
                          <a:solidFill>
                            <a:schemeClr val="tx1"/>
                          </a:solidFill>
                          <a:effectLst/>
                        </a:rPr>
                        <a:t>A dedicated area of our team website, which has technological and academic support for regular updating;</a:t>
                      </a:r>
                    </a:p>
                    <a:p>
                      <a:pPr>
                        <a:lnSpc>
                          <a:spcPct val="107000"/>
                        </a:lnSpc>
                        <a:spcAft>
                          <a:spcPts val="0"/>
                        </a:spcAft>
                      </a:pPr>
                      <a:r>
                        <a:rPr lang="en-GB" sz="2000" dirty="0">
                          <a:solidFill>
                            <a:schemeClr val="tx1"/>
                          </a:solidFill>
                          <a:effectLst/>
                        </a:rPr>
                        <a:t>Publications in informal and formal media including the university newsletter and pedagogic journals, Including Innovations in Education and Teaching International in which two of our team have had recent well-regarded articles published.</a:t>
                      </a:r>
                    </a:p>
                    <a:p>
                      <a:pPr>
                        <a:lnSpc>
                          <a:spcPct val="107000"/>
                        </a:lnSpc>
                        <a:spcAft>
                          <a:spcPts val="0"/>
                        </a:spcAft>
                      </a:pPr>
                      <a:r>
                        <a:rPr lang="en-GB" sz="2000" dirty="0">
                          <a:solidFill>
                            <a:schemeClr val="tx1"/>
                          </a:solidFill>
                          <a:effectLst/>
                        </a:rPr>
                        <a:t>If funded, we have preliminary agreement that the initial findings will be presented at the university’s summer Teaching and Learning conference which is normally attended by at least 200 internal staff plus 50 from partner colleges and up to 30 external delegates.</a:t>
                      </a:r>
                    </a:p>
                    <a:p>
                      <a:pPr>
                        <a:lnSpc>
                          <a:spcPct val="107000"/>
                        </a:lnSpc>
                        <a:spcAft>
                          <a:spcPts val="0"/>
                        </a:spcAft>
                      </a:pPr>
                      <a:r>
                        <a:rPr lang="en-GB" sz="2000" dirty="0">
                          <a:solidFill>
                            <a:schemeClr val="tx1"/>
                          </a:solidFill>
                          <a:effectLst/>
                        </a:rPr>
                        <a:t>We have provisional agreement to host a #</a:t>
                      </a:r>
                      <a:r>
                        <a:rPr lang="en-GB" sz="2000" dirty="0" err="1">
                          <a:solidFill>
                            <a:schemeClr val="tx1"/>
                          </a:solidFill>
                          <a:effectLst/>
                        </a:rPr>
                        <a:t>lthechat</a:t>
                      </a:r>
                      <a:r>
                        <a:rPr lang="en-GB" sz="2000" dirty="0">
                          <a:solidFill>
                            <a:schemeClr val="tx1"/>
                          </a:solidFill>
                          <a:effectLst/>
                        </a:rPr>
                        <a:t> tweet chat on project completion. </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000" dirty="0">
                          <a:solidFill>
                            <a:schemeClr val="tx1"/>
                          </a:solidFill>
                          <a:effectLst/>
                        </a:rPr>
                        <a:t>We will disseminate our findings through articles in five star refereed journals and the university website</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3337559491"/>
                  </a:ext>
                </a:extLst>
              </a:tr>
            </a:tbl>
          </a:graphicData>
        </a:graphic>
      </p:graphicFrame>
    </p:spTree>
    <p:extLst>
      <p:ext uri="{BB962C8B-B14F-4D97-AF65-F5344CB8AC3E}">
        <p14:creationId xmlns:p14="http://schemas.microsoft.com/office/powerpoint/2010/main" val="1202787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DFDE1C-6C8E-426A-BCDF-5E7FE9784642}"/>
              </a:ext>
            </a:extLst>
          </p:cNvPr>
          <p:cNvSpPr>
            <a:spLocks noGrp="1"/>
          </p:cNvSpPr>
          <p:nvPr>
            <p:ph type="title"/>
          </p:nvPr>
        </p:nvSpPr>
        <p:spPr>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6: Track record of successful project completion</a:t>
            </a:r>
          </a:p>
        </p:txBody>
      </p:sp>
      <p:graphicFrame>
        <p:nvGraphicFramePr>
          <p:cNvPr id="6" name="Content Placeholder 5">
            <a:extLst>
              <a:ext uri="{FF2B5EF4-FFF2-40B4-BE49-F238E27FC236}">
                <a16:creationId xmlns:a16="http://schemas.microsoft.com/office/drawing/2014/main" id="{B48D1093-6775-4D61-A82D-A1988058F010}"/>
              </a:ext>
            </a:extLst>
          </p:cNvPr>
          <p:cNvGraphicFramePr>
            <a:graphicFrameLocks noGrp="1"/>
          </p:cNvGraphicFramePr>
          <p:nvPr>
            <p:ph idx="1"/>
            <p:extLst>
              <p:ext uri="{D42A27DB-BD31-4B8C-83A1-F6EECF244321}">
                <p14:modId xmlns:p14="http://schemas.microsoft.com/office/powerpoint/2010/main" val="1390060419"/>
              </p:ext>
            </p:extLst>
          </p:nvPr>
        </p:nvGraphicFramePr>
        <p:xfrm>
          <a:off x="468313" y="1596788"/>
          <a:ext cx="8229600" cy="4708478"/>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412129356"/>
                    </a:ext>
                  </a:extLst>
                </a:gridCol>
                <a:gridCol w="2267554">
                  <a:extLst>
                    <a:ext uri="{9D8B030D-6E8A-4147-A177-3AD203B41FA5}">
                      <a16:colId xmlns:a16="http://schemas.microsoft.com/office/drawing/2014/main" val="1610379064"/>
                    </a:ext>
                  </a:extLst>
                </a:gridCol>
              </a:tblGrid>
              <a:tr h="4708478">
                <a:tc>
                  <a:txBody>
                    <a:bodyPr/>
                    <a:lstStyle/>
                    <a:p>
                      <a:pPr>
                        <a:lnSpc>
                          <a:spcPct val="107000"/>
                        </a:lnSpc>
                        <a:spcAft>
                          <a:spcPts val="0"/>
                        </a:spcAft>
                      </a:pPr>
                      <a:r>
                        <a:rPr lang="en-GB" sz="2400" dirty="0">
                          <a:solidFill>
                            <a:schemeClr val="tx1"/>
                          </a:solidFill>
                          <a:effectLst/>
                        </a:rPr>
                        <a:t>Our team include two National Teaching Fellows and three HEA Senior Fellows</a:t>
                      </a:r>
                    </a:p>
                    <a:p>
                      <a:pPr>
                        <a:lnSpc>
                          <a:spcPct val="107000"/>
                        </a:lnSpc>
                        <a:spcAft>
                          <a:spcPts val="0"/>
                        </a:spcAft>
                      </a:pPr>
                      <a:r>
                        <a:rPr lang="en-GB" sz="2400" dirty="0">
                          <a:solidFill>
                            <a:schemeClr val="tx1"/>
                          </a:solidFill>
                          <a:effectLst/>
                        </a:rPr>
                        <a:t>Five of our team have successfully run a project for the HEA on assessment management (2014-5)</a:t>
                      </a:r>
                    </a:p>
                    <a:p>
                      <a:pPr>
                        <a:lnSpc>
                          <a:spcPct val="107000"/>
                        </a:lnSpc>
                        <a:spcAft>
                          <a:spcPts val="0"/>
                        </a:spcAft>
                      </a:pPr>
                      <a:r>
                        <a:rPr lang="en-GB" sz="2400" dirty="0">
                          <a:solidFill>
                            <a:schemeClr val="tx1"/>
                          </a:solidFill>
                          <a:effectLst/>
                        </a:rPr>
                        <a:t>Outputs from this project in hard copy (3000 copies) and as virtual learning resources (7.506 downloads) have been very well received</a:t>
                      </a:r>
                    </a:p>
                    <a:p>
                      <a:pPr>
                        <a:lnSpc>
                          <a:spcPct val="107000"/>
                        </a:lnSpc>
                        <a:spcAft>
                          <a:spcPts val="0"/>
                        </a:spcAft>
                      </a:pPr>
                      <a:r>
                        <a:rPr lang="en-GB" sz="2400" dirty="0">
                          <a:solidFill>
                            <a:schemeClr val="tx1"/>
                          </a:solidFill>
                          <a:effectLst/>
                        </a:rPr>
                        <a:t>The appended team CV shows a total of 20 pedagogic outputs on assessment in various media over the last eight years.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400" dirty="0">
                          <a:solidFill>
                            <a:schemeClr val="tx1"/>
                          </a:solidFill>
                          <a:effectLst/>
                        </a:rPr>
                        <a:t>Our team comprises six highly regarded academics with strong research records in our field with more than 400 publications in the area of Environmental Science. </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1267979169"/>
                  </a:ext>
                </a:extLst>
              </a:tr>
            </a:tbl>
          </a:graphicData>
        </a:graphic>
      </p:graphicFrame>
    </p:spTree>
    <p:extLst>
      <p:ext uri="{BB962C8B-B14F-4D97-AF65-F5344CB8AC3E}">
        <p14:creationId xmlns:p14="http://schemas.microsoft.com/office/powerpoint/2010/main" val="4200756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Why engage in the scholarship of teaching and learning?</a:t>
            </a:r>
          </a:p>
        </p:txBody>
      </p:sp>
      <p:sp>
        <p:nvSpPr>
          <p:cNvPr id="3" name="Content Placeholder 2"/>
          <p:cNvSpPr>
            <a:spLocks noGrp="1"/>
          </p:cNvSpPr>
          <p:nvPr>
            <p:ph idx="1"/>
          </p:nvPr>
        </p:nvSpPr>
        <p:spPr>
          <a:xfrm>
            <a:off x="468313" y="1569493"/>
            <a:ext cx="8229600" cy="4759870"/>
          </a:xfrm>
        </p:spPr>
        <p:txBody>
          <a:bodyPr/>
          <a:lstStyle/>
          <a:p>
            <a:r>
              <a:rPr lang="en-GB" dirty="0"/>
              <a:t>We are in the business of building knowledge: that’s what universities do;</a:t>
            </a:r>
            <a:endParaRPr lang="en-GB" sz="2800" dirty="0"/>
          </a:p>
          <a:p>
            <a:r>
              <a:rPr lang="en-GB" dirty="0"/>
              <a:t>It’s really interesting: who wouldn’t be fascinated by learning how to do better what you do now?</a:t>
            </a:r>
          </a:p>
          <a:p>
            <a:r>
              <a:rPr lang="en-GB" dirty="0"/>
              <a:t>It can make a real difference to the experiences of students, because they can benefit from shared good practices of your peers;</a:t>
            </a:r>
          </a:p>
          <a:p>
            <a:r>
              <a:rPr lang="en-GB" dirty="0"/>
              <a:t>Scholarly Reflection is good for us all Professionally: it very often builds into accreditation by our professional bodies e.g. </a:t>
            </a:r>
            <a:r>
              <a:rPr lang="en-GB" dirty="0" err="1"/>
              <a:t>AdvanceHE</a:t>
            </a:r>
            <a:r>
              <a:rPr lang="en-GB" dirty="0"/>
              <a:t>, </a:t>
            </a:r>
            <a:r>
              <a:rPr lang="en-GB" dirty="0" err="1"/>
              <a:t>ALDinHE</a:t>
            </a:r>
            <a:r>
              <a:rPr lang="en-GB" dirty="0"/>
              <a:t> etc.</a:t>
            </a:r>
            <a:endParaRPr lang="en-GB" sz="2600" dirty="0"/>
          </a:p>
        </p:txBody>
      </p:sp>
    </p:spTree>
    <p:extLst>
      <p:ext uri="{BB962C8B-B14F-4D97-AF65-F5344CB8AC3E}">
        <p14:creationId xmlns:p14="http://schemas.microsoft.com/office/powerpoint/2010/main" val="23518815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B3114F-7830-4E05-B9EE-874EDF7A50EC}"/>
              </a:ext>
            </a:extLst>
          </p:cNvPr>
          <p:cNvSpPr>
            <a:spLocks noGrp="1"/>
          </p:cNvSpPr>
          <p:nvPr>
            <p:ph type="title"/>
          </p:nvPr>
        </p:nvSpPr>
        <p:spPr>
          <a:solidFill>
            <a:srgbClr val="0070C0"/>
          </a:solidFill>
        </p:spPr>
        <p:txBody>
          <a:bodyPr/>
          <a:lstStyle/>
          <a:p>
            <a:r>
              <a:rPr lang="en-GB" sz="3200" dirty="0">
                <a:solidFill>
                  <a:schemeClr val="bg1"/>
                </a:solidFill>
              </a:rPr>
              <a:t>Criterion 7: Clear plan of action for the future / Sustainability</a:t>
            </a:r>
          </a:p>
        </p:txBody>
      </p:sp>
      <p:graphicFrame>
        <p:nvGraphicFramePr>
          <p:cNvPr id="6" name="Content Placeholder 5">
            <a:extLst>
              <a:ext uri="{FF2B5EF4-FFF2-40B4-BE49-F238E27FC236}">
                <a16:creationId xmlns:a16="http://schemas.microsoft.com/office/drawing/2014/main" id="{8BC57B07-A03A-4E1F-AF01-0571876404B3}"/>
              </a:ext>
            </a:extLst>
          </p:cNvPr>
          <p:cNvGraphicFramePr>
            <a:graphicFrameLocks noGrp="1"/>
          </p:cNvGraphicFramePr>
          <p:nvPr>
            <p:ph idx="1"/>
            <p:extLst>
              <p:ext uri="{D42A27DB-BD31-4B8C-83A1-F6EECF244321}">
                <p14:modId xmlns:p14="http://schemas.microsoft.com/office/powerpoint/2010/main" val="1487444851"/>
              </p:ext>
            </p:extLst>
          </p:nvPr>
        </p:nvGraphicFramePr>
        <p:xfrm>
          <a:off x="468313" y="1910686"/>
          <a:ext cx="8229600" cy="3896170"/>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3384219632"/>
                    </a:ext>
                  </a:extLst>
                </a:gridCol>
                <a:gridCol w="2267554">
                  <a:extLst>
                    <a:ext uri="{9D8B030D-6E8A-4147-A177-3AD203B41FA5}">
                      <a16:colId xmlns:a16="http://schemas.microsoft.com/office/drawing/2014/main" val="323625036"/>
                    </a:ext>
                  </a:extLst>
                </a:gridCol>
              </a:tblGrid>
              <a:tr h="3309459">
                <a:tc>
                  <a:txBody>
                    <a:bodyPr/>
                    <a:lstStyle/>
                    <a:p>
                      <a:pPr>
                        <a:lnSpc>
                          <a:spcPct val="107000"/>
                        </a:lnSpc>
                        <a:spcAft>
                          <a:spcPts val="0"/>
                        </a:spcAft>
                      </a:pPr>
                      <a:r>
                        <a:rPr lang="en-GB" sz="2400" dirty="0">
                          <a:solidFill>
                            <a:schemeClr val="tx1"/>
                          </a:solidFill>
                          <a:effectLst/>
                        </a:rPr>
                        <a:t>Our team includes two doctoral students who will incorporate the findings of this research into their future investigations.</a:t>
                      </a:r>
                    </a:p>
                    <a:p>
                      <a:pPr>
                        <a:lnSpc>
                          <a:spcPct val="107000"/>
                        </a:lnSpc>
                        <a:spcAft>
                          <a:spcPts val="0"/>
                        </a:spcAft>
                      </a:pPr>
                      <a:r>
                        <a:rPr lang="en-GB" sz="2400" dirty="0">
                          <a:solidFill>
                            <a:schemeClr val="tx1"/>
                          </a:solidFill>
                          <a:effectLst/>
                        </a:rPr>
                        <a:t>We have the full support of our PVC for learning and Teaching, who has invited members of the team to join the university’s Assessment Task and Finish group (duration 18 months) and her agreement that, if funded, our research will directly feed into strategic developments.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400" dirty="0">
                          <a:solidFill>
                            <a:schemeClr val="tx1"/>
                          </a:solidFill>
                          <a:effectLst/>
                        </a:rPr>
                        <a:t>The work will impact on university policy in the future.</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1576971262"/>
                  </a:ext>
                </a:extLst>
              </a:tr>
            </a:tbl>
          </a:graphicData>
        </a:graphic>
      </p:graphicFrame>
    </p:spTree>
    <p:extLst>
      <p:ext uri="{BB962C8B-B14F-4D97-AF65-F5344CB8AC3E}">
        <p14:creationId xmlns:p14="http://schemas.microsoft.com/office/powerpoint/2010/main" val="42574060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621D9-6E81-414E-B99C-C5B25C162D13}"/>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What about a PHD by Publication?</a:t>
            </a:r>
            <a:br>
              <a:rPr lang="en-GB" sz="3600" dirty="0"/>
            </a:br>
            <a:r>
              <a:rPr lang="en-GB" sz="2400" dirty="0">
                <a:hlinkClick r:id="rId2"/>
              </a:rPr>
              <a:t>http://www.bera.ac.uk/blog/phds-by-published-works</a:t>
            </a:r>
            <a:r>
              <a:rPr lang="en-GB" sz="2400" dirty="0"/>
              <a:t> </a:t>
            </a:r>
            <a:endParaRPr lang="en-GB" sz="3600" dirty="0"/>
          </a:p>
        </p:txBody>
      </p:sp>
      <p:sp>
        <p:nvSpPr>
          <p:cNvPr id="4" name="Content Placeholder 2">
            <a:extLst>
              <a:ext uri="{FF2B5EF4-FFF2-40B4-BE49-F238E27FC236}">
                <a16:creationId xmlns:a16="http://schemas.microsoft.com/office/drawing/2014/main" id="{452ABFF2-2093-47DB-ABDB-28DE9FE4F8CA}"/>
              </a:ext>
            </a:extLst>
          </p:cNvPr>
          <p:cNvSpPr>
            <a:spLocks noGrp="1"/>
          </p:cNvSpPr>
          <p:nvPr>
            <p:ph idx="1"/>
          </p:nvPr>
        </p:nvSpPr>
        <p:spPr/>
        <p:txBody>
          <a:bodyPr/>
          <a:lstStyle/>
          <a:p>
            <a:r>
              <a:rPr lang="en-GB" dirty="0"/>
              <a:t>Where universities offer them, they are often but not always available to their own staff and alumni;</a:t>
            </a:r>
          </a:p>
          <a:p>
            <a:r>
              <a:rPr lang="en-GB" dirty="0"/>
              <a:t>Different HEIs have wildly divergent requirements so it’s worth looking around for an approach that suits you best;</a:t>
            </a:r>
          </a:p>
          <a:p>
            <a:r>
              <a:rPr lang="en-GB" dirty="0"/>
              <a:t>Most require around six published outputs, often (but not always) articles in refereed journals together with a reflective document of around 10-20,000 words on which you make your case for the originality and cohesion of your oeuvre;</a:t>
            </a:r>
          </a:p>
          <a:p>
            <a:r>
              <a:rPr lang="en-GB" dirty="0"/>
              <a:t>Often this route to a PhD can be cheaper, more manageable and more fun than traditional routes.</a:t>
            </a:r>
          </a:p>
          <a:p>
            <a:pPr marL="0" indent="0">
              <a:buNone/>
            </a:pPr>
            <a:r>
              <a:rPr lang="en-GB" i="1" dirty="0"/>
              <a:t>See Smith, S., (2015). </a:t>
            </a:r>
            <a:endParaRPr lang="en-GB" sz="2600" i="1" dirty="0"/>
          </a:p>
        </p:txBody>
      </p:sp>
    </p:spTree>
    <p:extLst>
      <p:ext uri="{BB962C8B-B14F-4D97-AF65-F5344CB8AC3E}">
        <p14:creationId xmlns:p14="http://schemas.microsoft.com/office/powerpoint/2010/main" val="2584407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D0240-997B-4347-A6C9-CB595A24605E}"/>
              </a:ext>
            </a:extLst>
          </p:cNvPr>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nSpc>
                <a:spcPct val="90000"/>
              </a:lnSpc>
            </a:pPr>
            <a:r>
              <a:rPr lang="en-GB" sz="3600" kern="1200" dirty="0">
                <a:solidFill>
                  <a:srgbClr val="660066"/>
                </a:solidFill>
                <a:latin typeface="+mn-lt"/>
              </a:rPr>
              <a:t>So what are you going to do?</a:t>
            </a:r>
          </a:p>
        </p:txBody>
      </p:sp>
      <p:sp>
        <p:nvSpPr>
          <p:cNvPr id="3" name="Content Placeholder 2">
            <a:extLst>
              <a:ext uri="{FF2B5EF4-FFF2-40B4-BE49-F238E27FC236}">
                <a16:creationId xmlns:a16="http://schemas.microsoft.com/office/drawing/2014/main" id="{C7BB84C5-B42E-4319-9E4F-DEEC2CD89CE2}"/>
              </a:ext>
            </a:extLst>
          </p:cNvPr>
          <p:cNvSpPr>
            <a:spLocks noGrp="1"/>
          </p:cNvSpPr>
          <p:nvPr>
            <p:ph idx="1"/>
          </p:nvPr>
        </p:nvSpPr>
        <p:spPr/>
        <p:txBody>
          <a:bodyPr/>
          <a:lstStyle/>
          <a:p>
            <a:r>
              <a:rPr lang="en-GB" dirty="0"/>
              <a:t>Identify two or three research questions you could explore in relation to your own teaching/professional practice (trigger prompts: What do students….? Why don’t students…? How could I/we? How can technology…?How can </a:t>
            </a:r>
            <a:r>
              <a:rPr lang="en-GB" dirty="0" err="1"/>
              <a:t>i</a:t>
            </a:r>
            <a:r>
              <a:rPr lang="en-GB" dirty="0"/>
              <a:t>/we avoid? Where is good practice in…? What’s the best way to…? When do students…? When should I/we…?)</a:t>
            </a:r>
          </a:p>
          <a:p>
            <a:r>
              <a:rPr lang="en-GB" dirty="0"/>
              <a:t>Identify up to three specific actions you plan to undertake in the next academic year to help you start engaging in </a:t>
            </a:r>
            <a:r>
              <a:rPr lang="en-GB" dirty="0" err="1"/>
              <a:t>SoTL</a:t>
            </a:r>
            <a:r>
              <a:rPr lang="en-GB" dirty="0"/>
              <a:t> (some trigger verbs: think about, seek out, read about, find, review, advocate ……);</a:t>
            </a:r>
          </a:p>
          <a:p>
            <a:r>
              <a:rPr lang="en-GB" dirty="0"/>
              <a:t>Identify at least one action that you could take with colleagues this year (some trigger verbs: organise, design, agree, plan, discuss ……);</a:t>
            </a:r>
          </a:p>
          <a:p>
            <a:endParaRPr lang="en-GB" dirty="0"/>
          </a:p>
        </p:txBody>
      </p:sp>
    </p:spTree>
    <p:extLst>
      <p:ext uri="{BB962C8B-B14F-4D97-AF65-F5344CB8AC3E}">
        <p14:creationId xmlns:p14="http://schemas.microsoft.com/office/powerpoint/2010/main" val="956955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92014BBF-7690-44D0-B74F-18254C6A988F}"/>
              </a:ext>
            </a:extLst>
          </p:cNvPr>
          <p:cNvSpPr>
            <a:spLocks noGrp="1" noChangeArrowheads="1"/>
          </p:cNvSpPr>
          <p:nvPr>
            <p:ph type="title"/>
          </p:nvPr>
        </p:nvSpPr>
        <p:spPr>
          <a:xfrm>
            <a:off x="457200" y="122238"/>
            <a:ext cx="7543800" cy="800100"/>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p>
            <a:pPr>
              <a:lnSpc>
                <a:spcPct val="90000"/>
              </a:lnSpc>
            </a:pPr>
            <a:r>
              <a:rPr lang="en-GB" altLang="en-US" sz="3600" kern="1200" dirty="0">
                <a:solidFill>
                  <a:srgbClr val="660066"/>
                </a:solidFill>
                <a:latin typeface="+mn-lt"/>
              </a:rPr>
              <a:t>Useful references:</a:t>
            </a:r>
          </a:p>
        </p:txBody>
      </p:sp>
      <p:sp>
        <p:nvSpPr>
          <p:cNvPr id="207875" name="Rectangle 3">
            <a:extLst>
              <a:ext uri="{FF2B5EF4-FFF2-40B4-BE49-F238E27FC236}">
                <a16:creationId xmlns:a16="http://schemas.microsoft.com/office/drawing/2014/main" id="{E1F86722-C018-4F28-84D4-BF166013C7EC}"/>
              </a:ext>
            </a:extLst>
          </p:cNvPr>
          <p:cNvSpPr>
            <a:spLocks noGrp="1" noChangeArrowheads="1"/>
          </p:cNvSpPr>
          <p:nvPr>
            <p:ph type="body" idx="1"/>
          </p:nvPr>
        </p:nvSpPr>
        <p:spPr>
          <a:xfrm>
            <a:off x="215106" y="922338"/>
            <a:ext cx="8713788" cy="5616575"/>
          </a:xfrm>
        </p:spPr>
        <p:txBody>
          <a:bodyPr/>
          <a:lstStyle/>
          <a:p>
            <a:pPr marL="358775" indent="-358775">
              <a:spcBef>
                <a:spcPts val="1200"/>
              </a:spcBef>
              <a:spcAft>
                <a:spcPts val="0"/>
              </a:spcAft>
              <a:buNone/>
              <a:defRPr/>
            </a:pPr>
            <a:r>
              <a:rPr lang="en-GB" sz="2000" dirty="0"/>
              <a:t>Biggs, J. and Tang, C. (2011) </a:t>
            </a:r>
            <a:r>
              <a:rPr lang="en-GB" sz="2000" i="1" dirty="0"/>
              <a:t>Teaching for Quality Learning at University: 4</a:t>
            </a:r>
            <a:r>
              <a:rPr lang="en-GB" sz="2000" i="1" baseline="30000" dirty="0"/>
              <a:t>th</a:t>
            </a:r>
            <a:r>
              <a:rPr lang="en-GB" sz="2000" i="1" dirty="0"/>
              <a:t> edition</a:t>
            </a:r>
            <a:r>
              <a:rPr lang="en-GB" sz="2000" dirty="0"/>
              <a:t>, Maidenhead: SRHE/Open University Press.</a:t>
            </a:r>
          </a:p>
          <a:p>
            <a:pPr marL="358775" indent="-358775">
              <a:spcBef>
                <a:spcPts val="1200"/>
              </a:spcBef>
              <a:spcAft>
                <a:spcPts val="0"/>
              </a:spcAft>
              <a:buNone/>
              <a:defRPr/>
            </a:pPr>
            <a:r>
              <a:rPr lang="en-GB" sz="2000" dirty="0">
                <a:latin typeface="+mj-lt"/>
              </a:rPr>
              <a:t>Boyer, E. L. (1990, reprinted 1997), </a:t>
            </a:r>
            <a:r>
              <a:rPr lang="en-GB" sz="2000" i="1" dirty="0">
                <a:latin typeface="+mj-lt"/>
              </a:rPr>
              <a:t>Scholarship reconsidered: priorities of the professoriate</a:t>
            </a:r>
            <a:r>
              <a:rPr lang="en-GB" sz="2000" dirty="0">
                <a:latin typeface="+mj-lt"/>
              </a:rPr>
              <a:t>, San Francisco: Jossey Bass, The Carnegie Foundation for the Advancement of Teaching. </a:t>
            </a:r>
          </a:p>
          <a:p>
            <a:pPr marL="358775" indent="-358775">
              <a:spcBef>
                <a:spcPts val="1200"/>
              </a:spcBef>
              <a:spcAft>
                <a:spcPts val="0"/>
              </a:spcAft>
              <a:buFont typeface="Wingdings" panose="05000000000000000000" pitchFamily="2" charset="2"/>
              <a:buNone/>
              <a:defRPr/>
            </a:pPr>
            <a:r>
              <a:rPr lang="en-GB" sz="2000" dirty="0">
                <a:ea typeface="Calibri"/>
                <a:cs typeface="Times New Roman"/>
              </a:rPr>
              <a:t>Brown, S. (2012) Managing change in universities: a Sisyphean task? </a:t>
            </a:r>
            <a:r>
              <a:rPr lang="en-GB" sz="2000" i="1" dirty="0">
                <a:ea typeface="Calibri"/>
                <a:cs typeface="Times New Roman"/>
              </a:rPr>
              <a:t>Quality in Higher Education, Vol18 No 1 pp.139-46</a:t>
            </a:r>
            <a:r>
              <a:rPr lang="en-GB" sz="2000" dirty="0">
                <a:ea typeface="Calibri"/>
                <a:cs typeface="Times New Roman"/>
              </a:rPr>
              <a:t>.</a:t>
            </a:r>
          </a:p>
          <a:p>
            <a:pPr marL="358775" indent="-358775">
              <a:spcBef>
                <a:spcPts val="1200"/>
              </a:spcBef>
              <a:spcAft>
                <a:spcPts val="0"/>
              </a:spcAft>
              <a:buFont typeface="Wingdings" panose="05000000000000000000" pitchFamily="2" charset="2"/>
              <a:buNone/>
              <a:defRPr/>
            </a:pPr>
            <a:r>
              <a:rPr lang="en-GB" sz="2000" dirty="0">
                <a:ea typeface="Calibri"/>
                <a:cs typeface="Times New Roman"/>
              </a:rPr>
              <a:t>Brown, S. (2011) Bringing about positive change in higher education; a case study </a:t>
            </a:r>
            <a:r>
              <a:rPr lang="en-GB" sz="2000" i="1" dirty="0">
                <a:ea typeface="Calibri"/>
                <a:cs typeface="Times New Roman"/>
              </a:rPr>
              <a:t>Quality Assurance in Education</a:t>
            </a:r>
            <a:r>
              <a:rPr lang="en-GB" sz="2000" dirty="0">
                <a:ea typeface="Calibri"/>
                <a:cs typeface="Times New Roman"/>
              </a:rPr>
              <a:t> Vol 19 No 3 pp.195-207.</a:t>
            </a:r>
          </a:p>
          <a:p>
            <a:pPr marL="358775" indent="-358775">
              <a:spcBef>
                <a:spcPts val="1200"/>
              </a:spcBef>
              <a:spcAft>
                <a:spcPts val="0"/>
              </a:spcAft>
              <a:buNone/>
              <a:defRPr/>
            </a:pPr>
            <a:r>
              <a:rPr lang="en-GB" sz="2000" dirty="0"/>
              <a:t>Bryson, C., 2016. Engagement through partnership: Students as partners in learning and teaching in higher education. London Staff and Educational Development Association </a:t>
            </a:r>
          </a:p>
          <a:p>
            <a:pPr marL="358775" indent="-358775">
              <a:spcBef>
                <a:spcPts val="1200"/>
              </a:spcBef>
              <a:spcAft>
                <a:spcPts val="0"/>
              </a:spcAft>
              <a:buNone/>
              <a:defRPr/>
            </a:pPr>
            <a:r>
              <a:rPr lang="en-GB" sz="2000" dirty="0"/>
              <a:t>Chalmers, D., 2011. Progress and challenges to the recognition and reward of the scholarship of teaching in higher education. </a:t>
            </a:r>
            <a:r>
              <a:rPr lang="en-GB" sz="2000" i="1" dirty="0"/>
              <a:t>Higher Education Research &amp; Development</a:t>
            </a:r>
            <a:r>
              <a:rPr lang="en-GB" sz="2000" dirty="0"/>
              <a:t>, </a:t>
            </a:r>
            <a:r>
              <a:rPr lang="en-GB" sz="2000" i="1" dirty="0"/>
              <a:t>30</a:t>
            </a:r>
            <a:r>
              <a:rPr lang="en-GB" sz="2000" dirty="0"/>
              <a:t>(1), pp.25-38. </a:t>
            </a:r>
            <a:endParaRPr lang="en-GB" sz="2000" dirty="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a:spcBef>
                <a:spcPts val="1200"/>
              </a:spcBef>
              <a:spcAft>
                <a:spcPts val="0"/>
              </a:spcAft>
              <a:defRPr/>
            </a:pPr>
            <a:endParaRPr lang="en-GB" sz="2000" dirty="0"/>
          </a:p>
        </p:txBody>
      </p:sp>
    </p:spTree>
    <p:extLst>
      <p:ext uri="{BB962C8B-B14F-4D97-AF65-F5344CB8AC3E}">
        <p14:creationId xmlns:p14="http://schemas.microsoft.com/office/powerpoint/2010/main" val="6577722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8B5FFC-226A-4F13-8409-D1F3030EEAF8}"/>
              </a:ext>
            </a:extLst>
          </p:cNvPr>
          <p:cNvSpPr>
            <a:spLocks noGrp="1"/>
          </p:cNvSpPr>
          <p:nvPr>
            <p:ph type="title"/>
          </p:nvPr>
        </p:nvSpPr>
        <p:spPr>
          <a:xfrm>
            <a:off x="457200" y="249239"/>
            <a:ext cx="7543800" cy="542332"/>
          </a:xfrm>
        </p:spPr>
        <p:txBody>
          <a:bodyPr/>
          <a:lstStyle/>
          <a:p>
            <a:r>
              <a:rPr lang="en-GB" altLang="en-US" sz="3600" kern="1200" dirty="0">
                <a:solidFill>
                  <a:srgbClr val="660066"/>
                </a:solidFill>
              </a:rPr>
              <a:t>Useful references:</a:t>
            </a:r>
            <a:endParaRPr lang="en-GB" sz="3600" dirty="0"/>
          </a:p>
        </p:txBody>
      </p:sp>
      <p:sp>
        <p:nvSpPr>
          <p:cNvPr id="5" name="Content Placeholder 4">
            <a:extLst>
              <a:ext uri="{FF2B5EF4-FFF2-40B4-BE49-F238E27FC236}">
                <a16:creationId xmlns:a16="http://schemas.microsoft.com/office/drawing/2014/main" id="{060C7665-D4F5-449D-8E34-385C69C2AB65}"/>
              </a:ext>
            </a:extLst>
          </p:cNvPr>
          <p:cNvSpPr>
            <a:spLocks noGrp="1"/>
          </p:cNvSpPr>
          <p:nvPr>
            <p:ph idx="1"/>
          </p:nvPr>
        </p:nvSpPr>
        <p:spPr>
          <a:xfrm>
            <a:off x="457200" y="1034256"/>
            <a:ext cx="8229600" cy="4789488"/>
          </a:xfrm>
        </p:spPr>
        <p:txBody>
          <a:bodyPr/>
          <a:lstStyle/>
          <a:p>
            <a:pPr marL="358775" indent="-358775">
              <a:spcBef>
                <a:spcPts val="1200"/>
              </a:spcBef>
              <a:spcAft>
                <a:spcPts val="0"/>
              </a:spcAft>
              <a:buNone/>
              <a:defRPr/>
            </a:pPr>
            <a:r>
              <a:rPr lang="en-GB" sz="2000" dirty="0"/>
              <a:t>Elton, L. (1986). Research and teaching: Symbiosis or conflict. Higher Education, 15, 299-304. </a:t>
            </a:r>
          </a:p>
          <a:p>
            <a:pPr marL="358775" indent="-358775">
              <a:spcBef>
                <a:spcPts val="1200"/>
              </a:spcBef>
              <a:spcAft>
                <a:spcPts val="0"/>
              </a:spcAft>
              <a:buNone/>
              <a:defRPr/>
            </a:pPr>
            <a:r>
              <a:rPr lang="en-GB" sz="2000" dirty="0"/>
              <a:t>Elton, L. (1992) Research, teaching and scholarship in an expanding higher education system. Higher Education Quarterly, 46 (3), 252-268. </a:t>
            </a:r>
          </a:p>
          <a:p>
            <a:pPr marL="358775" indent="-358775">
              <a:spcBef>
                <a:spcPts val="1200"/>
              </a:spcBef>
              <a:spcAft>
                <a:spcPts val="0"/>
              </a:spcAft>
              <a:buNone/>
              <a:defRPr/>
            </a:pPr>
            <a:r>
              <a:rPr lang="en-GB" sz="2000" dirty="0"/>
              <a:t>Elton, L. (1998) Dimensions of excellence in university teaching. International Journal for Academic Development, 3 (1), 311. </a:t>
            </a:r>
          </a:p>
          <a:p>
            <a:pPr marL="358775" indent="-358775">
              <a:spcBef>
                <a:spcPts val="1200"/>
              </a:spcBef>
              <a:spcAft>
                <a:spcPts val="0"/>
              </a:spcAft>
              <a:buNone/>
              <a:defRPr/>
            </a:pPr>
            <a:r>
              <a:rPr lang="en-GB" sz="2000" dirty="0">
                <a:ea typeface="Calibri"/>
                <a:cs typeface="Times New Roman"/>
              </a:rPr>
              <a:t>Harvey, L. (2005) A history and critique of quality evaluation in the United Kingdom, </a:t>
            </a:r>
            <a:r>
              <a:rPr lang="en-GB" sz="2000" i="1" dirty="0">
                <a:ea typeface="Calibri"/>
                <a:cs typeface="Times New Roman"/>
              </a:rPr>
              <a:t>Quality Assurance in Education</a:t>
            </a:r>
            <a:r>
              <a:rPr lang="en-GB" sz="2000" dirty="0">
                <a:ea typeface="Calibri"/>
                <a:cs typeface="Times New Roman"/>
              </a:rPr>
              <a:t>, 13 (4) pp.263–76.</a:t>
            </a:r>
          </a:p>
          <a:p>
            <a:pPr marL="358775" indent="-358775">
              <a:spcBef>
                <a:spcPts val="1200"/>
              </a:spcBef>
              <a:spcAft>
                <a:spcPts val="0"/>
              </a:spcAft>
              <a:buNone/>
              <a:defRPr/>
            </a:pPr>
            <a:r>
              <a:rPr lang="en-GB" sz="2000" dirty="0"/>
              <a:t>Healey, M. (2000) Developing the scholarship of teaching in higher education: a discipline-based approach. </a:t>
            </a:r>
            <a:r>
              <a:rPr lang="en-GB" sz="2000" i="1" dirty="0"/>
              <a:t>Higher Education Research &amp; Development</a:t>
            </a:r>
            <a:r>
              <a:rPr lang="en-GB" sz="2000" dirty="0"/>
              <a:t>, </a:t>
            </a:r>
            <a:r>
              <a:rPr lang="en-GB" sz="2000" i="1" dirty="0"/>
              <a:t>19 </a:t>
            </a:r>
            <a:r>
              <a:rPr lang="en-GB" sz="2000" dirty="0"/>
              <a:t>(2), pp.169-189. </a:t>
            </a:r>
          </a:p>
          <a:p>
            <a:pPr marL="358775" indent="-358775">
              <a:spcBef>
                <a:spcPts val="1200"/>
              </a:spcBef>
              <a:spcAft>
                <a:spcPts val="0"/>
              </a:spcAft>
              <a:buNone/>
              <a:defRPr/>
            </a:pPr>
            <a:r>
              <a:rPr lang="en-GB" sz="2000" dirty="0">
                <a:ea typeface="Calibri"/>
                <a:cs typeface="Times New Roman"/>
              </a:rPr>
              <a:t>Holt, D., Palmer, S. and Challis, D. (2011) Changing perspectives: teaching and learning centres’ strategic contributions to academic development in Australian higher education, </a:t>
            </a:r>
            <a:r>
              <a:rPr lang="en-GB" sz="2000" i="1" dirty="0">
                <a:ea typeface="Calibri"/>
                <a:cs typeface="Times New Roman"/>
              </a:rPr>
              <a:t>International Journal for Academic Development</a:t>
            </a:r>
            <a:r>
              <a:rPr lang="en-GB" sz="2000" dirty="0">
                <a:ea typeface="Calibri"/>
                <a:cs typeface="Times New Roman"/>
              </a:rPr>
              <a:t> 16 (1), pp.5–17.</a:t>
            </a:r>
          </a:p>
          <a:p>
            <a:endParaRPr lang="en-GB" sz="2000" dirty="0"/>
          </a:p>
        </p:txBody>
      </p:sp>
    </p:spTree>
    <p:extLst>
      <p:ext uri="{BB962C8B-B14F-4D97-AF65-F5344CB8AC3E}">
        <p14:creationId xmlns:p14="http://schemas.microsoft.com/office/powerpoint/2010/main" val="16176107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FB9E0954-94B6-4577-BCE7-75D3CAC5185E}"/>
              </a:ext>
            </a:extLst>
          </p:cNvPr>
          <p:cNvSpPr>
            <a:spLocks noGrp="1"/>
          </p:cNvSpPr>
          <p:nvPr>
            <p:ph type="title"/>
          </p:nvPr>
        </p:nvSpPr>
        <p:spPr>
          <a:xfrm>
            <a:off x="457200" y="249239"/>
            <a:ext cx="7543800" cy="317900"/>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fontScale="90000"/>
          </a:bodyPr>
          <a:lstStyle/>
          <a:p>
            <a:pPr>
              <a:lnSpc>
                <a:spcPct val="90000"/>
              </a:lnSpc>
            </a:pPr>
            <a:r>
              <a:rPr lang="en-GB" altLang="en-US" sz="3600" kern="1200" dirty="0">
                <a:solidFill>
                  <a:srgbClr val="660066"/>
                </a:solidFill>
                <a:latin typeface="+mn-lt"/>
              </a:rPr>
              <a:t>More references</a:t>
            </a:r>
          </a:p>
        </p:txBody>
      </p:sp>
      <p:sp>
        <p:nvSpPr>
          <p:cNvPr id="3" name="Content Placeholder 2">
            <a:extLst>
              <a:ext uri="{FF2B5EF4-FFF2-40B4-BE49-F238E27FC236}">
                <a16:creationId xmlns:a16="http://schemas.microsoft.com/office/drawing/2014/main" id="{7DB1D077-B4E7-4604-9E80-61A2B6A7E074}"/>
              </a:ext>
            </a:extLst>
          </p:cNvPr>
          <p:cNvSpPr>
            <a:spLocks noGrp="1"/>
          </p:cNvSpPr>
          <p:nvPr>
            <p:ph idx="1"/>
          </p:nvPr>
        </p:nvSpPr>
        <p:spPr>
          <a:xfrm>
            <a:off x="291036" y="567139"/>
            <a:ext cx="8229600" cy="5458348"/>
          </a:xfrm>
        </p:spPr>
        <p:txBody>
          <a:bodyPr/>
          <a:lstStyle/>
          <a:p>
            <a:pPr marL="358775" indent="-358775">
              <a:spcBef>
                <a:spcPts val="600"/>
              </a:spcBef>
              <a:spcAft>
                <a:spcPts val="0"/>
              </a:spcAft>
              <a:buNone/>
              <a:defRPr/>
            </a:pPr>
            <a:r>
              <a:rPr lang="en-GB" sz="1900" dirty="0" err="1"/>
              <a:t>Illeris</a:t>
            </a:r>
            <a:r>
              <a:rPr lang="en-GB" sz="1900" dirty="0"/>
              <a:t>, K. ed. (2018) (2</a:t>
            </a:r>
            <a:r>
              <a:rPr lang="en-GB" sz="1900" baseline="30000" dirty="0"/>
              <a:t>nd</a:t>
            </a:r>
            <a:r>
              <a:rPr lang="en-GB" sz="1900" dirty="0"/>
              <a:t> edition) </a:t>
            </a:r>
            <a:r>
              <a:rPr lang="en-GB" sz="1900" i="1" dirty="0"/>
              <a:t>Contemporary theories of learning: learning theorists... in their own words</a:t>
            </a:r>
            <a:r>
              <a:rPr lang="en-GB" sz="1900" dirty="0"/>
              <a:t>. Routledge.</a:t>
            </a:r>
          </a:p>
          <a:p>
            <a:pPr marL="358775" indent="-358775">
              <a:spcBef>
                <a:spcPts val="600"/>
              </a:spcBef>
              <a:spcAft>
                <a:spcPts val="0"/>
              </a:spcAft>
              <a:buNone/>
              <a:defRPr/>
            </a:pPr>
            <a:r>
              <a:rPr lang="en-GB" sz="1900" dirty="0"/>
              <a:t>Martin, E., Prosser, M., Conrad, L., </a:t>
            </a:r>
            <a:r>
              <a:rPr lang="en-GB" sz="1900" dirty="0" err="1"/>
              <a:t>Trigwell</a:t>
            </a:r>
            <a:r>
              <a:rPr lang="en-GB" sz="1900" dirty="0"/>
              <a:t>, K., &amp; Benjamin, J. (1999). Scholarship of teaching: A study of the approaches of academic staff. In C. Rust (Ed.), Improving student learning: Improving student learning outcomes (pp. 326-331). Oxford: Oxford Centre for Staff and Learning Development, Oxford Brookes University.</a:t>
            </a:r>
          </a:p>
          <a:p>
            <a:pPr marL="358775" indent="-358775">
              <a:spcBef>
                <a:spcPts val="600"/>
              </a:spcBef>
              <a:spcAft>
                <a:spcPts val="0"/>
              </a:spcAft>
              <a:buNone/>
              <a:defRPr/>
            </a:pPr>
            <a:r>
              <a:rPr lang="en-GB" sz="1900" dirty="0"/>
              <a:t>Morgan, M. ed. (2013) </a:t>
            </a:r>
            <a:r>
              <a:rPr lang="en-GB" sz="1900" i="1" dirty="0"/>
              <a:t>Improving the student experience: A practical guide for universities and colleges</a:t>
            </a:r>
            <a:r>
              <a:rPr lang="en-GB" sz="1900" dirty="0"/>
              <a:t>. Routledge.</a:t>
            </a:r>
          </a:p>
          <a:p>
            <a:pPr marL="358775" indent="-358775">
              <a:spcBef>
                <a:spcPts val="600"/>
              </a:spcBef>
              <a:spcAft>
                <a:spcPts val="0"/>
              </a:spcAft>
              <a:buNone/>
              <a:defRPr/>
            </a:pPr>
            <a:r>
              <a:rPr lang="en-GB" sz="1900" dirty="0"/>
              <a:t>Pickford, R., (2016) Student Engagement: Body, Mind and Heart–A Proposal for an Embedded Multi-Dimensional Student Engagement Framework. </a:t>
            </a:r>
            <a:r>
              <a:rPr lang="en-GB" sz="1900" i="1" dirty="0"/>
              <a:t>Journal of Perspectives in Applied Academic Practice</a:t>
            </a:r>
            <a:r>
              <a:rPr lang="en-GB" sz="1900" dirty="0"/>
              <a:t>, </a:t>
            </a:r>
            <a:r>
              <a:rPr lang="en-GB" sz="1900" i="1" dirty="0"/>
              <a:t>4 </a:t>
            </a:r>
            <a:r>
              <a:rPr lang="en-GB" sz="1900" dirty="0"/>
              <a:t>(2).</a:t>
            </a:r>
          </a:p>
          <a:p>
            <a:pPr marL="358775" indent="-358775">
              <a:spcBef>
                <a:spcPts val="600"/>
              </a:spcBef>
              <a:spcAft>
                <a:spcPts val="0"/>
              </a:spcAft>
              <a:buNone/>
              <a:defRPr/>
            </a:pPr>
            <a:r>
              <a:rPr lang="en-GB" sz="1900" dirty="0"/>
              <a:t>Race, P. (2015) </a:t>
            </a:r>
            <a:r>
              <a:rPr lang="en-GB" sz="1900" i="1" dirty="0"/>
              <a:t>The Lecturer’s Toolkit, 4</a:t>
            </a:r>
            <a:r>
              <a:rPr lang="en-GB" sz="1900" i="1" baseline="30000" dirty="0"/>
              <a:t>th</a:t>
            </a:r>
            <a:r>
              <a:rPr lang="en-GB" sz="1900" i="1" dirty="0"/>
              <a:t> edition: </a:t>
            </a:r>
            <a:r>
              <a:rPr lang="en-GB" sz="1900" dirty="0"/>
              <a:t>Abingdon: Routledge.</a:t>
            </a:r>
          </a:p>
          <a:p>
            <a:pPr marL="358775" indent="-358775">
              <a:spcBef>
                <a:spcPts val="600"/>
              </a:spcBef>
              <a:spcAft>
                <a:spcPts val="0"/>
              </a:spcAft>
              <a:buNone/>
              <a:defRPr/>
            </a:pPr>
            <a:r>
              <a:rPr lang="en-GB" sz="1900" dirty="0"/>
              <a:t>Smith, S. (2015) </a:t>
            </a:r>
            <a:r>
              <a:rPr lang="en-GB" sz="1900" i="1" dirty="0"/>
              <a:t>PhD by published work: a practical guide for success</a:t>
            </a:r>
            <a:r>
              <a:rPr lang="en-GB" sz="1900" dirty="0"/>
              <a:t>. Palgrave Macmillan </a:t>
            </a:r>
          </a:p>
          <a:p>
            <a:pPr marL="358775" indent="-358775">
              <a:spcBef>
                <a:spcPts val="600"/>
              </a:spcBef>
              <a:spcAft>
                <a:spcPts val="0"/>
              </a:spcAft>
              <a:buNone/>
              <a:defRPr/>
            </a:pPr>
            <a:r>
              <a:rPr lang="en-GB" sz="1900" dirty="0"/>
              <a:t>Turner, R., Morrison, D., Cotton, D., Child, S., Stevens, S., Nash, P. and </a:t>
            </a:r>
            <a:r>
              <a:rPr lang="en-GB" sz="1900" dirty="0" err="1"/>
              <a:t>Kneale</a:t>
            </a:r>
            <a:r>
              <a:rPr lang="en-GB" sz="1900" dirty="0"/>
              <a:t>, P. (2017) Easing the transition of first year undergraduates through an immersive induction module. </a:t>
            </a:r>
            <a:r>
              <a:rPr lang="en-GB" sz="1900" i="1" dirty="0"/>
              <a:t>Teaching in Higher Education</a:t>
            </a:r>
            <a:r>
              <a:rPr lang="en-GB" sz="1900" dirty="0"/>
              <a:t>, </a:t>
            </a:r>
            <a:r>
              <a:rPr lang="en-GB" sz="1900" i="1" dirty="0"/>
              <a:t>22 </a:t>
            </a:r>
            <a:r>
              <a:rPr lang="en-GB" sz="1900" dirty="0"/>
              <a:t>(7), pp.805-821.</a:t>
            </a:r>
          </a:p>
        </p:txBody>
      </p:sp>
    </p:spTree>
    <p:extLst>
      <p:ext uri="{BB962C8B-B14F-4D97-AF65-F5344CB8AC3E}">
        <p14:creationId xmlns:p14="http://schemas.microsoft.com/office/powerpoint/2010/main" val="2878914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3B43EFE6-C96E-4754-8334-B16FFC47EA4F}"/>
              </a:ext>
            </a:extLst>
          </p:cNvPr>
          <p:cNvGraphicFramePr>
            <a:graphicFrameLocks noChangeAspect="1"/>
          </p:cNvGraphicFramePr>
          <p:nvPr>
            <p:extLst/>
          </p:nvPr>
        </p:nvGraphicFramePr>
        <p:xfrm>
          <a:off x="95250" y="82550"/>
          <a:ext cx="9007475" cy="9109576"/>
        </p:xfrm>
        <a:graphic>
          <a:graphicData uri="http://schemas.openxmlformats.org/presentationml/2006/ole">
            <mc:AlternateContent xmlns:mc="http://schemas.openxmlformats.org/markup-compatibility/2006">
              <mc:Choice xmlns:v="urn:schemas-microsoft-com:vml" Requires="v">
                <p:oleObj spid="_x0000_s8219" name="Document" r:id="rId3" imgW="10059165" imgH="7426835" progId="Word.Document.12">
                  <p:embed/>
                </p:oleObj>
              </mc:Choice>
              <mc:Fallback>
                <p:oleObj name="Document" r:id="rId3" imgW="10059165" imgH="7426835" progId="Word.Document.12">
                  <p:embed/>
                  <p:pic>
                    <p:nvPicPr>
                      <p:cNvPr id="4" name="Object 3">
                        <a:extLst>
                          <a:ext uri="{FF2B5EF4-FFF2-40B4-BE49-F238E27FC236}">
                            <a16:creationId xmlns:a16="http://schemas.microsoft.com/office/drawing/2014/main" id="{3B43EFE6-C96E-4754-8334-B16FFC47EA4F}"/>
                          </a:ext>
                        </a:extLst>
                      </p:cNvPr>
                      <p:cNvPicPr/>
                      <p:nvPr/>
                    </p:nvPicPr>
                    <p:blipFill>
                      <a:blip r:embed="rId4"/>
                      <a:stretch>
                        <a:fillRect/>
                      </a:stretch>
                    </p:blipFill>
                    <p:spPr>
                      <a:xfrm>
                        <a:off x="95250" y="82550"/>
                        <a:ext cx="9007475" cy="9109576"/>
                      </a:xfrm>
                      <a:prstGeom prst="rect">
                        <a:avLst/>
                      </a:prstGeom>
                    </p:spPr>
                  </p:pic>
                </p:oleObj>
              </mc:Fallback>
            </mc:AlternateContent>
          </a:graphicData>
        </a:graphic>
      </p:graphicFrame>
    </p:spTree>
    <p:extLst>
      <p:ext uri="{BB962C8B-B14F-4D97-AF65-F5344CB8AC3E}">
        <p14:creationId xmlns:p14="http://schemas.microsoft.com/office/powerpoint/2010/main" val="3593482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28436BB-E6F0-4C0C-84B4-C62FA64E756B}"/>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The origins of </a:t>
            </a:r>
            <a:r>
              <a:rPr lang="en-GB" sz="3600" dirty="0" err="1"/>
              <a:t>SoTL</a:t>
            </a:r>
            <a:r>
              <a:rPr lang="en-GB" sz="3600" dirty="0"/>
              <a:t> in the UK teaching and learning community</a:t>
            </a:r>
          </a:p>
        </p:txBody>
      </p:sp>
      <p:sp>
        <p:nvSpPr>
          <p:cNvPr id="5" name="Content Placeholder 4">
            <a:extLst>
              <a:ext uri="{FF2B5EF4-FFF2-40B4-BE49-F238E27FC236}">
                <a16:creationId xmlns:a16="http://schemas.microsoft.com/office/drawing/2014/main" id="{1DFAE0CE-A1DD-4C35-ABDB-29BEA01A52B9}"/>
              </a:ext>
            </a:extLst>
          </p:cNvPr>
          <p:cNvSpPr>
            <a:spLocks noGrp="1"/>
          </p:cNvSpPr>
          <p:nvPr>
            <p:ph idx="1"/>
          </p:nvPr>
        </p:nvSpPr>
        <p:spPr>
          <a:xfrm>
            <a:off x="468313" y="1323975"/>
            <a:ext cx="8229600" cy="5005388"/>
          </a:xfrm>
        </p:spPr>
        <p:txBody>
          <a:bodyPr/>
          <a:lstStyle/>
          <a:p>
            <a:pPr marL="0" indent="0">
              <a:buNone/>
            </a:pPr>
            <a:r>
              <a:rPr lang="en-GB" dirty="0"/>
              <a:t>“What is needed is for teachers in higher education to bring to their teaching activities the same critical, doubting and creative attitude which they bring habitually to their research activities” (Elton, 1987, p. 50).</a:t>
            </a:r>
          </a:p>
          <a:p>
            <a:pPr marL="0" indent="0">
              <a:buNone/>
            </a:pPr>
            <a:r>
              <a:rPr lang="en-GB" dirty="0"/>
              <a:t>Teaching will only be properly valued in higher education, Martin et al. (1999) argue, when it is publicly seen to be a scholarly pursuit. This means communicating the way we as scholarly teachers: </a:t>
            </a:r>
          </a:p>
          <a:p>
            <a:r>
              <a:rPr lang="en-GB" dirty="0"/>
              <a:t>take account of the interplay between disciplinary research and the education of undergraduates;</a:t>
            </a:r>
          </a:p>
          <a:p>
            <a:r>
              <a:rPr lang="en-GB" dirty="0"/>
              <a:t>rigorously investigate teaching and learning: </a:t>
            </a:r>
          </a:p>
          <a:p>
            <a:r>
              <a:rPr lang="en-GB" dirty="0"/>
              <a:t>consider university teaching as a process of critical reflection on practice, open to the same kind of collegial scrutiny as research.</a:t>
            </a:r>
          </a:p>
        </p:txBody>
      </p:sp>
    </p:spTree>
    <p:extLst>
      <p:ext uri="{BB962C8B-B14F-4D97-AF65-F5344CB8AC3E}">
        <p14:creationId xmlns:p14="http://schemas.microsoft.com/office/powerpoint/2010/main" val="3123447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C83A1F-40D7-4749-A9C6-75733A17532D}"/>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What does </a:t>
            </a:r>
            <a:r>
              <a:rPr lang="en-GB" sz="3600" dirty="0" err="1"/>
              <a:t>SoTL</a:t>
            </a:r>
            <a:r>
              <a:rPr lang="en-GB" sz="3600" dirty="0"/>
              <a:t> in HE include? My suggestions:</a:t>
            </a:r>
          </a:p>
        </p:txBody>
      </p:sp>
      <p:sp>
        <p:nvSpPr>
          <p:cNvPr id="6" name="Content Placeholder 2">
            <a:extLst>
              <a:ext uri="{FF2B5EF4-FFF2-40B4-BE49-F238E27FC236}">
                <a16:creationId xmlns:a16="http://schemas.microsoft.com/office/drawing/2014/main" id="{4F8131FB-CE83-4EA7-8F5D-1B040C060AC5}"/>
              </a:ext>
            </a:extLst>
          </p:cNvPr>
          <p:cNvSpPr>
            <a:spLocks noGrp="1"/>
          </p:cNvSpPr>
          <p:nvPr>
            <p:ph idx="1"/>
          </p:nvPr>
        </p:nvSpPr>
        <p:spPr>
          <a:xfrm>
            <a:off x="468313" y="1323975"/>
            <a:ext cx="8229600" cy="5005388"/>
          </a:xfrm>
        </p:spPr>
        <p:txBody>
          <a:bodyPr/>
          <a:lstStyle/>
          <a:p>
            <a:r>
              <a:rPr lang="en-GB" dirty="0"/>
              <a:t>Scholarly investigations of your </a:t>
            </a:r>
            <a:r>
              <a:rPr lang="en-GB" dirty="0">
                <a:solidFill>
                  <a:srgbClr val="7030A0"/>
                </a:solidFill>
              </a:rPr>
              <a:t>professional practice </a:t>
            </a:r>
            <a:r>
              <a:rPr lang="en-GB" dirty="0"/>
              <a:t>in relation to teaching, learning and assessment;</a:t>
            </a:r>
          </a:p>
          <a:p>
            <a:r>
              <a:rPr lang="en-GB" dirty="0"/>
              <a:t>Activities which support the </a:t>
            </a:r>
            <a:r>
              <a:rPr lang="en-GB" dirty="0">
                <a:solidFill>
                  <a:srgbClr val="7030A0"/>
                </a:solidFill>
              </a:rPr>
              <a:t>evidence-base</a:t>
            </a:r>
            <a:r>
              <a:rPr lang="en-GB" dirty="0"/>
              <a:t> of knowledge about pedagogic practice and which are </a:t>
            </a:r>
            <a:r>
              <a:rPr lang="en-GB" dirty="0">
                <a:solidFill>
                  <a:srgbClr val="7030A0"/>
                </a:solidFill>
              </a:rPr>
              <a:t>shared </a:t>
            </a:r>
            <a:r>
              <a:rPr lang="en-GB" dirty="0"/>
              <a:t>with the wider HE community of practitioners;</a:t>
            </a:r>
          </a:p>
          <a:p>
            <a:r>
              <a:rPr lang="en-GB" dirty="0">
                <a:solidFill>
                  <a:srgbClr val="7030A0"/>
                </a:solidFill>
              </a:rPr>
              <a:t>Systemati</a:t>
            </a:r>
            <a:r>
              <a:rPr lang="en-GB" dirty="0"/>
              <a:t>c reviews of the existing </a:t>
            </a:r>
            <a:r>
              <a:rPr lang="en-GB" dirty="0">
                <a:solidFill>
                  <a:srgbClr val="7030A0"/>
                </a:solidFill>
              </a:rPr>
              <a:t>literature in the field </a:t>
            </a:r>
            <a:r>
              <a:rPr lang="en-GB" dirty="0"/>
              <a:t>particularly those that result in </a:t>
            </a:r>
            <a:r>
              <a:rPr lang="en-GB" dirty="0">
                <a:solidFill>
                  <a:srgbClr val="7030A0"/>
                </a:solidFill>
              </a:rPr>
              <a:t>changes</a:t>
            </a:r>
            <a:r>
              <a:rPr lang="en-GB" dirty="0"/>
              <a:t> to practice;</a:t>
            </a:r>
          </a:p>
          <a:p>
            <a:r>
              <a:rPr lang="en-GB" dirty="0"/>
              <a:t>Detailed </a:t>
            </a:r>
            <a:r>
              <a:rPr lang="en-GB" dirty="0">
                <a:solidFill>
                  <a:srgbClr val="7030A0"/>
                </a:solidFill>
              </a:rPr>
              <a:t>analysis of data </a:t>
            </a:r>
            <a:r>
              <a:rPr lang="en-GB" dirty="0"/>
              <a:t>about, </a:t>
            </a:r>
            <a:r>
              <a:rPr lang="en-GB" dirty="0" err="1"/>
              <a:t>e.g.student</a:t>
            </a:r>
            <a:r>
              <a:rPr lang="en-GB" dirty="0"/>
              <a:t> achievement and progression we can derive from the information we collect within our current systems;</a:t>
            </a:r>
          </a:p>
          <a:p>
            <a:r>
              <a:rPr lang="en-GB" dirty="0"/>
              <a:t>Research projects, funded or otherwise that </a:t>
            </a:r>
            <a:r>
              <a:rPr lang="en-GB" dirty="0">
                <a:solidFill>
                  <a:srgbClr val="7030A0"/>
                </a:solidFill>
              </a:rPr>
              <a:t>investigate your ways of working </a:t>
            </a:r>
            <a:r>
              <a:rPr lang="en-GB" dirty="0"/>
              <a:t>with students and other members of the HE community, again leading to enhancements.</a:t>
            </a:r>
          </a:p>
        </p:txBody>
      </p:sp>
    </p:spTree>
    <p:extLst>
      <p:ext uri="{BB962C8B-B14F-4D97-AF65-F5344CB8AC3E}">
        <p14:creationId xmlns:p14="http://schemas.microsoft.com/office/powerpoint/2010/main" val="3247761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E00D5-C90C-4C12-A6C3-6EC0A527DAF0}"/>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Topics often include</a:t>
            </a:r>
          </a:p>
        </p:txBody>
      </p:sp>
      <p:sp>
        <p:nvSpPr>
          <p:cNvPr id="3" name="Content Placeholder 2">
            <a:extLst>
              <a:ext uri="{FF2B5EF4-FFF2-40B4-BE49-F238E27FC236}">
                <a16:creationId xmlns:a16="http://schemas.microsoft.com/office/drawing/2014/main" id="{B715C690-96C4-4134-81A7-5C0C5F1C457A}"/>
              </a:ext>
            </a:extLst>
          </p:cNvPr>
          <p:cNvSpPr>
            <a:spLocks noGrp="1"/>
          </p:cNvSpPr>
          <p:nvPr>
            <p:ph idx="1"/>
          </p:nvPr>
        </p:nvSpPr>
        <p:spPr/>
        <p:txBody>
          <a:bodyPr/>
          <a:lstStyle/>
          <a:p>
            <a:r>
              <a:rPr lang="en-GB" sz="2800" dirty="0"/>
              <a:t>How innovative teaching and learning approaches compare with existing models;</a:t>
            </a:r>
          </a:p>
          <a:p>
            <a:r>
              <a:rPr lang="en-GB" sz="2800" dirty="0"/>
              <a:t>What is the impact of variations in curriculum organisation e.g. </a:t>
            </a:r>
            <a:r>
              <a:rPr lang="en-GB" sz="2800" dirty="0" err="1"/>
              <a:t>semesterisation</a:t>
            </a:r>
            <a:r>
              <a:rPr lang="en-GB" sz="2800" dirty="0"/>
              <a:t>, immersive modules or block teaching;</a:t>
            </a:r>
          </a:p>
          <a:p>
            <a:r>
              <a:rPr lang="en-GB" sz="2800" dirty="0"/>
              <a:t>How far technologies to support learning can have positive benefits;</a:t>
            </a:r>
          </a:p>
          <a:p>
            <a:r>
              <a:rPr lang="en-GB" sz="2800" dirty="0"/>
              <a:t>How different enhancement initiatives can result in improvements in matters that are important to HEIs including student retention, achievement, employability and satisfaction.</a:t>
            </a:r>
          </a:p>
        </p:txBody>
      </p:sp>
    </p:spTree>
    <p:extLst>
      <p:ext uri="{BB962C8B-B14F-4D97-AF65-F5344CB8AC3E}">
        <p14:creationId xmlns:p14="http://schemas.microsoft.com/office/powerpoint/2010/main" val="1222221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3006710"/>
            <a:ext cx="2160240" cy="1440161"/>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2800" b="1" dirty="0">
                <a:solidFill>
                  <a:prstClr val="black"/>
                </a:solidFill>
              </a:rPr>
              <a:t>We can investigate all areas of Curriculum</a:t>
            </a:r>
          </a:p>
          <a:p>
            <a:pPr algn="ctr" fontAlgn="auto">
              <a:spcBef>
                <a:spcPts val="0"/>
              </a:spcBef>
              <a:spcAft>
                <a:spcPts val="0"/>
              </a:spcAft>
            </a:pPr>
            <a:r>
              <a:rPr lang="en-GB" sz="2800" b="1" dirty="0">
                <a:solidFill>
                  <a:prstClr val="black"/>
                </a:solidFill>
              </a:rPr>
              <a:t>Design</a:t>
            </a:r>
          </a:p>
          <a:p>
            <a:pPr algn="ctr" fontAlgn="auto">
              <a:spcBef>
                <a:spcPts val="0"/>
              </a:spcBef>
              <a:spcAft>
                <a:spcPts val="0"/>
              </a:spcAft>
            </a:pPr>
            <a:endParaRPr lang="en-GB" sz="2800" b="1" dirty="0">
              <a:solidFill>
                <a:prstClr val="black"/>
              </a:solidFill>
            </a:endParaRPr>
          </a:p>
        </p:txBody>
      </p:sp>
    </p:spTree>
    <p:extLst>
      <p:ext uri="{BB962C8B-B14F-4D97-AF65-F5344CB8AC3E}">
        <p14:creationId xmlns:p14="http://schemas.microsoft.com/office/powerpoint/2010/main" val="3774965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CFAE6DEF-78FE-4D36-BD86-3EC80404978F}"/>
              </a:ext>
            </a:extLst>
          </p:cNvPr>
          <p:cNvSpPr>
            <a:spLocks noGrp="1"/>
          </p:cNvSpPr>
          <p:nvPr>
            <p:ph type="title"/>
          </p:nvPr>
        </p:nvSpPr>
        <p:spPr/>
        <p:txBody>
          <a:bodyPr/>
          <a:lstStyle/>
          <a:p>
            <a:r>
              <a:rPr lang="en-GB" altLang="en-US" sz="2400" dirty="0"/>
              <a:t>What major changes have impacted on HE teaching and learning globally over the last decade and what’s coming up on the horizon? </a:t>
            </a:r>
          </a:p>
        </p:txBody>
      </p:sp>
      <p:sp>
        <p:nvSpPr>
          <p:cNvPr id="3" name="Content Placeholder 2">
            <a:extLst>
              <a:ext uri="{FF2B5EF4-FFF2-40B4-BE49-F238E27FC236}">
                <a16:creationId xmlns:a16="http://schemas.microsoft.com/office/drawing/2014/main" id="{9AF10F45-9B14-477B-889D-FF00B2956A5B}"/>
              </a:ext>
            </a:extLst>
          </p:cNvPr>
          <p:cNvSpPr>
            <a:spLocks noGrp="1"/>
          </p:cNvSpPr>
          <p:nvPr>
            <p:ph idx="1"/>
          </p:nvPr>
        </p:nvSpPr>
        <p:spPr>
          <a:xfrm>
            <a:off x="323850" y="1201738"/>
            <a:ext cx="8445500" cy="4789487"/>
          </a:xfrm>
        </p:spPr>
        <p:txBody>
          <a:bodyPr/>
          <a:lstStyle/>
          <a:p>
            <a:pPr>
              <a:defRPr/>
            </a:pPr>
            <a:r>
              <a:rPr lang="en-GB" dirty="0"/>
              <a:t>The increased focus on student satisfaction and value for money leading to changing expectations about student engagement;</a:t>
            </a:r>
          </a:p>
          <a:p>
            <a:pPr>
              <a:defRPr/>
            </a:pPr>
            <a:r>
              <a:rPr lang="en-GB" dirty="0"/>
              <a:t>The availability of vast data sets institutionally and nationally;</a:t>
            </a:r>
          </a:p>
          <a:p>
            <a:pPr>
              <a:defRPr/>
            </a:pPr>
            <a:r>
              <a:rPr lang="en-GB" dirty="0"/>
              <a:t>The effect on institutional strategies of promoting the research agenda, often at the expense of support for teaching initiatives;</a:t>
            </a:r>
          </a:p>
          <a:p>
            <a:pPr>
              <a:defRPr/>
            </a:pPr>
            <a:r>
              <a:rPr lang="en-GB" dirty="0"/>
              <a:t>The intensification of encouragement to seek professional recognition for teaching expertise and the new Irish framework for CPD;</a:t>
            </a:r>
          </a:p>
          <a:p>
            <a:pPr>
              <a:defRPr/>
            </a:pPr>
            <a:r>
              <a:rPr lang="en-GB" dirty="0"/>
              <a:t>Changes in learning paradigms and knowledge construction as the central role of ‘content delivery’ in curriculum development has been challenged. </a:t>
            </a:r>
          </a:p>
          <a:p>
            <a:pPr marL="0" indent="0">
              <a:buFont typeface="Wingdings" panose="05000000000000000000" pitchFamily="2" charset="2"/>
              <a:buNone/>
              <a:defRPr/>
            </a:pPr>
            <a:r>
              <a:rPr lang="en-GB" dirty="0"/>
              <a:t> </a:t>
            </a:r>
          </a:p>
          <a:p>
            <a:pPr>
              <a:defRPr/>
            </a:pPr>
            <a:endParaRPr lang="en-GB" dirty="0"/>
          </a:p>
        </p:txBody>
      </p:sp>
    </p:spTree>
    <p:extLst>
      <p:ext uri="{BB962C8B-B14F-4D97-AF65-F5344CB8AC3E}">
        <p14:creationId xmlns:p14="http://schemas.microsoft.com/office/powerpoint/2010/main" val="2263770119"/>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pptE2A.tmp</Template>
  <TotalTime>248</TotalTime>
  <Words>3317</Words>
  <Application>Microsoft Office PowerPoint</Application>
  <PresentationFormat>On-screen Show (4:3)</PresentationFormat>
  <Paragraphs>204</Paragraphs>
  <Slides>35</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Times New Roman</vt:lpstr>
      <vt:lpstr>Wingdings</vt:lpstr>
      <vt:lpstr>LeedsMet template</vt:lpstr>
      <vt:lpstr>Document</vt:lpstr>
      <vt:lpstr>Why engage in the scholarship of teaching and learning?</vt:lpstr>
      <vt:lpstr>Scholarly teaching</vt:lpstr>
      <vt:lpstr>Why engage in the scholarship of teaching and learning?</vt:lpstr>
      <vt:lpstr>PowerPoint Presentation</vt:lpstr>
      <vt:lpstr>The origins of SoTL in the UK teaching and learning community</vt:lpstr>
      <vt:lpstr>What does SoTL in HE include? My suggestions:</vt:lpstr>
      <vt:lpstr>Topics often include</vt:lpstr>
      <vt:lpstr>PowerPoint Presentation</vt:lpstr>
      <vt:lpstr>What major changes have impacted on HE teaching and learning globally over the last decade and what’s coming up on the horizon? </vt:lpstr>
      <vt:lpstr>Changing students’ attitudes to engagement. Is it true? How do we know?</vt:lpstr>
      <vt:lpstr>Changing students’ behaviours. Is it true? How do we know?</vt:lpstr>
      <vt:lpstr>And what is the value of SoTL research? Some examples that matter to me:</vt:lpstr>
      <vt:lpstr>Michelle Morgan on commuter students </vt:lpstr>
      <vt:lpstr>Pauline Kneale and the Pedrio team</vt:lpstr>
      <vt:lpstr>Students as partners </vt:lpstr>
      <vt:lpstr>Ruth Pickford argues for a multi-dimensional approach to student and staff engagement </vt:lpstr>
      <vt:lpstr>And some more heroes</vt:lpstr>
      <vt:lpstr>And how could you contribute? You could:</vt:lpstr>
      <vt:lpstr>Gaining ethical approval</vt:lpstr>
      <vt:lpstr>Finding out about what’s already out there</vt:lpstr>
      <vt:lpstr>PowerPoint Presentation</vt:lpstr>
      <vt:lpstr>SoTL as a team game</vt:lpstr>
      <vt:lpstr>Gaining funding for your research</vt:lpstr>
      <vt:lpstr>What makes a bid successful (and what will set off alarm bells for the reviewers)?</vt:lpstr>
      <vt:lpstr>Criterion 2: Good value for money</vt:lpstr>
      <vt:lpstr>Criterion 3: Clear plan for action, with milestones and timelines</vt:lpstr>
      <vt:lpstr>Criterion 4: Appropriate research plan/methodology</vt:lpstr>
      <vt:lpstr>Criterion 5: Clear deliverables</vt:lpstr>
      <vt:lpstr>Criterion 6: Track record of successful project completion</vt:lpstr>
      <vt:lpstr>Criterion 7: Clear plan of action for the future / Sustainability</vt:lpstr>
      <vt:lpstr>What about a PHD by Publication? http://www.bera.ac.uk/blog/phds-by-published-works </vt:lpstr>
      <vt:lpstr>So what are you going to do?</vt:lpstr>
      <vt:lpstr>Useful references:</vt:lpstr>
      <vt:lpstr>Useful references:</vt:lpstr>
      <vt:lpstr>More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 Race</dc:creator>
  <cp:lastModifiedBy>Phil Race</cp:lastModifiedBy>
  <cp:revision>38</cp:revision>
  <dcterms:created xsi:type="dcterms:W3CDTF">2018-06-20T15:43:43Z</dcterms:created>
  <dcterms:modified xsi:type="dcterms:W3CDTF">2018-06-24T16:51:19Z</dcterms:modified>
</cp:coreProperties>
</file>