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8" r:id="rId3"/>
  </p:sldMasterIdLst>
  <p:notesMasterIdLst>
    <p:notesMasterId r:id="rId65"/>
  </p:notesMasterIdLst>
  <p:handoutMasterIdLst>
    <p:handoutMasterId r:id="rId66"/>
  </p:handoutMasterIdLst>
  <p:sldIdLst>
    <p:sldId id="420" r:id="rId4"/>
    <p:sldId id="624" r:id="rId5"/>
    <p:sldId id="719" r:id="rId6"/>
    <p:sldId id="313" r:id="rId7"/>
    <p:sldId id="443" r:id="rId8"/>
    <p:sldId id="710" r:id="rId9"/>
    <p:sldId id="532" r:id="rId10"/>
    <p:sldId id="354" r:id="rId11"/>
    <p:sldId id="580" r:id="rId12"/>
    <p:sldId id="579" r:id="rId13"/>
    <p:sldId id="720" r:id="rId14"/>
    <p:sldId id="722" r:id="rId15"/>
    <p:sldId id="723" r:id="rId16"/>
    <p:sldId id="721" r:id="rId17"/>
    <p:sldId id="724" r:id="rId18"/>
    <p:sldId id="536" r:id="rId19"/>
    <p:sldId id="538" r:id="rId20"/>
    <p:sldId id="534" r:id="rId21"/>
    <p:sldId id="583" r:id="rId22"/>
    <p:sldId id="700" r:id="rId23"/>
    <p:sldId id="716" r:id="rId24"/>
    <p:sldId id="541" r:id="rId25"/>
    <p:sldId id="352" r:id="rId26"/>
    <p:sldId id="702" r:id="rId27"/>
    <p:sldId id="535" r:id="rId28"/>
    <p:sldId id="540" r:id="rId29"/>
    <p:sldId id="701" r:id="rId30"/>
    <p:sldId id="699" r:id="rId31"/>
    <p:sldId id="336" r:id="rId32"/>
    <p:sldId id="322" r:id="rId33"/>
    <p:sldId id="714" r:id="rId34"/>
    <p:sldId id="327" r:id="rId35"/>
    <p:sldId id="337" r:id="rId36"/>
    <p:sldId id="339" r:id="rId37"/>
    <p:sldId id="333" r:id="rId38"/>
    <p:sldId id="334" r:id="rId39"/>
    <p:sldId id="335" r:id="rId40"/>
    <p:sldId id="338" r:id="rId41"/>
    <p:sldId id="341" r:id="rId42"/>
    <p:sldId id="343" r:id="rId43"/>
    <p:sldId id="328" r:id="rId44"/>
    <p:sldId id="340" r:id="rId45"/>
    <p:sldId id="329" r:id="rId46"/>
    <p:sldId id="451" r:id="rId47"/>
    <p:sldId id="449" r:id="rId48"/>
    <p:sldId id="703" r:id="rId49"/>
    <p:sldId id="549" r:id="rId50"/>
    <p:sldId id="576" r:id="rId51"/>
    <p:sldId id="577" r:id="rId52"/>
    <p:sldId id="556" r:id="rId53"/>
    <p:sldId id="582" r:id="rId54"/>
    <p:sldId id="711" r:id="rId55"/>
    <p:sldId id="712" r:id="rId56"/>
    <p:sldId id="531" r:id="rId57"/>
    <p:sldId id="713" r:id="rId58"/>
    <p:sldId id="523" r:id="rId59"/>
    <p:sldId id="717" r:id="rId60"/>
    <p:sldId id="718" r:id="rId61"/>
    <p:sldId id="682" r:id="rId62"/>
    <p:sldId id="270" r:id="rId63"/>
    <p:sldId id="347" r:id="rId64"/>
  </p:sldIdLst>
  <p:sldSz cx="9144000" cy="6858000" type="screen4x3"/>
  <p:notesSz cx="7010400" cy="92964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66"/>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00" autoAdjust="0"/>
    <p:restoredTop sz="97458" autoAdjust="0"/>
  </p:normalViewPr>
  <p:slideViewPr>
    <p:cSldViewPr>
      <p:cViewPr varScale="1">
        <p:scale>
          <a:sx n="74" d="100"/>
          <a:sy n="74" d="100"/>
        </p:scale>
        <p:origin x="1260" y="60"/>
      </p:cViewPr>
      <p:guideLst>
        <p:guide orient="horz" pos="2160"/>
        <p:guide pos="2880"/>
      </p:guideLst>
    </p:cSldViewPr>
  </p:slideViewPr>
  <p:outlineViewPr>
    <p:cViewPr>
      <p:scale>
        <a:sx n="33" d="100"/>
        <a:sy n="33" d="100"/>
      </p:scale>
      <p:origin x="0" y="16290"/>
    </p:cViewPr>
  </p:outlineViewPr>
  <p:notesTextViewPr>
    <p:cViewPr>
      <p:scale>
        <a:sx n="100" d="100"/>
        <a:sy n="100" d="100"/>
      </p:scale>
      <p:origin x="0" y="0"/>
    </p:cViewPr>
  </p:notesTextViewPr>
  <p:sorterViewPr>
    <p:cViewPr varScale="1">
      <p:scale>
        <a:sx n="1" d="1"/>
        <a:sy n="1" d="1"/>
      </p:scale>
      <p:origin x="0" y="-864"/>
    </p:cViewPr>
  </p:sorterViewPr>
  <p:notesViewPr>
    <p:cSldViewPr>
      <p:cViewPr varScale="1">
        <p:scale>
          <a:sx n="80" d="100"/>
          <a:sy n="80" d="100"/>
        </p:scale>
        <p:origin x="-2022" y="-102"/>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63" Type="http://schemas.openxmlformats.org/officeDocument/2006/relationships/slide" Target="slides/slide60.xml"/><Relationship Id="rId68" Type="http://schemas.openxmlformats.org/officeDocument/2006/relationships/presProps" Target="presProps.xml"/><Relationship Id="rId7" Type="http://schemas.openxmlformats.org/officeDocument/2006/relationships/slide" Target="slides/slide4.xml"/><Relationship Id="rId71"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slide" Target="slides/slide55.xml"/><Relationship Id="rId66" Type="http://schemas.openxmlformats.org/officeDocument/2006/relationships/handoutMaster" Target="handoutMasters/handout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61" Type="http://schemas.openxmlformats.org/officeDocument/2006/relationships/slide" Target="slides/slide58.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viewProps" Target="viewProps.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commentAuthors" Target="commentAuthors.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3C6D2C28-E7E3-41A2-8DD5-A33503655548}"/>
              </a:ext>
            </a:extLst>
          </p:cNvPr>
          <p:cNvSpPr>
            <a:spLocks noGrp="1" noRot="1" noChangeAspect="1" noTextEdit="1"/>
          </p:cNvSpPr>
          <p:nvPr>
            <p:ph type="sldImg"/>
          </p:nvPr>
        </p:nvSpPr>
        <p:spPr>
          <a:ln/>
        </p:spPr>
      </p:sp>
      <p:sp>
        <p:nvSpPr>
          <p:cNvPr id="58371" name="Notes Placeholder 2">
            <a:extLst>
              <a:ext uri="{FF2B5EF4-FFF2-40B4-BE49-F238E27FC236}">
                <a16:creationId xmlns:a16="http://schemas.microsoft.com/office/drawing/2014/main" id="{CAD036D5-DFEC-48B2-8CFC-FADCB26AF45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58372" name="Slide Number Placeholder 3">
            <a:extLst>
              <a:ext uri="{FF2B5EF4-FFF2-40B4-BE49-F238E27FC236}">
                <a16:creationId xmlns:a16="http://schemas.microsoft.com/office/drawing/2014/main" id="{30E77560-D03B-4ACE-AF86-1D5EFA54895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fld id="{10E96222-B5D7-4BEC-9C3B-B8BDE9169C31}" type="slidenum">
              <a:rPr lang="en-GB" altLang="en-US" sz="1200"/>
              <a:pPr/>
              <a:t>27</a:t>
            </a:fld>
            <a:endParaRPr lang="en-GB" altLang="en-US" sz="1200"/>
          </a:p>
        </p:txBody>
      </p:sp>
    </p:spTree>
    <p:extLst>
      <p:ext uri="{BB962C8B-B14F-4D97-AF65-F5344CB8AC3E}">
        <p14:creationId xmlns:p14="http://schemas.microsoft.com/office/powerpoint/2010/main" val="30306699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a:extLst>
              <a:ext uri="{FF2B5EF4-FFF2-40B4-BE49-F238E27FC236}">
                <a16:creationId xmlns:a16="http://schemas.microsoft.com/office/drawing/2014/main" id="{767ACE10-3C63-4706-8F1F-6B178989C456}"/>
              </a:ext>
            </a:extLst>
          </p:cNvPr>
          <p:cNvSpPr>
            <a:spLocks noGrp="1" noRot="1" noChangeAspect="1" noTextEdit="1"/>
          </p:cNvSpPr>
          <p:nvPr>
            <p:ph type="sldImg"/>
          </p:nvPr>
        </p:nvSpPr>
        <p:spPr>
          <a:ln/>
        </p:spPr>
      </p:sp>
      <p:sp>
        <p:nvSpPr>
          <p:cNvPr id="55299" name="Notes Placeholder 2">
            <a:extLst>
              <a:ext uri="{FF2B5EF4-FFF2-40B4-BE49-F238E27FC236}">
                <a16:creationId xmlns:a16="http://schemas.microsoft.com/office/drawing/2014/main" id="{9E3BFACF-848A-4ACA-83D8-EE3585DA2A8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55300" name="Slide Number Placeholder 3">
            <a:extLst>
              <a:ext uri="{FF2B5EF4-FFF2-40B4-BE49-F238E27FC236}">
                <a16:creationId xmlns:a16="http://schemas.microsoft.com/office/drawing/2014/main" id="{57543AC8-4F04-47DD-A778-D38EBA196EC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fld id="{163E98AA-B70A-4C60-9166-385A8AB847E9}" type="slidenum">
              <a:rPr lang="en-GB" altLang="en-US" sz="1200"/>
              <a:pPr/>
              <a:t>28</a:t>
            </a:fld>
            <a:endParaRPr lang="en-GB" altLang="en-US" sz="1200"/>
          </a:p>
        </p:txBody>
      </p:sp>
    </p:spTree>
    <p:extLst>
      <p:ext uri="{BB962C8B-B14F-4D97-AF65-F5344CB8AC3E}">
        <p14:creationId xmlns:p14="http://schemas.microsoft.com/office/powerpoint/2010/main" val="11174723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a:p>
        </p:txBody>
      </p:sp>
      <p:sp>
        <p:nvSpPr>
          <p:cNvPr id="72708" name="Slide Number Placeholder 3"/>
          <p:cNvSpPr>
            <a:spLocks noGrp="1"/>
          </p:cNvSpPr>
          <p:nvPr>
            <p:ph type="sldNum" sz="quarter" idx="5"/>
          </p:nvPr>
        </p:nvSpPr>
        <p:spPr>
          <a:noFill/>
        </p:spPr>
        <p:txBody>
          <a:bodyPr/>
          <a:lstStyle/>
          <a:p>
            <a:fld id="{5C5C3E5F-5A14-43E5-95A2-7B28A2C6E9A8}" type="slidenum">
              <a:rPr lang="en-US" smtClean="0"/>
              <a:pPr/>
              <a:t>29</a:t>
            </a:fld>
            <a:endParaRPr lang="en-US"/>
          </a:p>
        </p:txBody>
      </p:sp>
    </p:spTree>
    <p:extLst>
      <p:ext uri="{BB962C8B-B14F-4D97-AF65-F5344CB8AC3E}">
        <p14:creationId xmlns:p14="http://schemas.microsoft.com/office/powerpoint/2010/main" val="16598539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endParaRPr lang="en-US"/>
          </a:p>
        </p:txBody>
      </p:sp>
      <p:sp>
        <p:nvSpPr>
          <p:cNvPr id="56324" name="Slide Number Placeholder 3"/>
          <p:cNvSpPr>
            <a:spLocks noGrp="1"/>
          </p:cNvSpPr>
          <p:nvPr>
            <p:ph type="sldNum" sz="quarter" idx="5"/>
          </p:nvPr>
        </p:nvSpPr>
        <p:spPr>
          <a:noFill/>
        </p:spPr>
        <p:txBody>
          <a:bodyPr/>
          <a:lstStyle/>
          <a:p>
            <a:fld id="{C08A5577-ADF3-4D9B-BEA8-939C31ED1AF5}" type="slidenum">
              <a:rPr lang="en-US" smtClean="0"/>
              <a:pPr/>
              <a:t>30</a:t>
            </a:fld>
            <a:endParaRPr lang="en-US"/>
          </a:p>
        </p:txBody>
      </p:sp>
    </p:spTree>
    <p:extLst>
      <p:ext uri="{BB962C8B-B14F-4D97-AF65-F5344CB8AC3E}">
        <p14:creationId xmlns:p14="http://schemas.microsoft.com/office/powerpoint/2010/main" val="17888741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endParaRPr lang="en-US"/>
          </a:p>
        </p:txBody>
      </p:sp>
      <p:sp>
        <p:nvSpPr>
          <p:cNvPr id="63492" name="Slide Number Placeholder 3"/>
          <p:cNvSpPr>
            <a:spLocks noGrp="1"/>
          </p:cNvSpPr>
          <p:nvPr>
            <p:ph type="sldNum" sz="quarter" idx="5"/>
          </p:nvPr>
        </p:nvSpPr>
        <p:spPr>
          <a:noFill/>
        </p:spPr>
        <p:txBody>
          <a:bodyPr/>
          <a:lstStyle/>
          <a:p>
            <a:fld id="{C12F2EC9-B8F9-4340-931B-9A2DACE71BF1}" type="slidenum">
              <a:rPr lang="en-US" smtClean="0"/>
              <a:pPr/>
              <a:t>32</a:t>
            </a:fld>
            <a:endParaRPr lang="en-US"/>
          </a:p>
        </p:txBody>
      </p:sp>
    </p:spTree>
    <p:extLst>
      <p:ext uri="{BB962C8B-B14F-4D97-AF65-F5344CB8AC3E}">
        <p14:creationId xmlns:p14="http://schemas.microsoft.com/office/powerpoint/2010/main" val="32897464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a:p>
        </p:txBody>
      </p:sp>
      <p:sp>
        <p:nvSpPr>
          <p:cNvPr id="73732" name="Slide Number Placeholder 3"/>
          <p:cNvSpPr>
            <a:spLocks noGrp="1"/>
          </p:cNvSpPr>
          <p:nvPr>
            <p:ph type="sldNum" sz="quarter" idx="5"/>
          </p:nvPr>
        </p:nvSpPr>
        <p:spPr>
          <a:noFill/>
        </p:spPr>
        <p:txBody>
          <a:bodyPr/>
          <a:lstStyle/>
          <a:p>
            <a:fld id="{204805DA-A58C-4A0F-ACD6-D699F5F3EACE}" type="slidenum">
              <a:rPr lang="en-US" smtClean="0"/>
              <a:pPr/>
              <a:t>33</a:t>
            </a:fld>
            <a:endParaRPr lang="en-US"/>
          </a:p>
        </p:txBody>
      </p:sp>
    </p:spTree>
    <p:extLst>
      <p:ext uri="{BB962C8B-B14F-4D97-AF65-F5344CB8AC3E}">
        <p14:creationId xmlns:p14="http://schemas.microsoft.com/office/powerpoint/2010/main" val="286025765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ln/>
        </p:spPr>
      </p:sp>
      <p:sp>
        <p:nvSpPr>
          <p:cNvPr id="76803" name="Notes Placeholder 2"/>
          <p:cNvSpPr>
            <a:spLocks noGrp="1"/>
          </p:cNvSpPr>
          <p:nvPr>
            <p:ph type="body" idx="1"/>
          </p:nvPr>
        </p:nvSpPr>
        <p:spPr>
          <a:noFill/>
          <a:ln/>
        </p:spPr>
        <p:txBody>
          <a:bodyPr/>
          <a:lstStyle/>
          <a:p>
            <a:endParaRPr lang="en-US"/>
          </a:p>
        </p:txBody>
      </p:sp>
      <p:sp>
        <p:nvSpPr>
          <p:cNvPr id="76804" name="Slide Number Placeholder 3"/>
          <p:cNvSpPr>
            <a:spLocks noGrp="1"/>
          </p:cNvSpPr>
          <p:nvPr>
            <p:ph type="sldNum" sz="quarter" idx="5"/>
          </p:nvPr>
        </p:nvSpPr>
        <p:spPr>
          <a:noFill/>
        </p:spPr>
        <p:txBody>
          <a:bodyPr/>
          <a:lstStyle/>
          <a:p>
            <a:fld id="{20F32961-A29B-457D-A010-81A3BA38DED8}" type="slidenum">
              <a:rPr lang="en-US" smtClean="0"/>
              <a:pPr/>
              <a:t>34</a:t>
            </a:fld>
            <a:endParaRPr lang="en-US"/>
          </a:p>
        </p:txBody>
      </p:sp>
    </p:spTree>
    <p:extLst>
      <p:ext uri="{BB962C8B-B14F-4D97-AF65-F5344CB8AC3E}">
        <p14:creationId xmlns:p14="http://schemas.microsoft.com/office/powerpoint/2010/main" val="31878119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a:p>
        </p:txBody>
      </p:sp>
      <p:sp>
        <p:nvSpPr>
          <p:cNvPr id="69636" name="Slide Number Placeholder 3"/>
          <p:cNvSpPr>
            <a:spLocks noGrp="1"/>
          </p:cNvSpPr>
          <p:nvPr>
            <p:ph type="sldNum" sz="quarter" idx="5"/>
          </p:nvPr>
        </p:nvSpPr>
        <p:spPr>
          <a:noFill/>
        </p:spPr>
        <p:txBody>
          <a:bodyPr/>
          <a:lstStyle/>
          <a:p>
            <a:fld id="{42AA92C1-5C80-4739-AA27-1DC6625C7092}" type="slidenum">
              <a:rPr lang="en-US" smtClean="0"/>
              <a:pPr/>
              <a:t>35</a:t>
            </a:fld>
            <a:endParaRPr lang="en-US"/>
          </a:p>
        </p:txBody>
      </p:sp>
    </p:spTree>
    <p:extLst>
      <p:ext uri="{BB962C8B-B14F-4D97-AF65-F5344CB8AC3E}">
        <p14:creationId xmlns:p14="http://schemas.microsoft.com/office/powerpoint/2010/main" val="28831151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p:spPr>
        <p:txBody>
          <a:bodyPr/>
          <a:lstStyle/>
          <a:p>
            <a:endParaRPr lang="en-US"/>
          </a:p>
        </p:txBody>
      </p:sp>
      <p:sp>
        <p:nvSpPr>
          <p:cNvPr id="70660" name="Slide Number Placeholder 3"/>
          <p:cNvSpPr>
            <a:spLocks noGrp="1"/>
          </p:cNvSpPr>
          <p:nvPr>
            <p:ph type="sldNum" sz="quarter" idx="5"/>
          </p:nvPr>
        </p:nvSpPr>
        <p:spPr>
          <a:noFill/>
        </p:spPr>
        <p:txBody>
          <a:bodyPr/>
          <a:lstStyle/>
          <a:p>
            <a:fld id="{EB7EC277-5F4B-4C4F-B570-57EC5F0DBA8A}" type="slidenum">
              <a:rPr lang="en-US" smtClean="0"/>
              <a:pPr/>
              <a:t>36</a:t>
            </a:fld>
            <a:endParaRPr lang="en-US"/>
          </a:p>
        </p:txBody>
      </p:sp>
    </p:spTree>
    <p:extLst>
      <p:ext uri="{BB962C8B-B14F-4D97-AF65-F5344CB8AC3E}">
        <p14:creationId xmlns:p14="http://schemas.microsoft.com/office/powerpoint/2010/main" val="2847635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p:spPr>
        <p:txBody>
          <a:bodyPr/>
          <a:lstStyle/>
          <a:p>
            <a:endParaRPr lang="en-US"/>
          </a:p>
        </p:txBody>
      </p:sp>
      <p:sp>
        <p:nvSpPr>
          <p:cNvPr id="71684" name="Slide Number Placeholder 3"/>
          <p:cNvSpPr>
            <a:spLocks noGrp="1"/>
          </p:cNvSpPr>
          <p:nvPr>
            <p:ph type="sldNum" sz="quarter" idx="5"/>
          </p:nvPr>
        </p:nvSpPr>
        <p:spPr>
          <a:noFill/>
        </p:spPr>
        <p:txBody>
          <a:bodyPr/>
          <a:lstStyle/>
          <a:p>
            <a:fld id="{623D0715-C256-4813-8C63-1DCCE2DA4A1B}" type="slidenum">
              <a:rPr lang="en-US" smtClean="0"/>
              <a:pPr/>
              <a:t>37</a:t>
            </a:fld>
            <a:endParaRPr lang="en-US"/>
          </a:p>
        </p:txBody>
      </p:sp>
    </p:spTree>
    <p:extLst>
      <p:ext uri="{BB962C8B-B14F-4D97-AF65-F5344CB8AC3E}">
        <p14:creationId xmlns:p14="http://schemas.microsoft.com/office/powerpoint/2010/main" val="7571115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p:spPr>
        <p:txBody>
          <a:bodyPr/>
          <a:lstStyle/>
          <a:p>
            <a:endParaRPr lang="en-US"/>
          </a:p>
        </p:txBody>
      </p:sp>
      <p:sp>
        <p:nvSpPr>
          <p:cNvPr id="53252" name="Slide Number Placeholder 3"/>
          <p:cNvSpPr>
            <a:spLocks noGrp="1"/>
          </p:cNvSpPr>
          <p:nvPr>
            <p:ph type="sldNum" sz="quarter" idx="5"/>
          </p:nvPr>
        </p:nvSpPr>
        <p:spPr>
          <a:noFill/>
        </p:spPr>
        <p:txBody>
          <a:bodyPr/>
          <a:lstStyle/>
          <a:p>
            <a:fld id="{1C9270CF-1003-41ED-A7F0-0DCB036FD4FD}" type="slidenum">
              <a:rPr lang="en-US" smtClean="0"/>
              <a:pPr/>
              <a:t>4</a:t>
            </a:fld>
            <a:endParaRPr lang="en-US"/>
          </a:p>
        </p:txBody>
      </p:sp>
    </p:spTree>
    <p:extLst>
      <p:ext uri="{BB962C8B-B14F-4D97-AF65-F5344CB8AC3E}">
        <p14:creationId xmlns:p14="http://schemas.microsoft.com/office/powerpoint/2010/main" val="1846708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a:ln/>
        </p:spPr>
      </p:sp>
      <p:sp>
        <p:nvSpPr>
          <p:cNvPr id="75779" name="Notes Placeholder 2"/>
          <p:cNvSpPr>
            <a:spLocks noGrp="1"/>
          </p:cNvSpPr>
          <p:nvPr>
            <p:ph type="body" idx="1"/>
          </p:nvPr>
        </p:nvSpPr>
        <p:spPr>
          <a:noFill/>
          <a:ln/>
        </p:spPr>
        <p:txBody>
          <a:bodyPr/>
          <a:lstStyle/>
          <a:p>
            <a:endParaRPr lang="en-US"/>
          </a:p>
        </p:txBody>
      </p:sp>
      <p:sp>
        <p:nvSpPr>
          <p:cNvPr id="75780" name="Slide Number Placeholder 3"/>
          <p:cNvSpPr>
            <a:spLocks noGrp="1"/>
          </p:cNvSpPr>
          <p:nvPr>
            <p:ph type="sldNum" sz="quarter" idx="5"/>
          </p:nvPr>
        </p:nvSpPr>
        <p:spPr>
          <a:noFill/>
        </p:spPr>
        <p:txBody>
          <a:bodyPr/>
          <a:lstStyle/>
          <a:p>
            <a:fld id="{2237CCFB-3CE4-4A8D-A971-7A3DE11CF314}" type="slidenum">
              <a:rPr lang="en-US" smtClean="0"/>
              <a:pPr/>
              <a:t>38</a:t>
            </a:fld>
            <a:endParaRPr lang="en-US"/>
          </a:p>
        </p:txBody>
      </p:sp>
    </p:spTree>
    <p:extLst>
      <p:ext uri="{BB962C8B-B14F-4D97-AF65-F5344CB8AC3E}">
        <p14:creationId xmlns:p14="http://schemas.microsoft.com/office/powerpoint/2010/main" val="1635174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a:ln/>
        </p:spPr>
      </p:sp>
      <p:sp>
        <p:nvSpPr>
          <p:cNvPr id="78851" name="Notes Placeholder 2"/>
          <p:cNvSpPr>
            <a:spLocks noGrp="1"/>
          </p:cNvSpPr>
          <p:nvPr>
            <p:ph type="body" idx="1"/>
          </p:nvPr>
        </p:nvSpPr>
        <p:spPr>
          <a:noFill/>
          <a:ln/>
        </p:spPr>
        <p:txBody>
          <a:bodyPr/>
          <a:lstStyle/>
          <a:p>
            <a:endParaRPr lang="en-US"/>
          </a:p>
        </p:txBody>
      </p:sp>
      <p:sp>
        <p:nvSpPr>
          <p:cNvPr id="78852" name="Slide Number Placeholder 3"/>
          <p:cNvSpPr>
            <a:spLocks noGrp="1"/>
          </p:cNvSpPr>
          <p:nvPr>
            <p:ph type="sldNum" sz="quarter" idx="5"/>
          </p:nvPr>
        </p:nvSpPr>
        <p:spPr>
          <a:noFill/>
        </p:spPr>
        <p:txBody>
          <a:bodyPr/>
          <a:lstStyle/>
          <a:p>
            <a:fld id="{6ACEEADC-DE9A-4522-8354-CE2305BC7925}" type="slidenum">
              <a:rPr lang="en-US" smtClean="0"/>
              <a:pPr/>
              <a:t>39</a:t>
            </a:fld>
            <a:endParaRPr lang="en-US"/>
          </a:p>
        </p:txBody>
      </p:sp>
    </p:spTree>
    <p:extLst>
      <p:ext uri="{BB962C8B-B14F-4D97-AF65-F5344CB8AC3E}">
        <p14:creationId xmlns:p14="http://schemas.microsoft.com/office/powerpoint/2010/main" val="329850174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a:ln/>
        </p:spPr>
      </p:sp>
      <p:sp>
        <p:nvSpPr>
          <p:cNvPr id="80899" name="Notes Placeholder 2"/>
          <p:cNvSpPr>
            <a:spLocks noGrp="1"/>
          </p:cNvSpPr>
          <p:nvPr>
            <p:ph type="body" idx="1"/>
          </p:nvPr>
        </p:nvSpPr>
        <p:spPr>
          <a:noFill/>
          <a:ln/>
        </p:spPr>
        <p:txBody>
          <a:bodyPr/>
          <a:lstStyle/>
          <a:p>
            <a:endParaRPr lang="en-US"/>
          </a:p>
        </p:txBody>
      </p:sp>
      <p:sp>
        <p:nvSpPr>
          <p:cNvPr id="80900" name="Slide Number Placeholder 3"/>
          <p:cNvSpPr>
            <a:spLocks noGrp="1"/>
          </p:cNvSpPr>
          <p:nvPr>
            <p:ph type="sldNum" sz="quarter" idx="5"/>
          </p:nvPr>
        </p:nvSpPr>
        <p:spPr>
          <a:noFill/>
        </p:spPr>
        <p:txBody>
          <a:bodyPr/>
          <a:lstStyle/>
          <a:p>
            <a:fld id="{AC4AA0BC-7941-4E11-BC8F-AF2C057A8525}" type="slidenum">
              <a:rPr lang="en-US" smtClean="0"/>
              <a:pPr/>
              <a:t>40</a:t>
            </a:fld>
            <a:endParaRPr lang="en-US"/>
          </a:p>
        </p:txBody>
      </p:sp>
    </p:spTree>
    <p:extLst>
      <p:ext uri="{BB962C8B-B14F-4D97-AF65-F5344CB8AC3E}">
        <p14:creationId xmlns:p14="http://schemas.microsoft.com/office/powerpoint/2010/main" val="372278031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a:p>
        </p:txBody>
      </p:sp>
      <p:sp>
        <p:nvSpPr>
          <p:cNvPr id="64516" name="Slide Number Placeholder 3"/>
          <p:cNvSpPr>
            <a:spLocks noGrp="1"/>
          </p:cNvSpPr>
          <p:nvPr>
            <p:ph type="sldNum" sz="quarter" idx="5"/>
          </p:nvPr>
        </p:nvSpPr>
        <p:spPr>
          <a:noFill/>
        </p:spPr>
        <p:txBody>
          <a:bodyPr/>
          <a:lstStyle/>
          <a:p>
            <a:fld id="{B5110CAC-9BDA-418C-86D4-CB1AFFCA47F0}" type="slidenum">
              <a:rPr lang="en-US" smtClean="0"/>
              <a:pPr/>
              <a:t>41</a:t>
            </a:fld>
            <a:endParaRPr lang="en-US"/>
          </a:p>
        </p:txBody>
      </p:sp>
    </p:spTree>
    <p:extLst>
      <p:ext uri="{BB962C8B-B14F-4D97-AF65-F5344CB8AC3E}">
        <p14:creationId xmlns:p14="http://schemas.microsoft.com/office/powerpoint/2010/main" val="259518717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a:ln/>
        </p:spPr>
      </p:sp>
      <p:sp>
        <p:nvSpPr>
          <p:cNvPr id="77827" name="Notes Placeholder 2"/>
          <p:cNvSpPr>
            <a:spLocks noGrp="1"/>
          </p:cNvSpPr>
          <p:nvPr>
            <p:ph type="body" idx="1"/>
          </p:nvPr>
        </p:nvSpPr>
        <p:spPr>
          <a:noFill/>
          <a:ln/>
        </p:spPr>
        <p:txBody>
          <a:bodyPr/>
          <a:lstStyle/>
          <a:p>
            <a:endParaRPr lang="en-US"/>
          </a:p>
        </p:txBody>
      </p:sp>
      <p:sp>
        <p:nvSpPr>
          <p:cNvPr id="77828" name="Slide Number Placeholder 3"/>
          <p:cNvSpPr>
            <a:spLocks noGrp="1"/>
          </p:cNvSpPr>
          <p:nvPr>
            <p:ph type="sldNum" sz="quarter" idx="5"/>
          </p:nvPr>
        </p:nvSpPr>
        <p:spPr>
          <a:noFill/>
        </p:spPr>
        <p:txBody>
          <a:bodyPr/>
          <a:lstStyle/>
          <a:p>
            <a:fld id="{042AC142-622E-457C-88EB-08CC649B0CFF}" type="slidenum">
              <a:rPr lang="en-US" smtClean="0"/>
              <a:pPr/>
              <a:t>42</a:t>
            </a:fld>
            <a:endParaRPr lang="en-US"/>
          </a:p>
        </p:txBody>
      </p:sp>
    </p:spTree>
    <p:extLst>
      <p:ext uri="{BB962C8B-B14F-4D97-AF65-F5344CB8AC3E}">
        <p14:creationId xmlns:p14="http://schemas.microsoft.com/office/powerpoint/2010/main" val="144516481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a:p>
        </p:txBody>
      </p:sp>
      <p:sp>
        <p:nvSpPr>
          <p:cNvPr id="65540" name="Slide Number Placeholder 3"/>
          <p:cNvSpPr>
            <a:spLocks noGrp="1"/>
          </p:cNvSpPr>
          <p:nvPr>
            <p:ph type="sldNum" sz="quarter" idx="5"/>
          </p:nvPr>
        </p:nvSpPr>
        <p:spPr>
          <a:noFill/>
        </p:spPr>
        <p:txBody>
          <a:bodyPr/>
          <a:lstStyle/>
          <a:p>
            <a:fld id="{31D0464A-362D-4BE2-BBC0-2BD2277FFF05}" type="slidenum">
              <a:rPr lang="en-US" smtClean="0"/>
              <a:pPr/>
              <a:t>43</a:t>
            </a:fld>
            <a:endParaRPr lang="en-US"/>
          </a:p>
        </p:txBody>
      </p:sp>
    </p:spTree>
    <p:extLst>
      <p:ext uri="{BB962C8B-B14F-4D97-AF65-F5344CB8AC3E}">
        <p14:creationId xmlns:p14="http://schemas.microsoft.com/office/powerpoint/2010/main" val="18261241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5D179688-7F9B-411C-9D06-00C1655A9A23}" type="slidenum">
              <a:rPr lang="en-GB" smtClean="0"/>
              <a:pPr>
                <a:defRPr/>
              </a:pPr>
              <a:t>47</a:t>
            </a:fld>
            <a:endParaRPr lang="en-GB"/>
          </a:p>
        </p:txBody>
      </p:sp>
    </p:spTree>
    <p:extLst>
      <p:ext uri="{BB962C8B-B14F-4D97-AF65-F5344CB8AC3E}">
        <p14:creationId xmlns:p14="http://schemas.microsoft.com/office/powerpoint/2010/main" val="229051238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A67506B5-EA4E-4FAA-8B42-EFF130CFABE3}"/>
              </a:ext>
            </a:extLst>
          </p:cNvPr>
          <p:cNvSpPr>
            <a:spLocks noGrp="1" noRot="1" noChangeAspect="1" noTextEdit="1"/>
          </p:cNvSpPr>
          <p:nvPr>
            <p:ph type="sldImg"/>
          </p:nvPr>
        </p:nvSpPr>
        <p:spPr>
          <a:ln/>
        </p:spPr>
      </p:sp>
      <p:sp>
        <p:nvSpPr>
          <p:cNvPr id="64515" name="Notes Placeholder 2">
            <a:extLst>
              <a:ext uri="{FF2B5EF4-FFF2-40B4-BE49-F238E27FC236}">
                <a16:creationId xmlns:a16="http://schemas.microsoft.com/office/drawing/2014/main" id="{13D0E6CE-DBF8-4573-AFDC-5D522C6FEF5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64516" name="Slide Number Placeholder 3">
            <a:extLst>
              <a:ext uri="{FF2B5EF4-FFF2-40B4-BE49-F238E27FC236}">
                <a16:creationId xmlns:a16="http://schemas.microsoft.com/office/drawing/2014/main" id="{8129FB7F-3C14-4C6A-B490-776FF7FD91E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fld id="{CC48248D-3D8F-404C-878B-123991AF126E}" type="slidenum">
              <a:rPr lang="en-US" altLang="en-US" sz="1200"/>
              <a:pPr/>
              <a:t>60</a:t>
            </a:fld>
            <a:endParaRPr lang="en-US" altLang="en-US" sz="1200"/>
          </a:p>
        </p:txBody>
      </p:sp>
    </p:spTree>
    <p:extLst>
      <p:ext uri="{BB962C8B-B14F-4D97-AF65-F5344CB8AC3E}">
        <p14:creationId xmlns:p14="http://schemas.microsoft.com/office/powerpoint/2010/main" val="241721014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ln/>
        </p:spPr>
      </p:sp>
      <p:sp>
        <p:nvSpPr>
          <p:cNvPr id="84995" name="Notes Placeholder 2"/>
          <p:cNvSpPr>
            <a:spLocks noGrp="1"/>
          </p:cNvSpPr>
          <p:nvPr>
            <p:ph type="body" idx="1"/>
          </p:nvPr>
        </p:nvSpPr>
        <p:spPr>
          <a:noFill/>
          <a:ln/>
        </p:spPr>
        <p:txBody>
          <a:bodyPr/>
          <a:lstStyle/>
          <a:p>
            <a:endParaRPr lang="en-US"/>
          </a:p>
        </p:txBody>
      </p:sp>
      <p:sp>
        <p:nvSpPr>
          <p:cNvPr id="84996" name="Slide Number Placeholder 3"/>
          <p:cNvSpPr>
            <a:spLocks noGrp="1"/>
          </p:cNvSpPr>
          <p:nvPr>
            <p:ph type="sldNum" sz="quarter" idx="5"/>
          </p:nvPr>
        </p:nvSpPr>
        <p:spPr>
          <a:noFill/>
        </p:spPr>
        <p:txBody>
          <a:bodyPr/>
          <a:lstStyle/>
          <a:p>
            <a:fld id="{6C8AC73F-1357-45DD-A879-57C4BC4895F9}" type="slidenum">
              <a:rPr lang="en-US" smtClean="0"/>
              <a:pPr/>
              <a:t>61</a:t>
            </a:fld>
            <a:endParaRPr lang="en-US"/>
          </a:p>
        </p:txBody>
      </p:sp>
    </p:spTree>
    <p:extLst>
      <p:ext uri="{BB962C8B-B14F-4D97-AF65-F5344CB8AC3E}">
        <p14:creationId xmlns:p14="http://schemas.microsoft.com/office/powerpoint/2010/main" val="3828026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a:p>
        </p:txBody>
      </p:sp>
      <p:sp>
        <p:nvSpPr>
          <p:cNvPr id="60420" name="Slide Number Placeholder 3"/>
          <p:cNvSpPr>
            <a:spLocks noGrp="1"/>
          </p:cNvSpPr>
          <p:nvPr>
            <p:ph type="sldNum" sz="quarter" idx="5"/>
          </p:nvPr>
        </p:nvSpPr>
        <p:spPr>
          <a:noFill/>
        </p:spPr>
        <p:txBody>
          <a:bodyPr/>
          <a:lstStyle/>
          <a:p>
            <a:fld id="{CC224363-394E-4029-8BA0-C5384BB31DD7}" type="slidenum">
              <a:rPr lang="en-GB" smtClean="0">
                <a:solidFill>
                  <a:srgbClr val="000000"/>
                </a:solidFill>
              </a:rPr>
              <a:pPr/>
              <a:t>8</a:t>
            </a:fld>
            <a:endParaRPr lang="en-GB">
              <a:solidFill>
                <a:srgbClr val="000000"/>
              </a:solidFill>
            </a:endParaRPr>
          </a:p>
        </p:txBody>
      </p:sp>
    </p:spTree>
    <p:extLst>
      <p:ext uri="{BB962C8B-B14F-4D97-AF65-F5344CB8AC3E}">
        <p14:creationId xmlns:p14="http://schemas.microsoft.com/office/powerpoint/2010/main" val="33213996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a:p>
        </p:txBody>
      </p:sp>
      <p:sp>
        <p:nvSpPr>
          <p:cNvPr id="65540" name="Slide Number Placeholder 3"/>
          <p:cNvSpPr>
            <a:spLocks noGrp="1"/>
          </p:cNvSpPr>
          <p:nvPr>
            <p:ph type="sldNum" sz="quarter" idx="5"/>
          </p:nvPr>
        </p:nvSpPr>
        <p:spPr>
          <a:noFill/>
        </p:spPr>
        <p:txBody>
          <a:bodyPr/>
          <a:lstStyle/>
          <a:p>
            <a:fld id="{48303D8A-DAAE-4BE3-8623-703CB7C316FA}" type="slidenum">
              <a:rPr lang="en-US" smtClean="0"/>
              <a:pPr/>
              <a:t>9</a:t>
            </a:fld>
            <a:endParaRPr lang="en-US"/>
          </a:p>
        </p:txBody>
      </p:sp>
    </p:spTree>
    <p:extLst>
      <p:ext uri="{BB962C8B-B14F-4D97-AF65-F5344CB8AC3E}">
        <p14:creationId xmlns:p14="http://schemas.microsoft.com/office/powerpoint/2010/main" val="18655451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a:extLst>
              <a:ext uri="{FF2B5EF4-FFF2-40B4-BE49-F238E27FC236}">
                <a16:creationId xmlns:a16="http://schemas.microsoft.com/office/drawing/2014/main" id="{5F9D46CE-30CA-4402-8C78-085E1B0C3557}"/>
              </a:ext>
            </a:extLst>
          </p:cNvPr>
          <p:cNvSpPr>
            <a:spLocks noGrp="1" noRot="1" noChangeAspect="1" noTextEdit="1"/>
          </p:cNvSpPr>
          <p:nvPr>
            <p:ph type="sldImg"/>
          </p:nvPr>
        </p:nvSpPr>
        <p:spPr>
          <a:ln/>
        </p:spPr>
      </p:sp>
      <p:sp>
        <p:nvSpPr>
          <p:cNvPr id="57347" name="Notes Placeholder 2">
            <a:extLst>
              <a:ext uri="{FF2B5EF4-FFF2-40B4-BE49-F238E27FC236}">
                <a16:creationId xmlns:a16="http://schemas.microsoft.com/office/drawing/2014/main" id="{CAE764DE-2178-4DD3-A87D-8FE0761C240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57348" name="Slide Number Placeholder 3">
            <a:extLst>
              <a:ext uri="{FF2B5EF4-FFF2-40B4-BE49-F238E27FC236}">
                <a16:creationId xmlns:a16="http://schemas.microsoft.com/office/drawing/2014/main" id="{E2BD8B04-7189-4CFD-B545-AE4A1257834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fld id="{1F1CB8C0-AE7C-4001-9F86-1FFD8D67CA4F}" type="slidenum">
              <a:rPr lang="en-GB" altLang="en-US" sz="1200"/>
              <a:pPr/>
              <a:t>20</a:t>
            </a:fld>
            <a:endParaRPr lang="en-GB" altLang="en-US" sz="1200"/>
          </a:p>
        </p:txBody>
      </p:sp>
    </p:spTree>
    <p:extLst>
      <p:ext uri="{BB962C8B-B14F-4D97-AF65-F5344CB8AC3E}">
        <p14:creationId xmlns:p14="http://schemas.microsoft.com/office/powerpoint/2010/main" val="42210532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92D71623-7F2A-438A-8E66-50BAF9256315}" type="slidenum">
              <a:rPr lang="en-GB" smtClean="0"/>
              <a:pPr>
                <a:defRPr/>
              </a:pPr>
              <a:t>22</a:t>
            </a:fld>
            <a:endParaRPr lang="en-GB"/>
          </a:p>
        </p:txBody>
      </p:sp>
    </p:spTree>
    <p:extLst>
      <p:ext uri="{BB962C8B-B14F-4D97-AF65-F5344CB8AC3E}">
        <p14:creationId xmlns:p14="http://schemas.microsoft.com/office/powerpoint/2010/main" val="31284282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0A894E91-FA25-413C-BDA9-55E00B6A63A2}" type="slidenum">
              <a:rPr lang="en-US" smtClean="0"/>
              <a:pPr>
                <a:defRPr/>
              </a:pPr>
              <a:t>23</a:t>
            </a:fld>
            <a:endParaRPr lang="en-US"/>
          </a:p>
        </p:txBody>
      </p:sp>
    </p:spTree>
    <p:extLst>
      <p:ext uri="{BB962C8B-B14F-4D97-AF65-F5344CB8AC3E}">
        <p14:creationId xmlns:p14="http://schemas.microsoft.com/office/powerpoint/2010/main" val="21464836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a:extLst>
              <a:ext uri="{FF2B5EF4-FFF2-40B4-BE49-F238E27FC236}">
                <a16:creationId xmlns:a16="http://schemas.microsoft.com/office/drawing/2014/main" id="{D09750A7-3519-442E-A110-933C02423034}"/>
              </a:ext>
            </a:extLst>
          </p:cNvPr>
          <p:cNvSpPr>
            <a:spLocks noGrp="1" noRot="1" noChangeAspect="1" noTextEdit="1"/>
          </p:cNvSpPr>
          <p:nvPr>
            <p:ph type="sldImg"/>
          </p:nvPr>
        </p:nvSpPr>
        <p:spPr>
          <a:ln/>
        </p:spPr>
      </p:sp>
      <p:sp>
        <p:nvSpPr>
          <p:cNvPr id="59395" name="Notes Placeholder 2">
            <a:extLst>
              <a:ext uri="{FF2B5EF4-FFF2-40B4-BE49-F238E27FC236}">
                <a16:creationId xmlns:a16="http://schemas.microsoft.com/office/drawing/2014/main" id="{038895C7-2C3B-45D6-B11A-D156F2D8116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59396" name="Slide Number Placeholder 3">
            <a:extLst>
              <a:ext uri="{FF2B5EF4-FFF2-40B4-BE49-F238E27FC236}">
                <a16:creationId xmlns:a16="http://schemas.microsoft.com/office/drawing/2014/main" id="{51946C66-A25F-42DA-B532-83C653D223E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fld id="{F0833D07-550D-4D35-96F0-98F36B83DCB3}" type="slidenum">
              <a:rPr lang="en-GB" altLang="en-US" sz="1200"/>
              <a:pPr/>
              <a:t>24</a:t>
            </a:fld>
            <a:endParaRPr lang="en-GB" altLang="en-US" sz="1200"/>
          </a:p>
        </p:txBody>
      </p:sp>
    </p:spTree>
    <p:extLst>
      <p:ext uri="{BB962C8B-B14F-4D97-AF65-F5344CB8AC3E}">
        <p14:creationId xmlns:p14="http://schemas.microsoft.com/office/powerpoint/2010/main" val="28010770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EF25D140-36AC-4E93-BF41-76DB32C14E81}" type="slidenum">
              <a:rPr lang="en-GB" smtClean="0"/>
              <a:pPr>
                <a:defRPr/>
              </a:pPr>
              <a:t>25</a:t>
            </a:fld>
            <a:endParaRPr lang="en-GB"/>
          </a:p>
        </p:txBody>
      </p:sp>
    </p:spTree>
    <p:extLst>
      <p:ext uri="{BB962C8B-B14F-4D97-AF65-F5344CB8AC3E}">
        <p14:creationId xmlns:p14="http://schemas.microsoft.com/office/powerpoint/2010/main" val="3666665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19/06/2018</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19/06/2018</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19/06/2018</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FA0B1D7F-33C8-4ED3-A1E1-44EF625BC720}" type="datetimeFigureOut">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19/06/2018</a:t>
            </a:fld>
            <a:endParaRPr kumimoji="0" lang="en-GB" sz="1800" b="0" i="0" u="none" strike="noStrike" kern="0" cap="none" spc="0" normalizeH="0" baseline="0" noProof="0">
              <a:ln>
                <a:noFill/>
              </a:ln>
              <a:solidFill>
                <a:sysClr val="windowText" lastClr="000000"/>
              </a:solidFill>
              <a:effectLst/>
              <a:uLnTx/>
              <a:uFillTx/>
            </a:endParaRPr>
          </a:p>
        </p:txBody>
      </p:sp>
      <p:sp>
        <p:nvSpPr>
          <p:cNvPr id="5" name="Footer Placeholder 4"/>
          <p:cNvSpPr>
            <a:spLocks noGrp="1"/>
          </p:cNvSpPr>
          <p:nvPr>
            <p:ph type="ftr" sz="quarter" idx="1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6" name="Slide Number Placeholder 5"/>
          <p:cNvSpPr>
            <a:spLocks noGrp="1"/>
          </p:cNvSpPr>
          <p:nvPr>
            <p:ph type="sldNum" sz="quarter" idx="12"/>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451130A4-E241-4B31-81C0-CEEE80BF742A}" type="slidenum">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a:t>
            </a:fld>
            <a:endParaRPr kumimoji="0" lang="en-GB"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973440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19/06/2018</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19/06/2018</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19/06/2018</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19/06/2018</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19/06/2018</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19/06/2018</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19/06/2018</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19/06/2018</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19/06/2018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0B1D7F-33C8-4ED3-A1E1-44EF625BC720}" type="datetimeFigureOut">
              <a:rPr lang="en-GB" smtClean="0"/>
              <a:t>19/06/2018</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1130A4-E241-4B31-81C0-CEEE80BF742A}" type="slidenum">
              <a:rPr lang="en-GB" smtClean="0"/>
              <a:t>‹#›</a:t>
            </a:fld>
            <a:endParaRPr lang="en-GB"/>
          </a:p>
        </p:txBody>
      </p:sp>
    </p:spTree>
    <p:extLst>
      <p:ext uri="{BB962C8B-B14F-4D97-AF65-F5344CB8AC3E}">
        <p14:creationId xmlns:p14="http://schemas.microsoft.com/office/powerpoint/2010/main" val="2517157955"/>
      </p:ext>
    </p:extLst>
  </p:cSld>
  <p:clrMap bg1="lt1" tx1="dk1" bg2="lt2" tx2="dk2" accent1="accent1" accent2="accent2" accent3="accent3" accent4="accent4" accent5="accent5" accent6="accent6" hlink="hlink" folHlink="folHlink"/>
  <p:sldLayoutIdLst>
    <p:sldLayoutId id="214748380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sz="4400" dirty="0"/>
              <a:t>Inclusive curriculum design, delivery and assessment</a:t>
            </a:r>
          </a:p>
        </p:txBody>
      </p:sp>
      <p:sp>
        <p:nvSpPr>
          <p:cNvPr id="3075" name="Rectangle 3"/>
          <p:cNvSpPr>
            <a:spLocks noGrp="1" noChangeArrowheads="1"/>
          </p:cNvSpPr>
          <p:nvPr>
            <p:ph type="subTitle" idx="1"/>
          </p:nvPr>
        </p:nvSpPr>
        <p:spPr>
          <a:xfrm>
            <a:off x="0" y="2928934"/>
            <a:ext cx="7380312" cy="3429004"/>
          </a:xfrm>
        </p:spPr>
        <p:txBody>
          <a:bodyPr/>
          <a:lstStyle/>
          <a:p>
            <a:pPr algn="ctr" eaLnBrk="1" hangingPunct="1">
              <a:defRPr/>
            </a:pPr>
            <a:r>
              <a:rPr lang="en-GB" sz="2800" dirty="0">
                <a:solidFill>
                  <a:schemeClr val="tx2">
                    <a:lumMod val="60000"/>
                    <a:lumOff val="40000"/>
                  </a:schemeClr>
                </a:solidFill>
              </a:rPr>
              <a:t>Lincoln University International Business School Teaching and Learning Conference </a:t>
            </a:r>
          </a:p>
          <a:p>
            <a:pPr algn="ctr" eaLnBrk="1" hangingPunct="1">
              <a:defRPr/>
            </a:pPr>
            <a:r>
              <a:rPr lang="en-GB" sz="2800" dirty="0">
                <a:solidFill>
                  <a:schemeClr val="tx2">
                    <a:lumMod val="60000"/>
                    <a:lumOff val="40000"/>
                  </a:schemeClr>
                </a:solidFill>
              </a:rPr>
              <a:t>June 2018</a:t>
            </a:r>
          </a:p>
          <a:p>
            <a:pPr algn="ctr" eaLnBrk="1" hangingPunct="1">
              <a:defRPr/>
            </a:pPr>
            <a:r>
              <a:rPr lang="en-GB" sz="2400" b="1" dirty="0"/>
              <a:t>Sally Brown @</a:t>
            </a:r>
            <a:r>
              <a:rPr lang="en-GB" sz="2400" b="1" dirty="0" err="1"/>
              <a:t>ProfSallyBrown</a:t>
            </a:r>
            <a:endParaRPr lang="en-GB" sz="2400" b="1" dirty="0"/>
          </a:p>
          <a:p>
            <a:pPr algn="ctr" eaLnBrk="1" hangingPunct="1">
              <a:defRPr/>
            </a:pPr>
            <a:r>
              <a:rPr lang="en-GB" sz="2400" dirty="0"/>
              <a:t>sally@sally-brown.net</a:t>
            </a:r>
            <a:endParaRPr lang="en-GB" sz="2400" b="1" dirty="0"/>
          </a:p>
          <a:p>
            <a:pPr algn="ctr" eaLnBrk="1" hangingPunct="1">
              <a:defRPr/>
            </a:pPr>
            <a:r>
              <a:rPr lang="en-GB" sz="1800" dirty="0"/>
              <a:t>NTF, PFHEA, SFSEDA</a:t>
            </a:r>
          </a:p>
          <a:p>
            <a:pPr algn="ctr" eaLnBrk="1" hangingPunct="1">
              <a:defRPr/>
            </a:pPr>
            <a:r>
              <a:rPr lang="en-GB" sz="1800" dirty="0"/>
              <a:t>Emerita Professor, Leeds Beckett University</a:t>
            </a:r>
          </a:p>
          <a:p>
            <a:pPr algn="ctr" eaLnBrk="1" hangingPunct="1">
              <a:defRPr/>
            </a:pPr>
            <a:r>
              <a:rPr lang="en-GB" sz="1800" dirty="0"/>
              <a:t>Visiting Professor University of Plymouth, Edge Hill University, University of South Wales &amp; Liverpool John Moores University.</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nSpc>
                <a:spcPct val="90000"/>
              </a:lnSpc>
            </a:pPr>
            <a:r>
              <a:rPr lang="en-GB" kern="1200" dirty="0">
                <a:solidFill>
                  <a:srgbClr val="660066"/>
                </a:solidFill>
                <a:latin typeface="+mn-lt"/>
              </a:rPr>
              <a:t>The </a:t>
            </a:r>
            <a:r>
              <a:rPr lang="en-US" kern="1200" dirty="0">
                <a:solidFill>
                  <a:srgbClr val="660066"/>
                </a:solidFill>
                <a:latin typeface="+mn-lt"/>
              </a:rPr>
              <a:t>Maieutic model</a:t>
            </a:r>
            <a:endParaRPr lang="en-GB" kern="1200" dirty="0">
              <a:solidFill>
                <a:srgbClr val="660066"/>
              </a:solidFill>
              <a:latin typeface="+mn-lt"/>
            </a:endParaRPr>
          </a:p>
        </p:txBody>
      </p:sp>
      <p:sp>
        <p:nvSpPr>
          <p:cNvPr id="16387" name="Content Placeholder 2"/>
          <p:cNvSpPr>
            <a:spLocks noGrp="1"/>
          </p:cNvSpPr>
          <p:nvPr>
            <p:ph idx="1"/>
          </p:nvPr>
        </p:nvSpPr>
        <p:spPr/>
        <p:txBody>
          <a:bodyPr/>
          <a:lstStyle/>
          <a:p>
            <a:pPr>
              <a:lnSpc>
                <a:spcPct val="100000"/>
              </a:lnSpc>
              <a:buFont typeface="Wingdings" pitchFamily="2" charset="2"/>
              <a:buNone/>
            </a:pPr>
            <a:r>
              <a:rPr lang="en-US" sz="2800" dirty="0" err="1"/>
              <a:t>Maieutics</a:t>
            </a:r>
            <a:r>
              <a:rPr lang="en-US" sz="2800" dirty="0"/>
              <a:t> is a complex procedure of research introduced by Socrates, embracing the Socratic method in its widest sense. It is based on the idea that the truth is latent in the mind of every human being due to her/his innate reason but has to be “given birth” by answering questions (or problems) intelligently proposed. The word is derived from the Greek “μα</a:t>
            </a:r>
            <a:r>
              <a:rPr lang="en-US" sz="2800" dirty="0" err="1"/>
              <a:t>ιευτικός</a:t>
            </a:r>
            <a:r>
              <a:rPr lang="en-US" sz="2800" dirty="0"/>
              <a:t>”, pertaining to midwifery.</a:t>
            </a:r>
            <a:r>
              <a:rPr lang="en-GB" sz="2800" dirty="0"/>
              <a:t> </a:t>
            </a:r>
          </a:p>
          <a:p>
            <a:pPr>
              <a:lnSpc>
                <a:spcPct val="100000"/>
              </a:lnSpc>
              <a:buFont typeface="Wingdings" pitchFamily="2" charset="2"/>
              <a:buNone/>
            </a:pPr>
            <a:endParaRPr lang="en-GB" sz="2800" dirty="0"/>
          </a:p>
        </p:txBody>
      </p:sp>
    </p:spTree>
    <p:extLst>
      <p:ext uri="{BB962C8B-B14F-4D97-AF65-F5344CB8AC3E}">
        <p14:creationId xmlns:p14="http://schemas.microsoft.com/office/powerpoint/2010/main" val="10901343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724E76-D31C-435C-B7B3-AE07655019F7}"/>
              </a:ext>
            </a:extLst>
          </p:cNvPr>
          <p:cNvSpPr>
            <a:spLocks noGrp="1"/>
          </p:cNvSpPr>
          <p:nvPr>
            <p:ph type="title"/>
          </p:nvPr>
        </p:nvSpPr>
        <p:spPr>
          <a:xfrm>
            <a:off x="457200" y="122239"/>
            <a:ext cx="7543800" cy="714474"/>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nSpc>
                <a:spcPct val="90000"/>
              </a:lnSpc>
            </a:pPr>
            <a:r>
              <a:rPr lang="en-GB" kern="1200" dirty="0">
                <a:solidFill>
                  <a:srgbClr val="660066"/>
                </a:solidFill>
                <a:latin typeface="+mn-lt"/>
              </a:rPr>
              <a:t>Commuter students (after Morgan, 2013)</a:t>
            </a:r>
          </a:p>
        </p:txBody>
      </p:sp>
      <p:sp>
        <p:nvSpPr>
          <p:cNvPr id="3" name="Content Placeholder 2">
            <a:extLst>
              <a:ext uri="{FF2B5EF4-FFF2-40B4-BE49-F238E27FC236}">
                <a16:creationId xmlns:a16="http://schemas.microsoft.com/office/drawing/2014/main" id="{BA6B83FA-8465-4B1A-8139-6B4ACD52113E}"/>
              </a:ext>
            </a:extLst>
          </p:cNvPr>
          <p:cNvSpPr>
            <a:spLocks noGrp="1"/>
          </p:cNvSpPr>
          <p:nvPr>
            <p:ph idx="1"/>
          </p:nvPr>
        </p:nvSpPr>
        <p:spPr>
          <a:xfrm>
            <a:off x="468312" y="980728"/>
            <a:ext cx="8424167" cy="5221635"/>
          </a:xfrm>
        </p:spPr>
        <p:txBody>
          <a:bodyPr/>
          <a:lstStyle/>
          <a:p>
            <a:r>
              <a:rPr lang="en-GB" sz="2000" dirty="0">
                <a:latin typeface="+mj-lt"/>
              </a:rPr>
              <a:t>Commuter students are students who live off-campus, not in university accommodation, are often mature students from lower socioeconomic groups, have a broad age-range and represent a significantly higher portion of minorities;</a:t>
            </a:r>
          </a:p>
          <a:p>
            <a:r>
              <a:rPr lang="en-GB" sz="2000" dirty="0">
                <a:latin typeface="+mj-lt"/>
              </a:rPr>
              <a:t>Research suggests that not only does the commuter student have a different university experience to on-campus students but they may also be disadvantaged because they do not have access to the same academic and social opportunities as campus-based students</a:t>
            </a:r>
          </a:p>
          <a:p>
            <a:r>
              <a:rPr lang="en-GB" sz="2000" dirty="0">
                <a:latin typeface="+mj-lt"/>
              </a:rPr>
              <a:t>They are likely to have life demands e.g. paid employment, caring or parenting responsibilities which compete with their studies and engagement in extracurricular activities so may struggle to integrate into university social support systems and to develop a sense of belonging which can impact on student persistence and degree attainment as well as their overall university experience satisfaction. </a:t>
            </a:r>
          </a:p>
          <a:p>
            <a:r>
              <a:rPr lang="en-GB" sz="2000" dirty="0">
                <a:latin typeface="+mj-lt"/>
              </a:rPr>
              <a:t>A 2012 study looking at all early leavers from 108 English universities found that 48% of early leavers were commuter students but there are no significant differences between commuter and non-commuter students in terms of cognitive growth and other academic success outcomes.</a:t>
            </a:r>
          </a:p>
        </p:txBody>
      </p:sp>
    </p:spTree>
    <p:extLst>
      <p:ext uri="{BB962C8B-B14F-4D97-AF65-F5344CB8AC3E}">
        <p14:creationId xmlns:p14="http://schemas.microsoft.com/office/powerpoint/2010/main" val="8638814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40C90-4117-4E13-A019-E629D6FA93C2}"/>
              </a:ext>
            </a:extLst>
          </p:cNvPr>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nSpc>
                <a:spcPct val="90000"/>
              </a:lnSpc>
            </a:pPr>
            <a:r>
              <a:rPr lang="en-GB" kern="1200" dirty="0">
                <a:solidFill>
                  <a:srgbClr val="660066"/>
                </a:solidFill>
                <a:latin typeface="+mn-lt"/>
              </a:rPr>
              <a:t>Bridging the attainment gap (Cotton et al, 2013)</a:t>
            </a:r>
          </a:p>
        </p:txBody>
      </p:sp>
      <p:sp>
        <p:nvSpPr>
          <p:cNvPr id="3" name="Content Placeholder 2">
            <a:extLst>
              <a:ext uri="{FF2B5EF4-FFF2-40B4-BE49-F238E27FC236}">
                <a16:creationId xmlns:a16="http://schemas.microsoft.com/office/drawing/2014/main" id="{D70E6687-B1A8-4D62-B2EE-853D2D357F67}"/>
              </a:ext>
            </a:extLst>
          </p:cNvPr>
          <p:cNvSpPr>
            <a:spLocks noGrp="1"/>
          </p:cNvSpPr>
          <p:nvPr>
            <p:ph idx="1"/>
          </p:nvPr>
        </p:nvSpPr>
        <p:spPr>
          <a:xfrm>
            <a:off x="457200" y="1412875"/>
            <a:ext cx="8240713" cy="4789488"/>
          </a:xfrm>
        </p:spPr>
        <p:txBody>
          <a:bodyPr/>
          <a:lstStyle/>
          <a:p>
            <a:r>
              <a:rPr lang="en-GB" dirty="0"/>
              <a:t>We need to look beyond ‘the deficit model’ to explain the attainment gap and to undertake faculty development, since the lack of explicit consideration of ethnicity and gender may act as a barrier to cultural change.</a:t>
            </a:r>
          </a:p>
          <a:p>
            <a:r>
              <a:rPr lang="en-GB" dirty="0"/>
              <a:t>A research study conducted at the University of Wolverhampton revealed a lack of adequate awareness of the needs of non-traditional students and underdeveloped student support systems (Pinnock, 2008).</a:t>
            </a:r>
          </a:p>
          <a:p>
            <a:r>
              <a:rPr lang="en-GB" dirty="0"/>
              <a:t>There are significant differences in motivation and confidence speaking English for different ethnic groups and a divergence in attendance and study time by gender and male and BME students tended to over-estimate their likelihood of achieving a good degree outcome.</a:t>
            </a:r>
          </a:p>
        </p:txBody>
      </p:sp>
    </p:spTree>
    <p:extLst>
      <p:ext uri="{BB962C8B-B14F-4D97-AF65-F5344CB8AC3E}">
        <p14:creationId xmlns:p14="http://schemas.microsoft.com/office/powerpoint/2010/main" val="41291283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43DECE-F5EE-400C-B03A-8BE30EDDAC11}"/>
              </a:ext>
            </a:extLst>
          </p:cNvPr>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nSpc>
                <a:spcPct val="90000"/>
              </a:lnSpc>
            </a:pPr>
            <a:r>
              <a:rPr lang="en-GB" kern="1200" dirty="0">
                <a:solidFill>
                  <a:srgbClr val="660066"/>
                </a:solidFill>
                <a:latin typeface="+mn-lt"/>
              </a:rPr>
              <a:t>Understanding the attainment gap: gender</a:t>
            </a:r>
          </a:p>
        </p:txBody>
      </p:sp>
      <p:sp>
        <p:nvSpPr>
          <p:cNvPr id="3" name="Content Placeholder 2">
            <a:extLst>
              <a:ext uri="{FF2B5EF4-FFF2-40B4-BE49-F238E27FC236}">
                <a16:creationId xmlns:a16="http://schemas.microsoft.com/office/drawing/2014/main" id="{7291A942-6B9A-4D3D-9090-AD1467631471}"/>
              </a:ext>
            </a:extLst>
          </p:cNvPr>
          <p:cNvSpPr>
            <a:spLocks noGrp="1"/>
          </p:cNvSpPr>
          <p:nvPr>
            <p:ph idx="1"/>
          </p:nvPr>
        </p:nvSpPr>
        <p:spPr/>
        <p:txBody>
          <a:bodyPr/>
          <a:lstStyle/>
          <a:p>
            <a:r>
              <a:rPr lang="en-GB" dirty="0"/>
              <a:t>Female students achieve better degree classifications than male students, except when it comes to attaining a first class degree, where there is no significant difference (</a:t>
            </a:r>
            <a:r>
              <a:rPr lang="en-GB" dirty="0" err="1"/>
              <a:t>Broecke</a:t>
            </a:r>
            <a:r>
              <a:rPr lang="en-GB" dirty="0"/>
              <a:t> &amp; Nicholls, 2008; HEFCE, 2014).</a:t>
            </a:r>
          </a:p>
          <a:p>
            <a:r>
              <a:rPr lang="en-GB" dirty="0"/>
              <a:t>Claims have also been made that exams favour males and coursework females (Martin, 1997). At Oxford University, where many courses are assessed on the basis of exams at the end of the final year, the gender gap is reversed - at least in terms of the proportion of students achieving first class degrees (</a:t>
            </a:r>
            <a:r>
              <a:rPr lang="en-GB" dirty="0" err="1"/>
              <a:t>Trigwell</a:t>
            </a:r>
            <a:r>
              <a:rPr lang="en-GB" dirty="0"/>
              <a:t> &amp; Ashwin, 2003). </a:t>
            </a:r>
          </a:p>
        </p:txBody>
      </p:sp>
    </p:spTree>
    <p:extLst>
      <p:ext uri="{BB962C8B-B14F-4D97-AF65-F5344CB8AC3E}">
        <p14:creationId xmlns:p14="http://schemas.microsoft.com/office/powerpoint/2010/main" val="41034864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903016-9D17-4B61-99C2-1E84621EF30E}"/>
              </a:ext>
            </a:extLst>
          </p:cNvPr>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nSpc>
                <a:spcPct val="90000"/>
              </a:lnSpc>
            </a:pPr>
            <a:r>
              <a:rPr lang="en-GB" kern="1200" dirty="0">
                <a:solidFill>
                  <a:srgbClr val="660066"/>
                </a:solidFill>
                <a:latin typeface="+mn-lt"/>
              </a:rPr>
              <a:t>Understanding attainment gap: ethnicity</a:t>
            </a:r>
          </a:p>
        </p:txBody>
      </p:sp>
      <p:sp>
        <p:nvSpPr>
          <p:cNvPr id="3" name="Content Placeholder 2">
            <a:extLst>
              <a:ext uri="{FF2B5EF4-FFF2-40B4-BE49-F238E27FC236}">
                <a16:creationId xmlns:a16="http://schemas.microsoft.com/office/drawing/2014/main" id="{8F374E8F-A3FE-461C-B88D-D4E13FE80045}"/>
              </a:ext>
            </a:extLst>
          </p:cNvPr>
          <p:cNvSpPr>
            <a:spLocks noGrp="1"/>
          </p:cNvSpPr>
          <p:nvPr>
            <p:ph idx="1"/>
          </p:nvPr>
        </p:nvSpPr>
        <p:spPr>
          <a:xfrm>
            <a:off x="251520" y="1340768"/>
            <a:ext cx="8446393" cy="4861595"/>
          </a:xfrm>
        </p:spPr>
        <p:txBody>
          <a:bodyPr/>
          <a:lstStyle/>
          <a:p>
            <a:r>
              <a:rPr lang="en-GB" dirty="0"/>
              <a:t>Students from most ethnic minority backgrounds obtain poorer degree results than white students, even when controlling for prior attainment, age, gender and discipline.</a:t>
            </a:r>
          </a:p>
          <a:p>
            <a:r>
              <a:rPr lang="en-GB" dirty="0"/>
              <a:t>Leslie (2005) suggested that the reasons for low attainment of BME groups may be connected to their relatively higher participation rates, which resulted in lower prior attainment. Richardson (2008) showed that the likelihood of BME students attaining a good degree increased by roughly 50% when the effects of entry qualifications were controlled. </a:t>
            </a:r>
          </a:p>
          <a:p>
            <a:r>
              <a:rPr lang="en-GB" dirty="0"/>
              <a:t>The study also found that the effects of age, gender, mode and subject of study all interacted with ethnicity (Richardson, 2008) making it problematic to discern causality with respect to any single factor. (Cotton et al 2013)</a:t>
            </a:r>
          </a:p>
        </p:txBody>
      </p:sp>
    </p:spTree>
    <p:extLst>
      <p:ext uri="{BB962C8B-B14F-4D97-AF65-F5344CB8AC3E}">
        <p14:creationId xmlns:p14="http://schemas.microsoft.com/office/powerpoint/2010/main" val="26847541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56B5B6-961A-45D2-BF8B-43F3E3FA8181}"/>
              </a:ext>
            </a:extLst>
          </p:cNvPr>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nSpc>
                <a:spcPct val="90000"/>
              </a:lnSpc>
            </a:pPr>
            <a:r>
              <a:rPr lang="en-GB" kern="1200" dirty="0">
                <a:solidFill>
                  <a:srgbClr val="660066"/>
                </a:solidFill>
                <a:latin typeface="+mn-lt"/>
              </a:rPr>
              <a:t>Cotton et al propose 3 issues which warrant further attention</a:t>
            </a:r>
          </a:p>
        </p:txBody>
      </p:sp>
      <p:sp>
        <p:nvSpPr>
          <p:cNvPr id="3" name="Content Placeholder 2">
            <a:extLst>
              <a:ext uri="{FF2B5EF4-FFF2-40B4-BE49-F238E27FC236}">
                <a16:creationId xmlns:a16="http://schemas.microsoft.com/office/drawing/2014/main" id="{54627E45-D60C-4F18-9483-42170001D2ED}"/>
              </a:ext>
            </a:extLst>
          </p:cNvPr>
          <p:cNvSpPr>
            <a:spLocks noGrp="1"/>
          </p:cNvSpPr>
          <p:nvPr>
            <p:ph idx="1"/>
          </p:nvPr>
        </p:nvSpPr>
        <p:spPr/>
        <p:txBody>
          <a:bodyPr/>
          <a:lstStyle/>
          <a:p>
            <a:pPr marL="457200" indent="-457200">
              <a:buSzPct val="100000"/>
              <a:buFont typeface="+mj-lt"/>
              <a:buAutoNum type="arabicPeriod"/>
            </a:pPr>
            <a:r>
              <a:rPr lang="en-GB" dirty="0"/>
              <a:t>The possibility that both BME students and male students might be more likely to use surface learning approaches, thereby lowering attainment. </a:t>
            </a:r>
          </a:p>
          <a:p>
            <a:pPr marL="457200" indent="-457200">
              <a:buSzPct val="100000"/>
              <a:buFont typeface="+mj-lt"/>
              <a:buAutoNum type="arabicPeriod"/>
            </a:pPr>
            <a:r>
              <a:rPr lang="en-GB" dirty="0"/>
              <a:t>The tension between integration into university life and the potential negative impact of over-involvement in clubs or societies. This seems to be a delicate balance which could have divergent impacts on different student groups. </a:t>
            </a:r>
          </a:p>
          <a:p>
            <a:pPr marL="457200" indent="-457200">
              <a:buSzPct val="100000"/>
              <a:buFont typeface="+mj-lt"/>
              <a:buAutoNum type="arabicPeriod"/>
            </a:pPr>
            <a:r>
              <a:rPr lang="en-GB" dirty="0"/>
              <a:t>The importance for students of having an accurate understanding of their achievement levels. For whatever reason, both male and BME students were not effectively judging likely success.</a:t>
            </a:r>
          </a:p>
        </p:txBody>
      </p:sp>
    </p:spTree>
    <p:extLst>
      <p:ext uri="{BB962C8B-B14F-4D97-AF65-F5344CB8AC3E}">
        <p14:creationId xmlns:p14="http://schemas.microsoft.com/office/powerpoint/2010/main" val="19149076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428604"/>
            <a:ext cx="7821488" cy="1143008"/>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eaLnBrk="0" fontAlgn="base" hangingPunct="0">
              <a:spcAft>
                <a:spcPct val="0"/>
              </a:spcAft>
            </a:pPr>
            <a:r>
              <a:rPr lang="en-GB" sz="2800" b="1" dirty="0">
                <a:solidFill>
                  <a:srgbClr val="660066"/>
                </a:solidFill>
                <a:latin typeface="+mn-lt"/>
              </a:rPr>
              <a:t>Do we have comparable technological environments? Do you expect your students to:</a:t>
            </a:r>
          </a:p>
        </p:txBody>
      </p:sp>
      <p:sp>
        <p:nvSpPr>
          <p:cNvPr id="3" name="Content Placeholder 2"/>
          <p:cNvSpPr>
            <a:spLocks noGrp="1"/>
          </p:cNvSpPr>
          <p:nvPr>
            <p:ph idx="1"/>
          </p:nvPr>
        </p:nvSpPr>
        <p:spPr>
          <a:noFill/>
          <a:ln w="9525">
            <a:noFill/>
            <a:miter lim="800000"/>
            <a:headEnd/>
            <a:tailEnd/>
          </a:ln>
          <a:extLst/>
        </p:spPr>
        <p:txBody>
          <a:bodyPr vert="horz" wrap="square" lIns="91440" tIns="45720" rIns="91440" bIns="45720" numCol="1" anchor="t" anchorCtr="0" compatLnSpc="1">
            <a:prstTxWarp prst="textNoShape">
              <a:avLst/>
            </a:prstTxWarp>
          </a:bodyPr>
          <a:lstStyle/>
          <a:p>
            <a:pPr marL="342900" indent="-342900" eaLnBrk="0" fontAlgn="base" hangingPunct="0">
              <a:spcBef>
                <a:spcPts val="600"/>
              </a:spcBef>
              <a:spcAft>
                <a:spcPct val="0"/>
              </a:spcAft>
              <a:buClr>
                <a:schemeClr val="tx2"/>
              </a:buClr>
              <a:buSzPct val="70000"/>
              <a:buFont typeface="Wingdings" pitchFamily="2" charset="2"/>
              <a:buChar char="l"/>
            </a:pPr>
            <a:r>
              <a:rPr lang="en-GB" sz="2400" b="1" dirty="0"/>
              <a:t>Have access to the internet at home? </a:t>
            </a:r>
          </a:p>
          <a:p>
            <a:pPr marL="342900" indent="-342900" eaLnBrk="0" fontAlgn="base" hangingPunct="0">
              <a:spcBef>
                <a:spcPts val="600"/>
              </a:spcBef>
              <a:spcAft>
                <a:spcPct val="0"/>
              </a:spcAft>
              <a:buClr>
                <a:schemeClr val="tx2"/>
              </a:buClr>
              <a:buSzPct val="70000"/>
              <a:buFont typeface="Wingdings" pitchFamily="2" charset="2"/>
              <a:buChar char="l"/>
            </a:pPr>
            <a:r>
              <a:rPr lang="en-GB" sz="2400" b="1" dirty="0"/>
              <a:t>Bring their own devices to class (BYOD) and use them in lessons?</a:t>
            </a:r>
          </a:p>
          <a:p>
            <a:pPr marL="342900" indent="-342900" eaLnBrk="0" fontAlgn="base" hangingPunct="0">
              <a:spcBef>
                <a:spcPts val="600"/>
              </a:spcBef>
              <a:spcAft>
                <a:spcPct val="0"/>
              </a:spcAft>
              <a:buClr>
                <a:schemeClr val="tx2"/>
              </a:buClr>
              <a:buSzPct val="70000"/>
              <a:buFont typeface="Wingdings" pitchFamily="2" charset="2"/>
              <a:buChar char="l"/>
            </a:pPr>
            <a:r>
              <a:rPr lang="en-GB" sz="2400" b="1" dirty="0"/>
              <a:t>Submit assignments and receive feedback electronically?</a:t>
            </a:r>
          </a:p>
          <a:p>
            <a:pPr marL="342900" indent="-342900" eaLnBrk="0" fontAlgn="base" hangingPunct="0">
              <a:spcBef>
                <a:spcPts val="600"/>
              </a:spcBef>
              <a:spcAft>
                <a:spcPct val="0"/>
              </a:spcAft>
              <a:buClr>
                <a:schemeClr val="tx2"/>
              </a:buClr>
              <a:buSzPct val="70000"/>
              <a:buFont typeface="Wingdings" pitchFamily="2" charset="2"/>
              <a:buChar char="l"/>
            </a:pPr>
            <a:r>
              <a:rPr lang="en-GB" sz="2400" b="1" dirty="0"/>
              <a:t>Access core subject content on-line before they come to classes? </a:t>
            </a:r>
          </a:p>
          <a:p>
            <a:pPr marL="342900" indent="-342900" eaLnBrk="0" fontAlgn="base" hangingPunct="0">
              <a:spcBef>
                <a:spcPts val="600"/>
              </a:spcBef>
              <a:spcAft>
                <a:spcPct val="0"/>
              </a:spcAft>
              <a:buClr>
                <a:schemeClr val="tx2"/>
              </a:buClr>
              <a:buSzPct val="70000"/>
              <a:buFont typeface="Wingdings" pitchFamily="2" charset="2"/>
              <a:buChar char="l"/>
            </a:pPr>
            <a:r>
              <a:rPr lang="en-GB" sz="2400" b="1" dirty="0"/>
              <a:t>These practices are the norm for some students and deeply unfamiliar for others.</a:t>
            </a:r>
          </a:p>
        </p:txBody>
      </p:sp>
    </p:spTree>
    <p:extLst>
      <p:ext uri="{BB962C8B-B14F-4D97-AF65-F5344CB8AC3E}">
        <p14:creationId xmlns:p14="http://schemas.microsoft.com/office/powerpoint/2010/main" val="10034343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75642"/>
          </a:xfrm>
          <a:noFill/>
          <a:ln w="9525">
            <a:noFill/>
            <a:miter lim="800000"/>
            <a:headEnd/>
            <a:tailEnd/>
          </a:ln>
          <a:extLst/>
        </p:spPr>
        <p:txBody>
          <a:bodyPr vert="horz" wrap="square" lIns="91440" tIns="45720" rIns="91440" bIns="45720" numCol="1" rtlCol="0" anchor="b" anchorCtr="0" compatLnSpc="1">
            <a:prstTxWarp prst="textNoShape">
              <a:avLst/>
            </a:prstTxWarp>
            <a:normAutofit/>
          </a:bodyPr>
          <a:lstStyle/>
          <a:p>
            <a:pPr eaLnBrk="0" fontAlgn="base" hangingPunct="0">
              <a:spcAft>
                <a:spcPct val="0"/>
              </a:spcAft>
            </a:pPr>
            <a:r>
              <a:rPr lang="en-GB" sz="2800" b="1" dirty="0">
                <a:solidFill>
                  <a:srgbClr val="660066"/>
                </a:solidFill>
                <a:latin typeface="+mn-lt"/>
              </a:rPr>
              <a:t>Are there shared concepts of student support? </a:t>
            </a:r>
            <a:br>
              <a:rPr lang="en-GB" sz="2800" b="1" dirty="0">
                <a:solidFill>
                  <a:srgbClr val="660066"/>
                </a:solidFill>
                <a:latin typeface="+mn-lt"/>
              </a:rPr>
            </a:br>
            <a:r>
              <a:rPr lang="en-GB" sz="2800" b="1" dirty="0">
                <a:solidFill>
                  <a:srgbClr val="660066"/>
                </a:solidFill>
                <a:latin typeface="+mn-lt"/>
              </a:rPr>
              <a:t>Do you:</a:t>
            </a:r>
          </a:p>
        </p:txBody>
      </p:sp>
      <p:sp>
        <p:nvSpPr>
          <p:cNvPr id="3" name="Content Placeholder 2"/>
          <p:cNvSpPr>
            <a:spLocks noGrp="1"/>
          </p:cNvSpPr>
          <p:nvPr>
            <p:ph idx="1"/>
          </p:nvPr>
        </p:nvSpPr>
        <p:spPr>
          <a:xfrm>
            <a:off x="457200" y="1556792"/>
            <a:ext cx="8229600" cy="4556547"/>
          </a:xfrm>
          <a:noFill/>
          <a:ln w="9525">
            <a:noFill/>
            <a:miter lim="800000"/>
            <a:headEnd/>
            <a:tailEnd/>
          </a:ln>
        </p:spPr>
        <p:txBody>
          <a:bodyPr vert="horz" wrap="square" lIns="91440" tIns="45720" rIns="91440" bIns="45720" numCol="1" anchor="t" anchorCtr="0" compatLnSpc="1">
            <a:prstTxWarp prst="textNoShape">
              <a:avLst/>
            </a:prstTxWarp>
          </a:bodyPr>
          <a:lstStyle/>
          <a:p>
            <a:pPr marL="342900" indent="-342900" eaLnBrk="0" fontAlgn="base" hangingPunct="0">
              <a:spcBef>
                <a:spcPts val="600"/>
              </a:spcBef>
              <a:spcAft>
                <a:spcPct val="0"/>
              </a:spcAft>
              <a:buClr>
                <a:schemeClr val="tx2"/>
              </a:buClr>
              <a:buSzPct val="70000"/>
              <a:buFont typeface="Wingdings" pitchFamily="2" charset="2"/>
              <a:buChar char="l"/>
            </a:pPr>
            <a:r>
              <a:rPr lang="en-GB" sz="2400" b="1" dirty="0"/>
              <a:t>Adopt a close, caring and nurturing approach to students where the teacher's role is akin to that of a parent?</a:t>
            </a:r>
          </a:p>
          <a:p>
            <a:pPr marL="342900" indent="-342900" eaLnBrk="0" fontAlgn="base" hangingPunct="0">
              <a:spcBef>
                <a:spcPts val="600"/>
              </a:spcBef>
              <a:spcAft>
                <a:spcPct val="0"/>
              </a:spcAft>
              <a:buClr>
                <a:schemeClr val="tx2"/>
              </a:buClr>
              <a:buSzPct val="70000"/>
              <a:buFont typeface="Wingdings" pitchFamily="2" charset="2"/>
              <a:buChar char="l"/>
            </a:pPr>
            <a:r>
              <a:rPr lang="en-GB" sz="2400" b="1" dirty="0"/>
              <a:t>Will you proof-read or copy edit student work?</a:t>
            </a:r>
          </a:p>
          <a:p>
            <a:pPr marL="342900" indent="-342900" eaLnBrk="0" fontAlgn="base" hangingPunct="0">
              <a:spcBef>
                <a:spcPts val="600"/>
              </a:spcBef>
              <a:spcAft>
                <a:spcPct val="0"/>
              </a:spcAft>
              <a:buClr>
                <a:schemeClr val="tx2"/>
              </a:buClr>
              <a:buSzPct val="70000"/>
              <a:buFont typeface="Wingdings" pitchFamily="2" charset="2"/>
              <a:buChar char="l"/>
            </a:pPr>
            <a:r>
              <a:rPr lang="en-GB" sz="2400" b="1" dirty="0"/>
              <a:t>Regularly stay after lectures for 30-60 minutes to answer questions?</a:t>
            </a:r>
          </a:p>
          <a:p>
            <a:pPr marL="342900" indent="-342900" eaLnBrk="0" fontAlgn="base" hangingPunct="0">
              <a:spcBef>
                <a:spcPts val="600"/>
              </a:spcBef>
              <a:spcAft>
                <a:spcPct val="0"/>
              </a:spcAft>
              <a:buClr>
                <a:schemeClr val="tx2"/>
              </a:buClr>
              <a:buSzPct val="70000"/>
              <a:buFont typeface="Wingdings" pitchFamily="2" charset="2"/>
              <a:buChar char="l"/>
            </a:pPr>
            <a:r>
              <a:rPr lang="en-GB" sz="2400" b="1" dirty="0"/>
              <a:t>Regard students as independent, autonomous adults, capable of making their own decisions of how much and how hard to study?</a:t>
            </a:r>
          </a:p>
          <a:p>
            <a:pPr marL="342900" indent="-342900" eaLnBrk="0" fontAlgn="base" hangingPunct="0">
              <a:spcBef>
                <a:spcPts val="600"/>
              </a:spcBef>
              <a:spcAft>
                <a:spcPct val="0"/>
              </a:spcAft>
              <a:buClr>
                <a:schemeClr val="tx2"/>
              </a:buClr>
              <a:buSzPct val="70000"/>
              <a:buFont typeface="Wingdings" pitchFamily="2" charset="2"/>
              <a:buChar char="l"/>
            </a:pPr>
            <a:r>
              <a:rPr lang="en-GB" sz="2400" b="1" dirty="0"/>
              <a:t>Principally have contact with students in lecture theatre or is there much contact on an individual level?</a:t>
            </a:r>
          </a:p>
          <a:p>
            <a:pPr marL="0" indent="0" eaLnBrk="0" fontAlgn="base" hangingPunct="0">
              <a:spcBef>
                <a:spcPts val="600"/>
              </a:spcBef>
              <a:spcAft>
                <a:spcPct val="0"/>
              </a:spcAft>
              <a:buClr>
                <a:schemeClr val="tx2"/>
              </a:buClr>
              <a:buSzPct val="70000"/>
              <a:buNone/>
            </a:pPr>
            <a:r>
              <a:rPr lang="en-GB" sz="2400" b="1" dirty="0"/>
              <a:t>Do parents have a central role in the educational transaction? </a:t>
            </a:r>
          </a:p>
          <a:p>
            <a:pPr marL="342900" indent="-342900" eaLnBrk="0" fontAlgn="base" hangingPunct="0">
              <a:spcBef>
                <a:spcPts val="600"/>
              </a:spcBef>
              <a:spcAft>
                <a:spcPct val="0"/>
              </a:spcAft>
              <a:buClr>
                <a:schemeClr val="tx2"/>
              </a:buClr>
              <a:buSzPct val="70000"/>
              <a:buFont typeface="Wingdings" pitchFamily="2" charset="2"/>
              <a:buChar char="l"/>
            </a:pPr>
            <a:endParaRPr lang="en-GB" sz="2400" b="1" dirty="0"/>
          </a:p>
        </p:txBody>
      </p:sp>
    </p:spTree>
    <p:extLst>
      <p:ext uri="{BB962C8B-B14F-4D97-AF65-F5344CB8AC3E}">
        <p14:creationId xmlns:p14="http://schemas.microsoft.com/office/powerpoint/2010/main" val="30681170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687610"/>
          </a:xfrm>
          <a:noFill/>
          <a:ln w="9525">
            <a:noFill/>
            <a:miter lim="800000"/>
            <a:headEnd/>
            <a:tailEnd/>
          </a:ln>
          <a:extLst/>
        </p:spPr>
        <p:txBody>
          <a:bodyPr vert="horz" wrap="square" lIns="91440" tIns="45720" rIns="91440" bIns="45720" numCol="1" rtlCol="0" anchor="b" anchorCtr="0" compatLnSpc="1">
            <a:prstTxWarp prst="textNoShape">
              <a:avLst/>
            </a:prstTxWarp>
            <a:normAutofit/>
          </a:bodyPr>
          <a:lstStyle/>
          <a:p>
            <a:pPr eaLnBrk="0" fontAlgn="base" hangingPunct="0">
              <a:spcAft>
                <a:spcPct val="0"/>
              </a:spcAft>
            </a:pPr>
            <a:r>
              <a:rPr lang="en-GB" sz="2800" b="1" dirty="0">
                <a:solidFill>
                  <a:srgbClr val="660066"/>
                </a:solidFill>
                <a:latin typeface="+mn-lt"/>
              </a:rPr>
              <a:t>Diverse learning contexts: how far do you:</a:t>
            </a:r>
          </a:p>
        </p:txBody>
      </p:sp>
      <p:sp>
        <p:nvSpPr>
          <p:cNvPr id="3" name="Content Placeholder 2"/>
          <p:cNvSpPr>
            <a:spLocks noGrp="1"/>
          </p:cNvSpPr>
          <p:nvPr>
            <p:ph idx="1"/>
          </p:nvPr>
        </p:nvSpPr>
        <p:spPr>
          <a:xfrm>
            <a:off x="468313" y="1412776"/>
            <a:ext cx="8229600" cy="4916587"/>
          </a:xfrm>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marL="342900" indent="-342900" eaLnBrk="0" fontAlgn="base" hangingPunct="0">
              <a:spcBef>
                <a:spcPts val="600"/>
              </a:spcBef>
              <a:spcAft>
                <a:spcPct val="0"/>
              </a:spcAft>
              <a:buClr>
                <a:srgbClr val="002060"/>
              </a:buClr>
              <a:buSzPct val="70000"/>
              <a:buFont typeface="Wingdings" pitchFamily="2" charset="2"/>
              <a:buChar char="l"/>
            </a:pPr>
            <a:r>
              <a:rPr lang="en-GB" sz="2400" b="1" dirty="0"/>
              <a:t>Socialise with students outside class time?</a:t>
            </a:r>
          </a:p>
          <a:p>
            <a:pPr marL="342900" indent="-342900" eaLnBrk="0" fontAlgn="base" hangingPunct="0">
              <a:spcBef>
                <a:spcPts val="600"/>
              </a:spcBef>
              <a:spcAft>
                <a:spcPct val="0"/>
              </a:spcAft>
              <a:buClr>
                <a:srgbClr val="002060"/>
              </a:buClr>
              <a:buSzPct val="70000"/>
              <a:buFont typeface="Wingdings" pitchFamily="2" charset="2"/>
              <a:buChar char="l"/>
            </a:pPr>
            <a:r>
              <a:rPr lang="en-GB" sz="2400" b="1" dirty="0"/>
              <a:t>Encourage interruptions and questions in lectures?</a:t>
            </a:r>
          </a:p>
          <a:p>
            <a:pPr marL="342900" indent="-342900" eaLnBrk="0" fontAlgn="base" hangingPunct="0">
              <a:spcBef>
                <a:spcPts val="600"/>
              </a:spcBef>
              <a:spcAft>
                <a:spcPct val="0"/>
              </a:spcAft>
              <a:buClr>
                <a:srgbClr val="002060"/>
              </a:buClr>
              <a:buSzPct val="70000"/>
              <a:buFont typeface="Wingdings" pitchFamily="2" charset="2"/>
              <a:buChar char="l"/>
            </a:pPr>
            <a:r>
              <a:rPr lang="en-GB" sz="2400" b="1" dirty="0"/>
              <a:t>Encourage students to express opposing views and disagree publicly with you?</a:t>
            </a:r>
          </a:p>
          <a:p>
            <a:pPr marL="342900" indent="-342900" eaLnBrk="0" fontAlgn="base" hangingPunct="0">
              <a:spcBef>
                <a:spcPts val="600"/>
              </a:spcBef>
              <a:spcAft>
                <a:spcPct val="0"/>
              </a:spcAft>
              <a:buClr>
                <a:srgbClr val="002060"/>
              </a:buClr>
              <a:buSzPct val="70000"/>
              <a:buFont typeface="Wingdings" pitchFamily="2" charset="2"/>
              <a:buChar char="l"/>
            </a:pPr>
            <a:r>
              <a:rPr lang="en-GB" sz="2400" b="1" dirty="0"/>
              <a:t>Provide multiple submission opportunities for assessed work?</a:t>
            </a:r>
          </a:p>
          <a:p>
            <a:pPr marL="342900" indent="-342900" eaLnBrk="0" fontAlgn="base" hangingPunct="0">
              <a:spcBef>
                <a:spcPts val="600"/>
              </a:spcBef>
              <a:spcAft>
                <a:spcPct val="0"/>
              </a:spcAft>
              <a:buClr>
                <a:srgbClr val="002060"/>
              </a:buClr>
              <a:buSzPct val="70000"/>
              <a:buFont typeface="Wingdings" pitchFamily="2" charset="2"/>
              <a:buChar char="l"/>
            </a:pPr>
            <a:r>
              <a:rPr lang="en-GB" sz="2400" b="1" dirty="0"/>
              <a:t>Allow students to negotiate higher marks? </a:t>
            </a:r>
          </a:p>
          <a:p>
            <a:pPr marL="342900" indent="-342900" eaLnBrk="0" fontAlgn="base" hangingPunct="0">
              <a:spcBef>
                <a:spcPts val="600"/>
              </a:spcBef>
              <a:spcAft>
                <a:spcPct val="0"/>
              </a:spcAft>
              <a:buClr>
                <a:srgbClr val="002060"/>
              </a:buClr>
              <a:buSzPct val="70000"/>
              <a:buFont typeface="Wingdings" pitchFamily="2" charset="2"/>
              <a:buChar char="l"/>
            </a:pPr>
            <a:r>
              <a:rPr lang="en-GB" sz="2400" b="1" dirty="0"/>
              <a:t>Timetable required activities at weekends/ in the evening?</a:t>
            </a:r>
          </a:p>
          <a:p>
            <a:pPr marL="342900" indent="-342900" eaLnBrk="0" fontAlgn="base" hangingPunct="0">
              <a:spcBef>
                <a:spcPts val="600"/>
              </a:spcBef>
              <a:spcAft>
                <a:spcPct val="0"/>
              </a:spcAft>
              <a:buClr>
                <a:srgbClr val="002060"/>
              </a:buClr>
              <a:buSzPct val="70000"/>
              <a:buFont typeface="Wingdings" pitchFamily="2" charset="2"/>
              <a:buChar char="l"/>
            </a:pPr>
            <a:r>
              <a:rPr lang="en-GB" sz="2400" b="1" dirty="0"/>
              <a:t>Expect students to stay away from home overnight e.g. on field trips?</a:t>
            </a:r>
          </a:p>
          <a:p>
            <a:pPr marL="342900" indent="-342900" eaLnBrk="0" fontAlgn="base" hangingPunct="0">
              <a:spcBef>
                <a:spcPts val="600"/>
              </a:spcBef>
              <a:spcAft>
                <a:spcPct val="0"/>
              </a:spcAft>
              <a:buClr>
                <a:srgbClr val="002060"/>
              </a:buClr>
              <a:buSzPct val="70000"/>
              <a:buFont typeface="Wingdings" pitchFamily="2" charset="2"/>
              <a:buChar char="l"/>
            </a:pPr>
            <a:r>
              <a:rPr lang="en-GB" sz="2400" b="1" dirty="0"/>
              <a:t>Accept gifts from your students?</a:t>
            </a:r>
          </a:p>
          <a:p>
            <a:pPr marL="342900" indent="-342900" eaLnBrk="0" fontAlgn="base" hangingPunct="0">
              <a:spcBef>
                <a:spcPts val="600"/>
              </a:spcBef>
              <a:spcAft>
                <a:spcPct val="0"/>
              </a:spcAft>
              <a:buClr>
                <a:srgbClr val="002060"/>
              </a:buClr>
              <a:buSzPct val="70000"/>
              <a:buFont typeface="Wingdings" pitchFamily="2" charset="2"/>
              <a:buChar char="l"/>
            </a:pPr>
            <a:endParaRPr lang="en-GB" sz="2400" b="1" dirty="0"/>
          </a:p>
          <a:p>
            <a:pPr marL="342900" indent="-342900" eaLnBrk="0" fontAlgn="base" hangingPunct="0">
              <a:spcBef>
                <a:spcPts val="600"/>
              </a:spcBef>
              <a:spcAft>
                <a:spcPct val="0"/>
              </a:spcAft>
              <a:buClr>
                <a:srgbClr val="002060"/>
              </a:buClr>
              <a:buSzPct val="70000"/>
              <a:buFont typeface="Wingdings" pitchFamily="2" charset="2"/>
              <a:buChar char="l"/>
            </a:pPr>
            <a:endParaRPr lang="en-GB" sz="2400" b="1" dirty="0"/>
          </a:p>
        </p:txBody>
      </p:sp>
    </p:spTree>
    <p:extLst>
      <p:ext uri="{BB962C8B-B14F-4D97-AF65-F5344CB8AC3E}">
        <p14:creationId xmlns:p14="http://schemas.microsoft.com/office/powerpoint/2010/main" val="1219670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543594"/>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eaLnBrk="0" fontAlgn="base" hangingPunct="0">
              <a:spcAft>
                <a:spcPct val="0"/>
              </a:spcAft>
            </a:pPr>
            <a:r>
              <a:rPr lang="en-GB" sz="2800" b="1" dirty="0">
                <a:solidFill>
                  <a:srgbClr val="660066"/>
                </a:solidFill>
                <a:latin typeface="+mn-lt"/>
              </a:rPr>
              <a:t>Religious, social and ethnic considerations</a:t>
            </a:r>
          </a:p>
        </p:txBody>
      </p:sp>
      <p:sp>
        <p:nvSpPr>
          <p:cNvPr id="3" name="Content Placeholder 2"/>
          <p:cNvSpPr>
            <a:spLocks noGrp="1"/>
          </p:cNvSpPr>
          <p:nvPr>
            <p:ph idx="1"/>
          </p:nvPr>
        </p:nvSpPr>
        <p:spPr>
          <a:xfrm>
            <a:off x="468313" y="1484784"/>
            <a:ext cx="8229600" cy="4844579"/>
          </a:xfrm>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marL="342900" indent="-342900" eaLnBrk="0" fontAlgn="base" hangingPunct="0">
              <a:spcBef>
                <a:spcPts val="600"/>
              </a:spcBef>
              <a:spcAft>
                <a:spcPct val="0"/>
              </a:spcAft>
              <a:buClr>
                <a:srgbClr val="002060"/>
              </a:buClr>
              <a:buSzPct val="70000"/>
              <a:buFont typeface="Wingdings" pitchFamily="2" charset="2"/>
              <a:buChar char="l"/>
            </a:pPr>
            <a:r>
              <a:rPr lang="en-GB" sz="2400" b="1" dirty="0"/>
              <a:t>For students from some cultures, making direct eye contact (with ‘superiors’, the opposite sex or anyone) may be unacceptable, and yet in presentations, it may be an assessment criteria;</a:t>
            </a:r>
          </a:p>
          <a:p>
            <a:pPr marL="342900" indent="-342900" eaLnBrk="0" fontAlgn="base" hangingPunct="0">
              <a:spcBef>
                <a:spcPts val="600"/>
              </a:spcBef>
              <a:spcAft>
                <a:spcPct val="0"/>
              </a:spcAft>
              <a:buClr>
                <a:srgbClr val="002060"/>
              </a:buClr>
              <a:buSzPct val="70000"/>
              <a:buFont typeface="Wingdings" pitchFamily="2" charset="2"/>
              <a:buChar char="l"/>
            </a:pPr>
            <a:r>
              <a:rPr lang="en-GB" sz="2400" b="1" dirty="0"/>
              <a:t>Fasting is a key part of some religious observations, which can have real implications for concentration and capability in class and in exams, (so culturally sensitive HEIs bear this in mind);</a:t>
            </a:r>
          </a:p>
          <a:p>
            <a:pPr marL="342900" indent="-342900" eaLnBrk="0" fontAlgn="base" hangingPunct="0">
              <a:spcBef>
                <a:spcPts val="600"/>
              </a:spcBef>
              <a:spcAft>
                <a:spcPct val="0"/>
              </a:spcAft>
              <a:buClr>
                <a:srgbClr val="002060"/>
              </a:buClr>
              <a:buSzPct val="70000"/>
              <a:buFont typeface="Wingdings" pitchFamily="2" charset="2"/>
              <a:buChar char="l"/>
            </a:pPr>
            <a:r>
              <a:rPr lang="en-GB" sz="2400" b="1" dirty="0"/>
              <a:t>Interaction in classrooms between students of diverse cultures can be problematic on occasions: groupwork can particularly be a locus of conflict or confusion;</a:t>
            </a:r>
          </a:p>
          <a:p>
            <a:pPr marL="342900" indent="-342900" eaLnBrk="0" fontAlgn="base" hangingPunct="0">
              <a:spcBef>
                <a:spcPts val="600"/>
              </a:spcBef>
              <a:spcAft>
                <a:spcPct val="0"/>
              </a:spcAft>
              <a:buClr>
                <a:srgbClr val="002060"/>
              </a:buClr>
              <a:buSzPct val="70000"/>
              <a:buFont typeface="Wingdings" pitchFamily="2" charset="2"/>
              <a:buChar char="l"/>
            </a:pPr>
            <a:r>
              <a:rPr lang="en-GB" sz="2400" b="1" dirty="0"/>
              <a:t>In some nations what is regarded elsewhere as positive assertiveness and confidence can be seen as crass arrogance.</a:t>
            </a:r>
          </a:p>
          <a:p>
            <a:pPr marL="342900" indent="-342900" eaLnBrk="0" fontAlgn="base" hangingPunct="0">
              <a:spcBef>
                <a:spcPts val="600"/>
              </a:spcBef>
              <a:spcAft>
                <a:spcPct val="0"/>
              </a:spcAft>
              <a:buClr>
                <a:srgbClr val="002060"/>
              </a:buClr>
              <a:buSzPct val="70000"/>
              <a:buFont typeface="Wingdings" pitchFamily="2" charset="2"/>
              <a:buChar char="l"/>
            </a:pPr>
            <a:endParaRPr lang="en-GB" sz="2400" b="1" dirty="0"/>
          </a:p>
        </p:txBody>
      </p:sp>
    </p:spTree>
    <p:extLst>
      <p:ext uri="{BB962C8B-B14F-4D97-AF65-F5344CB8AC3E}">
        <p14:creationId xmlns:p14="http://schemas.microsoft.com/office/powerpoint/2010/main" val="40776830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DCAB22-E272-4980-8F16-81CFA74EEFA1}"/>
              </a:ext>
            </a:extLst>
          </p:cNvPr>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nSpc>
                <a:spcPct val="90000"/>
              </a:lnSpc>
            </a:pPr>
            <a:r>
              <a:rPr lang="en-GB" kern="1200" dirty="0">
                <a:solidFill>
                  <a:srgbClr val="660066"/>
                </a:solidFill>
                <a:latin typeface="+mn-lt"/>
              </a:rPr>
              <a:t>Inclusive curriculum design, delivery and assessment :</a:t>
            </a:r>
          </a:p>
        </p:txBody>
      </p:sp>
      <p:sp>
        <p:nvSpPr>
          <p:cNvPr id="3" name="Content Placeholder 2">
            <a:extLst>
              <a:ext uri="{FF2B5EF4-FFF2-40B4-BE49-F238E27FC236}">
                <a16:creationId xmlns:a16="http://schemas.microsoft.com/office/drawing/2014/main" id="{2E6ACBD6-FC55-4EB0-B71D-3764541A35BA}"/>
              </a:ext>
            </a:extLst>
          </p:cNvPr>
          <p:cNvSpPr>
            <a:spLocks noGrp="1"/>
          </p:cNvSpPr>
          <p:nvPr>
            <p:ph idx="1"/>
          </p:nvPr>
        </p:nvSpPr>
        <p:spPr>
          <a:xfrm>
            <a:off x="251520" y="1268760"/>
            <a:ext cx="8496944" cy="4933603"/>
          </a:xfrm>
        </p:spPr>
        <p:txBody>
          <a:bodyPr/>
          <a:lstStyle/>
          <a:p>
            <a:pPr marL="0" indent="0">
              <a:buNone/>
            </a:pPr>
            <a:r>
              <a:rPr lang="en-GB" dirty="0"/>
              <a:t>In this session we will be exploring some of the key underpinning issues including considerations of:</a:t>
            </a:r>
          </a:p>
          <a:p>
            <a:pPr lvl="0"/>
            <a:r>
              <a:rPr lang="en-GB" dirty="0"/>
              <a:t>How we can support and engage diverse ‘non-traditional’ students, often termed ‘Widening Participation students’ (is there such a thing as a traditional student nowadays?);</a:t>
            </a:r>
          </a:p>
          <a:p>
            <a:pPr lvl="0"/>
            <a:r>
              <a:rPr lang="en-GB" dirty="0"/>
              <a:t>How we can be inclusive of the needs of ‘commuter students’ in curriculum design, delivery and assessment;</a:t>
            </a:r>
          </a:p>
          <a:p>
            <a:pPr lvl="0"/>
            <a:r>
              <a:rPr lang="en-GB" dirty="0"/>
              <a:t>How our practices can celebrate the benefits of including international students in our teaching environments and support their learning and other needs;</a:t>
            </a:r>
          </a:p>
          <a:p>
            <a:pPr lvl="0"/>
            <a:r>
              <a:rPr lang="en-GB" dirty="0"/>
              <a:t>Making inclusive curriculum design delivery and assessment manageable. </a:t>
            </a:r>
          </a:p>
          <a:p>
            <a:pPr marL="0" indent="0">
              <a:buNone/>
            </a:pPr>
            <a:r>
              <a:rPr lang="en-GB" sz="2000" dirty="0"/>
              <a:t> </a:t>
            </a:r>
          </a:p>
          <a:p>
            <a:endParaRPr lang="en-GB" dirty="0"/>
          </a:p>
        </p:txBody>
      </p:sp>
    </p:spTree>
    <p:extLst>
      <p:ext uri="{BB962C8B-B14F-4D97-AF65-F5344CB8AC3E}">
        <p14:creationId xmlns:p14="http://schemas.microsoft.com/office/powerpoint/2010/main" val="28038513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3">
            <a:extLst>
              <a:ext uri="{FF2B5EF4-FFF2-40B4-BE49-F238E27FC236}">
                <a16:creationId xmlns:a16="http://schemas.microsoft.com/office/drawing/2014/main" id="{F1511C55-4349-4B62-973B-CB64AB49BD9E}"/>
              </a:ext>
            </a:extLst>
          </p:cNvPr>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nSpc>
                <a:spcPct val="90000"/>
              </a:lnSpc>
            </a:pPr>
            <a:r>
              <a:rPr lang="en-GB" altLang="en-US" kern="1200" dirty="0">
                <a:solidFill>
                  <a:srgbClr val="660066"/>
                </a:solidFill>
                <a:latin typeface="+mn-lt"/>
              </a:rPr>
              <a:t>Mapping out the programme as a whole: </a:t>
            </a:r>
            <a:br>
              <a:rPr lang="en-GB" altLang="en-US" kern="1200" dirty="0">
                <a:solidFill>
                  <a:srgbClr val="660066"/>
                </a:solidFill>
                <a:latin typeface="+mn-lt"/>
              </a:rPr>
            </a:br>
            <a:r>
              <a:rPr lang="en-GB" altLang="en-US" kern="1200" dirty="0">
                <a:solidFill>
                  <a:srgbClr val="660066"/>
                </a:solidFill>
                <a:latin typeface="+mn-lt"/>
              </a:rPr>
              <a:t>some questions</a:t>
            </a:r>
          </a:p>
        </p:txBody>
      </p:sp>
      <p:sp>
        <p:nvSpPr>
          <p:cNvPr id="24579" name="Content Placeholder 4">
            <a:extLst>
              <a:ext uri="{FF2B5EF4-FFF2-40B4-BE49-F238E27FC236}">
                <a16:creationId xmlns:a16="http://schemas.microsoft.com/office/drawing/2014/main" id="{F3CF2FBC-D127-4B8D-8322-5E5476DBFC4E}"/>
              </a:ext>
            </a:extLst>
          </p:cNvPr>
          <p:cNvSpPr>
            <a:spLocks noGrp="1"/>
          </p:cNvSpPr>
          <p:nvPr>
            <p:ph idx="1"/>
          </p:nvPr>
        </p:nvSpPr>
        <p:spPr/>
        <p:txBody>
          <a:bodyPr/>
          <a:lstStyle/>
          <a:p>
            <a:r>
              <a:rPr lang="en-GB" altLang="en-US"/>
              <a:t>Are you ensuring that students are immersed in the subject they have come to study from the outset?</a:t>
            </a:r>
          </a:p>
          <a:p>
            <a:r>
              <a:rPr lang="en-GB" altLang="en-US"/>
              <a:t>Is induction a valuable and productive introduction to the course?</a:t>
            </a:r>
          </a:p>
          <a:p>
            <a:r>
              <a:rPr lang="en-GB" altLang="en-US"/>
              <a:t>Do students have a positive and balanced experience across the programme?</a:t>
            </a:r>
          </a:p>
          <a:p>
            <a:r>
              <a:rPr lang="en-GB" altLang="en-US"/>
              <a:t>Are there points in the academic year when there doesn’t seem to be much going on (e.g. an extended Christmas break) when going home (and not coming back) seems like a good option?</a:t>
            </a:r>
          </a:p>
        </p:txBody>
      </p:sp>
    </p:spTree>
    <p:extLst>
      <p:ext uri="{BB962C8B-B14F-4D97-AF65-F5344CB8AC3E}">
        <p14:creationId xmlns:p14="http://schemas.microsoft.com/office/powerpoint/2010/main" val="17707650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nSpc>
                <a:spcPct val="90000"/>
              </a:lnSpc>
            </a:pPr>
            <a:r>
              <a:rPr lang="en-GB" kern="1200" dirty="0">
                <a:solidFill>
                  <a:srgbClr val="660066"/>
                </a:solidFill>
                <a:latin typeface="+mn-lt"/>
              </a:rPr>
              <a:t>Transitions between years and levels: </a:t>
            </a:r>
            <a:br>
              <a:rPr lang="en-GB" kern="1200" dirty="0">
                <a:solidFill>
                  <a:srgbClr val="660066"/>
                </a:solidFill>
                <a:latin typeface="+mn-lt"/>
              </a:rPr>
            </a:br>
            <a:r>
              <a:rPr lang="en-GB" kern="1200" dirty="0">
                <a:solidFill>
                  <a:srgbClr val="660066"/>
                </a:solidFill>
                <a:latin typeface="+mn-lt"/>
              </a:rPr>
              <a:t>the First Year</a:t>
            </a:r>
          </a:p>
        </p:txBody>
      </p:sp>
      <p:sp>
        <p:nvSpPr>
          <p:cNvPr id="3" name="Content Placeholder 2"/>
          <p:cNvSpPr>
            <a:spLocks noGrp="1"/>
          </p:cNvSpPr>
          <p:nvPr>
            <p:ph idx="1"/>
          </p:nvPr>
        </p:nvSpPr>
        <p:spPr/>
        <p:txBody>
          <a:bodyPr/>
          <a:lstStyle/>
          <a:p>
            <a:r>
              <a:rPr lang="en-GB" dirty="0"/>
              <a:t>Much can be done to engage students pre-entry both virtually and live;</a:t>
            </a:r>
          </a:p>
          <a:p>
            <a:r>
              <a:rPr lang="en-GB" dirty="0"/>
              <a:t>Induction in many HEIs is grim: lots of talking heads and loads of information, and all over in a week!</a:t>
            </a:r>
          </a:p>
          <a:p>
            <a:r>
              <a:rPr lang="en-GB" dirty="0"/>
              <a:t>For me, induction is a process not an event, and information and support needs to be incremental</a:t>
            </a:r>
          </a:p>
          <a:p>
            <a:r>
              <a:rPr lang="en-GB" dirty="0"/>
              <a:t>Many see the whole of the First Year experience as a programme of orientation;</a:t>
            </a:r>
          </a:p>
          <a:p>
            <a:r>
              <a:rPr lang="en-GB" dirty="0"/>
              <a:t>Immersive programmes can be extremely helpful (e.g. see Pauline </a:t>
            </a:r>
            <a:r>
              <a:rPr lang="en-GB" dirty="0" err="1"/>
              <a:t>Kneale</a:t>
            </a:r>
            <a:r>
              <a:rPr lang="en-GB" dirty="0"/>
              <a:t> </a:t>
            </a:r>
            <a:r>
              <a:rPr lang="en-GB" i="1" dirty="0"/>
              <a:t>et </a:t>
            </a:r>
            <a:r>
              <a:rPr lang="en-GB" i="1" dirty="0" err="1"/>
              <a:t>al’s</a:t>
            </a:r>
            <a:r>
              <a:rPr lang="en-GB" i="1" dirty="0"/>
              <a:t> </a:t>
            </a:r>
            <a:r>
              <a:rPr lang="en-GB" dirty="0"/>
              <a:t>work at Plymouth university, Turner </a:t>
            </a:r>
            <a:r>
              <a:rPr lang="en-GB" i="1" dirty="0"/>
              <a:t>et al </a:t>
            </a:r>
            <a:r>
              <a:rPr lang="en-GB" dirty="0"/>
              <a:t>2017).</a:t>
            </a:r>
          </a:p>
        </p:txBody>
      </p:sp>
    </p:spTree>
    <p:extLst>
      <p:ext uri="{BB962C8B-B14F-4D97-AF65-F5344CB8AC3E}">
        <p14:creationId xmlns:p14="http://schemas.microsoft.com/office/powerpoint/2010/main" val="32802250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3"/>
          <p:cNvSpPr>
            <a:spLocks noGrp="1"/>
          </p:cNvSpPr>
          <p:nvPr>
            <p:ph type="title"/>
          </p:nvPr>
        </p:nvSpPr>
        <p:spPr>
          <a:xfrm>
            <a:off x="457200" y="274638"/>
            <a:ext cx="8229600" cy="922114"/>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nSpc>
                <a:spcPct val="90000"/>
              </a:lnSpc>
            </a:pPr>
            <a:r>
              <a:rPr lang="en-GB" kern="1200" dirty="0">
                <a:solidFill>
                  <a:srgbClr val="660066"/>
                </a:solidFill>
                <a:latin typeface="+mn-lt"/>
              </a:rPr>
              <a:t>What can we do in the first six weeks?</a:t>
            </a:r>
          </a:p>
        </p:txBody>
      </p:sp>
      <p:sp>
        <p:nvSpPr>
          <p:cNvPr id="17411"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normAutofit/>
          </a:bodyPr>
          <a:lstStyle/>
          <a:p>
            <a:pPr fontAlgn="base">
              <a:spcBef>
                <a:spcPts val="600"/>
              </a:spcBef>
              <a:spcAft>
                <a:spcPct val="0"/>
              </a:spcAft>
              <a:buClr>
                <a:schemeClr val="tx2"/>
              </a:buClr>
              <a:buSzPct val="70000"/>
              <a:buFont typeface="Wingdings" pitchFamily="2" charset="2"/>
              <a:buChar char="l"/>
            </a:pPr>
            <a:r>
              <a:rPr lang="en-GB" sz="2600" b="1" dirty="0"/>
              <a:t>Enable students to feel part of a cohort rather than a number of a list;</a:t>
            </a:r>
          </a:p>
          <a:p>
            <a:pPr fontAlgn="base">
              <a:spcBef>
                <a:spcPts val="600"/>
              </a:spcBef>
              <a:spcAft>
                <a:spcPct val="0"/>
              </a:spcAft>
              <a:buClr>
                <a:schemeClr val="tx2"/>
              </a:buClr>
              <a:buSzPct val="70000"/>
              <a:buFont typeface="Wingdings" pitchFamily="2" charset="2"/>
              <a:buChar char="l"/>
            </a:pPr>
            <a:r>
              <a:rPr lang="en-GB" sz="2600" b="1" dirty="0"/>
              <a:t>Help students acclimatise to the new learning context in which they find themselves;</a:t>
            </a:r>
          </a:p>
          <a:p>
            <a:pPr fontAlgn="base">
              <a:spcBef>
                <a:spcPts val="600"/>
              </a:spcBef>
              <a:spcAft>
                <a:spcPct val="0"/>
              </a:spcAft>
              <a:buClr>
                <a:schemeClr val="tx2"/>
              </a:buClr>
              <a:buSzPct val="70000"/>
              <a:buFont typeface="Wingdings" pitchFamily="2" charset="2"/>
              <a:buChar char="l"/>
            </a:pPr>
            <a:r>
              <a:rPr lang="en-GB" sz="2600" b="1" dirty="0"/>
              <a:t>Familiarise them with the language and culture of the subject area they are studying (</a:t>
            </a:r>
            <a:r>
              <a:rPr lang="en-GB" sz="2600" b="1" dirty="0" err="1"/>
              <a:t>Northedge</a:t>
            </a:r>
            <a:r>
              <a:rPr lang="en-GB" sz="2600" b="1" dirty="0"/>
              <a:t>, 2003);</a:t>
            </a:r>
          </a:p>
          <a:p>
            <a:pPr fontAlgn="base">
              <a:spcBef>
                <a:spcPts val="600"/>
              </a:spcBef>
              <a:spcAft>
                <a:spcPct val="0"/>
              </a:spcAft>
              <a:buClr>
                <a:schemeClr val="tx2"/>
              </a:buClr>
              <a:buSzPct val="70000"/>
              <a:buFont typeface="Wingdings" pitchFamily="2" charset="2"/>
              <a:buChar char="l"/>
            </a:pPr>
            <a:r>
              <a:rPr lang="en-GB" sz="2600" b="1" dirty="0"/>
              <a:t>Foster the information literacy and other skills that students will need to succeed;</a:t>
            </a:r>
          </a:p>
          <a:p>
            <a:pPr fontAlgn="base">
              <a:spcBef>
                <a:spcPts val="600"/>
              </a:spcBef>
              <a:spcAft>
                <a:spcPct val="0"/>
              </a:spcAft>
              <a:buClr>
                <a:schemeClr val="tx2"/>
              </a:buClr>
              <a:buSzPct val="70000"/>
              <a:buFont typeface="Wingdings" pitchFamily="2" charset="2"/>
              <a:buChar char="l"/>
            </a:pPr>
            <a:r>
              <a:rPr lang="en-GB" sz="2600" b="1" dirty="0"/>
              <a:t>Guide them on where to go for help as necessary;</a:t>
            </a:r>
          </a:p>
          <a:p>
            <a:pPr fontAlgn="base">
              <a:spcBef>
                <a:spcPts val="600"/>
              </a:spcBef>
              <a:spcAft>
                <a:spcPct val="0"/>
              </a:spcAft>
              <a:buClr>
                <a:schemeClr val="tx2"/>
              </a:buClr>
              <a:buSzPct val="70000"/>
              <a:buFont typeface="Wingdings" pitchFamily="2" charset="2"/>
              <a:buChar char="l"/>
            </a:pPr>
            <a:r>
              <a:rPr lang="en-GB" sz="2600" b="1" dirty="0"/>
              <a:t>Offer them immersive experiences.</a:t>
            </a:r>
          </a:p>
          <a:p>
            <a:pPr fontAlgn="base">
              <a:spcBef>
                <a:spcPts val="600"/>
              </a:spcBef>
              <a:spcAft>
                <a:spcPct val="0"/>
              </a:spcAft>
              <a:buClr>
                <a:schemeClr val="tx2"/>
              </a:buClr>
              <a:buSzPct val="70000"/>
              <a:buFont typeface="Wingdings" pitchFamily="2" charset="2"/>
              <a:buChar char="l"/>
            </a:pPr>
            <a:endParaRPr lang="en-GB" sz="2600" b="1" dirty="0"/>
          </a:p>
        </p:txBody>
      </p:sp>
    </p:spTree>
    <p:extLst>
      <p:ext uri="{BB962C8B-B14F-4D97-AF65-F5344CB8AC3E}">
        <p14:creationId xmlns:p14="http://schemas.microsoft.com/office/powerpoint/2010/main" val="36644518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122239"/>
            <a:ext cx="7543800" cy="714474"/>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nSpc>
                <a:spcPct val="90000"/>
              </a:lnSpc>
            </a:pPr>
            <a:r>
              <a:rPr lang="en-US" kern="1200" dirty="0" err="1">
                <a:solidFill>
                  <a:srgbClr val="660066"/>
                </a:solidFill>
                <a:latin typeface="+mn-lt"/>
              </a:rPr>
              <a:t>Specialised</a:t>
            </a:r>
            <a:r>
              <a:rPr lang="en-US" kern="1200" dirty="0">
                <a:solidFill>
                  <a:srgbClr val="660066"/>
                </a:solidFill>
                <a:latin typeface="+mn-lt"/>
              </a:rPr>
              <a:t> HE disciplinary discourses</a:t>
            </a:r>
          </a:p>
        </p:txBody>
      </p:sp>
      <p:sp>
        <p:nvSpPr>
          <p:cNvPr id="10243" name="Rectangle 3"/>
          <p:cNvSpPr>
            <a:spLocks noGrp="1" noChangeArrowheads="1"/>
          </p:cNvSpPr>
          <p:nvPr>
            <p:ph type="body" idx="1"/>
          </p:nvPr>
        </p:nvSpPr>
        <p:spPr>
          <a:xfrm>
            <a:off x="468313" y="1125538"/>
            <a:ext cx="8351837" cy="5183187"/>
          </a:xfrm>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buNone/>
            </a:pPr>
            <a:r>
              <a:rPr lang="en-US" sz="2600" dirty="0"/>
              <a:t>The boundary between the medical and the social is a shifting one, constructed in complex ways that reflect both institutional and ideological factors. </a:t>
            </a:r>
          </a:p>
          <a:p>
            <a:pPr marL="360000">
              <a:lnSpc>
                <a:spcPct val="100000"/>
              </a:lnSpc>
              <a:spcBef>
                <a:spcPts val="600"/>
              </a:spcBef>
              <a:buNone/>
            </a:pPr>
            <a:r>
              <a:rPr lang="en-US" sz="2600" dirty="0"/>
              <a:t>What does this sentence mean to a newcomer to care discourse? In everyday life a ‘medical’ is a physical examination and a ‘social’ is a gathering. Why would a boundary need to be constructed between them – let alone a complex and shifting one? What is an institutional factor, let alone an ideological one? To most beginning students this sentence is impenetrable. Yet it makes immediate sense to experienced members of the care community. (</a:t>
            </a:r>
            <a:r>
              <a:rPr lang="en-US" sz="2600" dirty="0" err="1"/>
              <a:t>Northedge</a:t>
            </a:r>
            <a:r>
              <a:rPr lang="en-US" sz="2600" dirty="0"/>
              <a:t>, 2003)</a:t>
            </a:r>
          </a:p>
          <a:p>
            <a:pPr marL="360000">
              <a:lnSpc>
                <a:spcPct val="100000"/>
              </a:lnSpc>
              <a:spcBef>
                <a:spcPts val="600"/>
              </a:spcBef>
            </a:pPr>
            <a:endParaRPr lang="en-US" sz="2600" dirty="0"/>
          </a:p>
        </p:txBody>
      </p:sp>
    </p:spTree>
    <p:extLst>
      <p:ext uri="{BB962C8B-B14F-4D97-AF65-F5344CB8AC3E}">
        <p14:creationId xmlns:p14="http://schemas.microsoft.com/office/powerpoint/2010/main" val="415076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3">
            <a:extLst>
              <a:ext uri="{FF2B5EF4-FFF2-40B4-BE49-F238E27FC236}">
                <a16:creationId xmlns:a16="http://schemas.microsoft.com/office/drawing/2014/main" id="{417D517E-D2FB-4752-9FEB-64228E882CBF}"/>
              </a:ext>
            </a:extLst>
          </p:cNvPr>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nSpc>
                <a:spcPct val="90000"/>
              </a:lnSpc>
            </a:pPr>
            <a:r>
              <a:rPr lang="en-GB" altLang="en-US" kern="1200" dirty="0">
                <a:solidFill>
                  <a:srgbClr val="660066"/>
                </a:solidFill>
                <a:latin typeface="+mn-lt"/>
              </a:rPr>
              <a:t>Mapping progression</a:t>
            </a:r>
          </a:p>
        </p:txBody>
      </p:sp>
      <p:sp>
        <p:nvSpPr>
          <p:cNvPr id="26627" name="Content Placeholder 4">
            <a:extLst>
              <a:ext uri="{FF2B5EF4-FFF2-40B4-BE49-F238E27FC236}">
                <a16:creationId xmlns:a16="http://schemas.microsoft.com/office/drawing/2014/main" id="{80204507-9499-474E-BC2E-8656A0A3BFF6}"/>
              </a:ext>
            </a:extLst>
          </p:cNvPr>
          <p:cNvSpPr>
            <a:spLocks noGrp="1"/>
          </p:cNvSpPr>
          <p:nvPr>
            <p:ph idx="1"/>
          </p:nvPr>
        </p:nvSpPr>
        <p:spPr/>
        <p:txBody>
          <a:bodyPr/>
          <a:lstStyle/>
          <a:p>
            <a:r>
              <a:rPr lang="en-GB" altLang="en-US"/>
              <a:t>Is there a coherent model of progression across the student life-cycle from induction to ‘outduction’? </a:t>
            </a:r>
          </a:p>
          <a:p>
            <a:r>
              <a:rPr lang="en-GB" altLang="en-US"/>
              <a:t>Do you manage transitions from year one to year two and year two to year three to ensure students remain committed and engaged?</a:t>
            </a:r>
          </a:p>
          <a:p>
            <a:r>
              <a:rPr lang="en-GB" altLang="en-US"/>
              <a:t>Is there some continuity in the sources of student support throughout the course (e.g. personal tutors)?</a:t>
            </a:r>
          </a:p>
          <a:p>
            <a:r>
              <a:rPr lang="en-GB" altLang="en-US"/>
              <a:t>Are students offered support and guidance in relation to personal development and employability?</a:t>
            </a:r>
          </a:p>
        </p:txBody>
      </p:sp>
    </p:spTree>
    <p:extLst>
      <p:ext uri="{BB962C8B-B14F-4D97-AF65-F5344CB8AC3E}">
        <p14:creationId xmlns:p14="http://schemas.microsoft.com/office/powerpoint/2010/main" val="15244390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nSpc>
                <a:spcPct val="90000"/>
              </a:lnSpc>
            </a:pPr>
            <a:r>
              <a:rPr lang="en-GB" kern="1200" dirty="0">
                <a:solidFill>
                  <a:srgbClr val="660066"/>
                </a:solidFill>
                <a:latin typeface="+mn-lt"/>
              </a:rPr>
              <a:t>Engagement: Why talk about it? Because:</a:t>
            </a:r>
          </a:p>
        </p:txBody>
      </p:sp>
      <p:sp>
        <p:nvSpPr>
          <p:cNvPr id="13315" name="Rectangle 3"/>
          <p:cNvSpPr>
            <a:spLocks noGrp="1"/>
          </p:cNvSpPr>
          <p:nvPr>
            <p:ph idx="1"/>
          </p:nvPr>
        </p:nvSpPr>
        <p:spPr>
          <a:xfrm>
            <a:off x="468313" y="1124744"/>
            <a:ext cx="8229600" cy="5077619"/>
          </a:xfrm>
        </p:spPr>
        <p:txBody>
          <a:bodyPr/>
          <a:lstStyle/>
          <a:p>
            <a:pPr eaLnBrk="1" hangingPunct="1"/>
            <a:r>
              <a:rPr lang="en-GB" sz="2600" b="1" dirty="0"/>
              <a:t>Academics and learning support staff report increasing levels of disengagement by students of the ‘</a:t>
            </a:r>
            <a:r>
              <a:rPr lang="en-GB" sz="2600" b="1" dirty="0" err="1"/>
              <a:t>iGeneration</a:t>
            </a:r>
            <a:r>
              <a:rPr lang="en-GB" sz="2600" b="1" dirty="0"/>
              <a:t>’;</a:t>
            </a:r>
          </a:p>
          <a:p>
            <a:pPr eaLnBrk="1" hangingPunct="1"/>
            <a:r>
              <a:rPr lang="en-GB" sz="2600" dirty="0"/>
              <a:t>The nature of the transaction seems to be changing in the light of high fees in many nations;</a:t>
            </a:r>
            <a:r>
              <a:rPr lang="en-GB" sz="2600" b="1" dirty="0"/>
              <a:t> </a:t>
            </a:r>
          </a:p>
          <a:p>
            <a:pPr eaLnBrk="1" hangingPunct="1">
              <a:lnSpc>
                <a:spcPct val="90000"/>
              </a:lnSpc>
            </a:pPr>
            <a:r>
              <a:rPr lang="en-GB" sz="2600" b="1" dirty="0"/>
              <a:t>Potentially the nature of student behaviour in higher education is changing radically in terms of academic and other literacies; </a:t>
            </a:r>
          </a:p>
          <a:p>
            <a:pPr eaLnBrk="1" hangingPunct="1">
              <a:lnSpc>
                <a:spcPct val="90000"/>
              </a:lnSpc>
            </a:pPr>
            <a:r>
              <a:rPr lang="en-GB" sz="2600" b="1" dirty="0"/>
              <a:t>Institutions need to ensure that new students enter with, or have the opportunity to acquire, the skills needed for academic success;</a:t>
            </a:r>
          </a:p>
          <a:p>
            <a:pPr eaLnBrk="1" hangingPunct="1">
              <a:lnSpc>
                <a:spcPct val="90000"/>
              </a:lnSpc>
            </a:pPr>
            <a:r>
              <a:rPr lang="en-GB" sz="2600" b="1" dirty="0"/>
              <a:t>HEIs must devise programmes in which the emphasis is on maximising students’ development.</a:t>
            </a:r>
          </a:p>
          <a:p>
            <a:pPr eaLnBrk="1" hangingPunct="1"/>
            <a:endParaRPr lang="en-GB" sz="2600" b="1" dirty="0"/>
          </a:p>
          <a:p>
            <a:pPr eaLnBrk="1" hangingPunct="1"/>
            <a:endParaRPr lang="en-GB" sz="2600" b="1" dirty="0"/>
          </a:p>
        </p:txBody>
      </p:sp>
    </p:spTree>
    <p:extLst>
      <p:ext uri="{BB962C8B-B14F-4D97-AF65-F5344CB8AC3E}">
        <p14:creationId xmlns:p14="http://schemas.microsoft.com/office/powerpoint/2010/main" val="39280196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nSpc>
                <a:spcPct val="90000"/>
              </a:lnSpc>
            </a:pPr>
            <a:r>
              <a:rPr lang="en-GB" kern="1200" dirty="0">
                <a:solidFill>
                  <a:srgbClr val="660066"/>
                </a:solidFill>
                <a:latin typeface="+mn-lt"/>
              </a:rPr>
              <a:t>What kinds of behaviours offer warning signs of risk of drop-out?</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normAutofit/>
          </a:bodyPr>
          <a:lstStyle/>
          <a:p>
            <a:pPr fontAlgn="base">
              <a:spcBef>
                <a:spcPts val="600"/>
              </a:spcBef>
              <a:spcAft>
                <a:spcPct val="0"/>
              </a:spcAft>
              <a:buClr>
                <a:schemeClr val="tx2"/>
              </a:buClr>
              <a:buSzPct val="70000"/>
              <a:buFont typeface="Wingdings" pitchFamily="2" charset="2"/>
              <a:buChar char="l"/>
            </a:pPr>
            <a:r>
              <a:rPr lang="en-GB" sz="2600" b="1" dirty="0"/>
              <a:t>Failure to register with the library, to download required resources, to return books on time;</a:t>
            </a:r>
          </a:p>
          <a:p>
            <a:pPr fontAlgn="base">
              <a:spcBef>
                <a:spcPts val="600"/>
              </a:spcBef>
              <a:spcAft>
                <a:spcPct val="0"/>
              </a:spcAft>
              <a:buClr>
                <a:schemeClr val="tx2"/>
              </a:buClr>
              <a:buSzPct val="70000"/>
              <a:buFont typeface="Wingdings" pitchFamily="2" charset="2"/>
              <a:buChar char="l"/>
            </a:pPr>
            <a:r>
              <a:rPr lang="en-GB" sz="2600" b="1" dirty="0"/>
              <a:t>Not engaging with fellow students;</a:t>
            </a:r>
          </a:p>
          <a:p>
            <a:pPr fontAlgn="base">
              <a:spcBef>
                <a:spcPts val="600"/>
              </a:spcBef>
              <a:spcAft>
                <a:spcPct val="0"/>
              </a:spcAft>
              <a:buClr>
                <a:schemeClr val="tx2"/>
              </a:buClr>
              <a:buSzPct val="70000"/>
              <a:buFont typeface="Wingdings" pitchFamily="2" charset="2"/>
              <a:buChar char="l"/>
            </a:pPr>
            <a:r>
              <a:rPr lang="en-GB" sz="2600" b="1" dirty="0"/>
              <a:t>Not participating in group tasks;</a:t>
            </a:r>
          </a:p>
          <a:p>
            <a:pPr fontAlgn="base">
              <a:spcBef>
                <a:spcPts val="600"/>
              </a:spcBef>
              <a:spcAft>
                <a:spcPct val="0"/>
              </a:spcAft>
              <a:buClr>
                <a:schemeClr val="tx2"/>
              </a:buClr>
              <a:buSzPct val="70000"/>
              <a:buFont typeface="Wingdings" pitchFamily="2" charset="2"/>
              <a:buChar char="l"/>
            </a:pPr>
            <a:r>
              <a:rPr lang="en-GB" sz="2600" b="1" dirty="0"/>
              <a:t>Not submitting work on time (or at all);</a:t>
            </a:r>
          </a:p>
          <a:p>
            <a:pPr fontAlgn="base">
              <a:spcBef>
                <a:spcPts val="600"/>
              </a:spcBef>
              <a:spcAft>
                <a:spcPct val="0"/>
              </a:spcAft>
              <a:buClr>
                <a:schemeClr val="tx2"/>
              </a:buClr>
              <a:buSzPct val="70000"/>
              <a:buFont typeface="Wingdings" pitchFamily="2" charset="2"/>
              <a:buChar char="l"/>
            </a:pPr>
            <a:r>
              <a:rPr lang="en-GB" sz="2600" b="1" dirty="0"/>
              <a:t>Poor marks on early assignments;</a:t>
            </a:r>
          </a:p>
          <a:p>
            <a:pPr fontAlgn="base">
              <a:spcBef>
                <a:spcPts val="600"/>
              </a:spcBef>
              <a:spcAft>
                <a:spcPct val="0"/>
              </a:spcAft>
              <a:buClr>
                <a:schemeClr val="tx2"/>
              </a:buClr>
              <a:buSzPct val="70000"/>
              <a:buFont typeface="Wingdings" pitchFamily="2" charset="2"/>
              <a:buChar char="l"/>
            </a:pPr>
            <a:r>
              <a:rPr lang="en-GB" sz="2600" b="1" dirty="0"/>
              <a:t>Not picking up or responding to assessed work;</a:t>
            </a:r>
          </a:p>
          <a:p>
            <a:pPr fontAlgn="base">
              <a:spcBef>
                <a:spcPts val="600"/>
              </a:spcBef>
              <a:spcAft>
                <a:spcPct val="0"/>
              </a:spcAft>
              <a:buClr>
                <a:schemeClr val="tx2"/>
              </a:buClr>
              <a:buSzPct val="70000"/>
              <a:buFont typeface="Wingdings" pitchFamily="2" charset="2"/>
              <a:buChar char="l"/>
            </a:pPr>
            <a:r>
              <a:rPr lang="en-GB" sz="2600" b="1" dirty="0"/>
              <a:t>Non attendance, or very poor or intermittent attendance.</a:t>
            </a:r>
          </a:p>
        </p:txBody>
      </p:sp>
    </p:spTree>
    <p:extLst>
      <p:ext uri="{BB962C8B-B14F-4D97-AF65-F5344CB8AC3E}">
        <p14:creationId xmlns:p14="http://schemas.microsoft.com/office/powerpoint/2010/main" val="3532331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3">
            <a:extLst>
              <a:ext uri="{FF2B5EF4-FFF2-40B4-BE49-F238E27FC236}">
                <a16:creationId xmlns:a16="http://schemas.microsoft.com/office/drawing/2014/main" id="{62C6B21B-0A56-4AEF-9BD8-A9FFDAC70272}"/>
              </a:ext>
            </a:extLst>
          </p:cNvPr>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nSpc>
                <a:spcPct val="90000"/>
              </a:lnSpc>
            </a:pPr>
            <a:r>
              <a:rPr lang="en-GB" altLang="en-US" kern="1200" dirty="0">
                <a:solidFill>
                  <a:srgbClr val="660066"/>
                </a:solidFill>
                <a:latin typeface="+mn-lt"/>
              </a:rPr>
              <a:t>Mapping assessment</a:t>
            </a:r>
          </a:p>
        </p:txBody>
      </p:sp>
      <p:sp>
        <p:nvSpPr>
          <p:cNvPr id="19459" name="Content Placeholder 4">
            <a:extLst>
              <a:ext uri="{FF2B5EF4-FFF2-40B4-BE49-F238E27FC236}">
                <a16:creationId xmlns:a16="http://schemas.microsoft.com/office/drawing/2014/main" id="{3B000579-2598-4B9F-80EE-40822E99755B}"/>
              </a:ext>
            </a:extLst>
          </p:cNvPr>
          <p:cNvSpPr>
            <a:spLocks noGrp="1"/>
          </p:cNvSpPr>
          <p:nvPr>
            <p:ph idx="1"/>
          </p:nvPr>
        </p:nvSpPr>
        <p:spPr>
          <a:xfrm>
            <a:off x="457200" y="1371600"/>
            <a:ext cx="8229600" cy="4754563"/>
          </a:xfrm>
        </p:spPr>
        <p:txBody>
          <a:bodyPr>
            <a:normAutofit lnSpcReduction="10000"/>
          </a:bodyPr>
          <a:lstStyle/>
          <a:p>
            <a:pPr>
              <a:defRPr/>
            </a:pPr>
            <a:r>
              <a:rPr lang="en-GB" dirty="0"/>
              <a:t>Are summative assessments undertaken throughout the course, or is everything ‘sudden death’ end-point? </a:t>
            </a:r>
          </a:p>
          <a:p>
            <a:pPr>
              <a:defRPr/>
            </a:pPr>
            <a:r>
              <a:rPr lang="en-GB" dirty="0"/>
              <a:t>Is there excessive bunching of assignments in different modules that is highly stressful for students and unmanageable staff?</a:t>
            </a:r>
          </a:p>
          <a:p>
            <a:pPr>
              <a:defRPr/>
            </a:pPr>
            <a:r>
              <a:rPr lang="en-GB" dirty="0"/>
              <a:t>Are there plenty of opportunities for formative assessment, especially early on?</a:t>
            </a:r>
          </a:p>
          <a:p>
            <a:pPr>
              <a:defRPr/>
            </a:pPr>
            <a:r>
              <a:rPr lang="en-GB" dirty="0"/>
              <a:t>Are students over-assessed? </a:t>
            </a:r>
          </a:p>
          <a:p>
            <a:pPr>
              <a:defRPr/>
            </a:pPr>
            <a:r>
              <a:rPr lang="en-GB" dirty="0"/>
              <a:t>When you have introduced innovative assignments, have they been introduced instead of existing ones or simply added to the assessment diet?</a:t>
            </a:r>
          </a:p>
          <a:p>
            <a:pPr>
              <a:defRPr/>
            </a:pPr>
            <a:r>
              <a:rPr lang="en-GB" dirty="0"/>
              <a:t>Are students encouraged to make good use of the feedback they receive?</a:t>
            </a:r>
          </a:p>
        </p:txBody>
      </p:sp>
    </p:spTree>
    <p:extLst>
      <p:ext uri="{BB962C8B-B14F-4D97-AF65-F5344CB8AC3E}">
        <p14:creationId xmlns:p14="http://schemas.microsoft.com/office/powerpoint/2010/main" val="4854810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3">
            <a:extLst>
              <a:ext uri="{FF2B5EF4-FFF2-40B4-BE49-F238E27FC236}">
                <a16:creationId xmlns:a16="http://schemas.microsoft.com/office/drawing/2014/main" id="{4269F998-CFA8-4332-88BB-B4C1594DB44F}"/>
              </a:ext>
            </a:extLst>
          </p:cNvPr>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nSpc>
                <a:spcPct val="90000"/>
              </a:lnSpc>
            </a:pPr>
            <a:r>
              <a:rPr lang="en-GB" altLang="en-US" kern="1200" dirty="0">
                <a:solidFill>
                  <a:srgbClr val="660066"/>
                </a:solidFill>
                <a:latin typeface="+mn-lt"/>
              </a:rPr>
              <a:t>To enact change in curriculum design and delivery, we can:</a:t>
            </a:r>
          </a:p>
        </p:txBody>
      </p:sp>
      <p:sp>
        <p:nvSpPr>
          <p:cNvPr id="22531" name="Content Placeholder 4">
            <a:extLst>
              <a:ext uri="{FF2B5EF4-FFF2-40B4-BE49-F238E27FC236}">
                <a16:creationId xmlns:a16="http://schemas.microsoft.com/office/drawing/2014/main" id="{7583CDB5-99D3-4306-815A-5EAAE85A3094}"/>
              </a:ext>
            </a:extLst>
          </p:cNvPr>
          <p:cNvSpPr>
            <a:spLocks noGrp="1"/>
          </p:cNvSpPr>
          <p:nvPr>
            <p:ph idx="1"/>
          </p:nvPr>
        </p:nvSpPr>
        <p:spPr/>
        <p:txBody>
          <a:bodyPr/>
          <a:lstStyle/>
          <a:p>
            <a:r>
              <a:rPr lang="en-GB" altLang="en-US"/>
              <a:t>Explore how we can best use the first half of the first semester to induct students into good study patterns and practices to enhance learning and improve retention (Yorke 2009);</a:t>
            </a:r>
          </a:p>
          <a:p>
            <a:r>
              <a:rPr lang="en-GB" altLang="en-US"/>
              <a:t>Reconsider the kinds so activities students engage with the maximum ‘learning by doing’;</a:t>
            </a:r>
          </a:p>
          <a:p>
            <a:r>
              <a:rPr lang="en-GB" altLang="en-US"/>
              <a:t>Rethink the way in which we use lecture periods to include activity as well as delivery;</a:t>
            </a:r>
          </a:p>
          <a:p>
            <a:r>
              <a:rPr lang="en-GB" altLang="en-US"/>
              <a:t>Consider how we can best make use of technologies to support learning and engagment. </a:t>
            </a:r>
          </a:p>
          <a:p>
            <a:endParaRPr lang="en-GB" altLang="en-US"/>
          </a:p>
        </p:txBody>
      </p:sp>
    </p:spTree>
    <p:extLst>
      <p:ext uri="{BB962C8B-B14F-4D97-AF65-F5344CB8AC3E}">
        <p14:creationId xmlns:p14="http://schemas.microsoft.com/office/powerpoint/2010/main" val="13571479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468313" y="-315913"/>
            <a:ext cx="7543800" cy="1074738"/>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nSpc>
                <a:spcPct val="90000"/>
              </a:lnSpc>
            </a:pPr>
            <a:r>
              <a:rPr lang="en-GB" kern="1200" dirty="0">
                <a:solidFill>
                  <a:srgbClr val="660066"/>
                </a:solidFill>
                <a:latin typeface="+mn-lt"/>
              </a:rPr>
              <a:t>Designing an inclusive curriculum</a:t>
            </a:r>
          </a:p>
        </p:txBody>
      </p:sp>
      <p:sp>
        <p:nvSpPr>
          <p:cNvPr id="27651" name="Rectangle 3"/>
          <p:cNvSpPr>
            <a:spLocks noGrp="1" noChangeArrowheads="1"/>
          </p:cNvSpPr>
          <p:nvPr>
            <p:ph type="body" idx="1"/>
          </p:nvPr>
        </p:nvSpPr>
        <p:spPr>
          <a:xfrm>
            <a:off x="323528" y="1124744"/>
            <a:ext cx="8229600" cy="4789488"/>
          </a:xfrm>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600" dirty="0"/>
              <a:t>Inclusivity must start at the first stage of curriculum design (with checks at each subsequent stage and at revalidation);</a:t>
            </a:r>
          </a:p>
          <a:p>
            <a:pPr marL="360000">
              <a:lnSpc>
                <a:spcPct val="100000"/>
              </a:lnSpc>
              <a:spcBef>
                <a:spcPts val="600"/>
              </a:spcBef>
            </a:pPr>
            <a:r>
              <a:rPr lang="en-GB" sz="2600" dirty="0"/>
              <a:t>Practical activities will need needs-analyses and advance planning for inclusivity;</a:t>
            </a:r>
          </a:p>
          <a:p>
            <a:pPr marL="360000">
              <a:lnSpc>
                <a:spcPct val="100000"/>
              </a:lnSpc>
              <a:spcBef>
                <a:spcPts val="600"/>
              </a:spcBef>
            </a:pPr>
            <a:r>
              <a:rPr lang="en-GB" sz="2600" dirty="0"/>
              <a:t>Don’t forget about the postgraduate experience (Farrar in Adams and Brown 2006);</a:t>
            </a:r>
          </a:p>
          <a:p>
            <a:pPr marL="360000">
              <a:lnSpc>
                <a:spcPct val="100000"/>
              </a:lnSpc>
              <a:spcBef>
                <a:spcPts val="600"/>
              </a:spcBef>
            </a:pPr>
            <a:r>
              <a:rPr lang="en-GB" sz="2600" dirty="0"/>
              <a:t>Professional and subject bodies may need explicit ‘guidance’ (Tynan in Adams and Brown 2006).</a:t>
            </a:r>
          </a:p>
        </p:txBody>
      </p:sp>
    </p:spTree>
    <p:extLst>
      <p:ext uri="{BB962C8B-B14F-4D97-AF65-F5344CB8AC3E}">
        <p14:creationId xmlns:p14="http://schemas.microsoft.com/office/powerpoint/2010/main" val="27998130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1D2999-43D0-42B1-97E3-3B0280816DD5}"/>
              </a:ext>
            </a:extLst>
          </p:cNvPr>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nSpc>
                <a:spcPct val="90000"/>
              </a:lnSpc>
            </a:pPr>
            <a:r>
              <a:rPr lang="en-GB" kern="1200" dirty="0">
                <a:solidFill>
                  <a:srgbClr val="660066"/>
                </a:solidFill>
                <a:latin typeface="+mn-lt"/>
              </a:rPr>
              <a:t>The concept of universal design</a:t>
            </a:r>
          </a:p>
        </p:txBody>
      </p:sp>
      <p:sp>
        <p:nvSpPr>
          <p:cNvPr id="3" name="Content Placeholder 2">
            <a:extLst>
              <a:ext uri="{FF2B5EF4-FFF2-40B4-BE49-F238E27FC236}">
                <a16:creationId xmlns:a16="http://schemas.microsoft.com/office/drawing/2014/main" id="{5EA126C7-6783-46AB-8F41-53834AFA54D4}"/>
              </a:ext>
            </a:extLst>
          </p:cNvPr>
          <p:cNvSpPr>
            <a:spLocks noGrp="1"/>
          </p:cNvSpPr>
          <p:nvPr>
            <p:ph idx="1"/>
          </p:nvPr>
        </p:nvSpPr>
        <p:spPr/>
        <p:txBody>
          <a:bodyPr/>
          <a:lstStyle/>
          <a:p>
            <a:pPr marL="0" indent="0">
              <a:buNone/>
            </a:pPr>
            <a:r>
              <a:rPr lang="en-GB" dirty="0"/>
              <a:t>“Instead of retrofitting curriculum for students via accommodations and modifications, the principles of UDL prompt teachers to design curriculum that is flexible and adaptable to multiple forms of learning and engagement to facilitate the learning of all students.” (</a:t>
            </a:r>
            <a:r>
              <a:rPr lang="en-GB" i="1" dirty="0"/>
              <a:t>Lancaster, 2008</a:t>
            </a:r>
            <a:r>
              <a:rPr lang="en-GB" dirty="0"/>
              <a:t>)</a:t>
            </a:r>
          </a:p>
          <a:p>
            <a:pPr marL="0" indent="0">
              <a:buNone/>
            </a:pPr>
            <a:endParaRPr lang="en-GB" dirty="0"/>
          </a:p>
          <a:p>
            <a:pPr marL="0" indent="0">
              <a:buNone/>
            </a:pPr>
            <a:r>
              <a:rPr lang="en-GB" dirty="0"/>
              <a:t>“The ‘universal’ in UDL does not mean there is a single optimal solution for everyone. </a:t>
            </a:r>
            <a:r>
              <a:rPr lang="en-GB" dirty="0">
                <a:latin typeface="+mj-lt"/>
              </a:rPr>
              <a:t>Instead, it underscores the need for flexible approaches to teaching and learning that meet the needs of different kinds of learners.</a:t>
            </a:r>
            <a:r>
              <a:rPr lang="en-GB" b="0" dirty="0"/>
              <a:t> </a:t>
            </a:r>
            <a:r>
              <a:rPr lang="en-GB" dirty="0"/>
              <a:t>” (</a:t>
            </a:r>
            <a:r>
              <a:rPr lang="en-GB" i="1" dirty="0"/>
              <a:t>Rose and Meyer, 2006</a:t>
            </a:r>
            <a:r>
              <a:rPr lang="en-GB" dirty="0"/>
              <a:t>)</a:t>
            </a:r>
          </a:p>
        </p:txBody>
      </p:sp>
    </p:spTree>
    <p:extLst>
      <p:ext uri="{BB962C8B-B14F-4D97-AF65-F5344CB8AC3E}">
        <p14:creationId xmlns:p14="http://schemas.microsoft.com/office/powerpoint/2010/main" val="8072747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539750" y="333375"/>
            <a:ext cx="7532688" cy="86360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nSpc>
                <a:spcPct val="90000"/>
              </a:lnSpc>
            </a:pPr>
            <a:r>
              <a:rPr lang="en-GB" kern="1200" dirty="0">
                <a:solidFill>
                  <a:srgbClr val="660066"/>
                </a:solidFill>
                <a:latin typeface="+mn-lt"/>
              </a:rPr>
              <a:t>Inclusive practices</a:t>
            </a:r>
          </a:p>
        </p:txBody>
      </p:sp>
      <p:sp>
        <p:nvSpPr>
          <p:cNvPr id="11267"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600" dirty="0"/>
              <a:t>For at least 20 years in the UK and elsewhere, legislative drivers, moral imperatives and pressures from disabled staff and students have driven universities to improve inclusive provision;</a:t>
            </a:r>
          </a:p>
          <a:p>
            <a:pPr marL="360000">
              <a:lnSpc>
                <a:spcPct val="100000"/>
              </a:lnSpc>
              <a:spcBef>
                <a:spcPts val="600"/>
              </a:spcBef>
            </a:pPr>
            <a:r>
              <a:rPr lang="en-GB" sz="2600" dirty="0"/>
              <a:t>Recent advances in technologies have improved the accessibility and asynchronous availability of curriculum materials;</a:t>
            </a:r>
          </a:p>
          <a:p>
            <a:pPr marL="360000">
              <a:lnSpc>
                <a:spcPct val="100000"/>
              </a:lnSpc>
              <a:spcBef>
                <a:spcPts val="600"/>
              </a:spcBef>
            </a:pPr>
            <a:r>
              <a:rPr lang="en-GB" sz="2600" dirty="0"/>
              <a:t>There is still a substantial way to go in changing support, teaching and assessment practices.</a:t>
            </a:r>
          </a:p>
        </p:txBody>
      </p:sp>
    </p:spTree>
    <p:extLst>
      <p:ext uri="{BB962C8B-B14F-4D97-AF65-F5344CB8AC3E}">
        <p14:creationId xmlns:p14="http://schemas.microsoft.com/office/powerpoint/2010/main" val="3686476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49238"/>
            <a:ext cx="7715280" cy="1074737"/>
          </a:xfrm>
          <a:noFill/>
          <a:ln w="9525">
            <a:noFill/>
            <a:miter lim="800000"/>
            <a:headEnd/>
            <a:tailEnd/>
          </a:ln>
          <a:extLst/>
        </p:spPr>
        <p:txBody>
          <a:bodyPr vert="horz" wrap="square" lIns="91440" tIns="45720" rIns="91440" bIns="45720" numCol="1" rtlCol="0" anchor="b" anchorCtr="0" compatLnSpc="1">
            <a:prstTxWarp prst="textNoShape">
              <a:avLst/>
            </a:prstTxWarp>
            <a:normAutofit/>
          </a:bodyPr>
          <a:lstStyle/>
          <a:p>
            <a:pPr eaLnBrk="0" fontAlgn="base" hangingPunct="0">
              <a:spcAft>
                <a:spcPct val="0"/>
              </a:spcAft>
            </a:pPr>
            <a:r>
              <a:rPr lang="en-GB" sz="2800" b="1" dirty="0">
                <a:solidFill>
                  <a:srgbClr val="660066"/>
                </a:solidFill>
                <a:latin typeface="+mn-lt"/>
              </a:rPr>
              <a:t>Diverse pedagogic approaches and contexts: what are your students expecting?</a:t>
            </a:r>
          </a:p>
        </p:txBody>
      </p:sp>
      <p:sp>
        <p:nvSpPr>
          <p:cNvPr id="3" name="Content Placeholder 2"/>
          <p:cNvSpPr>
            <a:spLocks noGrp="1"/>
          </p:cNvSpPr>
          <p:nvPr>
            <p:ph idx="1"/>
          </p:nvPr>
        </p:nvSpPr>
        <p:spPr>
          <a:noFill/>
          <a:ln w="9525">
            <a:noFill/>
            <a:miter lim="800000"/>
            <a:headEnd/>
            <a:tailEnd/>
          </a:ln>
          <a:extLst/>
        </p:spPr>
        <p:txBody>
          <a:bodyPr vert="horz" wrap="square" lIns="91440" tIns="45720" rIns="91440" bIns="45720" numCol="1" rtlCol="0" anchor="t" anchorCtr="0" compatLnSpc="1">
            <a:prstTxWarp prst="textNoShape">
              <a:avLst/>
            </a:prstTxWarp>
            <a:normAutofit/>
          </a:bodyPr>
          <a:lstStyle/>
          <a:p>
            <a:pPr marL="342900" indent="-342900" eaLnBrk="0" fontAlgn="base" hangingPunct="0">
              <a:lnSpc>
                <a:spcPct val="100000"/>
              </a:lnSpc>
              <a:spcBef>
                <a:spcPts val="600"/>
              </a:spcBef>
              <a:spcAft>
                <a:spcPct val="0"/>
              </a:spcAft>
              <a:buClr>
                <a:srgbClr val="002060"/>
              </a:buClr>
              <a:buSzPct val="70000"/>
              <a:buFont typeface="Wingdings" pitchFamily="2" charset="2"/>
              <a:buChar char="l"/>
            </a:pPr>
            <a:r>
              <a:rPr lang="en-GB" sz="2400" b="1" dirty="0"/>
              <a:t>Is your principal model of teaching one of transmission of knowledge or do you review learning as a partnership between teachers and students?</a:t>
            </a:r>
          </a:p>
          <a:p>
            <a:pPr marL="342900" indent="-342900" eaLnBrk="0" fontAlgn="base" hangingPunct="0">
              <a:lnSpc>
                <a:spcPct val="100000"/>
              </a:lnSpc>
              <a:spcBef>
                <a:spcPts val="600"/>
              </a:spcBef>
              <a:spcAft>
                <a:spcPct val="0"/>
              </a:spcAft>
              <a:buClr>
                <a:srgbClr val="002060"/>
              </a:buClr>
              <a:buSzPct val="70000"/>
              <a:buFont typeface="Wingdings" pitchFamily="2" charset="2"/>
              <a:buChar char="l"/>
            </a:pPr>
            <a:r>
              <a:rPr lang="en-GB" sz="2400" b="1" dirty="0"/>
              <a:t>Is the knowledge base you use ubiquitous or transactional?</a:t>
            </a:r>
          </a:p>
          <a:p>
            <a:pPr marL="342900" indent="-342900" eaLnBrk="0" fontAlgn="base" hangingPunct="0">
              <a:lnSpc>
                <a:spcPct val="100000"/>
              </a:lnSpc>
              <a:spcBef>
                <a:spcPts val="600"/>
              </a:spcBef>
              <a:spcAft>
                <a:spcPct val="0"/>
              </a:spcAft>
              <a:buClr>
                <a:srgbClr val="002060"/>
              </a:buClr>
              <a:buSzPct val="70000"/>
              <a:buFont typeface="Wingdings" pitchFamily="2" charset="2"/>
              <a:buChar char="l"/>
            </a:pPr>
            <a:r>
              <a:rPr lang="en-GB" sz="2400" b="1" dirty="0"/>
              <a:t>Do you value robust discussion in class, or is it more important to achieve consensus?</a:t>
            </a:r>
          </a:p>
          <a:p>
            <a:pPr marL="342900" indent="-342900" eaLnBrk="0" fontAlgn="base" hangingPunct="0">
              <a:lnSpc>
                <a:spcPct val="100000"/>
              </a:lnSpc>
              <a:spcBef>
                <a:spcPts val="600"/>
              </a:spcBef>
              <a:spcAft>
                <a:spcPct val="0"/>
              </a:spcAft>
              <a:buClr>
                <a:srgbClr val="002060"/>
              </a:buClr>
              <a:buSzPct val="70000"/>
              <a:buFont typeface="Wingdings" pitchFamily="2" charset="2"/>
              <a:buChar char="l"/>
            </a:pPr>
            <a:r>
              <a:rPr lang="en-GB" sz="2400" b="1" dirty="0"/>
              <a:t>Is there a significant power distance between academics and students, or is the pedagogic context quite informal? E.g. What do your students call you?</a:t>
            </a:r>
          </a:p>
        </p:txBody>
      </p:sp>
    </p:spTree>
    <p:extLst>
      <p:ext uri="{BB962C8B-B14F-4D97-AF65-F5344CB8AC3E}">
        <p14:creationId xmlns:p14="http://schemas.microsoft.com/office/powerpoint/2010/main" val="301377274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68313" y="0"/>
            <a:ext cx="7543800" cy="1124744"/>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nSpc>
                <a:spcPct val="90000"/>
              </a:lnSpc>
            </a:pPr>
            <a:r>
              <a:rPr lang="en-GB" kern="1200" dirty="0">
                <a:solidFill>
                  <a:srgbClr val="660066"/>
                </a:solidFill>
                <a:latin typeface="+mn-lt"/>
              </a:rPr>
              <a:t>Institutions are expected to offer appropriate adjustments for disability e.g.:</a:t>
            </a:r>
          </a:p>
        </p:txBody>
      </p:sp>
      <p:sp>
        <p:nvSpPr>
          <p:cNvPr id="18435"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600" dirty="0"/>
              <a:t>flexibility in the balance between assessed course work and examinations;</a:t>
            </a:r>
          </a:p>
          <a:p>
            <a:pPr marL="360000">
              <a:lnSpc>
                <a:spcPct val="100000"/>
              </a:lnSpc>
              <a:spcBef>
                <a:spcPts val="600"/>
              </a:spcBef>
            </a:pPr>
            <a:r>
              <a:rPr lang="en-GB" sz="2600" dirty="0"/>
              <a:t>demonstration of achievement in alternative ways, such as through signed presentations or viva voce examinations;</a:t>
            </a:r>
          </a:p>
          <a:p>
            <a:pPr marL="360000">
              <a:lnSpc>
                <a:spcPct val="100000"/>
              </a:lnSpc>
              <a:spcBef>
                <a:spcPts val="600"/>
              </a:spcBef>
            </a:pPr>
            <a:r>
              <a:rPr lang="en-GB" sz="2600" dirty="0"/>
              <a:t>additional time allowances, rest breaks and re-scheduling of examinations; </a:t>
            </a:r>
          </a:p>
          <a:p>
            <a:pPr marL="360000">
              <a:lnSpc>
                <a:spcPct val="100000"/>
              </a:lnSpc>
              <a:spcBef>
                <a:spcPts val="600"/>
              </a:spcBef>
            </a:pPr>
            <a:r>
              <a:rPr lang="en-GB" sz="2600" dirty="0"/>
              <a:t>the use of computers, amanuenses, readers and other support in examinations.</a:t>
            </a:r>
          </a:p>
          <a:p>
            <a:pPr marL="360000">
              <a:lnSpc>
                <a:spcPct val="100000"/>
              </a:lnSpc>
              <a:spcBef>
                <a:spcPts val="600"/>
              </a:spcBef>
            </a:pPr>
            <a:endParaRPr lang="en-GB" sz="2600" dirty="0"/>
          </a:p>
        </p:txBody>
      </p:sp>
    </p:spTree>
    <p:extLst>
      <p:ext uri="{BB962C8B-B14F-4D97-AF65-F5344CB8AC3E}">
        <p14:creationId xmlns:p14="http://schemas.microsoft.com/office/powerpoint/2010/main" val="413867699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68313" y="122238"/>
            <a:ext cx="7532687" cy="1074514"/>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nSpc>
                <a:spcPct val="90000"/>
              </a:lnSpc>
            </a:pPr>
            <a:r>
              <a:rPr lang="en-GB" kern="1200" dirty="0">
                <a:solidFill>
                  <a:srgbClr val="660066"/>
                </a:solidFill>
                <a:latin typeface="+mn-lt"/>
              </a:rPr>
              <a:t>Fostering inclusive classroom practice</a:t>
            </a:r>
          </a:p>
        </p:txBody>
      </p:sp>
      <p:sp>
        <p:nvSpPr>
          <p:cNvPr id="28675"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600" dirty="0"/>
              <a:t>Arguably the commonest locus of discrimination against disabled students can be fellow students e.g. in group work;</a:t>
            </a:r>
          </a:p>
          <a:p>
            <a:pPr marL="360000">
              <a:lnSpc>
                <a:spcPct val="100000"/>
              </a:lnSpc>
              <a:spcBef>
                <a:spcPts val="600"/>
              </a:spcBef>
            </a:pPr>
            <a:r>
              <a:rPr lang="en-GB" sz="2600" dirty="0"/>
              <a:t>Student induction and modelling of good practice are crucial;</a:t>
            </a:r>
          </a:p>
          <a:p>
            <a:pPr marL="360000">
              <a:lnSpc>
                <a:spcPct val="100000"/>
              </a:lnSpc>
              <a:spcBef>
                <a:spcPts val="600"/>
              </a:spcBef>
            </a:pPr>
            <a:r>
              <a:rPr lang="en-GB" sz="2600" dirty="0"/>
              <a:t>Use all available sources of information and advice: disability officers, national agencies, specialist groups and charities and disabled students themselves;</a:t>
            </a:r>
          </a:p>
          <a:p>
            <a:pPr marL="360000">
              <a:lnSpc>
                <a:spcPct val="100000"/>
              </a:lnSpc>
              <a:spcBef>
                <a:spcPts val="600"/>
              </a:spcBef>
            </a:pPr>
            <a:r>
              <a:rPr lang="en-GB" sz="2600" dirty="0"/>
              <a:t>Disabled students are often the best sources of information about their own particular needs.</a:t>
            </a:r>
          </a:p>
        </p:txBody>
      </p:sp>
    </p:spTree>
    <p:extLst>
      <p:ext uri="{BB962C8B-B14F-4D97-AF65-F5344CB8AC3E}">
        <p14:creationId xmlns:p14="http://schemas.microsoft.com/office/powerpoint/2010/main" val="70843108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68313" y="-387350"/>
            <a:ext cx="7543800" cy="1074738"/>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nSpc>
                <a:spcPct val="90000"/>
              </a:lnSpc>
            </a:pPr>
            <a:r>
              <a:rPr lang="en-GB" kern="1200" dirty="0">
                <a:solidFill>
                  <a:srgbClr val="660066"/>
                </a:solidFill>
                <a:latin typeface="+mn-lt"/>
              </a:rPr>
              <a:t>Inclusive curriculum delivery</a:t>
            </a:r>
          </a:p>
        </p:txBody>
      </p:sp>
      <p:sp>
        <p:nvSpPr>
          <p:cNvPr id="31747" name="Rectangle 3"/>
          <p:cNvSpPr>
            <a:spLocks noGrp="1" noChangeArrowheads="1"/>
          </p:cNvSpPr>
          <p:nvPr>
            <p:ph type="body" idx="1"/>
          </p:nvPr>
        </p:nvSpPr>
        <p:spPr>
          <a:xfrm>
            <a:off x="468313" y="1124744"/>
            <a:ext cx="8229600" cy="5077619"/>
          </a:xfrm>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600" dirty="0"/>
              <a:t>Staff may need weaning off excessively flashy presentations with split screens, lots of moving pictures, tiny text and masses of colour (however much they love it!);</a:t>
            </a:r>
          </a:p>
          <a:p>
            <a:pPr marL="360000">
              <a:lnSpc>
                <a:spcPct val="100000"/>
              </a:lnSpc>
              <a:spcBef>
                <a:spcPts val="600"/>
              </a:spcBef>
            </a:pPr>
            <a:r>
              <a:rPr lang="en-GB" sz="2600" dirty="0"/>
              <a:t>Staff must review their own practices in relation to accessibility of </a:t>
            </a:r>
            <a:r>
              <a:rPr lang="en-GB" sz="2600" dirty="0" err="1"/>
              <a:t>language,audibility</a:t>
            </a:r>
            <a:r>
              <a:rPr lang="en-GB" sz="2600" dirty="0"/>
              <a:t> and visibility;</a:t>
            </a:r>
          </a:p>
          <a:p>
            <a:pPr marL="360000">
              <a:lnSpc>
                <a:spcPct val="100000"/>
              </a:lnSpc>
              <a:spcBef>
                <a:spcPts val="600"/>
              </a:spcBef>
            </a:pPr>
            <a:r>
              <a:rPr lang="en-GB" sz="2600" dirty="0"/>
              <a:t>Inclusive curriculum materials recognise social and cultural differences; </a:t>
            </a:r>
          </a:p>
          <a:p>
            <a:pPr marL="360000">
              <a:lnSpc>
                <a:spcPct val="100000"/>
              </a:lnSpc>
              <a:spcBef>
                <a:spcPts val="600"/>
              </a:spcBef>
            </a:pPr>
            <a:r>
              <a:rPr lang="en-GB" sz="2600" dirty="0"/>
              <a:t>Course teams should scrutinise all course materials with a specific eye for inclusivity.</a:t>
            </a:r>
          </a:p>
          <a:p>
            <a:pPr marL="360000">
              <a:lnSpc>
                <a:spcPct val="100000"/>
              </a:lnSpc>
              <a:spcBef>
                <a:spcPts val="600"/>
              </a:spcBef>
            </a:pPr>
            <a:endParaRPr lang="en-GB" sz="2600" dirty="0"/>
          </a:p>
        </p:txBody>
      </p:sp>
    </p:spTree>
    <p:extLst>
      <p:ext uri="{BB962C8B-B14F-4D97-AF65-F5344CB8AC3E}">
        <p14:creationId xmlns:p14="http://schemas.microsoft.com/office/powerpoint/2010/main" val="227291804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395288" y="332656"/>
            <a:ext cx="7605712" cy="864096"/>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nSpc>
                <a:spcPct val="90000"/>
              </a:lnSpc>
            </a:pPr>
            <a:r>
              <a:rPr lang="en-GB" kern="1200" dirty="0">
                <a:solidFill>
                  <a:srgbClr val="660066"/>
                </a:solidFill>
                <a:latin typeface="+mn-lt"/>
              </a:rPr>
              <a:t>Dyslexia is a huge issue in HE assessment: some tips for inclusive assessment:</a:t>
            </a:r>
          </a:p>
        </p:txBody>
      </p:sp>
      <p:sp>
        <p:nvSpPr>
          <p:cNvPr id="2457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600" dirty="0"/>
              <a:t>Try to separate the assessment of the content from the assessment of the expression of language. </a:t>
            </a:r>
          </a:p>
          <a:p>
            <a:pPr marL="360000">
              <a:lnSpc>
                <a:spcPct val="100000"/>
              </a:lnSpc>
              <a:spcBef>
                <a:spcPts val="600"/>
              </a:spcBef>
            </a:pPr>
            <a:r>
              <a:rPr lang="en-GB" sz="2600" dirty="0"/>
              <a:t>When marking students with dyslexia, decide the extent to which spelling / grammar/ logical ordering should impact on the marks given. </a:t>
            </a:r>
          </a:p>
          <a:p>
            <a:pPr marL="360000">
              <a:lnSpc>
                <a:spcPct val="100000"/>
              </a:lnSpc>
              <a:spcBef>
                <a:spcPts val="600"/>
              </a:spcBef>
            </a:pPr>
            <a:r>
              <a:rPr lang="en-GB" sz="2600" dirty="0"/>
              <a:t>Decide the extent to which these aspects of work should be the subject of formative feedback and how it will impact on summative grades. </a:t>
            </a:r>
          </a:p>
          <a:p>
            <a:pPr marL="360000">
              <a:lnSpc>
                <a:spcPct val="100000"/>
              </a:lnSpc>
              <a:spcBef>
                <a:spcPts val="600"/>
              </a:spcBef>
            </a:pPr>
            <a:endParaRPr lang="en-GB" sz="2600" dirty="0"/>
          </a:p>
        </p:txBody>
      </p:sp>
    </p:spTree>
    <p:extLst>
      <p:ext uri="{BB962C8B-B14F-4D97-AF65-F5344CB8AC3E}">
        <p14:creationId xmlns:p14="http://schemas.microsoft.com/office/powerpoint/2010/main" val="324824470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Grp="1" noChangeArrowheads="1"/>
          </p:cNvSpPr>
          <p:nvPr>
            <p:ph type="body" idx="1"/>
          </p:nvPr>
        </p:nvSpPr>
        <p:spPr>
          <a:xfrm>
            <a:off x="179388" y="765175"/>
            <a:ext cx="8713787" cy="5543550"/>
          </a:xfrm>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endParaRPr lang="en-GB" sz="2600" dirty="0"/>
          </a:p>
          <a:p>
            <a:pPr marL="360000">
              <a:lnSpc>
                <a:spcPct val="100000"/>
              </a:lnSpc>
              <a:spcBef>
                <a:spcPts val="600"/>
              </a:spcBef>
            </a:pPr>
            <a:r>
              <a:rPr lang="en-GB" sz="2600" dirty="0"/>
              <a:t>Provide printed instructions for all assignments in advance. Check with individual students which print fonts, sizes and paper colours are easiest for them to handle.</a:t>
            </a:r>
          </a:p>
          <a:p>
            <a:pPr marL="360000">
              <a:lnSpc>
                <a:spcPct val="100000"/>
              </a:lnSpc>
              <a:spcBef>
                <a:spcPts val="600"/>
              </a:spcBef>
            </a:pPr>
            <a:r>
              <a:rPr lang="en-GB" sz="2600" dirty="0"/>
              <a:t>Find out whether affected students may work best on-screen rather than on paper. </a:t>
            </a:r>
          </a:p>
          <a:p>
            <a:pPr marL="360000">
              <a:lnSpc>
                <a:spcPct val="100000"/>
              </a:lnSpc>
              <a:spcBef>
                <a:spcPts val="600"/>
              </a:spcBef>
            </a:pPr>
            <a:r>
              <a:rPr lang="en-GB" sz="2600" dirty="0"/>
              <a:t>Consider the suitability of mind maps and other alternatives to written communication when students are being assessed on how well they can organise ideas.</a:t>
            </a:r>
          </a:p>
        </p:txBody>
      </p:sp>
    </p:spTree>
    <p:extLst>
      <p:ext uri="{BB962C8B-B14F-4D97-AF65-F5344CB8AC3E}">
        <p14:creationId xmlns:p14="http://schemas.microsoft.com/office/powerpoint/2010/main" val="142510942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68313" y="-258763"/>
            <a:ext cx="7543800" cy="258763"/>
          </a:xfrm>
        </p:spPr>
        <p:txBody>
          <a:bodyPr/>
          <a:lstStyle/>
          <a:p>
            <a:endParaRPr lang="en-US" sz="3500"/>
          </a:p>
        </p:txBody>
      </p:sp>
      <p:sp>
        <p:nvSpPr>
          <p:cNvPr id="26627" name="Rectangle 3"/>
          <p:cNvSpPr>
            <a:spLocks noGrp="1" noChangeArrowheads="1"/>
          </p:cNvSpPr>
          <p:nvPr>
            <p:ph type="body" idx="1"/>
          </p:nvPr>
        </p:nvSpPr>
        <p:spPr>
          <a:xfrm>
            <a:off x="179388" y="692150"/>
            <a:ext cx="8713787" cy="5616575"/>
          </a:xfrm>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endParaRPr lang="en-GB" sz="2600" dirty="0"/>
          </a:p>
          <a:p>
            <a:pPr marL="360000">
              <a:lnSpc>
                <a:spcPct val="100000"/>
              </a:lnSpc>
              <a:spcBef>
                <a:spcPts val="600"/>
              </a:spcBef>
            </a:pPr>
            <a:r>
              <a:rPr lang="en-GB" sz="2600" dirty="0"/>
              <a:t>In making tutor comments on students’ work, pay particular attention to the legibility of your own writing. </a:t>
            </a:r>
          </a:p>
          <a:p>
            <a:pPr marL="360000">
              <a:lnSpc>
                <a:spcPct val="100000"/>
              </a:lnSpc>
              <a:spcBef>
                <a:spcPts val="600"/>
              </a:spcBef>
            </a:pPr>
            <a:r>
              <a:rPr lang="en-GB" sz="2600" dirty="0"/>
              <a:t>Remember that different dyslexic students will be helped by different adjustments. </a:t>
            </a:r>
          </a:p>
          <a:p>
            <a:pPr marL="360000">
              <a:lnSpc>
                <a:spcPct val="100000"/>
              </a:lnSpc>
              <a:spcBef>
                <a:spcPts val="600"/>
              </a:spcBef>
              <a:buNone/>
            </a:pPr>
            <a:r>
              <a:rPr lang="en-GB" sz="2600" dirty="0"/>
              <a:t>	</a:t>
            </a:r>
            <a:r>
              <a:rPr lang="en-GB" sz="2000" dirty="0"/>
              <a:t>Extracted from Pickford, R. and Brown, S. (2006) </a:t>
            </a:r>
            <a:r>
              <a:rPr lang="en-GB" sz="2000" i="1" dirty="0"/>
              <a:t>Assessing skills and practice</a:t>
            </a:r>
            <a:r>
              <a:rPr lang="en-GB" sz="2000" dirty="0"/>
              <a:t>, London: </a:t>
            </a:r>
            <a:r>
              <a:rPr lang="en-GB" sz="2000" dirty="0" err="1"/>
              <a:t>Routledge</a:t>
            </a:r>
            <a:endParaRPr lang="en-GB" sz="2600" dirty="0"/>
          </a:p>
        </p:txBody>
      </p:sp>
    </p:spTree>
    <p:extLst>
      <p:ext uri="{BB962C8B-B14F-4D97-AF65-F5344CB8AC3E}">
        <p14:creationId xmlns:p14="http://schemas.microsoft.com/office/powerpoint/2010/main" val="266360127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68313" y="-315913"/>
            <a:ext cx="7543800" cy="1074738"/>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nSpc>
                <a:spcPct val="90000"/>
              </a:lnSpc>
            </a:pPr>
            <a:r>
              <a:rPr lang="en-GB" kern="1200" dirty="0">
                <a:solidFill>
                  <a:srgbClr val="660066"/>
                </a:solidFill>
                <a:latin typeface="+mn-lt"/>
              </a:rPr>
              <a:t>Designing inclusive learning spaces</a:t>
            </a:r>
          </a:p>
        </p:txBody>
      </p:sp>
      <p:sp>
        <p:nvSpPr>
          <p:cNvPr id="30723" name="Rectangle 3"/>
          <p:cNvSpPr>
            <a:spLocks noGrp="1" noChangeArrowheads="1"/>
          </p:cNvSpPr>
          <p:nvPr>
            <p:ph type="body" idx="1"/>
          </p:nvPr>
        </p:nvSpPr>
        <p:spPr>
          <a:xfrm>
            <a:off x="468313" y="1124744"/>
            <a:ext cx="8229600" cy="5077619"/>
          </a:xfrm>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600" dirty="0"/>
              <a:t>Disability provision isn’t all just about wheelchair spaces;</a:t>
            </a:r>
          </a:p>
          <a:p>
            <a:pPr marL="360000">
              <a:lnSpc>
                <a:spcPct val="100000"/>
              </a:lnSpc>
              <a:spcBef>
                <a:spcPts val="600"/>
              </a:spcBef>
            </a:pPr>
            <a:r>
              <a:rPr lang="en-GB" sz="2600" dirty="0"/>
              <a:t>Audio loops only work when the kit is used properly;</a:t>
            </a:r>
          </a:p>
          <a:p>
            <a:pPr marL="360000">
              <a:lnSpc>
                <a:spcPct val="100000"/>
              </a:lnSpc>
              <a:spcBef>
                <a:spcPts val="600"/>
              </a:spcBef>
            </a:pPr>
            <a:r>
              <a:rPr lang="en-GB" sz="2600" dirty="0"/>
              <a:t>Classroom furniture should be selected by people with training in disability issues;</a:t>
            </a:r>
          </a:p>
          <a:p>
            <a:pPr marL="360000">
              <a:lnSpc>
                <a:spcPct val="100000"/>
              </a:lnSpc>
              <a:spcBef>
                <a:spcPts val="600"/>
              </a:spcBef>
            </a:pPr>
            <a:r>
              <a:rPr lang="en-GB" sz="2600" dirty="0"/>
              <a:t>Rules on food and drink in lecture theatres may need to be reconsidered;</a:t>
            </a:r>
          </a:p>
          <a:p>
            <a:pPr marL="360000">
              <a:lnSpc>
                <a:spcPct val="100000"/>
              </a:lnSpc>
              <a:spcBef>
                <a:spcPts val="600"/>
              </a:spcBef>
            </a:pPr>
            <a:r>
              <a:rPr lang="en-GB" sz="2600" dirty="0"/>
              <a:t>Take advice locally on acceptable cultural practices;</a:t>
            </a:r>
          </a:p>
          <a:p>
            <a:pPr marL="360000">
              <a:lnSpc>
                <a:spcPct val="100000"/>
              </a:lnSpc>
              <a:spcBef>
                <a:spcPts val="600"/>
              </a:spcBef>
            </a:pPr>
            <a:r>
              <a:rPr lang="en-GB" sz="2600" dirty="0"/>
              <a:t>Involve all categories of staff in thinking about inclusivity, including future planning.</a:t>
            </a:r>
          </a:p>
          <a:p>
            <a:pPr marL="360000">
              <a:lnSpc>
                <a:spcPct val="100000"/>
              </a:lnSpc>
              <a:spcBef>
                <a:spcPts val="600"/>
              </a:spcBef>
            </a:pPr>
            <a:endParaRPr lang="en-GB" sz="2600" dirty="0"/>
          </a:p>
        </p:txBody>
      </p:sp>
    </p:spTree>
    <p:extLst>
      <p:ext uri="{BB962C8B-B14F-4D97-AF65-F5344CB8AC3E}">
        <p14:creationId xmlns:p14="http://schemas.microsoft.com/office/powerpoint/2010/main" val="93486745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395288" y="0"/>
            <a:ext cx="7543800" cy="1074738"/>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nSpc>
                <a:spcPct val="90000"/>
              </a:lnSpc>
            </a:pPr>
            <a:r>
              <a:rPr lang="en-GB" kern="1200" dirty="0">
                <a:solidFill>
                  <a:srgbClr val="660066"/>
                </a:solidFill>
                <a:latin typeface="+mn-lt"/>
              </a:rPr>
              <a:t>For inclusive practice we should:</a:t>
            </a:r>
          </a:p>
        </p:txBody>
      </p:sp>
      <p:sp>
        <p:nvSpPr>
          <p:cNvPr id="33795"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600" dirty="0"/>
              <a:t>Build in awareness of inclusivity issues in induction for staff and students;</a:t>
            </a:r>
          </a:p>
          <a:p>
            <a:pPr marL="360000">
              <a:lnSpc>
                <a:spcPct val="100000"/>
              </a:lnSpc>
              <a:spcBef>
                <a:spcPts val="600"/>
              </a:spcBef>
            </a:pPr>
            <a:r>
              <a:rPr lang="en-GB" sz="2600" dirty="0"/>
              <a:t>Include relevant elements in Post Graduate courses in HE learning and teaching;</a:t>
            </a:r>
          </a:p>
          <a:p>
            <a:pPr marL="360000">
              <a:lnSpc>
                <a:spcPct val="100000"/>
              </a:lnSpc>
              <a:spcBef>
                <a:spcPts val="600"/>
              </a:spcBef>
            </a:pPr>
            <a:r>
              <a:rPr lang="en-GB" sz="2600" dirty="0"/>
              <a:t>Include robust requirements </a:t>
            </a:r>
            <a:r>
              <a:rPr lang="en-GB" sz="2600" i="1" dirty="0"/>
              <a:t>re</a:t>
            </a:r>
            <a:r>
              <a:rPr lang="en-GB" sz="2600" dirty="0"/>
              <a:t> inclusive practice in institutional assessment, learning and teaching strategies;</a:t>
            </a:r>
          </a:p>
          <a:p>
            <a:pPr marL="360000">
              <a:lnSpc>
                <a:spcPct val="100000"/>
              </a:lnSpc>
              <a:spcBef>
                <a:spcPts val="600"/>
              </a:spcBef>
            </a:pPr>
            <a:r>
              <a:rPr lang="en-GB" sz="2600" dirty="0"/>
              <a:t>Make questions </a:t>
            </a:r>
            <a:r>
              <a:rPr lang="en-GB" sz="2600" i="1" dirty="0"/>
              <a:t>re</a:t>
            </a:r>
            <a:r>
              <a:rPr lang="en-GB" sz="2600" dirty="0"/>
              <a:t> inclusivity part of validation and review of all programmes.</a:t>
            </a:r>
          </a:p>
          <a:p>
            <a:pPr marL="360000">
              <a:lnSpc>
                <a:spcPct val="100000"/>
              </a:lnSpc>
              <a:spcBef>
                <a:spcPts val="600"/>
              </a:spcBef>
            </a:pPr>
            <a:endParaRPr lang="en-GB" sz="2600" dirty="0"/>
          </a:p>
        </p:txBody>
      </p:sp>
    </p:spTree>
    <p:extLst>
      <p:ext uri="{BB962C8B-B14F-4D97-AF65-F5344CB8AC3E}">
        <p14:creationId xmlns:p14="http://schemas.microsoft.com/office/powerpoint/2010/main" val="4109559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nSpc>
                <a:spcPct val="90000"/>
              </a:lnSpc>
            </a:pPr>
            <a:r>
              <a:rPr lang="en-NZ" kern="1200" dirty="0">
                <a:solidFill>
                  <a:srgbClr val="660066"/>
                </a:solidFill>
                <a:latin typeface="+mn-lt"/>
              </a:rPr>
              <a:t>What kinds of diversity might we encounter in our work here?</a:t>
            </a:r>
          </a:p>
        </p:txBody>
      </p:sp>
      <p:sp>
        <p:nvSpPr>
          <p:cNvPr id="7171"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NZ" sz="2600" dirty="0"/>
              <a:t>Diverse cultural, faith and social backgrounds;</a:t>
            </a:r>
          </a:p>
          <a:p>
            <a:pPr marL="360000">
              <a:lnSpc>
                <a:spcPct val="100000"/>
              </a:lnSpc>
              <a:spcBef>
                <a:spcPts val="600"/>
              </a:spcBef>
            </a:pPr>
            <a:r>
              <a:rPr lang="en-NZ" sz="2600" dirty="0"/>
              <a:t>Diverse capabilities, for example, with understandings of learning, information </a:t>
            </a:r>
            <a:r>
              <a:rPr lang="en-NZ" sz="2600" dirty="0" err="1"/>
              <a:t>literacies</a:t>
            </a:r>
            <a:r>
              <a:rPr lang="en-NZ" sz="2600" dirty="0"/>
              <a:t> and language;</a:t>
            </a:r>
          </a:p>
          <a:p>
            <a:pPr marL="360000">
              <a:lnSpc>
                <a:spcPct val="100000"/>
              </a:lnSpc>
              <a:spcBef>
                <a:spcPts val="600"/>
              </a:spcBef>
            </a:pPr>
            <a:r>
              <a:rPr lang="en-NZ" sz="2600" dirty="0"/>
              <a:t>Diversity of experience and backgrounds: mature, international, neural atypical and other students often bring a wealth of life experiences with them;</a:t>
            </a:r>
          </a:p>
          <a:p>
            <a:pPr marL="360000">
              <a:lnSpc>
                <a:spcPct val="100000"/>
              </a:lnSpc>
              <a:spcBef>
                <a:spcPts val="600"/>
              </a:spcBef>
            </a:pPr>
            <a:r>
              <a:rPr lang="en-NZ" sz="2600" dirty="0"/>
              <a:t>Diversities of expectations: social and cultural capital: understandings of higher education gained from films?</a:t>
            </a:r>
          </a:p>
          <a:p>
            <a:pPr marL="360000">
              <a:lnSpc>
                <a:spcPct val="100000"/>
              </a:lnSpc>
              <a:spcBef>
                <a:spcPts val="600"/>
              </a:spcBef>
            </a:pPr>
            <a:r>
              <a:rPr lang="en-NZ" sz="2600" dirty="0"/>
              <a:t>Diversities of family responsibilities and home contexts;</a:t>
            </a:r>
          </a:p>
          <a:p>
            <a:pPr marL="360000">
              <a:lnSpc>
                <a:spcPct val="100000"/>
              </a:lnSpc>
              <a:spcBef>
                <a:spcPts val="600"/>
              </a:spcBef>
            </a:pPr>
            <a:r>
              <a:rPr lang="en-NZ" sz="2600" dirty="0"/>
              <a:t>And? (By the way, what kind of diverse are you?)</a:t>
            </a:r>
          </a:p>
        </p:txBody>
      </p:sp>
    </p:spTree>
    <p:extLst>
      <p:ext uri="{BB962C8B-B14F-4D97-AF65-F5344CB8AC3E}">
        <p14:creationId xmlns:p14="http://schemas.microsoft.com/office/powerpoint/2010/main" val="402219117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395288" y="-242888"/>
            <a:ext cx="7543800" cy="1074738"/>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nSpc>
                <a:spcPct val="90000"/>
              </a:lnSpc>
            </a:pPr>
            <a:r>
              <a:rPr lang="en-GB" kern="1200" dirty="0">
                <a:solidFill>
                  <a:srgbClr val="660066"/>
                </a:solidFill>
                <a:latin typeface="+mn-lt"/>
              </a:rPr>
              <a:t>We can also:</a:t>
            </a:r>
          </a:p>
        </p:txBody>
      </p:sp>
      <p:sp>
        <p:nvSpPr>
          <p:cNvPr id="35843" name="Rectangle 3"/>
          <p:cNvSpPr>
            <a:spLocks noGrp="1" noChangeArrowheads="1"/>
          </p:cNvSpPr>
          <p:nvPr>
            <p:ph type="body" idx="1"/>
          </p:nvPr>
        </p:nvSpPr>
        <p:spPr>
          <a:xfrm>
            <a:off x="179388" y="1196975"/>
            <a:ext cx="8713787" cy="5111750"/>
          </a:xfrm>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600" dirty="0"/>
              <a:t>Make sure that EO/inclusivity/disability committees/working parties are fully integrated into HEI’s systems;</a:t>
            </a:r>
          </a:p>
          <a:p>
            <a:pPr marL="360000">
              <a:lnSpc>
                <a:spcPct val="100000"/>
              </a:lnSpc>
              <a:spcBef>
                <a:spcPts val="600"/>
              </a:spcBef>
            </a:pPr>
            <a:r>
              <a:rPr lang="en-GB" sz="2600" dirty="0"/>
              <a:t>Use staff development workshops to foster awareness of specific issues;</a:t>
            </a:r>
          </a:p>
          <a:p>
            <a:pPr marL="360000">
              <a:lnSpc>
                <a:spcPct val="100000"/>
              </a:lnSpc>
              <a:spcBef>
                <a:spcPts val="600"/>
              </a:spcBef>
            </a:pPr>
            <a:r>
              <a:rPr lang="en-GB" sz="2600" dirty="0"/>
              <a:t>Encourage discussion of the language used when describing inclusivity issues;</a:t>
            </a:r>
          </a:p>
          <a:p>
            <a:pPr marL="360000"/>
            <a:r>
              <a:rPr lang="en-GB" sz="2600" dirty="0"/>
              <a:t>Make best use of University colleagues with specialist knowledge to promote inclusivity.</a:t>
            </a:r>
          </a:p>
        </p:txBody>
      </p:sp>
    </p:spTree>
    <p:extLst>
      <p:ext uri="{BB962C8B-B14F-4D97-AF65-F5344CB8AC3E}">
        <p14:creationId xmlns:p14="http://schemas.microsoft.com/office/powerpoint/2010/main" val="151182160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122238"/>
            <a:ext cx="7787208" cy="714474"/>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nSpc>
                <a:spcPct val="90000"/>
              </a:lnSpc>
            </a:pPr>
            <a:r>
              <a:rPr lang="en-GB" kern="1200" dirty="0">
                <a:solidFill>
                  <a:srgbClr val="660066"/>
                </a:solidFill>
                <a:latin typeface="+mn-lt"/>
              </a:rPr>
              <a:t>Putting this in to practice. We need to:</a:t>
            </a:r>
          </a:p>
        </p:txBody>
      </p:sp>
      <p:sp>
        <p:nvSpPr>
          <p:cNvPr id="19459" name="Rectangle 3"/>
          <p:cNvSpPr>
            <a:spLocks noGrp="1" noChangeArrowheads="1"/>
          </p:cNvSpPr>
          <p:nvPr>
            <p:ph type="body" idx="1"/>
          </p:nvPr>
        </p:nvSpPr>
        <p:spPr>
          <a:xfrm>
            <a:off x="179388" y="1196752"/>
            <a:ext cx="8713787" cy="5111973"/>
          </a:xfrm>
          <a:noFill/>
          <a:ln w="9525">
            <a:noFill/>
            <a:miter lim="800000"/>
            <a:headEnd/>
            <a:tailEnd/>
          </a:ln>
        </p:spPr>
        <p:txBody>
          <a:bodyPr vert="horz" wrap="square" lIns="91440" tIns="45720" rIns="91440" bIns="45720" numCol="1" anchor="t" anchorCtr="0" compatLnSpc="1">
            <a:prstTxWarp prst="textNoShape">
              <a:avLst/>
            </a:prstTxWarp>
          </a:bodyPr>
          <a:lstStyle/>
          <a:p>
            <a:pPr marL="474300" indent="-457200"/>
            <a:r>
              <a:rPr lang="en-GB" sz="2600" dirty="0"/>
              <a:t>design an assessment strategy that involves a diverse range of methods of assessment (as all forms of assessment disadvantage some students);</a:t>
            </a:r>
          </a:p>
          <a:p>
            <a:pPr marL="474300" indent="-457200"/>
            <a:r>
              <a:rPr lang="en-GB" sz="2600" dirty="0"/>
              <a:t>consider when designing assessment tasks how any students might be disadvantaged;</a:t>
            </a:r>
          </a:p>
          <a:p>
            <a:pPr marL="474300" indent="-457200"/>
            <a:r>
              <a:rPr lang="en-GB" sz="2600" dirty="0"/>
              <a:t>maximise the opportunities for each student to achieve at the highest possible level;</a:t>
            </a:r>
          </a:p>
          <a:p>
            <a:pPr marL="474300" indent="-457200"/>
            <a:r>
              <a:rPr lang="en-GB" sz="2600" dirty="0"/>
              <a:t>ensure the assurance of appropriate standards for all students.</a:t>
            </a:r>
            <a:br>
              <a:rPr lang="en-GB" sz="2600" dirty="0"/>
            </a:br>
            <a:endParaRPr lang="en-GB" sz="2600" dirty="0"/>
          </a:p>
        </p:txBody>
      </p:sp>
    </p:spTree>
    <p:extLst>
      <p:ext uri="{BB962C8B-B14F-4D97-AF65-F5344CB8AC3E}">
        <p14:creationId xmlns:p14="http://schemas.microsoft.com/office/powerpoint/2010/main" val="228844730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68313" y="0"/>
            <a:ext cx="7543800" cy="1340768"/>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nSpc>
                <a:spcPct val="90000"/>
              </a:lnSpc>
            </a:pPr>
            <a:r>
              <a:rPr lang="en-GB" kern="1200" dirty="0">
                <a:solidFill>
                  <a:srgbClr val="660066"/>
                </a:solidFill>
                <a:latin typeface="+mn-lt"/>
              </a:rPr>
              <a:t>Designing inclusive e-learning experiences</a:t>
            </a:r>
          </a:p>
        </p:txBody>
      </p:sp>
      <p:sp>
        <p:nvSpPr>
          <p:cNvPr id="3277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600" dirty="0"/>
              <a:t>Make use of the experts! (This includes organisations like TechDis as well as disabled users);</a:t>
            </a:r>
          </a:p>
          <a:p>
            <a:pPr marL="360000">
              <a:lnSpc>
                <a:spcPct val="100000"/>
              </a:lnSpc>
              <a:spcBef>
                <a:spcPts val="600"/>
              </a:spcBef>
            </a:pPr>
            <a:r>
              <a:rPr lang="en-GB" sz="2600" dirty="0"/>
              <a:t>Professional web designers may need reining in (trendy look and feel is often disabling)!</a:t>
            </a:r>
          </a:p>
          <a:p>
            <a:pPr marL="360000">
              <a:lnSpc>
                <a:spcPct val="100000"/>
              </a:lnSpc>
              <a:spcBef>
                <a:spcPts val="600"/>
              </a:spcBef>
            </a:pPr>
            <a:r>
              <a:rPr lang="en-GB" sz="2600" dirty="0"/>
              <a:t>Individual maverick curriculum designers should be discouraged from going it alone!</a:t>
            </a:r>
          </a:p>
          <a:p>
            <a:pPr marL="360000">
              <a:lnSpc>
                <a:spcPct val="100000"/>
              </a:lnSpc>
              <a:spcBef>
                <a:spcPts val="600"/>
              </a:spcBef>
            </a:pPr>
            <a:r>
              <a:rPr lang="en-GB" sz="2600" dirty="0"/>
              <a:t>Good design for disability is good design for all.</a:t>
            </a:r>
          </a:p>
        </p:txBody>
      </p:sp>
    </p:spTree>
    <p:extLst>
      <p:ext uri="{BB962C8B-B14F-4D97-AF65-F5344CB8AC3E}">
        <p14:creationId xmlns:p14="http://schemas.microsoft.com/office/powerpoint/2010/main" val="110122968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395288" y="332656"/>
            <a:ext cx="7543800" cy="1008112"/>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nSpc>
                <a:spcPct val="90000"/>
              </a:lnSpc>
            </a:pPr>
            <a:r>
              <a:rPr lang="en-GB" kern="1200" dirty="0">
                <a:solidFill>
                  <a:srgbClr val="660066"/>
                </a:solidFill>
                <a:latin typeface="+mn-lt"/>
              </a:rPr>
              <a:t>Some further tips on making assessment inclusive: we should:</a:t>
            </a:r>
          </a:p>
        </p:txBody>
      </p:sp>
      <p:sp>
        <p:nvSpPr>
          <p:cNvPr id="20483"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r>
              <a:rPr lang="en-GB" sz="2600" dirty="0"/>
              <a:t>Undertake a needs analysis for assessment requirements as soon as students are involved. This will maximise time available for additional idiosyncratic adjustments to be made for students whose needs had not been foreseen</a:t>
            </a:r>
          </a:p>
          <a:p>
            <a:pPr marL="360000">
              <a:lnSpc>
                <a:spcPct val="100000"/>
              </a:lnSpc>
              <a:spcBef>
                <a:spcPts val="600"/>
              </a:spcBef>
            </a:pPr>
            <a:r>
              <a:rPr lang="en-GB" sz="2600" dirty="0"/>
              <a:t>Consider the health and safety requirements of disabled students who are to be engaged in practicals and field trips from the outset. Considerable work has been done in this area by the University of Gloucestershire. </a:t>
            </a:r>
          </a:p>
        </p:txBody>
      </p:sp>
    </p:spTree>
    <p:extLst>
      <p:ext uri="{BB962C8B-B14F-4D97-AF65-F5344CB8AC3E}">
        <p14:creationId xmlns:p14="http://schemas.microsoft.com/office/powerpoint/2010/main" val="352122562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22F84C70-925D-42C0-9674-6BF3829FC2B5}"/>
              </a:ext>
            </a:extLst>
          </p:cNvPr>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nSpc>
                <a:spcPct val="90000"/>
              </a:lnSpc>
            </a:pPr>
            <a:r>
              <a:rPr lang="en-GB" altLang="en-US" kern="1200" dirty="0">
                <a:solidFill>
                  <a:srgbClr val="660066"/>
                </a:solidFill>
                <a:latin typeface="+mn-lt"/>
              </a:rPr>
              <a:t>Changing students’ attitudes to engagement</a:t>
            </a:r>
          </a:p>
        </p:txBody>
      </p:sp>
      <p:sp>
        <p:nvSpPr>
          <p:cNvPr id="3" name="Content Placeholder 2">
            <a:extLst>
              <a:ext uri="{FF2B5EF4-FFF2-40B4-BE49-F238E27FC236}">
                <a16:creationId xmlns:a16="http://schemas.microsoft.com/office/drawing/2014/main" id="{75BAB6DE-B779-4191-8EA8-270AA42FB3A0}"/>
              </a:ext>
            </a:extLst>
          </p:cNvPr>
          <p:cNvSpPr>
            <a:spLocks noGrp="1"/>
          </p:cNvSpPr>
          <p:nvPr>
            <p:ph idx="1"/>
          </p:nvPr>
        </p:nvSpPr>
        <p:spPr/>
        <p:txBody>
          <a:bodyPr/>
          <a:lstStyle/>
          <a:p>
            <a:pPr>
              <a:defRPr/>
            </a:pPr>
            <a:r>
              <a:rPr lang="en-GB" dirty="0"/>
              <a:t>Many suggest students are more demanding of staff time and have higher expectations than previously (although colleagues in Scotland report similar trends);</a:t>
            </a:r>
          </a:p>
          <a:p>
            <a:pPr>
              <a:defRPr/>
            </a:pPr>
            <a:r>
              <a:rPr lang="en-GB" dirty="0"/>
              <a:t>Many HEIs are reporting worsening attendance here certainly seems to be an attitude among some students that “well, I am paying for it so it’s up to me if I come in or not”</a:t>
            </a:r>
          </a:p>
          <a:p>
            <a:pPr>
              <a:defRPr/>
            </a:pPr>
            <a:r>
              <a:rPr lang="en-GB" dirty="0"/>
              <a:t>Some report a more litigious approach among dissatisfied students and their parents.</a:t>
            </a:r>
          </a:p>
          <a:p>
            <a:pPr>
              <a:defRPr/>
            </a:pPr>
            <a:endParaRPr lang="en-GB" dirty="0"/>
          </a:p>
        </p:txBody>
      </p:sp>
    </p:spTree>
    <p:extLst>
      <p:ext uri="{BB962C8B-B14F-4D97-AF65-F5344CB8AC3E}">
        <p14:creationId xmlns:p14="http://schemas.microsoft.com/office/powerpoint/2010/main" val="89778124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E8857D8B-3E25-4401-A6E2-1EBFF74ACFC1}"/>
              </a:ext>
            </a:extLst>
          </p:cNvPr>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nSpc>
                <a:spcPct val="90000"/>
              </a:lnSpc>
            </a:pPr>
            <a:r>
              <a:rPr lang="en-GB" altLang="en-US" kern="1200" dirty="0">
                <a:solidFill>
                  <a:srgbClr val="660066"/>
                </a:solidFill>
                <a:latin typeface="+mn-lt"/>
              </a:rPr>
              <a:t>Changing students’ behaviours</a:t>
            </a:r>
          </a:p>
        </p:txBody>
      </p:sp>
      <p:sp>
        <p:nvSpPr>
          <p:cNvPr id="19459" name="Content Placeholder 2">
            <a:extLst>
              <a:ext uri="{FF2B5EF4-FFF2-40B4-BE49-F238E27FC236}">
                <a16:creationId xmlns:a16="http://schemas.microsoft.com/office/drawing/2014/main" id="{D1AE0622-D7A6-47D2-ADA1-63B15A2D0997}"/>
              </a:ext>
            </a:extLst>
          </p:cNvPr>
          <p:cNvSpPr>
            <a:spLocks noGrp="1"/>
          </p:cNvSpPr>
          <p:nvPr>
            <p:ph idx="1"/>
          </p:nvPr>
        </p:nvSpPr>
        <p:spPr/>
        <p:txBody>
          <a:bodyPr/>
          <a:lstStyle/>
          <a:p>
            <a:r>
              <a:rPr lang="en-GB" altLang="en-US"/>
              <a:t>Reading: Academic book sales are dropping, students don’t use library books as much as they did, more and more reading is on-line with consequential changes to tolerances of length, breadth and depth;</a:t>
            </a:r>
          </a:p>
          <a:p>
            <a:r>
              <a:rPr lang="en-GB" altLang="en-US"/>
              <a:t>Writing: students (and HE staff!) often find writing with a pen and paper in exams and in lectures an alien concept but our practices haven’t kept pace;</a:t>
            </a:r>
          </a:p>
          <a:p>
            <a:r>
              <a:rPr lang="en-GB" altLang="en-US"/>
              <a:t>Learning: with the power of the internet at our fingers, many are querying the value of learning stuff. Isn’t it enough just to know how to find information?</a:t>
            </a:r>
          </a:p>
        </p:txBody>
      </p:sp>
    </p:spTree>
    <p:extLst>
      <p:ext uri="{BB962C8B-B14F-4D97-AF65-F5344CB8AC3E}">
        <p14:creationId xmlns:p14="http://schemas.microsoft.com/office/powerpoint/2010/main" val="69124735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932DEF32-828C-4BBE-B06A-24FD1AD725B0}"/>
              </a:ext>
            </a:extLst>
          </p:cNvPr>
          <p:cNvSpPr>
            <a:spLocks noGrp="1"/>
          </p:cNvSpPr>
          <p:nvPr>
            <p:ph type="title"/>
          </p:nvPr>
        </p:nvSpPr>
        <p:spPr>
          <a:xfrm>
            <a:off x="142875" y="122238"/>
            <a:ext cx="8143875" cy="1074737"/>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nSpc>
                <a:spcPct val="90000"/>
              </a:lnSpc>
            </a:pPr>
            <a:r>
              <a:rPr lang="en-GB" altLang="en-US" kern="1200" dirty="0">
                <a:solidFill>
                  <a:srgbClr val="660066"/>
                </a:solidFill>
                <a:latin typeface="+mn-lt"/>
              </a:rPr>
              <a:t>How can we get students to fully engage? </a:t>
            </a:r>
            <a:br>
              <a:rPr lang="en-GB" altLang="en-US" kern="1200" dirty="0">
                <a:solidFill>
                  <a:srgbClr val="660066"/>
                </a:solidFill>
                <a:latin typeface="+mn-lt"/>
              </a:rPr>
            </a:br>
            <a:r>
              <a:rPr lang="en-GB" altLang="en-US" kern="1200" dirty="0">
                <a:solidFill>
                  <a:srgbClr val="660066"/>
                </a:solidFill>
                <a:latin typeface="+mn-lt"/>
              </a:rPr>
              <a:t>Some suggestions</a:t>
            </a:r>
          </a:p>
        </p:txBody>
      </p:sp>
      <p:sp>
        <p:nvSpPr>
          <p:cNvPr id="27651" name="Content Placeholder 2">
            <a:extLst>
              <a:ext uri="{FF2B5EF4-FFF2-40B4-BE49-F238E27FC236}">
                <a16:creationId xmlns:a16="http://schemas.microsoft.com/office/drawing/2014/main" id="{AD0B697C-1BD0-4219-9D6D-3BD41CE2913B}"/>
              </a:ext>
            </a:extLst>
          </p:cNvPr>
          <p:cNvSpPr>
            <a:spLocks noGrp="1"/>
          </p:cNvSpPr>
          <p:nvPr>
            <p:ph idx="1"/>
          </p:nvPr>
        </p:nvSpPr>
        <p:spPr/>
        <p:txBody>
          <a:bodyPr/>
          <a:lstStyle/>
          <a:p>
            <a:r>
              <a:rPr lang="en-GB" altLang="en-US"/>
              <a:t>Provide opportunities for students to get involved in authentic learning environments on campus or off;</a:t>
            </a:r>
          </a:p>
          <a:p>
            <a:r>
              <a:rPr lang="en-GB" altLang="en-US"/>
              <a:t>Keep the curriculum current and life-relevant, without losing historical perspectives;</a:t>
            </a:r>
          </a:p>
          <a:p>
            <a:r>
              <a:rPr lang="en-GB" altLang="en-US"/>
              <a:t>Give them real problems to solve and issues with which to engage;</a:t>
            </a:r>
          </a:p>
          <a:p>
            <a:r>
              <a:rPr lang="en-GB" altLang="en-US"/>
              <a:t>Identify the skills they need to succeed and provide opportunities to rehearse and develop them;</a:t>
            </a:r>
          </a:p>
          <a:p>
            <a:r>
              <a:rPr lang="en-GB" altLang="en-US"/>
              <a:t>Never compromise on the quality of the demands we make of them.</a:t>
            </a:r>
          </a:p>
        </p:txBody>
      </p:sp>
    </p:spTree>
    <p:extLst>
      <p:ext uri="{BB962C8B-B14F-4D97-AF65-F5344CB8AC3E}">
        <p14:creationId xmlns:p14="http://schemas.microsoft.com/office/powerpoint/2010/main" val="117358918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nSpc>
                <a:spcPct val="90000"/>
              </a:lnSpc>
            </a:pPr>
            <a:r>
              <a:rPr lang="en-GB" kern="1200" dirty="0">
                <a:solidFill>
                  <a:srgbClr val="660066"/>
                </a:solidFill>
                <a:latin typeface="+mn-lt"/>
              </a:rPr>
              <a:t>Engagement of international students: some important considerations</a:t>
            </a:r>
          </a:p>
        </p:txBody>
      </p:sp>
      <p:sp>
        <p:nvSpPr>
          <p:cNvPr id="1331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Is recruitment undertaken to ensure students have the potential to succeed?</a:t>
            </a:r>
          </a:p>
          <a:p>
            <a:pPr fontAlgn="base">
              <a:spcBef>
                <a:spcPts val="600"/>
              </a:spcBef>
              <a:spcAft>
                <a:spcPct val="0"/>
              </a:spcAft>
              <a:buClr>
                <a:schemeClr val="tx2"/>
              </a:buClr>
              <a:buSzPct val="70000"/>
              <a:buFont typeface="Wingdings" pitchFamily="2" charset="2"/>
              <a:buChar char="l"/>
            </a:pPr>
            <a:r>
              <a:rPr lang="en-GB" sz="2400" b="1" dirty="0"/>
              <a:t>Is induction framed appropriately to welcome international students?</a:t>
            </a:r>
          </a:p>
          <a:p>
            <a:pPr fontAlgn="base">
              <a:spcBef>
                <a:spcPts val="600"/>
              </a:spcBef>
              <a:spcAft>
                <a:spcPct val="0"/>
              </a:spcAft>
              <a:buClr>
                <a:schemeClr val="tx2"/>
              </a:buClr>
              <a:buSzPct val="70000"/>
              <a:buFont typeface="Wingdings" pitchFamily="2" charset="2"/>
              <a:buChar char="l"/>
            </a:pPr>
            <a:r>
              <a:rPr lang="en-GB" sz="2400" b="1" dirty="0"/>
              <a:t>Are steps taken proactively to ensure international students have a good chance of integrating with their study cohorts?</a:t>
            </a:r>
          </a:p>
          <a:p>
            <a:pPr fontAlgn="base">
              <a:spcBef>
                <a:spcPts val="600"/>
              </a:spcBef>
              <a:spcAft>
                <a:spcPct val="0"/>
              </a:spcAft>
              <a:buClr>
                <a:schemeClr val="tx2"/>
              </a:buClr>
              <a:buSzPct val="70000"/>
              <a:buFont typeface="Wingdings" pitchFamily="2" charset="2"/>
              <a:buChar char="l"/>
            </a:pPr>
            <a:r>
              <a:rPr lang="en-GB" sz="2400" b="1" dirty="0"/>
              <a:t>Is the curriculum international is scope and content? Are examples and case studies global?</a:t>
            </a:r>
          </a:p>
          <a:p>
            <a:pPr fontAlgn="base">
              <a:spcBef>
                <a:spcPts val="600"/>
              </a:spcBef>
              <a:spcAft>
                <a:spcPct val="0"/>
              </a:spcAft>
              <a:buClr>
                <a:schemeClr val="tx2"/>
              </a:buClr>
              <a:buSzPct val="70000"/>
              <a:buFont typeface="Wingdings" pitchFamily="2" charset="2"/>
              <a:buChar char="l"/>
            </a:pPr>
            <a:r>
              <a:rPr lang="en-GB" sz="2400" b="1" dirty="0"/>
              <a:t>Is the right kind of support offered (language, crisis support, befriending etc.)?</a:t>
            </a:r>
          </a:p>
        </p:txBody>
      </p:sp>
    </p:spTree>
    <p:extLst>
      <p:ext uri="{BB962C8B-B14F-4D97-AF65-F5344CB8AC3E}">
        <p14:creationId xmlns:p14="http://schemas.microsoft.com/office/powerpoint/2010/main" val="133777581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43408"/>
            <a:ext cx="7886700" cy="1325563"/>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eaLnBrk="0" fontAlgn="base" hangingPunct="0">
              <a:spcAft>
                <a:spcPct val="0"/>
              </a:spcAft>
            </a:pPr>
            <a:r>
              <a:rPr lang="en-GB" sz="2800" b="1" dirty="0">
                <a:solidFill>
                  <a:srgbClr val="660066"/>
                </a:solidFill>
                <a:latin typeface="+mn-lt"/>
              </a:rPr>
              <a:t>What does an internationalised curriculum mean?</a:t>
            </a:r>
          </a:p>
        </p:txBody>
      </p:sp>
      <p:sp>
        <p:nvSpPr>
          <p:cNvPr id="3" name="Content Placeholder 2"/>
          <p:cNvSpPr>
            <a:spLocks noGrp="1"/>
          </p:cNvSpPr>
          <p:nvPr>
            <p:ph idx="1"/>
          </p:nvPr>
        </p:nvSpPr>
        <p:spPr>
          <a:xfrm>
            <a:off x="628650" y="1412776"/>
            <a:ext cx="7886700" cy="4764187"/>
          </a:xfrm>
          <a:noFill/>
          <a:ln w="9525">
            <a:noFill/>
            <a:miter lim="800000"/>
            <a:headEnd/>
            <a:tailEnd/>
          </a:ln>
        </p:spPr>
        <p:txBody>
          <a:bodyPr vert="horz" wrap="square" lIns="91440" tIns="45720" rIns="91440" bIns="45720" numCol="1" rtlCol="0" anchor="t" anchorCtr="0" compatLnSpc="1">
            <a:prstTxWarp prst="textNoShape">
              <a:avLst/>
            </a:prstTxWarp>
            <a:normAutofit fontScale="92500"/>
          </a:bodyPr>
          <a:lstStyle/>
          <a:p>
            <a:pPr marL="342900" indent="-342900" eaLnBrk="0" fontAlgn="base" hangingPunct="0">
              <a:lnSpc>
                <a:spcPct val="110000"/>
              </a:lnSpc>
              <a:spcBef>
                <a:spcPts val="600"/>
              </a:spcBef>
              <a:spcAft>
                <a:spcPct val="0"/>
              </a:spcAft>
              <a:buClr>
                <a:srgbClr val="002060"/>
              </a:buClr>
              <a:buSzPct val="70000"/>
              <a:buFont typeface="Wingdings" pitchFamily="2" charset="2"/>
              <a:buChar char="l"/>
            </a:pPr>
            <a:r>
              <a:rPr lang="en-GB" sz="2400" b="1" dirty="0"/>
              <a:t>‘The international classroom requires teachers to be skilled managers of a complex teaching and learning environment. They must not only possess the abilities associated with ‘good teaching’ but be efficient intercultural learners who use cultural diversity in the classroom as a learning resource’. (Leask, 2007, p.87).</a:t>
            </a:r>
          </a:p>
          <a:p>
            <a:pPr marL="342900" indent="-342900" eaLnBrk="0" fontAlgn="base" hangingPunct="0">
              <a:lnSpc>
                <a:spcPct val="110000"/>
              </a:lnSpc>
              <a:spcBef>
                <a:spcPts val="600"/>
              </a:spcBef>
              <a:spcAft>
                <a:spcPct val="0"/>
              </a:spcAft>
              <a:buClr>
                <a:srgbClr val="002060"/>
              </a:buClr>
              <a:buSzPct val="70000"/>
              <a:buFont typeface="Wingdings" pitchFamily="2" charset="2"/>
              <a:buChar char="l"/>
            </a:pPr>
            <a:r>
              <a:rPr lang="en-GB" sz="2400" b="1" dirty="0"/>
              <a:t>‘The features of internationalised curricula reflect the varied rationales behind them: early and less developed models will focus exclusively on content, but more complex models encompass references to knowledge and skills, sometimes to behaviours and, where the rationale is values-based, to attitudes.’ (Jones and </a:t>
            </a:r>
            <a:r>
              <a:rPr lang="en-GB" sz="2400" b="1" dirty="0" err="1"/>
              <a:t>Killick</a:t>
            </a:r>
            <a:r>
              <a:rPr lang="en-GB" sz="2400" b="1" dirty="0"/>
              <a:t>, 2007, p.112).</a:t>
            </a:r>
          </a:p>
          <a:p>
            <a:pPr marL="342900" indent="-342900" eaLnBrk="0" fontAlgn="base" hangingPunct="0">
              <a:lnSpc>
                <a:spcPct val="110000"/>
              </a:lnSpc>
              <a:spcBef>
                <a:spcPts val="600"/>
              </a:spcBef>
              <a:spcAft>
                <a:spcPct val="0"/>
              </a:spcAft>
              <a:buClr>
                <a:srgbClr val="002060"/>
              </a:buClr>
              <a:buSzPct val="70000"/>
              <a:buFont typeface="Wingdings" pitchFamily="2" charset="2"/>
              <a:buChar char="l"/>
            </a:pPr>
            <a:endParaRPr lang="en-GB" sz="2400" b="1" dirty="0"/>
          </a:p>
        </p:txBody>
      </p:sp>
    </p:spTree>
    <p:extLst>
      <p:ext uri="{BB962C8B-B14F-4D97-AF65-F5344CB8AC3E}">
        <p14:creationId xmlns:p14="http://schemas.microsoft.com/office/powerpoint/2010/main" val="421164811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eaLnBrk="0" fontAlgn="base" hangingPunct="0">
              <a:spcAft>
                <a:spcPct val="0"/>
              </a:spcAft>
            </a:pPr>
            <a:r>
              <a:rPr lang="en-GB" sz="2800" b="1" dirty="0">
                <a:solidFill>
                  <a:srgbClr val="660066"/>
                </a:solidFill>
                <a:latin typeface="+mn-lt"/>
              </a:rPr>
              <a:t>But how does this apply to me?</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rtlCol="0" anchor="t" anchorCtr="0" compatLnSpc="1">
            <a:prstTxWarp prst="textNoShape">
              <a:avLst/>
            </a:prstTxWarp>
            <a:normAutofit fontScale="85000" lnSpcReduction="10000"/>
          </a:bodyPr>
          <a:lstStyle/>
          <a:p>
            <a:pPr marL="342900" indent="-342900" eaLnBrk="0" fontAlgn="base" hangingPunct="0">
              <a:lnSpc>
                <a:spcPct val="110000"/>
              </a:lnSpc>
              <a:spcBef>
                <a:spcPts val="600"/>
              </a:spcBef>
              <a:spcAft>
                <a:spcPct val="0"/>
              </a:spcAft>
              <a:buClr>
                <a:schemeClr val="tx2"/>
              </a:buClr>
              <a:buSzPct val="70000"/>
              <a:buFont typeface="Wingdings" pitchFamily="2" charset="2"/>
              <a:buChar char="l"/>
            </a:pPr>
            <a:r>
              <a:rPr lang="en-GB" sz="2400" b="1" dirty="0"/>
              <a:t>Internationalised content refers to the selection of global and intercultural subject matter and the ways in which assignments focus on variations in professional practices across cultures; </a:t>
            </a:r>
          </a:p>
          <a:p>
            <a:pPr marL="342900" indent="-342900" eaLnBrk="0" fontAlgn="base" hangingPunct="0">
              <a:lnSpc>
                <a:spcPct val="110000"/>
              </a:lnSpc>
              <a:spcBef>
                <a:spcPts val="600"/>
              </a:spcBef>
              <a:spcAft>
                <a:spcPct val="0"/>
              </a:spcAft>
              <a:buClr>
                <a:schemeClr val="tx2"/>
              </a:buClr>
              <a:buSzPct val="70000"/>
              <a:buFont typeface="Wingdings" pitchFamily="2" charset="2"/>
              <a:buChar char="l"/>
            </a:pPr>
            <a:r>
              <a:rPr lang="en-GB" sz="2400" b="1" dirty="0"/>
              <a:t>There can be resistance in some subjects to seeing there is any need to internationalise the curriculum: indeed some see it as challenging to their professional integrity;</a:t>
            </a:r>
          </a:p>
          <a:p>
            <a:pPr marL="342900" indent="-342900" eaLnBrk="0" fontAlgn="base" hangingPunct="0">
              <a:lnSpc>
                <a:spcPct val="110000"/>
              </a:lnSpc>
              <a:spcBef>
                <a:spcPts val="600"/>
              </a:spcBef>
              <a:spcAft>
                <a:spcPct val="0"/>
              </a:spcAft>
              <a:buClr>
                <a:schemeClr val="tx2"/>
              </a:buClr>
              <a:buSzPct val="70000"/>
              <a:buFont typeface="Wingdings" pitchFamily="2" charset="2"/>
              <a:buChar char="l"/>
            </a:pPr>
            <a:r>
              <a:rPr lang="en-GB" sz="2400" b="1" dirty="0"/>
              <a:t>For example, a Science teacher quoted by Clifford in </a:t>
            </a:r>
            <a:r>
              <a:rPr lang="en-GB" sz="2400" b="1" dirty="0" err="1"/>
              <a:t>Trowler</a:t>
            </a:r>
            <a:r>
              <a:rPr lang="en-GB" sz="2400" b="1" dirty="0"/>
              <a:t> et al 2014 says: “Chemistry covers all cultures, there is no way it is culturally differentiating between chemistry here and chemistry in the US, Chemistry in Britain, in China in Nigeria in Columbia; </a:t>
            </a:r>
          </a:p>
          <a:p>
            <a:pPr marL="342900" indent="-342900" eaLnBrk="0" fontAlgn="base" hangingPunct="0">
              <a:lnSpc>
                <a:spcPct val="110000"/>
              </a:lnSpc>
              <a:spcBef>
                <a:spcPts val="600"/>
              </a:spcBef>
              <a:spcAft>
                <a:spcPct val="0"/>
              </a:spcAft>
              <a:buClr>
                <a:schemeClr val="tx2"/>
              </a:buClr>
              <a:buSzPct val="70000"/>
              <a:buFont typeface="Wingdings" pitchFamily="2" charset="2"/>
              <a:buChar char="l"/>
            </a:pPr>
            <a:r>
              <a:rPr lang="en-GB" sz="2400" b="1" dirty="0"/>
              <a:t>But cultural sensitivity becomes important in relation to the kinds of </a:t>
            </a:r>
            <a:r>
              <a:rPr lang="en-GB" sz="2400" b="1" dirty="0">
                <a:solidFill>
                  <a:srgbClr val="002060"/>
                </a:solidFill>
              </a:rPr>
              <a:t>analogies</a:t>
            </a:r>
            <a:r>
              <a:rPr lang="en-GB" sz="2400" b="1" dirty="0"/>
              <a:t> we use in our explanations, and in our </a:t>
            </a:r>
            <a:r>
              <a:rPr lang="en-GB" sz="2400" b="1" dirty="0">
                <a:solidFill>
                  <a:srgbClr val="002060"/>
                </a:solidFill>
              </a:rPr>
              <a:t>applications</a:t>
            </a:r>
            <a:r>
              <a:rPr lang="en-GB" sz="2400" b="1" dirty="0"/>
              <a:t> of theory to practical contexts.</a:t>
            </a:r>
          </a:p>
        </p:txBody>
      </p:sp>
    </p:spTree>
    <p:extLst>
      <p:ext uri="{BB962C8B-B14F-4D97-AF65-F5344CB8AC3E}">
        <p14:creationId xmlns:p14="http://schemas.microsoft.com/office/powerpoint/2010/main" val="1050526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CFAE6DEF-78FE-4D36-BD86-3EC80404978F}"/>
              </a:ext>
            </a:extLst>
          </p:cNvPr>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fontScale="90000"/>
          </a:bodyPr>
          <a:lstStyle/>
          <a:p>
            <a:pPr>
              <a:lnSpc>
                <a:spcPct val="90000"/>
              </a:lnSpc>
            </a:pPr>
            <a:r>
              <a:rPr lang="en-GB" altLang="en-US" kern="1200" dirty="0">
                <a:solidFill>
                  <a:srgbClr val="660066"/>
                </a:solidFill>
                <a:latin typeface="+mn-lt"/>
              </a:rPr>
              <a:t>What major changes have impacted on HE teaching and learning globally over the last decade and what’s coming up on the horizon? </a:t>
            </a:r>
          </a:p>
        </p:txBody>
      </p:sp>
      <p:sp>
        <p:nvSpPr>
          <p:cNvPr id="3" name="Content Placeholder 2">
            <a:extLst>
              <a:ext uri="{FF2B5EF4-FFF2-40B4-BE49-F238E27FC236}">
                <a16:creationId xmlns:a16="http://schemas.microsoft.com/office/drawing/2014/main" id="{9AF10F45-9B14-477B-889D-FF00B2956A5B}"/>
              </a:ext>
            </a:extLst>
          </p:cNvPr>
          <p:cNvSpPr>
            <a:spLocks noGrp="1"/>
          </p:cNvSpPr>
          <p:nvPr>
            <p:ph idx="1"/>
          </p:nvPr>
        </p:nvSpPr>
        <p:spPr>
          <a:xfrm>
            <a:off x="323528" y="1484784"/>
            <a:ext cx="8445500" cy="4789487"/>
          </a:xfrm>
        </p:spPr>
        <p:txBody>
          <a:bodyPr/>
          <a:lstStyle/>
          <a:p>
            <a:pPr>
              <a:defRPr/>
            </a:pPr>
            <a:r>
              <a:rPr lang="en-GB" dirty="0"/>
              <a:t>The increased focus on student satisfaction and value for money leading to changing expectations about student engagement;</a:t>
            </a:r>
          </a:p>
          <a:p>
            <a:pPr>
              <a:defRPr/>
            </a:pPr>
            <a:r>
              <a:rPr lang="en-GB" dirty="0"/>
              <a:t>Changes in learning paradigms and knowledge construction as the central role of ‘content delivery’ in curriculum development has been challenged;</a:t>
            </a:r>
          </a:p>
          <a:p>
            <a:pPr>
              <a:defRPr/>
            </a:pPr>
            <a:r>
              <a:rPr lang="en-GB" dirty="0"/>
              <a:t>The intensification of encouragement for higher education staff to achieve professional recognition. </a:t>
            </a:r>
          </a:p>
          <a:p>
            <a:pPr marL="0" indent="0">
              <a:buFont typeface="Wingdings" panose="05000000000000000000" pitchFamily="2" charset="2"/>
              <a:buNone/>
              <a:defRPr/>
            </a:pPr>
            <a:r>
              <a:rPr lang="en-GB" dirty="0"/>
              <a:t> </a:t>
            </a:r>
          </a:p>
          <a:p>
            <a:pPr>
              <a:defRPr/>
            </a:pPr>
            <a:endParaRPr lang="en-GB" dirty="0"/>
          </a:p>
        </p:txBody>
      </p:sp>
    </p:spTree>
    <p:extLst>
      <p:ext uri="{BB962C8B-B14F-4D97-AF65-F5344CB8AC3E}">
        <p14:creationId xmlns:p14="http://schemas.microsoft.com/office/powerpoint/2010/main" val="425920065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365127"/>
            <a:ext cx="7886700" cy="687610"/>
          </a:xfrm>
          <a:noFill/>
          <a:ln w="9525">
            <a:noFill/>
            <a:miter lim="800000"/>
            <a:headEnd/>
            <a:tailEnd/>
          </a:ln>
          <a:extLst/>
        </p:spPr>
        <p:txBody>
          <a:bodyPr vert="horz" wrap="square" lIns="91440" tIns="45720" rIns="91440" bIns="45720" numCol="1" rtlCol="0" anchor="b" anchorCtr="0" compatLnSpc="1">
            <a:prstTxWarp prst="textNoShape">
              <a:avLst/>
            </a:prstTxWarp>
            <a:normAutofit/>
          </a:bodyPr>
          <a:lstStyle/>
          <a:p>
            <a:pPr eaLnBrk="0" fontAlgn="base" hangingPunct="0">
              <a:spcAft>
                <a:spcPct val="0"/>
              </a:spcAft>
            </a:pPr>
            <a:r>
              <a:rPr lang="en-GB" sz="2800" b="1" dirty="0">
                <a:solidFill>
                  <a:srgbClr val="660066"/>
                </a:solidFill>
                <a:latin typeface="+mn-lt"/>
              </a:rPr>
              <a:t>Internationalising curriculum content</a:t>
            </a:r>
          </a:p>
        </p:txBody>
      </p:sp>
      <p:sp>
        <p:nvSpPr>
          <p:cNvPr id="5" name="Content Placeholder 4"/>
          <p:cNvSpPr>
            <a:spLocks noGrp="1"/>
          </p:cNvSpPr>
          <p:nvPr>
            <p:ph idx="1"/>
          </p:nvPr>
        </p:nvSpPr>
        <p:spPr>
          <a:xfrm>
            <a:off x="468313" y="1340768"/>
            <a:ext cx="8229600" cy="4988595"/>
          </a:xfrm>
          <a:noFill/>
          <a:ln w="9525">
            <a:noFill/>
            <a:miter lim="800000"/>
            <a:headEnd/>
            <a:tailEnd/>
          </a:ln>
          <a:extLst/>
        </p:spPr>
        <p:txBody>
          <a:bodyPr vert="horz" wrap="square" lIns="91440" tIns="45720" rIns="91440" bIns="45720" numCol="1" rtlCol="0" anchor="t" anchorCtr="0" compatLnSpc="1">
            <a:prstTxWarp prst="textNoShape">
              <a:avLst/>
            </a:prstTxWarp>
            <a:normAutofit/>
          </a:bodyPr>
          <a:lstStyle/>
          <a:p>
            <a:pPr marL="342900" indent="-342900" eaLnBrk="0" fontAlgn="base" hangingPunct="0">
              <a:lnSpc>
                <a:spcPct val="100000"/>
              </a:lnSpc>
              <a:spcBef>
                <a:spcPts val="600"/>
              </a:spcBef>
              <a:spcAft>
                <a:spcPct val="0"/>
              </a:spcAft>
              <a:buClr>
                <a:srgbClr val="002060"/>
              </a:buClr>
              <a:buSzPct val="70000"/>
              <a:buFont typeface="Wingdings" pitchFamily="2" charset="2"/>
              <a:buChar char="l"/>
            </a:pPr>
            <a:r>
              <a:rPr lang="en-GB" sz="2400" b="1" dirty="0"/>
              <a:t>Do you present students with global examples in your teaching and assignments tasks, or are your case studies and examples drawn solely or principally from your own nation and maybe one or two others?</a:t>
            </a:r>
          </a:p>
          <a:p>
            <a:pPr marL="342900" indent="-342900" eaLnBrk="0" fontAlgn="base" hangingPunct="0">
              <a:lnSpc>
                <a:spcPct val="100000"/>
              </a:lnSpc>
              <a:spcBef>
                <a:spcPts val="600"/>
              </a:spcBef>
              <a:spcAft>
                <a:spcPct val="0"/>
              </a:spcAft>
              <a:buClr>
                <a:srgbClr val="002060"/>
              </a:buClr>
              <a:buSzPct val="70000"/>
              <a:buFont typeface="Wingdings" pitchFamily="2" charset="2"/>
              <a:buChar char="l"/>
            </a:pPr>
            <a:r>
              <a:rPr lang="en-GB" sz="2400" b="1" dirty="0"/>
              <a:t>Do you consider the implications of some of your historical or cultural references which might be unfamiliar to students from diverse national backgrounds?</a:t>
            </a:r>
          </a:p>
          <a:p>
            <a:pPr marL="342900" indent="-342900" eaLnBrk="0" fontAlgn="base" hangingPunct="0">
              <a:lnSpc>
                <a:spcPct val="100000"/>
              </a:lnSpc>
              <a:spcBef>
                <a:spcPts val="600"/>
              </a:spcBef>
              <a:spcAft>
                <a:spcPct val="0"/>
              </a:spcAft>
              <a:buClr>
                <a:srgbClr val="002060"/>
              </a:buClr>
              <a:buSzPct val="70000"/>
              <a:buFont typeface="Wingdings" pitchFamily="2" charset="2"/>
              <a:buChar char="l"/>
            </a:pPr>
            <a:r>
              <a:rPr lang="en-GB" sz="2400" b="1" dirty="0"/>
              <a:t>Do you make it possible for students to draw on their own subject-related experiences in classroom discussions and activities, for example, different legal or practical contexts?</a:t>
            </a:r>
          </a:p>
          <a:p>
            <a:pPr marL="342900" indent="-342900" eaLnBrk="0" fontAlgn="base" hangingPunct="0">
              <a:lnSpc>
                <a:spcPct val="100000"/>
              </a:lnSpc>
              <a:spcBef>
                <a:spcPts val="600"/>
              </a:spcBef>
              <a:spcAft>
                <a:spcPct val="0"/>
              </a:spcAft>
              <a:buClr>
                <a:srgbClr val="002060"/>
              </a:buClr>
              <a:buSzPct val="70000"/>
              <a:buFont typeface="Wingdings" pitchFamily="2" charset="2"/>
              <a:buChar char="l"/>
            </a:pPr>
            <a:r>
              <a:rPr lang="en-GB" sz="2400" b="1" dirty="0"/>
              <a:t>Is there transferability of practices and capabilities to home contexts for students seeking employment post-graduation?</a:t>
            </a:r>
          </a:p>
          <a:p>
            <a:pPr marL="342900" indent="-342900" eaLnBrk="0" fontAlgn="base" hangingPunct="0">
              <a:lnSpc>
                <a:spcPct val="100000"/>
              </a:lnSpc>
              <a:spcBef>
                <a:spcPts val="600"/>
              </a:spcBef>
              <a:spcAft>
                <a:spcPct val="0"/>
              </a:spcAft>
              <a:buClr>
                <a:srgbClr val="002060"/>
              </a:buClr>
              <a:buSzPct val="70000"/>
              <a:buFont typeface="Wingdings" pitchFamily="2" charset="2"/>
              <a:buChar char="l"/>
            </a:pPr>
            <a:endParaRPr lang="en-GB" sz="2400" b="1" dirty="0"/>
          </a:p>
        </p:txBody>
      </p:sp>
    </p:spTree>
    <p:extLst>
      <p:ext uri="{BB962C8B-B14F-4D97-AF65-F5344CB8AC3E}">
        <p14:creationId xmlns:p14="http://schemas.microsoft.com/office/powerpoint/2010/main" val="65588192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03634"/>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eaLnBrk="0" fontAlgn="base" hangingPunct="0">
              <a:spcAft>
                <a:spcPct val="0"/>
              </a:spcAft>
            </a:pPr>
            <a:r>
              <a:rPr lang="en-GB" sz="2800" b="1" dirty="0">
                <a:solidFill>
                  <a:srgbClr val="660066"/>
                </a:solidFill>
                <a:latin typeface="+mn-lt"/>
              </a:rPr>
              <a:t>What do we expect our students to do?</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marL="342900" indent="-342900" eaLnBrk="0" fontAlgn="base" hangingPunct="0">
              <a:spcBef>
                <a:spcPts val="600"/>
              </a:spcBef>
              <a:spcAft>
                <a:spcPct val="0"/>
              </a:spcAft>
              <a:buClr>
                <a:srgbClr val="002060"/>
              </a:buClr>
              <a:buSzPct val="70000"/>
              <a:buFont typeface="Wingdings" pitchFamily="2" charset="2"/>
              <a:buChar char="l"/>
            </a:pPr>
            <a:r>
              <a:rPr lang="en-GB" sz="2400" b="1" dirty="0"/>
              <a:t>For some students, argument and debate may be unfamiliar and profoundly uncomfortable if they are used to contexts where consensus is key; </a:t>
            </a:r>
          </a:p>
          <a:p>
            <a:pPr marL="342900" indent="-342900" eaLnBrk="0" fontAlgn="base" hangingPunct="0">
              <a:spcBef>
                <a:spcPts val="600"/>
              </a:spcBef>
              <a:spcAft>
                <a:spcPct val="0"/>
              </a:spcAft>
              <a:buClr>
                <a:srgbClr val="002060"/>
              </a:buClr>
              <a:buSzPct val="70000"/>
              <a:buFont typeface="Wingdings" pitchFamily="2" charset="2"/>
              <a:buChar char="l"/>
            </a:pPr>
            <a:r>
              <a:rPr lang="en-GB" sz="2400" b="1" dirty="0"/>
              <a:t>If your home nation is one where dissent is highly unpopular/ dangerous, asking students to take a personal ( and perhaps controversial) position on an issue can be very frightening;</a:t>
            </a:r>
          </a:p>
          <a:p>
            <a:pPr marL="342900" indent="-342900" eaLnBrk="0" fontAlgn="base" hangingPunct="0">
              <a:spcBef>
                <a:spcPts val="600"/>
              </a:spcBef>
              <a:spcAft>
                <a:spcPct val="0"/>
              </a:spcAft>
              <a:buClr>
                <a:srgbClr val="002060"/>
              </a:buClr>
              <a:buSzPct val="70000"/>
              <a:buFont typeface="Wingdings" pitchFamily="2" charset="2"/>
              <a:buChar char="l"/>
            </a:pPr>
            <a:r>
              <a:rPr lang="en-GB" sz="2400" b="1" dirty="0"/>
              <a:t>In Europe and some other nations, learning is seen as a partnership with high expectations of both partners, whereas for some students there is an expectations that teaching is active and learning is passive. s!</a:t>
            </a:r>
          </a:p>
        </p:txBody>
      </p:sp>
    </p:spTree>
    <p:extLst>
      <p:ext uri="{BB962C8B-B14F-4D97-AF65-F5344CB8AC3E}">
        <p14:creationId xmlns:p14="http://schemas.microsoft.com/office/powerpoint/2010/main" val="263683775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759618"/>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eaLnBrk="0" fontAlgn="base" hangingPunct="0">
              <a:spcAft>
                <a:spcPct val="0"/>
              </a:spcAft>
            </a:pPr>
            <a:r>
              <a:rPr lang="en-GB" sz="2800" b="1" dirty="0">
                <a:solidFill>
                  <a:srgbClr val="660066"/>
                </a:solidFill>
                <a:latin typeface="+mn-lt"/>
              </a:rPr>
              <a:t>Students in the classroom</a:t>
            </a:r>
          </a:p>
        </p:txBody>
      </p:sp>
      <p:sp>
        <p:nvSpPr>
          <p:cNvPr id="3" name="Content Placeholder 2"/>
          <p:cNvSpPr>
            <a:spLocks noGrp="1"/>
          </p:cNvSpPr>
          <p:nvPr>
            <p:ph idx="1"/>
          </p:nvPr>
        </p:nvSpPr>
        <p:spPr>
          <a:xfrm>
            <a:off x="251520" y="1539875"/>
            <a:ext cx="8712967" cy="4789488"/>
          </a:xfrm>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marL="342900" indent="-342900" eaLnBrk="0" fontAlgn="base" hangingPunct="0">
              <a:spcBef>
                <a:spcPts val="600"/>
              </a:spcBef>
              <a:spcAft>
                <a:spcPct val="0"/>
              </a:spcAft>
              <a:buClr>
                <a:srgbClr val="002060"/>
              </a:buClr>
              <a:buSzPct val="70000"/>
              <a:buFont typeface="Wingdings" pitchFamily="2" charset="2"/>
              <a:buChar char="l"/>
            </a:pPr>
            <a:r>
              <a:rPr lang="en-GB" sz="2400" b="1" dirty="0"/>
              <a:t>The differences in status gap (for example, as shown by physical position) between students and tutors from nation to nation can be disconcerting for students in new environments;</a:t>
            </a:r>
          </a:p>
          <a:p>
            <a:pPr marL="342900" indent="-342900" eaLnBrk="0" fontAlgn="base" hangingPunct="0">
              <a:spcBef>
                <a:spcPts val="600"/>
              </a:spcBef>
              <a:spcAft>
                <a:spcPct val="0"/>
              </a:spcAft>
              <a:buClr>
                <a:srgbClr val="002060"/>
              </a:buClr>
              <a:buSzPct val="70000"/>
              <a:buFont typeface="Wingdings" pitchFamily="2" charset="2"/>
              <a:buChar char="l"/>
            </a:pPr>
            <a:r>
              <a:rPr lang="en-GB" sz="2400" b="1" dirty="0"/>
              <a:t>Levels of formality vary, for example, in how lecturers dress and how they expect to be addressed (‘Sally’ or ‘Professor Brown’?);</a:t>
            </a:r>
          </a:p>
          <a:p>
            <a:pPr marL="342900" indent="-342900" eaLnBrk="0" fontAlgn="base" hangingPunct="0">
              <a:spcBef>
                <a:spcPts val="600"/>
              </a:spcBef>
              <a:spcAft>
                <a:spcPct val="0"/>
              </a:spcAft>
              <a:buClr>
                <a:srgbClr val="002060"/>
              </a:buClr>
              <a:buSzPct val="70000"/>
              <a:buFont typeface="Wingdings" pitchFamily="2" charset="2"/>
              <a:buChar char="l"/>
            </a:pPr>
            <a:r>
              <a:rPr lang="en-GB" sz="2400" b="1" dirty="0"/>
              <a:t>There can be issues around students who are not prepared to ask questions in class or seek support, for fear of ‘losing face’, or causing the teacher to ‘lose face’</a:t>
            </a:r>
          </a:p>
          <a:p>
            <a:pPr marL="342900" indent="-342900" eaLnBrk="0" fontAlgn="base" hangingPunct="0">
              <a:spcBef>
                <a:spcPts val="600"/>
              </a:spcBef>
              <a:spcAft>
                <a:spcPct val="0"/>
              </a:spcAft>
              <a:buClr>
                <a:srgbClr val="002060"/>
              </a:buClr>
              <a:buSzPct val="70000"/>
              <a:buFont typeface="Wingdings" pitchFamily="2" charset="2"/>
              <a:buChar char="l"/>
            </a:pPr>
            <a:r>
              <a:rPr lang="en-GB" sz="2400" b="1" dirty="0"/>
              <a:t>Students from countries where the collective voice is predominant, or there is a culture of non-verbalised debate and unspoken thought sometimes find UK classroom debates alienating.</a:t>
            </a:r>
          </a:p>
        </p:txBody>
      </p:sp>
    </p:spTree>
    <p:extLst>
      <p:ext uri="{BB962C8B-B14F-4D97-AF65-F5344CB8AC3E}">
        <p14:creationId xmlns:p14="http://schemas.microsoft.com/office/powerpoint/2010/main" val="207367673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9"/>
            <a:ext cx="7543800" cy="875506"/>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eaLnBrk="0" fontAlgn="base" hangingPunct="0">
              <a:spcAft>
                <a:spcPct val="0"/>
              </a:spcAft>
            </a:pPr>
            <a:r>
              <a:rPr lang="en-GB" sz="2800" b="1" dirty="0">
                <a:solidFill>
                  <a:srgbClr val="660066"/>
                </a:solidFill>
                <a:latin typeface="+mn-lt"/>
              </a:rPr>
              <a:t>Assessment practices vary hugely globally and this can perplex students. There are variations in</a:t>
            </a:r>
          </a:p>
        </p:txBody>
      </p:sp>
      <p:sp>
        <p:nvSpPr>
          <p:cNvPr id="3" name="Content Placeholder 2"/>
          <p:cNvSpPr>
            <a:spLocks noGrp="1"/>
          </p:cNvSpPr>
          <p:nvPr>
            <p:ph idx="1"/>
          </p:nvPr>
        </p:nvSpPr>
        <p:spPr>
          <a:xfrm>
            <a:off x="179512" y="1484784"/>
            <a:ext cx="8856984" cy="5204619"/>
          </a:xfrm>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marL="342900" indent="-342900" eaLnBrk="0" fontAlgn="base" hangingPunct="0">
              <a:spcBef>
                <a:spcPts val="600"/>
              </a:spcBef>
              <a:spcAft>
                <a:spcPct val="0"/>
              </a:spcAft>
              <a:buClr>
                <a:schemeClr val="tx2"/>
              </a:buClr>
              <a:buSzPct val="70000"/>
              <a:buFont typeface="Wingdings" pitchFamily="2" charset="2"/>
              <a:buChar char="l"/>
            </a:pPr>
            <a:r>
              <a:rPr lang="en-GB" sz="2400" b="1" dirty="0"/>
              <a:t>Expectations on whether a correct answer is sought can be highly variable (Ryan);</a:t>
            </a:r>
          </a:p>
          <a:p>
            <a:pPr marL="342900" indent="-342900" eaLnBrk="0" fontAlgn="base" hangingPunct="0">
              <a:spcBef>
                <a:spcPts val="600"/>
              </a:spcBef>
              <a:spcAft>
                <a:spcPct val="0"/>
              </a:spcAft>
              <a:buClr>
                <a:schemeClr val="tx2"/>
              </a:buClr>
              <a:buSzPct val="70000"/>
              <a:buFont typeface="Wingdings" pitchFamily="2" charset="2"/>
              <a:buChar char="l"/>
            </a:pPr>
            <a:r>
              <a:rPr lang="en-GB" sz="2400" b="1" dirty="0"/>
              <a:t>Methodologies and approaches to assessment; </a:t>
            </a:r>
          </a:p>
          <a:p>
            <a:pPr lvl="1"/>
            <a:r>
              <a:rPr lang="en-GB" dirty="0"/>
              <a:t>In N Europe/Scandinavia there is wider use of oral exams than in many other nations;</a:t>
            </a:r>
          </a:p>
          <a:p>
            <a:pPr lvl="1"/>
            <a:r>
              <a:rPr lang="en-GB" dirty="0"/>
              <a:t>There are huge variations in the amount of computer-supported assessment across nations;</a:t>
            </a:r>
          </a:p>
          <a:p>
            <a:pPr lvl="1"/>
            <a:r>
              <a:rPr lang="en-GB" dirty="0"/>
              <a:t>The expected word count of assignments and duration of exams is highly variable;</a:t>
            </a:r>
          </a:p>
          <a:p>
            <a:pPr marL="342900" indent="-342900" eaLnBrk="0" fontAlgn="base" hangingPunct="0">
              <a:spcBef>
                <a:spcPts val="600"/>
              </a:spcBef>
              <a:spcAft>
                <a:spcPct val="0"/>
              </a:spcAft>
              <a:buClr>
                <a:schemeClr val="tx2"/>
              </a:buClr>
              <a:buSzPct val="70000"/>
              <a:buFont typeface="Wingdings" pitchFamily="2" charset="2"/>
              <a:buChar char="l"/>
            </a:pPr>
            <a:r>
              <a:rPr lang="en-GB" sz="2400" b="1" dirty="0"/>
              <a:t>Pass marks, which are by no means standardised (40%-80% in my experience); </a:t>
            </a:r>
          </a:p>
          <a:p>
            <a:pPr marL="342900" indent="-342900" eaLnBrk="0" fontAlgn="base" hangingPunct="0">
              <a:spcBef>
                <a:spcPts val="600"/>
              </a:spcBef>
              <a:spcAft>
                <a:spcPct val="0"/>
              </a:spcAft>
              <a:buClr>
                <a:schemeClr val="tx2"/>
              </a:buClr>
              <a:buSzPct val="70000"/>
              <a:buFont typeface="Wingdings" pitchFamily="2" charset="2"/>
              <a:buChar char="l"/>
            </a:pPr>
            <a:r>
              <a:rPr lang="en-GB" sz="2400" b="1" dirty="0"/>
              <a:t>The level of support provided on pre-submission drafts. </a:t>
            </a:r>
          </a:p>
        </p:txBody>
      </p:sp>
    </p:spTree>
    <p:extLst>
      <p:ext uri="{BB962C8B-B14F-4D97-AF65-F5344CB8AC3E}">
        <p14:creationId xmlns:p14="http://schemas.microsoft.com/office/powerpoint/2010/main" val="201401455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1047650"/>
          </a:xfrm>
          <a:noFill/>
          <a:ln w="9525">
            <a:noFill/>
            <a:miter lim="800000"/>
            <a:headEnd/>
            <a:tailEnd/>
          </a:ln>
          <a:extLst/>
        </p:spPr>
        <p:txBody>
          <a:bodyPr vert="horz" wrap="square" lIns="91440" tIns="45720" rIns="91440" bIns="45720" numCol="1" rtlCol="0" anchor="b" anchorCtr="0" compatLnSpc="1">
            <a:prstTxWarp prst="textNoShape">
              <a:avLst/>
            </a:prstTxWarp>
            <a:normAutofit/>
          </a:bodyPr>
          <a:lstStyle/>
          <a:p>
            <a:pPr eaLnBrk="0" fontAlgn="base" hangingPunct="0">
              <a:spcAft>
                <a:spcPct val="0"/>
              </a:spcAft>
            </a:pPr>
            <a:r>
              <a:rPr lang="en-GB" sz="2800" b="1" dirty="0">
                <a:solidFill>
                  <a:srgbClr val="660066"/>
                </a:solidFill>
                <a:latin typeface="+mn-lt"/>
              </a:rPr>
              <a:t>In some nations, assessment is solely about judging outputs, but other purposes can include:</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marL="342900" indent="-342900" eaLnBrk="0" fontAlgn="base" hangingPunct="0">
              <a:spcBef>
                <a:spcPts val="600"/>
              </a:spcBef>
              <a:spcAft>
                <a:spcPct val="0"/>
              </a:spcAft>
              <a:buClr>
                <a:srgbClr val="002060"/>
              </a:buClr>
              <a:buSzPct val="70000"/>
              <a:buFont typeface="Wingdings" pitchFamily="2" charset="2"/>
              <a:buChar char="l"/>
            </a:pPr>
            <a:r>
              <a:rPr lang="en-US" sz="2400" b="1" dirty="0"/>
              <a:t>Determining readiness to progress to the next level of study;</a:t>
            </a:r>
            <a:endParaRPr lang="en-GB" sz="2400" b="1" dirty="0"/>
          </a:p>
          <a:p>
            <a:pPr marL="342900" indent="-342900" eaLnBrk="0" fontAlgn="base" hangingPunct="0">
              <a:spcBef>
                <a:spcPts val="600"/>
              </a:spcBef>
              <a:spcAft>
                <a:spcPct val="0"/>
              </a:spcAft>
              <a:buClr>
                <a:srgbClr val="002060"/>
              </a:buClr>
              <a:buSzPct val="70000"/>
              <a:buFont typeface="Wingdings" pitchFamily="2" charset="2"/>
              <a:buChar char="l"/>
            </a:pPr>
            <a:r>
              <a:rPr lang="en-US" sz="2400" b="1" dirty="0"/>
              <a:t>Deciding with what grade or classification students will graduate;</a:t>
            </a:r>
            <a:endParaRPr lang="en-GB" sz="2400" b="1" dirty="0"/>
          </a:p>
          <a:p>
            <a:pPr marL="342900" indent="-342900" eaLnBrk="0" fontAlgn="base" hangingPunct="0">
              <a:spcBef>
                <a:spcPts val="600"/>
              </a:spcBef>
              <a:spcAft>
                <a:spcPct val="0"/>
              </a:spcAft>
              <a:buClr>
                <a:srgbClr val="002060"/>
              </a:buClr>
              <a:buSzPct val="70000"/>
              <a:buFont typeface="Wingdings" pitchFamily="2" charset="2"/>
              <a:buChar char="l"/>
            </a:pPr>
            <a:r>
              <a:rPr lang="en-US" sz="2400" b="1" dirty="0"/>
              <a:t>Enabling a judgment to be made about whether a student is fit to practice in a clinical or other professional setting;</a:t>
            </a:r>
            <a:endParaRPr lang="en-GB" sz="2400" b="1" dirty="0"/>
          </a:p>
          <a:p>
            <a:pPr marL="342900" indent="-342900" eaLnBrk="0" fontAlgn="base" hangingPunct="0">
              <a:spcBef>
                <a:spcPts val="600"/>
              </a:spcBef>
              <a:spcAft>
                <a:spcPct val="0"/>
              </a:spcAft>
              <a:buClr>
                <a:srgbClr val="002060"/>
              </a:buClr>
              <a:buSzPct val="70000"/>
              <a:buFont typeface="Wingdings" pitchFamily="2" charset="2"/>
              <a:buChar char="l"/>
            </a:pPr>
            <a:r>
              <a:rPr lang="en-US" sz="2400" b="1" dirty="0"/>
              <a:t>Determining</a:t>
            </a:r>
            <a:r>
              <a:rPr lang="en-GB" sz="2400" b="1" dirty="0"/>
              <a:t>whether professional requirements have been satisfied</a:t>
            </a:r>
            <a:r>
              <a:rPr lang="en-US" sz="2400" b="1" dirty="0"/>
              <a:t> sufficiently to achieve professional accreditation;</a:t>
            </a:r>
            <a:endParaRPr lang="en-GB" sz="2400" b="1" dirty="0"/>
          </a:p>
          <a:p>
            <a:pPr marL="342900" indent="-342900" eaLnBrk="0" fontAlgn="base" hangingPunct="0">
              <a:spcBef>
                <a:spcPts val="600"/>
              </a:spcBef>
              <a:spcAft>
                <a:spcPct val="0"/>
              </a:spcAft>
              <a:buClr>
                <a:srgbClr val="002060"/>
              </a:buClr>
              <a:buSzPct val="70000"/>
              <a:buFont typeface="Wingdings" pitchFamily="2" charset="2"/>
              <a:buChar char="l"/>
            </a:pPr>
            <a:r>
              <a:rPr lang="en-US" sz="2400" b="1" dirty="0"/>
              <a:t>Providing statistics for internal and external agencies. </a:t>
            </a:r>
            <a:endParaRPr lang="en-GB" sz="2400" b="1" dirty="0"/>
          </a:p>
          <a:p>
            <a:pPr marL="342900" indent="-342900" eaLnBrk="0" fontAlgn="base" hangingPunct="0">
              <a:spcBef>
                <a:spcPts val="600"/>
              </a:spcBef>
              <a:spcAft>
                <a:spcPct val="0"/>
              </a:spcAft>
              <a:buClr>
                <a:srgbClr val="002060"/>
              </a:buClr>
              <a:buSzPct val="70000"/>
              <a:buFont typeface="Wingdings" pitchFamily="2" charset="2"/>
              <a:buChar char="l"/>
            </a:pPr>
            <a:endParaRPr lang="en-GB" sz="2400" b="1" dirty="0"/>
          </a:p>
        </p:txBody>
      </p:sp>
    </p:spTree>
    <p:extLst>
      <p:ext uri="{BB962C8B-B14F-4D97-AF65-F5344CB8AC3E}">
        <p14:creationId xmlns:p14="http://schemas.microsoft.com/office/powerpoint/2010/main" val="286524137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9763" y="6170"/>
            <a:ext cx="7886700" cy="992172"/>
          </a:xfrm>
          <a:noFill/>
          <a:ln w="9525">
            <a:noFill/>
            <a:miter lim="800000"/>
            <a:headEnd/>
            <a:tailEnd/>
          </a:ln>
          <a:extLst/>
        </p:spPr>
        <p:txBody>
          <a:bodyPr vert="horz" wrap="square" lIns="91440" tIns="45720" rIns="91440" bIns="45720" numCol="1" rtlCol="0" anchor="b" anchorCtr="0" compatLnSpc="1">
            <a:prstTxWarp prst="textNoShape">
              <a:avLst/>
            </a:prstTxWarp>
            <a:normAutofit/>
          </a:bodyPr>
          <a:lstStyle/>
          <a:p>
            <a:pPr eaLnBrk="0" fontAlgn="base" hangingPunct="0">
              <a:spcAft>
                <a:spcPct val="0"/>
              </a:spcAft>
            </a:pPr>
            <a:r>
              <a:rPr lang="en-GB" sz="2800" b="1" dirty="0">
                <a:solidFill>
                  <a:srgbClr val="660066"/>
                </a:solidFill>
                <a:latin typeface="+mn-lt"/>
              </a:rPr>
              <a:t>What is being assessed?</a:t>
            </a:r>
          </a:p>
        </p:txBody>
      </p:sp>
      <p:sp>
        <p:nvSpPr>
          <p:cNvPr id="3" name="Content Placeholder 2"/>
          <p:cNvSpPr>
            <a:spLocks noGrp="1"/>
          </p:cNvSpPr>
          <p:nvPr>
            <p:ph idx="1"/>
          </p:nvPr>
        </p:nvSpPr>
        <p:spPr>
          <a:xfrm>
            <a:off x="468313" y="1357298"/>
            <a:ext cx="8229600" cy="4972065"/>
          </a:xfrm>
        </p:spPr>
        <p:txBody>
          <a:bodyPr>
            <a:normAutofit fontScale="92500"/>
          </a:bodyPr>
          <a:lstStyle/>
          <a:p>
            <a:pPr>
              <a:buNone/>
            </a:pPr>
            <a:r>
              <a:rPr lang="en-GB" b="1" dirty="0"/>
              <a:t>In some nations accurately demonstrating the learning of by heart of tutor-delivered content is most highly prized, whereas elsewhere, use of that information in context is the prime expectation. As </a:t>
            </a:r>
            <a:r>
              <a:rPr lang="en-GB" b="1" dirty="0" err="1"/>
              <a:t>Beetham</a:t>
            </a:r>
            <a:r>
              <a:rPr lang="en-GB" b="1" dirty="0"/>
              <a:t> (2010) proposes: </a:t>
            </a:r>
          </a:p>
          <a:p>
            <a:pPr>
              <a:buNone/>
            </a:pPr>
            <a:r>
              <a:rPr lang="en-GB" b="1" dirty="0"/>
              <a:t>‘When the focus is on accuracy of reproduction, learners will be given opportunities to practise the required concept or skill until they can reproduce it exactly as taught. When the focus is on internalisation, learners will be given opportunities to integrate a concept or skill with their existing beliefs and capabilities, to reflect on what it means to them, and to make sense of it in a variety of ways’ (Beetham, 2010, p.33)</a:t>
            </a:r>
          </a:p>
          <a:p>
            <a:endParaRPr lang="en-GB" dirty="0"/>
          </a:p>
        </p:txBody>
      </p:sp>
    </p:spTree>
    <p:extLst>
      <p:ext uri="{BB962C8B-B14F-4D97-AF65-F5344CB8AC3E}">
        <p14:creationId xmlns:p14="http://schemas.microsoft.com/office/powerpoint/2010/main" val="191687222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03634"/>
          </a:xfrm>
          <a:noFill/>
          <a:ln w="9525">
            <a:noFill/>
            <a:miter lim="800000"/>
            <a:headEnd/>
            <a:tailEnd/>
          </a:ln>
          <a:extLst/>
        </p:spPr>
        <p:txBody>
          <a:bodyPr vert="horz" wrap="square" lIns="91440" tIns="45720" rIns="91440" bIns="45720" numCol="1" rtlCol="0" anchor="b" anchorCtr="0" compatLnSpc="1">
            <a:prstTxWarp prst="textNoShape">
              <a:avLst/>
            </a:prstTxWarp>
            <a:normAutofit/>
          </a:bodyPr>
          <a:lstStyle/>
          <a:p>
            <a:pPr eaLnBrk="0" fontAlgn="base" hangingPunct="0">
              <a:spcAft>
                <a:spcPct val="0"/>
              </a:spcAft>
            </a:pPr>
            <a:r>
              <a:rPr lang="en-GB" sz="2800" b="1" dirty="0">
                <a:solidFill>
                  <a:srgbClr val="660066"/>
                </a:solidFill>
                <a:latin typeface="+mn-lt"/>
              </a:rPr>
              <a:t>There are considerable variations in expectations concerning feedback on:</a:t>
            </a:r>
          </a:p>
        </p:txBody>
      </p:sp>
      <p:sp>
        <p:nvSpPr>
          <p:cNvPr id="3" name="Content Placeholder 2"/>
          <p:cNvSpPr>
            <a:spLocks noGrp="1"/>
          </p:cNvSpPr>
          <p:nvPr>
            <p:ph idx="1"/>
          </p:nvPr>
        </p:nvSpPr>
        <p:spPr>
          <a:xfrm>
            <a:off x="468313" y="1569493"/>
            <a:ext cx="8229600" cy="4759870"/>
          </a:xfrm>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marL="342900" indent="-342900" eaLnBrk="0" fontAlgn="base" hangingPunct="0">
              <a:spcBef>
                <a:spcPts val="600"/>
              </a:spcBef>
              <a:spcAft>
                <a:spcPct val="0"/>
              </a:spcAft>
              <a:buClr>
                <a:srgbClr val="002060"/>
              </a:buClr>
              <a:buSzPct val="70000"/>
              <a:buFont typeface="Wingdings" pitchFamily="2" charset="2"/>
              <a:buChar char="l"/>
            </a:pPr>
            <a:r>
              <a:rPr lang="en-GB" sz="2400" b="1" dirty="0"/>
              <a:t>Type (oral, written, in-person, face-to-face?);</a:t>
            </a:r>
          </a:p>
          <a:p>
            <a:pPr marL="342900" indent="-342900" eaLnBrk="0" fontAlgn="base" hangingPunct="0">
              <a:spcBef>
                <a:spcPts val="600"/>
              </a:spcBef>
              <a:spcAft>
                <a:spcPct val="0"/>
              </a:spcAft>
              <a:buClr>
                <a:srgbClr val="002060"/>
              </a:buClr>
              <a:buSzPct val="70000"/>
              <a:buFont typeface="Wingdings" pitchFamily="2" charset="2"/>
              <a:buChar char="l"/>
            </a:pPr>
            <a:r>
              <a:rPr lang="en-GB" sz="2400" b="1" dirty="0"/>
              <a:t>Volume (just ticks, or detailed and extensive developmental comments?)</a:t>
            </a:r>
          </a:p>
          <a:p>
            <a:pPr marL="342900" indent="-342900" eaLnBrk="0" fontAlgn="base" hangingPunct="0">
              <a:spcBef>
                <a:spcPts val="600"/>
              </a:spcBef>
              <a:spcAft>
                <a:spcPct val="0"/>
              </a:spcAft>
              <a:buClr>
                <a:srgbClr val="002060"/>
              </a:buClr>
              <a:buSzPct val="70000"/>
              <a:buFont typeface="Wingdings" pitchFamily="2" charset="2"/>
              <a:buChar char="l"/>
            </a:pPr>
            <a:r>
              <a:rPr lang="en-GB" sz="2400" b="1" dirty="0"/>
              <a:t>Timing (within a set period, eventually?)</a:t>
            </a:r>
          </a:p>
          <a:p>
            <a:pPr marL="342900" indent="-342900" eaLnBrk="0" fontAlgn="base" hangingPunct="0">
              <a:spcBef>
                <a:spcPts val="600"/>
              </a:spcBef>
              <a:spcAft>
                <a:spcPct val="0"/>
              </a:spcAft>
              <a:buClr>
                <a:srgbClr val="002060"/>
              </a:buClr>
              <a:buSzPct val="70000"/>
              <a:buFont typeface="Wingdings" pitchFamily="2" charset="2"/>
              <a:buChar char="l"/>
            </a:pPr>
            <a:r>
              <a:rPr lang="en-GB" sz="2400" b="1" dirty="0"/>
              <a:t>Purpose of feedback (corrections, comments on effort, advice for improvement, pointers towards helpful resources?)</a:t>
            </a:r>
          </a:p>
          <a:p>
            <a:pPr marL="342900" indent="-342900" eaLnBrk="0" fontAlgn="base" hangingPunct="0">
              <a:spcBef>
                <a:spcPts val="600"/>
              </a:spcBef>
              <a:spcAft>
                <a:spcPct val="0"/>
              </a:spcAft>
              <a:buClr>
                <a:srgbClr val="002060"/>
              </a:buClr>
              <a:buSzPct val="70000"/>
              <a:buFont typeface="Wingdings" pitchFamily="2" charset="2"/>
              <a:buChar char="l"/>
            </a:pPr>
            <a:r>
              <a:rPr lang="en-GB" sz="2400" b="1" dirty="0"/>
              <a:t>Explicitness of criteria and the amount of support students can expect if they are struggling with work. </a:t>
            </a:r>
          </a:p>
          <a:p>
            <a:pPr marL="342900" indent="-342900" eaLnBrk="0" fontAlgn="base" hangingPunct="0">
              <a:spcBef>
                <a:spcPts val="600"/>
              </a:spcBef>
              <a:spcAft>
                <a:spcPct val="0"/>
              </a:spcAft>
              <a:buClr>
                <a:srgbClr val="002060"/>
              </a:buClr>
              <a:buSzPct val="70000"/>
              <a:buFont typeface="Wingdings" pitchFamily="2" charset="2"/>
              <a:buChar char="l"/>
            </a:pPr>
            <a:endParaRPr lang="en-GB" sz="2400" b="1" dirty="0"/>
          </a:p>
        </p:txBody>
      </p:sp>
    </p:spTree>
    <p:extLst>
      <p:ext uri="{BB962C8B-B14F-4D97-AF65-F5344CB8AC3E}">
        <p14:creationId xmlns:p14="http://schemas.microsoft.com/office/powerpoint/2010/main" val="60259323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D2FA77-1BAB-4355-B41F-C44AD25E2C00}"/>
              </a:ext>
            </a:extLst>
          </p:cNvPr>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nSpc>
                <a:spcPct val="90000"/>
              </a:lnSpc>
            </a:pPr>
            <a:r>
              <a:rPr lang="en-GB" kern="1200" dirty="0">
                <a:solidFill>
                  <a:srgbClr val="660066"/>
                </a:solidFill>
                <a:latin typeface="+mn-lt"/>
              </a:rPr>
              <a:t>Conclusions </a:t>
            </a:r>
          </a:p>
        </p:txBody>
      </p:sp>
      <p:sp>
        <p:nvSpPr>
          <p:cNvPr id="3" name="Content Placeholder 2">
            <a:extLst>
              <a:ext uri="{FF2B5EF4-FFF2-40B4-BE49-F238E27FC236}">
                <a16:creationId xmlns:a16="http://schemas.microsoft.com/office/drawing/2014/main" id="{56986F19-3BE1-4935-B4BF-468664E3C89E}"/>
              </a:ext>
            </a:extLst>
          </p:cNvPr>
          <p:cNvSpPr>
            <a:spLocks noGrp="1"/>
          </p:cNvSpPr>
          <p:nvPr>
            <p:ph idx="1"/>
          </p:nvPr>
        </p:nvSpPr>
        <p:spPr/>
        <p:txBody>
          <a:bodyPr/>
          <a:lstStyle/>
          <a:p>
            <a:r>
              <a:rPr lang="en-GB" dirty="0"/>
              <a:t>Inclusive practice starts with the students: there is no such thing in my mind as ‘Universal Design’ but we can use data and our information about cohorts to help us plan and deliver inclusively;</a:t>
            </a:r>
          </a:p>
          <a:p>
            <a:pPr marL="360000"/>
            <a:r>
              <a:rPr lang="en-GB" dirty="0"/>
              <a:t>Technological solutions both to curriculum design/delivery &amp; assessment and to data analysis-supported planning can be helpful but are not the complete answer;</a:t>
            </a:r>
          </a:p>
          <a:p>
            <a:pPr marL="360000"/>
            <a:r>
              <a:rPr lang="en-GB" dirty="0"/>
              <a:t>Designing in inclusive practice from the outset and monitoring what’s going on intelligently and compassionately is easier (and cheaper!) than coping with problematic issues on an </a:t>
            </a:r>
            <a:r>
              <a:rPr lang="en-GB" i="1" dirty="0"/>
              <a:t>ad hoc </a:t>
            </a:r>
            <a:r>
              <a:rPr lang="en-GB" dirty="0"/>
              <a:t>basis.</a:t>
            </a:r>
          </a:p>
          <a:p>
            <a:endParaRPr lang="en-GB" dirty="0"/>
          </a:p>
        </p:txBody>
      </p:sp>
    </p:spTree>
    <p:extLst>
      <p:ext uri="{BB962C8B-B14F-4D97-AF65-F5344CB8AC3E}">
        <p14:creationId xmlns:p14="http://schemas.microsoft.com/office/powerpoint/2010/main" val="209008002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4D0240-997B-4347-A6C9-CB595A24605E}"/>
              </a:ext>
            </a:extLst>
          </p:cNvPr>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nSpc>
                <a:spcPct val="90000"/>
              </a:lnSpc>
            </a:pPr>
            <a:r>
              <a:rPr lang="en-GB" kern="1200" dirty="0">
                <a:solidFill>
                  <a:srgbClr val="660066"/>
                </a:solidFill>
                <a:latin typeface="+mn-lt"/>
              </a:rPr>
              <a:t>Action plan</a:t>
            </a:r>
          </a:p>
        </p:txBody>
      </p:sp>
      <p:sp>
        <p:nvSpPr>
          <p:cNvPr id="3" name="Content Placeholder 2">
            <a:extLst>
              <a:ext uri="{FF2B5EF4-FFF2-40B4-BE49-F238E27FC236}">
                <a16:creationId xmlns:a16="http://schemas.microsoft.com/office/drawing/2014/main" id="{C7BB84C5-B42E-4319-9E4F-DEEC2CD89CE2}"/>
              </a:ext>
            </a:extLst>
          </p:cNvPr>
          <p:cNvSpPr>
            <a:spLocks noGrp="1"/>
          </p:cNvSpPr>
          <p:nvPr>
            <p:ph idx="1"/>
          </p:nvPr>
        </p:nvSpPr>
        <p:spPr/>
        <p:txBody>
          <a:bodyPr/>
          <a:lstStyle/>
          <a:p>
            <a:r>
              <a:rPr lang="en-GB" dirty="0"/>
              <a:t>Identify three specific actions you plan to undertake in the next academic year to help you make your practice yet more inclusive (some trigger verbs: think about, seek out, read about, find, review, advocate ……);</a:t>
            </a:r>
          </a:p>
          <a:p>
            <a:r>
              <a:rPr lang="en-GB" dirty="0"/>
              <a:t>Identify at least one action that your module or programme team or School can take this year (some trigger verbs: organise, design, agree, plan ……);</a:t>
            </a:r>
          </a:p>
          <a:p>
            <a:r>
              <a:rPr lang="en-GB" dirty="0"/>
              <a:t>Identify something that you think the institution should take on board to help make Lincoln (some trigger verbs: recognise, consult, identify, plan, incorporate ……).</a:t>
            </a:r>
          </a:p>
        </p:txBody>
      </p:sp>
    </p:spTree>
    <p:extLst>
      <p:ext uri="{BB962C8B-B14F-4D97-AF65-F5344CB8AC3E}">
        <p14:creationId xmlns:p14="http://schemas.microsoft.com/office/powerpoint/2010/main" val="218640030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CEB459E-3C2D-493A-A631-2E3C380F46C4}"/>
              </a:ext>
            </a:extLst>
          </p:cNvPr>
          <p:cNvSpPr>
            <a:spLocks noGrp="1"/>
          </p:cNvSpPr>
          <p:nvPr>
            <p:ph idx="1"/>
          </p:nvPr>
        </p:nvSpPr>
        <p:spPr>
          <a:xfrm>
            <a:off x="358777" y="1196977"/>
            <a:ext cx="3925191" cy="4670425"/>
          </a:xfrm>
        </p:spPr>
        <p:txBody>
          <a:bodyPr/>
          <a:lstStyle/>
          <a:p>
            <a:pPr marL="0" indent="0">
              <a:buNone/>
            </a:pPr>
            <a:r>
              <a:rPr lang="en-US" dirty="0">
                <a:solidFill>
                  <a:srgbClr val="002060"/>
                </a:solidFill>
              </a:rPr>
              <a:t>Sambell, K, Brown, S and Graham, L. (2017) </a:t>
            </a:r>
            <a:r>
              <a:rPr lang="en-US" i="1" dirty="0"/>
              <a:t>Professionalism in Practice: Key directions in higher education: Learning, Teaching and Assessment, </a:t>
            </a:r>
            <a:r>
              <a:rPr lang="en-US" dirty="0">
                <a:solidFill>
                  <a:srgbClr val="002060"/>
                </a:solidFill>
              </a:rPr>
              <a:t>Basingstoke: Palgrave-Macmillan.</a:t>
            </a:r>
          </a:p>
          <a:p>
            <a:endParaRPr lang="en-GB" dirty="0"/>
          </a:p>
        </p:txBody>
      </p:sp>
      <p:pic>
        <p:nvPicPr>
          <p:cNvPr id="4" name="Picture 3">
            <a:extLst>
              <a:ext uri="{FF2B5EF4-FFF2-40B4-BE49-F238E27FC236}">
                <a16:creationId xmlns:a16="http://schemas.microsoft.com/office/drawing/2014/main" id="{150B527A-8AD6-4F2A-B5AD-02508026BC82}"/>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4283968" y="980728"/>
            <a:ext cx="3925191" cy="5545111"/>
          </a:xfrm>
          <a:prstGeom prst="rect">
            <a:avLst/>
          </a:prstGeom>
        </p:spPr>
      </p:pic>
    </p:spTree>
    <p:extLst>
      <p:ext uri="{BB962C8B-B14F-4D97-AF65-F5344CB8AC3E}">
        <p14:creationId xmlns:p14="http://schemas.microsoft.com/office/powerpoint/2010/main" val="3393063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a:extLst>
              <a:ext uri="{FF2B5EF4-FFF2-40B4-BE49-F238E27FC236}">
                <a16:creationId xmlns:a16="http://schemas.microsoft.com/office/drawing/2014/main" id="{3B43EFE6-C96E-4754-8334-B16FFC47EA4F}"/>
              </a:ext>
            </a:extLst>
          </p:cNvPr>
          <p:cNvGraphicFramePr>
            <a:graphicFrameLocks noChangeAspect="1"/>
          </p:cNvGraphicFramePr>
          <p:nvPr>
            <p:extLst/>
          </p:nvPr>
        </p:nvGraphicFramePr>
        <p:xfrm>
          <a:off x="95250" y="82550"/>
          <a:ext cx="9007475" cy="9109576"/>
        </p:xfrm>
        <a:graphic>
          <a:graphicData uri="http://schemas.openxmlformats.org/presentationml/2006/ole">
            <mc:AlternateContent xmlns:mc="http://schemas.openxmlformats.org/markup-compatibility/2006">
              <mc:Choice xmlns:v="urn:schemas-microsoft-com:vml" Requires="v">
                <p:oleObj spid="_x0000_s2073" name="Document" r:id="rId3" imgW="10059165" imgH="7426835" progId="Word.Document.12">
                  <p:embed/>
                </p:oleObj>
              </mc:Choice>
              <mc:Fallback>
                <p:oleObj name="Document" r:id="rId3" imgW="10059165" imgH="7426835" progId="Word.Document.12">
                  <p:embed/>
                  <p:pic>
                    <p:nvPicPr>
                      <p:cNvPr id="4" name="Object 3">
                        <a:extLst>
                          <a:ext uri="{FF2B5EF4-FFF2-40B4-BE49-F238E27FC236}">
                            <a16:creationId xmlns:a16="http://schemas.microsoft.com/office/drawing/2014/main" id="{3B43EFE6-C96E-4754-8334-B16FFC47EA4F}"/>
                          </a:ext>
                        </a:extLst>
                      </p:cNvPr>
                      <p:cNvPicPr/>
                      <p:nvPr/>
                    </p:nvPicPr>
                    <p:blipFill>
                      <a:blip r:embed="rId4"/>
                      <a:stretch>
                        <a:fillRect/>
                      </a:stretch>
                    </p:blipFill>
                    <p:spPr>
                      <a:xfrm>
                        <a:off x="95250" y="82550"/>
                        <a:ext cx="9007475" cy="9109576"/>
                      </a:xfrm>
                      <a:prstGeom prst="rect">
                        <a:avLst/>
                      </a:prstGeom>
                    </p:spPr>
                  </p:pic>
                </p:oleObj>
              </mc:Fallback>
            </mc:AlternateContent>
          </a:graphicData>
        </a:graphic>
      </p:graphicFrame>
    </p:spTree>
    <p:extLst>
      <p:ext uri="{BB962C8B-B14F-4D97-AF65-F5344CB8AC3E}">
        <p14:creationId xmlns:p14="http://schemas.microsoft.com/office/powerpoint/2010/main" val="320830849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92014BBF-7690-44D0-B74F-18254C6A988F}"/>
              </a:ext>
            </a:extLst>
          </p:cNvPr>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nSpc>
                <a:spcPct val="90000"/>
              </a:lnSpc>
            </a:pPr>
            <a:r>
              <a:rPr lang="en-GB" altLang="en-US" kern="1200" dirty="0">
                <a:solidFill>
                  <a:srgbClr val="660066"/>
                </a:solidFill>
                <a:latin typeface="+mn-lt"/>
              </a:rPr>
              <a:t>Useful references:</a:t>
            </a:r>
          </a:p>
        </p:txBody>
      </p:sp>
      <p:sp>
        <p:nvSpPr>
          <p:cNvPr id="207875" name="Rectangle 3">
            <a:extLst>
              <a:ext uri="{FF2B5EF4-FFF2-40B4-BE49-F238E27FC236}">
                <a16:creationId xmlns:a16="http://schemas.microsoft.com/office/drawing/2014/main" id="{E1F86722-C018-4F28-84D4-BF166013C7EC}"/>
              </a:ext>
            </a:extLst>
          </p:cNvPr>
          <p:cNvSpPr>
            <a:spLocks noGrp="1" noChangeArrowheads="1"/>
          </p:cNvSpPr>
          <p:nvPr>
            <p:ph type="body" idx="1"/>
          </p:nvPr>
        </p:nvSpPr>
        <p:spPr>
          <a:xfrm>
            <a:off x="250825" y="908050"/>
            <a:ext cx="8713788" cy="5616575"/>
          </a:xfrm>
        </p:spPr>
        <p:txBody>
          <a:bodyPr/>
          <a:lstStyle/>
          <a:p>
            <a:pPr marL="358775" indent="-358775">
              <a:spcBef>
                <a:spcPts val="1200"/>
              </a:spcBef>
              <a:spcAft>
                <a:spcPts val="0"/>
              </a:spcAft>
              <a:buNone/>
              <a:defRPr/>
            </a:pPr>
            <a:r>
              <a:rPr lang="en-GB" sz="1600" dirty="0"/>
              <a:t>Adams, M. and Brown, S. (eds) (2006) </a:t>
            </a:r>
            <a:r>
              <a:rPr lang="en-GB" sz="1600" i="1" dirty="0"/>
              <a:t>Disabled students in Higher Education: working towards inclusive learning</a:t>
            </a:r>
            <a:r>
              <a:rPr lang="en-GB" sz="1600" dirty="0"/>
              <a:t>, London: Routledge.</a:t>
            </a:r>
          </a:p>
          <a:p>
            <a:pPr marL="358775" indent="-358775">
              <a:spcBef>
                <a:spcPts val="1200"/>
              </a:spcBef>
              <a:spcAft>
                <a:spcPts val="0"/>
              </a:spcAft>
              <a:buNone/>
              <a:defRPr/>
            </a:pPr>
            <a:r>
              <a:rPr lang="en-GB" sz="1600" dirty="0"/>
              <a:t>Biggs, J. and Tang, C. (2011) </a:t>
            </a:r>
            <a:r>
              <a:rPr lang="en-GB" sz="1600" i="1" dirty="0"/>
              <a:t>Teaching for Quality Learning at University: 4</a:t>
            </a:r>
            <a:r>
              <a:rPr lang="en-GB" sz="1600" i="1" baseline="30000" dirty="0"/>
              <a:t>th</a:t>
            </a:r>
            <a:r>
              <a:rPr lang="en-GB" sz="1600" i="1" dirty="0"/>
              <a:t> edition</a:t>
            </a:r>
            <a:r>
              <a:rPr lang="en-GB" sz="1600" dirty="0"/>
              <a:t>, Maidenhead: SRHE/Open University Press.</a:t>
            </a:r>
          </a:p>
          <a:p>
            <a:pPr marL="358775" indent="-358775">
              <a:spcBef>
                <a:spcPts val="1200"/>
              </a:spcBef>
              <a:spcAft>
                <a:spcPts val="0"/>
              </a:spcAft>
              <a:buFont typeface="Wingdings" panose="05000000000000000000" pitchFamily="2" charset="2"/>
              <a:buNone/>
              <a:defRPr/>
            </a:pPr>
            <a:r>
              <a:rPr lang="en-GB" sz="1600" dirty="0">
                <a:ea typeface="Calibri"/>
                <a:cs typeface="Times New Roman"/>
              </a:rPr>
              <a:t>Brown, S. (2012) Managing change in universities: a Sisyphean task? </a:t>
            </a:r>
            <a:r>
              <a:rPr lang="en-GB" sz="1600" i="1" dirty="0">
                <a:ea typeface="Calibri"/>
                <a:cs typeface="Times New Roman"/>
              </a:rPr>
              <a:t>Quality in Higher Education, Vol18 No 1 pp.139-46</a:t>
            </a:r>
            <a:r>
              <a:rPr lang="en-GB" sz="1600" dirty="0">
                <a:ea typeface="Calibri"/>
                <a:cs typeface="Times New Roman"/>
              </a:rPr>
              <a:t>.</a:t>
            </a:r>
          </a:p>
          <a:p>
            <a:pPr marL="358775" indent="-358775">
              <a:spcBef>
                <a:spcPts val="1200"/>
              </a:spcBef>
              <a:spcAft>
                <a:spcPts val="0"/>
              </a:spcAft>
              <a:buFont typeface="Wingdings" panose="05000000000000000000" pitchFamily="2" charset="2"/>
              <a:buNone/>
              <a:defRPr/>
            </a:pPr>
            <a:r>
              <a:rPr lang="en-GB" sz="1600" dirty="0">
                <a:ea typeface="Calibri"/>
                <a:cs typeface="Times New Roman"/>
              </a:rPr>
              <a:t>Brown, S. (2011) Bringing about positive change in higher education; a case study </a:t>
            </a:r>
            <a:r>
              <a:rPr lang="en-GB" sz="1600" i="1" dirty="0">
                <a:ea typeface="Calibri"/>
                <a:cs typeface="Times New Roman"/>
              </a:rPr>
              <a:t>Quality Assurance in Education</a:t>
            </a:r>
            <a:r>
              <a:rPr lang="en-GB" sz="1600" dirty="0">
                <a:ea typeface="Calibri"/>
                <a:cs typeface="Times New Roman"/>
              </a:rPr>
              <a:t> </a:t>
            </a:r>
            <a:r>
              <a:rPr lang="en-GB" sz="1600" dirty="0" err="1">
                <a:ea typeface="Calibri"/>
                <a:cs typeface="Times New Roman"/>
              </a:rPr>
              <a:t>Vol</a:t>
            </a:r>
            <a:r>
              <a:rPr lang="en-GB" sz="1600" dirty="0">
                <a:ea typeface="Calibri"/>
                <a:cs typeface="Times New Roman"/>
              </a:rPr>
              <a:t> 19 No 3 pp.195-207.</a:t>
            </a:r>
          </a:p>
          <a:p>
            <a:pPr marL="358775" indent="-358775">
              <a:spcBef>
                <a:spcPts val="1200"/>
              </a:spcBef>
              <a:spcAft>
                <a:spcPts val="0"/>
              </a:spcAft>
              <a:buNone/>
              <a:defRPr/>
            </a:pPr>
            <a:r>
              <a:rPr lang="en-GB" sz="1600" dirty="0">
                <a:latin typeface="+mj-lt"/>
              </a:rPr>
              <a:t>Cotton, D.R.E., Joyner, M., George, R. and Cotton, P.A., 2016. Understanding the gender and ethnicity attainment gap in UK higher education. </a:t>
            </a:r>
            <a:r>
              <a:rPr lang="en-GB" sz="1600" i="1" dirty="0">
                <a:latin typeface="+mj-lt"/>
              </a:rPr>
              <a:t>Innovations in education and teaching international</a:t>
            </a:r>
            <a:r>
              <a:rPr lang="en-GB" sz="1600" dirty="0">
                <a:latin typeface="+mj-lt"/>
              </a:rPr>
              <a:t>, </a:t>
            </a:r>
            <a:r>
              <a:rPr lang="en-GB" sz="1600" i="1" dirty="0">
                <a:latin typeface="+mj-lt"/>
              </a:rPr>
              <a:t>53</a:t>
            </a:r>
            <a:r>
              <a:rPr lang="en-GB" sz="1600" dirty="0">
                <a:latin typeface="+mj-lt"/>
              </a:rPr>
              <a:t>(5), pp.475-486.</a:t>
            </a:r>
          </a:p>
          <a:p>
            <a:pPr marL="358775" indent="-358775">
              <a:spcBef>
                <a:spcPts val="1200"/>
              </a:spcBef>
              <a:spcAft>
                <a:spcPts val="0"/>
              </a:spcAft>
              <a:buFont typeface="Wingdings" panose="05000000000000000000" pitchFamily="2" charset="2"/>
              <a:buNone/>
              <a:defRPr/>
            </a:pPr>
            <a:r>
              <a:rPr lang="en-GB" sz="1600" dirty="0">
                <a:ea typeface="Calibri"/>
                <a:cs typeface="Times New Roman"/>
              </a:rPr>
              <a:t>Holt, D., Palmer, S. and Challis, D. (2011) Changing perspectives: teaching and learning centres’ strategic contributions to academic development in Australian higher education, </a:t>
            </a:r>
            <a:r>
              <a:rPr lang="en-GB" sz="1600" i="1" dirty="0">
                <a:ea typeface="Calibri"/>
                <a:cs typeface="Times New Roman"/>
              </a:rPr>
              <a:t>International Journal for Academic Development</a:t>
            </a:r>
            <a:r>
              <a:rPr lang="en-GB" sz="1600" dirty="0">
                <a:ea typeface="Calibri"/>
                <a:cs typeface="Times New Roman"/>
              </a:rPr>
              <a:t> 16(1), pp.5–17.</a:t>
            </a:r>
          </a:p>
          <a:p>
            <a:pPr marL="358775" indent="-358775">
              <a:spcBef>
                <a:spcPts val="1200"/>
              </a:spcBef>
              <a:spcAft>
                <a:spcPts val="0"/>
              </a:spcAft>
              <a:buNone/>
              <a:defRPr/>
            </a:pPr>
            <a:r>
              <a:rPr lang="en-GB" sz="1600" dirty="0" err="1"/>
              <a:t>Koppi</a:t>
            </a:r>
            <a:r>
              <a:rPr lang="en-GB" sz="1600" dirty="0"/>
              <a:t>, A. J, and Pearson, E. J, (2002) </a:t>
            </a:r>
            <a:r>
              <a:rPr lang="en-GB" sz="1600" i="1" dirty="0"/>
              <a:t>Design and development of a flexible online course for making accessible online courses</a:t>
            </a:r>
            <a:r>
              <a:rPr lang="en-GB" sz="1600" dirty="0"/>
              <a:t>, AACE World Conference on Educational Multimedia (EDMEDIA2002), Denver, USA.</a:t>
            </a:r>
          </a:p>
          <a:p>
            <a:pPr marL="358775" indent="-358775">
              <a:spcBef>
                <a:spcPts val="1200"/>
              </a:spcBef>
              <a:spcAft>
                <a:spcPts val="0"/>
              </a:spcAft>
              <a:buNone/>
              <a:defRPr/>
            </a:pPr>
            <a:r>
              <a:rPr lang="en-GB" sz="1600" dirty="0"/>
              <a:t>Lancaster, P., 2008. Universal design for learning. </a:t>
            </a:r>
            <a:r>
              <a:rPr lang="en-GB" sz="1600" i="1" dirty="0"/>
              <a:t>Colleagues</a:t>
            </a:r>
            <a:r>
              <a:rPr lang="en-GB" sz="1600" dirty="0"/>
              <a:t>, </a:t>
            </a:r>
            <a:r>
              <a:rPr lang="en-GB" sz="1600" i="1" dirty="0"/>
              <a:t>3</a:t>
            </a:r>
            <a:r>
              <a:rPr lang="en-GB" sz="1600" dirty="0"/>
              <a:t>(1), p.5.</a:t>
            </a:r>
            <a:endParaRPr lang="en-GB" sz="1600" dirty="0">
              <a:ea typeface="Calibri"/>
              <a:cs typeface="Times New Roman"/>
            </a:endParaRPr>
          </a:p>
          <a:p>
            <a:pPr marL="358775" indent="-358775">
              <a:spcBef>
                <a:spcPts val="1200"/>
              </a:spcBef>
              <a:spcAft>
                <a:spcPts val="0"/>
              </a:spcAft>
              <a:buFont typeface="Wingdings" panose="05000000000000000000" pitchFamily="2" charset="2"/>
              <a:buNone/>
              <a:defRPr/>
            </a:pPr>
            <a:endParaRPr lang="en-GB" sz="2000" dirty="0">
              <a:ea typeface="Calibri"/>
              <a:cs typeface="Times New Roman"/>
            </a:endParaRPr>
          </a:p>
          <a:p>
            <a:pPr marL="358775" indent="-358775">
              <a:spcBef>
                <a:spcPts val="1200"/>
              </a:spcBef>
              <a:spcAft>
                <a:spcPts val="0"/>
              </a:spcAft>
              <a:buFont typeface="Wingdings" panose="05000000000000000000" pitchFamily="2" charset="2"/>
              <a:buNone/>
              <a:defRPr/>
            </a:pPr>
            <a:endParaRPr lang="en-GB" sz="2000" dirty="0">
              <a:ea typeface="Calibri"/>
              <a:cs typeface="Times New Roman"/>
            </a:endParaRPr>
          </a:p>
          <a:p>
            <a:pPr marL="358775" indent="-358775">
              <a:spcBef>
                <a:spcPts val="1200"/>
              </a:spcBef>
              <a:spcAft>
                <a:spcPts val="0"/>
              </a:spcAft>
              <a:buFont typeface="Wingdings" panose="05000000000000000000" pitchFamily="2" charset="2"/>
              <a:buNone/>
              <a:defRPr/>
            </a:pPr>
            <a:endParaRPr lang="en-GB" sz="2000" dirty="0">
              <a:ea typeface="Calibri"/>
              <a:cs typeface="Times New Roman"/>
            </a:endParaRPr>
          </a:p>
          <a:p>
            <a:pPr marL="358775" indent="-358775">
              <a:spcBef>
                <a:spcPts val="1200"/>
              </a:spcBef>
              <a:spcAft>
                <a:spcPts val="0"/>
              </a:spcAft>
              <a:buFont typeface="Wingdings" panose="05000000000000000000" pitchFamily="2" charset="2"/>
              <a:buNone/>
              <a:defRPr/>
            </a:pPr>
            <a:endParaRPr lang="en-GB" sz="2000" dirty="0">
              <a:ea typeface="Calibri"/>
              <a:cs typeface="Times New Roman"/>
            </a:endParaRPr>
          </a:p>
          <a:p>
            <a:pPr>
              <a:spcBef>
                <a:spcPts val="1200"/>
              </a:spcBef>
              <a:spcAft>
                <a:spcPts val="0"/>
              </a:spcAft>
              <a:defRPr/>
            </a:pPr>
            <a:endParaRPr lang="en-GB" sz="2000" dirty="0"/>
          </a:p>
        </p:txBody>
      </p:sp>
    </p:spTree>
    <p:extLst>
      <p:ext uri="{BB962C8B-B14F-4D97-AF65-F5344CB8AC3E}">
        <p14:creationId xmlns:p14="http://schemas.microsoft.com/office/powerpoint/2010/main" val="52245435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395288" y="-387350"/>
            <a:ext cx="8229600" cy="114300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nSpc>
                <a:spcPct val="90000"/>
              </a:lnSpc>
            </a:pPr>
            <a:r>
              <a:rPr lang="en-GB" kern="1200" dirty="0">
                <a:solidFill>
                  <a:srgbClr val="660066"/>
                </a:solidFill>
                <a:latin typeface="+mn-lt"/>
              </a:rPr>
              <a:t>Further references</a:t>
            </a:r>
          </a:p>
        </p:txBody>
      </p:sp>
      <p:sp>
        <p:nvSpPr>
          <p:cNvPr id="39939" name="Rectangle 3"/>
          <p:cNvSpPr>
            <a:spLocks noGrp="1" noChangeArrowheads="1"/>
          </p:cNvSpPr>
          <p:nvPr>
            <p:ph type="body" idx="1"/>
          </p:nvPr>
        </p:nvSpPr>
        <p:spPr>
          <a:xfrm>
            <a:off x="179388" y="981075"/>
            <a:ext cx="8713787" cy="5616575"/>
          </a:xfrm>
        </p:spPr>
        <p:txBody>
          <a:bodyPr/>
          <a:lstStyle/>
          <a:p>
            <a:pPr>
              <a:lnSpc>
                <a:spcPct val="100000"/>
              </a:lnSpc>
            </a:pPr>
            <a:r>
              <a:rPr lang="en-GB" sz="1600" dirty="0"/>
              <a:t>Morgan, M. ed., 2013. </a:t>
            </a:r>
            <a:r>
              <a:rPr lang="en-GB" sz="1600" i="1" dirty="0"/>
              <a:t>Supporting student diversity in higher education: A practical guide</a:t>
            </a:r>
            <a:r>
              <a:rPr lang="en-GB" sz="1600" dirty="0"/>
              <a:t>. Routledge.</a:t>
            </a:r>
          </a:p>
          <a:p>
            <a:pPr>
              <a:lnSpc>
                <a:spcPct val="100000"/>
              </a:lnSpc>
            </a:pPr>
            <a:r>
              <a:rPr lang="en-GB" sz="1600" dirty="0"/>
              <a:t>Morgan, M. ed., 2013. </a:t>
            </a:r>
            <a:r>
              <a:rPr lang="en-GB" sz="1600" i="1" dirty="0"/>
              <a:t>Improving the student experience: A practical guide for universities and colleges</a:t>
            </a:r>
            <a:r>
              <a:rPr lang="en-GB" sz="1600" dirty="0"/>
              <a:t>. Routledge.</a:t>
            </a:r>
          </a:p>
          <a:p>
            <a:pPr>
              <a:lnSpc>
                <a:spcPct val="100000"/>
              </a:lnSpc>
            </a:pPr>
            <a:r>
              <a:rPr lang="en-US" sz="1600" dirty="0">
                <a:latin typeface="+mj-lt"/>
              </a:rPr>
              <a:t>Newland, B., Pavey, J. and Boyd, V. (2005) Influencing inclusive practice: The role of VLEs. </a:t>
            </a:r>
            <a:r>
              <a:rPr lang="en-US" sz="1600" i="1" dirty="0">
                <a:latin typeface="+mj-lt"/>
              </a:rPr>
              <a:t>Improving Student Learning: Diversity and Inclusivity, 12th Improving Student Learning Symposium proceedings.</a:t>
            </a:r>
            <a:r>
              <a:rPr lang="en-GB" sz="1600" dirty="0">
                <a:latin typeface="+mj-lt"/>
              </a:rPr>
              <a:t> </a:t>
            </a:r>
          </a:p>
          <a:p>
            <a:pPr>
              <a:lnSpc>
                <a:spcPct val="100000"/>
              </a:lnSpc>
            </a:pPr>
            <a:r>
              <a:rPr lang="en-US" sz="1600" dirty="0" err="1">
                <a:latin typeface="+mj-lt"/>
              </a:rPr>
              <a:t>Northedge</a:t>
            </a:r>
            <a:r>
              <a:rPr lang="en-US" sz="1600" dirty="0">
                <a:latin typeface="+mj-lt"/>
              </a:rPr>
              <a:t>, A. (2003) </a:t>
            </a:r>
            <a:r>
              <a:rPr lang="en-US" sz="1600" i="1" dirty="0">
                <a:latin typeface="+mj-lt"/>
              </a:rPr>
              <a:t>Teaching in Higher Education, Vol. 8, No. 2, 2003, pp. 169–180</a:t>
            </a:r>
          </a:p>
          <a:p>
            <a:pPr>
              <a:lnSpc>
                <a:spcPct val="100000"/>
              </a:lnSpc>
              <a:buFont typeface="Wingdings" pitchFamily="2" charset="2"/>
              <a:buNone/>
            </a:pPr>
            <a:r>
              <a:rPr lang="en-GB" sz="1600" dirty="0">
                <a:latin typeface="+mj-lt"/>
              </a:rPr>
              <a:t>	Pickford, R. and Brown, S. (2006) </a:t>
            </a:r>
            <a:r>
              <a:rPr lang="en-GB" sz="1600" i="1" dirty="0">
                <a:latin typeface="+mj-lt"/>
              </a:rPr>
              <a:t>Assessing skills and practice</a:t>
            </a:r>
            <a:r>
              <a:rPr lang="en-GB" sz="1600" dirty="0">
                <a:latin typeface="+mj-lt"/>
              </a:rPr>
              <a:t>, London: </a:t>
            </a:r>
            <a:r>
              <a:rPr lang="en-GB" sz="1600" dirty="0" err="1">
                <a:latin typeface="+mj-lt"/>
              </a:rPr>
              <a:t>Routledge</a:t>
            </a:r>
            <a:r>
              <a:rPr lang="en-GB" sz="1600" dirty="0">
                <a:latin typeface="+mj-lt"/>
              </a:rPr>
              <a:t>.</a:t>
            </a:r>
          </a:p>
          <a:p>
            <a:pPr>
              <a:lnSpc>
                <a:spcPct val="100000"/>
              </a:lnSpc>
            </a:pPr>
            <a:r>
              <a:rPr lang="en-GB" sz="1600" dirty="0">
                <a:latin typeface="+mj-lt"/>
              </a:rPr>
              <a:t>Pearson, E. and </a:t>
            </a:r>
            <a:r>
              <a:rPr lang="en-GB" sz="1600" dirty="0" err="1">
                <a:latin typeface="+mj-lt"/>
              </a:rPr>
              <a:t>Koppi</a:t>
            </a:r>
            <a:r>
              <a:rPr lang="en-GB" sz="1600" dirty="0">
                <a:latin typeface="+mj-lt"/>
              </a:rPr>
              <a:t>, T, (2003) Developing inclusive practices: Evaluation of a staff development course in accessibility, </a:t>
            </a:r>
            <a:r>
              <a:rPr lang="en-GB" sz="1600" i="1" dirty="0">
                <a:latin typeface="+mj-lt"/>
              </a:rPr>
              <a:t>Australian Journal of Educational Technology, 19,3.</a:t>
            </a:r>
          </a:p>
          <a:p>
            <a:pPr>
              <a:lnSpc>
                <a:spcPct val="100000"/>
              </a:lnSpc>
            </a:pPr>
            <a:r>
              <a:rPr lang="en-GB" sz="1600" dirty="0">
                <a:latin typeface="+mj-lt"/>
              </a:rPr>
              <a:t>Rose, D.H. and Meyer, A., 2006. A practical reader in universal design for learning. </a:t>
            </a:r>
            <a:r>
              <a:rPr lang="en-GB" sz="1600" i="1" dirty="0">
                <a:latin typeface="+mj-lt"/>
              </a:rPr>
              <a:t>Harvard Education Press</a:t>
            </a:r>
            <a:r>
              <a:rPr lang="en-GB" sz="1600" dirty="0">
                <a:latin typeface="+mj-lt"/>
              </a:rPr>
              <a:t>.</a:t>
            </a:r>
            <a:endParaRPr lang="en-GB" sz="1600" i="1" dirty="0">
              <a:latin typeface="+mj-lt"/>
            </a:endParaRPr>
          </a:p>
          <a:p>
            <a:pPr>
              <a:lnSpc>
                <a:spcPct val="100000"/>
              </a:lnSpc>
            </a:pPr>
            <a:r>
              <a:rPr lang="en-GB" sz="1600" dirty="0">
                <a:latin typeface="+mj-lt"/>
              </a:rPr>
              <a:t>Turner, R., Morrison, D., Cotton, D., Child, S., Stevens, S., Nash, P. and </a:t>
            </a:r>
            <a:r>
              <a:rPr lang="en-GB" sz="1600" dirty="0" err="1">
                <a:latin typeface="+mj-lt"/>
              </a:rPr>
              <a:t>Kneale</a:t>
            </a:r>
            <a:r>
              <a:rPr lang="en-GB" sz="1600" dirty="0">
                <a:latin typeface="+mj-lt"/>
              </a:rPr>
              <a:t>, P., 2017. Easing the transition of first year undergraduates through an immersive induction module. </a:t>
            </a:r>
            <a:r>
              <a:rPr lang="en-GB" sz="1600" i="1" dirty="0">
                <a:latin typeface="+mj-lt"/>
              </a:rPr>
              <a:t>Teaching in Higher Education</a:t>
            </a:r>
            <a:r>
              <a:rPr lang="en-GB" sz="1600" dirty="0">
                <a:latin typeface="+mj-lt"/>
              </a:rPr>
              <a:t>, </a:t>
            </a:r>
            <a:r>
              <a:rPr lang="en-GB" sz="1600" i="1" dirty="0">
                <a:latin typeface="+mj-lt"/>
              </a:rPr>
              <a:t>22</a:t>
            </a:r>
            <a:r>
              <a:rPr lang="en-GB" sz="1600" dirty="0">
                <a:latin typeface="+mj-lt"/>
              </a:rPr>
              <a:t>(7), pp.805-821.</a:t>
            </a:r>
            <a:endParaRPr lang="en-US" sz="1600" dirty="0">
              <a:latin typeface="+mj-lt"/>
            </a:endParaRPr>
          </a:p>
          <a:p>
            <a:pPr>
              <a:lnSpc>
                <a:spcPct val="100000"/>
              </a:lnSpc>
            </a:pPr>
            <a:r>
              <a:rPr lang="en-GB" sz="1600" dirty="0">
                <a:latin typeface="+mj-lt"/>
              </a:rPr>
              <a:t>Wiles, K. (2002 ) </a:t>
            </a:r>
            <a:r>
              <a:rPr lang="en-GB" sz="1600" i="1" dirty="0">
                <a:latin typeface="+mj-lt"/>
              </a:rPr>
              <a:t>Accessibility and computer-based assessment: a whole new set of issues?, </a:t>
            </a:r>
            <a:r>
              <a:rPr lang="en-GB" sz="1600" dirty="0">
                <a:latin typeface="+mj-lt"/>
              </a:rPr>
              <a:t>in Phipps, L., Sutherland, A. and Seale, J. (ed.) </a:t>
            </a:r>
            <a:r>
              <a:rPr lang="en-GB" sz="1600" i="1" dirty="0">
                <a:latin typeface="+mj-lt"/>
              </a:rPr>
              <a:t>Access all areas: disability, technology and learning.</a:t>
            </a:r>
            <a:r>
              <a:rPr lang="en-GB" sz="1600" dirty="0">
                <a:latin typeface="+mj-lt"/>
              </a:rPr>
              <a:t> JISC </a:t>
            </a:r>
            <a:r>
              <a:rPr lang="en-GB" sz="1600" dirty="0" err="1">
                <a:latin typeface="+mj-lt"/>
              </a:rPr>
              <a:t>TechDis</a:t>
            </a:r>
            <a:r>
              <a:rPr lang="en-GB" sz="1600" dirty="0">
                <a:latin typeface="+mj-lt"/>
              </a:rPr>
              <a:t> Service and ALT.</a:t>
            </a:r>
          </a:p>
        </p:txBody>
      </p:sp>
    </p:spTree>
    <p:extLst>
      <p:ext uri="{BB962C8B-B14F-4D97-AF65-F5344CB8AC3E}">
        <p14:creationId xmlns:p14="http://schemas.microsoft.com/office/powerpoint/2010/main" val="4139131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683568" y="548680"/>
            <a:ext cx="7776864" cy="5832648"/>
          </a:xfrm>
          <a:prstGeom prst="ellipse">
            <a:avLst/>
          </a:prstGeom>
          <a:solidFill>
            <a:schemeClr val="bg1"/>
          </a:solid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GB" sz="1800" b="1">
              <a:solidFill>
                <a:prstClr val="white"/>
              </a:solidFill>
            </a:endParaRPr>
          </a:p>
        </p:txBody>
      </p:sp>
      <p:sp>
        <p:nvSpPr>
          <p:cNvPr id="5" name="Rectangle 4"/>
          <p:cNvSpPr/>
          <p:nvPr/>
        </p:nvSpPr>
        <p:spPr>
          <a:xfrm>
            <a:off x="25152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Evaluating programmes, strengths and areas for improvement</a:t>
            </a:r>
          </a:p>
        </p:txBody>
      </p:sp>
      <p:sp>
        <p:nvSpPr>
          <p:cNvPr id="6" name="Rectangle 5"/>
          <p:cNvSpPr/>
          <p:nvPr/>
        </p:nvSpPr>
        <p:spPr>
          <a:xfrm>
            <a:off x="673224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Considering delivery modes: face-to-face, online, PBL, blended…</a:t>
            </a:r>
          </a:p>
        </p:txBody>
      </p:sp>
      <p:sp>
        <p:nvSpPr>
          <p:cNvPr id="7" name="Rectangle 6"/>
          <p:cNvSpPr/>
          <p:nvPr/>
        </p:nvSpPr>
        <p:spPr>
          <a:xfrm>
            <a:off x="3347864" y="18864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Determining and reviewing subject material: currency, relevance, level</a:t>
            </a:r>
          </a:p>
        </p:txBody>
      </p:sp>
      <p:sp>
        <p:nvSpPr>
          <p:cNvPr id="8" name="Rectangle 7"/>
          <p:cNvSpPr/>
          <p:nvPr/>
        </p:nvSpPr>
        <p:spPr>
          <a:xfrm>
            <a:off x="3347864" y="5301208"/>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Designing fit for purpose assessment methods and approaches</a:t>
            </a:r>
          </a:p>
        </p:txBody>
      </p:sp>
      <p:sp>
        <p:nvSpPr>
          <p:cNvPr id="9" name="Rectangle 8"/>
          <p:cNvSpPr/>
          <p:nvPr/>
        </p:nvSpPr>
        <p:spPr>
          <a:xfrm>
            <a:off x="611560" y="76470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Enhancing quality, seeking continuous improvement</a:t>
            </a:r>
          </a:p>
        </p:txBody>
      </p:sp>
      <p:sp>
        <p:nvSpPr>
          <p:cNvPr id="10" name="Rectangle 9"/>
          <p:cNvSpPr/>
          <p:nvPr/>
        </p:nvSpPr>
        <p:spPr>
          <a:xfrm>
            <a:off x="6300192" y="692696"/>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Designing and refining learning outcomes</a:t>
            </a:r>
          </a:p>
        </p:txBody>
      </p:sp>
      <p:sp>
        <p:nvSpPr>
          <p:cNvPr id="11" name="Rectangle 10"/>
          <p:cNvSpPr/>
          <p:nvPr/>
        </p:nvSpPr>
        <p:spPr>
          <a:xfrm>
            <a:off x="611560"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Assuring quality, matching HEI, national and PRSB requirements</a:t>
            </a:r>
          </a:p>
        </p:txBody>
      </p:sp>
      <p:sp>
        <p:nvSpPr>
          <p:cNvPr id="12" name="Rectangle 11"/>
          <p:cNvSpPr/>
          <p:nvPr/>
        </p:nvSpPr>
        <p:spPr>
          <a:xfrm>
            <a:off x="6300192"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Thinking through student support</a:t>
            </a:r>
          </a:p>
        </p:txBody>
      </p:sp>
      <p:sp>
        <p:nvSpPr>
          <p:cNvPr id="24" name="Rectangle 23"/>
          <p:cNvSpPr/>
          <p:nvPr/>
        </p:nvSpPr>
        <p:spPr>
          <a:xfrm>
            <a:off x="3347864" y="2708920"/>
            <a:ext cx="2160240" cy="1440160"/>
          </a:xfrm>
          <a:prstGeom prst="rect">
            <a:avLst/>
          </a:prstGeom>
          <a:solidFill>
            <a:schemeClr val="bg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3200" b="1" dirty="0">
                <a:solidFill>
                  <a:prstClr val="black"/>
                </a:solidFill>
              </a:rPr>
              <a:t>Curriculum</a:t>
            </a:r>
          </a:p>
          <a:p>
            <a:pPr algn="ctr" fontAlgn="auto">
              <a:spcBef>
                <a:spcPts val="0"/>
              </a:spcBef>
              <a:spcAft>
                <a:spcPts val="0"/>
              </a:spcAft>
            </a:pPr>
            <a:r>
              <a:rPr lang="en-GB" sz="3200" b="1" dirty="0">
                <a:solidFill>
                  <a:prstClr val="black"/>
                </a:solidFill>
              </a:rPr>
              <a:t>Design</a:t>
            </a:r>
          </a:p>
          <a:p>
            <a:pPr algn="ctr" fontAlgn="auto">
              <a:spcBef>
                <a:spcPts val="0"/>
              </a:spcBef>
              <a:spcAft>
                <a:spcPts val="0"/>
              </a:spcAft>
            </a:pPr>
            <a:r>
              <a:rPr lang="en-GB" sz="3200" b="1" dirty="0">
                <a:solidFill>
                  <a:prstClr val="black"/>
                </a:solidFill>
              </a:rPr>
              <a:t>Essentials</a:t>
            </a:r>
          </a:p>
        </p:txBody>
      </p:sp>
    </p:spTree>
    <p:extLst>
      <p:ext uri="{BB962C8B-B14F-4D97-AF65-F5344CB8AC3E}">
        <p14:creationId xmlns:p14="http://schemas.microsoft.com/office/powerpoint/2010/main" val="39586605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3" descr="Laurentius_de_Voltolina_001.jpg"/>
          <p:cNvPicPr>
            <a:picLocks noChangeAspect="1"/>
          </p:cNvPicPr>
          <p:nvPr/>
        </p:nvPicPr>
        <p:blipFill>
          <a:blip r:embed="rId3" cstate="email"/>
          <a:srcRect/>
          <a:stretch>
            <a:fillRect/>
          </a:stretch>
        </p:blipFill>
        <p:spPr bwMode="auto">
          <a:xfrm>
            <a:off x="323850" y="0"/>
            <a:ext cx="8496300" cy="6858000"/>
          </a:xfrm>
          <a:prstGeom prst="rect">
            <a:avLst/>
          </a:prstGeom>
          <a:noFill/>
          <a:ln w="9525">
            <a:noFill/>
            <a:miter lim="800000"/>
            <a:headEnd/>
            <a:tailEnd/>
          </a:ln>
        </p:spPr>
      </p:pic>
      <p:sp>
        <p:nvSpPr>
          <p:cNvPr id="10243" name="TextBox 2"/>
          <p:cNvSpPr txBox="1">
            <a:spLocks noChangeArrowheads="1"/>
          </p:cNvSpPr>
          <p:nvPr/>
        </p:nvSpPr>
        <p:spPr bwMode="auto">
          <a:xfrm>
            <a:off x="6424613" y="5931374"/>
            <a:ext cx="2395537" cy="923925"/>
          </a:xfrm>
          <a:prstGeom prst="rect">
            <a:avLst/>
          </a:prstGeom>
          <a:solidFill>
            <a:schemeClr val="accent2"/>
          </a:solidFill>
          <a:ln w="9525">
            <a:noFill/>
            <a:miter lim="800000"/>
            <a:headEnd/>
            <a:tailEnd/>
          </a:ln>
        </p:spPr>
        <p:txBody>
          <a:bodyPr wrap="none">
            <a:spAutoFit/>
          </a:bodyPr>
          <a:lstStyle/>
          <a:p>
            <a:r>
              <a:rPr lang="en-GB" sz="1800" dirty="0" err="1">
                <a:solidFill>
                  <a:srgbClr val="FFFFFF"/>
                </a:solidFill>
                <a:latin typeface="Calibri" pitchFamily="34" charset="0"/>
              </a:rPr>
              <a:t>Laurentius</a:t>
            </a:r>
            <a:r>
              <a:rPr lang="en-GB" sz="1800" dirty="0">
                <a:solidFill>
                  <a:srgbClr val="FFFFFF"/>
                </a:solidFill>
                <a:latin typeface="Calibri" pitchFamily="34" charset="0"/>
              </a:rPr>
              <a:t> de </a:t>
            </a:r>
            <a:r>
              <a:rPr lang="en-GB" sz="1800" dirty="0" err="1">
                <a:solidFill>
                  <a:srgbClr val="FFFFFF"/>
                </a:solidFill>
                <a:latin typeface="Calibri" pitchFamily="34" charset="0"/>
              </a:rPr>
              <a:t>Voltolina</a:t>
            </a:r>
            <a:r>
              <a:rPr lang="en-GB" sz="1800" dirty="0">
                <a:solidFill>
                  <a:srgbClr val="FFFFFF"/>
                </a:solidFill>
                <a:latin typeface="Calibri" pitchFamily="34" charset="0"/>
              </a:rPr>
              <a:t> </a:t>
            </a:r>
          </a:p>
          <a:p>
            <a:r>
              <a:rPr lang="en-GB" sz="1800" dirty="0">
                <a:solidFill>
                  <a:srgbClr val="FFFFFF"/>
                </a:solidFill>
                <a:latin typeface="Calibri" pitchFamily="34" charset="0"/>
              </a:rPr>
              <a:t>2</a:t>
            </a:r>
            <a:r>
              <a:rPr lang="en-GB" sz="1800" baseline="30000" dirty="0">
                <a:solidFill>
                  <a:srgbClr val="FFFFFF"/>
                </a:solidFill>
                <a:latin typeface="Calibri" pitchFamily="34" charset="0"/>
              </a:rPr>
              <a:t>nd</a:t>
            </a:r>
            <a:r>
              <a:rPr lang="en-GB" sz="1800" dirty="0">
                <a:solidFill>
                  <a:srgbClr val="FFFFFF"/>
                </a:solidFill>
                <a:latin typeface="Calibri" pitchFamily="34" charset="0"/>
              </a:rPr>
              <a:t> half of 14</a:t>
            </a:r>
            <a:r>
              <a:rPr lang="en-GB" sz="1800" baseline="30000" dirty="0">
                <a:solidFill>
                  <a:srgbClr val="FFFFFF"/>
                </a:solidFill>
                <a:latin typeface="Calibri" pitchFamily="34" charset="0"/>
              </a:rPr>
              <a:t>th</a:t>
            </a:r>
            <a:r>
              <a:rPr lang="en-GB" sz="1800" dirty="0">
                <a:solidFill>
                  <a:srgbClr val="FFFFFF"/>
                </a:solidFill>
                <a:latin typeface="Calibri" pitchFamily="34" charset="0"/>
              </a:rPr>
              <a:t> Century</a:t>
            </a:r>
          </a:p>
          <a:p>
            <a:r>
              <a:rPr lang="en-GB" sz="1800" dirty="0">
                <a:solidFill>
                  <a:srgbClr val="FFFFFF"/>
                </a:solidFill>
                <a:latin typeface="Calibri" pitchFamily="34" charset="0"/>
              </a:rPr>
              <a:t>Italian Painter</a:t>
            </a:r>
          </a:p>
        </p:txBody>
      </p:sp>
    </p:spTree>
    <p:extLst>
      <p:ext uri="{BB962C8B-B14F-4D97-AF65-F5344CB8AC3E}">
        <p14:creationId xmlns:p14="http://schemas.microsoft.com/office/powerpoint/2010/main" val="14783929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nSpc>
                <a:spcPct val="90000"/>
              </a:lnSpc>
            </a:pPr>
            <a:r>
              <a:rPr lang="en-GB" kern="1200" dirty="0">
                <a:solidFill>
                  <a:srgbClr val="660066"/>
                </a:solidFill>
                <a:latin typeface="+mn-lt"/>
              </a:rPr>
              <a:t>Delivering content…..</a:t>
            </a:r>
          </a:p>
        </p:txBody>
      </p:sp>
      <p:sp>
        <p:nvSpPr>
          <p:cNvPr id="18435" name="Rectangle 3"/>
          <p:cNvSpPr>
            <a:spLocks noGrp="1" noChangeArrowheads="1"/>
          </p:cNvSpPr>
          <p:nvPr>
            <p:ph type="body" idx="1"/>
          </p:nvPr>
        </p:nvSpPr>
        <p:spPr/>
        <p:txBody>
          <a:bodyPr/>
          <a:lstStyle/>
          <a:p>
            <a:pPr>
              <a:lnSpc>
                <a:spcPct val="100000"/>
              </a:lnSpc>
            </a:pPr>
            <a:r>
              <a:rPr lang="en-GB" sz="2600" dirty="0"/>
              <a:t>is less like delivering a parcel (the postman model) and more like delivering a baby (the midwife model). </a:t>
            </a:r>
          </a:p>
          <a:p>
            <a:pPr>
              <a:lnSpc>
                <a:spcPct val="100000"/>
              </a:lnSpc>
            </a:pPr>
            <a:r>
              <a:rPr lang="en-GB" sz="2600" dirty="0"/>
              <a:t>University staff can advise, guide, intervene when things so wrong, but in the end only the student can bring learning into life!!</a:t>
            </a:r>
          </a:p>
          <a:p>
            <a:pPr>
              <a:lnSpc>
                <a:spcPct val="100000"/>
              </a:lnSpc>
            </a:pPr>
            <a:r>
              <a:rPr lang="en-GB" sz="2600" dirty="0"/>
              <a:t>Content can be gleaned from many sources (e.g. MIT and our UK Open University are putting more and more content into open access areas).</a:t>
            </a:r>
          </a:p>
        </p:txBody>
      </p:sp>
    </p:spTree>
    <p:extLst>
      <p:ext uri="{BB962C8B-B14F-4D97-AF65-F5344CB8AC3E}">
        <p14:creationId xmlns:p14="http://schemas.microsoft.com/office/powerpoint/2010/main" val="1524805199"/>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5185</Words>
  <Application>Microsoft Office PowerPoint</Application>
  <PresentationFormat>On-screen Show (4:3)</PresentationFormat>
  <Paragraphs>345</Paragraphs>
  <Slides>61</Slides>
  <Notes>28</Notes>
  <HiddenSlides>0</HiddenSlides>
  <MMClips>0</MMClips>
  <ScaleCrop>false</ScaleCrop>
  <HeadingPairs>
    <vt:vector size="8" baseType="variant">
      <vt:variant>
        <vt:lpstr>Fonts Used</vt:lpstr>
      </vt:variant>
      <vt:variant>
        <vt:i4>7</vt:i4>
      </vt:variant>
      <vt:variant>
        <vt:lpstr>Theme</vt:lpstr>
      </vt:variant>
      <vt:variant>
        <vt:i4>3</vt:i4>
      </vt:variant>
      <vt:variant>
        <vt:lpstr>Embedded OLE Servers</vt:lpstr>
      </vt:variant>
      <vt:variant>
        <vt:i4>1</vt:i4>
      </vt:variant>
      <vt:variant>
        <vt:lpstr>Slide Titles</vt:lpstr>
      </vt:variant>
      <vt:variant>
        <vt:i4>61</vt:i4>
      </vt:variant>
    </vt:vector>
  </HeadingPairs>
  <TitlesOfParts>
    <vt:vector size="72" baseType="lpstr">
      <vt:lpstr>Arial</vt:lpstr>
      <vt:lpstr>Arial Rounded MT Bold</vt:lpstr>
      <vt:lpstr>Calibri</vt:lpstr>
      <vt:lpstr>Calibri Light</vt:lpstr>
      <vt:lpstr>Comic Sans MS</vt:lpstr>
      <vt:lpstr>Times New Roman</vt:lpstr>
      <vt:lpstr>Wingdings</vt:lpstr>
      <vt:lpstr>LeedsMet template</vt:lpstr>
      <vt:lpstr>101_Custom Design</vt:lpstr>
      <vt:lpstr>Office Theme</vt:lpstr>
      <vt:lpstr>Document</vt:lpstr>
      <vt:lpstr>Inclusive curriculum design, delivery and assessment</vt:lpstr>
      <vt:lpstr>Inclusive curriculum design, delivery and assessment :</vt:lpstr>
      <vt:lpstr>The concept of universal design</vt:lpstr>
      <vt:lpstr>What kinds of diversity might we encounter in our work here?</vt:lpstr>
      <vt:lpstr>What major changes have impacted on HE teaching and learning globally over the last decade and what’s coming up on the horizon? </vt:lpstr>
      <vt:lpstr>PowerPoint Presentation</vt:lpstr>
      <vt:lpstr>PowerPoint Presentation</vt:lpstr>
      <vt:lpstr>PowerPoint Presentation</vt:lpstr>
      <vt:lpstr>Delivering content…..</vt:lpstr>
      <vt:lpstr>The Maieutic model</vt:lpstr>
      <vt:lpstr>Commuter students (after Morgan, 2013)</vt:lpstr>
      <vt:lpstr>Bridging the attainment gap (Cotton et al, 2013)</vt:lpstr>
      <vt:lpstr>Understanding the attainment gap: gender</vt:lpstr>
      <vt:lpstr>Understanding attainment gap: ethnicity</vt:lpstr>
      <vt:lpstr>Cotton et al propose 3 issues which warrant further attention</vt:lpstr>
      <vt:lpstr>Do we have comparable technological environments? Do you expect your students to:</vt:lpstr>
      <vt:lpstr>Are there shared concepts of student support?  Do you:</vt:lpstr>
      <vt:lpstr>Diverse learning contexts: how far do you:</vt:lpstr>
      <vt:lpstr>Religious, social and ethnic considerations</vt:lpstr>
      <vt:lpstr>Mapping out the programme as a whole:  some questions</vt:lpstr>
      <vt:lpstr>Transitions between years and levels:  the First Year</vt:lpstr>
      <vt:lpstr>What can we do in the first six weeks?</vt:lpstr>
      <vt:lpstr>Specialised HE disciplinary discourses</vt:lpstr>
      <vt:lpstr>Mapping progression</vt:lpstr>
      <vt:lpstr>Engagement: Why talk about it? Because:</vt:lpstr>
      <vt:lpstr>What kinds of behaviours offer warning signs of risk of drop-out?</vt:lpstr>
      <vt:lpstr>Mapping assessment</vt:lpstr>
      <vt:lpstr>To enact change in curriculum design and delivery, we can:</vt:lpstr>
      <vt:lpstr>Designing an inclusive curriculum</vt:lpstr>
      <vt:lpstr>Inclusive practices</vt:lpstr>
      <vt:lpstr>Diverse pedagogic approaches and contexts: what are your students expecting?</vt:lpstr>
      <vt:lpstr>Institutions are expected to offer appropriate adjustments for disability e.g.:</vt:lpstr>
      <vt:lpstr>Fostering inclusive classroom practice</vt:lpstr>
      <vt:lpstr>Inclusive curriculum delivery</vt:lpstr>
      <vt:lpstr>Dyslexia is a huge issue in HE assessment: some tips for inclusive assessment:</vt:lpstr>
      <vt:lpstr>PowerPoint Presentation</vt:lpstr>
      <vt:lpstr>PowerPoint Presentation</vt:lpstr>
      <vt:lpstr>Designing inclusive learning spaces</vt:lpstr>
      <vt:lpstr>For inclusive practice we should:</vt:lpstr>
      <vt:lpstr>We can also:</vt:lpstr>
      <vt:lpstr>Putting this in to practice. We need to:</vt:lpstr>
      <vt:lpstr>Designing inclusive e-learning experiences</vt:lpstr>
      <vt:lpstr>Some further tips on making assessment inclusive: we should:</vt:lpstr>
      <vt:lpstr>Changing students’ attitudes to engagement</vt:lpstr>
      <vt:lpstr>Changing students’ behaviours</vt:lpstr>
      <vt:lpstr>How can we get students to fully engage?  Some suggestions</vt:lpstr>
      <vt:lpstr>Engagement of international students: some important considerations</vt:lpstr>
      <vt:lpstr>What does an internationalised curriculum mean?</vt:lpstr>
      <vt:lpstr>But how does this apply to me?</vt:lpstr>
      <vt:lpstr>Internationalising curriculum content</vt:lpstr>
      <vt:lpstr>What do we expect our students to do?</vt:lpstr>
      <vt:lpstr>Students in the classroom</vt:lpstr>
      <vt:lpstr>Assessment practices vary hugely globally and this can perplex students. There are variations in</vt:lpstr>
      <vt:lpstr>In some nations, assessment is solely about judging outputs, but other purposes can include:</vt:lpstr>
      <vt:lpstr>What is being assessed?</vt:lpstr>
      <vt:lpstr>There are considerable variations in expectations concerning feedback on:</vt:lpstr>
      <vt:lpstr>Conclusions </vt:lpstr>
      <vt:lpstr>Action plan</vt:lpstr>
      <vt:lpstr>PowerPoint Presentation</vt:lpstr>
      <vt:lpstr>Useful references:</vt:lpstr>
      <vt:lpstr>Further 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2018-06-19T19:36:25Z</dcterms:modified>
</cp:coreProperties>
</file>