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15" r:id="rId2"/>
  </p:sldMasterIdLst>
  <p:notesMasterIdLst>
    <p:notesMasterId r:id="rId38"/>
  </p:notesMasterIdLst>
  <p:handoutMasterIdLst>
    <p:handoutMasterId r:id="rId39"/>
  </p:handoutMasterIdLst>
  <p:sldIdLst>
    <p:sldId id="345" r:id="rId3"/>
    <p:sldId id="346" r:id="rId4"/>
    <p:sldId id="353" r:id="rId5"/>
    <p:sldId id="306" r:id="rId6"/>
    <p:sldId id="310" r:id="rId7"/>
    <p:sldId id="314" r:id="rId8"/>
    <p:sldId id="354" r:id="rId9"/>
    <p:sldId id="324" r:id="rId10"/>
    <p:sldId id="261" r:id="rId11"/>
    <p:sldId id="256" r:id="rId12"/>
    <p:sldId id="259" r:id="rId13"/>
    <p:sldId id="266" r:id="rId14"/>
    <p:sldId id="340" r:id="rId15"/>
    <p:sldId id="305" r:id="rId16"/>
    <p:sldId id="268" r:id="rId17"/>
    <p:sldId id="269" r:id="rId18"/>
    <p:sldId id="271" r:id="rId19"/>
    <p:sldId id="258" r:id="rId20"/>
    <p:sldId id="325" r:id="rId21"/>
    <p:sldId id="313" r:id="rId22"/>
    <p:sldId id="307" r:id="rId23"/>
    <p:sldId id="358" r:id="rId24"/>
    <p:sldId id="328" r:id="rId25"/>
    <p:sldId id="311" r:id="rId26"/>
    <p:sldId id="355" r:id="rId27"/>
    <p:sldId id="349" r:id="rId28"/>
    <p:sldId id="350" r:id="rId29"/>
    <p:sldId id="330" r:id="rId30"/>
    <p:sldId id="344" r:id="rId31"/>
    <p:sldId id="357" r:id="rId32"/>
    <p:sldId id="308" r:id="rId33"/>
    <p:sldId id="320" r:id="rId34"/>
    <p:sldId id="351" r:id="rId35"/>
    <p:sldId id="332" r:id="rId36"/>
    <p:sldId id="304" r:id="rId37"/>
  </p:sldIdLst>
  <p:sldSz cx="9144000" cy="6858000" type="screen4x3"/>
  <p:notesSz cx="6858000" cy="91440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425" autoAdjust="0"/>
    <p:restoredTop sz="94374" autoAdjust="0"/>
  </p:normalViewPr>
  <p:slideViewPr>
    <p:cSldViewPr>
      <p:cViewPr varScale="1">
        <p:scale>
          <a:sx n="102" d="100"/>
          <a:sy n="102" d="100"/>
        </p:scale>
        <p:origin x="11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0" d="100"/>
          <a:sy n="80" d="100"/>
        </p:scale>
        <p:origin x="-20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39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839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39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5243795-B5A9-40B2-8826-144A3A057D4E}" type="slidenum">
              <a:rPr lang="en-GB"/>
              <a:pPr>
                <a:defRPr/>
              </a:pPr>
              <a:t>‹#›</a:t>
            </a:fld>
            <a:endParaRPr lang="en-GB"/>
          </a:p>
        </p:txBody>
      </p:sp>
    </p:spTree>
    <p:extLst>
      <p:ext uri="{BB962C8B-B14F-4D97-AF65-F5344CB8AC3E}">
        <p14:creationId xmlns:p14="http://schemas.microsoft.com/office/powerpoint/2010/main" val="95051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Tree>
    <p:extLst>
      <p:ext uri="{BB962C8B-B14F-4D97-AF65-F5344CB8AC3E}">
        <p14:creationId xmlns:p14="http://schemas.microsoft.com/office/powerpoint/2010/main" val="21298782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8A7EB679-7535-4499-998C-2E4C9FDB76DD}"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2900658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194590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415757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338663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3118031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33</a:t>
            </a:fld>
            <a:endParaRPr lang="en-US" dirty="0"/>
          </a:p>
        </p:txBody>
      </p:sp>
    </p:spTree>
    <p:extLst>
      <p:ext uri="{BB962C8B-B14F-4D97-AF65-F5344CB8AC3E}">
        <p14:creationId xmlns:p14="http://schemas.microsoft.com/office/powerpoint/2010/main" val="47037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52062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410647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19518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211020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7</a:t>
            </a:fld>
            <a:endParaRPr lang="en-GB">
              <a:solidFill>
                <a:srgbClr val="000000"/>
              </a:solidFill>
            </a:endParaRPr>
          </a:p>
        </p:txBody>
      </p:sp>
    </p:spTree>
    <p:extLst>
      <p:ext uri="{BB962C8B-B14F-4D97-AF65-F5344CB8AC3E}">
        <p14:creationId xmlns:p14="http://schemas.microsoft.com/office/powerpoint/2010/main" val="171945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181073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122664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86722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298148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5123" name="Rectangle 3"/>
          <p:cNvSpPr>
            <a:spLocks noGrp="1" noChangeArrowheads="1"/>
          </p:cNvSpPr>
          <p:nvPr>
            <p:ph type="ctrTitle"/>
          </p:nvPr>
        </p:nvSpPr>
        <p:spPr>
          <a:xfrm>
            <a:off x="315913" y="466725"/>
            <a:ext cx="6781800" cy="5483225"/>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r>
              <a:rPr lang="en-GB" altLang="en-US"/>
              <a:t>Click to edit Master subtitle style</a:t>
            </a:r>
          </a:p>
        </p:txBody>
      </p:sp>
      <p:sp>
        <p:nvSpPr>
          <p:cNvPr id="37" name="Rectangle 5"/>
          <p:cNvSpPr>
            <a:spLocks noGrp="1" noChangeArrowheads="1"/>
          </p:cNvSpPr>
          <p:nvPr>
            <p:ph type="dt" sz="half" idx="10"/>
          </p:nvPr>
        </p:nvSpPr>
        <p:spPr>
          <a:xfrm>
            <a:off x="323850" y="6237288"/>
            <a:ext cx="2133600" cy="457200"/>
          </a:xfrm>
        </p:spPr>
        <p:txBody>
          <a:bodyPr/>
          <a:lstStyle>
            <a:lvl1pPr>
              <a:defRPr/>
            </a:lvl1pPr>
          </a:lstStyle>
          <a:p>
            <a:pPr>
              <a:defRPr/>
            </a:pPr>
            <a:endParaRPr lang="en-GB" altLang="en-US"/>
          </a:p>
        </p:txBody>
      </p:sp>
      <p:sp>
        <p:nvSpPr>
          <p:cNvPr id="3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GB" altLang="en-US"/>
          </a:p>
        </p:txBody>
      </p:sp>
      <p:sp>
        <p:nvSpPr>
          <p:cNvPr id="39" name="Rectangle 7"/>
          <p:cNvSpPr>
            <a:spLocks noGrp="1" noChangeArrowheads="1"/>
          </p:cNvSpPr>
          <p:nvPr>
            <p:ph type="sldNum" sz="quarter" idx="12"/>
          </p:nvPr>
        </p:nvSpPr>
        <p:spPr>
          <a:xfrm>
            <a:off x="6553200" y="6248400"/>
            <a:ext cx="2133600" cy="457200"/>
          </a:xfrm>
        </p:spPr>
        <p:txBody>
          <a:bodyPr/>
          <a:lstStyle>
            <a:lvl1pPr>
              <a:defRPr b="0"/>
            </a:lvl1pPr>
          </a:lstStyle>
          <a:p>
            <a:pPr>
              <a:defRPr/>
            </a:pPr>
            <a:fld id="{C53ABEE8-39D5-4412-ABD3-5F4BFEF67CF8}"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p:txBody>
          <a:bodyPr/>
          <a:lstStyle>
            <a:lvl1pPr>
              <a:defRPr/>
            </a:lvl1pPr>
          </a:lstStyle>
          <a:p>
            <a:pPr>
              <a:defRPr/>
            </a:pPr>
            <a:fld id="{E6B04E75-E298-4BE1-9BC3-CCD6BCBE1D7A}"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p:txBody>
          <a:bodyPr/>
          <a:lstStyle>
            <a:lvl1pPr>
              <a:defRPr/>
            </a:lvl1pPr>
          </a:lstStyle>
          <a:p>
            <a:pPr>
              <a:defRPr/>
            </a:pPr>
            <a:fld id="{FA82814A-EC72-4176-9D13-B4FA1C90EFE5}"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solidFill>
                  <a:srgbClr val="000000"/>
                </a:solidFill>
              </a:rPr>
              <a:pPr>
                <a:defRPr/>
              </a:pPr>
              <a:t>05/06/2018</a:t>
            </a:fld>
            <a:endParaRPr lang="en-GB" altLang="en-US">
              <a:solidFill>
                <a:srgbClr val="000000"/>
              </a:solidFill>
            </a:endParaRPr>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solidFill>
                <a:srgbClr val="000000"/>
              </a:solidFill>
            </a:endParaRPr>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solidFill>
                  <a:srgbClr val="000000"/>
                </a:solidFill>
              </a:rPr>
              <a:pPr>
                <a:defRPr/>
              </a:pPr>
              <a:t>‹#›</a:t>
            </a:fld>
            <a:endParaRPr lang="en-GB"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p:txBody>
          <a:bodyPr/>
          <a:lstStyle>
            <a:lvl1pPr>
              <a:defRPr/>
            </a:lvl1pPr>
          </a:lstStyle>
          <a:p>
            <a:pPr>
              <a:defRPr/>
            </a:pPr>
            <a:fld id="{D953CA21-25CB-4FEA-AC9C-88DEF31CD273}"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p:txBody>
          <a:bodyPr/>
          <a:lstStyle>
            <a:lvl1pPr>
              <a:defRPr/>
            </a:lvl1pPr>
          </a:lstStyle>
          <a:p>
            <a:pPr>
              <a:defRPr/>
            </a:pPr>
            <a:fld id="{5228349A-6890-4133-8D0D-17D434B892D8}"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p:txBody>
          <a:bodyPr/>
          <a:lstStyle>
            <a:lvl1pPr>
              <a:defRPr/>
            </a:lvl1pPr>
          </a:lstStyle>
          <a:p>
            <a:pPr>
              <a:defRPr/>
            </a:pPr>
            <a:endParaRPr lang="en-GB" altLang="en-US"/>
          </a:p>
        </p:txBody>
      </p:sp>
      <p:sp>
        <p:nvSpPr>
          <p:cNvPr id="8" name="Rectangle 6"/>
          <p:cNvSpPr>
            <a:spLocks noGrp="1" noChangeArrowheads="1"/>
          </p:cNvSpPr>
          <p:nvPr>
            <p:ph type="ftr" sz="quarter" idx="11"/>
          </p:nvPr>
        </p:nvSpPr>
        <p:spPr/>
        <p:txBody>
          <a:bodyPr/>
          <a:lstStyle>
            <a:lvl1pPr>
              <a:defRPr/>
            </a:lvl1pPr>
          </a:lstStyle>
          <a:p>
            <a:pPr>
              <a:defRPr/>
            </a:pPr>
            <a:endParaRPr lang="en-GB" altLang="en-US"/>
          </a:p>
        </p:txBody>
      </p:sp>
      <p:sp>
        <p:nvSpPr>
          <p:cNvPr id="9" name="Rectangle 7"/>
          <p:cNvSpPr>
            <a:spLocks noGrp="1" noChangeArrowheads="1"/>
          </p:cNvSpPr>
          <p:nvPr>
            <p:ph type="sldNum" sz="quarter" idx="12"/>
          </p:nvPr>
        </p:nvSpPr>
        <p:spPr/>
        <p:txBody>
          <a:bodyPr/>
          <a:lstStyle>
            <a:lvl1pPr>
              <a:defRPr/>
            </a:lvl1pPr>
          </a:lstStyle>
          <a:p>
            <a:pPr>
              <a:defRPr/>
            </a:pPr>
            <a:fld id="{E02A6DE7-0713-4ECA-A132-893982DAB68E}"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p:txBody>
          <a:bodyPr/>
          <a:lstStyle>
            <a:lvl1pPr>
              <a:defRPr/>
            </a:lvl1pPr>
          </a:lstStyle>
          <a:p>
            <a:pPr>
              <a:defRPr/>
            </a:pPr>
            <a:endParaRPr lang="en-GB" altLang="en-US"/>
          </a:p>
        </p:txBody>
      </p:sp>
      <p:sp>
        <p:nvSpPr>
          <p:cNvPr id="4" name="Rectangle 6"/>
          <p:cNvSpPr>
            <a:spLocks noGrp="1" noChangeArrowheads="1"/>
          </p:cNvSpPr>
          <p:nvPr>
            <p:ph type="ftr" sz="quarter" idx="11"/>
          </p:nvPr>
        </p:nvSpPr>
        <p:spPr/>
        <p:txBody>
          <a:bodyPr/>
          <a:lstStyle>
            <a:lvl1pPr>
              <a:defRPr/>
            </a:lvl1pPr>
          </a:lstStyle>
          <a:p>
            <a:pPr>
              <a:defRPr/>
            </a:pPr>
            <a:endParaRPr lang="en-GB" altLang="en-US"/>
          </a:p>
        </p:txBody>
      </p:sp>
      <p:sp>
        <p:nvSpPr>
          <p:cNvPr id="5" name="Rectangle 7"/>
          <p:cNvSpPr>
            <a:spLocks noGrp="1" noChangeArrowheads="1"/>
          </p:cNvSpPr>
          <p:nvPr>
            <p:ph type="sldNum" sz="quarter" idx="12"/>
          </p:nvPr>
        </p:nvSpPr>
        <p:spPr/>
        <p:txBody>
          <a:bodyPr/>
          <a:lstStyle>
            <a:lvl1pPr>
              <a:defRPr/>
            </a:lvl1pPr>
          </a:lstStyle>
          <a:p>
            <a:pPr>
              <a:defRPr/>
            </a:pPr>
            <a:fld id="{996881C2-9613-4AF9-94CC-07B89705429D}"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GB" altLang="en-US"/>
          </a:p>
        </p:txBody>
      </p:sp>
      <p:sp>
        <p:nvSpPr>
          <p:cNvPr id="3" name="Rectangle 6"/>
          <p:cNvSpPr>
            <a:spLocks noGrp="1" noChangeArrowheads="1"/>
          </p:cNvSpPr>
          <p:nvPr>
            <p:ph type="ftr" sz="quarter" idx="11"/>
          </p:nvPr>
        </p:nvSpPr>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p:txBody>
          <a:bodyPr/>
          <a:lstStyle>
            <a:lvl1pPr>
              <a:defRPr/>
            </a:lvl1pPr>
          </a:lstStyle>
          <a:p>
            <a:pPr>
              <a:defRPr/>
            </a:pPr>
            <a:fld id="{573C7446-95F9-4573-8F97-30BF5AF92515}"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p:txBody>
          <a:bodyPr/>
          <a:lstStyle>
            <a:lvl1pPr>
              <a:defRPr/>
            </a:lvl1pPr>
          </a:lstStyle>
          <a:p>
            <a:pPr>
              <a:defRPr/>
            </a:pPr>
            <a:fld id="{FBEAA6CF-F308-4BAC-8273-0E5F19A9404A}"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p:txBody>
          <a:bodyPr/>
          <a:lstStyle>
            <a:lvl1pPr>
              <a:defRPr/>
            </a:lvl1pPr>
          </a:lstStyle>
          <a:p>
            <a:pPr>
              <a:defRPr/>
            </a:pPr>
            <a:fld id="{58016B45-2C87-4777-9DEA-579FE428498F}"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68313" y="6381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p>
        </p:txBody>
      </p:sp>
      <p:sp>
        <p:nvSpPr>
          <p:cNvPr id="4102" name="Rectangle 6"/>
          <p:cNvSpPr>
            <a:spLocks noGrp="1" noChangeArrowheads="1"/>
          </p:cNvSpPr>
          <p:nvPr>
            <p:ph type="ftr" sz="quarter" idx="3"/>
          </p:nvPr>
        </p:nvSpPr>
        <p:spPr bwMode="auto">
          <a:xfrm flipH="1">
            <a:off x="3851275" y="6165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p>
        </p:txBody>
      </p:sp>
      <p:sp>
        <p:nvSpPr>
          <p:cNvPr id="4103" name="Rectangle 7"/>
          <p:cNvSpPr>
            <a:spLocks noGrp="1" noChangeArrowheads="1"/>
          </p:cNvSpPr>
          <p:nvPr>
            <p:ph type="sldNum" sz="quarter" idx="4"/>
          </p:nvPr>
        </p:nvSpPr>
        <p:spPr bwMode="auto">
          <a:xfrm>
            <a:off x="5867400" y="6308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endParaRPr lang="en-GB" altLang="en-US"/>
          </a:p>
        </p:txBody>
      </p:sp>
      <p:grpSp>
        <p:nvGrpSpPr>
          <p:cNvPr id="103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705" r:id="rId1"/>
    <p:sldLayoutId id="2147483704"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lnSpc>
          <a:spcPct val="90000"/>
        </a:lnSpc>
        <a:spcBef>
          <a:spcPct val="300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lnSpc>
          <a:spcPct val="90000"/>
        </a:lnSpc>
        <a:spcBef>
          <a:spcPct val="3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lnSpc>
          <a:spcPct val="90000"/>
        </a:lnSpc>
        <a:spcBef>
          <a:spcPct val="3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lnSpc>
          <a:spcPct val="90000"/>
        </a:lnSpc>
        <a:spcBef>
          <a:spcPct val="3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fontAlgn="base">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05/06/2018</a:t>
            </a:fld>
            <a:endParaRPr lang="en-GB" altLang="en-US">
              <a:solidFill>
                <a:srgbClr val="000000"/>
              </a:solidFill>
            </a:endParaRPr>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1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www.vetmed.wsu.edu/courses-jmgay/documents/SynopsisWhatBestCollegeTeachersDo.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scalate.ac.uk/resources/peerobserv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leedsbeckett.ac.uk/publications/files/090505-36477_PeerObsTeaching_LoRe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eaLnBrk="1" hangingPunct="1"/>
            <a:r>
              <a:rPr lang="en-GB" sz="4400"/>
              <a:t>Inspiring and stimulating teaching to foster engagement and achievement </a:t>
            </a:r>
            <a:endParaRPr lang="en-GB" sz="4000" b="0"/>
          </a:p>
        </p:txBody>
      </p:sp>
      <p:sp>
        <p:nvSpPr>
          <p:cNvPr id="3075" name="Rectangle 3"/>
          <p:cNvSpPr>
            <a:spLocks noGrp="1" noChangeArrowheads="1"/>
          </p:cNvSpPr>
          <p:nvPr>
            <p:ph type="subTitle" idx="1"/>
          </p:nvPr>
        </p:nvSpPr>
        <p:spPr>
          <a:xfrm>
            <a:off x="827088" y="2928934"/>
            <a:ext cx="6248400" cy="3429004"/>
          </a:xfrm>
        </p:spPr>
        <p:txBody>
          <a:bodyPr/>
          <a:lstStyle/>
          <a:p>
            <a:pPr algn="ctr" eaLnBrk="1" hangingPunct="1">
              <a:defRPr/>
            </a:pPr>
            <a:r>
              <a:rPr lang="en-GB" dirty="0">
                <a:solidFill>
                  <a:schemeClr val="tx2">
                    <a:lumMod val="60000"/>
                    <a:lumOff val="40000"/>
                  </a:schemeClr>
                </a:solidFill>
              </a:rPr>
              <a:t>DARTP conference</a:t>
            </a:r>
          </a:p>
          <a:p>
            <a:pPr algn="ctr" eaLnBrk="1" hangingPunct="1">
              <a:defRPr/>
            </a:pPr>
            <a:r>
              <a:rPr lang="en-GB" sz="2800" dirty="0">
                <a:solidFill>
                  <a:schemeClr val="tx2">
                    <a:lumMod val="60000"/>
                    <a:lumOff val="40000"/>
                  </a:schemeClr>
                </a:solidFill>
              </a:rPr>
              <a:t>June 2018</a:t>
            </a:r>
            <a:endParaRPr lang="en-GB" sz="2800" dirty="0"/>
          </a:p>
          <a:p>
            <a:pPr algn="ctr" eaLnBrk="1" hangingPunct="1">
              <a:defRPr/>
            </a:pPr>
            <a:r>
              <a:rPr lang="en-GB" sz="2400" b="1" dirty="0"/>
              <a:t>Sally Brown</a:t>
            </a:r>
          </a:p>
          <a:p>
            <a:pPr algn="ctr" eaLnBrk="1" hangingPunct="1">
              <a:defRPr/>
            </a:pPr>
            <a:r>
              <a:rPr lang="en-GB" sz="2400" dirty="0"/>
              <a:t>@</a:t>
            </a:r>
            <a:r>
              <a:rPr lang="en-GB" sz="2400" dirty="0" err="1"/>
              <a:t>ProfSallyBrown</a:t>
            </a:r>
            <a:r>
              <a:rPr lang="en-GB" sz="2400" dirty="0"/>
              <a:t>  sally-brown.net</a:t>
            </a:r>
            <a:endParaRPr lang="en-GB" sz="2400" b="1" dirty="0"/>
          </a:p>
          <a:p>
            <a:pPr algn="ctr" eaLnBrk="1" hangingPunct="1">
              <a:defRPr/>
            </a:pPr>
            <a:r>
              <a:rPr lang="en-GB" sz="1800" dirty="0"/>
              <a:t>Emerita Professor, Leeds Beckett University</a:t>
            </a:r>
          </a:p>
          <a:p>
            <a:pPr algn="ctr" eaLnBrk="1" hangingPunct="1">
              <a:defRPr/>
            </a:pPr>
            <a:r>
              <a:rPr lang="en-GB" sz="1800" dirty="0"/>
              <a:t>Visiting Professor University of Plymouth, University of South Wales ,Liverpool John Moores &amp; Edge Hill Universities.</a:t>
            </a:r>
          </a:p>
        </p:txBody>
      </p:sp>
      <p:sp>
        <p:nvSpPr>
          <p:cNvPr id="3076" name="Rectangle 5"/>
          <p:cNvSpPr>
            <a:spLocks noChangeArrowheads="1"/>
          </p:cNvSpPr>
          <p:nvPr/>
        </p:nvSpPr>
        <p:spPr bwMode="auto">
          <a:xfrm>
            <a:off x="2684463" y="3146425"/>
            <a:ext cx="184150" cy="565150"/>
          </a:xfrm>
          <a:prstGeom prst="rect">
            <a:avLst/>
          </a:prstGeom>
          <a:noFill/>
          <a:ln w="9525">
            <a:noFill/>
            <a:miter lim="800000"/>
            <a:headEnd/>
            <a:tailEnd/>
          </a:ln>
        </p:spPr>
        <p:txBody>
          <a:bodyPr wrap="none" anchor="ctr">
            <a:spAutoFit/>
          </a:bodyPr>
          <a:lstStyle/>
          <a:p>
            <a:endParaRPr lang="en-US"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141" t="20676" r="12942" b="14457"/>
          <a:stretch/>
        </p:blipFill>
        <p:spPr>
          <a:xfrm>
            <a:off x="2195736" y="1740"/>
            <a:ext cx="4464496" cy="6796401"/>
          </a:xfrm>
          <a:prstGeom prst="rect">
            <a:avLst/>
          </a:prstGeom>
        </p:spPr>
      </p:pic>
      <p:sp>
        <p:nvSpPr>
          <p:cNvPr id="3" name="TextBox 2">
            <a:extLst>
              <a:ext uri="{FF2B5EF4-FFF2-40B4-BE49-F238E27FC236}">
                <a16:creationId xmlns:a16="http://schemas.microsoft.com/office/drawing/2014/main" id="{8DE78470-B668-4364-986D-34BE75A4A8B1}"/>
              </a:ext>
            </a:extLst>
          </p:cNvPr>
          <p:cNvSpPr txBox="1"/>
          <p:nvPr/>
        </p:nvSpPr>
        <p:spPr>
          <a:xfrm>
            <a:off x="2194700" y="188640"/>
            <a:ext cx="3080659" cy="584775"/>
          </a:xfrm>
          <a:prstGeom prst="rect">
            <a:avLst/>
          </a:prstGeom>
          <a:noFill/>
        </p:spPr>
        <p:txBody>
          <a:bodyPr wrap="square" rtlCol="0">
            <a:spAutoFit/>
          </a:bodyPr>
          <a:lstStyle/>
          <a:p>
            <a:r>
              <a:rPr lang="en-GB" sz="3200" b="1" dirty="0">
                <a:solidFill>
                  <a:schemeClr val="tx2">
                    <a:lumMod val="60000"/>
                    <a:lumOff val="40000"/>
                  </a:schemeClr>
                </a:solidFill>
              </a:rPr>
              <a:t>Peter Knight</a:t>
            </a:r>
          </a:p>
        </p:txBody>
      </p:sp>
    </p:spTree>
    <p:extLst>
      <p:ext uri="{BB962C8B-B14F-4D97-AF65-F5344CB8AC3E}">
        <p14:creationId xmlns:p14="http://schemas.microsoft.com/office/powerpoint/2010/main" val="13525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C96936-9F77-407F-B534-431B11710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114" y="116114"/>
            <a:ext cx="6741886" cy="6741886"/>
          </a:xfrm>
          <a:prstGeom prst="rect">
            <a:avLst/>
          </a:prstGeom>
        </p:spPr>
      </p:pic>
      <p:sp>
        <p:nvSpPr>
          <p:cNvPr id="4" name="TextBox 3">
            <a:extLst>
              <a:ext uri="{FF2B5EF4-FFF2-40B4-BE49-F238E27FC236}">
                <a16:creationId xmlns:a16="http://schemas.microsoft.com/office/drawing/2014/main" id="{733B362B-15A1-45FD-9F1F-2C708E712B44}"/>
              </a:ext>
            </a:extLst>
          </p:cNvPr>
          <p:cNvSpPr txBox="1"/>
          <p:nvPr/>
        </p:nvSpPr>
        <p:spPr>
          <a:xfrm>
            <a:off x="4942707" y="6157111"/>
            <a:ext cx="3080659" cy="584775"/>
          </a:xfrm>
          <a:prstGeom prst="rect">
            <a:avLst/>
          </a:prstGeom>
          <a:noFill/>
        </p:spPr>
        <p:txBody>
          <a:bodyPr wrap="square" rtlCol="0">
            <a:spAutoFit/>
          </a:bodyPr>
          <a:lstStyle/>
          <a:p>
            <a:r>
              <a:rPr lang="en-GB" sz="3200" b="1" dirty="0">
                <a:solidFill>
                  <a:schemeClr val="tx2">
                    <a:lumMod val="60000"/>
                    <a:lumOff val="40000"/>
                  </a:schemeClr>
                </a:solidFill>
                <a:latin typeface="Calibri" panose="020F0502020204030204" pitchFamily="34" charset="0"/>
                <a:cs typeface="Calibri" panose="020F0502020204030204" pitchFamily="34" charset="0"/>
              </a:rPr>
              <a:t>Graham Gibbs</a:t>
            </a:r>
          </a:p>
        </p:txBody>
      </p:sp>
    </p:spTree>
    <p:extLst>
      <p:ext uri="{BB962C8B-B14F-4D97-AF65-F5344CB8AC3E}">
        <p14:creationId xmlns:p14="http://schemas.microsoft.com/office/powerpoint/2010/main" val="294707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3F91C2-9BD3-493A-80E1-A0F985962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7017"/>
            <a:ext cx="4789714" cy="6827890"/>
          </a:xfrm>
          <a:prstGeom prst="rect">
            <a:avLst/>
          </a:prstGeom>
        </p:spPr>
      </p:pic>
      <p:sp>
        <p:nvSpPr>
          <p:cNvPr id="4" name="TextBox 3">
            <a:extLst>
              <a:ext uri="{FF2B5EF4-FFF2-40B4-BE49-F238E27FC236}">
                <a16:creationId xmlns:a16="http://schemas.microsoft.com/office/drawing/2014/main" id="{E25564D4-81AE-4FB7-9FD4-B09136FC94C1}"/>
              </a:ext>
            </a:extLst>
          </p:cNvPr>
          <p:cNvSpPr txBox="1"/>
          <p:nvPr/>
        </p:nvSpPr>
        <p:spPr>
          <a:xfrm>
            <a:off x="2204449" y="77127"/>
            <a:ext cx="3080659" cy="584775"/>
          </a:xfrm>
          <a:prstGeom prst="rect">
            <a:avLst/>
          </a:prstGeom>
          <a:noFill/>
        </p:spPr>
        <p:txBody>
          <a:bodyPr wrap="square" rtlCol="0">
            <a:spAutoFit/>
          </a:bodyPr>
          <a:lstStyle/>
          <a:p>
            <a:r>
              <a:rPr lang="en-GB" sz="3200" b="1" dirty="0">
                <a:solidFill>
                  <a:schemeClr val="tx2">
                    <a:lumMod val="60000"/>
                    <a:lumOff val="40000"/>
                  </a:schemeClr>
                </a:solidFill>
              </a:rPr>
              <a:t>Phil Race</a:t>
            </a:r>
          </a:p>
        </p:txBody>
      </p:sp>
    </p:spTree>
    <p:extLst>
      <p:ext uri="{BB962C8B-B14F-4D97-AF65-F5344CB8AC3E}">
        <p14:creationId xmlns:p14="http://schemas.microsoft.com/office/powerpoint/2010/main" val="358573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What makes an inspiring teacher?</a:t>
            </a:r>
          </a:p>
        </p:txBody>
      </p:sp>
      <p:sp>
        <p:nvSpPr>
          <p:cNvPr id="3" name="Content Placeholder 2"/>
          <p:cNvSpPr>
            <a:spLocks noGrp="1"/>
          </p:cNvSpPr>
          <p:nvPr>
            <p:ph idx="1"/>
          </p:nvPr>
        </p:nvSpPr>
        <p:spPr/>
        <p:txBody>
          <a:bodyPr/>
          <a:lstStyle/>
          <a:p>
            <a:pPr eaLnBrk="1" hangingPunct="1">
              <a:lnSpc>
                <a:spcPct val="100000"/>
              </a:lnSpc>
            </a:pPr>
            <a:r>
              <a:rPr lang="en-GB" sz="2600" dirty="0"/>
              <a:t>Inspiring teachers tend to be systematic, consistent, well-prepared and compelling: they can usually work well at different levels and in diverse contexts;</a:t>
            </a:r>
          </a:p>
          <a:p>
            <a:pPr eaLnBrk="1" hangingPunct="1">
              <a:lnSpc>
                <a:spcPct val="100000"/>
              </a:lnSpc>
            </a:pPr>
            <a:r>
              <a:rPr lang="en-GB" sz="2600" dirty="0"/>
              <a:t>There are no standard recipes by which we can cook up inspiring teaching, but there are some features we can combine in imaginative ways to create tasty and satisfying outcomes;</a:t>
            </a:r>
          </a:p>
          <a:p>
            <a:pPr eaLnBrk="1" hangingPunct="1">
              <a:lnSpc>
                <a:spcPct val="100000"/>
              </a:lnSpc>
            </a:pPr>
            <a:r>
              <a:rPr lang="en-GB" sz="2600" dirty="0"/>
              <a:t>Inspiring teaching comes in many different forms, and inspiring teachers develop their own styles and approaches that suit them (and their learners) well.</a:t>
            </a:r>
          </a:p>
          <a:p>
            <a:endParaRPr lang="en-GB"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7543800" cy="792088"/>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The three National Teaching Fellowship criteria</a:t>
            </a:r>
          </a:p>
        </p:txBody>
      </p:sp>
      <p:sp>
        <p:nvSpPr>
          <p:cNvPr id="3" name="Content Placeholder 2"/>
          <p:cNvSpPr>
            <a:spLocks noGrp="1"/>
          </p:cNvSpPr>
          <p:nvPr>
            <p:ph idx="1"/>
          </p:nvPr>
        </p:nvSpPr>
        <p:spPr>
          <a:xfrm>
            <a:off x="251520" y="1484784"/>
            <a:ext cx="8568952" cy="4717579"/>
          </a:xfrm>
        </p:spPr>
        <p:txBody>
          <a:bodyPr>
            <a:normAutofit/>
          </a:bodyPr>
          <a:lstStyle/>
          <a:p>
            <a:pPr marL="0" indent="0">
              <a:buNone/>
            </a:pPr>
            <a:r>
              <a:rPr lang="en-GB" sz="2800" b="1" dirty="0">
                <a:solidFill>
                  <a:srgbClr val="00B050"/>
                </a:solidFill>
              </a:rPr>
              <a:t>Criterion 1: Individual excellence: </a:t>
            </a:r>
          </a:p>
          <a:p>
            <a:pPr marL="0" indent="0">
              <a:buNone/>
            </a:pPr>
            <a:r>
              <a:rPr lang="en-GB" sz="2000" b="1" dirty="0"/>
              <a:t>Evidence of enhancing and transforming student outcomes and/or the teaching profession: </a:t>
            </a:r>
            <a:r>
              <a:rPr lang="en-GB" sz="2000" b="1" dirty="0">
                <a:solidFill>
                  <a:srgbClr val="00B050"/>
                </a:solidFill>
              </a:rPr>
              <a:t>demonstrating impact </a:t>
            </a:r>
            <a:r>
              <a:rPr lang="en-GB" sz="2000" b="1" dirty="0"/>
              <a:t>commensurate with the individual’s context and the opportunities afforded by it.</a:t>
            </a:r>
          </a:p>
          <a:p>
            <a:pPr marL="0" indent="0">
              <a:buNone/>
            </a:pPr>
            <a:endParaRPr lang="en-GB" sz="2000" b="1" dirty="0"/>
          </a:p>
          <a:p>
            <a:pPr marL="0" indent="0">
              <a:buNone/>
            </a:pPr>
            <a:r>
              <a:rPr lang="en-GB" sz="2800" b="1" dirty="0">
                <a:solidFill>
                  <a:srgbClr val="00B050"/>
                </a:solidFill>
              </a:rPr>
              <a:t>Criterion 2: Raising the profile of excellence:</a:t>
            </a:r>
          </a:p>
          <a:p>
            <a:pPr marL="0" indent="0">
              <a:buNone/>
            </a:pPr>
            <a:r>
              <a:rPr lang="en-GB" sz="2000" b="1" dirty="0"/>
              <a:t>Evidence of supporting colleagues and influencing support for student learning and/or the teaching profession; </a:t>
            </a:r>
            <a:r>
              <a:rPr lang="en-GB" sz="2000" b="1" dirty="0">
                <a:solidFill>
                  <a:srgbClr val="00B050"/>
                </a:solidFill>
              </a:rPr>
              <a:t>demonstrating impact </a:t>
            </a:r>
            <a:r>
              <a:rPr lang="en-GB" sz="2000" b="1" dirty="0"/>
              <a:t>and engagement beyond the nominee’s immediate academic or professional role.</a:t>
            </a:r>
          </a:p>
          <a:p>
            <a:pPr marL="0" indent="0">
              <a:buNone/>
            </a:pPr>
            <a:endParaRPr lang="en-GB" sz="2000" b="1" dirty="0"/>
          </a:p>
          <a:p>
            <a:pPr marL="0" indent="0">
              <a:buNone/>
            </a:pPr>
            <a:r>
              <a:rPr lang="en-GB" sz="2800" b="1" dirty="0">
                <a:solidFill>
                  <a:srgbClr val="00B050"/>
                </a:solidFill>
              </a:rPr>
              <a:t>Criterion 3: Developing excellence:</a:t>
            </a:r>
          </a:p>
          <a:p>
            <a:pPr marL="0" indent="0">
              <a:buNone/>
            </a:pPr>
            <a:r>
              <a:rPr lang="en-GB" sz="2000" b="1" dirty="0"/>
              <a:t>Evidence of the nominee’s commitment to and </a:t>
            </a:r>
            <a:r>
              <a:rPr lang="en-GB" sz="2000" b="1" dirty="0">
                <a:solidFill>
                  <a:srgbClr val="00B050"/>
                </a:solidFill>
              </a:rPr>
              <a:t>impact of </a:t>
            </a:r>
            <a:r>
              <a:rPr lang="en-GB" sz="2000" b="1" dirty="0"/>
              <a:t>ongoing professional development with regard to teaching and learning and/or learning support.</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88639"/>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56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B338ED-FE82-450E-9A80-ECC1F3F22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183"/>
            <a:ext cx="7029400" cy="6854371"/>
          </a:xfrm>
          <a:prstGeom prst="rect">
            <a:avLst/>
          </a:prstGeom>
        </p:spPr>
      </p:pic>
      <p:sp>
        <p:nvSpPr>
          <p:cNvPr id="4" name="TextBox 3">
            <a:extLst>
              <a:ext uri="{FF2B5EF4-FFF2-40B4-BE49-F238E27FC236}">
                <a16:creationId xmlns:a16="http://schemas.microsoft.com/office/drawing/2014/main" id="{41E8DE4A-9608-47CA-8269-C09AB40B7974}"/>
              </a:ext>
            </a:extLst>
          </p:cNvPr>
          <p:cNvSpPr txBox="1"/>
          <p:nvPr/>
        </p:nvSpPr>
        <p:spPr>
          <a:xfrm>
            <a:off x="172119" y="0"/>
            <a:ext cx="2039874" cy="3785652"/>
          </a:xfrm>
          <a:prstGeom prst="rect">
            <a:avLst/>
          </a:prstGeom>
          <a:noFill/>
        </p:spPr>
        <p:txBody>
          <a:bodyPr wrap="square" rtlCol="0">
            <a:spAutoFit/>
          </a:bodyPr>
          <a:lstStyle/>
          <a:p>
            <a:r>
              <a:rPr lang="en-GB" sz="3200" b="1" dirty="0">
                <a:solidFill>
                  <a:schemeClr val="tx2">
                    <a:lumMod val="60000"/>
                    <a:lumOff val="40000"/>
                  </a:schemeClr>
                </a:solidFill>
                <a:latin typeface="Calibri" panose="020F0502020204030204" pitchFamily="34" charset="0"/>
                <a:cs typeface="Calibri" panose="020F0502020204030204" pitchFamily="34" charset="0"/>
              </a:rPr>
              <a:t>Ruth Pickford </a:t>
            </a:r>
            <a:r>
              <a:rPr lang="en-GB" sz="1600" b="1" dirty="0" err="1">
                <a:latin typeface="Calibri" panose="020F0502020204030204" pitchFamily="34" charset="0"/>
                <a:cs typeface="Calibri" panose="020F0502020204030204" pitchFamily="34" charset="0"/>
              </a:rPr>
              <a:t>Pickford</a:t>
            </a:r>
            <a:r>
              <a:rPr lang="en-GB" sz="1600" b="1" dirty="0">
                <a:latin typeface="Calibri" panose="020F0502020204030204" pitchFamily="34" charset="0"/>
                <a:cs typeface="Calibri" panose="020F0502020204030204" pitchFamily="34" charset="0"/>
              </a:rPr>
              <a:t>, R., 2016. Student Engagement: Body, Mind and Heart–A Proposal for an Embedded Multi-Dimensional Student Engagement Framework. </a:t>
            </a:r>
            <a:r>
              <a:rPr lang="en-GB" sz="1600" b="1" i="1" dirty="0">
                <a:latin typeface="Calibri" panose="020F0502020204030204" pitchFamily="34" charset="0"/>
                <a:cs typeface="Calibri" panose="020F0502020204030204" pitchFamily="34" charset="0"/>
              </a:rPr>
              <a:t>Journal of Perspectives in Applied Academic Practice</a:t>
            </a:r>
            <a:r>
              <a:rPr lang="en-GB" sz="1600" b="1" dirty="0">
                <a:latin typeface="Calibri" panose="020F0502020204030204" pitchFamily="34" charset="0"/>
                <a:cs typeface="Calibri" panose="020F0502020204030204" pitchFamily="34" charset="0"/>
              </a:rPr>
              <a:t>, </a:t>
            </a:r>
            <a:r>
              <a:rPr lang="en-GB" sz="1600" b="1" i="1" dirty="0">
                <a:latin typeface="Calibri" panose="020F0502020204030204" pitchFamily="34" charset="0"/>
                <a:cs typeface="Calibri" panose="020F0502020204030204" pitchFamily="34" charset="0"/>
              </a:rPr>
              <a:t>4</a:t>
            </a:r>
            <a:r>
              <a:rPr lang="en-GB" sz="1600" b="1" dirty="0">
                <a:latin typeface="Calibri" panose="020F0502020204030204" pitchFamily="34" charset="0"/>
                <a:cs typeface="Calibri" panose="020F0502020204030204" pitchFamily="34" charset="0"/>
              </a:rPr>
              <a:t>(2).</a:t>
            </a:r>
            <a:endParaRPr lang="en-GB" sz="1200" b="1" dirty="0">
              <a:solidFill>
                <a:schemeClr val="tx2">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7015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0743CA-6492-4762-95AD-54E954B31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143" y="50799"/>
            <a:ext cx="4862286" cy="6807201"/>
          </a:xfrm>
          <a:prstGeom prst="rect">
            <a:avLst/>
          </a:prstGeom>
        </p:spPr>
      </p:pic>
      <p:sp>
        <p:nvSpPr>
          <p:cNvPr id="6" name="TextBox 5">
            <a:extLst>
              <a:ext uri="{FF2B5EF4-FFF2-40B4-BE49-F238E27FC236}">
                <a16:creationId xmlns:a16="http://schemas.microsoft.com/office/drawing/2014/main" id="{4674F118-C28A-445F-881C-14928D199DEB}"/>
              </a:ext>
            </a:extLst>
          </p:cNvPr>
          <p:cNvSpPr txBox="1"/>
          <p:nvPr/>
        </p:nvSpPr>
        <p:spPr>
          <a:xfrm>
            <a:off x="179512" y="764704"/>
            <a:ext cx="3080659" cy="2800767"/>
          </a:xfrm>
          <a:prstGeom prst="rect">
            <a:avLst/>
          </a:prstGeom>
          <a:noFill/>
        </p:spPr>
        <p:txBody>
          <a:bodyPr wrap="square" rtlCol="0">
            <a:spAutoFit/>
          </a:bodyPr>
          <a:lstStyle/>
          <a:p>
            <a:r>
              <a:rPr lang="en-GB" sz="3200" b="1" dirty="0" err="1">
                <a:solidFill>
                  <a:schemeClr val="tx2">
                    <a:lumMod val="60000"/>
                    <a:lumOff val="40000"/>
                  </a:schemeClr>
                </a:solidFill>
                <a:latin typeface="Calibri" panose="020F0502020204030204" pitchFamily="34" charset="0"/>
                <a:cs typeface="Calibri" panose="020F0502020204030204" pitchFamily="34" charset="0"/>
              </a:rPr>
              <a:t>Chrissi</a:t>
            </a:r>
            <a:r>
              <a:rPr lang="en-GB" sz="3200" b="1" dirty="0">
                <a:solidFill>
                  <a:schemeClr val="tx2">
                    <a:lumMod val="60000"/>
                    <a:lumOff val="40000"/>
                  </a:schemeClr>
                </a:solidFill>
                <a:latin typeface="Calibri" panose="020F0502020204030204" pitchFamily="34" charset="0"/>
                <a:cs typeface="Calibri" panose="020F0502020204030204" pitchFamily="34" charset="0"/>
              </a:rPr>
              <a:t> </a:t>
            </a:r>
            <a:r>
              <a:rPr lang="en-GB" sz="3200" b="1" dirty="0" err="1">
                <a:solidFill>
                  <a:schemeClr val="tx2">
                    <a:lumMod val="60000"/>
                    <a:lumOff val="40000"/>
                  </a:schemeClr>
                </a:solidFill>
                <a:latin typeface="Calibri" panose="020F0502020204030204" pitchFamily="34" charset="0"/>
                <a:cs typeface="Calibri" panose="020F0502020204030204" pitchFamily="34" charset="0"/>
              </a:rPr>
              <a:t>Nerantzi</a:t>
            </a:r>
            <a:endParaRPr lang="en-GB" sz="3200" b="1" dirty="0">
              <a:solidFill>
                <a:schemeClr val="tx2">
                  <a:lumMod val="60000"/>
                  <a:lumOff val="40000"/>
                </a:schemeClr>
              </a:solidFill>
              <a:latin typeface="Calibri" panose="020F0502020204030204" pitchFamily="34" charset="0"/>
              <a:cs typeface="Calibri" panose="020F0502020204030204" pitchFamily="34" charset="0"/>
            </a:endParaRPr>
          </a:p>
          <a:p>
            <a:r>
              <a:rPr lang="en-GB" sz="1800" b="1" dirty="0">
                <a:latin typeface="Calibri" panose="020F0502020204030204" pitchFamily="34" charset="0"/>
                <a:cs typeface="Calibri" panose="020F0502020204030204" pitchFamily="34" charset="0"/>
              </a:rPr>
              <a:t>Vasant, S., </a:t>
            </a:r>
            <a:r>
              <a:rPr lang="en-GB" sz="1800" b="1" dirty="0" err="1">
                <a:latin typeface="Calibri" panose="020F0502020204030204" pitchFamily="34" charset="0"/>
                <a:cs typeface="Calibri" panose="020F0502020204030204" pitchFamily="34" charset="0"/>
              </a:rPr>
              <a:t>Nerantzi</a:t>
            </a:r>
            <a:r>
              <a:rPr lang="en-GB" sz="1800" b="1" dirty="0">
                <a:latin typeface="Calibri" panose="020F0502020204030204" pitchFamily="34" charset="0"/>
                <a:cs typeface="Calibri" panose="020F0502020204030204" pitchFamily="34" charset="0"/>
              </a:rPr>
              <a:t>, C., </a:t>
            </a:r>
            <a:r>
              <a:rPr lang="en-GB" sz="1800" b="1" dirty="0" err="1">
                <a:latin typeface="Calibri" panose="020F0502020204030204" pitchFamily="34" charset="0"/>
                <a:cs typeface="Calibri" panose="020F0502020204030204" pitchFamily="34" charset="0"/>
              </a:rPr>
              <a:t>Beckingham</a:t>
            </a:r>
            <a:r>
              <a:rPr lang="en-GB" sz="1800" b="1" dirty="0">
                <a:latin typeface="Calibri" panose="020F0502020204030204" pitchFamily="34" charset="0"/>
                <a:cs typeface="Calibri" panose="020F0502020204030204" pitchFamily="34" charset="0"/>
              </a:rPr>
              <a:t>, S., Lewin-Jones, J., Sellers, R., Turner, S. and </a:t>
            </a:r>
            <a:r>
              <a:rPr lang="en-GB" sz="1800" b="1" dirty="0" err="1">
                <a:latin typeface="Calibri" panose="020F0502020204030204" pitchFamily="34" charset="0"/>
                <a:cs typeface="Calibri" panose="020F0502020204030204" pitchFamily="34" charset="0"/>
              </a:rPr>
              <a:t>Withnell</a:t>
            </a:r>
            <a:r>
              <a:rPr lang="en-GB" sz="1800" b="1" dirty="0">
                <a:latin typeface="Calibri" panose="020F0502020204030204" pitchFamily="34" charset="0"/>
                <a:cs typeface="Calibri" panose="020F0502020204030204" pitchFamily="34" charset="0"/>
              </a:rPr>
              <a:t>, N., 2018. </a:t>
            </a:r>
            <a:r>
              <a:rPr lang="en-GB" sz="1800" b="1" dirty="0" err="1">
                <a:latin typeface="Calibri" panose="020F0502020204030204" pitchFamily="34" charset="0"/>
                <a:cs typeface="Calibri" panose="020F0502020204030204" pitchFamily="34" charset="0"/>
              </a:rPr>
              <a:t>LTHEchat</a:t>
            </a:r>
            <a:r>
              <a:rPr lang="en-GB" sz="1800" b="1" dirty="0">
                <a:latin typeface="Calibri" panose="020F0502020204030204" pitchFamily="34" charset="0"/>
                <a:cs typeface="Calibri" panose="020F0502020204030204" pitchFamily="34" charset="0"/>
              </a:rPr>
              <a:t>–The Story of a Community of Practice through Twitter. </a:t>
            </a:r>
            <a:r>
              <a:rPr lang="en-GB" sz="1800" b="1" i="1" dirty="0">
                <a:latin typeface="Calibri" panose="020F0502020204030204" pitchFamily="34" charset="0"/>
                <a:cs typeface="Calibri" panose="020F0502020204030204" pitchFamily="34" charset="0"/>
              </a:rPr>
              <a:t>Association for Learning Technology Blog</a:t>
            </a:r>
            <a:r>
              <a:rPr lang="en-GB" sz="1800" b="1" dirty="0">
                <a:latin typeface="Calibri" panose="020F0502020204030204" pitchFamily="34" charset="0"/>
                <a:cs typeface="Calibri" panose="020F0502020204030204" pitchFamily="34" charset="0"/>
              </a:rPr>
              <a:t>.</a:t>
            </a:r>
            <a:endParaRPr lang="en-GB" sz="1800" b="1" dirty="0">
              <a:solidFill>
                <a:schemeClr val="tx2">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305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01E823-0DCC-4CFA-B554-F74933D8E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985" y="7177"/>
            <a:ext cx="5986157" cy="6850823"/>
          </a:xfrm>
          <a:prstGeom prst="rect">
            <a:avLst/>
          </a:prstGeom>
        </p:spPr>
      </p:pic>
      <p:sp>
        <p:nvSpPr>
          <p:cNvPr id="6" name="TextBox 5">
            <a:extLst>
              <a:ext uri="{FF2B5EF4-FFF2-40B4-BE49-F238E27FC236}">
                <a16:creationId xmlns:a16="http://schemas.microsoft.com/office/drawing/2014/main" id="{693A7E2C-7708-455E-9D58-4BE884CE524D}"/>
              </a:ext>
            </a:extLst>
          </p:cNvPr>
          <p:cNvSpPr txBox="1"/>
          <p:nvPr/>
        </p:nvSpPr>
        <p:spPr>
          <a:xfrm>
            <a:off x="232229" y="827315"/>
            <a:ext cx="3080659" cy="1077218"/>
          </a:xfrm>
          <a:prstGeom prst="rect">
            <a:avLst/>
          </a:prstGeom>
          <a:noFill/>
        </p:spPr>
        <p:txBody>
          <a:bodyPr wrap="square" rtlCol="0">
            <a:spAutoFit/>
          </a:bodyPr>
          <a:lstStyle/>
          <a:p>
            <a:r>
              <a:rPr lang="en-GB" sz="3200" b="1" dirty="0">
                <a:solidFill>
                  <a:schemeClr val="tx2">
                    <a:lumMod val="60000"/>
                    <a:lumOff val="40000"/>
                  </a:schemeClr>
                </a:solidFill>
              </a:rPr>
              <a:t>Sue </a:t>
            </a:r>
          </a:p>
          <a:p>
            <a:r>
              <a:rPr lang="en-GB" sz="3200" b="1" dirty="0">
                <a:solidFill>
                  <a:schemeClr val="tx2">
                    <a:lumMod val="60000"/>
                    <a:lumOff val="40000"/>
                  </a:schemeClr>
                </a:solidFill>
              </a:rPr>
              <a:t>Beckingham</a:t>
            </a:r>
          </a:p>
        </p:txBody>
      </p:sp>
    </p:spTree>
    <p:extLst>
      <p:ext uri="{BB962C8B-B14F-4D97-AF65-F5344CB8AC3E}">
        <p14:creationId xmlns:p14="http://schemas.microsoft.com/office/powerpoint/2010/main" val="1855615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25400"/>
            <a:ext cx="6883399" cy="6883399"/>
          </a:xfrm>
          <a:prstGeom prst="rect">
            <a:avLst/>
          </a:prstGeom>
        </p:spPr>
      </p:pic>
      <p:sp>
        <p:nvSpPr>
          <p:cNvPr id="3" name="TextBox 2">
            <a:extLst>
              <a:ext uri="{FF2B5EF4-FFF2-40B4-BE49-F238E27FC236}">
                <a16:creationId xmlns:a16="http://schemas.microsoft.com/office/drawing/2014/main" id="{6AEC39C6-4DA6-4EB7-91A6-236AD380745B}"/>
              </a:ext>
            </a:extLst>
          </p:cNvPr>
          <p:cNvSpPr txBox="1"/>
          <p:nvPr/>
        </p:nvSpPr>
        <p:spPr>
          <a:xfrm>
            <a:off x="1148986" y="116632"/>
            <a:ext cx="3080659" cy="1077218"/>
          </a:xfrm>
          <a:prstGeom prst="rect">
            <a:avLst/>
          </a:prstGeom>
          <a:noFill/>
        </p:spPr>
        <p:txBody>
          <a:bodyPr wrap="square" rtlCol="0">
            <a:spAutoFit/>
          </a:bodyPr>
          <a:lstStyle/>
          <a:p>
            <a:r>
              <a:rPr lang="en-GB" sz="3200" b="1" dirty="0">
                <a:solidFill>
                  <a:schemeClr val="tx2">
                    <a:lumMod val="60000"/>
                    <a:lumOff val="40000"/>
                  </a:schemeClr>
                </a:solidFill>
              </a:rPr>
              <a:t>Simon Thomson</a:t>
            </a:r>
          </a:p>
        </p:txBody>
      </p:sp>
    </p:spTree>
    <p:extLst>
      <p:ext uri="{BB962C8B-B14F-4D97-AF65-F5344CB8AC3E}">
        <p14:creationId xmlns:p14="http://schemas.microsoft.com/office/powerpoint/2010/main" val="1238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Why are they great teachers?</a:t>
            </a:r>
          </a:p>
        </p:txBody>
      </p:sp>
      <p:sp>
        <p:nvSpPr>
          <p:cNvPr id="3" name="Content Placeholder 2"/>
          <p:cNvSpPr>
            <a:spLocks noGrp="1"/>
          </p:cNvSpPr>
          <p:nvPr>
            <p:ph idx="1"/>
          </p:nvPr>
        </p:nvSpPr>
        <p:spPr>
          <a:xfrm>
            <a:off x="395536" y="1052736"/>
            <a:ext cx="8229600" cy="4789488"/>
          </a:xfrm>
        </p:spPr>
        <p:txBody>
          <a:bodyPr/>
          <a:lstStyle/>
          <a:p>
            <a:pPr>
              <a:lnSpc>
                <a:spcPct val="100000"/>
              </a:lnSpc>
            </a:pPr>
            <a:r>
              <a:rPr lang="en-GB" sz="2600" dirty="0"/>
              <a:t>Unafraid to take risks but leave nothing to chance;</a:t>
            </a:r>
          </a:p>
          <a:p>
            <a:pPr>
              <a:lnSpc>
                <a:spcPct val="100000"/>
              </a:lnSpc>
            </a:pPr>
            <a:r>
              <a:rPr lang="en-GB" sz="2600" dirty="0"/>
              <a:t>Articulate a clear rationale of what s/he is trying to achieve in her teaching and makes detailed plans on how to achieve it;</a:t>
            </a:r>
          </a:p>
          <a:p>
            <a:pPr>
              <a:lnSpc>
                <a:spcPct val="100000"/>
              </a:lnSpc>
            </a:pPr>
            <a:r>
              <a:rPr lang="en-GB" sz="2600" dirty="0"/>
              <a:t>Worry less about what students think about them than how much they are learning;</a:t>
            </a:r>
          </a:p>
          <a:p>
            <a:pPr>
              <a:lnSpc>
                <a:spcPct val="100000"/>
              </a:lnSpc>
            </a:pPr>
            <a:r>
              <a:rPr lang="en-GB" sz="2600" dirty="0"/>
              <a:t>Capable of being seriously quirky without being ‘up themselves’;</a:t>
            </a:r>
          </a:p>
          <a:p>
            <a:pPr>
              <a:lnSpc>
                <a:spcPct val="100000"/>
              </a:lnSpc>
            </a:pPr>
            <a:r>
              <a:rPr lang="en-GB" sz="2600" dirty="0"/>
              <a:t>Continuously challenge students out of their comfort zones.</a:t>
            </a:r>
          </a:p>
          <a:p>
            <a:pPr>
              <a:lnSpc>
                <a:spcPct val="100000"/>
              </a:lnSpc>
            </a:pPr>
            <a:endParaRPr lang="en-GB" sz="2600" dirty="0"/>
          </a:p>
          <a:p>
            <a:pPr>
              <a:lnSpc>
                <a:spcPct val="100000"/>
              </a:lnSpc>
              <a:buNone/>
            </a:pPr>
            <a:endParaRPr lang="en-GB"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116632"/>
            <a:ext cx="8640960" cy="6085731"/>
          </a:xfrm>
        </p:spPr>
        <p:txBody>
          <a:bodyPr/>
          <a:lstStyle/>
          <a:p>
            <a:pPr marL="0" indent="0">
              <a:buNone/>
            </a:pPr>
            <a:r>
              <a:rPr lang="en-GB" sz="2400" dirty="0"/>
              <a:t>Students really want teachers who are good at explaining things and who make learning intellectually stimulating and interesting, as NSS scores and other indicators of student satisfaction indicate. Almost everyone remembers a great lecturer who inspired them at university and far too many remember some awful ones too! Many teachers, however, were fine but uninspiring. This interactive keynote aims to explore what really works to lift the mundane into the inspirational. Among the topics under consideration will be:</a:t>
            </a:r>
          </a:p>
          <a:p>
            <a:pPr lvl="0"/>
            <a:r>
              <a:rPr lang="en-GB" sz="2400" dirty="0"/>
              <a:t>what comprises inspiring teaching in a variety of settings, including lectures, seminars, virtual teaching and one-to-one contexts;</a:t>
            </a:r>
          </a:p>
          <a:p>
            <a:pPr lvl="0"/>
            <a:r>
              <a:rPr lang="en-GB" sz="2400" dirty="0"/>
              <a:t>features that characterise outstanding teachers according to literature in the field and various schemes to recognise excellence;</a:t>
            </a:r>
          </a:p>
          <a:p>
            <a:pPr lvl="0"/>
            <a:r>
              <a:rPr lang="en-GB" sz="2400" dirty="0"/>
              <a:t>Discussion of how we can inspire (and literally breathe life into) our teaching and plan how to better engage and stimulate students.</a:t>
            </a:r>
          </a:p>
        </p:txBody>
      </p:sp>
    </p:spTree>
    <p:extLst>
      <p:ext uri="{BB962C8B-B14F-4D97-AF65-F5344CB8AC3E}">
        <p14:creationId xmlns:p14="http://schemas.microsoft.com/office/powerpoint/2010/main" val="51221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High quality teaching…</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00000"/>
              </a:lnSpc>
              <a:buNone/>
            </a:pPr>
            <a:r>
              <a:rPr lang="en-GB" sz="2600" dirty="0"/>
              <a:t>…“implies recognising that students must be engaged with the content of learning tasks in a way that is likely to enable them to reach understanding…Sharp engagement, imaginative inquiry and finding of a suitable level and style are all more likely to occur if teaching methods that necessitate student energy, problem solving and cooperative learning are employed”. (</a:t>
            </a:r>
            <a:r>
              <a:rPr lang="en-GB" sz="2600" dirty="0" err="1"/>
              <a:t>Ramsden</a:t>
            </a:r>
            <a:r>
              <a:rPr lang="en-GB" sz="2600" dirty="0"/>
              <a:t>, 2003, p97)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 A tall order?</a:t>
            </a:r>
          </a:p>
        </p:txBody>
      </p:sp>
      <p:sp>
        <p:nvSpPr>
          <p:cNvPr id="3" name="Content Placeholder 2"/>
          <p:cNvSpPr>
            <a:spLocks noGrp="1"/>
          </p:cNvSpPr>
          <p:nvPr>
            <p:ph idx="1"/>
          </p:nvPr>
        </p:nvSpPr>
        <p:spPr/>
        <p:txBody>
          <a:bodyPr/>
          <a:lstStyle/>
          <a:p>
            <a:pPr>
              <a:lnSpc>
                <a:spcPct val="100000"/>
              </a:lnSpc>
              <a:buNone/>
            </a:pPr>
            <a:r>
              <a:rPr lang="en-GB" dirty="0"/>
              <a:t>Effective lecturers combine the talents of a scholar, writer, producer, comedian, showman and teacher in ways that contribute to student learning. Nevertheless it is also true that few college professors combine these talents in optimal ways and that even the best lecturers are not always on top form.</a:t>
            </a:r>
          </a:p>
          <a:p>
            <a:pPr>
              <a:lnSpc>
                <a:spcPct val="100000"/>
              </a:lnSpc>
              <a:buNone/>
            </a:pPr>
            <a:r>
              <a:rPr lang="en-GB" dirty="0" err="1"/>
              <a:t>McKeachie</a:t>
            </a:r>
            <a:r>
              <a:rPr lang="en-GB" dirty="0"/>
              <a:t> et al p.53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10316F-4FF6-42E8-905D-F881A38C1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597" y="404664"/>
            <a:ext cx="8316805" cy="6237604"/>
          </a:xfrm>
        </p:spPr>
      </p:pic>
      <p:sp>
        <p:nvSpPr>
          <p:cNvPr id="6" name="TextBox 5">
            <a:extLst>
              <a:ext uri="{FF2B5EF4-FFF2-40B4-BE49-F238E27FC236}">
                <a16:creationId xmlns:a16="http://schemas.microsoft.com/office/drawing/2014/main" id="{0B9A68C8-5E4D-4989-89BF-8F25402E3699}"/>
              </a:ext>
            </a:extLst>
          </p:cNvPr>
          <p:cNvSpPr txBox="1"/>
          <p:nvPr/>
        </p:nvSpPr>
        <p:spPr>
          <a:xfrm>
            <a:off x="2339752" y="764704"/>
            <a:ext cx="7395077" cy="584775"/>
          </a:xfrm>
          <a:prstGeom prst="rect">
            <a:avLst/>
          </a:prstGeom>
          <a:noFill/>
        </p:spPr>
        <p:txBody>
          <a:bodyPr wrap="square" rtlCol="0">
            <a:spAutoFit/>
          </a:bodyPr>
          <a:lstStyle/>
          <a:p>
            <a:r>
              <a:rPr lang="en-GB" sz="3200" b="1" dirty="0">
                <a:solidFill>
                  <a:schemeClr val="tx2">
                    <a:lumMod val="60000"/>
                    <a:lumOff val="40000"/>
                  </a:schemeClr>
                </a:solidFill>
              </a:rPr>
              <a:t>Rex and Wendy Stainton-Rogers</a:t>
            </a:r>
          </a:p>
        </p:txBody>
      </p:sp>
    </p:spTree>
    <p:extLst>
      <p:ext uri="{BB962C8B-B14F-4D97-AF65-F5344CB8AC3E}">
        <p14:creationId xmlns:p14="http://schemas.microsoft.com/office/powerpoint/2010/main" val="1422738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70458"/>
          </a:xfrm>
        </p:spPr>
        <p:txBody>
          <a:bodyPr/>
          <a:lstStyle/>
          <a:p>
            <a:r>
              <a:rPr lang="en-GB" sz="3200" dirty="0"/>
              <a:t>Ken Bain says great teachers... </a:t>
            </a:r>
          </a:p>
        </p:txBody>
      </p:sp>
      <p:sp>
        <p:nvSpPr>
          <p:cNvPr id="3" name="Content Placeholder 2"/>
          <p:cNvSpPr>
            <a:spLocks noGrp="1"/>
          </p:cNvSpPr>
          <p:nvPr>
            <p:ph idx="1"/>
          </p:nvPr>
        </p:nvSpPr>
        <p:spPr>
          <a:xfrm>
            <a:off x="179512" y="692696"/>
            <a:ext cx="8784976" cy="5509667"/>
          </a:xfrm>
        </p:spPr>
        <p:txBody>
          <a:bodyPr/>
          <a:lstStyle/>
          <a:p>
            <a:pPr marL="627063" indent="-627063">
              <a:buClr>
                <a:srgbClr val="002060"/>
              </a:buClr>
              <a:buSzPct val="100000"/>
              <a:buFont typeface="+mj-lt"/>
              <a:buAutoNum type="arabicPeriod"/>
            </a:pPr>
            <a:r>
              <a:rPr lang="en-GB" sz="2200" dirty="0"/>
              <a:t>Are willing to spend time with students, to nurture their learning.</a:t>
            </a:r>
          </a:p>
          <a:p>
            <a:pPr marL="627063" indent="-627063">
              <a:buClr>
                <a:srgbClr val="002060"/>
              </a:buClr>
              <a:buSzPct val="100000"/>
              <a:buFont typeface="+mj-lt"/>
              <a:buAutoNum type="arabicPeriod"/>
            </a:pPr>
            <a:r>
              <a:rPr lang="en-GB" sz="2200" dirty="0"/>
              <a:t>Don’t foster a feeling of power over, but investment in, students.</a:t>
            </a:r>
          </a:p>
          <a:p>
            <a:pPr marL="627063" indent="-627063">
              <a:buClr>
                <a:srgbClr val="002060"/>
              </a:buClr>
              <a:buSzPct val="100000"/>
              <a:buFont typeface="+mj-lt"/>
              <a:buAutoNum type="arabicPeriod"/>
            </a:pPr>
            <a:r>
              <a:rPr lang="en-GB" sz="2200" dirty="0"/>
              <a:t>Ensure their practices stem from a concern for learning.</a:t>
            </a:r>
          </a:p>
          <a:p>
            <a:pPr marL="627063" indent="-627063">
              <a:buClr>
                <a:srgbClr val="002060"/>
              </a:buClr>
              <a:buSzPct val="100000"/>
              <a:buFont typeface="+mj-lt"/>
              <a:buAutoNum type="arabicPeriod"/>
            </a:pPr>
            <a:r>
              <a:rPr lang="en-GB" sz="2200" dirty="0"/>
              <a:t>Make the class user-friendly by fostering trust.</a:t>
            </a:r>
          </a:p>
          <a:p>
            <a:pPr marL="627063" indent="-627063">
              <a:buClr>
                <a:srgbClr val="002060"/>
              </a:buClr>
              <a:buSzPct val="100000"/>
              <a:buFont typeface="+mj-lt"/>
              <a:buAutoNum type="arabicPeriod"/>
            </a:pPr>
            <a:r>
              <a:rPr lang="en-GB" sz="2200" dirty="0"/>
              <a:t>Employ various pedagogical tools in a search for the best way to help each student.</a:t>
            </a:r>
          </a:p>
          <a:p>
            <a:pPr marL="627063" indent="-627063">
              <a:buClr>
                <a:srgbClr val="002060"/>
              </a:buClr>
              <a:buSzPct val="100000"/>
              <a:buFont typeface="+mj-lt"/>
              <a:buAutoNum type="arabicPeriod"/>
            </a:pPr>
            <a:r>
              <a:rPr lang="en-GB" sz="2200" dirty="0"/>
              <a:t>Have the attitude that “There is no such thing as a stupid question.”</a:t>
            </a:r>
          </a:p>
          <a:p>
            <a:pPr marL="627063" indent="-627063">
              <a:buClr>
                <a:srgbClr val="002060"/>
              </a:buClr>
              <a:buSzPct val="100000"/>
              <a:buFont typeface="+mj-lt"/>
              <a:buAutoNum type="arabicPeriod"/>
            </a:pPr>
            <a:r>
              <a:rPr lang="en-GB" sz="2200" dirty="0"/>
              <a:t>Ensure that everyone can contribute and each contribution is unique.</a:t>
            </a:r>
          </a:p>
          <a:p>
            <a:pPr marL="627063" indent="-627063">
              <a:buClr>
                <a:srgbClr val="002060"/>
              </a:buClr>
              <a:buNone/>
            </a:pPr>
            <a:r>
              <a:rPr lang="en-GB" sz="2200" dirty="0"/>
              <a:t>8. 	Do not behave as a “high priest of arcane mysteries”.</a:t>
            </a:r>
          </a:p>
          <a:p>
            <a:pPr marL="627063" indent="-627063">
              <a:buClr>
                <a:srgbClr val="002060"/>
              </a:buClr>
              <a:buNone/>
            </a:pPr>
            <a:r>
              <a:rPr lang="en-GB" sz="2200" dirty="0"/>
              <a:t>9. 	Do not make the classroom an “an arena for expertise, a ledger book for the ego”.</a:t>
            </a:r>
          </a:p>
          <a:p>
            <a:pPr marL="627063" indent="-627063">
              <a:buClr>
                <a:srgbClr val="002060"/>
              </a:buClr>
              <a:buNone/>
            </a:pPr>
            <a:r>
              <a:rPr lang="en-GB" sz="2200" dirty="0"/>
              <a:t>10. 	Don’t expect students to see science as a “frozen body of dogma” that must be memorized and regurgitated.</a:t>
            </a:r>
          </a:p>
          <a:p>
            <a:pPr marL="627063" indent="-627063">
              <a:buClr>
                <a:srgbClr val="002060"/>
              </a:buClr>
              <a:buNone/>
            </a:pPr>
            <a:r>
              <a:rPr lang="en-GB" sz="2200" dirty="0"/>
              <a:t>11. 	Foster the feeling that teachers are fellow students/ human beings struggling with mysteries of the universe. </a:t>
            </a:r>
            <a:endParaRPr lang="en-GB" sz="2200" i="1" dirty="0"/>
          </a:p>
          <a:p>
            <a:pPr marL="534988" indent="-534988">
              <a:buClr>
                <a:srgbClr val="002060"/>
              </a:buClr>
              <a:buSzPct val="100000"/>
              <a:buFont typeface="+mj-lt"/>
              <a:buAutoNum type="arabicPeriod"/>
            </a:pPr>
            <a:endParaRPr lang="en-GB" sz="2200" dirty="0"/>
          </a:p>
          <a:p>
            <a:pPr>
              <a:buClr>
                <a:srgbClr val="002060"/>
              </a:buClr>
              <a:buNone/>
            </a:pPr>
            <a:endParaRPr lang="en-GB"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Ken Bain says excellent teachers ask these questions as they prepare to teach:</a:t>
            </a:r>
          </a:p>
        </p:txBody>
      </p:sp>
      <p:sp>
        <p:nvSpPr>
          <p:cNvPr id="3" name="Content Placeholder 2"/>
          <p:cNvSpPr>
            <a:spLocks noGrp="1"/>
          </p:cNvSpPr>
          <p:nvPr>
            <p:ph idx="1"/>
          </p:nvPr>
        </p:nvSpPr>
        <p:spPr/>
        <p:txBody>
          <a:bodyPr/>
          <a:lstStyle/>
          <a:p>
            <a:pPr marL="514350" indent="-514350">
              <a:lnSpc>
                <a:spcPct val="100000"/>
              </a:lnSpc>
              <a:buSzPct val="100000"/>
              <a:buFont typeface="+mj-lt"/>
              <a:buAutoNum type="arabicPeriod"/>
            </a:pPr>
            <a:r>
              <a:rPr lang="en-GB" sz="2600" dirty="0"/>
              <a:t>What should my students be able to do intellectually, physically, or emotionally as a result of their learning?</a:t>
            </a:r>
          </a:p>
          <a:p>
            <a:pPr marL="514350" indent="-514350">
              <a:lnSpc>
                <a:spcPct val="100000"/>
              </a:lnSpc>
              <a:buSzPct val="100000"/>
              <a:buFont typeface="+mj-lt"/>
              <a:buAutoNum type="arabicPeriod"/>
            </a:pPr>
            <a:r>
              <a:rPr lang="en-GB" sz="2600" dirty="0"/>
              <a:t>How can I best help and encourage them to develop those abilities and habits of the heart and to use them?</a:t>
            </a:r>
          </a:p>
          <a:p>
            <a:pPr marL="514350" indent="-514350">
              <a:lnSpc>
                <a:spcPct val="100000"/>
              </a:lnSpc>
              <a:buSzPct val="100000"/>
              <a:buFont typeface="+mj-lt"/>
              <a:buAutoNum type="arabicPeriod"/>
            </a:pPr>
            <a:r>
              <a:rPr lang="en-GB" sz="2600" dirty="0"/>
              <a:t>How can my students and I best understand the nature, quality, and progress of their learning?</a:t>
            </a:r>
          </a:p>
          <a:p>
            <a:pPr marL="514350" indent="-514350">
              <a:lnSpc>
                <a:spcPct val="100000"/>
              </a:lnSpc>
              <a:buSzPct val="100000"/>
              <a:buFont typeface="+mj-lt"/>
              <a:buAutoNum type="arabicPeriod"/>
            </a:pPr>
            <a:r>
              <a:rPr lang="en-GB" sz="2600" dirty="0"/>
              <a:t>How can I evaluate my efforts to foster that learning? (Bain, 2004 p. 49)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What kind of a teacher are you?</a:t>
            </a:r>
          </a:p>
        </p:txBody>
      </p:sp>
      <p:sp>
        <p:nvSpPr>
          <p:cNvPr id="3" name="Content Placeholder 2"/>
          <p:cNvSpPr>
            <a:spLocks noGrp="1"/>
          </p:cNvSpPr>
          <p:nvPr>
            <p:ph idx="1"/>
          </p:nvPr>
        </p:nvSpPr>
        <p:spPr>
          <a:xfrm>
            <a:off x="323528" y="1412875"/>
            <a:ext cx="8568952" cy="4789488"/>
          </a:xfrm>
        </p:spPr>
        <p:txBody>
          <a:bodyPr/>
          <a:lstStyle/>
          <a:p>
            <a:r>
              <a:rPr lang="en-GB" dirty="0"/>
              <a:t>Think about your three greatest strengths as a university teacher: how did these come about?</a:t>
            </a:r>
          </a:p>
          <a:p>
            <a:r>
              <a:rPr lang="en-GB" dirty="0"/>
              <a:t>Think about metrics that tell you how good you are as a teacher: what do you learn from them?</a:t>
            </a:r>
          </a:p>
          <a:p>
            <a:r>
              <a:rPr lang="en-GB" dirty="0"/>
              <a:t>Think about three ways in which you teaching in university has changed since you started out: what was the rationale?</a:t>
            </a:r>
          </a:p>
          <a:p>
            <a:r>
              <a:rPr lang="en-GB" dirty="0"/>
              <a:t>Think about three things you would like to do in your teaching; what might help you achieve these?</a:t>
            </a:r>
          </a:p>
          <a:p>
            <a:r>
              <a:rPr lang="en-GB" dirty="0"/>
              <a:t>Think about the people who have helped you become effective as a teacher and assessor: how can you similarly help others?</a:t>
            </a:r>
          </a:p>
        </p:txBody>
      </p:sp>
    </p:spTree>
    <p:extLst>
      <p:ext uri="{BB962C8B-B14F-4D97-AF65-F5344CB8AC3E}">
        <p14:creationId xmlns:p14="http://schemas.microsoft.com/office/powerpoint/2010/main" val="1016464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How can we breathe life into our teaching?</a:t>
            </a:r>
          </a:p>
        </p:txBody>
      </p:sp>
      <p:sp>
        <p:nvSpPr>
          <p:cNvPr id="3" name="Content Placeholder 2"/>
          <p:cNvSpPr>
            <a:spLocks noGrp="1"/>
          </p:cNvSpPr>
          <p:nvPr>
            <p:ph idx="1"/>
          </p:nvPr>
        </p:nvSpPr>
        <p:spPr/>
        <p:txBody>
          <a:bodyPr/>
          <a:lstStyle/>
          <a:p>
            <a:r>
              <a:rPr lang="en-GB" dirty="0"/>
              <a:t>Work out what are your key strengths and play to them: find your individual teaching voice;</a:t>
            </a:r>
          </a:p>
          <a:p>
            <a:r>
              <a:rPr lang="en-GB" dirty="0"/>
              <a:t>Challenge yourself regularly to try new things in the classroom, including things that frighten you a little;</a:t>
            </a:r>
          </a:p>
          <a:p>
            <a:r>
              <a:rPr lang="en-GB" dirty="0"/>
              <a:t>While content knowledge is important, put as much effort into planning process as you do delivery;</a:t>
            </a:r>
          </a:p>
          <a:p>
            <a:r>
              <a:rPr lang="en-GB" dirty="0"/>
              <a:t>Vary the technologies you use (for example, why not try ‘clickers’ one week, and low tech in-class tests another and replace PowerPoint with Prezi?);</a:t>
            </a:r>
          </a:p>
          <a:p>
            <a:r>
              <a:rPr lang="en-GB" dirty="0"/>
              <a:t>Sometimes plan the tasks and resources but have no formal presentation element.</a:t>
            </a:r>
          </a:p>
        </p:txBody>
      </p:sp>
    </p:spTree>
    <p:extLst>
      <p:ext uri="{BB962C8B-B14F-4D97-AF65-F5344CB8AC3E}">
        <p14:creationId xmlns:p14="http://schemas.microsoft.com/office/powerpoint/2010/main" val="3105209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How can you use colleagues to help you energise classes?</a:t>
            </a:r>
          </a:p>
        </p:txBody>
      </p:sp>
      <p:sp>
        <p:nvSpPr>
          <p:cNvPr id="3" name="Content Placeholder 2"/>
          <p:cNvSpPr>
            <a:spLocks noGrp="1"/>
          </p:cNvSpPr>
          <p:nvPr>
            <p:ph idx="1"/>
          </p:nvPr>
        </p:nvSpPr>
        <p:spPr/>
        <p:txBody>
          <a:bodyPr/>
          <a:lstStyle/>
          <a:p>
            <a:r>
              <a:rPr lang="en-GB" dirty="0"/>
              <a:t>Explore the extent to which you can use live or virtual ‘expert witnesses’ and ‘guest appearances’ in your classes;</a:t>
            </a:r>
          </a:p>
          <a:p>
            <a:r>
              <a:rPr lang="en-GB" dirty="0"/>
              <a:t>Can you plant a well-prepared ‘interrupter’ in a session who challenges your point of view, offers alternative perspectives and proposes different perspectives?</a:t>
            </a:r>
          </a:p>
          <a:p>
            <a:r>
              <a:rPr lang="en-GB" dirty="0"/>
              <a:t>Try out team teaching occasionally, with reciprocal support for colleagues;</a:t>
            </a:r>
          </a:p>
          <a:p>
            <a:r>
              <a:rPr lang="en-GB" dirty="0"/>
              <a:t>Use peer review to help you improve your own teaching and assessment practice.</a:t>
            </a:r>
          </a:p>
          <a:p>
            <a:endParaRPr lang="en-GB" dirty="0"/>
          </a:p>
        </p:txBody>
      </p:sp>
    </p:spTree>
    <p:extLst>
      <p:ext uri="{BB962C8B-B14F-4D97-AF65-F5344CB8AC3E}">
        <p14:creationId xmlns:p14="http://schemas.microsoft.com/office/powerpoint/2010/main" val="3289084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Reflective teachers</a:t>
            </a:r>
          </a:p>
        </p:txBody>
      </p:sp>
      <p:sp>
        <p:nvSpPr>
          <p:cNvPr id="3" name="Content Placeholder 2"/>
          <p:cNvSpPr>
            <a:spLocks noGrp="1"/>
          </p:cNvSpPr>
          <p:nvPr>
            <p:ph idx="1"/>
          </p:nvPr>
        </p:nvSpPr>
        <p:spPr>
          <a:xfrm>
            <a:off x="467544" y="1124744"/>
            <a:ext cx="8229600" cy="4789488"/>
          </a:xfrm>
        </p:spPr>
        <p:txBody>
          <a:bodyPr/>
          <a:lstStyle/>
          <a:p>
            <a:pPr>
              <a:lnSpc>
                <a:spcPct val="100000"/>
              </a:lnSpc>
              <a:buNone/>
            </a:pPr>
            <a:r>
              <a:rPr lang="en-US" sz="2400" dirty="0">
                <a:ea typeface="ＭＳ Ｐゴシック" panose="020B0600070205080204" pitchFamily="34" charset="-128"/>
              </a:rPr>
              <a:t>If we are to be effective university teachers, we need to review our own practices regularly and reflectively. This can ensure we not only keep ourselves up to date with curriculum content but also with relevant and current approaches to teaching. </a:t>
            </a:r>
          </a:p>
          <a:p>
            <a:pPr>
              <a:lnSpc>
                <a:spcPct val="100000"/>
              </a:lnSpc>
              <a:buNone/>
            </a:pPr>
            <a:r>
              <a:rPr lang="en-US" sz="2400" dirty="0">
                <a:ea typeface="ＭＳ Ｐゴシック" panose="020B0600070205080204" pitchFamily="34" charset="-128"/>
              </a:rPr>
              <a:t>Reflection on practice, when practiced regularly, can have a positive impact on teachers’ effectiveness as teachers and can enhance their engagement and enjoyment. </a:t>
            </a:r>
          </a:p>
          <a:p>
            <a:pPr>
              <a:lnSpc>
                <a:spcPct val="100000"/>
              </a:lnSpc>
              <a:buNone/>
            </a:pPr>
            <a:r>
              <a:rPr lang="en-US" sz="2400" dirty="0">
                <a:ea typeface="ＭＳ Ｐゴシック" panose="020B0600070205080204" pitchFamily="34" charset="-128"/>
              </a:rPr>
              <a:t>Research indicates that those engaged in peer review of teaching not only benefit from opportunities to discuss their own practices, but also significantly learn a great deal from watching others teach and discussing alternative approaches.</a:t>
            </a:r>
          </a:p>
          <a:p>
            <a:pPr>
              <a:lnSpc>
                <a:spcPct val="100000"/>
              </a:lnSpc>
            </a:pP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Reflection on my teaching</a:t>
            </a:r>
          </a:p>
        </p:txBody>
      </p:sp>
      <p:sp>
        <p:nvSpPr>
          <p:cNvPr id="3" name="Content Placeholder 2"/>
          <p:cNvSpPr>
            <a:spLocks noGrp="1"/>
          </p:cNvSpPr>
          <p:nvPr>
            <p:ph idx="1"/>
          </p:nvPr>
        </p:nvSpPr>
        <p:spPr>
          <a:xfrm>
            <a:off x="468313" y="1052736"/>
            <a:ext cx="8229600" cy="5149627"/>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00000"/>
              </a:lnSpc>
            </a:pPr>
            <a:r>
              <a:rPr lang="en-GB" sz="2600" dirty="0"/>
              <a:t>What areas of my teaching practice do I want to develop?</a:t>
            </a:r>
          </a:p>
          <a:p>
            <a:pPr eaLnBrk="1" hangingPunct="1">
              <a:lnSpc>
                <a:spcPct val="100000"/>
              </a:lnSpc>
            </a:pPr>
            <a:r>
              <a:rPr lang="en-GB" sz="2600" dirty="0"/>
              <a:t>What new technologies would I like to incorporate in my teaching?</a:t>
            </a:r>
          </a:p>
          <a:p>
            <a:pPr eaLnBrk="1" hangingPunct="1">
              <a:lnSpc>
                <a:spcPct val="100000"/>
              </a:lnSpc>
            </a:pPr>
            <a:r>
              <a:rPr lang="en-GB" sz="2600" dirty="0"/>
              <a:t>How much do I need to update the subject content of my teaching?</a:t>
            </a:r>
          </a:p>
          <a:p>
            <a:pPr eaLnBrk="1" hangingPunct="1">
              <a:lnSpc>
                <a:spcPct val="100000"/>
              </a:lnSpc>
            </a:pPr>
            <a:r>
              <a:rPr lang="en-GB" sz="2600" dirty="0"/>
              <a:t>Who could I usefully learn from about inspiring teaching? </a:t>
            </a:r>
          </a:p>
          <a:p>
            <a:pPr eaLnBrk="1" hangingPunct="1">
              <a:lnSpc>
                <a:spcPct val="100000"/>
              </a:lnSpc>
            </a:pPr>
            <a:r>
              <a:rPr lang="en-GB" sz="2600" dirty="0"/>
              <a:t>Who can I help to be a good teacher by mentoring them?</a:t>
            </a:r>
          </a:p>
          <a:p>
            <a:pPr eaLnBrk="1" hangingPunct="1">
              <a:lnSpc>
                <a:spcPct val="100000"/>
              </a:lnSpc>
            </a:pPr>
            <a:r>
              <a:rPr lang="en-GB" sz="2600" dirty="0"/>
              <a:t>What reading and further study about pedagogy might benefit my teaching?</a:t>
            </a:r>
          </a:p>
          <a:p>
            <a:pPr eaLnBrk="1" hangingPunct="1">
              <a:lnSpc>
                <a:spcPct val="100000"/>
              </a:lnSpc>
            </a:pPr>
            <a:endParaRPr lang="en-GB"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pic.jpg-large"/>
          <p:cNvPicPr>
            <a:picLocks noChangeAspect="1" noChangeArrowheads="1"/>
          </p:cNvPicPr>
          <p:nvPr/>
        </p:nvPicPr>
        <p:blipFill>
          <a:blip r:embed="rId2" cstate="print"/>
          <a:srcRect/>
          <a:stretch>
            <a:fillRect/>
          </a:stretch>
        </p:blipFill>
        <p:spPr bwMode="auto">
          <a:xfrm>
            <a:off x="827584" y="-1"/>
            <a:ext cx="7848460" cy="6857999"/>
          </a:xfrm>
          <a:prstGeom prst="rect">
            <a:avLst/>
          </a:prstGeom>
          <a:noFill/>
        </p:spPr>
      </p:pic>
      <p:sp>
        <p:nvSpPr>
          <p:cNvPr id="3" name="TextBox 2"/>
          <p:cNvSpPr txBox="1"/>
          <p:nvPr/>
        </p:nvSpPr>
        <p:spPr>
          <a:xfrm>
            <a:off x="6206978" y="6027003"/>
            <a:ext cx="2249334" cy="646331"/>
          </a:xfrm>
          <a:prstGeom prst="rect">
            <a:avLst/>
          </a:prstGeom>
          <a:solidFill>
            <a:schemeClr val="tx1"/>
          </a:solidFill>
        </p:spPr>
        <p:txBody>
          <a:bodyPr wrap="none" rtlCol="0">
            <a:spAutoFit/>
          </a:bodyPr>
          <a:lstStyle/>
          <a:p>
            <a:r>
              <a:rPr lang="en-GB" sz="1800" b="1" dirty="0">
                <a:solidFill>
                  <a:schemeClr val="bg1"/>
                </a:solidFill>
              </a:rPr>
              <a:t>From Jason </a:t>
            </a:r>
            <a:r>
              <a:rPr lang="en-GB" sz="1800" b="1" dirty="0" err="1">
                <a:solidFill>
                  <a:schemeClr val="bg1"/>
                </a:solidFill>
              </a:rPr>
              <a:t>Elsom</a:t>
            </a:r>
            <a:endParaRPr lang="en-GB" sz="1800" b="1" dirty="0">
              <a:solidFill>
                <a:schemeClr val="bg1"/>
              </a:solidFill>
            </a:endParaRPr>
          </a:p>
          <a:p>
            <a:r>
              <a:rPr lang="en-GB" sz="1800" b="1" dirty="0">
                <a:solidFill>
                  <a:schemeClr val="bg1"/>
                </a:solidFill>
              </a:rPr>
              <a:t>(@Jason </a:t>
            </a:r>
            <a:r>
              <a:rPr lang="en-GB" sz="1800" b="1" dirty="0" err="1">
                <a:solidFill>
                  <a:schemeClr val="bg1"/>
                </a:solidFill>
              </a:rPr>
              <a:t>Elsom</a:t>
            </a:r>
            <a:r>
              <a:rPr lang="en-GB" sz="1800" b="1" dirty="0">
                <a:solidFill>
                  <a:schemeClr val="bg1"/>
                </a:solidFill>
              </a:rPr>
              <a:t>)</a:t>
            </a:r>
          </a:p>
        </p:txBody>
      </p:sp>
    </p:spTree>
    <p:extLst>
      <p:ext uri="{BB962C8B-B14F-4D97-AF65-F5344CB8AC3E}">
        <p14:creationId xmlns:p14="http://schemas.microsoft.com/office/powerpoint/2010/main" val="198878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DAF9-1D6D-47E9-B6B4-B8322C72704C}"/>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And what about leaders of learning and teaching?</a:t>
            </a:r>
          </a:p>
        </p:txBody>
      </p:sp>
      <p:sp>
        <p:nvSpPr>
          <p:cNvPr id="3" name="Content Placeholder 2">
            <a:extLst>
              <a:ext uri="{FF2B5EF4-FFF2-40B4-BE49-F238E27FC236}">
                <a16:creationId xmlns:a16="http://schemas.microsoft.com/office/drawing/2014/main" id="{FBC9082E-AFCD-487A-91F5-727D81AD8874}"/>
              </a:ext>
            </a:extLst>
          </p:cNvPr>
          <p:cNvSpPr>
            <a:spLocks noGrp="1"/>
          </p:cNvSpPr>
          <p:nvPr>
            <p:ph idx="1"/>
          </p:nvPr>
        </p:nvSpPr>
        <p:spPr/>
        <p:txBody>
          <a:bodyPr/>
          <a:lstStyle/>
          <a:p>
            <a:r>
              <a:rPr lang="en-GB" dirty="0"/>
              <a:t>Have vision and can imagine ways that great ideas can be taken forward pragmatically</a:t>
            </a:r>
          </a:p>
          <a:p>
            <a:r>
              <a:rPr lang="en-GB" dirty="0"/>
              <a:t>Can be strategic and instrumental without ever losing sight of the passion for teaching that drives them;</a:t>
            </a:r>
          </a:p>
          <a:p>
            <a:r>
              <a:rPr lang="en-GB" dirty="0"/>
              <a:t>Are good at judging the zeitgeist and trend spotting, with an excellent filter for fashionable foppery;</a:t>
            </a:r>
          </a:p>
          <a:p>
            <a:r>
              <a:rPr lang="en-GB" dirty="0"/>
              <a:t>Retain a focus on enhancing the student experience at all times;</a:t>
            </a:r>
          </a:p>
          <a:p>
            <a:r>
              <a:rPr lang="en-GB" dirty="0"/>
              <a:t>Remember that the colleagues being led have real lives and multiple demands on their time.</a:t>
            </a:r>
          </a:p>
        </p:txBody>
      </p:sp>
    </p:spTree>
    <p:extLst>
      <p:ext uri="{BB962C8B-B14F-4D97-AF65-F5344CB8AC3E}">
        <p14:creationId xmlns:p14="http://schemas.microsoft.com/office/powerpoint/2010/main" val="3416376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How do we know if we are offering excellent teaching?</a:t>
            </a:r>
          </a:p>
        </p:txBody>
      </p:sp>
      <p:sp>
        <p:nvSpPr>
          <p:cNvPr id="8195" name="Content Placeholder 2"/>
          <p:cNvSpPr>
            <a:spLocks noGrp="1"/>
          </p:cNvSpPr>
          <p:nvPr>
            <p:ph idx="1"/>
          </p:nvPr>
        </p:nvSpPr>
        <p:spPr/>
        <p:txBody>
          <a:bodyPr/>
          <a:lstStyle/>
          <a:p>
            <a:pPr>
              <a:lnSpc>
                <a:spcPct val="100000"/>
              </a:lnSpc>
            </a:pPr>
            <a:r>
              <a:rPr lang="en-GB" sz="2600" dirty="0"/>
              <a:t>Students are satisfied, learn well, achieve highly and have fulfilling learning experiences;</a:t>
            </a:r>
          </a:p>
          <a:p>
            <a:pPr>
              <a:lnSpc>
                <a:spcPct val="100000"/>
              </a:lnSpc>
            </a:pPr>
            <a:r>
              <a:rPr lang="en-GB" sz="2600" dirty="0"/>
              <a:t>We as teachers are satisfied, motivated and find our workloads manageable;</a:t>
            </a:r>
          </a:p>
          <a:p>
            <a:pPr>
              <a:lnSpc>
                <a:spcPct val="100000"/>
              </a:lnSpc>
            </a:pPr>
            <a:r>
              <a:rPr lang="en-GB" sz="2600" dirty="0"/>
              <a:t>Quality assurers and Professional and Subject bodies like what we do and have no complaints about systems and processes;</a:t>
            </a:r>
          </a:p>
          <a:p>
            <a:pPr>
              <a:lnSpc>
                <a:spcPct val="100000"/>
              </a:lnSpc>
            </a:pPr>
            <a:r>
              <a:rPr lang="en-GB" sz="2600" dirty="0"/>
              <a:t>University managers are confident that the student experience offered is of high quality (and deal with few complaints).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So what are you going to do?</a:t>
            </a:r>
          </a:p>
        </p:txBody>
      </p:sp>
      <p:sp>
        <p:nvSpPr>
          <p:cNvPr id="3" name="Content Placeholder 2"/>
          <p:cNvSpPr>
            <a:spLocks noGrp="1"/>
          </p:cNvSpPr>
          <p:nvPr>
            <p:ph idx="1"/>
          </p:nvPr>
        </p:nvSpPr>
        <p:spPr/>
        <p:txBody>
          <a:bodyPr/>
          <a:lstStyle/>
          <a:p>
            <a:pPr>
              <a:lnSpc>
                <a:spcPct val="100000"/>
              </a:lnSpc>
            </a:pPr>
            <a:r>
              <a:rPr lang="en-GB" dirty="0"/>
              <a:t>To refresh your own practice?</a:t>
            </a:r>
          </a:p>
          <a:p>
            <a:pPr>
              <a:lnSpc>
                <a:spcPct val="100000"/>
              </a:lnSpc>
            </a:pPr>
            <a:r>
              <a:rPr lang="en-GB" dirty="0"/>
              <a:t>To gain more satisfaction from teaching?</a:t>
            </a:r>
          </a:p>
          <a:p>
            <a:pPr>
              <a:lnSpc>
                <a:spcPct val="100000"/>
              </a:lnSpc>
            </a:pPr>
            <a:r>
              <a:rPr lang="en-GB" dirty="0"/>
              <a:t>To improve your teaching techniques and practices?</a:t>
            </a:r>
          </a:p>
          <a:p>
            <a:pPr>
              <a:lnSpc>
                <a:spcPct val="100000"/>
              </a:lnSpc>
            </a:pPr>
            <a:r>
              <a:rPr lang="en-GB" dirty="0"/>
              <a:t>To mentor and support new colleagues?</a:t>
            </a:r>
          </a:p>
          <a:p>
            <a:pPr>
              <a:lnSpc>
                <a:spcPct val="100000"/>
              </a:lnSpc>
            </a:pPr>
            <a:r>
              <a:rPr lang="en-GB" dirty="0"/>
              <a:t>To learn from the long-serving members of staff who may be about to leave?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Autofit/>
          </a:bodyPr>
          <a:lstStyle/>
          <a:p>
            <a:r>
              <a:rPr lang="en-GB" sz="3200" kern="1200" dirty="0">
                <a:solidFill>
                  <a:srgbClr val="002060"/>
                </a:solidFill>
              </a:rPr>
              <a:t>These and other slides will be available on my website at http://sally-brown.net</a:t>
            </a:r>
          </a:p>
        </p:txBody>
      </p:sp>
      <p:pic>
        <p:nvPicPr>
          <p:cNvPr id="4" name="Picture 3">
            <a:extLst>
              <a:ext uri="{FF2B5EF4-FFF2-40B4-BE49-F238E27FC236}">
                <a16:creationId xmlns:a16="http://schemas.microsoft.com/office/drawing/2014/main" id="{3893545B-E700-4D8A-8AAD-4697982704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85392" y="2156436"/>
            <a:ext cx="5373216" cy="4029912"/>
          </a:xfrm>
          <a:prstGeom prst="rect">
            <a:avLst/>
          </a:prstGeom>
        </p:spPr>
      </p:pic>
    </p:spTree>
    <p:extLst>
      <p:ext uri="{BB962C8B-B14F-4D97-AF65-F5344CB8AC3E}">
        <p14:creationId xmlns:p14="http://schemas.microsoft.com/office/powerpoint/2010/main" val="303174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References and further reading</a:t>
            </a:r>
          </a:p>
        </p:txBody>
      </p:sp>
      <p:sp>
        <p:nvSpPr>
          <p:cNvPr id="3" name="Content Placeholder 2"/>
          <p:cNvSpPr>
            <a:spLocks noGrp="1"/>
          </p:cNvSpPr>
          <p:nvPr>
            <p:ph idx="1"/>
          </p:nvPr>
        </p:nvSpPr>
        <p:spPr>
          <a:xfrm>
            <a:off x="323528" y="908720"/>
            <a:ext cx="8229600" cy="4789488"/>
          </a:xfrm>
        </p:spPr>
        <p:txBody>
          <a:bodyPr/>
          <a:lstStyle/>
          <a:p>
            <a:pPr>
              <a:buNone/>
            </a:pPr>
            <a:r>
              <a:rPr lang="en-GB" sz="1800" dirty="0">
                <a:cs typeface="Times New Roman" pitchFamily="18" charset="0"/>
              </a:rPr>
              <a:t>Bain, K.(2004) </a:t>
            </a:r>
            <a:r>
              <a:rPr lang="en-GB" sz="1800" i="1" dirty="0"/>
              <a:t>What the Best College Teachers Do, </a:t>
            </a:r>
            <a:r>
              <a:rPr lang="en-GB" sz="1800" dirty="0"/>
              <a:t>Cambridge Massachusetts</a:t>
            </a:r>
            <a:r>
              <a:rPr lang="en-GB" sz="1800" i="1" dirty="0"/>
              <a:t>, </a:t>
            </a:r>
            <a:r>
              <a:rPr lang="en-GB" sz="1800" dirty="0"/>
              <a:t>Harvard University Press, </a:t>
            </a:r>
            <a:r>
              <a:rPr lang="en-GB" sz="1800" dirty="0">
                <a:hlinkClick r:id="rId2"/>
              </a:rPr>
              <a:t>http://www.vetmed.wsu.edu/courses-jmgay/documents/SynopsisWhatBestCollegeTeachersDo.pdf</a:t>
            </a:r>
            <a:r>
              <a:rPr lang="en-GB" sz="1800" dirty="0"/>
              <a:t> </a:t>
            </a:r>
          </a:p>
          <a:p>
            <a:pPr>
              <a:buNone/>
            </a:pPr>
            <a:r>
              <a:rPr lang="en-GB" sz="1800" dirty="0"/>
              <a:t>Blackwell, R. and McLean, M. (1996) Peer Observation of Teaching and Staff Development. Higher Education Quarterly 50(2).</a:t>
            </a:r>
          </a:p>
          <a:p>
            <a:pPr>
              <a:buNone/>
            </a:pPr>
            <a:r>
              <a:rPr lang="en-GB" sz="1800" dirty="0"/>
              <a:t>Brown, S., Jones, G. and </a:t>
            </a:r>
            <a:r>
              <a:rPr lang="en-GB" sz="1800" dirty="0" err="1"/>
              <a:t>Rawnsley</a:t>
            </a:r>
            <a:r>
              <a:rPr lang="en-GB" sz="1800" dirty="0"/>
              <a:t>, S. (</a:t>
            </a:r>
            <a:r>
              <a:rPr lang="en-GB" sz="1800" dirty="0" err="1"/>
              <a:t>eds</a:t>
            </a:r>
            <a:r>
              <a:rPr lang="en-GB" sz="1800" dirty="0"/>
              <a:t>) (1993) Observing teaching. SEDA Paper 79. London: Staff and Educational Development Association. [A collection of articles on good practice, with example forms.]</a:t>
            </a:r>
          </a:p>
          <a:p>
            <a:pPr marL="352425" indent="-352425">
              <a:lnSpc>
                <a:spcPct val="100000"/>
              </a:lnSpc>
              <a:buNone/>
            </a:pPr>
            <a:r>
              <a:rPr lang="en-GB" sz="1800" dirty="0"/>
              <a:t>Brown, S. (2011) Bringing about positive change in higher education; a case study </a:t>
            </a:r>
            <a:r>
              <a:rPr lang="en-GB" sz="1800" i="1" dirty="0"/>
              <a:t>Quality Assurance in Education</a:t>
            </a:r>
            <a:r>
              <a:rPr lang="en-GB" sz="1800" dirty="0"/>
              <a:t> </a:t>
            </a:r>
            <a:r>
              <a:rPr lang="en-GB" sz="1800" i="1" dirty="0" err="1"/>
              <a:t>Vol</a:t>
            </a:r>
            <a:r>
              <a:rPr lang="en-GB" sz="1800" i="1" dirty="0"/>
              <a:t> 19 No 3 pp.195-207</a:t>
            </a:r>
            <a:r>
              <a:rPr lang="en-GB" sz="1800" dirty="0"/>
              <a:t>.</a:t>
            </a:r>
          </a:p>
          <a:p>
            <a:pPr marL="352425" indent="-352425">
              <a:lnSpc>
                <a:spcPct val="100000"/>
              </a:lnSpc>
              <a:buNone/>
            </a:pPr>
            <a:r>
              <a:rPr lang="en-GB" sz="1800" dirty="0"/>
              <a:t>Brown, S. and Race, P. (2002) </a:t>
            </a:r>
            <a:r>
              <a:rPr lang="en-GB" sz="1800" i="1" dirty="0"/>
              <a:t>Lecturing – a practical guide</a:t>
            </a:r>
            <a:r>
              <a:rPr lang="en-GB" sz="1800" dirty="0"/>
              <a:t>, London: Kogan Page</a:t>
            </a:r>
          </a:p>
          <a:p>
            <a:pPr marL="352425" indent="-352425">
              <a:lnSpc>
                <a:spcPct val="100000"/>
              </a:lnSpc>
              <a:buNone/>
            </a:pPr>
            <a:r>
              <a:rPr lang="en-GB" sz="1800" dirty="0"/>
              <a:t>Colin Bryson &amp; Len Hand (2007): The role of engagement in inspiring teaching and learning, </a:t>
            </a:r>
            <a:r>
              <a:rPr lang="en-GB" sz="1800" i="1" dirty="0"/>
              <a:t>Innovations in Education and Teaching International, 44:4, 349-362</a:t>
            </a:r>
          </a:p>
          <a:p>
            <a:pPr marL="352425" indent="-352425">
              <a:lnSpc>
                <a:spcPct val="100000"/>
              </a:lnSpc>
              <a:buNone/>
              <a:defRPr/>
            </a:pPr>
            <a:r>
              <a:rPr lang="en-GB" sz="1800" dirty="0"/>
              <a:t>Boyer, E.L. (1990, reprinted 1997) </a:t>
            </a:r>
            <a:r>
              <a:rPr lang="en-GB" sz="1800" i="1" dirty="0"/>
              <a:t>Scholarship reconsidered: priorities of the professoriate</a:t>
            </a:r>
            <a:r>
              <a:rPr lang="en-GB" sz="1800" dirty="0"/>
              <a:t>, San Francisco: Jossey Bass, The Carnegie Foundation for the Advancement of Teaching.</a:t>
            </a:r>
          </a:p>
          <a:p>
            <a:pPr>
              <a:buNone/>
            </a:pPr>
            <a:r>
              <a:rPr lang="en-GB" sz="1800" dirty="0" err="1"/>
              <a:t>Debowski</a:t>
            </a:r>
            <a:r>
              <a:rPr lang="en-GB" sz="1800" dirty="0"/>
              <a:t>, S., </a:t>
            </a:r>
            <a:r>
              <a:rPr lang="en-GB" sz="1800" dirty="0" err="1"/>
              <a:t>Stefani</a:t>
            </a:r>
            <a:r>
              <a:rPr lang="en-GB" sz="1800" dirty="0"/>
              <a:t>, L., Cohen, M. and Ho, A (2011) </a:t>
            </a:r>
            <a:r>
              <a:rPr lang="en-GB" sz="1800" i="1" dirty="0"/>
              <a:t>Sustaining and championing teaching and learning in good times or bad</a:t>
            </a:r>
            <a:r>
              <a:rPr lang="en-GB" sz="1800" dirty="0"/>
              <a:t> in </a:t>
            </a:r>
            <a:r>
              <a:rPr lang="en-GB" sz="1800" dirty="0" err="1"/>
              <a:t>Groccia</a:t>
            </a:r>
            <a:r>
              <a:rPr lang="en-GB" sz="1800" dirty="0"/>
              <a:t>, J., </a:t>
            </a:r>
            <a:r>
              <a:rPr lang="en-GB" sz="1800" dirty="0" err="1"/>
              <a:t>Alsudairi</a:t>
            </a:r>
            <a:r>
              <a:rPr lang="en-GB" sz="1800" dirty="0"/>
              <a:t>, M. and </a:t>
            </a:r>
            <a:r>
              <a:rPr lang="en-GB" sz="1800" dirty="0" err="1"/>
              <a:t>Bukist</a:t>
            </a:r>
            <a:r>
              <a:rPr lang="en-GB" sz="1800" dirty="0"/>
              <a:t>, B., (eds.) </a:t>
            </a:r>
            <a:r>
              <a:rPr lang="en-GB" sz="1800" i="1" dirty="0"/>
              <a:t>A handbook of College and University Teaching: global perspectives, </a:t>
            </a:r>
            <a:r>
              <a:rPr lang="en-GB" sz="1800" dirty="0"/>
              <a:t>London: Sage Publications.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References and further reading (2)</a:t>
            </a:r>
          </a:p>
        </p:txBody>
      </p:sp>
      <p:sp>
        <p:nvSpPr>
          <p:cNvPr id="3" name="Content Placeholder 2"/>
          <p:cNvSpPr>
            <a:spLocks noGrp="1"/>
          </p:cNvSpPr>
          <p:nvPr>
            <p:ph idx="1"/>
          </p:nvPr>
        </p:nvSpPr>
        <p:spPr>
          <a:xfrm>
            <a:off x="468313" y="980728"/>
            <a:ext cx="8229600" cy="5221635"/>
          </a:xfrm>
        </p:spPr>
        <p:txBody>
          <a:bodyPr/>
          <a:lstStyle/>
          <a:p>
            <a:pPr>
              <a:buNone/>
            </a:pPr>
            <a:r>
              <a:rPr lang="en-GB" sz="1800" dirty="0"/>
              <a:t>Gosling, D. (2000) Guidelines for Peer Observation of Learning </a:t>
            </a:r>
            <a:r>
              <a:rPr lang="en-GB" sz="1800" dirty="0" err="1"/>
              <a:t>andTeaching</a:t>
            </a:r>
            <a:r>
              <a:rPr lang="en-GB" sz="1800" dirty="0"/>
              <a:t>. </a:t>
            </a:r>
            <a:r>
              <a:rPr lang="en-GB" sz="1800" dirty="0" err="1"/>
              <a:t>ESCalate</a:t>
            </a:r>
            <a:r>
              <a:rPr lang="en-GB" sz="1800" dirty="0"/>
              <a:t> Regional Networking Seminars. Bristol: </a:t>
            </a:r>
            <a:r>
              <a:rPr lang="en-GB" sz="1800" dirty="0" err="1"/>
              <a:t>ESCalate</a:t>
            </a:r>
            <a:r>
              <a:rPr lang="en-GB" sz="1800" dirty="0"/>
              <a:t>. Available at: </a:t>
            </a:r>
            <a:r>
              <a:rPr lang="en-GB" sz="1800" dirty="0">
                <a:hlinkClick r:id="rId3"/>
              </a:rPr>
              <a:t>http://www.escalate.ac.uk/resources/peerobservation</a:t>
            </a:r>
            <a:endParaRPr lang="en-GB" sz="1800" dirty="0"/>
          </a:p>
          <a:p>
            <a:pPr>
              <a:buNone/>
            </a:pPr>
            <a:r>
              <a:rPr lang="en-GB" sz="1800" dirty="0" err="1"/>
              <a:t>Hammersley</a:t>
            </a:r>
            <a:r>
              <a:rPr lang="en-GB" sz="1800" dirty="0"/>
              <a:t>-Fletcher, L. and </a:t>
            </a:r>
            <a:r>
              <a:rPr lang="en-GB" sz="1800" dirty="0" err="1"/>
              <a:t>Orsmond</a:t>
            </a:r>
            <a:r>
              <a:rPr lang="en-GB" sz="1800" dirty="0"/>
              <a:t>, P. (2004) Evaluating our peers: is peer observation a meaningful process? Studies in Higher Education 29(4), 489-503.</a:t>
            </a:r>
          </a:p>
          <a:p>
            <a:pPr>
              <a:buNone/>
            </a:pPr>
            <a:r>
              <a:rPr lang="en-GB" sz="1800" dirty="0" err="1"/>
              <a:t>Hodgkinson</a:t>
            </a:r>
            <a:r>
              <a:rPr lang="en-GB" sz="1800" dirty="0"/>
              <a:t>, M. (1994) Peer Observation of Teaching Performance by Action Enquiry. Quality Assurance in Education 2(2), 26-31.</a:t>
            </a:r>
          </a:p>
          <a:p>
            <a:pPr>
              <a:buNone/>
            </a:pPr>
            <a:r>
              <a:rPr lang="en-GB" sz="1800" dirty="0" err="1"/>
              <a:t>McKeachie</a:t>
            </a:r>
            <a:r>
              <a:rPr lang="en-GB" sz="1800" dirty="0"/>
              <a:t>, W. J. (1951) </a:t>
            </a:r>
            <a:r>
              <a:rPr lang="en-GB" sz="1800" i="1" dirty="0"/>
              <a:t>Teaching Tips: Strategies, Research and Theory for College and University Teachers,</a:t>
            </a:r>
            <a:r>
              <a:rPr lang="en-GB" sz="1800" dirty="0"/>
              <a:t> Lexington MA: D. C. Heath and Company. </a:t>
            </a:r>
          </a:p>
          <a:p>
            <a:pPr>
              <a:buNone/>
            </a:pPr>
            <a:r>
              <a:rPr lang="en-GB" sz="1800" dirty="0"/>
              <a:t>Parkin, D. (2017) Leading Learning and teaching in higher education: the </a:t>
            </a:r>
            <a:r>
              <a:rPr lang="en-GB" sz="1800"/>
              <a:t>key guide </a:t>
            </a:r>
            <a:r>
              <a:rPr lang="en-GB" sz="1800" dirty="0"/>
              <a:t>to designing and delivering courses, London and New York, Routledge</a:t>
            </a:r>
          </a:p>
          <a:p>
            <a:pPr>
              <a:buNone/>
            </a:pPr>
            <a:r>
              <a:rPr lang="en-GB" sz="1800" dirty="0"/>
              <a:t>Race, P. Using peer observation to enhance teaching Leeds Met press (see </a:t>
            </a:r>
            <a:r>
              <a:rPr lang="en-GB" sz="1800" dirty="0">
                <a:hlinkClick r:id="rId4"/>
              </a:rPr>
              <a:t>http://www.leedsbeckett.ac.uk/publications/files/090505-36477_PeerObsTeaching_LoRes.pdf</a:t>
            </a:r>
            <a:r>
              <a:rPr lang="en-GB" sz="1800" dirty="0"/>
              <a:t> accessed November 2014)</a:t>
            </a:r>
          </a:p>
          <a:p>
            <a:pPr marL="534988" indent="-534988" eaLnBrk="1" hangingPunct="1">
              <a:lnSpc>
                <a:spcPct val="100000"/>
              </a:lnSpc>
              <a:buNone/>
            </a:pPr>
            <a:r>
              <a:rPr lang="en-GB" sz="1800" dirty="0"/>
              <a:t>Race, P. (2015) </a:t>
            </a:r>
            <a:r>
              <a:rPr lang="en-GB" sz="1800" i="1" dirty="0"/>
              <a:t>The lecturer’s toolkit (4</a:t>
            </a:r>
            <a:r>
              <a:rPr lang="en-GB" sz="1800" i="1" baseline="30000" dirty="0"/>
              <a:t>th</a:t>
            </a:r>
            <a:r>
              <a:rPr lang="en-GB" sz="1800" i="1" dirty="0"/>
              <a:t> edition)</a:t>
            </a:r>
            <a:r>
              <a:rPr lang="en-GB" sz="1800" dirty="0"/>
              <a:t> London: Routledge.</a:t>
            </a:r>
          </a:p>
          <a:p>
            <a:pPr marL="534988" indent="-534988" eaLnBrk="1" hangingPunct="1">
              <a:lnSpc>
                <a:spcPct val="100000"/>
              </a:lnSpc>
              <a:buNone/>
            </a:pPr>
            <a:r>
              <a:rPr lang="en-GB" sz="1800" dirty="0" err="1"/>
              <a:t>Ramsden</a:t>
            </a:r>
            <a:r>
              <a:rPr lang="en-GB" sz="1800" dirty="0"/>
              <a:t> , P.(2003) </a:t>
            </a:r>
            <a:r>
              <a:rPr lang="en-GB" sz="1800" i="1" dirty="0"/>
              <a:t>Learning to teach in higher education </a:t>
            </a:r>
            <a:r>
              <a:rPr lang="en-GB" sz="1800" dirty="0"/>
              <a:t>(2</a:t>
            </a:r>
            <a:r>
              <a:rPr lang="en-GB" sz="1800" baseline="30000" dirty="0"/>
              <a:t>nd</a:t>
            </a:r>
            <a:r>
              <a:rPr lang="en-GB" sz="1800" dirty="0"/>
              <a:t> edition) London, Routledge </a:t>
            </a:r>
            <a:r>
              <a:rPr lang="en-GB" sz="1800" dirty="0" err="1"/>
              <a:t>Falmer</a:t>
            </a:r>
            <a:r>
              <a:rPr lang="en-GB" sz="1800" dirty="0"/>
              <a:t>.</a:t>
            </a:r>
          </a:p>
          <a:p>
            <a:pPr>
              <a:lnSpc>
                <a:spcPct val="100000"/>
              </a:lnSpc>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Task: are you an excellent teacher? </a:t>
            </a:r>
          </a:p>
        </p:txBody>
      </p:sp>
      <p:sp>
        <p:nvSpPr>
          <p:cNvPr id="3" name="Content Placeholder 2"/>
          <p:cNvSpPr>
            <a:spLocks noGrp="1"/>
          </p:cNvSpPr>
          <p:nvPr>
            <p:ph idx="1"/>
          </p:nvPr>
        </p:nvSpPr>
        <p:spPr/>
        <p:txBody>
          <a:bodyPr/>
          <a:lstStyle/>
          <a:p>
            <a:pPr>
              <a:lnSpc>
                <a:spcPct val="100000"/>
              </a:lnSpc>
            </a:pPr>
            <a:r>
              <a:rPr lang="en-GB" sz="2600" dirty="0"/>
              <a:t>Think of an inspiring educator you’ve learned from (this could be a teacher, a peer or someone whose work you admire on television or elsewhere);</a:t>
            </a:r>
          </a:p>
          <a:p>
            <a:pPr>
              <a:lnSpc>
                <a:spcPct val="100000"/>
              </a:lnSpc>
            </a:pPr>
            <a:r>
              <a:rPr lang="en-GB" sz="2600" dirty="0"/>
              <a:t>Identify up to five characteristics of an inspiring teacher using this role model as a case in point;</a:t>
            </a:r>
          </a:p>
          <a:p>
            <a:pPr>
              <a:lnSpc>
                <a:spcPct val="100000"/>
              </a:lnSpc>
            </a:pPr>
            <a:r>
              <a:rPr lang="en-GB" sz="2600" dirty="0"/>
              <a:t>Now identify up to five characteristics of a disappointing or uninspiring teacher of your acquaintance;</a:t>
            </a:r>
          </a:p>
          <a:p>
            <a:pPr>
              <a:lnSpc>
                <a:spcPct val="100000"/>
              </a:lnSpc>
            </a:pPr>
            <a:r>
              <a:rPr lang="en-GB" sz="2600" dirty="0"/>
              <a:t>Reflect on your own characteristics and identify a couple of areas for improvement.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Some characteristics of excellent university teachers:</a:t>
            </a:r>
          </a:p>
        </p:txBody>
      </p:sp>
      <p:sp>
        <p:nvSpPr>
          <p:cNvPr id="10243" name="Content Placeholder 2"/>
          <p:cNvSpPr>
            <a:spLocks noGrp="1"/>
          </p:cNvSpPr>
          <p:nvPr>
            <p:ph idx="1"/>
          </p:nvPr>
        </p:nvSpPr>
        <p:spPr>
          <a:xfrm>
            <a:off x="285750" y="1412875"/>
            <a:ext cx="8643938" cy="4789488"/>
          </a:xfrm>
        </p:spPr>
        <p:txBody>
          <a:bodyPr/>
          <a:lstStyle/>
          <a:p>
            <a:pPr marL="514350" indent="-514350">
              <a:buSzPct val="100000"/>
              <a:buFont typeface="Arial" charset="0"/>
              <a:buAutoNum type="arabicPeriod"/>
            </a:pPr>
            <a:r>
              <a:rPr lang="en-GB" sz="2400" dirty="0"/>
              <a:t>Knows subject material thoroughly</a:t>
            </a:r>
          </a:p>
          <a:p>
            <a:pPr marL="514350" indent="-514350">
              <a:buSzPct val="100000"/>
              <a:buFont typeface="Arial" charset="0"/>
              <a:buAutoNum type="arabicPeriod"/>
            </a:pPr>
            <a:r>
              <a:rPr lang="en-GB" sz="2400" dirty="0"/>
              <a:t>Adopts a scholarly approach to the practice of teaching</a:t>
            </a:r>
          </a:p>
          <a:p>
            <a:pPr marL="514350" indent="-514350">
              <a:buSzPct val="100000"/>
              <a:buFont typeface="Arial" charset="0"/>
              <a:buAutoNum type="arabicPeriod"/>
            </a:pPr>
            <a:r>
              <a:rPr lang="en-GB" sz="2400" dirty="0"/>
              <a:t>Is reflective and regularly reviews own practice</a:t>
            </a:r>
          </a:p>
          <a:p>
            <a:pPr marL="514350" indent="-514350">
              <a:buSzPct val="100000"/>
              <a:buFont typeface="Arial" charset="0"/>
              <a:buAutoNum type="arabicPeriod"/>
            </a:pPr>
            <a:r>
              <a:rPr lang="en-GB" sz="2400" dirty="0"/>
              <a:t>Is well organised and plans curriculum effectively</a:t>
            </a:r>
          </a:p>
          <a:p>
            <a:pPr marL="514350" indent="-514350">
              <a:buSzPct val="100000"/>
              <a:buFont typeface="Arial" charset="0"/>
              <a:buAutoNum type="arabicPeriod"/>
            </a:pPr>
            <a:r>
              <a:rPr lang="en-GB" sz="2400" dirty="0"/>
              <a:t>Is passionate about teaching</a:t>
            </a:r>
          </a:p>
          <a:p>
            <a:pPr marL="514350" indent="-514350">
              <a:buSzPct val="100000"/>
              <a:buFont typeface="Arial" charset="0"/>
              <a:buAutoNum type="arabicPeriod"/>
            </a:pPr>
            <a:r>
              <a:rPr lang="en-GB" sz="2400" dirty="0"/>
              <a:t>Has a student-centred orientation to teaching</a:t>
            </a:r>
          </a:p>
          <a:p>
            <a:pPr marL="514350" indent="-514350">
              <a:buSzPct val="100000"/>
              <a:buFont typeface="Arial" charset="0"/>
              <a:buAutoNum type="arabicPeriod"/>
            </a:pPr>
            <a:r>
              <a:rPr lang="en-GB" sz="2400" dirty="0"/>
              <a:t>Regularly reviews innovations in learning and teaching and tries out ones relevant to own context</a:t>
            </a:r>
          </a:p>
          <a:p>
            <a:pPr marL="514350" indent="-514350">
              <a:buSzPct val="100000"/>
              <a:buFont typeface="Arial" charset="0"/>
              <a:buAutoNum type="arabicPeriod"/>
            </a:pPr>
            <a:r>
              <a:rPr lang="en-GB" sz="2400" dirty="0"/>
              <a:t>Ensures that assessment practices are fit for purpose and contribute to learning</a:t>
            </a:r>
          </a:p>
          <a:p>
            <a:pPr marL="514350" indent="-514350">
              <a:buSzPct val="100000"/>
              <a:buFont typeface="Arial" charset="0"/>
              <a:buAutoNum type="arabicPeriod"/>
            </a:pPr>
            <a:r>
              <a:rPr lang="en-GB" sz="2400" dirty="0"/>
              <a:t>Demonstrates empathy and emotional intelligence</a:t>
            </a:r>
          </a:p>
          <a:p>
            <a:pPr marL="514350" indent="-514350">
              <a:buSzPct val="100000"/>
              <a:buFont typeface="Arial" charset="0"/>
              <a:buAutoNum type="arabicPeriod"/>
            </a:pPr>
            <a:endParaRPr lang="en-GB"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87750" y="1987550"/>
            <a:ext cx="1968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GB" b="1">
                <a:latin typeface="Comic Sans MS" pitchFamily="66" charset="0"/>
              </a:rPr>
              <a:t>1</a:t>
            </a:r>
          </a:p>
        </p:txBody>
      </p:sp>
      <p:sp>
        <p:nvSpPr>
          <p:cNvPr id="6" name="Rectangle 4"/>
          <p:cNvSpPr>
            <a:spLocks noChangeArrowheads="1"/>
          </p:cNvSpPr>
          <p:nvPr/>
        </p:nvSpPr>
        <p:spPr bwMode="auto">
          <a:xfrm>
            <a:off x="1758950" y="2673350"/>
            <a:ext cx="1968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GB" b="1">
                <a:latin typeface="Comic Sans MS" pitchFamily="66" charset="0"/>
              </a:rPr>
              <a:t>2</a:t>
            </a:r>
          </a:p>
        </p:txBody>
      </p:sp>
      <p:sp>
        <p:nvSpPr>
          <p:cNvPr id="7" name="Rectangle 5"/>
          <p:cNvSpPr>
            <a:spLocks noChangeArrowheads="1"/>
          </p:cNvSpPr>
          <p:nvPr/>
        </p:nvSpPr>
        <p:spPr bwMode="auto">
          <a:xfrm>
            <a:off x="5264150" y="2749550"/>
            <a:ext cx="1968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GB" b="1" dirty="0">
                <a:latin typeface="Comic Sans MS" pitchFamily="66" charset="0"/>
              </a:rPr>
              <a:t>2</a:t>
            </a:r>
          </a:p>
        </p:txBody>
      </p:sp>
      <p:sp>
        <p:nvSpPr>
          <p:cNvPr id="8" name="Rectangle 6"/>
          <p:cNvSpPr>
            <a:spLocks noChangeArrowheads="1"/>
          </p:cNvSpPr>
          <p:nvPr/>
        </p:nvSpPr>
        <p:spPr bwMode="auto">
          <a:xfrm>
            <a:off x="3663950" y="3587750"/>
            <a:ext cx="1968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GB" b="1" dirty="0">
                <a:latin typeface="Comic Sans MS" pitchFamily="66" charset="0"/>
              </a:rPr>
              <a:t>3</a:t>
            </a:r>
          </a:p>
        </p:txBody>
      </p:sp>
      <p:sp>
        <p:nvSpPr>
          <p:cNvPr id="9" name="Rectangle 7"/>
          <p:cNvSpPr>
            <a:spLocks noChangeArrowheads="1"/>
          </p:cNvSpPr>
          <p:nvPr/>
        </p:nvSpPr>
        <p:spPr bwMode="auto">
          <a:xfrm>
            <a:off x="6330950" y="3587750"/>
            <a:ext cx="1968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GB" b="1" dirty="0">
                <a:latin typeface="Comic Sans MS" pitchFamily="66" charset="0"/>
              </a:rPr>
              <a:t>3</a:t>
            </a:r>
          </a:p>
        </p:txBody>
      </p:sp>
      <p:sp>
        <p:nvSpPr>
          <p:cNvPr id="10" name="Rectangle 8"/>
          <p:cNvSpPr>
            <a:spLocks noChangeArrowheads="1"/>
          </p:cNvSpPr>
          <p:nvPr/>
        </p:nvSpPr>
        <p:spPr bwMode="auto">
          <a:xfrm>
            <a:off x="1073150" y="3587750"/>
            <a:ext cx="1968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GB" b="1" dirty="0">
                <a:latin typeface="Comic Sans MS" pitchFamily="66" charset="0"/>
              </a:rPr>
              <a:t>3</a:t>
            </a:r>
          </a:p>
        </p:txBody>
      </p:sp>
      <p:sp>
        <p:nvSpPr>
          <p:cNvPr id="11" name="Rectangle 9"/>
          <p:cNvSpPr>
            <a:spLocks noChangeArrowheads="1"/>
          </p:cNvSpPr>
          <p:nvPr/>
        </p:nvSpPr>
        <p:spPr bwMode="auto">
          <a:xfrm>
            <a:off x="5264150" y="4349750"/>
            <a:ext cx="1968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GB" b="1" dirty="0">
                <a:latin typeface="Comic Sans MS" pitchFamily="66" charset="0"/>
              </a:rPr>
              <a:t>4</a:t>
            </a:r>
          </a:p>
        </p:txBody>
      </p:sp>
      <p:sp>
        <p:nvSpPr>
          <p:cNvPr id="12" name="Rectangle 10"/>
          <p:cNvSpPr>
            <a:spLocks noChangeArrowheads="1"/>
          </p:cNvSpPr>
          <p:nvPr/>
        </p:nvSpPr>
        <p:spPr bwMode="auto">
          <a:xfrm>
            <a:off x="2139950" y="4349750"/>
            <a:ext cx="1968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GB" b="1" dirty="0">
                <a:latin typeface="Comic Sans MS" pitchFamily="66" charset="0"/>
              </a:rPr>
              <a:t>4</a:t>
            </a:r>
          </a:p>
        </p:txBody>
      </p:sp>
      <p:sp>
        <p:nvSpPr>
          <p:cNvPr id="13" name="Rectangle 11"/>
          <p:cNvSpPr>
            <a:spLocks noChangeArrowheads="1"/>
          </p:cNvSpPr>
          <p:nvPr/>
        </p:nvSpPr>
        <p:spPr bwMode="auto">
          <a:xfrm>
            <a:off x="3816350" y="5187950"/>
            <a:ext cx="1968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GB" b="1" dirty="0">
                <a:latin typeface="Comic Sans MS" pitchFamily="66" charset="0"/>
              </a:rPr>
              <a:t>5</a:t>
            </a:r>
          </a:p>
        </p:txBody>
      </p:sp>
      <p:sp>
        <p:nvSpPr>
          <p:cNvPr id="14" name="Title 1"/>
          <p:cNvSpPr txBox="1">
            <a:spLocks/>
          </p:cNvSpPr>
          <p:nvPr/>
        </p:nvSpPr>
        <p:spPr>
          <a:xfrm>
            <a:off x="457200" y="122238"/>
            <a:ext cx="7543800" cy="1074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3200" b="1">
                <a:solidFill>
                  <a:schemeClr val="tx2"/>
                </a:solidFill>
                <a:latin typeface="+mj-lt"/>
                <a:ea typeface="+mj-ea"/>
                <a:cs typeface="+mj-cs"/>
              </a:defRPr>
            </a:lvl1pPr>
            <a:lvl2pPr eaLnBrk="0" hangingPunct="0">
              <a:defRPr sz="3900" b="1">
                <a:solidFill>
                  <a:schemeClr val="tx2"/>
                </a:solidFill>
              </a:defRPr>
            </a:lvl2pPr>
            <a:lvl3pPr eaLnBrk="0" hangingPunct="0">
              <a:defRPr sz="3900" b="1">
                <a:solidFill>
                  <a:schemeClr val="tx2"/>
                </a:solidFill>
              </a:defRPr>
            </a:lvl3pPr>
            <a:lvl4pPr eaLnBrk="0" hangingPunct="0">
              <a:defRPr sz="3900" b="1">
                <a:solidFill>
                  <a:schemeClr val="tx2"/>
                </a:solidFill>
              </a:defRPr>
            </a:lvl4pPr>
            <a:lvl5pPr eaLnBrk="0" hangingPunct="0">
              <a:defRPr sz="3900" b="1">
                <a:solidFill>
                  <a:schemeClr val="tx2"/>
                </a:solidFill>
              </a:defRPr>
            </a:lvl5pPr>
            <a:lvl6pPr marL="457200" fontAlgn="base">
              <a:spcBef>
                <a:spcPct val="0"/>
              </a:spcBef>
              <a:spcAft>
                <a:spcPct val="0"/>
              </a:spcAft>
              <a:defRPr sz="3900" b="1">
                <a:solidFill>
                  <a:schemeClr val="tx2"/>
                </a:solidFill>
              </a:defRPr>
            </a:lvl6pPr>
            <a:lvl7pPr marL="914400" fontAlgn="base">
              <a:spcBef>
                <a:spcPct val="0"/>
              </a:spcBef>
              <a:spcAft>
                <a:spcPct val="0"/>
              </a:spcAft>
              <a:defRPr sz="3900" b="1">
                <a:solidFill>
                  <a:schemeClr val="tx2"/>
                </a:solidFill>
              </a:defRPr>
            </a:lvl7pPr>
            <a:lvl8pPr marL="1371600" fontAlgn="base">
              <a:spcBef>
                <a:spcPct val="0"/>
              </a:spcBef>
              <a:spcAft>
                <a:spcPct val="0"/>
              </a:spcAft>
              <a:defRPr sz="3900" b="1">
                <a:solidFill>
                  <a:schemeClr val="tx2"/>
                </a:solidFill>
              </a:defRPr>
            </a:lvl8pPr>
            <a:lvl9pPr marL="1828800" fontAlgn="base">
              <a:spcBef>
                <a:spcPct val="0"/>
              </a:spcBef>
              <a:spcAft>
                <a:spcPct val="0"/>
              </a:spcAft>
              <a:defRPr sz="3900" b="1">
                <a:solidFill>
                  <a:schemeClr val="tx2"/>
                </a:solidFill>
              </a:defRPr>
            </a:lvl9pPr>
          </a:lstStyle>
          <a:p>
            <a:r>
              <a:rPr lang="en-GB" dirty="0"/>
              <a:t>Characteristics of excellent university teachers: diamond-9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extLst>
      <p:ext uri="{BB962C8B-B14F-4D97-AF65-F5344CB8AC3E}">
        <p14:creationId xmlns:p14="http://schemas.microsoft.com/office/powerpoint/2010/main" val="232440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2 RUN Leeds Met Live-74.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BCBD0-167C-4346-8849-EBE55EB5C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65" y="159657"/>
            <a:ext cx="8832658" cy="6531429"/>
          </a:xfrm>
          <a:prstGeom prst="rect">
            <a:avLst/>
          </a:prstGeom>
        </p:spPr>
      </p:pic>
      <p:sp>
        <p:nvSpPr>
          <p:cNvPr id="4" name="TextBox 3">
            <a:extLst>
              <a:ext uri="{FF2B5EF4-FFF2-40B4-BE49-F238E27FC236}">
                <a16:creationId xmlns:a16="http://schemas.microsoft.com/office/drawing/2014/main" id="{2195F9E7-A004-47F9-A189-866A1EEDEC8B}"/>
              </a:ext>
            </a:extLst>
          </p:cNvPr>
          <p:cNvSpPr txBox="1"/>
          <p:nvPr/>
        </p:nvSpPr>
        <p:spPr>
          <a:xfrm>
            <a:off x="417283" y="798286"/>
            <a:ext cx="3080659" cy="584775"/>
          </a:xfrm>
          <a:prstGeom prst="rect">
            <a:avLst/>
          </a:prstGeom>
          <a:noFill/>
        </p:spPr>
        <p:txBody>
          <a:bodyPr wrap="square" rtlCol="0">
            <a:spAutoFit/>
          </a:bodyPr>
          <a:lstStyle/>
          <a:p>
            <a:r>
              <a:rPr lang="en-GB" sz="3200" b="1" dirty="0">
                <a:solidFill>
                  <a:schemeClr val="tx2">
                    <a:lumMod val="60000"/>
                    <a:lumOff val="40000"/>
                  </a:schemeClr>
                </a:solidFill>
              </a:rPr>
              <a:t>John Cowan</a:t>
            </a:r>
          </a:p>
        </p:txBody>
      </p:sp>
    </p:spTree>
    <p:extLst>
      <p:ext uri="{BB962C8B-B14F-4D97-AF65-F5344CB8AC3E}">
        <p14:creationId xmlns:p14="http://schemas.microsoft.com/office/powerpoint/2010/main" val="2149810689"/>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LeedsMet template</Template>
  <TotalTime>1842</TotalTime>
  <Words>2346</Words>
  <Application>Microsoft Office PowerPoint</Application>
  <PresentationFormat>On-screen Show (4:3)</PresentationFormat>
  <Paragraphs>160</Paragraphs>
  <Slides>35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ＭＳ Ｐゴシック</vt:lpstr>
      <vt:lpstr>Arial</vt:lpstr>
      <vt:lpstr>Calibri</vt:lpstr>
      <vt:lpstr>Comic Sans MS</vt:lpstr>
      <vt:lpstr>Times New Roman</vt:lpstr>
      <vt:lpstr>Wingdings</vt:lpstr>
      <vt:lpstr>LeedsMet template</vt:lpstr>
      <vt:lpstr>1_LeedsMet template</vt:lpstr>
      <vt:lpstr>Inspiring and stimulating teaching to foster engagement and achievement </vt:lpstr>
      <vt:lpstr>PowerPoint Presentation</vt:lpstr>
      <vt:lpstr>PowerPoint Presentation</vt:lpstr>
      <vt:lpstr>Task: are you an excellent teacher? </vt:lpstr>
      <vt:lpstr>Some characteristics of excellent university teachers: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an inspiring teacher?</vt:lpstr>
      <vt:lpstr>The three National Teaching Fellowship criteria</vt:lpstr>
      <vt:lpstr>PowerPoint Presentation</vt:lpstr>
      <vt:lpstr>PowerPoint Presentation</vt:lpstr>
      <vt:lpstr>PowerPoint Presentation</vt:lpstr>
      <vt:lpstr>PowerPoint Presentation</vt:lpstr>
      <vt:lpstr>Why are they great teachers?</vt:lpstr>
      <vt:lpstr>High quality teaching…</vt:lpstr>
      <vt:lpstr> A tall order?</vt:lpstr>
      <vt:lpstr>PowerPoint Presentation</vt:lpstr>
      <vt:lpstr>Ken Bain says great teachers... </vt:lpstr>
      <vt:lpstr>Ken Bain says excellent teachers ask these questions as they prepare to teach:</vt:lpstr>
      <vt:lpstr>What kind of a teacher are you?</vt:lpstr>
      <vt:lpstr>How can we breathe life into our teaching?</vt:lpstr>
      <vt:lpstr>How can you use colleagues to help you energise classes?</vt:lpstr>
      <vt:lpstr>Reflective teachers</vt:lpstr>
      <vt:lpstr>Reflection on my teaching</vt:lpstr>
      <vt:lpstr>And what about leaders of learning and teaching?</vt:lpstr>
      <vt:lpstr>How do we know if we are offering excellent teaching?</vt:lpstr>
      <vt:lpstr>So what are you going to do?</vt:lpstr>
      <vt:lpstr>These and other slides will be available on my website at http://sally-brown.net</vt:lpstr>
      <vt:lpstr>References and further reading</vt:lpstr>
      <vt:lpstr>References and further reading (2)</vt:lpstr>
    </vt:vector>
  </TitlesOfParts>
  <Company>Leeds Metropolitan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AGorra</dc:creator>
  <cp:lastModifiedBy>Sally</cp:lastModifiedBy>
  <cp:revision>154</cp:revision>
  <dcterms:created xsi:type="dcterms:W3CDTF">2007-03-06T12:05:28Z</dcterms:created>
  <dcterms:modified xsi:type="dcterms:W3CDTF">2018-06-05T14:44:58Z</dcterms:modified>
</cp:coreProperties>
</file>